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8" r:id="rId2"/>
    <p:sldId id="279" r:id="rId3"/>
    <p:sldId id="296" r:id="rId4"/>
    <p:sldId id="280" r:id="rId5"/>
    <p:sldId id="256" r:id="rId6"/>
    <p:sldId id="277" r:id="rId7"/>
    <p:sldId id="278" r:id="rId8"/>
    <p:sldId id="287" r:id="rId9"/>
    <p:sldId id="295" r:id="rId10"/>
    <p:sldId id="291" r:id="rId11"/>
    <p:sldId id="292" r:id="rId12"/>
    <p:sldId id="297" r:id="rId13"/>
    <p:sldId id="288" r:id="rId14"/>
    <p:sldId id="289" r:id="rId15"/>
    <p:sldId id="29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a:p>
        </p:txBody>
      </p:sp>
    </p:spTree>
    <p:extLst>
      <p:ext uri="{BB962C8B-B14F-4D97-AF65-F5344CB8AC3E}">
        <p14:creationId xmlns:p14="http://schemas.microsoft.com/office/powerpoint/2010/main" val="430909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p:txBody>
          <a:bodyPr>
            <a:normAutofit/>
          </a:bodyPr>
          <a:lstStyle/>
          <a:p>
            <a:r>
              <a:rPr lang="en-US" sz="4400" b="1" dirty="0" smtClean="0">
                <a:effectLst>
                  <a:outerShdw blurRad="38100" dist="38100" dir="2700000" algn="tl">
                    <a:srgbClr val="000000">
                      <a:alpha val="43137"/>
                    </a:srgbClr>
                  </a:outerShdw>
                </a:effectLst>
              </a:rPr>
              <a:t>Get Wisdom!</a:t>
            </a:r>
            <a:endParaRPr lang="en-US" sz="4400" b="1"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marL="573088" indent="-436563"/>
            <a:r>
              <a:rPr lang="en-US" dirty="0" smtClean="0">
                <a:effectLst>
                  <a:outerShdw blurRad="38100" dist="38100" dir="2700000" algn="tl">
                    <a:srgbClr val="000000">
                      <a:alpha val="43137"/>
                    </a:srgbClr>
                  </a:outerShdw>
                </a:effectLst>
              </a:rPr>
              <a:t>The Proverbs describe three major categories of people who lack wisdom:</a:t>
            </a:r>
          </a:p>
          <a:p>
            <a:pPr marL="893128" lvl="1" indent="-436563"/>
            <a:r>
              <a:rPr lang="en-US" b="1" dirty="0" smtClean="0">
                <a:effectLst>
                  <a:outerShdw blurRad="38100" dist="38100" dir="2700000" algn="tl">
                    <a:srgbClr val="000000">
                      <a:alpha val="43137"/>
                    </a:srgbClr>
                  </a:outerShdw>
                </a:effectLst>
              </a:rPr>
              <a:t>The Simple</a:t>
            </a:r>
            <a:r>
              <a:rPr lang="en-US" dirty="0" smtClean="0">
                <a:effectLst>
                  <a:outerShdw blurRad="38100" dist="38100" dir="2700000" algn="tl">
                    <a:srgbClr val="000000">
                      <a:alpha val="43137"/>
                    </a:srgbClr>
                  </a:outerShdw>
                </a:effectLst>
              </a:rPr>
              <a:t> – those who have not fully committed themselves to pursuing wisdom and are therefore gullible and easily led astray. They are in grave danger, but there is still hope for them.</a:t>
            </a:r>
          </a:p>
          <a:p>
            <a:pPr marL="893128" lvl="1" indent="-436563"/>
            <a:r>
              <a:rPr lang="en-US" b="1" dirty="0" smtClean="0">
                <a:effectLst>
                  <a:outerShdw blurRad="38100" dist="38100" dir="2700000" algn="tl">
                    <a:srgbClr val="000000">
                      <a:alpha val="43137"/>
                    </a:srgbClr>
                  </a:outerShdw>
                </a:effectLst>
              </a:rPr>
              <a:t>The Fool</a:t>
            </a:r>
            <a:r>
              <a:rPr lang="en-US" dirty="0" smtClean="0">
                <a:effectLst>
                  <a:outerShdw blurRad="38100" dist="38100" dir="2700000" algn="tl">
                    <a:srgbClr val="000000">
                      <a:alpha val="43137"/>
                    </a:srgbClr>
                  </a:outerShdw>
                </a:effectLst>
              </a:rPr>
              <a:t> – The fool is worse off than the simple: he lacks wisdom (</a:t>
            </a:r>
            <a:r>
              <a:rPr lang="en-US" dirty="0" smtClean="0">
                <a:solidFill>
                  <a:srgbClr val="FFFF00"/>
                </a:solidFill>
                <a:effectLst>
                  <a:outerShdw blurRad="38100" dist="38100" dir="2700000" algn="tl">
                    <a:srgbClr val="000000">
                      <a:alpha val="43137"/>
                    </a:srgbClr>
                  </a:outerShdw>
                </a:effectLst>
              </a:rPr>
              <a:t>17:16; 24:7</a:t>
            </a:r>
            <a:r>
              <a:rPr lang="en-US" dirty="0" smtClean="0">
                <a:effectLst>
                  <a:outerShdw blurRad="38100" dist="38100" dir="2700000" algn="tl">
                    <a:srgbClr val="000000">
                      <a:alpha val="43137"/>
                    </a:srgbClr>
                  </a:outerShdw>
                </a:effectLst>
              </a:rPr>
              <a:t>); despises discipline and correction (</a:t>
            </a:r>
            <a:r>
              <a:rPr lang="en-US" dirty="0" smtClean="0">
                <a:solidFill>
                  <a:srgbClr val="FFFF00"/>
                </a:solidFill>
                <a:effectLst>
                  <a:outerShdw blurRad="38100" dist="38100" dir="2700000" algn="tl">
                    <a:srgbClr val="000000">
                      <a:alpha val="43137"/>
                    </a:srgbClr>
                  </a:outerShdw>
                </a:effectLst>
              </a:rPr>
              <a:t>1:7; 15:5</a:t>
            </a:r>
            <a:r>
              <a:rPr lang="en-US" dirty="0" smtClean="0">
                <a:effectLst>
                  <a:outerShdw blurRad="38100" dist="38100" dir="2700000" algn="tl">
                    <a:srgbClr val="000000">
                      <a:alpha val="43137"/>
                    </a:srgbClr>
                  </a:outerShdw>
                </a:effectLst>
              </a:rPr>
              <a:t>); is hot-tempered (</a:t>
            </a:r>
            <a:r>
              <a:rPr lang="en-US" dirty="0" smtClean="0">
                <a:solidFill>
                  <a:srgbClr val="FFFF00"/>
                </a:solidFill>
                <a:effectLst>
                  <a:outerShdw blurRad="38100" dist="38100" dir="2700000" algn="tl">
                    <a:srgbClr val="000000">
                      <a:alpha val="43137"/>
                    </a:srgbClr>
                  </a:outerShdw>
                </a:effectLst>
              </a:rPr>
              <a:t>12:16; 20:3</a:t>
            </a:r>
            <a:r>
              <a:rPr lang="en-US" dirty="0" smtClean="0">
                <a:effectLst>
                  <a:outerShdw blurRad="38100" dist="38100" dir="2700000" algn="tl">
                    <a:srgbClr val="000000">
                      <a:alpha val="43137"/>
                    </a:srgbClr>
                  </a:outerShdw>
                </a:effectLst>
              </a:rPr>
              <a:t>) and finds pleasure in evil conduct (</a:t>
            </a:r>
            <a:r>
              <a:rPr lang="en-US" dirty="0" smtClean="0">
                <a:solidFill>
                  <a:srgbClr val="FFFF00"/>
                </a:solidFill>
                <a:effectLst>
                  <a:outerShdw blurRad="38100" dist="38100" dir="2700000" algn="tl">
                    <a:srgbClr val="000000">
                      <a:alpha val="43137"/>
                    </a:srgbClr>
                  </a:outerShdw>
                </a:effectLst>
              </a:rPr>
              <a:t>10:23</a:t>
            </a:r>
            <a:r>
              <a:rPr lang="en-US" dirty="0" smtClean="0">
                <a:effectLst>
                  <a:outerShdw blurRad="38100" dist="38100" dir="2700000" algn="tl">
                    <a:srgbClr val="000000">
                      <a:alpha val="43137"/>
                    </a:srgbClr>
                  </a:outerShdw>
                </a:effectLst>
              </a:rPr>
              <a:t>), etc. </a:t>
            </a:r>
          </a:p>
          <a:p>
            <a:pPr marL="893128" lvl="1" indent="-436563"/>
            <a:r>
              <a:rPr lang="en-US" b="1" dirty="0" smtClean="0">
                <a:effectLst>
                  <a:outerShdw blurRad="38100" dist="38100" dir="2700000" algn="tl">
                    <a:srgbClr val="000000">
                      <a:alpha val="43137"/>
                    </a:srgbClr>
                  </a:outerShdw>
                </a:effectLst>
              </a:rPr>
              <a:t>The Scoffer </a:t>
            </a:r>
            <a:r>
              <a:rPr lang="en-US" dirty="0" smtClean="0">
                <a:effectLst>
                  <a:outerShdw blurRad="38100" dist="38100" dir="2700000" algn="tl">
                    <a:srgbClr val="000000">
                      <a:alpha val="43137"/>
                    </a:srgbClr>
                  </a:outerShdw>
                </a:effectLst>
              </a:rPr>
              <a:t>– is everything a fool is, only worse! He is proud and arrogant and filled with overweening pride (</a:t>
            </a:r>
            <a:r>
              <a:rPr lang="en-US" dirty="0" smtClean="0">
                <a:solidFill>
                  <a:srgbClr val="FFFF00"/>
                </a:solidFill>
                <a:effectLst>
                  <a:outerShdw blurRad="38100" dist="38100" dir="2700000" algn="tl">
                    <a:srgbClr val="000000">
                      <a:alpha val="43137"/>
                    </a:srgbClr>
                  </a:outerShdw>
                </a:effectLst>
              </a:rPr>
              <a:t>21:24</a:t>
            </a:r>
            <a:r>
              <a:rPr lang="en-US" dirty="0" smtClean="0">
                <a:effectLst>
                  <a:outerShdw blurRad="38100" dist="38100" dir="2700000" algn="tl">
                    <a:srgbClr val="000000">
                      <a:alpha val="43137"/>
                    </a:srgbClr>
                  </a:outerShdw>
                </a:effectLst>
              </a:rPr>
              <a:t>)</a:t>
            </a:r>
          </a:p>
          <a:p>
            <a:pPr marL="573088" lvl="0" indent="-436563"/>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pPr marL="573088" indent="-436563"/>
            <a:r>
              <a:rPr lang="en-US" sz="3000" dirty="0" smtClean="0">
                <a:effectLst>
                  <a:outerShdw blurRad="38100" dist="38100" dir="2700000" algn="tl">
                    <a:srgbClr val="000000">
                      <a:alpha val="43137"/>
                    </a:srgbClr>
                  </a:outerShdw>
                </a:effectLst>
              </a:rPr>
              <a:t>Wisdom’s plea here is addressed to all three categories – there is no reason for </a:t>
            </a:r>
            <a:r>
              <a:rPr lang="en-US" sz="3000" u="sng" dirty="0" smtClean="0">
                <a:effectLst>
                  <a:outerShdw blurRad="38100" dist="38100" dir="2700000" algn="tl">
                    <a:srgbClr val="000000">
                      <a:alpha val="43137"/>
                    </a:srgbClr>
                  </a:outerShdw>
                </a:effectLst>
              </a:rPr>
              <a:t>anyone</a:t>
            </a:r>
            <a:r>
              <a:rPr lang="en-US" sz="3000" dirty="0" smtClean="0">
                <a:effectLst>
                  <a:outerShdw blurRad="38100" dist="38100" dir="2700000" algn="tl">
                    <a:srgbClr val="000000">
                      <a:alpha val="43137"/>
                    </a:srgbClr>
                  </a:outerShdw>
                </a:effectLst>
              </a:rPr>
              <a:t> to continue on in their lack of wisdom:</a:t>
            </a:r>
          </a:p>
          <a:p>
            <a:pPr marL="941832" lvl="3" indent="0">
              <a:buNone/>
            </a:pPr>
            <a:r>
              <a:rPr lang="en-US" sz="2800" b="1" baseline="30000" dirty="0">
                <a:effectLst>
                  <a:outerShdw blurRad="38100" dist="38100" dir="2700000" algn="tl">
                    <a:srgbClr val="000000">
                      <a:alpha val="43137"/>
                    </a:srgbClr>
                  </a:outerShdw>
                </a:effectLst>
              </a:rPr>
              <a:t> 22</a:t>
            </a:r>
            <a:r>
              <a:rPr lang="en-US" sz="2800" b="1" i="1" dirty="0">
                <a:solidFill>
                  <a:srgbClr val="FFFF00"/>
                </a:solidFill>
                <a:effectLst>
                  <a:outerShdw blurRad="38100" dist="38100" dir="2700000" algn="tl">
                    <a:srgbClr val="000000">
                      <a:alpha val="43137"/>
                    </a:srgbClr>
                  </a:outerShdw>
                </a:effectLst>
                <a:latin typeface="Cambria" pitchFamily="18" charset="0"/>
              </a:rPr>
              <a:t> "How long, O </a:t>
            </a:r>
            <a:r>
              <a:rPr lang="en-US" sz="2800" b="1" i="1" u="sng" dirty="0">
                <a:solidFill>
                  <a:srgbClr val="FFFF00"/>
                </a:solidFill>
                <a:effectLst>
                  <a:outerShdw blurRad="38100" dist="38100" dir="2700000" algn="tl">
                    <a:srgbClr val="000000">
                      <a:alpha val="43137"/>
                    </a:srgbClr>
                  </a:outerShdw>
                </a:effectLst>
                <a:latin typeface="Cambria" pitchFamily="18" charset="0"/>
              </a:rPr>
              <a:t>simple ones</a:t>
            </a:r>
            <a:r>
              <a:rPr lang="en-US" sz="2800" b="1" i="1" dirty="0">
                <a:solidFill>
                  <a:srgbClr val="FFFF00"/>
                </a:solidFill>
                <a:effectLst>
                  <a:outerShdw blurRad="38100" dist="38100" dir="2700000" algn="tl">
                    <a:srgbClr val="000000">
                      <a:alpha val="43137"/>
                    </a:srgbClr>
                  </a:outerShdw>
                </a:effectLst>
                <a:latin typeface="Cambria" pitchFamily="18" charset="0"/>
              </a:rPr>
              <a:t>, will you love being simple? How long will </a:t>
            </a:r>
            <a:r>
              <a:rPr lang="en-US" sz="2800" b="1" i="1" u="sng" dirty="0">
                <a:solidFill>
                  <a:srgbClr val="FFFF00"/>
                </a:solidFill>
                <a:effectLst>
                  <a:outerShdw blurRad="38100" dist="38100" dir="2700000" algn="tl">
                    <a:srgbClr val="000000">
                      <a:alpha val="43137"/>
                    </a:srgbClr>
                  </a:outerShdw>
                </a:effectLst>
                <a:latin typeface="Cambria" pitchFamily="18" charset="0"/>
              </a:rPr>
              <a:t>scoffers</a:t>
            </a:r>
            <a:r>
              <a:rPr lang="en-US" sz="2800" b="1" i="1" dirty="0">
                <a:solidFill>
                  <a:srgbClr val="FFFF00"/>
                </a:solidFill>
                <a:effectLst>
                  <a:outerShdw blurRad="38100" dist="38100" dir="2700000" algn="tl">
                    <a:srgbClr val="000000">
                      <a:alpha val="43137"/>
                    </a:srgbClr>
                  </a:outerShdw>
                </a:effectLst>
                <a:latin typeface="Cambria" pitchFamily="18" charset="0"/>
              </a:rPr>
              <a:t> delight in their scoffing and </a:t>
            </a:r>
            <a:r>
              <a:rPr lang="en-US" sz="2800" b="1" i="1" u="sng" dirty="0">
                <a:solidFill>
                  <a:srgbClr val="FFFF00"/>
                </a:solidFill>
                <a:effectLst>
                  <a:outerShdw blurRad="38100" dist="38100" dir="2700000" algn="tl">
                    <a:srgbClr val="000000">
                      <a:alpha val="43137"/>
                    </a:srgbClr>
                  </a:outerShdw>
                </a:effectLst>
                <a:latin typeface="Cambria" pitchFamily="18" charset="0"/>
              </a:rPr>
              <a:t>fools</a:t>
            </a:r>
            <a:r>
              <a:rPr lang="en-US" sz="2800" b="1" i="1" dirty="0">
                <a:solidFill>
                  <a:srgbClr val="FFFF00"/>
                </a:solidFill>
                <a:effectLst>
                  <a:outerShdw blurRad="38100" dist="38100" dir="2700000" algn="tl">
                    <a:srgbClr val="000000">
                      <a:alpha val="43137"/>
                    </a:srgbClr>
                  </a:outerShdw>
                </a:effectLst>
                <a:latin typeface="Cambria" pitchFamily="18" charset="0"/>
              </a:rPr>
              <a:t> hate knowledge</a:t>
            </a:r>
            <a:r>
              <a:rPr lang="en-US" sz="2800" b="1" i="1" dirty="0" smtClean="0">
                <a:solidFill>
                  <a:srgbClr val="FFFF00"/>
                </a:solidFill>
                <a:effectLst>
                  <a:outerShdw blurRad="38100" dist="38100" dir="2700000" algn="tl">
                    <a:srgbClr val="000000">
                      <a:alpha val="43137"/>
                    </a:srgbClr>
                  </a:outerShdw>
                </a:effectLst>
                <a:latin typeface="Cambria" pitchFamily="18" charset="0"/>
              </a:rPr>
              <a:t>?</a:t>
            </a:r>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pPr marL="573088" indent="-436563"/>
            <a:r>
              <a:rPr lang="en-US" sz="3000" dirty="0" smtClean="0">
                <a:effectLst>
                  <a:outerShdw blurRad="38100" dist="38100" dir="2700000" algn="tl">
                    <a:srgbClr val="000000">
                      <a:alpha val="43137"/>
                    </a:srgbClr>
                  </a:outerShdw>
                </a:effectLst>
              </a:rPr>
              <a:t>Anyone who responds to wisdom’s invitation can eventually become wise:</a:t>
            </a:r>
          </a:p>
          <a:p>
            <a:pPr marL="941197" lvl="3" indent="0">
              <a:buNone/>
            </a:pPr>
            <a:r>
              <a:rPr lang="en-US" sz="2800" b="1" baseline="30000" dirty="0">
                <a:effectLst>
                  <a:outerShdw blurRad="38100" dist="38100" dir="2700000" algn="tl">
                    <a:srgbClr val="000000">
                      <a:alpha val="43137"/>
                    </a:srgbClr>
                  </a:outerShdw>
                </a:effectLst>
              </a:rPr>
              <a:t> 23</a:t>
            </a:r>
            <a:r>
              <a:rPr lang="en-US" sz="2800" b="1" i="1" dirty="0">
                <a:solidFill>
                  <a:srgbClr val="FFFF00"/>
                </a:solidFill>
                <a:effectLst>
                  <a:outerShdw blurRad="38100" dist="38100" dir="2700000" algn="tl">
                    <a:srgbClr val="000000">
                      <a:alpha val="43137"/>
                    </a:srgbClr>
                  </a:outerShdw>
                </a:effectLst>
                <a:latin typeface="Cambria" pitchFamily="18" charset="0"/>
              </a:rPr>
              <a:t> If you turn at my reproof, behold, I will pour out my spirit to you; I will make my words known to you</a:t>
            </a:r>
            <a:r>
              <a:rPr lang="en-US" sz="2800" b="1" i="1" dirty="0" smtClean="0">
                <a:solidFill>
                  <a:srgbClr val="FFFF00"/>
                </a:solidFill>
                <a:effectLst>
                  <a:outerShdw blurRad="38100" dist="38100" dir="2700000" algn="tl">
                    <a:srgbClr val="000000">
                      <a:alpha val="43137"/>
                    </a:srgbClr>
                  </a:outerShdw>
                </a:effectLst>
                <a:latin typeface="Cambria" pitchFamily="18" charset="0"/>
              </a:rPr>
              <a:t>.</a:t>
            </a:r>
          </a:p>
          <a:p>
            <a:pPr marL="941197" lvl="3" indent="0">
              <a:buNone/>
            </a:pPr>
            <a:r>
              <a:rPr lang="en-US" sz="2800" dirty="0" smtClean="0">
                <a:effectLst>
                  <a:outerShdw blurRad="38100" dist="38100" dir="2700000" algn="tl">
                    <a:srgbClr val="000000">
                      <a:alpha val="43137"/>
                    </a:srgbClr>
                  </a:outerShdw>
                </a:effectLst>
              </a:rPr>
              <a:t>Or as the NIV puts it: </a:t>
            </a:r>
            <a:r>
              <a:rPr lang="en-US" sz="2800" b="1" i="1" dirty="0" smtClean="0">
                <a:solidFill>
                  <a:srgbClr val="FFFF00"/>
                </a:solidFill>
                <a:effectLst>
                  <a:outerShdw blurRad="38100" dist="38100" dir="2700000" algn="tl">
                    <a:srgbClr val="000000">
                      <a:alpha val="43137"/>
                    </a:srgbClr>
                  </a:outerShdw>
                </a:effectLst>
                <a:latin typeface="Cambria" pitchFamily="18" charset="0"/>
              </a:rPr>
              <a:t>If </a:t>
            </a:r>
            <a:r>
              <a:rPr lang="en-US" sz="2800" b="1" i="1" dirty="0">
                <a:solidFill>
                  <a:srgbClr val="FFFF00"/>
                </a:solidFill>
                <a:effectLst>
                  <a:outerShdw blurRad="38100" dist="38100" dir="2700000" algn="tl">
                    <a:srgbClr val="000000">
                      <a:alpha val="43137"/>
                    </a:srgbClr>
                  </a:outerShdw>
                </a:effectLst>
                <a:latin typeface="Cambria" pitchFamily="18" charset="0"/>
              </a:rPr>
              <a:t>you had responded to my rebuke, I would have poured out my heart to you and made my thoughts known to you. </a:t>
            </a:r>
            <a:endParaRPr lang="en-US" sz="2800" dirty="0" smtClean="0"/>
          </a:p>
          <a:p>
            <a:pPr marL="573088" indent="-436563"/>
            <a:endParaRPr lang="en-US" sz="2800" dirty="0" smtClean="0"/>
          </a:p>
        </p:txBody>
      </p:sp>
    </p:spTree>
    <p:extLst>
      <p:ext uri="{BB962C8B-B14F-4D97-AF65-F5344CB8AC3E}">
        <p14:creationId xmlns:p14="http://schemas.microsoft.com/office/powerpoint/2010/main" val="381045828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85000" lnSpcReduction="20000"/>
          </a:bodyPr>
          <a:lstStyle/>
          <a:p>
            <a:pPr marL="548640" lvl="1" indent="-411480">
              <a:buClr>
                <a:schemeClr val="tx1">
                  <a:shade val="95000"/>
                </a:schemeClr>
              </a:buClr>
              <a:buSzPct val="65000"/>
            </a:pPr>
            <a:r>
              <a:rPr lang="en-US" sz="3500" dirty="0" smtClean="0">
                <a:effectLst>
                  <a:outerShdw blurRad="38100" dist="38100" dir="2700000" algn="tl">
                    <a:srgbClr val="000000">
                      <a:alpha val="43137"/>
                    </a:srgbClr>
                  </a:outerShdw>
                </a:effectLst>
              </a:rPr>
              <a:t>If you’re not willing to get wisdom today while it’s still available to you, some day you could end up being blindsided by a huge problem and you won’t have the insight to see it coming or to know how to deal with it:</a:t>
            </a:r>
          </a:p>
          <a:p>
            <a:pPr marL="722376" lvl="2" indent="0">
              <a:buNone/>
            </a:pPr>
            <a:r>
              <a:rPr lang="en-US" sz="3300" b="1" i="1" dirty="0">
                <a:solidFill>
                  <a:srgbClr val="FFFF00"/>
                </a:solidFill>
                <a:effectLst>
                  <a:outerShdw blurRad="38100" dist="38100" dir="2700000" algn="tl">
                    <a:srgbClr val="000000">
                      <a:alpha val="43137"/>
                    </a:srgbClr>
                  </a:outerShdw>
                </a:effectLst>
                <a:latin typeface="Cambria" pitchFamily="18" charset="0"/>
              </a:rPr>
              <a:t> </a:t>
            </a:r>
            <a:r>
              <a:rPr lang="en-US" sz="3300" b="1" baseline="30000" dirty="0">
                <a:effectLst>
                  <a:outerShdw blurRad="38100" dist="38100" dir="2700000" algn="tl">
                    <a:srgbClr val="000000">
                      <a:alpha val="43137"/>
                    </a:srgbClr>
                  </a:outerShdw>
                </a:effectLst>
              </a:rPr>
              <a:t>24</a:t>
            </a:r>
            <a:r>
              <a:rPr lang="en-US" sz="3300" b="1" i="1" dirty="0">
                <a:solidFill>
                  <a:srgbClr val="FFFF00"/>
                </a:solidFill>
                <a:effectLst>
                  <a:outerShdw blurRad="38100" dist="38100" dir="2700000" algn="tl">
                    <a:srgbClr val="000000">
                      <a:alpha val="43137"/>
                    </a:srgbClr>
                  </a:outerShdw>
                </a:effectLst>
                <a:latin typeface="Cambria" pitchFamily="18" charset="0"/>
              </a:rPr>
              <a:t> Because I have called and you refused to listen, have stretched out my hand and no one has heeded,</a:t>
            </a:r>
          </a:p>
          <a:p>
            <a:pPr marL="722376" lvl="2" indent="0">
              <a:buNone/>
            </a:pPr>
            <a:r>
              <a:rPr lang="en-US" sz="3300" b="1" i="1" dirty="0">
                <a:solidFill>
                  <a:srgbClr val="FFFF00"/>
                </a:solidFill>
                <a:effectLst>
                  <a:outerShdw blurRad="38100" dist="38100" dir="2700000" algn="tl">
                    <a:srgbClr val="000000">
                      <a:alpha val="43137"/>
                    </a:srgbClr>
                  </a:outerShdw>
                </a:effectLst>
                <a:latin typeface="Cambria" pitchFamily="18" charset="0"/>
              </a:rPr>
              <a:t> </a:t>
            </a:r>
            <a:r>
              <a:rPr lang="en-US" sz="3300" b="1" baseline="30000" dirty="0">
                <a:effectLst>
                  <a:outerShdw blurRad="38100" dist="38100" dir="2700000" algn="tl">
                    <a:srgbClr val="000000">
                      <a:alpha val="43137"/>
                    </a:srgbClr>
                  </a:outerShdw>
                </a:effectLst>
              </a:rPr>
              <a:t>25</a:t>
            </a:r>
            <a:r>
              <a:rPr lang="en-US" sz="3300" b="1" i="1" dirty="0">
                <a:solidFill>
                  <a:srgbClr val="FFFF00"/>
                </a:solidFill>
                <a:effectLst>
                  <a:outerShdw blurRad="38100" dist="38100" dir="2700000" algn="tl">
                    <a:srgbClr val="000000">
                      <a:alpha val="43137"/>
                    </a:srgbClr>
                  </a:outerShdw>
                </a:effectLst>
                <a:latin typeface="Cambria" pitchFamily="18" charset="0"/>
              </a:rPr>
              <a:t> because you have ignored all my counsel and would have none of my reproof,</a:t>
            </a:r>
          </a:p>
          <a:p>
            <a:pPr marL="722376" lvl="2" indent="0">
              <a:buNone/>
            </a:pPr>
            <a:r>
              <a:rPr lang="en-US" sz="3300" b="1" i="1" dirty="0">
                <a:solidFill>
                  <a:srgbClr val="FFFF00"/>
                </a:solidFill>
                <a:effectLst>
                  <a:outerShdw blurRad="38100" dist="38100" dir="2700000" algn="tl">
                    <a:srgbClr val="000000">
                      <a:alpha val="43137"/>
                    </a:srgbClr>
                  </a:outerShdw>
                </a:effectLst>
                <a:latin typeface="Cambria" pitchFamily="18" charset="0"/>
              </a:rPr>
              <a:t> </a:t>
            </a:r>
            <a:r>
              <a:rPr lang="en-US" sz="3300" b="1" baseline="30000" dirty="0">
                <a:effectLst>
                  <a:outerShdw blurRad="38100" dist="38100" dir="2700000" algn="tl">
                    <a:srgbClr val="000000">
                      <a:alpha val="43137"/>
                    </a:srgbClr>
                  </a:outerShdw>
                </a:effectLst>
              </a:rPr>
              <a:t>26</a:t>
            </a:r>
            <a:r>
              <a:rPr lang="en-US" sz="3300" b="1" i="1" dirty="0">
                <a:solidFill>
                  <a:srgbClr val="FFFF00"/>
                </a:solidFill>
                <a:effectLst>
                  <a:outerShdw blurRad="38100" dist="38100" dir="2700000" algn="tl">
                    <a:srgbClr val="000000">
                      <a:alpha val="43137"/>
                    </a:srgbClr>
                  </a:outerShdw>
                </a:effectLst>
                <a:latin typeface="Cambria" pitchFamily="18" charset="0"/>
              </a:rPr>
              <a:t> I also will laugh at your calamity; I will mock when terror strikes you,</a:t>
            </a:r>
          </a:p>
          <a:p>
            <a:pPr marL="722376" lvl="2" indent="0">
              <a:buNone/>
            </a:pPr>
            <a:r>
              <a:rPr lang="en-US" sz="3300" b="1" i="1" dirty="0">
                <a:solidFill>
                  <a:srgbClr val="FFFF00"/>
                </a:solidFill>
                <a:effectLst>
                  <a:outerShdw blurRad="38100" dist="38100" dir="2700000" algn="tl">
                    <a:srgbClr val="000000">
                      <a:alpha val="43137"/>
                    </a:srgbClr>
                  </a:outerShdw>
                </a:effectLst>
                <a:latin typeface="Cambria" pitchFamily="18" charset="0"/>
              </a:rPr>
              <a:t> </a:t>
            </a:r>
            <a:r>
              <a:rPr lang="en-US" sz="3300" b="1" baseline="30000" dirty="0">
                <a:effectLst>
                  <a:outerShdw blurRad="38100" dist="38100" dir="2700000" algn="tl">
                    <a:srgbClr val="000000">
                      <a:alpha val="43137"/>
                    </a:srgbClr>
                  </a:outerShdw>
                </a:effectLst>
              </a:rPr>
              <a:t>27</a:t>
            </a:r>
            <a:r>
              <a:rPr lang="en-US" sz="3300" b="1" i="1" dirty="0">
                <a:solidFill>
                  <a:srgbClr val="FFFF00"/>
                </a:solidFill>
                <a:effectLst>
                  <a:outerShdw blurRad="38100" dist="38100" dir="2700000" algn="tl">
                    <a:srgbClr val="000000">
                      <a:alpha val="43137"/>
                    </a:srgbClr>
                  </a:outerShdw>
                </a:effectLst>
                <a:latin typeface="Cambria" pitchFamily="18" charset="0"/>
              </a:rPr>
              <a:t> when terror strikes you like a storm and your calamity comes like a whirlwind, when distress and anguish come upon you. </a:t>
            </a:r>
            <a:endParaRPr lang="en-US" sz="3300" dirty="0"/>
          </a:p>
          <a:p>
            <a:pPr marL="548640" lvl="1" indent="-411480">
              <a:buClr>
                <a:schemeClr val="tx1">
                  <a:shade val="95000"/>
                </a:schemeClr>
              </a:buClr>
              <a:buSzPct val="65000"/>
            </a:pPr>
            <a:endParaRPr lang="en-US" sz="3000" dirty="0" smtClean="0">
              <a:effectLst>
                <a:outerShdw blurRad="38100" dist="38100" dir="2700000" algn="tl">
                  <a:srgbClr val="000000">
                    <a:alpha val="43137"/>
                  </a:srgbClr>
                </a:outerShdw>
              </a:effectLst>
            </a:endParaRP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lnSpcReduction="10000"/>
          </a:bodyPr>
          <a:lstStyle/>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When disaster strikes you may realize your mistake and try to get a quick dose of wisdom to patch things up, only to find that it’s too late to undo the damage…</a:t>
            </a:r>
          </a:p>
          <a:p>
            <a:pPr marL="722376" lvl="2" indent="0">
              <a:buNone/>
            </a:pPr>
            <a:r>
              <a:rPr lang="en-US" b="1" baseline="30000" dirty="0">
                <a:effectLst>
                  <a:outerShdw blurRad="38100" dist="38100" dir="2700000" algn="tl">
                    <a:srgbClr val="000000">
                      <a:alpha val="43137"/>
                    </a:srgbClr>
                  </a:outerShdw>
                </a:effectLst>
              </a:rPr>
              <a:t> </a:t>
            </a:r>
            <a:r>
              <a:rPr lang="en-US" sz="2800" b="1" baseline="30000" dirty="0">
                <a:effectLst>
                  <a:outerShdw blurRad="38100" dist="38100" dir="2700000" algn="tl">
                    <a:srgbClr val="000000">
                      <a:alpha val="43137"/>
                    </a:srgbClr>
                  </a:outerShdw>
                </a:effectLst>
              </a:rPr>
              <a:t>28</a:t>
            </a:r>
            <a:r>
              <a:rPr lang="en-US" sz="2800" b="1" i="1" dirty="0">
                <a:solidFill>
                  <a:srgbClr val="FFFF00"/>
                </a:solidFill>
                <a:effectLst>
                  <a:outerShdw blurRad="38100" dist="38100" dir="2700000" algn="tl">
                    <a:srgbClr val="000000">
                      <a:alpha val="43137"/>
                    </a:srgbClr>
                  </a:outerShdw>
                </a:effectLst>
                <a:latin typeface="Cambria" pitchFamily="18" charset="0"/>
              </a:rPr>
              <a:t> Then they will call upon me, but I will not answer; they will seek me diligently but will not find me.</a:t>
            </a:r>
          </a:p>
          <a:p>
            <a:pPr marL="722376" lvl="2" indent="0">
              <a:buNone/>
            </a:pP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a:effectLst>
                  <a:outerShdw blurRad="38100" dist="38100" dir="2700000" algn="tl">
                    <a:srgbClr val="000000">
                      <a:alpha val="43137"/>
                    </a:srgbClr>
                  </a:outerShdw>
                </a:effectLst>
              </a:rPr>
              <a:t>29</a:t>
            </a:r>
            <a:r>
              <a:rPr lang="en-US" sz="2800" b="1" i="1" dirty="0">
                <a:solidFill>
                  <a:srgbClr val="FFFF00"/>
                </a:solidFill>
                <a:effectLst>
                  <a:outerShdw blurRad="38100" dist="38100" dir="2700000" algn="tl">
                    <a:srgbClr val="000000">
                      <a:alpha val="43137"/>
                    </a:srgbClr>
                  </a:outerShdw>
                </a:effectLst>
                <a:latin typeface="Cambria" pitchFamily="18" charset="0"/>
              </a:rPr>
              <a:t> Because they hated knowledge and did not choose the fear of the LORD,</a:t>
            </a:r>
          </a:p>
          <a:p>
            <a:pPr marL="722376" lvl="2" indent="0">
              <a:buNone/>
            </a:pP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a:effectLst>
                  <a:outerShdw blurRad="38100" dist="38100" dir="2700000" algn="tl">
                    <a:srgbClr val="000000">
                      <a:alpha val="43137"/>
                    </a:srgbClr>
                  </a:outerShdw>
                </a:effectLst>
              </a:rPr>
              <a:t>30</a:t>
            </a:r>
            <a:r>
              <a:rPr lang="en-US" sz="2800" b="1" i="1" dirty="0">
                <a:solidFill>
                  <a:srgbClr val="FFFF00"/>
                </a:solidFill>
                <a:effectLst>
                  <a:outerShdw blurRad="38100" dist="38100" dir="2700000" algn="tl">
                    <a:srgbClr val="000000">
                      <a:alpha val="43137"/>
                    </a:srgbClr>
                  </a:outerShdw>
                </a:effectLst>
                <a:latin typeface="Cambria" pitchFamily="18" charset="0"/>
              </a:rPr>
              <a:t> would have none of my counsel and despised all my reproof,</a:t>
            </a:r>
          </a:p>
          <a:p>
            <a:pPr marL="722376" lvl="2" indent="0">
              <a:buNone/>
            </a:pP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a:effectLst>
                  <a:outerShdw blurRad="38100" dist="38100" dir="2700000" algn="tl">
                    <a:srgbClr val="000000">
                      <a:alpha val="43137"/>
                    </a:srgbClr>
                  </a:outerShdw>
                </a:effectLst>
              </a:rPr>
              <a:t>31</a:t>
            </a:r>
            <a:r>
              <a:rPr lang="en-US" sz="2800" b="1" i="1" dirty="0">
                <a:solidFill>
                  <a:srgbClr val="FFFF00"/>
                </a:solidFill>
                <a:effectLst>
                  <a:outerShdw blurRad="38100" dist="38100" dir="2700000" algn="tl">
                    <a:srgbClr val="000000">
                      <a:alpha val="43137"/>
                    </a:srgbClr>
                  </a:outerShdw>
                </a:effectLst>
                <a:latin typeface="Cambria" pitchFamily="18" charset="0"/>
              </a:rPr>
              <a:t> therefore they shall eat the fruit of their way, and have their fill of their own devices. </a:t>
            </a:r>
          </a:p>
          <a:p>
            <a:pPr marL="548640" lvl="1" indent="-411480">
              <a:buClr>
                <a:schemeClr val="tx1">
                  <a:shade val="95000"/>
                </a:schemeClr>
              </a:buClr>
              <a:buSzPct val="65000"/>
            </a:pPr>
            <a:endParaRPr lang="en-US" sz="3000" dirty="0" smtClean="0">
              <a:effectLst>
                <a:outerShdw blurRad="38100" dist="38100" dir="2700000" algn="tl">
                  <a:srgbClr val="000000">
                    <a:alpha val="43137"/>
                  </a:srgbClr>
                </a:outerShdw>
              </a:effectLst>
            </a:endParaRP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If you are among the simple do not procrastinate in your pursuit of wisdom – in the end it will kill you.</a:t>
            </a:r>
          </a:p>
          <a:p>
            <a:pPr marL="1314450" lvl="4" indent="-501650">
              <a:buClr>
                <a:schemeClr val="tx1">
                  <a:shade val="95000"/>
                </a:schemeClr>
              </a:buClr>
              <a:buSzPct val="65000"/>
              <a:buNone/>
            </a:pPr>
            <a:r>
              <a:rPr lang="en-US" sz="3000" b="1" i="1" dirty="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a:effectLst>
                  <a:outerShdw blurRad="38100" dist="38100" dir="2700000" algn="tl">
                    <a:srgbClr val="000000">
                      <a:alpha val="43137"/>
                    </a:srgbClr>
                  </a:outerShdw>
                </a:effectLst>
              </a:rPr>
              <a:t>32a</a:t>
            </a:r>
            <a:r>
              <a:rPr lang="en-US" sz="3000" b="1" i="1" dirty="0">
                <a:solidFill>
                  <a:srgbClr val="FFFF00"/>
                </a:solidFill>
                <a:effectLst>
                  <a:outerShdw blurRad="38100" dist="38100" dir="2700000" algn="tl">
                    <a:srgbClr val="000000">
                      <a:alpha val="43137"/>
                    </a:srgbClr>
                  </a:outerShdw>
                </a:effectLst>
                <a:latin typeface="Cambria" pitchFamily="18" charset="0"/>
              </a:rPr>
              <a:t> For the simple are killed by their turning away </a:t>
            </a: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You’re </a:t>
            </a:r>
            <a:r>
              <a:rPr lang="en-US" sz="3000" dirty="0">
                <a:effectLst>
                  <a:outerShdw blurRad="38100" dist="38100" dir="2700000" algn="tl">
                    <a:srgbClr val="000000">
                      <a:alpha val="43137"/>
                    </a:srgbClr>
                  </a:outerShdw>
                </a:effectLst>
              </a:rPr>
              <a:t>a fool if you think you can ignore wisdom and still be okay </a:t>
            </a:r>
            <a:r>
              <a:rPr lang="en-US" sz="3000" dirty="0" smtClean="0">
                <a:effectLst>
                  <a:outerShdw blurRad="38100" dist="38100" dir="2700000" algn="tl">
                    <a:srgbClr val="000000">
                      <a:alpha val="43137"/>
                    </a:srgbClr>
                  </a:outerShdw>
                </a:effectLst>
              </a:rPr>
              <a:t>– in </a:t>
            </a:r>
            <a:r>
              <a:rPr lang="en-US" sz="3000" dirty="0">
                <a:effectLst>
                  <a:outerShdw blurRad="38100" dist="38100" dir="2700000" algn="tl">
                    <a:srgbClr val="000000">
                      <a:alpha val="43137"/>
                    </a:srgbClr>
                  </a:outerShdw>
                </a:effectLst>
              </a:rPr>
              <a:t>the end it will destroy you.</a:t>
            </a:r>
          </a:p>
          <a:p>
            <a:pPr marL="813816" lvl="4" indent="0">
              <a:buClr>
                <a:schemeClr val="tx1">
                  <a:shade val="95000"/>
                </a:schemeClr>
              </a:buClr>
              <a:buSzPct val="65000"/>
              <a:buNone/>
            </a:pPr>
            <a:r>
              <a:rPr lang="en-US" sz="3000" b="1" baseline="30000" dirty="0" smtClean="0">
                <a:effectLst>
                  <a:outerShdw blurRad="38100" dist="38100" dir="2700000" algn="tl">
                    <a:srgbClr val="000000">
                      <a:alpha val="43137"/>
                    </a:srgbClr>
                  </a:outerShdw>
                </a:effectLst>
              </a:rPr>
              <a:t>32b</a:t>
            </a:r>
            <a:r>
              <a:rPr lang="en-US" sz="3000" b="1" i="1" dirty="0" smtClean="0">
                <a:solidFill>
                  <a:srgbClr val="FFFF00"/>
                </a:solidFill>
                <a:effectLst>
                  <a:outerShdw blurRad="38100" dist="38100" dir="2700000" algn="tl">
                    <a:srgbClr val="000000">
                      <a:alpha val="43137"/>
                    </a:srgbClr>
                  </a:outerShdw>
                </a:effectLst>
                <a:latin typeface="Cambria" pitchFamily="18" charset="0"/>
              </a:rPr>
              <a:t> the </a:t>
            </a:r>
            <a:r>
              <a:rPr lang="en-US" sz="3000" b="1" i="1" dirty="0">
                <a:solidFill>
                  <a:srgbClr val="FFFF00"/>
                </a:solidFill>
                <a:effectLst>
                  <a:outerShdw blurRad="38100" dist="38100" dir="2700000" algn="tl">
                    <a:srgbClr val="000000">
                      <a:alpha val="43137"/>
                    </a:srgbClr>
                  </a:outerShdw>
                </a:effectLst>
                <a:latin typeface="Cambria" pitchFamily="18" charset="0"/>
              </a:rPr>
              <a:t>complacency of fools destroys them;</a:t>
            </a: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But if you listen to what the Proverbs have to say and get wisdom while it is available, you  will be prepared when the time comes to use it.</a:t>
            </a:r>
          </a:p>
          <a:p>
            <a:pPr marL="1198563" lvl="4" indent="-385763">
              <a:buClr>
                <a:schemeClr val="tx1">
                  <a:shade val="95000"/>
                </a:schemeClr>
              </a:buClr>
              <a:buSzPct val="65000"/>
              <a:buNone/>
            </a:pPr>
            <a:r>
              <a:rPr lang="en-US" sz="3000" b="1" i="1" dirty="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a:effectLst>
                  <a:outerShdw blurRad="38100" dist="38100" dir="2700000" algn="tl">
                    <a:srgbClr val="000000">
                      <a:alpha val="43137"/>
                    </a:srgbClr>
                  </a:outerShdw>
                </a:effectLst>
              </a:rPr>
              <a:t>33</a:t>
            </a:r>
            <a:r>
              <a:rPr lang="en-US" sz="3000" b="1" i="1" dirty="0">
                <a:solidFill>
                  <a:srgbClr val="FFFF00"/>
                </a:solidFill>
                <a:effectLst>
                  <a:outerShdw blurRad="38100" dist="38100" dir="2700000" algn="tl">
                    <a:srgbClr val="000000">
                      <a:alpha val="43137"/>
                    </a:srgbClr>
                  </a:outerShdw>
                </a:effectLst>
                <a:latin typeface="Cambria" pitchFamily="18" charset="0"/>
              </a:rPr>
              <a:t> but whoever listens to me will dwell secure and will be at ease, without dread of disaster. </a:t>
            </a:r>
          </a:p>
          <a:p>
            <a:pPr marL="548640" lvl="1" indent="-411480">
              <a:buClr>
                <a:schemeClr val="tx1">
                  <a:shade val="95000"/>
                </a:schemeClr>
              </a:buClr>
              <a:buSzPct val="65000"/>
            </a:pPr>
            <a:endParaRPr lang="en-US" sz="3000" dirty="0" smtClean="0">
              <a:effectLst>
                <a:outerShdw blurRad="38100" dist="38100" dir="2700000" algn="tl">
                  <a:srgbClr val="000000">
                    <a:alpha val="43137"/>
                  </a:srgbClr>
                </a:outerShdw>
              </a:effectLst>
            </a:endParaRPr>
          </a:p>
          <a:p>
            <a:pPr marL="548640" lvl="1" indent="-411480">
              <a:buClr>
                <a:schemeClr val="tx1">
                  <a:shade val="95000"/>
                </a:schemeClr>
              </a:buClr>
              <a:buSzPct val="65000"/>
            </a:pPr>
            <a:endParaRPr lang="en-US" sz="3000" dirty="0" smtClean="0">
              <a:effectLst>
                <a:outerShdw blurRad="38100" dist="38100" dir="2700000" algn="tl">
                  <a:srgbClr val="000000">
                    <a:alpha val="43137"/>
                  </a:srgbClr>
                </a:outerShdw>
              </a:effectLst>
            </a:endParaRP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Get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Have you ever found yourself in a really bad situation and realized that:</a:t>
            </a:r>
          </a:p>
          <a:p>
            <a:pPr lvl="1"/>
            <a:r>
              <a:rPr lang="en-US" dirty="0" smtClean="0">
                <a:effectLst>
                  <a:outerShdw blurRad="38100" dist="38100" dir="2700000" algn="tl">
                    <a:srgbClr val="000000">
                      <a:alpha val="43137"/>
                    </a:srgbClr>
                  </a:outerShdw>
                </a:effectLst>
              </a:rPr>
              <a:t>You should have seen it coming </a:t>
            </a:r>
          </a:p>
          <a:p>
            <a:pPr lvl="1"/>
            <a:r>
              <a:rPr lang="en-US" dirty="0" smtClean="0">
                <a:effectLst>
                  <a:outerShdw blurRad="38100" dist="38100" dir="2700000" algn="tl">
                    <a:srgbClr val="000000">
                      <a:alpha val="43137"/>
                    </a:srgbClr>
                  </a:outerShdw>
                </a:effectLst>
              </a:rPr>
              <a:t>There were things you </a:t>
            </a:r>
            <a:r>
              <a:rPr lang="en-US" b="1" i="1" dirty="0" smtClean="0">
                <a:effectLst>
                  <a:outerShdw blurRad="38100" dist="38100" dir="2700000" algn="tl">
                    <a:srgbClr val="000000">
                      <a:alpha val="43137"/>
                    </a:srgbClr>
                  </a:outerShdw>
                </a:effectLst>
              </a:rPr>
              <a:t>could</a:t>
            </a:r>
            <a:r>
              <a:rPr lang="en-US" dirty="0" smtClean="0">
                <a:effectLst>
                  <a:outerShdw blurRad="38100" dist="38100" dir="2700000" algn="tl">
                    <a:srgbClr val="000000">
                      <a:alpha val="43137"/>
                    </a:srgbClr>
                  </a:outerShdw>
                </a:effectLst>
              </a:rPr>
              <a:t> have done earlier that would have prevented the problem from ever happening in the first place?</a:t>
            </a:r>
          </a:p>
          <a:p>
            <a:r>
              <a:rPr lang="en-US" dirty="0" smtClean="0">
                <a:effectLst>
                  <a:outerShdw blurRad="38100" dist="38100" dir="2700000" algn="tl">
                    <a:srgbClr val="000000">
                      <a:alpha val="43137"/>
                    </a:srgbClr>
                  </a:outerShdw>
                </a:effectLst>
              </a:rPr>
              <a:t>The book of Proverbs teaches us that wisdom (such as that found in the book of Proverbs) equips us to begin </a:t>
            </a:r>
            <a:r>
              <a:rPr lang="en-US" b="1" i="1" dirty="0" smtClean="0">
                <a:effectLst>
                  <a:outerShdw blurRad="38100" dist="38100" dir="2700000" algn="tl">
                    <a:srgbClr val="000000">
                      <a:alpha val="43137"/>
                    </a:srgbClr>
                  </a:outerShdw>
                </a:effectLst>
              </a:rPr>
              <a:t>avoiding</a:t>
            </a:r>
            <a:r>
              <a:rPr lang="en-US" dirty="0" smtClean="0">
                <a:effectLst>
                  <a:outerShdw blurRad="38100" dist="38100" dir="2700000" algn="tl">
                    <a:srgbClr val="000000">
                      <a:alpha val="43137"/>
                    </a:srgbClr>
                  </a:outerShdw>
                </a:effectLst>
              </a:rPr>
              <a:t> these kinds of experiences.</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Get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The Book of Proverbs was primarily written by King Solomon, a man who was wiser than all the kings of his day (</a:t>
            </a:r>
            <a:r>
              <a:rPr lang="en-US" dirty="0" smtClean="0">
                <a:solidFill>
                  <a:srgbClr val="FFFF00"/>
                </a:solidFill>
                <a:effectLst>
                  <a:outerShdw blurRad="38100" dist="38100" dir="2700000" algn="tl">
                    <a:srgbClr val="000000">
                      <a:alpha val="43137"/>
                    </a:srgbClr>
                  </a:outerShdw>
                </a:effectLst>
              </a:rPr>
              <a:t>1 Kings 4:29-34</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The purpose of the Book of Proverbs is to give wisdom to </a:t>
            </a:r>
            <a:r>
              <a:rPr lang="en-US" u="sng" dirty="0" smtClean="0">
                <a:effectLst>
                  <a:outerShdw blurRad="38100" dist="38100" dir="2700000" algn="tl">
                    <a:srgbClr val="000000">
                      <a:alpha val="43137"/>
                    </a:srgbClr>
                  </a:outerShdw>
                </a:effectLst>
              </a:rPr>
              <a:t>all</a:t>
            </a:r>
            <a:r>
              <a:rPr lang="en-US" dirty="0" smtClean="0">
                <a:effectLst>
                  <a:outerShdw blurRad="38100" dist="38100" dir="2700000" algn="tl">
                    <a:srgbClr val="000000">
                      <a:alpha val="43137"/>
                    </a:srgbClr>
                  </a:outerShdw>
                </a:effectLst>
              </a:rPr>
              <a:t> who read it (cf. </a:t>
            </a:r>
            <a:r>
              <a:rPr lang="en-US" dirty="0" smtClean="0">
                <a:solidFill>
                  <a:srgbClr val="FFFF00"/>
                </a:solidFill>
                <a:effectLst>
                  <a:outerShdw blurRad="38100" dist="38100" dir="2700000" algn="tl">
                    <a:srgbClr val="000000">
                      <a:alpha val="43137"/>
                    </a:srgbClr>
                  </a:outerShdw>
                </a:effectLst>
              </a:rPr>
              <a:t>1:1-7</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To those who </a:t>
            </a:r>
            <a:r>
              <a:rPr lang="en-US" u="sng" dirty="0" smtClean="0">
                <a:effectLst>
                  <a:outerShdw blurRad="38100" dist="38100" dir="2700000" algn="tl">
                    <a:srgbClr val="000000">
                      <a:alpha val="43137"/>
                    </a:srgbClr>
                  </a:outerShdw>
                </a:effectLst>
              </a:rPr>
              <a:t>lack wisdom</a:t>
            </a:r>
            <a:r>
              <a:rPr lang="en-US" dirty="0" smtClean="0">
                <a:effectLst>
                  <a:outerShdw blurRad="38100" dist="38100" dir="2700000" algn="tl">
                    <a:srgbClr val="000000">
                      <a:alpha val="43137"/>
                    </a:srgbClr>
                  </a:outerShdw>
                </a:effectLst>
              </a:rPr>
              <a:t> and are therefore in desperate need of it</a:t>
            </a:r>
          </a:p>
          <a:p>
            <a:pPr lvl="1"/>
            <a:r>
              <a:rPr lang="en-US" dirty="0" smtClean="0">
                <a:effectLst>
                  <a:outerShdw blurRad="38100" dist="38100" dir="2700000" algn="tl">
                    <a:srgbClr val="000000">
                      <a:alpha val="43137"/>
                    </a:srgbClr>
                  </a:outerShdw>
                </a:effectLst>
              </a:rPr>
              <a:t>To those who </a:t>
            </a:r>
            <a:r>
              <a:rPr lang="en-US" u="sng" dirty="0" smtClean="0">
                <a:effectLst>
                  <a:outerShdw blurRad="38100" dist="38100" dir="2700000" algn="tl">
                    <a:srgbClr val="000000">
                      <a:alpha val="43137"/>
                    </a:srgbClr>
                  </a:outerShdw>
                </a:effectLst>
              </a:rPr>
              <a:t>have wisdom</a:t>
            </a:r>
            <a:r>
              <a:rPr lang="en-US" dirty="0" smtClean="0">
                <a:effectLst>
                  <a:outerShdw blurRad="38100" dist="38100" dir="2700000" algn="tl">
                    <a:srgbClr val="000000">
                      <a:alpha val="43137"/>
                    </a:srgbClr>
                  </a:outerShdw>
                </a:effectLst>
              </a:rPr>
              <a:t> that they might have even more!</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74084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Get Wisdom!</a:t>
            </a:r>
            <a:endParaRPr lang="en-US" dirty="0"/>
          </a:p>
        </p:txBody>
      </p:sp>
      <p:sp>
        <p:nvSpPr>
          <p:cNvPr id="5" name="Content Placeholder 4"/>
          <p:cNvSpPr>
            <a:spLocks noGrp="1"/>
          </p:cNvSpPr>
          <p:nvPr>
            <p:ph idx="1"/>
          </p:nvPr>
        </p:nvSpPr>
        <p:spPr>
          <a:xfrm>
            <a:off x="457200" y="990600"/>
            <a:ext cx="8229600" cy="5867400"/>
          </a:xfrm>
        </p:spPr>
        <p:txBody>
          <a:bodyPr>
            <a:normAutofit fontScale="92500" lnSpcReduction="10000"/>
          </a:bodyPr>
          <a:lstStyle/>
          <a:p>
            <a:r>
              <a:rPr lang="en-US" dirty="0" smtClean="0">
                <a:effectLst>
                  <a:outerShdw blurRad="38100" dist="38100" dir="2700000" algn="tl">
                    <a:srgbClr val="000000">
                      <a:alpha val="43137"/>
                    </a:srgbClr>
                  </a:outerShdw>
                </a:effectLst>
              </a:rPr>
              <a:t>The book of Proverbs has a total of 31 chapters.</a:t>
            </a:r>
          </a:p>
          <a:p>
            <a:r>
              <a:rPr lang="en-US" dirty="0" smtClean="0">
                <a:effectLst>
                  <a:outerShdw blurRad="38100" dist="38100" dir="2700000" algn="tl">
                    <a:srgbClr val="000000">
                      <a:alpha val="43137"/>
                    </a:srgbClr>
                  </a:outerShdw>
                </a:effectLst>
              </a:rPr>
              <a:t>Solomon spends most of the first </a:t>
            </a:r>
            <a:r>
              <a:rPr lang="en-US" u="sng" dirty="0" smtClean="0">
                <a:effectLst>
                  <a:outerShdw blurRad="38100" dist="38100" dir="2700000" algn="tl">
                    <a:srgbClr val="000000">
                      <a:alpha val="43137"/>
                    </a:srgbClr>
                  </a:outerShdw>
                </a:effectLst>
              </a:rPr>
              <a:t>nine</a:t>
            </a:r>
            <a:r>
              <a:rPr lang="en-US" dirty="0" smtClean="0">
                <a:effectLst>
                  <a:outerShdw blurRad="38100" dist="38100" dir="2700000" algn="tl">
                    <a:srgbClr val="000000">
                      <a:alpha val="43137"/>
                    </a:srgbClr>
                  </a:outerShdw>
                </a:effectLst>
              </a:rPr>
              <a:t> chapters of the Book of Proverbs dealing with the topic of </a:t>
            </a:r>
            <a:r>
              <a:rPr lang="en-US" u="sng" dirty="0" smtClean="0">
                <a:effectLst>
                  <a:outerShdw blurRad="38100" dist="38100" dir="2700000" algn="tl">
                    <a:srgbClr val="000000">
                      <a:alpha val="43137"/>
                    </a:srgbClr>
                  </a:outerShdw>
                </a:effectLst>
              </a:rPr>
              <a:t>wisdom</a:t>
            </a:r>
            <a:r>
              <a:rPr lang="en-US" dirty="0" smtClean="0">
                <a:effectLst>
                  <a:outerShdw blurRad="38100" dist="38100" dir="2700000" algn="tl">
                    <a:srgbClr val="000000">
                      <a:alpha val="43137"/>
                    </a:srgbClr>
                  </a:outerShdw>
                </a:effectLst>
              </a:rPr>
              <a:t> itself.</a:t>
            </a:r>
          </a:p>
          <a:p>
            <a:r>
              <a:rPr lang="en-US" dirty="0" smtClean="0">
                <a:effectLst>
                  <a:outerShdw blurRad="38100" dist="38100" dir="2700000" algn="tl">
                    <a:srgbClr val="000000">
                      <a:alpha val="43137"/>
                    </a:srgbClr>
                  </a:outerShdw>
                </a:effectLst>
              </a:rPr>
              <a:t>So, starting this morning and for the next few lessons, I plan to focus on various aspects of the topic of wisdom drawn from  these first nine chapters.</a:t>
            </a:r>
          </a:p>
          <a:p>
            <a:r>
              <a:rPr lang="en-US" dirty="0" smtClean="0">
                <a:effectLst>
                  <a:outerShdw blurRad="38100" dist="38100" dir="2700000" algn="tl">
                    <a:srgbClr val="000000">
                      <a:alpha val="43137"/>
                    </a:srgbClr>
                  </a:outerShdw>
                </a:effectLst>
              </a:rPr>
              <a:t>But before I do that, it is important for us to first make sure that we understand what Solomon means when he talks about “wisdom”. </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b="1" dirty="0" smtClean="0">
                <a:solidFill>
                  <a:srgbClr val="FFFF00"/>
                </a:solidFill>
                <a:effectLst>
                  <a:outerShdw blurRad="38100" dist="38100" dir="2700000" algn="tl">
                    <a:srgbClr val="000000">
                      <a:alpha val="43137"/>
                    </a:srgbClr>
                  </a:outerShdw>
                </a:effectLst>
              </a:rPr>
              <a:t>Wisdom</a:t>
            </a:r>
            <a:r>
              <a:rPr lang="en-US" sz="3200" dirty="0" smtClean="0">
                <a:effectLst>
                  <a:outerShdw blurRad="38100" dist="38100" dir="2700000" algn="tl">
                    <a:srgbClr val="000000">
                      <a:alpha val="43137"/>
                    </a:srgbClr>
                  </a:outerShdw>
                </a:effectLst>
              </a:rPr>
              <a:t> (Hebrew: HOKMA) generally means “masterful understanding, skill, or expertise”. In the Bible it is used of:</a:t>
            </a:r>
          </a:p>
          <a:p>
            <a:pPr lvl="1"/>
            <a:r>
              <a:rPr lang="en-US" dirty="0" smtClean="0">
                <a:effectLst>
                  <a:outerShdw blurRad="38100" dist="38100" dir="2700000" algn="tl">
                    <a:srgbClr val="000000">
                      <a:alpha val="43137"/>
                    </a:srgbClr>
                  </a:outerShdw>
                </a:effectLst>
              </a:rPr>
              <a:t>Technical and Artistic skills (</a:t>
            </a:r>
            <a:r>
              <a:rPr lang="en-US" dirty="0" smtClean="0">
                <a:solidFill>
                  <a:srgbClr val="FFFF00"/>
                </a:solidFill>
                <a:effectLst>
                  <a:outerShdw blurRad="38100" dist="38100" dir="2700000" algn="tl">
                    <a:srgbClr val="000000">
                      <a:alpha val="43137"/>
                    </a:srgbClr>
                  </a:outerShdw>
                </a:effectLst>
              </a:rPr>
              <a:t>Ex 28:3; 31:6</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Arts of Magic (</a:t>
            </a:r>
            <a:r>
              <a:rPr lang="en-US" dirty="0" smtClean="0">
                <a:solidFill>
                  <a:srgbClr val="FFFF00"/>
                </a:solidFill>
                <a:effectLst>
                  <a:outerShdw blurRad="38100" dist="38100" dir="2700000" algn="tl">
                    <a:srgbClr val="000000">
                      <a:alpha val="43137"/>
                    </a:srgbClr>
                  </a:outerShdw>
                </a:effectLst>
              </a:rPr>
              <a:t>Exodus 7:11; Isaiah 3:3</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Govern Well (</a:t>
            </a:r>
            <a:r>
              <a:rPr lang="en-US" dirty="0" smtClean="0">
                <a:solidFill>
                  <a:srgbClr val="FFFF00"/>
                </a:solidFill>
                <a:effectLst>
                  <a:outerShdw blurRad="38100" dist="38100" dir="2700000" algn="tl">
                    <a:srgbClr val="000000">
                      <a:alpha val="43137"/>
                    </a:srgbClr>
                  </a:outerShdw>
                </a:effectLst>
              </a:rPr>
              <a:t>1 Kings 5:7; Proverbs 8:14-16; 20:26; 2 Samuel 14:20</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Have Success in War (</a:t>
            </a:r>
            <a:r>
              <a:rPr lang="en-US" dirty="0" smtClean="0">
                <a:solidFill>
                  <a:srgbClr val="FFFF00"/>
                </a:solidFill>
                <a:effectLst>
                  <a:outerShdw blurRad="38100" dist="38100" dir="2700000" algn="tl">
                    <a:srgbClr val="000000">
                      <a:alpha val="43137"/>
                    </a:srgbClr>
                  </a:outerShdw>
                </a:effectLst>
              </a:rPr>
              <a:t>Isaiah 10:13</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Judge Justly (</a:t>
            </a:r>
            <a:r>
              <a:rPr lang="en-US" dirty="0" smtClean="0">
                <a:solidFill>
                  <a:srgbClr val="FFFF00"/>
                </a:solidFill>
                <a:effectLst>
                  <a:outerShdw blurRad="38100" dist="38100" dir="2700000" algn="tl">
                    <a:srgbClr val="000000">
                      <a:alpha val="43137"/>
                    </a:srgbClr>
                  </a:outerShdw>
                </a:effectLst>
              </a:rPr>
              <a:t>1 Kings 3:28; Isaiah 11:1-6</a:t>
            </a:r>
            <a:r>
              <a:rPr lang="en-US" dirty="0" smtClean="0">
                <a:effectLst>
                  <a:outerShdw blurRad="38100" dist="38100" dir="2700000" algn="tl">
                    <a:srgbClr val="000000">
                      <a:alpha val="43137"/>
                    </a:srgbClr>
                  </a:outerShdw>
                </a:effectLst>
              </a:rPr>
              <a:t>)</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fontScale="92500" lnSpcReduction="20000"/>
          </a:bodyPr>
          <a:lstStyle/>
          <a:p>
            <a:r>
              <a:rPr lang="en-US" sz="3500" i="1" dirty="0" smtClean="0">
                <a:effectLst>
                  <a:outerShdw blurRad="38100" dist="38100" dir="2700000" algn="tl">
                    <a:srgbClr val="000000">
                      <a:alpha val="43137"/>
                    </a:srgbClr>
                  </a:outerShdw>
                </a:effectLst>
                <a:latin typeface="Cambria" pitchFamily="18" charset="0"/>
              </a:rPr>
              <a:t>The possession of wisdom enables humans to cope with life and to achieve what would otherwise be impossible. Through wisdom weak and vulnerable creatures such as the ant and the rock badger, cope and survive against insuperable odds. (</a:t>
            </a:r>
            <a:r>
              <a:rPr lang="en-US" sz="3500" i="1" dirty="0" smtClean="0">
                <a:solidFill>
                  <a:srgbClr val="FFFF00"/>
                </a:solidFill>
                <a:effectLst>
                  <a:outerShdw blurRad="38100" dist="38100" dir="2700000" algn="tl">
                    <a:srgbClr val="000000">
                      <a:alpha val="43137"/>
                    </a:srgbClr>
                  </a:outerShdw>
                </a:effectLst>
                <a:latin typeface="Cambria" pitchFamily="18" charset="0"/>
              </a:rPr>
              <a:t>Prov. 30:24-28</a:t>
            </a:r>
            <a:r>
              <a:rPr lang="en-US" sz="3500" i="1" dirty="0" smtClean="0">
                <a:effectLst>
                  <a:outerShdw blurRad="38100" dist="38100" dir="2700000" algn="tl">
                    <a:srgbClr val="000000">
                      <a:alpha val="43137"/>
                    </a:srgbClr>
                  </a:outerShdw>
                </a:effectLst>
                <a:latin typeface="Cambria" pitchFamily="18" charset="0"/>
              </a:rPr>
              <a:t>) </a:t>
            </a:r>
            <a:r>
              <a:rPr lang="en-US" sz="3200" b="1" dirty="0" smtClean="0">
                <a:effectLst>
                  <a:outerShdw blurRad="38100" dist="38100" dir="2700000" algn="tl">
                    <a:srgbClr val="000000">
                      <a:alpha val="43137"/>
                    </a:srgbClr>
                  </a:outerShdw>
                </a:effectLst>
              </a:rPr>
              <a:t>(Bruce Waltke, p.76-77)</a:t>
            </a:r>
          </a:p>
          <a:p>
            <a:r>
              <a:rPr lang="en-US" sz="3500" i="1" dirty="0" smtClean="0">
                <a:effectLst>
                  <a:outerShdw blurRad="38100" dist="38100" dir="2700000" algn="tl">
                    <a:srgbClr val="000000">
                      <a:alpha val="43137"/>
                    </a:srgbClr>
                  </a:outerShdw>
                </a:effectLst>
                <a:latin typeface="Cambria" pitchFamily="18" charset="0"/>
              </a:rPr>
              <a:t>Wisdom is competence with regard to the realities and complexities of life. Wisdom is the ability to know the right thing to do in the 80% of life where the rules of morality don’t apply. Being good and moral is not enough – you’ve got to be wise. </a:t>
            </a:r>
            <a:r>
              <a:rPr lang="en-US" b="1" dirty="0" smtClean="0">
                <a:effectLst>
                  <a:outerShdw blurRad="38100" dist="38100" dir="2700000" algn="tl">
                    <a:srgbClr val="000000">
                      <a:alpha val="43137"/>
                    </a:srgbClr>
                  </a:outerShdw>
                </a:effectLst>
              </a:rPr>
              <a:t>(Tim Keller)</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dirty="0" smtClean="0">
                <a:effectLst>
                  <a:outerShdw blurRad="38100" dist="38100" dir="2700000" algn="tl">
                    <a:srgbClr val="000000">
                      <a:alpha val="43137"/>
                    </a:srgbClr>
                  </a:outerShdw>
                </a:effectLst>
              </a:rPr>
              <a:t>True </a:t>
            </a:r>
            <a:r>
              <a:rPr lang="en-US" sz="3200" u="sng" dirty="0" smtClean="0">
                <a:effectLst>
                  <a:outerShdw blurRad="38100" dist="38100" dir="2700000" algn="tl">
                    <a:srgbClr val="000000">
                      <a:alpha val="43137"/>
                    </a:srgbClr>
                  </a:outerShdw>
                </a:effectLst>
              </a:rPr>
              <a:t>Biblical</a:t>
            </a:r>
            <a:r>
              <a:rPr lang="en-US" sz="3200" dirty="0" smtClean="0">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Wisdom</a:t>
            </a:r>
            <a:r>
              <a:rPr lang="en-US" sz="3200" dirty="0" smtClean="0">
                <a:effectLst>
                  <a:outerShdw blurRad="38100" dist="38100" dir="2700000" algn="tl">
                    <a:srgbClr val="000000">
                      <a:alpha val="43137"/>
                    </a:srgbClr>
                  </a:outerShdw>
                </a:effectLst>
              </a:rPr>
              <a:t> begins with a proper understanding of God and a right attitude towards Him: </a:t>
            </a:r>
            <a:r>
              <a:rPr lang="en-US" b="1" i="1" dirty="0">
                <a:solidFill>
                  <a:srgbClr val="FFFF00"/>
                </a:solidFill>
                <a:effectLst>
                  <a:outerShdw blurRad="38100" dist="38100" dir="2700000" algn="tl">
                    <a:srgbClr val="000000">
                      <a:alpha val="43137"/>
                    </a:srgbClr>
                  </a:outerShdw>
                </a:effectLst>
                <a:latin typeface="Cambria" pitchFamily="18" charset="0"/>
              </a:rPr>
              <a:t>The fear of the LORD is the beginning of wisdom, and the knowledge of the Holy One is </a:t>
            </a:r>
            <a:r>
              <a:rPr lang="en-US" b="1" i="1" dirty="0" smtClean="0">
                <a:solidFill>
                  <a:srgbClr val="FFFF00"/>
                </a:solidFill>
                <a:effectLst>
                  <a:outerShdw blurRad="38100" dist="38100" dir="2700000" algn="tl">
                    <a:srgbClr val="000000">
                      <a:alpha val="43137"/>
                    </a:srgbClr>
                  </a:outerShdw>
                </a:effectLst>
                <a:latin typeface="Cambria" pitchFamily="18" charset="0"/>
              </a:rPr>
              <a:t>insight.</a:t>
            </a:r>
            <a:r>
              <a:rPr lang="en-US" dirty="0" smtClean="0">
                <a:effectLst>
                  <a:outerShdw blurRad="38100" dist="38100" dir="2700000" algn="tl">
                    <a:srgbClr val="000000">
                      <a:alpha val="43137"/>
                    </a:srgbClr>
                  </a:outerShdw>
                </a:effectLst>
              </a:rPr>
              <a:t> (Proverbs 9:10)</a:t>
            </a:r>
          </a:p>
          <a:p>
            <a:r>
              <a:rPr lang="en-US" b="1" dirty="0" smtClean="0">
                <a:effectLst>
                  <a:outerShdw blurRad="38100" dist="38100" dir="2700000" algn="tl">
                    <a:srgbClr val="000000">
                      <a:alpha val="43137"/>
                    </a:srgbClr>
                  </a:outerShdw>
                </a:effectLst>
              </a:rPr>
              <a:t>Note</a:t>
            </a:r>
            <a:r>
              <a:rPr lang="en-US" dirty="0" smtClean="0">
                <a:effectLst>
                  <a:outerShdw blurRad="38100" dist="38100" dir="2700000" algn="tl">
                    <a:srgbClr val="000000">
                      <a:alpha val="43137"/>
                    </a:srgbClr>
                  </a:outerShdw>
                </a:effectLst>
              </a:rPr>
              <a:t>: “The fear of the LORD” is that affectionate reverence by which the child of God carefully learns what pleases the LORD and humbly conforms himself to it.</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In the first chapter of Proverbs (</a:t>
            </a:r>
            <a:r>
              <a:rPr lang="en-US" dirty="0" smtClean="0">
                <a:solidFill>
                  <a:srgbClr val="FFFF00"/>
                </a:solidFill>
                <a:effectLst>
                  <a:outerShdw blurRad="38100" dist="38100" dir="2700000" algn="tl">
                    <a:srgbClr val="000000">
                      <a:alpha val="43137"/>
                    </a:srgbClr>
                  </a:outerShdw>
                </a:effectLst>
              </a:rPr>
              <a:t>1:20-33</a:t>
            </a:r>
            <a:r>
              <a:rPr lang="en-US" dirty="0" smtClean="0">
                <a:effectLst>
                  <a:outerShdw blurRad="38100" dist="38100" dir="2700000" algn="tl">
                    <a:srgbClr val="000000">
                      <a:alpha val="43137"/>
                    </a:srgbClr>
                  </a:outerShdw>
                </a:effectLst>
              </a:rPr>
              <a:t>), wisdom is personified or pictured as a woman going throughout the city, calling out to </a:t>
            </a:r>
            <a:r>
              <a:rPr lang="en-US" u="sng" dirty="0" smtClean="0">
                <a:effectLst>
                  <a:outerShdw blurRad="38100" dist="38100" dir="2700000" algn="tl">
                    <a:srgbClr val="000000">
                      <a:alpha val="43137"/>
                    </a:srgbClr>
                  </a:outerShdw>
                </a:effectLst>
              </a:rPr>
              <a:t>anyone</a:t>
            </a:r>
            <a:r>
              <a:rPr lang="en-US" dirty="0" smtClean="0">
                <a:effectLst>
                  <a:outerShdw blurRad="38100" dist="38100" dir="2700000" algn="tl">
                    <a:srgbClr val="000000">
                      <a:alpha val="43137"/>
                    </a:srgbClr>
                  </a:outerShdw>
                </a:effectLst>
              </a:rPr>
              <a:t> who will listen to her warnings: </a:t>
            </a:r>
          </a:p>
          <a:p>
            <a:pPr marL="941832" lvl="3" indent="0">
              <a:buNone/>
            </a:pPr>
            <a:r>
              <a:rPr lang="en-US" sz="2800" b="1" baseline="30000" dirty="0">
                <a:effectLst>
                  <a:outerShdw blurRad="38100" dist="38100" dir="2700000" algn="tl">
                    <a:srgbClr val="000000">
                      <a:alpha val="43137"/>
                    </a:srgbClr>
                  </a:outerShdw>
                </a:effectLst>
              </a:rPr>
              <a:t> 20</a:t>
            </a:r>
            <a:r>
              <a:rPr lang="en-US" sz="2800" b="1" i="1" dirty="0">
                <a:solidFill>
                  <a:srgbClr val="FFFF00"/>
                </a:solidFill>
                <a:effectLst>
                  <a:outerShdw blurRad="38100" dist="38100" dir="2700000" algn="tl">
                    <a:srgbClr val="000000">
                      <a:alpha val="43137"/>
                    </a:srgbClr>
                  </a:outerShdw>
                </a:effectLst>
                <a:latin typeface="Cambria" pitchFamily="18" charset="0"/>
              </a:rPr>
              <a:t> Wisdom cries aloud in the street, in the markets she raises her voice</a:t>
            </a:r>
            <a:r>
              <a:rPr lang="en-US" sz="2800" b="1" i="1" dirty="0" smtClean="0">
                <a:solidFill>
                  <a:srgbClr val="FFFF00"/>
                </a:solidFill>
                <a:effectLst>
                  <a:outerShdw blurRad="38100" dist="38100" dir="2700000" algn="tl">
                    <a:srgbClr val="000000">
                      <a:alpha val="43137"/>
                    </a:srgbClr>
                  </a:outerShdw>
                </a:effectLst>
                <a:latin typeface="Cambria" pitchFamily="18" charset="0"/>
              </a:rPr>
              <a:t>;</a:t>
            </a:r>
            <a:r>
              <a:rPr lang="en-US" sz="2800" b="1" baseline="30000" dirty="0" smtClean="0">
                <a:effectLst>
                  <a:outerShdw blurRad="38100" dist="38100" dir="2700000" algn="tl">
                    <a:srgbClr val="000000">
                      <a:alpha val="43137"/>
                    </a:srgbClr>
                  </a:outerShdw>
                </a:effectLst>
              </a:rPr>
              <a:t> </a:t>
            </a:r>
            <a:r>
              <a:rPr lang="en-US" sz="2800" b="1" baseline="30000" dirty="0">
                <a:effectLst>
                  <a:outerShdw blurRad="38100" dist="38100" dir="2700000" algn="tl">
                    <a:srgbClr val="000000">
                      <a:alpha val="43137"/>
                    </a:srgbClr>
                  </a:outerShdw>
                </a:effectLst>
              </a:rPr>
              <a:t>21</a:t>
            </a:r>
            <a:r>
              <a:rPr lang="en-US" sz="2800" b="1" i="1" dirty="0">
                <a:solidFill>
                  <a:srgbClr val="FFFF00"/>
                </a:solidFill>
                <a:effectLst>
                  <a:outerShdw blurRad="38100" dist="38100" dir="2700000" algn="tl">
                    <a:srgbClr val="000000">
                      <a:alpha val="43137"/>
                    </a:srgbClr>
                  </a:outerShdw>
                </a:effectLst>
                <a:latin typeface="Cambria" pitchFamily="18" charset="0"/>
              </a:rPr>
              <a:t> at the head of the noisy streets she cries out; at the entrance of the city gates she speaks:</a:t>
            </a:r>
          </a:p>
          <a:p>
            <a:r>
              <a:rPr lang="en-US" dirty="0" smtClean="0">
                <a:effectLst>
                  <a:outerShdw blurRad="38100" dist="38100" dir="2700000" algn="tl">
                    <a:srgbClr val="000000">
                      <a:alpha val="43137"/>
                    </a:srgbClr>
                  </a:outerShdw>
                </a:effectLst>
              </a:rPr>
              <a:t>And she is pleading with them, over and over,  to </a:t>
            </a:r>
            <a:r>
              <a:rPr lang="en-US" u="sng" dirty="0" smtClean="0">
                <a:effectLst>
                  <a:outerShdw blurRad="38100" dist="38100" dir="2700000" algn="tl">
                    <a:srgbClr val="000000">
                      <a:alpha val="43137"/>
                    </a:srgbClr>
                  </a:outerShdw>
                </a:effectLst>
              </a:rPr>
              <a:t>get wisdom</a:t>
            </a:r>
            <a:r>
              <a:rPr lang="en-US" dirty="0" smtClean="0">
                <a:effectLst>
                  <a:outerShdw blurRad="38100" dist="38100" dir="2700000" algn="tl">
                    <a:srgbClr val="000000">
                      <a:alpha val="43137"/>
                    </a:srgbClr>
                  </a:outerShdw>
                </a:effectLst>
              </a:rPr>
              <a:t> – before it’s too late!</a:t>
            </a:r>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r>
              <a:rPr lang="en-US" dirty="0" smtClean="0">
                <a:effectLst>
                  <a:outerShdw blurRad="38100" dist="38100" dir="2700000" algn="tl">
                    <a:srgbClr val="000000">
                      <a:alpha val="43137"/>
                    </a:srgbClr>
                  </a:outerShdw>
                </a:effectLst>
              </a:rPr>
              <a:t>The message here is this: wisdom is readily available to all who desire it.</a:t>
            </a:r>
          </a:p>
          <a:p>
            <a:pPr marL="573088" indent="-436563"/>
            <a:r>
              <a:rPr lang="en-US" dirty="0" smtClean="0">
                <a:effectLst>
                  <a:outerShdw blurRad="38100" dist="38100" dir="2700000" algn="tl">
                    <a:srgbClr val="000000">
                      <a:alpha val="43137"/>
                    </a:srgbClr>
                  </a:outerShdw>
                </a:effectLst>
              </a:rPr>
              <a:t>Do you lack wisdom? If so, it isn’t because it’s not available! There must be another reason…</a:t>
            </a:r>
          </a:p>
          <a:p>
            <a:pPr marL="573088" lvl="0" indent="-436563"/>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6236</TotalTime>
  <Words>1288</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The Book of Proverbs</vt:lpstr>
      <vt:lpstr>Get Wisdom!</vt:lpstr>
      <vt:lpstr>Get Wisdom!</vt:lpstr>
      <vt:lpstr>Get Wisdom!</vt:lpstr>
      <vt:lpstr>Definition of Wisdom</vt:lpstr>
      <vt:lpstr>Definition of Wisdom</vt:lpstr>
      <vt:lpstr>Definition of Wisdom</vt:lpstr>
      <vt:lpstr>Get Wisdom!</vt:lpstr>
      <vt:lpstr>Get Wisdom!</vt:lpstr>
      <vt:lpstr>Get Wisdom!</vt:lpstr>
      <vt:lpstr>Get Wisdom!</vt:lpstr>
      <vt:lpstr>Get Wisdom!</vt:lpstr>
      <vt:lpstr>Get Wisdom!</vt:lpstr>
      <vt:lpstr>Get Wisdom!</vt:lpstr>
      <vt:lpstr>Get Wisdom!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290</cp:revision>
  <dcterms:created xsi:type="dcterms:W3CDTF">2011-01-13T01:13:42Z</dcterms:created>
  <dcterms:modified xsi:type="dcterms:W3CDTF">2015-03-15T22:09:22Z</dcterms:modified>
</cp:coreProperties>
</file>