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8" r:id="rId2"/>
    <p:sldId id="318" r:id="rId3"/>
    <p:sldId id="350" r:id="rId4"/>
    <p:sldId id="336" r:id="rId5"/>
    <p:sldId id="335" r:id="rId6"/>
    <p:sldId id="340" r:id="rId7"/>
    <p:sldId id="345" r:id="rId8"/>
    <p:sldId id="341" r:id="rId9"/>
    <p:sldId id="342" r:id="rId10"/>
    <p:sldId id="343" r:id="rId11"/>
    <p:sldId id="351" r:id="rId12"/>
    <p:sldId id="346" r:id="rId13"/>
    <p:sldId id="347" r:id="rId14"/>
    <p:sldId id="344" r:id="rId15"/>
    <p:sldId id="352" r:id="rId16"/>
    <p:sldId id="339" r:id="rId17"/>
    <p:sldId id="353" r:id="rId18"/>
    <p:sldId id="34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14"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4/29/2015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319625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4/29/2015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4/29/2015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Fear of the Lord</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The way that Lexicons determine the meaning of a word or phrase in the Bible is by looking and seeing how that word or phrase is used in various passages in the Bible.</a:t>
            </a:r>
          </a:p>
          <a:p>
            <a:r>
              <a:rPr lang="en-US" dirty="0" smtClean="0">
                <a:effectLst>
                  <a:outerShdw blurRad="38100" dist="38100" dir="2700000" algn="tl">
                    <a:srgbClr val="000000">
                      <a:alpha val="43137"/>
                    </a:srgbClr>
                  </a:outerShdw>
                </a:effectLst>
              </a:rPr>
              <a:t>For example, what does Exodus 20:20 tell us about the “fear of the Lord” and being afraid of God?</a:t>
            </a:r>
          </a:p>
          <a:p>
            <a:pPr lvl="1"/>
            <a:r>
              <a:rPr lang="en-US" sz="3000" b="1" i="1" dirty="0">
                <a:solidFill>
                  <a:srgbClr val="FFFF00"/>
                </a:solidFill>
                <a:effectLst>
                  <a:outerShdw blurRad="38100" dist="38100" dir="2700000" algn="tl">
                    <a:srgbClr val="000000">
                      <a:alpha val="43137"/>
                    </a:srgbClr>
                  </a:outerShdw>
                </a:effectLst>
                <a:latin typeface="Cambria" pitchFamily="18" charset="0"/>
              </a:rPr>
              <a:t>Moses said to the people, </a:t>
            </a:r>
            <a:r>
              <a:rPr lang="en-US" sz="3000" b="1" i="1" dirty="0" smtClean="0">
                <a:solidFill>
                  <a:srgbClr val="FFFF00"/>
                </a:solidFill>
                <a:effectLst>
                  <a:outerShdw blurRad="38100" dist="38100" dir="2700000" algn="tl">
                    <a:srgbClr val="000000">
                      <a:alpha val="43137"/>
                    </a:srgbClr>
                  </a:outerShdw>
                </a:effectLst>
                <a:latin typeface="Cambria" pitchFamily="18" charset="0"/>
              </a:rPr>
              <a:t>“</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Do </a:t>
            </a:r>
            <a:r>
              <a:rPr lang="en-US" sz="3000" b="1" i="1" u="sng" dirty="0">
                <a:solidFill>
                  <a:srgbClr val="FFFF00"/>
                </a:solidFill>
                <a:effectLst>
                  <a:outerShdw blurRad="38100" dist="38100" dir="2700000" algn="tl">
                    <a:srgbClr val="000000">
                      <a:alpha val="43137"/>
                    </a:srgbClr>
                  </a:outerShdw>
                </a:effectLst>
                <a:latin typeface="Cambria" pitchFamily="18" charset="0"/>
              </a:rPr>
              <a:t>not fear</a:t>
            </a:r>
            <a:r>
              <a:rPr lang="en-US" sz="3000" b="1" i="1" dirty="0">
                <a:solidFill>
                  <a:srgbClr val="FFFF00"/>
                </a:solidFill>
                <a:effectLst>
                  <a:outerShdw blurRad="38100" dist="38100" dir="2700000" algn="tl">
                    <a:srgbClr val="000000">
                      <a:alpha val="43137"/>
                    </a:srgbClr>
                  </a:outerShdw>
                </a:effectLst>
                <a:latin typeface="Cambria" pitchFamily="18" charset="0"/>
              </a:rPr>
              <a:t>, for God has come to test you, that </a:t>
            </a:r>
            <a:r>
              <a:rPr lang="en-US" sz="3000" b="1" i="1" u="sng" dirty="0">
                <a:solidFill>
                  <a:srgbClr val="FFFF00"/>
                </a:solidFill>
                <a:effectLst>
                  <a:outerShdw blurRad="38100" dist="38100" dir="2700000" algn="tl">
                    <a:srgbClr val="000000">
                      <a:alpha val="43137"/>
                    </a:srgbClr>
                  </a:outerShdw>
                </a:effectLst>
                <a:latin typeface="Cambria" pitchFamily="18" charset="0"/>
              </a:rPr>
              <a:t>the fear of him</a:t>
            </a:r>
            <a:r>
              <a:rPr lang="en-US" sz="3000" b="1" i="1" dirty="0">
                <a:solidFill>
                  <a:srgbClr val="FFFF00"/>
                </a:solidFill>
                <a:effectLst>
                  <a:outerShdw blurRad="38100" dist="38100" dir="2700000" algn="tl">
                    <a:srgbClr val="000000">
                      <a:alpha val="43137"/>
                    </a:srgbClr>
                  </a:outerShdw>
                </a:effectLst>
                <a:latin typeface="Cambria" pitchFamily="18" charset="0"/>
              </a:rPr>
              <a:t> may be before you, that you may not </a:t>
            </a:r>
            <a:r>
              <a:rPr lang="en-US" sz="3000" b="1" i="1" dirty="0" smtClean="0">
                <a:solidFill>
                  <a:srgbClr val="FFFF00"/>
                </a:solidFill>
                <a:effectLst>
                  <a:outerShdw blurRad="38100" dist="38100" dir="2700000" algn="tl">
                    <a:srgbClr val="000000">
                      <a:alpha val="43137"/>
                    </a:srgbClr>
                  </a:outerShdw>
                </a:effectLst>
                <a:latin typeface="Cambria" pitchFamily="18" charset="0"/>
              </a:rPr>
              <a:t>sin”</a:t>
            </a:r>
          </a:p>
          <a:p>
            <a:r>
              <a:rPr lang="en-US" dirty="0" smtClean="0">
                <a:effectLst>
                  <a:outerShdw blurRad="38100" dist="38100" dir="2700000" algn="tl">
                    <a:srgbClr val="000000">
                      <a:alpha val="43137"/>
                    </a:srgbClr>
                  </a:outerShdw>
                </a:effectLst>
              </a:rPr>
              <a:t>It tells us that a fear of the God motivates us to avoid sin so that we don’t have to be afraid!</a:t>
            </a: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Many of the Proverbs also tell us that the fear of the Lord changes the hearts of those who have it so that they come to hate and avoid evil:</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the LORD</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a:solidFill>
                  <a:srgbClr val="FFFF00"/>
                </a:solidFill>
                <a:effectLst>
                  <a:outerShdw blurRad="38100" dist="38100" dir="2700000" algn="tl">
                    <a:srgbClr val="000000">
                      <a:alpha val="43137"/>
                    </a:srgbClr>
                  </a:outerShdw>
                </a:effectLst>
                <a:latin typeface="Cambria" pitchFamily="18" charset="0"/>
              </a:rPr>
              <a:t>turn away </a:t>
            </a:r>
            <a:r>
              <a:rPr lang="en-US" b="1" i="1" u="sng" dirty="0" smtClean="0">
                <a:solidFill>
                  <a:srgbClr val="FFFF00"/>
                </a:solidFill>
                <a:effectLst>
                  <a:outerShdw blurRad="38100" dist="38100" dir="2700000" algn="tl">
                    <a:srgbClr val="000000">
                      <a:alpha val="43137"/>
                    </a:srgbClr>
                  </a:outerShdw>
                </a:effectLst>
                <a:latin typeface="Cambria" pitchFamily="18" charset="0"/>
              </a:rPr>
              <a:t>from evil</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(3:7b)</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To </a:t>
            </a:r>
            <a:r>
              <a:rPr lang="en-US" b="1" i="1" u="sng" dirty="0" smtClean="0">
                <a:solidFill>
                  <a:srgbClr val="FFFF00"/>
                </a:solidFill>
                <a:effectLst>
                  <a:outerShdw blurRad="38100" dist="38100" dir="2700000" algn="tl">
                    <a:srgbClr val="000000">
                      <a:alpha val="43137"/>
                    </a:srgbClr>
                  </a:outerShdw>
                </a:effectLst>
                <a:latin typeface="Cambria" pitchFamily="18" charset="0"/>
              </a:rPr>
              <a:t>fear the LORD</a:t>
            </a:r>
            <a:r>
              <a:rPr lang="en-US" b="1" i="1" dirty="0" smtClean="0">
                <a:solidFill>
                  <a:srgbClr val="FFFF00"/>
                </a:solidFill>
                <a:effectLst>
                  <a:outerShdw blurRad="38100" dist="38100" dir="2700000" algn="tl">
                    <a:srgbClr val="000000">
                      <a:alpha val="43137"/>
                    </a:srgbClr>
                  </a:outerShdw>
                </a:effectLst>
                <a:latin typeface="Cambria" pitchFamily="18" charset="0"/>
              </a:rPr>
              <a:t> is </a:t>
            </a:r>
            <a:r>
              <a:rPr lang="en-US" b="1" i="1" u="sng" dirty="0" smtClean="0">
                <a:solidFill>
                  <a:srgbClr val="FFFF00"/>
                </a:solidFill>
                <a:effectLst>
                  <a:outerShdw blurRad="38100" dist="38100" dir="2700000" algn="tl">
                    <a:srgbClr val="000000">
                      <a:alpha val="43137"/>
                    </a:srgbClr>
                  </a:outerShdw>
                </a:effectLst>
                <a:latin typeface="Cambria" pitchFamily="18" charset="0"/>
              </a:rPr>
              <a:t>hatred of evil</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(8:13a)</a:t>
            </a:r>
          </a:p>
          <a:p>
            <a:pPr lvl="1"/>
            <a:r>
              <a:rPr lang="en-US" b="1" i="1" dirty="0">
                <a:solidFill>
                  <a:srgbClr val="FFFF00"/>
                </a:solidFill>
                <a:effectLst>
                  <a:outerShdw blurRad="38100" dist="38100" dir="2700000" algn="tl">
                    <a:srgbClr val="000000">
                      <a:alpha val="43137"/>
                    </a:srgbClr>
                  </a:outerShdw>
                </a:effectLst>
                <a:latin typeface="Cambria" pitchFamily="18" charset="0"/>
              </a:rPr>
              <a:t>… by the </a:t>
            </a:r>
            <a:r>
              <a:rPr lang="en-US" b="1" i="1" u="sng" dirty="0">
                <a:solidFill>
                  <a:srgbClr val="FFFF00"/>
                </a:solidFill>
                <a:effectLst>
                  <a:outerShdw blurRad="38100" dist="38100" dir="2700000" algn="tl">
                    <a:srgbClr val="000000">
                      <a:alpha val="43137"/>
                    </a:srgbClr>
                  </a:outerShdw>
                </a:effectLst>
                <a:latin typeface="Cambria" pitchFamily="18" charset="0"/>
              </a:rPr>
              <a:t>fear of the LORD</a:t>
            </a:r>
            <a:r>
              <a:rPr lang="en-US" b="1" i="1" dirty="0">
                <a:solidFill>
                  <a:srgbClr val="FFFF00"/>
                </a:solidFill>
                <a:effectLst>
                  <a:outerShdw blurRad="38100" dist="38100" dir="2700000" algn="tl">
                    <a:srgbClr val="000000">
                      <a:alpha val="43137"/>
                    </a:srgbClr>
                  </a:outerShdw>
                </a:effectLst>
                <a:latin typeface="Cambria" pitchFamily="18" charset="0"/>
              </a:rPr>
              <a:t> one </a:t>
            </a:r>
            <a:r>
              <a:rPr lang="en-US" b="1" i="1" u="sng" dirty="0">
                <a:solidFill>
                  <a:srgbClr val="FFFF00"/>
                </a:solidFill>
                <a:effectLst>
                  <a:outerShdw blurRad="38100" dist="38100" dir="2700000" algn="tl">
                    <a:srgbClr val="000000">
                      <a:alpha val="43137"/>
                    </a:srgbClr>
                  </a:outerShdw>
                </a:effectLst>
                <a:latin typeface="Cambria" pitchFamily="18" charset="0"/>
              </a:rPr>
              <a:t>turns away from </a:t>
            </a:r>
            <a:r>
              <a:rPr lang="en-US" b="1" i="1" u="sng" dirty="0" smtClean="0">
                <a:solidFill>
                  <a:srgbClr val="FFFF00"/>
                </a:solidFill>
                <a:effectLst>
                  <a:outerShdw blurRad="38100" dist="38100" dir="2700000" algn="tl">
                    <a:srgbClr val="000000">
                      <a:alpha val="43137"/>
                    </a:srgbClr>
                  </a:outerShdw>
                </a:effectLst>
                <a:latin typeface="Cambria" pitchFamily="18" charset="0"/>
              </a:rPr>
              <a:t>evil</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 (16:6b) </a:t>
            </a:r>
          </a:p>
          <a:p>
            <a:pPr lvl="1"/>
            <a:r>
              <a:rPr lang="en-US" b="1" i="1" dirty="0">
                <a:solidFill>
                  <a:srgbClr val="FFFF00"/>
                </a:solidFill>
                <a:effectLst>
                  <a:outerShdw blurRad="38100" dist="38100" dir="2700000" algn="tl">
                    <a:srgbClr val="000000">
                      <a:alpha val="43137"/>
                    </a:srgbClr>
                  </a:outerShdw>
                </a:effectLst>
                <a:latin typeface="Cambria" pitchFamily="18" charset="0"/>
              </a:rPr>
              <a:t>The </a:t>
            </a:r>
            <a:r>
              <a:rPr lang="en-US" b="1" i="1" u="sng" dirty="0">
                <a:solidFill>
                  <a:srgbClr val="FFFF00"/>
                </a:solidFill>
                <a:effectLst>
                  <a:outerShdw blurRad="38100" dist="38100" dir="2700000" algn="tl">
                    <a:srgbClr val="000000">
                      <a:alpha val="43137"/>
                    </a:srgbClr>
                  </a:outerShdw>
                </a:effectLst>
                <a:latin typeface="Cambria" pitchFamily="18" charset="0"/>
              </a:rPr>
              <a:t>fear of the LORD</a:t>
            </a:r>
            <a:r>
              <a:rPr lang="en-US" b="1" i="1" dirty="0">
                <a:solidFill>
                  <a:srgbClr val="FFFF00"/>
                </a:solidFill>
                <a:effectLst>
                  <a:outerShdw blurRad="38100" dist="38100" dir="2700000" algn="tl">
                    <a:srgbClr val="000000">
                      <a:alpha val="43137"/>
                    </a:srgbClr>
                  </a:outerShdw>
                </a:effectLst>
                <a:latin typeface="Cambria" pitchFamily="18" charset="0"/>
              </a:rPr>
              <a:t> is </a:t>
            </a:r>
            <a:r>
              <a:rPr lang="en-US" b="1" i="1" u="sng" dirty="0">
                <a:solidFill>
                  <a:srgbClr val="FFFF00"/>
                </a:solidFill>
                <a:effectLst>
                  <a:outerShdw blurRad="38100" dist="38100" dir="2700000" algn="tl">
                    <a:srgbClr val="000000">
                      <a:alpha val="43137"/>
                    </a:srgbClr>
                  </a:outerShdw>
                </a:effectLst>
                <a:latin typeface="Cambria" pitchFamily="18" charset="0"/>
              </a:rPr>
              <a:t>instruction in </a:t>
            </a:r>
            <a:r>
              <a:rPr lang="en-US" b="1" i="1" u="sng" dirty="0" smtClean="0">
                <a:solidFill>
                  <a:srgbClr val="FFFF00"/>
                </a:solidFill>
                <a:effectLst>
                  <a:outerShdw blurRad="38100" dist="38100" dir="2700000" algn="tl">
                    <a:srgbClr val="000000">
                      <a:alpha val="43137"/>
                    </a:srgbClr>
                  </a:outerShdw>
                </a:effectLst>
                <a:latin typeface="Cambria" pitchFamily="18" charset="0"/>
              </a:rPr>
              <a:t>wisdom</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smtClean="0">
                <a:effectLst>
                  <a:outerShdw blurRad="38100" dist="38100" dir="2700000" algn="tl">
                    <a:srgbClr val="000000">
                      <a:alpha val="43137"/>
                    </a:srgbClr>
                  </a:outerShdw>
                </a:effectLst>
                <a:latin typeface="Cambria" pitchFamily="18" charset="0"/>
              </a:rPr>
              <a:t>(15:33a)</a:t>
            </a: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effectLst>
                <a:outerShdw blurRad="38100" dist="38100" dir="2700000" algn="tl">
                  <a:srgbClr val="000000">
                    <a:alpha val="43137"/>
                  </a:srgbClr>
                </a:outerShdw>
              </a:effectLst>
              <a:latin typeface="Cambria" pitchFamily="18" charset="0"/>
            </a:endParaRP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What is it that causes the people of God to have a fear or awe of God? Is it because they are </a:t>
            </a:r>
            <a:r>
              <a:rPr lang="en-US" u="sng" dirty="0" smtClean="0">
                <a:effectLst>
                  <a:outerShdw blurRad="38100" dist="38100" dir="2700000" algn="tl">
                    <a:srgbClr val="000000">
                      <a:alpha val="43137"/>
                    </a:srgbClr>
                  </a:outerShdw>
                </a:effectLst>
              </a:rPr>
              <a:t>afraid</a:t>
            </a:r>
            <a:r>
              <a:rPr lang="en-US" dirty="0" smtClean="0">
                <a:effectLst>
                  <a:outerShdw blurRad="38100" dist="38100" dir="2700000" algn="tl">
                    <a:srgbClr val="000000">
                      <a:alpha val="43137"/>
                    </a:srgbClr>
                  </a:outerShdw>
                </a:effectLst>
              </a:rPr>
              <a:t> of him?</a:t>
            </a:r>
          </a:p>
          <a:p>
            <a:r>
              <a:rPr lang="en-US" dirty="0" smtClean="0">
                <a:effectLst>
                  <a:outerShdw blurRad="38100" dist="38100" dir="2700000" algn="tl">
                    <a:srgbClr val="000000">
                      <a:alpha val="43137"/>
                    </a:srgbClr>
                  </a:outerShdw>
                </a:effectLst>
              </a:rPr>
              <a:t>One of the obvious things that has motivated God’s people to fear or be in awe of Him is seeing Him display His great power, like the time the Israelites were rescued from the Egyptian army:</a:t>
            </a:r>
          </a:p>
          <a:p>
            <a:pPr lvl="1"/>
            <a:r>
              <a:rPr lang="en-US" b="1" i="1" dirty="0">
                <a:solidFill>
                  <a:srgbClr val="FFFF00"/>
                </a:solidFill>
                <a:effectLst>
                  <a:outerShdw blurRad="38100" dist="38100" dir="2700000" algn="tl">
                    <a:srgbClr val="000000">
                      <a:alpha val="43137"/>
                    </a:srgbClr>
                  </a:outerShdw>
                </a:effectLst>
                <a:latin typeface="Cambria" pitchFamily="18" charset="0"/>
              </a:rPr>
              <a:t>Israel saw the great power that the LORD used against the Egyptians, so the people feared the </a:t>
            </a:r>
            <a:r>
              <a:rPr lang="en-US" b="1" i="1" dirty="0" smtClean="0">
                <a:solidFill>
                  <a:srgbClr val="FFFF00"/>
                </a:solidFill>
                <a:effectLst>
                  <a:outerShdw blurRad="38100" dist="38100" dir="2700000" algn="tl">
                    <a:srgbClr val="000000">
                      <a:alpha val="43137"/>
                    </a:srgbClr>
                  </a:outerShdw>
                </a:effectLst>
                <a:latin typeface="Cambria" pitchFamily="18" charset="0"/>
              </a:rPr>
              <a:t>LORD… </a:t>
            </a:r>
            <a:r>
              <a:rPr lang="en-US" b="1" i="1" dirty="0">
                <a:effectLst>
                  <a:outerShdw blurRad="38100" dist="38100" dir="2700000" algn="tl">
                    <a:srgbClr val="000000">
                      <a:alpha val="43137"/>
                    </a:srgbClr>
                  </a:outerShdw>
                </a:effectLst>
                <a:latin typeface="Cambria" pitchFamily="18" charset="0"/>
              </a:rPr>
              <a:t>(Exodus 14:31a)</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Psalm 130:3-4 shows us that another reason that God’s people fear the Lord is because of His mercy in forgiving them:</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But </a:t>
            </a:r>
            <a:r>
              <a:rPr lang="en-US" b="1" i="1" dirty="0">
                <a:solidFill>
                  <a:srgbClr val="FFFF00"/>
                </a:solidFill>
                <a:effectLst>
                  <a:outerShdw blurRad="38100" dist="38100" dir="2700000" algn="tl">
                    <a:srgbClr val="000000">
                      <a:alpha val="43137"/>
                    </a:srgbClr>
                  </a:outerShdw>
                </a:effectLst>
                <a:latin typeface="Cambria" pitchFamily="18" charset="0"/>
              </a:rPr>
              <a:t>with you there is </a:t>
            </a:r>
            <a:r>
              <a:rPr lang="en-US" b="1" i="1" u="sng" dirty="0">
                <a:solidFill>
                  <a:srgbClr val="FFFF00"/>
                </a:solidFill>
                <a:effectLst>
                  <a:outerShdw blurRad="38100" dist="38100" dir="2700000" algn="tl">
                    <a:srgbClr val="000000">
                      <a:alpha val="43137"/>
                    </a:srgbClr>
                  </a:outerShdw>
                </a:effectLst>
                <a:latin typeface="Cambria" pitchFamily="18" charset="0"/>
              </a:rPr>
              <a:t>forgiveness</a:t>
            </a:r>
            <a:r>
              <a:rPr lang="en-US" b="1" i="1" dirty="0">
                <a:solidFill>
                  <a:srgbClr val="FFFF00"/>
                </a:solidFill>
                <a:effectLst>
                  <a:outerShdw blurRad="38100" dist="38100" dir="2700000" algn="tl">
                    <a:srgbClr val="000000">
                      <a:alpha val="43137"/>
                    </a:srgbClr>
                  </a:outerShdw>
                </a:effectLst>
                <a:latin typeface="Cambria" pitchFamily="18" charset="0"/>
              </a:rPr>
              <a:t>, that </a:t>
            </a:r>
            <a:r>
              <a:rPr lang="en-US" b="1" i="1" u="sng" dirty="0">
                <a:solidFill>
                  <a:srgbClr val="FFFF00"/>
                </a:solidFill>
                <a:effectLst>
                  <a:outerShdw blurRad="38100" dist="38100" dir="2700000" algn="tl">
                    <a:srgbClr val="000000">
                      <a:alpha val="43137"/>
                    </a:srgbClr>
                  </a:outerShdw>
                </a:effectLst>
                <a:latin typeface="Cambria" pitchFamily="18" charset="0"/>
              </a:rPr>
              <a:t>you may be feared</a:t>
            </a:r>
            <a:r>
              <a:rPr lang="en-US" b="1" i="1" dirty="0">
                <a:solidFill>
                  <a:srgbClr val="FFFF00"/>
                </a:solidFill>
                <a:effectLst>
                  <a:outerShdw blurRad="38100" dist="38100" dir="2700000" algn="tl">
                    <a:srgbClr val="000000">
                      <a:alpha val="43137"/>
                    </a:srgbClr>
                  </a:outerShdw>
                </a:effectLst>
                <a:latin typeface="Cambria" pitchFamily="18" charset="0"/>
              </a:rPr>
              <a:t>.</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lnSpcReduction="10000"/>
          </a:bodyPr>
          <a:lstStyle/>
          <a:p>
            <a:r>
              <a:rPr lang="en-US" dirty="0" smtClean="0">
                <a:effectLst>
                  <a:outerShdw blurRad="38100" dist="38100" dir="2700000" algn="tl">
                    <a:srgbClr val="000000">
                      <a:alpha val="43137"/>
                    </a:srgbClr>
                  </a:outerShdw>
                </a:effectLst>
              </a:rPr>
              <a:t>Rather than the fear of the Lord being a </a:t>
            </a:r>
            <a:r>
              <a:rPr lang="en-US" u="sng" dirty="0" smtClean="0">
                <a:effectLst>
                  <a:outerShdw blurRad="38100" dist="38100" dir="2700000" algn="tl">
                    <a:srgbClr val="000000">
                      <a:alpha val="43137"/>
                    </a:srgbClr>
                  </a:outerShdw>
                </a:effectLst>
              </a:rPr>
              <a:t>negative</a:t>
            </a:r>
            <a:r>
              <a:rPr lang="en-US" dirty="0" smtClean="0">
                <a:effectLst>
                  <a:outerShdw blurRad="38100" dist="38100" dir="2700000" algn="tl">
                    <a:srgbClr val="000000">
                      <a:alpha val="43137"/>
                    </a:srgbClr>
                  </a:outerShdw>
                </a:effectLst>
              </a:rPr>
              <a:t> thing where we cower in fear of God, for the people of God, the fear of the Lord is a huge </a:t>
            </a:r>
            <a:r>
              <a:rPr lang="en-US" u="sng" dirty="0" smtClean="0">
                <a:effectLst>
                  <a:outerShdw blurRad="38100" dist="38100" dir="2700000" algn="tl">
                    <a:srgbClr val="000000">
                      <a:alpha val="43137"/>
                    </a:srgbClr>
                  </a:outerShdw>
                </a:effectLst>
              </a:rPr>
              <a:t>positive</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Jesus is our example for in this – a Messianic prophesy in Isaiah shows us that the “fear of the Lord” would be given to Jesus by the Holy Spirit and would be a </a:t>
            </a:r>
            <a:r>
              <a:rPr lang="en-US" u="sng" dirty="0" smtClean="0">
                <a:effectLst>
                  <a:outerShdw blurRad="38100" dist="38100" dir="2700000" algn="tl">
                    <a:srgbClr val="000000">
                      <a:alpha val="43137"/>
                    </a:srgbClr>
                  </a:outerShdw>
                </a:effectLst>
              </a:rPr>
              <a:t>delight</a:t>
            </a:r>
            <a:r>
              <a:rPr lang="en-US" dirty="0" smtClean="0">
                <a:effectLst>
                  <a:outerShdw blurRad="38100" dist="38100" dir="2700000" algn="tl">
                    <a:srgbClr val="000000">
                      <a:alpha val="43137"/>
                    </a:srgbClr>
                  </a:outerShdw>
                </a:effectLst>
              </a:rPr>
              <a:t> (i.e. bring joy) to him:</a:t>
            </a:r>
          </a:p>
          <a:p>
            <a:pPr lvl="1"/>
            <a:r>
              <a:rPr lang="en-US" b="1" i="1" dirty="0">
                <a:solidFill>
                  <a:srgbClr val="FFFF00"/>
                </a:solidFill>
                <a:effectLst>
                  <a:outerShdw blurRad="38100" dist="38100" dir="2700000" algn="tl">
                    <a:srgbClr val="000000">
                      <a:alpha val="43137"/>
                    </a:srgbClr>
                  </a:outerShdw>
                </a:effectLst>
                <a:latin typeface="Cambria" pitchFamily="18" charset="0"/>
              </a:rPr>
              <a:t>And the Spirit of the LORD shall rest upon </a:t>
            </a:r>
            <a:r>
              <a:rPr lang="en-US" b="1" i="1" dirty="0" smtClean="0">
                <a:solidFill>
                  <a:srgbClr val="FFFF00"/>
                </a:solidFill>
                <a:effectLst>
                  <a:outerShdw blurRad="38100" dist="38100" dir="2700000" algn="tl">
                    <a:srgbClr val="000000">
                      <a:alpha val="43137"/>
                    </a:srgbClr>
                  </a:outerShdw>
                </a:effectLst>
                <a:latin typeface="Cambria" pitchFamily="18" charset="0"/>
              </a:rPr>
              <a:t>him… </a:t>
            </a:r>
            <a:r>
              <a:rPr lang="en-US" b="1" i="1" dirty="0">
                <a:solidFill>
                  <a:srgbClr val="FFFF00"/>
                </a:solidFill>
                <a:effectLst>
                  <a:outerShdw blurRad="38100" dist="38100" dir="2700000" algn="tl">
                    <a:srgbClr val="000000">
                      <a:alpha val="43137"/>
                    </a:srgbClr>
                  </a:outerShdw>
                </a:effectLst>
                <a:latin typeface="Cambria" pitchFamily="18" charset="0"/>
              </a:rPr>
              <a:t>the Spirit of knowledge and the </a:t>
            </a:r>
            <a:r>
              <a:rPr lang="en-US" b="1" i="1" u="sng" dirty="0">
                <a:solidFill>
                  <a:srgbClr val="FFFF00"/>
                </a:solidFill>
                <a:effectLst>
                  <a:outerShdw blurRad="38100" dist="38100" dir="2700000" algn="tl">
                    <a:srgbClr val="000000">
                      <a:alpha val="43137"/>
                    </a:srgbClr>
                  </a:outerShdw>
                </a:effectLst>
                <a:latin typeface="Cambria" pitchFamily="18" charset="0"/>
              </a:rPr>
              <a:t>fear of the LORD</a:t>
            </a:r>
            <a:r>
              <a:rPr lang="en-US" b="1" i="1" dirty="0">
                <a:solidFill>
                  <a:srgbClr val="FFFF00"/>
                </a:solidFill>
                <a:effectLst>
                  <a:outerShdw blurRad="38100" dist="38100" dir="2700000" algn="tl">
                    <a:srgbClr val="000000">
                      <a:alpha val="43137"/>
                    </a:srgbClr>
                  </a:outerShdw>
                </a:effectLst>
                <a:latin typeface="Cambria" pitchFamily="18" charset="0"/>
              </a:rPr>
              <a:t>. And his </a:t>
            </a:r>
            <a:r>
              <a:rPr lang="en-US" b="1" i="1" u="sng" dirty="0">
                <a:solidFill>
                  <a:srgbClr val="FFFF00"/>
                </a:solidFill>
                <a:effectLst>
                  <a:outerShdw blurRad="38100" dist="38100" dir="2700000" algn="tl">
                    <a:srgbClr val="000000">
                      <a:alpha val="43137"/>
                    </a:srgbClr>
                  </a:outerShdw>
                </a:effectLst>
                <a:latin typeface="Cambria" pitchFamily="18" charset="0"/>
              </a:rPr>
              <a:t>delight</a:t>
            </a:r>
            <a:r>
              <a:rPr lang="en-US" b="1" i="1" dirty="0">
                <a:solidFill>
                  <a:srgbClr val="FFFF00"/>
                </a:solidFill>
                <a:effectLst>
                  <a:outerShdw blurRad="38100" dist="38100" dir="2700000" algn="tl">
                    <a:srgbClr val="000000">
                      <a:alpha val="43137"/>
                    </a:srgbClr>
                  </a:outerShdw>
                </a:effectLst>
                <a:latin typeface="Cambria" pitchFamily="18" charset="0"/>
              </a:rPr>
              <a:t> shall be </a:t>
            </a:r>
            <a:r>
              <a:rPr lang="en-US" b="1" i="1" u="sng" dirty="0">
                <a:solidFill>
                  <a:srgbClr val="FFFF00"/>
                </a:solidFill>
                <a:effectLst>
                  <a:outerShdw blurRad="38100" dist="38100" dir="2700000" algn="tl">
                    <a:srgbClr val="000000">
                      <a:alpha val="43137"/>
                    </a:srgbClr>
                  </a:outerShdw>
                </a:effectLst>
                <a:latin typeface="Cambria" pitchFamily="18" charset="0"/>
              </a:rPr>
              <a:t>in the fear of the </a:t>
            </a:r>
            <a:r>
              <a:rPr lang="en-US" b="1" i="1" u="sng" dirty="0" smtClean="0">
                <a:solidFill>
                  <a:srgbClr val="FFFF00"/>
                </a:solidFill>
                <a:effectLst>
                  <a:outerShdw blurRad="38100" dist="38100" dir="2700000" algn="tl">
                    <a:srgbClr val="000000">
                      <a:alpha val="43137"/>
                    </a:srgbClr>
                  </a:outerShdw>
                </a:effectLst>
                <a:latin typeface="Cambria" pitchFamily="18" charset="0"/>
              </a:rPr>
              <a:t>LORD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a:effectLst>
                  <a:outerShdw blurRad="38100" dist="38100" dir="2700000" algn="tl">
                    <a:srgbClr val="000000">
                      <a:alpha val="43137"/>
                    </a:srgbClr>
                  </a:outerShdw>
                </a:effectLst>
              </a:rPr>
              <a:t>(Isaiah </a:t>
            </a:r>
            <a:r>
              <a:rPr lang="en-US" dirty="0" smtClean="0">
                <a:effectLst>
                  <a:outerShdw blurRad="38100" dist="38100" dir="2700000" algn="tl">
                    <a:srgbClr val="000000">
                      <a:alpha val="43137"/>
                    </a:srgbClr>
                  </a:outerShdw>
                </a:effectLst>
              </a:rPr>
              <a:t>11:2-3a)</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7620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685800"/>
            <a:ext cx="8229600" cy="6172200"/>
          </a:xfrm>
        </p:spPr>
        <p:txBody>
          <a:bodyPr>
            <a:normAutofit fontScale="92500" lnSpcReduction="10000"/>
          </a:bodyPr>
          <a:lstStyle/>
          <a:p>
            <a:r>
              <a:rPr lang="en-US" dirty="0" smtClean="0">
                <a:effectLst>
                  <a:outerShdw blurRad="38100" dist="38100" dir="2700000" algn="tl">
                    <a:srgbClr val="000000">
                      <a:alpha val="43137"/>
                    </a:srgbClr>
                  </a:outerShdw>
                </a:effectLst>
              </a:rPr>
              <a:t>Many of the Proverbs speak of the blessing and benefit of having a fear of the Lord:</a:t>
            </a:r>
          </a:p>
          <a:p>
            <a:pPr lvl="1"/>
            <a:r>
              <a:rPr lang="en-US" b="1" i="1" dirty="0">
                <a:solidFill>
                  <a:srgbClr val="FFFF00"/>
                </a:solidFill>
                <a:effectLst>
                  <a:outerShdw blurRad="38100" dist="38100" dir="2700000" algn="tl">
                    <a:srgbClr val="000000">
                      <a:alpha val="43137"/>
                    </a:srgbClr>
                  </a:outerShdw>
                </a:effectLst>
                <a:latin typeface="Cambria" pitchFamily="18" charset="0"/>
              </a:rPr>
              <a:t>The fear of the LORD </a:t>
            </a:r>
            <a:r>
              <a:rPr lang="en-US" b="1" i="1" u="sng" dirty="0">
                <a:solidFill>
                  <a:srgbClr val="FFFF00"/>
                </a:solidFill>
                <a:effectLst>
                  <a:outerShdw blurRad="38100" dist="38100" dir="2700000" algn="tl">
                    <a:srgbClr val="000000">
                      <a:alpha val="43137"/>
                    </a:srgbClr>
                  </a:outerShdw>
                </a:effectLst>
                <a:latin typeface="Cambria" pitchFamily="18" charset="0"/>
              </a:rPr>
              <a:t>prolongs </a:t>
            </a:r>
            <a:r>
              <a:rPr lang="en-US" b="1" i="1" u="sng" dirty="0" smtClean="0">
                <a:solidFill>
                  <a:srgbClr val="FFFF00"/>
                </a:solidFill>
                <a:effectLst>
                  <a:outerShdw blurRad="38100" dist="38100" dir="2700000" algn="tl">
                    <a:srgbClr val="000000">
                      <a:alpha val="43137"/>
                    </a:srgbClr>
                  </a:outerShdw>
                </a:effectLst>
                <a:latin typeface="Cambria" pitchFamily="18" charset="0"/>
              </a:rPr>
              <a:t>life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latin typeface="Cambria" pitchFamily="18" charset="0"/>
              </a:rPr>
              <a:t>(10:27) </a:t>
            </a:r>
          </a:p>
          <a:p>
            <a:pPr lvl="1"/>
            <a:r>
              <a:rPr lang="en-US" b="1" i="1" dirty="0">
                <a:solidFill>
                  <a:srgbClr val="FFFF00"/>
                </a:solidFill>
                <a:effectLst>
                  <a:outerShdw blurRad="38100" dist="38100" dir="2700000" algn="tl">
                    <a:srgbClr val="000000">
                      <a:alpha val="43137"/>
                    </a:srgbClr>
                  </a:outerShdw>
                </a:effectLst>
                <a:latin typeface="Cambria" pitchFamily="18" charset="0"/>
              </a:rPr>
              <a:t>In the fear of the LORD one has </a:t>
            </a:r>
            <a:r>
              <a:rPr lang="en-US" b="1" i="1" u="sng" dirty="0">
                <a:solidFill>
                  <a:srgbClr val="FFFF00"/>
                </a:solidFill>
                <a:effectLst>
                  <a:outerShdw blurRad="38100" dist="38100" dir="2700000" algn="tl">
                    <a:srgbClr val="000000">
                      <a:alpha val="43137"/>
                    </a:srgbClr>
                  </a:outerShdw>
                </a:effectLst>
                <a:latin typeface="Cambria" pitchFamily="18" charset="0"/>
              </a:rPr>
              <a:t>strong confidence</a:t>
            </a:r>
            <a:r>
              <a:rPr lang="en-US" b="1" i="1" dirty="0">
                <a:solidFill>
                  <a:srgbClr val="FFFF00"/>
                </a:solidFill>
                <a:effectLst>
                  <a:outerShdw blurRad="38100" dist="38100" dir="2700000" algn="tl">
                    <a:srgbClr val="000000">
                      <a:alpha val="43137"/>
                    </a:srgbClr>
                  </a:outerShdw>
                </a:effectLst>
                <a:latin typeface="Cambria" pitchFamily="18" charset="0"/>
              </a:rPr>
              <a:t>, and his children will have a refuge. </a:t>
            </a:r>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dirty="0">
                <a:solidFill>
                  <a:srgbClr val="FFFF00"/>
                </a:solidFill>
                <a:effectLst>
                  <a:outerShdw blurRad="38100" dist="38100" dir="2700000" algn="tl">
                    <a:srgbClr val="000000">
                      <a:alpha val="43137"/>
                    </a:srgbClr>
                  </a:outerShdw>
                </a:effectLst>
                <a:latin typeface="Cambria" pitchFamily="18" charset="0"/>
              </a:rPr>
              <a:t>fear of the LORD is </a:t>
            </a:r>
            <a:r>
              <a:rPr lang="en-US" b="1" i="1" u="sng" dirty="0">
                <a:solidFill>
                  <a:srgbClr val="FFFF00"/>
                </a:solidFill>
                <a:effectLst>
                  <a:outerShdw blurRad="38100" dist="38100" dir="2700000" algn="tl">
                    <a:srgbClr val="000000">
                      <a:alpha val="43137"/>
                    </a:srgbClr>
                  </a:outerShdw>
                </a:effectLst>
                <a:latin typeface="Cambria" pitchFamily="18" charset="0"/>
              </a:rPr>
              <a:t>a fountain of life</a:t>
            </a:r>
            <a:r>
              <a:rPr lang="en-US" b="1" i="1" dirty="0">
                <a:solidFill>
                  <a:srgbClr val="FFFF00"/>
                </a:solidFill>
                <a:effectLst>
                  <a:outerShdw blurRad="38100" dist="38100" dir="2700000" algn="tl">
                    <a:srgbClr val="000000">
                      <a:alpha val="43137"/>
                    </a:srgbClr>
                  </a:outerShdw>
                </a:effectLst>
                <a:latin typeface="Cambria" pitchFamily="18" charset="0"/>
              </a:rPr>
              <a:t>, that one may turn away from the snares of </a:t>
            </a:r>
            <a:r>
              <a:rPr lang="en-US" b="1" i="1" dirty="0" smtClean="0">
                <a:solidFill>
                  <a:srgbClr val="FFFF00"/>
                </a:solidFill>
                <a:effectLst>
                  <a:outerShdw blurRad="38100" dist="38100" dir="2700000" algn="tl">
                    <a:srgbClr val="000000">
                      <a:alpha val="43137"/>
                    </a:srgbClr>
                  </a:outerShdw>
                </a:effectLst>
                <a:latin typeface="Cambria" pitchFamily="18" charset="0"/>
              </a:rPr>
              <a:t>death.  </a:t>
            </a:r>
            <a:r>
              <a:rPr lang="en-US" dirty="0" smtClean="0">
                <a:effectLst>
                  <a:outerShdw blurRad="38100" dist="38100" dir="2700000" algn="tl">
                    <a:srgbClr val="000000">
                      <a:alpha val="43137"/>
                    </a:srgbClr>
                  </a:outerShdw>
                </a:effectLst>
                <a:latin typeface="Cambria" pitchFamily="18" charset="0"/>
              </a:rPr>
              <a:t>(14:26-27)</a:t>
            </a:r>
          </a:p>
          <a:p>
            <a:pPr lvl="1"/>
            <a:r>
              <a:rPr lang="en-US" b="1" i="1" dirty="0">
                <a:solidFill>
                  <a:srgbClr val="FFFF00"/>
                </a:solidFill>
                <a:effectLst>
                  <a:outerShdw blurRad="38100" dist="38100" dir="2700000" algn="tl">
                    <a:srgbClr val="000000">
                      <a:alpha val="43137"/>
                    </a:srgbClr>
                  </a:outerShdw>
                </a:effectLst>
                <a:latin typeface="Cambria" pitchFamily="18" charset="0"/>
              </a:rPr>
              <a:t>Better is a little with the fear of the LORD than great treasure and trouble with </a:t>
            </a:r>
            <a:r>
              <a:rPr lang="en-US" b="1" i="1" dirty="0" smtClean="0">
                <a:solidFill>
                  <a:srgbClr val="FFFF00"/>
                </a:solidFill>
                <a:effectLst>
                  <a:outerShdw blurRad="38100" dist="38100" dir="2700000" algn="tl">
                    <a:srgbClr val="000000">
                      <a:alpha val="43137"/>
                    </a:srgbClr>
                  </a:outerShdw>
                </a:effectLst>
                <a:latin typeface="Cambria" pitchFamily="18" charset="0"/>
              </a:rPr>
              <a:t>it. </a:t>
            </a:r>
            <a:r>
              <a:rPr lang="en-US" dirty="0" smtClean="0">
                <a:effectLst>
                  <a:outerShdw blurRad="38100" dist="38100" dir="2700000" algn="tl">
                    <a:srgbClr val="000000">
                      <a:alpha val="43137"/>
                    </a:srgbClr>
                  </a:outerShdw>
                </a:effectLst>
                <a:latin typeface="Cambria" pitchFamily="18" charset="0"/>
              </a:rPr>
              <a:t>(15:16)</a:t>
            </a:r>
          </a:p>
          <a:p>
            <a:pPr lvl="1"/>
            <a:r>
              <a:rPr lang="en-US" b="1" i="1" dirty="0">
                <a:solidFill>
                  <a:srgbClr val="FFFF00"/>
                </a:solidFill>
                <a:effectLst>
                  <a:outerShdw blurRad="38100" dist="38100" dir="2700000" algn="tl">
                    <a:srgbClr val="000000">
                      <a:alpha val="43137"/>
                    </a:srgbClr>
                  </a:outerShdw>
                </a:effectLst>
                <a:latin typeface="Cambria" pitchFamily="18" charset="0"/>
              </a:rPr>
              <a:t>The fear of the LORD leads to life, and </a:t>
            </a:r>
            <a:r>
              <a:rPr lang="en-US" b="1" i="1" u="sng" dirty="0">
                <a:solidFill>
                  <a:srgbClr val="FFFF00"/>
                </a:solidFill>
                <a:effectLst>
                  <a:outerShdw blurRad="38100" dist="38100" dir="2700000" algn="tl">
                    <a:srgbClr val="000000">
                      <a:alpha val="43137"/>
                    </a:srgbClr>
                  </a:outerShdw>
                </a:effectLst>
                <a:latin typeface="Cambria" pitchFamily="18" charset="0"/>
              </a:rPr>
              <a:t>whoever has it rests satisfied</a:t>
            </a:r>
            <a:r>
              <a:rPr lang="en-US" b="1" i="1" dirty="0">
                <a:solidFill>
                  <a:srgbClr val="FFFF00"/>
                </a:solidFill>
                <a:effectLst>
                  <a:outerShdw blurRad="38100" dist="38100" dir="2700000" algn="tl">
                    <a:srgbClr val="000000">
                      <a:alpha val="43137"/>
                    </a:srgbClr>
                  </a:outerShdw>
                </a:effectLst>
                <a:latin typeface="Cambria" pitchFamily="18" charset="0"/>
              </a:rPr>
              <a:t>; he will not be visited by </a:t>
            </a:r>
            <a:r>
              <a:rPr lang="en-US" b="1" i="1" dirty="0" smtClean="0">
                <a:solidFill>
                  <a:srgbClr val="FFFF00"/>
                </a:solidFill>
                <a:effectLst>
                  <a:outerShdw blurRad="38100" dist="38100" dir="2700000" algn="tl">
                    <a:srgbClr val="000000">
                      <a:alpha val="43137"/>
                    </a:srgbClr>
                  </a:outerShdw>
                </a:effectLst>
                <a:latin typeface="Cambria" pitchFamily="18" charset="0"/>
              </a:rPr>
              <a:t>harm. </a:t>
            </a:r>
            <a:r>
              <a:rPr lang="en-US" dirty="0" smtClean="0">
                <a:effectLst>
                  <a:outerShdw blurRad="38100" dist="38100" dir="2700000" algn="tl">
                    <a:srgbClr val="000000">
                      <a:alpha val="43137"/>
                    </a:srgbClr>
                  </a:outerShdw>
                </a:effectLst>
                <a:latin typeface="Cambria" pitchFamily="18" charset="0"/>
              </a:rPr>
              <a:t>(19:23) </a:t>
            </a:r>
          </a:p>
          <a:p>
            <a:pPr lvl="1"/>
            <a:r>
              <a:rPr lang="en-US" b="1" i="1" dirty="0">
                <a:solidFill>
                  <a:srgbClr val="FFFF00"/>
                </a:solidFill>
                <a:effectLst>
                  <a:outerShdw blurRad="38100" dist="38100" dir="2700000" algn="tl">
                    <a:srgbClr val="000000">
                      <a:alpha val="43137"/>
                    </a:srgbClr>
                  </a:outerShdw>
                </a:effectLst>
                <a:latin typeface="Cambria" pitchFamily="18" charset="0"/>
              </a:rPr>
              <a:t>The reward for humility and fear of the LORD is </a:t>
            </a:r>
            <a:r>
              <a:rPr lang="en-US" b="1" i="1" u="sng" dirty="0">
                <a:solidFill>
                  <a:srgbClr val="FFFF00"/>
                </a:solidFill>
                <a:effectLst>
                  <a:outerShdw blurRad="38100" dist="38100" dir="2700000" algn="tl">
                    <a:srgbClr val="000000">
                      <a:alpha val="43137"/>
                    </a:srgbClr>
                  </a:outerShdw>
                </a:effectLst>
                <a:latin typeface="Cambria" pitchFamily="18" charset="0"/>
              </a:rPr>
              <a:t>riches and honor and </a:t>
            </a:r>
            <a:r>
              <a:rPr lang="en-US" b="1" i="1" u="sng" dirty="0" smtClean="0">
                <a:solidFill>
                  <a:srgbClr val="FFFF00"/>
                </a:solidFill>
                <a:effectLst>
                  <a:outerShdw blurRad="38100" dist="38100" dir="2700000" algn="tl">
                    <a:srgbClr val="000000">
                      <a:alpha val="43137"/>
                    </a:srgbClr>
                  </a:outerShdw>
                </a:effectLst>
                <a:latin typeface="Cambria" pitchFamily="18" charset="0"/>
              </a:rPr>
              <a:t>life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latin typeface="Cambria" pitchFamily="18" charset="0"/>
              </a:rPr>
              <a:t>(22:4)</a:t>
            </a: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So, pulling together a number of the passages that talk about the “fear of the Lord” such as those that we just looked at, we begin to see that, for the </a:t>
            </a:r>
            <a:r>
              <a:rPr lang="en-US" u="sng" dirty="0" smtClean="0">
                <a:effectLst>
                  <a:outerShdw blurRad="38100" dist="38100" dir="2700000" algn="tl">
                    <a:srgbClr val="000000">
                      <a:alpha val="43137"/>
                    </a:srgbClr>
                  </a:outerShdw>
                </a:effectLst>
              </a:rPr>
              <a:t>Christian</a:t>
            </a:r>
            <a:r>
              <a:rPr lang="en-US" dirty="0" smtClean="0">
                <a:effectLst>
                  <a:outerShdw blurRad="38100" dist="38100" dir="2700000" algn="tl">
                    <a:srgbClr val="000000">
                      <a:alpha val="43137"/>
                    </a:srgbClr>
                  </a:outerShdw>
                </a:effectLst>
              </a:rPr>
              <a:t>, the “fear of the Lord” means something like this:</a:t>
            </a:r>
          </a:p>
          <a:p>
            <a:pPr lvl="1"/>
            <a:r>
              <a:rPr lang="en-US" dirty="0" smtClean="0">
                <a:effectLst>
                  <a:outerShdw blurRad="38100" dist="38100" dir="2700000" algn="tl">
                    <a:srgbClr val="000000">
                      <a:alpha val="43137"/>
                    </a:srgbClr>
                  </a:outerShdw>
                </a:effectLst>
              </a:rPr>
              <a:t>The life-changing, joyful awe and wonder that we experience as we look on the greatness of who God is and what He’s done. </a:t>
            </a:r>
          </a:p>
          <a:p>
            <a:pPr lvl="1"/>
            <a:r>
              <a:rPr lang="en-US" dirty="0" smtClean="0">
                <a:effectLst>
                  <a:outerShdw blurRad="38100" dist="38100" dir="2700000" algn="tl">
                    <a:srgbClr val="000000">
                      <a:alpha val="43137"/>
                    </a:srgbClr>
                  </a:outerShdw>
                </a:effectLst>
              </a:rPr>
              <a:t>In short, to “fear the Lord” is to experience the transforming power of knowing God for who He is.</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066800"/>
          </a:xfrm>
        </p:spPr>
        <p:txBody>
          <a:bodyPr>
            <a:normAutofit fontScale="90000"/>
          </a:bodyPr>
          <a:lstStyle/>
          <a:p>
            <a:r>
              <a:rPr lang="en-US" sz="4400" dirty="0" smtClean="0">
                <a:effectLst>
                  <a:outerShdw blurRad="38100" dist="38100" dir="2700000" algn="tl">
                    <a:srgbClr val="000000">
                      <a:alpha val="43137"/>
                    </a:srgbClr>
                  </a:outerShdw>
                </a:effectLst>
              </a:rPr>
              <a:t>How Do We Get the “Fear of the Lord”?</a:t>
            </a:r>
            <a:endParaRPr lang="en-US" dirty="0"/>
          </a:p>
        </p:txBody>
      </p:sp>
      <p:sp>
        <p:nvSpPr>
          <p:cNvPr id="5" name="Content Placeholder 4"/>
          <p:cNvSpPr>
            <a:spLocks noGrp="1"/>
          </p:cNvSpPr>
          <p:nvPr>
            <p:ph idx="1"/>
          </p:nvPr>
        </p:nvSpPr>
        <p:spPr>
          <a:xfrm>
            <a:off x="457200" y="1295400"/>
            <a:ext cx="8229600" cy="5562600"/>
          </a:xfrm>
        </p:spPr>
        <p:txBody>
          <a:bodyPr>
            <a:normAutofit fontScale="92500" lnSpcReduction="20000"/>
          </a:bodyPr>
          <a:lstStyle/>
          <a:p>
            <a:r>
              <a:rPr lang="en-US" dirty="0" smtClean="0">
                <a:effectLst>
                  <a:outerShdw blurRad="38100" dist="38100" dir="2700000" algn="tl">
                    <a:srgbClr val="000000">
                      <a:alpha val="43137"/>
                    </a:srgbClr>
                  </a:outerShdw>
                </a:effectLst>
              </a:rPr>
              <a:t>The fear of the Lord does not come all at once - it is something that grows in our life as we pursue it.</a:t>
            </a:r>
          </a:p>
          <a:p>
            <a:r>
              <a:rPr lang="en-US" dirty="0" smtClean="0">
                <a:effectLst>
                  <a:outerShdw blurRad="38100" dist="38100" dir="2700000" algn="tl">
                    <a:srgbClr val="000000">
                      <a:alpha val="43137"/>
                    </a:srgbClr>
                  </a:outerShdw>
                </a:effectLst>
              </a:rPr>
              <a:t>As we saw in an earlier lesson, the Proverbs tell us that we will grow in our fear of the Lord as we grow in godly, biblical wisdom:</a:t>
            </a:r>
          </a:p>
          <a:p>
            <a:pPr lvl="1"/>
            <a:r>
              <a:rPr lang="en-US" b="1" i="1" dirty="0">
                <a:solidFill>
                  <a:srgbClr val="FFFF00"/>
                </a:solidFill>
                <a:effectLst>
                  <a:outerShdw blurRad="38100" dist="38100" dir="2700000" algn="tl">
                    <a:srgbClr val="000000">
                      <a:alpha val="43137"/>
                    </a:srgbClr>
                  </a:outerShdw>
                </a:effectLst>
                <a:latin typeface="Cambria" pitchFamily="18" charset="0"/>
              </a:rPr>
              <a:t>My son, if you receive my words and treasure up my commandments with you, </a:t>
            </a:r>
            <a:r>
              <a:rPr lang="en-US" b="1" i="1" dirty="0" smtClean="0">
                <a:solidFill>
                  <a:srgbClr val="FFFF00"/>
                </a:solidFill>
                <a:effectLst>
                  <a:outerShdw blurRad="38100" dist="38100" dir="2700000" algn="tl">
                    <a:srgbClr val="000000">
                      <a:alpha val="43137"/>
                    </a:srgbClr>
                  </a:outerShdw>
                </a:effectLst>
                <a:latin typeface="Cambria" pitchFamily="18" charset="0"/>
              </a:rPr>
              <a:t>making </a:t>
            </a:r>
            <a:r>
              <a:rPr lang="en-US" b="1" i="1" dirty="0">
                <a:solidFill>
                  <a:srgbClr val="FFFF00"/>
                </a:solidFill>
                <a:effectLst>
                  <a:outerShdw blurRad="38100" dist="38100" dir="2700000" algn="tl">
                    <a:srgbClr val="000000">
                      <a:alpha val="43137"/>
                    </a:srgbClr>
                  </a:outerShdw>
                </a:effectLst>
                <a:latin typeface="Cambria" pitchFamily="18" charset="0"/>
              </a:rPr>
              <a:t>your ear attentive to wisdom and inclining your heart to understanding; </a:t>
            </a:r>
            <a:r>
              <a:rPr lang="en-US" b="1" i="1" dirty="0" smtClean="0">
                <a:solidFill>
                  <a:srgbClr val="FFFF00"/>
                </a:solidFill>
                <a:effectLst>
                  <a:outerShdw blurRad="38100" dist="38100" dir="2700000" algn="tl">
                    <a:srgbClr val="000000">
                      <a:alpha val="43137"/>
                    </a:srgbClr>
                  </a:outerShdw>
                </a:effectLst>
                <a:latin typeface="Cambria" pitchFamily="18" charset="0"/>
              </a:rPr>
              <a:t>yes</a:t>
            </a:r>
            <a:r>
              <a:rPr lang="en-US" b="1" i="1" dirty="0">
                <a:solidFill>
                  <a:srgbClr val="FFFF00"/>
                </a:solidFill>
                <a:effectLst>
                  <a:outerShdw blurRad="38100" dist="38100" dir="2700000" algn="tl">
                    <a:srgbClr val="000000">
                      <a:alpha val="43137"/>
                    </a:srgbClr>
                  </a:outerShdw>
                </a:effectLst>
                <a:latin typeface="Cambria" pitchFamily="18" charset="0"/>
              </a:rPr>
              <a:t>, if you call out for insight and raise your voice for understanding, </a:t>
            </a:r>
            <a:r>
              <a:rPr lang="en-US" b="1" i="1" dirty="0" smtClean="0">
                <a:solidFill>
                  <a:srgbClr val="FFFF00"/>
                </a:solidFill>
                <a:effectLst>
                  <a:outerShdw blurRad="38100" dist="38100" dir="2700000" algn="tl">
                    <a:srgbClr val="000000">
                      <a:alpha val="43137"/>
                    </a:srgbClr>
                  </a:outerShdw>
                </a:effectLst>
                <a:latin typeface="Cambria" pitchFamily="18" charset="0"/>
              </a:rPr>
              <a:t>if </a:t>
            </a:r>
            <a:r>
              <a:rPr lang="en-US" b="1" i="1" dirty="0">
                <a:solidFill>
                  <a:srgbClr val="FFFF00"/>
                </a:solidFill>
                <a:effectLst>
                  <a:outerShdw blurRad="38100" dist="38100" dir="2700000" algn="tl">
                    <a:srgbClr val="000000">
                      <a:alpha val="43137"/>
                    </a:srgbClr>
                  </a:outerShdw>
                </a:effectLst>
                <a:latin typeface="Cambria" pitchFamily="18" charset="0"/>
              </a:rPr>
              <a:t>you seek it like silver and search for it as for hidden treasures, </a:t>
            </a:r>
            <a:r>
              <a:rPr lang="en-US" b="1" i="1" dirty="0" smtClean="0">
                <a:solidFill>
                  <a:srgbClr val="FFFF00"/>
                </a:solidFill>
                <a:effectLst>
                  <a:outerShdw blurRad="38100" dist="38100" dir="2700000" algn="tl">
                    <a:srgbClr val="000000">
                      <a:alpha val="43137"/>
                    </a:srgbClr>
                  </a:outerShdw>
                </a:effectLst>
                <a:latin typeface="Cambria" pitchFamily="18" charset="0"/>
              </a:rPr>
              <a:t>then </a:t>
            </a:r>
            <a:r>
              <a:rPr lang="en-US" b="1" i="1" dirty="0">
                <a:solidFill>
                  <a:srgbClr val="FFFF00"/>
                </a:solidFill>
                <a:effectLst>
                  <a:outerShdw blurRad="38100" dist="38100" dir="2700000" algn="tl">
                    <a:srgbClr val="000000">
                      <a:alpha val="43137"/>
                    </a:srgbClr>
                  </a:outerShdw>
                </a:effectLst>
                <a:latin typeface="Cambria" pitchFamily="18" charset="0"/>
              </a:rPr>
              <a:t>you will understand </a:t>
            </a:r>
            <a:r>
              <a:rPr lang="en-US" b="1" i="1" u="sng" dirty="0">
                <a:solidFill>
                  <a:srgbClr val="FFFF00"/>
                </a:solidFill>
                <a:effectLst>
                  <a:outerShdw blurRad="38100" dist="38100" dir="2700000" algn="tl">
                    <a:srgbClr val="000000">
                      <a:alpha val="43137"/>
                    </a:srgbClr>
                  </a:outerShdw>
                </a:effectLst>
                <a:latin typeface="Cambria" pitchFamily="18" charset="0"/>
              </a:rPr>
              <a:t>the fear of the LORD</a:t>
            </a:r>
            <a:r>
              <a:rPr lang="en-US" b="1" i="1" dirty="0">
                <a:solidFill>
                  <a:srgbClr val="FFFF00"/>
                </a:solidFill>
                <a:effectLst>
                  <a:outerShdw blurRad="38100" dist="38100" dir="2700000" algn="tl">
                    <a:srgbClr val="000000">
                      <a:alpha val="43137"/>
                    </a:srgbClr>
                  </a:outerShdw>
                </a:effectLst>
                <a:latin typeface="Cambria" pitchFamily="18" charset="0"/>
              </a:rPr>
              <a:t> and find the knowledge of God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(Proverbs 2:1-5)</a:t>
            </a: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rmAutofit fontScale="90000"/>
          </a:bodyPr>
          <a:lstStyle/>
          <a:p>
            <a:r>
              <a:rPr lang="en-US" sz="4400" dirty="0" smtClean="0">
                <a:effectLst>
                  <a:outerShdw blurRad="38100" dist="38100" dir="2700000" algn="tl">
                    <a:srgbClr val="000000">
                      <a:alpha val="43137"/>
                    </a:srgbClr>
                  </a:outerShdw>
                </a:effectLst>
              </a:rPr>
              <a:t>The Ultimate Reason for Having a “Fear of the Lord”</a:t>
            </a:r>
            <a:endParaRPr lang="en-US" dirty="0"/>
          </a:p>
        </p:txBody>
      </p:sp>
      <p:sp>
        <p:nvSpPr>
          <p:cNvPr id="5" name="Content Placeholder 4"/>
          <p:cNvSpPr>
            <a:spLocks noGrp="1"/>
          </p:cNvSpPr>
          <p:nvPr>
            <p:ph idx="1"/>
          </p:nvPr>
        </p:nvSpPr>
        <p:spPr>
          <a:xfrm>
            <a:off x="457200" y="1371600"/>
            <a:ext cx="8229600" cy="5486400"/>
          </a:xfrm>
        </p:spPr>
        <p:txBody>
          <a:bodyPr>
            <a:normAutofit fontScale="92500" lnSpcReduction="20000"/>
          </a:bodyPr>
          <a:lstStyle/>
          <a:p>
            <a:r>
              <a:rPr lang="en-US" dirty="0" smtClean="0">
                <a:effectLst>
                  <a:outerShdw blurRad="38100" dist="38100" dir="2700000" algn="tl">
                    <a:srgbClr val="000000">
                      <a:alpha val="43137"/>
                    </a:srgbClr>
                  </a:outerShdw>
                </a:effectLst>
              </a:rPr>
              <a:t>Proverbs 20:9 asks the question: </a:t>
            </a:r>
            <a:r>
              <a:rPr lang="en-US" b="1" i="1" dirty="0">
                <a:solidFill>
                  <a:srgbClr val="FFFF00"/>
                </a:solidFill>
                <a:effectLst>
                  <a:outerShdw blurRad="38100" dist="38100" dir="2700000" algn="tl">
                    <a:srgbClr val="000000">
                      <a:alpha val="43137"/>
                    </a:srgbClr>
                  </a:outerShdw>
                </a:effectLst>
                <a:latin typeface="Cambria" pitchFamily="18" charset="0"/>
              </a:rPr>
              <a:t>Who can say, "I have made my heart pure; I am clean from my sin</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dirty="0" smtClean="0">
                <a:effectLst>
                  <a:outerShdw blurRad="38100" dist="38100" dir="2700000" algn="tl">
                    <a:srgbClr val="000000">
                      <a:alpha val="43137"/>
                    </a:srgbClr>
                  </a:outerShdw>
                </a:effectLst>
              </a:rPr>
              <a:t> The answer is: no one!</a:t>
            </a:r>
          </a:p>
          <a:p>
            <a:r>
              <a:rPr lang="en-US" dirty="0" smtClean="0">
                <a:effectLst>
                  <a:outerShdw blurRad="38100" dist="38100" dir="2700000" algn="tl">
                    <a:srgbClr val="000000">
                      <a:alpha val="43137"/>
                    </a:srgbClr>
                  </a:outerShdw>
                </a:effectLst>
              </a:rPr>
              <a:t>In Psalm 130:3, David asks a similar question: </a:t>
            </a:r>
            <a:r>
              <a:rPr lang="en-US" b="1" i="1" dirty="0" smtClean="0">
                <a:solidFill>
                  <a:srgbClr val="FFFF00"/>
                </a:solidFill>
                <a:effectLst>
                  <a:outerShdw blurRad="38100" dist="38100" dir="2700000" algn="tl">
                    <a:srgbClr val="000000">
                      <a:alpha val="43137"/>
                    </a:srgbClr>
                  </a:outerShdw>
                </a:effectLst>
                <a:latin typeface="Cambria" pitchFamily="18" charset="0"/>
              </a:rPr>
              <a:t>If you, O LORD, kept a record of sins, O Lord, who could stand? </a:t>
            </a:r>
            <a:r>
              <a:rPr lang="en-US" dirty="0" smtClean="0">
                <a:effectLst>
                  <a:outerShdw blurRad="38100" dist="38100" dir="2700000" algn="tl">
                    <a:srgbClr val="000000">
                      <a:alpha val="43137"/>
                    </a:srgbClr>
                  </a:outerShdw>
                </a:effectLst>
                <a:latin typeface="Cambria" pitchFamily="18" charset="0"/>
              </a:rPr>
              <a:t>(NIV) </a:t>
            </a:r>
            <a:r>
              <a:rPr lang="en-US" dirty="0" smtClean="0">
                <a:effectLst>
                  <a:outerShdw blurRad="38100" dist="38100" dir="2700000" algn="tl">
                    <a:srgbClr val="000000">
                      <a:alpha val="43137"/>
                    </a:srgbClr>
                  </a:outerShdw>
                </a:effectLst>
              </a:rPr>
              <a:t>Again, the answer is: no one!</a:t>
            </a:r>
          </a:p>
          <a:p>
            <a:r>
              <a:rPr lang="en-US" dirty="0" smtClean="0">
                <a:effectLst>
                  <a:outerShdw blurRad="38100" dist="38100" dir="2700000" algn="tl">
                    <a:srgbClr val="000000">
                      <a:alpha val="43137"/>
                    </a:srgbClr>
                  </a:outerShdw>
                </a:effectLst>
              </a:rPr>
              <a:t>But then in verse 4 he gives us hope: </a:t>
            </a:r>
            <a:r>
              <a:rPr lang="en-US" b="1" i="1" dirty="0">
                <a:solidFill>
                  <a:srgbClr val="FFFF00"/>
                </a:solidFill>
                <a:effectLst>
                  <a:outerShdw blurRad="38100" dist="38100" dir="2700000" algn="tl">
                    <a:srgbClr val="000000">
                      <a:alpha val="43137"/>
                    </a:srgbClr>
                  </a:outerShdw>
                </a:effectLst>
                <a:latin typeface="Cambria" pitchFamily="18" charset="0"/>
              </a:rPr>
              <a:t>But with you there is </a:t>
            </a:r>
            <a:r>
              <a:rPr lang="en-US" b="1" i="1" u="sng" dirty="0">
                <a:solidFill>
                  <a:srgbClr val="FFFF00"/>
                </a:solidFill>
                <a:effectLst>
                  <a:outerShdw blurRad="38100" dist="38100" dir="2700000" algn="tl">
                    <a:srgbClr val="000000">
                      <a:alpha val="43137"/>
                    </a:srgbClr>
                  </a:outerShdw>
                </a:effectLst>
                <a:latin typeface="Cambria" pitchFamily="18" charset="0"/>
              </a:rPr>
              <a:t>forgiveness</a:t>
            </a:r>
            <a:r>
              <a:rPr lang="en-US" b="1" i="1" dirty="0">
                <a:solidFill>
                  <a:srgbClr val="FFFF00"/>
                </a:solidFill>
                <a:effectLst>
                  <a:outerShdw blurRad="38100" dist="38100" dir="2700000" algn="tl">
                    <a:srgbClr val="000000">
                      <a:alpha val="43137"/>
                    </a:srgbClr>
                  </a:outerShdw>
                </a:effectLst>
                <a:latin typeface="Cambria" pitchFamily="18" charset="0"/>
              </a:rPr>
              <a:t>, that </a:t>
            </a:r>
            <a:r>
              <a:rPr lang="en-US" b="1" i="1" u="sng" dirty="0">
                <a:solidFill>
                  <a:srgbClr val="FFFF00"/>
                </a:solidFill>
                <a:effectLst>
                  <a:outerShdw blurRad="38100" dist="38100" dir="2700000" algn="tl">
                    <a:srgbClr val="000000">
                      <a:alpha val="43137"/>
                    </a:srgbClr>
                  </a:outerShdw>
                </a:effectLst>
                <a:latin typeface="Cambria" pitchFamily="18" charset="0"/>
              </a:rPr>
              <a:t>you may be </a:t>
            </a:r>
            <a:r>
              <a:rPr lang="en-US" b="1" i="1" u="sng" dirty="0" smtClean="0">
                <a:solidFill>
                  <a:srgbClr val="FFFF00"/>
                </a:solidFill>
                <a:effectLst>
                  <a:outerShdw blurRad="38100" dist="38100" dir="2700000" algn="tl">
                    <a:srgbClr val="000000">
                      <a:alpha val="43137"/>
                    </a:srgbClr>
                  </a:outerShdw>
                </a:effectLst>
                <a:latin typeface="Cambria" pitchFamily="18" charset="0"/>
              </a:rPr>
              <a:t>feared</a:t>
            </a:r>
            <a:r>
              <a:rPr lang="en-US" b="1" i="1" dirty="0" smtClean="0">
                <a:solidFill>
                  <a:srgbClr val="FFFF00"/>
                </a:solidFill>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ultimate reason</a:t>
            </a:r>
            <a:r>
              <a:rPr lang="en-US" dirty="0" smtClean="0">
                <a:effectLst>
                  <a:outerShdw blurRad="38100" dist="38100" dir="2700000" algn="tl">
                    <a:srgbClr val="000000">
                      <a:alpha val="43137"/>
                    </a:srgbClr>
                  </a:outerShdw>
                </a:effectLst>
              </a:rPr>
              <a:t> that we should fear and revere God is that in love He found a way to satisfy His just wrath against us in the death of His Son on the cross!</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Because the first nine chapters of the book of Proverbs (nearly a third of the book) focus on the subject of wisdom itself, we spent the first three weeks in </a:t>
            </a:r>
            <a:r>
              <a:rPr lang="en-US" u="sng" dirty="0" smtClean="0">
                <a:effectLst>
                  <a:outerShdw blurRad="38100" dist="38100" dir="2700000" algn="tl">
                    <a:srgbClr val="000000">
                      <a:alpha val="43137"/>
                    </a:srgbClr>
                  </a:outerShdw>
                </a:effectLst>
              </a:rPr>
              <a:t>our</a:t>
            </a:r>
            <a:r>
              <a:rPr lang="en-US" dirty="0" smtClean="0">
                <a:effectLst>
                  <a:outerShdw blurRad="38100" dist="38100" dir="2700000" algn="tl">
                    <a:srgbClr val="000000">
                      <a:alpha val="43137"/>
                    </a:srgbClr>
                  </a:outerShdw>
                </a:effectLst>
              </a:rPr>
              <a:t> study of the Proverbs focusing on wisdom.</a:t>
            </a:r>
          </a:p>
          <a:p>
            <a:r>
              <a:rPr lang="en-US" dirty="0" smtClean="0">
                <a:effectLst>
                  <a:outerShdw blurRad="38100" dist="38100" dir="2700000" algn="tl">
                    <a:srgbClr val="000000">
                      <a:alpha val="43137"/>
                    </a:srgbClr>
                  </a:outerShdw>
                </a:effectLst>
              </a:rPr>
              <a:t>Today we will be focusing </a:t>
            </a:r>
            <a:r>
              <a:rPr lang="en-US" dirty="0">
                <a:effectLst>
                  <a:outerShdw blurRad="38100" dist="38100" dir="2700000" algn="tl">
                    <a:srgbClr val="000000">
                      <a:alpha val="43137"/>
                    </a:srgbClr>
                  </a:outerShdw>
                </a:effectLst>
              </a:rPr>
              <a:t>the </a:t>
            </a:r>
            <a:r>
              <a:rPr lang="en-US" u="sng" dirty="0">
                <a:effectLst>
                  <a:outerShdw blurRad="38100" dist="38100" dir="2700000" algn="tl">
                    <a:srgbClr val="000000">
                      <a:alpha val="43137"/>
                    </a:srgbClr>
                  </a:outerShdw>
                </a:effectLst>
              </a:rPr>
              <a:t>fear of the </a:t>
            </a:r>
            <a:r>
              <a:rPr lang="en-US" u="sng" dirty="0" smtClean="0">
                <a:effectLst>
                  <a:outerShdw blurRad="38100" dist="38100" dir="2700000" algn="tl">
                    <a:srgbClr val="000000">
                      <a:alpha val="43137"/>
                    </a:srgbClr>
                  </a:outerShdw>
                </a:effectLst>
              </a:rPr>
              <a:t>Lord</a:t>
            </a:r>
            <a:r>
              <a:rPr lang="en-US" dirty="0" smtClean="0">
                <a:effectLst>
                  <a:outerShdw blurRad="38100" dist="38100" dir="2700000" algn="tl">
                    <a:srgbClr val="000000">
                      <a:alpha val="43137"/>
                    </a:srgbClr>
                  </a:outerShdw>
                </a:effectLst>
              </a:rPr>
              <a:t>, a theme that runs </a:t>
            </a:r>
            <a:r>
              <a:rPr lang="en-US" u="sng" dirty="0" smtClean="0">
                <a:effectLst>
                  <a:outerShdw blurRad="38100" dist="38100" dir="2700000" algn="tl">
                    <a:srgbClr val="000000">
                      <a:alpha val="43137"/>
                    </a:srgbClr>
                  </a:outerShdw>
                </a:effectLst>
              </a:rPr>
              <a:t>throughout</a:t>
            </a:r>
            <a:r>
              <a:rPr lang="en-US" dirty="0" smtClean="0">
                <a:effectLst>
                  <a:outerShdw blurRad="38100" dist="38100" dir="2700000" algn="tl">
                    <a:srgbClr val="000000">
                      <a:alpha val="43137"/>
                    </a:srgbClr>
                  </a:outerShdw>
                </a:effectLst>
              </a:rPr>
              <a:t> the book of Proverbs and, in fact, throughout the Bible</a:t>
            </a:r>
            <a:r>
              <a:rPr lang="en-US" dirty="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a:buNone/>
            </a:pPr>
            <a:endParaRPr lang="en-US" sz="9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Beginning With God</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Proverbs tells us that the fear of the Lord is the </a:t>
            </a:r>
            <a:r>
              <a:rPr lang="en-US" u="sng" dirty="0" smtClean="0">
                <a:effectLst>
                  <a:outerShdw blurRad="38100" dist="38100" dir="2700000" algn="tl">
                    <a:srgbClr val="000000">
                      <a:alpha val="43137"/>
                    </a:srgbClr>
                  </a:outerShdw>
                </a:effectLst>
              </a:rPr>
              <a:t>starting point</a:t>
            </a:r>
            <a:r>
              <a:rPr lang="en-US" dirty="0" smtClean="0">
                <a:effectLst>
                  <a:outerShdw blurRad="38100" dist="38100" dir="2700000" algn="tl">
                    <a:srgbClr val="000000">
                      <a:alpha val="43137"/>
                    </a:srgbClr>
                  </a:outerShdw>
                </a:effectLst>
              </a:rPr>
              <a:t> for getting the wisdom and knowledge that we need to understand how the world works:</a:t>
            </a:r>
          </a:p>
          <a:p>
            <a:pPr lvl="1"/>
            <a:r>
              <a:rPr lang="en-US" b="1" i="1" dirty="0">
                <a:solidFill>
                  <a:srgbClr val="FFFF00"/>
                </a:solidFill>
                <a:effectLst>
                  <a:outerShdw blurRad="38100" dist="38100" dir="2700000" algn="tl">
                    <a:srgbClr val="000000">
                      <a:alpha val="43137"/>
                    </a:srgbClr>
                  </a:outerShdw>
                </a:effectLst>
                <a:latin typeface="Cambria" pitchFamily="18" charset="0"/>
              </a:rPr>
              <a:t>The </a:t>
            </a:r>
            <a:r>
              <a:rPr lang="en-US" b="1" i="1" u="sng" dirty="0">
                <a:solidFill>
                  <a:srgbClr val="FFFF00"/>
                </a:solidFill>
                <a:effectLst>
                  <a:outerShdw blurRad="38100" dist="38100" dir="2700000" algn="tl">
                    <a:srgbClr val="000000">
                      <a:alpha val="43137"/>
                    </a:srgbClr>
                  </a:outerShdw>
                </a:effectLst>
                <a:latin typeface="Cambria" pitchFamily="18" charset="0"/>
              </a:rPr>
              <a:t>fear of the LORD</a:t>
            </a:r>
            <a:r>
              <a:rPr lang="en-US" b="1" i="1" dirty="0">
                <a:solidFill>
                  <a:srgbClr val="FFFF00"/>
                </a:solidFill>
                <a:effectLst>
                  <a:outerShdw blurRad="38100" dist="38100" dir="2700000" algn="tl">
                    <a:srgbClr val="000000">
                      <a:alpha val="43137"/>
                    </a:srgbClr>
                  </a:outerShdw>
                </a:effectLst>
                <a:latin typeface="Cambria" pitchFamily="18" charset="0"/>
              </a:rPr>
              <a:t> is the beginning of </a:t>
            </a:r>
            <a:r>
              <a:rPr lang="en-US" b="1" i="1" dirty="0" smtClean="0">
                <a:solidFill>
                  <a:srgbClr val="FFFF00"/>
                </a:solidFill>
                <a:effectLst>
                  <a:outerShdw blurRad="38100" dist="38100" dir="2700000" algn="tl">
                    <a:srgbClr val="000000">
                      <a:alpha val="43137"/>
                    </a:srgbClr>
                  </a:outerShdw>
                </a:effectLst>
                <a:latin typeface="Cambria" pitchFamily="18" charset="0"/>
              </a:rPr>
              <a:t>knowledge </a:t>
            </a:r>
            <a:r>
              <a:rPr lang="en-US" b="1" i="1" dirty="0" smtClean="0">
                <a:effectLst>
                  <a:outerShdw blurRad="38100" dist="38100" dir="2700000" algn="tl">
                    <a:srgbClr val="000000">
                      <a:alpha val="43137"/>
                    </a:srgbClr>
                  </a:outerShdw>
                </a:effectLst>
                <a:latin typeface="Cambria" pitchFamily="18" charset="0"/>
              </a:rPr>
              <a:t>(Proverbs 1:7a)</a:t>
            </a:r>
          </a:p>
          <a:p>
            <a:pPr lvl="1"/>
            <a:r>
              <a:rPr lang="en-US" b="1" i="1" dirty="0">
                <a:solidFill>
                  <a:srgbClr val="FFFF00"/>
                </a:solidFill>
                <a:effectLst>
                  <a:outerShdw blurRad="38100" dist="38100" dir="2700000" algn="tl">
                    <a:srgbClr val="000000">
                      <a:alpha val="43137"/>
                    </a:srgbClr>
                  </a:outerShdw>
                </a:effectLst>
                <a:latin typeface="Cambria" pitchFamily="18" charset="0"/>
              </a:rPr>
              <a:t>The </a:t>
            </a:r>
            <a:r>
              <a:rPr lang="en-US" b="1" i="1" u="sng" dirty="0">
                <a:solidFill>
                  <a:srgbClr val="FFFF00"/>
                </a:solidFill>
                <a:effectLst>
                  <a:outerShdw blurRad="38100" dist="38100" dir="2700000" algn="tl">
                    <a:srgbClr val="000000">
                      <a:alpha val="43137"/>
                    </a:srgbClr>
                  </a:outerShdw>
                </a:effectLst>
                <a:latin typeface="Cambria" pitchFamily="18" charset="0"/>
              </a:rPr>
              <a:t>fear of the LORD</a:t>
            </a:r>
            <a:r>
              <a:rPr lang="en-US" b="1" i="1" dirty="0">
                <a:solidFill>
                  <a:srgbClr val="FFFF00"/>
                </a:solidFill>
                <a:effectLst>
                  <a:outerShdw blurRad="38100" dist="38100" dir="2700000" algn="tl">
                    <a:srgbClr val="000000">
                      <a:alpha val="43137"/>
                    </a:srgbClr>
                  </a:outerShdw>
                </a:effectLst>
                <a:latin typeface="Cambria" pitchFamily="18" charset="0"/>
              </a:rPr>
              <a:t> is the beginning of wisdom, and the knowledge of the Holy One is </a:t>
            </a:r>
            <a:r>
              <a:rPr lang="en-US" b="1" i="1" dirty="0" smtClean="0">
                <a:solidFill>
                  <a:srgbClr val="FFFF00"/>
                </a:solidFill>
                <a:effectLst>
                  <a:outerShdw blurRad="38100" dist="38100" dir="2700000" algn="tl">
                    <a:srgbClr val="000000">
                      <a:alpha val="43137"/>
                    </a:srgbClr>
                  </a:outerShdw>
                </a:effectLst>
                <a:latin typeface="Cambria" pitchFamily="18" charset="0"/>
              </a:rPr>
              <a:t>insight. </a:t>
            </a:r>
            <a:r>
              <a:rPr lang="en-US" b="1" i="1" dirty="0" smtClean="0">
                <a:effectLst>
                  <a:outerShdw blurRad="38100" dist="38100" dir="2700000" algn="tl">
                    <a:srgbClr val="000000">
                      <a:alpha val="43137"/>
                    </a:srgbClr>
                  </a:outerShdw>
                </a:effectLst>
                <a:latin typeface="Cambria" pitchFamily="18" charset="0"/>
              </a:rPr>
              <a:t>(Proverbs 9:10)</a:t>
            </a:r>
          </a:p>
          <a:p>
            <a:pPr>
              <a:buNone/>
            </a:pPr>
            <a:endParaRPr lang="en-US" sz="900"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In other words, Proverbs tells us that in order to have a right view of the </a:t>
            </a:r>
            <a:r>
              <a:rPr lang="en-US" u="sng" dirty="0" smtClean="0">
                <a:effectLst>
                  <a:outerShdw blurRad="38100" dist="38100" dir="2700000" algn="tl">
                    <a:srgbClr val="000000">
                      <a:alpha val="43137"/>
                    </a:srgbClr>
                  </a:outerShdw>
                </a:effectLst>
              </a:rPr>
              <a:t>world</a:t>
            </a:r>
            <a:r>
              <a:rPr lang="en-US" dirty="0" smtClean="0">
                <a:effectLst>
                  <a:outerShdw blurRad="38100" dist="38100" dir="2700000" algn="tl">
                    <a:srgbClr val="000000">
                      <a:alpha val="43137"/>
                    </a:srgbClr>
                  </a:outerShdw>
                </a:effectLst>
              </a:rPr>
              <a:t> and how it works you must </a:t>
            </a:r>
            <a:r>
              <a:rPr lang="en-US" u="sng" dirty="0" smtClean="0">
                <a:effectLst>
                  <a:outerShdw blurRad="38100" dist="38100" dir="2700000" algn="tl">
                    <a:srgbClr val="000000">
                      <a:alpha val="43137"/>
                    </a:srgbClr>
                  </a:outerShdw>
                </a:effectLst>
              </a:rPr>
              <a:t>first</a:t>
            </a:r>
            <a:r>
              <a:rPr lang="en-US" dirty="0" smtClean="0">
                <a:effectLst>
                  <a:outerShdw blurRad="38100" dist="38100" dir="2700000" algn="tl">
                    <a:srgbClr val="000000">
                      <a:alpha val="43137"/>
                    </a:srgbClr>
                  </a:outerShdw>
                </a:effectLst>
              </a:rPr>
              <a:t> have a right view of </a:t>
            </a:r>
            <a:r>
              <a:rPr lang="en-US" u="sng" dirty="0" smtClean="0">
                <a:effectLst>
                  <a:outerShdw blurRad="38100" dist="38100" dir="2700000" algn="tl">
                    <a:srgbClr val="000000">
                      <a:alpha val="43137"/>
                    </a:srgbClr>
                  </a:outerShdw>
                </a:effectLst>
              </a:rPr>
              <a:t>God</a:t>
            </a:r>
            <a:r>
              <a:rPr lang="en-US" dirty="0" smtClean="0">
                <a:effectLst>
                  <a:outerShdw blurRad="38100" dist="38100" dir="2700000" algn="tl">
                    <a:srgbClr val="000000">
                      <a:alpha val="43137"/>
                    </a:srgbClr>
                  </a:outerShdw>
                </a:effectLst>
              </a:rPr>
              <a:t>. </a:t>
            </a:r>
          </a:p>
          <a:p>
            <a:r>
              <a:rPr lang="en-US" dirty="0" smtClean="0">
                <a:effectLst>
                  <a:outerShdw blurRad="38100" dist="38100" dir="2700000" algn="tl">
                    <a:srgbClr val="000000">
                      <a:alpha val="43137"/>
                    </a:srgbClr>
                  </a:outerShdw>
                </a:effectLst>
              </a:rPr>
              <a:t>People in modern society don’t think like this. </a:t>
            </a:r>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Beginning With God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In much of our culture today, people think that we can make sense of the world around us through reason – </a:t>
            </a:r>
            <a:r>
              <a:rPr lang="en-US" u="sng" dirty="0" smtClean="0">
                <a:effectLst>
                  <a:outerShdw blurRad="38100" dist="38100" dir="2700000" algn="tl">
                    <a:srgbClr val="000000">
                      <a:alpha val="43137"/>
                    </a:srgbClr>
                  </a:outerShdw>
                </a:effectLst>
              </a:rPr>
              <a:t>apart</a:t>
            </a:r>
            <a:r>
              <a:rPr lang="en-US" dirty="0" smtClean="0">
                <a:effectLst>
                  <a:outerShdw blurRad="38100" dist="38100" dir="2700000" algn="tl">
                    <a:srgbClr val="000000">
                      <a:alpha val="43137"/>
                    </a:srgbClr>
                  </a:outerShdw>
                </a:effectLst>
              </a:rPr>
              <a:t> from what we believe about God.</a:t>
            </a:r>
          </a:p>
          <a:p>
            <a:r>
              <a:rPr lang="en-US" dirty="0" smtClean="0">
                <a:effectLst>
                  <a:outerShdw blurRad="38100" dist="38100" dir="2700000" algn="tl">
                    <a:srgbClr val="000000">
                      <a:alpha val="43137"/>
                    </a:srgbClr>
                  </a:outerShdw>
                </a:effectLst>
              </a:rPr>
              <a:t>Our society views faith as something that is opposed to reason and should be kept private.</a:t>
            </a:r>
          </a:p>
          <a:p>
            <a:r>
              <a:rPr lang="en-US" dirty="0" smtClean="0">
                <a:effectLst>
                  <a:outerShdw blurRad="38100" dist="38100" dir="2700000" algn="tl">
                    <a:srgbClr val="000000">
                      <a:alpha val="43137"/>
                    </a:srgbClr>
                  </a:outerShdw>
                </a:effectLst>
              </a:rPr>
              <a:t>Proverbs tells us just the </a:t>
            </a:r>
            <a:r>
              <a:rPr lang="en-US" u="sng" dirty="0" smtClean="0">
                <a:effectLst>
                  <a:outerShdw blurRad="38100" dist="38100" dir="2700000" algn="tl">
                    <a:srgbClr val="000000">
                      <a:alpha val="43137"/>
                    </a:srgbClr>
                  </a:outerShdw>
                </a:effectLst>
              </a:rPr>
              <a:t>opposite</a:t>
            </a:r>
            <a:r>
              <a:rPr lang="en-US" dirty="0" smtClean="0">
                <a:effectLst>
                  <a:outerShdw blurRad="38100" dist="38100" dir="2700000" algn="tl">
                    <a:srgbClr val="000000">
                      <a:alpha val="43137"/>
                    </a:srgbClr>
                  </a:outerShdw>
                </a:effectLst>
              </a:rPr>
              <a:t>: unless you </a:t>
            </a:r>
            <a:r>
              <a:rPr lang="en-US" u="sng" dirty="0" smtClean="0">
                <a:effectLst>
                  <a:outerShdw blurRad="38100" dist="38100" dir="2700000" algn="tl">
                    <a:srgbClr val="000000">
                      <a:alpha val="43137"/>
                    </a:srgbClr>
                  </a:outerShdw>
                </a:effectLst>
              </a:rPr>
              <a:t>start</a:t>
            </a:r>
            <a:r>
              <a:rPr lang="en-US" dirty="0" smtClean="0">
                <a:effectLst>
                  <a:outerShdw blurRad="38100" dist="38100" dir="2700000" algn="tl">
                    <a:srgbClr val="000000">
                      <a:alpha val="43137"/>
                    </a:srgbClr>
                  </a:outerShdw>
                </a:effectLst>
              </a:rPr>
              <a:t> with God, nothing in the universe makes sense!</a:t>
            </a: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What does the Bible mean when it says that we must fear the Lord? Does this mean that we are supposed to be </a:t>
            </a:r>
            <a:r>
              <a:rPr lang="en-US" u="sng" dirty="0" smtClean="0">
                <a:effectLst>
                  <a:outerShdw blurRad="38100" dist="38100" dir="2700000" algn="tl">
                    <a:srgbClr val="000000">
                      <a:alpha val="43137"/>
                    </a:srgbClr>
                  </a:outerShdw>
                </a:effectLst>
              </a:rPr>
              <a:t>scared</a:t>
            </a:r>
            <a:r>
              <a:rPr lang="en-US" dirty="0" smtClean="0">
                <a:effectLst>
                  <a:outerShdw blurRad="38100" dist="38100" dir="2700000" algn="tl">
                    <a:srgbClr val="000000">
                      <a:alpha val="43137"/>
                    </a:srgbClr>
                  </a:outerShdw>
                </a:effectLst>
              </a:rPr>
              <a:t> of God or </a:t>
            </a:r>
            <a:r>
              <a:rPr lang="en-US" u="sng" dirty="0" smtClean="0">
                <a:effectLst>
                  <a:outerShdw blurRad="38100" dist="38100" dir="2700000" algn="tl">
                    <a:srgbClr val="000000">
                      <a:alpha val="43137"/>
                    </a:srgbClr>
                  </a:outerShdw>
                </a:effectLst>
              </a:rPr>
              <a:t>afraid</a:t>
            </a:r>
            <a:r>
              <a:rPr lang="en-US" dirty="0" smtClean="0">
                <a:effectLst>
                  <a:outerShdw blurRad="38100" dist="38100" dir="2700000" algn="tl">
                    <a:srgbClr val="000000">
                      <a:alpha val="43137"/>
                    </a:srgbClr>
                  </a:outerShdw>
                </a:effectLst>
              </a:rPr>
              <a:t> of God?</a:t>
            </a:r>
          </a:p>
          <a:p>
            <a:r>
              <a:rPr lang="en-US" dirty="0" smtClean="0">
                <a:effectLst>
                  <a:outerShdw blurRad="38100" dist="38100" dir="2700000" algn="tl">
                    <a:srgbClr val="000000">
                      <a:alpha val="43137"/>
                    </a:srgbClr>
                  </a:outerShdw>
                </a:effectLst>
              </a:rPr>
              <a:t>The Bible tells us that Adam was “afraid” of God after he sinned (Genesis 3:10). </a:t>
            </a:r>
            <a:r>
              <a:rPr lang="en-US" u="sng" dirty="0" smtClean="0">
                <a:effectLst>
                  <a:outerShdw blurRad="38100" dist="38100" dir="2700000" algn="tl">
                    <a:srgbClr val="000000">
                      <a:alpha val="43137"/>
                    </a:srgbClr>
                  </a:outerShdw>
                </a:effectLst>
              </a:rPr>
              <a:t>Should</a:t>
            </a:r>
            <a:r>
              <a:rPr lang="en-US" dirty="0" smtClean="0">
                <a:effectLst>
                  <a:outerShdw blurRad="38100" dist="38100" dir="2700000" algn="tl">
                    <a:srgbClr val="000000">
                      <a:alpha val="43137"/>
                    </a:srgbClr>
                  </a:outerShdw>
                </a:effectLst>
              </a:rPr>
              <a:t> Adam have been afraid? </a:t>
            </a:r>
          </a:p>
          <a:p>
            <a:r>
              <a:rPr lang="en-US" dirty="0" smtClean="0">
                <a:effectLst>
                  <a:outerShdw blurRad="38100" dist="38100" dir="2700000" algn="tl">
                    <a:srgbClr val="000000">
                      <a:alpha val="43137"/>
                    </a:srgbClr>
                  </a:outerShdw>
                </a:effectLst>
              </a:rPr>
              <a:t>The Apostle Paul tells us that one of the marks of human depravity is that </a:t>
            </a:r>
            <a:r>
              <a:rPr lang="en-US" b="1" i="1" dirty="0" smtClean="0">
                <a:solidFill>
                  <a:srgbClr val="FFFF00"/>
                </a:solidFill>
                <a:effectLst>
                  <a:outerShdw blurRad="38100" dist="38100" dir="2700000" algn="tl">
                    <a:srgbClr val="000000">
                      <a:alpha val="43137"/>
                    </a:srgbClr>
                  </a:outerShdw>
                </a:effectLst>
                <a:latin typeface="Cambria" pitchFamily="18" charset="0"/>
              </a:rPr>
              <a:t>There is </a:t>
            </a:r>
            <a:r>
              <a:rPr lang="en-US" b="1" i="1" u="sng" dirty="0" smtClean="0">
                <a:solidFill>
                  <a:srgbClr val="FFFF00"/>
                </a:solidFill>
                <a:effectLst>
                  <a:outerShdw blurRad="38100" dist="38100" dir="2700000" algn="tl">
                    <a:srgbClr val="000000">
                      <a:alpha val="43137"/>
                    </a:srgbClr>
                  </a:outerShdw>
                </a:effectLst>
                <a:latin typeface="Cambria" pitchFamily="18" charset="0"/>
              </a:rPr>
              <a:t>no fear of God</a:t>
            </a:r>
            <a:r>
              <a:rPr lang="en-US" b="1" i="1" dirty="0" smtClean="0">
                <a:solidFill>
                  <a:srgbClr val="FFFF00"/>
                </a:solidFill>
                <a:effectLst>
                  <a:outerShdw blurRad="38100" dist="38100" dir="2700000" algn="tl">
                    <a:srgbClr val="000000">
                      <a:alpha val="43137"/>
                    </a:srgbClr>
                  </a:outerShdw>
                </a:effectLst>
                <a:latin typeface="Cambria" pitchFamily="18" charset="0"/>
              </a:rPr>
              <a:t> before their eyes</a:t>
            </a:r>
            <a:r>
              <a:rPr lang="en-US" dirty="0" smtClean="0">
                <a:effectLst>
                  <a:outerShdw blurRad="38100" dist="38100" dir="2700000" algn="tl">
                    <a:srgbClr val="000000">
                      <a:alpha val="43137"/>
                    </a:srgbClr>
                  </a:outerShdw>
                </a:effectLst>
              </a:rPr>
              <a:t> (Romans 3:18)</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John Murray put it this way: “</a:t>
            </a:r>
            <a:r>
              <a:rPr lang="en-US" b="1" i="1" dirty="0" smtClean="0">
                <a:effectLst>
                  <a:outerShdw blurRad="38100" dist="38100" dir="2700000" algn="tl">
                    <a:srgbClr val="000000">
                      <a:alpha val="43137"/>
                    </a:srgbClr>
                  </a:outerShdw>
                </a:effectLst>
                <a:latin typeface="Cambria" pitchFamily="18" charset="0"/>
              </a:rPr>
              <a:t>It is the essence of impiety [i.e. ungodliness] to </a:t>
            </a:r>
            <a:r>
              <a:rPr lang="en-US" b="1" i="1" u="sng" dirty="0" smtClean="0">
                <a:effectLst>
                  <a:outerShdw blurRad="38100" dist="38100" dir="2700000" algn="tl">
                    <a:srgbClr val="000000">
                      <a:alpha val="43137"/>
                    </a:srgbClr>
                  </a:outerShdw>
                </a:effectLst>
                <a:latin typeface="Cambria" pitchFamily="18" charset="0"/>
              </a:rPr>
              <a:t>not</a:t>
            </a:r>
            <a:r>
              <a:rPr lang="en-US" b="1" i="1" dirty="0" smtClean="0">
                <a:effectLst>
                  <a:outerShdw blurRad="38100" dist="38100" dir="2700000" algn="tl">
                    <a:srgbClr val="000000">
                      <a:alpha val="43137"/>
                    </a:srgbClr>
                  </a:outerShdw>
                </a:effectLst>
                <a:latin typeface="Cambria" pitchFamily="18" charset="0"/>
              </a:rPr>
              <a:t> be afraid of God when there is </a:t>
            </a:r>
            <a:r>
              <a:rPr lang="en-US" b="1" i="1" u="sng" dirty="0" smtClean="0">
                <a:effectLst>
                  <a:outerShdw blurRad="38100" dist="38100" dir="2700000" algn="tl">
                    <a:srgbClr val="000000">
                      <a:alpha val="43137"/>
                    </a:srgbClr>
                  </a:outerShdw>
                </a:effectLst>
                <a:latin typeface="Cambria" pitchFamily="18" charset="0"/>
              </a:rPr>
              <a:t>reason</a:t>
            </a:r>
            <a:r>
              <a:rPr lang="en-US" b="1" i="1" dirty="0" smtClean="0">
                <a:effectLst>
                  <a:outerShdw blurRad="38100" dist="38100" dir="2700000" algn="tl">
                    <a:srgbClr val="000000">
                      <a:alpha val="43137"/>
                    </a:srgbClr>
                  </a:outerShdw>
                </a:effectLst>
                <a:latin typeface="Cambria" pitchFamily="18" charset="0"/>
              </a:rPr>
              <a:t> to be afraid</a:t>
            </a:r>
            <a:r>
              <a:rPr lang="en-US" dirty="0" smtClean="0">
                <a:effectLst>
                  <a:outerShdw blurRad="38100" dist="38100" dir="2700000" algn="tl">
                    <a:srgbClr val="000000">
                      <a:alpha val="43137"/>
                    </a:srgbClr>
                  </a:outerShdw>
                </a:effectLst>
              </a:rPr>
              <a:t>” (John Murray, Principles of Conduct, p. 233)</a:t>
            </a:r>
          </a:p>
          <a:p>
            <a:r>
              <a:rPr lang="en-US" dirty="0" smtClean="0">
                <a:effectLst>
                  <a:outerShdw blurRad="38100" dist="38100" dir="2700000" algn="tl">
                    <a:srgbClr val="000000">
                      <a:alpha val="43137"/>
                    </a:srgbClr>
                  </a:outerShdw>
                </a:effectLst>
              </a:rPr>
              <a:t>Pharaoh is a classic example: </a:t>
            </a:r>
            <a:r>
              <a:rPr lang="en-US" b="1" i="1" dirty="0">
                <a:solidFill>
                  <a:srgbClr val="FFFF00"/>
                </a:solidFill>
                <a:effectLst>
                  <a:outerShdw blurRad="38100" dist="38100" dir="2700000" algn="tl">
                    <a:srgbClr val="000000">
                      <a:alpha val="43137"/>
                    </a:srgbClr>
                  </a:outerShdw>
                </a:effectLst>
                <a:latin typeface="Cambria" pitchFamily="18" charset="0"/>
              </a:rPr>
              <a:t>But Pharaoh said, </a:t>
            </a:r>
            <a:r>
              <a:rPr lang="en-US" b="1" i="1" dirty="0" smtClean="0">
                <a:solidFill>
                  <a:srgbClr val="FFFF00"/>
                </a:solidFill>
                <a:effectLst>
                  <a:outerShdw blurRad="38100" dist="38100" dir="2700000" algn="tl">
                    <a:srgbClr val="000000">
                      <a:alpha val="43137"/>
                    </a:srgbClr>
                  </a:outerShdw>
                </a:effectLst>
                <a:latin typeface="Cambria" pitchFamily="18" charset="0"/>
              </a:rPr>
              <a:t>“Who </a:t>
            </a:r>
            <a:r>
              <a:rPr lang="en-US" b="1" i="1" dirty="0">
                <a:solidFill>
                  <a:srgbClr val="FFFF00"/>
                </a:solidFill>
                <a:effectLst>
                  <a:outerShdw blurRad="38100" dist="38100" dir="2700000" algn="tl">
                    <a:srgbClr val="000000">
                      <a:alpha val="43137"/>
                    </a:srgbClr>
                  </a:outerShdw>
                </a:effectLst>
                <a:latin typeface="Cambria" pitchFamily="18" charset="0"/>
              </a:rPr>
              <a:t>is the LORD, that I should obey his voice and let Israel go? I do </a:t>
            </a:r>
            <a:r>
              <a:rPr lang="en-US" b="1" i="1" u="sng" dirty="0">
                <a:solidFill>
                  <a:srgbClr val="FFFF00"/>
                </a:solidFill>
                <a:effectLst>
                  <a:outerShdw blurRad="38100" dist="38100" dir="2700000" algn="tl">
                    <a:srgbClr val="000000">
                      <a:alpha val="43137"/>
                    </a:srgbClr>
                  </a:outerShdw>
                </a:effectLst>
                <a:latin typeface="Cambria" pitchFamily="18" charset="0"/>
              </a:rPr>
              <a:t>not</a:t>
            </a:r>
            <a:r>
              <a:rPr lang="en-US" b="1" i="1" dirty="0">
                <a:solidFill>
                  <a:srgbClr val="FFFF00"/>
                </a:solidFill>
                <a:effectLst>
                  <a:outerShdw blurRad="38100" dist="38100" dir="2700000" algn="tl">
                    <a:srgbClr val="000000">
                      <a:alpha val="43137"/>
                    </a:srgbClr>
                  </a:outerShdw>
                </a:effectLst>
                <a:latin typeface="Cambria" pitchFamily="18" charset="0"/>
              </a:rPr>
              <a:t> know the LORD, and moreover, I will </a:t>
            </a:r>
            <a:r>
              <a:rPr lang="en-US" b="1" i="1" u="sng" dirty="0">
                <a:solidFill>
                  <a:srgbClr val="FFFF00"/>
                </a:solidFill>
                <a:effectLst>
                  <a:outerShdw blurRad="38100" dist="38100" dir="2700000" algn="tl">
                    <a:srgbClr val="000000">
                      <a:alpha val="43137"/>
                    </a:srgbClr>
                  </a:outerShdw>
                </a:effectLst>
                <a:latin typeface="Cambria" pitchFamily="18" charset="0"/>
              </a:rPr>
              <a:t>not</a:t>
            </a:r>
            <a:r>
              <a:rPr lang="en-US" b="1" i="1" dirty="0">
                <a:solidFill>
                  <a:srgbClr val="FFFF00"/>
                </a:solidFill>
                <a:effectLst>
                  <a:outerShdw blurRad="38100" dist="38100" dir="2700000" algn="tl">
                    <a:srgbClr val="000000">
                      <a:alpha val="43137"/>
                    </a:srgbClr>
                  </a:outerShdw>
                </a:effectLst>
                <a:latin typeface="Cambria" pitchFamily="18" charset="0"/>
              </a:rPr>
              <a:t> let Israel go</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dirty="0" smtClean="0">
                <a:effectLst>
                  <a:outerShdw blurRad="38100" dist="38100" dir="2700000" algn="tl">
                    <a:srgbClr val="000000">
                      <a:alpha val="43137"/>
                    </a:srgbClr>
                  </a:outerShdw>
                </a:effectLst>
              </a:rPr>
              <a:t> (Exodus 5:2). </a:t>
            </a:r>
          </a:p>
          <a:p>
            <a:r>
              <a:rPr lang="en-US" dirty="0" smtClean="0">
                <a:effectLst>
                  <a:outerShdw blurRad="38100" dist="38100" dir="2700000" algn="tl">
                    <a:srgbClr val="000000">
                      <a:alpha val="43137"/>
                    </a:srgbClr>
                  </a:outerShdw>
                </a:effectLst>
              </a:rPr>
              <a:t>Even after the Egyptians had suffered through seven of the ten plagues, Moses said to Pharaoh, </a:t>
            </a:r>
            <a:r>
              <a:rPr lang="en-US" b="1" i="1" dirty="0">
                <a:solidFill>
                  <a:srgbClr val="FFFF00"/>
                </a:solidFill>
                <a:effectLst>
                  <a:outerShdw blurRad="38100" dist="38100" dir="2700000" algn="tl">
                    <a:srgbClr val="000000">
                      <a:alpha val="43137"/>
                    </a:srgbClr>
                  </a:outerShdw>
                </a:effectLst>
                <a:latin typeface="Cambria" pitchFamily="18" charset="0"/>
              </a:rPr>
              <a:t>But as for you and your servants, I know that </a:t>
            </a:r>
            <a:r>
              <a:rPr lang="en-US" b="1" i="1" u="sng" dirty="0">
                <a:solidFill>
                  <a:srgbClr val="FFFF00"/>
                </a:solidFill>
                <a:effectLst>
                  <a:outerShdw blurRad="38100" dist="38100" dir="2700000" algn="tl">
                    <a:srgbClr val="000000">
                      <a:alpha val="43137"/>
                    </a:srgbClr>
                  </a:outerShdw>
                </a:effectLst>
                <a:latin typeface="Cambria" pitchFamily="18" charset="0"/>
              </a:rPr>
              <a:t>you do not yet fear the LORD </a:t>
            </a:r>
            <a:r>
              <a:rPr lang="en-US" b="1" i="1" u="sng" dirty="0" smtClean="0">
                <a:solidFill>
                  <a:srgbClr val="FFFF00"/>
                </a:solidFill>
                <a:effectLst>
                  <a:outerShdw blurRad="38100" dist="38100" dir="2700000" algn="tl">
                    <a:srgbClr val="000000">
                      <a:alpha val="43137"/>
                    </a:srgbClr>
                  </a:outerShdw>
                </a:effectLst>
                <a:latin typeface="Cambria" pitchFamily="18" charset="0"/>
              </a:rPr>
              <a:t>God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(Exodus 9:30) </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838200"/>
            <a:ext cx="8229600" cy="6019800"/>
          </a:xfrm>
        </p:spPr>
        <p:txBody>
          <a:bodyPr>
            <a:normAutofit lnSpcReduction="10000"/>
          </a:bodyPr>
          <a:lstStyle/>
          <a:p>
            <a:r>
              <a:rPr lang="en-US" dirty="0" smtClean="0">
                <a:effectLst>
                  <a:outerShdw blurRad="38100" dist="38100" dir="2700000" algn="tl">
                    <a:srgbClr val="000000">
                      <a:alpha val="43137"/>
                    </a:srgbClr>
                  </a:outerShdw>
                </a:effectLst>
              </a:rPr>
              <a:t>The Bible often links a lack of the fear of the Lord with sinful conduct and attitudes: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“Do you not fear me?” declares the LORD. “Do you not tremble before me?”… “But </a:t>
            </a:r>
            <a:r>
              <a:rPr lang="en-US" b="1" i="1" dirty="0">
                <a:solidFill>
                  <a:srgbClr val="FFFF00"/>
                </a:solidFill>
                <a:effectLst>
                  <a:outerShdw blurRad="38100" dist="38100" dir="2700000" algn="tl">
                    <a:srgbClr val="000000">
                      <a:alpha val="43137"/>
                    </a:srgbClr>
                  </a:outerShdw>
                </a:effectLst>
                <a:latin typeface="Cambria" pitchFamily="18" charset="0"/>
              </a:rPr>
              <a:t>this people has a </a:t>
            </a:r>
            <a:r>
              <a:rPr lang="en-US" b="1" i="1" u="sng" dirty="0">
                <a:solidFill>
                  <a:srgbClr val="FFFF00"/>
                </a:solidFill>
                <a:effectLst>
                  <a:outerShdw blurRad="38100" dist="38100" dir="2700000" algn="tl">
                    <a:srgbClr val="000000">
                      <a:alpha val="43137"/>
                    </a:srgbClr>
                  </a:outerShdw>
                </a:effectLst>
                <a:latin typeface="Cambria" pitchFamily="18" charset="0"/>
              </a:rPr>
              <a:t>stubborn</a:t>
            </a:r>
            <a:r>
              <a:rPr lang="en-US" b="1" i="1" dirty="0">
                <a:solidFill>
                  <a:srgbClr val="FFFF00"/>
                </a:solidFill>
                <a:effectLst>
                  <a:outerShdw blurRad="38100" dist="38100" dir="2700000" algn="tl">
                    <a:srgbClr val="000000">
                      <a:alpha val="43137"/>
                    </a:srgbClr>
                  </a:outerShdw>
                </a:effectLst>
                <a:latin typeface="Cambria" pitchFamily="18" charset="0"/>
              </a:rPr>
              <a:t> and </a:t>
            </a:r>
            <a:r>
              <a:rPr lang="en-US" b="1" i="1" u="sng" dirty="0">
                <a:solidFill>
                  <a:srgbClr val="FFFF00"/>
                </a:solidFill>
                <a:effectLst>
                  <a:outerShdw blurRad="38100" dist="38100" dir="2700000" algn="tl">
                    <a:srgbClr val="000000">
                      <a:alpha val="43137"/>
                    </a:srgbClr>
                  </a:outerShdw>
                </a:effectLst>
                <a:latin typeface="Cambria" pitchFamily="18" charset="0"/>
              </a:rPr>
              <a:t>rebellious</a:t>
            </a:r>
            <a:r>
              <a:rPr lang="en-US" b="1" i="1" dirty="0">
                <a:solidFill>
                  <a:srgbClr val="FFFF00"/>
                </a:solidFill>
                <a:effectLst>
                  <a:outerShdw blurRad="38100" dist="38100" dir="2700000" algn="tl">
                    <a:srgbClr val="000000">
                      <a:alpha val="43137"/>
                    </a:srgbClr>
                  </a:outerShdw>
                </a:effectLst>
                <a:latin typeface="Cambria" pitchFamily="18" charset="0"/>
              </a:rPr>
              <a:t> heart; they have turned aside and gone </a:t>
            </a:r>
            <a:r>
              <a:rPr lang="en-US" b="1" i="1" dirty="0" smtClean="0">
                <a:solidFill>
                  <a:srgbClr val="FFFF00"/>
                </a:solidFill>
                <a:effectLst>
                  <a:outerShdw blurRad="38100" dist="38100" dir="2700000" algn="tl">
                    <a:srgbClr val="000000">
                      <a:alpha val="43137"/>
                    </a:srgbClr>
                  </a:outerShdw>
                </a:effectLst>
                <a:latin typeface="Cambria" pitchFamily="18" charset="0"/>
              </a:rPr>
              <a:t>away. </a:t>
            </a:r>
            <a:r>
              <a:rPr lang="en-US" b="1" i="1" u="sng" dirty="0" smtClean="0">
                <a:solidFill>
                  <a:srgbClr val="FFFF00"/>
                </a:solidFill>
                <a:effectLst>
                  <a:outerShdw blurRad="38100" dist="38100" dir="2700000" algn="tl">
                    <a:srgbClr val="000000">
                      <a:alpha val="43137"/>
                    </a:srgbClr>
                  </a:outerShdw>
                </a:effectLst>
                <a:latin typeface="Cambria" pitchFamily="18" charset="0"/>
              </a:rPr>
              <a:t>They </a:t>
            </a:r>
            <a:r>
              <a:rPr lang="en-US" b="1" i="1" u="sng" dirty="0">
                <a:solidFill>
                  <a:srgbClr val="FFFF00"/>
                </a:solidFill>
                <a:effectLst>
                  <a:outerShdw blurRad="38100" dist="38100" dir="2700000" algn="tl">
                    <a:srgbClr val="000000">
                      <a:alpha val="43137"/>
                    </a:srgbClr>
                  </a:outerShdw>
                </a:effectLst>
                <a:latin typeface="Cambria" pitchFamily="18" charset="0"/>
              </a:rPr>
              <a:t>do not say</a:t>
            </a:r>
            <a:r>
              <a:rPr lang="en-US" b="1" i="1" dirty="0">
                <a:solidFill>
                  <a:srgbClr val="FFFF00"/>
                </a:solidFill>
                <a:effectLst>
                  <a:outerShdw blurRad="38100" dist="38100" dir="2700000" algn="tl">
                    <a:srgbClr val="000000">
                      <a:alpha val="43137"/>
                    </a:srgbClr>
                  </a:outerShdw>
                </a:effectLst>
                <a:latin typeface="Cambria" pitchFamily="18" charset="0"/>
              </a:rPr>
              <a:t> in their hearts, </a:t>
            </a:r>
            <a:r>
              <a:rPr lang="en-US" b="1" i="1" u="sng" dirty="0">
                <a:solidFill>
                  <a:srgbClr val="FFFF00"/>
                </a:solidFill>
                <a:effectLst>
                  <a:outerShdw blurRad="38100" dist="38100" dir="2700000" algn="tl">
                    <a:srgbClr val="000000">
                      <a:alpha val="43137"/>
                    </a:srgbClr>
                  </a:outerShdw>
                </a:effectLst>
                <a:latin typeface="Cambria" pitchFamily="18" charset="0"/>
              </a:rPr>
              <a:t>'Let us fear the LORD our </a:t>
            </a:r>
            <a:r>
              <a:rPr lang="en-US" b="1" i="1" u="sng" dirty="0" smtClean="0">
                <a:solidFill>
                  <a:srgbClr val="FFFF00"/>
                </a:solidFill>
                <a:effectLst>
                  <a:outerShdw blurRad="38100" dist="38100" dir="2700000" algn="tl">
                    <a:srgbClr val="000000">
                      <a:alpha val="43137"/>
                    </a:srgbClr>
                  </a:outerShdw>
                </a:effectLst>
                <a:latin typeface="Cambria" pitchFamily="18" charset="0"/>
              </a:rPr>
              <a:t>God</a:t>
            </a:r>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dirty="0" smtClean="0">
                <a:effectLst>
                  <a:outerShdw blurRad="38100" dist="38100" dir="2700000" algn="tl">
                    <a:srgbClr val="000000">
                      <a:alpha val="43137"/>
                    </a:srgbClr>
                  </a:outerShdw>
                </a:effectLst>
              </a:rPr>
              <a:t>(Jer. 5:22-24)</a:t>
            </a:r>
          </a:p>
          <a:p>
            <a:pPr marL="1010603" lvl="1" indent="-554038"/>
            <a:r>
              <a:rPr lang="en-US" b="1" i="1" dirty="0">
                <a:solidFill>
                  <a:srgbClr val="FFFF00"/>
                </a:solidFill>
                <a:effectLst>
                  <a:outerShdw blurRad="38100" dist="38100" dir="2700000" algn="tl">
                    <a:srgbClr val="000000">
                      <a:alpha val="43137"/>
                    </a:srgbClr>
                  </a:outerShdw>
                </a:effectLst>
                <a:latin typeface="Cambria" pitchFamily="18" charset="0"/>
              </a:rPr>
              <a:t>Because I have called and </a:t>
            </a:r>
            <a:r>
              <a:rPr lang="en-US" b="1" i="1" u="sng" dirty="0">
                <a:solidFill>
                  <a:srgbClr val="FFFF00"/>
                </a:solidFill>
                <a:effectLst>
                  <a:outerShdw blurRad="38100" dist="38100" dir="2700000" algn="tl">
                    <a:srgbClr val="000000">
                      <a:alpha val="43137"/>
                    </a:srgbClr>
                  </a:outerShdw>
                </a:effectLst>
                <a:latin typeface="Cambria" pitchFamily="18" charset="0"/>
              </a:rPr>
              <a:t>you refused to </a:t>
            </a:r>
            <a:r>
              <a:rPr lang="en-US" b="1" i="1" u="sng" dirty="0" smtClean="0">
                <a:solidFill>
                  <a:srgbClr val="FFFF00"/>
                </a:solidFill>
                <a:effectLst>
                  <a:outerShdw blurRad="38100" dist="38100" dir="2700000" algn="tl">
                    <a:srgbClr val="000000">
                      <a:alpha val="43137"/>
                    </a:srgbClr>
                  </a:outerShdw>
                </a:effectLst>
                <a:latin typeface="Cambria" pitchFamily="18" charset="0"/>
              </a:rPr>
              <a:t>listen</a:t>
            </a:r>
            <a:r>
              <a:rPr lang="en-US" b="1" i="1" dirty="0">
                <a:solidFill>
                  <a:srgbClr val="FFFF00"/>
                </a:solidFill>
                <a:effectLst>
                  <a:outerShdw blurRad="38100" dist="38100" dir="2700000" algn="tl">
                    <a:srgbClr val="000000">
                      <a:alpha val="43137"/>
                    </a:srgbClr>
                  </a:outerShdw>
                </a:effectLst>
                <a:latin typeface="Cambria" pitchFamily="18" charset="0"/>
              </a:rPr>
              <a:t>… they will call upon me, but I will not </a:t>
            </a:r>
            <a:r>
              <a:rPr lang="en-US" b="1" i="1" dirty="0" smtClean="0">
                <a:solidFill>
                  <a:srgbClr val="FFFF00"/>
                </a:solidFill>
                <a:effectLst>
                  <a:outerShdw blurRad="38100" dist="38100" dir="2700000" algn="tl">
                    <a:srgbClr val="000000">
                      <a:alpha val="43137"/>
                    </a:srgbClr>
                  </a:outerShdw>
                </a:effectLst>
                <a:latin typeface="Cambria" pitchFamily="18" charset="0"/>
              </a:rPr>
              <a:t>answer… </a:t>
            </a:r>
            <a:r>
              <a:rPr lang="en-US" b="1" i="1" dirty="0">
                <a:solidFill>
                  <a:srgbClr val="FFFF00"/>
                </a:solidFill>
                <a:effectLst>
                  <a:outerShdw blurRad="38100" dist="38100" dir="2700000" algn="tl">
                    <a:srgbClr val="000000">
                      <a:alpha val="43137"/>
                    </a:srgbClr>
                  </a:outerShdw>
                </a:effectLst>
                <a:latin typeface="Cambria" pitchFamily="18" charset="0"/>
              </a:rPr>
              <a:t>Because </a:t>
            </a:r>
            <a:r>
              <a:rPr lang="en-US" b="1" i="1" u="sng" dirty="0">
                <a:solidFill>
                  <a:srgbClr val="FFFF00"/>
                </a:solidFill>
                <a:effectLst>
                  <a:outerShdw blurRad="38100" dist="38100" dir="2700000" algn="tl">
                    <a:srgbClr val="000000">
                      <a:alpha val="43137"/>
                    </a:srgbClr>
                  </a:outerShdw>
                </a:effectLst>
                <a:latin typeface="Cambria" pitchFamily="18" charset="0"/>
              </a:rPr>
              <a:t>they hated knowledge</a:t>
            </a:r>
            <a:r>
              <a:rPr lang="en-US" b="1" i="1" dirty="0">
                <a:solidFill>
                  <a:srgbClr val="FFFF00"/>
                </a:solidFill>
                <a:effectLst>
                  <a:outerShdw blurRad="38100" dist="38100" dir="2700000" algn="tl">
                    <a:srgbClr val="000000">
                      <a:alpha val="43137"/>
                    </a:srgbClr>
                  </a:outerShdw>
                </a:effectLst>
                <a:latin typeface="Cambria" pitchFamily="18" charset="0"/>
              </a:rPr>
              <a:t> and </a:t>
            </a:r>
            <a:r>
              <a:rPr lang="en-US" b="1" i="1" u="sng" dirty="0">
                <a:solidFill>
                  <a:srgbClr val="FFFF00"/>
                </a:solidFill>
                <a:effectLst>
                  <a:outerShdw blurRad="38100" dist="38100" dir="2700000" algn="tl">
                    <a:srgbClr val="000000">
                      <a:alpha val="43137"/>
                    </a:srgbClr>
                  </a:outerShdw>
                </a:effectLst>
                <a:latin typeface="Cambria" pitchFamily="18" charset="0"/>
              </a:rPr>
              <a:t>did not choose the fear of the </a:t>
            </a:r>
            <a:r>
              <a:rPr lang="en-US" b="1" i="1" u="sng" dirty="0" smtClean="0">
                <a:solidFill>
                  <a:srgbClr val="FFFF00"/>
                </a:solidFill>
                <a:effectLst>
                  <a:outerShdw blurRad="38100" dist="38100" dir="2700000" algn="tl">
                    <a:srgbClr val="000000">
                      <a:alpha val="43137"/>
                    </a:srgbClr>
                  </a:outerShdw>
                </a:effectLst>
                <a:latin typeface="Cambria" pitchFamily="18" charset="0"/>
              </a:rPr>
              <a:t>LORD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rPr>
              <a:t>(Proverbs 1:24,28-29)</a:t>
            </a:r>
            <a:endParaRPr lang="en-US" b="1" i="1" u="sng" dirty="0" smtClean="0">
              <a:solidFill>
                <a:srgbClr val="FFFF00"/>
              </a:solidFill>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fontScale="92500" lnSpcReduction="20000"/>
          </a:bodyPr>
          <a:lstStyle/>
          <a:p>
            <a:r>
              <a:rPr lang="en-US" dirty="0" smtClean="0">
                <a:effectLst>
                  <a:outerShdw blurRad="38100" dist="38100" dir="2700000" algn="tl">
                    <a:srgbClr val="000000">
                      <a:alpha val="43137"/>
                    </a:srgbClr>
                  </a:outerShdw>
                </a:effectLst>
              </a:rPr>
              <a:t>Should </a:t>
            </a:r>
            <a:r>
              <a:rPr lang="en-US" u="sng" dirty="0" smtClean="0">
                <a:effectLst>
                  <a:outerShdw blurRad="38100" dist="38100" dir="2700000" algn="tl">
                    <a:srgbClr val="000000">
                      <a:alpha val="43137"/>
                    </a:srgbClr>
                  </a:outerShdw>
                </a:effectLst>
              </a:rPr>
              <a:t>Christians</a:t>
            </a:r>
            <a:r>
              <a:rPr lang="en-US" dirty="0" smtClean="0">
                <a:effectLst>
                  <a:outerShdw blurRad="38100" dist="38100" dir="2700000" algn="tl">
                    <a:srgbClr val="000000">
                      <a:alpha val="43137"/>
                    </a:srgbClr>
                  </a:outerShdw>
                </a:effectLst>
              </a:rPr>
              <a:t> be afraid of God? </a:t>
            </a:r>
          </a:p>
          <a:p>
            <a:pPr lvl="1"/>
            <a:r>
              <a:rPr lang="en-US" sz="3000" dirty="0" smtClean="0">
                <a:effectLst>
                  <a:outerShdw blurRad="38100" dist="38100" dir="2700000" algn="tl">
                    <a:srgbClr val="000000">
                      <a:alpha val="43137"/>
                    </a:srgbClr>
                  </a:outerShdw>
                </a:effectLst>
              </a:rPr>
              <a:t>Haven’t they been </a:t>
            </a:r>
            <a:r>
              <a:rPr lang="en-US" sz="3000" u="sng" dirty="0" smtClean="0">
                <a:effectLst>
                  <a:outerShdw blurRad="38100" dist="38100" dir="2700000" algn="tl">
                    <a:srgbClr val="000000">
                      <a:alpha val="43137"/>
                    </a:srgbClr>
                  </a:outerShdw>
                </a:effectLst>
              </a:rPr>
              <a:t>rescued</a:t>
            </a:r>
            <a:r>
              <a:rPr lang="en-US" sz="3000" dirty="0" smtClean="0">
                <a:effectLst>
                  <a:outerShdw blurRad="38100" dist="38100" dir="2700000" algn="tl">
                    <a:srgbClr val="000000">
                      <a:alpha val="43137"/>
                    </a:srgbClr>
                  </a:outerShdw>
                </a:effectLst>
              </a:rPr>
              <a:t> from God’s wrath (</a:t>
            </a:r>
            <a:r>
              <a:rPr lang="en-US" sz="3000" dirty="0" smtClean="0">
                <a:solidFill>
                  <a:srgbClr val="FFFF00"/>
                </a:solidFill>
                <a:effectLst>
                  <a:outerShdw blurRad="38100" dist="38100" dir="2700000" algn="tl">
                    <a:srgbClr val="000000">
                      <a:alpha val="43137"/>
                    </a:srgbClr>
                  </a:outerShdw>
                </a:effectLst>
              </a:rPr>
              <a:t>1Thessalonians 1:10</a:t>
            </a:r>
            <a:r>
              <a:rPr lang="en-US" sz="3000" dirty="0" smtClean="0">
                <a:effectLst>
                  <a:outerShdw blurRad="38100" dist="38100" dir="2700000" algn="tl">
                    <a:srgbClr val="000000">
                      <a:alpha val="43137"/>
                    </a:srgbClr>
                  </a:outerShdw>
                </a:effectLst>
              </a:rPr>
              <a:t>)? </a:t>
            </a:r>
          </a:p>
          <a:p>
            <a:pPr lvl="1"/>
            <a:r>
              <a:rPr lang="en-US" sz="3000" dirty="0" smtClean="0">
                <a:effectLst>
                  <a:outerShdw blurRad="38100" dist="38100" dir="2700000" algn="tl">
                    <a:srgbClr val="000000">
                      <a:alpha val="43137"/>
                    </a:srgbClr>
                  </a:outerShdw>
                </a:effectLst>
              </a:rPr>
              <a:t>Isn’t it true that for the believer, “perfect love </a:t>
            </a:r>
            <a:r>
              <a:rPr lang="en-US" sz="3000" u="sng" dirty="0" smtClean="0">
                <a:effectLst>
                  <a:outerShdw blurRad="38100" dist="38100" dir="2700000" algn="tl">
                    <a:srgbClr val="000000">
                      <a:alpha val="43137"/>
                    </a:srgbClr>
                  </a:outerShdw>
                </a:effectLst>
              </a:rPr>
              <a:t>casts out fear</a:t>
            </a:r>
            <a:r>
              <a:rPr lang="en-US" sz="3000" dirty="0" smtClean="0">
                <a:effectLst>
                  <a:outerShdw blurRad="38100" dist="38100" dir="2700000" algn="tl">
                    <a:srgbClr val="000000">
                      <a:alpha val="43137"/>
                    </a:srgbClr>
                  </a:outerShdw>
                </a:effectLst>
              </a:rPr>
              <a:t>” (</a:t>
            </a:r>
            <a:r>
              <a:rPr lang="en-US" sz="3000" dirty="0" smtClean="0">
                <a:solidFill>
                  <a:srgbClr val="FFFF00"/>
                </a:solidFill>
                <a:effectLst>
                  <a:outerShdw blurRad="38100" dist="38100" dir="2700000" algn="tl">
                    <a:srgbClr val="000000">
                      <a:alpha val="43137"/>
                    </a:srgbClr>
                  </a:outerShdw>
                </a:effectLst>
              </a:rPr>
              <a:t>1John 4:18</a:t>
            </a:r>
            <a:r>
              <a:rPr lang="en-US" sz="3000"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And yet, on the other hand, the book of Proverbs seems to describe the people of God as having the “fear of the Lord”:</a:t>
            </a:r>
          </a:p>
          <a:p>
            <a:pPr lvl="1"/>
            <a:r>
              <a:rPr lang="en-US" sz="3000" b="1" i="1" dirty="0">
                <a:solidFill>
                  <a:srgbClr val="FFFF00"/>
                </a:solidFill>
                <a:effectLst>
                  <a:outerShdw blurRad="38100" dist="38100" dir="2700000" algn="tl">
                    <a:srgbClr val="000000">
                      <a:alpha val="43137"/>
                    </a:srgbClr>
                  </a:outerShdw>
                </a:effectLst>
                <a:latin typeface="Cambria" pitchFamily="18" charset="0"/>
              </a:rPr>
              <a:t>Whoever walks in uprightness </a:t>
            </a:r>
            <a:r>
              <a:rPr lang="en-US" sz="3000" b="1" i="1" u="sng" dirty="0">
                <a:solidFill>
                  <a:srgbClr val="FFFF00"/>
                </a:solidFill>
                <a:effectLst>
                  <a:outerShdw blurRad="38100" dist="38100" dir="2700000" algn="tl">
                    <a:srgbClr val="000000">
                      <a:alpha val="43137"/>
                    </a:srgbClr>
                  </a:outerShdw>
                </a:effectLst>
                <a:latin typeface="Cambria" pitchFamily="18" charset="0"/>
              </a:rPr>
              <a:t>fears the LORD</a:t>
            </a:r>
            <a:r>
              <a:rPr lang="en-US" sz="3000" b="1" i="1" dirty="0">
                <a:solidFill>
                  <a:srgbClr val="FFFF00"/>
                </a:solidFill>
                <a:effectLst>
                  <a:outerShdw blurRad="38100" dist="38100" dir="2700000" algn="tl">
                    <a:srgbClr val="000000">
                      <a:alpha val="43137"/>
                    </a:srgbClr>
                  </a:outerShdw>
                </a:effectLst>
                <a:latin typeface="Cambria" pitchFamily="18" charset="0"/>
              </a:rPr>
              <a:t>, but he who is devious in his ways despises </a:t>
            </a:r>
            <a:r>
              <a:rPr lang="en-US" sz="3000" b="1" i="1" dirty="0" smtClean="0">
                <a:solidFill>
                  <a:srgbClr val="FFFF00"/>
                </a:solidFill>
                <a:effectLst>
                  <a:outerShdw blurRad="38100" dist="38100" dir="2700000" algn="tl">
                    <a:srgbClr val="000000">
                      <a:alpha val="43137"/>
                    </a:srgbClr>
                  </a:outerShdw>
                </a:effectLst>
                <a:latin typeface="Cambria" pitchFamily="18" charset="0"/>
              </a:rPr>
              <a:t>him. </a:t>
            </a:r>
            <a:r>
              <a:rPr lang="en-US" sz="3000" dirty="0">
                <a:effectLst>
                  <a:outerShdw blurRad="38100" dist="38100" dir="2700000" algn="tl">
                    <a:srgbClr val="000000">
                      <a:alpha val="43137"/>
                    </a:srgbClr>
                  </a:outerShdw>
                </a:effectLst>
              </a:rPr>
              <a:t>(Proverbs 14:2)</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p>
          <a:p>
            <a:pPr lvl="1"/>
            <a:r>
              <a:rPr lang="en-US" sz="3000" b="1" i="1" dirty="0">
                <a:solidFill>
                  <a:srgbClr val="FFFF00"/>
                </a:solidFill>
                <a:effectLst>
                  <a:outerShdw blurRad="38100" dist="38100" dir="2700000" algn="tl">
                    <a:srgbClr val="000000">
                      <a:alpha val="43137"/>
                    </a:srgbClr>
                  </a:outerShdw>
                </a:effectLst>
                <a:latin typeface="Cambria" pitchFamily="18" charset="0"/>
              </a:rPr>
              <a:t>Blessed is the one who </a:t>
            </a:r>
            <a:r>
              <a:rPr lang="en-US" sz="3000" b="1" i="1" u="sng" dirty="0">
                <a:solidFill>
                  <a:srgbClr val="FFFF00"/>
                </a:solidFill>
                <a:effectLst>
                  <a:outerShdw blurRad="38100" dist="38100" dir="2700000" algn="tl">
                    <a:srgbClr val="000000">
                      <a:alpha val="43137"/>
                    </a:srgbClr>
                  </a:outerShdw>
                </a:effectLst>
                <a:latin typeface="Cambria" pitchFamily="18" charset="0"/>
              </a:rPr>
              <a:t>fears the LORD</a:t>
            </a:r>
            <a:r>
              <a:rPr lang="en-US" sz="3000" b="1" i="1" dirty="0">
                <a:solidFill>
                  <a:srgbClr val="FFFF00"/>
                </a:solidFill>
                <a:effectLst>
                  <a:outerShdw blurRad="38100" dist="38100" dir="2700000" algn="tl">
                    <a:srgbClr val="000000">
                      <a:alpha val="43137"/>
                    </a:srgbClr>
                  </a:outerShdw>
                </a:effectLst>
                <a:latin typeface="Cambria" pitchFamily="18" charset="0"/>
              </a:rPr>
              <a:t> always, but whoever hardens his heart will fall into </a:t>
            </a:r>
            <a:r>
              <a:rPr lang="en-US" sz="3000" b="1" i="1" dirty="0" smtClean="0">
                <a:solidFill>
                  <a:srgbClr val="FFFF00"/>
                </a:solidFill>
                <a:effectLst>
                  <a:outerShdw blurRad="38100" dist="38100" dir="2700000" algn="tl">
                    <a:srgbClr val="000000">
                      <a:alpha val="43137"/>
                    </a:srgbClr>
                  </a:outerShdw>
                </a:effectLst>
                <a:latin typeface="Cambria" pitchFamily="18" charset="0"/>
              </a:rPr>
              <a:t>calamity. </a:t>
            </a:r>
            <a:r>
              <a:rPr lang="en-US" sz="3000" dirty="0">
                <a:effectLst>
                  <a:outerShdw blurRad="38100" dist="38100" dir="2700000" algn="tl">
                    <a:srgbClr val="000000">
                      <a:alpha val="43137"/>
                    </a:srgbClr>
                  </a:outerShdw>
                </a:effectLst>
              </a:rPr>
              <a:t>(Proverbs 28:14) </a:t>
            </a: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What is the “Fear of the Lord”?</a:t>
            </a:r>
            <a:endParaRPr lang="en-US" dirty="0"/>
          </a:p>
        </p:txBody>
      </p:sp>
      <p:sp>
        <p:nvSpPr>
          <p:cNvPr id="5" name="Content Placeholder 4"/>
          <p:cNvSpPr>
            <a:spLocks noGrp="1"/>
          </p:cNvSpPr>
          <p:nvPr>
            <p:ph idx="1"/>
          </p:nvPr>
        </p:nvSpPr>
        <p:spPr>
          <a:xfrm>
            <a:off x="457200" y="1066800"/>
            <a:ext cx="8229600" cy="5791200"/>
          </a:xfrm>
        </p:spPr>
        <p:txBody>
          <a:bodyPr>
            <a:normAutofit/>
          </a:bodyPr>
          <a:lstStyle/>
          <a:p>
            <a:r>
              <a:rPr lang="en-US" dirty="0" smtClean="0">
                <a:effectLst>
                  <a:outerShdw blurRad="38100" dist="38100" dir="2700000" algn="tl">
                    <a:srgbClr val="000000">
                      <a:alpha val="43137"/>
                    </a:srgbClr>
                  </a:outerShdw>
                </a:effectLst>
              </a:rPr>
              <a:t>So what does it mean for a Christian to “fear the Lord”?</a:t>
            </a:r>
          </a:p>
          <a:p>
            <a:r>
              <a:rPr lang="en-US" dirty="0" smtClean="0">
                <a:effectLst>
                  <a:outerShdw blurRad="38100" dist="38100" dir="2700000" algn="tl">
                    <a:srgbClr val="000000">
                      <a:alpha val="43137"/>
                    </a:srgbClr>
                  </a:outerShdw>
                </a:effectLst>
              </a:rPr>
              <a:t>Hebrew Lexicons tell us that the Hebrew word for “fear” (</a:t>
            </a:r>
            <a:r>
              <a:rPr lang="en-US" i="1" dirty="0" err="1" smtClean="0">
                <a:effectLst>
                  <a:outerShdw blurRad="38100" dist="38100" dir="2700000" algn="tl">
                    <a:srgbClr val="000000">
                      <a:alpha val="43137"/>
                    </a:srgbClr>
                  </a:outerShdw>
                </a:effectLst>
              </a:rPr>
              <a:t>yira</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can</a:t>
            </a:r>
            <a:r>
              <a:rPr lang="en-US" dirty="0" smtClean="0">
                <a:effectLst>
                  <a:outerShdw blurRad="38100" dist="38100" dir="2700000" algn="tl">
                    <a:srgbClr val="000000">
                      <a:alpha val="43137"/>
                    </a:srgbClr>
                  </a:outerShdw>
                </a:effectLst>
              </a:rPr>
              <a:t> mean:</a:t>
            </a:r>
          </a:p>
          <a:p>
            <a:pPr lvl="1"/>
            <a:r>
              <a:rPr lang="en-US" dirty="0" smtClean="0">
                <a:effectLst>
                  <a:outerShdw blurRad="38100" dist="38100" dir="2700000" algn="tl">
                    <a:srgbClr val="000000">
                      <a:alpha val="43137"/>
                    </a:srgbClr>
                  </a:outerShdw>
                </a:effectLst>
              </a:rPr>
              <a:t>To be scared or afraid of something. </a:t>
            </a:r>
          </a:p>
          <a:p>
            <a:pPr lvl="1"/>
            <a:r>
              <a:rPr lang="en-US" dirty="0" smtClean="0">
                <a:effectLst>
                  <a:outerShdw blurRad="38100" dist="38100" dir="2700000" algn="tl">
                    <a:srgbClr val="000000">
                      <a:alpha val="43137"/>
                    </a:srgbClr>
                  </a:outerShdw>
                </a:effectLst>
              </a:rPr>
              <a:t>To be in awe of, or have deep reverence for someone or something.</a:t>
            </a: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14422</TotalTime>
  <Words>1850</Words>
  <Application>Microsoft Office PowerPoint</Application>
  <PresentationFormat>On-screen Show (4:3)</PresentationFormat>
  <Paragraphs>173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The Book of Proverbs</vt:lpstr>
      <vt:lpstr>The Fear of the Lord</vt:lpstr>
      <vt:lpstr>Beginning With God</vt:lpstr>
      <vt:lpstr>Beginning With God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What is the “Fear of the Lord”?</vt:lpstr>
      <vt:lpstr>How Do We Get the “Fear of the Lord”?</vt:lpstr>
      <vt:lpstr>The Ultimate Reason for Having a “Fear of the Lord”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572</cp:revision>
  <dcterms:created xsi:type="dcterms:W3CDTF">2011-01-13T01:13:42Z</dcterms:created>
  <dcterms:modified xsi:type="dcterms:W3CDTF">2015-05-01T12:06:26Z</dcterms:modified>
</cp:coreProperties>
</file>