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1"/>
  </p:notesMasterIdLst>
  <p:sldIdLst>
    <p:sldId id="258" r:id="rId2"/>
    <p:sldId id="318" r:id="rId3"/>
    <p:sldId id="350" r:id="rId4"/>
    <p:sldId id="336" r:id="rId5"/>
    <p:sldId id="384" r:id="rId6"/>
    <p:sldId id="389" r:id="rId7"/>
    <p:sldId id="386" r:id="rId8"/>
    <p:sldId id="407" r:id="rId9"/>
    <p:sldId id="405" r:id="rId10"/>
    <p:sldId id="385" r:id="rId11"/>
    <p:sldId id="388" r:id="rId12"/>
    <p:sldId id="396" r:id="rId13"/>
    <p:sldId id="397" r:id="rId14"/>
    <p:sldId id="398" r:id="rId15"/>
    <p:sldId id="404" r:id="rId16"/>
    <p:sldId id="399" r:id="rId17"/>
    <p:sldId id="400" r:id="rId18"/>
    <p:sldId id="401" r:id="rId19"/>
    <p:sldId id="40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62" y="-78"/>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383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BEE3FA-69F3-4228-8B1C-751B7C95028F}" type="datetimeFigureOut">
              <a:rPr lang="en-US" smtClean="0"/>
              <a:pPr/>
              <a:t>4/25/2015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E50334-F2C2-4770-B480-2913F8F0EA4D}" type="slidenum">
              <a:rPr lang="en-US" smtClean="0"/>
              <a:pPr/>
              <a:t>‹#›</a:t>
            </a:fld>
            <a:endParaRPr lang="en-US" dirty="0"/>
          </a:p>
        </p:txBody>
      </p:sp>
    </p:spTree>
    <p:extLst>
      <p:ext uri="{BB962C8B-B14F-4D97-AF65-F5344CB8AC3E}">
        <p14:creationId xmlns:p14="http://schemas.microsoft.com/office/powerpoint/2010/main" val="32572436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499376C-85DB-407B-B965-FC6367A132FF}" type="datetimeFigureOut">
              <a:rPr lang="en-US" smtClean="0"/>
              <a:pPr/>
              <a:t>4/25/2015</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20C93279-0D0F-410B-A93E-63AE6B03E72C}"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4/25/2015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4/25/2015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4/25/2015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499376C-85DB-407B-B965-FC6367A132FF}" type="datetimeFigureOut">
              <a:rPr lang="en-US" smtClean="0"/>
              <a:pPr/>
              <a:t>4/25/2015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20C93279-0D0F-410B-A93E-63AE6B03E72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4/25/2015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499376C-85DB-407B-B965-FC6367A132FF}" type="datetimeFigureOut">
              <a:rPr lang="en-US" smtClean="0"/>
              <a:pPr/>
              <a:t>4/25/2015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499376C-85DB-407B-B965-FC6367A132FF}" type="datetimeFigureOut">
              <a:rPr lang="en-US" smtClean="0"/>
              <a:pPr/>
              <a:t>4/25/2015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99376C-85DB-407B-B965-FC6367A132FF}" type="datetimeFigureOut">
              <a:rPr lang="en-US" smtClean="0"/>
              <a:pPr/>
              <a:t>4/25/2015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4/25/2015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499376C-85DB-407B-B965-FC6367A132FF}" type="datetimeFigureOut">
              <a:rPr lang="en-US" smtClean="0"/>
              <a:pPr/>
              <a:t>4/25/2015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499376C-85DB-407B-B965-FC6367A132FF}" type="datetimeFigureOut">
              <a:rPr lang="en-US" smtClean="0"/>
              <a:pPr/>
              <a:t>4/25/2015</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0C93279-0D0F-410B-A93E-63AE6B03E72C}"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32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8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4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4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4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Book of Proverbs</a:t>
            </a:r>
            <a:endParaRPr lang="en-US" dirty="0"/>
          </a:p>
        </p:txBody>
      </p:sp>
      <p:sp>
        <p:nvSpPr>
          <p:cNvPr id="5" name="Subtitle 4"/>
          <p:cNvSpPr>
            <a:spLocks noGrp="1"/>
          </p:cNvSpPr>
          <p:nvPr>
            <p:ph type="subTitle" idx="1"/>
          </p:nvPr>
        </p:nvSpPr>
        <p:spPr>
          <a:xfrm>
            <a:off x="1371600" y="3331698"/>
            <a:ext cx="6400800" cy="2078502"/>
          </a:xfrm>
        </p:spPr>
        <p:txBody>
          <a:bodyPr>
            <a:normAutofit/>
          </a:bodyPr>
          <a:lstStyle/>
          <a:p>
            <a:r>
              <a:rPr lang="en-US" sz="4000" b="1" dirty="0" smtClean="0">
                <a:effectLst>
                  <a:outerShdw blurRad="38100" dist="38100" dir="2700000" algn="tl">
                    <a:srgbClr val="000000">
                      <a:alpha val="43137"/>
                    </a:srgbClr>
                  </a:outerShdw>
                </a:effectLst>
              </a:rPr>
              <a:t>The Temptation of Beauty</a:t>
            </a:r>
          </a:p>
          <a:p>
            <a:r>
              <a:rPr lang="en-US" sz="4000" b="1" dirty="0" smtClean="0">
                <a:solidFill>
                  <a:srgbClr val="FFFF00"/>
                </a:solidFill>
                <a:effectLst>
                  <a:outerShdw blurRad="38100" dist="38100" dir="2700000" algn="tl">
                    <a:srgbClr val="000000">
                      <a:alpha val="43137"/>
                    </a:srgbClr>
                  </a:outerShdw>
                </a:effectLst>
              </a:rPr>
              <a:t>Various Proverbs</a:t>
            </a:r>
            <a:endParaRPr lang="en-US" sz="4000" b="1" dirty="0">
              <a:solidFill>
                <a:srgbClr val="FFFF00"/>
              </a:solidFill>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4000" dirty="0" smtClean="0">
                <a:effectLst>
                  <a:outerShdw blurRad="38100" dist="38100" dir="2700000" algn="tl">
                    <a:srgbClr val="000000">
                      <a:alpha val="43137"/>
                    </a:srgbClr>
                  </a:outerShdw>
                </a:effectLst>
              </a:rPr>
              <a:t>When Sex and Beauty Get Ugly</a:t>
            </a:r>
          </a:p>
        </p:txBody>
      </p:sp>
      <p:sp>
        <p:nvSpPr>
          <p:cNvPr id="5" name="Content Placeholder 4"/>
          <p:cNvSpPr>
            <a:spLocks noGrp="1"/>
          </p:cNvSpPr>
          <p:nvPr>
            <p:ph idx="1"/>
          </p:nvPr>
        </p:nvSpPr>
        <p:spPr>
          <a:xfrm>
            <a:off x="457200" y="1066800"/>
            <a:ext cx="8229600" cy="5791200"/>
          </a:xfrm>
        </p:spPr>
        <p:txBody>
          <a:bodyPr>
            <a:normAutofit lnSpcReduction="10000"/>
          </a:bodyPr>
          <a:lstStyle/>
          <a:p>
            <a:r>
              <a:rPr lang="en-US" b="1" i="1" dirty="0">
                <a:solidFill>
                  <a:srgbClr val="FFFF00"/>
                </a:solidFill>
                <a:effectLst>
                  <a:outerShdw blurRad="38100" dist="38100" dir="2700000" algn="tl">
                    <a:srgbClr val="000000">
                      <a:alpha val="43137"/>
                    </a:srgbClr>
                  </a:outerShdw>
                </a:effectLst>
                <a:latin typeface="Cambria" pitchFamily="18" charset="0"/>
              </a:rPr>
              <a:t>Three things are too wonderful for me; four I do not understand: </a:t>
            </a:r>
            <a:r>
              <a:rPr lang="en-US" b="1" i="1" dirty="0" smtClean="0">
                <a:solidFill>
                  <a:srgbClr val="FFFF00"/>
                </a:solidFill>
                <a:effectLst>
                  <a:outerShdw blurRad="38100" dist="38100" dir="2700000" algn="tl">
                    <a:srgbClr val="000000">
                      <a:alpha val="43137"/>
                    </a:srgbClr>
                  </a:outerShdw>
                </a:effectLst>
                <a:latin typeface="Cambria" pitchFamily="18" charset="0"/>
              </a:rPr>
              <a:t>the </a:t>
            </a:r>
            <a:r>
              <a:rPr lang="en-US" b="1" i="1" dirty="0">
                <a:solidFill>
                  <a:srgbClr val="FFFF00"/>
                </a:solidFill>
                <a:effectLst>
                  <a:outerShdw blurRad="38100" dist="38100" dir="2700000" algn="tl">
                    <a:srgbClr val="000000">
                      <a:alpha val="43137"/>
                    </a:srgbClr>
                  </a:outerShdw>
                </a:effectLst>
                <a:latin typeface="Cambria" pitchFamily="18" charset="0"/>
              </a:rPr>
              <a:t>way of an eagle in the sky, the way of a serpent on a rock, the way of a ship on the high seas, and the way of a man with a virgin</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i="1" dirty="0" smtClean="0">
                <a:effectLst>
                  <a:outerShdw blurRad="38100" dist="38100" dir="2700000" algn="tl">
                    <a:srgbClr val="000000">
                      <a:alpha val="43137"/>
                    </a:srgbClr>
                  </a:outerShdw>
                </a:effectLst>
                <a:latin typeface="Cambria" pitchFamily="18" charset="0"/>
              </a:rPr>
              <a:t>(30:18-19)</a:t>
            </a:r>
          </a:p>
          <a:p>
            <a:r>
              <a:rPr lang="en-US" dirty="0" smtClean="0">
                <a:effectLst>
                  <a:outerShdw blurRad="38100" dist="38100" dir="2700000" algn="tl">
                    <a:srgbClr val="000000">
                      <a:alpha val="43137"/>
                    </a:srgbClr>
                  </a:outerShdw>
                </a:effectLst>
              </a:rPr>
              <a:t>This is a riddle. What do these four things have in common?</a:t>
            </a:r>
          </a:p>
          <a:p>
            <a:r>
              <a:rPr lang="en-US" dirty="0" smtClean="0">
                <a:effectLst>
                  <a:outerShdw blurRad="38100" dist="38100" dir="2700000" algn="tl">
                    <a:srgbClr val="000000">
                      <a:alpha val="43137"/>
                    </a:srgbClr>
                  </a:outerShdw>
                </a:effectLst>
              </a:rPr>
              <a:t>All four move in an easy, intriguing, graceful, and skillful way, without leaving behind any trace of their movements.</a:t>
            </a:r>
          </a:p>
          <a:p>
            <a:endParaRPr lang="en-US" b="1" i="1" dirty="0" smtClean="0">
              <a:effectLst>
                <a:outerShdw blurRad="38100" dist="38100" dir="2700000" algn="tl">
                  <a:srgbClr val="000000">
                    <a:alpha val="43137"/>
                  </a:srgbClr>
                </a:outerShdw>
              </a:effectLst>
              <a:latin typeface="Cambria" pitchFamily="18" charset="0"/>
            </a:endParaRPr>
          </a:p>
          <a:p>
            <a:pPr lvl="1">
              <a:buNone/>
            </a:pPr>
            <a:endParaRPr lang="en-US" dirty="0" smtClean="0">
              <a:effectLst>
                <a:outerShdw blurRad="38100" dist="38100" dir="2700000" algn="tl">
                  <a:srgbClr val="000000">
                    <a:alpha val="43137"/>
                  </a:srgbClr>
                </a:outerShdw>
              </a:effectLst>
            </a:endParaRPr>
          </a:p>
          <a:p>
            <a:pPr lvl="1">
              <a:buNone/>
            </a:pPr>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4000" dirty="0" smtClean="0">
                <a:effectLst>
                  <a:outerShdw blurRad="38100" dist="38100" dir="2700000" algn="tl">
                    <a:srgbClr val="000000">
                      <a:alpha val="43137"/>
                    </a:srgbClr>
                  </a:outerShdw>
                </a:effectLst>
              </a:rPr>
              <a:t>When Sex and Beauty Get Ugly</a:t>
            </a:r>
          </a:p>
        </p:txBody>
      </p:sp>
      <p:sp>
        <p:nvSpPr>
          <p:cNvPr id="5" name="Content Placeholder 4"/>
          <p:cNvSpPr>
            <a:spLocks noGrp="1"/>
          </p:cNvSpPr>
          <p:nvPr>
            <p:ph idx="1"/>
          </p:nvPr>
        </p:nvSpPr>
        <p:spPr>
          <a:xfrm>
            <a:off x="457200" y="914400"/>
            <a:ext cx="8229600" cy="5943600"/>
          </a:xfrm>
        </p:spPr>
        <p:txBody>
          <a:bodyPr>
            <a:normAutofit fontScale="77500" lnSpcReduction="20000"/>
          </a:bodyPr>
          <a:lstStyle/>
          <a:p>
            <a:r>
              <a:rPr lang="en-US" sz="3300" dirty="0" smtClean="0">
                <a:effectLst>
                  <a:outerShdw blurRad="38100" dist="38100" dir="2700000" algn="tl">
                    <a:srgbClr val="000000">
                      <a:alpha val="43137"/>
                    </a:srgbClr>
                  </a:outerShdw>
                </a:effectLst>
              </a:rPr>
              <a:t>Then comes the punch line:</a:t>
            </a:r>
            <a:endParaRPr lang="en-US" sz="3300" b="1" i="1" dirty="0" smtClean="0">
              <a:effectLst>
                <a:outerShdw blurRad="38100" dist="38100" dir="2700000" algn="tl">
                  <a:srgbClr val="000000">
                    <a:alpha val="43137"/>
                  </a:srgbClr>
                </a:outerShdw>
              </a:effectLst>
              <a:latin typeface="Cambria" pitchFamily="18" charset="0"/>
            </a:endParaRPr>
          </a:p>
          <a:p>
            <a:pPr lvl="1"/>
            <a:r>
              <a:rPr lang="en-US" sz="3300" b="1" i="1" dirty="0">
                <a:solidFill>
                  <a:srgbClr val="FFFF00"/>
                </a:solidFill>
                <a:effectLst>
                  <a:outerShdw blurRad="38100" dist="38100" dir="2700000" algn="tl">
                    <a:srgbClr val="000000">
                      <a:alpha val="43137"/>
                    </a:srgbClr>
                  </a:outerShdw>
                </a:effectLst>
                <a:latin typeface="Cambria" pitchFamily="18" charset="0"/>
              </a:rPr>
              <a:t>This is the way of an adulteress: she eats and wipes her mouth and says, </a:t>
            </a:r>
            <a:r>
              <a:rPr lang="en-US" sz="3300" b="1" i="1" dirty="0" smtClean="0">
                <a:solidFill>
                  <a:srgbClr val="FFFF00"/>
                </a:solidFill>
                <a:effectLst>
                  <a:outerShdw blurRad="38100" dist="38100" dir="2700000" algn="tl">
                    <a:srgbClr val="000000">
                      <a:alpha val="43137"/>
                    </a:srgbClr>
                  </a:outerShdw>
                </a:effectLst>
                <a:latin typeface="Cambria" pitchFamily="18" charset="0"/>
              </a:rPr>
              <a:t>“I </a:t>
            </a:r>
            <a:r>
              <a:rPr lang="en-US" sz="3300" b="1" i="1" dirty="0">
                <a:solidFill>
                  <a:srgbClr val="FFFF00"/>
                </a:solidFill>
                <a:effectLst>
                  <a:outerShdw blurRad="38100" dist="38100" dir="2700000" algn="tl">
                    <a:srgbClr val="000000">
                      <a:alpha val="43137"/>
                    </a:srgbClr>
                  </a:outerShdw>
                </a:effectLst>
                <a:latin typeface="Cambria" pitchFamily="18" charset="0"/>
              </a:rPr>
              <a:t>have done no wrong</a:t>
            </a:r>
            <a:r>
              <a:rPr lang="en-US" sz="3300" b="1" i="1" dirty="0" smtClean="0">
                <a:solidFill>
                  <a:srgbClr val="FFFF00"/>
                </a:solidFill>
                <a:effectLst>
                  <a:outerShdw blurRad="38100" dist="38100" dir="2700000" algn="tl">
                    <a:srgbClr val="000000">
                      <a:alpha val="43137"/>
                    </a:srgbClr>
                  </a:outerShdw>
                </a:effectLst>
                <a:latin typeface="Cambria" pitchFamily="18" charset="0"/>
              </a:rPr>
              <a:t>.” </a:t>
            </a:r>
            <a:r>
              <a:rPr lang="en-US" sz="3300" b="1" i="1" dirty="0" smtClean="0">
                <a:effectLst>
                  <a:outerShdw blurRad="38100" dist="38100" dir="2700000" algn="tl">
                    <a:srgbClr val="000000">
                      <a:alpha val="43137"/>
                    </a:srgbClr>
                  </a:outerShdw>
                </a:effectLst>
                <a:latin typeface="Cambria" pitchFamily="18" charset="0"/>
              </a:rPr>
              <a:t>(30:20)</a:t>
            </a:r>
          </a:p>
          <a:p>
            <a:r>
              <a:rPr lang="en-US" sz="3300" dirty="0" smtClean="0">
                <a:effectLst>
                  <a:outerShdw blurRad="38100" dist="38100" dir="2700000" algn="tl">
                    <a:srgbClr val="000000">
                      <a:alpha val="43137"/>
                    </a:srgbClr>
                  </a:outerShdw>
                </a:effectLst>
              </a:rPr>
              <a:t>Wiping her mouth after eating means that the adulteress treats an illicit sexual encounter the same way she does eating: she feels no sense of guilt or remorse!</a:t>
            </a:r>
            <a:r>
              <a:rPr lang="en-US" sz="3300" i="1" dirty="0" smtClean="0">
                <a:effectLst>
                  <a:outerShdw blurRad="38100" dist="38100" dir="2700000" algn="tl">
                    <a:srgbClr val="000000">
                      <a:alpha val="43137"/>
                    </a:srgbClr>
                  </a:outerShdw>
                </a:effectLst>
                <a:latin typeface="Cambria" pitchFamily="18" charset="0"/>
              </a:rPr>
              <a:t> </a:t>
            </a:r>
            <a:endParaRPr lang="en-US" sz="3300" i="1" dirty="0" smtClean="0">
              <a:effectLst>
                <a:outerShdw blurRad="38100" dist="38100" dir="2700000" algn="tl">
                  <a:srgbClr val="000000">
                    <a:alpha val="43137"/>
                  </a:srgbClr>
                </a:outerShdw>
              </a:effectLst>
              <a:latin typeface="Cambria" pitchFamily="18" charset="0"/>
            </a:endParaRPr>
          </a:p>
          <a:p>
            <a:r>
              <a:rPr lang="en-US" sz="3300" i="1" dirty="0">
                <a:effectLst>
                  <a:outerShdw blurRad="38100" dist="38100" dir="2700000" algn="tl">
                    <a:srgbClr val="000000">
                      <a:alpha val="43137"/>
                    </a:srgbClr>
                  </a:outerShdw>
                </a:effectLst>
                <a:latin typeface="Cambria" pitchFamily="18" charset="0"/>
              </a:rPr>
              <a:t>“The marvel of the way of a man with a young woman is therefore that they can have a sexual encounter and walk away from it without a pang of the conscience and perhaps even without another thought for each other. For them the encounter was no more significant than a meal, and it no more leaves an impression on their psyches than an eagle leaves a trail in the sky.” </a:t>
            </a:r>
            <a:r>
              <a:rPr lang="en-US" sz="3300" dirty="0">
                <a:effectLst>
                  <a:outerShdw blurRad="38100" dist="38100" dir="2700000" algn="tl">
                    <a:srgbClr val="000000">
                      <a:alpha val="43137"/>
                    </a:srgbClr>
                  </a:outerShdw>
                </a:effectLst>
              </a:rPr>
              <a:t>(Duane A. Garrett, The New American Commentary, Proverbs, p.241)</a:t>
            </a:r>
          </a:p>
          <a:p>
            <a:endParaRPr lang="en-US" i="1" dirty="0" smtClean="0">
              <a:effectLst>
                <a:outerShdw blurRad="38100" dist="38100" dir="2700000" algn="tl">
                  <a:srgbClr val="000000">
                    <a:alpha val="43137"/>
                  </a:srgbClr>
                </a:outerShdw>
              </a:effectLst>
              <a:latin typeface="Cambria" pitchFamily="18" charset="0"/>
            </a:endParaRPr>
          </a:p>
          <a:p>
            <a:pPr lvl="1">
              <a:buNone/>
            </a:pPr>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normAutofit/>
          </a:bodyPr>
          <a:lstStyle/>
          <a:p>
            <a:r>
              <a:rPr lang="en-US" sz="4000" dirty="0" smtClean="0">
                <a:effectLst>
                  <a:outerShdw blurRad="38100" dist="38100" dir="2700000" algn="tl">
                    <a:srgbClr val="000000">
                      <a:alpha val="43137"/>
                    </a:srgbClr>
                  </a:outerShdw>
                </a:effectLst>
              </a:rPr>
              <a:t>When Sex and Beauty Get Ugly</a:t>
            </a:r>
          </a:p>
        </p:txBody>
      </p:sp>
      <p:sp>
        <p:nvSpPr>
          <p:cNvPr id="5" name="Content Placeholder 4"/>
          <p:cNvSpPr>
            <a:spLocks noGrp="1"/>
          </p:cNvSpPr>
          <p:nvPr>
            <p:ph idx="1"/>
          </p:nvPr>
        </p:nvSpPr>
        <p:spPr>
          <a:xfrm>
            <a:off x="457200" y="762000"/>
            <a:ext cx="8229600" cy="6096000"/>
          </a:xfrm>
        </p:spPr>
        <p:txBody>
          <a:bodyPr>
            <a:normAutofit fontScale="92500" lnSpcReduction="10000"/>
          </a:bodyPr>
          <a:lstStyle/>
          <a:p>
            <a:r>
              <a:rPr lang="en-US" dirty="0" smtClean="0">
                <a:effectLst>
                  <a:outerShdw blurRad="38100" dist="38100" dir="2700000" algn="tl">
                    <a:srgbClr val="000000">
                      <a:alpha val="43137"/>
                    </a:srgbClr>
                  </a:outerShdw>
                </a:effectLst>
              </a:rPr>
              <a:t>A woman’s physical beauty can be a snare for both men and women as this proverb demonstrates:</a:t>
            </a:r>
            <a:endParaRPr lang="en-US" dirty="0" smtClean="0">
              <a:effectLst>
                <a:outerShdw blurRad="38100" dist="38100" dir="2700000" algn="tl">
                  <a:srgbClr val="000000">
                    <a:alpha val="43137"/>
                  </a:srgbClr>
                </a:outerShdw>
              </a:effectLst>
            </a:endParaRPr>
          </a:p>
          <a:p>
            <a:pPr lvl="1"/>
            <a:r>
              <a:rPr lang="en-US" b="1" i="1" dirty="0">
                <a:solidFill>
                  <a:srgbClr val="FFFF00"/>
                </a:solidFill>
                <a:effectLst>
                  <a:outerShdw blurRad="38100" dist="38100" dir="2700000" algn="tl">
                    <a:srgbClr val="000000">
                      <a:alpha val="43137"/>
                    </a:srgbClr>
                  </a:outerShdw>
                </a:effectLst>
                <a:latin typeface="Cambria" pitchFamily="18" charset="0"/>
              </a:rPr>
              <a:t>Like a gold ring in a pig's snout is a beautiful woman without </a:t>
            </a:r>
            <a:r>
              <a:rPr lang="en-US" b="1" i="1" dirty="0" smtClean="0">
                <a:solidFill>
                  <a:srgbClr val="FFFF00"/>
                </a:solidFill>
                <a:effectLst>
                  <a:outerShdw blurRad="38100" dist="38100" dir="2700000" algn="tl">
                    <a:srgbClr val="000000">
                      <a:alpha val="43137"/>
                    </a:srgbClr>
                  </a:outerShdw>
                </a:effectLst>
                <a:latin typeface="Cambria" pitchFamily="18" charset="0"/>
              </a:rPr>
              <a:t>discretion. </a:t>
            </a:r>
            <a:r>
              <a:rPr lang="en-US" b="1" i="1" dirty="0" smtClean="0">
                <a:effectLst>
                  <a:outerShdw blurRad="38100" dist="38100" dir="2700000" algn="tl">
                    <a:srgbClr val="000000">
                      <a:alpha val="43137"/>
                    </a:srgbClr>
                  </a:outerShdw>
                </a:effectLst>
                <a:latin typeface="Cambria" pitchFamily="18" charset="0"/>
              </a:rPr>
              <a:t>(11:22)</a:t>
            </a:r>
          </a:p>
          <a:p>
            <a:r>
              <a:rPr lang="en-US" dirty="0" smtClean="0">
                <a:effectLst>
                  <a:outerShdw blurRad="38100" dist="38100" dir="2700000" algn="tl">
                    <a:srgbClr val="000000">
                      <a:alpha val="43137"/>
                    </a:srgbClr>
                  </a:outerShdw>
                </a:effectLst>
              </a:rPr>
              <a:t>The gold ring refers to a nose ring worn by women in the ancient world, that was designed to make them attractive (cf. Gen 24:47).</a:t>
            </a:r>
          </a:p>
          <a:p>
            <a:r>
              <a:rPr lang="en-US" dirty="0" smtClean="0">
                <a:effectLst>
                  <a:outerShdw blurRad="38100" dist="38100" dir="2700000" algn="tl">
                    <a:srgbClr val="000000">
                      <a:alpha val="43137"/>
                    </a:srgbClr>
                  </a:outerShdw>
                </a:effectLst>
              </a:rPr>
              <a:t>The pig, of course, is a filthy, unattractive, obnoxious animal.</a:t>
            </a:r>
          </a:p>
          <a:p>
            <a:r>
              <a:rPr lang="en-US" dirty="0" smtClean="0">
                <a:effectLst>
                  <a:outerShdw blurRad="38100" dist="38100" dir="2700000" algn="tl">
                    <a:srgbClr val="000000">
                      <a:alpha val="43137"/>
                    </a:srgbClr>
                  </a:outerShdw>
                </a:effectLst>
              </a:rPr>
              <a:t>So the point here is that whatever beauty the ring might have is eclipsed by the ugliness of the pig and is therefore wasted.</a:t>
            </a:r>
          </a:p>
          <a:p>
            <a:pPr lvl="1">
              <a:buNone/>
            </a:pPr>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normAutofit/>
          </a:bodyPr>
          <a:lstStyle/>
          <a:p>
            <a:r>
              <a:rPr lang="en-US" sz="4000" dirty="0" smtClean="0">
                <a:effectLst>
                  <a:outerShdw blurRad="38100" dist="38100" dir="2700000" algn="tl">
                    <a:srgbClr val="000000">
                      <a:alpha val="43137"/>
                    </a:srgbClr>
                  </a:outerShdw>
                </a:effectLst>
              </a:rPr>
              <a:t>When Sex and Beauty Get Ugly</a:t>
            </a:r>
          </a:p>
        </p:txBody>
      </p:sp>
      <p:sp>
        <p:nvSpPr>
          <p:cNvPr id="5" name="Content Placeholder 4"/>
          <p:cNvSpPr>
            <a:spLocks noGrp="1"/>
          </p:cNvSpPr>
          <p:nvPr>
            <p:ph idx="1"/>
          </p:nvPr>
        </p:nvSpPr>
        <p:spPr>
          <a:xfrm>
            <a:off x="457200" y="762000"/>
            <a:ext cx="8229600" cy="6096000"/>
          </a:xfrm>
        </p:spPr>
        <p:txBody>
          <a:bodyPr>
            <a:normAutofit fontScale="85000" lnSpcReduction="10000"/>
          </a:bodyPr>
          <a:lstStyle/>
          <a:p>
            <a:pPr marL="137160" indent="0">
              <a:buNone/>
            </a:pPr>
            <a:r>
              <a:rPr lang="en-US" b="1" i="1" dirty="0">
                <a:solidFill>
                  <a:srgbClr val="FFFF00"/>
                </a:solidFill>
                <a:effectLst>
                  <a:outerShdw blurRad="38100" dist="38100" dir="2700000" algn="tl">
                    <a:srgbClr val="000000">
                      <a:alpha val="43137"/>
                    </a:srgbClr>
                  </a:outerShdw>
                </a:effectLst>
                <a:latin typeface="Cambria" pitchFamily="18" charset="0"/>
              </a:rPr>
              <a:t>Like a gold ring in a pig's snout is a beautiful woman without discretion. </a:t>
            </a:r>
            <a:r>
              <a:rPr lang="en-US" b="1" i="1" dirty="0">
                <a:effectLst>
                  <a:outerShdw blurRad="38100" dist="38100" dir="2700000" algn="tl">
                    <a:srgbClr val="000000">
                      <a:alpha val="43137"/>
                    </a:srgbClr>
                  </a:outerShdw>
                </a:effectLst>
                <a:latin typeface="Cambria" pitchFamily="18" charset="0"/>
              </a:rPr>
              <a:t>(11:22)</a:t>
            </a:r>
          </a:p>
          <a:p>
            <a:r>
              <a:rPr lang="en-US" sz="3300" dirty="0" smtClean="0">
                <a:effectLst>
                  <a:outerShdw blurRad="38100" dist="38100" dir="2700000" algn="tl">
                    <a:srgbClr val="000000">
                      <a:alpha val="43137"/>
                    </a:srgbClr>
                  </a:outerShdw>
                </a:effectLst>
              </a:rPr>
              <a:t>The application for women is obvious: though physical beauty is desirable, you should give a higher priority to building good character – otherwise you will find that your lack of discretion will ruin whatever benefits you have gained </a:t>
            </a:r>
            <a:r>
              <a:rPr lang="en-US" sz="3300" dirty="0" smtClean="0">
                <a:effectLst>
                  <a:outerShdw blurRad="38100" dist="38100" dir="2700000" algn="tl">
                    <a:srgbClr val="000000">
                      <a:alpha val="43137"/>
                    </a:srgbClr>
                  </a:outerShdw>
                </a:effectLst>
              </a:rPr>
              <a:t>through </a:t>
            </a:r>
            <a:r>
              <a:rPr lang="en-US" sz="3300" dirty="0" smtClean="0">
                <a:effectLst>
                  <a:outerShdw blurRad="38100" dist="38100" dir="2700000" algn="tl">
                    <a:srgbClr val="000000">
                      <a:alpha val="43137"/>
                    </a:srgbClr>
                  </a:outerShdw>
                </a:effectLst>
              </a:rPr>
              <a:t>your beauty.</a:t>
            </a:r>
          </a:p>
          <a:p>
            <a:pPr lvl="1"/>
            <a:r>
              <a:rPr lang="en-US" sz="3100" b="1" i="1" dirty="0" smtClean="0">
                <a:solidFill>
                  <a:srgbClr val="FFFF00"/>
                </a:solidFill>
                <a:effectLst>
                  <a:outerShdw blurRad="38100" dist="38100" dir="2700000" algn="tl">
                    <a:srgbClr val="000000">
                      <a:alpha val="43137"/>
                    </a:srgbClr>
                  </a:outerShdw>
                </a:effectLst>
                <a:latin typeface="Cambria" pitchFamily="18" charset="0"/>
              </a:rPr>
              <a:t>Do </a:t>
            </a:r>
            <a:r>
              <a:rPr lang="en-US" sz="3100" b="1" i="1" dirty="0">
                <a:solidFill>
                  <a:srgbClr val="FFFF00"/>
                </a:solidFill>
                <a:effectLst>
                  <a:outerShdw blurRad="38100" dist="38100" dir="2700000" algn="tl">
                    <a:srgbClr val="000000">
                      <a:alpha val="43137"/>
                    </a:srgbClr>
                  </a:outerShdw>
                </a:effectLst>
                <a:latin typeface="Cambria" pitchFamily="18" charset="0"/>
              </a:rPr>
              <a:t>not let your adorning be external-- the braiding of hair and the putting on of gold jewelry, or the clothing you wear-- </a:t>
            </a:r>
            <a:r>
              <a:rPr lang="en-US" sz="3100" b="1" i="1" dirty="0" smtClean="0">
                <a:solidFill>
                  <a:srgbClr val="FFFF00"/>
                </a:solidFill>
                <a:effectLst>
                  <a:outerShdw blurRad="38100" dist="38100" dir="2700000" algn="tl">
                    <a:srgbClr val="000000">
                      <a:alpha val="43137"/>
                    </a:srgbClr>
                  </a:outerShdw>
                </a:effectLst>
                <a:latin typeface="Cambria" pitchFamily="18" charset="0"/>
              </a:rPr>
              <a:t>but </a:t>
            </a:r>
            <a:r>
              <a:rPr lang="en-US" sz="3100" b="1" i="1" dirty="0">
                <a:solidFill>
                  <a:srgbClr val="FFFF00"/>
                </a:solidFill>
                <a:effectLst>
                  <a:outerShdw blurRad="38100" dist="38100" dir="2700000" algn="tl">
                    <a:srgbClr val="000000">
                      <a:alpha val="43137"/>
                    </a:srgbClr>
                  </a:outerShdw>
                </a:effectLst>
                <a:latin typeface="Cambria" pitchFamily="18" charset="0"/>
              </a:rPr>
              <a:t>let your adorning be the hidden person of the heart with the imperishable beauty of a gentle and quiet spirit, which in God's sight is very precious. </a:t>
            </a:r>
            <a:r>
              <a:rPr lang="en-US" sz="3100" b="1" i="1" dirty="0" smtClean="0">
                <a:effectLst>
                  <a:outerShdw blurRad="38100" dist="38100" dir="2700000" algn="tl">
                    <a:srgbClr val="000000">
                      <a:alpha val="43137"/>
                    </a:srgbClr>
                  </a:outerShdw>
                </a:effectLst>
                <a:latin typeface="Cambria" pitchFamily="18" charset="0"/>
              </a:rPr>
              <a:t>(1Pet 3:3-4)</a:t>
            </a:r>
          </a:p>
          <a:p>
            <a:pPr lvl="1">
              <a:buNone/>
            </a:pPr>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normAutofit/>
          </a:bodyPr>
          <a:lstStyle/>
          <a:p>
            <a:r>
              <a:rPr lang="en-US" sz="4000" dirty="0" smtClean="0">
                <a:effectLst>
                  <a:outerShdw blurRad="38100" dist="38100" dir="2700000" algn="tl">
                    <a:srgbClr val="000000">
                      <a:alpha val="43137"/>
                    </a:srgbClr>
                  </a:outerShdw>
                </a:effectLst>
              </a:rPr>
              <a:t>When Sex and Beauty Get Ugly</a:t>
            </a:r>
          </a:p>
        </p:txBody>
      </p:sp>
      <p:sp>
        <p:nvSpPr>
          <p:cNvPr id="5" name="Content Placeholder 4"/>
          <p:cNvSpPr>
            <a:spLocks noGrp="1"/>
          </p:cNvSpPr>
          <p:nvPr>
            <p:ph idx="1"/>
          </p:nvPr>
        </p:nvSpPr>
        <p:spPr>
          <a:xfrm>
            <a:off x="457200" y="762000"/>
            <a:ext cx="8229600" cy="6096000"/>
          </a:xfrm>
        </p:spPr>
        <p:txBody>
          <a:bodyPr>
            <a:normAutofit lnSpcReduction="10000"/>
          </a:bodyPr>
          <a:lstStyle/>
          <a:p>
            <a:pPr marL="137160" indent="0">
              <a:buNone/>
            </a:pPr>
            <a:r>
              <a:rPr lang="en-US" b="1" i="1" dirty="0">
                <a:solidFill>
                  <a:srgbClr val="FFFF00"/>
                </a:solidFill>
                <a:effectLst>
                  <a:outerShdw blurRad="38100" dist="38100" dir="2700000" algn="tl">
                    <a:srgbClr val="000000">
                      <a:alpha val="43137"/>
                    </a:srgbClr>
                  </a:outerShdw>
                </a:effectLst>
                <a:latin typeface="Cambria" pitchFamily="18" charset="0"/>
              </a:rPr>
              <a:t>Like a gold ring in a pig's snout is a beautiful woman without discretion. </a:t>
            </a:r>
            <a:r>
              <a:rPr lang="en-US" b="1" i="1" dirty="0">
                <a:effectLst>
                  <a:outerShdw blurRad="38100" dist="38100" dir="2700000" algn="tl">
                    <a:srgbClr val="000000">
                      <a:alpha val="43137"/>
                    </a:srgbClr>
                  </a:outerShdw>
                </a:effectLst>
                <a:latin typeface="Cambria" pitchFamily="18" charset="0"/>
              </a:rPr>
              <a:t>(11:22)</a:t>
            </a:r>
          </a:p>
          <a:p>
            <a:r>
              <a:rPr lang="en-US" sz="3300" dirty="0" smtClean="0">
                <a:effectLst>
                  <a:outerShdw blurRad="38100" dist="38100" dir="2700000" algn="tl">
                    <a:srgbClr val="000000">
                      <a:alpha val="43137"/>
                    </a:srgbClr>
                  </a:outerShdw>
                </a:effectLst>
              </a:rPr>
              <a:t>There may be an application here for men as well: </a:t>
            </a:r>
            <a:r>
              <a:rPr lang="en-US" sz="3300" dirty="0" smtClean="0">
                <a:effectLst>
                  <a:outerShdw blurRad="38100" dist="38100" dir="2700000" algn="tl">
                    <a:srgbClr val="000000">
                      <a:alpha val="43137"/>
                    </a:srgbClr>
                  </a:outerShdw>
                </a:effectLst>
              </a:rPr>
              <a:t>if, in the course of looking for a suitable wife, you make physical beauty your highest priority in choosing a mate – </a:t>
            </a:r>
            <a:r>
              <a:rPr lang="en-US" sz="3300" dirty="0" smtClean="0">
                <a:effectLst>
                  <a:outerShdw blurRad="38100" dist="38100" dir="2700000" algn="tl">
                    <a:srgbClr val="000000">
                      <a:alpha val="43137"/>
                    </a:srgbClr>
                  </a:outerShdw>
                </a:effectLst>
              </a:rPr>
              <a:t>one day you </a:t>
            </a:r>
            <a:r>
              <a:rPr lang="en-US" sz="3300" dirty="0" smtClean="0">
                <a:effectLst>
                  <a:outerShdw blurRad="38100" dist="38100" dir="2700000" algn="tl">
                    <a:srgbClr val="000000">
                      <a:alpha val="43137"/>
                    </a:srgbClr>
                  </a:outerShdw>
                </a:effectLst>
              </a:rPr>
              <a:t>may find </a:t>
            </a:r>
            <a:r>
              <a:rPr lang="en-US" sz="3300" dirty="0" smtClean="0">
                <a:effectLst>
                  <a:outerShdw blurRad="38100" dist="38100" dir="2700000" algn="tl">
                    <a:srgbClr val="000000">
                      <a:alpha val="43137"/>
                    </a:srgbClr>
                  </a:outerShdw>
                </a:effectLst>
              </a:rPr>
              <a:t>that you were so focused on the beautiful </a:t>
            </a:r>
            <a:r>
              <a:rPr lang="en-US" sz="3300" dirty="0" smtClean="0">
                <a:effectLst>
                  <a:outerShdw blurRad="38100" dist="38100" dir="2700000" algn="tl">
                    <a:srgbClr val="000000">
                      <a:alpha val="43137"/>
                    </a:srgbClr>
                  </a:outerShdw>
                </a:effectLst>
              </a:rPr>
              <a:t>“ring” when </a:t>
            </a:r>
            <a:r>
              <a:rPr lang="en-US" sz="3300" dirty="0" smtClean="0">
                <a:effectLst>
                  <a:outerShdw blurRad="38100" dist="38100" dir="2700000" algn="tl">
                    <a:srgbClr val="000000">
                      <a:alpha val="43137"/>
                    </a:srgbClr>
                  </a:outerShdw>
                </a:effectLst>
              </a:rPr>
              <a:t>you reached for it, that you didn’t notice that there was a lot of nasty baggage that came with that ring!</a:t>
            </a:r>
            <a:endParaRPr lang="en-US" sz="3100" b="1" i="1" dirty="0" smtClean="0">
              <a:effectLst>
                <a:outerShdw blurRad="38100" dist="38100" dir="2700000" algn="tl">
                  <a:srgbClr val="000000">
                    <a:alpha val="43137"/>
                  </a:srgbClr>
                </a:outerShdw>
              </a:effectLst>
              <a:latin typeface="Cambria" pitchFamily="18" charset="0"/>
            </a:endParaRPr>
          </a:p>
          <a:p>
            <a:pPr lvl="1">
              <a:buNone/>
            </a:pPr>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normAutofit/>
          </a:bodyPr>
          <a:lstStyle/>
          <a:p>
            <a:r>
              <a:rPr lang="en-US" sz="4000" dirty="0" smtClean="0">
                <a:effectLst>
                  <a:outerShdw blurRad="38100" dist="38100" dir="2700000" algn="tl">
                    <a:srgbClr val="000000">
                      <a:alpha val="43137"/>
                    </a:srgbClr>
                  </a:outerShdw>
                </a:effectLst>
              </a:rPr>
              <a:t>When Sex and Beauty Get Ugly</a:t>
            </a:r>
          </a:p>
        </p:txBody>
      </p:sp>
      <p:sp>
        <p:nvSpPr>
          <p:cNvPr id="5" name="Content Placeholder 4"/>
          <p:cNvSpPr>
            <a:spLocks noGrp="1"/>
          </p:cNvSpPr>
          <p:nvPr>
            <p:ph idx="1"/>
          </p:nvPr>
        </p:nvSpPr>
        <p:spPr>
          <a:xfrm>
            <a:off x="457200" y="762000"/>
            <a:ext cx="8229600" cy="6096000"/>
          </a:xfrm>
        </p:spPr>
        <p:txBody>
          <a:bodyPr>
            <a:normAutofit fontScale="85000" lnSpcReduction="10000"/>
          </a:bodyPr>
          <a:lstStyle/>
          <a:p>
            <a:r>
              <a:rPr lang="en-US" dirty="0" smtClean="0">
                <a:effectLst>
                  <a:outerShdw blurRad="38100" dist="38100" dir="2700000" algn="tl">
                    <a:srgbClr val="000000">
                      <a:alpha val="43137"/>
                    </a:srgbClr>
                  </a:outerShdw>
                </a:effectLst>
              </a:rPr>
              <a:t>There is a similar warning given to men in another Proverb:</a:t>
            </a:r>
            <a:endParaRPr lang="en-US" b="1" i="1" dirty="0" smtClean="0">
              <a:effectLst>
                <a:outerShdw blurRad="38100" dist="38100" dir="2700000" algn="tl">
                  <a:srgbClr val="000000">
                    <a:alpha val="43137"/>
                  </a:srgbClr>
                </a:outerShdw>
              </a:effectLst>
              <a:latin typeface="Cambria" pitchFamily="18" charset="0"/>
            </a:endParaRP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My </a:t>
            </a:r>
            <a:r>
              <a:rPr lang="en-US" b="1" i="1" dirty="0">
                <a:solidFill>
                  <a:srgbClr val="FFFF00"/>
                </a:solidFill>
                <a:effectLst>
                  <a:outerShdw blurRad="38100" dist="38100" dir="2700000" algn="tl">
                    <a:srgbClr val="000000">
                      <a:alpha val="43137"/>
                    </a:srgbClr>
                  </a:outerShdw>
                </a:effectLst>
                <a:latin typeface="Cambria" pitchFamily="18" charset="0"/>
              </a:rPr>
              <a:t>son, keep your father's commandment, and forsake not your mother's teaching. Bind them on your heart always; tie them around your neck…to preserve you from the evil woman, from the smooth tongue of the </a:t>
            </a:r>
            <a:r>
              <a:rPr lang="en-US" b="1" i="1" dirty="0" smtClean="0">
                <a:solidFill>
                  <a:srgbClr val="FFFF00"/>
                </a:solidFill>
                <a:effectLst>
                  <a:outerShdw blurRad="38100" dist="38100" dir="2700000" algn="tl">
                    <a:srgbClr val="000000">
                      <a:alpha val="43137"/>
                    </a:srgbClr>
                  </a:outerShdw>
                </a:effectLst>
                <a:latin typeface="Cambria" pitchFamily="18" charset="0"/>
              </a:rPr>
              <a:t>adulteress. </a:t>
            </a:r>
            <a:r>
              <a:rPr lang="en-US" b="1" i="1" u="sng" dirty="0">
                <a:solidFill>
                  <a:srgbClr val="FFFF00"/>
                </a:solidFill>
                <a:effectLst>
                  <a:outerShdw blurRad="38100" dist="38100" dir="2700000" algn="tl">
                    <a:srgbClr val="000000">
                      <a:alpha val="43137"/>
                    </a:srgbClr>
                  </a:outerShdw>
                </a:effectLst>
                <a:latin typeface="Cambria" pitchFamily="18" charset="0"/>
              </a:rPr>
              <a:t>Do not desire her beauty</a:t>
            </a:r>
            <a:r>
              <a:rPr lang="en-US" b="1" i="1" dirty="0">
                <a:solidFill>
                  <a:srgbClr val="FFFF00"/>
                </a:solidFill>
                <a:effectLst>
                  <a:outerShdw blurRad="38100" dist="38100" dir="2700000" algn="tl">
                    <a:srgbClr val="000000">
                      <a:alpha val="43137"/>
                    </a:srgbClr>
                  </a:outerShdw>
                </a:effectLst>
                <a:latin typeface="Cambria" pitchFamily="18" charset="0"/>
              </a:rPr>
              <a:t> in your heart, and do not let her capture you with her </a:t>
            </a:r>
            <a:r>
              <a:rPr lang="en-US" b="1" i="1" dirty="0" smtClean="0">
                <a:solidFill>
                  <a:srgbClr val="FFFF00"/>
                </a:solidFill>
                <a:effectLst>
                  <a:outerShdw blurRad="38100" dist="38100" dir="2700000" algn="tl">
                    <a:srgbClr val="000000">
                      <a:alpha val="43137"/>
                    </a:srgbClr>
                  </a:outerShdw>
                </a:effectLst>
                <a:latin typeface="Cambria" pitchFamily="18" charset="0"/>
              </a:rPr>
              <a:t>eyelashes </a:t>
            </a:r>
            <a:r>
              <a:rPr lang="en-US" b="1" i="1" dirty="0" smtClean="0">
                <a:effectLst>
                  <a:outerShdw blurRad="38100" dist="38100" dir="2700000" algn="tl">
                    <a:srgbClr val="000000">
                      <a:alpha val="43137"/>
                    </a:srgbClr>
                  </a:outerShdw>
                </a:effectLst>
                <a:latin typeface="Cambria" pitchFamily="18" charset="0"/>
              </a:rPr>
              <a:t>(6:20-21;24-25)</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a:t>
            </a:r>
            <a:r>
              <a:rPr lang="en-US" b="1" i="1" dirty="0" smtClean="0">
                <a:solidFill>
                  <a:srgbClr val="FFFF00"/>
                </a:solidFill>
                <a:effectLst>
                  <a:outerShdw blurRad="38100" dist="38100" dir="2700000" algn="tl">
                    <a:srgbClr val="000000">
                      <a:alpha val="43137"/>
                    </a:srgbClr>
                  </a:outerShdw>
                </a:effectLst>
                <a:latin typeface="Cambria" pitchFamily="18" charset="0"/>
              </a:rPr>
              <a:t>Jesus speaking</a:t>
            </a:r>
            <a:r>
              <a:rPr lang="en-US" b="1" i="1" dirty="0">
                <a:solidFill>
                  <a:srgbClr val="FFFF00"/>
                </a:solidFill>
                <a:effectLst>
                  <a:outerShdw blurRad="38100" dist="38100" dir="2700000" algn="tl">
                    <a:srgbClr val="000000">
                      <a:alpha val="43137"/>
                    </a:srgbClr>
                  </a:outerShdw>
                </a:effectLst>
                <a:latin typeface="Cambria" pitchFamily="18" charset="0"/>
              </a:rPr>
              <a:t>:] </a:t>
            </a:r>
            <a:r>
              <a:rPr lang="en-US" b="1" i="1" dirty="0" smtClean="0">
                <a:solidFill>
                  <a:srgbClr val="FFFF00"/>
                </a:solidFill>
                <a:effectLst>
                  <a:outerShdw blurRad="38100" dist="38100" dir="2700000" algn="tl">
                    <a:srgbClr val="000000">
                      <a:alpha val="43137"/>
                    </a:srgbClr>
                  </a:outerShdw>
                </a:effectLst>
                <a:latin typeface="Cambria" pitchFamily="18" charset="0"/>
              </a:rPr>
              <a:t>You </a:t>
            </a:r>
            <a:r>
              <a:rPr lang="en-US" b="1" i="1" dirty="0">
                <a:solidFill>
                  <a:srgbClr val="FFFF00"/>
                </a:solidFill>
                <a:effectLst>
                  <a:outerShdw blurRad="38100" dist="38100" dir="2700000" algn="tl">
                    <a:srgbClr val="000000">
                      <a:alpha val="43137"/>
                    </a:srgbClr>
                  </a:outerShdw>
                </a:effectLst>
                <a:latin typeface="Cambria" pitchFamily="18" charset="0"/>
              </a:rPr>
              <a:t>have heard that it was said, </a:t>
            </a:r>
            <a:r>
              <a:rPr lang="en-US" b="1" i="1" dirty="0" smtClean="0">
                <a:solidFill>
                  <a:srgbClr val="FFFF00"/>
                </a:solidFill>
                <a:effectLst>
                  <a:outerShdw blurRad="38100" dist="38100" dir="2700000" algn="tl">
                    <a:srgbClr val="000000">
                      <a:alpha val="43137"/>
                    </a:srgbClr>
                  </a:outerShdw>
                </a:effectLst>
                <a:latin typeface="Cambria" pitchFamily="18" charset="0"/>
              </a:rPr>
              <a:t>“You </a:t>
            </a:r>
            <a:r>
              <a:rPr lang="en-US" b="1" i="1" dirty="0">
                <a:solidFill>
                  <a:srgbClr val="FFFF00"/>
                </a:solidFill>
                <a:effectLst>
                  <a:outerShdw blurRad="38100" dist="38100" dir="2700000" algn="tl">
                    <a:srgbClr val="000000">
                      <a:alpha val="43137"/>
                    </a:srgbClr>
                  </a:outerShdw>
                </a:effectLst>
                <a:latin typeface="Cambria" pitchFamily="18" charset="0"/>
              </a:rPr>
              <a:t>shall not commit adultery</a:t>
            </a:r>
            <a:r>
              <a:rPr lang="en-US" b="1" i="1" dirty="0" smtClean="0">
                <a:solidFill>
                  <a:srgbClr val="FFFF00"/>
                </a:solidFill>
                <a:effectLst>
                  <a:outerShdw blurRad="38100" dist="38100" dir="2700000" algn="tl">
                    <a:srgbClr val="000000">
                      <a:alpha val="43137"/>
                    </a:srgbClr>
                  </a:outerShdw>
                </a:effectLst>
                <a:latin typeface="Cambria" pitchFamily="18" charset="0"/>
              </a:rPr>
              <a:t>.” But </a:t>
            </a:r>
            <a:r>
              <a:rPr lang="en-US" b="1" i="1" dirty="0">
                <a:solidFill>
                  <a:srgbClr val="FFFF00"/>
                </a:solidFill>
                <a:effectLst>
                  <a:outerShdw blurRad="38100" dist="38100" dir="2700000" algn="tl">
                    <a:srgbClr val="000000">
                      <a:alpha val="43137"/>
                    </a:srgbClr>
                  </a:outerShdw>
                </a:effectLst>
                <a:latin typeface="Cambria" pitchFamily="18" charset="0"/>
              </a:rPr>
              <a:t>I say to you that </a:t>
            </a:r>
            <a:r>
              <a:rPr lang="en-US" b="1" i="1" u="sng" dirty="0">
                <a:solidFill>
                  <a:srgbClr val="FFFF00"/>
                </a:solidFill>
                <a:effectLst>
                  <a:outerShdw blurRad="38100" dist="38100" dir="2700000" algn="tl">
                    <a:srgbClr val="000000">
                      <a:alpha val="43137"/>
                    </a:srgbClr>
                  </a:outerShdw>
                </a:effectLst>
                <a:latin typeface="Cambria" pitchFamily="18" charset="0"/>
              </a:rPr>
              <a:t>everyone who looks at a woman with lustful intent</a:t>
            </a:r>
            <a:r>
              <a:rPr lang="en-US" b="1" i="1" dirty="0">
                <a:solidFill>
                  <a:srgbClr val="FFFF00"/>
                </a:solidFill>
                <a:effectLst>
                  <a:outerShdw blurRad="38100" dist="38100" dir="2700000" algn="tl">
                    <a:srgbClr val="000000">
                      <a:alpha val="43137"/>
                    </a:srgbClr>
                  </a:outerShdw>
                </a:effectLst>
                <a:latin typeface="Cambria" pitchFamily="18" charset="0"/>
              </a:rPr>
              <a:t> has already committed adultery with her in his heart. </a:t>
            </a:r>
            <a:r>
              <a:rPr lang="en-US" b="1" i="1" dirty="0" smtClean="0">
                <a:solidFill>
                  <a:srgbClr val="FFFF00"/>
                </a:solidFill>
                <a:effectLst>
                  <a:outerShdw blurRad="38100" dist="38100" dir="2700000" algn="tl">
                    <a:srgbClr val="000000">
                      <a:alpha val="43137"/>
                    </a:srgbClr>
                  </a:outerShdw>
                </a:effectLst>
                <a:latin typeface="Cambria" pitchFamily="18" charset="0"/>
              </a:rPr>
              <a:t>If </a:t>
            </a:r>
            <a:r>
              <a:rPr lang="en-US" b="1" i="1" dirty="0">
                <a:solidFill>
                  <a:srgbClr val="FFFF00"/>
                </a:solidFill>
                <a:effectLst>
                  <a:outerShdw blurRad="38100" dist="38100" dir="2700000" algn="tl">
                    <a:srgbClr val="000000">
                      <a:alpha val="43137"/>
                    </a:srgbClr>
                  </a:outerShdw>
                </a:effectLst>
                <a:latin typeface="Cambria" pitchFamily="18" charset="0"/>
              </a:rPr>
              <a:t>your right eye causes you to sin, tear it out and throw it away. For it is better that you lose one of your members than that your whole body be thrown into hell. </a:t>
            </a:r>
            <a:r>
              <a:rPr lang="en-US" b="1" i="1" dirty="0" smtClean="0">
                <a:effectLst>
                  <a:outerShdw blurRad="38100" dist="38100" dir="2700000" algn="tl">
                    <a:srgbClr val="000000">
                      <a:alpha val="43137"/>
                    </a:srgbClr>
                  </a:outerShdw>
                </a:effectLst>
                <a:latin typeface="Cambria" pitchFamily="18" charset="0"/>
              </a:rPr>
              <a:t>(Mat 5:27-29)</a:t>
            </a:r>
          </a:p>
          <a:p>
            <a:pPr lvl="1">
              <a:buNone/>
            </a:pPr>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normAutofit/>
          </a:bodyPr>
          <a:lstStyle/>
          <a:p>
            <a:r>
              <a:rPr lang="en-US" sz="4000" dirty="0" smtClean="0">
                <a:effectLst>
                  <a:outerShdw blurRad="38100" dist="38100" dir="2700000" algn="tl">
                    <a:srgbClr val="000000">
                      <a:alpha val="43137"/>
                    </a:srgbClr>
                  </a:outerShdw>
                </a:effectLst>
              </a:rPr>
              <a:t>How to Overcome Sexual Sin</a:t>
            </a:r>
          </a:p>
        </p:txBody>
      </p:sp>
      <p:sp>
        <p:nvSpPr>
          <p:cNvPr id="5" name="Content Placeholder 4"/>
          <p:cNvSpPr>
            <a:spLocks noGrp="1"/>
          </p:cNvSpPr>
          <p:nvPr>
            <p:ph idx="1"/>
          </p:nvPr>
        </p:nvSpPr>
        <p:spPr>
          <a:xfrm>
            <a:off x="457200" y="762000"/>
            <a:ext cx="8229600" cy="6096000"/>
          </a:xfrm>
        </p:spPr>
        <p:txBody>
          <a:bodyPr>
            <a:normAutofit lnSpcReduction="10000"/>
          </a:bodyPr>
          <a:lstStyle/>
          <a:p>
            <a:r>
              <a:rPr lang="en-US" dirty="0" smtClean="0">
                <a:effectLst>
                  <a:outerShdw blurRad="38100" dist="38100" dir="2700000" algn="tl">
                    <a:srgbClr val="000000">
                      <a:alpha val="43137"/>
                    </a:srgbClr>
                  </a:outerShdw>
                </a:effectLst>
              </a:rPr>
              <a:t>Don’t get started</a:t>
            </a:r>
          </a:p>
          <a:p>
            <a:pPr lvl="1"/>
            <a:r>
              <a:rPr lang="en-US" dirty="0" smtClean="0">
                <a:effectLst>
                  <a:outerShdw blurRad="38100" dist="38100" dir="2700000" algn="tl">
                    <a:srgbClr val="000000">
                      <a:alpha val="43137"/>
                    </a:srgbClr>
                  </a:outerShdw>
                </a:effectLst>
              </a:rPr>
              <a:t>Once you allow a pattern of sexual sin into your life it is not easy to get rid of. </a:t>
            </a:r>
          </a:p>
          <a:p>
            <a:pPr lvl="1"/>
            <a:r>
              <a:rPr lang="en-US" dirty="0" smtClean="0">
                <a:effectLst>
                  <a:outerShdw blurRad="38100" dist="38100" dir="2700000" algn="tl">
                    <a:srgbClr val="000000">
                      <a:alpha val="43137"/>
                    </a:srgbClr>
                  </a:outerShdw>
                </a:effectLst>
              </a:rPr>
              <a:t>You will soon find yourself like the youth in Proverbs 7 who allowed himself to be seduced – you will be </a:t>
            </a:r>
            <a:r>
              <a:rPr lang="en-US" b="1" i="1" dirty="0">
                <a:solidFill>
                  <a:srgbClr val="FFFF00"/>
                </a:solidFill>
                <a:effectLst>
                  <a:outerShdw blurRad="38100" dist="38100" dir="2700000" algn="tl">
                    <a:srgbClr val="000000">
                      <a:alpha val="43137"/>
                    </a:srgbClr>
                  </a:outerShdw>
                </a:effectLst>
                <a:latin typeface="Cambria" pitchFamily="18" charset="0"/>
              </a:rPr>
              <a:t>as an ox goes to the </a:t>
            </a:r>
            <a:r>
              <a:rPr lang="en-US" b="1" i="1" dirty="0" smtClean="0">
                <a:solidFill>
                  <a:srgbClr val="FFFF00"/>
                </a:solidFill>
                <a:effectLst>
                  <a:outerShdw blurRad="38100" dist="38100" dir="2700000" algn="tl">
                    <a:srgbClr val="000000">
                      <a:alpha val="43137"/>
                    </a:srgbClr>
                  </a:outerShdw>
                </a:effectLst>
                <a:latin typeface="Cambria" pitchFamily="18" charset="0"/>
              </a:rPr>
              <a:t>slaughter</a:t>
            </a:r>
            <a:r>
              <a:rPr lang="en-US" dirty="0" smtClean="0">
                <a:effectLst>
                  <a:outerShdw blurRad="38100" dist="38100" dir="2700000" algn="tl">
                    <a:srgbClr val="000000">
                      <a:alpha val="43137"/>
                    </a:srgbClr>
                  </a:outerShdw>
                </a:effectLst>
              </a:rPr>
              <a:t> </a:t>
            </a:r>
            <a:r>
              <a:rPr lang="en-US" b="1" i="1" dirty="0" smtClean="0">
                <a:effectLst>
                  <a:outerShdw blurRad="38100" dist="38100" dir="2700000" algn="tl">
                    <a:srgbClr val="000000">
                      <a:alpha val="43137"/>
                    </a:srgbClr>
                  </a:outerShdw>
                </a:effectLst>
                <a:latin typeface="Cambria" pitchFamily="18" charset="0"/>
              </a:rPr>
              <a:t>(7:22)</a:t>
            </a:r>
            <a:endParaRPr lang="en-US" dirty="0" smtClean="0">
              <a:effectLst>
                <a:outerShdw blurRad="38100" dist="38100" dir="2700000" algn="tl">
                  <a:srgbClr val="000000">
                    <a:alpha val="43137"/>
                  </a:srgbClr>
                </a:outerShdw>
              </a:effectLst>
            </a:endParaRPr>
          </a:p>
          <a:p>
            <a:pPr lvl="1"/>
            <a:r>
              <a:rPr lang="en-US" dirty="0" smtClean="0">
                <a:effectLst>
                  <a:outerShdw blurRad="38100" dist="38100" dir="2700000" algn="tl">
                    <a:srgbClr val="000000">
                      <a:alpha val="43137"/>
                    </a:srgbClr>
                  </a:outerShdw>
                </a:effectLst>
              </a:rPr>
              <a:t>You will start out thinking that you can </a:t>
            </a:r>
            <a:r>
              <a:rPr lang="en-US" u="sng" dirty="0" smtClean="0">
                <a:effectLst>
                  <a:outerShdw blurRad="38100" dist="38100" dir="2700000" algn="tl">
                    <a:srgbClr val="000000">
                      <a:alpha val="43137"/>
                    </a:srgbClr>
                  </a:outerShdw>
                </a:effectLst>
              </a:rPr>
              <a:t>manage</a:t>
            </a:r>
            <a:r>
              <a:rPr lang="en-US" dirty="0" smtClean="0">
                <a:effectLst>
                  <a:outerShdw blurRad="38100" dist="38100" dir="2700000" algn="tl">
                    <a:srgbClr val="000000">
                      <a:alpha val="43137"/>
                    </a:srgbClr>
                  </a:outerShdw>
                </a:effectLst>
              </a:rPr>
              <a:t> your sexual sin – but if you continue, you will soon find out that you </a:t>
            </a:r>
            <a:r>
              <a:rPr lang="en-US" u="sng" dirty="0" smtClean="0">
                <a:effectLst>
                  <a:outerShdw blurRad="38100" dist="38100" dir="2700000" algn="tl">
                    <a:srgbClr val="000000">
                      <a:alpha val="43137"/>
                    </a:srgbClr>
                  </a:outerShdw>
                </a:effectLst>
              </a:rPr>
              <a:t>can’t</a:t>
            </a:r>
            <a:r>
              <a:rPr lang="en-US" dirty="0" smtClean="0">
                <a:effectLst>
                  <a:outerShdw blurRad="38100" dist="38100" dir="2700000" algn="tl">
                    <a:srgbClr val="000000">
                      <a:alpha val="43137"/>
                    </a:srgbClr>
                  </a:outerShdw>
                </a:effectLst>
              </a:rPr>
              <a:t>: </a:t>
            </a:r>
            <a:r>
              <a:rPr lang="en-US" b="1" i="1" dirty="0">
                <a:solidFill>
                  <a:srgbClr val="FFFF00"/>
                </a:solidFill>
                <a:effectLst>
                  <a:outerShdw blurRad="38100" dist="38100" dir="2700000" algn="tl">
                    <a:srgbClr val="000000">
                      <a:alpha val="43137"/>
                    </a:srgbClr>
                  </a:outerShdw>
                </a:effectLst>
                <a:latin typeface="Cambria" pitchFamily="18" charset="0"/>
              </a:rPr>
              <a:t>Can a man carry fire next to his chest and his clothes not be burned? </a:t>
            </a:r>
            <a:r>
              <a:rPr lang="en-US" b="1" i="1" dirty="0" smtClean="0">
                <a:solidFill>
                  <a:srgbClr val="FFFF00"/>
                </a:solidFill>
                <a:effectLst>
                  <a:outerShdw blurRad="38100" dist="38100" dir="2700000" algn="tl">
                    <a:srgbClr val="000000">
                      <a:alpha val="43137"/>
                    </a:srgbClr>
                  </a:outerShdw>
                </a:effectLst>
                <a:latin typeface="Cambria" pitchFamily="18" charset="0"/>
              </a:rPr>
              <a:t>Or </a:t>
            </a:r>
            <a:r>
              <a:rPr lang="en-US" b="1" i="1" dirty="0">
                <a:solidFill>
                  <a:srgbClr val="FFFF00"/>
                </a:solidFill>
                <a:effectLst>
                  <a:outerShdw blurRad="38100" dist="38100" dir="2700000" algn="tl">
                    <a:srgbClr val="000000">
                      <a:alpha val="43137"/>
                    </a:srgbClr>
                  </a:outerShdw>
                </a:effectLst>
                <a:latin typeface="Cambria" pitchFamily="18" charset="0"/>
              </a:rPr>
              <a:t>can one walk on hot coals and his feet not be scorched? </a:t>
            </a:r>
            <a:r>
              <a:rPr lang="en-US" b="1" i="1" dirty="0" smtClean="0">
                <a:effectLst>
                  <a:outerShdw blurRad="38100" dist="38100" dir="2700000" algn="tl">
                    <a:srgbClr val="000000">
                      <a:alpha val="43137"/>
                    </a:srgbClr>
                  </a:outerShdw>
                </a:effectLst>
                <a:latin typeface="Cambria" pitchFamily="18" charset="0"/>
              </a:rPr>
              <a:t>(6:27)</a:t>
            </a:r>
            <a:r>
              <a:rPr lang="en-US" dirty="0" smtClean="0">
                <a:effectLst>
                  <a:outerShdw blurRad="38100" dist="38100" dir="2700000" algn="tl">
                    <a:srgbClr val="000000">
                      <a:alpha val="43137"/>
                    </a:srgbClr>
                  </a:outerShdw>
                </a:effectLst>
              </a:rPr>
              <a:t> Not very likely!</a:t>
            </a: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normAutofit/>
          </a:bodyPr>
          <a:lstStyle/>
          <a:p>
            <a:r>
              <a:rPr lang="en-US" sz="4000" dirty="0" smtClean="0">
                <a:effectLst>
                  <a:outerShdw blurRad="38100" dist="38100" dir="2700000" algn="tl">
                    <a:srgbClr val="000000">
                      <a:alpha val="43137"/>
                    </a:srgbClr>
                  </a:outerShdw>
                </a:effectLst>
              </a:rPr>
              <a:t>How to Overcome Sexual Sin</a:t>
            </a:r>
          </a:p>
        </p:txBody>
      </p:sp>
      <p:sp>
        <p:nvSpPr>
          <p:cNvPr id="5" name="Content Placeholder 4"/>
          <p:cNvSpPr>
            <a:spLocks noGrp="1"/>
          </p:cNvSpPr>
          <p:nvPr>
            <p:ph idx="1"/>
          </p:nvPr>
        </p:nvSpPr>
        <p:spPr>
          <a:xfrm>
            <a:off x="457200" y="762000"/>
            <a:ext cx="8229600" cy="6096000"/>
          </a:xfrm>
        </p:spPr>
        <p:txBody>
          <a:bodyPr>
            <a:normAutofit lnSpcReduction="10000"/>
          </a:bodyPr>
          <a:lstStyle/>
          <a:p>
            <a:r>
              <a:rPr lang="en-US" dirty="0" smtClean="0">
                <a:effectLst>
                  <a:outerShdw blurRad="38100" dist="38100" dir="2700000" algn="tl">
                    <a:srgbClr val="000000">
                      <a:alpha val="43137"/>
                    </a:srgbClr>
                  </a:outerShdw>
                </a:effectLst>
              </a:rPr>
              <a:t>Admit that you have a sin problem</a:t>
            </a:r>
          </a:p>
          <a:p>
            <a:pPr lvl="1"/>
            <a:r>
              <a:rPr lang="en-US" dirty="0" smtClean="0">
                <a:effectLst>
                  <a:outerShdw blurRad="38100" dist="38100" dir="2700000" algn="tl">
                    <a:srgbClr val="000000">
                      <a:alpha val="43137"/>
                    </a:srgbClr>
                  </a:outerShdw>
                </a:effectLst>
              </a:rPr>
              <a:t>Confess it to God (1John 1:9)</a:t>
            </a:r>
          </a:p>
          <a:p>
            <a:pPr lvl="1"/>
            <a:r>
              <a:rPr lang="en-US" dirty="0" smtClean="0">
                <a:effectLst>
                  <a:outerShdw blurRad="38100" dist="38100" dir="2700000" algn="tl">
                    <a:srgbClr val="000000">
                      <a:alpha val="43137"/>
                    </a:srgbClr>
                  </a:outerShdw>
                </a:effectLst>
              </a:rPr>
              <a:t>Confess it to others where appropriate (James 5:16)</a:t>
            </a:r>
          </a:p>
          <a:p>
            <a:r>
              <a:rPr lang="en-US" dirty="0" smtClean="0">
                <a:effectLst>
                  <a:outerShdw blurRad="38100" dist="38100" dir="2700000" algn="tl">
                    <a:srgbClr val="000000">
                      <a:alpha val="43137"/>
                    </a:srgbClr>
                  </a:outerShdw>
                </a:effectLst>
              </a:rPr>
              <a:t>Get help – from fellow believers who have the spiritual maturity to help you and will hold you accountable (Gal 6:1)</a:t>
            </a:r>
          </a:p>
          <a:p>
            <a:r>
              <a:rPr lang="en-US" dirty="0" smtClean="0">
                <a:effectLst>
                  <a:outerShdw blurRad="38100" dist="38100" dir="2700000" algn="tl">
                    <a:srgbClr val="000000">
                      <a:alpha val="43137"/>
                    </a:srgbClr>
                  </a:outerShdw>
                </a:effectLst>
              </a:rPr>
              <a:t>Flee </a:t>
            </a:r>
            <a:r>
              <a:rPr lang="en-US" dirty="0" smtClean="0">
                <a:effectLst>
                  <a:outerShdw blurRad="38100" dist="38100" dir="2700000" algn="tl">
                    <a:srgbClr val="000000">
                      <a:alpha val="43137"/>
                    </a:srgbClr>
                  </a:outerShdw>
                </a:effectLst>
              </a:rPr>
              <a:t>sexual immorality </a:t>
            </a:r>
            <a:r>
              <a:rPr lang="en-US" dirty="0" smtClean="0">
                <a:effectLst>
                  <a:outerShdw blurRad="38100" dist="38100" dir="2700000" algn="tl">
                    <a:srgbClr val="000000">
                      <a:alpha val="43137"/>
                    </a:srgbClr>
                  </a:outerShdw>
                </a:effectLst>
              </a:rPr>
              <a:t>(</a:t>
            </a:r>
            <a:r>
              <a:rPr lang="en-US" dirty="0" smtClean="0">
                <a:effectLst>
                  <a:outerShdw blurRad="38100" dist="38100" dir="2700000" algn="tl">
                    <a:srgbClr val="000000">
                      <a:alpha val="43137"/>
                    </a:srgbClr>
                  </a:outerShdw>
                </a:effectLst>
              </a:rPr>
              <a:t>Starve </a:t>
            </a:r>
            <a:r>
              <a:rPr lang="en-US" dirty="0">
                <a:effectLst>
                  <a:outerShdw blurRad="38100" dist="38100" dir="2700000" algn="tl">
                    <a:srgbClr val="000000">
                      <a:alpha val="43137"/>
                    </a:srgbClr>
                  </a:outerShdw>
                </a:effectLst>
              </a:rPr>
              <a:t>the </a:t>
            </a:r>
            <a:r>
              <a:rPr lang="en-US" dirty="0" smtClean="0">
                <a:effectLst>
                  <a:outerShdw blurRad="38100" dist="38100" dir="2700000" algn="tl">
                    <a:srgbClr val="000000">
                      <a:alpha val="43137"/>
                    </a:srgbClr>
                  </a:outerShdw>
                </a:effectLst>
              </a:rPr>
              <a:t>Beast) </a:t>
            </a:r>
            <a:r>
              <a:rPr lang="en-US" dirty="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a:t>
            </a:r>
            <a:r>
              <a:rPr lang="en-US" dirty="0" smtClean="0">
                <a:effectLst>
                  <a:outerShdw blurRad="38100" dist="38100" dir="2700000" algn="tl">
                    <a:srgbClr val="000000">
                      <a:alpha val="43137"/>
                    </a:srgbClr>
                  </a:outerShdw>
                </a:effectLst>
              </a:rPr>
              <a:t>1Cor 6:18)</a:t>
            </a:r>
          </a:p>
          <a:p>
            <a:r>
              <a:rPr lang="en-US" dirty="0" smtClean="0">
                <a:effectLst>
                  <a:outerShdw blurRad="38100" dist="38100" dir="2700000" algn="tl">
                    <a:srgbClr val="000000">
                      <a:alpha val="43137"/>
                    </a:srgbClr>
                  </a:outerShdw>
                </a:effectLst>
              </a:rPr>
              <a:t>If </a:t>
            </a:r>
            <a:r>
              <a:rPr lang="en-US" dirty="0" smtClean="0">
                <a:effectLst>
                  <a:outerShdw blurRad="38100" dist="38100" dir="2700000" algn="tl">
                    <a:srgbClr val="000000">
                      <a:alpha val="43137"/>
                    </a:srgbClr>
                  </a:outerShdw>
                </a:effectLst>
              </a:rPr>
              <a:t>possible (and appropriate) </a:t>
            </a:r>
            <a:r>
              <a:rPr lang="en-US" dirty="0" smtClean="0">
                <a:effectLst>
                  <a:outerShdw blurRad="38100" dist="38100" dir="2700000" algn="tl">
                    <a:srgbClr val="000000">
                      <a:alpha val="43137"/>
                    </a:srgbClr>
                  </a:outerShdw>
                </a:effectLst>
              </a:rPr>
              <a:t>– get married (1Cor 7:9) to a fellow believer who is faithfully serving God.</a:t>
            </a: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normAutofit/>
          </a:bodyPr>
          <a:lstStyle/>
          <a:p>
            <a:r>
              <a:rPr lang="en-US" sz="4000" dirty="0" smtClean="0">
                <a:effectLst>
                  <a:outerShdw blurRad="38100" dist="38100" dir="2700000" algn="tl">
                    <a:srgbClr val="000000">
                      <a:alpha val="43137"/>
                    </a:srgbClr>
                  </a:outerShdw>
                </a:effectLst>
              </a:rPr>
              <a:t>How to Overcome Sexual Sin</a:t>
            </a:r>
          </a:p>
        </p:txBody>
      </p:sp>
      <p:sp>
        <p:nvSpPr>
          <p:cNvPr id="5" name="Content Placeholder 4"/>
          <p:cNvSpPr>
            <a:spLocks noGrp="1"/>
          </p:cNvSpPr>
          <p:nvPr>
            <p:ph idx="1"/>
          </p:nvPr>
        </p:nvSpPr>
        <p:spPr>
          <a:xfrm>
            <a:off x="457200" y="762000"/>
            <a:ext cx="8229600" cy="6096000"/>
          </a:xfrm>
        </p:spPr>
        <p:txBody>
          <a:bodyPr>
            <a:normAutofit/>
          </a:bodyPr>
          <a:lstStyle/>
          <a:p>
            <a:r>
              <a:rPr lang="en-US" dirty="0" smtClean="0">
                <a:effectLst>
                  <a:outerShdw blurRad="38100" dist="38100" dir="2700000" algn="tl">
                    <a:srgbClr val="000000">
                      <a:alpha val="43137"/>
                    </a:srgbClr>
                  </a:outerShdw>
                </a:effectLst>
              </a:rPr>
              <a:t>Ultimately</a:t>
            </a:r>
          </a:p>
          <a:p>
            <a:pPr lvl="1"/>
            <a:r>
              <a:rPr lang="en-US" dirty="0" smtClean="0">
                <a:effectLst>
                  <a:outerShdw blurRad="38100" dist="38100" dir="2700000" algn="tl">
                    <a:srgbClr val="000000">
                      <a:alpha val="43137"/>
                    </a:srgbClr>
                  </a:outerShdw>
                </a:effectLst>
              </a:rPr>
              <a:t>You need to fall in love with Christ to the extent that your love for Him carries more weight with you than the love of your </a:t>
            </a:r>
            <a:r>
              <a:rPr lang="en-US" dirty="0" smtClean="0">
                <a:effectLst>
                  <a:outerShdw blurRad="38100" dist="38100" dir="2700000" algn="tl">
                    <a:srgbClr val="000000">
                      <a:alpha val="43137"/>
                    </a:srgbClr>
                  </a:outerShdw>
                </a:effectLst>
              </a:rPr>
              <a:t>sexual </a:t>
            </a:r>
            <a:r>
              <a:rPr lang="en-US" dirty="0" smtClean="0">
                <a:effectLst>
                  <a:outerShdw blurRad="38100" dist="38100" dir="2700000" algn="tl">
                    <a:srgbClr val="000000">
                      <a:alpha val="43137"/>
                    </a:srgbClr>
                  </a:outerShdw>
                </a:effectLst>
              </a:rPr>
              <a:t>sin.</a:t>
            </a:r>
          </a:p>
          <a:p>
            <a:pPr lvl="1"/>
            <a:r>
              <a:rPr lang="en-US" dirty="0" smtClean="0">
                <a:effectLst>
                  <a:outerShdw blurRad="38100" dist="38100" dir="2700000" algn="tl">
                    <a:srgbClr val="000000">
                      <a:alpha val="43137"/>
                    </a:srgbClr>
                  </a:outerShdw>
                </a:effectLst>
              </a:rPr>
              <a:t>You need to come to the place where the beauty of who Christ is and what He has done for you, is far more attractive to you than any physical beauty that you see around you.</a:t>
            </a: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90600"/>
          </a:xfrm>
        </p:spPr>
        <p:txBody>
          <a:bodyPr>
            <a:normAutofit fontScale="90000"/>
          </a:bodyPr>
          <a:lstStyle/>
          <a:p>
            <a:r>
              <a:rPr lang="en-US" sz="4000" dirty="0" smtClean="0">
                <a:effectLst>
                  <a:outerShdw blurRad="38100" dist="38100" dir="2700000" algn="tl">
                    <a:srgbClr val="000000">
                      <a:alpha val="43137"/>
                    </a:srgbClr>
                  </a:outerShdw>
                </a:effectLst>
              </a:rPr>
              <a:t>Christ Became Ugly to Make Us Beautiful</a:t>
            </a:r>
          </a:p>
        </p:txBody>
      </p:sp>
      <p:sp>
        <p:nvSpPr>
          <p:cNvPr id="5" name="Content Placeholder 4"/>
          <p:cNvSpPr>
            <a:spLocks noGrp="1"/>
          </p:cNvSpPr>
          <p:nvPr>
            <p:ph idx="1"/>
          </p:nvPr>
        </p:nvSpPr>
        <p:spPr>
          <a:xfrm>
            <a:off x="457200" y="1066800"/>
            <a:ext cx="8229600" cy="5791200"/>
          </a:xfrm>
        </p:spPr>
        <p:txBody>
          <a:bodyPr>
            <a:normAutofit fontScale="77500" lnSpcReduction="20000"/>
          </a:bodyPr>
          <a:lstStyle/>
          <a:p>
            <a:r>
              <a:rPr lang="en-US" dirty="0" smtClean="0">
                <a:effectLst>
                  <a:outerShdw blurRad="38100" dist="38100" dir="2700000" algn="tl">
                    <a:srgbClr val="000000">
                      <a:alpha val="43137"/>
                    </a:srgbClr>
                  </a:outerShdw>
                </a:effectLst>
              </a:rPr>
              <a:t>In a prophecy about the future Jewish Messiah, Isaiah </a:t>
            </a:r>
            <a:r>
              <a:rPr lang="en-US" dirty="0" smtClean="0">
                <a:effectLst>
                  <a:outerShdw blurRad="38100" dist="38100" dir="2700000" algn="tl">
                    <a:srgbClr val="000000">
                      <a:alpha val="43137"/>
                    </a:srgbClr>
                  </a:outerShdw>
                </a:effectLst>
              </a:rPr>
              <a:t>tells us that in His humanity </a:t>
            </a:r>
            <a:r>
              <a:rPr lang="en-US" sz="3300" b="1" i="1" dirty="0" smtClean="0">
                <a:solidFill>
                  <a:srgbClr val="FFFF00"/>
                </a:solidFill>
                <a:effectLst>
                  <a:outerShdw blurRad="38100" dist="38100" dir="2700000" algn="tl">
                    <a:srgbClr val="000000">
                      <a:alpha val="43137"/>
                    </a:srgbClr>
                  </a:outerShdw>
                </a:effectLst>
                <a:latin typeface="Cambria" pitchFamily="18" charset="0"/>
              </a:rPr>
              <a:t>[Jesus] had </a:t>
            </a:r>
            <a:r>
              <a:rPr lang="en-US" sz="3300" b="1" i="1" dirty="0">
                <a:solidFill>
                  <a:srgbClr val="FFFF00"/>
                </a:solidFill>
                <a:effectLst>
                  <a:outerShdw blurRad="38100" dist="38100" dir="2700000" algn="tl">
                    <a:srgbClr val="000000">
                      <a:alpha val="43137"/>
                    </a:srgbClr>
                  </a:outerShdw>
                </a:effectLst>
                <a:latin typeface="Cambria" pitchFamily="18" charset="0"/>
              </a:rPr>
              <a:t>no form or majesty that we should look at him, and </a:t>
            </a:r>
            <a:r>
              <a:rPr lang="en-US" sz="3300" b="1" i="1" u="sng" dirty="0">
                <a:solidFill>
                  <a:srgbClr val="FFFF00"/>
                </a:solidFill>
                <a:effectLst>
                  <a:outerShdw blurRad="38100" dist="38100" dir="2700000" algn="tl">
                    <a:srgbClr val="000000">
                      <a:alpha val="43137"/>
                    </a:srgbClr>
                  </a:outerShdw>
                </a:effectLst>
                <a:latin typeface="Cambria" pitchFamily="18" charset="0"/>
              </a:rPr>
              <a:t>no beauty that we should desire him</a:t>
            </a:r>
            <a:r>
              <a:rPr lang="en-US" sz="3300" b="1" i="1" dirty="0">
                <a:solidFill>
                  <a:srgbClr val="FFFF00"/>
                </a:solidFill>
                <a:effectLst>
                  <a:outerShdw blurRad="38100" dist="38100" dir="2700000" algn="tl">
                    <a:srgbClr val="000000">
                      <a:alpha val="43137"/>
                    </a:srgbClr>
                  </a:outerShdw>
                </a:effectLst>
                <a:latin typeface="Cambria" pitchFamily="18" charset="0"/>
              </a:rPr>
              <a:t>. </a:t>
            </a:r>
            <a:r>
              <a:rPr lang="en-US" sz="3300" b="1" i="1" dirty="0" smtClean="0">
                <a:solidFill>
                  <a:srgbClr val="FFFF00"/>
                </a:solidFill>
                <a:effectLst>
                  <a:outerShdw blurRad="38100" dist="38100" dir="2700000" algn="tl">
                    <a:srgbClr val="000000">
                      <a:alpha val="43137"/>
                    </a:srgbClr>
                  </a:outerShdw>
                </a:effectLst>
                <a:latin typeface="Cambria" pitchFamily="18" charset="0"/>
              </a:rPr>
              <a:t>He </a:t>
            </a:r>
            <a:r>
              <a:rPr lang="en-US" sz="3300" b="1" i="1" dirty="0">
                <a:solidFill>
                  <a:srgbClr val="FFFF00"/>
                </a:solidFill>
                <a:effectLst>
                  <a:outerShdw blurRad="38100" dist="38100" dir="2700000" algn="tl">
                    <a:srgbClr val="000000">
                      <a:alpha val="43137"/>
                    </a:srgbClr>
                  </a:outerShdw>
                </a:effectLst>
                <a:latin typeface="Cambria" pitchFamily="18" charset="0"/>
              </a:rPr>
              <a:t>was despised and rejected by men; a man of sorrows, and acquainted with grief; and as one from whom men hide their faces he was despised, and we esteemed him not. </a:t>
            </a:r>
            <a:r>
              <a:rPr lang="en-US" sz="3300" b="1" i="1" dirty="0" smtClean="0">
                <a:solidFill>
                  <a:srgbClr val="FFFF00"/>
                </a:solidFill>
                <a:effectLst>
                  <a:outerShdw blurRad="38100" dist="38100" dir="2700000" algn="tl">
                    <a:srgbClr val="000000">
                      <a:alpha val="43137"/>
                    </a:srgbClr>
                  </a:outerShdw>
                </a:effectLst>
                <a:latin typeface="Cambria" pitchFamily="18" charset="0"/>
              </a:rPr>
              <a:t>(Isaiah 53:2-3)</a:t>
            </a:r>
          </a:p>
          <a:p>
            <a:r>
              <a:rPr lang="en-US" dirty="0" smtClean="0">
                <a:effectLst>
                  <a:outerShdw blurRad="38100" dist="38100" dir="2700000" algn="tl">
                    <a:srgbClr val="000000">
                      <a:alpha val="43137"/>
                    </a:srgbClr>
                  </a:outerShdw>
                </a:effectLst>
              </a:rPr>
              <a:t>Jesus  gave up the beauty and glories of heaven and humbled Himself to come to earth as a despised man and in our natural state </a:t>
            </a:r>
            <a:r>
              <a:rPr lang="en-US" u="sng" dirty="0" smtClean="0">
                <a:effectLst>
                  <a:outerShdw blurRad="38100" dist="38100" dir="2700000" algn="tl">
                    <a:srgbClr val="000000">
                      <a:alpha val="43137"/>
                    </a:srgbClr>
                  </a:outerShdw>
                </a:effectLst>
              </a:rPr>
              <a:t>we</a:t>
            </a:r>
            <a:r>
              <a:rPr lang="en-US" dirty="0" smtClean="0">
                <a:effectLst>
                  <a:outerShdw blurRad="38100" dist="38100" dir="2700000" algn="tl">
                    <a:srgbClr val="000000">
                      <a:alpha val="43137"/>
                    </a:srgbClr>
                  </a:outerShdw>
                </a:effectLst>
              </a:rPr>
              <a:t> despised Him – it was </a:t>
            </a:r>
            <a:r>
              <a:rPr lang="en-US" u="sng" dirty="0" smtClean="0">
                <a:effectLst>
                  <a:outerShdw blurRad="38100" dist="38100" dir="2700000" algn="tl">
                    <a:srgbClr val="000000">
                      <a:alpha val="43137"/>
                    </a:srgbClr>
                  </a:outerShdw>
                </a:effectLst>
              </a:rPr>
              <a:t>our</a:t>
            </a:r>
            <a:r>
              <a:rPr lang="en-US" dirty="0" smtClean="0">
                <a:effectLst>
                  <a:outerShdw blurRad="38100" dist="38100" dir="2700000" algn="tl">
                    <a:srgbClr val="000000">
                      <a:alpha val="43137"/>
                    </a:srgbClr>
                  </a:outerShdw>
                </a:effectLst>
              </a:rPr>
              <a:t> sin that put Him on that cross. </a:t>
            </a:r>
          </a:p>
          <a:p>
            <a:r>
              <a:rPr lang="en-US" dirty="0" smtClean="0">
                <a:effectLst>
                  <a:outerShdw blurRad="38100" dist="38100" dir="2700000" algn="tl">
                    <a:srgbClr val="000000">
                      <a:alpha val="43137"/>
                    </a:srgbClr>
                  </a:outerShdw>
                </a:effectLst>
              </a:rPr>
              <a:t>Why did he do it? He did it for us</a:t>
            </a:r>
            <a:r>
              <a:rPr lang="en-US" dirty="0" smtClean="0">
                <a:effectLst>
                  <a:outerShdw blurRad="38100" dist="38100" dir="2700000" algn="tl">
                    <a:srgbClr val="000000">
                      <a:alpha val="43137"/>
                    </a:srgbClr>
                  </a:outerShdw>
                </a:effectLst>
              </a:rPr>
              <a:t>! </a:t>
            </a:r>
          </a:p>
          <a:p>
            <a:r>
              <a:rPr lang="en-US" dirty="0" smtClean="0">
                <a:effectLst>
                  <a:outerShdw blurRad="38100" dist="38100" dir="2700000" algn="tl">
                    <a:srgbClr val="000000">
                      <a:alpha val="43137"/>
                    </a:srgbClr>
                  </a:outerShdw>
                </a:effectLst>
              </a:rPr>
              <a:t>So now,  though our “sins be as scarlet” we shall be “white as snow” and we will be beautiful in the sight God. (Isaiah 1:18)</a:t>
            </a:r>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The Temptation of Beauty</a:t>
            </a:r>
            <a:endParaRPr lang="en-US" dirty="0"/>
          </a:p>
        </p:txBody>
      </p:sp>
      <p:sp>
        <p:nvSpPr>
          <p:cNvPr id="5" name="Content Placeholder 4"/>
          <p:cNvSpPr>
            <a:spLocks noGrp="1"/>
          </p:cNvSpPr>
          <p:nvPr>
            <p:ph idx="1"/>
          </p:nvPr>
        </p:nvSpPr>
        <p:spPr>
          <a:xfrm>
            <a:off x="457200" y="1066800"/>
            <a:ext cx="8229600" cy="5791200"/>
          </a:xfrm>
        </p:spPr>
        <p:txBody>
          <a:bodyPr>
            <a:normAutofit fontScale="85000" lnSpcReduction="10000"/>
          </a:bodyPr>
          <a:lstStyle/>
          <a:p>
            <a:r>
              <a:rPr lang="en-US" dirty="0" smtClean="0">
                <a:effectLst>
                  <a:outerShdw blurRad="38100" dist="38100" dir="2700000" algn="tl">
                    <a:srgbClr val="000000">
                      <a:alpha val="43137"/>
                    </a:srgbClr>
                  </a:outerShdw>
                </a:effectLst>
              </a:rPr>
              <a:t>What is beauty? What makes something beautiful?</a:t>
            </a:r>
          </a:p>
          <a:p>
            <a:r>
              <a:rPr lang="en-US" dirty="0" smtClean="0">
                <a:effectLst>
                  <a:outerShdw blurRad="38100" dist="38100" dir="2700000" algn="tl">
                    <a:srgbClr val="000000">
                      <a:alpha val="43137"/>
                    </a:srgbClr>
                  </a:outerShdw>
                </a:effectLst>
              </a:rPr>
              <a:t>There are many different </a:t>
            </a:r>
            <a:r>
              <a:rPr lang="en-US" u="sng" dirty="0" smtClean="0">
                <a:effectLst>
                  <a:outerShdw blurRad="38100" dist="38100" dir="2700000" algn="tl">
                    <a:srgbClr val="000000">
                      <a:alpha val="43137"/>
                    </a:srgbClr>
                  </a:outerShdw>
                </a:effectLst>
              </a:rPr>
              <a:t>kinds</a:t>
            </a:r>
            <a:r>
              <a:rPr lang="en-US" dirty="0" smtClean="0">
                <a:effectLst>
                  <a:outerShdw blurRad="38100" dist="38100" dir="2700000" algn="tl">
                    <a:srgbClr val="000000">
                      <a:alpha val="43137"/>
                    </a:srgbClr>
                  </a:outerShdw>
                </a:effectLst>
              </a:rPr>
              <a:t> of beauty. We can talk about:</a:t>
            </a:r>
          </a:p>
          <a:p>
            <a:pPr lvl="1"/>
            <a:r>
              <a:rPr lang="en-US" dirty="0" smtClean="0">
                <a:effectLst>
                  <a:outerShdw blurRad="38100" dist="38100" dir="2700000" algn="tl">
                    <a:srgbClr val="000000">
                      <a:alpha val="43137"/>
                    </a:srgbClr>
                  </a:outerShdw>
                </a:effectLst>
              </a:rPr>
              <a:t>A beautiful painting or a beautiful landscape</a:t>
            </a:r>
          </a:p>
          <a:p>
            <a:pPr lvl="1"/>
            <a:r>
              <a:rPr lang="en-US" dirty="0" smtClean="0">
                <a:effectLst>
                  <a:outerShdw blurRad="38100" dist="38100" dir="2700000" algn="tl">
                    <a:srgbClr val="000000">
                      <a:alpha val="43137"/>
                    </a:srgbClr>
                  </a:outerShdw>
                </a:effectLst>
              </a:rPr>
              <a:t>A beautiful song</a:t>
            </a:r>
          </a:p>
          <a:p>
            <a:pPr lvl="1"/>
            <a:r>
              <a:rPr lang="en-US" dirty="0" smtClean="0">
                <a:effectLst>
                  <a:outerShdw blurRad="38100" dist="38100" dir="2700000" algn="tl">
                    <a:srgbClr val="000000">
                      <a:alpha val="43137"/>
                    </a:srgbClr>
                  </a:outerShdw>
                </a:effectLst>
              </a:rPr>
              <a:t>A beautiful woman</a:t>
            </a:r>
          </a:p>
          <a:p>
            <a:r>
              <a:rPr lang="en-US" dirty="0" smtClean="0">
                <a:effectLst>
                  <a:outerShdw blurRad="38100" dist="38100" dir="2700000" algn="tl">
                    <a:srgbClr val="000000">
                      <a:alpha val="43137"/>
                    </a:srgbClr>
                  </a:outerShdw>
                </a:effectLst>
              </a:rPr>
              <a:t>Is all beauty strictly a matter of personal taste or is there such thing as intrinsic beauty such that if someone can’t see that something is beautiful, they’re just “missing it”.</a:t>
            </a:r>
            <a:endParaRPr lang="en-US" dirty="0" smtClean="0">
              <a:effectLst>
                <a:outerShdw blurRad="38100" dist="38100" dir="2700000" algn="tl">
                  <a:srgbClr val="000000">
                    <a:alpha val="43137"/>
                  </a:srgbClr>
                </a:outerShdw>
              </a:effectLst>
            </a:endParaRPr>
          </a:p>
          <a:p>
            <a:r>
              <a:rPr lang="en-US" dirty="0" smtClean="0">
                <a:effectLst>
                  <a:outerShdw blurRad="38100" dist="38100" dir="2700000" algn="tl">
                    <a:srgbClr val="000000">
                      <a:alpha val="43137"/>
                    </a:srgbClr>
                  </a:outerShdw>
                </a:effectLst>
              </a:rPr>
              <a:t>Today </a:t>
            </a:r>
            <a:r>
              <a:rPr lang="en-US" dirty="0" smtClean="0">
                <a:effectLst>
                  <a:outerShdw blurRad="38100" dist="38100" dir="2700000" algn="tl">
                    <a:srgbClr val="000000">
                      <a:alpha val="43137"/>
                    </a:srgbClr>
                  </a:outerShdw>
                </a:effectLst>
              </a:rPr>
              <a:t>we will look at what Proverbs has to say about two closely related topics: sex and beauty.</a:t>
            </a:r>
          </a:p>
          <a:p>
            <a:endParaRPr lang="en-US" dirty="0" smtClean="0">
              <a:effectLst>
                <a:outerShdw blurRad="38100" dist="38100" dir="2700000" algn="tl">
                  <a:srgbClr val="000000">
                    <a:alpha val="43137"/>
                  </a:srgbClr>
                </a:outerShdw>
              </a:effectLst>
            </a:endParaRPr>
          </a:p>
          <a:p>
            <a:pPr>
              <a:buNone/>
            </a:pPr>
            <a:endParaRPr lang="en-US" sz="900" dirty="0" smtClean="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The Temptation of Beauty</a:t>
            </a:r>
            <a:endParaRPr lang="en-US" dirty="0"/>
          </a:p>
        </p:txBody>
      </p:sp>
      <p:sp>
        <p:nvSpPr>
          <p:cNvPr id="5" name="Content Placeholder 4"/>
          <p:cNvSpPr>
            <a:spLocks noGrp="1"/>
          </p:cNvSpPr>
          <p:nvPr>
            <p:ph idx="1"/>
          </p:nvPr>
        </p:nvSpPr>
        <p:spPr>
          <a:xfrm>
            <a:off x="457200" y="914400"/>
            <a:ext cx="8229600" cy="5943600"/>
          </a:xfrm>
        </p:spPr>
        <p:txBody>
          <a:bodyPr>
            <a:normAutofit/>
          </a:bodyPr>
          <a:lstStyle/>
          <a:p>
            <a:pPr>
              <a:buNone/>
            </a:pPr>
            <a:r>
              <a:rPr lang="en-US" dirty="0" smtClean="0">
                <a:effectLst>
                  <a:outerShdw blurRad="38100" dist="38100" dir="2700000" algn="tl">
                    <a:srgbClr val="000000">
                      <a:alpha val="43137"/>
                    </a:srgbClr>
                  </a:outerShdw>
                </a:effectLst>
              </a:rPr>
              <a:t>Things We’ll Cover Today:</a:t>
            </a:r>
          </a:p>
          <a:p>
            <a:r>
              <a:rPr lang="en-US" dirty="0" smtClean="0">
                <a:effectLst>
                  <a:outerShdw blurRad="38100" dist="38100" dir="2700000" algn="tl">
                    <a:srgbClr val="000000">
                      <a:alpha val="43137"/>
                    </a:srgbClr>
                  </a:outerShdw>
                </a:effectLst>
              </a:rPr>
              <a:t>The Design of Sex and Beauty</a:t>
            </a:r>
          </a:p>
          <a:p>
            <a:r>
              <a:rPr lang="en-US" dirty="0" smtClean="0">
                <a:effectLst>
                  <a:outerShdw blurRad="38100" dist="38100" dir="2700000" algn="tl">
                    <a:srgbClr val="000000">
                      <a:alpha val="43137"/>
                    </a:srgbClr>
                  </a:outerShdw>
                </a:effectLst>
              </a:rPr>
              <a:t>When Sex and Beauty Get Ugly</a:t>
            </a:r>
          </a:p>
          <a:p>
            <a:r>
              <a:rPr lang="en-US" dirty="0" smtClean="0">
                <a:effectLst>
                  <a:outerShdw blurRad="38100" dist="38100" dir="2700000" algn="tl">
                    <a:srgbClr val="000000">
                      <a:alpha val="43137"/>
                    </a:srgbClr>
                  </a:outerShdw>
                </a:effectLst>
              </a:rPr>
              <a:t>How to Overcome Sexual Sin</a:t>
            </a:r>
          </a:p>
          <a:p>
            <a:r>
              <a:rPr lang="en-US" dirty="0" smtClean="0">
                <a:effectLst>
                  <a:outerShdw blurRad="38100" dist="38100" dir="2700000" algn="tl">
                    <a:srgbClr val="000000">
                      <a:alpha val="43137"/>
                    </a:srgbClr>
                  </a:outerShdw>
                </a:effectLst>
              </a:rPr>
              <a:t>Christ Became Ugly to Make Us Beautiful</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4000" dirty="0" smtClean="0">
                <a:effectLst>
                  <a:outerShdw blurRad="38100" dist="38100" dir="2700000" algn="tl">
                    <a:srgbClr val="000000">
                      <a:alpha val="43137"/>
                    </a:srgbClr>
                  </a:outerShdw>
                </a:effectLst>
              </a:rPr>
              <a:t>The Design of Sex and Beauty</a:t>
            </a:r>
          </a:p>
        </p:txBody>
      </p:sp>
      <p:sp>
        <p:nvSpPr>
          <p:cNvPr id="5" name="Content Placeholder 4"/>
          <p:cNvSpPr>
            <a:spLocks noGrp="1"/>
          </p:cNvSpPr>
          <p:nvPr>
            <p:ph idx="1"/>
          </p:nvPr>
        </p:nvSpPr>
        <p:spPr>
          <a:xfrm>
            <a:off x="457200" y="838200"/>
            <a:ext cx="8229600" cy="6019800"/>
          </a:xfrm>
        </p:spPr>
        <p:txBody>
          <a:bodyPr>
            <a:normAutofit fontScale="70000" lnSpcReduction="20000"/>
          </a:bodyPr>
          <a:lstStyle/>
          <a:p>
            <a:r>
              <a:rPr lang="en-US" sz="3600" dirty="0" smtClean="0">
                <a:effectLst>
                  <a:outerShdw blurRad="38100" dist="38100" dir="2700000" algn="tl">
                    <a:srgbClr val="000000">
                      <a:alpha val="43137"/>
                    </a:srgbClr>
                  </a:outerShdw>
                </a:effectLst>
              </a:rPr>
              <a:t>Sex was designed by God to enhance the </a:t>
            </a:r>
            <a:r>
              <a:rPr lang="en-US" sz="3600" u="sng" dirty="0" smtClean="0">
                <a:effectLst>
                  <a:outerShdw blurRad="38100" dist="38100" dir="2700000" algn="tl">
                    <a:srgbClr val="000000">
                      <a:alpha val="43137"/>
                    </a:srgbClr>
                  </a:outerShdw>
                </a:effectLst>
              </a:rPr>
              <a:t>joy</a:t>
            </a:r>
            <a:r>
              <a:rPr lang="en-US" sz="3600" dirty="0" smtClean="0">
                <a:effectLst>
                  <a:outerShdw blurRad="38100" dist="38100" dir="2700000" algn="tl">
                    <a:srgbClr val="000000">
                      <a:alpha val="43137"/>
                    </a:srgbClr>
                  </a:outerShdw>
                </a:effectLst>
              </a:rPr>
              <a:t> that a husband and a wife experience in an </a:t>
            </a:r>
            <a:r>
              <a:rPr lang="en-US" sz="3600" u="sng" dirty="0" smtClean="0">
                <a:effectLst>
                  <a:outerShdw blurRad="38100" dist="38100" dir="2700000" algn="tl">
                    <a:srgbClr val="000000">
                      <a:alpha val="43137"/>
                    </a:srgbClr>
                  </a:outerShdw>
                </a:effectLst>
              </a:rPr>
              <a:t>exclusive</a:t>
            </a:r>
            <a:r>
              <a:rPr lang="en-US" sz="3600" dirty="0" smtClean="0">
                <a:effectLst>
                  <a:outerShdw blurRad="38100" dist="38100" dir="2700000" algn="tl">
                    <a:srgbClr val="000000">
                      <a:alpha val="43137"/>
                    </a:srgbClr>
                  </a:outerShdw>
                </a:effectLst>
              </a:rPr>
              <a:t> </a:t>
            </a:r>
            <a:r>
              <a:rPr lang="en-US" sz="3600" u="sng" dirty="0" smtClean="0">
                <a:effectLst>
                  <a:outerShdw blurRad="38100" dist="38100" dir="2700000" algn="tl">
                    <a:srgbClr val="000000">
                      <a:alpha val="43137"/>
                    </a:srgbClr>
                  </a:outerShdw>
                </a:effectLst>
              </a:rPr>
              <a:t>marriage</a:t>
            </a:r>
            <a:r>
              <a:rPr lang="en-US" sz="3600" dirty="0" smtClean="0">
                <a:effectLst>
                  <a:outerShdw blurRad="38100" dist="38100" dir="2700000" algn="tl">
                    <a:srgbClr val="000000">
                      <a:alpha val="43137"/>
                    </a:srgbClr>
                  </a:outerShdw>
                </a:effectLst>
              </a:rPr>
              <a:t> </a:t>
            </a:r>
            <a:r>
              <a:rPr lang="en-US" sz="3600" dirty="0" smtClean="0">
                <a:effectLst>
                  <a:outerShdw blurRad="38100" dist="38100" dir="2700000" algn="tl">
                    <a:srgbClr val="000000">
                      <a:alpha val="43137"/>
                    </a:srgbClr>
                  </a:outerShdw>
                </a:effectLst>
              </a:rPr>
              <a:t>relationship:</a:t>
            </a:r>
            <a:endParaRPr lang="en-US" sz="3600" dirty="0" smtClean="0">
              <a:effectLst>
                <a:outerShdw blurRad="38100" dist="38100" dir="2700000" algn="tl">
                  <a:srgbClr val="000000">
                    <a:alpha val="43137"/>
                  </a:srgbClr>
                </a:outerShdw>
              </a:effectLst>
            </a:endParaRPr>
          </a:p>
          <a:p>
            <a:pPr lvl="1"/>
            <a:r>
              <a:rPr lang="en-US" sz="3100" b="1" i="1" dirty="0" smtClean="0">
                <a:solidFill>
                  <a:srgbClr val="FFFF00"/>
                </a:solidFill>
                <a:effectLst>
                  <a:outerShdw blurRad="38100" dist="38100" dir="2700000" algn="tl">
                    <a:srgbClr val="000000">
                      <a:alpha val="43137"/>
                    </a:srgbClr>
                  </a:outerShdw>
                </a:effectLst>
                <a:latin typeface="Cambria" pitchFamily="18" charset="0"/>
              </a:rPr>
              <a:t>Drink </a:t>
            </a:r>
            <a:r>
              <a:rPr lang="en-US" sz="3100" b="1" i="1" dirty="0">
                <a:solidFill>
                  <a:srgbClr val="FFFF00"/>
                </a:solidFill>
                <a:effectLst>
                  <a:outerShdw blurRad="38100" dist="38100" dir="2700000" algn="tl">
                    <a:srgbClr val="000000">
                      <a:alpha val="43137"/>
                    </a:srgbClr>
                  </a:outerShdw>
                </a:effectLst>
                <a:latin typeface="Cambria" pitchFamily="18" charset="0"/>
              </a:rPr>
              <a:t>water from your </a:t>
            </a:r>
            <a:r>
              <a:rPr lang="en-US" sz="3100" b="1" i="1" u="sng" dirty="0">
                <a:solidFill>
                  <a:srgbClr val="FFFF00"/>
                </a:solidFill>
                <a:effectLst>
                  <a:outerShdw blurRad="38100" dist="38100" dir="2700000" algn="tl">
                    <a:srgbClr val="000000">
                      <a:alpha val="43137"/>
                    </a:srgbClr>
                  </a:outerShdw>
                </a:effectLst>
                <a:latin typeface="Cambria" pitchFamily="18" charset="0"/>
              </a:rPr>
              <a:t>own</a:t>
            </a:r>
            <a:r>
              <a:rPr lang="en-US" sz="3100" b="1" i="1" dirty="0">
                <a:solidFill>
                  <a:srgbClr val="FFFF00"/>
                </a:solidFill>
                <a:effectLst>
                  <a:outerShdw blurRad="38100" dist="38100" dir="2700000" algn="tl">
                    <a:srgbClr val="000000">
                      <a:alpha val="43137"/>
                    </a:srgbClr>
                  </a:outerShdw>
                </a:effectLst>
                <a:latin typeface="Cambria" pitchFamily="18" charset="0"/>
              </a:rPr>
              <a:t> cistern, flowing water from your </a:t>
            </a:r>
            <a:r>
              <a:rPr lang="en-US" sz="3100" b="1" i="1" u="sng" dirty="0">
                <a:solidFill>
                  <a:srgbClr val="FFFF00"/>
                </a:solidFill>
                <a:effectLst>
                  <a:outerShdw blurRad="38100" dist="38100" dir="2700000" algn="tl">
                    <a:srgbClr val="000000">
                      <a:alpha val="43137"/>
                    </a:srgbClr>
                  </a:outerShdw>
                </a:effectLst>
                <a:latin typeface="Cambria" pitchFamily="18" charset="0"/>
              </a:rPr>
              <a:t>own</a:t>
            </a:r>
            <a:r>
              <a:rPr lang="en-US" sz="3100" b="1" i="1" dirty="0">
                <a:solidFill>
                  <a:srgbClr val="FFFF00"/>
                </a:solidFill>
                <a:effectLst>
                  <a:outerShdw blurRad="38100" dist="38100" dir="2700000" algn="tl">
                    <a:srgbClr val="000000">
                      <a:alpha val="43137"/>
                    </a:srgbClr>
                  </a:outerShdw>
                </a:effectLst>
                <a:latin typeface="Cambria" pitchFamily="18" charset="0"/>
              </a:rPr>
              <a:t> well. </a:t>
            </a:r>
            <a:r>
              <a:rPr lang="en-US" sz="3100" b="1" i="1" dirty="0" smtClean="0">
                <a:solidFill>
                  <a:srgbClr val="FFFF00"/>
                </a:solidFill>
                <a:effectLst>
                  <a:outerShdw blurRad="38100" dist="38100" dir="2700000" algn="tl">
                    <a:srgbClr val="000000">
                      <a:alpha val="43137"/>
                    </a:srgbClr>
                  </a:outerShdw>
                </a:effectLst>
                <a:latin typeface="Cambria" pitchFamily="18" charset="0"/>
              </a:rPr>
              <a:t>Should </a:t>
            </a:r>
            <a:r>
              <a:rPr lang="en-US" sz="3100" b="1" i="1" dirty="0">
                <a:solidFill>
                  <a:srgbClr val="FFFF00"/>
                </a:solidFill>
                <a:effectLst>
                  <a:outerShdw blurRad="38100" dist="38100" dir="2700000" algn="tl">
                    <a:srgbClr val="000000">
                      <a:alpha val="43137"/>
                    </a:srgbClr>
                  </a:outerShdw>
                </a:effectLst>
                <a:latin typeface="Cambria" pitchFamily="18" charset="0"/>
              </a:rPr>
              <a:t>your springs be scattered abroad, streams of water in the streets? </a:t>
            </a:r>
            <a:r>
              <a:rPr lang="en-US" sz="3100" b="1" i="1" dirty="0" smtClean="0">
                <a:solidFill>
                  <a:srgbClr val="FFFF00"/>
                </a:solidFill>
                <a:effectLst>
                  <a:outerShdw blurRad="38100" dist="38100" dir="2700000" algn="tl">
                    <a:srgbClr val="000000">
                      <a:alpha val="43137"/>
                    </a:srgbClr>
                  </a:outerShdw>
                </a:effectLst>
                <a:latin typeface="Cambria" pitchFamily="18" charset="0"/>
              </a:rPr>
              <a:t>Let </a:t>
            </a:r>
            <a:r>
              <a:rPr lang="en-US" sz="3100" b="1" i="1" dirty="0">
                <a:solidFill>
                  <a:srgbClr val="FFFF00"/>
                </a:solidFill>
                <a:effectLst>
                  <a:outerShdw blurRad="38100" dist="38100" dir="2700000" algn="tl">
                    <a:srgbClr val="000000">
                      <a:alpha val="43137"/>
                    </a:srgbClr>
                  </a:outerShdw>
                </a:effectLst>
                <a:latin typeface="Cambria" pitchFamily="18" charset="0"/>
              </a:rPr>
              <a:t>them be </a:t>
            </a:r>
            <a:r>
              <a:rPr lang="en-US" sz="3100" b="1" i="1" u="sng" dirty="0">
                <a:solidFill>
                  <a:srgbClr val="FFFF00"/>
                </a:solidFill>
                <a:effectLst>
                  <a:outerShdw blurRad="38100" dist="38100" dir="2700000" algn="tl">
                    <a:srgbClr val="000000">
                      <a:alpha val="43137"/>
                    </a:srgbClr>
                  </a:outerShdw>
                </a:effectLst>
                <a:latin typeface="Cambria" pitchFamily="18" charset="0"/>
              </a:rPr>
              <a:t>for yourself alone</a:t>
            </a:r>
            <a:r>
              <a:rPr lang="en-US" sz="3100" b="1" i="1" dirty="0">
                <a:solidFill>
                  <a:srgbClr val="FFFF00"/>
                </a:solidFill>
                <a:effectLst>
                  <a:outerShdw blurRad="38100" dist="38100" dir="2700000" algn="tl">
                    <a:srgbClr val="000000">
                      <a:alpha val="43137"/>
                    </a:srgbClr>
                  </a:outerShdw>
                </a:effectLst>
                <a:latin typeface="Cambria" pitchFamily="18" charset="0"/>
              </a:rPr>
              <a:t>, and </a:t>
            </a:r>
            <a:r>
              <a:rPr lang="en-US" sz="3100" b="1" i="1" u="sng" dirty="0">
                <a:solidFill>
                  <a:srgbClr val="FFFF00"/>
                </a:solidFill>
                <a:effectLst>
                  <a:outerShdw blurRad="38100" dist="38100" dir="2700000" algn="tl">
                    <a:srgbClr val="000000">
                      <a:alpha val="43137"/>
                    </a:srgbClr>
                  </a:outerShdw>
                </a:effectLst>
                <a:latin typeface="Cambria" pitchFamily="18" charset="0"/>
              </a:rPr>
              <a:t>not for strangers</a:t>
            </a:r>
            <a:r>
              <a:rPr lang="en-US" sz="3100" b="1" i="1" dirty="0">
                <a:solidFill>
                  <a:srgbClr val="FFFF00"/>
                </a:solidFill>
                <a:effectLst>
                  <a:outerShdw blurRad="38100" dist="38100" dir="2700000" algn="tl">
                    <a:srgbClr val="000000">
                      <a:alpha val="43137"/>
                    </a:srgbClr>
                  </a:outerShdw>
                </a:effectLst>
                <a:latin typeface="Cambria" pitchFamily="18" charset="0"/>
              </a:rPr>
              <a:t> with you. </a:t>
            </a:r>
            <a:r>
              <a:rPr lang="en-US" sz="3100" b="1" i="1" dirty="0" smtClean="0">
                <a:solidFill>
                  <a:srgbClr val="FFFF00"/>
                </a:solidFill>
                <a:effectLst>
                  <a:outerShdw blurRad="38100" dist="38100" dir="2700000" algn="tl">
                    <a:srgbClr val="000000">
                      <a:alpha val="43137"/>
                    </a:srgbClr>
                  </a:outerShdw>
                </a:effectLst>
                <a:latin typeface="Cambria" pitchFamily="18" charset="0"/>
              </a:rPr>
              <a:t>Let </a:t>
            </a:r>
            <a:r>
              <a:rPr lang="en-US" sz="3100" b="1" i="1" dirty="0">
                <a:solidFill>
                  <a:srgbClr val="FFFF00"/>
                </a:solidFill>
                <a:effectLst>
                  <a:outerShdw blurRad="38100" dist="38100" dir="2700000" algn="tl">
                    <a:srgbClr val="000000">
                      <a:alpha val="43137"/>
                    </a:srgbClr>
                  </a:outerShdw>
                </a:effectLst>
                <a:latin typeface="Cambria" pitchFamily="18" charset="0"/>
              </a:rPr>
              <a:t>your fountain be blessed, and </a:t>
            </a:r>
            <a:r>
              <a:rPr lang="en-US" sz="3100" b="1" i="1" u="sng" dirty="0">
                <a:solidFill>
                  <a:srgbClr val="FFFF00"/>
                </a:solidFill>
                <a:effectLst>
                  <a:outerShdw blurRad="38100" dist="38100" dir="2700000" algn="tl">
                    <a:srgbClr val="000000">
                      <a:alpha val="43137"/>
                    </a:srgbClr>
                  </a:outerShdw>
                </a:effectLst>
                <a:latin typeface="Cambria" pitchFamily="18" charset="0"/>
              </a:rPr>
              <a:t>rejoice in the wife of your </a:t>
            </a:r>
            <a:r>
              <a:rPr lang="en-US" sz="3100" b="1" i="1" u="sng" dirty="0" smtClean="0">
                <a:solidFill>
                  <a:srgbClr val="FFFF00"/>
                </a:solidFill>
                <a:effectLst>
                  <a:outerShdw blurRad="38100" dist="38100" dir="2700000" algn="tl">
                    <a:srgbClr val="000000">
                      <a:alpha val="43137"/>
                    </a:srgbClr>
                  </a:outerShdw>
                </a:effectLst>
                <a:latin typeface="Cambria" pitchFamily="18" charset="0"/>
              </a:rPr>
              <a:t>youth</a:t>
            </a:r>
            <a:r>
              <a:rPr lang="en-US" sz="3100" b="1" i="1" dirty="0" smtClean="0">
                <a:solidFill>
                  <a:srgbClr val="FFFF00"/>
                </a:solidFill>
                <a:effectLst>
                  <a:outerShdw blurRad="38100" dist="38100" dir="2700000" algn="tl">
                    <a:srgbClr val="000000">
                      <a:alpha val="43137"/>
                    </a:srgbClr>
                  </a:outerShdw>
                </a:effectLst>
                <a:latin typeface="Cambria" pitchFamily="18" charset="0"/>
              </a:rPr>
              <a:t> </a:t>
            </a:r>
            <a:r>
              <a:rPr lang="en-US" sz="3100" b="1" i="1" dirty="0" smtClean="0">
                <a:effectLst>
                  <a:outerShdw blurRad="38100" dist="38100" dir="2700000" algn="tl">
                    <a:srgbClr val="000000">
                      <a:alpha val="43137"/>
                    </a:srgbClr>
                  </a:outerShdw>
                </a:effectLst>
                <a:latin typeface="Cambria" pitchFamily="18" charset="0"/>
              </a:rPr>
              <a:t>(5:15-18)</a:t>
            </a:r>
            <a:endParaRPr lang="en-US" sz="3100" dirty="0" smtClean="0">
              <a:effectLst>
                <a:outerShdw blurRad="38100" dist="38100" dir="2700000" algn="tl">
                  <a:srgbClr val="000000">
                    <a:alpha val="43137"/>
                  </a:srgbClr>
                </a:outerShdw>
              </a:effectLst>
            </a:endParaRPr>
          </a:p>
          <a:p>
            <a:pPr marL="548640" lvl="1" indent="-411480">
              <a:buClr>
                <a:schemeClr val="tx1">
                  <a:shade val="95000"/>
                </a:schemeClr>
              </a:buClr>
              <a:buSzPct val="65000"/>
              <a:buFont typeface="Wingdings 2"/>
              <a:buChar char=""/>
            </a:pPr>
            <a:r>
              <a:rPr lang="en-US" sz="3600" dirty="0">
                <a:effectLst>
                  <a:outerShdw blurRad="38100" dist="38100" dir="2700000" algn="tl">
                    <a:srgbClr val="000000">
                      <a:alpha val="43137"/>
                    </a:srgbClr>
                  </a:outerShdw>
                </a:effectLst>
              </a:rPr>
              <a:t>On the surface this passage </a:t>
            </a:r>
            <a:r>
              <a:rPr lang="en-US" sz="3600" dirty="0" smtClean="0">
                <a:effectLst>
                  <a:outerShdw blurRad="38100" dist="38100" dir="2700000" algn="tl">
                    <a:srgbClr val="000000">
                      <a:alpha val="43137"/>
                    </a:srgbClr>
                  </a:outerShdw>
                </a:effectLst>
              </a:rPr>
              <a:t>seems to be talking about </a:t>
            </a:r>
            <a:r>
              <a:rPr lang="en-US" sz="3600" u="sng" dirty="0" smtClean="0">
                <a:effectLst>
                  <a:outerShdw blurRad="38100" dist="38100" dir="2700000" algn="tl">
                    <a:srgbClr val="000000">
                      <a:alpha val="43137"/>
                    </a:srgbClr>
                  </a:outerShdw>
                </a:effectLst>
              </a:rPr>
              <a:t>water</a:t>
            </a:r>
            <a:r>
              <a:rPr lang="en-US" sz="3600" dirty="0" smtClean="0">
                <a:effectLst>
                  <a:outerShdw blurRad="38100" dist="38100" dir="2700000" algn="tl">
                    <a:srgbClr val="000000">
                      <a:alpha val="43137"/>
                    </a:srgbClr>
                  </a:outerShdw>
                </a:effectLst>
              </a:rPr>
              <a:t>, but it’s actually talking about </a:t>
            </a:r>
            <a:r>
              <a:rPr lang="en-US" sz="3600" u="sng" dirty="0" smtClean="0">
                <a:effectLst>
                  <a:outerShdw blurRad="38100" dist="38100" dir="2700000" algn="tl">
                    <a:srgbClr val="000000">
                      <a:alpha val="43137"/>
                    </a:srgbClr>
                  </a:outerShdw>
                </a:effectLst>
              </a:rPr>
              <a:t>sex</a:t>
            </a:r>
            <a:r>
              <a:rPr lang="en-US" sz="3600" dirty="0" smtClean="0">
                <a:effectLst>
                  <a:outerShdw blurRad="38100" dist="38100" dir="2700000" algn="tl">
                    <a:srgbClr val="000000">
                      <a:alpha val="43137"/>
                    </a:srgbClr>
                  </a:outerShdw>
                </a:effectLst>
              </a:rPr>
              <a:t>!</a:t>
            </a:r>
          </a:p>
          <a:p>
            <a:pPr marL="548640" lvl="1" indent="-411480">
              <a:buClr>
                <a:schemeClr val="tx1">
                  <a:shade val="95000"/>
                </a:schemeClr>
              </a:buClr>
              <a:buSzPct val="65000"/>
              <a:buFont typeface="Wingdings 2"/>
              <a:buChar char=""/>
            </a:pPr>
            <a:r>
              <a:rPr lang="en-US" sz="3600" dirty="0" smtClean="0">
                <a:effectLst>
                  <a:outerShdw blurRad="38100" dist="38100" dir="2700000" algn="tl">
                    <a:srgbClr val="000000">
                      <a:alpha val="43137"/>
                    </a:srgbClr>
                  </a:outerShdw>
                </a:effectLst>
              </a:rPr>
              <a:t>The </a:t>
            </a:r>
            <a:r>
              <a:rPr lang="en-US" sz="3600" b="1" i="1" dirty="0">
                <a:solidFill>
                  <a:srgbClr val="FFFF00"/>
                </a:solidFill>
                <a:effectLst>
                  <a:outerShdw blurRad="38100" dist="38100" dir="2700000" algn="tl">
                    <a:srgbClr val="000000">
                      <a:alpha val="43137"/>
                    </a:srgbClr>
                  </a:outerShdw>
                </a:effectLst>
                <a:latin typeface="Cambria" pitchFamily="18" charset="0"/>
              </a:rPr>
              <a:t>water</a:t>
            </a:r>
            <a:r>
              <a:rPr lang="en-US" sz="3600" dirty="0" smtClean="0">
                <a:effectLst>
                  <a:outerShdw blurRad="38100" dist="38100" dir="2700000" algn="tl">
                    <a:srgbClr val="000000">
                      <a:alpha val="43137"/>
                    </a:srgbClr>
                  </a:outerShdw>
                </a:effectLst>
              </a:rPr>
              <a:t> here, refers to the quenching of sexual “thirst”– </a:t>
            </a:r>
            <a:r>
              <a:rPr lang="en-US" sz="3600" i="1" dirty="0" smtClean="0">
                <a:effectLst>
                  <a:outerShdw blurRad="38100" dist="38100" dir="2700000" algn="tl">
                    <a:srgbClr val="000000">
                      <a:alpha val="43137"/>
                    </a:srgbClr>
                  </a:outerShdw>
                </a:effectLst>
                <a:latin typeface="Cambria" panose="02040503050406030204" pitchFamily="18" charset="0"/>
              </a:rPr>
              <a:t>The image suggests cool limpid refreshment for hot desires, which are slaked by ‘drinking’, that is </a:t>
            </a:r>
            <a:r>
              <a:rPr lang="en-US" sz="3600" i="1" dirty="0">
                <a:effectLst>
                  <a:outerShdw blurRad="38100" dist="38100" dir="2700000" algn="tl">
                    <a:srgbClr val="000000">
                      <a:alpha val="43137"/>
                    </a:srgbClr>
                  </a:outerShdw>
                </a:effectLst>
                <a:latin typeface="Cambria" panose="02040503050406030204" pitchFamily="18" charset="0"/>
              </a:rPr>
              <a:t>lovemaking </a:t>
            </a:r>
            <a:r>
              <a:rPr lang="en-US" sz="3600" dirty="0">
                <a:effectLst>
                  <a:outerShdw blurRad="38100" dist="38100" dir="2700000" algn="tl">
                    <a:srgbClr val="000000">
                      <a:alpha val="43137"/>
                    </a:srgbClr>
                  </a:outerShdw>
                </a:effectLst>
                <a:latin typeface="Calibri" panose="020F0502020204030204" pitchFamily="34" charset="0"/>
              </a:rPr>
              <a:t>(</a:t>
            </a:r>
            <a:r>
              <a:rPr lang="en-US" sz="3600" dirty="0" err="1" smtClean="0">
                <a:effectLst>
                  <a:outerShdw blurRad="38100" dist="38100" dir="2700000" algn="tl">
                    <a:srgbClr val="000000">
                      <a:alpha val="43137"/>
                    </a:srgbClr>
                  </a:outerShdw>
                </a:effectLst>
                <a:latin typeface="Calibri" panose="020F0502020204030204" pitchFamily="34" charset="0"/>
              </a:rPr>
              <a:t>Walke</a:t>
            </a:r>
            <a:r>
              <a:rPr lang="en-US" sz="3600" dirty="0" smtClean="0">
                <a:effectLst>
                  <a:outerShdw blurRad="38100" dist="38100" dir="2700000" algn="tl">
                    <a:srgbClr val="000000">
                      <a:alpha val="43137"/>
                    </a:srgbClr>
                  </a:outerShdw>
                </a:effectLst>
                <a:latin typeface="Calibri" panose="020F0502020204030204" pitchFamily="34" charset="0"/>
              </a:rPr>
              <a:t>, </a:t>
            </a:r>
            <a:r>
              <a:rPr lang="en-US" sz="3600" dirty="0">
                <a:effectLst>
                  <a:outerShdw blurRad="38100" dist="38100" dir="2700000" algn="tl">
                    <a:srgbClr val="000000">
                      <a:alpha val="43137"/>
                    </a:srgbClr>
                  </a:outerShdw>
                </a:effectLst>
                <a:latin typeface="Calibri" panose="020F0502020204030204" pitchFamily="34" charset="0"/>
              </a:rPr>
              <a:t>p.317</a:t>
            </a:r>
            <a:r>
              <a:rPr lang="en-US" sz="3600" dirty="0" smtClean="0">
                <a:effectLst>
                  <a:outerShdw blurRad="38100" dist="38100" dir="2700000" algn="tl">
                    <a:srgbClr val="000000">
                      <a:alpha val="43137"/>
                    </a:srgbClr>
                  </a:outerShdw>
                </a:effectLst>
                <a:latin typeface="Calibri" panose="020F0502020204030204" pitchFamily="34" charset="0"/>
              </a:rPr>
              <a:t>)</a:t>
            </a:r>
          </a:p>
          <a:p>
            <a:pPr marL="548640" lvl="1" indent="-411480">
              <a:buClr>
                <a:schemeClr val="tx1">
                  <a:shade val="95000"/>
                </a:schemeClr>
              </a:buClr>
              <a:buSzPct val="65000"/>
              <a:buFont typeface="Wingdings 2"/>
              <a:buChar char=""/>
            </a:pPr>
            <a:r>
              <a:rPr lang="en-US" sz="3600" dirty="0" smtClean="0">
                <a:effectLst>
                  <a:outerShdw blurRad="38100" dist="38100" dir="2700000" algn="tl">
                    <a:srgbClr val="000000">
                      <a:alpha val="43137"/>
                    </a:srgbClr>
                  </a:outerShdw>
                </a:effectLst>
              </a:rPr>
              <a:t>The </a:t>
            </a:r>
            <a:r>
              <a:rPr lang="en-US" sz="3600" b="1" i="1" dirty="0" smtClean="0">
                <a:solidFill>
                  <a:srgbClr val="FFFF00"/>
                </a:solidFill>
                <a:effectLst>
                  <a:outerShdw blurRad="38100" dist="38100" dir="2700000" algn="tl">
                    <a:srgbClr val="000000">
                      <a:alpha val="43137"/>
                    </a:srgbClr>
                  </a:outerShdw>
                </a:effectLst>
                <a:latin typeface="Cambria" pitchFamily="18" charset="0"/>
              </a:rPr>
              <a:t>cistern </a:t>
            </a:r>
            <a:r>
              <a:rPr lang="en-US" sz="3600" dirty="0" smtClean="0">
                <a:effectLst>
                  <a:outerShdw blurRad="38100" dist="38100" dir="2700000" algn="tl">
                    <a:srgbClr val="000000">
                      <a:alpha val="43137"/>
                    </a:srgbClr>
                  </a:outerShdw>
                </a:effectLst>
              </a:rPr>
              <a:t>and </a:t>
            </a:r>
            <a:r>
              <a:rPr lang="en-US" sz="3600" b="1" i="1" dirty="0">
                <a:solidFill>
                  <a:srgbClr val="FFFF00"/>
                </a:solidFill>
                <a:effectLst>
                  <a:outerShdw blurRad="38100" dist="38100" dir="2700000" algn="tl">
                    <a:srgbClr val="000000">
                      <a:alpha val="43137"/>
                    </a:srgbClr>
                  </a:outerShdw>
                </a:effectLst>
                <a:latin typeface="Cambria" pitchFamily="18" charset="0"/>
              </a:rPr>
              <a:t>well</a:t>
            </a:r>
            <a:r>
              <a:rPr lang="en-US" sz="3600" dirty="0" smtClean="0">
                <a:effectLst>
                  <a:outerShdw blurRad="38100" dist="38100" dir="2700000" algn="tl">
                    <a:srgbClr val="000000">
                      <a:alpha val="43137"/>
                    </a:srgbClr>
                  </a:outerShdw>
                </a:effectLst>
              </a:rPr>
              <a:t> refer to the sexual affections of the wife; the </a:t>
            </a:r>
            <a:r>
              <a:rPr lang="en-US" sz="3600" b="1" i="1" dirty="0">
                <a:solidFill>
                  <a:srgbClr val="FFFF00"/>
                </a:solidFill>
                <a:effectLst>
                  <a:outerShdw blurRad="38100" dist="38100" dir="2700000" algn="tl">
                    <a:srgbClr val="000000">
                      <a:alpha val="43137"/>
                    </a:srgbClr>
                  </a:outerShdw>
                </a:effectLst>
                <a:latin typeface="Cambria" pitchFamily="18" charset="0"/>
              </a:rPr>
              <a:t>springs</a:t>
            </a:r>
            <a:r>
              <a:rPr lang="en-US" sz="3600" dirty="0" smtClean="0">
                <a:effectLst>
                  <a:outerShdw blurRad="38100" dist="38100" dir="2700000" algn="tl">
                    <a:srgbClr val="000000">
                      <a:alpha val="43137"/>
                    </a:srgbClr>
                  </a:outerShdw>
                </a:effectLst>
              </a:rPr>
              <a:t> and </a:t>
            </a:r>
            <a:r>
              <a:rPr lang="en-US" sz="3600" b="1" i="1" dirty="0">
                <a:solidFill>
                  <a:srgbClr val="FFFF00"/>
                </a:solidFill>
                <a:effectLst>
                  <a:outerShdw blurRad="38100" dist="38100" dir="2700000" algn="tl">
                    <a:srgbClr val="000000">
                      <a:alpha val="43137"/>
                    </a:srgbClr>
                  </a:outerShdw>
                </a:effectLst>
                <a:latin typeface="Cambria" pitchFamily="18" charset="0"/>
              </a:rPr>
              <a:t>streams of water</a:t>
            </a:r>
            <a:r>
              <a:rPr lang="en-US" sz="3600" dirty="0" smtClean="0">
                <a:effectLst>
                  <a:outerShdw blurRad="38100" dist="38100" dir="2700000" algn="tl">
                    <a:srgbClr val="000000">
                      <a:alpha val="43137"/>
                    </a:srgbClr>
                  </a:outerShdw>
                </a:effectLst>
              </a:rPr>
              <a:t> refer to the sexual affections of the husband. The analogy implies that a husband and wife should </a:t>
            </a:r>
            <a:r>
              <a:rPr lang="en-US" sz="3600" u="sng" dirty="0" smtClean="0">
                <a:effectLst>
                  <a:outerShdw blurRad="38100" dist="38100" dir="2700000" algn="tl">
                    <a:srgbClr val="000000">
                      <a:alpha val="43137"/>
                    </a:srgbClr>
                  </a:outerShdw>
                </a:effectLst>
              </a:rPr>
              <a:t>only </a:t>
            </a:r>
            <a:r>
              <a:rPr lang="en-US" sz="3600" dirty="0" smtClean="0">
                <a:effectLst>
                  <a:outerShdw blurRad="38100" dist="38100" dir="2700000" algn="tl">
                    <a:srgbClr val="000000">
                      <a:alpha val="43137"/>
                    </a:srgbClr>
                  </a:outerShdw>
                </a:effectLst>
              </a:rPr>
              <a:t>enjoy sexual refreshment from each other.</a:t>
            </a:r>
            <a:endParaRPr lang="en-US" sz="3600" dirty="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4000" dirty="0" smtClean="0">
                <a:effectLst>
                  <a:outerShdw blurRad="38100" dist="38100" dir="2700000" algn="tl">
                    <a:srgbClr val="000000">
                      <a:alpha val="43137"/>
                    </a:srgbClr>
                  </a:outerShdw>
                </a:effectLst>
              </a:rPr>
              <a:t>The Design of Sex and Beauty</a:t>
            </a:r>
          </a:p>
        </p:txBody>
      </p:sp>
      <p:sp>
        <p:nvSpPr>
          <p:cNvPr id="5" name="Content Placeholder 4"/>
          <p:cNvSpPr>
            <a:spLocks noGrp="1"/>
          </p:cNvSpPr>
          <p:nvPr>
            <p:ph idx="1"/>
          </p:nvPr>
        </p:nvSpPr>
        <p:spPr>
          <a:xfrm>
            <a:off x="457200" y="914400"/>
            <a:ext cx="8229600" cy="5943600"/>
          </a:xfrm>
        </p:spPr>
        <p:txBody>
          <a:bodyPr>
            <a:normAutofit fontScale="85000" lnSpcReduction="20000"/>
          </a:bodyPr>
          <a:lstStyle/>
          <a:p>
            <a:r>
              <a:rPr lang="en-US" sz="3500" dirty="0" smtClean="0">
                <a:effectLst>
                  <a:outerShdw blurRad="38100" dist="38100" dir="2700000" algn="tl">
                    <a:srgbClr val="000000">
                      <a:alpha val="43137"/>
                    </a:srgbClr>
                  </a:outerShdw>
                </a:effectLst>
              </a:rPr>
              <a:t>In fact, </a:t>
            </a:r>
            <a:r>
              <a:rPr lang="en-US" sz="3500" dirty="0" smtClean="0">
                <a:effectLst>
                  <a:outerShdw blurRad="38100" dist="38100" dir="2700000" algn="tl">
                    <a:srgbClr val="000000">
                      <a:alpha val="43137"/>
                    </a:srgbClr>
                  </a:outerShdw>
                </a:effectLst>
              </a:rPr>
              <a:t>the very next verse teaches us that sex </a:t>
            </a:r>
            <a:r>
              <a:rPr lang="en-US" sz="3500" dirty="0" smtClean="0">
                <a:effectLst>
                  <a:outerShdw blurRad="38100" dist="38100" dir="2700000" algn="tl">
                    <a:srgbClr val="000000">
                      <a:alpha val="43137"/>
                    </a:srgbClr>
                  </a:outerShdw>
                </a:effectLst>
              </a:rPr>
              <a:t>was designed by God to produce intense, </a:t>
            </a:r>
            <a:r>
              <a:rPr lang="en-US" sz="3500" u="sng" dirty="0" smtClean="0">
                <a:effectLst>
                  <a:outerShdw blurRad="38100" dist="38100" dir="2700000" algn="tl">
                    <a:srgbClr val="000000">
                      <a:alpha val="43137"/>
                    </a:srgbClr>
                  </a:outerShdw>
                </a:effectLst>
              </a:rPr>
              <a:t>overwhelming pleasure</a:t>
            </a:r>
            <a:r>
              <a:rPr lang="en-US" sz="3500" dirty="0" smtClean="0">
                <a:effectLst>
                  <a:outerShdw blurRad="38100" dist="38100" dir="2700000" algn="tl">
                    <a:srgbClr val="000000">
                      <a:alpha val="43137"/>
                    </a:srgbClr>
                  </a:outerShdw>
                </a:effectLst>
              </a:rPr>
              <a:t> between a husband and </a:t>
            </a:r>
            <a:r>
              <a:rPr lang="en-US" sz="3500" dirty="0" smtClean="0">
                <a:effectLst>
                  <a:outerShdw blurRad="38100" dist="38100" dir="2700000" algn="tl">
                    <a:srgbClr val="000000">
                      <a:alpha val="43137"/>
                    </a:srgbClr>
                  </a:outerShdw>
                </a:effectLst>
              </a:rPr>
              <a:t>wife:</a:t>
            </a:r>
            <a:endParaRPr lang="en-US" sz="3500" dirty="0" smtClean="0">
              <a:effectLst>
                <a:outerShdw blurRad="38100" dist="38100" dir="2700000" algn="tl">
                  <a:srgbClr val="000000">
                    <a:alpha val="43137"/>
                  </a:srgbClr>
                </a:outerShdw>
              </a:effectLst>
            </a:endParaRPr>
          </a:p>
          <a:p>
            <a:pPr lvl="1"/>
            <a:r>
              <a:rPr lang="en-US" sz="3000" b="1" i="1" dirty="0" smtClean="0">
                <a:solidFill>
                  <a:srgbClr val="FFFF00"/>
                </a:solidFill>
                <a:effectLst>
                  <a:outerShdw blurRad="38100" dist="38100" dir="2700000" algn="tl">
                    <a:srgbClr val="000000">
                      <a:alpha val="43137"/>
                    </a:srgbClr>
                  </a:outerShdw>
                </a:effectLst>
                <a:latin typeface="Cambria" pitchFamily="18" charset="0"/>
              </a:rPr>
              <a:t>…</a:t>
            </a:r>
            <a:r>
              <a:rPr lang="en-US" sz="3200" b="1" i="1" dirty="0">
                <a:solidFill>
                  <a:srgbClr val="FFFF00"/>
                </a:solidFill>
                <a:effectLst>
                  <a:outerShdw blurRad="38100" dist="38100" dir="2700000" algn="tl">
                    <a:srgbClr val="000000">
                      <a:alpha val="43137"/>
                    </a:srgbClr>
                  </a:outerShdw>
                </a:effectLst>
                <a:latin typeface="Cambria" pitchFamily="18" charset="0"/>
              </a:rPr>
              <a:t> </a:t>
            </a:r>
            <a:r>
              <a:rPr lang="en-US" sz="3200" b="1" i="1" u="sng" dirty="0">
                <a:solidFill>
                  <a:srgbClr val="FFFF00"/>
                </a:solidFill>
                <a:effectLst>
                  <a:outerShdw blurRad="38100" dist="38100" dir="2700000" algn="tl">
                    <a:srgbClr val="000000">
                      <a:alpha val="43137"/>
                    </a:srgbClr>
                  </a:outerShdw>
                </a:effectLst>
                <a:latin typeface="Cambria" pitchFamily="18" charset="0"/>
              </a:rPr>
              <a:t>rejoice</a:t>
            </a:r>
            <a:r>
              <a:rPr lang="en-US" sz="3200" b="1" i="1" dirty="0">
                <a:solidFill>
                  <a:srgbClr val="FFFF00"/>
                </a:solidFill>
                <a:effectLst>
                  <a:outerShdw blurRad="38100" dist="38100" dir="2700000" algn="tl">
                    <a:srgbClr val="000000">
                      <a:alpha val="43137"/>
                    </a:srgbClr>
                  </a:outerShdw>
                </a:effectLst>
                <a:latin typeface="Cambria" pitchFamily="18" charset="0"/>
              </a:rPr>
              <a:t> in the wife of your </a:t>
            </a:r>
            <a:r>
              <a:rPr lang="en-US" sz="3200" b="1" i="1" dirty="0" smtClean="0">
                <a:solidFill>
                  <a:srgbClr val="FFFF00"/>
                </a:solidFill>
                <a:effectLst>
                  <a:outerShdw blurRad="38100" dist="38100" dir="2700000" algn="tl">
                    <a:srgbClr val="000000">
                      <a:alpha val="43137"/>
                    </a:srgbClr>
                  </a:outerShdw>
                </a:effectLst>
                <a:latin typeface="Cambria" pitchFamily="18" charset="0"/>
              </a:rPr>
              <a:t>youth, </a:t>
            </a:r>
            <a:r>
              <a:rPr lang="en-US" sz="3000" b="1" i="1" dirty="0" smtClean="0">
                <a:solidFill>
                  <a:srgbClr val="FFFF00"/>
                </a:solidFill>
                <a:effectLst>
                  <a:outerShdw blurRad="38100" dist="38100" dir="2700000" algn="tl">
                    <a:srgbClr val="000000">
                      <a:alpha val="43137"/>
                    </a:srgbClr>
                  </a:outerShdw>
                </a:effectLst>
                <a:latin typeface="Cambria" pitchFamily="18" charset="0"/>
              </a:rPr>
              <a:t>a </a:t>
            </a:r>
            <a:r>
              <a:rPr lang="en-US" sz="3000" b="1" i="1" dirty="0">
                <a:solidFill>
                  <a:srgbClr val="FFFF00"/>
                </a:solidFill>
                <a:effectLst>
                  <a:outerShdw blurRad="38100" dist="38100" dir="2700000" algn="tl">
                    <a:srgbClr val="000000">
                      <a:alpha val="43137"/>
                    </a:srgbClr>
                  </a:outerShdw>
                </a:effectLst>
                <a:latin typeface="Cambria" pitchFamily="18" charset="0"/>
              </a:rPr>
              <a:t>lovely deer, a graceful doe. Let </a:t>
            </a:r>
            <a:r>
              <a:rPr lang="en-US" sz="3000" b="1" i="1" dirty="0" smtClean="0">
                <a:solidFill>
                  <a:srgbClr val="FFFF00"/>
                </a:solidFill>
                <a:effectLst>
                  <a:outerShdw blurRad="38100" dist="38100" dir="2700000" algn="tl">
                    <a:srgbClr val="000000">
                      <a:alpha val="43137"/>
                    </a:srgbClr>
                  </a:outerShdw>
                </a:effectLst>
                <a:latin typeface="Cambria" pitchFamily="18" charset="0"/>
              </a:rPr>
              <a:t>her </a:t>
            </a:r>
            <a:r>
              <a:rPr lang="en-US" sz="3000" b="1" i="1" dirty="0" smtClean="0">
                <a:solidFill>
                  <a:srgbClr val="FFFF00"/>
                </a:solidFill>
                <a:effectLst>
                  <a:outerShdw blurRad="38100" dist="38100" dir="2700000" algn="tl">
                    <a:srgbClr val="000000">
                      <a:alpha val="43137"/>
                    </a:srgbClr>
                  </a:outerShdw>
                </a:effectLst>
                <a:latin typeface="Cambria" pitchFamily="18" charset="0"/>
              </a:rPr>
              <a:t>breasts </a:t>
            </a:r>
            <a:r>
              <a:rPr lang="en-US" sz="3000" b="1" i="1" dirty="0">
                <a:solidFill>
                  <a:srgbClr val="FFFF00"/>
                </a:solidFill>
                <a:effectLst>
                  <a:outerShdw blurRad="38100" dist="38100" dir="2700000" algn="tl">
                    <a:srgbClr val="000000">
                      <a:alpha val="43137"/>
                    </a:srgbClr>
                  </a:outerShdw>
                </a:effectLst>
                <a:latin typeface="Cambria" pitchFamily="18" charset="0"/>
              </a:rPr>
              <a:t>fill you at all times with </a:t>
            </a:r>
            <a:r>
              <a:rPr lang="en-US" sz="3000" b="1" i="1" u="sng" dirty="0">
                <a:solidFill>
                  <a:srgbClr val="FFFF00"/>
                </a:solidFill>
                <a:effectLst>
                  <a:outerShdw blurRad="38100" dist="38100" dir="2700000" algn="tl">
                    <a:srgbClr val="000000">
                      <a:alpha val="43137"/>
                    </a:srgbClr>
                  </a:outerShdw>
                </a:effectLst>
                <a:latin typeface="Cambria" pitchFamily="18" charset="0"/>
              </a:rPr>
              <a:t>delight</a:t>
            </a:r>
            <a:r>
              <a:rPr lang="en-US" sz="3000" b="1" i="1" dirty="0">
                <a:solidFill>
                  <a:srgbClr val="FFFF00"/>
                </a:solidFill>
                <a:effectLst>
                  <a:outerShdw blurRad="38100" dist="38100" dir="2700000" algn="tl">
                    <a:srgbClr val="000000">
                      <a:alpha val="43137"/>
                    </a:srgbClr>
                  </a:outerShdw>
                </a:effectLst>
                <a:latin typeface="Cambria" pitchFamily="18" charset="0"/>
              </a:rPr>
              <a:t>; be </a:t>
            </a:r>
            <a:r>
              <a:rPr lang="en-US" sz="3000" b="1" i="1" u="sng" dirty="0">
                <a:solidFill>
                  <a:srgbClr val="FFFF00"/>
                </a:solidFill>
                <a:effectLst>
                  <a:outerShdw blurRad="38100" dist="38100" dir="2700000" algn="tl">
                    <a:srgbClr val="000000">
                      <a:alpha val="43137"/>
                    </a:srgbClr>
                  </a:outerShdw>
                </a:effectLst>
                <a:latin typeface="Cambria" pitchFamily="18" charset="0"/>
              </a:rPr>
              <a:t>intoxicated</a:t>
            </a:r>
            <a:r>
              <a:rPr lang="en-US" sz="3000" b="1" i="1" dirty="0">
                <a:solidFill>
                  <a:srgbClr val="FFFF00"/>
                </a:solidFill>
                <a:effectLst>
                  <a:outerShdw blurRad="38100" dist="38100" dir="2700000" algn="tl">
                    <a:srgbClr val="000000">
                      <a:alpha val="43137"/>
                    </a:srgbClr>
                  </a:outerShdw>
                </a:effectLst>
                <a:latin typeface="Cambria" pitchFamily="18" charset="0"/>
              </a:rPr>
              <a:t> always in her love. </a:t>
            </a:r>
            <a:r>
              <a:rPr lang="en-US" sz="3000" b="1" i="1" dirty="0" smtClean="0">
                <a:effectLst>
                  <a:outerShdw blurRad="38100" dist="38100" dir="2700000" algn="tl">
                    <a:srgbClr val="000000">
                      <a:alpha val="43137"/>
                    </a:srgbClr>
                  </a:outerShdw>
                </a:effectLst>
                <a:latin typeface="Cambria" pitchFamily="18" charset="0"/>
              </a:rPr>
              <a:t>(5:19)</a:t>
            </a:r>
          </a:p>
          <a:p>
            <a:r>
              <a:rPr lang="en-US" sz="3400" dirty="0" smtClean="0">
                <a:effectLst>
                  <a:outerShdw blurRad="38100" dist="38100" dir="2700000" algn="tl">
                    <a:srgbClr val="000000">
                      <a:alpha val="43137"/>
                    </a:srgbClr>
                  </a:outerShdw>
                </a:effectLst>
              </a:rPr>
              <a:t>The Hebrew word translated </a:t>
            </a:r>
            <a:r>
              <a:rPr lang="en-US" sz="3400" dirty="0">
                <a:effectLst>
                  <a:outerShdw blurRad="38100" dist="38100" dir="2700000" algn="tl">
                    <a:srgbClr val="000000">
                      <a:alpha val="43137"/>
                    </a:srgbClr>
                  </a:outerShdw>
                </a:effectLst>
              </a:rPr>
              <a:t>“</a:t>
            </a:r>
            <a:r>
              <a:rPr lang="en-US" sz="3400" dirty="0" smtClean="0">
                <a:effectLst>
                  <a:outerShdw blurRad="38100" dist="38100" dir="2700000" algn="tl">
                    <a:srgbClr val="000000">
                      <a:alpha val="43137"/>
                    </a:srgbClr>
                  </a:outerShdw>
                </a:effectLst>
              </a:rPr>
              <a:t>intoxicated” here was a word that was used to describe someone who was staggering because they were drunk. </a:t>
            </a:r>
            <a:endParaRPr lang="en-US" sz="3400" dirty="0" smtClean="0">
              <a:effectLst>
                <a:outerShdw blurRad="38100" dist="38100" dir="2700000" algn="tl">
                  <a:srgbClr val="000000">
                    <a:alpha val="43137"/>
                  </a:srgbClr>
                </a:outerShdw>
              </a:effectLst>
            </a:endParaRPr>
          </a:p>
          <a:p>
            <a:r>
              <a:rPr lang="en-US" sz="3400" dirty="0" smtClean="0">
                <a:effectLst>
                  <a:outerShdw blurRad="38100" dist="38100" dir="2700000" algn="tl">
                    <a:srgbClr val="000000">
                      <a:alpha val="43137"/>
                    </a:srgbClr>
                  </a:outerShdw>
                </a:effectLst>
              </a:rPr>
              <a:t>Here the word refers to the experience of a husband who is “deliciously dazed in the ecstasies of lovemaking” with his wife. (</a:t>
            </a:r>
            <a:r>
              <a:rPr lang="en-US" sz="3400" dirty="0" err="1" smtClean="0">
                <a:effectLst>
                  <a:outerShdw blurRad="38100" dist="38100" dir="2700000" algn="tl">
                    <a:srgbClr val="000000">
                      <a:alpha val="43137"/>
                    </a:srgbClr>
                  </a:outerShdw>
                </a:effectLst>
              </a:rPr>
              <a:t>Waltke</a:t>
            </a:r>
            <a:r>
              <a:rPr lang="en-US" sz="3400" dirty="0" smtClean="0">
                <a:effectLst>
                  <a:outerShdw blurRad="38100" dist="38100" dir="2700000" algn="tl">
                    <a:srgbClr val="000000">
                      <a:alpha val="43137"/>
                    </a:srgbClr>
                  </a:outerShdw>
                </a:effectLst>
              </a:rPr>
              <a:t>, p.322)</a:t>
            </a:r>
            <a:endParaRPr lang="en-US" sz="3400"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4000" dirty="0" smtClean="0">
                <a:effectLst>
                  <a:outerShdw blurRad="38100" dist="38100" dir="2700000" algn="tl">
                    <a:srgbClr val="000000">
                      <a:alpha val="43137"/>
                    </a:srgbClr>
                  </a:outerShdw>
                </a:effectLst>
              </a:rPr>
              <a:t>The Design of Sex and Beauty</a:t>
            </a:r>
          </a:p>
        </p:txBody>
      </p:sp>
      <p:sp>
        <p:nvSpPr>
          <p:cNvPr id="5" name="Content Placeholder 4"/>
          <p:cNvSpPr>
            <a:spLocks noGrp="1"/>
          </p:cNvSpPr>
          <p:nvPr>
            <p:ph idx="1"/>
          </p:nvPr>
        </p:nvSpPr>
        <p:spPr>
          <a:xfrm>
            <a:off x="457200" y="1066800"/>
            <a:ext cx="8229600" cy="5791200"/>
          </a:xfrm>
        </p:spPr>
        <p:txBody>
          <a:bodyPr>
            <a:normAutofit fontScale="92500"/>
          </a:bodyPr>
          <a:lstStyle/>
          <a:p>
            <a:r>
              <a:rPr lang="en-US" dirty="0" smtClean="0">
                <a:effectLst>
                  <a:outerShdw blurRad="38100" dist="38100" dir="2700000" algn="tl">
                    <a:srgbClr val="000000">
                      <a:alpha val="43137"/>
                    </a:srgbClr>
                  </a:outerShdw>
                </a:effectLst>
              </a:rPr>
              <a:t>Sex </a:t>
            </a:r>
            <a:r>
              <a:rPr lang="en-US" dirty="0" smtClean="0">
                <a:effectLst>
                  <a:outerShdw blurRad="38100" dist="38100" dir="2700000" algn="tl">
                    <a:srgbClr val="000000">
                      <a:alpha val="43137"/>
                    </a:srgbClr>
                  </a:outerShdw>
                </a:effectLst>
              </a:rPr>
              <a:t>was designed by God to be an integral part of marriage from the very beginning – even </a:t>
            </a:r>
            <a:r>
              <a:rPr lang="en-US" u="sng" dirty="0" smtClean="0">
                <a:effectLst>
                  <a:outerShdw blurRad="38100" dist="38100" dir="2700000" algn="tl">
                    <a:srgbClr val="000000">
                      <a:alpha val="43137"/>
                    </a:srgbClr>
                  </a:outerShdw>
                </a:effectLst>
              </a:rPr>
              <a:t>before</a:t>
            </a:r>
            <a:r>
              <a:rPr lang="en-US" dirty="0" smtClean="0">
                <a:effectLst>
                  <a:outerShdw blurRad="38100" dist="38100" dir="2700000" algn="tl">
                    <a:srgbClr val="000000">
                      <a:alpha val="43137"/>
                    </a:srgbClr>
                  </a:outerShdw>
                </a:effectLst>
              </a:rPr>
              <a:t> the existence of </a:t>
            </a:r>
            <a:r>
              <a:rPr lang="en-US" u="sng" dirty="0" smtClean="0">
                <a:effectLst>
                  <a:outerShdw blurRad="38100" dist="38100" dir="2700000" algn="tl">
                    <a:srgbClr val="000000">
                      <a:alpha val="43137"/>
                    </a:srgbClr>
                  </a:outerShdw>
                </a:effectLst>
              </a:rPr>
              <a:t>sin</a:t>
            </a:r>
            <a:r>
              <a:rPr lang="en-US" dirty="0" smtClean="0">
                <a:effectLst>
                  <a:outerShdw blurRad="38100" dist="38100" dir="2700000" algn="tl">
                    <a:srgbClr val="000000">
                      <a:alpha val="43137"/>
                    </a:srgbClr>
                  </a:outerShdw>
                </a:effectLst>
              </a:rPr>
              <a:t>:</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And </a:t>
            </a:r>
            <a:r>
              <a:rPr lang="en-US" b="1" i="1" dirty="0">
                <a:solidFill>
                  <a:srgbClr val="FFFF00"/>
                </a:solidFill>
                <a:effectLst>
                  <a:outerShdw blurRad="38100" dist="38100" dir="2700000" algn="tl">
                    <a:srgbClr val="000000">
                      <a:alpha val="43137"/>
                    </a:srgbClr>
                  </a:outerShdw>
                </a:effectLst>
                <a:latin typeface="Cambria" pitchFamily="18" charset="0"/>
              </a:rPr>
              <a:t>the rib that the LORD God had taken from the man he made into a woman and brought her to the man. </a:t>
            </a:r>
            <a:r>
              <a:rPr lang="en-US" b="1" i="1" dirty="0" smtClean="0">
                <a:solidFill>
                  <a:srgbClr val="FFFF00"/>
                </a:solidFill>
                <a:effectLst>
                  <a:outerShdw blurRad="38100" dist="38100" dir="2700000" algn="tl">
                    <a:srgbClr val="000000">
                      <a:alpha val="43137"/>
                    </a:srgbClr>
                  </a:outerShdw>
                </a:effectLst>
                <a:latin typeface="Cambria" pitchFamily="18" charset="0"/>
              </a:rPr>
              <a:t>Then </a:t>
            </a:r>
            <a:r>
              <a:rPr lang="en-US" b="1" i="1" dirty="0">
                <a:solidFill>
                  <a:srgbClr val="FFFF00"/>
                </a:solidFill>
                <a:effectLst>
                  <a:outerShdw blurRad="38100" dist="38100" dir="2700000" algn="tl">
                    <a:srgbClr val="000000">
                      <a:alpha val="43137"/>
                    </a:srgbClr>
                  </a:outerShdw>
                </a:effectLst>
                <a:latin typeface="Cambria" pitchFamily="18" charset="0"/>
              </a:rPr>
              <a:t>the man said, </a:t>
            </a:r>
            <a:r>
              <a:rPr lang="en-US" b="1" i="1" dirty="0" smtClean="0">
                <a:solidFill>
                  <a:srgbClr val="FFFF00"/>
                </a:solidFill>
                <a:effectLst>
                  <a:outerShdw blurRad="38100" dist="38100" dir="2700000" algn="tl">
                    <a:srgbClr val="000000">
                      <a:alpha val="43137"/>
                    </a:srgbClr>
                  </a:outerShdw>
                </a:effectLst>
                <a:latin typeface="Cambria" pitchFamily="18" charset="0"/>
              </a:rPr>
              <a:t>“This </a:t>
            </a:r>
            <a:r>
              <a:rPr lang="en-US" b="1" i="1" dirty="0">
                <a:solidFill>
                  <a:srgbClr val="FFFF00"/>
                </a:solidFill>
                <a:effectLst>
                  <a:outerShdw blurRad="38100" dist="38100" dir="2700000" algn="tl">
                    <a:srgbClr val="000000">
                      <a:alpha val="43137"/>
                    </a:srgbClr>
                  </a:outerShdw>
                </a:effectLst>
                <a:latin typeface="Cambria" pitchFamily="18" charset="0"/>
              </a:rPr>
              <a:t>at last is bone of my bones and flesh of my flesh; she shall be called Woman, because she was taken out of Man</a:t>
            </a:r>
            <a:r>
              <a:rPr lang="en-US" b="1" i="1" dirty="0" smtClean="0">
                <a:solidFill>
                  <a:srgbClr val="FFFF00"/>
                </a:solidFill>
                <a:effectLst>
                  <a:outerShdw blurRad="38100" dist="38100" dir="2700000" algn="tl">
                    <a:srgbClr val="000000">
                      <a:alpha val="43137"/>
                    </a:srgbClr>
                  </a:outerShdw>
                </a:effectLst>
                <a:latin typeface="Cambria" pitchFamily="18" charset="0"/>
              </a:rPr>
              <a:t>.” Therefore </a:t>
            </a:r>
            <a:r>
              <a:rPr lang="en-US" b="1" i="1" u="sng" dirty="0">
                <a:solidFill>
                  <a:srgbClr val="FFFF00"/>
                </a:solidFill>
                <a:effectLst>
                  <a:outerShdw blurRad="38100" dist="38100" dir="2700000" algn="tl">
                    <a:srgbClr val="000000">
                      <a:alpha val="43137"/>
                    </a:srgbClr>
                  </a:outerShdw>
                </a:effectLst>
                <a:latin typeface="Cambria" pitchFamily="18" charset="0"/>
              </a:rPr>
              <a:t>a man shall</a:t>
            </a:r>
            <a:r>
              <a:rPr lang="en-US" b="1" i="1" dirty="0">
                <a:solidFill>
                  <a:srgbClr val="FFFF00"/>
                </a:solidFill>
                <a:effectLst>
                  <a:outerShdw blurRad="38100" dist="38100" dir="2700000" algn="tl">
                    <a:srgbClr val="000000">
                      <a:alpha val="43137"/>
                    </a:srgbClr>
                  </a:outerShdw>
                </a:effectLst>
                <a:latin typeface="Cambria" pitchFamily="18" charset="0"/>
              </a:rPr>
              <a:t> leave his father and his mother and </a:t>
            </a:r>
            <a:r>
              <a:rPr lang="en-US" b="1" i="1" u="sng" dirty="0">
                <a:solidFill>
                  <a:srgbClr val="FFFF00"/>
                </a:solidFill>
                <a:effectLst>
                  <a:outerShdw blurRad="38100" dist="38100" dir="2700000" algn="tl">
                    <a:srgbClr val="000000">
                      <a:alpha val="43137"/>
                    </a:srgbClr>
                  </a:outerShdw>
                </a:effectLst>
                <a:latin typeface="Cambria" pitchFamily="18" charset="0"/>
              </a:rPr>
              <a:t>hold fast to his wife</a:t>
            </a:r>
            <a:r>
              <a:rPr lang="en-US" b="1" i="1" dirty="0">
                <a:solidFill>
                  <a:srgbClr val="FFFF00"/>
                </a:solidFill>
                <a:effectLst>
                  <a:outerShdw blurRad="38100" dist="38100" dir="2700000" algn="tl">
                    <a:srgbClr val="000000">
                      <a:alpha val="43137"/>
                    </a:srgbClr>
                  </a:outerShdw>
                </a:effectLst>
                <a:latin typeface="Cambria" pitchFamily="18" charset="0"/>
              </a:rPr>
              <a:t>, </a:t>
            </a:r>
            <a:r>
              <a:rPr lang="en-US" b="1" i="1" u="sng" dirty="0">
                <a:solidFill>
                  <a:srgbClr val="FFFF00"/>
                </a:solidFill>
                <a:effectLst>
                  <a:outerShdw blurRad="38100" dist="38100" dir="2700000" algn="tl">
                    <a:srgbClr val="000000">
                      <a:alpha val="43137"/>
                    </a:srgbClr>
                  </a:outerShdw>
                </a:effectLst>
                <a:latin typeface="Cambria" pitchFamily="18" charset="0"/>
              </a:rPr>
              <a:t>and they shall become one flesh</a:t>
            </a:r>
            <a:r>
              <a:rPr lang="en-US" b="1" i="1" dirty="0">
                <a:solidFill>
                  <a:srgbClr val="FFFF00"/>
                </a:solidFill>
                <a:effectLst>
                  <a:outerShdw blurRad="38100" dist="38100" dir="2700000" algn="tl">
                    <a:srgbClr val="000000">
                      <a:alpha val="43137"/>
                    </a:srgbClr>
                  </a:outerShdw>
                </a:effectLst>
                <a:latin typeface="Cambria" pitchFamily="18" charset="0"/>
              </a:rPr>
              <a:t>. </a:t>
            </a:r>
            <a:r>
              <a:rPr lang="en-US" b="1" i="1" dirty="0" smtClean="0">
                <a:solidFill>
                  <a:srgbClr val="FFFF00"/>
                </a:solidFill>
                <a:effectLst>
                  <a:outerShdw blurRad="38100" dist="38100" dir="2700000" algn="tl">
                    <a:srgbClr val="000000">
                      <a:alpha val="43137"/>
                    </a:srgbClr>
                  </a:outerShdw>
                </a:effectLst>
                <a:latin typeface="Cambria" pitchFamily="18" charset="0"/>
              </a:rPr>
              <a:t>And </a:t>
            </a:r>
            <a:r>
              <a:rPr lang="en-US" b="1" i="1" dirty="0">
                <a:solidFill>
                  <a:srgbClr val="FFFF00"/>
                </a:solidFill>
                <a:effectLst>
                  <a:outerShdw blurRad="38100" dist="38100" dir="2700000" algn="tl">
                    <a:srgbClr val="000000">
                      <a:alpha val="43137"/>
                    </a:srgbClr>
                  </a:outerShdw>
                </a:effectLst>
                <a:latin typeface="Cambria" pitchFamily="18" charset="0"/>
              </a:rPr>
              <a:t>the man and his wife were both naked and were not ashamed. </a:t>
            </a:r>
            <a:r>
              <a:rPr lang="en-US" b="1" i="1" dirty="0" smtClean="0">
                <a:effectLst>
                  <a:outerShdw blurRad="38100" dist="38100" dir="2700000" algn="tl">
                    <a:srgbClr val="000000">
                      <a:alpha val="43137"/>
                    </a:srgbClr>
                  </a:outerShdw>
                </a:effectLst>
                <a:latin typeface="Cambria" pitchFamily="18" charset="0"/>
              </a:rPr>
              <a:t>(Gen 2:22-25)</a:t>
            </a: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4000" dirty="0" smtClean="0">
                <a:effectLst>
                  <a:outerShdw blurRad="38100" dist="38100" dir="2700000" algn="tl">
                    <a:srgbClr val="000000">
                      <a:alpha val="43137"/>
                    </a:srgbClr>
                  </a:outerShdw>
                </a:effectLst>
              </a:rPr>
              <a:t>The Design of Sex and Beauty</a:t>
            </a:r>
          </a:p>
        </p:txBody>
      </p:sp>
      <p:sp>
        <p:nvSpPr>
          <p:cNvPr id="5" name="Content Placeholder 4"/>
          <p:cNvSpPr>
            <a:spLocks noGrp="1"/>
          </p:cNvSpPr>
          <p:nvPr>
            <p:ph idx="1"/>
          </p:nvPr>
        </p:nvSpPr>
        <p:spPr>
          <a:xfrm>
            <a:off x="457200" y="1066800"/>
            <a:ext cx="8229600" cy="5791200"/>
          </a:xfrm>
        </p:spPr>
        <p:txBody>
          <a:bodyPr>
            <a:normAutofit lnSpcReduction="10000"/>
          </a:bodyPr>
          <a:lstStyle/>
          <a:p>
            <a:r>
              <a:rPr lang="en-US" sz="3500" u="sng" dirty="0" smtClean="0">
                <a:effectLst>
                  <a:outerShdw blurRad="38100" dist="38100" dir="2700000" algn="tl">
                    <a:srgbClr val="000000">
                      <a:alpha val="43137"/>
                    </a:srgbClr>
                  </a:outerShdw>
                </a:effectLst>
              </a:rPr>
              <a:t>Physical beauty</a:t>
            </a:r>
            <a:r>
              <a:rPr lang="en-US" sz="3500" dirty="0" smtClean="0">
                <a:effectLst>
                  <a:outerShdw blurRad="38100" dist="38100" dir="2700000" algn="tl">
                    <a:srgbClr val="000000">
                      <a:alpha val="43137"/>
                    </a:srgbClr>
                  </a:outerShdw>
                </a:effectLst>
              </a:rPr>
              <a:t>, likewise, was designed to give pleasure to (and, undoubtedly to </a:t>
            </a:r>
            <a:r>
              <a:rPr lang="en-US" sz="3500" dirty="0" smtClean="0">
                <a:effectLst>
                  <a:outerShdw blurRad="38100" dist="38100" dir="2700000" algn="tl">
                    <a:srgbClr val="000000">
                      <a:alpha val="43137"/>
                    </a:srgbClr>
                  </a:outerShdw>
                </a:effectLst>
              </a:rPr>
              <a:t>sexually arouse</a:t>
            </a:r>
            <a:r>
              <a:rPr lang="en-US" sz="3500" dirty="0" smtClean="0">
                <a:effectLst>
                  <a:outerShdw blurRad="38100" dist="38100" dir="2700000" algn="tl">
                    <a:srgbClr val="000000">
                      <a:alpha val="43137"/>
                    </a:srgbClr>
                  </a:outerShdw>
                </a:effectLst>
              </a:rPr>
              <a:t>) a married couple as they look at one another.</a:t>
            </a:r>
          </a:p>
          <a:p>
            <a:pPr lvl="1"/>
            <a:r>
              <a:rPr lang="en-US" sz="3000" b="1" i="1" dirty="0">
                <a:solidFill>
                  <a:srgbClr val="FFFF00"/>
                </a:solidFill>
                <a:effectLst>
                  <a:outerShdw blurRad="38100" dist="38100" dir="2700000" algn="tl">
                    <a:srgbClr val="000000">
                      <a:alpha val="43137"/>
                    </a:srgbClr>
                  </a:outerShdw>
                </a:effectLst>
                <a:latin typeface="Cambria" pitchFamily="18" charset="0"/>
              </a:rPr>
              <a:t>How </a:t>
            </a:r>
            <a:r>
              <a:rPr lang="en-US" sz="3000" b="1" i="1" u="sng" dirty="0">
                <a:solidFill>
                  <a:srgbClr val="FFFF00"/>
                </a:solidFill>
                <a:effectLst>
                  <a:outerShdw blurRad="38100" dist="38100" dir="2700000" algn="tl">
                    <a:srgbClr val="000000">
                      <a:alpha val="43137"/>
                    </a:srgbClr>
                  </a:outerShdw>
                </a:effectLst>
                <a:latin typeface="Cambria" pitchFamily="18" charset="0"/>
              </a:rPr>
              <a:t>beautiful and pleasant</a:t>
            </a:r>
            <a:r>
              <a:rPr lang="en-US" sz="3000" b="1" i="1" dirty="0">
                <a:solidFill>
                  <a:srgbClr val="FFFF00"/>
                </a:solidFill>
                <a:effectLst>
                  <a:outerShdw blurRad="38100" dist="38100" dir="2700000" algn="tl">
                    <a:srgbClr val="000000">
                      <a:alpha val="43137"/>
                    </a:srgbClr>
                  </a:outerShdw>
                </a:effectLst>
                <a:latin typeface="Cambria" pitchFamily="18" charset="0"/>
              </a:rPr>
              <a:t> you are, O loved one, with all your delights! </a:t>
            </a:r>
            <a:r>
              <a:rPr lang="en-US" sz="3000" b="1" i="1" dirty="0" smtClean="0">
                <a:effectLst>
                  <a:outerShdw blurRad="38100" dist="38100" dir="2700000" algn="tl">
                    <a:srgbClr val="000000">
                      <a:alpha val="43137"/>
                    </a:srgbClr>
                  </a:outerShdw>
                </a:effectLst>
                <a:latin typeface="Cambria" pitchFamily="18" charset="0"/>
              </a:rPr>
              <a:t>(Song of Sol 7:6)</a:t>
            </a:r>
          </a:p>
          <a:p>
            <a:pPr lvl="1"/>
            <a:r>
              <a:rPr lang="en-US" sz="3000" b="1" i="1" dirty="0">
                <a:solidFill>
                  <a:srgbClr val="FFFF00"/>
                </a:solidFill>
                <a:effectLst>
                  <a:outerShdw blurRad="38100" dist="38100" dir="2700000" algn="tl">
                    <a:srgbClr val="000000">
                      <a:alpha val="43137"/>
                    </a:srgbClr>
                  </a:outerShdw>
                </a:effectLst>
                <a:latin typeface="Cambria" pitchFamily="18" charset="0"/>
              </a:rPr>
              <a:t>How </a:t>
            </a:r>
            <a:r>
              <a:rPr lang="en-US" sz="3000" b="1" i="1" u="sng" dirty="0">
                <a:solidFill>
                  <a:srgbClr val="FFFF00"/>
                </a:solidFill>
                <a:effectLst>
                  <a:outerShdw blurRad="38100" dist="38100" dir="2700000" algn="tl">
                    <a:srgbClr val="000000">
                      <a:alpha val="43137"/>
                    </a:srgbClr>
                  </a:outerShdw>
                </a:effectLst>
                <a:latin typeface="Cambria" pitchFamily="18" charset="0"/>
              </a:rPr>
              <a:t>beautiful</a:t>
            </a:r>
            <a:r>
              <a:rPr lang="en-US" sz="3000" b="1" i="1" dirty="0">
                <a:solidFill>
                  <a:srgbClr val="FFFF00"/>
                </a:solidFill>
                <a:effectLst>
                  <a:outerShdw blurRad="38100" dist="38100" dir="2700000" algn="tl">
                    <a:srgbClr val="000000">
                      <a:alpha val="43137"/>
                    </a:srgbClr>
                  </a:outerShdw>
                </a:effectLst>
                <a:latin typeface="Cambria" pitchFamily="18" charset="0"/>
              </a:rPr>
              <a:t> you are, my darling! Oh, how </a:t>
            </a:r>
            <a:r>
              <a:rPr lang="en-US" sz="3000" b="1" i="1" u="sng" dirty="0">
                <a:solidFill>
                  <a:srgbClr val="FFFF00"/>
                </a:solidFill>
                <a:effectLst>
                  <a:outerShdw blurRad="38100" dist="38100" dir="2700000" algn="tl">
                    <a:srgbClr val="000000">
                      <a:alpha val="43137"/>
                    </a:srgbClr>
                  </a:outerShdw>
                </a:effectLst>
                <a:latin typeface="Cambria" pitchFamily="18" charset="0"/>
              </a:rPr>
              <a:t>beautiful</a:t>
            </a:r>
            <a:r>
              <a:rPr lang="en-US" sz="3000" b="1" i="1" dirty="0">
                <a:solidFill>
                  <a:srgbClr val="FFFF00"/>
                </a:solidFill>
                <a:effectLst>
                  <a:outerShdw blurRad="38100" dist="38100" dir="2700000" algn="tl">
                    <a:srgbClr val="000000">
                      <a:alpha val="43137"/>
                    </a:srgbClr>
                  </a:outerShdw>
                </a:effectLst>
                <a:latin typeface="Cambria" pitchFamily="18" charset="0"/>
              </a:rPr>
              <a:t>! Your eyes are doves. </a:t>
            </a:r>
            <a:r>
              <a:rPr lang="en-US" sz="3000" b="1" i="1" dirty="0" smtClean="0">
                <a:solidFill>
                  <a:srgbClr val="FFFF00"/>
                </a:solidFill>
                <a:effectLst>
                  <a:outerShdw blurRad="38100" dist="38100" dir="2700000" algn="tl">
                    <a:srgbClr val="000000">
                      <a:alpha val="43137"/>
                    </a:srgbClr>
                  </a:outerShdw>
                </a:effectLst>
                <a:latin typeface="Cambria" pitchFamily="18" charset="0"/>
              </a:rPr>
              <a:t>How </a:t>
            </a:r>
            <a:r>
              <a:rPr lang="en-US" sz="3000" b="1" i="1" u="sng" dirty="0">
                <a:solidFill>
                  <a:srgbClr val="FFFF00"/>
                </a:solidFill>
                <a:effectLst>
                  <a:outerShdw blurRad="38100" dist="38100" dir="2700000" algn="tl">
                    <a:srgbClr val="000000">
                      <a:alpha val="43137"/>
                    </a:srgbClr>
                  </a:outerShdw>
                </a:effectLst>
                <a:latin typeface="Cambria" pitchFamily="18" charset="0"/>
              </a:rPr>
              <a:t>handsome</a:t>
            </a:r>
            <a:r>
              <a:rPr lang="en-US" sz="3000" b="1" i="1" dirty="0">
                <a:solidFill>
                  <a:srgbClr val="FFFF00"/>
                </a:solidFill>
                <a:effectLst>
                  <a:outerShdw blurRad="38100" dist="38100" dir="2700000" algn="tl">
                    <a:srgbClr val="000000">
                      <a:alpha val="43137"/>
                    </a:srgbClr>
                  </a:outerShdw>
                </a:effectLst>
                <a:latin typeface="Cambria" pitchFamily="18" charset="0"/>
              </a:rPr>
              <a:t> you are, my lover! Oh, how charming! </a:t>
            </a:r>
            <a:r>
              <a:rPr lang="en-US" sz="3000" b="1" i="1" dirty="0" smtClean="0">
                <a:effectLst>
                  <a:outerShdw blurRad="38100" dist="38100" dir="2700000" algn="tl">
                    <a:srgbClr val="000000">
                      <a:alpha val="43137"/>
                    </a:srgbClr>
                  </a:outerShdw>
                </a:effectLst>
                <a:latin typeface="Cambria" pitchFamily="18" charset="0"/>
              </a:rPr>
              <a:t>(</a:t>
            </a:r>
            <a:r>
              <a:rPr lang="en-US" sz="3000" b="1" i="1" dirty="0" smtClean="0">
                <a:effectLst>
                  <a:outerShdw blurRad="38100" dist="38100" dir="2700000" algn="tl">
                    <a:srgbClr val="000000">
                      <a:alpha val="43137"/>
                    </a:srgbClr>
                  </a:outerShdw>
                </a:effectLst>
                <a:latin typeface="Cambria" pitchFamily="18" charset="0"/>
              </a:rPr>
              <a:t>Song of Sol </a:t>
            </a:r>
            <a:r>
              <a:rPr lang="en-US" sz="3000" b="1" i="1" dirty="0" smtClean="0">
                <a:effectLst>
                  <a:outerShdw blurRad="38100" dist="38100" dir="2700000" algn="tl">
                    <a:srgbClr val="000000">
                      <a:alpha val="43137"/>
                    </a:srgbClr>
                  </a:outerShdw>
                </a:effectLst>
                <a:latin typeface="Cambria" pitchFamily="18" charset="0"/>
              </a:rPr>
              <a:t>1:15-16b - NIV)</a:t>
            </a:r>
            <a:endParaRPr lang="en-US" sz="3000" b="1" i="1" dirty="0" smtClean="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4000" dirty="0" smtClean="0">
                <a:effectLst>
                  <a:outerShdw blurRad="38100" dist="38100" dir="2700000" algn="tl">
                    <a:srgbClr val="000000">
                      <a:alpha val="43137"/>
                    </a:srgbClr>
                  </a:outerShdw>
                </a:effectLst>
              </a:rPr>
              <a:t>When Sex and Beauty Get Ugly</a:t>
            </a:r>
          </a:p>
        </p:txBody>
      </p:sp>
      <p:sp>
        <p:nvSpPr>
          <p:cNvPr id="5" name="Content Placeholder 4"/>
          <p:cNvSpPr>
            <a:spLocks noGrp="1"/>
          </p:cNvSpPr>
          <p:nvPr>
            <p:ph idx="1"/>
          </p:nvPr>
        </p:nvSpPr>
        <p:spPr>
          <a:xfrm>
            <a:off x="457200" y="838200"/>
            <a:ext cx="8229600" cy="6019800"/>
          </a:xfrm>
        </p:spPr>
        <p:txBody>
          <a:bodyPr>
            <a:normAutofit fontScale="77500" lnSpcReduction="20000"/>
          </a:bodyPr>
          <a:lstStyle/>
          <a:p>
            <a:r>
              <a:rPr lang="en-US" sz="3600" dirty="0" smtClean="0">
                <a:effectLst>
                  <a:outerShdw blurRad="38100" dist="38100" dir="2700000" algn="tl">
                    <a:srgbClr val="000000">
                      <a:alpha val="43137"/>
                    </a:srgbClr>
                  </a:outerShdw>
                </a:effectLst>
              </a:rPr>
              <a:t>When we pursue our sinfully disordered sexual desires </a:t>
            </a:r>
            <a:r>
              <a:rPr lang="en-US" sz="3600" u="sng" dirty="0" smtClean="0">
                <a:effectLst>
                  <a:outerShdw blurRad="38100" dist="38100" dir="2700000" algn="tl">
                    <a:srgbClr val="000000">
                      <a:alpha val="43137"/>
                    </a:srgbClr>
                  </a:outerShdw>
                </a:effectLst>
              </a:rPr>
              <a:t>outside</a:t>
            </a:r>
            <a:r>
              <a:rPr lang="en-US" sz="3600" dirty="0" smtClean="0">
                <a:effectLst>
                  <a:outerShdw blurRad="38100" dist="38100" dir="2700000" algn="tl">
                    <a:srgbClr val="000000">
                      <a:alpha val="43137"/>
                    </a:srgbClr>
                  </a:outerShdw>
                </a:effectLst>
              </a:rPr>
              <a:t> of the context of God’s original design for sex, we bring </a:t>
            </a:r>
            <a:r>
              <a:rPr lang="en-US" sz="3600" u="sng" dirty="0" smtClean="0">
                <a:effectLst>
                  <a:outerShdw blurRad="38100" dist="38100" dir="2700000" algn="tl">
                    <a:srgbClr val="000000">
                      <a:alpha val="43137"/>
                    </a:srgbClr>
                  </a:outerShdw>
                </a:effectLst>
              </a:rPr>
              <a:t>much harm</a:t>
            </a:r>
            <a:r>
              <a:rPr lang="en-US" sz="3600" dirty="0" smtClean="0">
                <a:effectLst>
                  <a:outerShdw blurRad="38100" dist="38100" dir="2700000" algn="tl">
                    <a:srgbClr val="000000">
                      <a:alpha val="43137"/>
                    </a:srgbClr>
                  </a:outerShdw>
                </a:effectLst>
              </a:rPr>
              <a:t> to ourselves and others </a:t>
            </a:r>
            <a:r>
              <a:rPr lang="en-US" sz="3600" dirty="0" smtClean="0">
                <a:effectLst>
                  <a:outerShdw blurRad="38100" dist="38100" dir="2700000" algn="tl">
                    <a:srgbClr val="000000">
                      <a:alpha val="43137"/>
                    </a:srgbClr>
                  </a:outerShdw>
                </a:effectLst>
              </a:rPr>
              <a:t>:</a:t>
            </a:r>
          </a:p>
          <a:p>
            <a:pPr lvl="1"/>
            <a:r>
              <a:rPr lang="en-US" sz="3100" b="1" i="1" dirty="0">
                <a:solidFill>
                  <a:srgbClr val="FFFF00"/>
                </a:solidFill>
                <a:effectLst>
                  <a:outerShdw blurRad="38100" dist="38100" dir="2700000" algn="tl">
                    <a:srgbClr val="000000">
                      <a:alpha val="43137"/>
                    </a:srgbClr>
                  </a:outerShdw>
                </a:effectLst>
                <a:latin typeface="Cambria" pitchFamily="18" charset="0"/>
              </a:rPr>
              <a:t>I have perceived among the youths, a young man lacking sense… And behold, the woman meets him, dressed as a prostitute, wily of heart… She seizes him and kisses him, and with bold face she says to him… “I have spread my couch with coverings, colored linens from Egyptian linen; </a:t>
            </a:r>
            <a:r>
              <a:rPr lang="en-US" sz="3100" b="1" i="1" dirty="0" smtClean="0">
                <a:solidFill>
                  <a:srgbClr val="FFFF00"/>
                </a:solidFill>
                <a:effectLst>
                  <a:outerShdw blurRad="38100" dist="38100" dir="2700000" algn="tl">
                    <a:srgbClr val="000000">
                      <a:alpha val="43137"/>
                    </a:srgbClr>
                  </a:outerShdw>
                </a:effectLst>
                <a:latin typeface="Cambria" pitchFamily="18" charset="0"/>
              </a:rPr>
              <a:t>I </a:t>
            </a:r>
            <a:r>
              <a:rPr lang="en-US" sz="3100" b="1" i="1" dirty="0">
                <a:solidFill>
                  <a:srgbClr val="FFFF00"/>
                </a:solidFill>
                <a:effectLst>
                  <a:outerShdw blurRad="38100" dist="38100" dir="2700000" algn="tl">
                    <a:srgbClr val="000000">
                      <a:alpha val="43137"/>
                    </a:srgbClr>
                  </a:outerShdw>
                </a:effectLst>
                <a:latin typeface="Cambria" pitchFamily="18" charset="0"/>
              </a:rPr>
              <a:t>have perfumed my bed with myrrh, aloes, and cinnamon. </a:t>
            </a:r>
            <a:r>
              <a:rPr lang="en-US" sz="3100" b="1" i="1" dirty="0" smtClean="0">
                <a:solidFill>
                  <a:srgbClr val="FFFF00"/>
                </a:solidFill>
                <a:effectLst>
                  <a:outerShdw blurRad="38100" dist="38100" dir="2700000" algn="tl">
                    <a:srgbClr val="000000">
                      <a:alpha val="43137"/>
                    </a:srgbClr>
                  </a:outerShdw>
                </a:effectLst>
                <a:latin typeface="Cambria" pitchFamily="18" charset="0"/>
              </a:rPr>
              <a:t>Come</a:t>
            </a:r>
            <a:r>
              <a:rPr lang="en-US" sz="3100" b="1" i="1" dirty="0">
                <a:solidFill>
                  <a:srgbClr val="FFFF00"/>
                </a:solidFill>
                <a:effectLst>
                  <a:outerShdw blurRad="38100" dist="38100" dir="2700000" algn="tl">
                    <a:srgbClr val="000000">
                      <a:alpha val="43137"/>
                    </a:srgbClr>
                  </a:outerShdw>
                </a:effectLst>
                <a:latin typeface="Cambria" pitchFamily="18" charset="0"/>
              </a:rPr>
              <a:t>, let us take our fill of love till morning; let us delight ourselves with love. For my husband is not at home; he has gone on a long </a:t>
            </a:r>
            <a:r>
              <a:rPr lang="en-US" sz="3100" b="1" i="1" dirty="0" smtClean="0">
                <a:solidFill>
                  <a:srgbClr val="FFFF00"/>
                </a:solidFill>
                <a:effectLst>
                  <a:outerShdw blurRad="38100" dist="38100" dir="2700000" algn="tl">
                    <a:srgbClr val="000000">
                      <a:alpha val="43137"/>
                    </a:srgbClr>
                  </a:outerShdw>
                </a:effectLst>
                <a:latin typeface="Cambria" pitchFamily="18" charset="0"/>
              </a:rPr>
              <a:t>journey”… </a:t>
            </a:r>
            <a:r>
              <a:rPr lang="en-US" sz="3100" b="1" i="1" dirty="0">
                <a:solidFill>
                  <a:srgbClr val="FFFF00"/>
                </a:solidFill>
                <a:effectLst>
                  <a:outerShdw blurRad="38100" dist="38100" dir="2700000" algn="tl">
                    <a:srgbClr val="000000">
                      <a:alpha val="43137"/>
                    </a:srgbClr>
                  </a:outerShdw>
                </a:effectLst>
                <a:latin typeface="Cambria" pitchFamily="18" charset="0"/>
              </a:rPr>
              <a:t>With much seductive speech she persuades him; with her smooth talk she compels him. All at once he follows her, as an ox goes to the slaughter…as a bird rushes into a snare; he does not know that it will cost him his life. </a:t>
            </a:r>
            <a:r>
              <a:rPr lang="en-US" sz="3100" b="1" i="1" dirty="0">
                <a:effectLst>
                  <a:outerShdw blurRad="38100" dist="38100" dir="2700000" algn="tl">
                    <a:srgbClr val="000000">
                      <a:alpha val="43137"/>
                    </a:srgbClr>
                  </a:outerShdw>
                </a:effectLst>
                <a:latin typeface="Cambria" pitchFamily="18" charset="0"/>
              </a:rPr>
              <a:t>(7:7, 10, 13, </a:t>
            </a:r>
            <a:r>
              <a:rPr lang="en-US" sz="3100" b="1" i="1" dirty="0" smtClean="0">
                <a:effectLst>
                  <a:outerShdw blurRad="38100" dist="38100" dir="2700000" algn="tl">
                    <a:srgbClr val="000000">
                      <a:alpha val="43137"/>
                    </a:srgbClr>
                  </a:outerShdw>
                </a:effectLst>
                <a:latin typeface="Cambria" pitchFamily="18" charset="0"/>
              </a:rPr>
              <a:t>16-19, </a:t>
            </a:r>
            <a:r>
              <a:rPr lang="en-US" sz="3100" b="1" i="1" dirty="0">
                <a:effectLst>
                  <a:outerShdw blurRad="38100" dist="38100" dir="2700000" algn="tl">
                    <a:srgbClr val="000000">
                      <a:alpha val="43137"/>
                    </a:srgbClr>
                  </a:outerShdw>
                </a:effectLst>
                <a:latin typeface="Cambria" pitchFamily="18" charset="0"/>
              </a:rPr>
              <a:t>21-23)</a:t>
            </a:r>
          </a:p>
          <a:p>
            <a:pPr lvl="1"/>
            <a:endParaRPr lang="en-US" dirty="0" smtClean="0">
              <a:effectLst>
                <a:outerShdw blurRad="38100" dist="38100" dir="2700000" algn="tl">
                  <a:srgbClr val="000000">
                    <a:alpha val="43137"/>
                  </a:srgbClr>
                </a:outerShdw>
              </a:effectLst>
            </a:endParaRPr>
          </a:p>
          <a:p>
            <a:pPr lvl="1">
              <a:buNone/>
            </a:pPr>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35295749"/>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4000" dirty="0" smtClean="0">
                <a:effectLst>
                  <a:outerShdw blurRad="38100" dist="38100" dir="2700000" algn="tl">
                    <a:srgbClr val="000000">
                      <a:alpha val="43137"/>
                    </a:srgbClr>
                  </a:outerShdw>
                </a:effectLst>
              </a:rPr>
              <a:t>When Sex and Beauty Get Ugly</a:t>
            </a:r>
          </a:p>
        </p:txBody>
      </p:sp>
      <p:sp>
        <p:nvSpPr>
          <p:cNvPr id="5" name="Content Placeholder 4"/>
          <p:cNvSpPr>
            <a:spLocks noGrp="1"/>
          </p:cNvSpPr>
          <p:nvPr>
            <p:ph idx="1"/>
          </p:nvPr>
        </p:nvSpPr>
        <p:spPr>
          <a:xfrm>
            <a:off x="457200" y="1066800"/>
            <a:ext cx="8229600" cy="5791200"/>
          </a:xfrm>
        </p:spPr>
        <p:txBody>
          <a:bodyPr>
            <a:normAutofit/>
          </a:bodyPr>
          <a:lstStyle/>
          <a:p>
            <a:r>
              <a:rPr lang="en-US" dirty="0" smtClean="0">
                <a:effectLst>
                  <a:outerShdw blurRad="38100" dist="38100" dir="2700000" algn="tl">
                    <a:srgbClr val="000000">
                      <a:alpha val="43137"/>
                    </a:srgbClr>
                  </a:outerShdw>
                </a:effectLst>
              </a:rPr>
              <a:t>This description a young man giving in to the temptation of a seductive adulteress demonstrates that:</a:t>
            </a:r>
          </a:p>
          <a:p>
            <a:pPr lvl="1"/>
            <a:r>
              <a:rPr lang="en-US" dirty="0" smtClean="0">
                <a:effectLst>
                  <a:outerShdw blurRad="38100" dist="38100" dir="2700000" algn="tl">
                    <a:srgbClr val="000000">
                      <a:alpha val="43137"/>
                    </a:srgbClr>
                  </a:outerShdw>
                </a:effectLst>
              </a:rPr>
              <a:t>Sexual temptation can be highly seductive, very aggressive, brazen, and difficult to resist.</a:t>
            </a:r>
          </a:p>
          <a:p>
            <a:pPr lvl="1"/>
            <a:r>
              <a:rPr lang="en-US" dirty="0" smtClean="0">
                <a:effectLst>
                  <a:outerShdw blurRad="38100" dist="38100" dir="2700000" algn="tl">
                    <a:srgbClr val="000000">
                      <a:alpha val="43137"/>
                    </a:srgbClr>
                  </a:outerShdw>
                </a:effectLst>
              </a:rPr>
              <a:t>Those who give in to sexual temptation </a:t>
            </a:r>
            <a:r>
              <a:rPr lang="en-US" dirty="0" smtClean="0">
                <a:effectLst>
                  <a:outerShdw blurRad="38100" dist="38100" dir="2700000" algn="tl">
                    <a:srgbClr val="000000">
                      <a:alpha val="43137"/>
                    </a:srgbClr>
                  </a:outerShdw>
                </a:effectLst>
              </a:rPr>
              <a:t>demonstrate that they have a </a:t>
            </a:r>
            <a:r>
              <a:rPr lang="en-US" u="sng" dirty="0" smtClean="0">
                <a:effectLst>
                  <a:outerShdw blurRad="38100" dist="38100" dir="2700000" algn="tl">
                    <a:srgbClr val="000000">
                      <a:alpha val="43137"/>
                    </a:srgbClr>
                  </a:outerShdw>
                </a:effectLst>
              </a:rPr>
              <a:t>lack of sense</a:t>
            </a:r>
            <a:r>
              <a:rPr lang="en-US" dirty="0" smtClean="0">
                <a:effectLst>
                  <a:outerShdw blurRad="38100" dist="38100" dir="2700000" algn="tl">
                    <a:srgbClr val="000000">
                      <a:alpha val="43137"/>
                    </a:srgbClr>
                  </a:outerShdw>
                </a:effectLst>
              </a:rPr>
              <a:t> because they </a:t>
            </a:r>
            <a:r>
              <a:rPr lang="en-US" dirty="0" smtClean="0">
                <a:effectLst>
                  <a:outerShdw blurRad="38100" dist="38100" dir="2700000" algn="tl">
                    <a:srgbClr val="000000">
                      <a:alpha val="43137"/>
                    </a:srgbClr>
                  </a:outerShdw>
                </a:effectLst>
              </a:rPr>
              <a:t>underestimate the destructive power of sinful, disordered sex to ourselves and to others.</a:t>
            </a:r>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76030125"/>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19694</TotalTime>
  <Words>2174</Words>
  <Application>Microsoft Office PowerPoint</Application>
  <PresentationFormat>On-screen Show (4:3)</PresentationFormat>
  <Paragraphs>117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Apex</vt:lpstr>
      <vt:lpstr>The Book of Proverbs</vt:lpstr>
      <vt:lpstr>The Temptation of Beauty</vt:lpstr>
      <vt:lpstr>The Temptation of Beauty</vt:lpstr>
      <vt:lpstr>The Design of Sex and Beauty</vt:lpstr>
      <vt:lpstr>The Design of Sex and Beauty</vt:lpstr>
      <vt:lpstr>The Design of Sex and Beauty</vt:lpstr>
      <vt:lpstr>The Design of Sex and Beauty</vt:lpstr>
      <vt:lpstr>When Sex and Beauty Get Ugly</vt:lpstr>
      <vt:lpstr>When Sex and Beauty Get Ugly</vt:lpstr>
      <vt:lpstr>When Sex and Beauty Get Ugly</vt:lpstr>
      <vt:lpstr>When Sex and Beauty Get Ugly</vt:lpstr>
      <vt:lpstr>When Sex and Beauty Get Ugly</vt:lpstr>
      <vt:lpstr>When Sex and Beauty Get Ugly</vt:lpstr>
      <vt:lpstr>When Sex and Beauty Get Ugly</vt:lpstr>
      <vt:lpstr>When Sex and Beauty Get Ugly</vt:lpstr>
      <vt:lpstr>How to Overcome Sexual Sin</vt:lpstr>
      <vt:lpstr>How to Overcome Sexual Sin</vt:lpstr>
      <vt:lpstr>How to Overcome Sexual Sin</vt:lpstr>
      <vt:lpstr>Christ Became Ugly to Make Us Beautiful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rsconnolly</dc:creator>
  <cp:lastModifiedBy>Robert Connolly</cp:lastModifiedBy>
  <cp:revision>925</cp:revision>
  <dcterms:created xsi:type="dcterms:W3CDTF">2011-01-13T01:13:42Z</dcterms:created>
  <dcterms:modified xsi:type="dcterms:W3CDTF">2015-04-26T14:14:27Z</dcterms:modified>
</cp:coreProperties>
</file>