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8" r:id="rId2"/>
    <p:sldId id="438" r:id="rId3"/>
    <p:sldId id="460" r:id="rId4"/>
    <p:sldId id="461" r:id="rId5"/>
    <p:sldId id="471" r:id="rId6"/>
    <p:sldId id="467" r:id="rId7"/>
    <p:sldId id="483" r:id="rId8"/>
    <p:sldId id="482" r:id="rId9"/>
    <p:sldId id="473" r:id="rId10"/>
    <p:sldId id="476" r:id="rId11"/>
    <p:sldId id="485" r:id="rId12"/>
    <p:sldId id="484" r:id="rId13"/>
    <p:sldId id="481" r:id="rId14"/>
    <p:sldId id="465" r:id="rId15"/>
    <p:sldId id="469" r:id="rId16"/>
    <p:sldId id="463" r:id="rId17"/>
    <p:sldId id="487" r:id="rId18"/>
    <p:sldId id="486" r:id="rId19"/>
    <p:sldId id="464" r:id="rId20"/>
    <p:sldId id="479" r:id="rId21"/>
    <p:sldId id="4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5/16/2015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1612175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5/16/2015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5/16/2015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Pride Goes Before Destruction</a:t>
            </a:r>
          </a:p>
          <a:p>
            <a:r>
              <a:rPr lang="en-US" sz="4000" b="1" dirty="0" smtClean="0">
                <a:solidFill>
                  <a:srgbClr val="FFFF00"/>
                </a:solidFill>
                <a:effectLst>
                  <a:outerShdw blurRad="38100" dist="38100" dir="2700000" algn="tl">
                    <a:srgbClr val="000000">
                      <a:alpha val="43137"/>
                    </a:srgbClr>
                  </a:outerShdw>
                </a:effectLst>
              </a:rPr>
              <a:t>Various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914400"/>
            <a:ext cx="8229600" cy="5943600"/>
          </a:xfrm>
        </p:spPr>
        <p:txBody>
          <a:bodyPr>
            <a:normAutofit lnSpcReduction="10000"/>
          </a:bodyPr>
          <a:lstStyle/>
          <a:p>
            <a:pPr marL="168275" indent="0">
              <a:buNone/>
            </a:pPr>
            <a:r>
              <a:rPr lang="en-US" b="1" dirty="0">
                <a:effectLst>
                  <a:outerShdw blurRad="38100" dist="38100" dir="2700000" algn="tl">
                    <a:srgbClr val="000000">
                      <a:alpha val="43137"/>
                    </a:srgbClr>
                  </a:outerShdw>
                </a:effectLst>
              </a:rPr>
              <a:t>Pride is self-obsession, a preoccupation with </a:t>
            </a:r>
            <a:r>
              <a:rPr lang="en-US" b="1" dirty="0" smtClean="0">
                <a:effectLst>
                  <a:outerShdw blurRad="38100" dist="38100" dir="2700000" algn="tl">
                    <a:srgbClr val="000000">
                      <a:alpha val="43137"/>
                    </a:srgbClr>
                  </a:outerShdw>
                </a:effectLst>
              </a:rPr>
              <a:t>ourselves:</a:t>
            </a:r>
            <a:endParaRPr lang="en-US" b="1" dirty="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The </a:t>
            </a:r>
            <a:r>
              <a:rPr lang="en-US" sz="2800" dirty="0" smtClean="0">
                <a:effectLst>
                  <a:outerShdw blurRad="38100" dist="38100" dir="2700000" algn="tl">
                    <a:srgbClr val="000000">
                      <a:alpha val="43137"/>
                    </a:srgbClr>
                  </a:outerShdw>
                </a:effectLst>
              </a:rPr>
              <a:t>proud person is constantly aware of himself, always thinking about how I’m doing, how I’m being treated, etc.</a:t>
            </a:r>
          </a:p>
          <a:p>
            <a:r>
              <a:rPr lang="en-US" sz="2800" dirty="0" smtClean="0">
                <a:effectLst>
                  <a:outerShdw blurRad="38100" dist="38100" dir="2700000" algn="tl">
                    <a:srgbClr val="000000">
                      <a:alpha val="43137"/>
                    </a:srgbClr>
                  </a:outerShdw>
                </a:effectLst>
              </a:rPr>
              <a:t>A proud person will “pat themselves on the back” for something good they’ve done; realize that they’re being proud and confess it to God; and then turn around and be proud of the fact that they are so good at repenting of pride!</a:t>
            </a:r>
          </a:p>
          <a:p>
            <a:r>
              <a:rPr lang="en-US" sz="2800" dirty="0" smtClean="0">
                <a:effectLst>
                  <a:outerShdw blurRad="38100" dist="38100" dir="2700000" algn="tl">
                    <a:srgbClr val="000000">
                      <a:alpha val="43137"/>
                    </a:srgbClr>
                  </a:outerShdw>
                </a:effectLst>
              </a:rPr>
              <a:t>What </a:t>
            </a:r>
            <a:r>
              <a:rPr lang="en-US" sz="2800" dirty="0" smtClean="0">
                <a:effectLst>
                  <a:outerShdw blurRad="38100" dist="38100" dir="2700000" algn="tl">
                    <a:srgbClr val="000000">
                      <a:alpha val="43137"/>
                    </a:srgbClr>
                  </a:outerShdw>
                </a:effectLst>
              </a:rPr>
              <a:t>we call “low self esteem” is often just another form of pride. Someone with low self esteem is feeling sorry for themselves, but they are still focusing on </a:t>
            </a:r>
            <a:r>
              <a:rPr lang="en-US" sz="2800" u="sng" dirty="0" smtClean="0">
                <a:effectLst>
                  <a:outerShdw blurRad="38100" dist="38100" dir="2700000" algn="tl">
                    <a:srgbClr val="000000">
                      <a:alpha val="43137"/>
                    </a:srgbClr>
                  </a:outerShdw>
                </a:effectLst>
              </a:rPr>
              <a:t>themselves</a:t>
            </a:r>
            <a:r>
              <a:rPr lang="en-US" sz="2800" dirty="0" smtClean="0">
                <a:effectLst>
                  <a:outerShdw blurRad="38100" dist="38100" dir="2700000" algn="tl">
                    <a:srgbClr val="000000">
                      <a:alpha val="43137"/>
                    </a:srgbClr>
                  </a:outerShdw>
                </a:effectLst>
              </a:rPr>
              <a:t>!</a:t>
            </a:r>
            <a:endParaRPr lang="en-US" sz="2800"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838200"/>
            <a:ext cx="8229600" cy="6019800"/>
          </a:xfrm>
        </p:spPr>
        <p:txBody>
          <a:bodyPr>
            <a:normAutofit fontScale="92500" lnSpcReduction="20000"/>
          </a:bodyPr>
          <a:lstStyle/>
          <a:p>
            <a:pPr marL="168275" indent="0">
              <a:buNone/>
            </a:pPr>
            <a:r>
              <a:rPr lang="en-US" sz="3000" b="1" dirty="0">
                <a:effectLst>
                  <a:outerShdw blurRad="38100" dist="38100" dir="2700000" algn="tl">
                    <a:srgbClr val="000000">
                      <a:alpha val="43137"/>
                    </a:srgbClr>
                  </a:outerShdw>
                </a:effectLst>
              </a:rPr>
              <a:t>A proud person puts his own desires and interests above God and is therefore unwilling to trust God</a:t>
            </a:r>
          </a:p>
          <a:p>
            <a:r>
              <a:rPr lang="en-US" sz="2600" dirty="0" smtClean="0">
                <a:effectLst>
                  <a:outerShdw blurRad="38100" dist="38100" dir="2700000" algn="tl">
                    <a:srgbClr val="000000">
                      <a:alpha val="43137"/>
                    </a:srgbClr>
                  </a:outerShdw>
                </a:effectLst>
              </a:rPr>
              <a:t>The devil successfully convinced our first parents to sin by appealing to their pride and distrust of God:</a:t>
            </a:r>
          </a:p>
          <a:p>
            <a:pPr lvl="1"/>
            <a:r>
              <a:rPr lang="en-US" sz="2600" b="1" i="1" dirty="0">
                <a:solidFill>
                  <a:srgbClr val="FFFF00"/>
                </a:solidFill>
                <a:effectLst>
                  <a:outerShdw blurRad="38100" dist="38100" dir="2700000" algn="tl">
                    <a:srgbClr val="000000">
                      <a:alpha val="43137"/>
                    </a:srgbClr>
                  </a:outerShdw>
                </a:effectLst>
                <a:latin typeface="Cambria" pitchFamily="18" charset="0"/>
              </a:rPr>
              <a:t>But the serpent said to the woman, "You will not surely die. </a:t>
            </a:r>
            <a:r>
              <a:rPr lang="en-US" sz="2600" b="1" i="1" dirty="0" smtClean="0">
                <a:solidFill>
                  <a:srgbClr val="FFFF00"/>
                </a:solidFill>
                <a:effectLst>
                  <a:outerShdw blurRad="38100" dist="38100" dir="2700000" algn="tl">
                    <a:srgbClr val="000000">
                      <a:alpha val="43137"/>
                    </a:srgbClr>
                  </a:outerShdw>
                </a:effectLst>
                <a:latin typeface="Cambria" pitchFamily="18" charset="0"/>
              </a:rPr>
              <a:t>For </a:t>
            </a:r>
            <a:r>
              <a:rPr lang="en-US" sz="2600" b="1" i="1" dirty="0">
                <a:solidFill>
                  <a:srgbClr val="FFFF00"/>
                </a:solidFill>
                <a:effectLst>
                  <a:outerShdw blurRad="38100" dist="38100" dir="2700000" algn="tl">
                    <a:srgbClr val="000000">
                      <a:alpha val="43137"/>
                    </a:srgbClr>
                  </a:outerShdw>
                </a:effectLst>
                <a:latin typeface="Cambria" pitchFamily="18" charset="0"/>
              </a:rPr>
              <a:t>God knows that when you eat of </a:t>
            </a:r>
            <a:r>
              <a:rPr lang="en-US" sz="2600" b="1" i="1" dirty="0" smtClean="0">
                <a:solidFill>
                  <a:srgbClr val="FFFF00"/>
                </a:solidFill>
                <a:effectLst>
                  <a:outerShdw blurRad="38100" dist="38100" dir="2700000" algn="tl">
                    <a:srgbClr val="000000">
                      <a:alpha val="43137"/>
                    </a:srgbClr>
                  </a:outerShdw>
                </a:effectLst>
                <a:latin typeface="Cambria" pitchFamily="18" charset="0"/>
              </a:rPr>
              <a:t>[the forbidden tree] </a:t>
            </a:r>
            <a:r>
              <a:rPr lang="en-US" sz="2600" b="1" i="1" dirty="0">
                <a:solidFill>
                  <a:srgbClr val="FFFF00"/>
                </a:solidFill>
                <a:effectLst>
                  <a:outerShdw blurRad="38100" dist="38100" dir="2700000" algn="tl">
                    <a:srgbClr val="000000">
                      <a:alpha val="43137"/>
                    </a:srgbClr>
                  </a:outerShdw>
                </a:effectLst>
                <a:latin typeface="Cambria" pitchFamily="18" charset="0"/>
              </a:rPr>
              <a:t>your eyes will be opened, and you will be like God, knowing good and evil." </a:t>
            </a:r>
            <a:r>
              <a:rPr lang="en-US" sz="2600" b="1" i="1" dirty="0" smtClean="0">
                <a:solidFill>
                  <a:srgbClr val="FFFF00"/>
                </a:solidFill>
                <a:effectLst>
                  <a:outerShdw blurRad="38100" dist="38100" dir="2700000" algn="tl">
                    <a:srgbClr val="000000">
                      <a:alpha val="43137"/>
                    </a:srgbClr>
                  </a:outerShdw>
                </a:effectLst>
                <a:latin typeface="Cambria" pitchFamily="18" charset="0"/>
              </a:rPr>
              <a:t>So </a:t>
            </a:r>
            <a:r>
              <a:rPr lang="en-US" sz="2600" b="1" i="1" dirty="0">
                <a:solidFill>
                  <a:srgbClr val="FFFF00"/>
                </a:solidFill>
                <a:effectLst>
                  <a:outerShdw blurRad="38100" dist="38100" dir="2700000" algn="tl">
                    <a:srgbClr val="000000">
                      <a:alpha val="43137"/>
                    </a:srgbClr>
                  </a:outerShdw>
                </a:effectLst>
                <a:latin typeface="Cambria" pitchFamily="18" charset="0"/>
              </a:rPr>
              <a:t>when the woman saw that the tree was good for food, and that it was a delight to the eyes, and that the tree was to be desired to make one wise, she took of its fruit and ate, and she also gave some to her husband who was with her, and he ate. </a:t>
            </a:r>
            <a:r>
              <a:rPr lang="en-US" sz="2600" b="1" dirty="0">
                <a:effectLst>
                  <a:outerShdw blurRad="38100" dist="38100" dir="2700000" algn="tl">
                    <a:srgbClr val="000000">
                      <a:alpha val="43137"/>
                    </a:srgbClr>
                  </a:outerShdw>
                </a:effectLst>
                <a:latin typeface="Cambria" pitchFamily="18" charset="0"/>
              </a:rPr>
              <a:t>(Gen </a:t>
            </a:r>
            <a:r>
              <a:rPr lang="en-US" sz="2600" b="1" dirty="0" smtClean="0">
                <a:effectLst>
                  <a:outerShdw blurRad="38100" dist="38100" dir="2700000" algn="tl">
                    <a:srgbClr val="000000">
                      <a:alpha val="43137"/>
                    </a:srgbClr>
                  </a:outerShdw>
                </a:effectLst>
                <a:latin typeface="Cambria" pitchFamily="18" charset="0"/>
              </a:rPr>
              <a:t>3:4-6)</a:t>
            </a:r>
            <a:endParaRPr lang="en-US" sz="2600" b="1" dirty="0">
              <a:effectLst>
                <a:outerShdw blurRad="38100" dist="38100" dir="2700000" algn="tl">
                  <a:srgbClr val="000000">
                    <a:alpha val="43137"/>
                  </a:srgbClr>
                </a:outerShdw>
              </a:effectLst>
              <a:latin typeface="Cambria" pitchFamily="18" charset="0"/>
            </a:endParaRPr>
          </a:p>
          <a:p>
            <a:r>
              <a:rPr lang="en-US" sz="2600" dirty="0" smtClean="0">
                <a:effectLst>
                  <a:outerShdw blurRad="38100" dist="38100" dir="2700000" algn="tl">
                    <a:srgbClr val="000000">
                      <a:alpha val="43137"/>
                    </a:srgbClr>
                  </a:outerShdw>
                </a:effectLst>
              </a:rPr>
              <a:t>We follow in their footsteps every time we, in our pride, fail to obey God and trust him:</a:t>
            </a:r>
          </a:p>
          <a:p>
            <a:pPr lvl="1"/>
            <a:r>
              <a:rPr lang="en-US" sz="2600" b="1" i="1" dirty="0">
                <a:solidFill>
                  <a:srgbClr val="FFFF00"/>
                </a:solidFill>
                <a:effectLst>
                  <a:outerShdw blurRad="38100" dist="38100" dir="2700000" algn="tl">
                    <a:srgbClr val="000000">
                      <a:alpha val="43137"/>
                    </a:srgbClr>
                  </a:outerShdw>
                </a:effectLst>
                <a:latin typeface="Cambria" pitchFamily="18" charset="0"/>
              </a:rPr>
              <a:t>"I, I am he who comforts you; </a:t>
            </a:r>
            <a:r>
              <a:rPr lang="en-US" sz="2600" b="1" i="1" u="sng" dirty="0">
                <a:solidFill>
                  <a:srgbClr val="FFFF00"/>
                </a:solidFill>
                <a:effectLst>
                  <a:outerShdw blurRad="38100" dist="38100" dir="2700000" algn="tl">
                    <a:srgbClr val="000000">
                      <a:alpha val="43137"/>
                    </a:srgbClr>
                  </a:outerShdw>
                </a:effectLst>
                <a:latin typeface="Cambria" pitchFamily="18" charset="0"/>
              </a:rPr>
              <a:t>who are you</a:t>
            </a:r>
            <a:r>
              <a:rPr lang="en-US" sz="2600" b="1" i="1" dirty="0">
                <a:solidFill>
                  <a:srgbClr val="FFFF00"/>
                </a:solidFill>
                <a:effectLst>
                  <a:outerShdw blurRad="38100" dist="38100" dir="2700000" algn="tl">
                    <a:srgbClr val="000000">
                      <a:alpha val="43137"/>
                    </a:srgbClr>
                  </a:outerShdw>
                </a:effectLst>
                <a:latin typeface="Cambria" pitchFamily="18" charset="0"/>
              </a:rPr>
              <a:t> that you are afraid of </a:t>
            </a:r>
            <a:r>
              <a:rPr lang="en-US" sz="2600" b="1" i="1" dirty="0" smtClean="0">
                <a:solidFill>
                  <a:srgbClr val="FFFF00"/>
                </a:solidFill>
                <a:effectLst>
                  <a:outerShdw blurRad="38100" dist="38100" dir="2700000" algn="tl">
                    <a:srgbClr val="000000">
                      <a:alpha val="43137"/>
                    </a:srgbClr>
                  </a:outerShdw>
                </a:effectLst>
                <a:latin typeface="Cambria" pitchFamily="18" charset="0"/>
              </a:rPr>
              <a:t>man… </a:t>
            </a:r>
            <a:r>
              <a:rPr lang="en-US" sz="2600" b="1" dirty="0" smtClean="0">
                <a:effectLst>
                  <a:outerShdw blurRad="38100" dist="38100" dir="2700000" algn="tl">
                    <a:srgbClr val="000000">
                      <a:alpha val="43137"/>
                    </a:srgbClr>
                  </a:outerShdw>
                </a:effectLst>
                <a:latin typeface="Cambria" pitchFamily="18" charset="0"/>
              </a:rPr>
              <a:t>(Isa </a:t>
            </a:r>
            <a:r>
              <a:rPr lang="en-US" sz="2600" b="1" dirty="0">
                <a:effectLst>
                  <a:outerShdw blurRad="38100" dist="38100" dir="2700000" algn="tl">
                    <a:srgbClr val="000000">
                      <a:alpha val="43137"/>
                    </a:srgbClr>
                  </a:outerShdw>
                </a:effectLst>
                <a:latin typeface="Cambria" pitchFamily="18" charset="0"/>
              </a:rPr>
              <a:t>51:12</a:t>
            </a:r>
            <a:r>
              <a:rPr lang="en-US" sz="2600" b="1" dirty="0" smtClean="0">
                <a:effectLst>
                  <a:outerShdw blurRad="38100" dist="38100" dir="2700000" algn="tl">
                    <a:srgbClr val="000000">
                      <a:alpha val="43137"/>
                    </a:srgbClr>
                  </a:outerShdw>
                </a:effectLst>
                <a:latin typeface="Cambria" pitchFamily="18" charset="0"/>
              </a:rPr>
              <a:t>)</a:t>
            </a:r>
            <a:endParaRPr lang="en-US" sz="26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786761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a:effectLst>
                  <a:outerShdw blurRad="38100" dist="38100" dir="2700000" algn="tl">
                    <a:srgbClr val="000000">
                      <a:alpha val="43137"/>
                    </a:srgbClr>
                  </a:outerShdw>
                </a:effectLst>
              </a:rPr>
              <a:t>What Pride </a:t>
            </a:r>
            <a:r>
              <a:rPr lang="en-US" sz="4400" u="sng" dirty="0">
                <a:effectLst>
                  <a:outerShdw blurRad="38100" dist="38100" dir="2700000" algn="tl">
                    <a:srgbClr val="000000">
                      <a:alpha val="43137"/>
                    </a:srgbClr>
                  </a:outerShdw>
                </a:effectLst>
              </a:rPr>
              <a:t>Is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Humility is the </a:t>
            </a:r>
            <a:r>
              <a:rPr lang="en-US" u="sng" dirty="0" smtClean="0">
                <a:effectLst>
                  <a:outerShdw blurRad="38100" dist="38100" dir="2700000" algn="tl">
                    <a:srgbClr val="000000">
                      <a:alpha val="43137"/>
                    </a:srgbClr>
                  </a:outerShdw>
                </a:effectLst>
              </a:rPr>
              <a:t>opposite</a:t>
            </a:r>
            <a:r>
              <a:rPr lang="en-US" dirty="0" smtClean="0">
                <a:effectLst>
                  <a:outerShdw blurRad="38100" dist="38100" dir="2700000" algn="tl">
                    <a:srgbClr val="000000">
                      <a:alpha val="43137"/>
                    </a:srgbClr>
                  </a:outerShdw>
                </a:effectLst>
              </a:rPr>
              <a:t> of pride. To be humble is recognize that you are a created being who is:</a:t>
            </a:r>
          </a:p>
          <a:p>
            <a:pPr lvl="1"/>
            <a:r>
              <a:rPr lang="en-US" dirty="0" smtClean="0">
                <a:effectLst>
                  <a:outerShdw blurRad="38100" dist="38100" dir="2700000" algn="tl">
                    <a:srgbClr val="000000">
                      <a:alpha val="43137"/>
                    </a:srgbClr>
                  </a:outerShdw>
                </a:effectLst>
              </a:rPr>
              <a:t>Dependent upon God</a:t>
            </a:r>
          </a:p>
          <a:p>
            <a:pPr lvl="1"/>
            <a:r>
              <a:rPr lang="en-US" dirty="0" smtClean="0">
                <a:effectLst>
                  <a:outerShdw blurRad="38100" dist="38100" dir="2700000" algn="tl">
                    <a:srgbClr val="000000">
                      <a:alpha val="43137"/>
                    </a:srgbClr>
                  </a:outerShdw>
                </a:effectLst>
              </a:rPr>
              <a:t>Accountable to God</a:t>
            </a:r>
          </a:p>
          <a:p>
            <a:pPr lvl="1"/>
            <a:r>
              <a:rPr lang="en-US" dirty="0" smtClean="0">
                <a:effectLst>
                  <a:outerShdw blurRad="38100" dist="38100" dir="2700000" algn="tl">
                    <a:srgbClr val="000000">
                      <a:alpha val="43137"/>
                    </a:srgbClr>
                  </a:outerShdw>
                </a:effectLst>
              </a:rPr>
              <a:t>Called by God to:</a:t>
            </a:r>
          </a:p>
          <a:p>
            <a:pPr lvl="2"/>
            <a:r>
              <a:rPr lang="en-US" sz="2800" dirty="0" smtClean="0">
                <a:effectLst>
                  <a:outerShdw blurRad="38100" dist="38100" dir="2700000" algn="tl">
                    <a:srgbClr val="000000">
                      <a:alpha val="43137"/>
                    </a:srgbClr>
                  </a:outerShdw>
                </a:effectLst>
              </a:rPr>
              <a:t>Put him </a:t>
            </a:r>
            <a:r>
              <a:rPr lang="en-US" sz="2800" u="sng" dirty="0" smtClean="0">
                <a:effectLst>
                  <a:outerShdw blurRad="38100" dist="38100" dir="2700000" algn="tl">
                    <a:srgbClr val="000000">
                      <a:alpha val="43137"/>
                    </a:srgbClr>
                  </a:outerShdw>
                </a:effectLst>
              </a:rPr>
              <a:t>first</a:t>
            </a:r>
            <a:r>
              <a:rPr lang="en-US" sz="2800" dirty="0" smtClean="0">
                <a:effectLst>
                  <a:outerShdw blurRad="38100" dist="38100" dir="2700000" algn="tl">
                    <a:srgbClr val="000000">
                      <a:alpha val="43137"/>
                    </a:srgbClr>
                  </a:outerShdw>
                </a:effectLst>
              </a:rPr>
              <a:t> in your life </a:t>
            </a:r>
          </a:p>
          <a:p>
            <a:pPr lvl="2"/>
            <a:r>
              <a:rPr lang="en-US" sz="2800" dirty="0" smtClean="0">
                <a:effectLst>
                  <a:outerShdw blurRad="38100" dist="38100" dir="2700000" algn="tl">
                    <a:srgbClr val="000000">
                      <a:alpha val="43137"/>
                    </a:srgbClr>
                  </a:outerShdw>
                </a:effectLst>
              </a:rPr>
              <a:t>Love and serve others more than yourself</a:t>
            </a:r>
          </a:p>
        </p:txBody>
      </p:sp>
    </p:spTree>
    <p:extLst>
      <p:ext uri="{BB962C8B-B14F-4D97-AF65-F5344CB8AC3E}">
        <p14:creationId xmlns:p14="http://schemas.microsoft.com/office/powerpoint/2010/main" val="409997277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Pride puts you in direct opposition to God:</a:t>
            </a:r>
          </a:p>
          <a:p>
            <a:pPr lvl="1"/>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u="sng" dirty="0" smtClean="0">
                <a:solidFill>
                  <a:srgbClr val="FFFF00"/>
                </a:solidFill>
                <a:effectLst>
                  <a:outerShdw blurRad="38100" dist="38100" dir="2700000" algn="tl">
                    <a:srgbClr val="000000">
                      <a:alpha val="43137"/>
                    </a:srgbClr>
                  </a:outerShdw>
                </a:effectLst>
                <a:latin typeface="Cambria" pitchFamily="18" charset="0"/>
              </a:rPr>
              <a:t>The LORD] mocks proud</a:t>
            </a:r>
            <a:r>
              <a:rPr lang="en-US" b="1" i="1" dirty="0" smtClean="0">
                <a:solidFill>
                  <a:srgbClr val="FFFF00"/>
                </a:solidFill>
                <a:effectLst>
                  <a:outerShdw blurRad="38100" dist="38100" dir="2700000" algn="tl">
                    <a:srgbClr val="000000">
                      <a:alpha val="43137"/>
                    </a:srgbClr>
                  </a:outerShdw>
                </a:effectLst>
                <a:latin typeface="Cambria" pitchFamily="18" charset="0"/>
              </a:rPr>
              <a:t> mockers but gives grace to the </a:t>
            </a:r>
            <a:r>
              <a:rPr lang="en-US" b="1" i="1" u="sng" dirty="0" smtClean="0">
                <a:solidFill>
                  <a:srgbClr val="FFFF00"/>
                </a:solidFill>
                <a:effectLst>
                  <a:outerShdw blurRad="38100" dist="38100" dir="2700000" algn="tl">
                    <a:srgbClr val="000000">
                      <a:alpha val="43137"/>
                    </a:srgbClr>
                  </a:outerShdw>
                </a:effectLst>
                <a:latin typeface="Cambria" pitchFamily="18" charset="0"/>
              </a:rPr>
              <a:t>humble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3:34 - NIV </a:t>
            </a:r>
            <a:r>
              <a:rPr lang="en-US" b="1" dirty="0" smtClean="0">
                <a:effectLst>
                  <a:outerShdw blurRad="38100" dist="38100" dir="2700000" algn="tl">
                    <a:srgbClr val="000000">
                      <a:alpha val="43137"/>
                    </a:srgbClr>
                  </a:outerShdw>
                </a:effectLst>
                <a:latin typeface="Cambria" pitchFamily="18" charset="0"/>
              </a:rPr>
              <a:t>cf. Jas 4:16; 1Pet 5:5)</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There </a:t>
            </a:r>
            <a:r>
              <a:rPr lang="en-US" b="1" i="1" dirty="0">
                <a:solidFill>
                  <a:srgbClr val="FFFF00"/>
                </a:solidFill>
                <a:effectLst>
                  <a:outerShdw blurRad="38100" dist="38100" dir="2700000" algn="tl">
                    <a:srgbClr val="000000">
                      <a:alpha val="43137"/>
                    </a:srgbClr>
                  </a:outerShdw>
                </a:effectLst>
                <a:latin typeface="Cambria" pitchFamily="18" charset="0"/>
              </a:rPr>
              <a:t>are six things that </a:t>
            </a:r>
            <a:r>
              <a:rPr lang="en-US" b="1" i="1" u="sng" dirty="0">
                <a:solidFill>
                  <a:srgbClr val="FFFF00"/>
                </a:solidFill>
                <a:effectLst>
                  <a:outerShdw blurRad="38100" dist="38100" dir="2700000" algn="tl">
                    <a:srgbClr val="000000">
                      <a:alpha val="43137"/>
                    </a:srgbClr>
                  </a:outerShdw>
                </a:effectLst>
                <a:latin typeface="Cambria" pitchFamily="18" charset="0"/>
              </a:rPr>
              <a:t>the LORD hates</a:t>
            </a:r>
            <a:r>
              <a:rPr lang="en-US" b="1" i="1" dirty="0">
                <a:solidFill>
                  <a:srgbClr val="FFFF00"/>
                </a:solidFill>
                <a:effectLst>
                  <a:outerShdw blurRad="38100" dist="38100" dir="2700000" algn="tl">
                    <a:srgbClr val="000000">
                      <a:alpha val="43137"/>
                    </a:srgbClr>
                  </a:outerShdw>
                </a:effectLst>
                <a:latin typeface="Cambria" pitchFamily="18" charset="0"/>
              </a:rPr>
              <a:t>, seven that are an abomination to him: </a:t>
            </a:r>
            <a:r>
              <a:rPr lang="en-US" b="1" i="1" u="sng" dirty="0" smtClean="0">
                <a:solidFill>
                  <a:srgbClr val="FFFF00"/>
                </a:solidFill>
                <a:effectLst>
                  <a:outerShdw blurRad="38100" dist="38100" dir="2700000" algn="tl">
                    <a:srgbClr val="000000">
                      <a:alpha val="43137"/>
                    </a:srgbClr>
                  </a:outerShdw>
                </a:effectLst>
                <a:latin typeface="Cambria" pitchFamily="18" charset="0"/>
              </a:rPr>
              <a:t>haughty eyes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(6:16-17a)</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[Lady Wisdom </a:t>
            </a:r>
            <a:r>
              <a:rPr lang="en-US" b="1" i="1" dirty="0" smtClean="0">
                <a:solidFill>
                  <a:srgbClr val="FFFF00"/>
                </a:solidFill>
                <a:effectLst>
                  <a:outerShdw blurRad="38100" dist="38100" dir="2700000" algn="tl">
                    <a:srgbClr val="000000">
                      <a:alpha val="43137"/>
                    </a:srgbClr>
                  </a:outerShdw>
                </a:effectLst>
                <a:latin typeface="Cambria" pitchFamily="18" charset="0"/>
              </a:rPr>
              <a:t>says:] </a:t>
            </a:r>
            <a:r>
              <a:rPr lang="en-US" b="1" i="1" u="sng" dirty="0" smtClean="0">
                <a:solidFill>
                  <a:srgbClr val="FFFF00"/>
                </a:solidFill>
                <a:effectLst>
                  <a:outerShdw blurRad="38100" dist="38100" dir="2700000" algn="tl">
                    <a:srgbClr val="000000">
                      <a:alpha val="43137"/>
                    </a:srgbClr>
                  </a:outerShdw>
                </a:effectLst>
                <a:latin typeface="Cambria" pitchFamily="18" charset="0"/>
              </a:rPr>
              <a:t>I hate pride</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arrogance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(8:13b)</a:t>
            </a:r>
            <a:endParaRPr lang="en-US" b="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a:solidFill>
                  <a:srgbClr val="FFFF00"/>
                </a:solidFill>
                <a:effectLst>
                  <a:outerShdw blurRad="38100" dist="38100" dir="2700000" algn="tl">
                    <a:srgbClr val="000000">
                      <a:alpha val="43137"/>
                    </a:srgbClr>
                  </a:outerShdw>
                </a:effectLst>
                <a:latin typeface="Cambria" pitchFamily="18" charset="0"/>
              </a:rPr>
              <a:t>LORD tears down </a:t>
            </a:r>
            <a:r>
              <a:rPr lang="en-US" b="1" i="1" dirty="0">
                <a:solidFill>
                  <a:srgbClr val="FFFF00"/>
                </a:solidFill>
                <a:effectLst>
                  <a:outerShdw blurRad="38100" dist="38100" dir="2700000" algn="tl">
                    <a:srgbClr val="000000">
                      <a:alpha val="43137"/>
                    </a:srgbClr>
                  </a:outerShdw>
                </a:effectLst>
                <a:latin typeface="Cambria" pitchFamily="18" charset="0"/>
              </a:rPr>
              <a:t>the house of the </a:t>
            </a:r>
            <a:r>
              <a:rPr lang="en-US" b="1" i="1" u="sng" dirty="0">
                <a:solidFill>
                  <a:srgbClr val="FFFF00"/>
                </a:solidFill>
                <a:effectLst>
                  <a:outerShdw blurRad="38100" dist="38100" dir="2700000" algn="tl">
                    <a:srgbClr val="000000">
                      <a:alpha val="43137"/>
                    </a:srgbClr>
                  </a:outerShdw>
                </a:effectLst>
                <a:latin typeface="Cambria" pitchFamily="18" charset="0"/>
              </a:rPr>
              <a:t>proud</a:t>
            </a:r>
            <a:r>
              <a:rPr lang="en-US" b="1" i="1" dirty="0">
                <a:solidFill>
                  <a:srgbClr val="FFFF00"/>
                </a:solidFill>
                <a:effectLst>
                  <a:outerShdw blurRad="38100" dist="38100" dir="2700000" algn="tl">
                    <a:srgbClr val="000000">
                      <a:alpha val="43137"/>
                    </a:srgbClr>
                  </a:outerShdw>
                </a:effectLst>
                <a:latin typeface="Cambria" pitchFamily="18" charset="0"/>
              </a:rPr>
              <a:t> but maintains the widow's </a:t>
            </a:r>
            <a:r>
              <a:rPr lang="en-US" b="1" i="1" dirty="0" smtClean="0">
                <a:solidFill>
                  <a:srgbClr val="FFFF00"/>
                </a:solidFill>
                <a:effectLst>
                  <a:outerShdw blurRad="38100" dist="38100" dir="2700000" algn="tl">
                    <a:srgbClr val="000000">
                      <a:alpha val="43137"/>
                    </a:srgbClr>
                  </a:outerShdw>
                </a:effectLst>
                <a:latin typeface="Cambria" pitchFamily="18" charset="0"/>
              </a:rPr>
              <a:t>boundaries. </a:t>
            </a:r>
            <a:r>
              <a:rPr lang="en-US" b="1" dirty="0" smtClean="0">
                <a:effectLst>
                  <a:outerShdw blurRad="38100" dist="38100" dir="2700000" algn="tl">
                    <a:srgbClr val="000000">
                      <a:alpha val="43137"/>
                    </a:srgbClr>
                  </a:outerShdw>
                </a:effectLst>
                <a:latin typeface="Cambria" pitchFamily="18" charset="0"/>
              </a:rPr>
              <a:t>(15:25</a:t>
            </a:r>
            <a:r>
              <a:rPr lang="en-US" b="1" dirty="0" smtClean="0">
                <a:effectLst>
                  <a:outerShdw blurRad="38100" dist="38100" dir="2700000" algn="tl">
                    <a:srgbClr val="000000">
                      <a:alpha val="43137"/>
                    </a:srgbClr>
                  </a:outerShdw>
                </a:effectLst>
                <a:latin typeface="Cambria" pitchFamily="18" charset="0"/>
              </a:rPr>
              <a:t>)</a:t>
            </a: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fontScale="85000" lnSpcReduction="20000"/>
          </a:bodyPr>
          <a:lstStyle/>
          <a:p>
            <a:r>
              <a:rPr lang="en-US" dirty="0" smtClean="0">
                <a:effectLst>
                  <a:outerShdw blurRad="38100" dist="38100" dir="2700000" algn="tl">
                    <a:srgbClr val="000000">
                      <a:alpha val="43137"/>
                    </a:srgbClr>
                  </a:outerShdw>
                </a:effectLst>
              </a:rPr>
              <a:t>Pride will often cause you to inappropriately exalt yourself, only to be humiliated later:</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Do </a:t>
            </a:r>
            <a:r>
              <a:rPr lang="en-US" b="1" i="1" dirty="0" smtClean="0">
                <a:solidFill>
                  <a:srgbClr val="FFFF00"/>
                </a:solidFill>
                <a:effectLst>
                  <a:outerShdw blurRad="38100" dist="38100" dir="2700000" algn="tl">
                    <a:srgbClr val="000000">
                      <a:alpha val="43137"/>
                    </a:srgbClr>
                  </a:outerShdw>
                </a:effectLst>
                <a:latin typeface="Cambria" pitchFamily="18" charset="0"/>
              </a:rPr>
              <a:t>not </a:t>
            </a:r>
            <a:r>
              <a:rPr lang="en-US" b="1" i="1" u="sng" dirty="0" smtClean="0">
                <a:solidFill>
                  <a:srgbClr val="FFFF00"/>
                </a:solidFill>
                <a:effectLst>
                  <a:outerShdw blurRad="38100" dist="38100" dir="2700000" algn="tl">
                    <a:srgbClr val="000000">
                      <a:alpha val="43137"/>
                    </a:srgbClr>
                  </a:outerShdw>
                </a:effectLst>
                <a:latin typeface="Cambria" pitchFamily="18" charset="0"/>
              </a:rPr>
              <a:t>exalt yourself</a:t>
            </a:r>
            <a:r>
              <a:rPr lang="en-US" b="1" i="1" dirty="0" smtClean="0">
                <a:solidFill>
                  <a:srgbClr val="FFFF00"/>
                </a:solidFill>
                <a:effectLst>
                  <a:outerShdw blurRad="38100" dist="38100" dir="2700000" algn="tl">
                    <a:srgbClr val="000000">
                      <a:alpha val="43137"/>
                    </a:srgbClr>
                  </a:outerShdw>
                </a:effectLst>
                <a:latin typeface="Cambria" pitchFamily="18" charset="0"/>
              </a:rPr>
              <a:t> in the king's presence, and do not claim a place among great men; it is better for him to say to you, “Come up here,” than for him to </a:t>
            </a:r>
            <a:r>
              <a:rPr lang="en-US" b="1" i="1" u="sng" dirty="0" smtClean="0">
                <a:solidFill>
                  <a:srgbClr val="FFFF00"/>
                </a:solidFill>
                <a:effectLst>
                  <a:outerShdw blurRad="38100" dist="38100" dir="2700000" algn="tl">
                    <a:srgbClr val="000000">
                      <a:alpha val="43137"/>
                    </a:srgbClr>
                  </a:outerShdw>
                </a:effectLst>
                <a:latin typeface="Cambria" pitchFamily="18" charset="0"/>
              </a:rPr>
              <a:t>humiliate</a:t>
            </a:r>
            <a:r>
              <a:rPr lang="en-US" b="1" i="1" dirty="0" smtClean="0">
                <a:solidFill>
                  <a:srgbClr val="FFFF00"/>
                </a:solidFill>
                <a:effectLst>
                  <a:outerShdw blurRad="38100" dist="38100" dir="2700000" algn="tl">
                    <a:srgbClr val="000000">
                      <a:alpha val="43137"/>
                    </a:srgbClr>
                  </a:outerShdw>
                </a:effectLst>
                <a:latin typeface="Cambria" pitchFamily="18" charset="0"/>
              </a:rPr>
              <a:t> you before a nobleman</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(25:6-7 - </a:t>
            </a:r>
            <a:r>
              <a:rPr lang="en-US" b="1" dirty="0" smtClean="0">
                <a:effectLst>
                  <a:outerShdw blurRad="38100" dist="38100" dir="2700000" algn="tl">
                    <a:srgbClr val="000000">
                      <a:alpha val="43137"/>
                    </a:srgbClr>
                  </a:outerShdw>
                </a:effectLst>
                <a:latin typeface="Cambria" pitchFamily="18" charset="0"/>
              </a:rPr>
              <a:t>NIV)</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Now </a:t>
            </a:r>
            <a:r>
              <a:rPr lang="en-US" b="1" i="1" dirty="0" smtClean="0">
                <a:solidFill>
                  <a:srgbClr val="FFFF00"/>
                </a:solidFill>
                <a:effectLst>
                  <a:outerShdw blurRad="38100" dist="38100" dir="2700000" algn="tl">
                    <a:srgbClr val="000000">
                      <a:alpha val="43137"/>
                    </a:srgbClr>
                  </a:outerShdw>
                </a:effectLst>
                <a:latin typeface="Cambria" pitchFamily="18" charset="0"/>
              </a:rPr>
              <a:t>[Jesus] told </a:t>
            </a:r>
            <a:r>
              <a:rPr lang="en-US" b="1" i="1" dirty="0">
                <a:solidFill>
                  <a:srgbClr val="FFFF00"/>
                </a:solidFill>
                <a:effectLst>
                  <a:outerShdw blurRad="38100" dist="38100" dir="2700000" algn="tl">
                    <a:srgbClr val="000000">
                      <a:alpha val="43137"/>
                    </a:srgbClr>
                  </a:outerShdw>
                </a:effectLst>
                <a:latin typeface="Cambria" pitchFamily="18" charset="0"/>
              </a:rPr>
              <a:t>a parable to those who were invited, when he noticed how they chose the places of honor, saying to them, </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a:solidFill>
                  <a:srgbClr val="FFFF00"/>
                </a:solidFill>
                <a:effectLst>
                  <a:outerShdw blurRad="38100" dist="38100" dir="2700000" algn="tl">
                    <a:srgbClr val="000000">
                      <a:alpha val="43137"/>
                    </a:srgbClr>
                  </a:outerShdw>
                </a:effectLst>
                <a:latin typeface="Cambria" pitchFamily="18" charset="0"/>
              </a:rPr>
              <a:t>When you are invited by someone to a wedding feast, do not sit down in a place of honor, lest someone more distinguished than you be invited by him, </a:t>
            </a:r>
            <a:r>
              <a:rPr lang="en-US" b="1" i="1" dirty="0" smtClean="0">
                <a:solidFill>
                  <a:srgbClr val="FFFF00"/>
                </a:solidFill>
                <a:effectLst>
                  <a:outerShdw blurRad="38100" dist="38100" dir="2700000" algn="tl">
                    <a:srgbClr val="000000">
                      <a:alpha val="43137"/>
                    </a:srgbClr>
                  </a:outerShdw>
                </a:effectLst>
                <a:latin typeface="Cambria" pitchFamily="18" charset="0"/>
              </a:rPr>
              <a:t>and </a:t>
            </a:r>
            <a:r>
              <a:rPr lang="en-US" b="1" i="1" dirty="0">
                <a:solidFill>
                  <a:srgbClr val="FFFF00"/>
                </a:solidFill>
                <a:effectLst>
                  <a:outerShdw blurRad="38100" dist="38100" dir="2700000" algn="tl">
                    <a:srgbClr val="000000">
                      <a:alpha val="43137"/>
                    </a:srgbClr>
                  </a:outerShdw>
                </a:effectLst>
                <a:latin typeface="Cambria" pitchFamily="18" charset="0"/>
              </a:rPr>
              <a:t>he who invited you both will come and say to you, 'Give your place to this person,' and then you will begin with shame to take the lowest place. </a:t>
            </a:r>
            <a:r>
              <a:rPr lang="en-US" b="1" dirty="0" smtClean="0">
                <a:effectLst>
                  <a:outerShdw blurRad="38100" dist="38100" dir="2700000" algn="tl">
                    <a:srgbClr val="000000">
                      <a:alpha val="43137"/>
                    </a:srgbClr>
                  </a:outerShdw>
                </a:effectLst>
                <a:latin typeface="Cambria" pitchFamily="18" charset="0"/>
              </a:rPr>
              <a:t>(Luke 14:7-9)</a:t>
            </a:r>
            <a:endParaRPr lang="en-US" b="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When </a:t>
            </a:r>
            <a:r>
              <a:rPr lang="en-US" b="1" i="1" dirty="0">
                <a:solidFill>
                  <a:srgbClr val="FFFF00"/>
                </a:solidFill>
                <a:effectLst>
                  <a:outerShdw blurRad="38100" dist="38100" dir="2700000" algn="tl">
                    <a:srgbClr val="000000">
                      <a:alpha val="43137"/>
                    </a:srgbClr>
                  </a:outerShdw>
                </a:effectLst>
                <a:latin typeface="Cambria" pitchFamily="18" charset="0"/>
              </a:rPr>
              <a:t>pride comes, then comes disgrace, but with the humble is wisdom. </a:t>
            </a:r>
            <a:r>
              <a:rPr lang="en-US" b="1" dirty="0" smtClean="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11:2)</a:t>
            </a:r>
          </a:p>
          <a:p>
            <a:pPr lvl="1"/>
            <a:endParaRPr lang="en-US"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Pride will keep you from being able to receive good advice. </a:t>
            </a:r>
          </a:p>
          <a:p>
            <a:r>
              <a:rPr lang="en-US" dirty="0" smtClean="0">
                <a:effectLst>
                  <a:outerShdw blurRad="38100" dist="38100" dir="2700000" algn="tl">
                    <a:srgbClr val="000000">
                      <a:alpha val="43137"/>
                    </a:srgbClr>
                  </a:outerShdw>
                </a:effectLst>
              </a:rPr>
              <a:t>When someone tries to help you by giving you good advice, you’ll often be so busy being offended, you won’t be able to hear what they’re telling you and all you’ll be able to do is argue with them and try to show them how wrong they are!</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only breeds quarrels, but wisdom is found in those who take advice</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dirty="0">
                <a:effectLst>
                  <a:outerShdw blurRad="38100" dist="38100" dir="2700000" algn="tl">
                    <a:srgbClr val="000000">
                      <a:alpha val="43137"/>
                    </a:srgbClr>
                  </a:outerShdw>
                </a:effectLst>
                <a:latin typeface="Cambria" pitchFamily="18" charset="0"/>
              </a:rPr>
              <a:t> (13:10 - NIV)</a:t>
            </a:r>
            <a:endParaRPr lang="en-US" dirty="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dirty="0">
                <a:solidFill>
                  <a:srgbClr val="FFFF00"/>
                </a:solidFill>
                <a:effectLst>
                  <a:outerShdw blurRad="38100" dist="38100" dir="2700000" algn="tl">
                    <a:srgbClr val="000000">
                      <a:alpha val="43137"/>
                    </a:srgbClr>
                  </a:outerShdw>
                </a:effectLst>
                <a:latin typeface="Cambria" pitchFamily="18" charset="0"/>
              </a:rPr>
              <a:t>way of a fool is right in his own eyes, but a wise man listens to advice. </a:t>
            </a:r>
            <a:r>
              <a:rPr lang="en-US" b="1" dirty="0" smtClean="0">
                <a:effectLst>
                  <a:outerShdw blurRad="38100" dist="38100" dir="2700000" algn="tl">
                    <a:srgbClr val="000000">
                      <a:alpha val="43137"/>
                    </a:srgbClr>
                  </a:outerShdw>
                </a:effectLst>
                <a:latin typeface="Cambria" pitchFamily="18" charset="0"/>
              </a:rPr>
              <a:t>(12:15)</a:t>
            </a:r>
            <a:endParaRPr lang="en-US" b="1" dirty="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sz="3500" dirty="0" smtClean="0">
                <a:effectLst>
                  <a:outerShdw blurRad="38100" dist="38100" dir="2700000" algn="tl">
                    <a:srgbClr val="000000">
                      <a:alpha val="43137"/>
                    </a:srgbClr>
                  </a:outerShdw>
                </a:effectLst>
              </a:rPr>
              <a:t>Just as Satan will often disguise himself as an angel of light (2Cor 11:14), so pride will often disguise itself as a virtue:</a:t>
            </a:r>
            <a:endParaRPr lang="en-US" sz="3500" dirty="0">
              <a:effectLst>
                <a:outerShdw blurRad="38100" dist="38100" dir="2700000" algn="tl">
                  <a:srgbClr val="000000">
                    <a:alpha val="43137"/>
                  </a:srgbClr>
                </a:outerShdw>
              </a:effectLst>
            </a:endParaRPr>
          </a:p>
          <a:p>
            <a:r>
              <a:rPr lang="en-US" i="1" dirty="0" smtClean="0">
                <a:effectLst>
                  <a:outerShdw blurRad="38100" dist="38100" dir="2700000" algn="tl">
                    <a:srgbClr val="000000">
                      <a:alpha val="43137"/>
                    </a:srgbClr>
                  </a:outerShdw>
                </a:effectLst>
                <a:latin typeface="Cambria" pitchFamily="18" charset="0"/>
              </a:rPr>
              <a:t>Pride </a:t>
            </a:r>
            <a:r>
              <a:rPr lang="en-US" i="1" dirty="0" smtClean="0">
                <a:effectLst>
                  <a:outerShdw blurRad="38100" dist="38100" dir="2700000" algn="tl">
                    <a:srgbClr val="000000">
                      <a:alpha val="43137"/>
                    </a:srgbClr>
                  </a:outerShdw>
                </a:effectLst>
                <a:latin typeface="Cambria" pitchFamily="18" charset="0"/>
              </a:rPr>
              <a:t>can often be used to beat down simpler vices… Many a man has overcome cowardice, or lust, or ill-temper by learning to think that they are beneath his dignity – that is, by Pride. The devil laughs. He is perfectly content to see you become chaste and brave and self-controlled provided, all the time, he is setting up in you the Dictatorship of Pride – just as he would be quite content to see your [minor skin inflammation] cured if he were allowed, in return, to give you cancer. For pride is spiritual cancer. </a:t>
            </a:r>
            <a:r>
              <a:rPr lang="en-US" dirty="0" smtClean="0">
                <a:effectLst>
                  <a:outerShdw blurRad="38100" dist="38100" dir="2700000" algn="tl">
                    <a:srgbClr val="000000">
                      <a:alpha val="43137"/>
                    </a:srgbClr>
                  </a:outerShdw>
                </a:effectLst>
              </a:rPr>
              <a:t>(C.S. Lewis, </a:t>
            </a:r>
            <a:r>
              <a:rPr lang="en-US" i="1" dirty="0" smtClean="0">
                <a:effectLst>
                  <a:outerShdw blurRad="38100" dist="38100" dir="2700000" algn="tl">
                    <a:srgbClr val="000000">
                      <a:alpha val="43137"/>
                    </a:srgbClr>
                  </a:outerShdw>
                </a:effectLst>
              </a:rPr>
              <a:t>Mere Christianity</a:t>
            </a:r>
            <a:r>
              <a:rPr lang="en-US" dirty="0" smtClean="0">
                <a:effectLst>
                  <a:outerShdw blurRad="38100" dist="38100" dir="2700000" algn="tl">
                    <a:srgbClr val="000000">
                      <a:alpha val="43137"/>
                    </a:srgbClr>
                  </a:outerShdw>
                </a:effectLst>
              </a:rPr>
              <a:t>, p.112)</a:t>
            </a: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Pride will distort your entire view of the world.</a:t>
            </a:r>
          </a:p>
          <a:p>
            <a:r>
              <a:rPr lang="en-US" dirty="0" smtClean="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“lamp” that guides a proud person through life is his sinful, misplaced self-confidence!</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Haughty eyes</a:t>
            </a:r>
            <a:r>
              <a:rPr lang="en-US" b="1" i="1" dirty="0" smtClean="0">
                <a:solidFill>
                  <a:srgbClr val="FFFF00"/>
                </a:solidFill>
                <a:effectLst>
                  <a:outerShdw blurRad="38100" dist="38100" dir="2700000" algn="tl">
                    <a:srgbClr val="000000">
                      <a:alpha val="43137"/>
                    </a:srgbClr>
                  </a:outerShdw>
                </a:effectLst>
                <a:latin typeface="Cambria" pitchFamily="18" charset="0"/>
              </a:rPr>
              <a:t> and a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 heart</a:t>
            </a:r>
            <a:r>
              <a:rPr lang="en-US" b="1" i="1" dirty="0" smtClean="0">
                <a:solidFill>
                  <a:srgbClr val="FFFF00"/>
                </a:solidFill>
                <a:effectLst>
                  <a:outerShdw blurRad="38100" dist="38100" dir="2700000" algn="tl">
                    <a:srgbClr val="000000">
                      <a:alpha val="43137"/>
                    </a:srgbClr>
                  </a:outerShdw>
                </a:effectLst>
                <a:latin typeface="Cambria" pitchFamily="18" charset="0"/>
              </a:rPr>
              <a:t>, the lamp of the wicked, are sin! </a:t>
            </a:r>
            <a:r>
              <a:rPr lang="en-US" b="1" dirty="0" smtClean="0">
                <a:effectLst>
                  <a:outerShdw blurRad="38100" dist="38100" dir="2700000" algn="tl">
                    <a:srgbClr val="000000">
                      <a:alpha val="43137"/>
                    </a:srgbClr>
                  </a:outerShdw>
                </a:effectLst>
                <a:latin typeface="Cambria" pitchFamily="18" charset="0"/>
              </a:rPr>
              <a:t>(21:4)</a:t>
            </a:r>
          </a:p>
          <a:p>
            <a:pPr lvl="1"/>
            <a:endParaRPr lang="en-US" dirty="0" smtClean="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049949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In the end, pride will utterly destroy you:</a:t>
            </a:r>
            <a:endParaRPr lang="en-US" dirty="0" smtClean="0">
              <a:effectLst>
                <a:outerShdw blurRad="38100" dist="38100" dir="2700000" algn="tl">
                  <a:srgbClr val="000000">
                    <a:alpha val="43137"/>
                  </a:srgbClr>
                </a:outerShdw>
              </a:effectLst>
            </a:endParaRP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Pride goes before destruction</a:t>
            </a:r>
            <a:r>
              <a:rPr lang="en-US" b="1" i="1" dirty="0" smtClean="0">
                <a:solidFill>
                  <a:srgbClr val="FFFF00"/>
                </a:solidFill>
                <a:effectLst>
                  <a:outerShdw blurRad="38100" dist="38100" dir="2700000" algn="tl">
                    <a:srgbClr val="000000">
                      <a:alpha val="43137"/>
                    </a:srgbClr>
                  </a:outerShdw>
                </a:effectLst>
                <a:latin typeface="Cambria" pitchFamily="18" charset="0"/>
              </a:rPr>
              <a:t>, a haughty spirit before a fall. Better to be lowly in spirit and among the oppressed than to share plunder with the proud. </a:t>
            </a:r>
            <a:r>
              <a:rPr lang="en-US" b="1" dirty="0" smtClean="0">
                <a:effectLst>
                  <a:outerShdw blurRad="38100" dist="38100" dir="2700000" algn="tl">
                    <a:srgbClr val="000000">
                      <a:alpha val="43137"/>
                    </a:srgbClr>
                  </a:outerShdw>
                </a:effectLst>
                <a:latin typeface="Cambria" pitchFamily="18" charset="0"/>
              </a:rPr>
              <a:t>(16:18-19)</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detests all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 of heart</a:t>
            </a:r>
            <a:r>
              <a:rPr lang="en-US" b="1" i="1" dirty="0" smtClean="0">
                <a:solidFill>
                  <a:srgbClr val="FFFF00"/>
                </a:solidFill>
                <a:effectLst>
                  <a:outerShdw blurRad="38100" dist="38100" dir="2700000" algn="tl">
                    <a:srgbClr val="000000">
                      <a:alpha val="43137"/>
                    </a:srgbClr>
                  </a:outerShdw>
                </a:effectLst>
                <a:latin typeface="Cambria" pitchFamily="18" charset="0"/>
              </a:rPr>
              <a:t>. Be sure of this: </a:t>
            </a:r>
            <a:r>
              <a:rPr lang="en-US" b="1" i="1" u="sng" dirty="0" smtClean="0">
                <a:solidFill>
                  <a:srgbClr val="FFFF00"/>
                </a:solidFill>
                <a:effectLst>
                  <a:outerShdw blurRad="38100" dist="38100" dir="2700000" algn="tl">
                    <a:srgbClr val="000000">
                      <a:alpha val="43137"/>
                    </a:srgbClr>
                  </a:outerShdw>
                </a:effectLst>
                <a:latin typeface="Cambria" pitchFamily="18" charset="0"/>
              </a:rPr>
              <a:t>They will not go unpunished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(16:5)</a:t>
            </a:r>
          </a:p>
          <a:p>
            <a:pPr lvl="1"/>
            <a:endParaRPr lang="en-US"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353086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You Need to Do About Pride</a:t>
            </a:r>
          </a:p>
        </p:txBody>
      </p:sp>
      <p:sp>
        <p:nvSpPr>
          <p:cNvPr id="5" name="Content Placeholder 4"/>
          <p:cNvSpPr>
            <a:spLocks noGrp="1"/>
          </p:cNvSpPr>
          <p:nvPr>
            <p:ph idx="1"/>
          </p:nvPr>
        </p:nvSpPr>
        <p:spPr>
          <a:xfrm>
            <a:off x="457200" y="914400"/>
            <a:ext cx="8229600" cy="5334000"/>
          </a:xfrm>
        </p:spPr>
        <p:txBody>
          <a:bodyPr>
            <a:normAutofit/>
          </a:bodyPr>
          <a:lstStyle/>
          <a:p>
            <a:r>
              <a:rPr lang="en-US" dirty="0" smtClean="0">
                <a:effectLst>
                  <a:outerShdw blurRad="38100" dist="38100" dir="2700000" algn="tl">
                    <a:srgbClr val="000000">
                      <a:alpha val="43137"/>
                    </a:srgbClr>
                  </a:outerShdw>
                </a:effectLst>
              </a:rPr>
              <a:t>Two Part </a:t>
            </a:r>
            <a:r>
              <a:rPr lang="en-US" dirty="0" smtClean="0">
                <a:effectLst>
                  <a:outerShdw blurRad="38100" dist="38100" dir="2700000" algn="tl">
                    <a:srgbClr val="000000">
                      <a:alpha val="43137"/>
                    </a:srgbClr>
                  </a:outerShdw>
                </a:effectLst>
              </a:rPr>
              <a:t>Solution*:</a:t>
            </a:r>
            <a:endParaRPr lang="en-US" dirty="0" smtClean="0">
              <a:effectLst>
                <a:outerShdw blurRad="38100" dist="38100" dir="2700000" algn="tl">
                  <a:srgbClr val="000000">
                    <a:alpha val="43137"/>
                  </a:srgbClr>
                </a:outerShdw>
              </a:effectLst>
            </a:endParaRPr>
          </a:p>
          <a:p>
            <a:pPr lvl="1"/>
            <a:r>
              <a:rPr lang="en-US" dirty="0" smtClean="0">
                <a:effectLst>
                  <a:outerShdw blurRad="38100" dist="38100" dir="2700000" algn="tl">
                    <a:srgbClr val="000000">
                      <a:alpha val="43137"/>
                    </a:srgbClr>
                  </a:outerShdw>
                </a:effectLst>
              </a:rPr>
              <a:t>You’ve got to get the glory that only comes to the humble</a:t>
            </a:r>
          </a:p>
          <a:p>
            <a:pPr lvl="1"/>
            <a:r>
              <a:rPr lang="en-US" dirty="0" smtClean="0">
                <a:effectLst>
                  <a:outerShdw blurRad="38100" dist="38100" dir="2700000" algn="tl">
                    <a:srgbClr val="000000">
                      <a:alpha val="43137"/>
                    </a:srgbClr>
                  </a:outerShdw>
                </a:effectLst>
              </a:rPr>
              <a:t>You’ve got to use the joy of the gospel to erode your pride for the rest of your life</a:t>
            </a:r>
          </a:p>
          <a:p>
            <a:pPr lvl="1"/>
            <a:endParaRPr lang="en-US" u="sng" dirty="0" smtClean="0">
              <a:effectLst>
                <a:outerShdw blurRad="38100" dist="38100" dir="2700000" algn="tl">
                  <a:srgbClr val="000000">
                    <a:alpha val="43137"/>
                  </a:srgbClr>
                </a:outerShdw>
              </a:effectLst>
            </a:endParaRPr>
          </a:p>
          <a:p>
            <a:pPr lvl="1"/>
            <a:endParaRPr lang="en-US" u="sng" dirty="0" smtClean="0">
              <a:effectLst>
                <a:outerShdw blurRad="38100" dist="38100" dir="2700000" algn="tl">
                  <a:srgbClr val="000000">
                    <a:alpha val="43137"/>
                  </a:srgbClr>
                </a:outerShdw>
              </a:effectLst>
            </a:endParaRPr>
          </a:p>
        </p:txBody>
      </p:sp>
      <p:sp>
        <p:nvSpPr>
          <p:cNvPr id="2" name="TextBox 1"/>
          <p:cNvSpPr txBox="1"/>
          <p:nvPr/>
        </p:nvSpPr>
        <p:spPr>
          <a:xfrm>
            <a:off x="597763" y="6444734"/>
            <a:ext cx="8263801" cy="369332"/>
          </a:xfrm>
          <a:prstGeom prst="rect">
            <a:avLst/>
          </a:prstGeom>
          <a:noFill/>
        </p:spPr>
        <p:txBody>
          <a:bodyPr wrap="none" rtlCol="0">
            <a:spAutoFit/>
          </a:bodyPr>
          <a:lstStyle/>
          <a:p>
            <a:r>
              <a:rPr lang="en-US" dirty="0" smtClean="0"/>
              <a:t>*Taken from Tim Keller’s sermon on Pride in his series on the book of Proverbs</a:t>
            </a:r>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p:cTn id="1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 calcmode="lin" valueType="num">
                                      <p:cBhvr>
                                        <p:cTn id="26"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Pride Goes Before Destruction</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Pride is perhaps the chief of all vices. There is no sin that you can commit that does not involve pride.</a:t>
            </a:r>
          </a:p>
          <a:p>
            <a:r>
              <a:rPr lang="en-US" dirty="0" smtClean="0">
                <a:effectLst>
                  <a:outerShdw blurRad="38100" dist="38100" dir="2700000" algn="tl">
                    <a:srgbClr val="000000">
                      <a:alpha val="43137"/>
                    </a:srgbClr>
                  </a:outerShdw>
                </a:effectLst>
              </a:rPr>
              <a:t>C. S. Lewis said this about pride: </a:t>
            </a:r>
            <a:r>
              <a:rPr lang="en-US" i="1" dirty="0" smtClean="0">
                <a:effectLst>
                  <a:outerShdw blurRad="38100" dist="38100" dir="2700000" algn="tl">
                    <a:srgbClr val="000000">
                      <a:alpha val="43137"/>
                    </a:srgbClr>
                  </a:outerShdw>
                </a:effectLst>
                <a:latin typeface="Cambria" pitchFamily="18" charset="0"/>
              </a:rPr>
              <a:t>“There is no fault  which makes a man more unpopular, and no fault which we are more unconscious of in ourselves. And the more we have it in ourselves, the more we dislike it in others.”</a:t>
            </a:r>
            <a:r>
              <a:rPr lang="en-US" i="1"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t>
            </a:r>
            <a:r>
              <a:rPr lang="en-US" i="1" dirty="0" smtClean="0">
                <a:effectLst>
                  <a:outerShdw blurRad="38100" dist="38100" dir="2700000" algn="tl">
                    <a:srgbClr val="000000">
                      <a:alpha val="43137"/>
                    </a:srgbClr>
                  </a:outerShdw>
                </a:effectLst>
              </a:rPr>
              <a:t>Mere Christianity</a:t>
            </a:r>
            <a:r>
              <a:rPr lang="en-US" dirty="0" smtClean="0">
                <a:effectLst>
                  <a:outerShdw blurRad="38100" dist="38100" dir="2700000" algn="tl">
                    <a:srgbClr val="000000">
                      <a:alpha val="43137"/>
                    </a:srgbClr>
                  </a:outerShdw>
                </a:effectLst>
              </a:rPr>
              <a:t>, p.109)</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You Need to Do About Pride</a:t>
            </a: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b="1" dirty="0" smtClean="0">
                <a:effectLst>
                  <a:outerShdw blurRad="38100" dist="38100" dir="2700000" algn="tl">
                    <a:srgbClr val="000000">
                      <a:alpha val="43137"/>
                    </a:srgbClr>
                  </a:outerShdw>
                </a:effectLst>
              </a:rPr>
              <a:t>Get the glory that only comes to the humble:</a:t>
            </a: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The </a:t>
            </a:r>
            <a:r>
              <a:rPr lang="en-US" sz="3000" b="1" i="1" dirty="0">
                <a:solidFill>
                  <a:srgbClr val="FFFF00"/>
                </a:solidFill>
                <a:effectLst>
                  <a:outerShdw blurRad="38100" dist="38100" dir="2700000" algn="tl">
                    <a:srgbClr val="000000">
                      <a:alpha val="43137"/>
                    </a:srgbClr>
                  </a:outerShdw>
                </a:effectLst>
                <a:latin typeface="Cambria" pitchFamily="18" charset="0"/>
              </a:rPr>
              <a:t>fear of the LORD is instruction in wisdom, and </a:t>
            </a:r>
            <a:r>
              <a:rPr lang="en-US" sz="3000" b="1" i="1" u="sng" dirty="0">
                <a:solidFill>
                  <a:srgbClr val="FFFF00"/>
                </a:solidFill>
                <a:effectLst>
                  <a:outerShdw blurRad="38100" dist="38100" dir="2700000" algn="tl">
                    <a:srgbClr val="000000">
                      <a:alpha val="43137"/>
                    </a:srgbClr>
                  </a:outerShdw>
                </a:effectLst>
                <a:latin typeface="Cambria" pitchFamily="18" charset="0"/>
              </a:rPr>
              <a:t>humility comes before honor</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b="1" dirty="0" smtClean="0">
                <a:effectLst>
                  <a:outerShdw blurRad="38100" dist="38100" dir="2700000" algn="tl">
                    <a:srgbClr val="000000">
                      <a:alpha val="43137"/>
                    </a:srgbClr>
                  </a:outerShdw>
                </a:effectLst>
                <a:latin typeface="Cambria" pitchFamily="18" charset="0"/>
              </a:rPr>
              <a:t>(</a:t>
            </a:r>
            <a:r>
              <a:rPr lang="en-US" sz="3000" b="1" dirty="0" smtClean="0">
                <a:effectLst>
                  <a:outerShdw blurRad="38100" dist="38100" dir="2700000" algn="tl">
                    <a:srgbClr val="000000">
                      <a:alpha val="43137"/>
                    </a:srgbClr>
                  </a:outerShdw>
                </a:effectLst>
                <a:latin typeface="Cambria" pitchFamily="18" charset="0"/>
              </a:rPr>
              <a:t>15:33)</a:t>
            </a: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The </a:t>
            </a:r>
            <a:r>
              <a:rPr lang="en-US" sz="3000" b="1" i="1" dirty="0">
                <a:solidFill>
                  <a:srgbClr val="FFFF00"/>
                </a:solidFill>
                <a:effectLst>
                  <a:outerShdw blurRad="38100" dist="38100" dir="2700000" algn="tl">
                    <a:srgbClr val="000000">
                      <a:alpha val="43137"/>
                    </a:srgbClr>
                  </a:outerShdw>
                </a:effectLst>
                <a:latin typeface="Cambria" pitchFamily="18" charset="0"/>
              </a:rPr>
              <a:t>reward for </a:t>
            </a:r>
            <a:r>
              <a:rPr lang="en-US" sz="3000" b="1" i="1" u="sng" dirty="0">
                <a:solidFill>
                  <a:srgbClr val="FFFF00"/>
                </a:solidFill>
                <a:effectLst>
                  <a:outerShdw blurRad="38100" dist="38100" dir="2700000" algn="tl">
                    <a:srgbClr val="000000">
                      <a:alpha val="43137"/>
                    </a:srgbClr>
                  </a:outerShdw>
                </a:effectLst>
                <a:latin typeface="Cambria" pitchFamily="18" charset="0"/>
              </a:rPr>
              <a:t>humility</a:t>
            </a:r>
            <a:r>
              <a:rPr lang="en-US" sz="3000" b="1" i="1" dirty="0">
                <a:solidFill>
                  <a:srgbClr val="FFFF00"/>
                </a:solidFill>
                <a:effectLst>
                  <a:outerShdw blurRad="38100" dist="38100" dir="2700000" algn="tl">
                    <a:srgbClr val="000000">
                      <a:alpha val="43137"/>
                    </a:srgbClr>
                  </a:outerShdw>
                </a:effectLst>
                <a:latin typeface="Cambria" pitchFamily="18" charset="0"/>
              </a:rPr>
              <a:t> and fear of the LORD is </a:t>
            </a:r>
            <a:r>
              <a:rPr lang="en-US" sz="3000" b="1" i="1" u="sng" dirty="0">
                <a:solidFill>
                  <a:srgbClr val="FFFF00"/>
                </a:solidFill>
                <a:effectLst>
                  <a:outerShdw blurRad="38100" dist="38100" dir="2700000" algn="tl">
                    <a:srgbClr val="000000">
                      <a:alpha val="43137"/>
                    </a:srgbClr>
                  </a:outerShdw>
                </a:effectLst>
                <a:latin typeface="Cambria" pitchFamily="18" charset="0"/>
              </a:rPr>
              <a:t>riches and honor and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life</a:t>
            </a:r>
            <a:r>
              <a:rPr lang="en-US" sz="3000" b="1" i="1" dirty="0" smtClean="0">
                <a:solidFill>
                  <a:srgbClr val="FFFF00"/>
                </a:solidFill>
                <a:effectLst>
                  <a:outerShdw blurRad="38100" dist="38100" dir="2700000" algn="tl">
                    <a:srgbClr val="000000">
                      <a:alpha val="43137"/>
                    </a:srgbClr>
                  </a:outerShdw>
                </a:effectLst>
                <a:latin typeface="Cambria" pitchFamily="18" charset="0"/>
              </a:rPr>
              <a:t>.</a:t>
            </a:r>
            <a:r>
              <a:rPr lang="en-US" sz="3000" b="1" dirty="0">
                <a:effectLst>
                  <a:outerShdw blurRad="38100" dist="38100" dir="2700000" algn="tl">
                    <a:srgbClr val="000000">
                      <a:alpha val="43137"/>
                    </a:srgbClr>
                  </a:outerShdw>
                </a:effectLst>
                <a:latin typeface="Cambria" pitchFamily="18" charset="0"/>
              </a:rPr>
              <a:t> (22:4)</a:t>
            </a: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One's </a:t>
            </a:r>
            <a:r>
              <a:rPr lang="en-US" sz="3000" b="1" i="1" dirty="0">
                <a:solidFill>
                  <a:srgbClr val="FFFF00"/>
                </a:solidFill>
                <a:effectLst>
                  <a:outerShdw blurRad="38100" dist="38100" dir="2700000" algn="tl">
                    <a:srgbClr val="000000">
                      <a:alpha val="43137"/>
                    </a:srgbClr>
                  </a:outerShdw>
                </a:effectLst>
                <a:latin typeface="Cambria" pitchFamily="18" charset="0"/>
              </a:rPr>
              <a:t>pride will bring him low, but he who is </a:t>
            </a:r>
            <a:r>
              <a:rPr lang="en-US" sz="3000" b="1" i="1" u="sng" dirty="0">
                <a:solidFill>
                  <a:srgbClr val="FFFF00"/>
                </a:solidFill>
                <a:effectLst>
                  <a:outerShdw blurRad="38100" dist="38100" dir="2700000" algn="tl">
                    <a:srgbClr val="000000">
                      <a:alpha val="43137"/>
                    </a:srgbClr>
                  </a:outerShdw>
                </a:effectLst>
                <a:latin typeface="Cambria" pitchFamily="18" charset="0"/>
              </a:rPr>
              <a:t>lowly</a:t>
            </a:r>
            <a:r>
              <a:rPr lang="en-US" sz="3000" b="1" i="1" dirty="0">
                <a:solidFill>
                  <a:srgbClr val="FFFF00"/>
                </a:solidFill>
                <a:effectLst>
                  <a:outerShdw blurRad="38100" dist="38100" dir="2700000" algn="tl">
                    <a:srgbClr val="000000">
                      <a:alpha val="43137"/>
                    </a:srgbClr>
                  </a:outerShdw>
                </a:effectLst>
                <a:latin typeface="Cambria" pitchFamily="18" charset="0"/>
              </a:rPr>
              <a:t> in spirit </a:t>
            </a:r>
            <a:r>
              <a:rPr lang="en-US" sz="3000" b="1" i="1" u="sng" dirty="0">
                <a:solidFill>
                  <a:srgbClr val="FFFF00"/>
                </a:solidFill>
                <a:effectLst>
                  <a:outerShdw blurRad="38100" dist="38100" dir="2700000" algn="tl">
                    <a:srgbClr val="000000">
                      <a:alpha val="43137"/>
                    </a:srgbClr>
                  </a:outerShdw>
                </a:effectLst>
                <a:latin typeface="Cambria" pitchFamily="18" charset="0"/>
              </a:rPr>
              <a:t>will obtain honor</a:t>
            </a:r>
            <a:r>
              <a:rPr lang="en-US" sz="3000" b="1" i="1" dirty="0">
                <a:solidFill>
                  <a:srgbClr val="FFFF00"/>
                </a:solidFill>
                <a:effectLst>
                  <a:outerShdw blurRad="38100" dist="38100" dir="2700000" algn="tl">
                    <a:srgbClr val="000000">
                      <a:alpha val="43137"/>
                    </a:srgbClr>
                  </a:outerShdw>
                </a:effectLst>
                <a:latin typeface="Cambria" pitchFamily="18" charset="0"/>
              </a:rPr>
              <a:t>. </a:t>
            </a:r>
            <a:r>
              <a:rPr lang="en-US" sz="3000" b="1" dirty="0" smtClean="0">
                <a:effectLst>
                  <a:outerShdw blurRad="38100" dist="38100" dir="2700000" algn="tl">
                    <a:srgbClr val="000000">
                      <a:alpha val="43137"/>
                    </a:srgbClr>
                  </a:outerShdw>
                </a:effectLst>
                <a:latin typeface="Cambria" pitchFamily="18" charset="0"/>
              </a:rPr>
              <a:t>(29:23)</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p>
          <a:p>
            <a:r>
              <a:rPr lang="en-US" sz="3600" dirty="0" smtClean="0">
                <a:effectLst>
                  <a:outerShdw blurRad="38100" dist="38100" dir="2700000" algn="tl">
                    <a:srgbClr val="000000">
                      <a:alpha val="43137"/>
                    </a:srgbClr>
                  </a:outerShdw>
                </a:effectLst>
              </a:rPr>
              <a:t>Paradoxically</a:t>
            </a:r>
            <a:r>
              <a:rPr lang="en-US" sz="3600" dirty="0" smtClean="0">
                <a:effectLst>
                  <a:outerShdw blurRad="38100" dist="38100" dir="2700000" algn="tl">
                    <a:srgbClr val="000000">
                      <a:alpha val="43137"/>
                    </a:srgbClr>
                  </a:outerShdw>
                </a:effectLst>
              </a:rPr>
              <a:t>, the person who is </a:t>
            </a:r>
            <a:r>
              <a:rPr lang="en-US" sz="3600" u="sng" dirty="0" smtClean="0">
                <a:effectLst>
                  <a:outerShdw blurRad="38100" dist="38100" dir="2700000" algn="tl">
                    <a:srgbClr val="000000">
                      <a:alpha val="43137"/>
                    </a:srgbClr>
                  </a:outerShdw>
                </a:effectLst>
              </a:rPr>
              <a:t>not</a:t>
            </a:r>
            <a:r>
              <a:rPr lang="en-US" sz="3600" dirty="0" smtClean="0">
                <a:effectLst>
                  <a:outerShdw blurRad="38100" dist="38100" dir="2700000" algn="tl">
                    <a:srgbClr val="000000">
                      <a:alpha val="43137"/>
                    </a:srgbClr>
                  </a:outerShdw>
                </a:effectLst>
              </a:rPr>
              <a:t> seeking glory before God is, in the end, crowned with honor and wisdom</a:t>
            </a:r>
            <a:endParaRPr lang="en-US" sz="3600" u="sng" dirty="0" smtClean="0">
              <a:effectLst>
                <a:outerShdw blurRad="38100" dist="38100" dir="2700000" algn="tl">
                  <a:srgbClr val="000000">
                    <a:alpha val="43137"/>
                  </a:srgbClr>
                </a:outerShdw>
              </a:effectLst>
            </a:endParaRPr>
          </a:p>
          <a:p>
            <a:pPr lvl="1"/>
            <a:endParaRPr lang="en-US" sz="3000" b="1" dirty="0" smtClean="0">
              <a:effectLst>
                <a:outerShdw blurRad="38100" dist="38100" dir="2700000" algn="tl">
                  <a:srgbClr val="000000">
                    <a:alpha val="43137"/>
                  </a:srgbClr>
                </a:outerShdw>
              </a:effectLst>
              <a:latin typeface="Cambria" pitchFamily="18" charset="0"/>
            </a:endParaRPr>
          </a:p>
          <a:p>
            <a:pPr lvl="1">
              <a:buNone/>
            </a:pPr>
            <a:endParaRPr lang="en-US" u="sng" dirty="0" smtClean="0">
              <a:effectLst>
                <a:outerShdw blurRad="38100" dist="38100" dir="2700000" algn="tl">
                  <a:srgbClr val="000000">
                    <a:alpha val="43137"/>
                  </a:srgbClr>
                </a:outerShdw>
              </a:effectLst>
            </a:endParaRPr>
          </a:p>
          <a:p>
            <a:pPr lvl="1"/>
            <a:endParaRPr lang="en-US" u="sng"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You Need to Do About Pride</a:t>
            </a: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b="1" dirty="0" smtClean="0">
                <a:effectLst>
                  <a:outerShdw blurRad="38100" dist="38100" dir="2700000" algn="tl">
                    <a:srgbClr val="000000">
                      <a:alpha val="43137"/>
                    </a:srgbClr>
                  </a:outerShdw>
                </a:effectLst>
              </a:rPr>
              <a:t>Use the joy of the gospel to erode your pride for the rest of your life:</a:t>
            </a:r>
          </a:p>
          <a:p>
            <a:pPr lvl="1"/>
            <a:r>
              <a:rPr lang="en-US" sz="2600" b="1" i="1" dirty="0">
                <a:solidFill>
                  <a:srgbClr val="FFFF00"/>
                </a:solidFill>
                <a:effectLst>
                  <a:outerShdw blurRad="38100" dist="38100" dir="2700000" algn="tl">
                    <a:srgbClr val="000000">
                      <a:alpha val="43137"/>
                    </a:srgbClr>
                  </a:outerShdw>
                </a:effectLst>
                <a:latin typeface="Cambria" pitchFamily="18" charset="0"/>
              </a:rPr>
              <a:t>Your attitude should be the same as that of Christ </a:t>
            </a:r>
            <a:r>
              <a:rPr lang="en-US" sz="2600" b="1" i="1" dirty="0" smtClean="0">
                <a:solidFill>
                  <a:srgbClr val="FFFF00"/>
                </a:solidFill>
                <a:effectLst>
                  <a:outerShdw blurRad="38100" dist="38100" dir="2700000" algn="tl">
                    <a:srgbClr val="000000">
                      <a:alpha val="43137"/>
                    </a:srgbClr>
                  </a:outerShdw>
                </a:effectLst>
                <a:latin typeface="Cambria" pitchFamily="18" charset="0"/>
              </a:rPr>
              <a:t>Jesus: who being </a:t>
            </a:r>
            <a:r>
              <a:rPr lang="en-US" sz="2600" b="1" i="1" dirty="0" smtClean="0">
                <a:solidFill>
                  <a:srgbClr val="FFFF00"/>
                </a:solidFill>
                <a:effectLst>
                  <a:outerShdw blurRad="38100" dist="38100" dir="2700000" algn="tl">
                    <a:srgbClr val="000000">
                      <a:alpha val="43137"/>
                    </a:srgbClr>
                  </a:outerShdw>
                </a:effectLst>
                <a:latin typeface="Cambria" pitchFamily="18" charset="0"/>
              </a:rPr>
              <a:t>in very nature God, did not consider equality with God something to be grasped, but </a:t>
            </a:r>
            <a:r>
              <a:rPr lang="en-US" sz="2600" b="1" i="1" u="sng" dirty="0" smtClean="0">
                <a:solidFill>
                  <a:srgbClr val="FFFF00"/>
                </a:solidFill>
                <a:effectLst>
                  <a:outerShdw blurRad="38100" dist="38100" dir="2700000" algn="tl">
                    <a:srgbClr val="000000">
                      <a:alpha val="43137"/>
                    </a:srgbClr>
                  </a:outerShdw>
                </a:effectLst>
                <a:latin typeface="Cambria" pitchFamily="18" charset="0"/>
              </a:rPr>
              <a:t>made Himself nothing</a:t>
            </a:r>
            <a:r>
              <a:rPr lang="en-US" sz="2600" b="1" i="1" dirty="0" smtClean="0">
                <a:solidFill>
                  <a:srgbClr val="FFFF00"/>
                </a:solidFill>
                <a:effectLst>
                  <a:outerShdw blurRad="38100" dist="38100" dir="2700000" algn="tl">
                    <a:srgbClr val="000000">
                      <a:alpha val="43137"/>
                    </a:srgbClr>
                  </a:outerShdw>
                </a:effectLst>
                <a:latin typeface="Cambria" pitchFamily="18" charset="0"/>
              </a:rPr>
              <a:t>, taking the very nature of a servant, being made in human likeness. And being found in appearance as a man, </a:t>
            </a:r>
            <a:r>
              <a:rPr lang="en-US" sz="2600" b="1" i="1" u="sng" dirty="0" smtClean="0">
                <a:solidFill>
                  <a:srgbClr val="FFFF00"/>
                </a:solidFill>
                <a:effectLst>
                  <a:outerShdw blurRad="38100" dist="38100" dir="2700000" algn="tl">
                    <a:srgbClr val="000000">
                      <a:alpha val="43137"/>
                    </a:srgbClr>
                  </a:outerShdw>
                </a:effectLst>
                <a:latin typeface="Cambria" pitchFamily="18" charset="0"/>
              </a:rPr>
              <a:t>He humbled himself</a:t>
            </a:r>
            <a:r>
              <a:rPr lang="en-US" sz="2600" b="1" i="1" dirty="0" smtClean="0">
                <a:solidFill>
                  <a:srgbClr val="FFFF00"/>
                </a:solidFill>
                <a:effectLst>
                  <a:outerShdw blurRad="38100" dist="38100" dir="2700000" algn="tl">
                    <a:srgbClr val="000000">
                      <a:alpha val="43137"/>
                    </a:srgbClr>
                  </a:outerShdw>
                </a:effectLst>
                <a:latin typeface="Cambria" pitchFamily="18" charset="0"/>
              </a:rPr>
              <a:t> and became obedient to death-- even death on a cross! </a:t>
            </a:r>
            <a:r>
              <a:rPr lang="en-US" sz="2600" b="1" dirty="0" smtClean="0">
                <a:effectLst>
                  <a:outerShdw blurRad="38100" dist="38100" dir="2700000" algn="tl">
                    <a:srgbClr val="000000">
                      <a:alpha val="43137"/>
                    </a:srgbClr>
                  </a:outerShdw>
                </a:effectLst>
                <a:latin typeface="Cambria" pitchFamily="18" charset="0"/>
              </a:rPr>
              <a:t>(Phil </a:t>
            </a:r>
            <a:r>
              <a:rPr lang="en-US" sz="2600" b="1" dirty="0" smtClean="0">
                <a:effectLst>
                  <a:outerShdw blurRad="38100" dist="38100" dir="2700000" algn="tl">
                    <a:srgbClr val="000000">
                      <a:alpha val="43137"/>
                    </a:srgbClr>
                  </a:outerShdw>
                </a:effectLst>
                <a:latin typeface="Cambria" pitchFamily="18" charset="0"/>
              </a:rPr>
              <a:t>2:5-8 - NIV)</a:t>
            </a:r>
            <a:endParaRPr lang="en-US" sz="2600"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sz="2600" b="1" i="1" dirty="0">
                <a:solidFill>
                  <a:srgbClr val="FFFF00"/>
                </a:solidFill>
                <a:effectLst>
                  <a:outerShdw blurRad="38100" dist="38100" dir="2700000" algn="tl">
                    <a:srgbClr val="000000">
                      <a:alpha val="43137"/>
                    </a:srgbClr>
                  </a:outerShdw>
                </a:effectLst>
                <a:latin typeface="Cambria" pitchFamily="18" charset="0"/>
              </a:rPr>
              <a:t>Let us fix our eyes on Jesus, the author and </a:t>
            </a:r>
            <a:r>
              <a:rPr lang="en-US" sz="2600" b="1" i="1" dirty="0" err="1">
                <a:solidFill>
                  <a:srgbClr val="FFFF00"/>
                </a:solidFill>
                <a:effectLst>
                  <a:outerShdw blurRad="38100" dist="38100" dir="2700000" algn="tl">
                    <a:srgbClr val="000000">
                      <a:alpha val="43137"/>
                    </a:srgbClr>
                  </a:outerShdw>
                </a:effectLst>
                <a:latin typeface="Cambria" pitchFamily="18" charset="0"/>
              </a:rPr>
              <a:t>perfecter</a:t>
            </a:r>
            <a:r>
              <a:rPr lang="en-US" sz="2600" b="1" i="1" dirty="0">
                <a:solidFill>
                  <a:srgbClr val="FFFF00"/>
                </a:solidFill>
                <a:effectLst>
                  <a:outerShdw blurRad="38100" dist="38100" dir="2700000" algn="tl">
                    <a:srgbClr val="000000">
                      <a:alpha val="43137"/>
                    </a:srgbClr>
                  </a:outerShdw>
                </a:effectLst>
                <a:latin typeface="Cambria" pitchFamily="18" charset="0"/>
              </a:rPr>
              <a:t> of our faith, who </a:t>
            </a:r>
            <a:r>
              <a:rPr lang="en-US" sz="2600" b="1" i="1" u="sng" dirty="0">
                <a:solidFill>
                  <a:srgbClr val="FFFF00"/>
                </a:solidFill>
                <a:effectLst>
                  <a:outerShdw blurRad="38100" dist="38100" dir="2700000" algn="tl">
                    <a:srgbClr val="000000">
                      <a:alpha val="43137"/>
                    </a:srgbClr>
                  </a:outerShdw>
                </a:effectLst>
                <a:latin typeface="Cambria" pitchFamily="18" charset="0"/>
              </a:rPr>
              <a:t>for the joy set before him endured the cross</a:t>
            </a:r>
            <a:r>
              <a:rPr lang="en-US" sz="2600" b="1" i="1" dirty="0">
                <a:solidFill>
                  <a:srgbClr val="FFFF00"/>
                </a:solidFill>
                <a:effectLst>
                  <a:outerShdw blurRad="38100" dist="38100" dir="2700000" algn="tl">
                    <a:srgbClr val="000000">
                      <a:alpha val="43137"/>
                    </a:srgbClr>
                  </a:outerShdw>
                </a:effectLst>
                <a:latin typeface="Cambria" pitchFamily="18" charset="0"/>
              </a:rPr>
              <a:t>, scorning its shame, and sat down at the right hand of the throne of God. </a:t>
            </a:r>
            <a:r>
              <a:rPr lang="en-US" sz="2600" b="1" dirty="0" smtClean="0">
                <a:effectLst>
                  <a:outerShdw blurRad="38100" dist="38100" dir="2700000" algn="tl">
                    <a:srgbClr val="000000">
                      <a:alpha val="43137"/>
                    </a:srgbClr>
                  </a:outerShdw>
                </a:effectLst>
                <a:latin typeface="Cambria" pitchFamily="18" charset="0"/>
              </a:rPr>
              <a:t>(</a:t>
            </a:r>
            <a:r>
              <a:rPr lang="en-US" sz="2600" b="1" dirty="0" err="1">
                <a:effectLst>
                  <a:outerShdw blurRad="38100" dist="38100" dir="2700000" algn="tl">
                    <a:srgbClr val="000000">
                      <a:alpha val="43137"/>
                    </a:srgbClr>
                  </a:outerShdw>
                </a:effectLst>
                <a:latin typeface="Cambria" pitchFamily="18" charset="0"/>
              </a:rPr>
              <a:t>Heb</a:t>
            </a:r>
            <a:r>
              <a:rPr lang="en-US" sz="2600" b="1" dirty="0">
                <a:effectLst>
                  <a:outerShdw blurRad="38100" dist="38100" dir="2700000" algn="tl">
                    <a:srgbClr val="000000">
                      <a:alpha val="43137"/>
                    </a:srgbClr>
                  </a:outerShdw>
                </a:effectLst>
                <a:latin typeface="Cambria" pitchFamily="18" charset="0"/>
              </a:rPr>
              <a:t> 12:2 </a:t>
            </a:r>
            <a:r>
              <a:rPr lang="en-US" sz="2600" b="1" dirty="0" smtClean="0">
                <a:effectLst>
                  <a:outerShdw blurRad="38100" dist="38100" dir="2700000" algn="tl">
                    <a:srgbClr val="000000">
                      <a:alpha val="43137"/>
                    </a:srgbClr>
                  </a:outerShdw>
                </a:effectLst>
                <a:latin typeface="Cambria" pitchFamily="18" charset="0"/>
              </a:rPr>
              <a:t>- NIV)</a:t>
            </a:r>
            <a:endParaRPr lang="en-US" sz="3000" b="1" dirty="0" smtClean="0">
              <a:effectLst>
                <a:outerShdw blurRad="38100" dist="38100" dir="2700000" algn="tl">
                  <a:srgbClr val="000000">
                    <a:alpha val="43137"/>
                  </a:srgbClr>
                </a:outerShdw>
              </a:effectLst>
              <a:latin typeface="Cambria" pitchFamily="18" charset="0"/>
            </a:endParaRPr>
          </a:p>
          <a:p>
            <a:pPr lvl="1">
              <a:buNone/>
            </a:pPr>
            <a:endParaRPr lang="en-US" u="sng" dirty="0" smtClean="0">
              <a:effectLst>
                <a:outerShdw blurRad="38100" dist="38100" dir="2700000" algn="tl">
                  <a:srgbClr val="000000">
                    <a:alpha val="43137"/>
                  </a:srgbClr>
                </a:outerShdw>
              </a:effectLst>
            </a:endParaRPr>
          </a:p>
          <a:p>
            <a:pPr lvl="1"/>
            <a:endParaRPr lang="en-US" u="sng"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Pride Goes Before Destruction</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Today we will look at:</a:t>
            </a:r>
          </a:p>
          <a:p>
            <a:r>
              <a:rPr lang="en-US" dirty="0" smtClean="0">
                <a:effectLst>
                  <a:outerShdw blurRad="38100" dist="38100" dir="2700000" algn="tl">
                    <a:srgbClr val="000000">
                      <a:alpha val="43137"/>
                    </a:srgbClr>
                  </a:outerShdw>
                </a:effectLst>
              </a:rPr>
              <a:t>What Pride </a:t>
            </a:r>
            <a:r>
              <a:rPr lang="en-US" u="sng" dirty="0" smtClean="0">
                <a:effectLst>
                  <a:outerShdw blurRad="38100" dist="38100" dir="2700000" algn="tl">
                    <a:srgbClr val="000000">
                      <a:alpha val="43137"/>
                    </a:srgbClr>
                  </a:outerShdw>
                </a:effectLst>
              </a:rPr>
              <a:t>Is Not</a:t>
            </a:r>
          </a:p>
          <a:p>
            <a:r>
              <a:rPr lang="en-US" dirty="0" smtClean="0">
                <a:effectLst>
                  <a:outerShdw blurRad="38100" dist="38100" dir="2700000" algn="tl">
                    <a:srgbClr val="000000">
                      <a:alpha val="43137"/>
                    </a:srgbClr>
                  </a:outerShdw>
                </a:effectLst>
              </a:rPr>
              <a:t>What Pride </a:t>
            </a:r>
            <a:r>
              <a:rPr lang="en-US" u="sng" dirty="0" smtClean="0">
                <a:effectLst>
                  <a:outerShdw blurRad="38100" dist="38100" dir="2700000" algn="tl">
                    <a:srgbClr val="000000">
                      <a:alpha val="43137"/>
                    </a:srgbClr>
                  </a:outerShdw>
                </a:effectLst>
              </a:rPr>
              <a:t>Is</a:t>
            </a:r>
          </a:p>
          <a:p>
            <a:r>
              <a:rPr lang="en-US" dirty="0" smtClean="0">
                <a:effectLst>
                  <a:outerShdw blurRad="38100" dist="38100" dir="2700000" algn="tl">
                    <a:srgbClr val="000000">
                      <a:alpha val="43137"/>
                    </a:srgbClr>
                  </a:outerShdw>
                </a:effectLst>
              </a:rPr>
              <a:t>What Pride Will Do to You</a:t>
            </a:r>
          </a:p>
          <a:p>
            <a:r>
              <a:rPr lang="en-US" dirty="0" smtClean="0">
                <a:effectLst>
                  <a:outerShdw blurRad="38100" dist="38100" dir="2700000" algn="tl">
                    <a:srgbClr val="000000">
                      <a:alpha val="43137"/>
                    </a:srgbClr>
                  </a:outerShdw>
                </a:effectLst>
              </a:rPr>
              <a:t>What You Need to Do About Pride</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 Not</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We must be careful not to confuse pride with </a:t>
            </a:r>
            <a:r>
              <a:rPr lang="en-US" u="sng" dirty="0" smtClean="0">
                <a:effectLst>
                  <a:outerShdw blurRad="38100" dist="38100" dir="2700000" algn="tl">
                    <a:srgbClr val="000000">
                      <a:alpha val="43137"/>
                    </a:srgbClr>
                  </a:outerShdw>
                </a:effectLst>
              </a:rPr>
              <a:t>confidence</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Pride </a:t>
            </a:r>
            <a:r>
              <a:rPr lang="en-US" u="sng" dirty="0" smtClean="0">
                <a:effectLst>
                  <a:outerShdw blurRad="38100" dist="38100" dir="2700000" algn="tl">
                    <a:srgbClr val="000000">
                      <a:alpha val="43137"/>
                    </a:srgbClr>
                  </a:outerShdw>
                </a:effectLst>
              </a:rPr>
              <a:t>can</a:t>
            </a:r>
            <a:r>
              <a:rPr lang="en-US" dirty="0" smtClean="0">
                <a:effectLst>
                  <a:outerShdw blurRad="38100" dist="38100" dir="2700000" algn="tl">
                    <a:srgbClr val="000000">
                      <a:alpha val="43137"/>
                    </a:srgbClr>
                  </a:outerShdw>
                </a:effectLst>
              </a:rPr>
              <a:t> result in </a:t>
            </a:r>
            <a:r>
              <a:rPr lang="en-US" u="sng" dirty="0" smtClean="0">
                <a:effectLst>
                  <a:outerShdw blurRad="38100" dist="38100" dir="2700000" algn="tl">
                    <a:srgbClr val="000000">
                      <a:alpha val="43137"/>
                    </a:srgbClr>
                  </a:outerShdw>
                </a:effectLst>
              </a:rPr>
              <a:t>over</a:t>
            </a:r>
            <a:r>
              <a:rPr lang="en-US" dirty="0" smtClean="0">
                <a:effectLst>
                  <a:outerShdw blurRad="38100" dist="38100" dir="2700000" algn="tl">
                    <a:srgbClr val="000000">
                      <a:alpha val="43137"/>
                    </a:srgbClr>
                  </a:outerShdw>
                </a:effectLst>
              </a:rPr>
              <a:t>confidence, but someone can be </a:t>
            </a:r>
            <a:r>
              <a:rPr lang="en-US" u="sng" dirty="0" smtClean="0">
                <a:effectLst>
                  <a:outerShdw blurRad="38100" dist="38100" dir="2700000" algn="tl">
                    <a:srgbClr val="000000">
                      <a:alpha val="43137"/>
                    </a:srgbClr>
                  </a:outerShdw>
                </a:effectLst>
              </a:rPr>
              <a:t>confident</a:t>
            </a:r>
            <a:r>
              <a:rPr lang="en-US" dirty="0" smtClean="0">
                <a:effectLst>
                  <a:outerShdw blurRad="38100" dist="38100" dir="2700000" algn="tl">
                    <a:srgbClr val="000000">
                      <a:alpha val="43137"/>
                    </a:srgbClr>
                  </a:outerShdw>
                </a:effectLst>
              </a:rPr>
              <a:t> without being sinfully proud. </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 Not</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sz="2800" dirty="0" smtClean="0">
                <a:effectLst>
                  <a:outerShdw blurRad="38100" dist="38100" dir="2700000" algn="tl">
                    <a:srgbClr val="000000">
                      <a:alpha val="43137"/>
                    </a:srgbClr>
                  </a:outerShdw>
                </a:effectLst>
              </a:rPr>
              <a:t>For example, when Saul questioned whether David was fit to battle Goliath, David said:</a:t>
            </a:r>
          </a:p>
          <a:p>
            <a:pPr lvl="1"/>
            <a:r>
              <a:rPr lang="en-US" sz="2600" b="1" i="1" dirty="0" smtClean="0">
                <a:solidFill>
                  <a:srgbClr val="FFFF00"/>
                </a:solidFill>
                <a:effectLst>
                  <a:outerShdw blurRad="38100" dist="38100" dir="2700000" algn="tl">
                    <a:srgbClr val="000000">
                      <a:alpha val="43137"/>
                    </a:srgbClr>
                  </a:outerShdw>
                </a:effectLst>
                <a:latin typeface="Cambria" pitchFamily="18" charset="0"/>
              </a:rPr>
              <a:t>But </a:t>
            </a:r>
            <a:r>
              <a:rPr lang="en-US" sz="2600" b="1" i="1" dirty="0">
                <a:solidFill>
                  <a:srgbClr val="FFFF00"/>
                </a:solidFill>
                <a:effectLst>
                  <a:outerShdw blurRad="38100" dist="38100" dir="2700000" algn="tl">
                    <a:srgbClr val="000000">
                      <a:alpha val="43137"/>
                    </a:srgbClr>
                  </a:outerShdw>
                </a:effectLst>
                <a:latin typeface="Cambria" pitchFamily="18" charset="0"/>
              </a:rPr>
              <a:t>David said to Saul, "Your servant used to keep sheep for his father. And when there came a lion, or a bear, and took a lamb from the flock, </a:t>
            </a:r>
            <a:r>
              <a:rPr lang="en-US" sz="2600" b="1" i="1" dirty="0" smtClean="0">
                <a:solidFill>
                  <a:srgbClr val="FFFF00"/>
                </a:solidFill>
                <a:effectLst>
                  <a:outerShdw blurRad="38100" dist="38100" dir="2700000" algn="tl">
                    <a:srgbClr val="000000">
                      <a:alpha val="43137"/>
                    </a:srgbClr>
                  </a:outerShdw>
                </a:effectLst>
                <a:latin typeface="Cambria" pitchFamily="18" charset="0"/>
              </a:rPr>
              <a:t>I </a:t>
            </a:r>
            <a:r>
              <a:rPr lang="en-US" sz="2600" b="1" i="1" dirty="0">
                <a:solidFill>
                  <a:srgbClr val="FFFF00"/>
                </a:solidFill>
                <a:effectLst>
                  <a:outerShdw blurRad="38100" dist="38100" dir="2700000" algn="tl">
                    <a:srgbClr val="000000">
                      <a:alpha val="43137"/>
                    </a:srgbClr>
                  </a:outerShdw>
                </a:effectLst>
                <a:latin typeface="Cambria" pitchFamily="18" charset="0"/>
              </a:rPr>
              <a:t>went after him and struck him and delivered it out of his mouth. And if he arose against me, I caught him by his beard and struck him and killed him. </a:t>
            </a:r>
            <a:r>
              <a:rPr lang="en-US" sz="2600" b="1" i="1" dirty="0" smtClean="0">
                <a:solidFill>
                  <a:srgbClr val="FFFF00"/>
                </a:solidFill>
                <a:effectLst>
                  <a:outerShdw blurRad="38100" dist="38100" dir="2700000" algn="tl">
                    <a:srgbClr val="000000">
                      <a:alpha val="43137"/>
                    </a:srgbClr>
                  </a:outerShdw>
                </a:effectLst>
                <a:latin typeface="Cambria" pitchFamily="18" charset="0"/>
              </a:rPr>
              <a:t>Your </a:t>
            </a:r>
            <a:r>
              <a:rPr lang="en-US" sz="2600" b="1" i="1" dirty="0">
                <a:solidFill>
                  <a:srgbClr val="FFFF00"/>
                </a:solidFill>
                <a:effectLst>
                  <a:outerShdw blurRad="38100" dist="38100" dir="2700000" algn="tl">
                    <a:srgbClr val="000000">
                      <a:alpha val="43137"/>
                    </a:srgbClr>
                  </a:outerShdw>
                </a:effectLst>
                <a:latin typeface="Cambria" pitchFamily="18" charset="0"/>
              </a:rPr>
              <a:t>servant has struck down both lions and bears, and this uncircumcised Philistine shall be like one of them, for he has defied the armies of the living God." </a:t>
            </a:r>
            <a:r>
              <a:rPr lang="en-US" sz="2600" b="1" i="1" dirty="0" smtClean="0">
                <a:solidFill>
                  <a:srgbClr val="FFFF00"/>
                </a:solidFill>
                <a:effectLst>
                  <a:outerShdw blurRad="38100" dist="38100" dir="2700000" algn="tl">
                    <a:srgbClr val="000000">
                      <a:alpha val="43137"/>
                    </a:srgbClr>
                  </a:outerShdw>
                </a:effectLst>
                <a:latin typeface="Cambria" pitchFamily="18" charset="0"/>
              </a:rPr>
              <a:t>And </a:t>
            </a:r>
            <a:r>
              <a:rPr lang="en-US" sz="2600" b="1" i="1" dirty="0">
                <a:solidFill>
                  <a:srgbClr val="FFFF00"/>
                </a:solidFill>
                <a:effectLst>
                  <a:outerShdw blurRad="38100" dist="38100" dir="2700000" algn="tl">
                    <a:srgbClr val="000000">
                      <a:alpha val="43137"/>
                    </a:srgbClr>
                  </a:outerShdw>
                </a:effectLst>
                <a:latin typeface="Cambria" pitchFamily="18" charset="0"/>
              </a:rPr>
              <a:t>David said, "The LORD who delivered me from the paw of the lion and from the paw of the bear will deliver me from the hand of this Philistine." And Saul said to David, "Go, and the LORD be with you!" </a:t>
            </a:r>
            <a:r>
              <a:rPr lang="en-US" sz="2600" b="1" dirty="0" smtClean="0">
                <a:effectLst>
                  <a:outerShdw blurRad="38100" dist="38100" dir="2700000" algn="tl">
                    <a:srgbClr val="000000">
                      <a:alpha val="43137"/>
                    </a:srgbClr>
                  </a:outerShdw>
                </a:effectLst>
                <a:latin typeface="Cambria" pitchFamily="18" charset="0"/>
              </a:rPr>
              <a:t>(</a:t>
            </a:r>
            <a:r>
              <a:rPr lang="en-US" sz="2600" b="1" dirty="0">
                <a:effectLst>
                  <a:outerShdw blurRad="38100" dist="38100" dir="2700000" algn="tl">
                    <a:srgbClr val="000000">
                      <a:alpha val="43137"/>
                    </a:srgbClr>
                  </a:outerShdw>
                </a:effectLst>
                <a:latin typeface="Cambria" pitchFamily="18" charset="0"/>
              </a:rPr>
              <a:t>1Sam 17:34-37)</a:t>
            </a: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 Not</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 Bible sometimes uses the word “pride” to describe a warm hearted admiration that someone feels toward another person.</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Children's children are a crown to the aged, and parents are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of their children. </a:t>
            </a:r>
            <a:r>
              <a:rPr lang="en-US" b="1" dirty="0" smtClean="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17:6 - NIV)</a:t>
            </a:r>
            <a:endParaRPr lang="en-US" b="1" dirty="0" smtClean="0">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I </a:t>
            </a:r>
            <a:r>
              <a:rPr lang="en-US" b="1" i="1" dirty="0">
                <a:solidFill>
                  <a:srgbClr val="FFFF00"/>
                </a:solidFill>
                <a:effectLst>
                  <a:outerShdw blurRad="38100" dist="38100" dir="2700000" algn="tl">
                    <a:srgbClr val="000000">
                      <a:alpha val="43137"/>
                    </a:srgbClr>
                  </a:outerShdw>
                </a:effectLst>
                <a:latin typeface="Cambria" pitchFamily="18" charset="0"/>
              </a:rPr>
              <a:t>[Paul] </a:t>
            </a:r>
            <a:r>
              <a:rPr lang="en-US" b="1" i="1" dirty="0" smtClean="0">
                <a:solidFill>
                  <a:srgbClr val="FFFF00"/>
                </a:solidFill>
                <a:effectLst>
                  <a:outerShdw blurRad="38100" dist="38100" dir="2700000" algn="tl">
                    <a:srgbClr val="000000">
                      <a:alpha val="43137"/>
                    </a:srgbClr>
                  </a:outerShdw>
                </a:effectLst>
                <a:latin typeface="Cambria" pitchFamily="18" charset="0"/>
              </a:rPr>
              <a:t>am </a:t>
            </a:r>
            <a:r>
              <a:rPr lang="en-US" b="1" i="1" dirty="0">
                <a:solidFill>
                  <a:srgbClr val="FFFF00"/>
                </a:solidFill>
                <a:effectLst>
                  <a:outerShdw blurRad="38100" dist="38100" dir="2700000" algn="tl">
                    <a:srgbClr val="000000">
                      <a:alpha val="43137"/>
                    </a:srgbClr>
                  </a:outerShdw>
                </a:effectLst>
                <a:latin typeface="Cambria" pitchFamily="18" charset="0"/>
              </a:rPr>
              <a:t>acting with great boldness toward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a:solidFill>
                  <a:srgbClr val="FFFF00"/>
                </a:solidFill>
                <a:effectLst>
                  <a:outerShdw blurRad="38100" dist="38100" dir="2700000" algn="tl">
                    <a:srgbClr val="000000">
                      <a:alpha val="43137"/>
                    </a:srgbClr>
                  </a:outerShdw>
                </a:effectLst>
                <a:latin typeface="Cambria" pitchFamily="18" charset="0"/>
              </a:rPr>
              <a:t>[Corinthians]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a:solidFill>
                  <a:srgbClr val="FFFF00"/>
                </a:solidFill>
                <a:effectLst>
                  <a:outerShdw blurRad="38100" dist="38100" dir="2700000" algn="tl">
                    <a:srgbClr val="000000">
                      <a:alpha val="43137"/>
                    </a:srgbClr>
                  </a:outerShdw>
                </a:effectLst>
                <a:latin typeface="Cambria" pitchFamily="18" charset="0"/>
              </a:rPr>
              <a:t>I have great </a:t>
            </a:r>
            <a:r>
              <a:rPr lang="en-US" b="1" i="1" u="sng" dirty="0">
                <a:solidFill>
                  <a:srgbClr val="FFFF00"/>
                </a:solidFill>
                <a:effectLst>
                  <a:outerShdw blurRad="38100" dist="38100" dir="2700000" algn="tl">
                    <a:srgbClr val="000000">
                      <a:alpha val="43137"/>
                    </a:srgbClr>
                  </a:outerShdw>
                </a:effectLst>
                <a:latin typeface="Cambria" pitchFamily="18" charset="0"/>
              </a:rPr>
              <a:t>pride</a:t>
            </a:r>
            <a:r>
              <a:rPr lang="en-US" b="1" i="1" dirty="0">
                <a:solidFill>
                  <a:srgbClr val="FFFF00"/>
                </a:solidFill>
                <a:effectLst>
                  <a:outerShdw blurRad="38100" dist="38100" dir="2700000" algn="tl">
                    <a:srgbClr val="000000">
                      <a:alpha val="43137"/>
                    </a:srgbClr>
                  </a:outerShdw>
                </a:effectLst>
                <a:latin typeface="Cambria" pitchFamily="18" charset="0"/>
              </a:rPr>
              <a:t> in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dirty="0" smtClean="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2Cor </a:t>
            </a:r>
            <a:r>
              <a:rPr lang="en-US" b="1" dirty="0" smtClean="0">
                <a:effectLst>
                  <a:outerShdw blurRad="38100" dist="38100" dir="2700000" algn="tl">
                    <a:srgbClr val="000000">
                      <a:alpha val="43137"/>
                    </a:srgbClr>
                  </a:outerShdw>
                </a:effectLst>
                <a:latin typeface="Cambria" pitchFamily="18" charset="0"/>
              </a:rPr>
              <a:t>7:4a)</a:t>
            </a:r>
            <a:endParaRPr lang="en-US" b="1" dirty="0" smtClean="0">
              <a:effectLst>
                <a:outerShdw blurRad="38100" dist="38100" dir="2700000" algn="tl">
                  <a:srgbClr val="000000">
                    <a:alpha val="43137"/>
                  </a:srgbClr>
                </a:outerShdw>
              </a:effectLst>
              <a:latin typeface="Cambria" pitchFamily="18" charset="0"/>
            </a:endParaRPr>
          </a:p>
          <a:p>
            <a:r>
              <a:rPr lang="en-US" dirty="0" smtClean="0">
                <a:effectLst>
                  <a:outerShdw blurRad="38100" dist="38100" dir="2700000" algn="tl">
                    <a:srgbClr val="000000">
                      <a:alpha val="43137"/>
                    </a:srgbClr>
                  </a:outerShdw>
                </a:effectLst>
              </a:rPr>
              <a:t>Such an admiration is normally not sinful, but virtuous.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a:effectLst>
                  <a:outerShdw blurRad="38100" dist="38100" dir="2700000" algn="tl">
                    <a:srgbClr val="000000">
                      <a:alpha val="43137"/>
                    </a:srgbClr>
                  </a:outerShdw>
                </a:effectLst>
              </a:rPr>
              <a:t>What Pride </a:t>
            </a:r>
            <a:r>
              <a:rPr lang="en-US" sz="4400" u="sng" dirty="0">
                <a:effectLst>
                  <a:outerShdw blurRad="38100" dist="38100" dir="2700000" algn="tl">
                    <a:srgbClr val="000000">
                      <a:alpha val="43137"/>
                    </a:srgbClr>
                  </a:outerShdw>
                </a:effectLst>
              </a:rPr>
              <a:t>Is</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a:effectLst>
                  <a:outerShdw blurRad="38100" dist="38100" dir="2700000" algn="tl">
                    <a:srgbClr val="000000">
                      <a:alpha val="43137"/>
                    </a:srgbClr>
                  </a:outerShdw>
                </a:effectLst>
              </a:rPr>
              <a:t>Pride is thinking more highly of ourselves (and therefore lower of others) than we ought to think (Romans 12:3).</a:t>
            </a:r>
          </a:p>
          <a:p>
            <a:pPr lvl="1"/>
            <a:r>
              <a:rPr lang="en-US" dirty="0" smtClean="0">
                <a:effectLst>
                  <a:outerShdw blurRad="38100" dist="38100" dir="2700000" algn="tl">
                    <a:srgbClr val="000000">
                      <a:alpha val="43137"/>
                    </a:srgbClr>
                  </a:outerShdw>
                </a:effectLst>
              </a:rPr>
              <a:t>Pride is the need to feel superior to other people (Keller)</a:t>
            </a:r>
            <a:endParaRPr lang="en-US" u="sng" dirty="0" smtClean="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Pride is self-obsession, a preoccupation with ourselves.</a:t>
            </a:r>
          </a:p>
          <a:p>
            <a:pPr lvl="1"/>
            <a:r>
              <a:rPr lang="en-US" dirty="0" smtClean="0">
                <a:effectLst>
                  <a:outerShdw blurRad="38100" dist="38100" dir="2700000" algn="tl">
                    <a:srgbClr val="000000">
                      <a:alpha val="43137"/>
                    </a:srgbClr>
                  </a:outerShdw>
                </a:effectLst>
              </a:rPr>
              <a:t>A proud person puts his own desires and interests above God and is therefore unwilling to trust God</a:t>
            </a:r>
          </a:p>
        </p:txBody>
      </p:sp>
    </p:spTree>
    <p:extLst>
      <p:ext uri="{BB962C8B-B14F-4D97-AF65-F5344CB8AC3E}">
        <p14:creationId xmlns:p14="http://schemas.microsoft.com/office/powerpoint/2010/main" val="321335480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838200"/>
            <a:ext cx="8229600" cy="6019800"/>
          </a:xfrm>
        </p:spPr>
        <p:txBody>
          <a:bodyPr>
            <a:normAutofit fontScale="92500"/>
          </a:bodyPr>
          <a:lstStyle/>
          <a:p>
            <a:pPr marL="0" indent="0">
              <a:buNone/>
            </a:pPr>
            <a:r>
              <a:rPr lang="en-US" sz="3500" b="1" dirty="0" smtClean="0">
                <a:effectLst>
                  <a:outerShdw blurRad="38100" dist="38100" dir="2700000" algn="tl">
                    <a:srgbClr val="000000">
                      <a:alpha val="43137"/>
                    </a:srgbClr>
                  </a:outerShdw>
                </a:effectLst>
              </a:rPr>
              <a:t>Pride is the need to feel superior to other people</a:t>
            </a:r>
          </a:p>
          <a:p>
            <a:r>
              <a:rPr lang="en-US" dirty="0" smtClean="0">
                <a:effectLst>
                  <a:outerShdw blurRad="38100" dist="38100" dir="2700000" algn="tl">
                    <a:srgbClr val="000000">
                      <a:alpha val="43137"/>
                    </a:srgbClr>
                  </a:outerShdw>
                </a:effectLst>
              </a:rPr>
              <a:t>A proud person looks </a:t>
            </a:r>
            <a:r>
              <a:rPr lang="en-US" dirty="0" smtClean="0">
                <a:effectLst>
                  <a:outerShdw blurRad="38100" dist="38100" dir="2700000" algn="tl">
                    <a:srgbClr val="000000">
                      <a:alpha val="43137"/>
                    </a:srgbClr>
                  </a:outerShdw>
                </a:effectLst>
              </a:rPr>
              <a:t>down on other people in order to feel better about </a:t>
            </a:r>
            <a:r>
              <a:rPr lang="en-US" dirty="0" smtClean="0">
                <a:effectLst>
                  <a:outerShdw blurRad="38100" dist="38100" dir="2700000" algn="tl">
                    <a:srgbClr val="000000">
                      <a:alpha val="43137"/>
                    </a:srgbClr>
                  </a:outerShdw>
                </a:effectLst>
              </a:rPr>
              <a:t>himself:</a:t>
            </a:r>
            <a:endParaRPr lang="en-US" dirty="0" smtClean="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There are … those </a:t>
            </a:r>
            <a:r>
              <a:rPr lang="en-US" b="1" i="1" dirty="0">
                <a:solidFill>
                  <a:srgbClr val="FFFF00"/>
                </a:solidFill>
                <a:effectLst>
                  <a:outerShdw blurRad="38100" dist="38100" dir="2700000" algn="tl">
                    <a:srgbClr val="000000">
                      <a:alpha val="43137"/>
                    </a:srgbClr>
                  </a:outerShdw>
                </a:effectLst>
                <a:latin typeface="Cambria" pitchFamily="18" charset="0"/>
              </a:rPr>
              <a:t>who are pure in their own eyes and yet are not cleansed of their filth; those whose eyes are ever so </a:t>
            </a:r>
            <a:r>
              <a:rPr lang="en-US" b="1" i="1" u="sng" dirty="0">
                <a:solidFill>
                  <a:srgbClr val="FFFF00"/>
                </a:solidFill>
                <a:effectLst>
                  <a:outerShdw blurRad="38100" dist="38100" dir="2700000" algn="tl">
                    <a:srgbClr val="000000">
                      <a:alpha val="43137"/>
                    </a:srgbClr>
                  </a:outerShdw>
                </a:effectLst>
                <a:latin typeface="Cambria" pitchFamily="18" charset="0"/>
              </a:rPr>
              <a:t>haughty</a:t>
            </a:r>
            <a:r>
              <a:rPr lang="en-US" b="1" i="1" dirty="0">
                <a:solidFill>
                  <a:srgbClr val="FFFF00"/>
                </a:solidFill>
                <a:effectLst>
                  <a:outerShdw blurRad="38100" dist="38100" dir="2700000" algn="tl">
                    <a:srgbClr val="000000">
                      <a:alpha val="43137"/>
                    </a:srgbClr>
                  </a:outerShdw>
                </a:effectLst>
                <a:latin typeface="Cambria" pitchFamily="18" charset="0"/>
              </a:rPr>
              <a:t>, whose glances are so </a:t>
            </a:r>
            <a:r>
              <a:rPr lang="en-US" b="1" i="1" u="sng" dirty="0">
                <a:solidFill>
                  <a:srgbClr val="FFFF00"/>
                </a:solidFill>
                <a:effectLst>
                  <a:outerShdw blurRad="38100" dist="38100" dir="2700000" algn="tl">
                    <a:srgbClr val="000000">
                      <a:alpha val="43137"/>
                    </a:srgbClr>
                  </a:outerShdw>
                </a:effectLst>
                <a:latin typeface="Cambria" pitchFamily="18" charset="0"/>
              </a:rPr>
              <a:t>disdainful</a:t>
            </a:r>
            <a:r>
              <a:rPr lang="en-US" b="1" i="1" dirty="0">
                <a:solidFill>
                  <a:srgbClr val="FFFF00"/>
                </a:solidFill>
                <a:effectLst>
                  <a:outerShdw blurRad="38100" dist="38100" dir="2700000" algn="tl">
                    <a:srgbClr val="000000">
                      <a:alpha val="43137"/>
                    </a:srgbClr>
                  </a:outerShdw>
                </a:effectLst>
                <a:latin typeface="Cambria" pitchFamily="18" charset="0"/>
              </a:rPr>
              <a:t>.</a:t>
            </a:r>
            <a:r>
              <a:rPr lang="en-US" b="1" dirty="0">
                <a:effectLst>
                  <a:outerShdw blurRad="38100" dist="38100" dir="2700000" algn="tl">
                    <a:srgbClr val="000000">
                      <a:alpha val="43137"/>
                    </a:srgbClr>
                  </a:outerShdw>
                </a:effectLst>
                <a:latin typeface="Cambria" pitchFamily="18" charset="0"/>
              </a:rPr>
              <a:t> (30:12-13 - NIV)</a:t>
            </a:r>
          </a:p>
          <a:p>
            <a:r>
              <a:rPr lang="en-US" dirty="0" smtClean="0">
                <a:effectLst>
                  <a:outerShdw blurRad="38100" dist="38100" dir="2700000" algn="tl">
                    <a:srgbClr val="000000">
                      <a:alpha val="43137"/>
                    </a:srgbClr>
                  </a:outerShdw>
                </a:effectLst>
              </a:rPr>
              <a:t>A proud person will criticize others to make themselves look better by comparison:</a:t>
            </a:r>
            <a:endParaRPr lang="en-US" dirty="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Whoever </a:t>
            </a:r>
            <a:r>
              <a:rPr lang="en-US" b="1" i="1" u="sng" dirty="0">
                <a:solidFill>
                  <a:srgbClr val="FFFF00"/>
                </a:solidFill>
                <a:effectLst>
                  <a:outerShdw blurRad="38100" dist="38100" dir="2700000" algn="tl">
                    <a:srgbClr val="000000">
                      <a:alpha val="43137"/>
                    </a:srgbClr>
                  </a:outerShdw>
                </a:effectLst>
                <a:latin typeface="Cambria" pitchFamily="18" charset="0"/>
              </a:rPr>
              <a:t>belittles his neighbor</a:t>
            </a:r>
            <a:r>
              <a:rPr lang="en-US" b="1" i="1" dirty="0">
                <a:solidFill>
                  <a:srgbClr val="FFFF00"/>
                </a:solidFill>
                <a:effectLst>
                  <a:outerShdw blurRad="38100" dist="38100" dir="2700000" algn="tl">
                    <a:srgbClr val="000000">
                      <a:alpha val="43137"/>
                    </a:srgbClr>
                  </a:outerShdw>
                </a:effectLst>
                <a:latin typeface="Cambria" pitchFamily="18" charset="0"/>
              </a:rPr>
              <a:t> lacks sense, but a man of understanding remains silent</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(11:12 </a:t>
            </a:r>
            <a:r>
              <a:rPr lang="en-US" b="1" dirty="0" smtClean="0">
                <a:effectLst>
                  <a:outerShdw blurRad="38100" dist="38100" dir="2700000" algn="tl">
                    <a:srgbClr val="000000">
                      <a:alpha val="43137"/>
                    </a:srgbClr>
                  </a:outerShdw>
                </a:effectLst>
                <a:latin typeface="Cambria" pitchFamily="18" charset="0"/>
              </a:rPr>
              <a:t>)</a:t>
            </a:r>
            <a:endParaRPr lang="en-US" b="1" dirty="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pPr marL="0" indent="0">
              <a:buNone/>
            </a:pPr>
            <a:r>
              <a:rPr lang="en-US" sz="3500" b="1" dirty="0" smtClean="0">
                <a:effectLst>
                  <a:outerShdw blurRad="38100" dist="38100" dir="2700000" algn="tl">
                    <a:srgbClr val="000000">
                      <a:alpha val="43137"/>
                    </a:srgbClr>
                  </a:outerShdw>
                </a:effectLst>
              </a:rPr>
              <a:t>Pride is the need to feel superior to other people</a:t>
            </a:r>
          </a:p>
          <a:p>
            <a:r>
              <a:rPr lang="en-US" dirty="0" smtClean="0">
                <a:effectLst>
                  <a:outerShdw blurRad="38100" dist="38100" dir="2700000" algn="tl">
                    <a:srgbClr val="000000">
                      <a:alpha val="43137"/>
                    </a:srgbClr>
                  </a:outerShdw>
                </a:effectLst>
              </a:rPr>
              <a:t>Pride gets no pleasure out of </a:t>
            </a:r>
            <a:r>
              <a:rPr lang="en-US" u="sng" dirty="0" smtClean="0">
                <a:effectLst>
                  <a:outerShdw blurRad="38100" dist="38100" dir="2700000" algn="tl">
                    <a:srgbClr val="000000">
                      <a:alpha val="43137"/>
                    </a:srgbClr>
                  </a:outerShdw>
                </a:effectLst>
              </a:rPr>
              <a:t>having</a:t>
            </a: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something</a:t>
            </a:r>
            <a:r>
              <a:rPr lang="en-US" dirty="0" smtClean="0">
                <a:effectLst>
                  <a:outerShdw blurRad="38100" dist="38100" dir="2700000" algn="tl">
                    <a:srgbClr val="000000">
                      <a:alpha val="43137"/>
                    </a:srgbClr>
                  </a:outerShdw>
                </a:effectLst>
              </a:rPr>
              <a:t>, only having </a:t>
            </a:r>
            <a:r>
              <a:rPr lang="en-US" u="sng" dirty="0" smtClean="0">
                <a:effectLst>
                  <a:outerShdw blurRad="38100" dist="38100" dir="2700000" algn="tl">
                    <a:srgbClr val="000000">
                      <a:alpha val="43137"/>
                    </a:srgbClr>
                  </a:outerShdw>
                </a:effectLst>
              </a:rPr>
              <a:t>more</a:t>
            </a:r>
            <a:r>
              <a:rPr lang="en-US" dirty="0" smtClean="0">
                <a:effectLst>
                  <a:outerShdw blurRad="38100" dist="38100" dir="2700000" algn="tl">
                    <a:srgbClr val="000000">
                      <a:alpha val="43137"/>
                    </a:srgbClr>
                  </a:outerShdw>
                </a:effectLst>
              </a:rPr>
              <a:t> of it than the next guy.</a:t>
            </a:r>
          </a:p>
          <a:p>
            <a:r>
              <a:rPr lang="en-US" dirty="0" smtClean="0">
                <a:effectLst>
                  <a:outerShdw blurRad="38100" dist="38100" dir="2700000" algn="tl">
                    <a:srgbClr val="000000">
                      <a:alpha val="43137"/>
                    </a:srgbClr>
                  </a:outerShdw>
                </a:effectLst>
              </a:rPr>
              <a:t>C.S Lewis points out that, pride is competitive in a way that other vices are not:</a:t>
            </a:r>
          </a:p>
          <a:p>
            <a:pPr lvl="1"/>
            <a:r>
              <a:rPr lang="en-US" b="1" i="1" dirty="0" smtClean="0">
                <a:effectLst>
                  <a:outerShdw blurRad="38100" dist="38100" dir="2700000" algn="tl">
                    <a:srgbClr val="000000">
                      <a:alpha val="43137"/>
                    </a:srgbClr>
                  </a:outerShdw>
                </a:effectLst>
                <a:latin typeface="Cambria" pitchFamily="18" charset="0"/>
                <a:cs typeface="Times New Roman" pitchFamily="18" charset="0"/>
              </a:rPr>
              <a:t>The sexual impulse may drive two men into competition if they both want the same girl… But a proud man will take your girl from you, not because he </a:t>
            </a:r>
            <a:r>
              <a:rPr lang="en-US" b="1" i="1" u="sng" dirty="0" smtClean="0">
                <a:effectLst>
                  <a:outerShdw blurRad="38100" dist="38100" dir="2700000" algn="tl">
                    <a:srgbClr val="000000">
                      <a:alpha val="43137"/>
                    </a:srgbClr>
                  </a:outerShdw>
                </a:effectLst>
                <a:latin typeface="Cambria" pitchFamily="18" charset="0"/>
                <a:cs typeface="Times New Roman" pitchFamily="18" charset="0"/>
              </a:rPr>
              <a:t>wants</a:t>
            </a:r>
            <a:r>
              <a:rPr lang="en-US" b="1" i="1" dirty="0" smtClean="0">
                <a:effectLst>
                  <a:outerShdw blurRad="38100" dist="38100" dir="2700000" algn="tl">
                    <a:srgbClr val="000000">
                      <a:alpha val="43137"/>
                    </a:srgbClr>
                  </a:outerShdw>
                </a:effectLst>
                <a:latin typeface="Cambria" pitchFamily="18" charset="0"/>
                <a:cs typeface="Times New Roman" pitchFamily="18" charset="0"/>
              </a:rPr>
              <a:t> her, but just to prove to himself that he is a </a:t>
            </a:r>
            <a:r>
              <a:rPr lang="en-US" b="1" i="1" u="sng" dirty="0" smtClean="0">
                <a:effectLst>
                  <a:outerShdw blurRad="38100" dist="38100" dir="2700000" algn="tl">
                    <a:srgbClr val="000000">
                      <a:alpha val="43137"/>
                    </a:srgbClr>
                  </a:outerShdw>
                </a:effectLst>
                <a:latin typeface="Cambria" pitchFamily="18" charset="0"/>
                <a:cs typeface="Times New Roman" pitchFamily="18" charset="0"/>
              </a:rPr>
              <a:t>better</a:t>
            </a:r>
            <a:r>
              <a:rPr lang="en-US" b="1" i="1" dirty="0" smtClean="0">
                <a:effectLst>
                  <a:outerShdw blurRad="38100" dist="38100" dir="2700000" algn="tl">
                    <a:srgbClr val="000000">
                      <a:alpha val="43137"/>
                    </a:srgbClr>
                  </a:outerShdw>
                </a:effectLst>
                <a:latin typeface="Cambria" pitchFamily="18" charset="0"/>
                <a:cs typeface="Times New Roman" pitchFamily="18" charset="0"/>
              </a:rPr>
              <a:t> man than you.</a:t>
            </a:r>
            <a:r>
              <a:rPr lang="en-US" dirty="0" smtClean="0">
                <a:effectLst>
                  <a:outerShdw blurRad="38100" dist="38100" dir="2700000" algn="tl">
                    <a:srgbClr val="000000">
                      <a:alpha val="43137"/>
                    </a:srgbClr>
                  </a:outerShdw>
                </a:effectLst>
                <a:latin typeface="Cambria" pitchFamily="18" charset="0"/>
                <a:cs typeface="Times New Roman" pitchFamily="18" charset="0"/>
              </a:rPr>
              <a:t> </a:t>
            </a:r>
            <a:r>
              <a:rPr lang="en-US" dirty="0" smtClean="0">
                <a:effectLst>
                  <a:outerShdw blurRad="38100" dist="38100" dir="2700000" algn="tl">
                    <a:srgbClr val="000000">
                      <a:alpha val="43137"/>
                    </a:srgbClr>
                  </a:outerShdw>
                </a:effectLst>
              </a:rPr>
              <a:t>(</a:t>
            </a:r>
            <a:r>
              <a:rPr lang="en-US" i="1" dirty="0" smtClean="0">
                <a:effectLst>
                  <a:outerShdw blurRad="38100" dist="38100" dir="2700000" algn="tl">
                    <a:srgbClr val="000000">
                      <a:alpha val="43137"/>
                    </a:srgbClr>
                  </a:outerShdw>
                </a:effectLst>
              </a:rPr>
              <a:t>Mere Christianity</a:t>
            </a:r>
            <a:r>
              <a:rPr lang="en-US" dirty="0" smtClean="0">
                <a:effectLst>
                  <a:outerShdw blurRad="38100" dist="38100" dir="2700000" algn="tl">
                    <a:srgbClr val="000000">
                      <a:alpha val="43137"/>
                    </a:srgbClr>
                  </a:outerShdw>
                </a:effectLst>
              </a:rPr>
              <a:t>, p.110)</a:t>
            </a: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 calcmode="lin" valueType="num">
                                      <p:cBhvr>
                                        <p:cTn id="2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22463</TotalTime>
  <Words>2031</Words>
  <Application>Microsoft Office PowerPoint</Application>
  <PresentationFormat>On-screen Show (4:3)</PresentationFormat>
  <Paragraphs>102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The Book of Proverbs</vt:lpstr>
      <vt:lpstr>Pride Goes Before Destruction</vt:lpstr>
      <vt:lpstr>Pride Goes Before Destruction</vt:lpstr>
      <vt:lpstr>What Pride Is Not</vt:lpstr>
      <vt:lpstr>What Pride Is Not</vt:lpstr>
      <vt:lpstr>What Pride Is Not</vt:lpstr>
      <vt:lpstr>What Pride Is</vt:lpstr>
      <vt:lpstr>What Pride Is</vt:lpstr>
      <vt:lpstr>What Pride Is</vt:lpstr>
      <vt:lpstr>What Pride Is</vt:lpstr>
      <vt:lpstr>What Pride Is</vt:lpstr>
      <vt:lpstr>What Pride Is</vt:lpstr>
      <vt:lpstr>What Pride Will Do to You</vt:lpstr>
      <vt:lpstr>What Pride Will Do to You</vt:lpstr>
      <vt:lpstr>What Pride Will Do to You</vt:lpstr>
      <vt:lpstr>What Pride Will Do to You</vt:lpstr>
      <vt:lpstr>What Pride Will Do to You</vt:lpstr>
      <vt:lpstr>What Pride Will Do to You</vt:lpstr>
      <vt:lpstr>What You Need to Do About Pride</vt:lpstr>
      <vt:lpstr>What You Need to Do About Pride</vt:lpstr>
      <vt:lpstr>What You Need to Do About Pride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1237</cp:revision>
  <dcterms:created xsi:type="dcterms:W3CDTF">2011-01-13T01:13:42Z</dcterms:created>
  <dcterms:modified xsi:type="dcterms:W3CDTF">2015-05-17T14:15:25Z</dcterms:modified>
</cp:coreProperties>
</file>