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4"/>
  </p:notesMasterIdLst>
  <p:sldIdLst>
    <p:sldId id="258" r:id="rId2"/>
    <p:sldId id="473" r:id="rId3"/>
    <p:sldId id="460" r:id="rId4"/>
    <p:sldId id="438" r:id="rId5"/>
    <p:sldId id="461" r:id="rId6"/>
    <p:sldId id="462" r:id="rId7"/>
    <p:sldId id="464" r:id="rId8"/>
    <p:sldId id="465" r:id="rId9"/>
    <p:sldId id="466" r:id="rId10"/>
    <p:sldId id="476" r:id="rId11"/>
    <p:sldId id="474" r:id="rId12"/>
    <p:sldId id="475" r:id="rId13"/>
    <p:sldId id="469" r:id="rId14"/>
    <p:sldId id="477" r:id="rId15"/>
    <p:sldId id="478" r:id="rId16"/>
    <p:sldId id="479" r:id="rId17"/>
    <p:sldId id="484" r:id="rId18"/>
    <p:sldId id="480" r:id="rId19"/>
    <p:sldId id="481" r:id="rId20"/>
    <p:sldId id="482" r:id="rId21"/>
    <p:sldId id="483" r:id="rId22"/>
    <p:sldId id="48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62" y="-78"/>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83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BEE3FA-69F3-4228-8B1C-751B7C95028F}" type="datetimeFigureOut">
              <a:rPr lang="en-US" smtClean="0"/>
              <a:pPr/>
              <a:t>5/23/2015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E50334-F2C2-4770-B480-2913F8F0EA4D}" type="slidenum">
              <a:rPr lang="en-US" smtClean="0"/>
              <a:pPr/>
              <a:t>‹#›</a:t>
            </a:fld>
            <a:endParaRPr lang="en-US" dirty="0"/>
          </a:p>
        </p:txBody>
      </p:sp>
    </p:spTree>
    <p:extLst>
      <p:ext uri="{BB962C8B-B14F-4D97-AF65-F5344CB8AC3E}">
        <p14:creationId xmlns:p14="http://schemas.microsoft.com/office/powerpoint/2010/main" val="2509219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499376C-85DB-407B-B965-FC6367A132FF}" type="datetimeFigureOut">
              <a:rPr lang="en-US" smtClean="0"/>
              <a:pPr/>
              <a:t>5/23/2015</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20C93279-0D0F-410B-A93E-63AE6B03E72C}"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5/23/2015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5/23/2015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5/23/2015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499376C-85DB-407B-B965-FC6367A132FF}" type="datetimeFigureOut">
              <a:rPr lang="en-US" smtClean="0"/>
              <a:pPr/>
              <a:t>5/23/2015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20C93279-0D0F-410B-A93E-63AE6B03E72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5/23/2015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499376C-85DB-407B-B965-FC6367A132FF}" type="datetimeFigureOut">
              <a:rPr lang="en-US" smtClean="0"/>
              <a:pPr/>
              <a:t>5/23/2015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99376C-85DB-407B-B965-FC6367A132FF}" type="datetimeFigureOut">
              <a:rPr lang="en-US" smtClean="0"/>
              <a:pPr/>
              <a:t>5/23/2015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9376C-85DB-407B-B965-FC6367A132FF}" type="datetimeFigureOut">
              <a:rPr lang="en-US" smtClean="0"/>
              <a:pPr/>
              <a:t>5/23/2015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5/23/2015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99376C-85DB-407B-B965-FC6367A132FF}" type="datetimeFigureOut">
              <a:rPr lang="en-US" smtClean="0"/>
              <a:pPr/>
              <a:t>5/23/2015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499376C-85DB-407B-B965-FC6367A132FF}" type="datetimeFigureOut">
              <a:rPr lang="en-US" smtClean="0"/>
              <a:pPr/>
              <a:t>5/23/2015</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0C93279-0D0F-410B-A93E-63AE6B03E72C}"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32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8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4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4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4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Book of Proverbs</a:t>
            </a:r>
            <a:endParaRPr lang="en-US" dirty="0"/>
          </a:p>
        </p:txBody>
      </p:sp>
      <p:sp>
        <p:nvSpPr>
          <p:cNvPr id="5" name="Subtitle 4"/>
          <p:cNvSpPr>
            <a:spLocks noGrp="1"/>
          </p:cNvSpPr>
          <p:nvPr>
            <p:ph type="subTitle" idx="1"/>
          </p:nvPr>
        </p:nvSpPr>
        <p:spPr>
          <a:xfrm>
            <a:off x="1371600" y="3331698"/>
            <a:ext cx="6400800" cy="2078502"/>
          </a:xfrm>
        </p:spPr>
        <p:txBody>
          <a:bodyPr>
            <a:normAutofit/>
          </a:bodyPr>
          <a:lstStyle/>
          <a:p>
            <a:r>
              <a:rPr lang="en-US" sz="4000" b="1" dirty="0" smtClean="0">
                <a:effectLst>
                  <a:outerShdw blurRad="38100" dist="38100" dir="2700000" algn="tl">
                    <a:srgbClr val="000000">
                      <a:alpha val="43137"/>
                    </a:srgbClr>
                  </a:outerShdw>
                </a:effectLst>
              </a:rPr>
              <a:t>Self-Control</a:t>
            </a:r>
          </a:p>
          <a:p>
            <a:r>
              <a:rPr lang="en-US" sz="4000" b="1" dirty="0" smtClean="0">
                <a:solidFill>
                  <a:srgbClr val="FFFF00"/>
                </a:solidFill>
                <a:effectLst>
                  <a:outerShdw blurRad="38100" dist="38100" dir="2700000" algn="tl">
                    <a:srgbClr val="000000">
                      <a:alpha val="43137"/>
                    </a:srgbClr>
                  </a:outerShdw>
                </a:effectLst>
              </a:rPr>
              <a:t>Proverbs </a:t>
            </a:r>
            <a:r>
              <a:rPr lang="en-US" sz="4000" b="1" dirty="0" smtClean="0">
                <a:solidFill>
                  <a:srgbClr val="FFFF00"/>
                </a:solidFill>
                <a:effectLst>
                  <a:outerShdw blurRad="38100" dist="38100" dir="2700000" algn="tl">
                    <a:srgbClr val="000000">
                      <a:alpha val="43137"/>
                    </a:srgbClr>
                  </a:outerShdw>
                </a:effectLst>
              </a:rPr>
              <a:t>and other scriptures</a:t>
            </a:r>
            <a:endParaRPr lang="en-US" sz="4000" b="1" dirty="0">
              <a:solidFill>
                <a:srgbClr val="FFFF00"/>
              </a:solidFill>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000" dirty="0" smtClean="0">
                <a:effectLst>
                  <a:outerShdw blurRad="38100" dist="38100" dir="2700000" algn="tl">
                    <a:srgbClr val="000000">
                      <a:alpha val="43137"/>
                    </a:srgbClr>
                  </a:outerShdw>
                </a:effectLst>
              </a:rPr>
              <a:t>Why You </a:t>
            </a:r>
            <a:r>
              <a:rPr lang="en-US" sz="4000" u="sng" dirty="0" smtClean="0">
                <a:effectLst>
                  <a:outerShdw blurRad="38100" dist="38100" dir="2700000" algn="tl">
                    <a:srgbClr val="000000">
                      <a:alpha val="43137"/>
                    </a:srgbClr>
                  </a:outerShdw>
                </a:effectLst>
              </a:rPr>
              <a:t>Need</a:t>
            </a:r>
            <a:r>
              <a:rPr lang="en-US" sz="4000" dirty="0" smtClean="0">
                <a:effectLst>
                  <a:outerShdw blurRad="38100" dist="38100" dir="2700000" algn="tl">
                    <a:srgbClr val="000000">
                      <a:alpha val="43137"/>
                    </a:srgbClr>
                  </a:outerShdw>
                </a:effectLst>
              </a:rPr>
              <a:t> Self-Control</a:t>
            </a:r>
            <a:endParaRPr lang="en-US" sz="4000" u="sng" dirty="0" smtClean="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400"/>
            <a:ext cx="8229600" cy="5943600"/>
          </a:xfrm>
        </p:spPr>
        <p:txBody>
          <a:bodyPr>
            <a:normAutofit fontScale="92500" lnSpcReduction="10000"/>
          </a:bodyPr>
          <a:lstStyle/>
          <a:p>
            <a:r>
              <a:rPr lang="en-US" dirty="0" smtClean="0">
                <a:effectLst>
                  <a:outerShdw blurRad="38100" dist="38100" dir="2700000" algn="tl">
                    <a:srgbClr val="000000">
                      <a:alpha val="43137"/>
                    </a:srgbClr>
                  </a:outerShdw>
                </a:effectLst>
              </a:rPr>
              <a:t>How do people get started in such out-of-control, addictive behaviors?</a:t>
            </a:r>
          </a:p>
          <a:p>
            <a:pPr lvl="1"/>
            <a:r>
              <a:rPr lang="en-US" dirty="0" smtClean="0">
                <a:effectLst>
                  <a:outerShdw blurRad="38100" dist="38100" dir="2700000" algn="tl">
                    <a:srgbClr val="000000">
                      <a:alpha val="43137"/>
                    </a:srgbClr>
                  </a:outerShdw>
                </a:effectLst>
              </a:rPr>
              <a:t>Addictions </a:t>
            </a:r>
            <a:r>
              <a:rPr lang="en-US" dirty="0">
                <a:effectLst>
                  <a:outerShdw blurRad="38100" dist="38100" dir="2700000" algn="tl">
                    <a:srgbClr val="000000">
                      <a:alpha val="43137"/>
                    </a:srgbClr>
                  </a:outerShdw>
                </a:effectLst>
              </a:rPr>
              <a:t>begin when </a:t>
            </a:r>
            <a:r>
              <a:rPr lang="en-US" dirty="0" smtClean="0">
                <a:effectLst>
                  <a:outerShdw blurRad="38100" dist="38100" dir="2700000" algn="tl">
                    <a:srgbClr val="000000">
                      <a:alpha val="43137"/>
                    </a:srgbClr>
                  </a:outerShdw>
                </a:effectLst>
              </a:rPr>
              <a:t>someone begins doing something that is enjoyable (at first) and that they hope will give them relief from the stress of everyday life</a:t>
            </a:r>
          </a:p>
          <a:p>
            <a:pPr lvl="1"/>
            <a:r>
              <a:rPr lang="en-US" dirty="0" smtClean="0">
                <a:effectLst>
                  <a:outerShdw blurRad="38100" dist="38100" dir="2700000" algn="tl">
                    <a:srgbClr val="000000">
                      <a:alpha val="43137"/>
                    </a:srgbClr>
                  </a:outerShdw>
                </a:effectLst>
              </a:rPr>
              <a:t>But soon they begin to find that it takes more and more of what they’re doing in order to get the same level of relief, and so they begin to over-indulge</a:t>
            </a:r>
            <a:endParaRPr lang="en-US" dirty="0">
              <a:effectLst>
                <a:outerShdw blurRad="38100" dist="38100" dir="2700000" algn="tl">
                  <a:srgbClr val="000000">
                    <a:alpha val="43137"/>
                  </a:srgbClr>
                </a:outerShdw>
              </a:effectLst>
            </a:endParaRPr>
          </a:p>
          <a:p>
            <a:pPr lvl="1"/>
            <a:r>
              <a:rPr lang="en-US" dirty="0" smtClean="0">
                <a:effectLst>
                  <a:outerShdw blurRad="38100" dist="38100" dir="2700000" algn="tl">
                    <a:srgbClr val="000000">
                      <a:alpha val="43137"/>
                    </a:srgbClr>
                  </a:outerShdw>
                </a:effectLst>
              </a:rPr>
              <a:t>As they over-indulge, </a:t>
            </a:r>
            <a:r>
              <a:rPr lang="en-US" dirty="0">
                <a:effectLst>
                  <a:outerShdw blurRad="38100" dist="38100" dir="2700000" algn="tl">
                    <a:srgbClr val="000000">
                      <a:alpha val="43137"/>
                    </a:srgbClr>
                  </a:outerShdw>
                </a:effectLst>
              </a:rPr>
              <a:t>the addictions </a:t>
            </a:r>
            <a:r>
              <a:rPr lang="en-US" dirty="0" smtClean="0">
                <a:effectLst>
                  <a:outerShdw blurRad="38100" dist="38100" dir="2700000" algn="tl">
                    <a:srgbClr val="000000">
                      <a:alpha val="43137"/>
                    </a:srgbClr>
                  </a:outerShdw>
                </a:effectLst>
              </a:rPr>
              <a:t>begin to create </a:t>
            </a:r>
            <a:r>
              <a:rPr lang="en-US" dirty="0">
                <a:effectLst>
                  <a:outerShdw blurRad="38100" dist="38100" dir="2700000" algn="tl">
                    <a:srgbClr val="000000">
                      <a:alpha val="43137"/>
                    </a:srgbClr>
                  </a:outerShdw>
                </a:effectLst>
              </a:rPr>
              <a:t>their own distress</a:t>
            </a:r>
          </a:p>
          <a:p>
            <a:pPr lvl="1"/>
            <a:r>
              <a:rPr lang="en-US" dirty="0" smtClean="0">
                <a:effectLst>
                  <a:outerShdw blurRad="38100" dist="38100" dir="2700000" algn="tl">
                    <a:srgbClr val="000000">
                      <a:alpha val="43137"/>
                    </a:srgbClr>
                  </a:outerShdw>
                </a:effectLst>
              </a:rPr>
              <a:t>Finally </a:t>
            </a:r>
            <a:r>
              <a:rPr lang="en-US" dirty="0">
                <a:effectLst>
                  <a:outerShdw blurRad="38100" dist="38100" dir="2700000" algn="tl">
                    <a:srgbClr val="000000">
                      <a:alpha val="43137"/>
                    </a:srgbClr>
                  </a:outerShdw>
                </a:effectLst>
              </a:rPr>
              <a:t>addicts spiral down when they try to cure the additional pain with the thing that caused it!</a:t>
            </a:r>
          </a:p>
          <a:p>
            <a:pPr lvl="1"/>
            <a:endParaRPr lang="en-US" dirty="0" smtClean="0">
              <a:effectLst>
                <a:outerShdw blurRad="38100" dist="38100" dir="2700000" algn="tl">
                  <a:srgbClr val="000000">
                    <a:alpha val="43137"/>
                  </a:srgbClr>
                </a:outerShdw>
              </a:effectLst>
            </a:endParaRPr>
          </a:p>
          <a:p>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13352163"/>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000" dirty="0" smtClean="0">
                <a:effectLst>
                  <a:outerShdw blurRad="38100" dist="38100" dir="2700000" algn="tl">
                    <a:srgbClr val="000000">
                      <a:alpha val="43137"/>
                    </a:srgbClr>
                  </a:outerShdw>
                </a:effectLst>
              </a:rPr>
              <a:t>How You Get Self-Control</a:t>
            </a:r>
            <a:endParaRPr lang="en-US" sz="4000" u="sng" dirty="0" smtClean="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808892"/>
            <a:ext cx="8229600" cy="6049108"/>
          </a:xfrm>
        </p:spPr>
        <p:txBody>
          <a:bodyPr>
            <a:normAutofit lnSpcReduction="10000"/>
          </a:bodyPr>
          <a:lstStyle/>
          <a:p>
            <a:r>
              <a:rPr lang="en-US" sz="2800" dirty="0" smtClean="0">
                <a:effectLst>
                  <a:outerShdw blurRad="38100" dist="38100" dir="2700000" algn="tl">
                    <a:srgbClr val="000000">
                      <a:alpha val="43137"/>
                    </a:srgbClr>
                  </a:outerShdw>
                </a:effectLst>
              </a:rPr>
              <a:t>The </a:t>
            </a:r>
            <a:r>
              <a:rPr lang="en-US" sz="2800" dirty="0">
                <a:effectLst>
                  <a:outerShdw blurRad="38100" dist="38100" dir="2700000" algn="tl">
                    <a:srgbClr val="000000">
                      <a:alpha val="43137"/>
                    </a:srgbClr>
                  </a:outerShdw>
                </a:effectLst>
              </a:rPr>
              <a:t>“Marshmallow man” </a:t>
            </a:r>
            <a:r>
              <a:rPr lang="en-US" sz="2800" dirty="0" smtClean="0">
                <a:effectLst>
                  <a:outerShdw blurRad="38100" dist="38100" dir="2700000" algn="tl">
                    <a:srgbClr val="000000">
                      <a:alpha val="43137"/>
                    </a:srgbClr>
                  </a:outerShdw>
                </a:effectLst>
              </a:rPr>
              <a:t>offers this advice:</a:t>
            </a:r>
          </a:p>
          <a:p>
            <a:pPr lvl="1"/>
            <a:r>
              <a:rPr lang="en-US" sz="2400" i="1" dirty="0" smtClean="0">
                <a:effectLst>
                  <a:outerShdw blurRad="38100" dist="38100" dir="2700000" algn="tl">
                    <a:srgbClr val="000000">
                      <a:alpha val="43137"/>
                    </a:srgbClr>
                  </a:outerShdw>
                </a:effectLst>
                <a:latin typeface="Cambria" panose="02040503050406030204" pitchFamily="18" charset="0"/>
              </a:rPr>
              <a:t>Part </a:t>
            </a:r>
            <a:r>
              <a:rPr lang="en-US" sz="2400" i="1" dirty="0">
                <a:effectLst>
                  <a:outerShdw blurRad="38100" dist="38100" dir="2700000" algn="tl">
                    <a:srgbClr val="000000">
                      <a:alpha val="43137"/>
                    </a:srgbClr>
                  </a:outerShdw>
                </a:effectLst>
                <a:latin typeface="Cambria" panose="02040503050406030204" pitchFamily="18" charset="0"/>
              </a:rPr>
              <a:t>of what adults need to learn about self-control is in those videos of 5-year-olds. The children who succeed turn their backs on the cookie, push it away, pretend it’s something nonedible like a piece of </a:t>
            </a:r>
            <a:r>
              <a:rPr lang="en-US" sz="2400" i="1" dirty="0" smtClean="0">
                <a:effectLst>
                  <a:outerShdw blurRad="38100" dist="38100" dir="2700000" algn="tl">
                    <a:srgbClr val="000000">
                      <a:alpha val="43137"/>
                    </a:srgbClr>
                  </a:outerShdw>
                </a:effectLst>
                <a:latin typeface="Cambria" panose="02040503050406030204" pitchFamily="18" charset="0"/>
              </a:rPr>
              <a:t>wood... </a:t>
            </a:r>
            <a:r>
              <a:rPr lang="en-US" sz="2400" i="1" dirty="0">
                <a:effectLst>
                  <a:outerShdw blurRad="38100" dist="38100" dir="2700000" algn="tl">
                    <a:srgbClr val="000000">
                      <a:alpha val="43137"/>
                    </a:srgbClr>
                  </a:outerShdw>
                </a:effectLst>
                <a:latin typeface="Cambria" panose="02040503050406030204" pitchFamily="18" charset="0"/>
              </a:rPr>
              <a:t>Instead of staring down the cookie, they transform it into something with less of a throbbing pull on them.</a:t>
            </a:r>
          </a:p>
          <a:p>
            <a:pPr lvl="1"/>
            <a:r>
              <a:rPr lang="en-US" sz="2400" i="1" dirty="0">
                <a:effectLst>
                  <a:outerShdw blurRad="38100" dist="38100" dir="2700000" algn="tl">
                    <a:srgbClr val="000000">
                      <a:alpha val="43137"/>
                    </a:srgbClr>
                  </a:outerShdw>
                </a:effectLst>
                <a:latin typeface="Cambria" panose="02040503050406030204" pitchFamily="18" charset="0"/>
              </a:rPr>
              <a:t>Adults can use similar methods of distraction and distancing, he says. Don’t eye the basket of bread; just take it off the table. In moments of emotional distress, imagine that you’re viewing yourself from outside, or consider what someone else would do in your place. When a waiter offers chocolate mousse, imagine that a cockroach has just crawled across it.</a:t>
            </a:r>
          </a:p>
          <a:p>
            <a:pPr lvl="1"/>
            <a:r>
              <a:rPr lang="en-US" sz="2400" i="1" dirty="0">
                <a:effectLst>
                  <a:outerShdw blurRad="38100" dist="38100" dir="2700000" algn="tl">
                    <a:srgbClr val="000000">
                      <a:alpha val="43137"/>
                    </a:srgbClr>
                  </a:outerShdw>
                </a:effectLst>
                <a:latin typeface="Cambria" panose="02040503050406030204" pitchFamily="18" charset="0"/>
              </a:rPr>
              <a:t>“If you change how you think about it, its impact on what you feel and do changes,”</a:t>
            </a:r>
          </a:p>
        </p:txBody>
      </p:sp>
    </p:spTree>
    <p:extLst>
      <p:ext uri="{BB962C8B-B14F-4D97-AF65-F5344CB8AC3E}">
        <p14:creationId xmlns:p14="http://schemas.microsoft.com/office/powerpoint/2010/main" val="2304352029"/>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000" dirty="0" smtClean="0">
                <a:effectLst>
                  <a:outerShdw blurRad="38100" dist="38100" dir="2700000" algn="tl">
                    <a:srgbClr val="000000">
                      <a:alpha val="43137"/>
                    </a:srgbClr>
                  </a:outerShdw>
                </a:effectLst>
              </a:rPr>
              <a:t>How You Get Self-Control</a:t>
            </a:r>
            <a:endParaRPr lang="en-US" sz="4000" u="sng" dirty="0" smtClean="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808892"/>
            <a:ext cx="8229600" cy="6049108"/>
          </a:xfrm>
        </p:spPr>
        <p:txBody>
          <a:bodyPr>
            <a:normAutofit fontScale="77500" lnSpcReduction="20000"/>
          </a:bodyPr>
          <a:lstStyle/>
          <a:p>
            <a:r>
              <a:rPr lang="en-US" dirty="0" smtClean="0">
                <a:effectLst>
                  <a:outerShdw blurRad="38100" dist="38100" dir="2700000" algn="tl">
                    <a:srgbClr val="000000">
                      <a:alpha val="43137"/>
                    </a:srgbClr>
                  </a:outerShdw>
                </a:effectLst>
              </a:rPr>
              <a:t>The Marshmallow man’s advice may </a:t>
            </a:r>
            <a:r>
              <a:rPr lang="en-US" dirty="0">
                <a:effectLst>
                  <a:outerShdw blurRad="38100" dist="38100" dir="2700000" algn="tl">
                    <a:srgbClr val="000000">
                      <a:alpha val="43137"/>
                    </a:srgbClr>
                  </a:outerShdw>
                </a:effectLst>
              </a:rPr>
              <a:t>be a good place to start, but the Bible has more to teach than methods of distraction and distancing. </a:t>
            </a:r>
            <a:endParaRPr lang="en-US"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The Bible teaches us </a:t>
            </a:r>
            <a:r>
              <a:rPr lang="en-US" dirty="0">
                <a:effectLst>
                  <a:outerShdw blurRad="38100" dist="38100" dir="2700000" algn="tl">
                    <a:srgbClr val="000000">
                      <a:alpha val="43137"/>
                    </a:srgbClr>
                  </a:outerShdw>
                </a:effectLst>
              </a:rPr>
              <a:t>that </a:t>
            </a:r>
            <a:r>
              <a:rPr lang="en-US" dirty="0" smtClean="0">
                <a:effectLst>
                  <a:outerShdw blurRad="38100" dist="38100" dir="2700000" algn="tl">
                    <a:srgbClr val="000000">
                      <a:alpha val="43137"/>
                    </a:srgbClr>
                  </a:outerShdw>
                </a:effectLst>
              </a:rPr>
              <a:t>true self-control </a:t>
            </a:r>
            <a:r>
              <a:rPr lang="en-US" dirty="0">
                <a:effectLst>
                  <a:outerShdw blurRad="38100" dist="38100" dir="2700000" algn="tl">
                    <a:srgbClr val="000000">
                      <a:alpha val="43137"/>
                    </a:srgbClr>
                  </a:outerShdw>
                </a:effectLst>
              </a:rPr>
              <a:t>is </a:t>
            </a:r>
            <a:r>
              <a:rPr lang="en-US" dirty="0" smtClean="0">
                <a:effectLst>
                  <a:outerShdw blurRad="38100" dist="38100" dir="2700000" algn="tl">
                    <a:srgbClr val="000000">
                      <a:alpha val="43137"/>
                    </a:srgbClr>
                  </a:outerShdw>
                </a:effectLst>
              </a:rPr>
              <a:t>a </a:t>
            </a:r>
            <a:r>
              <a:rPr lang="en-US" u="sng" dirty="0">
                <a:effectLst>
                  <a:outerShdw blurRad="38100" dist="38100" dir="2700000" algn="tl">
                    <a:srgbClr val="000000">
                      <a:alpha val="43137"/>
                    </a:srgbClr>
                  </a:outerShdw>
                </a:effectLst>
              </a:rPr>
              <a:t>gift</a:t>
            </a:r>
            <a:r>
              <a:rPr lang="en-US" dirty="0">
                <a:effectLst>
                  <a:outerShdw blurRad="38100" dist="38100" dir="2700000" algn="tl">
                    <a:srgbClr val="000000">
                      <a:alpha val="43137"/>
                    </a:srgbClr>
                  </a:outerShdw>
                </a:effectLst>
              </a:rPr>
              <a:t>. It is the fruit of the Holy Spirit</a:t>
            </a:r>
            <a:r>
              <a:rPr lang="en-US" dirty="0" smtClean="0">
                <a:effectLst>
                  <a:outerShdw blurRad="38100" dist="38100" dir="2700000" algn="tl">
                    <a:srgbClr val="000000">
                      <a:alpha val="43137"/>
                    </a:srgbClr>
                  </a:outerShdw>
                </a:effectLst>
              </a:rPr>
              <a:t>:</a:t>
            </a:r>
          </a:p>
          <a:p>
            <a:pPr lvl="1"/>
            <a:r>
              <a:rPr lang="en-US" sz="3000" b="1" i="1" dirty="0">
                <a:solidFill>
                  <a:srgbClr val="FFFF00"/>
                </a:solidFill>
                <a:effectLst>
                  <a:outerShdw blurRad="38100" dist="38100" dir="2700000" algn="tl">
                    <a:srgbClr val="000000">
                      <a:alpha val="43137"/>
                    </a:srgbClr>
                  </a:outerShdw>
                </a:effectLst>
                <a:latin typeface="Cambria" pitchFamily="18" charset="0"/>
              </a:rPr>
              <a:t>But the fruit of the Spirit is love, joy, </a:t>
            </a:r>
            <a:r>
              <a:rPr lang="en-US" sz="3000" b="1" i="1" dirty="0">
                <a:solidFill>
                  <a:srgbClr val="FFFF00"/>
                </a:solidFill>
                <a:effectLst>
                  <a:outerShdw blurRad="38100" dist="38100" dir="2700000" algn="tl">
                    <a:srgbClr val="000000">
                      <a:alpha val="43137"/>
                    </a:srgbClr>
                  </a:outerShdw>
                </a:effectLst>
                <a:latin typeface="Cambria" pitchFamily="18" charset="0"/>
              </a:rPr>
              <a:t>peace, patience, kindness, goodness, faithfulness, </a:t>
            </a:r>
            <a:r>
              <a:rPr lang="en-US" sz="3000" b="1" i="1" dirty="0" smtClean="0">
                <a:solidFill>
                  <a:srgbClr val="FFFF00"/>
                </a:solidFill>
                <a:effectLst>
                  <a:outerShdw blurRad="38100" dist="38100" dir="2700000" algn="tl">
                    <a:srgbClr val="000000">
                      <a:alpha val="43137"/>
                    </a:srgbClr>
                  </a:outerShdw>
                </a:effectLst>
                <a:latin typeface="Cambria" pitchFamily="18" charset="0"/>
              </a:rPr>
              <a:t>gentleness</a:t>
            </a:r>
            <a:r>
              <a:rPr lang="en-US" sz="3000" b="1" i="1" dirty="0">
                <a:solidFill>
                  <a:srgbClr val="FFFF00"/>
                </a:solidFill>
                <a:effectLst>
                  <a:outerShdw blurRad="38100" dist="38100" dir="2700000" algn="tl">
                    <a:srgbClr val="000000">
                      <a:alpha val="43137"/>
                    </a:srgbClr>
                  </a:outerShdw>
                </a:effectLst>
                <a:latin typeface="Cambria" pitchFamily="18" charset="0"/>
              </a:rPr>
              <a:t>, </a:t>
            </a:r>
            <a:r>
              <a:rPr lang="en-US" sz="3000" b="1" i="1" u="sng" dirty="0" smtClean="0">
                <a:solidFill>
                  <a:srgbClr val="FFFF00"/>
                </a:solidFill>
                <a:effectLst>
                  <a:outerShdw blurRad="38100" dist="38100" dir="2700000" algn="tl">
                    <a:srgbClr val="000000">
                      <a:alpha val="43137"/>
                    </a:srgbClr>
                  </a:outerShdw>
                </a:effectLst>
                <a:latin typeface="Cambria" pitchFamily="18" charset="0"/>
              </a:rPr>
              <a:t>self-control</a:t>
            </a:r>
            <a:r>
              <a:rPr lang="en-US" sz="3000" b="1" i="1" dirty="0" smtClean="0">
                <a:solidFill>
                  <a:srgbClr val="FFFF00"/>
                </a:solidFill>
                <a:effectLst>
                  <a:outerShdw blurRad="38100" dist="38100" dir="2700000" algn="tl">
                    <a:srgbClr val="000000">
                      <a:alpha val="43137"/>
                    </a:srgbClr>
                  </a:outerShdw>
                </a:effectLst>
                <a:latin typeface="Cambria" pitchFamily="18" charset="0"/>
              </a:rPr>
              <a:t>;  </a:t>
            </a:r>
            <a:r>
              <a:rPr lang="en-US" sz="3000" b="1" dirty="0" smtClean="0">
                <a:effectLst>
                  <a:outerShdw blurRad="38100" dist="38100" dir="2700000" algn="tl">
                    <a:srgbClr val="000000">
                      <a:alpha val="43137"/>
                    </a:srgbClr>
                  </a:outerShdw>
                </a:effectLst>
                <a:latin typeface="Cambria" pitchFamily="18" charset="0"/>
              </a:rPr>
              <a:t>(</a:t>
            </a:r>
            <a:r>
              <a:rPr lang="en-US" sz="3000" b="1" dirty="0">
                <a:effectLst>
                  <a:outerShdw blurRad="38100" dist="38100" dir="2700000" algn="tl">
                    <a:srgbClr val="000000">
                      <a:alpha val="43137"/>
                    </a:srgbClr>
                  </a:outerShdw>
                </a:effectLst>
                <a:latin typeface="Cambria" pitchFamily="18" charset="0"/>
              </a:rPr>
              <a:t>Gal </a:t>
            </a:r>
            <a:r>
              <a:rPr lang="en-US" sz="3000" b="1" dirty="0" smtClean="0">
                <a:effectLst>
                  <a:outerShdw blurRad="38100" dist="38100" dir="2700000" algn="tl">
                    <a:srgbClr val="000000">
                      <a:alpha val="43137"/>
                    </a:srgbClr>
                  </a:outerShdw>
                </a:effectLst>
                <a:latin typeface="Cambria" pitchFamily="18" charset="0"/>
              </a:rPr>
              <a:t>5:22-23)</a:t>
            </a:r>
          </a:p>
          <a:p>
            <a:r>
              <a:rPr lang="en-US" dirty="0" smtClean="0">
                <a:effectLst>
                  <a:outerShdw blurRad="38100" dist="38100" dir="2700000" algn="tl">
                    <a:srgbClr val="000000">
                      <a:alpha val="43137"/>
                    </a:srgbClr>
                  </a:outerShdw>
                </a:effectLst>
              </a:rPr>
              <a:t>Therefore, ultimately, self-control is not something we whip up by our own strength, but something that we look to God for.</a:t>
            </a:r>
          </a:p>
          <a:p>
            <a:r>
              <a:rPr lang="en-US" dirty="0">
                <a:effectLst>
                  <a:outerShdw blurRad="38100" dist="38100" dir="2700000" algn="tl">
                    <a:srgbClr val="000000">
                      <a:alpha val="43137"/>
                    </a:srgbClr>
                  </a:outerShdw>
                </a:effectLst>
              </a:rPr>
              <a:t>But we also need to note that self-control is not a gift we receive passively, but actively</a:t>
            </a:r>
            <a:r>
              <a:rPr lang="en-US" dirty="0" smtClean="0">
                <a:effectLst>
                  <a:outerShdw blurRad="38100" dist="38100" dir="2700000" algn="tl">
                    <a:srgbClr val="000000">
                      <a:alpha val="43137"/>
                    </a:srgbClr>
                  </a:outerShdw>
                </a:effectLst>
              </a:rPr>
              <a:t>.</a:t>
            </a:r>
          </a:p>
          <a:p>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“As </a:t>
            </a:r>
            <a:r>
              <a:rPr lang="en-US" dirty="0">
                <a:effectLst>
                  <a:outerShdw blurRad="38100" dist="38100" dir="2700000" algn="tl">
                    <a:srgbClr val="000000">
                      <a:alpha val="43137"/>
                    </a:srgbClr>
                  </a:outerShdw>
                </a:effectLst>
              </a:rPr>
              <a:t>the Hebrews were promised the land, but had to take it by force, one town at a time,” says Ed Welch, “so we are promised the gift of self-control, yet </a:t>
            </a:r>
            <a:r>
              <a:rPr lang="en-US" dirty="0" smtClean="0">
                <a:effectLst>
                  <a:outerShdw blurRad="38100" dist="38100" dir="2700000" algn="tl">
                    <a:srgbClr val="000000">
                      <a:alpha val="43137"/>
                    </a:srgbClr>
                  </a:outerShdw>
                </a:effectLst>
              </a:rPr>
              <a:t>we </a:t>
            </a:r>
            <a:r>
              <a:rPr lang="en-US" dirty="0">
                <a:effectLst>
                  <a:outerShdw blurRad="38100" dist="38100" dir="2700000" algn="tl">
                    <a:srgbClr val="000000">
                      <a:alpha val="43137"/>
                    </a:srgbClr>
                  </a:outerShdw>
                </a:effectLst>
              </a:rPr>
              <a:t>also must take it by force</a:t>
            </a:r>
            <a:r>
              <a:rPr lang="en-US" dirty="0" smtClean="0">
                <a:effectLst>
                  <a:outerShdw blurRad="38100" dist="38100" dir="2700000" algn="tl">
                    <a:srgbClr val="000000">
                      <a:alpha val="43137"/>
                    </a:srgbClr>
                  </a:outerShdw>
                </a:effectLst>
              </a:rPr>
              <a:t>”</a:t>
            </a:r>
          </a:p>
          <a:p>
            <a:r>
              <a:rPr lang="en-US" dirty="0" smtClean="0">
                <a:effectLst>
                  <a:outerShdw blurRad="38100" dist="38100" dir="2700000" algn="tl">
                    <a:srgbClr val="000000">
                      <a:alpha val="43137"/>
                    </a:srgbClr>
                  </a:outerShdw>
                </a:effectLst>
              </a:rPr>
              <a:t>So how does this work?</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3134641"/>
      </p:ext>
    </p:extLst>
  </p:cSld>
  <p:clrMapOvr>
    <a:overrideClrMapping bg1="dk1" tx1="lt1" bg2="dk2" tx2="lt2" accent1="accent1" accent2="accent2" accent3="accent3" accent4="accent4" accent5="accent5" accent6="accent6" hlink="hlink" folHlink="folHlink"/>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000" dirty="0" smtClean="0">
                <a:effectLst>
                  <a:outerShdw blurRad="38100" dist="38100" dir="2700000" algn="tl">
                    <a:srgbClr val="000000">
                      <a:alpha val="43137"/>
                    </a:srgbClr>
                  </a:outerShdw>
                </a:effectLst>
              </a:rPr>
              <a:t>How You Get Self-Control</a:t>
            </a:r>
            <a:endParaRPr lang="en-US" sz="4000" u="sng" dirty="0" smtClean="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808892"/>
            <a:ext cx="8229600" cy="6049108"/>
          </a:xfrm>
        </p:spPr>
        <p:txBody>
          <a:bodyPr>
            <a:normAutofit fontScale="92500" lnSpcReduction="10000"/>
          </a:bodyPr>
          <a:lstStyle/>
          <a:p>
            <a:r>
              <a:rPr lang="en-US" b="1" i="1" dirty="0">
                <a:solidFill>
                  <a:srgbClr val="FFFF00"/>
                </a:solidFill>
                <a:effectLst>
                  <a:outerShdw blurRad="38100" dist="38100" dir="2700000" algn="tl">
                    <a:srgbClr val="000000">
                      <a:alpha val="43137"/>
                    </a:srgbClr>
                  </a:outerShdw>
                </a:effectLst>
                <a:latin typeface="Cambria" pitchFamily="18" charset="0"/>
              </a:rPr>
              <a:t>For the grace of God that brings salvation has appeared to all men. It teaches us to say "No" to ungodliness and worldly passions, and to live self-controlled, upright and godly lives in this present age, while we wait for the blessed hope--the glorious appearing of our great God and Savior, Jesus Christ, who gave himself for us to redeem us from all wickedness and to purify for himself a people that are his very own, eager to do what is good. </a:t>
            </a:r>
            <a:r>
              <a:rPr lang="en-US" b="1" dirty="0">
                <a:effectLst>
                  <a:outerShdw blurRad="38100" dist="38100" dir="2700000" algn="tl">
                    <a:srgbClr val="000000">
                      <a:alpha val="43137"/>
                    </a:srgbClr>
                  </a:outerShdw>
                </a:effectLst>
                <a:latin typeface="Cambria" pitchFamily="18" charset="0"/>
              </a:rPr>
              <a:t>(Tit 2:11-14 NIV</a:t>
            </a:r>
            <a:r>
              <a:rPr lang="en-US" b="1" dirty="0" smtClean="0">
                <a:effectLst>
                  <a:outerShdw blurRad="38100" dist="38100" dir="2700000" algn="tl">
                    <a:srgbClr val="000000">
                      <a:alpha val="43137"/>
                    </a:srgbClr>
                  </a:outerShdw>
                </a:effectLst>
                <a:latin typeface="Cambria" pitchFamily="18" charset="0"/>
              </a:rPr>
              <a:t>)</a:t>
            </a:r>
          </a:p>
          <a:p>
            <a:r>
              <a:rPr lang="en-US" dirty="0" smtClean="0">
                <a:effectLst>
                  <a:outerShdw blurRad="38100" dist="38100" dir="2700000" algn="tl">
                    <a:srgbClr val="000000">
                      <a:alpha val="43137"/>
                    </a:srgbClr>
                  </a:outerShdw>
                </a:effectLst>
              </a:rPr>
              <a:t>What does this passage teach us about self-control?</a:t>
            </a:r>
            <a:endParaRPr lang="en-US" b="1" dirty="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1695089168"/>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000" dirty="0" smtClean="0">
                <a:effectLst>
                  <a:outerShdw blurRad="38100" dist="38100" dir="2700000" algn="tl">
                    <a:srgbClr val="000000">
                      <a:alpha val="43137"/>
                    </a:srgbClr>
                  </a:outerShdw>
                </a:effectLst>
              </a:rPr>
              <a:t>How You Get Self-Control</a:t>
            </a:r>
            <a:endParaRPr lang="en-US" sz="4000" u="sng" dirty="0" smtClean="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808892"/>
            <a:ext cx="8229600" cy="6049108"/>
          </a:xfrm>
        </p:spPr>
        <p:txBody>
          <a:bodyPr>
            <a:normAutofit/>
          </a:bodyPr>
          <a:lstStyle/>
          <a:p>
            <a:r>
              <a:rPr lang="en-US" dirty="0" smtClean="0">
                <a:effectLst>
                  <a:outerShdw blurRad="38100" dist="38100" dir="2700000" algn="tl">
                    <a:srgbClr val="000000">
                      <a:alpha val="43137"/>
                    </a:srgbClr>
                  </a:outerShdw>
                </a:effectLst>
              </a:rPr>
              <a:t>Titus 2:11-14 tells us:</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The </a:t>
            </a:r>
            <a:r>
              <a:rPr lang="en-US" b="1" i="1" dirty="0">
                <a:solidFill>
                  <a:srgbClr val="FFFF00"/>
                </a:solidFill>
                <a:effectLst>
                  <a:outerShdw blurRad="38100" dist="38100" dir="2700000" algn="tl">
                    <a:srgbClr val="000000">
                      <a:alpha val="43137"/>
                    </a:srgbClr>
                  </a:outerShdw>
                </a:effectLst>
                <a:latin typeface="Cambria" pitchFamily="18" charset="0"/>
              </a:rPr>
              <a:t>grace of </a:t>
            </a:r>
            <a:r>
              <a:rPr lang="en-US" b="1" i="1" dirty="0">
                <a:solidFill>
                  <a:srgbClr val="FFFF00"/>
                </a:solidFill>
                <a:effectLst>
                  <a:outerShdw blurRad="38100" dist="38100" dir="2700000" algn="tl">
                    <a:srgbClr val="000000">
                      <a:alpha val="43137"/>
                    </a:srgbClr>
                  </a:outerShdw>
                </a:effectLst>
                <a:latin typeface="Cambria" pitchFamily="18" charset="0"/>
              </a:rPr>
              <a:t>God… </a:t>
            </a:r>
            <a:r>
              <a:rPr lang="en-US" b="1" i="1" dirty="0">
                <a:solidFill>
                  <a:srgbClr val="FFFF00"/>
                </a:solidFill>
                <a:effectLst>
                  <a:outerShdw blurRad="38100" dist="38100" dir="2700000" algn="tl">
                    <a:srgbClr val="000000">
                      <a:alpha val="43137"/>
                    </a:srgbClr>
                  </a:outerShdw>
                </a:effectLst>
                <a:latin typeface="Cambria" pitchFamily="18" charset="0"/>
              </a:rPr>
              <a:t>has </a:t>
            </a:r>
            <a:r>
              <a:rPr lang="en-US" b="1" i="1" dirty="0" smtClean="0">
                <a:solidFill>
                  <a:srgbClr val="FFFF00"/>
                </a:solidFill>
                <a:effectLst>
                  <a:outerShdw blurRad="38100" dist="38100" dir="2700000" algn="tl">
                    <a:srgbClr val="000000">
                      <a:alpha val="43137"/>
                    </a:srgbClr>
                  </a:outerShdw>
                </a:effectLst>
                <a:latin typeface="Cambria" pitchFamily="18" charset="0"/>
              </a:rPr>
              <a:t>appeared</a:t>
            </a:r>
            <a:r>
              <a:rPr lang="en-US" dirty="0" smtClean="0">
                <a:effectLst>
                  <a:outerShdw blurRad="38100" dist="38100" dir="2700000" algn="tl">
                    <a:srgbClr val="000000">
                      <a:alpha val="43137"/>
                    </a:srgbClr>
                  </a:outerShdw>
                </a:effectLst>
              </a:rPr>
              <a:t> – this, of course, refers </a:t>
            </a:r>
            <a:r>
              <a:rPr lang="en-US" dirty="0">
                <a:effectLst>
                  <a:outerShdw blurRad="38100" dist="38100" dir="2700000" algn="tl">
                    <a:srgbClr val="000000">
                      <a:alpha val="43137"/>
                    </a:srgbClr>
                  </a:outerShdw>
                </a:effectLst>
              </a:rPr>
              <a:t>to </a:t>
            </a:r>
            <a:r>
              <a:rPr lang="en-US" dirty="0" smtClean="0">
                <a:effectLst>
                  <a:outerShdw blurRad="38100" dist="38100" dir="2700000" algn="tl">
                    <a:srgbClr val="000000">
                      <a:alpha val="43137"/>
                    </a:srgbClr>
                  </a:outerShdw>
                </a:effectLst>
              </a:rPr>
              <a:t>the </a:t>
            </a:r>
            <a:r>
              <a:rPr lang="en-US" dirty="0">
                <a:effectLst>
                  <a:outerShdw blurRad="38100" dist="38100" dir="2700000" algn="tl">
                    <a:srgbClr val="000000">
                      <a:alpha val="43137"/>
                    </a:srgbClr>
                  </a:outerShdw>
                </a:effectLst>
              </a:rPr>
              <a:t>unique historical appearance </a:t>
            </a:r>
            <a:r>
              <a:rPr lang="en-US" dirty="0" smtClean="0">
                <a:effectLst>
                  <a:outerShdw blurRad="38100" dist="38100" dir="2700000" algn="tl">
                    <a:srgbClr val="000000">
                      <a:alpha val="43137"/>
                    </a:srgbClr>
                  </a:outerShdw>
                </a:effectLst>
              </a:rPr>
              <a:t>of </a:t>
            </a:r>
            <a:r>
              <a:rPr lang="en-US" dirty="0">
                <a:effectLst>
                  <a:outerShdw blurRad="38100" dist="38100" dir="2700000" algn="tl">
                    <a:srgbClr val="000000">
                      <a:alpha val="43137"/>
                    </a:srgbClr>
                  </a:outerShdw>
                </a:effectLst>
              </a:rPr>
              <a:t>Christ, which is communicated to us in the </a:t>
            </a:r>
            <a:r>
              <a:rPr lang="en-US" dirty="0" smtClean="0">
                <a:effectLst>
                  <a:outerShdw blurRad="38100" dist="38100" dir="2700000" algn="tl">
                    <a:srgbClr val="000000">
                      <a:alpha val="43137"/>
                    </a:srgbClr>
                  </a:outerShdw>
                </a:effectLst>
              </a:rPr>
              <a:t>gospel</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brings salvation</a:t>
            </a:r>
            <a:r>
              <a:rPr lang="en-US" dirty="0" smtClean="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rPr>
              <a:t>- means that God’s favor </a:t>
            </a:r>
            <a:r>
              <a:rPr lang="en-US" dirty="0" smtClean="0">
                <a:effectLst>
                  <a:outerShdw blurRad="38100" dist="38100" dir="2700000" algn="tl">
                    <a:srgbClr val="000000">
                      <a:alpha val="43137"/>
                    </a:srgbClr>
                  </a:outerShdw>
                </a:effectLst>
              </a:rPr>
              <a:t>(grace) has </a:t>
            </a:r>
            <a:r>
              <a:rPr lang="en-US" dirty="0">
                <a:effectLst>
                  <a:outerShdw blurRad="38100" dist="38100" dir="2700000" algn="tl">
                    <a:srgbClr val="000000">
                      <a:alpha val="43137"/>
                    </a:srgbClr>
                  </a:outerShdw>
                </a:effectLst>
              </a:rPr>
              <a:t>appeared with saving </a:t>
            </a:r>
            <a:r>
              <a:rPr lang="en-US" dirty="0" smtClean="0">
                <a:effectLst>
                  <a:outerShdw blurRad="38100" dist="38100" dir="2700000" algn="tl">
                    <a:srgbClr val="000000">
                      <a:alpha val="43137"/>
                    </a:srgbClr>
                  </a:outerShdw>
                </a:effectLst>
              </a:rPr>
              <a:t>power</a:t>
            </a:r>
          </a:p>
          <a:p>
            <a:pPr lvl="1"/>
            <a:r>
              <a:rPr lang="en-US" b="1" i="1" dirty="0">
                <a:solidFill>
                  <a:srgbClr val="FFFF00"/>
                </a:solidFill>
                <a:effectLst>
                  <a:outerShdw blurRad="38100" dist="38100" dir="2700000" algn="tl">
                    <a:srgbClr val="000000">
                      <a:alpha val="43137"/>
                    </a:srgbClr>
                  </a:outerShdw>
                </a:effectLst>
                <a:latin typeface="Cambria" pitchFamily="18" charset="0"/>
              </a:rPr>
              <a:t>It teaches us to say "No" to ungodliness and worldly passions, and to live </a:t>
            </a:r>
            <a:r>
              <a:rPr lang="en-US" b="1" i="1" u="sng" dirty="0">
                <a:solidFill>
                  <a:srgbClr val="FFFF00"/>
                </a:solidFill>
                <a:effectLst>
                  <a:outerShdw blurRad="38100" dist="38100" dir="2700000" algn="tl">
                    <a:srgbClr val="000000">
                      <a:alpha val="43137"/>
                    </a:srgbClr>
                  </a:outerShdw>
                </a:effectLst>
                <a:latin typeface="Cambria" pitchFamily="18" charset="0"/>
              </a:rPr>
              <a:t>self-controlled</a:t>
            </a:r>
            <a:r>
              <a:rPr lang="en-US" b="1" i="1" dirty="0">
                <a:solidFill>
                  <a:srgbClr val="FFFF00"/>
                </a:solidFill>
                <a:effectLst>
                  <a:outerShdw blurRad="38100" dist="38100" dir="2700000" algn="tl">
                    <a:srgbClr val="000000">
                      <a:alpha val="43137"/>
                    </a:srgbClr>
                  </a:outerShdw>
                </a:effectLst>
                <a:latin typeface="Cambria" pitchFamily="18" charset="0"/>
              </a:rPr>
              <a:t>, upright and godly lives in this present </a:t>
            </a:r>
            <a:r>
              <a:rPr lang="en-US" b="1" i="1" dirty="0" smtClean="0">
                <a:solidFill>
                  <a:srgbClr val="FFFF00"/>
                </a:solidFill>
                <a:effectLst>
                  <a:outerShdw blurRad="38100" dist="38100" dir="2700000" algn="tl">
                    <a:srgbClr val="000000">
                      <a:alpha val="43137"/>
                    </a:srgbClr>
                  </a:outerShdw>
                </a:effectLst>
                <a:latin typeface="Cambria" pitchFamily="18" charset="0"/>
              </a:rPr>
              <a:t>age </a:t>
            </a: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How does it do this?</a:t>
            </a:r>
            <a:r>
              <a:rPr lang="en-US" b="1" i="1" dirty="0" smtClean="0">
                <a:solidFill>
                  <a:srgbClr val="FFFF00"/>
                </a:solidFill>
                <a:effectLst>
                  <a:outerShdw blurRad="38100" dist="38100" dir="2700000" algn="tl">
                    <a:srgbClr val="000000">
                      <a:alpha val="43137"/>
                    </a:srgbClr>
                  </a:outerShdw>
                </a:effectLst>
                <a:latin typeface="Cambria" pitchFamily="18" charset="0"/>
              </a:rPr>
              <a:t> </a:t>
            </a:r>
            <a:endParaRPr lang="en-US" dirty="0" smtClean="0">
              <a:effectLst>
                <a:outerShdw blurRad="38100" dist="38100" dir="2700000" algn="tl">
                  <a:srgbClr val="000000">
                    <a:alpha val="43137"/>
                  </a:srgbClr>
                </a:outerShdw>
              </a:effectLst>
            </a:endParaRPr>
          </a:p>
          <a:p>
            <a:pPr lvl="1"/>
            <a:endParaRPr lang="en-US" dirty="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1625145034"/>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000" dirty="0" smtClean="0">
                <a:effectLst>
                  <a:outerShdw blurRad="38100" dist="38100" dir="2700000" algn="tl">
                    <a:srgbClr val="000000">
                      <a:alpha val="43137"/>
                    </a:srgbClr>
                  </a:outerShdw>
                </a:effectLst>
              </a:rPr>
              <a:t>How You Get Self-Control</a:t>
            </a:r>
            <a:endParaRPr lang="en-US" sz="4000" u="sng" dirty="0" smtClean="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808892"/>
            <a:ext cx="8229600" cy="6049108"/>
          </a:xfrm>
        </p:spPr>
        <p:txBody>
          <a:bodyPr>
            <a:normAutofit fontScale="92500" lnSpcReduction="20000"/>
          </a:bodyPr>
          <a:lstStyle/>
          <a:p>
            <a:r>
              <a:rPr lang="en-US" dirty="0" smtClean="0">
                <a:effectLst>
                  <a:outerShdw blurRad="38100" dist="38100" dir="2700000" algn="tl">
                    <a:srgbClr val="000000">
                      <a:alpha val="43137"/>
                    </a:srgbClr>
                  </a:outerShdw>
                </a:effectLst>
              </a:rPr>
              <a:t>Here is how self-control works:</a:t>
            </a:r>
          </a:p>
          <a:p>
            <a:pPr lvl="1"/>
            <a:r>
              <a:rPr lang="en-US" dirty="0" smtClean="0">
                <a:effectLst>
                  <a:outerShdw blurRad="38100" dist="38100" dir="2700000" algn="tl">
                    <a:srgbClr val="000000">
                      <a:alpha val="43137"/>
                    </a:srgbClr>
                  </a:outerShdw>
                </a:effectLst>
              </a:rPr>
              <a:t>In Genesis 29 it tells us</a:t>
            </a:r>
            <a:r>
              <a:rPr lang="en-US" dirty="0">
                <a:effectLst>
                  <a:outerShdw blurRad="38100" dist="38100" dir="2700000" algn="tl">
                    <a:srgbClr val="000000">
                      <a:alpha val="43137"/>
                    </a:srgbClr>
                  </a:outerShdw>
                </a:effectLst>
              </a:rPr>
              <a:t>: </a:t>
            </a:r>
            <a:r>
              <a:rPr lang="en-US" b="1" i="1" dirty="0">
                <a:solidFill>
                  <a:srgbClr val="FFFF00"/>
                </a:solidFill>
                <a:effectLst>
                  <a:outerShdw blurRad="38100" dist="38100" dir="2700000" algn="tl">
                    <a:srgbClr val="000000">
                      <a:alpha val="43137"/>
                    </a:srgbClr>
                  </a:outerShdw>
                </a:effectLst>
                <a:latin typeface="Cambria" pitchFamily="18" charset="0"/>
              </a:rPr>
              <a:t>Jacob served seven years for Rachel, and they seemed to him but a few days because of the love he had for her</a:t>
            </a:r>
            <a:r>
              <a:rPr lang="en-US" dirty="0">
                <a:effectLst>
                  <a:outerShdw blurRad="38100" dist="38100" dir="2700000" algn="tl">
                    <a:srgbClr val="000000">
                      <a:alpha val="43137"/>
                    </a:srgbClr>
                  </a:outerShdw>
                </a:effectLst>
              </a:rPr>
              <a:t>.  </a:t>
            </a:r>
            <a:r>
              <a:rPr lang="en-US" sz="3000" b="1" dirty="0">
                <a:effectLst>
                  <a:outerShdw blurRad="38100" dist="38100" dir="2700000" algn="tl">
                    <a:srgbClr val="000000">
                      <a:alpha val="43137"/>
                    </a:srgbClr>
                  </a:outerShdw>
                </a:effectLst>
                <a:latin typeface="Cambria" pitchFamily="18" charset="0"/>
              </a:rPr>
              <a:t>(Gen </a:t>
            </a:r>
            <a:r>
              <a:rPr lang="en-US" sz="3000" b="1" dirty="0">
                <a:effectLst>
                  <a:outerShdw blurRad="38100" dist="38100" dir="2700000" algn="tl">
                    <a:srgbClr val="000000">
                      <a:alpha val="43137"/>
                    </a:srgbClr>
                  </a:outerShdw>
                </a:effectLst>
                <a:latin typeface="Cambria" pitchFamily="18" charset="0"/>
              </a:rPr>
              <a:t>29:20</a:t>
            </a:r>
            <a:r>
              <a:rPr lang="en-US" sz="3000" b="1" dirty="0" smtClean="0">
                <a:effectLst>
                  <a:outerShdw blurRad="38100" dist="38100" dir="2700000" algn="tl">
                    <a:srgbClr val="000000">
                      <a:alpha val="43137"/>
                    </a:srgbClr>
                  </a:outerShdw>
                </a:effectLst>
                <a:latin typeface="Cambria" pitchFamily="18" charset="0"/>
              </a:rPr>
              <a:t>)</a:t>
            </a:r>
          </a:p>
          <a:p>
            <a:pPr lvl="1"/>
            <a:r>
              <a:rPr lang="en-US" dirty="0">
                <a:effectLst>
                  <a:outerShdw blurRad="38100" dist="38100" dir="2700000" algn="tl">
                    <a:srgbClr val="000000">
                      <a:alpha val="43137"/>
                    </a:srgbClr>
                  </a:outerShdw>
                </a:effectLst>
              </a:rPr>
              <a:t>How was </a:t>
            </a:r>
            <a:r>
              <a:rPr lang="en-US" dirty="0" smtClean="0">
                <a:effectLst>
                  <a:outerShdw blurRad="38100" dist="38100" dir="2700000" algn="tl">
                    <a:srgbClr val="000000">
                      <a:alpha val="43137"/>
                    </a:srgbClr>
                  </a:outerShdw>
                </a:effectLst>
              </a:rPr>
              <a:t>Jacob able </a:t>
            </a:r>
            <a:r>
              <a:rPr lang="en-US" dirty="0">
                <a:effectLst>
                  <a:outerShdw blurRad="38100" dist="38100" dir="2700000" algn="tl">
                    <a:srgbClr val="000000">
                      <a:alpha val="43137"/>
                    </a:srgbClr>
                  </a:outerShdw>
                </a:effectLst>
              </a:rPr>
              <a:t>to exercise the self-control to stick with it? </a:t>
            </a:r>
            <a:endParaRPr lang="en-US" dirty="0" smtClean="0">
              <a:effectLst>
                <a:outerShdw blurRad="38100" dist="38100" dir="2700000" algn="tl">
                  <a:srgbClr val="000000">
                    <a:alpha val="43137"/>
                  </a:srgbClr>
                </a:outerShdw>
              </a:effectLst>
            </a:endParaRPr>
          </a:p>
          <a:p>
            <a:pPr lvl="1"/>
            <a:r>
              <a:rPr lang="en-US" dirty="0" smtClean="0">
                <a:effectLst>
                  <a:outerShdw blurRad="38100" dist="38100" dir="2700000" algn="tl">
                    <a:srgbClr val="000000">
                      <a:alpha val="43137"/>
                    </a:srgbClr>
                  </a:outerShdw>
                </a:effectLst>
              </a:rPr>
              <a:t>He </a:t>
            </a:r>
            <a:r>
              <a:rPr lang="en-US" dirty="0">
                <a:effectLst>
                  <a:outerShdw blurRad="38100" dist="38100" dir="2700000" algn="tl">
                    <a:srgbClr val="000000">
                      <a:alpha val="43137"/>
                    </a:srgbClr>
                  </a:outerShdw>
                </a:effectLst>
              </a:rPr>
              <a:t>didn’t even </a:t>
            </a:r>
            <a:r>
              <a:rPr lang="en-US" u="sng" dirty="0">
                <a:effectLst>
                  <a:outerShdw blurRad="38100" dist="38100" dir="2700000" algn="tl">
                    <a:srgbClr val="000000">
                      <a:alpha val="43137"/>
                    </a:srgbClr>
                  </a:outerShdw>
                </a:effectLst>
              </a:rPr>
              <a:t>feel</a:t>
            </a:r>
            <a:r>
              <a:rPr lang="en-US" dirty="0">
                <a:effectLst>
                  <a:outerShdw blurRad="38100" dist="38100" dir="2700000" algn="tl">
                    <a:srgbClr val="000000">
                      <a:alpha val="43137"/>
                    </a:srgbClr>
                  </a:outerShdw>
                </a:effectLst>
              </a:rPr>
              <a:t> like </a:t>
            </a:r>
            <a:r>
              <a:rPr lang="en-US" dirty="0" smtClean="0">
                <a:effectLst>
                  <a:outerShdw blurRad="38100" dist="38100" dir="2700000" algn="tl">
                    <a:srgbClr val="000000">
                      <a:alpha val="43137"/>
                    </a:srgbClr>
                  </a:outerShdw>
                </a:effectLst>
              </a:rPr>
              <a:t>he was exercising </a:t>
            </a:r>
            <a:r>
              <a:rPr lang="en-US" dirty="0">
                <a:effectLst>
                  <a:outerShdw blurRad="38100" dist="38100" dir="2700000" algn="tl">
                    <a:srgbClr val="000000">
                      <a:alpha val="43137"/>
                    </a:srgbClr>
                  </a:outerShdw>
                </a:effectLst>
              </a:rPr>
              <a:t>self-control! Because he </a:t>
            </a:r>
            <a:r>
              <a:rPr lang="en-US" u="sng" dirty="0">
                <a:effectLst>
                  <a:outerShdw blurRad="38100" dist="38100" dir="2700000" algn="tl">
                    <a:srgbClr val="000000">
                      <a:alpha val="43137"/>
                    </a:srgbClr>
                  </a:outerShdw>
                </a:effectLst>
              </a:rPr>
              <a:t>loved</a:t>
            </a:r>
            <a:r>
              <a:rPr lang="en-US" dirty="0">
                <a:effectLst>
                  <a:outerShdw blurRad="38100" dist="38100" dir="2700000" algn="tl">
                    <a:srgbClr val="000000">
                      <a:alpha val="43137"/>
                    </a:srgbClr>
                  </a:outerShdw>
                </a:effectLst>
              </a:rPr>
              <a:t> her, all the other desires in his heart were mastered</a:t>
            </a:r>
            <a:r>
              <a:rPr lang="en-US" dirty="0" smtClean="0">
                <a:effectLst>
                  <a:outerShdw blurRad="38100" dist="38100" dir="2700000" algn="tl">
                    <a:srgbClr val="000000">
                      <a:alpha val="43137"/>
                    </a:srgbClr>
                  </a:outerShdw>
                </a:effectLst>
              </a:rPr>
              <a:t>.</a:t>
            </a:r>
          </a:p>
          <a:p>
            <a:pPr lvl="1"/>
            <a:r>
              <a:rPr lang="en-US" dirty="0" smtClean="0">
                <a:effectLst>
                  <a:outerShdw blurRad="38100" dist="38100" dir="2700000" algn="tl">
                    <a:srgbClr val="000000">
                      <a:alpha val="43137"/>
                    </a:srgbClr>
                  </a:outerShdw>
                </a:effectLst>
              </a:rPr>
              <a:t>And this is how it works with </a:t>
            </a:r>
            <a:r>
              <a:rPr lang="en-US" u="sng" dirty="0" smtClean="0">
                <a:effectLst>
                  <a:outerShdw blurRad="38100" dist="38100" dir="2700000" algn="tl">
                    <a:srgbClr val="000000">
                      <a:alpha val="43137"/>
                    </a:srgbClr>
                  </a:outerShdw>
                </a:effectLst>
              </a:rPr>
              <a:t>us</a:t>
            </a:r>
            <a:r>
              <a:rPr lang="en-US" dirty="0" smtClean="0">
                <a:effectLst>
                  <a:outerShdw blurRad="38100" dist="38100" dir="2700000" algn="tl">
                    <a:srgbClr val="000000">
                      <a:alpha val="43137"/>
                    </a:srgbClr>
                  </a:outerShdw>
                </a:effectLst>
              </a:rPr>
              <a:t> when we look to </a:t>
            </a:r>
            <a:r>
              <a:rPr lang="en-US" u="sng" dirty="0" smtClean="0">
                <a:effectLst>
                  <a:outerShdw blurRad="38100" dist="38100" dir="2700000" algn="tl">
                    <a:srgbClr val="000000">
                      <a:alpha val="43137"/>
                    </a:srgbClr>
                  </a:outerShdw>
                </a:effectLst>
              </a:rPr>
              <a:t>Christ</a:t>
            </a:r>
            <a:r>
              <a:rPr lang="en-US" dirty="0" smtClean="0">
                <a:effectLst>
                  <a:outerShdw blurRad="38100" dist="38100" dir="2700000" algn="tl">
                    <a:srgbClr val="000000">
                      <a:alpha val="43137"/>
                    </a:srgbClr>
                  </a:outerShdw>
                </a:effectLst>
              </a:rPr>
              <a:t> to satisfy our needs and desires.</a:t>
            </a:r>
          </a:p>
          <a:p>
            <a:pPr lvl="1"/>
            <a:r>
              <a:rPr lang="en-US" dirty="0" smtClean="0">
                <a:effectLst>
                  <a:outerShdw blurRad="38100" dist="38100" dir="2700000" algn="tl">
                    <a:srgbClr val="000000">
                      <a:alpha val="43137"/>
                    </a:srgbClr>
                  </a:outerShdw>
                </a:effectLst>
              </a:rPr>
              <a:t>If we have a love for Christ like Jacob had for Rachel, we will work our “seven years” - </a:t>
            </a:r>
            <a:r>
              <a:rPr lang="en-US" b="1" i="1" dirty="0">
                <a:solidFill>
                  <a:srgbClr val="FFFF00"/>
                </a:solidFill>
                <a:effectLst>
                  <a:outerShdw blurRad="38100" dist="38100" dir="2700000" algn="tl">
                    <a:srgbClr val="000000">
                      <a:alpha val="43137"/>
                    </a:srgbClr>
                  </a:outerShdw>
                </a:effectLst>
                <a:latin typeface="Cambria" pitchFamily="18" charset="0"/>
              </a:rPr>
              <a:t>while we wait for the blessed hope--the glorious appearing of our great God and </a:t>
            </a:r>
            <a:r>
              <a:rPr lang="en-US" b="1" i="1" dirty="0" smtClean="0">
                <a:solidFill>
                  <a:srgbClr val="FFFF00"/>
                </a:solidFill>
                <a:effectLst>
                  <a:outerShdw blurRad="38100" dist="38100" dir="2700000" algn="tl">
                    <a:srgbClr val="000000">
                      <a:alpha val="43137"/>
                    </a:srgbClr>
                  </a:outerShdw>
                </a:effectLst>
                <a:latin typeface="Cambria" pitchFamily="18" charset="0"/>
              </a:rPr>
              <a:t>Savior </a:t>
            </a:r>
            <a:r>
              <a:rPr lang="en-US" b="1" dirty="0" smtClean="0">
                <a:effectLst>
                  <a:outerShdw blurRad="38100" dist="38100" dir="2700000" algn="tl">
                    <a:srgbClr val="000000">
                      <a:alpha val="43137"/>
                    </a:srgbClr>
                  </a:outerShdw>
                </a:effectLst>
                <a:latin typeface="Cambria" pitchFamily="18" charset="0"/>
              </a:rPr>
              <a:t>(Titus 2:13) </a:t>
            </a:r>
            <a:r>
              <a:rPr lang="en-US" dirty="0">
                <a:effectLst>
                  <a:outerShdw blurRad="38100" dist="38100" dir="2700000" algn="tl">
                    <a:srgbClr val="000000">
                      <a:alpha val="43137"/>
                    </a:srgbClr>
                  </a:outerShdw>
                </a:effectLst>
              </a:rPr>
              <a:t>and they will seem to us </a:t>
            </a:r>
            <a:r>
              <a:rPr lang="en-US" dirty="0" smtClean="0">
                <a:effectLst>
                  <a:outerShdw blurRad="38100" dist="38100" dir="2700000" algn="tl">
                    <a:srgbClr val="000000">
                      <a:alpha val="43137"/>
                    </a:srgbClr>
                  </a:outerShdw>
                </a:effectLst>
              </a:rPr>
              <a:t>“but </a:t>
            </a:r>
            <a:r>
              <a:rPr lang="en-US" dirty="0">
                <a:effectLst>
                  <a:outerShdw blurRad="38100" dist="38100" dir="2700000" algn="tl">
                    <a:srgbClr val="000000">
                      <a:alpha val="43137"/>
                    </a:srgbClr>
                  </a:outerShdw>
                </a:effectLst>
              </a:rPr>
              <a:t>a few </a:t>
            </a:r>
            <a:r>
              <a:rPr lang="en-US" dirty="0" smtClean="0">
                <a:effectLst>
                  <a:outerShdw blurRad="38100" dist="38100" dir="2700000" algn="tl">
                    <a:srgbClr val="000000">
                      <a:alpha val="43137"/>
                    </a:srgbClr>
                  </a:outerShdw>
                </a:effectLst>
              </a:rPr>
              <a:t>days”.</a:t>
            </a:r>
            <a:endParaRPr lang="en-US" dirty="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1477099467"/>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000" dirty="0" smtClean="0">
                <a:effectLst>
                  <a:outerShdw blurRad="38100" dist="38100" dir="2700000" algn="tl">
                    <a:srgbClr val="000000">
                      <a:alpha val="43137"/>
                    </a:srgbClr>
                  </a:outerShdw>
                </a:effectLst>
              </a:rPr>
              <a:t>How You Get Self-Control</a:t>
            </a:r>
            <a:endParaRPr lang="en-US" sz="4000" u="sng" dirty="0" smtClean="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808892"/>
            <a:ext cx="8229600" cy="6049108"/>
          </a:xfrm>
        </p:spPr>
        <p:txBody>
          <a:bodyPr>
            <a:normAutofit fontScale="92500" lnSpcReduction="10000"/>
          </a:bodyPr>
          <a:lstStyle/>
          <a:p>
            <a:r>
              <a:rPr lang="en-US" dirty="0" smtClean="0">
                <a:effectLst>
                  <a:outerShdw blurRad="38100" dist="38100" dir="2700000" algn="tl">
                    <a:srgbClr val="000000">
                      <a:alpha val="43137"/>
                    </a:srgbClr>
                  </a:outerShdw>
                </a:effectLst>
              </a:rPr>
              <a:t>How do we get this love for Christ?</a:t>
            </a:r>
          </a:p>
          <a:p>
            <a:pPr lvl="1"/>
            <a:r>
              <a:rPr lang="en-US" dirty="0" smtClean="0">
                <a:effectLst>
                  <a:outerShdw blurRad="38100" dist="38100" dir="2700000" algn="tl">
                    <a:srgbClr val="000000">
                      <a:alpha val="43137"/>
                    </a:srgbClr>
                  </a:outerShdw>
                </a:effectLst>
              </a:rPr>
              <a:t>Ultimately God has to give it to us.</a:t>
            </a:r>
          </a:p>
          <a:p>
            <a:pPr lvl="1"/>
            <a:r>
              <a:rPr lang="en-US" dirty="0" smtClean="0">
                <a:effectLst>
                  <a:outerShdw blurRad="38100" dist="38100" dir="2700000" algn="tl">
                    <a:srgbClr val="000000">
                      <a:alpha val="43137"/>
                    </a:srgbClr>
                  </a:outerShdw>
                </a:effectLst>
              </a:rPr>
              <a:t>For our part, we need to recognize that nothing else in this life will satisfy us, ultimately. </a:t>
            </a:r>
          </a:p>
          <a:p>
            <a:pPr lvl="1"/>
            <a:r>
              <a:rPr lang="en-US" dirty="0" smtClean="0">
                <a:effectLst>
                  <a:outerShdw blurRad="38100" dist="38100" dir="2700000" algn="tl">
                    <a:srgbClr val="000000">
                      <a:alpha val="43137"/>
                    </a:srgbClr>
                  </a:outerShdw>
                </a:effectLst>
              </a:rPr>
              <a:t>Being consumed with a love for Christ is the only “addiction” that won’t send you into a downward spiral that will destroy you!</a:t>
            </a:r>
          </a:p>
          <a:p>
            <a:pPr lvl="1"/>
            <a:r>
              <a:rPr lang="en-US" dirty="0" smtClean="0">
                <a:effectLst>
                  <a:outerShdw blurRad="38100" dist="38100" dir="2700000" algn="tl">
                    <a:srgbClr val="000000">
                      <a:alpha val="43137"/>
                    </a:srgbClr>
                  </a:outerShdw>
                </a:effectLst>
              </a:rPr>
              <a:t>We need to remind ourselves over and over, that this is the case.</a:t>
            </a:r>
          </a:p>
          <a:p>
            <a:pPr lvl="1"/>
            <a:r>
              <a:rPr lang="en-US" dirty="0" smtClean="0">
                <a:effectLst>
                  <a:outerShdw blurRad="38100" dist="38100" dir="2700000" algn="tl">
                    <a:srgbClr val="000000">
                      <a:alpha val="43137"/>
                    </a:srgbClr>
                  </a:outerShdw>
                </a:effectLst>
              </a:rPr>
              <a:t>And we need to </a:t>
            </a:r>
            <a:r>
              <a:rPr lang="en-US" u="sng" dirty="0" smtClean="0">
                <a:effectLst>
                  <a:outerShdw blurRad="38100" dist="38100" dir="2700000" algn="tl">
                    <a:srgbClr val="000000">
                      <a:alpha val="43137"/>
                    </a:srgbClr>
                  </a:outerShdw>
                </a:effectLst>
              </a:rPr>
              <a:t>ask</a:t>
            </a:r>
            <a:r>
              <a:rPr lang="en-US" dirty="0" smtClean="0">
                <a:effectLst>
                  <a:outerShdw blurRad="38100" dist="38100" dir="2700000" algn="tl">
                    <a:srgbClr val="000000">
                      <a:alpha val="43137"/>
                    </a:srgbClr>
                  </a:outerShdw>
                </a:effectLst>
              </a:rPr>
              <a:t> God to give us the kind of love for Christ that will make years of hard work seem like a few days and then trust him to do so.</a:t>
            </a:r>
          </a:p>
          <a:p>
            <a:pPr lvl="1"/>
            <a:r>
              <a:rPr lang="en-US" dirty="0" smtClean="0">
                <a:effectLst>
                  <a:outerShdw blurRad="38100" dist="38100" dir="2700000" algn="tl">
                    <a:srgbClr val="000000">
                      <a:alpha val="43137"/>
                    </a:srgbClr>
                  </a:outerShdw>
                </a:effectLst>
              </a:rPr>
              <a:t>And as God gives us this love, piece by piece, we need to recognize that it has come from him and </a:t>
            </a:r>
            <a:r>
              <a:rPr lang="en-US" u="sng" dirty="0" smtClean="0">
                <a:effectLst>
                  <a:outerShdw blurRad="38100" dist="38100" dir="2700000" algn="tl">
                    <a:srgbClr val="000000">
                      <a:alpha val="43137"/>
                    </a:srgbClr>
                  </a:outerShdw>
                </a:effectLst>
              </a:rPr>
              <a:t>thank</a:t>
            </a:r>
            <a:r>
              <a:rPr lang="en-US" dirty="0" smtClean="0">
                <a:effectLst>
                  <a:outerShdw blurRad="38100" dist="38100" dir="2700000" algn="tl">
                    <a:srgbClr val="000000">
                      <a:alpha val="43137"/>
                    </a:srgbClr>
                  </a:outerShdw>
                </a:effectLst>
              </a:rPr>
              <a:t> him for it.</a:t>
            </a:r>
            <a:endParaRPr lang="en-US" dirty="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2463714861"/>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000" dirty="0" smtClean="0">
                <a:effectLst>
                  <a:outerShdw blurRad="38100" dist="38100" dir="2700000" algn="tl">
                    <a:srgbClr val="000000">
                      <a:alpha val="43137"/>
                    </a:srgbClr>
                  </a:outerShdw>
                </a:effectLst>
              </a:rPr>
              <a:t>How You Get Self-Control</a:t>
            </a:r>
            <a:endParaRPr lang="en-US" sz="4000" u="sng" dirty="0" smtClean="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808892"/>
            <a:ext cx="8229600" cy="5704913"/>
          </a:xfrm>
        </p:spPr>
        <p:txBody>
          <a:bodyPr>
            <a:normAutofit/>
          </a:bodyPr>
          <a:lstStyle/>
          <a:p>
            <a:r>
              <a:rPr lang="en-US" dirty="0" smtClean="0">
                <a:effectLst>
                  <a:outerShdw blurRad="38100" dist="38100" dir="2700000" algn="tl">
                    <a:srgbClr val="000000">
                      <a:alpha val="43137"/>
                    </a:srgbClr>
                  </a:outerShdw>
                </a:effectLst>
              </a:rPr>
              <a:t>Interestingly enough, it seems that even the Marshmallow man would have to agree! He is quoted at the end of the New York Times article as saying:</a:t>
            </a:r>
          </a:p>
          <a:p>
            <a:pPr lvl="1"/>
            <a:r>
              <a:rPr lang="en-US" i="1" dirty="0">
                <a:effectLst>
                  <a:outerShdw blurRad="38100" dist="38100" dir="2700000" algn="tl">
                    <a:srgbClr val="000000">
                      <a:alpha val="43137"/>
                    </a:srgbClr>
                  </a:outerShdw>
                </a:effectLst>
                <a:latin typeface="Cambria" panose="02040503050406030204" pitchFamily="18" charset="0"/>
              </a:rPr>
              <a:t>Self-control alone doesn’t guarantee success. People also need a “burning goal” that gives them a reason to activate these </a:t>
            </a:r>
            <a:r>
              <a:rPr lang="en-US" i="1" dirty="0" smtClean="0">
                <a:effectLst>
                  <a:outerShdw blurRad="38100" dist="38100" dir="2700000" algn="tl">
                    <a:srgbClr val="000000">
                      <a:alpha val="43137"/>
                    </a:srgbClr>
                  </a:outerShdw>
                </a:effectLst>
                <a:latin typeface="Cambria" panose="02040503050406030204" pitchFamily="18" charset="0"/>
              </a:rPr>
              <a:t>skills.</a:t>
            </a:r>
            <a:endParaRPr lang="en-US" b="1" i="1" dirty="0">
              <a:effectLst>
                <a:outerShdw blurRad="38100" dist="38100" dir="2700000" algn="tl">
                  <a:srgbClr val="000000">
                    <a:alpha val="43137"/>
                  </a:srgbClr>
                </a:outerShdw>
              </a:effectLst>
              <a:latin typeface="Cambria" pitchFamily="18" charset="0"/>
            </a:endParaRPr>
          </a:p>
        </p:txBody>
      </p:sp>
      <p:sp>
        <p:nvSpPr>
          <p:cNvPr id="6" name="TextBox 5"/>
          <p:cNvSpPr txBox="1"/>
          <p:nvPr/>
        </p:nvSpPr>
        <p:spPr>
          <a:xfrm>
            <a:off x="232396" y="6513805"/>
            <a:ext cx="8374408" cy="338554"/>
          </a:xfrm>
          <a:prstGeom prst="rect">
            <a:avLst/>
          </a:prstGeom>
          <a:noFill/>
        </p:spPr>
        <p:txBody>
          <a:bodyPr wrap="none" rtlCol="0">
            <a:spAutoFit/>
          </a:bodyPr>
          <a:lstStyle/>
          <a:p>
            <a:r>
              <a:rPr lang="en-US" sz="1600" dirty="0"/>
              <a:t>http://www.nytimes.com/2014/09/14/opinion/sunday/learning-self-control.html?_r=0</a:t>
            </a:r>
          </a:p>
        </p:txBody>
      </p:sp>
    </p:spTree>
    <p:extLst>
      <p:ext uri="{BB962C8B-B14F-4D97-AF65-F5344CB8AC3E}">
        <p14:creationId xmlns:p14="http://schemas.microsoft.com/office/powerpoint/2010/main" val="3076132602"/>
      </p:ext>
    </p:extLst>
  </p:cSld>
  <p:clrMapOvr>
    <a:masterClrMapping/>
  </p:clrMapOvr>
  <p:transition>
    <p:diamon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000" dirty="0" smtClean="0">
                <a:effectLst>
                  <a:outerShdw blurRad="38100" dist="38100" dir="2700000" algn="tl">
                    <a:srgbClr val="000000">
                      <a:alpha val="43137"/>
                    </a:srgbClr>
                  </a:outerShdw>
                </a:effectLst>
              </a:rPr>
              <a:t>How You Get Self-Control</a:t>
            </a:r>
            <a:endParaRPr lang="en-US" sz="4000" u="sng" dirty="0" smtClean="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808892"/>
            <a:ext cx="8229600" cy="6049108"/>
          </a:xfrm>
        </p:spPr>
        <p:txBody>
          <a:bodyPr>
            <a:normAutofit fontScale="92500" lnSpcReduction="20000"/>
          </a:bodyPr>
          <a:lstStyle/>
          <a:p>
            <a:r>
              <a:rPr lang="en-US" sz="3000" dirty="0" smtClean="0">
                <a:effectLst>
                  <a:outerShdw blurRad="38100" dist="38100" dir="2700000" algn="tl">
                    <a:srgbClr val="000000">
                      <a:alpha val="43137"/>
                    </a:srgbClr>
                  </a:outerShdw>
                </a:effectLst>
              </a:rPr>
              <a:t>We need to pray along with the apostle Paul:</a:t>
            </a:r>
            <a:endParaRPr lang="en-US" sz="3000" b="1" i="1" dirty="0" smtClean="0">
              <a:solidFill>
                <a:srgbClr val="FFFF00"/>
              </a:solidFill>
              <a:effectLst>
                <a:outerShdw blurRad="38100" dist="38100" dir="2700000" algn="tl">
                  <a:srgbClr val="000000">
                    <a:alpha val="43137"/>
                  </a:srgbClr>
                </a:outerShdw>
              </a:effectLst>
              <a:latin typeface="Cambria" pitchFamily="18" charset="0"/>
            </a:endParaRPr>
          </a:p>
          <a:p>
            <a:r>
              <a:rPr lang="en-US" sz="3000" b="1" i="1" dirty="0" smtClean="0">
                <a:solidFill>
                  <a:srgbClr val="FFFF00"/>
                </a:solidFill>
                <a:effectLst>
                  <a:outerShdw blurRad="38100" dist="38100" dir="2700000" algn="tl">
                    <a:srgbClr val="000000">
                      <a:alpha val="43137"/>
                    </a:srgbClr>
                  </a:outerShdw>
                </a:effectLst>
                <a:latin typeface="Cambria" pitchFamily="18" charset="0"/>
              </a:rPr>
              <a:t>I </a:t>
            </a:r>
            <a:r>
              <a:rPr lang="en-US" sz="3000" b="1" i="1" dirty="0">
                <a:solidFill>
                  <a:srgbClr val="FFFF00"/>
                </a:solidFill>
                <a:effectLst>
                  <a:outerShdw blurRad="38100" dist="38100" dir="2700000" algn="tl">
                    <a:srgbClr val="000000">
                      <a:alpha val="43137"/>
                    </a:srgbClr>
                  </a:outerShdw>
                </a:effectLst>
                <a:latin typeface="Cambria" pitchFamily="18" charset="0"/>
              </a:rPr>
              <a:t>pray that out of </a:t>
            </a:r>
            <a:r>
              <a:rPr lang="en-US" sz="3000" b="1" i="1" dirty="0" smtClean="0">
                <a:solidFill>
                  <a:srgbClr val="FFFF00"/>
                </a:solidFill>
                <a:effectLst>
                  <a:outerShdw blurRad="38100" dist="38100" dir="2700000" algn="tl">
                    <a:srgbClr val="000000">
                      <a:alpha val="43137"/>
                    </a:srgbClr>
                  </a:outerShdw>
                </a:effectLst>
                <a:latin typeface="Cambria" pitchFamily="18" charset="0"/>
              </a:rPr>
              <a:t>[God the Father’s] </a:t>
            </a:r>
            <a:r>
              <a:rPr lang="en-US" sz="3000" b="1" i="1" dirty="0">
                <a:solidFill>
                  <a:srgbClr val="FFFF00"/>
                </a:solidFill>
                <a:effectLst>
                  <a:outerShdw blurRad="38100" dist="38100" dir="2700000" algn="tl">
                    <a:srgbClr val="000000">
                      <a:alpha val="43137"/>
                    </a:srgbClr>
                  </a:outerShdw>
                </a:effectLst>
                <a:latin typeface="Cambria" pitchFamily="18" charset="0"/>
              </a:rPr>
              <a:t>glorious riches he may strengthen you with </a:t>
            </a:r>
            <a:r>
              <a:rPr lang="en-US" sz="3000" b="1" i="1" u="sng" dirty="0">
                <a:solidFill>
                  <a:srgbClr val="FFFF00"/>
                </a:solidFill>
                <a:effectLst>
                  <a:outerShdw blurRad="38100" dist="38100" dir="2700000" algn="tl">
                    <a:srgbClr val="000000">
                      <a:alpha val="43137"/>
                    </a:srgbClr>
                  </a:outerShdw>
                </a:effectLst>
                <a:latin typeface="Cambria" pitchFamily="18" charset="0"/>
              </a:rPr>
              <a:t>power</a:t>
            </a:r>
            <a:r>
              <a:rPr lang="en-US" sz="3000" b="1" i="1" dirty="0">
                <a:solidFill>
                  <a:srgbClr val="FFFF00"/>
                </a:solidFill>
                <a:effectLst>
                  <a:outerShdw blurRad="38100" dist="38100" dir="2700000" algn="tl">
                    <a:srgbClr val="000000">
                      <a:alpha val="43137"/>
                    </a:srgbClr>
                  </a:outerShdw>
                </a:effectLst>
                <a:latin typeface="Cambria" pitchFamily="18" charset="0"/>
              </a:rPr>
              <a:t> through his Spirit </a:t>
            </a:r>
            <a:r>
              <a:rPr lang="en-US" sz="3000" b="1" i="1" u="sng" dirty="0">
                <a:solidFill>
                  <a:srgbClr val="FFFF00"/>
                </a:solidFill>
                <a:effectLst>
                  <a:outerShdw blurRad="38100" dist="38100" dir="2700000" algn="tl">
                    <a:srgbClr val="000000">
                      <a:alpha val="43137"/>
                    </a:srgbClr>
                  </a:outerShdw>
                </a:effectLst>
                <a:latin typeface="Cambria" pitchFamily="18" charset="0"/>
              </a:rPr>
              <a:t>in your inner </a:t>
            </a:r>
            <a:r>
              <a:rPr lang="en-US" sz="3000" b="1" i="1" u="sng" dirty="0" smtClean="0">
                <a:solidFill>
                  <a:srgbClr val="FFFF00"/>
                </a:solidFill>
                <a:effectLst>
                  <a:outerShdw blurRad="38100" dist="38100" dir="2700000" algn="tl">
                    <a:srgbClr val="000000">
                      <a:alpha val="43137"/>
                    </a:srgbClr>
                  </a:outerShdw>
                </a:effectLst>
                <a:latin typeface="Cambria" pitchFamily="18" charset="0"/>
              </a:rPr>
              <a:t>being</a:t>
            </a:r>
            <a:r>
              <a:rPr lang="en-US" sz="3000" b="1" i="1" dirty="0" smtClean="0">
                <a:solidFill>
                  <a:srgbClr val="FFFF00"/>
                </a:solidFill>
                <a:effectLst>
                  <a:outerShdw blurRad="38100" dist="38100" dir="2700000" algn="tl">
                    <a:srgbClr val="000000">
                      <a:alpha val="43137"/>
                    </a:srgbClr>
                  </a:outerShdw>
                </a:effectLst>
                <a:latin typeface="Cambria" pitchFamily="18" charset="0"/>
              </a:rPr>
              <a:t>…. </a:t>
            </a:r>
            <a:r>
              <a:rPr lang="en-US" sz="3000" b="1" i="1" dirty="0">
                <a:solidFill>
                  <a:srgbClr val="FFFF00"/>
                </a:solidFill>
                <a:effectLst>
                  <a:outerShdw blurRad="38100" dist="38100" dir="2700000" algn="tl">
                    <a:srgbClr val="000000">
                      <a:alpha val="43137"/>
                    </a:srgbClr>
                  </a:outerShdw>
                </a:effectLst>
                <a:latin typeface="Cambria" pitchFamily="18" charset="0"/>
              </a:rPr>
              <a:t>And I pray that you, being rooted and established in </a:t>
            </a:r>
            <a:r>
              <a:rPr lang="en-US" sz="3000" b="1" i="1" dirty="0" smtClean="0">
                <a:solidFill>
                  <a:srgbClr val="FFFF00"/>
                </a:solidFill>
                <a:effectLst>
                  <a:outerShdw blurRad="38100" dist="38100" dir="2700000" algn="tl">
                    <a:srgbClr val="000000">
                      <a:alpha val="43137"/>
                    </a:srgbClr>
                  </a:outerShdw>
                </a:effectLst>
                <a:latin typeface="Cambria" pitchFamily="18" charset="0"/>
              </a:rPr>
              <a:t>love, </a:t>
            </a:r>
            <a:r>
              <a:rPr lang="en-US" sz="3000" b="1" i="1" dirty="0">
                <a:solidFill>
                  <a:srgbClr val="FFFF00"/>
                </a:solidFill>
                <a:effectLst>
                  <a:outerShdw blurRad="38100" dist="38100" dir="2700000" algn="tl">
                    <a:srgbClr val="000000">
                      <a:alpha val="43137"/>
                    </a:srgbClr>
                  </a:outerShdw>
                </a:effectLst>
                <a:latin typeface="Cambria" pitchFamily="18" charset="0"/>
              </a:rPr>
              <a:t>may have power, together with all the saints, </a:t>
            </a:r>
            <a:r>
              <a:rPr lang="en-US" sz="3000" b="1" i="1" u="sng" dirty="0">
                <a:solidFill>
                  <a:srgbClr val="FFFF00"/>
                </a:solidFill>
                <a:effectLst>
                  <a:outerShdw blurRad="38100" dist="38100" dir="2700000" algn="tl">
                    <a:srgbClr val="000000">
                      <a:alpha val="43137"/>
                    </a:srgbClr>
                  </a:outerShdw>
                </a:effectLst>
                <a:latin typeface="Cambria" pitchFamily="18" charset="0"/>
              </a:rPr>
              <a:t>to grasp</a:t>
            </a:r>
            <a:r>
              <a:rPr lang="en-US" sz="3000" b="1" i="1" dirty="0">
                <a:solidFill>
                  <a:srgbClr val="FFFF00"/>
                </a:solidFill>
                <a:effectLst>
                  <a:outerShdw blurRad="38100" dist="38100" dir="2700000" algn="tl">
                    <a:srgbClr val="000000">
                      <a:alpha val="43137"/>
                    </a:srgbClr>
                  </a:outerShdw>
                </a:effectLst>
                <a:latin typeface="Cambria" pitchFamily="18" charset="0"/>
              </a:rPr>
              <a:t> how wide and long and high and deep is </a:t>
            </a:r>
            <a:r>
              <a:rPr lang="en-US" sz="3000" b="1" i="1" u="sng" dirty="0">
                <a:solidFill>
                  <a:srgbClr val="FFFF00"/>
                </a:solidFill>
                <a:effectLst>
                  <a:outerShdw blurRad="38100" dist="38100" dir="2700000" algn="tl">
                    <a:srgbClr val="000000">
                      <a:alpha val="43137"/>
                    </a:srgbClr>
                  </a:outerShdw>
                </a:effectLst>
                <a:latin typeface="Cambria" pitchFamily="18" charset="0"/>
              </a:rPr>
              <a:t>the love of </a:t>
            </a:r>
            <a:r>
              <a:rPr lang="en-US" sz="3000" b="1" i="1" u="sng" dirty="0" smtClean="0">
                <a:solidFill>
                  <a:srgbClr val="FFFF00"/>
                </a:solidFill>
                <a:effectLst>
                  <a:outerShdw blurRad="38100" dist="38100" dir="2700000" algn="tl">
                    <a:srgbClr val="000000">
                      <a:alpha val="43137"/>
                    </a:srgbClr>
                  </a:outerShdw>
                </a:effectLst>
                <a:latin typeface="Cambria" pitchFamily="18" charset="0"/>
              </a:rPr>
              <a:t>Christ</a:t>
            </a:r>
            <a:r>
              <a:rPr lang="en-US" sz="3000" b="1" i="1" dirty="0" smtClean="0">
                <a:solidFill>
                  <a:srgbClr val="FFFF00"/>
                </a:solidFill>
                <a:effectLst>
                  <a:outerShdw blurRad="38100" dist="38100" dir="2700000" algn="tl">
                    <a:srgbClr val="000000">
                      <a:alpha val="43137"/>
                    </a:srgbClr>
                  </a:outerShdw>
                </a:effectLst>
                <a:latin typeface="Cambria" pitchFamily="18" charset="0"/>
              </a:rPr>
              <a:t>, </a:t>
            </a:r>
            <a:r>
              <a:rPr lang="en-US" sz="3000" b="1" i="1" dirty="0">
                <a:solidFill>
                  <a:srgbClr val="FFFF00"/>
                </a:solidFill>
                <a:effectLst>
                  <a:outerShdw blurRad="38100" dist="38100" dir="2700000" algn="tl">
                    <a:srgbClr val="000000">
                      <a:alpha val="43137"/>
                    </a:srgbClr>
                  </a:outerShdw>
                </a:effectLst>
                <a:latin typeface="Cambria" pitchFamily="18" charset="0"/>
              </a:rPr>
              <a:t>and to know this love that surpasses knowledge--</a:t>
            </a:r>
            <a:r>
              <a:rPr lang="en-US" sz="3000" b="1" i="1" u="sng" dirty="0">
                <a:solidFill>
                  <a:srgbClr val="FFFF00"/>
                </a:solidFill>
                <a:effectLst>
                  <a:outerShdw blurRad="38100" dist="38100" dir="2700000" algn="tl">
                    <a:srgbClr val="000000">
                      <a:alpha val="43137"/>
                    </a:srgbClr>
                  </a:outerShdw>
                </a:effectLst>
                <a:latin typeface="Cambria" pitchFamily="18" charset="0"/>
              </a:rPr>
              <a:t>that you may be filled to the measure of all the fullness of </a:t>
            </a:r>
            <a:r>
              <a:rPr lang="en-US" sz="3000" b="1" i="1" u="sng" dirty="0" smtClean="0">
                <a:solidFill>
                  <a:srgbClr val="FFFF00"/>
                </a:solidFill>
                <a:effectLst>
                  <a:outerShdw blurRad="38100" dist="38100" dir="2700000" algn="tl">
                    <a:srgbClr val="000000">
                      <a:alpha val="43137"/>
                    </a:srgbClr>
                  </a:outerShdw>
                </a:effectLst>
                <a:latin typeface="Cambria" pitchFamily="18" charset="0"/>
              </a:rPr>
              <a:t>God</a:t>
            </a:r>
            <a:r>
              <a:rPr lang="en-US" sz="3000" b="1" i="1" dirty="0" smtClean="0">
                <a:solidFill>
                  <a:srgbClr val="FFFF00"/>
                </a:solidFill>
                <a:effectLst>
                  <a:outerShdw blurRad="38100" dist="38100" dir="2700000" algn="tl">
                    <a:srgbClr val="000000">
                      <a:alpha val="43137"/>
                    </a:srgbClr>
                  </a:outerShdw>
                </a:effectLst>
                <a:latin typeface="Cambria" pitchFamily="18" charset="0"/>
              </a:rPr>
              <a:t>. </a:t>
            </a:r>
            <a:r>
              <a:rPr lang="en-US" sz="3000" b="1" i="1" dirty="0">
                <a:solidFill>
                  <a:srgbClr val="FFFF00"/>
                </a:solidFill>
                <a:effectLst>
                  <a:outerShdw blurRad="38100" dist="38100" dir="2700000" algn="tl">
                    <a:srgbClr val="000000">
                      <a:alpha val="43137"/>
                    </a:srgbClr>
                  </a:outerShdw>
                </a:effectLst>
                <a:latin typeface="Cambria" pitchFamily="18" charset="0"/>
              </a:rPr>
              <a:t>Now to him who is able to do immeasurably more than all we ask or imagine, according to his power that is at work within </a:t>
            </a:r>
            <a:r>
              <a:rPr lang="en-US" sz="3000" b="1" i="1" dirty="0" smtClean="0">
                <a:solidFill>
                  <a:srgbClr val="FFFF00"/>
                </a:solidFill>
                <a:effectLst>
                  <a:outerShdw blurRad="38100" dist="38100" dir="2700000" algn="tl">
                    <a:srgbClr val="000000">
                      <a:alpha val="43137"/>
                    </a:srgbClr>
                  </a:outerShdw>
                </a:effectLst>
                <a:latin typeface="Cambria" pitchFamily="18" charset="0"/>
              </a:rPr>
              <a:t>us, </a:t>
            </a:r>
            <a:r>
              <a:rPr lang="en-US" sz="3000" b="1" i="1" dirty="0">
                <a:solidFill>
                  <a:srgbClr val="FFFF00"/>
                </a:solidFill>
                <a:effectLst>
                  <a:outerShdw blurRad="38100" dist="38100" dir="2700000" algn="tl">
                    <a:srgbClr val="000000">
                      <a:alpha val="43137"/>
                    </a:srgbClr>
                  </a:outerShdw>
                </a:effectLst>
                <a:latin typeface="Cambria" pitchFamily="18" charset="0"/>
              </a:rPr>
              <a:t>to him be glory in the church and in Christ Jesus throughout all generations, for ever and ever! </a:t>
            </a:r>
            <a:r>
              <a:rPr lang="en-US" sz="3000" b="1" i="1" dirty="0">
                <a:solidFill>
                  <a:srgbClr val="FFFF00"/>
                </a:solidFill>
                <a:effectLst>
                  <a:outerShdw blurRad="38100" dist="38100" dir="2700000" algn="tl">
                    <a:srgbClr val="000000">
                      <a:alpha val="43137"/>
                    </a:srgbClr>
                  </a:outerShdw>
                </a:effectLst>
                <a:latin typeface="Cambria" pitchFamily="18" charset="0"/>
              </a:rPr>
              <a:t>Amen. </a:t>
            </a:r>
            <a:r>
              <a:rPr lang="en-US" b="1" dirty="0">
                <a:effectLst>
                  <a:outerShdw blurRad="38100" dist="38100" dir="2700000" algn="tl">
                    <a:srgbClr val="000000">
                      <a:alpha val="43137"/>
                    </a:srgbClr>
                  </a:outerShdw>
                </a:effectLst>
                <a:latin typeface="Cambria" pitchFamily="18" charset="0"/>
              </a:rPr>
              <a:t>(</a:t>
            </a:r>
            <a:r>
              <a:rPr lang="en-US" b="1" dirty="0" err="1">
                <a:effectLst>
                  <a:outerShdw blurRad="38100" dist="38100" dir="2700000" algn="tl">
                    <a:srgbClr val="000000">
                      <a:alpha val="43137"/>
                    </a:srgbClr>
                  </a:outerShdw>
                </a:effectLst>
                <a:latin typeface="Cambria" pitchFamily="18" charset="0"/>
              </a:rPr>
              <a:t>Eph</a:t>
            </a:r>
            <a:r>
              <a:rPr lang="en-US" b="1" dirty="0">
                <a:effectLst>
                  <a:outerShdw blurRad="38100" dist="38100" dir="2700000" algn="tl">
                    <a:srgbClr val="000000">
                      <a:alpha val="43137"/>
                    </a:srgbClr>
                  </a:outerShdw>
                </a:effectLst>
                <a:latin typeface="Cambria" pitchFamily="18" charset="0"/>
              </a:rPr>
              <a:t> 3:16-21 NIV)</a:t>
            </a:r>
          </a:p>
        </p:txBody>
      </p:sp>
    </p:spTree>
    <p:extLst>
      <p:ext uri="{BB962C8B-B14F-4D97-AF65-F5344CB8AC3E}">
        <p14:creationId xmlns:p14="http://schemas.microsoft.com/office/powerpoint/2010/main" val="559823161"/>
      </p:ext>
    </p:extLst>
  </p:cSld>
  <p:clrMapOvr>
    <a:masterClrMapping/>
  </p:clrMapOvr>
  <p:transition>
    <p:diamon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000" dirty="0">
                <a:effectLst>
                  <a:outerShdw blurRad="38100" dist="38100" dir="2700000" algn="tl">
                    <a:srgbClr val="000000">
                      <a:alpha val="43137"/>
                    </a:srgbClr>
                  </a:outerShdw>
                </a:effectLst>
              </a:rPr>
              <a:t>The </a:t>
            </a:r>
            <a:r>
              <a:rPr lang="en-US" sz="4000" u="sng" dirty="0">
                <a:effectLst>
                  <a:outerShdw blurRad="38100" dist="38100" dir="2700000" algn="tl">
                    <a:srgbClr val="000000">
                      <a:alpha val="43137"/>
                    </a:srgbClr>
                  </a:outerShdw>
                </a:effectLst>
              </a:rPr>
              <a:t>Ultimate</a:t>
            </a:r>
            <a:r>
              <a:rPr lang="en-US" sz="4000" dirty="0">
                <a:effectLst>
                  <a:outerShdw blurRad="38100" dist="38100" dir="2700000" algn="tl">
                    <a:srgbClr val="000000">
                      <a:alpha val="43137"/>
                    </a:srgbClr>
                  </a:outerShdw>
                </a:effectLst>
              </a:rPr>
              <a:t> Example of Self-Control</a:t>
            </a:r>
          </a:p>
        </p:txBody>
      </p:sp>
      <p:sp>
        <p:nvSpPr>
          <p:cNvPr id="5" name="Content Placeholder 4"/>
          <p:cNvSpPr>
            <a:spLocks noGrp="1"/>
          </p:cNvSpPr>
          <p:nvPr>
            <p:ph idx="1"/>
          </p:nvPr>
        </p:nvSpPr>
        <p:spPr>
          <a:xfrm>
            <a:off x="457200" y="808892"/>
            <a:ext cx="8229600" cy="5515708"/>
          </a:xfrm>
        </p:spPr>
        <p:txBody>
          <a:bodyPr>
            <a:normAutofit/>
          </a:bodyPr>
          <a:lstStyle/>
          <a:p>
            <a:pPr fontAlgn="base"/>
            <a:r>
              <a:rPr lang="en-US" i="1" dirty="0">
                <a:effectLst>
                  <a:outerShdw blurRad="38100" dist="38100" dir="2700000" algn="tl">
                    <a:srgbClr val="000000">
                      <a:alpha val="43137"/>
                    </a:srgbClr>
                  </a:outerShdw>
                </a:effectLst>
                <a:latin typeface="Cambria" panose="02040503050406030204" pitchFamily="18" charset="0"/>
              </a:rPr>
              <a:t>Because self-control is a gift, produced in and through us by God’s Spirit, Christians can and should be the people on the planet most hopeful about growing in self-control. </a:t>
            </a:r>
            <a:r>
              <a:rPr lang="en-US" i="1" dirty="0">
                <a:effectLst>
                  <a:outerShdw blurRad="38100" dist="38100" dir="2700000" algn="tl">
                    <a:srgbClr val="000000">
                      <a:alpha val="43137"/>
                    </a:srgbClr>
                  </a:outerShdw>
                </a:effectLst>
                <a:latin typeface="Cambria" panose="02040503050406030204" pitchFamily="18" charset="0"/>
              </a:rPr>
              <a:t>We are, after all, brothers of the most self-controlled man in the history of the world</a:t>
            </a:r>
            <a:r>
              <a:rPr lang="en-US" i="1" dirty="0" smtClean="0">
                <a:effectLst>
                  <a:outerShdw blurRad="38100" dist="38100" dir="2700000" algn="tl">
                    <a:srgbClr val="000000">
                      <a:alpha val="43137"/>
                    </a:srgbClr>
                  </a:outerShdw>
                </a:effectLst>
                <a:latin typeface="Cambria" panose="02040503050406030204" pitchFamily="18" charset="0"/>
              </a:rPr>
              <a:t>. </a:t>
            </a:r>
            <a:r>
              <a:rPr lang="en-US" dirty="0" smtClean="0">
                <a:effectLst>
                  <a:outerShdw blurRad="38100" dist="38100" dir="2700000" algn="tl">
                    <a:srgbClr val="000000">
                      <a:alpha val="43137"/>
                    </a:srgbClr>
                  </a:outerShdw>
                </a:effectLst>
                <a:latin typeface="Cambria" panose="02040503050406030204" pitchFamily="18" charset="0"/>
              </a:rPr>
              <a:t>(David Mathis in a Desiring God blog article)</a:t>
            </a:r>
            <a:endParaRPr lang="en-US" dirty="0">
              <a:effectLst>
                <a:outerShdw blurRad="38100" dist="38100" dir="2700000" algn="tl">
                  <a:srgbClr val="000000">
                    <a:alpha val="43137"/>
                  </a:srgbClr>
                </a:outerShdw>
              </a:effectLst>
              <a:latin typeface="Cambria" panose="02040503050406030204" pitchFamily="18" charset="0"/>
            </a:endParaRPr>
          </a:p>
        </p:txBody>
      </p:sp>
      <p:sp>
        <p:nvSpPr>
          <p:cNvPr id="2" name="TextBox 1"/>
          <p:cNvSpPr txBox="1"/>
          <p:nvPr/>
        </p:nvSpPr>
        <p:spPr>
          <a:xfrm>
            <a:off x="533400" y="6400800"/>
            <a:ext cx="7909538" cy="369332"/>
          </a:xfrm>
          <a:prstGeom prst="rect">
            <a:avLst/>
          </a:prstGeom>
          <a:noFill/>
        </p:spPr>
        <p:txBody>
          <a:bodyPr wrap="none" rtlCol="0">
            <a:spAutoFit/>
          </a:bodyPr>
          <a:lstStyle/>
          <a:p>
            <a:r>
              <a:rPr lang="en-US" dirty="0"/>
              <a:t>http://www.desiringgod.org/articles/self-control-and-the-power-of-christ</a:t>
            </a:r>
          </a:p>
        </p:txBody>
      </p:sp>
    </p:spTree>
    <p:extLst>
      <p:ext uri="{BB962C8B-B14F-4D97-AF65-F5344CB8AC3E}">
        <p14:creationId xmlns:p14="http://schemas.microsoft.com/office/powerpoint/2010/main" val="3562173125"/>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000" dirty="0">
                <a:effectLst>
                  <a:outerShdw blurRad="38100" dist="38100" dir="2700000" algn="tl">
                    <a:srgbClr val="000000">
                      <a:alpha val="43137"/>
                    </a:srgbClr>
                  </a:outerShdw>
                </a:effectLst>
              </a:rPr>
              <a:t>The “</a:t>
            </a:r>
            <a:r>
              <a:rPr lang="en-US" sz="4000" dirty="0" err="1">
                <a:effectLst>
                  <a:outerShdw blurRad="38100" dist="38100" dir="2700000" algn="tl">
                    <a:srgbClr val="000000">
                      <a:alpha val="43137"/>
                    </a:srgbClr>
                  </a:outerShdw>
                </a:effectLst>
              </a:rPr>
              <a:t>Marshmellow</a:t>
            </a:r>
            <a:r>
              <a:rPr lang="en-US" sz="4000" dirty="0">
                <a:effectLst>
                  <a:outerShdw blurRad="38100" dist="38100" dir="2700000" algn="tl">
                    <a:srgbClr val="000000">
                      <a:alpha val="43137"/>
                    </a:srgbClr>
                  </a:outerShdw>
                </a:effectLst>
              </a:rPr>
              <a:t>” Man</a:t>
            </a:r>
            <a:endParaRPr lang="en-US" sz="4000" u="sng" dirty="0" smtClean="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808892"/>
            <a:ext cx="8229600" cy="6049108"/>
          </a:xfrm>
        </p:spPr>
        <p:txBody>
          <a:bodyPr>
            <a:normAutofit fontScale="85000" lnSpcReduction="20000"/>
          </a:bodyPr>
          <a:lstStyle/>
          <a:p>
            <a:r>
              <a:rPr lang="en-US" sz="3300" dirty="0">
                <a:effectLst>
                  <a:outerShdw blurRad="38100" dist="38100" dir="2700000" algn="tl">
                    <a:srgbClr val="000000">
                      <a:alpha val="43137"/>
                    </a:srgbClr>
                  </a:outerShdw>
                </a:effectLst>
              </a:rPr>
              <a:t>“Marshmallow man” Walter </a:t>
            </a:r>
            <a:r>
              <a:rPr lang="en-US" sz="3300" dirty="0" err="1">
                <a:effectLst>
                  <a:outerShdw blurRad="38100" dist="38100" dir="2700000" algn="tl">
                    <a:srgbClr val="000000">
                      <a:alpha val="43137"/>
                    </a:srgbClr>
                  </a:outerShdw>
                </a:effectLst>
              </a:rPr>
              <a:t>Mischel</a:t>
            </a:r>
            <a:r>
              <a:rPr lang="en-US" sz="3300" dirty="0">
                <a:effectLst>
                  <a:outerShdw blurRad="38100" dist="38100" dir="2700000" algn="tl">
                    <a:srgbClr val="000000">
                      <a:alpha val="43137"/>
                    </a:srgbClr>
                  </a:outerShdw>
                </a:effectLst>
              </a:rPr>
              <a:t> is an Ivy League professor known for his experiments in self-control. Nearly 50 years ago, he created a test to see how various five-year-olds would respond to being left alone with a marshmallow for 15 minutes with instructions not to eat it — and with the promises that if they didn’t, they would be given two. The New York Times </a:t>
            </a:r>
            <a:r>
              <a:rPr lang="en-US" sz="3300" dirty="0" smtClean="0">
                <a:effectLst>
                  <a:outerShdw blurRad="38100" dist="38100" dir="2700000" algn="tl">
                    <a:srgbClr val="000000">
                      <a:alpha val="43137"/>
                    </a:srgbClr>
                  </a:outerShdw>
                </a:effectLst>
              </a:rPr>
              <a:t>reports:</a:t>
            </a:r>
            <a:endParaRPr lang="en-US" sz="3300" dirty="0">
              <a:effectLst>
                <a:outerShdw blurRad="38100" dist="38100" dir="2700000" algn="tl">
                  <a:srgbClr val="000000">
                    <a:alpha val="43137"/>
                  </a:srgbClr>
                </a:outerShdw>
              </a:effectLst>
            </a:endParaRPr>
          </a:p>
          <a:p>
            <a:pPr lvl="1"/>
            <a:r>
              <a:rPr lang="en-US" sz="2900" i="1" dirty="0" smtClean="0">
                <a:effectLst>
                  <a:outerShdw blurRad="38100" dist="38100" dir="2700000" algn="tl">
                    <a:srgbClr val="000000">
                      <a:alpha val="43137"/>
                    </a:srgbClr>
                  </a:outerShdw>
                </a:effectLst>
              </a:rPr>
              <a:t>Famously</a:t>
            </a:r>
            <a:r>
              <a:rPr lang="en-US" sz="2900" i="1" dirty="0">
                <a:effectLst>
                  <a:outerShdw blurRad="38100" dist="38100" dir="2700000" algn="tl">
                    <a:srgbClr val="000000">
                      <a:alpha val="43137"/>
                    </a:srgbClr>
                  </a:outerShdw>
                </a:effectLst>
              </a:rPr>
              <a:t>, preschoolers who waited longest for the marshmallow went on to have higher SAT scores than the ones who couldn’t wait. In later years they were thinner, earned more advanced degrees, used less cocaine, and coped better with stress. As these first marshmallow kids now enter their 50s, Mr. </a:t>
            </a:r>
            <a:r>
              <a:rPr lang="en-US" sz="2900" i="1" dirty="0" err="1">
                <a:effectLst>
                  <a:outerShdw blurRad="38100" dist="38100" dir="2700000" algn="tl">
                    <a:srgbClr val="000000">
                      <a:alpha val="43137"/>
                    </a:srgbClr>
                  </a:outerShdw>
                </a:effectLst>
              </a:rPr>
              <a:t>Mischel</a:t>
            </a:r>
            <a:r>
              <a:rPr lang="en-US" sz="2900" i="1" dirty="0">
                <a:effectLst>
                  <a:outerShdw blurRad="38100" dist="38100" dir="2700000" algn="tl">
                    <a:srgbClr val="000000">
                      <a:alpha val="43137"/>
                    </a:srgbClr>
                  </a:outerShdw>
                </a:effectLst>
              </a:rPr>
              <a:t> and colleagues are investigating whether the good delayers are richer, too</a:t>
            </a:r>
            <a:r>
              <a:rPr lang="en-US" sz="2900" i="1" dirty="0" smtClean="0">
                <a:effectLst>
                  <a:outerShdw blurRad="38100" dist="38100" dir="2700000" algn="tl">
                    <a:srgbClr val="000000">
                      <a:alpha val="43137"/>
                    </a:srgbClr>
                  </a:outerShdw>
                </a:effectLst>
              </a:rPr>
              <a:t>.</a:t>
            </a:r>
            <a:endParaRPr lang="en-US" sz="2900" i="1" dirty="0">
              <a:effectLst>
                <a:outerShdw blurRad="38100" dist="38100" dir="2700000" algn="tl">
                  <a:srgbClr val="000000">
                    <a:alpha val="43137"/>
                  </a:srgbClr>
                </a:outerShdw>
              </a:effectLst>
            </a:endParaRPr>
          </a:p>
        </p:txBody>
      </p:sp>
      <p:sp>
        <p:nvSpPr>
          <p:cNvPr id="2" name="TextBox 1"/>
          <p:cNvSpPr txBox="1"/>
          <p:nvPr/>
        </p:nvSpPr>
        <p:spPr>
          <a:xfrm>
            <a:off x="232396" y="6513805"/>
            <a:ext cx="8374408" cy="338554"/>
          </a:xfrm>
          <a:prstGeom prst="rect">
            <a:avLst/>
          </a:prstGeom>
          <a:noFill/>
        </p:spPr>
        <p:txBody>
          <a:bodyPr wrap="none" rtlCol="0">
            <a:spAutoFit/>
          </a:bodyPr>
          <a:lstStyle/>
          <a:p>
            <a:r>
              <a:rPr lang="en-US" sz="1600" dirty="0"/>
              <a:t>http://www.nytimes.com/2014/09/14/opinion/sunday/learning-self-control.html?_r=0</a:t>
            </a:r>
          </a:p>
        </p:txBody>
      </p:sp>
    </p:spTree>
    <p:extLst>
      <p:ext uri="{BB962C8B-B14F-4D97-AF65-F5344CB8AC3E}">
        <p14:creationId xmlns:p14="http://schemas.microsoft.com/office/powerpoint/2010/main" val="1561870897"/>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fltVal val="0"/>
                                          </p:val>
                                        </p:tav>
                                        <p:tav tm="100000">
                                          <p:val>
                                            <p:strVal val="#ppt_h"/>
                                          </p:val>
                                        </p:tav>
                                      </p:tavLst>
                                    </p:anim>
                                    <p:animEffect transition="in" filter="fade">
                                      <p:cBhvr>
                                        <p:cTn id="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000" dirty="0">
                <a:effectLst>
                  <a:outerShdw blurRad="38100" dist="38100" dir="2700000" algn="tl">
                    <a:srgbClr val="000000">
                      <a:alpha val="43137"/>
                    </a:srgbClr>
                  </a:outerShdw>
                </a:effectLst>
              </a:rPr>
              <a:t>The </a:t>
            </a:r>
            <a:r>
              <a:rPr lang="en-US" sz="4000" u="sng" dirty="0">
                <a:effectLst>
                  <a:outerShdw blurRad="38100" dist="38100" dir="2700000" algn="tl">
                    <a:srgbClr val="000000">
                      <a:alpha val="43137"/>
                    </a:srgbClr>
                  </a:outerShdw>
                </a:effectLst>
              </a:rPr>
              <a:t>Ultimate</a:t>
            </a:r>
            <a:r>
              <a:rPr lang="en-US" sz="4000" dirty="0">
                <a:effectLst>
                  <a:outerShdw blurRad="38100" dist="38100" dir="2700000" algn="tl">
                    <a:srgbClr val="000000">
                      <a:alpha val="43137"/>
                    </a:srgbClr>
                  </a:outerShdw>
                </a:effectLst>
              </a:rPr>
              <a:t> Example of Self-Control</a:t>
            </a:r>
          </a:p>
        </p:txBody>
      </p:sp>
      <p:sp>
        <p:nvSpPr>
          <p:cNvPr id="5" name="Content Placeholder 4"/>
          <p:cNvSpPr>
            <a:spLocks noGrp="1"/>
          </p:cNvSpPr>
          <p:nvPr>
            <p:ph idx="1"/>
          </p:nvPr>
        </p:nvSpPr>
        <p:spPr>
          <a:xfrm>
            <a:off x="457200" y="808892"/>
            <a:ext cx="8229600" cy="5668108"/>
          </a:xfrm>
        </p:spPr>
        <p:txBody>
          <a:bodyPr>
            <a:normAutofit fontScale="77500" lnSpcReduction="20000"/>
          </a:bodyPr>
          <a:lstStyle/>
          <a:p>
            <a:pPr fontAlgn="base"/>
            <a:r>
              <a:rPr lang="en-US" i="1" dirty="0">
                <a:effectLst>
                  <a:outerShdw blurRad="38100" dist="38100" dir="2700000" algn="tl">
                    <a:srgbClr val="000000">
                      <a:alpha val="43137"/>
                    </a:srgbClr>
                  </a:outerShdw>
                </a:effectLst>
                <a:latin typeface="Cambria" panose="02040503050406030204" pitchFamily="18" charset="0"/>
              </a:rPr>
              <a:t>All </a:t>
            </a:r>
            <a:r>
              <a:rPr lang="en-US" i="1" dirty="0" smtClean="0">
                <a:effectLst>
                  <a:outerShdw blurRad="38100" dist="38100" dir="2700000" algn="tl">
                    <a:srgbClr val="000000">
                      <a:alpha val="43137"/>
                    </a:srgbClr>
                  </a:outerShdw>
                </a:effectLst>
                <a:latin typeface="Cambria" panose="02040503050406030204" pitchFamily="18" charset="0"/>
              </a:rPr>
              <a:t>Jesus’ </a:t>
            </a:r>
            <a:r>
              <a:rPr lang="en-US" i="1" dirty="0">
                <a:effectLst>
                  <a:outerShdw blurRad="38100" dist="38100" dir="2700000" algn="tl">
                    <a:srgbClr val="000000">
                      <a:alpha val="43137"/>
                    </a:srgbClr>
                  </a:outerShdw>
                </a:effectLst>
                <a:latin typeface="Cambria" panose="02040503050406030204" pitchFamily="18" charset="0"/>
              </a:rPr>
              <a:t>life he was “without sin” (Hebrews 4:15). </a:t>
            </a:r>
            <a:endParaRPr lang="en-US" i="1" dirty="0" smtClean="0">
              <a:effectLst>
                <a:outerShdw blurRad="38100" dist="38100" dir="2700000" algn="tl">
                  <a:srgbClr val="000000">
                    <a:alpha val="43137"/>
                  </a:srgbClr>
                </a:outerShdw>
              </a:effectLst>
              <a:latin typeface="Cambria" panose="02040503050406030204" pitchFamily="18" charset="0"/>
            </a:endParaRPr>
          </a:p>
          <a:p>
            <a:pPr fontAlgn="base"/>
            <a:r>
              <a:rPr lang="en-US" i="1" dirty="0">
                <a:effectLst>
                  <a:outerShdw blurRad="38100" dist="38100" dir="2700000" algn="tl">
                    <a:srgbClr val="000000">
                      <a:alpha val="43137"/>
                    </a:srgbClr>
                  </a:outerShdw>
                </a:effectLst>
                <a:latin typeface="Cambria" panose="02040503050406030204" pitchFamily="18" charset="0"/>
              </a:rPr>
              <a:t>“</a:t>
            </a:r>
            <a:r>
              <a:rPr lang="en-US" i="1" dirty="0" smtClean="0">
                <a:effectLst>
                  <a:outerShdw blurRad="38100" dist="38100" dir="2700000" algn="tl">
                    <a:srgbClr val="000000">
                      <a:alpha val="43137"/>
                    </a:srgbClr>
                  </a:outerShdw>
                </a:effectLst>
                <a:latin typeface="Cambria" panose="02040503050406030204" pitchFamily="18" charset="0"/>
              </a:rPr>
              <a:t>He </a:t>
            </a:r>
            <a:r>
              <a:rPr lang="en-US" i="1" dirty="0">
                <a:effectLst>
                  <a:outerShdw blurRad="38100" dist="38100" dir="2700000" algn="tl">
                    <a:srgbClr val="000000">
                      <a:alpha val="43137"/>
                    </a:srgbClr>
                  </a:outerShdw>
                </a:effectLst>
                <a:latin typeface="Cambria" panose="02040503050406030204" pitchFamily="18" charset="0"/>
              </a:rPr>
              <a:t>committed no sin, neither was deceit found in his mouth” (1 Peter 2:22). </a:t>
            </a:r>
            <a:endParaRPr lang="en-US" i="1" dirty="0" smtClean="0">
              <a:effectLst>
                <a:outerShdw blurRad="38100" dist="38100" dir="2700000" algn="tl">
                  <a:srgbClr val="000000">
                    <a:alpha val="43137"/>
                  </a:srgbClr>
                </a:outerShdw>
              </a:effectLst>
              <a:latin typeface="Cambria" panose="02040503050406030204" pitchFamily="18" charset="0"/>
            </a:endParaRPr>
          </a:p>
          <a:p>
            <a:pPr fontAlgn="base"/>
            <a:r>
              <a:rPr lang="en-US" i="1" dirty="0" smtClean="0">
                <a:effectLst>
                  <a:outerShdw blurRad="38100" dist="38100" dir="2700000" algn="tl">
                    <a:srgbClr val="000000">
                      <a:alpha val="43137"/>
                    </a:srgbClr>
                  </a:outerShdw>
                </a:effectLst>
                <a:latin typeface="Cambria" panose="02040503050406030204" pitchFamily="18" charset="0"/>
              </a:rPr>
              <a:t>He </a:t>
            </a:r>
            <a:r>
              <a:rPr lang="en-US" i="1" dirty="0">
                <a:effectLst>
                  <a:outerShdw blurRad="38100" dist="38100" dir="2700000" algn="tl">
                    <a:srgbClr val="000000">
                      <a:alpha val="43137"/>
                    </a:srgbClr>
                  </a:outerShdw>
                </a:effectLst>
                <a:latin typeface="Cambria" panose="02040503050406030204" pitchFamily="18" charset="0"/>
              </a:rPr>
              <a:t>stayed the course even when sweat came like drops of blood (Luke 22:44). </a:t>
            </a:r>
            <a:endParaRPr lang="en-US" i="1" dirty="0" smtClean="0">
              <a:effectLst>
                <a:outerShdw blurRad="38100" dist="38100" dir="2700000" algn="tl">
                  <a:srgbClr val="000000">
                    <a:alpha val="43137"/>
                  </a:srgbClr>
                </a:outerShdw>
              </a:effectLst>
              <a:latin typeface="Cambria" panose="02040503050406030204" pitchFamily="18" charset="0"/>
            </a:endParaRPr>
          </a:p>
          <a:p>
            <a:pPr fontAlgn="base"/>
            <a:r>
              <a:rPr lang="en-US" i="1" dirty="0" smtClean="0">
                <a:effectLst>
                  <a:outerShdw blurRad="38100" dist="38100" dir="2700000" algn="tl">
                    <a:srgbClr val="000000">
                      <a:alpha val="43137"/>
                    </a:srgbClr>
                  </a:outerShdw>
                </a:effectLst>
                <a:latin typeface="Cambria" panose="02040503050406030204" pitchFamily="18" charset="0"/>
              </a:rPr>
              <a:t>He </a:t>
            </a:r>
            <a:r>
              <a:rPr lang="en-US" i="1" dirty="0">
                <a:effectLst>
                  <a:outerShdw blurRad="38100" dist="38100" dir="2700000" algn="tl">
                    <a:srgbClr val="000000">
                      <a:alpha val="43137"/>
                    </a:srgbClr>
                  </a:outerShdw>
                </a:effectLst>
                <a:latin typeface="Cambria" panose="02040503050406030204" pitchFamily="18" charset="0"/>
              </a:rPr>
              <a:t>could have called twelve legions of angels (Matthew 26:53), but he had the wherewithal to not rebut the false charges (Matthew 27:14) or defend himself (Luke 23:9). </a:t>
            </a:r>
            <a:endParaRPr lang="en-US" i="1" dirty="0" smtClean="0">
              <a:effectLst>
                <a:outerShdw blurRad="38100" dist="38100" dir="2700000" algn="tl">
                  <a:srgbClr val="000000">
                    <a:alpha val="43137"/>
                  </a:srgbClr>
                </a:outerShdw>
              </a:effectLst>
              <a:latin typeface="Cambria" panose="02040503050406030204" pitchFamily="18" charset="0"/>
            </a:endParaRPr>
          </a:p>
          <a:p>
            <a:pPr fontAlgn="base"/>
            <a:r>
              <a:rPr lang="en-US" i="1" dirty="0" smtClean="0">
                <a:effectLst>
                  <a:outerShdw blurRad="38100" dist="38100" dir="2700000" algn="tl">
                    <a:srgbClr val="000000">
                      <a:alpha val="43137"/>
                    </a:srgbClr>
                  </a:outerShdw>
                </a:effectLst>
                <a:latin typeface="Cambria" panose="02040503050406030204" pitchFamily="18" charset="0"/>
              </a:rPr>
              <a:t>When </a:t>
            </a:r>
            <a:r>
              <a:rPr lang="en-US" i="1" dirty="0">
                <a:effectLst>
                  <a:outerShdw blurRad="38100" dist="38100" dir="2700000" algn="tl">
                    <a:srgbClr val="000000">
                      <a:alpha val="43137"/>
                    </a:srgbClr>
                  </a:outerShdw>
                </a:effectLst>
                <a:latin typeface="Cambria" panose="02040503050406030204" pitchFamily="18" charset="0"/>
              </a:rPr>
              <a:t>reviled, he did not revile in return (1 Peter 2:23). They spit in his face and struck him; some slapped him (Matthew 26:67). They scourged him (Matthew 27:26). </a:t>
            </a:r>
            <a:endParaRPr lang="en-US" i="1" dirty="0" smtClean="0">
              <a:effectLst>
                <a:outerShdw blurRad="38100" dist="38100" dir="2700000" algn="tl">
                  <a:srgbClr val="000000">
                    <a:alpha val="43137"/>
                  </a:srgbClr>
                </a:outerShdw>
              </a:effectLst>
              <a:latin typeface="Cambria" panose="02040503050406030204" pitchFamily="18" charset="0"/>
            </a:endParaRPr>
          </a:p>
          <a:p>
            <a:pPr fontAlgn="base"/>
            <a:r>
              <a:rPr lang="en-US" i="1" dirty="0" smtClean="0">
                <a:effectLst>
                  <a:outerShdw blurRad="38100" dist="38100" dir="2700000" algn="tl">
                    <a:srgbClr val="000000">
                      <a:alpha val="43137"/>
                    </a:srgbClr>
                  </a:outerShdw>
                </a:effectLst>
                <a:latin typeface="Cambria" panose="02040503050406030204" pitchFamily="18" charset="0"/>
              </a:rPr>
              <a:t>In </a:t>
            </a:r>
            <a:r>
              <a:rPr lang="en-US" i="1" dirty="0">
                <a:effectLst>
                  <a:outerShdw blurRad="38100" dist="38100" dir="2700000" algn="tl">
                    <a:srgbClr val="000000">
                      <a:alpha val="43137"/>
                    </a:srgbClr>
                  </a:outerShdw>
                </a:effectLst>
                <a:latin typeface="Cambria" panose="02040503050406030204" pitchFamily="18" charset="0"/>
              </a:rPr>
              <a:t>every trial and temptation, “he learned obedience through what he suffered” (Hebrews 5:8), and at the pinnacle of his self-control he was “obedient to the point of death, even death on a cross” (Philippians 2:8). </a:t>
            </a:r>
          </a:p>
        </p:txBody>
      </p:sp>
      <p:sp>
        <p:nvSpPr>
          <p:cNvPr id="6" name="TextBox 5"/>
          <p:cNvSpPr txBox="1"/>
          <p:nvPr/>
        </p:nvSpPr>
        <p:spPr>
          <a:xfrm>
            <a:off x="533400" y="6400800"/>
            <a:ext cx="7909538" cy="369332"/>
          </a:xfrm>
          <a:prstGeom prst="rect">
            <a:avLst/>
          </a:prstGeom>
          <a:noFill/>
        </p:spPr>
        <p:txBody>
          <a:bodyPr wrap="none" rtlCol="0">
            <a:spAutoFit/>
          </a:bodyPr>
          <a:lstStyle/>
          <a:p>
            <a:r>
              <a:rPr lang="en-US" dirty="0"/>
              <a:t>http://www.desiringgod.org/articles/self-control-and-the-power-of-christ</a:t>
            </a:r>
          </a:p>
        </p:txBody>
      </p:sp>
    </p:spTree>
    <p:extLst>
      <p:ext uri="{BB962C8B-B14F-4D97-AF65-F5344CB8AC3E}">
        <p14:creationId xmlns:p14="http://schemas.microsoft.com/office/powerpoint/2010/main" val="3593807787"/>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000" dirty="0">
                <a:effectLst>
                  <a:outerShdw blurRad="38100" dist="38100" dir="2700000" algn="tl">
                    <a:srgbClr val="000000">
                      <a:alpha val="43137"/>
                    </a:srgbClr>
                  </a:outerShdw>
                </a:effectLst>
              </a:rPr>
              <a:t>The </a:t>
            </a:r>
            <a:r>
              <a:rPr lang="en-US" sz="4000" u="sng" dirty="0">
                <a:effectLst>
                  <a:outerShdw blurRad="38100" dist="38100" dir="2700000" algn="tl">
                    <a:srgbClr val="000000">
                      <a:alpha val="43137"/>
                    </a:srgbClr>
                  </a:outerShdw>
                </a:effectLst>
              </a:rPr>
              <a:t>Ultimate</a:t>
            </a:r>
            <a:r>
              <a:rPr lang="en-US" sz="4000" dirty="0">
                <a:effectLst>
                  <a:outerShdw blurRad="38100" dist="38100" dir="2700000" algn="tl">
                    <a:srgbClr val="000000">
                      <a:alpha val="43137"/>
                    </a:srgbClr>
                  </a:outerShdw>
                </a:effectLst>
              </a:rPr>
              <a:t> Example of Self-Control</a:t>
            </a:r>
          </a:p>
        </p:txBody>
      </p:sp>
      <p:sp>
        <p:nvSpPr>
          <p:cNvPr id="5" name="Content Placeholder 4"/>
          <p:cNvSpPr>
            <a:spLocks noGrp="1"/>
          </p:cNvSpPr>
          <p:nvPr>
            <p:ph idx="1"/>
          </p:nvPr>
        </p:nvSpPr>
        <p:spPr>
          <a:xfrm>
            <a:off x="457200" y="808892"/>
            <a:ext cx="8229600" cy="6049108"/>
          </a:xfrm>
        </p:spPr>
        <p:txBody>
          <a:bodyPr>
            <a:normAutofit lnSpcReduction="10000"/>
          </a:bodyPr>
          <a:lstStyle/>
          <a:p>
            <a:pPr fontAlgn="base"/>
            <a:r>
              <a:rPr lang="en-US" dirty="0" smtClean="0">
                <a:effectLst>
                  <a:outerShdw blurRad="38100" dist="38100" dir="2700000" algn="tl">
                    <a:srgbClr val="000000">
                      <a:alpha val="43137"/>
                    </a:srgbClr>
                  </a:outerShdw>
                </a:effectLst>
              </a:rPr>
              <a:t>Tim Keller sums it up this way:</a:t>
            </a:r>
            <a:endParaRPr lang="en-US" i="1" dirty="0" smtClean="0">
              <a:effectLst>
                <a:outerShdw blurRad="38100" dist="38100" dir="2700000" algn="tl">
                  <a:srgbClr val="000000">
                    <a:alpha val="43137"/>
                  </a:srgbClr>
                </a:outerShdw>
              </a:effectLst>
              <a:latin typeface="Cambria" panose="02040503050406030204" pitchFamily="18" charset="0"/>
            </a:endParaRPr>
          </a:p>
          <a:p>
            <a:pPr lvl="1" fontAlgn="base"/>
            <a:r>
              <a:rPr lang="en-US" i="1" dirty="0" smtClean="0">
                <a:effectLst>
                  <a:outerShdw blurRad="38100" dist="38100" dir="2700000" algn="tl">
                    <a:srgbClr val="000000">
                      <a:alpha val="43137"/>
                    </a:srgbClr>
                  </a:outerShdw>
                </a:effectLst>
                <a:latin typeface="Cambria" panose="02040503050406030204" pitchFamily="18" charset="0"/>
              </a:rPr>
              <a:t>What </a:t>
            </a:r>
            <a:r>
              <a:rPr lang="en-US" i="1" dirty="0">
                <a:effectLst>
                  <a:outerShdw blurRad="38100" dist="38100" dir="2700000" algn="tl">
                    <a:srgbClr val="000000">
                      <a:alpha val="43137"/>
                    </a:srgbClr>
                  </a:outerShdw>
                </a:effectLst>
                <a:latin typeface="Cambria" panose="02040503050406030204" pitchFamily="18" charset="0"/>
              </a:rPr>
              <a:t>Jesus did took incredible endurance. How did he get self </a:t>
            </a:r>
            <a:r>
              <a:rPr lang="en-US" i="1" dirty="0" smtClean="0">
                <a:effectLst>
                  <a:outerShdw blurRad="38100" dist="38100" dir="2700000" algn="tl">
                    <a:srgbClr val="000000">
                      <a:alpha val="43137"/>
                    </a:srgbClr>
                  </a:outerShdw>
                </a:effectLst>
                <a:latin typeface="Cambria" panose="02040503050406030204" pitchFamily="18" charset="0"/>
              </a:rPr>
              <a:t>control? </a:t>
            </a:r>
          </a:p>
          <a:p>
            <a:pPr lvl="1" fontAlgn="base"/>
            <a:r>
              <a:rPr lang="en-US" i="1" dirty="0" smtClean="0">
                <a:effectLst>
                  <a:outerShdw blurRad="38100" dist="38100" dir="2700000" algn="tl">
                    <a:srgbClr val="000000">
                      <a:alpha val="43137"/>
                    </a:srgbClr>
                  </a:outerShdw>
                </a:effectLst>
                <a:latin typeface="Cambria" panose="02040503050406030204" pitchFamily="18" charset="0"/>
              </a:rPr>
              <a:t>What </a:t>
            </a:r>
            <a:r>
              <a:rPr lang="en-US" i="1" dirty="0">
                <a:effectLst>
                  <a:outerShdw blurRad="38100" dist="38100" dir="2700000" algn="tl">
                    <a:srgbClr val="000000">
                      <a:alpha val="43137"/>
                    </a:srgbClr>
                  </a:outerShdw>
                </a:effectLst>
                <a:latin typeface="Cambria" panose="02040503050406030204" pitchFamily="18" charset="0"/>
              </a:rPr>
              <a:t>prize could have motivated that endurance? There is only one thing Jesus Christ did not have before the cross, that he had after the cross: us. </a:t>
            </a:r>
            <a:endParaRPr lang="en-US" i="1" dirty="0" smtClean="0">
              <a:effectLst>
                <a:outerShdw blurRad="38100" dist="38100" dir="2700000" algn="tl">
                  <a:srgbClr val="000000">
                    <a:alpha val="43137"/>
                  </a:srgbClr>
                </a:outerShdw>
              </a:effectLst>
              <a:latin typeface="Cambria" panose="02040503050406030204" pitchFamily="18" charset="0"/>
            </a:endParaRPr>
          </a:p>
          <a:p>
            <a:pPr lvl="1" fontAlgn="base"/>
            <a:r>
              <a:rPr lang="en-US" i="1" dirty="0" smtClean="0">
                <a:effectLst>
                  <a:outerShdw blurRad="38100" dist="38100" dir="2700000" algn="tl">
                    <a:srgbClr val="000000">
                      <a:alpha val="43137"/>
                    </a:srgbClr>
                  </a:outerShdw>
                </a:effectLst>
                <a:latin typeface="Cambria" panose="02040503050406030204" pitchFamily="18" charset="0"/>
              </a:rPr>
              <a:t>The </a:t>
            </a:r>
            <a:r>
              <a:rPr lang="en-US" i="1" dirty="0">
                <a:effectLst>
                  <a:outerShdw blurRad="38100" dist="38100" dir="2700000" algn="tl">
                    <a:srgbClr val="000000">
                      <a:alpha val="43137"/>
                    </a:srgbClr>
                  </a:outerShdw>
                </a:effectLst>
                <a:latin typeface="Cambria" panose="02040503050406030204" pitchFamily="18" charset="0"/>
              </a:rPr>
              <a:t>reason he had the self-control that he had is that we were his Rachel. And the degree to which you know </a:t>
            </a:r>
            <a:r>
              <a:rPr lang="en-US" i="1" dirty="0" smtClean="0">
                <a:effectLst>
                  <a:outerShdw blurRad="38100" dist="38100" dir="2700000" algn="tl">
                    <a:srgbClr val="000000">
                      <a:alpha val="43137"/>
                    </a:srgbClr>
                  </a:outerShdw>
                </a:effectLst>
                <a:latin typeface="Cambria" panose="02040503050406030204" pitchFamily="18" charset="0"/>
              </a:rPr>
              <a:t>that, </a:t>
            </a:r>
            <a:r>
              <a:rPr lang="en-US" i="1" dirty="0">
                <a:effectLst>
                  <a:outerShdw blurRad="38100" dist="38100" dir="2700000" algn="tl">
                    <a:srgbClr val="000000">
                      <a:alpha val="43137"/>
                    </a:srgbClr>
                  </a:outerShdw>
                </a:effectLst>
                <a:latin typeface="Cambria" panose="02040503050406030204" pitchFamily="18" charset="0"/>
              </a:rPr>
              <a:t>it will convert your soul and he will become your Rachel and you will be able to do </a:t>
            </a:r>
            <a:r>
              <a:rPr lang="en-US" i="1" u="sng" dirty="0">
                <a:effectLst>
                  <a:outerShdw blurRad="38100" dist="38100" dir="2700000" algn="tl">
                    <a:srgbClr val="000000">
                      <a:alpha val="43137"/>
                    </a:srgbClr>
                  </a:outerShdw>
                </a:effectLst>
                <a:latin typeface="Cambria" panose="02040503050406030204" pitchFamily="18" charset="0"/>
              </a:rPr>
              <a:t>anything</a:t>
            </a:r>
            <a:r>
              <a:rPr lang="en-US" i="1" dirty="0">
                <a:effectLst>
                  <a:outerShdw blurRad="38100" dist="38100" dir="2700000" algn="tl">
                    <a:srgbClr val="000000">
                      <a:alpha val="43137"/>
                    </a:srgbClr>
                  </a:outerShdw>
                </a:effectLst>
                <a:latin typeface="Cambria" panose="02040503050406030204" pitchFamily="18" charset="0"/>
              </a:rPr>
              <a:t>. </a:t>
            </a:r>
            <a:endParaRPr lang="en-US" i="1" dirty="0" smtClean="0">
              <a:effectLst>
                <a:outerShdw blurRad="38100" dist="38100" dir="2700000" algn="tl">
                  <a:srgbClr val="000000">
                    <a:alpha val="43137"/>
                  </a:srgbClr>
                </a:outerShdw>
              </a:effectLst>
              <a:latin typeface="Cambria" panose="02040503050406030204" pitchFamily="18" charset="0"/>
            </a:endParaRPr>
          </a:p>
          <a:p>
            <a:pPr lvl="1" fontAlgn="base"/>
            <a:r>
              <a:rPr lang="en-US" i="1" dirty="0" smtClean="0">
                <a:effectLst>
                  <a:outerShdw blurRad="38100" dist="38100" dir="2700000" algn="tl">
                    <a:srgbClr val="000000">
                      <a:alpha val="43137"/>
                    </a:srgbClr>
                  </a:outerShdw>
                </a:effectLst>
                <a:latin typeface="Cambria" panose="02040503050406030204" pitchFamily="18" charset="0"/>
              </a:rPr>
              <a:t>All </a:t>
            </a:r>
            <a:r>
              <a:rPr lang="en-US" i="1" dirty="0">
                <a:effectLst>
                  <a:outerShdw blurRad="38100" dist="38100" dir="2700000" algn="tl">
                    <a:srgbClr val="000000">
                      <a:alpha val="43137"/>
                    </a:srgbClr>
                  </a:outerShdw>
                </a:effectLst>
                <a:latin typeface="Cambria" panose="02040503050406030204" pitchFamily="18" charset="0"/>
              </a:rPr>
              <a:t>the anxiety will be gone, all the addictions eventually will be gone – after a lot of </a:t>
            </a:r>
            <a:r>
              <a:rPr lang="en-US" i="1" dirty="0" smtClean="0">
                <a:effectLst>
                  <a:outerShdw blurRad="38100" dist="38100" dir="2700000" algn="tl">
                    <a:srgbClr val="000000">
                      <a:alpha val="43137"/>
                    </a:srgbClr>
                  </a:outerShdw>
                </a:effectLst>
                <a:latin typeface="Cambria" panose="02040503050406030204" pitchFamily="18" charset="0"/>
              </a:rPr>
              <a:t>work…</a:t>
            </a:r>
            <a:endParaRPr lang="en-US" i="1" dirty="0">
              <a:effectLst>
                <a:outerShdw blurRad="38100" dist="38100" dir="2700000" algn="tl">
                  <a:srgbClr val="000000">
                    <a:alpha val="43137"/>
                  </a:srgbClr>
                </a:outerShdw>
              </a:effectLst>
              <a:latin typeface="Cambria" panose="02040503050406030204" pitchFamily="18" charset="0"/>
            </a:endParaRPr>
          </a:p>
        </p:txBody>
      </p:sp>
    </p:spTree>
    <p:extLst>
      <p:ext uri="{BB962C8B-B14F-4D97-AF65-F5344CB8AC3E}">
        <p14:creationId xmlns:p14="http://schemas.microsoft.com/office/powerpoint/2010/main" val="3328207990"/>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000" dirty="0">
                <a:effectLst>
                  <a:outerShdw blurRad="38100" dist="38100" dir="2700000" algn="tl">
                    <a:srgbClr val="000000">
                      <a:alpha val="43137"/>
                    </a:srgbClr>
                  </a:outerShdw>
                </a:effectLst>
              </a:rPr>
              <a:t>The </a:t>
            </a:r>
            <a:r>
              <a:rPr lang="en-US" sz="4000" u="sng" dirty="0">
                <a:effectLst>
                  <a:outerShdw blurRad="38100" dist="38100" dir="2700000" algn="tl">
                    <a:srgbClr val="000000">
                      <a:alpha val="43137"/>
                    </a:srgbClr>
                  </a:outerShdw>
                </a:effectLst>
              </a:rPr>
              <a:t>Ultimate</a:t>
            </a:r>
            <a:r>
              <a:rPr lang="en-US" sz="4000" dirty="0">
                <a:effectLst>
                  <a:outerShdw blurRad="38100" dist="38100" dir="2700000" algn="tl">
                    <a:srgbClr val="000000">
                      <a:alpha val="43137"/>
                    </a:srgbClr>
                  </a:outerShdw>
                </a:effectLst>
              </a:rPr>
              <a:t> Example of Self-Control</a:t>
            </a:r>
          </a:p>
        </p:txBody>
      </p:sp>
      <p:sp>
        <p:nvSpPr>
          <p:cNvPr id="5" name="Content Placeholder 4"/>
          <p:cNvSpPr>
            <a:spLocks noGrp="1"/>
          </p:cNvSpPr>
          <p:nvPr>
            <p:ph idx="1"/>
          </p:nvPr>
        </p:nvSpPr>
        <p:spPr>
          <a:xfrm>
            <a:off x="457200" y="808892"/>
            <a:ext cx="8229600" cy="6049108"/>
          </a:xfrm>
        </p:spPr>
        <p:txBody>
          <a:bodyPr>
            <a:normAutofit/>
          </a:bodyPr>
          <a:lstStyle/>
          <a:p>
            <a:pPr fontAlgn="base"/>
            <a:r>
              <a:rPr lang="en-US" dirty="0" smtClean="0">
                <a:effectLst>
                  <a:outerShdw blurRad="38100" dist="38100" dir="2700000" algn="tl">
                    <a:srgbClr val="000000">
                      <a:alpha val="43137"/>
                    </a:srgbClr>
                  </a:outerShdw>
                </a:effectLst>
              </a:rPr>
              <a:t>(Keller continued):</a:t>
            </a:r>
            <a:endParaRPr lang="en-US" i="1" dirty="0" smtClean="0">
              <a:effectLst>
                <a:outerShdw blurRad="38100" dist="38100" dir="2700000" algn="tl">
                  <a:srgbClr val="000000">
                    <a:alpha val="43137"/>
                  </a:srgbClr>
                </a:outerShdw>
              </a:effectLst>
              <a:latin typeface="Cambria" panose="02040503050406030204" pitchFamily="18" charset="0"/>
            </a:endParaRPr>
          </a:p>
          <a:p>
            <a:pPr lvl="1" fontAlgn="base"/>
            <a:r>
              <a:rPr lang="en-US" i="1" dirty="0" smtClean="0">
                <a:effectLst>
                  <a:outerShdw blurRad="38100" dist="38100" dir="2700000" algn="tl">
                    <a:srgbClr val="000000">
                      <a:alpha val="43137"/>
                    </a:srgbClr>
                  </a:outerShdw>
                </a:effectLst>
                <a:latin typeface="Cambria" panose="02040503050406030204" pitchFamily="18" charset="0"/>
              </a:rPr>
              <a:t>Don’t </a:t>
            </a:r>
            <a:r>
              <a:rPr lang="en-US" i="1" dirty="0">
                <a:effectLst>
                  <a:outerShdw blurRad="38100" dist="38100" dir="2700000" algn="tl">
                    <a:srgbClr val="000000">
                      <a:alpha val="43137"/>
                    </a:srgbClr>
                  </a:outerShdw>
                </a:effectLst>
                <a:latin typeface="Cambria" panose="02040503050406030204" pitchFamily="18" charset="0"/>
              </a:rPr>
              <a:t>you see? </a:t>
            </a:r>
            <a:r>
              <a:rPr lang="en-US" b="1" i="1" dirty="0" smtClean="0">
                <a:solidFill>
                  <a:srgbClr val="FFFF00"/>
                </a:solidFill>
                <a:effectLst>
                  <a:outerShdw blurRad="38100" dist="38100" dir="2700000" algn="tl">
                    <a:srgbClr val="000000">
                      <a:alpha val="43137"/>
                    </a:srgbClr>
                  </a:outerShdw>
                </a:effectLst>
                <a:latin typeface="Cambria" pitchFamily="18" charset="0"/>
              </a:rPr>
              <a:t>The </a:t>
            </a:r>
            <a:r>
              <a:rPr lang="en-US" b="1" i="1" dirty="0">
                <a:solidFill>
                  <a:srgbClr val="FFFF00"/>
                </a:solidFill>
                <a:effectLst>
                  <a:outerShdw blurRad="38100" dist="38100" dir="2700000" algn="tl">
                    <a:srgbClr val="000000">
                      <a:alpha val="43137"/>
                    </a:srgbClr>
                  </a:outerShdw>
                </a:effectLst>
                <a:latin typeface="Cambria" pitchFamily="18" charset="0"/>
              </a:rPr>
              <a:t>grace of God that brings salvation has appeared to all men. It teaches </a:t>
            </a:r>
            <a:r>
              <a:rPr lang="en-US" b="1" i="1" dirty="0" smtClean="0">
                <a:solidFill>
                  <a:srgbClr val="FFFF00"/>
                </a:solidFill>
                <a:effectLst>
                  <a:outerShdw blurRad="38100" dist="38100" dir="2700000" algn="tl">
                    <a:srgbClr val="000000">
                      <a:alpha val="43137"/>
                    </a:srgbClr>
                  </a:outerShdw>
                </a:effectLst>
                <a:latin typeface="Cambria" pitchFamily="18" charset="0"/>
              </a:rPr>
              <a:t>us…</a:t>
            </a:r>
            <a:endParaRPr lang="en-US" i="1" dirty="0" smtClean="0">
              <a:effectLst>
                <a:outerShdw blurRad="38100" dist="38100" dir="2700000" algn="tl">
                  <a:srgbClr val="000000">
                    <a:alpha val="43137"/>
                  </a:srgbClr>
                </a:outerShdw>
              </a:effectLst>
              <a:latin typeface="Cambria" panose="02040503050406030204" pitchFamily="18" charset="0"/>
            </a:endParaRPr>
          </a:p>
          <a:p>
            <a:pPr lvl="1" fontAlgn="base"/>
            <a:r>
              <a:rPr lang="en-US" i="1" dirty="0" smtClean="0">
                <a:effectLst>
                  <a:outerShdw blurRad="38100" dist="38100" dir="2700000" algn="tl">
                    <a:srgbClr val="000000">
                      <a:alpha val="43137"/>
                    </a:srgbClr>
                  </a:outerShdw>
                </a:effectLst>
                <a:latin typeface="Cambria" panose="02040503050406030204" pitchFamily="18" charset="0"/>
              </a:rPr>
              <a:t>“</a:t>
            </a:r>
            <a:r>
              <a:rPr lang="en-US" b="1" i="1" dirty="0" smtClean="0">
                <a:solidFill>
                  <a:srgbClr val="FFFF00"/>
                </a:solidFill>
                <a:effectLst>
                  <a:outerShdw blurRad="38100" dist="38100" dir="2700000" algn="tl">
                    <a:srgbClr val="000000">
                      <a:alpha val="43137"/>
                    </a:srgbClr>
                  </a:outerShdw>
                </a:effectLst>
                <a:latin typeface="Cambria" pitchFamily="18" charset="0"/>
              </a:rPr>
              <a:t>Teaches us</a:t>
            </a:r>
            <a:r>
              <a:rPr lang="en-US" i="1" dirty="0" smtClean="0">
                <a:effectLst>
                  <a:outerShdw blurRad="38100" dist="38100" dir="2700000" algn="tl">
                    <a:srgbClr val="000000">
                      <a:alpha val="43137"/>
                    </a:srgbClr>
                  </a:outerShdw>
                </a:effectLst>
                <a:latin typeface="Cambria" panose="02040503050406030204" pitchFamily="18" charset="0"/>
              </a:rPr>
              <a:t>” </a:t>
            </a:r>
            <a:r>
              <a:rPr lang="en-US" i="1" dirty="0">
                <a:effectLst>
                  <a:outerShdw blurRad="38100" dist="38100" dir="2700000" algn="tl">
                    <a:srgbClr val="000000">
                      <a:alpha val="43137"/>
                    </a:srgbClr>
                  </a:outerShdw>
                </a:effectLst>
                <a:latin typeface="Cambria" panose="02040503050406030204" pitchFamily="18" charset="0"/>
              </a:rPr>
              <a:t>means to argue with us, it pushes us. The gospel says, “You are loved! You are his Rachel, make him your Rachel!” </a:t>
            </a:r>
            <a:endParaRPr lang="en-US" i="1" dirty="0" smtClean="0">
              <a:effectLst>
                <a:outerShdw blurRad="38100" dist="38100" dir="2700000" algn="tl">
                  <a:srgbClr val="000000">
                    <a:alpha val="43137"/>
                  </a:srgbClr>
                </a:outerShdw>
              </a:effectLst>
              <a:latin typeface="Cambria" panose="02040503050406030204" pitchFamily="18" charset="0"/>
            </a:endParaRPr>
          </a:p>
          <a:p>
            <a:pPr lvl="1" fontAlgn="base"/>
            <a:r>
              <a:rPr lang="en-US" i="1" dirty="0" smtClean="0">
                <a:effectLst>
                  <a:outerShdw blurRad="38100" dist="38100" dir="2700000" algn="tl">
                    <a:srgbClr val="000000">
                      <a:alpha val="43137"/>
                    </a:srgbClr>
                  </a:outerShdw>
                </a:effectLst>
                <a:latin typeface="Cambria" panose="02040503050406030204" pitchFamily="18" charset="0"/>
              </a:rPr>
              <a:t>And </a:t>
            </a:r>
            <a:r>
              <a:rPr lang="en-US" i="1" dirty="0">
                <a:effectLst>
                  <a:outerShdw blurRad="38100" dist="38100" dir="2700000" algn="tl">
                    <a:srgbClr val="000000">
                      <a:alpha val="43137"/>
                    </a:srgbClr>
                  </a:outerShdw>
                </a:effectLst>
                <a:latin typeface="Cambria" panose="02040503050406030204" pitchFamily="18" charset="0"/>
              </a:rPr>
              <a:t>the more that sinks down the more you will </a:t>
            </a:r>
            <a:r>
              <a:rPr lang="en-US" b="1" i="1" dirty="0" smtClean="0">
                <a:solidFill>
                  <a:srgbClr val="FFFF00"/>
                </a:solidFill>
                <a:effectLst>
                  <a:outerShdw blurRad="38100" dist="38100" dir="2700000" algn="tl">
                    <a:srgbClr val="000000">
                      <a:alpha val="43137"/>
                    </a:srgbClr>
                  </a:outerShdw>
                </a:effectLst>
                <a:latin typeface="Cambria" pitchFamily="18" charset="0"/>
              </a:rPr>
              <a:t>live </a:t>
            </a:r>
            <a:r>
              <a:rPr lang="en-US" b="1" i="1" dirty="0">
                <a:solidFill>
                  <a:srgbClr val="FFFF00"/>
                </a:solidFill>
                <a:effectLst>
                  <a:outerShdw blurRad="38100" dist="38100" dir="2700000" algn="tl">
                    <a:srgbClr val="000000">
                      <a:alpha val="43137"/>
                    </a:srgbClr>
                  </a:outerShdw>
                </a:effectLst>
                <a:latin typeface="Cambria" pitchFamily="18" charset="0"/>
              </a:rPr>
              <a:t>self-controlled, upright and godly lives in this present age, while we wait for the blessed hope--the glorious appearing of our great God and Savior, Jesus </a:t>
            </a:r>
            <a:r>
              <a:rPr lang="en-US" b="1" i="1" dirty="0" smtClean="0">
                <a:solidFill>
                  <a:srgbClr val="FFFF00"/>
                </a:solidFill>
                <a:effectLst>
                  <a:outerShdw blurRad="38100" dist="38100" dir="2700000" algn="tl">
                    <a:srgbClr val="000000">
                      <a:alpha val="43137"/>
                    </a:srgbClr>
                  </a:outerShdw>
                </a:effectLst>
                <a:latin typeface="Cambria" pitchFamily="18" charset="0"/>
              </a:rPr>
              <a:t>Christ</a:t>
            </a:r>
            <a:r>
              <a:rPr lang="en-US" i="1" dirty="0" smtClean="0">
                <a:effectLst>
                  <a:outerShdw blurRad="38100" dist="38100" dir="2700000" algn="tl">
                    <a:srgbClr val="000000">
                      <a:alpha val="43137"/>
                    </a:srgbClr>
                  </a:outerShdw>
                </a:effectLst>
                <a:latin typeface="Cambria" panose="02040503050406030204" pitchFamily="18" charset="0"/>
              </a:rPr>
              <a:t>. </a:t>
            </a:r>
          </a:p>
          <a:p>
            <a:pPr lvl="1" fontAlgn="base"/>
            <a:r>
              <a:rPr lang="en-US" i="1" dirty="0" smtClean="0">
                <a:effectLst>
                  <a:outerShdw blurRad="38100" dist="38100" dir="2700000" algn="tl">
                    <a:srgbClr val="000000">
                      <a:alpha val="43137"/>
                    </a:srgbClr>
                  </a:outerShdw>
                </a:effectLst>
                <a:latin typeface="Cambria" panose="02040503050406030204" pitchFamily="18" charset="0"/>
              </a:rPr>
              <a:t>That’s </a:t>
            </a:r>
            <a:r>
              <a:rPr lang="en-US" i="1" dirty="0">
                <a:effectLst>
                  <a:outerShdw blurRad="38100" dist="38100" dir="2700000" algn="tl">
                    <a:srgbClr val="000000">
                      <a:alpha val="43137"/>
                    </a:srgbClr>
                  </a:outerShdw>
                </a:effectLst>
                <a:latin typeface="Cambria" panose="02040503050406030204" pitchFamily="18" charset="0"/>
              </a:rPr>
              <a:t>the secret of self-control.</a:t>
            </a:r>
          </a:p>
        </p:txBody>
      </p:sp>
    </p:spTree>
    <p:extLst>
      <p:ext uri="{BB962C8B-B14F-4D97-AF65-F5344CB8AC3E}">
        <p14:creationId xmlns:p14="http://schemas.microsoft.com/office/powerpoint/2010/main" val="3649389432"/>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 calcmode="lin" valueType="num">
                                      <p:cBhvr>
                                        <p:cTn id="1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Self Control</a:t>
            </a:r>
            <a:endParaRPr lang="en-US" dirty="0"/>
          </a:p>
        </p:txBody>
      </p:sp>
      <p:sp>
        <p:nvSpPr>
          <p:cNvPr id="5" name="Content Placeholder 4"/>
          <p:cNvSpPr>
            <a:spLocks noGrp="1"/>
          </p:cNvSpPr>
          <p:nvPr>
            <p:ph idx="1"/>
          </p:nvPr>
        </p:nvSpPr>
        <p:spPr>
          <a:xfrm>
            <a:off x="457200" y="914400"/>
            <a:ext cx="8229600" cy="5943600"/>
          </a:xfrm>
        </p:spPr>
        <p:txBody>
          <a:bodyPr>
            <a:normAutofit/>
          </a:bodyPr>
          <a:lstStyle/>
          <a:p>
            <a:pPr>
              <a:buNone/>
            </a:pPr>
            <a:r>
              <a:rPr lang="en-US" dirty="0" smtClean="0">
                <a:effectLst>
                  <a:outerShdw blurRad="38100" dist="38100" dir="2700000" algn="tl">
                    <a:srgbClr val="000000">
                      <a:alpha val="43137"/>
                    </a:srgbClr>
                  </a:outerShdw>
                </a:effectLst>
              </a:rPr>
              <a:t>Today we will look at:</a:t>
            </a:r>
          </a:p>
          <a:p>
            <a:r>
              <a:rPr lang="en-US" dirty="0" smtClean="0">
                <a:effectLst>
                  <a:outerShdw blurRad="38100" dist="38100" dir="2700000" algn="tl">
                    <a:srgbClr val="000000">
                      <a:alpha val="43137"/>
                    </a:srgbClr>
                  </a:outerShdw>
                </a:effectLst>
              </a:rPr>
              <a:t>What Self-Control </a:t>
            </a:r>
            <a:r>
              <a:rPr lang="en-US" u="sng" dirty="0" smtClean="0">
                <a:effectLst>
                  <a:outerShdw blurRad="38100" dist="38100" dir="2700000" algn="tl">
                    <a:srgbClr val="000000">
                      <a:alpha val="43137"/>
                    </a:srgbClr>
                  </a:outerShdw>
                </a:effectLst>
              </a:rPr>
              <a:t>Is</a:t>
            </a:r>
            <a:endParaRPr lang="en-US" u="sng"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Why You </a:t>
            </a:r>
            <a:r>
              <a:rPr lang="en-US" u="sng" dirty="0" smtClean="0">
                <a:effectLst>
                  <a:outerShdw blurRad="38100" dist="38100" dir="2700000" algn="tl">
                    <a:srgbClr val="000000">
                      <a:alpha val="43137"/>
                    </a:srgbClr>
                  </a:outerShdw>
                </a:effectLst>
              </a:rPr>
              <a:t>Need</a:t>
            </a:r>
            <a:r>
              <a:rPr lang="en-US" dirty="0" smtClean="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Self-Control</a:t>
            </a:r>
            <a:endParaRPr lang="en-US" u="sng"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How You </a:t>
            </a:r>
            <a:r>
              <a:rPr lang="en-US" u="sng" dirty="0" smtClean="0">
                <a:effectLst>
                  <a:outerShdw blurRad="38100" dist="38100" dir="2700000" algn="tl">
                    <a:srgbClr val="000000">
                      <a:alpha val="43137"/>
                    </a:srgbClr>
                  </a:outerShdw>
                </a:effectLst>
              </a:rPr>
              <a:t>Get</a:t>
            </a:r>
            <a:r>
              <a:rPr lang="en-US" dirty="0" smtClean="0">
                <a:effectLst>
                  <a:outerShdw blurRad="38100" dist="38100" dir="2700000" algn="tl">
                    <a:srgbClr val="000000">
                      <a:alpha val="43137"/>
                    </a:srgbClr>
                  </a:outerShdw>
                </a:effectLst>
              </a:rPr>
              <a:t> Self-Control</a:t>
            </a:r>
            <a:endParaRPr lang="en-US"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The </a:t>
            </a:r>
            <a:r>
              <a:rPr lang="en-US" u="sng" dirty="0" smtClean="0">
                <a:effectLst>
                  <a:outerShdw blurRad="38100" dist="38100" dir="2700000" algn="tl">
                    <a:srgbClr val="000000">
                      <a:alpha val="43137"/>
                    </a:srgbClr>
                  </a:outerShdw>
                </a:effectLst>
              </a:rPr>
              <a:t>Ultimate</a:t>
            </a:r>
            <a:r>
              <a:rPr lang="en-US" dirty="0" smtClean="0">
                <a:effectLst>
                  <a:outerShdw blurRad="38100" dist="38100" dir="2700000" algn="tl">
                    <a:srgbClr val="000000">
                      <a:alpha val="43137"/>
                    </a:srgbClr>
                  </a:outerShdw>
                </a:effectLst>
              </a:rPr>
              <a:t> Example of Self-Control</a:t>
            </a:r>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What Is Self Control?</a:t>
            </a:r>
            <a:endParaRPr lang="en-US" dirty="0"/>
          </a:p>
        </p:txBody>
      </p:sp>
      <p:sp>
        <p:nvSpPr>
          <p:cNvPr id="5" name="Content Placeholder 4"/>
          <p:cNvSpPr>
            <a:spLocks noGrp="1"/>
          </p:cNvSpPr>
          <p:nvPr>
            <p:ph idx="1"/>
          </p:nvPr>
        </p:nvSpPr>
        <p:spPr>
          <a:xfrm>
            <a:off x="457200" y="914400"/>
            <a:ext cx="8229600" cy="5943600"/>
          </a:xfrm>
        </p:spPr>
        <p:txBody>
          <a:bodyPr>
            <a:normAutofit lnSpcReduction="10000"/>
          </a:bodyPr>
          <a:lstStyle/>
          <a:p>
            <a:r>
              <a:rPr lang="en-US" dirty="0" smtClean="0">
                <a:effectLst>
                  <a:outerShdw blurRad="38100" dist="38100" dir="2700000" algn="tl">
                    <a:srgbClr val="000000">
                      <a:alpha val="43137"/>
                    </a:srgbClr>
                  </a:outerShdw>
                </a:effectLst>
              </a:rPr>
              <a:t>Self-control is the </a:t>
            </a:r>
            <a:r>
              <a:rPr lang="en-US" dirty="0">
                <a:effectLst>
                  <a:outerShdw blurRad="38100" dist="38100" dir="2700000" algn="tl">
                    <a:srgbClr val="000000">
                      <a:alpha val="43137"/>
                    </a:srgbClr>
                  </a:outerShdw>
                </a:effectLst>
              </a:rPr>
              <a:t>ability to </a:t>
            </a:r>
            <a:r>
              <a:rPr lang="en-US" dirty="0" smtClean="0">
                <a:effectLst>
                  <a:outerShdw blurRad="38100" dist="38100" dir="2700000" algn="tl">
                    <a:srgbClr val="000000">
                      <a:alpha val="43137"/>
                    </a:srgbClr>
                  </a:outerShdw>
                </a:effectLst>
              </a:rPr>
              <a:t>both recognize </a:t>
            </a:r>
            <a:r>
              <a:rPr lang="en-US" dirty="0">
                <a:effectLst>
                  <a:outerShdw blurRad="38100" dist="38100" dir="2700000" algn="tl">
                    <a:srgbClr val="000000">
                      <a:alpha val="43137"/>
                    </a:srgbClr>
                  </a:outerShdw>
                </a:effectLst>
              </a:rPr>
              <a:t>and choose the </a:t>
            </a:r>
            <a:r>
              <a:rPr lang="en-US" u="sng" dirty="0">
                <a:effectLst>
                  <a:outerShdw blurRad="38100" dist="38100" dir="2700000" algn="tl">
                    <a:srgbClr val="000000">
                      <a:alpha val="43137"/>
                    </a:srgbClr>
                  </a:outerShdw>
                </a:effectLst>
              </a:rPr>
              <a:t>important</a:t>
            </a:r>
            <a:r>
              <a:rPr lang="en-US" dirty="0">
                <a:effectLst>
                  <a:outerShdw blurRad="38100" dist="38100" dir="2700000" algn="tl">
                    <a:srgbClr val="000000">
                      <a:alpha val="43137"/>
                    </a:srgbClr>
                  </a:outerShdw>
                </a:effectLst>
              </a:rPr>
              <a:t> thing over the </a:t>
            </a:r>
            <a:r>
              <a:rPr lang="en-US" u="sng" dirty="0">
                <a:effectLst>
                  <a:outerShdw blurRad="38100" dist="38100" dir="2700000" algn="tl">
                    <a:srgbClr val="000000">
                      <a:alpha val="43137"/>
                    </a:srgbClr>
                  </a:outerShdw>
                </a:effectLst>
              </a:rPr>
              <a:t>urgent</a:t>
            </a:r>
            <a:r>
              <a:rPr lang="en-US" dirty="0">
                <a:effectLst>
                  <a:outerShdw blurRad="38100" dist="38100" dir="2700000" algn="tl">
                    <a:srgbClr val="000000">
                      <a:alpha val="43137"/>
                    </a:srgbClr>
                  </a:outerShdw>
                </a:effectLst>
              </a:rPr>
              <a:t> thing at any given moment because within yourself your desires and passions are properly ordered: the most important things are wanted the </a:t>
            </a:r>
            <a:r>
              <a:rPr lang="en-US" u="sng" dirty="0">
                <a:effectLst>
                  <a:outerShdw blurRad="38100" dist="38100" dir="2700000" algn="tl">
                    <a:srgbClr val="000000">
                      <a:alpha val="43137"/>
                    </a:srgbClr>
                  </a:outerShdw>
                </a:effectLst>
              </a:rPr>
              <a:t>most</a:t>
            </a:r>
            <a:r>
              <a:rPr lang="en-US" dirty="0">
                <a:effectLst>
                  <a:outerShdw blurRad="38100" dist="38100" dir="2700000" algn="tl">
                    <a:srgbClr val="000000">
                      <a:alpha val="43137"/>
                    </a:srgbClr>
                  </a:outerShdw>
                </a:effectLst>
              </a:rPr>
              <a:t> and the less important things are wanted </a:t>
            </a:r>
            <a:r>
              <a:rPr lang="en-US" u="sng" dirty="0">
                <a:effectLst>
                  <a:outerShdw blurRad="38100" dist="38100" dir="2700000" algn="tl">
                    <a:srgbClr val="000000">
                      <a:alpha val="43137"/>
                    </a:srgbClr>
                  </a:outerShdw>
                </a:effectLst>
              </a:rPr>
              <a:t>less</a:t>
            </a: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(Keller)</a:t>
            </a:r>
            <a:endParaRPr lang="en-US" dirty="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Self-control </a:t>
            </a:r>
            <a:r>
              <a:rPr lang="en-US" dirty="0">
                <a:effectLst>
                  <a:outerShdw blurRad="38100" dist="38100" dir="2700000" algn="tl">
                    <a:srgbClr val="000000">
                      <a:alpha val="43137"/>
                    </a:srgbClr>
                  </a:outerShdw>
                </a:effectLst>
              </a:rPr>
              <a:t>is the skill of </a:t>
            </a:r>
            <a:r>
              <a:rPr lang="en-US" dirty="0" smtClean="0">
                <a:effectLst>
                  <a:outerShdw blurRad="38100" dist="38100" dir="2700000" algn="tl">
                    <a:srgbClr val="000000">
                      <a:alpha val="43137"/>
                    </a:srgbClr>
                  </a:outerShdw>
                </a:effectLst>
              </a:rPr>
              <a:t>saying “no</a:t>
            </a:r>
            <a:r>
              <a:rPr lang="en-US" dirty="0">
                <a:effectLst>
                  <a:outerShdw blurRad="38100" dist="38100" dir="2700000" algn="tl">
                    <a:srgbClr val="000000">
                      <a:alpha val="43137"/>
                    </a:srgbClr>
                  </a:outerShdw>
                </a:effectLst>
              </a:rPr>
              <a:t>” to sinful desires, even when it hurts</a:t>
            </a:r>
            <a:r>
              <a:rPr lang="en-US" dirty="0" smtClean="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rPr>
              <a:t>(</a:t>
            </a:r>
            <a:r>
              <a:rPr lang="en-US" dirty="0">
                <a:effectLst>
                  <a:outerShdw blurRad="38100" dist="38100" dir="2700000" algn="tl">
                    <a:srgbClr val="000000">
                      <a:alpha val="43137"/>
                    </a:srgbClr>
                  </a:outerShdw>
                </a:effectLst>
              </a:rPr>
              <a:t>Edward Welch, </a:t>
            </a:r>
            <a:r>
              <a:rPr lang="en-US" i="1" dirty="0">
                <a:effectLst>
                  <a:outerShdw blurRad="38100" dist="38100" dir="2700000" algn="tl">
                    <a:srgbClr val="000000">
                      <a:alpha val="43137"/>
                    </a:srgbClr>
                  </a:outerShdw>
                </a:effectLst>
              </a:rPr>
              <a:t>Self-Control</a:t>
            </a:r>
            <a:r>
              <a:rPr lang="en-US" i="1" dirty="0">
                <a:effectLst>
                  <a:outerShdw blurRad="38100" dist="38100" dir="2700000" algn="tl">
                    <a:srgbClr val="000000">
                      <a:alpha val="43137"/>
                    </a:srgbClr>
                  </a:outerShdw>
                </a:effectLst>
              </a:rPr>
              <a:t>: The Battle Against “One More</a:t>
            </a:r>
            <a:r>
              <a:rPr lang="en-US" i="1" dirty="0">
                <a:effectLst>
                  <a:outerShdw blurRad="38100" dist="38100" dir="2700000" algn="tl">
                    <a:srgbClr val="000000">
                      <a:alpha val="43137"/>
                    </a:srgbClr>
                  </a:outerShdw>
                </a:effectLst>
              </a:rPr>
              <a:t>”</a:t>
            </a:r>
            <a:r>
              <a:rPr lang="en-US" dirty="0">
                <a:effectLst>
                  <a:outerShdw blurRad="38100" dist="38100" dir="2700000" algn="tl">
                    <a:srgbClr val="000000">
                      <a:alpha val="43137"/>
                    </a:srgbClr>
                  </a:outerShdw>
                </a:effectLst>
              </a:rPr>
              <a:t>)</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000" dirty="0" smtClean="0">
                <a:effectLst>
                  <a:outerShdw blurRad="38100" dist="38100" dir="2700000" algn="tl">
                    <a:srgbClr val="000000">
                      <a:alpha val="43137"/>
                    </a:srgbClr>
                  </a:outerShdw>
                </a:effectLst>
              </a:rPr>
              <a:t>Why You </a:t>
            </a:r>
            <a:r>
              <a:rPr lang="en-US" sz="4000" u="sng" dirty="0" smtClean="0">
                <a:effectLst>
                  <a:outerShdw blurRad="38100" dist="38100" dir="2700000" algn="tl">
                    <a:srgbClr val="000000">
                      <a:alpha val="43137"/>
                    </a:srgbClr>
                  </a:outerShdw>
                </a:effectLst>
              </a:rPr>
              <a:t>Need</a:t>
            </a:r>
            <a:r>
              <a:rPr lang="en-US" sz="4000" dirty="0" smtClean="0">
                <a:effectLst>
                  <a:outerShdw blurRad="38100" dist="38100" dir="2700000" algn="tl">
                    <a:srgbClr val="000000">
                      <a:alpha val="43137"/>
                    </a:srgbClr>
                  </a:outerShdw>
                </a:effectLst>
              </a:rPr>
              <a:t> Self-Control</a:t>
            </a:r>
            <a:endParaRPr lang="en-US" sz="4000" u="sng" dirty="0" smtClean="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400"/>
            <a:ext cx="8229600" cy="5943600"/>
          </a:xfrm>
        </p:spPr>
        <p:txBody>
          <a:bodyPr>
            <a:normAutofit fontScale="92500" lnSpcReduction="20000"/>
          </a:bodyPr>
          <a:lstStyle/>
          <a:p>
            <a:r>
              <a:rPr lang="en-US" b="1" i="1" dirty="0">
                <a:solidFill>
                  <a:srgbClr val="FFFF00"/>
                </a:solidFill>
                <a:effectLst>
                  <a:outerShdw blurRad="38100" dist="38100" dir="2700000" algn="tl">
                    <a:srgbClr val="000000">
                      <a:alpha val="43137"/>
                    </a:srgbClr>
                  </a:outerShdw>
                </a:effectLst>
                <a:latin typeface="Cambria" pitchFamily="18" charset="0"/>
              </a:rPr>
              <a:t>A man without self-control is like a city broken into and left without walls. </a:t>
            </a:r>
            <a:r>
              <a:rPr lang="en-US" b="1" dirty="0">
                <a:effectLst>
                  <a:outerShdw blurRad="38100" dist="38100" dir="2700000" algn="tl">
                    <a:srgbClr val="000000">
                      <a:alpha val="43137"/>
                    </a:srgbClr>
                  </a:outerShdw>
                </a:effectLst>
                <a:latin typeface="Cambria" pitchFamily="18" charset="0"/>
              </a:rPr>
              <a:t>(25:28)</a:t>
            </a:r>
          </a:p>
          <a:p>
            <a:r>
              <a:rPr lang="en-US" dirty="0" smtClean="0">
                <a:effectLst>
                  <a:outerShdw blurRad="38100" dist="38100" dir="2700000" algn="tl">
                    <a:srgbClr val="000000">
                      <a:alpha val="43137"/>
                    </a:srgbClr>
                  </a:outerShdw>
                </a:effectLst>
              </a:rPr>
              <a:t>In the ancient world a city without walls was a </a:t>
            </a:r>
            <a:r>
              <a:rPr lang="en-US" u="sng" dirty="0" smtClean="0">
                <a:effectLst>
                  <a:outerShdw blurRad="38100" dist="38100" dir="2700000" algn="tl">
                    <a:srgbClr val="000000">
                      <a:alpha val="43137"/>
                    </a:srgbClr>
                  </a:outerShdw>
                </a:effectLst>
              </a:rPr>
              <a:t>disaster</a:t>
            </a:r>
            <a:r>
              <a:rPr lang="en-US" dirty="0" smtClean="0">
                <a:effectLst>
                  <a:outerShdw blurRad="38100" dist="38100" dir="2700000" algn="tl">
                    <a:srgbClr val="000000">
                      <a:alpha val="43137"/>
                    </a:srgbClr>
                  </a:outerShdw>
                </a:effectLst>
              </a:rPr>
              <a:t> because it meant the city was defenseless against any band of robbers or foreign army that chose to invade it:</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Some of the men from Judah, came to me, and I asked them about the Jews who had escaped and had survived the exile, and about Jerusalem. They said to me, "The remnant that remains from the exile there in the province are experiencing considerable adversity and reproach. </a:t>
            </a:r>
            <a:r>
              <a:rPr lang="en-US" b="1" i="1" u="sng" dirty="0" smtClean="0">
                <a:solidFill>
                  <a:srgbClr val="FFFF00"/>
                </a:solidFill>
                <a:effectLst>
                  <a:outerShdw blurRad="38100" dist="38100" dir="2700000" algn="tl">
                    <a:srgbClr val="000000">
                      <a:alpha val="43137"/>
                    </a:srgbClr>
                  </a:outerShdw>
                </a:effectLst>
                <a:latin typeface="Cambria" pitchFamily="18" charset="0"/>
              </a:rPr>
              <a:t>The wall of Jerusalem lies breached</a:t>
            </a:r>
            <a:r>
              <a:rPr lang="en-US" b="1" i="1" dirty="0" smtClean="0">
                <a:solidFill>
                  <a:srgbClr val="FFFF00"/>
                </a:solidFill>
                <a:effectLst>
                  <a:outerShdw blurRad="38100" dist="38100" dir="2700000" algn="tl">
                    <a:srgbClr val="000000">
                      <a:alpha val="43137"/>
                    </a:srgbClr>
                  </a:outerShdw>
                </a:effectLst>
                <a:latin typeface="Cambria" pitchFamily="18" charset="0"/>
              </a:rPr>
              <a:t>, and its gates have been burned down!" When I heard these things I sat down abruptly, crying and mourning for several days. </a:t>
            </a:r>
            <a:r>
              <a:rPr lang="en-US" b="1" dirty="0" smtClean="0">
                <a:effectLst>
                  <a:outerShdw blurRad="38100" dist="38100" dir="2700000" algn="tl">
                    <a:srgbClr val="000000">
                      <a:alpha val="43137"/>
                    </a:srgbClr>
                  </a:outerShdw>
                </a:effectLst>
                <a:latin typeface="Cambria" pitchFamily="18" charset="0"/>
              </a:rPr>
              <a:t>(</a:t>
            </a:r>
            <a:r>
              <a:rPr lang="en-US" b="1" dirty="0" err="1" smtClean="0">
                <a:effectLst>
                  <a:outerShdw blurRad="38100" dist="38100" dir="2700000" algn="tl">
                    <a:srgbClr val="000000">
                      <a:alpha val="43137"/>
                    </a:srgbClr>
                  </a:outerShdw>
                </a:effectLst>
                <a:latin typeface="Cambria" pitchFamily="18" charset="0"/>
              </a:rPr>
              <a:t>Neh</a:t>
            </a:r>
            <a:r>
              <a:rPr lang="en-US" b="1" dirty="0" smtClean="0">
                <a:effectLst>
                  <a:outerShdw blurRad="38100" dist="38100" dir="2700000" algn="tl">
                    <a:srgbClr val="000000">
                      <a:alpha val="43137"/>
                    </a:srgbClr>
                  </a:outerShdw>
                </a:effectLst>
                <a:latin typeface="Cambria" pitchFamily="18" charset="0"/>
              </a:rPr>
              <a:t> 1:2-4 NET)</a:t>
            </a:r>
            <a:endParaRPr lang="en-US" b="1" dirty="0">
              <a:effectLst>
                <a:outerShdw blurRad="38100" dist="38100" dir="2700000" algn="tl">
                  <a:srgbClr val="000000">
                    <a:alpha val="43137"/>
                  </a:srgbClr>
                </a:outerShdw>
              </a:effectLst>
              <a:latin typeface="Cambria" pitchFamily="18" charset="0"/>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000" dirty="0" smtClean="0">
                <a:effectLst>
                  <a:outerShdw blurRad="38100" dist="38100" dir="2700000" algn="tl">
                    <a:srgbClr val="000000">
                      <a:alpha val="43137"/>
                    </a:srgbClr>
                  </a:outerShdw>
                </a:effectLst>
              </a:rPr>
              <a:t>Why You </a:t>
            </a:r>
            <a:r>
              <a:rPr lang="en-US" sz="4000" u="sng" dirty="0" smtClean="0">
                <a:effectLst>
                  <a:outerShdw blurRad="38100" dist="38100" dir="2700000" algn="tl">
                    <a:srgbClr val="000000">
                      <a:alpha val="43137"/>
                    </a:srgbClr>
                  </a:outerShdw>
                </a:effectLst>
              </a:rPr>
              <a:t>Need</a:t>
            </a:r>
            <a:r>
              <a:rPr lang="en-US" sz="4000" dirty="0" smtClean="0">
                <a:effectLst>
                  <a:outerShdw blurRad="38100" dist="38100" dir="2700000" algn="tl">
                    <a:srgbClr val="000000">
                      <a:alpha val="43137"/>
                    </a:srgbClr>
                  </a:outerShdw>
                </a:effectLst>
              </a:rPr>
              <a:t> Self-Control</a:t>
            </a:r>
            <a:endParaRPr lang="en-US" sz="4000" u="sng" dirty="0" smtClean="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400"/>
            <a:ext cx="8229600" cy="5943600"/>
          </a:xfrm>
        </p:spPr>
        <p:txBody>
          <a:bodyPr>
            <a:normAutofit lnSpcReduction="10000"/>
          </a:bodyPr>
          <a:lstStyle/>
          <a:p>
            <a:r>
              <a:rPr lang="en-US" sz="3000" b="1" i="1" dirty="0">
                <a:solidFill>
                  <a:srgbClr val="FFFF00"/>
                </a:solidFill>
                <a:effectLst>
                  <a:outerShdw blurRad="38100" dist="38100" dir="2700000" algn="tl">
                    <a:srgbClr val="000000">
                      <a:alpha val="43137"/>
                    </a:srgbClr>
                  </a:outerShdw>
                </a:effectLst>
                <a:latin typeface="Cambria" pitchFamily="18" charset="0"/>
              </a:rPr>
              <a:t>A man without self-control is like a city broken into and left without walls. </a:t>
            </a:r>
            <a:r>
              <a:rPr lang="en-US" sz="3000" b="1" dirty="0">
                <a:effectLst>
                  <a:outerShdw blurRad="38100" dist="38100" dir="2700000" algn="tl">
                    <a:srgbClr val="000000">
                      <a:alpha val="43137"/>
                    </a:srgbClr>
                  </a:outerShdw>
                </a:effectLst>
                <a:latin typeface="Cambria" pitchFamily="18" charset="0"/>
              </a:rPr>
              <a:t>(25:28)</a:t>
            </a:r>
          </a:p>
          <a:p>
            <a:r>
              <a:rPr lang="en-US" dirty="0" smtClean="0">
                <a:effectLst>
                  <a:outerShdw blurRad="38100" dist="38100" dir="2700000" algn="tl">
                    <a:srgbClr val="000000">
                      <a:alpha val="43137"/>
                    </a:srgbClr>
                  </a:outerShdw>
                </a:effectLst>
              </a:rPr>
              <a:t>Likewise, a person who lacks self-control is a disaster waiting to happen: </a:t>
            </a:r>
          </a:p>
          <a:p>
            <a:pPr lvl="1"/>
            <a:r>
              <a:rPr lang="en-US" dirty="0" smtClean="0">
                <a:effectLst>
                  <a:outerShdw blurRad="38100" dist="38100" dir="2700000" algn="tl">
                    <a:srgbClr val="000000">
                      <a:alpha val="43137"/>
                    </a:srgbClr>
                  </a:outerShdw>
                </a:effectLst>
              </a:rPr>
              <a:t>They are defenseless against the ravages of their own sin</a:t>
            </a:r>
          </a:p>
          <a:p>
            <a:pPr lvl="1"/>
            <a:r>
              <a:rPr lang="en-US" dirty="0" smtClean="0">
                <a:effectLst>
                  <a:outerShdw blurRad="38100" dist="38100" dir="2700000" algn="tl">
                    <a:srgbClr val="000000">
                      <a:alpha val="43137"/>
                    </a:srgbClr>
                  </a:outerShdw>
                </a:effectLst>
              </a:rPr>
              <a:t>Often others, seeing their weakness, will take advantage of them</a:t>
            </a:r>
          </a:p>
          <a:p>
            <a:r>
              <a:rPr lang="en-US" dirty="0">
                <a:effectLst>
                  <a:outerShdw blurRad="38100" dist="38100" dir="2700000" algn="tl">
                    <a:srgbClr val="000000">
                      <a:alpha val="43137"/>
                    </a:srgbClr>
                  </a:outerShdw>
                </a:effectLst>
              </a:rPr>
              <a:t>The Proverbs speak of a number areas where the lack of self-control can show up in our life – all of them with devastating consequences</a:t>
            </a:r>
          </a:p>
          <a:p>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16263471"/>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p:cTn id="13"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 calcmode="lin" valueType="num">
                                      <p:cBhvr>
                                        <p:cTn id="20"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 calcmode="lin" valueType="num">
                                      <p:cBhvr>
                                        <p:cTn id="27"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000" dirty="0" smtClean="0">
                <a:effectLst>
                  <a:outerShdw blurRad="38100" dist="38100" dir="2700000" algn="tl">
                    <a:srgbClr val="000000">
                      <a:alpha val="43137"/>
                    </a:srgbClr>
                  </a:outerShdw>
                </a:effectLst>
              </a:rPr>
              <a:t>Why You </a:t>
            </a:r>
            <a:r>
              <a:rPr lang="en-US" sz="4000" u="sng" dirty="0" smtClean="0">
                <a:effectLst>
                  <a:outerShdw blurRad="38100" dist="38100" dir="2700000" algn="tl">
                    <a:srgbClr val="000000">
                      <a:alpha val="43137"/>
                    </a:srgbClr>
                  </a:outerShdw>
                </a:effectLst>
              </a:rPr>
              <a:t>Need</a:t>
            </a:r>
            <a:r>
              <a:rPr lang="en-US" sz="4000" dirty="0" smtClean="0">
                <a:effectLst>
                  <a:outerShdw blurRad="38100" dist="38100" dir="2700000" algn="tl">
                    <a:srgbClr val="000000">
                      <a:alpha val="43137"/>
                    </a:srgbClr>
                  </a:outerShdw>
                </a:effectLst>
              </a:rPr>
              <a:t> Self-Control</a:t>
            </a:r>
            <a:endParaRPr lang="en-US" sz="4000" u="sng" dirty="0" smtClean="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400"/>
            <a:ext cx="8229600" cy="5943600"/>
          </a:xfrm>
        </p:spPr>
        <p:txBody>
          <a:bodyPr>
            <a:normAutofit lnSpcReduction="10000"/>
          </a:bodyPr>
          <a:lstStyle/>
          <a:p>
            <a:r>
              <a:rPr lang="en-US" dirty="0" smtClean="0">
                <a:effectLst>
                  <a:outerShdw blurRad="38100" dist="38100" dir="2700000" algn="tl">
                    <a:srgbClr val="000000">
                      <a:alpha val="43137"/>
                    </a:srgbClr>
                  </a:outerShdw>
                </a:effectLst>
              </a:rPr>
              <a:t>Overindulgence and Alcoholism:</a:t>
            </a:r>
          </a:p>
          <a:p>
            <a:pPr lvl="1"/>
            <a:r>
              <a:rPr lang="en-US" b="1" i="1" dirty="0">
                <a:solidFill>
                  <a:srgbClr val="FFFF00"/>
                </a:solidFill>
                <a:effectLst>
                  <a:outerShdw blurRad="38100" dist="38100" dir="2700000" algn="tl">
                    <a:srgbClr val="000000">
                      <a:alpha val="43137"/>
                    </a:srgbClr>
                  </a:outerShdw>
                </a:effectLst>
                <a:latin typeface="Cambria" pitchFamily="18" charset="0"/>
              </a:rPr>
              <a:t>Listen, my son, and be wise, and keep your heart on the right path. Do not join those who drink too much wine or gorge themselves on meat, for drunkards and gluttons become poor, and drowsiness clothes them in rags. </a:t>
            </a:r>
            <a:r>
              <a:rPr lang="en-US" b="1" dirty="0">
                <a:effectLst>
                  <a:outerShdw blurRad="38100" dist="38100" dir="2700000" algn="tl">
                    <a:srgbClr val="000000">
                      <a:alpha val="43137"/>
                    </a:srgbClr>
                  </a:outerShdw>
                </a:effectLst>
                <a:latin typeface="Cambria" pitchFamily="18" charset="0"/>
              </a:rPr>
              <a:t>(23:19-21 NIV</a:t>
            </a:r>
            <a:r>
              <a:rPr lang="en-US" b="1" dirty="0" smtClean="0">
                <a:effectLst>
                  <a:outerShdw blurRad="38100" dist="38100" dir="2700000" algn="tl">
                    <a:srgbClr val="000000">
                      <a:alpha val="43137"/>
                    </a:srgbClr>
                  </a:outerShdw>
                </a:effectLst>
                <a:latin typeface="Cambria" pitchFamily="18" charset="0"/>
              </a:rPr>
              <a:t>)</a:t>
            </a:r>
          </a:p>
          <a:p>
            <a:r>
              <a:rPr lang="en-US" dirty="0" smtClean="0">
                <a:effectLst>
                  <a:outerShdw blurRad="38100" dist="38100" dir="2700000" algn="tl">
                    <a:srgbClr val="000000">
                      <a:alpha val="43137"/>
                    </a:srgbClr>
                  </a:outerShdw>
                </a:effectLst>
              </a:rPr>
              <a:t>Rage and Anger:</a:t>
            </a:r>
            <a:endParaRPr lang="en-US" b="1" dirty="0" smtClean="0">
              <a:effectLst>
                <a:outerShdw blurRad="38100" dist="38100" dir="2700000" algn="tl">
                  <a:srgbClr val="000000">
                    <a:alpha val="43137"/>
                  </a:srgbClr>
                </a:outerShdw>
              </a:effectLst>
              <a:latin typeface="Cambria" pitchFamily="18" charset="0"/>
            </a:endParaRPr>
          </a:p>
          <a:p>
            <a:pPr lvl="1"/>
            <a:r>
              <a:rPr lang="en-US" b="1" i="1" dirty="0">
                <a:solidFill>
                  <a:srgbClr val="FFFF00"/>
                </a:solidFill>
                <a:effectLst>
                  <a:outerShdw blurRad="38100" dist="38100" dir="2700000" algn="tl">
                    <a:srgbClr val="000000">
                      <a:alpha val="43137"/>
                    </a:srgbClr>
                  </a:outerShdw>
                </a:effectLst>
                <a:latin typeface="Cambria" pitchFamily="18" charset="0"/>
              </a:rPr>
              <a:t>A fool gives full vent to his anger, but a wise man keeps himself under control. </a:t>
            </a:r>
            <a:r>
              <a:rPr lang="en-US" b="1" dirty="0">
                <a:effectLst>
                  <a:outerShdw blurRad="38100" dist="38100" dir="2700000" algn="tl">
                    <a:srgbClr val="000000">
                      <a:alpha val="43137"/>
                    </a:srgbClr>
                  </a:outerShdw>
                </a:effectLst>
                <a:latin typeface="Cambria" pitchFamily="18" charset="0"/>
              </a:rPr>
              <a:t>(29:11 NIV</a:t>
            </a:r>
            <a:r>
              <a:rPr lang="en-US" b="1" dirty="0" smtClean="0">
                <a:effectLst>
                  <a:outerShdw blurRad="38100" dist="38100" dir="2700000" algn="tl">
                    <a:srgbClr val="000000">
                      <a:alpha val="43137"/>
                    </a:srgbClr>
                  </a:outerShdw>
                </a:effectLst>
                <a:latin typeface="Cambria" pitchFamily="18" charset="0"/>
              </a:rPr>
              <a:t>)</a:t>
            </a:r>
          </a:p>
          <a:p>
            <a:pPr lvl="1"/>
            <a:r>
              <a:rPr lang="en-US" b="1" i="1" dirty="0">
                <a:solidFill>
                  <a:srgbClr val="FFFF00"/>
                </a:solidFill>
                <a:effectLst>
                  <a:outerShdw blurRad="38100" dist="38100" dir="2700000" algn="tl">
                    <a:srgbClr val="000000">
                      <a:alpha val="43137"/>
                    </a:srgbClr>
                  </a:outerShdw>
                </a:effectLst>
                <a:latin typeface="Cambria" pitchFamily="18" charset="0"/>
              </a:rPr>
              <a:t>A hot-tempered man must pay the penalty; if you rescue him, you will have to do it again. </a:t>
            </a:r>
            <a:r>
              <a:rPr lang="en-US" b="1" dirty="0" smtClean="0">
                <a:effectLst>
                  <a:outerShdw blurRad="38100" dist="38100" dir="2700000" algn="tl">
                    <a:srgbClr val="000000">
                      <a:alpha val="43137"/>
                    </a:srgbClr>
                  </a:outerShdw>
                </a:effectLst>
                <a:latin typeface="Cambria" pitchFamily="18" charset="0"/>
              </a:rPr>
              <a:t>(19:19 </a:t>
            </a:r>
            <a:r>
              <a:rPr lang="en-US" b="1" dirty="0">
                <a:effectLst>
                  <a:outerShdw blurRad="38100" dist="38100" dir="2700000" algn="tl">
                    <a:srgbClr val="000000">
                      <a:alpha val="43137"/>
                    </a:srgbClr>
                  </a:outerShdw>
                </a:effectLst>
                <a:latin typeface="Cambria" pitchFamily="18" charset="0"/>
              </a:rPr>
              <a:t>NIV)</a:t>
            </a: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2478373"/>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000" dirty="0" smtClean="0">
                <a:effectLst>
                  <a:outerShdw blurRad="38100" dist="38100" dir="2700000" algn="tl">
                    <a:srgbClr val="000000">
                      <a:alpha val="43137"/>
                    </a:srgbClr>
                  </a:outerShdw>
                </a:effectLst>
              </a:rPr>
              <a:t>Why You </a:t>
            </a:r>
            <a:r>
              <a:rPr lang="en-US" sz="4000" u="sng" dirty="0" smtClean="0">
                <a:effectLst>
                  <a:outerShdw blurRad="38100" dist="38100" dir="2700000" algn="tl">
                    <a:srgbClr val="000000">
                      <a:alpha val="43137"/>
                    </a:srgbClr>
                  </a:outerShdw>
                </a:effectLst>
              </a:rPr>
              <a:t>Need</a:t>
            </a:r>
            <a:r>
              <a:rPr lang="en-US" sz="4000" dirty="0" smtClean="0">
                <a:effectLst>
                  <a:outerShdw blurRad="38100" dist="38100" dir="2700000" algn="tl">
                    <a:srgbClr val="000000">
                      <a:alpha val="43137"/>
                    </a:srgbClr>
                  </a:outerShdw>
                </a:effectLst>
              </a:rPr>
              <a:t> Self-Control</a:t>
            </a:r>
            <a:endParaRPr lang="en-US" sz="4000" u="sng" dirty="0" smtClean="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400"/>
            <a:ext cx="8229600" cy="5943600"/>
          </a:xfrm>
        </p:spPr>
        <p:txBody>
          <a:bodyPr>
            <a:normAutofit lnSpcReduction="10000"/>
          </a:bodyPr>
          <a:lstStyle/>
          <a:p>
            <a:r>
              <a:rPr lang="en-US" dirty="0" smtClean="0">
                <a:effectLst>
                  <a:outerShdw blurRad="38100" dist="38100" dir="2700000" algn="tl">
                    <a:srgbClr val="000000">
                      <a:alpha val="43137"/>
                    </a:srgbClr>
                  </a:outerShdw>
                </a:effectLst>
              </a:rPr>
              <a:t>Failure to Control Your Tongue:</a:t>
            </a:r>
            <a:endParaRPr lang="en-US" dirty="0">
              <a:effectLst>
                <a:outerShdw blurRad="38100" dist="38100" dir="2700000" algn="tl">
                  <a:srgbClr val="000000">
                    <a:alpha val="43137"/>
                  </a:srgbClr>
                </a:outerShdw>
              </a:effectLst>
            </a:endParaRP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He </a:t>
            </a:r>
            <a:r>
              <a:rPr lang="en-US" b="1" i="1" dirty="0">
                <a:solidFill>
                  <a:srgbClr val="FFFF00"/>
                </a:solidFill>
                <a:effectLst>
                  <a:outerShdw blurRad="38100" dist="38100" dir="2700000" algn="tl">
                    <a:srgbClr val="000000">
                      <a:alpha val="43137"/>
                    </a:srgbClr>
                  </a:outerShdw>
                </a:effectLst>
                <a:latin typeface="Cambria" pitchFamily="18" charset="0"/>
              </a:rPr>
              <a:t>who </a:t>
            </a:r>
            <a:r>
              <a:rPr lang="en-US" b="1" i="1" u="sng" dirty="0">
                <a:solidFill>
                  <a:srgbClr val="FFFF00"/>
                </a:solidFill>
                <a:effectLst>
                  <a:outerShdw blurRad="38100" dist="38100" dir="2700000" algn="tl">
                    <a:srgbClr val="000000">
                      <a:alpha val="43137"/>
                    </a:srgbClr>
                  </a:outerShdw>
                </a:effectLst>
                <a:latin typeface="Cambria" pitchFamily="18" charset="0"/>
              </a:rPr>
              <a:t>guards his mouth</a:t>
            </a:r>
            <a:r>
              <a:rPr lang="en-US" b="1" i="1" dirty="0">
                <a:solidFill>
                  <a:srgbClr val="FFFF00"/>
                </a:solidFill>
                <a:effectLst>
                  <a:outerShdw blurRad="38100" dist="38100" dir="2700000" algn="tl">
                    <a:srgbClr val="000000">
                      <a:alpha val="43137"/>
                    </a:srgbClr>
                  </a:outerShdw>
                </a:effectLst>
                <a:latin typeface="Cambria" pitchFamily="18" charset="0"/>
              </a:rPr>
              <a:t> and his tongue keeps himself from </a:t>
            </a:r>
            <a:r>
              <a:rPr lang="en-US" b="1" i="1" u="sng" dirty="0">
                <a:solidFill>
                  <a:srgbClr val="FFFF00"/>
                </a:solidFill>
                <a:effectLst>
                  <a:outerShdw blurRad="38100" dist="38100" dir="2700000" algn="tl">
                    <a:srgbClr val="000000">
                      <a:alpha val="43137"/>
                    </a:srgbClr>
                  </a:outerShdw>
                </a:effectLst>
                <a:latin typeface="Cambria" pitchFamily="18" charset="0"/>
              </a:rPr>
              <a:t>calamity</a:t>
            </a:r>
            <a:r>
              <a:rPr lang="en-US" b="1" i="1" dirty="0">
                <a:solidFill>
                  <a:srgbClr val="FFFF00"/>
                </a:solidFill>
                <a:effectLst>
                  <a:outerShdw blurRad="38100" dist="38100" dir="2700000" algn="tl">
                    <a:srgbClr val="000000">
                      <a:alpha val="43137"/>
                    </a:srgbClr>
                  </a:outerShdw>
                </a:effectLst>
                <a:latin typeface="Cambria" pitchFamily="18" charset="0"/>
              </a:rPr>
              <a:t>. </a:t>
            </a:r>
            <a:r>
              <a:rPr lang="en-US" b="1" dirty="0">
                <a:effectLst>
                  <a:outerShdw blurRad="38100" dist="38100" dir="2700000" algn="tl">
                    <a:srgbClr val="000000">
                      <a:alpha val="43137"/>
                    </a:srgbClr>
                  </a:outerShdw>
                </a:effectLst>
                <a:latin typeface="Cambria" pitchFamily="18" charset="0"/>
              </a:rPr>
              <a:t>(21:23 NIV)</a:t>
            </a:r>
          </a:p>
          <a:p>
            <a:pPr lvl="1"/>
            <a:r>
              <a:rPr lang="en-US" b="1" i="1" dirty="0">
                <a:solidFill>
                  <a:srgbClr val="FFFF00"/>
                </a:solidFill>
                <a:effectLst>
                  <a:outerShdw blurRad="38100" dist="38100" dir="2700000" algn="tl">
                    <a:srgbClr val="000000">
                      <a:alpha val="43137"/>
                    </a:srgbClr>
                  </a:outerShdw>
                </a:effectLst>
                <a:latin typeface="Cambria" pitchFamily="18" charset="0"/>
              </a:rPr>
              <a:t>A man of knowledge </a:t>
            </a:r>
            <a:r>
              <a:rPr lang="en-US" b="1" i="1" u="sng" dirty="0">
                <a:solidFill>
                  <a:srgbClr val="FFFF00"/>
                </a:solidFill>
                <a:effectLst>
                  <a:outerShdw blurRad="38100" dist="38100" dir="2700000" algn="tl">
                    <a:srgbClr val="000000">
                      <a:alpha val="43137"/>
                    </a:srgbClr>
                  </a:outerShdw>
                </a:effectLst>
                <a:latin typeface="Cambria" pitchFamily="18" charset="0"/>
              </a:rPr>
              <a:t>uses words with restraint</a:t>
            </a:r>
            <a:r>
              <a:rPr lang="en-US" b="1" i="1" dirty="0">
                <a:solidFill>
                  <a:srgbClr val="FFFF00"/>
                </a:solidFill>
                <a:effectLst>
                  <a:outerShdw blurRad="38100" dist="38100" dir="2700000" algn="tl">
                    <a:srgbClr val="000000">
                      <a:alpha val="43137"/>
                    </a:srgbClr>
                  </a:outerShdw>
                </a:effectLst>
                <a:latin typeface="Cambria" pitchFamily="18" charset="0"/>
              </a:rPr>
              <a:t>, and a man of understanding is even-tempered. Even a fool is thought wise if he keeps silent, and discerning if he holds his tongue. </a:t>
            </a:r>
            <a:r>
              <a:rPr lang="en-US" b="1" dirty="0">
                <a:effectLst>
                  <a:outerShdw blurRad="38100" dist="38100" dir="2700000" algn="tl">
                    <a:srgbClr val="000000">
                      <a:alpha val="43137"/>
                    </a:srgbClr>
                  </a:outerShdw>
                </a:effectLst>
                <a:latin typeface="Cambria" pitchFamily="18" charset="0"/>
              </a:rPr>
              <a:t>(17:27 NIV)</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If </a:t>
            </a:r>
            <a:r>
              <a:rPr lang="en-US" b="1" i="1" dirty="0">
                <a:solidFill>
                  <a:srgbClr val="FFFF00"/>
                </a:solidFill>
                <a:effectLst>
                  <a:outerShdw blurRad="38100" dist="38100" dir="2700000" algn="tl">
                    <a:srgbClr val="000000">
                      <a:alpha val="43137"/>
                    </a:srgbClr>
                  </a:outerShdw>
                </a:effectLst>
                <a:latin typeface="Cambria" pitchFamily="18" charset="0"/>
              </a:rPr>
              <a:t>anyone thinks he is religious and does not </a:t>
            </a:r>
            <a:r>
              <a:rPr lang="en-US" b="1" i="1" u="sng" dirty="0">
                <a:solidFill>
                  <a:srgbClr val="FFFF00"/>
                </a:solidFill>
                <a:effectLst>
                  <a:outerShdw blurRad="38100" dist="38100" dir="2700000" algn="tl">
                    <a:srgbClr val="000000">
                      <a:alpha val="43137"/>
                    </a:srgbClr>
                  </a:outerShdw>
                </a:effectLst>
                <a:latin typeface="Cambria" pitchFamily="18" charset="0"/>
              </a:rPr>
              <a:t>bridle his tongue</a:t>
            </a:r>
            <a:r>
              <a:rPr lang="en-US" b="1" i="1" dirty="0">
                <a:solidFill>
                  <a:srgbClr val="FFFF00"/>
                </a:solidFill>
                <a:effectLst>
                  <a:outerShdw blurRad="38100" dist="38100" dir="2700000" algn="tl">
                    <a:srgbClr val="000000">
                      <a:alpha val="43137"/>
                    </a:srgbClr>
                  </a:outerShdw>
                </a:effectLst>
                <a:latin typeface="Cambria" pitchFamily="18" charset="0"/>
              </a:rPr>
              <a:t> but deceives his heart, this person's religion is worthless. </a:t>
            </a:r>
            <a:r>
              <a:rPr lang="en-US" b="1" dirty="0">
                <a:effectLst>
                  <a:outerShdw blurRad="38100" dist="38100" dir="2700000" algn="tl">
                    <a:srgbClr val="000000">
                      <a:alpha val="43137"/>
                    </a:srgbClr>
                  </a:outerShdw>
                </a:effectLst>
                <a:latin typeface="Cambria" pitchFamily="18" charset="0"/>
              </a:rPr>
              <a:t>(</a:t>
            </a:r>
            <a:r>
              <a:rPr lang="en-US" b="1" dirty="0" smtClean="0">
                <a:effectLst>
                  <a:outerShdw blurRad="38100" dist="38100" dir="2700000" algn="tl">
                    <a:srgbClr val="000000">
                      <a:alpha val="43137"/>
                    </a:srgbClr>
                  </a:outerShdw>
                </a:effectLst>
                <a:latin typeface="Cambria" pitchFamily="18" charset="0"/>
              </a:rPr>
              <a:t>James 1:26)</a:t>
            </a:r>
            <a:endParaRPr lang="en-US" b="1" dirty="0">
              <a:effectLst>
                <a:outerShdw blurRad="38100" dist="38100" dir="2700000" algn="tl">
                  <a:srgbClr val="000000">
                    <a:alpha val="43137"/>
                  </a:srgbClr>
                </a:outerShdw>
              </a:effectLst>
              <a:latin typeface="Cambria" pitchFamily="18" charset="0"/>
            </a:endParaRP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So </a:t>
            </a:r>
            <a:r>
              <a:rPr lang="en-US" b="1" i="1" dirty="0">
                <a:solidFill>
                  <a:srgbClr val="FFFF00"/>
                </a:solidFill>
                <a:effectLst>
                  <a:outerShdw blurRad="38100" dist="38100" dir="2700000" algn="tl">
                    <a:srgbClr val="000000">
                      <a:alpha val="43137"/>
                    </a:srgbClr>
                  </a:outerShdw>
                </a:effectLst>
                <a:latin typeface="Cambria" pitchFamily="18" charset="0"/>
              </a:rPr>
              <a:t>also the tongue is a small member, yet it boasts of great things. </a:t>
            </a:r>
            <a:r>
              <a:rPr lang="en-US" b="1" i="1" dirty="0">
                <a:solidFill>
                  <a:srgbClr val="FFFF00"/>
                </a:solidFill>
                <a:effectLst>
                  <a:outerShdw blurRad="38100" dist="38100" dir="2700000" algn="tl">
                    <a:srgbClr val="000000">
                      <a:alpha val="43137"/>
                    </a:srgbClr>
                  </a:outerShdw>
                </a:effectLst>
                <a:latin typeface="Cambria" pitchFamily="18" charset="0"/>
              </a:rPr>
              <a:t>How great a forest is set ablaze by such a small fire! </a:t>
            </a:r>
            <a:r>
              <a:rPr lang="en-US" b="1" dirty="0">
                <a:effectLst>
                  <a:outerShdw blurRad="38100" dist="38100" dir="2700000" algn="tl">
                    <a:srgbClr val="000000">
                      <a:alpha val="43137"/>
                    </a:srgbClr>
                  </a:outerShdw>
                </a:effectLst>
                <a:latin typeface="Cambria" pitchFamily="18" charset="0"/>
              </a:rPr>
              <a:t>(</a:t>
            </a:r>
            <a:r>
              <a:rPr lang="en-US" b="1" dirty="0" smtClean="0">
                <a:effectLst>
                  <a:outerShdw blurRad="38100" dist="38100" dir="2700000" algn="tl">
                    <a:srgbClr val="000000">
                      <a:alpha val="43137"/>
                    </a:srgbClr>
                  </a:outerShdw>
                </a:effectLst>
                <a:latin typeface="Cambria" pitchFamily="18" charset="0"/>
              </a:rPr>
              <a:t>James 3:5)</a:t>
            </a:r>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37250620"/>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000" dirty="0" smtClean="0">
                <a:effectLst>
                  <a:outerShdw blurRad="38100" dist="38100" dir="2700000" algn="tl">
                    <a:srgbClr val="000000">
                      <a:alpha val="43137"/>
                    </a:srgbClr>
                  </a:outerShdw>
                </a:effectLst>
              </a:rPr>
              <a:t>Why You </a:t>
            </a:r>
            <a:r>
              <a:rPr lang="en-US" sz="4000" u="sng" dirty="0" smtClean="0">
                <a:effectLst>
                  <a:outerShdw blurRad="38100" dist="38100" dir="2700000" algn="tl">
                    <a:srgbClr val="000000">
                      <a:alpha val="43137"/>
                    </a:srgbClr>
                  </a:outerShdw>
                </a:effectLst>
              </a:rPr>
              <a:t>Need</a:t>
            </a:r>
            <a:r>
              <a:rPr lang="en-US" sz="4000" dirty="0" smtClean="0">
                <a:effectLst>
                  <a:outerShdw blurRad="38100" dist="38100" dir="2700000" algn="tl">
                    <a:srgbClr val="000000">
                      <a:alpha val="43137"/>
                    </a:srgbClr>
                  </a:outerShdw>
                </a:effectLst>
              </a:rPr>
              <a:t> Self-Control</a:t>
            </a:r>
            <a:endParaRPr lang="en-US" sz="4000" u="sng" dirty="0" smtClean="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We see numerous other areas in our day where people are out of control:</a:t>
            </a:r>
          </a:p>
          <a:p>
            <a:pPr lvl="1"/>
            <a:r>
              <a:rPr lang="en-US" dirty="0" smtClean="0">
                <a:effectLst>
                  <a:outerShdw blurRad="38100" dist="38100" dir="2700000" algn="tl">
                    <a:srgbClr val="000000">
                      <a:alpha val="43137"/>
                    </a:srgbClr>
                  </a:outerShdw>
                </a:effectLst>
              </a:rPr>
              <a:t>Drug Addictions</a:t>
            </a:r>
          </a:p>
          <a:p>
            <a:pPr lvl="1"/>
            <a:r>
              <a:rPr lang="en-US" dirty="0" smtClean="0">
                <a:effectLst>
                  <a:outerShdw blurRad="38100" dist="38100" dir="2700000" algn="tl">
                    <a:srgbClr val="000000">
                      <a:alpha val="43137"/>
                    </a:srgbClr>
                  </a:outerShdw>
                </a:effectLst>
              </a:rPr>
              <a:t>Gambling addictions</a:t>
            </a:r>
          </a:p>
          <a:p>
            <a:pPr lvl="1"/>
            <a:r>
              <a:rPr lang="en-US" dirty="0" smtClean="0">
                <a:effectLst>
                  <a:outerShdw blurRad="38100" dist="38100" dir="2700000" algn="tl">
                    <a:srgbClr val="000000">
                      <a:alpha val="43137"/>
                    </a:srgbClr>
                  </a:outerShdw>
                </a:effectLst>
              </a:rPr>
              <a:t>Sexual Addictions</a:t>
            </a:r>
          </a:p>
          <a:p>
            <a:pPr lvl="1"/>
            <a:r>
              <a:rPr lang="en-US" dirty="0" smtClean="0">
                <a:effectLst>
                  <a:outerShdw blurRad="38100" dist="38100" dir="2700000" algn="tl">
                    <a:srgbClr val="000000">
                      <a:alpha val="43137"/>
                    </a:srgbClr>
                  </a:outerShdw>
                </a:effectLst>
              </a:rPr>
              <a:t>Video Game Addictions</a:t>
            </a:r>
          </a:p>
          <a:p>
            <a:pPr lvl="1"/>
            <a:r>
              <a:rPr lang="en-US" dirty="0" smtClean="0">
                <a:effectLst>
                  <a:outerShdw blurRad="38100" dist="38100" dir="2700000" algn="tl">
                    <a:srgbClr val="000000">
                      <a:alpha val="43137"/>
                    </a:srgbClr>
                  </a:outerShdw>
                </a:effectLst>
              </a:rPr>
              <a:t>Compulsive Spenders</a:t>
            </a:r>
          </a:p>
          <a:p>
            <a:r>
              <a:rPr lang="en-US" dirty="0" smtClean="0">
                <a:effectLst>
                  <a:outerShdw blurRad="38100" dist="38100" dir="2700000" algn="tl">
                    <a:srgbClr val="000000">
                      <a:alpha val="43137"/>
                    </a:srgbClr>
                  </a:outerShdw>
                </a:effectLst>
              </a:rPr>
              <a:t>We have all these areas where we’re out of control, and the scary thing is, it only takes one breach in the wall for an enemy to come in a destroy us!</a:t>
            </a:r>
          </a:p>
          <a:p>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17201184"/>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docProps/app.xml><?xml version="1.0" encoding="utf-8"?>
<Properties xmlns="http://schemas.openxmlformats.org/officeDocument/2006/extended-properties" xmlns:vt="http://schemas.openxmlformats.org/officeDocument/2006/docPropsVTypes">
  <Template/>
  <TotalTime>22429</TotalTime>
  <Words>2456</Words>
  <Application>Microsoft Office PowerPoint</Application>
  <PresentationFormat>On-screen Show (4:3)</PresentationFormat>
  <Paragraphs>119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Apex</vt:lpstr>
      <vt:lpstr>The Book of Proverbs</vt:lpstr>
      <vt:lpstr>The “Marshmellow” Man</vt:lpstr>
      <vt:lpstr>Self Control</vt:lpstr>
      <vt:lpstr>What Is Self Control?</vt:lpstr>
      <vt:lpstr>Why You Need Self-Control</vt:lpstr>
      <vt:lpstr>Why You Need Self-Control</vt:lpstr>
      <vt:lpstr>Why You Need Self-Control</vt:lpstr>
      <vt:lpstr>Why You Need Self-Control</vt:lpstr>
      <vt:lpstr>Why You Need Self-Control</vt:lpstr>
      <vt:lpstr>Why You Need Self-Control</vt:lpstr>
      <vt:lpstr>How You Get Self-Control</vt:lpstr>
      <vt:lpstr>How You Get Self-Control</vt:lpstr>
      <vt:lpstr>How You Get Self-Control</vt:lpstr>
      <vt:lpstr>How You Get Self-Control</vt:lpstr>
      <vt:lpstr>How You Get Self-Control</vt:lpstr>
      <vt:lpstr>How You Get Self-Control</vt:lpstr>
      <vt:lpstr>How You Get Self-Control</vt:lpstr>
      <vt:lpstr>How You Get Self-Control</vt:lpstr>
      <vt:lpstr>The Ultimate Example of Self-Control</vt:lpstr>
      <vt:lpstr>The Ultimate Example of Self-Control</vt:lpstr>
      <vt:lpstr>The Ultimate Example of Self-Control</vt:lpstr>
      <vt:lpstr>The Ultimate Example of Self-Control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rsconnolly</dc:creator>
  <cp:lastModifiedBy>Robert Connolly</cp:lastModifiedBy>
  <cp:revision>1286</cp:revision>
  <dcterms:created xsi:type="dcterms:W3CDTF">2011-01-13T01:13:42Z</dcterms:created>
  <dcterms:modified xsi:type="dcterms:W3CDTF">2015-05-24T14:21:33Z</dcterms:modified>
</cp:coreProperties>
</file>