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8" r:id="rId2"/>
    <p:sldId id="460" r:id="rId3"/>
    <p:sldId id="500" r:id="rId4"/>
    <p:sldId id="524" r:id="rId5"/>
    <p:sldId id="535" r:id="rId6"/>
    <p:sldId id="523" r:id="rId7"/>
    <p:sldId id="525" r:id="rId8"/>
    <p:sldId id="526" r:id="rId9"/>
    <p:sldId id="527" r:id="rId10"/>
    <p:sldId id="528" r:id="rId11"/>
    <p:sldId id="529" r:id="rId12"/>
    <p:sldId id="536" r:id="rId13"/>
    <p:sldId id="530" r:id="rId14"/>
    <p:sldId id="531" r:id="rId15"/>
    <p:sldId id="532" r:id="rId16"/>
    <p:sldId id="534" r:id="rId17"/>
    <p:sldId id="53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6/16/2015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6/16/2015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6/16/2015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Words</a:t>
            </a:r>
            <a:endParaRPr lang="en-US" sz="4000" b="1" dirty="0" smtClean="0">
              <a:effectLst>
                <a:outerShdw blurRad="38100" dist="38100" dir="2700000" algn="tl">
                  <a:srgbClr val="000000">
                    <a:alpha val="43137"/>
                  </a:srgbClr>
                </a:outerShdw>
              </a:effectLst>
            </a:endParaRPr>
          </a:p>
          <a:p>
            <a:r>
              <a:rPr lang="en-US" sz="4000" b="1" dirty="0" smtClean="0">
                <a:solidFill>
                  <a:srgbClr val="FFFF00"/>
                </a:solidFill>
                <a:effectLst>
                  <a:outerShdw blurRad="38100" dist="38100" dir="2700000" algn="tl">
                    <a:srgbClr val="000000">
                      <a:alpha val="43137"/>
                    </a:srgbClr>
                  </a:outerShdw>
                </a:effectLst>
              </a:rPr>
              <a:t>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Wise Use of Our Words</a:t>
            </a:r>
            <a:endParaRPr lang="en-US" dirty="0"/>
          </a:p>
        </p:txBody>
      </p:sp>
      <p:sp>
        <p:nvSpPr>
          <p:cNvPr id="5" name="Content Placeholder 4"/>
          <p:cNvSpPr>
            <a:spLocks noGrp="1"/>
          </p:cNvSpPr>
          <p:nvPr>
            <p:ph idx="1"/>
          </p:nvPr>
        </p:nvSpPr>
        <p:spPr>
          <a:xfrm>
            <a:off x="457200" y="914400"/>
            <a:ext cx="8229600" cy="5562600"/>
          </a:xfrm>
        </p:spPr>
        <p:txBody>
          <a:bodyPr>
            <a:normAutofit lnSpcReduction="10000"/>
          </a:bodyPr>
          <a:lstStyle/>
          <a:p>
            <a:pPr marL="137160" indent="0">
              <a:buNone/>
            </a:pPr>
            <a:r>
              <a:rPr lang="en-US" dirty="0" smtClean="0">
                <a:effectLst>
                  <a:outerShdw blurRad="38100" dist="38100" dir="2700000" algn="tl">
                    <a:srgbClr val="000000">
                      <a:alpha val="43137"/>
                    </a:srgbClr>
                  </a:outerShdw>
                </a:effectLst>
              </a:rPr>
              <a:t>We Need Truthful and Honest Speech Rather </a:t>
            </a:r>
            <a:r>
              <a:rPr lang="en-US" dirty="0">
                <a:effectLst>
                  <a:outerShdw blurRad="38100" dist="38100" dir="2700000" algn="tl">
                    <a:srgbClr val="000000">
                      <a:alpha val="43137"/>
                    </a:srgbClr>
                  </a:outerShdw>
                </a:effectLst>
              </a:rPr>
              <a:t>than </a:t>
            </a:r>
            <a:r>
              <a:rPr lang="en-US" dirty="0" smtClean="0">
                <a:effectLst>
                  <a:outerShdw blurRad="38100" dist="38100" dir="2700000" algn="tl">
                    <a:srgbClr val="000000">
                      <a:alpha val="43137"/>
                    </a:srgbClr>
                  </a:outerShdw>
                </a:effectLst>
              </a:rPr>
              <a:t>Deceptiveness:</a:t>
            </a:r>
            <a:endParaRPr lang="en-US" dirty="0">
              <a:effectLst>
                <a:outerShdw blurRad="38100" dist="38100" dir="2700000" algn="tl">
                  <a:srgbClr val="000000">
                    <a:alpha val="43137"/>
                  </a:srgbClr>
                </a:outerShdw>
              </a:effectLst>
            </a:endParaRPr>
          </a:p>
          <a:p>
            <a:r>
              <a:rPr lang="en-US" b="1" i="1" dirty="0">
                <a:solidFill>
                  <a:srgbClr val="FFFF00"/>
                </a:solidFill>
                <a:effectLst>
                  <a:outerShdw blurRad="38100" dist="38100" dir="2700000" algn="tl">
                    <a:srgbClr val="000000">
                      <a:alpha val="43137"/>
                    </a:srgbClr>
                  </a:outerShdw>
                </a:effectLst>
                <a:latin typeface="Cambria" pitchFamily="18" charset="0"/>
              </a:rPr>
              <a:t>A truthful witness gives honest testimony, but a false witness tells lies. </a:t>
            </a:r>
            <a:r>
              <a:rPr lang="en-US" b="1" dirty="0">
                <a:effectLst>
                  <a:outerShdw blurRad="38100" dist="38100" dir="2700000" algn="tl">
                    <a:srgbClr val="000000">
                      <a:alpha val="43137"/>
                    </a:srgbClr>
                  </a:outerShdw>
                </a:effectLst>
                <a:latin typeface="Cambria" pitchFamily="18" charset="0"/>
              </a:rPr>
              <a:t>(12:17 NIV</a:t>
            </a:r>
            <a:r>
              <a:rPr lang="en-US" b="1" dirty="0" smtClean="0">
                <a:effectLst>
                  <a:outerShdw blurRad="38100" dist="38100" dir="2700000" algn="tl">
                    <a:srgbClr val="000000">
                      <a:alpha val="43137"/>
                    </a:srgbClr>
                  </a:outerShdw>
                </a:effectLst>
                <a:latin typeface="Cambria" pitchFamily="18" charset="0"/>
              </a:rPr>
              <a:t>)</a:t>
            </a:r>
          </a:p>
          <a:p>
            <a:r>
              <a:rPr lang="en-US" b="1" i="1" dirty="0">
                <a:solidFill>
                  <a:srgbClr val="FFFF00"/>
                </a:solidFill>
                <a:effectLst>
                  <a:outerShdw blurRad="38100" dist="38100" dir="2700000" algn="tl">
                    <a:srgbClr val="000000">
                      <a:alpha val="43137"/>
                    </a:srgbClr>
                  </a:outerShdw>
                </a:effectLst>
                <a:latin typeface="Cambria" pitchFamily="18" charset="0"/>
              </a:rPr>
              <a:t>Deceit is in the heart of those who plot evil, but those who promote peace have joy. </a:t>
            </a:r>
            <a:r>
              <a:rPr lang="en-US" b="1" dirty="0" smtClean="0">
                <a:effectLst>
                  <a:outerShdw blurRad="38100" dist="38100" dir="2700000" algn="tl">
                    <a:srgbClr val="000000">
                      <a:alpha val="43137"/>
                    </a:srgbClr>
                  </a:outerShdw>
                </a:effectLst>
                <a:latin typeface="Cambria" pitchFamily="18" charset="0"/>
              </a:rPr>
              <a:t>(12:20 </a:t>
            </a:r>
            <a:r>
              <a:rPr lang="en-US" b="1" dirty="0">
                <a:effectLst>
                  <a:outerShdw blurRad="38100" dist="38100" dir="2700000" algn="tl">
                    <a:srgbClr val="000000">
                      <a:alpha val="43137"/>
                    </a:srgbClr>
                  </a:outerShdw>
                </a:effectLst>
                <a:latin typeface="Cambria" pitchFamily="18" charset="0"/>
              </a:rPr>
              <a:t>NET</a:t>
            </a:r>
            <a:r>
              <a:rPr lang="en-US" b="1" dirty="0" smtClean="0">
                <a:effectLst>
                  <a:outerShdw blurRad="38100" dist="38100" dir="2700000" algn="tl">
                    <a:srgbClr val="000000">
                      <a:alpha val="43137"/>
                    </a:srgbClr>
                  </a:outerShdw>
                </a:effectLst>
                <a:latin typeface="Cambria" pitchFamily="18" charset="0"/>
              </a:rPr>
              <a:t>)</a:t>
            </a:r>
          </a:p>
          <a:p>
            <a:r>
              <a:rPr lang="en-US" b="1" i="1" dirty="0">
                <a:solidFill>
                  <a:srgbClr val="FFFF00"/>
                </a:solidFill>
                <a:effectLst>
                  <a:outerShdw blurRad="38100" dist="38100" dir="2700000" algn="tl">
                    <a:srgbClr val="000000">
                      <a:alpha val="43137"/>
                    </a:srgbClr>
                  </a:outerShdw>
                </a:effectLst>
                <a:latin typeface="Cambria" pitchFamily="18" charset="0"/>
              </a:rPr>
              <a:t>Bread gained by deceit is sweet to a man, but afterward his mouth will be full of gravel. </a:t>
            </a:r>
            <a:r>
              <a:rPr lang="en-US" b="1" dirty="0" smtClean="0">
                <a:effectLst>
                  <a:outerShdw blurRad="38100" dist="38100" dir="2700000" algn="tl">
                    <a:srgbClr val="000000">
                      <a:alpha val="43137"/>
                    </a:srgbClr>
                  </a:outerShdw>
                </a:effectLst>
                <a:latin typeface="Cambria" pitchFamily="18" charset="0"/>
              </a:rPr>
              <a:t>(20:17)</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8965614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Wise Use of Our Words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marL="137160" indent="0">
              <a:buNone/>
            </a:pPr>
            <a:r>
              <a:rPr lang="en-US" dirty="0" smtClean="0">
                <a:effectLst>
                  <a:outerShdw blurRad="38100" dist="38100" dir="2700000" algn="tl">
                    <a:srgbClr val="000000">
                      <a:alpha val="43137"/>
                    </a:srgbClr>
                  </a:outerShdw>
                </a:effectLst>
              </a:rPr>
              <a:t>We Need </a:t>
            </a:r>
            <a:r>
              <a:rPr lang="en-US" dirty="0">
                <a:effectLst>
                  <a:outerShdw blurRad="38100" dist="38100" dir="2700000" algn="tl">
                    <a:srgbClr val="000000">
                      <a:alpha val="43137"/>
                    </a:srgbClr>
                  </a:outerShdw>
                </a:effectLst>
              </a:rPr>
              <a:t>Kind and Gentle Speech Rather than </a:t>
            </a:r>
            <a:r>
              <a:rPr lang="en-US" dirty="0" smtClean="0">
                <a:effectLst>
                  <a:outerShdw blurRad="38100" dist="38100" dir="2700000" algn="tl">
                    <a:srgbClr val="000000">
                      <a:alpha val="43137"/>
                    </a:srgbClr>
                  </a:outerShdw>
                </a:effectLst>
              </a:rPr>
              <a:t>Harshness:</a:t>
            </a:r>
            <a:endParaRPr lang="en-US" dirty="0">
              <a:effectLst>
                <a:outerShdw blurRad="38100" dist="38100" dir="2700000" algn="tl">
                  <a:srgbClr val="000000">
                    <a:alpha val="43137"/>
                  </a:srgbClr>
                </a:outerShdw>
              </a:effectLst>
            </a:endParaRPr>
          </a:p>
          <a:p>
            <a:r>
              <a:rPr lang="en-US" b="1" i="1" dirty="0">
                <a:solidFill>
                  <a:srgbClr val="FFFF00"/>
                </a:solidFill>
                <a:effectLst>
                  <a:outerShdw blurRad="38100" dist="38100" dir="2700000" algn="tl">
                    <a:srgbClr val="000000">
                      <a:alpha val="43137"/>
                    </a:srgbClr>
                  </a:outerShdw>
                </a:effectLst>
                <a:latin typeface="Cambria" pitchFamily="18" charset="0"/>
              </a:rPr>
              <a:t>A gentle answer turns away wrath, but a harsh word stirs up anger. </a:t>
            </a:r>
            <a:r>
              <a:rPr lang="en-US" b="1" dirty="0">
                <a:effectLst>
                  <a:outerShdw blurRad="38100" dist="38100" dir="2700000" algn="tl">
                    <a:srgbClr val="000000">
                      <a:alpha val="43137"/>
                    </a:srgbClr>
                  </a:outerShdw>
                </a:effectLst>
                <a:latin typeface="Cambria" pitchFamily="18" charset="0"/>
              </a:rPr>
              <a:t>(15:1 NIV</a:t>
            </a:r>
            <a:r>
              <a:rPr lang="en-US" b="1" dirty="0" smtClean="0">
                <a:effectLst>
                  <a:outerShdw blurRad="38100" dist="38100" dir="2700000" algn="tl">
                    <a:srgbClr val="000000">
                      <a:alpha val="43137"/>
                    </a:srgbClr>
                  </a:outerShdw>
                </a:effectLst>
                <a:latin typeface="Cambria" pitchFamily="18" charset="0"/>
              </a:rPr>
              <a:t>)</a:t>
            </a:r>
          </a:p>
          <a:p>
            <a:pPr lvl="1"/>
            <a:r>
              <a:rPr lang="en-US" i="1" dirty="0" smtClean="0">
                <a:effectLst>
                  <a:outerShdw blurRad="38100" dist="38100" dir="2700000" algn="tl">
                    <a:srgbClr val="000000">
                      <a:alpha val="43137"/>
                    </a:srgbClr>
                  </a:outerShdw>
                </a:effectLst>
                <a:latin typeface="Cambria" pitchFamily="18" charset="0"/>
              </a:rPr>
              <a:t>[</a:t>
            </a:r>
            <a:r>
              <a:rPr lang="en-US" b="1" i="1" dirty="0">
                <a:solidFill>
                  <a:srgbClr val="FFFF00"/>
                </a:solidFill>
                <a:effectLst>
                  <a:outerShdw blurRad="38100" dist="38100" dir="2700000" algn="tl">
                    <a:srgbClr val="000000">
                      <a:alpha val="43137"/>
                    </a:srgbClr>
                  </a:outerShdw>
                </a:effectLst>
                <a:latin typeface="Cambria" pitchFamily="18" charset="0"/>
              </a:rPr>
              <a:t>A gentle answer </a:t>
            </a:r>
            <a:r>
              <a:rPr lang="en-US" i="1" dirty="0" smtClean="0">
                <a:effectLst>
                  <a:outerShdw blurRad="38100" dist="38100" dir="2700000" algn="tl">
                    <a:srgbClr val="000000">
                      <a:alpha val="43137"/>
                    </a:srgbClr>
                  </a:outerShdw>
                </a:effectLst>
                <a:latin typeface="Cambria" pitchFamily="18" charset="0"/>
              </a:rPr>
              <a:t>] </a:t>
            </a:r>
            <a:r>
              <a:rPr lang="en-US" i="1" dirty="0">
                <a:effectLst>
                  <a:outerShdw blurRad="38100" dist="38100" dir="2700000" algn="tl">
                    <a:srgbClr val="000000">
                      <a:alpha val="43137"/>
                    </a:srgbClr>
                  </a:outerShdw>
                </a:effectLst>
                <a:latin typeface="Cambria" pitchFamily="18" charset="0"/>
              </a:rPr>
              <a:t>connotes a response that in both substance and style soothes and comforts the listener. This thoughtful, compassionate reaction to the opponent without compromising truth “turns back” his “wrath” due to his felt wrong and so restores his good temper and good sense</a:t>
            </a:r>
            <a:r>
              <a:rPr lang="en-US" i="1" dirty="0" smtClean="0">
                <a:effectLst>
                  <a:outerShdw blurRad="38100" dist="38100" dir="2700000" algn="tl">
                    <a:srgbClr val="000000">
                      <a:alpha val="43137"/>
                    </a:srgbClr>
                  </a:outerShdw>
                </a:effectLst>
                <a:latin typeface="Cambria" pitchFamily="18" charset="0"/>
              </a:rPr>
              <a:t>. </a:t>
            </a:r>
            <a:r>
              <a:rPr lang="en-US" dirty="0">
                <a:effectLst>
                  <a:outerShdw blurRad="38100" dist="38100" dir="2700000" algn="tl">
                    <a:srgbClr val="000000">
                      <a:alpha val="43137"/>
                    </a:srgbClr>
                  </a:outerShdw>
                </a:effectLst>
                <a:latin typeface="Cambria" pitchFamily="18" charset="0"/>
              </a:rPr>
              <a:t>(</a:t>
            </a:r>
            <a:r>
              <a:rPr lang="en-US" dirty="0" err="1" smtClean="0">
                <a:effectLst>
                  <a:outerShdw blurRad="38100" dist="38100" dir="2700000" algn="tl">
                    <a:srgbClr val="000000">
                      <a:alpha val="43137"/>
                    </a:srgbClr>
                  </a:outerShdw>
                </a:effectLst>
                <a:latin typeface="Cambria" pitchFamily="18" charset="0"/>
              </a:rPr>
              <a:t>Waltke</a:t>
            </a:r>
            <a:r>
              <a:rPr lang="en-US" dirty="0" smtClean="0">
                <a:effectLst>
                  <a:outerShdw blurRad="38100" dist="38100" dir="2700000" algn="tl">
                    <a:srgbClr val="000000">
                      <a:alpha val="43137"/>
                    </a:srgbClr>
                  </a:outerShdw>
                </a:effectLst>
                <a:latin typeface="Cambria" pitchFamily="18" charset="0"/>
              </a:rPr>
              <a:t> on Proverbs 15:1)</a:t>
            </a:r>
            <a:endParaRPr lang="en-US" i="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91211264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Wise Use of Our Words</a:t>
            </a:r>
            <a:endParaRPr lang="en-US" dirty="0"/>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pPr marL="137160" indent="0">
              <a:buNone/>
            </a:pPr>
            <a:r>
              <a:rPr lang="en-US" sz="3800" dirty="0" smtClean="0">
                <a:effectLst>
                  <a:outerShdw blurRad="38100" dist="38100" dir="2700000" algn="tl">
                    <a:srgbClr val="000000">
                      <a:alpha val="43137"/>
                    </a:srgbClr>
                  </a:outerShdw>
                </a:effectLst>
              </a:rPr>
              <a:t>We Need </a:t>
            </a:r>
            <a:r>
              <a:rPr lang="en-US" sz="3800" dirty="0">
                <a:effectLst>
                  <a:outerShdw blurRad="38100" dist="38100" dir="2700000" algn="tl">
                    <a:srgbClr val="000000">
                      <a:alpha val="43137"/>
                    </a:srgbClr>
                  </a:outerShdw>
                </a:effectLst>
              </a:rPr>
              <a:t>Kind and Gentle Speech Rather than </a:t>
            </a:r>
            <a:r>
              <a:rPr lang="en-US" sz="3800" dirty="0" smtClean="0">
                <a:effectLst>
                  <a:outerShdw blurRad="38100" dist="38100" dir="2700000" algn="tl">
                    <a:srgbClr val="000000">
                      <a:alpha val="43137"/>
                    </a:srgbClr>
                  </a:outerShdw>
                </a:effectLst>
              </a:rPr>
              <a:t>Harshness:</a:t>
            </a:r>
            <a:endParaRPr lang="en-US" sz="3800" dirty="0">
              <a:effectLst>
                <a:outerShdw blurRad="38100" dist="38100" dir="2700000" algn="tl">
                  <a:srgbClr val="000000">
                    <a:alpha val="43137"/>
                  </a:srgbClr>
                </a:outerShdw>
              </a:effectLst>
            </a:endParaRPr>
          </a:p>
          <a:p>
            <a:r>
              <a:rPr lang="en-US" sz="3800" b="1" i="1" dirty="0" smtClean="0">
                <a:solidFill>
                  <a:srgbClr val="FFFF00"/>
                </a:solidFill>
                <a:effectLst>
                  <a:outerShdw blurRad="38100" dist="38100" dir="2700000" algn="tl">
                    <a:srgbClr val="000000">
                      <a:alpha val="43137"/>
                    </a:srgbClr>
                  </a:outerShdw>
                </a:effectLst>
                <a:latin typeface="Cambria" pitchFamily="18" charset="0"/>
              </a:rPr>
              <a:t>Through </a:t>
            </a:r>
            <a:r>
              <a:rPr lang="en-US" sz="3800" b="1" i="1" dirty="0">
                <a:solidFill>
                  <a:srgbClr val="FFFF00"/>
                </a:solidFill>
                <a:effectLst>
                  <a:outerShdw blurRad="38100" dist="38100" dir="2700000" algn="tl">
                    <a:srgbClr val="000000">
                      <a:alpha val="43137"/>
                    </a:srgbClr>
                  </a:outerShdw>
                </a:effectLst>
                <a:latin typeface="Cambria" pitchFamily="18" charset="0"/>
              </a:rPr>
              <a:t>patience a ruler can be persuaded, and a gentle tongue can break a bone. </a:t>
            </a:r>
            <a:r>
              <a:rPr lang="en-US" sz="3800" b="1" dirty="0">
                <a:effectLst>
                  <a:outerShdw blurRad="38100" dist="38100" dir="2700000" algn="tl">
                    <a:srgbClr val="000000">
                      <a:alpha val="43137"/>
                    </a:srgbClr>
                  </a:outerShdw>
                </a:effectLst>
                <a:latin typeface="Cambria" pitchFamily="18" charset="0"/>
              </a:rPr>
              <a:t>(25:15 NIV</a:t>
            </a:r>
            <a:r>
              <a:rPr lang="en-US" sz="3800" b="1" dirty="0" smtClean="0">
                <a:effectLst>
                  <a:outerShdw blurRad="38100" dist="38100" dir="2700000" algn="tl">
                    <a:srgbClr val="000000">
                      <a:alpha val="43137"/>
                    </a:srgbClr>
                  </a:outerShdw>
                </a:effectLst>
                <a:latin typeface="Cambria" pitchFamily="18" charset="0"/>
              </a:rPr>
              <a:t>)</a:t>
            </a:r>
          </a:p>
          <a:p>
            <a:pPr lvl="1"/>
            <a:r>
              <a:rPr lang="en-US" i="1" dirty="0" smtClean="0">
                <a:effectLst>
                  <a:outerShdw blurRad="38100" dist="38100" dir="2700000" algn="tl">
                    <a:srgbClr val="000000">
                      <a:alpha val="43137"/>
                    </a:srgbClr>
                  </a:outerShdw>
                </a:effectLst>
                <a:latin typeface="Cambria" pitchFamily="18" charset="0"/>
              </a:rPr>
              <a:t>Bones </a:t>
            </a:r>
            <a:r>
              <a:rPr lang="en-US" i="1" dirty="0">
                <a:effectLst>
                  <a:outerShdw blurRad="38100" dist="38100" dir="2700000" algn="tl">
                    <a:srgbClr val="000000">
                      <a:alpha val="43137"/>
                    </a:srgbClr>
                  </a:outerShdw>
                </a:effectLst>
                <a:latin typeface="Cambria" pitchFamily="18" charset="0"/>
              </a:rPr>
              <a:t>are the most rigid body parts inside of a person, and fracturing the bones here refers to breaking down the deepest, most hardened resistance to an idea a person may </a:t>
            </a:r>
            <a:r>
              <a:rPr lang="en-US" i="1" dirty="0" smtClean="0">
                <a:effectLst>
                  <a:outerShdw blurRad="38100" dist="38100" dir="2700000" algn="tl">
                    <a:srgbClr val="000000">
                      <a:alpha val="43137"/>
                    </a:srgbClr>
                  </a:outerShdw>
                </a:effectLst>
                <a:latin typeface="Cambria" pitchFamily="18" charset="0"/>
              </a:rPr>
              <a:t>possess. </a:t>
            </a:r>
            <a:r>
              <a:rPr lang="en-US" dirty="0" smtClean="0">
                <a:effectLst>
                  <a:outerShdw blurRad="38100" dist="38100" dir="2700000" algn="tl">
                    <a:srgbClr val="000000">
                      <a:alpha val="43137"/>
                    </a:srgbClr>
                  </a:outerShdw>
                </a:effectLst>
                <a:latin typeface="Cambria" pitchFamily="18" charset="0"/>
              </a:rPr>
              <a:t>(</a:t>
            </a:r>
            <a:r>
              <a:rPr lang="en-US" dirty="0" err="1" smtClean="0">
                <a:effectLst>
                  <a:outerShdw blurRad="38100" dist="38100" dir="2700000" algn="tl">
                    <a:srgbClr val="000000">
                      <a:alpha val="43137"/>
                    </a:srgbClr>
                  </a:outerShdw>
                </a:effectLst>
                <a:latin typeface="Cambria" pitchFamily="18" charset="0"/>
              </a:rPr>
              <a:t>Waltke</a:t>
            </a:r>
            <a:r>
              <a:rPr lang="en-US" dirty="0" smtClean="0">
                <a:effectLst>
                  <a:outerShdw blurRad="38100" dist="38100" dir="2700000" algn="tl">
                    <a:srgbClr val="000000">
                      <a:alpha val="43137"/>
                    </a:srgbClr>
                  </a:outerShdw>
                </a:effectLst>
                <a:latin typeface="Cambria" pitchFamily="18" charset="0"/>
              </a:rPr>
              <a:t> on Proverbs 25:25)</a:t>
            </a:r>
          </a:p>
          <a:p>
            <a:pPr lvl="1"/>
            <a:r>
              <a:rPr lang="en-US" i="1" dirty="0" smtClean="0">
                <a:effectLst>
                  <a:outerShdw blurRad="38100" dist="38100" dir="2700000" algn="tl">
                    <a:srgbClr val="000000">
                      <a:alpha val="43137"/>
                    </a:srgbClr>
                  </a:outerShdw>
                </a:effectLst>
                <a:latin typeface="Cambria" pitchFamily="18" charset="0"/>
              </a:rPr>
              <a:t>Here’s </a:t>
            </a:r>
            <a:r>
              <a:rPr lang="en-US" i="1" dirty="0">
                <a:effectLst>
                  <a:outerShdw blurRad="38100" dist="38100" dir="2700000" algn="tl">
                    <a:srgbClr val="000000">
                      <a:alpha val="43137"/>
                    </a:srgbClr>
                  </a:outerShdw>
                </a:effectLst>
                <a:latin typeface="Cambria" pitchFamily="18" charset="0"/>
              </a:rPr>
              <a:t>how you can tell whether you’re being gentle in what you’re saying: when the listener says, </a:t>
            </a:r>
            <a:r>
              <a:rPr lang="en-US" i="1" dirty="0" smtClean="0">
                <a:effectLst>
                  <a:outerShdw blurRad="38100" dist="38100" dir="2700000" algn="tl">
                    <a:srgbClr val="000000">
                      <a:alpha val="43137"/>
                    </a:srgbClr>
                  </a:outerShdw>
                </a:effectLst>
                <a:latin typeface="Cambria" pitchFamily="18" charset="0"/>
              </a:rPr>
              <a:t>“I </a:t>
            </a:r>
            <a:r>
              <a:rPr lang="en-US" i="1" dirty="0">
                <a:effectLst>
                  <a:outerShdw blurRad="38100" dist="38100" dir="2700000" algn="tl">
                    <a:srgbClr val="000000">
                      <a:alpha val="43137"/>
                    </a:srgbClr>
                  </a:outerShdw>
                </a:effectLst>
                <a:latin typeface="Cambria" pitchFamily="18" charset="0"/>
              </a:rPr>
              <a:t>don’t want to hear what this person is telling me, but it’s very obvious that this person loves me, and it’s painful </a:t>
            </a:r>
            <a:r>
              <a:rPr lang="en-US" i="1" dirty="0" smtClean="0">
                <a:effectLst>
                  <a:outerShdw blurRad="38100" dist="38100" dir="2700000" algn="tl">
                    <a:srgbClr val="000000">
                      <a:alpha val="43137"/>
                    </a:srgbClr>
                  </a:outerShdw>
                </a:effectLst>
                <a:latin typeface="Cambria" pitchFamily="18" charset="0"/>
              </a:rPr>
              <a:t>for this </a:t>
            </a:r>
            <a:r>
              <a:rPr lang="en-US" i="1" dirty="0">
                <a:effectLst>
                  <a:outerShdw blurRad="38100" dist="38100" dir="2700000" algn="tl">
                    <a:srgbClr val="000000">
                      <a:alpha val="43137"/>
                    </a:srgbClr>
                  </a:outerShdw>
                </a:effectLst>
                <a:latin typeface="Cambria" pitchFamily="18" charset="0"/>
              </a:rPr>
              <a:t>person </a:t>
            </a:r>
            <a:r>
              <a:rPr lang="en-US" i="1" dirty="0" smtClean="0">
                <a:effectLst>
                  <a:outerShdw blurRad="38100" dist="38100" dir="2700000" algn="tl">
                    <a:srgbClr val="000000">
                      <a:alpha val="43137"/>
                    </a:srgbClr>
                  </a:outerShdw>
                </a:effectLst>
                <a:latin typeface="Cambria" pitchFamily="18" charset="0"/>
              </a:rPr>
              <a:t>to </a:t>
            </a:r>
            <a:r>
              <a:rPr lang="en-US" i="1" dirty="0">
                <a:effectLst>
                  <a:outerShdw blurRad="38100" dist="38100" dir="2700000" algn="tl">
                    <a:srgbClr val="000000">
                      <a:alpha val="43137"/>
                    </a:srgbClr>
                  </a:outerShdw>
                </a:effectLst>
                <a:latin typeface="Cambria" pitchFamily="18" charset="0"/>
              </a:rPr>
              <a:t>say this to me</a:t>
            </a:r>
            <a:r>
              <a:rPr lang="en-US" i="1" dirty="0" smtClean="0">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latin typeface="Cambria" pitchFamily="18" charset="0"/>
              </a:rPr>
              <a:t>(Keller, Sermon on Proverbs)</a:t>
            </a:r>
            <a:endParaRPr lang="en-US"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73579456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Wise Use of Our Words</a:t>
            </a:r>
            <a:endParaRPr lang="en-US" dirty="0"/>
          </a:p>
        </p:txBody>
      </p:sp>
      <p:sp>
        <p:nvSpPr>
          <p:cNvPr id="5" name="Content Placeholder 4"/>
          <p:cNvSpPr>
            <a:spLocks noGrp="1"/>
          </p:cNvSpPr>
          <p:nvPr>
            <p:ph idx="1"/>
          </p:nvPr>
        </p:nvSpPr>
        <p:spPr>
          <a:xfrm>
            <a:off x="457200" y="914400"/>
            <a:ext cx="8229600" cy="5943600"/>
          </a:xfrm>
        </p:spPr>
        <p:txBody>
          <a:bodyPr>
            <a:normAutofit fontScale="77500" lnSpcReduction="20000"/>
          </a:bodyPr>
          <a:lstStyle/>
          <a:p>
            <a:pPr marL="137160" indent="0">
              <a:buNone/>
            </a:pPr>
            <a:r>
              <a:rPr lang="en-US" sz="3600" dirty="0" smtClean="0">
                <a:effectLst>
                  <a:outerShdw blurRad="38100" dist="38100" dir="2700000" algn="tl">
                    <a:srgbClr val="000000">
                      <a:alpha val="43137"/>
                    </a:srgbClr>
                  </a:outerShdw>
                </a:effectLst>
              </a:rPr>
              <a:t>We Need </a:t>
            </a:r>
            <a:r>
              <a:rPr lang="en-US" sz="3600" dirty="0">
                <a:effectLst>
                  <a:outerShdw blurRad="38100" dist="38100" dir="2700000" algn="tl">
                    <a:srgbClr val="000000">
                      <a:alpha val="43137"/>
                    </a:srgbClr>
                  </a:outerShdw>
                </a:effectLst>
              </a:rPr>
              <a:t>Wise and Apt Speech Rather than </a:t>
            </a:r>
            <a:r>
              <a:rPr lang="en-US" sz="3600" dirty="0" smtClean="0">
                <a:effectLst>
                  <a:outerShdw blurRad="38100" dist="38100" dir="2700000" algn="tl">
                    <a:srgbClr val="000000">
                      <a:alpha val="43137"/>
                    </a:srgbClr>
                  </a:outerShdw>
                </a:effectLst>
              </a:rPr>
              <a:t>Carelessness:</a:t>
            </a:r>
            <a:endParaRPr lang="en-US" sz="3600" dirty="0">
              <a:effectLst>
                <a:outerShdw blurRad="38100" dist="38100" dir="2700000" algn="tl">
                  <a:srgbClr val="000000">
                    <a:alpha val="43137"/>
                  </a:srgbClr>
                </a:outerShdw>
              </a:effectLst>
            </a:endParaRPr>
          </a:p>
          <a:p>
            <a:r>
              <a:rPr lang="en-US" sz="3300" b="1" i="1" dirty="0">
                <a:solidFill>
                  <a:srgbClr val="FFFF00"/>
                </a:solidFill>
                <a:effectLst>
                  <a:outerShdw blurRad="38100" dist="38100" dir="2700000" algn="tl">
                    <a:srgbClr val="000000">
                      <a:alpha val="43137"/>
                    </a:srgbClr>
                  </a:outerShdw>
                </a:effectLst>
                <a:latin typeface="Cambria" pitchFamily="18" charset="0"/>
              </a:rPr>
              <a:t>The lips of the righteous know what is </a:t>
            </a:r>
            <a:r>
              <a:rPr lang="en-US" sz="3300" b="1" i="1" u="sng" dirty="0">
                <a:solidFill>
                  <a:srgbClr val="FFFF00"/>
                </a:solidFill>
                <a:effectLst>
                  <a:outerShdw blurRad="38100" dist="38100" dir="2700000" algn="tl">
                    <a:srgbClr val="000000">
                      <a:alpha val="43137"/>
                    </a:srgbClr>
                  </a:outerShdw>
                </a:effectLst>
                <a:latin typeface="Cambria" pitchFamily="18" charset="0"/>
              </a:rPr>
              <a:t>fitting</a:t>
            </a:r>
            <a:r>
              <a:rPr lang="en-US" sz="3300" b="1" i="1" dirty="0">
                <a:solidFill>
                  <a:srgbClr val="FFFF00"/>
                </a:solidFill>
                <a:effectLst>
                  <a:outerShdw blurRad="38100" dist="38100" dir="2700000" algn="tl">
                    <a:srgbClr val="000000">
                      <a:alpha val="43137"/>
                    </a:srgbClr>
                  </a:outerShdw>
                </a:effectLst>
                <a:latin typeface="Cambria" pitchFamily="18" charset="0"/>
              </a:rPr>
              <a:t>, but the mouth of the wicked only what is perverse. </a:t>
            </a:r>
            <a:r>
              <a:rPr lang="en-US" sz="3300" b="1" dirty="0">
                <a:effectLst>
                  <a:outerShdw blurRad="38100" dist="38100" dir="2700000" algn="tl">
                    <a:srgbClr val="000000">
                      <a:alpha val="43137"/>
                    </a:srgbClr>
                  </a:outerShdw>
                </a:effectLst>
                <a:latin typeface="Cambria" pitchFamily="18" charset="0"/>
              </a:rPr>
              <a:t>(10:32 NIV</a:t>
            </a:r>
            <a:r>
              <a:rPr lang="en-US" sz="3300" b="1" dirty="0" smtClean="0">
                <a:effectLst>
                  <a:outerShdw blurRad="38100" dist="38100" dir="2700000" algn="tl">
                    <a:srgbClr val="000000">
                      <a:alpha val="43137"/>
                    </a:srgbClr>
                  </a:outerShdw>
                </a:effectLst>
                <a:latin typeface="Cambria" pitchFamily="18" charset="0"/>
              </a:rPr>
              <a:t>)</a:t>
            </a:r>
          </a:p>
          <a:p>
            <a:pPr lvl="1"/>
            <a:r>
              <a:rPr lang="en-US" sz="3300" dirty="0" smtClean="0">
                <a:effectLst>
                  <a:outerShdw blurRad="38100" dist="38100" dir="2700000" algn="tl">
                    <a:srgbClr val="000000">
                      <a:alpha val="43137"/>
                    </a:srgbClr>
                  </a:outerShdw>
                </a:effectLst>
              </a:rPr>
              <a:t>The </a:t>
            </a:r>
            <a:r>
              <a:rPr lang="en-US" sz="3300" dirty="0">
                <a:effectLst>
                  <a:outerShdw blurRad="38100" dist="38100" dir="2700000" algn="tl">
                    <a:srgbClr val="000000">
                      <a:alpha val="43137"/>
                    </a:srgbClr>
                  </a:outerShdw>
                </a:effectLst>
              </a:rPr>
              <a:t>word “</a:t>
            </a:r>
            <a:r>
              <a:rPr lang="en-US" sz="3300" b="1" i="1" dirty="0">
                <a:solidFill>
                  <a:srgbClr val="FFFF00"/>
                </a:solidFill>
                <a:effectLst>
                  <a:outerShdw blurRad="38100" dist="38100" dir="2700000" algn="tl">
                    <a:srgbClr val="000000">
                      <a:alpha val="43137"/>
                    </a:srgbClr>
                  </a:outerShdw>
                </a:effectLst>
                <a:latin typeface="Cambria" pitchFamily="18" charset="0"/>
              </a:rPr>
              <a:t>fitting</a:t>
            </a:r>
            <a:r>
              <a:rPr lang="en-US" sz="3300" dirty="0">
                <a:effectLst>
                  <a:outerShdw blurRad="38100" dist="38100" dir="2700000" algn="tl">
                    <a:srgbClr val="000000">
                      <a:alpha val="43137"/>
                    </a:srgbClr>
                  </a:outerShdw>
                </a:effectLst>
              </a:rPr>
              <a:t>” means “delightful”. </a:t>
            </a:r>
            <a:r>
              <a:rPr lang="en-US" sz="3300" dirty="0">
                <a:effectLst>
                  <a:outerShdw blurRad="38100" dist="38100" dir="2700000" algn="tl">
                    <a:srgbClr val="000000">
                      <a:alpha val="43137"/>
                    </a:srgbClr>
                  </a:outerShdw>
                </a:effectLst>
              </a:rPr>
              <a:t>You choose your words to fit the sensibilities of the listener. So that your words are moving, attractive.</a:t>
            </a:r>
          </a:p>
          <a:p>
            <a:r>
              <a:rPr lang="en-US" sz="3300" b="1" i="1" dirty="0" smtClean="0">
                <a:solidFill>
                  <a:srgbClr val="FFFF00"/>
                </a:solidFill>
                <a:effectLst>
                  <a:outerShdw blurRad="38100" dist="38100" dir="2700000" algn="tl">
                    <a:srgbClr val="000000">
                      <a:alpha val="43137"/>
                    </a:srgbClr>
                  </a:outerShdw>
                </a:effectLst>
                <a:latin typeface="Cambria" pitchFamily="18" charset="0"/>
              </a:rPr>
              <a:t>A </a:t>
            </a:r>
            <a:r>
              <a:rPr lang="en-US" sz="3300" b="1" i="1" dirty="0">
                <a:solidFill>
                  <a:srgbClr val="FFFF00"/>
                </a:solidFill>
                <a:effectLst>
                  <a:outerShdw blurRad="38100" dist="38100" dir="2700000" algn="tl">
                    <a:srgbClr val="000000">
                      <a:alpha val="43137"/>
                    </a:srgbClr>
                  </a:outerShdw>
                </a:effectLst>
                <a:latin typeface="Cambria" pitchFamily="18" charset="0"/>
              </a:rPr>
              <a:t>word </a:t>
            </a:r>
            <a:r>
              <a:rPr lang="en-US" sz="3300" b="1" i="1" u="sng" dirty="0">
                <a:solidFill>
                  <a:srgbClr val="FFFF00"/>
                </a:solidFill>
                <a:effectLst>
                  <a:outerShdw blurRad="38100" dist="38100" dir="2700000" algn="tl">
                    <a:srgbClr val="000000">
                      <a:alpha val="43137"/>
                    </a:srgbClr>
                  </a:outerShdw>
                </a:effectLst>
                <a:latin typeface="Cambria" pitchFamily="18" charset="0"/>
              </a:rPr>
              <a:t>aptly</a:t>
            </a:r>
            <a:r>
              <a:rPr lang="en-US" sz="3300" b="1" i="1" dirty="0">
                <a:solidFill>
                  <a:srgbClr val="FFFF00"/>
                </a:solidFill>
                <a:effectLst>
                  <a:outerShdw blurRad="38100" dist="38100" dir="2700000" algn="tl">
                    <a:srgbClr val="000000">
                      <a:alpha val="43137"/>
                    </a:srgbClr>
                  </a:outerShdw>
                </a:effectLst>
                <a:latin typeface="Cambria" pitchFamily="18" charset="0"/>
              </a:rPr>
              <a:t> spoken is like apples of gold in settings of silver. </a:t>
            </a:r>
            <a:r>
              <a:rPr lang="en-US" sz="3300" b="1" dirty="0">
                <a:effectLst>
                  <a:outerShdw blurRad="38100" dist="38100" dir="2700000" algn="tl">
                    <a:srgbClr val="000000">
                      <a:alpha val="43137"/>
                    </a:srgbClr>
                  </a:outerShdw>
                </a:effectLst>
                <a:latin typeface="Cambria" pitchFamily="18" charset="0"/>
              </a:rPr>
              <a:t>(25:11 NIV</a:t>
            </a:r>
            <a:r>
              <a:rPr lang="en-US" sz="3300" b="1" dirty="0" smtClean="0">
                <a:effectLst>
                  <a:outerShdw blurRad="38100" dist="38100" dir="2700000" algn="tl">
                    <a:srgbClr val="000000">
                      <a:alpha val="43137"/>
                    </a:srgbClr>
                  </a:outerShdw>
                </a:effectLst>
                <a:latin typeface="Cambria" pitchFamily="18" charset="0"/>
              </a:rPr>
              <a:t>)</a:t>
            </a:r>
          </a:p>
          <a:p>
            <a:pPr lvl="1"/>
            <a:r>
              <a:rPr lang="en-US" sz="3300" dirty="0" smtClean="0">
                <a:effectLst>
                  <a:outerShdw blurRad="38100" dist="38100" dir="2700000" algn="tl">
                    <a:srgbClr val="000000">
                      <a:alpha val="43137"/>
                    </a:srgbClr>
                  </a:outerShdw>
                </a:effectLst>
              </a:rPr>
              <a:t>The </a:t>
            </a:r>
            <a:r>
              <a:rPr lang="en-US" sz="3300" dirty="0">
                <a:effectLst>
                  <a:outerShdw blurRad="38100" dist="38100" dir="2700000" algn="tl">
                    <a:srgbClr val="000000">
                      <a:alpha val="43137"/>
                    </a:srgbClr>
                  </a:outerShdw>
                </a:effectLst>
              </a:rPr>
              <a:t>word “</a:t>
            </a:r>
            <a:r>
              <a:rPr lang="en-US" sz="3300" b="1" i="1" dirty="0">
                <a:solidFill>
                  <a:srgbClr val="FFFF00"/>
                </a:solidFill>
                <a:effectLst>
                  <a:outerShdw blurRad="38100" dist="38100" dir="2700000" algn="tl">
                    <a:srgbClr val="000000">
                      <a:alpha val="43137"/>
                    </a:srgbClr>
                  </a:outerShdw>
                </a:effectLst>
                <a:latin typeface="Cambria" pitchFamily="18" charset="0"/>
              </a:rPr>
              <a:t>apt</a:t>
            </a:r>
            <a:r>
              <a:rPr lang="en-US" sz="3300" dirty="0">
                <a:effectLst>
                  <a:outerShdw blurRad="38100" dist="38100" dir="2700000" algn="tl">
                    <a:srgbClr val="000000">
                      <a:alpha val="43137"/>
                    </a:srgbClr>
                  </a:outerShdw>
                </a:effectLst>
              </a:rPr>
              <a:t>” has to do with timing. </a:t>
            </a:r>
            <a:r>
              <a:rPr lang="en-US" sz="3300" dirty="0">
                <a:effectLst>
                  <a:outerShdw blurRad="38100" dist="38100" dir="2700000" algn="tl">
                    <a:srgbClr val="000000">
                      <a:alpha val="43137"/>
                    </a:srgbClr>
                  </a:outerShdw>
                </a:effectLst>
              </a:rPr>
              <a:t>Your word may be true, but if it’s at the wrong time, it won’t be listened to. </a:t>
            </a:r>
            <a:r>
              <a:rPr lang="en-US" sz="3300" dirty="0">
                <a:effectLst>
                  <a:outerShdw blurRad="38100" dist="38100" dir="2700000" algn="tl">
                    <a:srgbClr val="000000">
                      <a:alpha val="43137"/>
                    </a:srgbClr>
                  </a:outerShdw>
                </a:effectLst>
              </a:rPr>
              <a:t>It’s not apt</a:t>
            </a:r>
            <a:r>
              <a:rPr lang="en-US" sz="3300" dirty="0" smtClean="0">
                <a:effectLst>
                  <a:outerShdw blurRad="38100" dist="38100" dir="2700000" algn="tl">
                    <a:srgbClr val="000000">
                      <a:alpha val="43137"/>
                    </a:srgbClr>
                  </a:outerShdw>
                </a:effectLst>
              </a:rPr>
              <a:t>!</a:t>
            </a:r>
          </a:p>
          <a:p>
            <a:r>
              <a:rPr lang="en-US" sz="3300" b="1" i="1" dirty="0">
                <a:solidFill>
                  <a:srgbClr val="FFFF00"/>
                </a:solidFill>
                <a:effectLst>
                  <a:outerShdw blurRad="38100" dist="38100" dir="2700000" algn="tl">
                    <a:srgbClr val="000000">
                      <a:alpha val="43137"/>
                    </a:srgbClr>
                  </a:outerShdw>
                </a:effectLst>
                <a:latin typeface="Cambria" pitchFamily="18" charset="0"/>
              </a:rPr>
              <a:t>A person has joy in giving an appropriate answer, and a word at the right time– how good it is! </a:t>
            </a:r>
            <a:r>
              <a:rPr lang="en-US" sz="3300" b="1" dirty="0">
                <a:effectLst>
                  <a:outerShdw blurRad="38100" dist="38100" dir="2700000" algn="tl">
                    <a:srgbClr val="000000">
                      <a:alpha val="43137"/>
                    </a:srgbClr>
                  </a:outerShdw>
                </a:effectLst>
                <a:latin typeface="Cambria" pitchFamily="18" charset="0"/>
              </a:rPr>
              <a:t>(15:23 NET)</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013868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Wise Use of Our Words</a:t>
            </a:r>
            <a:endParaRPr lang="en-US" dirty="0"/>
          </a:p>
        </p:txBody>
      </p:sp>
      <p:sp>
        <p:nvSpPr>
          <p:cNvPr id="5" name="Content Placeholder 4"/>
          <p:cNvSpPr>
            <a:spLocks noGrp="1"/>
          </p:cNvSpPr>
          <p:nvPr>
            <p:ph idx="1"/>
          </p:nvPr>
        </p:nvSpPr>
        <p:spPr>
          <a:xfrm>
            <a:off x="457200" y="914400"/>
            <a:ext cx="8229600" cy="5943600"/>
          </a:xfrm>
        </p:spPr>
        <p:txBody>
          <a:bodyPr>
            <a:normAutofit fontScale="77500" lnSpcReduction="20000"/>
          </a:bodyPr>
          <a:lstStyle/>
          <a:p>
            <a:pPr marL="137160" indent="0">
              <a:buNone/>
            </a:pPr>
            <a:r>
              <a:rPr lang="en-US" sz="3600" dirty="0">
                <a:effectLst>
                  <a:outerShdw blurRad="38100" dist="38100" dir="2700000" algn="tl">
                    <a:srgbClr val="000000">
                      <a:alpha val="43137"/>
                    </a:srgbClr>
                  </a:outerShdw>
                </a:effectLst>
              </a:rPr>
              <a:t>We Need Forthright and Courageous Speech Rather than </a:t>
            </a:r>
            <a:r>
              <a:rPr lang="en-US" sz="3600" dirty="0" smtClean="0">
                <a:effectLst>
                  <a:outerShdw blurRad="38100" dist="38100" dir="2700000" algn="tl">
                    <a:srgbClr val="000000">
                      <a:alpha val="43137"/>
                    </a:srgbClr>
                  </a:outerShdw>
                </a:effectLst>
              </a:rPr>
              <a:t>Slander and Lies:</a:t>
            </a:r>
          </a:p>
          <a:p>
            <a:r>
              <a:rPr lang="en-US" sz="3600" b="1" i="1" dirty="0">
                <a:solidFill>
                  <a:srgbClr val="FFFF00"/>
                </a:solidFill>
                <a:effectLst>
                  <a:outerShdw blurRad="38100" dist="38100" dir="2700000" algn="tl">
                    <a:srgbClr val="000000">
                      <a:alpha val="43137"/>
                    </a:srgbClr>
                  </a:outerShdw>
                </a:effectLst>
                <a:latin typeface="Cambria" pitchFamily="18" charset="0"/>
              </a:rPr>
              <a:t>The one who conceals hatred has lying lips, and whoever utters slander is a fool. </a:t>
            </a:r>
            <a:r>
              <a:rPr lang="en-US" sz="3600" b="1" dirty="0">
                <a:effectLst>
                  <a:outerShdw blurRad="38100" dist="38100" dir="2700000" algn="tl">
                    <a:srgbClr val="000000">
                      <a:alpha val="43137"/>
                    </a:srgbClr>
                  </a:outerShdw>
                </a:effectLst>
                <a:latin typeface="Cambria" pitchFamily="18" charset="0"/>
              </a:rPr>
              <a:t>(10:18</a:t>
            </a:r>
            <a:r>
              <a:rPr lang="en-US" sz="3600" b="1" dirty="0" smtClean="0">
                <a:effectLst>
                  <a:outerShdw blurRad="38100" dist="38100" dir="2700000" algn="tl">
                    <a:srgbClr val="000000">
                      <a:alpha val="43137"/>
                    </a:srgbClr>
                  </a:outerShdw>
                </a:effectLst>
                <a:latin typeface="Cambria" pitchFamily="18" charset="0"/>
              </a:rPr>
              <a:t>)</a:t>
            </a:r>
            <a:endParaRPr lang="en-US" sz="3600" b="1" dirty="0">
              <a:effectLst>
                <a:outerShdw blurRad="38100" dist="38100" dir="2700000" algn="tl">
                  <a:srgbClr val="000000">
                    <a:alpha val="43137"/>
                  </a:srgbClr>
                </a:outerShdw>
              </a:effectLst>
              <a:latin typeface="Cambria" pitchFamily="18" charset="0"/>
            </a:endParaRPr>
          </a:p>
          <a:p>
            <a:r>
              <a:rPr lang="en-US" sz="3600" b="1" i="1" dirty="0">
                <a:solidFill>
                  <a:srgbClr val="FFFF00"/>
                </a:solidFill>
                <a:effectLst>
                  <a:outerShdw blurRad="38100" dist="38100" dir="2700000" algn="tl">
                    <a:srgbClr val="000000">
                      <a:alpha val="43137"/>
                    </a:srgbClr>
                  </a:outerShdw>
                </a:effectLst>
                <a:latin typeface="Cambria" pitchFamily="18" charset="0"/>
              </a:rPr>
              <a:t>An honest answer is like a kiss on the lips </a:t>
            </a:r>
            <a:r>
              <a:rPr lang="en-US" sz="3600" b="1" dirty="0">
                <a:effectLst>
                  <a:outerShdw blurRad="38100" dist="38100" dir="2700000" algn="tl">
                    <a:srgbClr val="000000">
                      <a:alpha val="43137"/>
                    </a:srgbClr>
                  </a:outerShdw>
                </a:effectLst>
                <a:latin typeface="Cambria" pitchFamily="18" charset="0"/>
              </a:rPr>
              <a:t>(24:26 NIV</a:t>
            </a:r>
            <a:r>
              <a:rPr lang="en-US" sz="3600" b="1" dirty="0" smtClean="0">
                <a:effectLst>
                  <a:outerShdw blurRad="38100" dist="38100" dir="2700000" algn="tl">
                    <a:srgbClr val="000000">
                      <a:alpha val="43137"/>
                    </a:srgbClr>
                  </a:outerShdw>
                </a:effectLst>
                <a:latin typeface="Cambria" pitchFamily="18" charset="0"/>
              </a:rPr>
              <a:t>)</a:t>
            </a:r>
          </a:p>
          <a:p>
            <a:r>
              <a:rPr lang="en-US" sz="3600" dirty="0">
                <a:effectLst>
                  <a:outerShdw blurRad="38100" dist="38100" dir="2700000" algn="tl">
                    <a:srgbClr val="000000">
                      <a:alpha val="43137"/>
                    </a:srgbClr>
                  </a:outerShdw>
                </a:effectLst>
              </a:rPr>
              <a:t>Keller makes </a:t>
            </a:r>
            <a:r>
              <a:rPr lang="en-US" sz="3600" dirty="0" smtClean="0">
                <a:effectLst>
                  <a:outerShdw blurRad="38100" dist="38100" dir="2700000" algn="tl">
                    <a:srgbClr val="000000">
                      <a:alpha val="43137"/>
                    </a:srgbClr>
                  </a:outerShdw>
                </a:effectLst>
              </a:rPr>
              <a:t>the following observations on this point:</a:t>
            </a:r>
          </a:p>
          <a:p>
            <a:pPr lvl="1"/>
            <a:r>
              <a:rPr lang="en-US" sz="3300" dirty="0" smtClean="0">
                <a:effectLst>
                  <a:outerShdw blurRad="38100" dist="38100" dir="2700000" algn="tl">
                    <a:srgbClr val="000000">
                      <a:alpha val="43137"/>
                    </a:srgbClr>
                  </a:outerShdw>
                </a:effectLst>
              </a:rPr>
              <a:t>If </a:t>
            </a:r>
            <a:r>
              <a:rPr lang="en-US" sz="3300" dirty="0">
                <a:effectLst>
                  <a:outerShdw blurRad="38100" dist="38100" dir="2700000" algn="tl">
                    <a:srgbClr val="000000">
                      <a:alpha val="43137"/>
                    </a:srgbClr>
                  </a:outerShdw>
                </a:effectLst>
              </a:rPr>
              <a:t>you’re a truthful, direct person, you tend to not work enough on the kindness, the gentleness and the aptness.</a:t>
            </a:r>
          </a:p>
          <a:p>
            <a:pPr lvl="1"/>
            <a:r>
              <a:rPr lang="en-US" sz="3300" dirty="0" smtClean="0">
                <a:effectLst>
                  <a:outerShdw blurRad="38100" dist="38100" dir="2700000" algn="tl">
                    <a:srgbClr val="000000">
                      <a:alpha val="43137"/>
                    </a:srgbClr>
                  </a:outerShdw>
                </a:effectLst>
              </a:rPr>
              <a:t>But </a:t>
            </a:r>
            <a:r>
              <a:rPr lang="en-US" sz="3300" dirty="0">
                <a:effectLst>
                  <a:outerShdw blurRad="38100" dist="38100" dir="2700000" algn="tl">
                    <a:srgbClr val="000000">
                      <a:alpha val="43137"/>
                    </a:srgbClr>
                  </a:outerShdw>
                </a:effectLst>
              </a:rPr>
              <a:t>if you’re really concerned about kindness, gentleness, and aptness there’s a tendency not to be transparent and open and direct</a:t>
            </a:r>
          </a:p>
          <a:p>
            <a:pPr lvl="1"/>
            <a:r>
              <a:rPr lang="en-US" sz="3300" dirty="0" smtClean="0">
                <a:effectLst>
                  <a:outerShdw blurRad="38100" dist="38100" dir="2700000" algn="tl">
                    <a:srgbClr val="000000">
                      <a:alpha val="43137"/>
                    </a:srgbClr>
                  </a:outerShdw>
                </a:effectLst>
              </a:rPr>
              <a:t>And </a:t>
            </a:r>
            <a:r>
              <a:rPr lang="en-US" sz="3300" dirty="0">
                <a:effectLst>
                  <a:outerShdw blurRad="38100" dist="38100" dir="2700000" algn="tl">
                    <a:srgbClr val="000000">
                      <a:alpha val="43137"/>
                    </a:srgbClr>
                  </a:outerShdw>
                </a:effectLst>
              </a:rPr>
              <a:t>you die without both kinds of words – we need both kinds of words. </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473030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Wise Use of Our Words</a:t>
            </a:r>
            <a:endParaRPr lang="en-US" dirty="0"/>
          </a:p>
        </p:txBody>
      </p:sp>
      <p:sp>
        <p:nvSpPr>
          <p:cNvPr id="5" name="Content Placeholder 4"/>
          <p:cNvSpPr>
            <a:spLocks noGrp="1"/>
          </p:cNvSpPr>
          <p:nvPr>
            <p:ph idx="1"/>
          </p:nvPr>
        </p:nvSpPr>
        <p:spPr>
          <a:xfrm>
            <a:off x="457200" y="914400"/>
            <a:ext cx="8229600" cy="5562600"/>
          </a:xfrm>
        </p:spPr>
        <p:txBody>
          <a:bodyPr>
            <a:normAutofit lnSpcReduction="10000"/>
          </a:bodyPr>
          <a:lstStyle/>
          <a:p>
            <a:pPr marL="137160" indent="0">
              <a:buNone/>
            </a:pPr>
            <a:r>
              <a:rPr lang="en-US" dirty="0">
                <a:effectLst>
                  <a:outerShdw blurRad="38100" dist="38100" dir="2700000" algn="tl">
                    <a:srgbClr val="000000">
                      <a:alpha val="43137"/>
                    </a:srgbClr>
                  </a:outerShdw>
                </a:effectLst>
              </a:rPr>
              <a:t>We Need Economic Speech Rather than </a:t>
            </a:r>
            <a:r>
              <a:rPr lang="en-US" dirty="0" smtClean="0">
                <a:effectLst>
                  <a:outerShdw blurRad="38100" dist="38100" dir="2700000" algn="tl">
                    <a:srgbClr val="000000">
                      <a:alpha val="43137"/>
                    </a:srgbClr>
                  </a:outerShdw>
                </a:effectLst>
              </a:rPr>
              <a:t>Impulsiveness:</a:t>
            </a:r>
          </a:p>
          <a:p>
            <a:r>
              <a:rPr lang="en-US" b="1" i="1" dirty="0">
                <a:solidFill>
                  <a:srgbClr val="FFFF00"/>
                </a:solidFill>
                <a:effectLst>
                  <a:outerShdw blurRad="38100" dist="38100" dir="2700000" algn="tl">
                    <a:srgbClr val="000000">
                      <a:alpha val="43137"/>
                    </a:srgbClr>
                  </a:outerShdw>
                </a:effectLst>
                <a:latin typeface="Cambria" pitchFamily="18" charset="0"/>
              </a:rPr>
              <a:t>When words are many, transgression is not lacking, but whoever restrains his lips is prudent. </a:t>
            </a:r>
            <a:r>
              <a:rPr lang="en-US" b="1" dirty="0">
                <a:effectLst>
                  <a:outerShdw blurRad="38100" dist="38100" dir="2700000" algn="tl">
                    <a:srgbClr val="000000">
                      <a:alpha val="43137"/>
                    </a:srgbClr>
                  </a:outerShdw>
                </a:effectLst>
                <a:latin typeface="Cambria" pitchFamily="18" charset="0"/>
              </a:rPr>
              <a:t>(10:19</a:t>
            </a:r>
            <a:r>
              <a:rPr lang="en-US" b="1" dirty="0" smtClean="0">
                <a:effectLst>
                  <a:outerShdw blurRad="38100" dist="38100" dir="2700000" algn="tl">
                    <a:srgbClr val="000000">
                      <a:alpha val="43137"/>
                    </a:srgbClr>
                  </a:outerShdw>
                </a:effectLst>
                <a:latin typeface="Cambria" pitchFamily="18" charset="0"/>
              </a:rPr>
              <a:t>)</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r>
              <a:rPr lang="en-US" b="1" i="1" dirty="0" smtClean="0">
                <a:solidFill>
                  <a:srgbClr val="FFFF00"/>
                </a:solidFill>
                <a:effectLst>
                  <a:outerShdw blurRad="38100" dist="38100" dir="2700000" algn="tl">
                    <a:srgbClr val="000000">
                      <a:alpha val="43137"/>
                    </a:srgbClr>
                  </a:outerShdw>
                </a:effectLst>
                <a:latin typeface="Cambria" pitchFamily="18" charset="0"/>
              </a:rPr>
              <a:t>Whoever </a:t>
            </a:r>
            <a:r>
              <a:rPr lang="en-US" b="1" i="1" dirty="0">
                <a:solidFill>
                  <a:srgbClr val="FFFF00"/>
                </a:solidFill>
                <a:effectLst>
                  <a:outerShdw blurRad="38100" dist="38100" dir="2700000" algn="tl">
                    <a:srgbClr val="000000">
                      <a:alpha val="43137"/>
                    </a:srgbClr>
                  </a:outerShdw>
                </a:effectLst>
                <a:latin typeface="Cambria" pitchFamily="18" charset="0"/>
              </a:rPr>
              <a:t>restrains his words has knowledge, and he who has a cool spirit is a man of understanding. Even a fool who keeps silent is considered wise; when he closes his lips, he is deemed intelligent. </a:t>
            </a:r>
            <a:r>
              <a:rPr lang="en-US" b="1" dirty="0">
                <a:effectLst>
                  <a:outerShdw blurRad="38100" dist="38100" dir="2700000" algn="tl">
                    <a:srgbClr val="000000">
                      <a:alpha val="43137"/>
                    </a:srgbClr>
                  </a:outerShdw>
                </a:effectLst>
                <a:latin typeface="Cambria" pitchFamily="18" charset="0"/>
              </a:rPr>
              <a:t>(17:27-28</a:t>
            </a:r>
            <a:r>
              <a:rPr lang="en-US" b="1" dirty="0" smtClean="0">
                <a:effectLst>
                  <a:outerShdw blurRad="38100" dist="38100" dir="2700000" algn="tl">
                    <a:srgbClr val="000000">
                      <a:alpha val="43137"/>
                    </a:srgbClr>
                  </a:outerShdw>
                </a:effectLst>
                <a:latin typeface="Cambria" pitchFamily="18" charset="0"/>
              </a:rPr>
              <a:t>)</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25360994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a:effectLst>
                  <a:outerShdw blurRad="38100" dist="38100" dir="2700000" algn="tl">
                    <a:srgbClr val="000000">
                      <a:alpha val="43137"/>
                    </a:srgbClr>
                  </a:outerShdw>
                </a:effectLst>
              </a:rPr>
              <a:t>The Judgment </a:t>
            </a:r>
            <a:r>
              <a:rPr lang="en-US" sz="4400" dirty="0" smtClean="0">
                <a:effectLst>
                  <a:outerShdw blurRad="38100" dist="38100" dir="2700000" algn="tl">
                    <a:srgbClr val="000000">
                      <a:alpha val="43137"/>
                    </a:srgbClr>
                  </a:outerShdw>
                </a:effectLst>
              </a:rPr>
              <a:t>of Our Words</a:t>
            </a:r>
            <a:endParaRPr lang="en-US" dirty="0"/>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r>
              <a:rPr lang="en-US" dirty="0" smtClean="0">
                <a:effectLst>
                  <a:outerShdw blurRad="38100" dist="38100" dir="2700000" algn="tl">
                    <a:srgbClr val="000000">
                      <a:alpha val="43137"/>
                    </a:srgbClr>
                  </a:outerShdw>
                </a:effectLst>
              </a:rPr>
              <a:t>We’ve looked at how to be wise in what we say, but ultimately, all of us will continue to say sinful, unwise things. Why?</a:t>
            </a:r>
          </a:p>
          <a:p>
            <a:r>
              <a:rPr lang="en-US" dirty="0" smtClean="0">
                <a:effectLst>
                  <a:outerShdw blurRad="38100" dist="38100" dir="2700000" algn="tl">
                    <a:srgbClr val="000000">
                      <a:alpha val="43137"/>
                    </a:srgbClr>
                  </a:outerShdw>
                </a:effectLst>
              </a:rPr>
              <a:t>If something sinful comes out of our mouth, it’s because there was something sinful in our heart to begin with!</a:t>
            </a:r>
          </a:p>
          <a:p>
            <a:r>
              <a:rPr lang="en-US" dirty="0" smtClean="0">
                <a:effectLst>
                  <a:outerShdw blurRad="38100" dist="38100" dir="2700000" algn="tl">
                    <a:srgbClr val="000000">
                      <a:alpha val="43137"/>
                    </a:srgbClr>
                  </a:outerShdw>
                </a:effectLst>
              </a:rPr>
              <a:t>Or as Jesus once said, it’s</a:t>
            </a:r>
            <a:r>
              <a:rPr lang="en-US" b="1" i="1" dirty="0" smtClean="0">
                <a:solidFill>
                  <a:srgbClr val="FFFF00"/>
                </a:solidFill>
                <a:effectLst>
                  <a:outerShdw blurRad="38100" dist="38100" dir="2700000" algn="tl">
                    <a:srgbClr val="000000">
                      <a:alpha val="43137"/>
                    </a:srgbClr>
                  </a:outerShdw>
                </a:effectLst>
                <a:latin typeface="Cambria" pitchFamily="18" charset="0"/>
              </a:rPr>
              <a:t> out </a:t>
            </a:r>
            <a:r>
              <a:rPr lang="en-US" b="1" i="1" dirty="0">
                <a:solidFill>
                  <a:srgbClr val="FFFF00"/>
                </a:solidFill>
                <a:effectLst>
                  <a:outerShdw blurRad="38100" dist="38100" dir="2700000" algn="tl">
                    <a:srgbClr val="000000">
                      <a:alpha val="43137"/>
                    </a:srgbClr>
                  </a:outerShdw>
                </a:effectLst>
                <a:latin typeface="Cambria" pitchFamily="18" charset="0"/>
              </a:rPr>
              <a:t>of the overflow of the heart the </a:t>
            </a:r>
            <a:r>
              <a:rPr lang="en-US" b="1" i="1" dirty="0" smtClean="0">
                <a:solidFill>
                  <a:srgbClr val="FFFF00"/>
                </a:solidFill>
                <a:effectLst>
                  <a:outerShdw blurRad="38100" dist="38100" dir="2700000" algn="tl">
                    <a:srgbClr val="000000">
                      <a:alpha val="43137"/>
                    </a:srgbClr>
                  </a:outerShdw>
                </a:effectLst>
                <a:latin typeface="Cambria" pitchFamily="18" charset="0"/>
              </a:rPr>
              <a:t>mouth </a:t>
            </a:r>
            <a:r>
              <a:rPr lang="en-US" b="1" i="1" dirty="0">
                <a:solidFill>
                  <a:srgbClr val="FFFF00"/>
                </a:solidFill>
                <a:effectLst>
                  <a:outerShdw blurRad="38100" dist="38100" dir="2700000" algn="tl">
                    <a:srgbClr val="000000">
                      <a:alpha val="43137"/>
                    </a:srgbClr>
                  </a:outerShdw>
                </a:effectLst>
                <a:latin typeface="Cambria" pitchFamily="18" charset="0"/>
              </a:rPr>
              <a:t>speaks. </a:t>
            </a:r>
            <a:r>
              <a:rPr lang="en-US" b="1" dirty="0">
                <a:effectLst>
                  <a:outerShdw blurRad="38100" dist="38100" dir="2700000" algn="tl">
                    <a:srgbClr val="000000">
                      <a:alpha val="43137"/>
                    </a:srgbClr>
                  </a:outerShdw>
                </a:effectLst>
                <a:latin typeface="Cambria" pitchFamily="18" charset="0"/>
              </a:rPr>
              <a:t>(Mat 12:34 NIV</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Which means we’re in </a:t>
            </a:r>
            <a:r>
              <a:rPr lang="en-US" u="sng" dirty="0" smtClean="0">
                <a:effectLst>
                  <a:outerShdw blurRad="38100" dist="38100" dir="2700000" algn="tl">
                    <a:srgbClr val="000000">
                      <a:alpha val="43137"/>
                    </a:srgbClr>
                  </a:outerShdw>
                </a:effectLst>
              </a:rPr>
              <a:t>trouble</a:t>
            </a:r>
            <a:r>
              <a:rPr lang="en-US" dirty="0" smtClean="0">
                <a:effectLst>
                  <a:outerShdw blurRad="38100" dist="38100" dir="2700000" algn="tl">
                    <a:srgbClr val="000000">
                      <a:alpha val="43137"/>
                    </a:srgbClr>
                  </a:outerShdw>
                </a:effectLst>
              </a:rPr>
              <a:t>, because Jesus </a:t>
            </a:r>
            <a:r>
              <a:rPr lang="en-US" u="sng" dirty="0" smtClean="0">
                <a:effectLst>
                  <a:outerShdw blurRad="38100" dist="38100" dir="2700000" algn="tl">
                    <a:srgbClr val="000000">
                      <a:alpha val="43137"/>
                    </a:srgbClr>
                  </a:outerShdw>
                </a:effectLst>
              </a:rPr>
              <a:t>also</a:t>
            </a:r>
            <a:r>
              <a:rPr lang="en-US" dirty="0" smtClean="0">
                <a:effectLst>
                  <a:outerShdw blurRad="38100" dist="38100" dir="2700000" algn="tl">
                    <a:srgbClr val="000000">
                      <a:alpha val="43137"/>
                    </a:srgbClr>
                  </a:outerShdw>
                </a:effectLst>
              </a:rPr>
              <a:t> said:</a:t>
            </a:r>
          </a:p>
          <a:p>
            <a:r>
              <a:rPr lang="en-US" b="1" i="1" dirty="0">
                <a:solidFill>
                  <a:srgbClr val="FFFF00"/>
                </a:solidFill>
                <a:effectLst>
                  <a:outerShdw blurRad="38100" dist="38100" dir="2700000" algn="tl">
                    <a:srgbClr val="000000">
                      <a:alpha val="43137"/>
                    </a:srgbClr>
                  </a:outerShdw>
                </a:effectLst>
                <a:latin typeface="Cambria" pitchFamily="18" charset="0"/>
              </a:rPr>
              <a:t>I </a:t>
            </a:r>
            <a:r>
              <a:rPr lang="en-US" b="1" i="1" dirty="0">
                <a:solidFill>
                  <a:srgbClr val="FFFF00"/>
                </a:solidFill>
                <a:effectLst>
                  <a:outerShdw blurRad="38100" dist="38100" dir="2700000" algn="tl">
                    <a:srgbClr val="000000">
                      <a:alpha val="43137"/>
                    </a:srgbClr>
                  </a:outerShdw>
                </a:effectLst>
                <a:latin typeface="Cambria" pitchFamily="18" charset="0"/>
              </a:rPr>
              <a:t>tell you, on the day of judgment people will give account for </a:t>
            </a:r>
            <a:r>
              <a:rPr lang="en-US" b="1" i="1" u="sng" dirty="0">
                <a:solidFill>
                  <a:srgbClr val="FFFF00"/>
                </a:solidFill>
                <a:effectLst>
                  <a:outerShdw blurRad="38100" dist="38100" dir="2700000" algn="tl">
                    <a:srgbClr val="000000">
                      <a:alpha val="43137"/>
                    </a:srgbClr>
                  </a:outerShdw>
                </a:effectLst>
                <a:latin typeface="Cambria" pitchFamily="18" charset="0"/>
              </a:rPr>
              <a:t>every careless word</a:t>
            </a:r>
            <a:r>
              <a:rPr lang="en-US" b="1" i="1" dirty="0">
                <a:solidFill>
                  <a:srgbClr val="FFFF00"/>
                </a:solidFill>
                <a:effectLst>
                  <a:outerShdw blurRad="38100" dist="38100" dir="2700000" algn="tl">
                    <a:srgbClr val="000000">
                      <a:alpha val="43137"/>
                    </a:srgbClr>
                  </a:outerShdw>
                </a:effectLst>
                <a:latin typeface="Cambria" pitchFamily="18" charset="0"/>
              </a:rPr>
              <a:t> they </a:t>
            </a:r>
            <a:r>
              <a:rPr lang="en-US" b="1" i="1" dirty="0">
                <a:solidFill>
                  <a:srgbClr val="FFFF00"/>
                </a:solidFill>
                <a:effectLst>
                  <a:outerShdw blurRad="38100" dist="38100" dir="2700000" algn="tl">
                    <a:srgbClr val="000000">
                      <a:alpha val="43137"/>
                    </a:srgbClr>
                  </a:outerShdw>
                </a:effectLst>
                <a:latin typeface="Cambria" pitchFamily="18" charset="0"/>
              </a:rPr>
              <a:t>speak, </a:t>
            </a:r>
            <a:r>
              <a:rPr lang="en-US" b="1" i="1" dirty="0">
                <a:solidFill>
                  <a:srgbClr val="FFFF00"/>
                </a:solidFill>
                <a:effectLst>
                  <a:outerShdw blurRad="38100" dist="38100" dir="2700000" algn="tl">
                    <a:srgbClr val="000000">
                      <a:alpha val="43137"/>
                    </a:srgbClr>
                  </a:outerShdw>
                </a:effectLst>
                <a:latin typeface="Cambria" pitchFamily="18" charset="0"/>
              </a:rPr>
              <a:t>for by your </a:t>
            </a:r>
            <a:r>
              <a:rPr lang="en-US" b="1" i="1" u="sng" dirty="0">
                <a:solidFill>
                  <a:srgbClr val="FFFF00"/>
                </a:solidFill>
                <a:effectLst>
                  <a:outerShdw blurRad="38100" dist="38100" dir="2700000" algn="tl">
                    <a:srgbClr val="000000">
                      <a:alpha val="43137"/>
                    </a:srgbClr>
                  </a:outerShdw>
                </a:effectLst>
                <a:latin typeface="Cambria" pitchFamily="18" charset="0"/>
              </a:rPr>
              <a:t>words</a:t>
            </a:r>
            <a:r>
              <a:rPr lang="en-US" b="1" i="1" dirty="0">
                <a:solidFill>
                  <a:srgbClr val="FFFF00"/>
                </a:solidFill>
                <a:effectLst>
                  <a:outerShdw blurRad="38100" dist="38100" dir="2700000" algn="tl">
                    <a:srgbClr val="000000">
                      <a:alpha val="43137"/>
                    </a:srgbClr>
                  </a:outerShdw>
                </a:effectLst>
                <a:latin typeface="Cambria" pitchFamily="18" charset="0"/>
              </a:rPr>
              <a:t> you will be </a:t>
            </a:r>
            <a:r>
              <a:rPr lang="en-US" b="1" i="1" u="sng" dirty="0">
                <a:solidFill>
                  <a:srgbClr val="FFFF00"/>
                </a:solidFill>
                <a:effectLst>
                  <a:outerShdw blurRad="38100" dist="38100" dir="2700000" algn="tl">
                    <a:srgbClr val="000000">
                      <a:alpha val="43137"/>
                    </a:srgbClr>
                  </a:outerShdw>
                </a:effectLst>
                <a:latin typeface="Cambria" pitchFamily="18" charset="0"/>
              </a:rPr>
              <a:t>justified</a:t>
            </a:r>
            <a:r>
              <a:rPr lang="en-US" b="1" i="1" dirty="0">
                <a:solidFill>
                  <a:srgbClr val="FFFF00"/>
                </a:solidFill>
                <a:effectLst>
                  <a:outerShdw blurRad="38100" dist="38100" dir="2700000" algn="tl">
                    <a:srgbClr val="000000">
                      <a:alpha val="43137"/>
                    </a:srgbClr>
                  </a:outerShdw>
                </a:effectLst>
                <a:latin typeface="Cambria" pitchFamily="18" charset="0"/>
              </a:rPr>
              <a:t>, and by your </a:t>
            </a:r>
            <a:r>
              <a:rPr lang="en-US" b="1" i="1" u="sng" dirty="0">
                <a:solidFill>
                  <a:srgbClr val="FFFF00"/>
                </a:solidFill>
                <a:effectLst>
                  <a:outerShdw blurRad="38100" dist="38100" dir="2700000" algn="tl">
                    <a:srgbClr val="000000">
                      <a:alpha val="43137"/>
                    </a:srgbClr>
                  </a:outerShdw>
                </a:effectLst>
                <a:latin typeface="Cambria" pitchFamily="18" charset="0"/>
              </a:rPr>
              <a:t>words</a:t>
            </a:r>
            <a:r>
              <a:rPr lang="en-US" b="1" i="1" dirty="0">
                <a:solidFill>
                  <a:srgbClr val="FFFF00"/>
                </a:solidFill>
                <a:effectLst>
                  <a:outerShdw blurRad="38100" dist="38100" dir="2700000" algn="tl">
                    <a:srgbClr val="000000">
                      <a:alpha val="43137"/>
                    </a:srgbClr>
                  </a:outerShdw>
                </a:effectLst>
                <a:latin typeface="Cambria" pitchFamily="18" charset="0"/>
              </a:rPr>
              <a:t> you will be </a:t>
            </a:r>
            <a:r>
              <a:rPr lang="en-US" b="1" i="1" u="sng" dirty="0">
                <a:solidFill>
                  <a:srgbClr val="FFFF00"/>
                </a:solidFill>
                <a:effectLst>
                  <a:outerShdw blurRad="38100" dist="38100" dir="2700000" algn="tl">
                    <a:srgbClr val="000000">
                      <a:alpha val="43137"/>
                    </a:srgbClr>
                  </a:outerShdw>
                </a:effectLst>
                <a:latin typeface="Cambria" pitchFamily="18" charset="0"/>
              </a:rPr>
              <a:t>condemned</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(Mat </a:t>
            </a:r>
            <a:r>
              <a:rPr lang="en-US" b="1" dirty="0">
                <a:effectLst>
                  <a:outerShdw blurRad="38100" dist="38100" dir="2700000" algn="tl">
                    <a:srgbClr val="000000">
                      <a:alpha val="43137"/>
                    </a:srgbClr>
                  </a:outerShdw>
                </a:effectLst>
                <a:latin typeface="Cambria" pitchFamily="18" charset="0"/>
              </a:rPr>
              <a:t>12:36-37)</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01588395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a:effectLst>
                  <a:outerShdw blurRad="38100" dist="38100" dir="2700000" algn="tl">
                    <a:srgbClr val="000000">
                      <a:alpha val="43137"/>
                    </a:srgbClr>
                  </a:outerShdw>
                </a:effectLst>
              </a:rPr>
              <a:t>The Judgment of Our Words</a:t>
            </a:r>
            <a:endParaRPr lang="en-US" dirty="0"/>
          </a:p>
        </p:txBody>
      </p:sp>
      <p:sp>
        <p:nvSpPr>
          <p:cNvPr id="5" name="Content Placeholder 4"/>
          <p:cNvSpPr>
            <a:spLocks noGrp="1"/>
          </p:cNvSpPr>
          <p:nvPr>
            <p:ph idx="1"/>
          </p:nvPr>
        </p:nvSpPr>
        <p:spPr>
          <a:xfrm>
            <a:off x="457200" y="914400"/>
            <a:ext cx="8229600" cy="5562600"/>
          </a:xfrm>
        </p:spPr>
        <p:txBody>
          <a:bodyPr>
            <a:normAutofit fontScale="92500" lnSpcReduction="20000"/>
          </a:bodyPr>
          <a:lstStyle/>
          <a:p>
            <a:r>
              <a:rPr lang="en-US" dirty="0" smtClean="0">
                <a:effectLst>
                  <a:outerShdw blurRad="38100" dist="38100" dir="2700000" algn="tl">
                    <a:srgbClr val="000000">
                      <a:alpha val="43137"/>
                    </a:srgbClr>
                  </a:outerShdw>
                </a:effectLst>
              </a:rPr>
              <a:t>That’s why we need to </a:t>
            </a:r>
            <a:r>
              <a:rPr lang="en-US" u="sng" dirty="0" smtClean="0">
                <a:effectLst>
                  <a:outerShdw blurRad="38100" dist="38100" dir="2700000" algn="tl">
                    <a:srgbClr val="000000">
                      <a:alpha val="43137"/>
                    </a:srgbClr>
                  </a:outerShdw>
                </a:effectLst>
              </a:rPr>
              <a:t>repent</a:t>
            </a:r>
            <a:r>
              <a:rPr lang="en-US" dirty="0" smtClean="0">
                <a:effectLst>
                  <a:outerShdw blurRad="38100" dist="38100" dir="2700000" algn="tl">
                    <a:srgbClr val="000000">
                      <a:alpha val="43137"/>
                    </a:srgbClr>
                  </a:outerShdw>
                </a:effectLst>
              </a:rPr>
              <a:t> of our sin and turn to Jesus, so that we may come to know him not just as our </a:t>
            </a:r>
            <a:r>
              <a:rPr lang="en-US" u="sng" dirty="0" smtClean="0">
                <a:effectLst>
                  <a:outerShdw blurRad="38100" dist="38100" dir="2700000" algn="tl">
                    <a:srgbClr val="000000">
                      <a:alpha val="43137"/>
                    </a:srgbClr>
                  </a:outerShdw>
                </a:effectLst>
              </a:rPr>
              <a:t>Judge</a:t>
            </a:r>
            <a:r>
              <a:rPr lang="en-US" dirty="0" smtClean="0">
                <a:effectLst>
                  <a:outerShdw blurRad="38100" dist="38100" dir="2700000" algn="tl">
                    <a:srgbClr val="000000">
                      <a:alpha val="43137"/>
                    </a:srgbClr>
                  </a:outerShdw>
                </a:effectLst>
              </a:rPr>
              <a:t>, but our </a:t>
            </a:r>
            <a:r>
              <a:rPr lang="en-US" u="sng" dirty="0" smtClean="0">
                <a:effectLst>
                  <a:outerShdw blurRad="38100" dist="38100" dir="2700000" algn="tl">
                    <a:srgbClr val="000000">
                      <a:alpha val="43137"/>
                    </a:srgbClr>
                  </a:outerShdw>
                </a:effectLst>
              </a:rPr>
              <a:t>Savior</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John records the </a:t>
            </a:r>
            <a:r>
              <a:rPr lang="en-US" u="sng" dirty="0" smtClean="0">
                <a:effectLst>
                  <a:outerShdw blurRad="38100" dist="38100" dir="2700000" algn="tl">
                    <a:srgbClr val="000000">
                      <a:alpha val="43137"/>
                    </a:srgbClr>
                  </a:outerShdw>
                </a:effectLst>
              </a:rPr>
              <a:t>words</a:t>
            </a:r>
            <a:r>
              <a:rPr lang="en-US" dirty="0" smtClean="0">
                <a:effectLst>
                  <a:outerShdw blurRad="38100" dist="38100" dir="2700000" algn="tl">
                    <a:srgbClr val="000000">
                      <a:alpha val="43137"/>
                    </a:srgbClr>
                  </a:outerShdw>
                </a:effectLst>
              </a:rPr>
              <a:t> of Jesus in chapter 5, where he says:</a:t>
            </a:r>
          </a:p>
          <a:p>
            <a:r>
              <a:rPr lang="en-US" b="1" i="1" dirty="0">
                <a:solidFill>
                  <a:srgbClr val="FFFF00"/>
                </a:solidFill>
                <a:effectLst>
                  <a:outerShdw blurRad="38100" dist="38100" dir="2700000" algn="tl">
                    <a:srgbClr val="000000">
                      <a:alpha val="43137"/>
                    </a:srgbClr>
                  </a:outerShdw>
                </a:effectLst>
                <a:latin typeface="Cambria" pitchFamily="18" charset="0"/>
              </a:rPr>
              <a:t>Truly, truly, I say to you, whoever hears my </a:t>
            </a:r>
            <a:r>
              <a:rPr lang="en-US" b="1" i="1" u="sng" dirty="0">
                <a:solidFill>
                  <a:srgbClr val="FFFF00"/>
                </a:solidFill>
                <a:effectLst>
                  <a:outerShdw blurRad="38100" dist="38100" dir="2700000" algn="tl">
                    <a:srgbClr val="000000">
                      <a:alpha val="43137"/>
                    </a:srgbClr>
                  </a:outerShdw>
                </a:effectLst>
                <a:latin typeface="Cambria" pitchFamily="18" charset="0"/>
              </a:rPr>
              <a:t>word</a:t>
            </a:r>
            <a:r>
              <a:rPr lang="en-US" b="1" i="1" dirty="0">
                <a:solidFill>
                  <a:srgbClr val="FFFF00"/>
                </a:solidFill>
                <a:effectLst>
                  <a:outerShdw blurRad="38100" dist="38100" dir="2700000" algn="tl">
                    <a:srgbClr val="000000">
                      <a:alpha val="43137"/>
                    </a:srgbClr>
                  </a:outerShdw>
                </a:effectLst>
                <a:latin typeface="Cambria" pitchFamily="18" charset="0"/>
              </a:rPr>
              <a:t> and believes him who sent me has eternal life. He does not come into judgment, but has passed from death to </a:t>
            </a:r>
            <a:r>
              <a:rPr lang="en-US" b="1" i="1" dirty="0" smtClean="0">
                <a:solidFill>
                  <a:srgbClr val="FFFF00"/>
                </a:solidFill>
                <a:effectLst>
                  <a:outerShdw blurRad="38100" dist="38100" dir="2700000" algn="tl">
                    <a:srgbClr val="000000">
                      <a:alpha val="43137"/>
                    </a:srgbClr>
                  </a:outerShdw>
                </a:effectLst>
                <a:latin typeface="Cambria" pitchFamily="18" charset="0"/>
              </a:rPr>
              <a:t>life. </a:t>
            </a:r>
            <a:r>
              <a:rPr lang="en-US" b="1" i="1" dirty="0">
                <a:solidFill>
                  <a:srgbClr val="FFFF00"/>
                </a:solidFill>
                <a:effectLst>
                  <a:outerShdw blurRad="38100" dist="38100" dir="2700000" algn="tl">
                    <a:srgbClr val="000000">
                      <a:alpha val="43137"/>
                    </a:srgbClr>
                  </a:outerShdw>
                </a:effectLst>
                <a:latin typeface="Cambria" pitchFamily="18" charset="0"/>
              </a:rPr>
              <a:t>"Truly, truly, I say to you, an hour is coming, and is now here, when the dead will hear the voice of the Son of God, and those who hear will live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John 5:24-25). </a:t>
            </a:r>
          </a:p>
        </p:txBody>
      </p:sp>
    </p:spTree>
    <p:extLst>
      <p:ext uri="{BB962C8B-B14F-4D97-AF65-F5344CB8AC3E}">
        <p14:creationId xmlns:p14="http://schemas.microsoft.com/office/powerpoint/2010/main" val="1572563446"/>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Words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Today we will look at:</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Power of Our Words</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Wise Use of Our Words</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Judgment of Our Words</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Power of Our Words</a:t>
            </a:r>
            <a:endParaRPr lang="en-US" sz="3600"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 Proverbs teach us that our words have tremendous power for both </a:t>
            </a:r>
            <a:r>
              <a:rPr lang="en-US" u="sng" dirty="0" smtClean="0">
                <a:effectLst>
                  <a:outerShdw blurRad="38100" dist="38100" dir="2700000" algn="tl">
                    <a:srgbClr val="000000">
                      <a:alpha val="43137"/>
                    </a:srgbClr>
                  </a:outerShdw>
                </a:effectLst>
              </a:rPr>
              <a:t>good</a:t>
            </a:r>
            <a:r>
              <a:rPr lang="en-US" dirty="0" smtClean="0">
                <a:effectLst>
                  <a:outerShdw blurRad="38100" dist="38100" dir="2700000" algn="tl">
                    <a:srgbClr val="000000">
                      <a:alpha val="43137"/>
                    </a:srgbClr>
                  </a:outerShdw>
                </a:effectLst>
              </a:rPr>
              <a:t> as well as </a:t>
            </a:r>
            <a:r>
              <a:rPr lang="en-US" u="sng" dirty="0" smtClean="0">
                <a:effectLst>
                  <a:outerShdw blurRad="38100" dist="38100" dir="2700000" algn="tl">
                    <a:srgbClr val="000000">
                      <a:alpha val="43137"/>
                    </a:srgbClr>
                  </a:outerShdw>
                </a:effectLst>
              </a:rPr>
              <a:t>evil</a:t>
            </a:r>
            <a:r>
              <a:rPr lang="en-US" dirty="0" smtClean="0">
                <a:effectLst>
                  <a:outerShdw blurRad="38100" dist="38100" dir="2700000" algn="tl">
                    <a:srgbClr val="000000">
                      <a:alpha val="43137"/>
                    </a:srgbClr>
                  </a:outerShdw>
                </a:effectLst>
              </a:rPr>
              <a:t>: </a:t>
            </a:r>
            <a:r>
              <a:rPr lang="en-US" b="1" i="1" u="sng" dirty="0" smtClean="0">
                <a:solidFill>
                  <a:srgbClr val="FFFF00"/>
                </a:solidFill>
                <a:effectLst>
                  <a:outerShdw blurRad="38100" dist="38100" dir="2700000" algn="tl">
                    <a:srgbClr val="000000">
                      <a:alpha val="43137"/>
                    </a:srgbClr>
                  </a:outerShdw>
                </a:effectLst>
                <a:latin typeface="Cambria" pitchFamily="18" charset="0"/>
              </a:rPr>
              <a:t>Death</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a:solidFill>
                  <a:srgbClr val="FFFF00"/>
                </a:solidFill>
                <a:effectLst>
                  <a:outerShdw blurRad="38100" dist="38100" dir="2700000" algn="tl">
                    <a:srgbClr val="000000">
                      <a:alpha val="43137"/>
                    </a:srgbClr>
                  </a:outerShdw>
                </a:effectLst>
                <a:latin typeface="Cambria" pitchFamily="18" charset="0"/>
              </a:rPr>
              <a:t>and </a:t>
            </a:r>
            <a:r>
              <a:rPr lang="en-US" b="1" i="1" u="sng" dirty="0">
                <a:solidFill>
                  <a:srgbClr val="FFFF00"/>
                </a:solidFill>
                <a:effectLst>
                  <a:outerShdw blurRad="38100" dist="38100" dir="2700000" algn="tl">
                    <a:srgbClr val="000000">
                      <a:alpha val="43137"/>
                    </a:srgbClr>
                  </a:outerShdw>
                </a:effectLst>
                <a:latin typeface="Cambria" pitchFamily="18" charset="0"/>
              </a:rPr>
              <a:t>life</a:t>
            </a:r>
            <a:r>
              <a:rPr lang="en-US" b="1" i="1" dirty="0">
                <a:solidFill>
                  <a:srgbClr val="FFFF00"/>
                </a:solidFill>
                <a:effectLst>
                  <a:outerShdw blurRad="38100" dist="38100" dir="2700000" algn="tl">
                    <a:srgbClr val="000000">
                      <a:alpha val="43137"/>
                    </a:srgbClr>
                  </a:outerShdw>
                </a:effectLst>
                <a:latin typeface="Cambria" pitchFamily="18" charset="0"/>
              </a:rPr>
              <a:t> are in the power of the </a:t>
            </a:r>
            <a:r>
              <a:rPr lang="en-US" b="1" i="1" dirty="0" smtClean="0">
                <a:solidFill>
                  <a:srgbClr val="FFFF00"/>
                </a:solidFill>
                <a:effectLst>
                  <a:outerShdw blurRad="38100" dist="38100" dir="2700000" algn="tl">
                    <a:srgbClr val="000000">
                      <a:alpha val="43137"/>
                    </a:srgbClr>
                  </a:outerShdw>
                </a:effectLst>
                <a:latin typeface="Cambria" pitchFamily="18" charset="0"/>
              </a:rPr>
              <a:t>tongue…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18:21a)</a:t>
            </a:r>
            <a:endParaRPr lang="en-US"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617086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Power of Our Words</a:t>
            </a:r>
            <a:endParaRPr lang="en-US" sz="3600"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Our words have the power to </a:t>
            </a:r>
            <a:r>
              <a:rPr lang="en-US" u="sng" dirty="0" smtClean="0">
                <a:effectLst>
                  <a:outerShdw blurRad="38100" dist="38100" dir="2700000" algn="tl">
                    <a:srgbClr val="000000">
                      <a:alpha val="43137"/>
                    </a:srgbClr>
                  </a:outerShdw>
                </a:effectLst>
              </a:rPr>
              <a:t>wound</a:t>
            </a:r>
            <a:r>
              <a:rPr lang="en-US" dirty="0" smtClean="0">
                <a:effectLst>
                  <a:outerShdw blurRad="38100" dist="38100" dir="2700000" algn="tl">
                    <a:srgbClr val="000000">
                      <a:alpha val="43137"/>
                    </a:srgbClr>
                  </a:outerShdw>
                </a:effectLst>
              </a:rPr>
              <a:t> others and our words have the power to </a:t>
            </a:r>
            <a:r>
              <a:rPr lang="en-US" u="sng" dirty="0" smtClean="0">
                <a:effectLst>
                  <a:outerShdw blurRad="38100" dist="38100" dir="2700000" algn="tl">
                    <a:srgbClr val="000000">
                      <a:alpha val="43137"/>
                    </a:srgbClr>
                  </a:outerShdw>
                </a:effectLst>
              </a:rPr>
              <a:t>heal</a:t>
            </a:r>
            <a:r>
              <a:rPr lang="en-US" dirty="0" smtClean="0">
                <a:effectLst>
                  <a:outerShdw blurRad="38100" dist="38100" dir="2700000" algn="tl">
                    <a:srgbClr val="000000">
                      <a:alpha val="43137"/>
                    </a:srgbClr>
                  </a:outerShdw>
                </a:effectLst>
              </a:rPr>
              <a:t> those who have been wounded:</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There is one whose rash words are like sword thrusts, but the tongue of the wise brings healing. </a:t>
            </a:r>
            <a:r>
              <a:rPr lang="en-US" b="1" dirty="0">
                <a:effectLst>
                  <a:outerShdw blurRad="38100" dist="38100" dir="2700000" algn="tl">
                    <a:srgbClr val="000000">
                      <a:alpha val="43137"/>
                    </a:srgbClr>
                  </a:outerShdw>
                </a:effectLst>
                <a:latin typeface="Cambria" pitchFamily="18" charset="0"/>
              </a:rPr>
              <a:t>(12:18)</a:t>
            </a:r>
          </a:p>
          <a:p>
            <a:r>
              <a:rPr lang="en-US" dirty="0" smtClean="0">
                <a:effectLst>
                  <a:outerShdw blurRad="38100" dist="38100" dir="2700000" algn="tl">
                    <a:srgbClr val="000000">
                      <a:alpha val="43137"/>
                    </a:srgbClr>
                  </a:outerShdw>
                </a:effectLst>
              </a:rPr>
              <a:t>Our words have the power to </a:t>
            </a:r>
            <a:r>
              <a:rPr lang="en-US" u="sng" dirty="0" smtClean="0">
                <a:effectLst>
                  <a:outerShdw blurRad="38100" dist="38100" dir="2700000" algn="tl">
                    <a:srgbClr val="000000">
                      <a:alpha val="43137"/>
                    </a:srgbClr>
                  </a:outerShdw>
                </a:effectLst>
              </a:rPr>
              <a:t>destroy relationships</a:t>
            </a:r>
            <a:r>
              <a:rPr lang="en-US" dirty="0" smtClean="0">
                <a:effectLst>
                  <a:outerShdw blurRad="38100" dist="38100" dir="2700000" algn="tl">
                    <a:srgbClr val="000000">
                      <a:alpha val="43137"/>
                    </a:srgbClr>
                  </a:outerShdw>
                </a:effectLst>
              </a:rPr>
              <a:t> within the community:</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A perverse man stirs up dissension, and a gossip separates close friends. </a:t>
            </a:r>
            <a:r>
              <a:rPr lang="en-US" b="1" dirty="0">
                <a:effectLst>
                  <a:outerShdw blurRad="38100" dist="38100" dir="2700000" algn="tl">
                    <a:srgbClr val="000000">
                      <a:alpha val="43137"/>
                    </a:srgbClr>
                  </a:outerShdw>
                </a:effectLst>
                <a:latin typeface="Cambria" pitchFamily="18" charset="0"/>
              </a:rPr>
              <a:t>(16:28 NIV)</a:t>
            </a:r>
          </a:p>
          <a:p>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9126741"/>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Power of Our Words</a:t>
            </a:r>
            <a:endParaRPr lang="en-US" sz="3600"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That’s why we’re told in the New Testament:</a:t>
            </a:r>
            <a:endParaRPr lang="en-US" dirty="0">
              <a:effectLst>
                <a:outerShdw blurRad="38100" dist="38100" dir="2700000" algn="tl">
                  <a:srgbClr val="000000">
                    <a:alpha val="43137"/>
                  </a:srgbClr>
                </a:outerShdw>
              </a:effectLst>
            </a:endParaRPr>
          </a:p>
          <a:p>
            <a:r>
              <a:rPr lang="en-US" b="1" i="1" dirty="0">
                <a:solidFill>
                  <a:srgbClr val="FFFF00"/>
                </a:solidFill>
                <a:effectLst>
                  <a:outerShdw blurRad="38100" dist="38100" dir="2700000" algn="tl">
                    <a:srgbClr val="000000">
                      <a:alpha val="43137"/>
                    </a:srgbClr>
                  </a:outerShdw>
                </a:effectLst>
                <a:latin typeface="Cambria" pitchFamily="18" charset="0"/>
              </a:rPr>
              <a:t>Do not let </a:t>
            </a:r>
            <a:r>
              <a:rPr lang="en-US" b="1" i="1" u="sng" dirty="0">
                <a:solidFill>
                  <a:srgbClr val="FFFF00"/>
                </a:solidFill>
                <a:effectLst>
                  <a:outerShdw blurRad="38100" dist="38100" dir="2700000" algn="tl">
                    <a:srgbClr val="000000">
                      <a:alpha val="43137"/>
                    </a:srgbClr>
                  </a:outerShdw>
                </a:effectLst>
                <a:latin typeface="Cambria" pitchFamily="18" charset="0"/>
              </a:rPr>
              <a:t>any</a:t>
            </a:r>
            <a:r>
              <a:rPr lang="en-US" b="1" i="1" dirty="0">
                <a:solidFill>
                  <a:srgbClr val="FFFF00"/>
                </a:solidFill>
                <a:effectLst>
                  <a:outerShdw blurRad="38100" dist="38100" dir="2700000" algn="tl">
                    <a:srgbClr val="000000">
                      <a:alpha val="43137"/>
                    </a:srgbClr>
                  </a:outerShdw>
                </a:effectLst>
                <a:latin typeface="Cambria" pitchFamily="18" charset="0"/>
              </a:rPr>
              <a:t> unwholesome talk come out of your mouths, but </a:t>
            </a:r>
            <a:r>
              <a:rPr lang="en-US" b="1" i="1" u="sng" dirty="0">
                <a:solidFill>
                  <a:srgbClr val="FFFF00"/>
                </a:solidFill>
                <a:effectLst>
                  <a:outerShdw blurRad="38100" dist="38100" dir="2700000" algn="tl">
                    <a:srgbClr val="000000">
                      <a:alpha val="43137"/>
                    </a:srgbClr>
                  </a:outerShdw>
                </a:effectLst>
                <a:latin typeface="Cambria" pitchFamily="18" charset="0"/>
              </a:rPr>
              <a:t>only what is helpful</a:t>
            </a:r>
            <a:r>
              <a:rPr lang="en-US" b="1" i="1" dirty="0">
                <a:solidFill>
                  <a:srgbClr val="FFFF00"/>
                </a:solidFill>
                <a:effectLst>
                  <a:outerShdw blurRad="38100" dist="38100" dir="2700000" algn="tl">
                    <a:srgbClr val="000000">
                      <a:alpha val="43137"/>
                    </a:srgbClr>
                  </a:outerShdw>
                </a:effectLst>
                <a:latin typeface="Cambria" pitchFamily="18" charset="0"/>
              </a:rPr>
              <a:t> for building others up according to their needs, that it may benefit those who listen.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Eph. </a:t>
            </a:r>
            <a:r>
              <a:rPr lang="en-US" b="1" dirty="0">
                <a:effectLst>
                  <a:outerShdw blurRad="38100" dist="38100" dir="2700000" algn="tl">
                    <a:srgbClr val="000000">
                      <a:alpha val="43137"/>
                    </a:srgbClr>
                  </a:outerShdw>
                </a:effectLst>
                <a:latin typeface="Cambria" pitchFamily="18" charset="0"/>
              </a:rPr>
              <a:t>4:29 NIV)</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964261"/>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Power of Our Words</a:t>
            </a:r>
            <a:endParaRPr lang="en-US" sz="3600"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Not only do our words have the power to effect </a:t>
            </a:r>
            <a:r>
              <a:rPr lang="en-US" u="sng" dirty="0" smtClean="0">
                <a:effectLst>
                  <a:outerShdw blurRad="38100" dist="38100" dir="2700000" algn="tl">
                    <a:srgbClr val="000000">
                      <a:alpha val="43137"/>
                    </a:srgbClr>
                  </a:outerShdw>
                </a:effectLst>
              </a:rPr>
              <a:t>others</a:t>
            </a:r>
            <a:r>
              <a:rPr lang="en-US" dirty="0" smtClean="0">
                <a:effectLst>
                  <a:outerShdw blurRad="38100" dist="38100" dir="2700000" algn="tl">
                    <a:srgbClr val="000000">
                      <a:alpha val="43137"/>
                    </a:srgbClr>
                  </a:outerShdw>
                </a:effectLst>
              </a:rPr>
              <a:t>, but the words we speak will have an impact on how things go for </a:t>
            </a:r>
            <a:r>
              <a:rPr lang="en-US" u="sng" dirty="0" smtClean="0">
                <a:effectLst>
                  <a:outerShdw blurRad="38100" dist="38100" dir="2700000" algn="tl">
                    <a:srgbClr val="000000">
                      <a:alpha val="43137"/>
                    </a:srgbClr>
                  </a:outerShdw>
                </a:effectLst>
              </a:rPr>
              <a:t>us</a:t>
            </a:r>
            <a:r>
              <a:rPr lang="en-US" dirty="0" smtClean="0">
                <a:effectLst>
                  <a:outerShdw blurRad="38100" dist="38100" dir="2700000" algn="tl">
                    <a:srgbClr val="000000">
                      <a:alpha val="43137"/>
                    </a:srgbClr>
                  </a:outerShdw>
                </a:effectLst>
              </a:rPr>
              <a:t> as well:</a:t>
            </a:r>
          </a:p>
          <a:p>
            <a:r>
              <a:rPr lang="en-US" b="1" i="1" dirty="0">
                <a:solidFill>
                  <a:srgbClr val="FFFF00"/>
                </a:solidFill>
                <a:effectLst>
                  <a:outerShdw blurRad="38100" dist="38100" dir="2700000" algn="tl">
                    <a:srgbClr val="000000">
                      <a:alpha val="43137"/>
                    </a:srgbClr>
                  </a:outerShdw>
                </a:effectLst>
                <a:latin typeface="Cambria" pitchFamily="18" charset="0"/>
              </a:rPr>
              <a:t>An evil man is trapped by his sinful talk, but a righteous man escapes trouble. From the fruit of his lips a man is filled with good things as surely as the work of his hands rewards him. </a:t>
            </a:r>
            <a:r>
              <a:rPr lang="en-US" b="1" dirty="0">
                <a:effectLst>
                  <a:outerShdw blurRad="38100" dist="38100" dir="2700000" algn="tl">
                    <a:srgbClr val="000000">
                      <a:alpha val="43137"/>
                    </a:srgbClr>
                  </a:outerShdw>
                </a:effectLst>
                <a:latin typeface="Cambria" pitchFamily="18" charset="0"/>
              </a:rPr>
              <a:t>(12:13-14 NIV</a:t>
            </a:r>
            <a:r>
              <a:rPr lang="en-US" b="1" dirty="0" smtClean="0">
                <a:effectLst>
                  <a:outerShdw blurRad="38100" dist="38100" dir="2700000" algn="tl">
                    <a:srgbClr val="000000">
                      <a:alpha val="43137"/>
                    </a:srgbClr>
                  </a:outerShdw>
                </a:effectLst>
                <a:latin typeface="Cambria" pitchFamily="18" charset="0"/>
              </a:rPr>
              <a:t>)</a:t>
            </a:r>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281645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Power of Our Words</a:t>
            </a:r>
            <a:endParaRPr lang="en-US" sz="3600" dirty="0"/>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r>
              <a:rPr lang="en-US" dirty="0" smtClean="0">
                <a:effectLst>
                  <a:outerShdw blurRad="38100" dist="38100" dir="2700000" algn="tl">
                    <a:srgbClr val="000000">
                      <a:alpha val="43137"/>
                    </a:srgbClr>
                  </a:outerShdw>
                </a:effectLst>
              </a:rPr>
              <a:t>As James points out, our tongue may be a </a:t>
            </a:r>
            <a:r>
              <a:rPr lang="en-US" u="sng" dirty="0" smtClean="0">
                <a:effectLst>
                  <a:outerShdw blurRad="38100" dist="38100" dir="2700000" algn="tl">
                    <a:srgbClr val="000000">
                      <a:alpha val="43137"/>
                    </a:srgbClr>
                  </a:outerShdw>
                </a:effectLst>
              </a:rPr>
              <a:t>small</a:t>
            </a:r>
            <a:r>
              <a:rPr lang="en-US" dirty="0" smtClean="0">
                <a:effectLst>
                  <a:outerShdw blurRad="38100" dist="38100" dir="2700000" algn="tl">
                    <a:srgbClr val="000000">
                      <a:alpha val="43137"/>
                    </a:srgbClr>
                  </a:outerShdw>
                </a:effectLst>
              </a:rPr>
              <a:t> part of our body, but it can have a </a:t>
            </a:r>
            <a:r>
              <a:rPr lang="en-US" u="sng" dirty="0" smtClean="0">
                <a:effectLst>
                  <a:outerShdw blurRad="38100" dist="38100" dir="2700000" algn="tl">
                    <a:srgbClr val="000000">
                      <a:alpha val="43137"/>
                    </a:srgbClr>
                  </a:outerShdw>
                </a:effectLst>
              </a:rPr>
              <a:t>big</a:t>
            </a:r>
            <a:r>
              <a:rPr lang="en-US" dirty="0" smtClean="0">
                <a:effectLst>
                  <a:outerShdw blurRad="38100" dist="38100" dir="2700000" algn="tl">
                    <a:srgbClr val="000000">
                      <a:alpha val="43137"/>
                    </a:srgbClr>
                  </a:outerShdw>
                </a:effectLst>
              </a:rPr>
              <a:t> effect on our life and the lives of those around us:</a:t>
            </a:r>
          </a:p>
          <a:p>
            <a:r>
              <a:rPr lang="en-US" b="1" i="1" dirty="0" smtClean="0">
                <a:solidFill>
                  <a:srgbClr val="FFFF00"/>
                </a:solidFill>
                <a:effectLst>
                  <a:outerShdw blurRad="38100" dist="38100" dir="2700000" algn="tl">
                    <a:srgbClr val="000000">
                      <a:alpha val="43137"/>
                    </a:srgbClr>
                  </a:outerShdw>
                </a:effectLst>
                <a:latin typeface="Cambria" pitchFamily="18" charset="0"/>
              </a:rPr>
              <a:t>If </a:t>
            </a:r>
            <a:r>
              <a:rPr lang="en-US" b="1" i="1" dirty="0">
                <a:solidFill>
                  <a:srgbClr val="FFFF00"/>
                </a:solidFill>
                <a:effectLst>
                  <a:outerShdw blurRad="38100" dist="38100" dir="2700000" algn="tl">
                    <a:srgbClr val="000000">
                      <a:alpha val="43137"/>
                    </a:srgbClr>
                  </a:outerShdw>
                </a:effectLst>
                <a:latin typeface="Cambria" pitchFamily="18" charset="0"/>
              </a:rPr>
              <a:t>anyone is never at fault in what he says, he is a perfect man, able to keep his whole body in check. </a:t>
            </a:r>
            <a:r>
              <a:rPr lang="en-US" b="1" i="1" dirty="0" smtClean="0">
                <a:solidFill>
                  <a:srgbClr val="FFFF00"/>
                </a:solidFill>
                <a:effectLst>
                  <a:outerShdw blurRad="38100" dist="38100" dir="2700000" algn="tl">
                    <a:srgbClr val="000000">
                      <a:alpha val="43137"/>
                    </a:srgbClr>
                  </a:outerShdw>
                </a:effectLst>
                <a:latin typeface="Cambria" pitchFamily="18" charset="0"/>
              </a:rPr>
              <a:t>When </a:t>
            </a:r>
            <a:r>
              <a:rPr lang="en-US" b="1" i="1" dirty="0">
                <a:solidFill>
                  <a:srgbClr val="FFFF00"/>
                </a:solidFill>
                <a:effectLst>
                  <a:outerShdw blurRad="38100" dist="38100" dir="2700000" algn="tl">
                    <a:srgbClr val="000000">
                      <a:alpha val="43137"/>
                    </a:srgbClr>
                  </a:outerShdw>
                </a:effectLst>
                <a:latin typeface="Cambria" pitchFamily="18" charset="0"/>
              </a:rPr>
              <a:t>we put bits into the mouths of horses to make them obey us, we can turn the whole animal. </a:t>
            </a:r>
            <a:r>
              <a:rPr lang="en-US" b="1" i="1" dirty="0" smtClean="0">
                <a:solidFill>
                  <a:srgbClr val="FFFF00"/>
                </a:solidFill>
                <a:effectLst>
                  <a:outerShdw blurRad="38100" dist="38100" dir="2700000" algn="tl">
                    <a:srgbClr val="000000">
                      <a:alpha val="43137"/>
                    </a:srgbClr>
                  </a:outerShdw>
                </a:effectLst>
                <a:latin typeface="Cambria" pitchFamily="18" charset="0"/>
              </a:rPr>
              <a:t>Or </a:t>
            </a:r>
            <a:r>
              <a:rPr lang="en-US" b="1" i="1" dirty="0">
                <a:solidFill>
                  <a:srgbClr val="FFFF00"/>
                </a:solidFill>
                <a:effectLst>
                  <a:outerShdw blurRad="38100" dist="38100" dir="2700000" algn="tl">
                    <a:srgbClr val="000000">
                      <a:alpha val="43137"/>
                    </a:srgbClr>
                  </a:outerShdw>
                </a:effectLst>
                <a:latin typeface="Cambria" pitchFamily="18" charset="0"/>
              </a:rPr>
              <a:t>take ships as an example. Although they are so large and are driven by strong winds, they are steered by a very small rudder wherever the pilot wants to go. So also the tongue is a small member, yet it boasts of great things. How great a forest is set ablaze by such a small fire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(James 3:2b-5 NIV)</a:t>
            </a:r>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872179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Power of Our Words</a:t>
            </a:r>
            <a:endParaRPr lang="en-US" sz="3600"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 proverbs promise that those who learn to love the power of the tongue, and learn to speak wisely will experience great satisfaction in life: </a:t>
            </a:r>
          </a:p>
          <a:p>
            <a:r>
              <a:rPr lang="en-US" b="1" i="1" dirty="0">
                <a:solidFill>
                  <a:srgbClr val="FFFF00"/>
                </a:solidFill>
                <a:effectLst>
                  <a:outerShdw blurRad="38100" dist="38100" dir="2700000" algn="tl">
                    <a:srgbClr val="000000">
                      <a:alpha val="43137"/>
                    </a:srgbClr>
                  </a:outerShdw>
                </a:effectLst>
                <a:latin typeface="Cambria" pitchFamily="18" charset="0"/>
              </a:rPr>
              <a:t>From the fruit of a man's mouth his stomach is satisfied; he is </a:t>
            </a:r>
            <a:r>
              <a:rPr lang="en-US" b="1" i="1" u="sng" dirty="0">
                <a:solidFill>
                  <a:srgbClr val="FFFF00"/>
                </a:solidFill>
                <a:effectLst>
                  <a:outerShdw blurRad="38100" dist="38100" dir="2700000" algn="tl">
                    <a:srgbClr val="000000">
                      <a:alpha val="43137"/>
                    </a:srgbClr>
                  </a:outerShdw>
                </a:effectLst>
                <a:latin typeface="Cambria" pitchFamily="18" charset="0"/>
              </a:rPr>
              <a:t>satisfied</a:t>
            </a:r>
            <a:r>
              <a:rPr lang="en-US" b="1" i="1" dirty="0">
                <a:solidFill>
                  <a:srgbClr val="FFFF00"/>
                </a:solidFill>
                <a:effectLst>
                  <a:outerShdw blurRad="38100" dist="38100" dir="2700000" algn="tl">
                    <a:srgbClr val="000000">
                      <a:alpha val="43137"/>
                    </a:srgbClr>
                  </a:outerShdw>
                </a:effectLst>
                <a:latin typeface="Cambria" pitchFamily="18" charset="0"/>
              </a:rPr>
              <a:t> by the yield of his lips. Death and life are in the power of the tongue, and </a:t>
            </a:r>
            <a:r>
              <a:rPr lang="en-US" b="1" i="1" u="sng" dirty="0">
                <a:solidFill>
                  <a:srgbClr val="FFFF00"/>
                </a:solidFill>
                <a:effectLst>
                  <a:outerShdw blurRad="38100" dist="38100" dir="2700000" algn="tl">
                    <a:srgbClr val="000000">
                      <a:alpha val="43137"/>
                    </a:srgbClr>
                  </a:outerShdw>
                </a:effectLst>
                <a:latin typeface="Cambria" pitchFamily="18" charset="0"/>
              </a:rPr>
              <a:t>those who love it</a:t>
            </a:r>
            <a:r>
              <a:rPr lang="en-US" b="1" i="1" dirty="0">
                <a:solidFill>
                  <a:srgbClr val="FFFF00"/>
                </a:solidFill>
                <a:effectLst>
                  <a:outerShdw blurRad="38100" dist="38100" dir="2700000" algn="tl">
                    <a:srgbClr val="000000">
                      <a:alpha val="43137"/>
                    </a:srgbClr>
                  </a:outerShdw>
                </a:effectLst>
                <a:latin typeface="Cambria" pitchFamily="18" charset="0"/>
              </a:rPr>
              <a:t> will eat its fruits. </a:t>
            </a:r>
            <a:r>
              <a:rPr lang="en-US" b="1" dirty="0">
                <a:effectLst>
                  <a:outerShdw blurRad="38100" dist="38100" dir="2700000" algn="tl">
                    <a:srgbClr val="000000">
                      <a:alpha val="43137"/>
                    </a:srgbClr>
                  </a:outerShdw>
                </a:effectLst>
                <a:latin typeface="Cambria" pitchFamily="18" charset="0"/>
              </a:rPr>
              <a:t>(18:20-21</a:t>
            </a:r>
            <a:r>
              <a:rPr lang="en-US" b="1" dirty="0" smtClean="0">
                <a:effectLst>
                  <a:outerShdw blurRad="38100" dist="38100" dir="2700000" algn="tl">
                    <a:srgbClr val="000000">
                      <a:alpha val="43137"/>
                    </a:srgbClr>
                  </a:outerShdw>
                </a:effectLst>
                <a:latin typeface="Cambria" pitchFamily="18" charset="0"/>
              </a:rPr>
              <a:t>)</a:t>
            </a:r>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0887828"/>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Wise Use of Our Words</a:t>
            </a:r>
            <a:endParaRPr lang="en-US" dirty="0"/>
          </a:p>
        </p:txBody>
      </p:sp>
      <p:sp>
        <p:nvSpPr>
          <p:cNvPr id="5" name="Content Placeholder 4"/>
          <p:cNvSpPr>
            <a:spLocks noGrp="1"/>
          </p:cNvSpPr>
          <p:nvPr>
            <p:ph idx="1"/>
          </p:nvPr>
        </p:nvSpPr>
        <p:spPr>
          <a:xfrm>
            <a:off x="457200" y="914400"/>
            <a:ext cx="8229600" cy="5562600"/>
          </a:xfrm>
        </p:spPr>
        <p:txBody>
          <a:bodyPr>
            <a:normAutofit lnSpcReduction="10000"/>
          </a:bodyPr>
          <a:lstStyle/>
          <a:p>
            <a:pPr marL="137160" indent="0">
              <a:buNone/>
            </a:pPr>
            <a:r>
              <a:rPr lang="en-US" dirty="0" smtClean="0">
                <a:effectLst>
                  <a:outerShdw blurRad="38100" dist="38100" dir="2700000" algn="tl">
                    <a:srgbClr val="000000">
                      <a:alpha val="43137"/>
                    </a:srgbClr>
                  </a:outerShdw>
                </a:effectLst>
              </a:rPr>
              <a:t>*Five </a:t>
            </a:r>
            <a:r>
              <a:rPr lang="en-US" dirty="0">
                <a:effectLst>
                  <a:outerShdw blurRad="38100" dist="38100" dir="2700000" algn="tl">
                    <a:srgbClr val="000000">
                      <a:alpha val="43137"/>
                    </a:srgbClr>
                  </a:outerShdw>
                </a:effectLst>
              </a:rPr>
              <a:t>characteristics </a:t>
            </a:r>
            <a:r>
              <a:rPr lang="en-US" dirty="0" smtClean="0">
                <a:effectLst>
                  <a:outerShdw blurRad="38100" dist="38100" dir="2700000" algn="tl">
                    <a:srgbClr val="000000">
                      <a:alpha val="43137"/>
                    </a:srgbClr>
                  </a:outerShdw>
                </a:effectLst>
              </a:rPr>
              <a:t>of wise speech:</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Truthful and Honest Speech Rather </a:t>
            </a:r>
            <a:r>
              <a:rPr lang="en-US" dirty="0">
                <a:effectLst>
                  <a:outerShdw blurRad="38100" dist="38100" dir="2700000" algn="tl">
                    <a:srgbClr val="000000">
                      <a:alpha val="43137"/>
                    </a:srgbClr>
                  </a:outerShdw>
                </a:effectLst>
              </a:rPr>
              <a:t>than </a:t>
            </a:r>
            <a:r>
              <a:rPr lang="en-US" dirty="0" smtClean="0">
                <a:effectLst>
                  <a:outerShdw blurRad="38100" dist="38100" dir="2700000" algn="tl">
                    <a:srgbClr val="000000">
                      <a:alpha val="43137"/>
                    </a:srgbClr>
                  </a:outerShdw>
                </a:effectLst>
              </a:rPr>
              <a:t>Deceptiveness</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Kind </a:t>
            </a:r>
            <a:r>
              <a:rPr lang="en-US" dirty="0">
                <a:effectLst>
                  <a:outerShdw blurRad="38100" dist="38100" dir="2700000" algn="tl">
                    <a:srgbClr val="000000">
                      <a:alpha val="43137"/>
                    </a:srgbClr>
                  </a:outerShdw>
                </a:effectLst>
              </a:rPr>
              <a:t>and </a:t>
            </a:r>
            <a:r>
              <a:rPr lang="en-US" dirty="0" smtClean="0">
                <a:effectLst>
                  <a:outerShdw blurRad="38100" dist="38100" dir="2700000" algn="tl">
                    <a:srgbClr val="000000">
                      <a:alpha val="43137"/>
                    </a:srgbClr>
                  </a:outerShdw>
                </a:effectLst>
              </a:rPr>
              <a:t>Gentle Speech Rather </a:t>
            </a:r>
            <a:r>
              <a:rPr lang="en-US" dirty="0">
                <a:effectLst>
                  <a:outerShdw blurRad="38100" dist="38100" dir="2700000" algn="tl">
                    <a:srgbClr val="000000">
                      <a:alpha val="43137"/>
                    </a:srgbClr>
                  </a:outerShdw>
                </a:effectLst>
              </a:rPr>
              <a:t>than </a:t>
            </a:r>
            <a:r>
              <a:rPr lang="en-US" dirty="0" smtClean="0">
                <a:effectLst>
                  <a:outerShdw blurRad="38100" dist="38100" dir="2700000" algn="tl">
                    <a:srgbClr val="000000">
                      <a:alpha val="43137"/>
                    </a:srgbClr>
                  </a:outerShdw>
                </a:effectLst>
              </a:rPr>
              <a:t>Harshness</a:t>
            </a:r>
          </a:p>
          <a:p>
            <a:r>
              <a:rPr lang="en-US" dirty="0" smtClean="0">
                <a:effectLst>
                  <a:outerShdw blurRad="38100" dist="38100" dir="2700000" algn="tl">
                    <a:srgbClr val="000000">
                      <a:alpha val="43137"/>
                    </a:srgbClr>
                  </a:outerShdw>
                </a:effectLst>
              </a:rPr>
              <a:t>Wise </a:t>
            </a:r>
            <a:r>
              <a:rPr lang="en-US" dirty="0">
                <a:effectLst>
                  <a:outerShdw blurRad="38100" dist="38100" dir="2700000" algn="tl">
                    <a:srgbClr val="000000">
                      <a:alpha val="43137"/>
                    </a:srgbClr>
                  </a:outerShdw>
                </a:effectLst>
              </a:rPr>
              <a:t>and </a:t>
            </a:r>
            <a:r>
              <a:rPr lang="en-US" dirty="0" smtClean="0">
                <a:effectLst>
                  <a:outerShdw blurRad="38100" dist="38100" dir="2700000" algn="tl">
                    <a:srgbClr val="000000">
                      <a:alpha val="43137"/>
                    </a:srgbClr>
                  </a:outerShdw>
                </a:effectLst>
              </a:rPr>
              <a:t>Apt Speech Rather </a:t>
            </a:r>
            <a:r>
              <a:rPr lang="en-US" dirty="0">
                <a:effectLst>
                  <a:outerShdw blurRad="38100" dist="38100" dir="2700000" algn="tl">
                    <a:srgbClr val="000000">
                      <a:alpha val="43137"/>
                    </a:srgbClr>
                  </a:outerShdw>
                </a:effectLst>
              </a:rPr>
              <a:t>than </a:t>
            </a:r>
            <a:r>
              <a:rPr lang="en-US" dirty="0" smtClean="0">
                <a:effectLst>
                  <a:outerShdw blurRad="38100" dist="38100" dir="2700000" algn="tl">
                    <a:srgbClr val="000000">
                      <a:alpha val="43137"/>
                    </a:srgbClr>
                  </a:outerShdw>
                </a:effectLst>
              </a:rPr>
              <a:t>Carelessness</a:t>
            </a:r>
          </a:p>
          <a:p>
            <a:r>
              <a:rPr lang="en-US" dirty="0" smtClean="0">
                <a:effectLst>
                  <a:outerShdw blurRad="38100" dist="38100" dir="2700000" algn="tl">
                    <a:srgbClr val="000000">
                      <a:alpha val="43137"/>
                    </a:srgbClr>
                  </a:outerShdw>
                </a:effectLst>
              </a:rPr>
              <a:t>Forthright </a:t>
            </a:r>
            <a:r>
              <a:rPr lang="en-US" dirty="0">
                <a:effectLst>
                  <a:outerShdw blurRad="38100" dist="38100" dir="2700000" algn="tl">
                    <a:srgbClr val="000000">
                      <a:alpha val="43137"/>
                    </a:srgbClr>
                  </a:outerShdw>
                </a:effectLst>
              </a:rPr>
              <a:t>and </a:t>
            </a:r>
            <a:r>
              <a:rPr lang="en-US" dirty="0" smtClean="0">
                <a:effectLst>
                  <a:outerShdw blurRad="38100" dist="38100" dir="2700000" algn="tl">
                    <a:srgbClr val="000000">
                      <a:alpha val="43137"/>
                    </a:srgbClr>
                  </a:outerShdw>
                </a:effectLst>
              </a:rPr>
              <a:t>Courageous Speech Rather </a:t>
            </a:r>
            <a:r>
              <a:rPr lang="en-US" dirty="0">
                <a:effectLst>
                  <a:outerShdw blurRad="38100" dist="38100" dir="2700000" algn="tl">
                    <a:srgbClr val="000000">
                      <a:alpha val="43137"/>
                    </a:srgbClr>
                  </a:outerShdw>
                </a:effectLst>
              </a:rPr>
              <a:t>than </a:t>
            </a:r>
            <a:r>
              <a:rPr lang="en-US" dirty="0" smtClean="0">
                <a:effectLst>
                  <a:outerShdw blurRad="38100" dist="38100" dir="2700000" algn="tl">
                    <a:srgbClr val="000000">
                      <a:alpha val="43137"/>
                    </a:srgbClr>
                  </a:outerShdw>
                </a:effectLst>
              </a:rPr>
              <a:t>Gossip</a:t>
            </a:r>
          </a:p>
          <a:p>
            <a:r>
              <a:rPr lang="en-US" dirty="0" smtClean="0">
                <a:effectLst>
                  <a:outerShdw blurRad="38100" dist="38100" dir="2700000" algn="tl">
                    <a:srgbClr val="000000">
                      <a:alpha val="43137"/>
                    </a:srgbClr>
                  </a:outerShdw>
                </a:effectLst>
              </a:rPr>
              <a:t>Economic Speech Rather than Impulsiveness</a:t>
            </a:r>
            <a:endParaRPr lang="en-US" dirty="0" smtClean="0">
              <a:effectLst>
                <a:outerShdw blurRad="38100" dist="38100" dir="2700000" algn="tl">
                  <a:srgbClr val="000000">
                    <a:alpha val="43137"/>
                  </a:srgbClr>
                </a:outerShdw>
              </a:effectLst>
            </a:endParaRPr>
          </a:p>
        </p:txBody>
      </p:sp>
      <p:sp>
        <p:nvSpPr>
          <p:cNvPr id="2" name="TextBox 1"/>
          <p:cNvSpPr txBox="1"/>
          <p:nvPr/>
        </p:nvSpPr>
        <p:spPr>
          <a:xfrm>
            <a:off x="533400" y="6488668"/>
            <a:ext cx="6320961" cy="369332"/>
          </a:xfrm>
          <a:prstGeom prst="rect">
            <a:avLst/>
          </a:prstGeom>
          <a:noFill/>
        </p:spPr>
        <p:txBody>
          <a:bodyPr wrap="none" rtlCol="0">
            <a:spAutoFit/>
          </a:bodyPr>
          <a:lstStyle/>
          <a:p>
            <a:r>
              <a:rPr lang="en-US" dirty="0" smtClean="0"/>
              <a:t>*Taken from Tim Keller’ s sermon on Words in the Proverbs</a:t>
            </a:r>
            <a:endParaRPr lang="en-US" dirty="0"/>
          </a:p>
        </p:txBody>
      </p:sp>
    </p:spTree>
    <p:extLst>
      <p:ext uri="{BB962C8B-B14F-4D97-AF65-F5344CB8AC3E}">
        <p14:creationId xmlns:p14="http://schemas.microsoft.com/office/powerpoint/2010/main" val="294228127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p:cTn id="33"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 calcmode="lin" valueType="num">
                                      <p:cBhvr>
                                        <p:cTn id="40"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p:cTn id="47"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34705</TotalTime>
  <Words>1505</Words>
  <Application>Microsoft Office PowerPoint</Application>
  <PresentationFormat>On-screen Show (4:3)</PresentationFormat>
  <Paragraphs>102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The Book of Proverbs</vt:lpstr>
      <vt:lpstr>Words</vt:lpstr>
      <vt:lpstr>The Power of Our Words</vt:lpstr>
      <vt:lpstr>The Power of Our Words</vt:lpstr>
      <vt:lpstr>The Power of Our Words</vt:lpstr>
      <vt:lpstr>The Power of Our Words</vt:lpstr>
      <vt:lpstr>The Power of Our Words</vt:lpstr>
      <vt:lpstr>The Power of Our Words</vt:lpstr>
      <vt:lpstr>The Wise Use of Our Words</vt:lpstr>
      <vt:lpstr>The Wise Use of Our Words</vt:lpstr>
      <vt:lpstr>The Wise Use of Our Words</vt:lpstr>
      <vt:lpstr>The Wise Use of Our Words</vt:lpstr>
      <vt:lpstr>The Wise Use of Our Words</vt:lpstr>
      <vt:lpstr>The Wise Use of Our Words</vt:lpstr>
      <vt:lpstr>The Wise Use of Our Words</vt:lpstr>
      <vt:lpstr>The Judgment of Our Words</vt:lpstr>
      <vt:lpstr>The Judgment of Our Words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1471</cp:revision>
  <dcterms:created xsi:type="dcterms:W3CDTF">2011-01-13T01:13:42Z</dcterms:created>
  <dcterms:modified xsi:type="dcterms:W3CDTF">2015-06-21T14:09:36Z</dcterms:modified>
</cp:coreProperties>
</file>