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0"/>
  </p:notesMasterIdLst>
  <p:sldIdLst>
    <p:sldId id="258" r:id="rId2"/>
    <p:sldId id="269" r:id="rId3"/>
    <p:sldId id="256" r:id="rId4"/>
    <p:sldId id="260" r:id="rId5"/>
    <p:sldId id="261" r:id="rId6"/>
    <p:sldId id="271" r:id="rId7"/>
    <p:sldId id="259" r:id="rId8"/>
    <p:sldId id="268" r:id="rId9"/>
    <p:sldId id="267" r:id="rId10"/>
    <p:sldId id="262" r:id="rId11"/>
    <p:sldId id="263" r:id="rId12"/>
    <p:sldId id="264" r:id="rId13"/>
    <p:sldId id="266" r:id="rId14"/>
    <p:sldId id="265" r:id="rId15"/>
    <p:sldId id="275" r:id="rId16"/>
    <p:sldId id="276"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3834"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BEE3FA-69F3-4228-8B1C-751B7C95028F}" type="datetimeFigureOut">
              <a:rPr lang="en-US" smtClean="0"/>
              <a:pPr/>
              <a:t>1/16/2011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E50334-F2C2-4770-B480-2913F8F0EA4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499376C-85DB-407B-B965-FC6367A132FF}" type="datetimeFigureOut">
              <a:rPr lang="en-US" smtClean="0"/>
              <a:pPr/>
              <a:t>1/16/2011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20C93279-0D0F-410B-A93E-63AE6B03E72C}"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1/16/2011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1/16/2011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1/16/2011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499376C-85DB-407B-B965-FC6367A132FF}" type="datetimeFigureOut">
              <a:rPr lang="en-US" smtClean="0"/>
              <a:pPr/>
              <a:t>1/16/2011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20C93279-0D0F-410B-A93E-63AE6B03E72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1/16/2011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499376C-85DB-407B-B965-FC6367A132FF}" type="datetimeFigureOut">
              <a:rPr lang="en-US" smtClean="0"/>
              <a:pPr/>
              <a:t>1/16/2011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C93279-0D0F-410B-A93E-63AE6B03E72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499376C-85DB-407B-B965-FC6367A132FF}" type="datetimeFigureOut">
              <a:rPr lang="en-US" smtClean="0"/>
              <a:pPr/>
              <a:t>1/16/2011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C93279-0D0F-410B-A93E-63AE6B03E72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99376C-85DB-407B-B965-FC6367A132FF}" type="datetimeFigureOut">
              <a:rPr lang="en-US" smtClean="0"/>
              <a:pPr/>
              <a:t>1/16/2011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C93279-0D0F-410B-A93E-63AE6B03E7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1/16/2011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499376C-85DB-407B-B965-FC6367A132FF}" type="datetimeFigureOut">
              <a:rPr lang="en-US" smtClean="0"/>
              <a:pPr/>
              <a:t>1/16/2011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499376C-85DB-407B-B965-FC6367A132FF}" type="datetimeFigureOut">
              <a:rPr lang="en-US" smtClean="0"/>
              <a:pPr/>
              <a:t>1/16/2011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0C93279-0D0F-410B-A93E-63AE6B03E72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32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8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4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4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4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Book of Proverbs</a:t>
            </a:r>
            <a:endParaRPr lang="en-US" dirty="0"/>
          </a:p>
        </p:txBody>
      </p:sp>
      <p:sp>
        <p:nvSpPr>
          <p:cNvPr id="5" name="Subtitle 4"/>
          <p:cNvSpPr>
            <a:spLocks noGrp="1"/>
          </p:cNvSpPr>
          <p:nvPr>
            <p:ph type="subTitle" idx="1"/>
          </p:nvPr>
        </p:nvSpPr>
        <p:spPr/>
        <p:txBody>
          <a:bodyPr>
            <a:normAutofit/>
          </a:bodyPr>
          <a:lstStyle/>
          <a:p>
            <a:r>
              <a:rPr lang="en-US" sz="4000" b="1" dirty="0" smtClean="0">
                <a:effectLst>
                  <a:outerShdw blurRad="38100" dist="38100" dir="2700000" algn="tl">
                    <a:srgbClr val="000000">
                      <a:alpha val="43137"/>
                    </a:srgbClr>
                  </a:outerShdw>
                </a:effectLst>
              </a:rPr>
              <a:t>Introduction</a:t>
            </a:r>
            <a:endParaRPr lang="en-US" sz="4000" b="1" dirty="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fontScale="90000"/>
          </a:bodyPr>
          <a:lstStyle/>
          <a:p>
            <a:r>
              <a:rPr lang="en-US" sz="4400" dirty="0" smtClean="0"/>
              <a:t>Proverbs is Wisdom Literature</a:t>
            </a:r>
          </a:p>
        </p:txBody>
      </p:sp>
      <p:sp>
        <p:nvSpPr>
          <p:cNvPr id="5" name="Content Placeholder 4"/>
          <p:cNvSpPr>
            <a:spLocks noGrp="1"/>
          </p:cNvSpPr>
          <p:nvPr>
            <p:ph idx="1"/>
          </p:nvPr>
        </p:nvSpPr>
        <p:spPr>
          <a:xfrm>
            <a:off x="457200" y="762000"/>
            <a:ext cx="8229600" cy="6096000"/>
          </a:xfrm>
        </p:spPr>
        <p:txBody>
          <a:bodyPr>
            <a:normAutofit/>
          </a:bodyPr>
          <a:lstStyle/>
          <a:p>
            <a:r>
              <a:rPr lang="en-US" sz="3200" b="1" i="1" dirty="0" smtClean="0">
                <a:effectLst>
                  <a:outerShdw blurRad="38100" dist="38100" dir="2700000" algn="tl">
                    <a:srgbClr val="000000">
                      <a:alpha val="43137"/>
                    </a:srgbClr>
                  </a:outerShdw>
                </a:effectLst>
              </a:rPr>
              <a:t>Description </a:t>
            </a:r>
            <a:r>
              <a:rPr lang="en-US" sz="3200" dirty="0" smtClean="0">
                <a:effectLst>
                  <a:outerShdw blurRad="38100" dist="38100" dir="2700000" algn="tl">
                    <a:srgbClr val="000000">
                      <a:alpha val="43137"/>
                    </a:srgbClr>
                  </a:outerShdw>
                </a:effectLst>
              </a:rPr>
              <a:t>of Ancient Wisdom Literature: </a:t>
            </a:r>
          </a:p>
          <a:p>
            <a:pPr lvl="1"/>
            <a:r>
              <a:rPr lang="en-US" dirty="0" smtClean="0">
                <a:effectLst>
                  <a:outerShdw blurRad="38100" dist="38100" dir="2700000" algn="tl">
                    <a:srgbClr val="000000">
                      <a:alpha val="43137"/>
                    </a:srgbClr>
                  </a:outerShdw>
                </a:effectLst>
              </a:rPr>
              <a:t>Practical instruction designed to impart understanding about how things (especially </a:t>
            </a:r>
            <a:r>
              <a:rPr lang="en-US" b="1" i="1" dirty="0" smtClean="0">
                <a:effectLst>
                  <a:outerShdw blurRad="38100" dist="38100" dir="2700000" algn="tl">
                    <a:srgbClr val="000000">
                      <a:alpha val="43137"/>
                    </a:srgbClr>
                  </a:outerShdw>
                </a:effectLst>
              </a:rPr>
              <a:t>relationships</a:t>
            </a:r>
            <a:r>
              <a:rPr lang="en-US" dirty="0" smtClean="0">
                <a:effectLst>
                  <a:outerShdw blurRad="38100" dist="38100" dir="2700000" algn="tl">
                    <a:srgbClr val="000000">
                      <a:alpha val="43137"/>
                    </a:srgbClr>
                  </a:outerShdw>
                </a:effectLst>
              </a:rPr>
              <a:t>) in this world work so that the reader will be able to avoid life’s pitfalls and live a satisfying, successful, and (in </a:t>
            </a:r>
            <a:r>
              <a:rPr lang="en-US" b="1" i="1" dirty="0" smtClean="0">
                <a:effectLst>
                  <a:outerShdw blurRad="38100" dist="38100" dir="2700000" algn="tl">
                    <a:srgbClr val="000000">
                      <a:alpha val="43137"/>
                    </a:srgbClr>
                  </a:outerShdw>
                </a:effectLst>
              </a:rPr>
              <a:t>Biblical</a:t>
            </a:r>
            <a:r>
              <a:rPr lang="en-US" dirty="0" smtClean="0">
                <a:effectLst>
                  <a:outerShdw blurRad="38100" dist="38100" dir="2700000" algn="tl">
                    <a:srgbClr val="000000">
                      <a:alpha val="43137"/>
                    </a:srgbClr>
                  </a:outerShdw>
                </a:effectLst>
              </a:rPr>
              <a:t> wisdom literature) righteous life.</a:t>
            </a:r>
          </a:p>
          <a:p>
            <a:pPr lvl="1"/>
            <a:r>
              <a:rPr lang="en-US" dirty="0" smtClean="0">
                <a:effectLst>
                  <a:outerShdw blurRad="38100" dist="38100" dir="2700000" algn="tl">
                    <a:srgbClr val="000000">
                      <a:alpha val="43137"/>
                    </a:srgbClr>
                  </a:outerShdw>
                </a:effectLst>
              </a:rPr>
              <a:t>Frequently, in order to explain how things work, wisdom literature will explore some of the deeper </a:t>
            </a:r>
            <a:r>
              <a:rPr lang="en-US" b="1" i="1" dirty="0" smtClean="0">
                <a:effectLst>
                  <a:outerShdw blurRad="38100" dist="38100" dir="2700000" algn="tl">
                    <a:srgbClr val="000000">
                      <a:alpha val="43137"/>
                    </a:srgbClr>
                  </a:outerShdw>
                </a:effectLst>
              </a:rPr>
              <a:t>philosophical</a:t>
            </a:r>
            <a:r>
              <a:rPr lang="en-US" dirty="0" smtClean="0">
                <a:effectLst>
                  <a:outerShdw blurRad="38100" dist="38100" dir="2700000" algn="tl">
                    <a:srgbClr val="000000">
                      <a:alpha val="43137"/>
                    </a:srgbClr>
                  </a:outerShdw>
                </a:effectLst>
              </a:rPr>
              <a:t> issues of life.</a:t>
            </a:r>
            <a:endParaRPr lang="en-US" sz="2800" dirty="0" smtClean="0">
              <a:effectLst>
                <a:outerShdw blurRad="38100" dist="38100" dir="2700000" algn="tl">
                  <a:srgbClr val="000000">
                    <a:alpha val="43137"/>
                  </a:srgbClr>
                </a:outerShdw>
              </a:effectLst>
            </a:endParaRPr>
          </a:p>
          <a:p>
            <a:pPr lvl="1"/>
            <a:endParaRPr lang="en-US" sz="2800" dirty="0" smtClean="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fontScale="90000"/>
          </a:bodyPr>
          <a:lstStyle/>
          <a:p>
            <a:r>
              <a:rPr lang="en-US" dirty="0" smtClean="0"/>
              <a:t>Outline and Structure of Proverbs</a:t>
            </a:r>
            <a:endParaRPr lang="en-US" sz="4400" dirty="0" smtClean="0"/>
          </a:p>
        </p:txBody>
      </p:sp>
      <p:sp>
        <p:nvSpPr>
          <p:cNvPr id="5" name="Content Placeholder 4"/>
          <p:cNvSpPr>
            <a:spLocks noGrp="1"/>
          </p:cNvSpPr>
          <p:nvPr>
            <p:ph idx="1"/>
          </p:nvPr>
        </p:nvSpPr>
        <p:spPr>
          <a:xfrm>
            <a:off x="457200" y="762000"/>
            <a:ext cx="8229600" cy="6096000"/>
          </a:xfrm>
        </p:spPr>
        <p:txBody>
          <a:bodyPr>
            <a:normAutofit fontScale="92500" lnSpcReduction="10000"/>
          </a:bodyPr>
          <a:lstStyle/>
          <a:p>
            <a:r>
              <a:rPr lang="en-US" sz="3200" dirty="0" smtClean="0">
                <a:effectLst>
                  <a:outerShdw blurRad="38100" dist="38100" dir="2700000" algn="tl">
                    <a:srgbClr val="000000">
                      <a:alpha val="43137"/>
                    </a:srgbClr>
                  </a:outerShdw>
                </a:effectLst>
              </a:rPr>
              <a:t>After the introductory section (</a:t>
            </a:r>
            <a:r>
              <a:rPr lang="en-US" sz="3200" dirty="0" smtClean="0">
                <a:solidFill>
                  <a:srgbClr val="FFFF00"/>
                </a:solidFill>
                <a:effectLst>
                  <a:outerShdw blurRad="38100" dist="38100" dir="2700000" algn="tl">
                    <a:srgbClr val="000000">
                      <a:alpha val="43137"/>
                    </a:srgbClr>
                  </a:outerShdw>
                </a:effectLst>
              </a:rPr>
              <a:t>chapters 1-9</a:t>
            </a:r>
            <a:r>
              <a:rPr lang="en-US" sz="3200" dirty="0" smtClean="0">
                <a:effectLst>
                  <a:outerShdw blurRad="38100" dist="38100" dir="2700000" algn="tl">
                    <a:srgbClr val="000000">
                      <a:alpha val="43137"/>
                    </a:srgbClr>
                  </a:outerShdw>
                </a:effectLst>
              </a:rPr>
              <a:t>) which emphasizes the importance of learning wisdom, the remainder of the book of Proverbs (</a:t>
            </a:r>
            <a:r>
              <a:rPr lang="en-US" sz="3200" dirty="0" smtClean="0">
                <a:solidFill>
                  <a:srgbClr val="FFFF00"/>
                </a:solidFill>
                <a:effectLst>
                  <a:outerShdw blurRad="38100" dist="38100" dir="2700000" algn="tl">
                    <a:srgbClr val="000000">
                      <a:alpha val="43137"/>
                    </a:srgbClr>
                  </a:outerShdw>
                </a:effectLst>
              </a:rPr>
              <a:t>chapters 10-31</a:t>
            </a:r>
            <a:r>
              <a:rPr lang="en-US" sz="3200" dirty="0" smtClean="0">
                <a:effectLst>
                  <a:outerShdw blurRad="38100" dist="38100" dir="2700000" algn="tl">
                    <a:srgbClr val="000000">
                      <a:alpha val="43137"/>
                    </a:srgbClr>
                  </a:outerShdw>
                </a:effectLst>
              </a:rPr>
              <a:t>) consists </a:t>
            </a:r>
            <a:r>
              <a:rPr lang="en-US" sz="3200" b="1" i="1" dirty="0" smtClean="0">
                <a:effectLst>
                  <a:outerShdw blurRad="38100" dist="38100" dir="2700000" algn="tl">
                    <a:srgbClr val="000000">
                      <a:alpha val="43137"/>
                    </a:srgbClr>
                  </a:outerShdw>
                </a:effectLst>
              </a:rPr>
              <a:t>mostly</a:t>
            </a:r>
            <a:r>
              <a:rPr lang="en-US" sz="3200" dirty="0" smtClean="0">
                <a:effectLst>
                  <a:outerShdw blurRad="38100" dist="38100" dir="2700000" algn="tl">
                    <a:srgbClr val="000000">
                      <a:alpha val="43137"/>
                    </a:srgbClr>
                  </a:outerShdw>
                </a:effectLst>
              </a:rPr>
              <a:t> of short, pithy sayings or statements designed to teach principles of Biblical wisdom.</a:t>
            </a:r>
          </a:p>
          <a:p>
            <a:r>
              <a:rPr lang="en-US" dirty="0" smtClean="0">
                <a:effectLst>
                  <a:outerShdw blurRad="38100" dist="38100" dir="2700000" algn="tl">
                    <a:srgbClr val="000000">
                      <a:alpha val="43137"/>
                    </a:srgbClr>
                  </a:outerShdw>
                </a:effectLst>
              </a:rPr>
              <a:t>These short pithy sayings are designed to have “punch” because they get right to the point and they don’t bog the mind down with a lot of detail.</a:t>
            </a:r>
          </a:p>
          <a:p>
            <a:r>
              <a:rPr lang="en-US" sz="3200" dirty="0" smtClean="0">
                <a:effectLst>
                  <a:outerShdw blurRad="38100" dist="38100" dir="2700000" algn="tl">
                    <a:srgbClr val="000000">
                      <a:alpha val="43137"/>
                    </a:srgbClr>
                  </a:outerShdw>
                </a:effectLst>
              </a:rPr>
              <a:t>For the most part, these short sayings each stand alone and seem to have little connection to the surrounding context.</a:t>
            </a:r>
          </a:p>
          <a:p>
            <a:pPr lvl="1"/>
            <a:endParaRPr lang="en-US" sz="2800" dirty="0" smtClean="0"/>
          </a:p>
          <a:p>
            <a:pPr lvl="1"/>
            <a:endParaRPr lang="en-US" sz="2800" dirty="0" smtClean="0"/>
          </a:p>
          <a:p>
            <a:pPr lvl="1"/>
            <a:endParaRPr lang="en-US" sz="2800" dirty="0" smtClean="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fontScale="90000"/>
          </a:bodyPr>
          <a:lstStyle/>
          <a:p>
            <a:r>
              <a:rPr lang="en-US" sz="4400" dirty="0" smtClean="0"/>
              <a:t>Pitfalls in Interpreting Proverbs</a:t>
            </a:r>
          </a:p>
        </p:txBody>
      </p:sp>
      <p:sp>
        <p:nvSpPr>
          <p:cNvPr id="5" name="Content Placeholder 4"/>
          <p:cNvSpPr>
            <a:spLocks noGrp="1"/>
          </p:cNvSpPr>
          <p:nvPr>
            <p:ph idx="1"/>
          </p:nvPr>
        </p:nvSpPr>
        <p:spPr>
          <a:xfrm>
            <a:off x="457200" y="762000"/>
            <a:ext cx="8229600" cy="6096000"/>
          </a:xfrm>
        </p:spPr>
        <p:txBody>
          <a:bodyPr>
            <a:normAutofit fontScale="92500" lnSpcReduction="20000"/>
          </a:bodyPr>
          <a:lstStyle/>
          <a:p>
            <a:r>
              <a:rPr lang="en-US" sz="3500" dirty="0" smtClean="0">
                <a:effectLst>
                  <a:outerShdw blurRad="38100" dist="38100" dir="2700000" algn="tl">
                    <a:srgbClr val="000000">
                      <a:alpha val="43137"/>
                    </a:srgbClr>
                  </a:outerShdw>
                </a:effectLst>
              </a:rPr>
              <a:t>Wisdom literature tends to focus on:</a:t>
            </a:r>
          </a:p>
          <a:p>
            <a:pPr lvl="1"/>
            <a:r>
              <a:rPr lang="en-US" sz="3000" dirty="0" smtClean="0">
                <a:effectLst>
                  <a:outerShdw blurRad="38100" dist="38100" dir="2700000" algn="tl">
                    <a:srgbClr val="000000">
                      <a:alpha val="43137"/>
                    </a:srgbClr>
                  </a:outerShdw>
                </a:effectLst>
              </a:rPr>
              <a:t>The </a:t>
            </a:r>
            <a:r>
              <a:rPr lang="en-US" sz="3000" b="1" i="1" dirty="0" smtClean="0">
                <a:effectLst>
                  <a:outerShdw blurRad="38100" dist="38100" dir="2700000" algn="tl">
                    <a:srgbClr val="000000">
                      <a:alpha val="43137"/>
                    </a:srgbClr>
                  </a:outerShdw>
                </a:effectLst>
              </a:rPr>
              <a:t>extremes</a:t>
            </a:r>
            <a:r>
              <a:rPr lang="en-US" sz="3000" dirty="0" smtClean="0">
                <a:effectLst>
                  <a:outerShdw blurRad="38100" dist="38100" dir="2700000" algn="tl">
                    <a:srgbClr val="000000">
                      <a:alpha val="43137"/>
                    </a:srgbClr>
                  </a:outerShdw>
                </a:effectLst>
              </a:rPr>
              <a:t> – presenting things in terms of polar opposites – e.g. </a:t>
            </a:r>
            <a:r>
              <a:rPr lang="en-US" sz="3000" b="1" i="1" dirty="0" smtClean="0">
                <a:solidFill>
                  <a:srgbClr val="FFFF00"/>
                </a:solidFill>
                <a:effectLst>
                  <a:outerShdw blurRad="38100" dist="38100" dir="2700000" algn="tl">
                    <a:srgbClr val="000000">
                      <a:alpha val="43137"/>
                    </a:srgbClr>
                  </a:outerShdw>
                </a:effectLst>
                <a:latin typeface="Cambria" pitchFamily="18" charset="0"/>
              </a:rPr>
              <a:t>The </a:t>
            </a:r>
            <a:r>
              <a:rPr lang="en-US" sz="3000" b="1" i="1" u="sng" dirty="0" smtClean="0">
                <a:solidFill>
                  <a:srgbClr val="FFFF00"/>
                </a:solidFill>
                <a:effectLst>
                  <a:outerShdw blurRad="38100" dist="38100" dir="2700000" algn="tl">
                    <a:srgbClr val="000000">
                      <a:alpha val="43137"/>
                    </a:srgbClr>
                  </a:outerShdw>
                </a:effectLst>
                <a:latin typeface="Cambria" pitchFamily="18" charset="0"/>
              </a:rPr>
              <a:t>sluggard</a:t>
            </a:r>
            <a:r>
              <a:rPr lang="en-US" sz="3000" b="1" i="1" dirty="0" smtClean="0">
                <a:solidFill>
                  <a:srgbClr val="FFFF00"/>
                </a:solidFill>
                <a:effectLst>
                  <a:outerShdw blurRad="38100" dist="38100" dir="2700000" algn="tl">
                    <a:srgbClr val="000000">
                      <a:alpha val="43137"/>
                    </a:srgbClr>
                  </a:outerShdw>
                </a:effectLst>
                <a:latin typeface="Cambria" pitchFamily="18" charset="0"/>
              </a:rPr>
              <a:t> craves and </a:t>
            </a:r>
            <a:r>
              <a:rPr lang="en-US" sz="3000" b="1" i="1" u="sng" dirty="0" smtClean="0">
                <a:solidFill>
                  <a:srgbClr val="FFFF00"/>
                </a:solidFill>
                <a:effectLst>
                  <a:outerShdw blurRad="38100" dist="38100" dir="2700000" algn="tl">
                    <a:srgbClr val="000000">
                      <a:alpha val="43137"/>
                    </a:srgbClr>
                  </a:outerShdw>
                </a:effectLst>
                <a:latin typeface="Cambria" pitchFamily="18" charset="0"/>
              </a:rPr>
              <a:t>gets nothing</a:t>
            </a:r>
            <a:r>
              <a:rPr lang="en-US" sz="3000" b="1" i="1" dirty="0" smtClean="0">
                <a:solidFill>
                  <a:srgbClr val="FFFF00"/>
                </a:solidFill>
                <a:effectLst>
                  <a:outerShdw blurRad="38100" dist="38100" dir="2700000" algn="tl">
                    <a:srgbClr val="000000">
                      <a:alpha val="43137"/>
                    </a:srgbClr>
                  </a:outerShdw>
                </a:effectLst>
                <a:latin typeface="Cambria" pitchFamily="18" charset="0"/>
              </a:rPr>
              <a:t>, but the desires of the </a:t>
            </a:r>
            <a:r>
              <a:rPr lang="en-US" sz="3000" b="1" i="1" u="sng" dirty="0" smtClean="0">
                <a:solidFill>
                  <a:srgbClr val="FFFF00"/>
                </a:solidFill>
                <a:effectLst>
                  <a:outerShdw blurRad="38100" dist="38100" dir="2700000" algn="tl">
                    <a:srgbClr val="000000">
                      <a:alpha val="43137"/>
                    </a:srgbClr>
                  </a:outerShdw>
                </a:effectLst>
                <a:latin typeface="Cambria" pitchFamily="18" charset="0"/>
              </a:rPr>
              <a:t>diligent</a:t>
            </a:r>
            <a:r>
              <a:rPr lang="en-US" sz="3000" b="1" i="1" dirty="0" smtClean="0">
                <a:solidFill>
                  <a:srgbClr val="FFFF00"/>
                </a:solidFill>
                <a:effectLst>
                  <a:outerShdw blurRad="38100" dist="38100" dir="2700000" algn="tl">
                    <a:srgbClr val="000000">
                      <a:alpha val="43137"/>
                    </a:srgbClr>
                  </a:outerShdw>
                </a:effectLst>
                <a:latin typeface="Cambria" pitchFamily="18" charset="0"/>
              </a:rPr>
              <a:t> are </a:t>
            </a:r>
            <a:r>
              <a:rPr lang="en-US" sz="3000" b="1" i="1" u="sng" dirty="0" smtClean="0">
                <a:solidFill>
                  <a:srgbClr val="FFFF00"/>
                </a:solidFill>
                <a:effectLst>
                  <a:outerShdw blurRad="38100" dist="38100" dir="2700000" algn="tl">
                    <a:srgbClr val="000000">
                      <a:alpha val="43137"/>
                    </a:srgbClr>
                  </a:outerShdw>
                </a:effectLst>
                <a:latin typeface="Cambria" pitchFamily="18" charset="0"/>
              </a:rPr>
              <a:t>fully satisfied</a:t>
            </a:r>
            <a:r>
              <a:rPr lang="en-US" sz="3000" b="1" i="1" dirty="0" smtClean="0">
                <a:solidFill>
                  <a:srgbClr val="FFFF00"/>
                </a:solidFill>
                <a:effectLst>
                  <a:outerShdw blurRad="38100" dist="38100" dir="2700000" algn="tl">
                    <a:srgbClr val="000000">
                      <a:alpha val="43137"/>
                    </a:srgbClr>
                  </a:outerShdw>
                </a:effectLst>
                <a:latin typeface="Cambria" pitchFamily="18" charset="0"/>
              </a:rPr>
              <a:t>. </a:t>
            </a:r>
            <a:r>
              <a:rPr lang="en-US" sz="3000" dirty="0" smtClean="0">
                <a:effectLst>
                  <a:outerShdw blurRad="38100" dist="38100" dir="2700000" algn="tl">
                    <a:srgbClr val="000000">
                      <a:alpha val="43137"/>
                    </a:srgbClr>
                  </a:outerShdw>
                </a:effectLst>
              </a:rPr>
              <a:t>(13:4)</a:t>
            </a:r>
          </a:p>
          <a:p>
            <a:pPr lvl="1"/>
            <a:r>
              <a:rPr lang="en-US" sz="3000" dirty="0" smtClean="0">
                <a:effectLst>
                  <a:outerShdw blurRad="38100" dist="38100" dir="2700000" algn="tl">
                    <a:srgbClr val="000000">
                      <a:alpha val="43137"/>
                    </a:srgbClr>
                  </a:outerShdw>
                </a:effectLst>
              </a:rPr>
              <a:t>The way things </a:t>
            </a:r>
            <a:r>
              <a:rPr lang="en-US" sz="3000" b="1" i="1" dirty="0" smtClean="0">
                <a:effectLst>
                  <a:outerShdw blurRad="38100" dist="38100" dir="2700000" algn="tl">
                    <a:srgbClr val="000000">
                      <a:alpha val="43137"/>
                    </a:srgbClr>
                  </a:outerShdw>
                </a:effectLst>
              </a:rPr>
              <a:t>normally</a:t>
            </a:r>
            <a:r>
              <a:rPr lang="en-US" sz="3000" dirty="0" smtClean="0">
                <a:effectLst>
                  <a:outerShdw blurRad="38100" dist="38100" dir="2700000" algn="tl">
                    <a:srgbClr val="000000">
                      <a:alpha val="43137"/>
                    </a:srgbClr>
                  </a:outerShdw>
                </a:effectLst>
              </a:rPr>
              <a:t> work – leaving out the qualifiers and exceptions – e.g. </a:t>
            </a:r>
            <a:r>
              <a:rPr lang="en-US" sz="3000" b="1" i="1" dirty="0" smtClean="0">
                <a:solidFill>
                  <a:srgbClr val="FFFF00"/>
                </a:solidFill>
                <a:effectLst>
                  <a:outerShdw blurRad="38100" dist="38100" dir="2700000" algn="tl">
                    <a:srgbClr val="000000">
                      <a:alpha val="43137"/>
                    </a:srgbClr>
                  </a:outerShdw>
                </a:effectLst>
                <a:latin typeface="Cambria" pitchFamily="18" charset="0"/>
              </a:rPr>
              <a:t>The righteous eat to their hearts' content, but the stomach of the wicked goes hungry. </a:t>
            </a:r>
            <a:r>
              <a:rPr lang="en-US" sz="3000" dirty="0" smtClean="0">
                <a:effectLst>
                  <a:outerShdw blurRad="38100" dist="38100" dir="2700000" algn="tl">
                    <a:srgbClr val="000000">
                      <a:alpha val="43137"/>
                    </a:srgbClr>
                  </a:outerShdw>
                </a:effectLst>
              </a:rPr>
              <a:t>(13:25)</a:t>
            </a:r>
          </a:p>
          <a:p>
            <a:pPr lvl="1"/>
            <a:r>
              <a:rPr lang="en-US" sz="3000" dirty="0" smtClean="0">
                <a:effectLst>
                  <a:outerShdw blurRad="38100" dist="38100" dir="2700000" algn="tl">
                    <a:srgbClr val="000000">
                      <a:alpha val="43137"/>
                    </a:srgbClr>
                  </a:outerShdw>
                </a:effectLst>
              </a:rPr>
              <a:t>The truth as it applies in a </a:t>
            </a:r>
            <a:r>
              <a:rPr lang="en-US" sz="3000" b="1" i="1" dirty="0" smtClean="0">
                <a:effectLst>
                  <a:outerShdw blurRad="38100" dist="38100" dir="2700000" algn="tl">
                    <a:srgbClr val="000000">
                      <a:alpha val="43137"/>
                    </a:srgbClr>
                  </a:outerShdw>
                </a:effectLst>
              </a:rPr>
              <a:t>particular</a:t>
            </a:r>
            <a:r>
              <a:rPr lang="en-US" sz="3000" dirty="0" smtClean="0">
                <a:effectLst>
                  <a:outerShdw blurRad="38100" dist="38100" dir="2700000" algn="tl">
                    <a:srgbClr val="000000">
                      <a:alpha val="43137"/>
                    </a:srgbClr>
                  </a:outerShdw>
                </a:effectLst>
              </a:rPr>
              <a:t> situation rather than giving </a:t>
            </a:r>
            <a:r>
              <a:rPr lang="en-US" sz="3000" b="1" i="1" dirty="0" smtClean="0">
                <a:effectLst>
                  <a:outerShdw blurRad="38100" dist="38100" dir="2700000" algn="tl">
                    <a:srgbClr val="000000">
                      <a:alpha val="43137"/>
                    </a:srgbClr>
                  </a:outerShdw>
                </a:effectLst>
              </a:rPr>
              <a:t>all</a:t>
            </a:r>
            <a:r>
              <a:rPr lang="en-US" sz="3000" dirty="0" smtClean="0">
                <a:effectLst>
                  <a:outerShdw blurRad="38100" dist="38100" dir="2700000" algn="tl">
                    <a:srgbClr val="000000">
                      <a:alpha val="43137"/>
                    </a:srgbClr>
                  </a:outerShdw>
                </a:effectLst>
              </a:rPr>
              <a:t> the truth about a topic – e.g. </a:t>
            </a:r>
            <a:r>
              <a:rPr lang="en-US" sz="3000" b="1" i="1" u="sng" dirty="0" smtClean="0">
                <a:solidFill>
                  <a:srgbClr val="FFFF00"/>
                </a:solidFill>
                <a:effectLst>
                  <a:outerShdw blurRad="38100" dist="38100" dir="2700000" algn="tl">
                    <a:srgbClr val="000000">
                      <a:alpha val="43137"/>
                    </a:srgbClr>
                  </a:outerShdw>
                </a:effectLst>
                <a:latin typeface="Cambria" pitchFamily="18" charset="0"/>
              </a:rPr>
              <a:t>Do not answer a fool</a:t>
            </a:r>
            <a:r>
              <a:rPr lang="en-US" sz="3000" b="1" i="1" dirty="0" smtClean="0">
                <a:solidFill>
                  <a:srgbClr val="FFFF00"/>
                </a:solidFill>
                <a:effectLst>
                  <a:outerShdw blurRad="38100" dist="38100" dir="2700000" algn="tl">
                    <a:srgbClr val="000000">
                      <a:alpha val="43137"/>
                    </a:srgbClr>
                  </a:outerShdw>
                </a:effectLst>
                <a:latin typeface="Cambria" pitchFamily="18" charset="0"/>
              </a:rPr>
              <a:t> according to his folly, or you will be like him yourself. </a:t>
            </a:r>
            <a:r>
              <a:rPr lang="en-US" sz="3000" b="1" i="1" u="sng" dirty="0" smtClean="0">
                <a:solidFill>
                  <a:srgbClr val="FFFF00"/>
                </a:solidFill>
                <a:effectLst>
                  <a:outerShdw blurRad="38100" dist="38100" dir="2700000" algn="tl">
                    <a:srgbClr val="000000">
                      <a:alpha val="43137"/>
                    </a:srgbClr>
                  </a:outerShdw>
                </a:effectLst>
                <a:latin typeface="Cambria" pitchFamily="18" charset="0"/>
              </a:rPr>
              <a:t>Answer a fool</a:t>
            </a:r>
            <a:r>
              <a:rPr lang="en-US" sz="3000" b="1" i="1" dirty="0" smtClean="0">
                <a:solidFill>
                  <a:srgbClr val="FFFF00"/>
                </a:solidFill>
                <a:effectLst>
                  <a:outerShdw blurRad="38100" dist="38100" dir="2700000" algn="tl">
                    <a:srgbClr val="000000">
                      <a:alpha val="43137"/>
                    </a:srgbClr>
                  </a:outerShdw>
                </a:effectLst>
                <a:latin typeface="Cambria" pitchFamily="18" charset="0"/>
              </a:rPr>
              <a:t> according to his folly, or he will be wise in his own eyes. </a:t>
            </a:r>
            <a:r>
              <a:rPr lang="en-US" sz="3000" dirty="0" smtClean="0">
                <a:effectLst>
                  <a:outerShdw blurRad="38100" dist="38100" dir="2700000" algn="tl">
                    <a:srgbClr val="000000">
                      <a:alpha val="43137"/>
                    </a:srgbClr>
                  </a:outerShdw>
                </a:effectLst>
              </a:rPr>
              <a:t>(26:4-5)</a:t>
            </a:r>
          </a:p>
          <a:p>
            <a:pPr lvl="1"/>
            <a:endParaRPr lang="en-US" sz="2800" dirty="0" smtClean="0"/>
          </a:p>
          <a:p>
            <a:pPr lvl="1"/>
            <a:endParaRPr lang="en-US" sz="2800" dirty="0" smtClean="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fontScale="90000"/>
          </a:bodyPr>
          <a:lstStyle/>
          <a:p>
            <a:r>
              <a:rPr lang="en-US" sz="4400" dirty="0" smtClean="0"/>
              <a:t>Pitfalls in Interpreting Proverbs</a:t>
            </a:r>
          </a:p>
        </p:txBody>
      </p:sp>
      <p:sp>
        <p:nvSpPr>
          <p:cNvPr id="5" name="Content Placeholder 4"/>
          <p:cNvSpPr>
            <a:spLocks noGrp="1"/>
          </p:cNvSpPr>
          <p:nvPr>
            <p:ph idx="1"/>
          </p:nvPr>
        </p:nvSpPr>
        <p:spPr>
          <a:xfrm>
            <a:off x="457200" y="762000"/>
            <a:ext cx="8229600" cy="6096000"/>
          </a:xfrm>
        </p:spPr>
        <p:txBody>
          <a:bodyPr>
            <a:normAutofit fontScale="85000" lnSpcReduction="20000"/>
          </a:bodyPr>
          <a:lstStyle/>
          <a:p>
            <a:r>
              <a:rPr lang="en-US" sz="3300" dirty="0" smtClean="0">
                <a:effectLst>
                  <a:outerShdw blurRad="38100" dist="38100" dir="2700000" algn="tl">
                    <a:srgbClr val="000000">
                      <a:alpha val="43137"/>
                    </a:srgbClr>
                  </a:outerShdw>
                </a:effectLst>
              </a:rPr>
              <a:t>Therefore we mustn’t read the proverbs as though they are </a:t>
            </a:r>
            <a:r>
              <a:rPr lang="en-US" sz="3300" b="1" i="1" dirty="0" smtClean="0">
                <a:effectLst>
                  <a:outerShdw blurRad="38100" dist="38100" dir="2700000" algn="tl">
                    <a:srgbClr val="000000">
                      <a:alpha val="43137"/>
                    </a:srgbClr>
                  </a:outerShdw>
                </a:effectLst>
              </a:rPr>
              <a:t>prophesies</a:t>
            </a:r>
            <a:r>
              <a:rPr lang="en-US" sz="3300" dirty="0" smtClean="0">
                <a:effectLst>
                  <a:outerShdw blurRad="38100" dist="38100" dir="2700000" algn="tl">
                    <a:srgbClr val="000000">
                      <a:alpha val="43137"/>
                    </a:srgbClr>
                  </a:outerShdw>
                </a:effectLst>
              </a:rPr>
              <a:t> or </a:t>
            </a:r>
            <a:r>
              <a:rPr lang="en-US" sz="3300" b="1" i="1" dirty="0" smtClean="0">
                <a:effectLst>
                  <a:outerShdw blurRad="38100" dist="38100" dir="2700000" algn="tl">
                    <a:srgbClr val="000000">
                      <a:alpha val="43137"/>
                    </a:srgbClr>
                  </a:outerShdw>
                </a:effectLst>
              </a:rPr>
              <a:t>promises</a:t>
            </a:r>
            <a:r>
              <a:rPr lang="en-US" sz="3300" dirty="0" smtClean="0">
                <a:effectLst>
                  <a:outerShdw blurRad="38100" dist="38100" dir="2700000" algn="tl">
                    <a:srgbClr val="000000">
                      <a:alpha val="43137"/>
                    </a:srgbClr>
                  </a:outerShdw>
                </a:effectLst>
              </a:rPr>
              <a:t>. </a:t>
            </a:r>
          </a:p>
          <a:p>
            <a:pPr lvl="1"/>
            <a:r>
              <a:rPr lang="en-US" sz="3300" dirty="0" smtClean="0">
                <a:effectLst>
                  <a:outerShdw blurRad="38100" dist="38100" dir="2700000" algn="tl">
                    <a:srgbClr val="000000">
                      <a:alpha val="43137"/>
                    </a:srgbClr>
                  </a:outerShdw>
                </a:effectLst>
              </a:rPr>
              <a:t>For example, it is a mistake to read the proverb that says, “</a:t>
            </a:r>
            <a:r>
              <a:rPr lang="en-US" sz="3300" b="1" i="1" dirty="0" smtClean="0">
                <a:solidFill>
                  <a:srgbClr val="FFFF00"/>
                </a:solidFill>
                <a:effectLst>
                  <a:outerShdw blurRad="38100" dist="38100" dir="2700000" algn="tl">
                    <a:srgbClr val="000000">
                      <a:alpha val="43137"/>
                    </a:srgbClr>
                  </a:outerShdw>
                </a:effectLst>
                <a:latin typeface="Cambria" pitchFamily="18" charset="0"/>
              </a:rPr>
              <a:t>Train a child in the way he should go, and when he is old he will not turn from it</a:t>
            </a:r>
            <a:r>
              <a:rPr lang="en-US" sz="3300" dirty="0" smtClean="0">
                <a:effectLst>
                  <a:outerShdw blurRad="38100" dist="38100" dir="2700000" algn="tl">
                    <a:srgbClr val="000000">
                      <a:alpha val="43137"/>
                    </a:srgbClr>
                  </a:outerShdw>
                </a:effectLst>
              </a:rPr>
              <a:t>” (22:6) as an absolute promise!</a:t>
            </a:r>
          </a:p>
          <a:p>
            <a:pPr lvl="1"/>
            <a:r>
              <a:rPr lang="en-US" sz="3300" dirty="0" smtClean="0">
                <a:effectLst>
                  <a:outerShdw blurRad="38100" dist="38100" dir="2700000" algn="tl">
                    <a:srgbClr val="000000">
                      <a:alpha val="43137"/>
                    </a:srgbClr>
                  </a:outerShdw>
                </a:effectLst>
              </a:rPr>
              <a:t>There </a:t>
            </a:r>
            <a:r>
              <a:rPr lang="en-US" sz="3300" b="1" i="1" dirty="0" smtClean="0">
                <a:effectLst>
                  <a:outerShdw blurRad="38100" dist="38100" dir="2700000" algn="tl">
                    <a:srgbClr val="000000">
                      <a:alpha val="43137"/>
                    </a:srgbClr>
                  </a:outerShdw>
                </a:effectLst>
              </a:rPr>
              <a:t>other</a:t>
            </a:r>
            <a:r>
              <a:rPr lang="en-US" sz="3300" dirty="0" smtClean="0">
                <a:effectLst>
                  <a:outerShdw blurRad="38100" dist="38100" dir="2700000" algn="tl">
                    <a:srgbClr val="000000">
                      <a:alpha val="43137"/>
                    </a:srgbClr>
                  </a:outerShdw>
                </a:effectLst>
              </a:rPr>
              <a:t> truths recorded in Proverbs which also determine how a child will turn out, for example much of the book consists of instructions to youth to listen to and obey their parents (1:8, 3:1, etc.) </a:t>
            </a:r>
          </a:p>
          <a:p>
            <a:pPr lvl="1"/>
            <a:r>
              <a:rPr lang="en-US" sz="3300" dirty="0" smtClean="0">
                <a:effectLst>
                  <a:outerShdw blurRad="38100" dist="38100" dir="2700000" algn="tl">
                    <a:srgbClr val="000000">
                      <a:alpha val="43137"/>
                    </a:srgbClr>
                  </a:outerShdw>
                </a:effectLst>
              </a:rPr>
              <a:t>“</a:t>
            </a:r>
            <a:r>
              <a:rPr lang="en-US" sz="3300" i="1" dirty="0" smtClean="0">
                <a:effectLst>
                  <a:outerShdw blurRad="38100" dist="38100" dir="2700000" algn="tl">
                    <a:srgbClr val="000000">
                      <a:alpha val="43137"/>
                    </a:srgbClr>
                  </a:outerShdw>
                </a:effectLst>
              </a:rPr>
              <a:t>If parental training were the whole truth about a child’s rearing, why is the book addressed to youth instead of to parents</a:t>
            </a:r>
            <a:r>
              <a:rPr lang="en-US" sz="3300" dirty="0" smtClean="0">
                <a:effectLst>
                  <a:outerShdw blurRad="38100" dist="38100" dir="2700000" algn="tl">
                    <a:srgbClr val="000000">
                      <a:alpha val="43137"/>
                    </a:srgbClr>
                  </a:outerShdw>
                </a:effectLst>
              </a:rPr>
              <a:t>?” (Bruce Waltke)</a:t>
            </a:r>
          </a:p>
          <a:p>
            <a:r>
              <a:rPr lang="en-US" sz="3300" dirty="0" smtClean="0">
                <a:effectLst>
                  <a:outerShdw blurRad="38100" dist="38100" dir="2700000" algn="tl">
                    <a:srgbClr val="000000">
                      <a:alpha val="43137"/>
                    </a:srgbClr>
                  </a:outerShdw>
                </a:effectLst>
              </a:rPr>
              <a:t>To avoid coming to oversimplified conclusions we must learn </a:t>
            </a:r>
            <a:r>
              <a:rPr lang="en-US" sz="3300" b="1" i="1" dirty="0" smtClean="0">
                <a:effectLst>
                  <a:outerShdw blurRad="38100" dist="38100" dir="2700000" algn="tl">
                    <a:srgbClr val="000000">
                      <a:alpha val="43137"/>
                    </a:srgbClr>
                  </a:outerShdw>
                </a:effectLst>
              </a:rPr>
              <a:t>all</a:t>
            </a:r>
            <a:r>
              <a:rPr lang="en-US" sz="3300" dirty="0" smtClean="0">
                <a:effectLst>
                  <a:outerShdw blurRad="38100" dist="38100" dir="2700000" algn="tl">
                    <a:srgbClr val="000000">
                      <a:alpha val="43137"/>
                    </a:srgbClr>
                  </a:outerShdw>
                </a:effectLst>
              </a:rPr>
              <a:t> of the Proverbs.</a:t>
            </a:r>
          </a:p>
          <a:p>
            <a:pPr lvl="1"/>
            <a:endParaRPr lang="en-US" sz="2800" dirty="0" smtClean="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fontScale="90000"/>
          </a:bodyPr>
          <a:lstStyle/>
          <a:p>
            <a:r>
              <a:rPr lang="en-US" sz="4400" dirty="0" smtClean="0"/>
              <a:t>Pitfalls in Interpreting Proverbs</a:t>
            </a:r>
          </a:p>
        </p:txBody>
      </p:sp>
      <p:sp>
        <p:nvSpPr>
          <p:cNvPr id="5" name="Content Placeholder 4"/>
          <p:cNvSpPr>
            <a:spLocks noGrp="1"/>
          </p:cNvSpPr>
          <p:nvPr>
            <p:ph idx="1"/>
          </p:nvPr>
        </p:nvSpPr>
        <p:spPr>
          <a:xfrm>
            <a:off x="457200" y="762000"/>
            <a:ext cx="8229600" cy="6096000"/>
          </a:xfrm>
        </p:spPr>
        <p:txBody>
          <a:bodyPr>
            <a:normAutofit lnSpcReduction="10000"/>
          </a:bodyPr>
          <a:lstStyle/>
          <a:p>
            <a:r>
              <a:rPr lang="en-US" dirty="0" smtClean="0">
                <a:effectLst>
                  <a:outerShdw blurRad="38100" dist="38100" dir="2700000" algn="tl">
                    <a:srgbClr val="000000">
                      <a:alpha val="43137"/>
                    </a:srgbClr>
                  </a:outerShdw>
                </a:effectLst>
              </a:rPr>
              <a:t>Tim Keller makes these observations about learning the wisdom taught in Proverbs:</a:t>
            </a:r>
          </a:p>
          <a:p>
            <a:pPr lvl="1"/>
            <a:r>
              <a:rPr lang="en-US" sz="2800" dirty="0" smtClean="0">
                <a:effectLst>
                  <a:outerShdw blurRad="38100" dist="38100" dir="2700000" algn="tl">
                    <a:srgbClr val="000000">
                      <a:alpha val="43137"/>
                    </a:srgbClr>
                  </a:outerShdw>
                </a:effectLst>
              </a:rPr>
              <a:t>There are </a:t>
            </a:r>
            <a:r>
              <a:rPr lang="en-US" sz="2800" b="1" i="1" dirty="0" smtClean="0">
                <a:effectLst>
                  <a:outerShdw blurRad="38100" dist="38100" dir="2700000" algn="tl">
                    <a:srgbClr val="000000">
                      <a:alpha val="43137"/>
                    </a:srgbClr>
                  </a:outerShdw>
                </a:effectLst>
              </a:rPr>
              <a:t>two</a:t>
            </a:r>
            <a:r>
              <a:rPr lang="en-US" sz="2800" dirty="0" smtClean="0">
                <a:effectLst>
                  <a:outerShdw blurRad="38100" dist="38100" dir="2700000" algn="tl">
                    <a:srgbClr val="000000">
                      <a:alpha val="43137"/>
                    </a:srgbClr>
                  </a:outerShdw>
                </a:effectLst>
              </a:rPr>
              <a:t> things you must know:</a:t>
            </a:r>
          </a:p>
          <a:p>
            <a:pPr lvl="2"/>
            <a:r>
              <a:rPr lang="en-US" sz="2400" dirty="0" smtClean="0">
                <a:effectLst>
                  <a:outerShdw blurRad="38100" dist="38100" dir="2700000" algn="tl">
                    <a:srgbClr val="000000">
                      <a:alpha val="43137"/>
                    </a:srgbClr>
                  </a:outerShdw>
                </a:effectLst>
              </a:rPr>
              <a:t>There is a pattern to how life works. Become wise by leaning that pattern and you will generally do well and prosper.</a:t>
            </a:r>
          </a:p>
          <a:p>
            <a:pPr lvl="2"/>
            <a:r>
              <a:rPr lang="en-US" dirty="0" smtClean="0">
                <a:effectLst>
                  <a:outerShdw blurRad="38100" dist="38100" dir="2700000" algn="tl">
                    <a:srgbClr val="000000">
                      <a:alpha val="43137"/>
                    </a:srgbClr>
                  </a:outerShdw>
                </a:effectLst>
              </a:rPr>
              <a:t>There are exceptions to how things customarily work. Some people seem to do things “right” and still don’t end up with the result they hoped for.</a:t>
            </a:r>
          </a:p>
          <a:p>
            <a:pPr lvl="1"/>
            <a:r>
              <a:rPr lang="en-US" dirty="0" smtClean="0">
                <a:effectLst>
                  <a:outerShdw blurRad="38100" dist="38100" dir="2700000" algn="tl">
                    <a:srgbClr val="000000">
                      <a:alpha val="43137"/>
                    </a:srgbClr>
                  </a:outerShdw>
                </a:effectLst>
              </a:rPr>
              <a:t>If you think there is </a:t>
            </a:r>
            <a:r>
              <a:rPr lang="en-US" b="1" i="1" dirty="0" smtClean="0">
                <a:effectLst>
                  <a:outerShdw blurRad="38100" dist="38100" dir="2700000" algn="tl">
                    <a:srgbClr val="000000">
                      <a:alpha val="43137"/>
                    </a:srgbClr>
                  </a:outerShdw>
                </a:effectLst>
              </a:rPr>
              <a:t>no</a:t>
            </a:r>
            <a:r>
              <a:rPr lang="en-US" dirty="0" smtClean="0">
                <a:effectLst>
                  <a:outerShdw blurRad="38100" dist="38100" dir="2700000" algn="tl">
                    <a:srgbClr val="000000">
                      <a:alpha val="43137"/>
                    </a:srgbClr>
                  </a:outerShdw>
                </a:effectLst>
              </a:rPr>
              <a:t> pattern, you are a fool</a:t>
            </a:r>
          </a:p>
          <a:p>
            <a:pPr lvl="1"/>
            <a:r>
              <a:rPr lang="en-US" dirty="0" smtClean="0">
                <a:effectLst>
                  <a:outerShdw blurRad="38100" dist="38100" dir="2700000" algn="tl">
                    <a:srgbClr val="000000">
                      <a:alpha val="43137"/>
                    </a:srgbClr>
                  </a:outerShdw>
                </a:effectLst>
              </a:rPr>
              <a:t>If you think you can see and understand the </a:t>
            </a:r>
            <a:r>
              <a:rPr lang="en-US" b="1" i="1" dirty="0" smtClean="0">
                <a:effectLst>
                  <a:outerShdw blurRad="38100" dist="38100" dir="2700000" algn="tl">
                    <a:srgbClr val="000000">
                      <a:alpha val="43137"/>
                    </a:srgbClr>
                  </a:outerShdw>
                </a:effectLst>
              </a:rPr>
              <a:t>whole</a:t>
            </a:r>
            <a:r>
              <a:rPr lang="en-US" dirty="0" smtClean="0">
                <a:effectLst>
                  <a:outerShdw blurRad="38100" dist="38100" dir="2700000" algn="tl">
                    <a:srgbClr val="000000">
                      <a:alpha val="43137"/>
                    </a:srgbClr>
                  </a:outerShdw>
                </a:effectLst>
              </a:rPr>
              <a:t> pattern, that there are no exceptions, you are a fool (like Job’s friends)</a:t>
            </a:r>
          </a:p>
          <a:p>
            <a:pPr lvl="1"/>
            <a:endParaRPr lang="en-US" dirty="0" smtClean="0"/>
          </a:p>
          <a:p>
            <a:pPr lvl="1"/>
            <a:endParaRPr lang="en-US" sz="2800" dirty="0" smtClean="0"/>
          </a:p>
          <a:p>
            <a:pPr lvl="1"/>
            <a:endParaRPr lang="en-US" sz="2800" dirty="0" smtClean="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4400" dirty="0" smtClean="0"/>
              <a:t>Purpose of the Proverbs</a:t>
            </a:r>
          </a:p>
        </p:txBody>
      </p:sp>
      <p:sp>
        <p:nvSpPr>
          <p:cNvPr id="5" name="Content Placeholder 4"/>
          <p:cNvSpPr>
            <a:spLocks noGrp="1"/>
          </p:cNvSpPr>
          <p:nvPr>
            <p:ph idx="1"/>
          </p:nvPr>
        </p:nvSpPr>
        <p:spPr>
          <a:xfrm>
            <a:off x="457200" y="762000"/>
            <a:ext cx="8229600" cy="6096000"/>
          </a:xfrm>
        </p:spPr>
        <p:txBody>
          <a:bodyPr>
            <a:normAutofit lnSpcReduction="10000"/>
          </a:bodyPr>
          <a:lstStyle/>
          <a:p>
            <a:r>
              <a:rPr lang="en-US" dirty="0" smtClean="0">
                <a:effectLst>
                  <a:outerShdw blurRad="38100" dist="38100" dir="2700000" algn="tl">
                    <a:srgbClr val="000000">
                      <a:alpha val="43137"/>
                    </a:srgbClr>
                  </a:outerShdw>
                </a:effectLst>
              </a:rPr>
              <a:t>The purpose of the Book of Proverbs is given to us in the opening verses:</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These are the proverbs of Solomon, David's son, king of Israel. Their purpose is to teach people wisdom and discipline, to help them understand the insights of the wise. Their purpose is to teach people to live disciplined and successful lives, to help them do what is right, just, and fair. These proverbs will give insight to the simple, knowledge and discernment to the young. Let the wise listen to these proverbs and become even wiser. Let those with understanding receive guidance. </a:t>
            </a:r>
            <a:r>
              <a:rPr lang="en-US" dirty="0" smtClean="0">
                <a:effectLst>
                  <a:outerShdw blurRad="38100" dist="38100" dir="2700000" algn="tl">
                    <a:srgbClr val="000000">
                      <a:alpha val="43137"/>
                    </a:srgbClr>
                  </a:outerShdw>
                </a:effectLst>
              </a:rPr>
              <a:t>(Proverbs 1:1-5 NLT)</a:t>
            </a:r>
          </a:p>
          <a:p>
            <a:endParaRPr lang="en-US" dirty="0" smtClean="0"/>
          </a:p>
          <a:p>
            <a:pPr lvl="1"/>
            <a:endParaRPr lang="en-US" dirty="0" smtClean="0"/>
          </a:p>
          <a:p>
            <a:endParaRPr lang="en-US" dirty="0" smtClean="0"/>
          </a:p>
          <a:p>
            <a:pPr lvl="1"/>
            <a:endParaRPr lang="en-US" dirty="0" smtClean="0"/>
          </a:p>
          <a:p>
            <a:pPr lvl="1"/>
            <a:endParaRPr lang="en-US" sz="2800" dirty="0" smtClean="0"/>
          </a:p>
          <a:p>
            <a:pPr lvl="1"/>
            <a:endParaRPr lang="en-US" sz="2800" dirty="0" smtClean="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4400" dirty="0" smtClean="0"/>
              <a:t>Purpose of the Proverbs</a:t>
            </a:r>
          </a:p>
        </p:txBody>
      </p:sp>
      <p:sp>
        <p:nvSpPr>
          <p:cNvPr id="5" name="Content Placeholder 4"/>
          <p:cNvSpPr>
            <a:spLocks noGrp="1"/>
          </p:cNvSpPr>
          <p:nvPr>
            <p:ph idx="1"/>
          </p:nvPr>
        </p:nvSpPr>
        <p:spPr>
          <a:xfrm>
            <a:off x="457200" y="762000"/>
            <a:ext cx="8229600" cy="6096000"/>
          </a:xfrm>
        </p:spPr>
        <p:txBody>
          <a:bodyPr>
            <a:normAutofit lnSpcReduction="10000"/>
          </a:bodyPr>
          <a:lstStyle/>
          <a:p>
            <a:r>
              <a:rPr lang="en-US" dirty="0" smtClean="0">
                <a:effectLst>
                  <a:outerShdw blurRad="38100" dist="38100" dir="2700000" algn="tl">
                    <a:srgbClr val="000000">
                      <a:alpha val="43137"/>
                    </a:srgbClr>
                  </a:outerShdw>
                </a:effectLst>
              </a:rPr>
              <a:t>If you will study and apply what you learn from the book of Proverbs:</a:t>
            </a:r>
          </a:p>
          <a:p>
            <a:pPr lvl="1"/>
            <a:r>
              <a:rPr lang="en-US" dirty="0" smtClean="0">
                <a:effectLst>
                  <a:outerShdw blurRad="38100" dist="38100" dir="2700000" algn="tl">
                    <a:srgbClr val="000000">
                      <a:alpha val="43137"/>
                    </a:srgbClr>
                  </a:outerShdw>
                </a:effectLst>
              </a:rPr>
              <a:t>You will become </a:t>
            </a:r>
            <a:r>
              <a:rPr lang="en-US" b="1" i="1" dirty="0" smtClean="0">
                <a:effectLst>
                  <a:outerShdw blurRad="38100" dist="38100" dir="2700000" algn="tl">
                    <a:srgbClr val="000000">
                      <a:alpha val="43137"/>
                    </a:srgbClr>
                  </a:outerShdw>
                </a:effectLst>
              </a:rPr>
              <a:t>wise</a:t>
            </a:r>
            <a:r>
              <a:rPr lang="en-US" dirty="0" smtClean="0">
                <a:effectLst>
                  <a:outerShdw blurRad="38100" dist="38100" dir="2700000" algn="tl">
                    <a:srgbClr val="000000">
                      <a:alpha val="43137"/>
                    </a:srgbClr>
                  </a:outerShdw>
                </a:effectLst>
              </a:rPr>
              <a:t> – that is you will develop a skillful understanding of how life works and how you should best respond to challenges that you face in everyday life.</a:t>
            </a:r>
          </a:p>
          <a:p>
            <a:pPr lvl="1"/>
            <a:r>
              <a:rPr lang="en-US" dirty="0" smtClean="0">
                <a:effectLst>
                  <a:outerShdw blurRad="38100" dist="38100" dir="2700000" algn="tl">
                    <a:srgbClr val="000000">
                      <a:alpha val="43137"/>
                    </a:srgbClr>
                  </a:outerShdw>
                </a:effectLst>
              </a:rPr>
              <a:t>As a result of attaining this wisdom you will be able to live a disciplined and successful life.</a:t>
            </a:r>
          </a:p>
          <a:p>
            <a:pPr lvl="1"/>
            <a:r>
              <a:rPr lang="en-US" dirty="0" smtClean="0">
                <a:effectLst>
                  <a:outerShdw blurRad="38100" dist="38100" dir="2700000" algn="tl">
                    <a:srgbClr val="000000">
                      <a:alpha val="43137"/>
                    </a:srgbClr>
                  </a:outerShdw>
                </a:effectLst>
              </a:rPr>
              <a:t>It doesn’t matter who you are – whether you are young and naïve or a wise old sage – </a:t>
            </a:r>
            <a:r>
              <a:rPr lang="en-US" b="1" i="1" dirty="0" smtClean="0">
                <a:effectLst>
                  <a:outerShdw blurRad="38100" dist="38100" dir="2700000" algn="tl">
                    <a:srgbClr val="000000">
                      <a:alpha val="43137"/>
                    </a:srgbClr>
                  </a:outerShdw>
                </a:effectLst>
              </a:rPr>
              <a:t>everyone</a:t>
            </a:r>
            <a:r>
              <a:rPr lang="en-US" dirty="0" smtClean="0">
                <a:effectLst>
                  <a:outerShdw blurRad="38100" dist="38100" dir="2700000" algn="tl">
                    <a:srgbClr val="000000">
                      <a:alpha val="43137"/>
                    </a:srgbClr>
                  </a:outerShdw>
                </a:effectLst>
              </a:rPr>
              <a:t> can grow in their wisdom and understanding by studying the book of Proverbs.</a:t>
            </a:r>
          </a:p>
          <a:p>
            <a:pPr lvl="1"/>
            <a:endParaRPr lang="en-US" dirty="0" smtClean="0"/>
          </a:p>
          <a:p>
            <a:pPr lvl="1"/>
            <a:endParaRPr lang="en-US" dirty="0" smtClean="0"/>
          </a:p>
          <a:p>
            <a:endParaRPr lang="en-US" dirty="0" smtClean="0"/>
          </a:p>
          <a:p>
            <a:pPr lvl="1"/>
            <a:endParaRPr lang="en-US" dirty="0" smtClean="0"/>
          </a:p>
          <a:p>
            <a:pPr lvl="1"/>
            <a:endParaRPr lang="en-US" sz="2800" dirty="0" smtClean="0"/>
          </a:p>
          <a:p>
            <a:pPr lvl="1"/>
            <a:endParaRPr lang="en-US" sz="2800" dirty="0" smtClean="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4400" dirty="0" smtClean="0"/>
              <a:t>How We Will Cover Proverbs</a:t>
            </a:r>
          </a:p>
        </p:txBody>
      </p:sp>
      <p:sp>
        <p:nvSpPr>
          <p:cNvPr id="5" name="Content Placeholder 4"/>
          <p:cNvSpPr>
            <a:spLocks noGrp="1"/>
          </p:cNvSpPr>
          <p:nvPr>
            <p:ph idx="1"/>
          </p:nvPr>
        </p:nvSpPr>
        <p:spPr>
          <a:xfrm>
            <a:off x="457200" y="762000"/>
            <a:ext cx="8229600" cy="6096000"/>
          </a:xfrm>
        </p:spPr>
        <p:txBody>
          <a:bodyPr>
            <a:normAutofit/>
          </a:bodyPr>
          <a:lstStyle/>
          <a:p>
            <a:r>
              <a:rPr lang="en-US" dirty="0" smtClean="0">
                <a:effectLst>
                  <a:outerShdw blurRad="38100" dist="38100" dir="2700000" algn="tl">
                    <a:srgbClr val="000000">
                      <a:alpha val="43137"/>
                    </a:srgbClr>
                  </a:outerShdw>
                </a:effectLst>
              </a:rPr>
              <a:t>Rather than teaching through the book of Proverbs </a:t>
            </a:r>
            <a:r>
              <a:rPr lang="en-US" b="1" i="1" dirty="0" smtClean="0">
                <a:effectLst>
                  <a:outerShdw blurRad="38100" dist="38100" dir="2700000" algn="tl">
                    <a:srgbClr val="000000">
                      <a:alpha val="43137"/>
                    </a:srgbClr>
                  </a:outerShdw>
                </a:effectLst>
              </a:rPr>
              <a:t>verse by verse</a:t>
            </a:r>
            <a:r>
              <a:rPr lang="en-US" dirty="0" smtClean="0">
                <a:effectLst>
                  <a:outerShdw blurRad="38100" dist="38100" dir="2700000" algn="tl">
                    <a:srgbClr val="000000">
                      <a:alpha val="43137"/>
                    </a:srgbClr>
                  </a:outerShdw>
                </a:effectLst>
              </a:rPr>
              <a:t>, I plan to teach through the book </a:t>
            </a:r>
            <a:r>
              <a:rPr lang="en-US" b="1" i="1" dirty="0" smtClean="0">
                <a:effectLst>
                  <a:outerShdw blurRad="38100" dist="38100" dir="2700000" algn="tl">
                    <a:srgbClr val="000000">
                      <a:alpha val="43137"/>
                    </a:srgbClr>
                  </a:outerShdw>
                </a:effectLst>
              </a:rPr>
              <a:t>topic by topic</a:t>
            </a:r>
            <a:r>
              <a:rPr lang="en-US" dirty="0" smtClean="0">
                <a:effectLst>
                  <a:outerShdw blurRad="38100" dist="38100" dir="2700000" algn="tl">
                    <a:srgbClr val="000000">
                      <a:alpha val="43137"/>
                    </a:srgbClr>
                  </a:outerShdw>
                </a:effectLst>
              </a:rPr>
              <a:t>.</a:t>
            </a:r>
          </a:p>
          <a:p>
            <a:r>
              <a:rPr lang="en-US" dirty="0" smtClean="0">
                <a:effectLst>
                  <a:outerShdw blurRad="38100" dist="38100" dir="2700000" algn="tl">
                    <a:srgbClr val="000000">
                      <a:alpha val="43137"/>
                    </a:srgbClr>
                  </a:outerShdw>
                </a:effectLst>
              </a:rPr>
              <a:t>Each week I will pick a topic and read a number of the verses in Proverbs that speak to that topic (I may occasionally include a few verses from outside of Proverbs as well).</a:t>
            </a:r>
          </a:p>
          <a:p>
            <a:r>
              <a:rPr lang="en-US" dirty="0" smtClean="0">
                <a:effectLst>
                  <a:outerShdw blurRad="38100" dist="38100" dir="2700000" algn="tl">
                    <a:srgbClr val="000000">
                      <a:alpha val="43137"/>
                    </a:srgbClr>
                  </a:outerShdw>
                </a:effectLst>
              </a:rPr>
              <a:t>I will then spend time developing what the verses we read teach us about our topic.</a:t>
            </a:r>
          </a:p>
          <a:p>
            <a:pPr>
              <a:buNone/>
            </a:pPr>
            <a:endParaRPr lang="en-US" dirty="0" smtClean="0"/>
          </a:p>
          <a:p>
            <a:pPr lvl="1"/>
            <a:endParaRPr lang="en-US" dirty="0" smtClean="0"/>
          </a:p>
          <a:p>
            <a:pPr lvl="1"/>
            <a:endParaRPr lang="en-US" sz="2800" dirty="0" smtClean="0"/>
          </a:p>
          <a:p>
            <a:pPr lvl="1"/>
            <a:endParaRPr lang="en-US" sz="2800" dirty="0" smtClean="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fontScale="90000"/>
          </a:bodyPr>
          <a:lstStyle/>
          <a:p>
            <a:r>
              <a:rPr lang="en-US" sz="4400" dirty="0" smtClean="0"/>
              <a:t>How We Will Cover Proverbs</a:t>
            </a:r>
          </a:p>
        </p:txBody>
      </p:sp>
      <p:sp>
        <p:nvSpPr>
          <p:cNvPr id="5" name="Content Placeholder 4"/>
          <p:cNvSpPr>
            <a:spLocks noGrp="1"/>
          </p:cNvSpPr>
          <p:nvPr>
            <p:ph sz="quarter" idx="2"/>
          </p:nvPr>
        </p:nvSpPr>
        <p:spPr>
          <a:xfrm>
            <a:off x="457200" y="838200"/>
            <a:ext cx="4040188" cy="6019800"/>
          </a:xfrm>
        </p:spPr>
        <p:txBody>
          <a:bodyPr>
            <a:normAutofit lnSpcReduction="10000"/>
          </a:bodyPr>
          <a:lstStyle/>
          <a:p>
            <a:r>
              <a:rPr lang="en-US" dirty="0" smtClean="0">
                <a:effectLst>
                  <a:outerShdw blurRad="38100" dist="38100" dir="2700000" algn="tl">
                    <a:srgbClr val="000000">
                      <a:alpha val="43137"/>
                    </a:srgbClr>
                  </a:outerShdw>
                </a:effectLst>
              </a:rPr>
              <a:t>True Wisdom</a:t>
            </a:r>
          </a:p>
          <a:p>
            <a:r>
              <a:rPr lang="en-US" dirty="0" smtClean="0">
                <a:effectLst>
                  <a:outerShdw blurRad="38100" dist="38100" dir="2700000" algn="tl">
                    <a:srgbClr val="000000">
                      <a:alpha val="43137"/>
                    </a:srgbClr>
                  </a:outerShdw>
                </a:effectLst>
              </a:rPr>
              <a:t>Training in Wisdom</a:t>
            </a:r>
          </a:p>
          <a:p>
            <a:r>
              <a:rPr lang="en-US" dirty="0" smtClean="0">
                <a:effectLst>
                  <a:outerShdw blurRad="38100" dist="38100" dir="2700000" algn="tl">
                    <a:srgbClr val="000000">
                      <a:alpha val="43137"/>
                    </a:srgbClr>
                  </a:outerShdw>
                </a:effectLst>
              </a:rPr>
              <a:t>The Wellspring of Wisdom</a:t>
            </a:r>
          </a:p>
          <a:p>
            <a:r>
              <a:rPr lang="en-US" dirty="0" smtClean="0">
                <a:effectLst>
                  <a:outerShdw blurRad="38100" dist="38100" dir="2700000" algn="tl">
                    <a:srgbClr val="000000">
                      <a:alpha val="43137"/>
                    </a:srgbClr>
                  </a:outerShdw>
                </a:effectLst>
              </a:rPr>
              <a:t>Strangeness and the Order of God</a:t>
            </a:r>
          </a:p>
          <a:p>
            <a:r>
              <a:rPr lang="en-US" dirty="0" smtClean="0">
                <a:effectLst>
                  <a:outerShdw blurRad="38100" dist="38100" dir="2700000" algn="tl">
                    <a:srgbClr val="000000">
                      <a:alpha val="43137"/>
                    </a:srgbClr>
                  </a:outerShdw>
                </a:effectLst>
              </a:rPr>
              <a:t>Knowing God</a:t>
            </a:r>
          </a:p>
          <a:p>
            <a:r>
              <a:rPr lang="en-US" dirty="0" smtClean="0">
                <a:effectLst>
                  <a:outerShdw blurRad="38100" dist="38100" dir="2700000" algn="tl">
                    <a:srgbClr val="000000">
                      <a:alpha val="43137"/>
                    </a:srgbClr>
                  </a:outerShdw>
                </a:effectLst>
              </a:rPr>
              <a:t>The Healing of Anger</a:t>
            </a:r>
          </a:p>
          <a:p>
            <a:r>
              <a:rPr lang="en-US" dirty="0" smtClean="0">
                <a:effectLst>
                  <a:outerShdw blurRad="38100" dist="38100" dir="2700000" algn="tl">
                    <a:srgbClr val="000000">
                      <a:alpha val="43137"/>
                    </a:srgbClr>
                  </a:outerShdw>
                </a:effectLst>
              </a:rPr>
              <a:t>The Temptation of Beauty</a:t>
            </a:r>
          </a:p>
          <a:p>
            <a:r>
              <a:rPr lang="en-US" dirty="0" smtClean="0">
                <a:effectLst>
                  <a:outerShdw blurRad="38100" dist="38100" dir="2700000" algn="tl">
                    <a:srgbClr val="000000">
                      <a:alpha val="43137"/>
                    </a:srgbClr>
                  </a:outerShdw>
                </a:effectLst>
              </a:rPr>
              <a:t>Scattering Gathers; Gathering Scatters</a:t>
            </a:r>
          </a:p>
          <a:p>
            <a:r>
              <a:rPr lang="en-US" dirty="0" smtClean="0">
                <a:effectLst>
                  <a:outerShdw blurRad="38100" dist="38100" dir="2700000" algn="tl">
                    <a:srgbClr val="000000">
                      <a:alpha val="43137"/>
                    </a:srgbClr>
                  </a:outerShdw>
                </a:effectLst>
              </a:rPr>
              <a:t>The Evil of Envy</a:t>
            </a:r>
          </a:p>
          <a:p>
            <a:r>
              <a:rPr lang="en-US" dirty="0" smtClean="0">
                <a:effectLst>
                  <a:outerShdw blurRad="38100" dist="38100" dir="2700000" algn="tl">
                    <a:srgbClr val="000000">
                      <a:alpha val="43137"/>
                    </a:srgbClr>
                  </a:outerShdw>
                </a:effectLst>
              </a:rPr>
              <a:t>Haughty Eyes</a:t>
            </a:r>
          </a:p>
          <a:p>
            <a:r>
              <a:rPr lang="en-US" dirty="0" err="1" smtClean="0">
                <a:effectLst>
                  <a:outerShdw blurRad="38100" dist="38100" dir="2700000" algn="tl">
                    <a:srgbClr val="000000">
                      <a:alpha val="43137"/>
                    </a:srgbClr>
                  </a:outerShdw>
                </a:effectLst>
              </a:rPr>
              <a:t>Sluggardliness</a:t>
            </a:r>
            <a:endParaRPr lang="en-US" dirty="0" smtClean="0">
              <a:effectLst>
                <a:outerShdw blurRad="38100" dist="38100" dir="2700000" algn="tl">
                  <a:srgbClr val="000000">
                    <a:alpha val="43137"/>
                  </a:srgbClr>
                </a:outerShdw>
              </a:effectLst>
            </a:endParaRPr>
          </a:p>
          <a:p>
            <a:endParaRPr lang="en-US" dirty="0" smtClean="0"/>
          </a:p>
          <a:p>
            <a:pPr>
              <a:buNone/>
            </a:pPr>
            <a:endParaRPr lang="en-US" dirty="0" smtClean="0"/>
          </a:p>
          <a:p>
            <a:pPr lvl="1"/>
            <a:endParaRPr lang="en-US" dirty="0" smtClean="0"/>
          </a:p>
          <a:p>
            <a:pPr lvl="1"/>
            <a:endParaRPr lang="en-US" sz="2800" dirty="0" smtClean="0"/>
          </a:p>
          <a:p>
            <a:pPr lvl="1"/>
            <a:endParaRPr lang="en-US" sz="2800" dirty="0" smtClean="0"/>
          </a:p>
        </p:txBody>
      </p:sp>
      <p:sp>
        <p:nvSpPr>
          <p:cNvPr id="8" name="Content Placeholder 7"/>
          <p:cNvSpPr>
            <a:spLocks noGrp="1"/>
          </p:cNvSpPr>
          <p:nvPr>
            <p:ph sz="quarter" idx="4"/>
          </p:nvPr>
        </p:nvSpPr>
        <p:spPr>
          <a:xfrm>
            <a:off x="4645025" y="838200"/>
            <a:ext cx="4041775" cy="6019800"/>
          </a:xfrm>
        </p:spPr>
        <p:txBody>
          <a:bodyPr>
            <a:normAutofit/>
          </a:bodyPr>
          <a:lstStyle/>
          <a:p>
            <a:r>
              <a:rPr lang="en-US" dirty="0" smtClean="0">
                <a:effectLst>
                  <a:outerShdw blurRad="38100" dist="38100" dir="2700000" algn="tl">
                    <a:srgbClr val="000000">
                      <a:alpha val="43137"/>
                    </a:srgbClr>
                  </a:outerShdw>
                </a:effectLst>
              </a:rPr>
              <a:t>A Broken Wall</a:t>
            </a:r>
          </a:p>
          <a:p>
            <a:r>
              <a:rPr lang="en-US" dirty="0" smtClean="0">
                <a:effectLst>
                  <a:outerShdw blurRad="38100" dist="38100" dir="2700000" algn="tl">
                    <a:srgbClr val="000000">
                      <a:alpha val="43137"/>
                    </a:srgbClr>
                  </a:outerShdw>
                </a:effectLst>
              </a:rPr>
              <a:t>The Wounded Spirit</a:t>
            </a:r>
          </a:p>
          <a:p>
            <a:r>
              <a:rPr lang="en-US" dirty="0" smtClean="0">
                <a:effectLst>
                  <a:outerShdw blurRad="38100" dist="38100" dir="2700000" algn="tl">
                    <a:srgbClr val="000000">
                      <a:alpha val="43137"/>
                    </a:srgbClr>
                  </a:outerShdw>
                </a:effectLst>
              </a:rPr>
              <a:t>Your Plans; God's Plans</a:t>
            </a:r>
          </a:p>
          <a:p>
            <a:r>
              <a:rPr lang="en-US" dirty="0" smtClean="0">
                <a:effectLst>
                  <a:outerShdw blurRad="38100" dist="38100" dir="2700000" algn="tl">
                    <a:srgbClr val="000000">
                      <a:alpha val="43137"/>
                    </a:srgbClr>
                  </a:outerShdw>
                </a:effectLst>
              </a:rPr>
              <a:t>Grace and Glory</a:t>
            </a:r>
          </a:p>
          <a:p>
            <a:r>
              <a:rPr lang="en-US" dirty="0" smtClean="0">
                <a:effectLst>
                  <a:outerShdw blurRad="38100" dist="38100" dir="2700000" algn="tl">
                    <a:srgbClr val="000000">
                      <a:alpha val="43137"/>
                    </a:srgbClr>
                  </a:outerShdw>
                </a:effectLst>
              </a:rPr>
              <a:t>What Kind of Fool are You?</a:t>
            </a:r>
          </a:p>
          <a:p>
            <a:r>
              <a:rPr lang="en-US" dirty="0" smtClean="0">
                <a:effectLst>
                  <a:outerShdw blurRad="38100" dist="38100" dir="2700000" algn="tl">
                    <a:srgbClr val="000000">
                      <a:alpha val="43137"/>
                    </a:srgbClr>
                  </a:outerShdw>
                </a:effectLst>
              </a:rPr>
              <a:t>Creation , Care, and Justice</a:t>
            </a:r>
          </a:p>
          <a:p>
            <a:r>
              <a:rPr lang="en-US" dirty="0" smtClean="0">
                <a:effectLst>
                  <a:outerShdw blurRad="38100" dist="38100" dir="2700000" algn="tl">
                    <a:srgbClr val="000000">
                      <a:alpha val="43137"/>
                    </a:srgbClr>
                  </a:outerShdw>
                </a:effectLst>
              </a:rPr>
              <a:t>The Two Great Tests</a:t>
            </a:r>
          </a:p>
          <a:p>
            <a:r>
              <a:rPr lang="en-US" dirty="0" smtClean="0">
                <a:effectLst>
                  <a:outerShdw blurRad="38100" dist="38100" dir="2700000" algn="tl">
                    <a:srgbClr val="000000">
                      <a:alpha val="43137"/>
                    </a:srgbClr>
                  </a:outerShdw>
                </a:effectLst>
              </a:rPr>
              <a:t>Words</a:t>
            </a:r>
          </a:p>
          <a:p>
            <a:r>
              <a:rPr lang="en-US" dirty="0" smtClean="0">
                <a:effectLst>
                  <a:outerShdw blurRad="38100" dist="38100" dir="2700000" algn="tl">
                    <a:srgbClr val="000000">
                      <a:alpha val="43137"/>
                    </a:srgbClr>
                  </a:outerShdw>
                </a:effectLst>
              </a:rPr>
              <a:t>Friendship</a:t>
            </a:r>
          </a:p>
          <a:p>
            <a:r>
              <a:rPr lang="en-US" dirty="0" smtClean="0">
                <a:effectLst>
                  <a:outerShdw blurRad="38100" dist="38100" dir="2700000" algn="tl">
                    <a:srgbClr val="000000">
                      <a:alpha val="43137"/>
                    </a:srgbClr>
                  </a:outerShdw>
                </a:effectLst>
              </a:rPr>
              <a:t>Repairing Relationships</a:t>
            </a:r>
          </a:p>
          <a:p>
            <a:r>
              <a:rPr lang="en-US" dirty="0" smtClean="0">
                <a:effectLst>
                  <a:outerShdw blurRad="38100" dist="38100" dir="2700000" algn="tl">
                    <a:srgbClr val="000000">
                      <a:alpha val="43137"/>
                    </a:srgbClr>
                  </a:outerShdw>
                </a:effectLst>
              </a:rPr>
              <a:t>Family</a:t>
            </a:r>
          </a:p>
          <a:p>
            <a:endParaRPr lang="en-US" dirty="0"/>
          </a:p>
        </p:txBody>
      </p:sp>
    </p:spTree>
  </p:cSld>
  <p:clrMapOvr>
    <a:masterClrMapping/>
  </p:clrMapOvr>
  <p:transition>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lstStyle/>
          <a:p>
            <a:r>
              <a:rPr lang="en-US" dirty="0" smtClean="0"/>
              <a:t>Proverbs - Introduction</a:t>
            </a:r>
            <a:endParaRPr lang="en-US" dirty="0"/>
          </a:p>
        </p:txBody>
      </p:sp>
      <p:sp>
        <p:nvSpPr>
          <p:cNvPr id="5" name="Content Placeholder 4"/>
          <p:cNvSpPr>
            <a:spLocks noGrp="1"/>
          </p:cNvSpPr>
          <p:nvPr>
            <p:ph idx="1"/>
          </p:nvPr>
        </p:nvSpPr>
        <p:spPr>
          <a:xfrm>
            <a:off x="457200" y="1295400"/>
            <a:ext cx="8229600" cy="5562600"/>
          </a:xfrm>
        </p:spPr>
        <p:txBody>
          <a:bodyPr>
            <a:normAutofit/>
          </a:bodyPr>
          <a:lstStyle/>
          <a:p>
            <a:r>
              <a:rPr lang="en-US" sz="3200" dirty="0" smtClean="0">
                <a:effectLst>
                  <a:outerShdw blurRad="38100" dist="38100" dir="2700000" algn="tl">
                    <a:srgbClr val="000000">
                      <a:alpha val="43137"/>
                    </a:srgbClr>
                  </a:outerShdw>
                </a:effectLst>
              </a:rPr>
              <a:t>The Authors of Proverbs</a:t>
            </a:r>
          </a:p>
          <a:p>
            <a:r>
              <a:rPr lang="en-US" dirty="0" smtClean="0">
                <a:effectLst>
                  <a:outerShdw blurRad="38100" dist="38100" dir="2700000" algn="tl">
                    <a:srgbClr val="000000">
                      <a:alpha val="43137"/>
                    </a:srgbClr>
                  </a:outerShdw>
                </a:effectLst>
              </a:rPr>
              <a:t>The Original Audience of Proverbs</a:t>
            </a:r>
            <a:endParaRPr lang="en-US" sz="3200" dirty="0" smtClean="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Proverbs is Poetry</a:t>
            </a:r>
          </a:p>
          <a:p>
            <a:r>
              <a:rPr lang="en-US" sz="3200" dirty="0" smtClean="0">
                <a:effectLst>
                  <a:outerShdw blurRad="38100" dist="38100" dir="2700000" algn="tl">
                    <a:srgbClr val="000000">
                      <a:alpha val="43137"/>
                    </a:srgbClr>
                  </a:outerShdw>
                </a:effectLst>
              </a:rPr>
              <a:t>Proverbs is Wisdom Literature</a:t>
            </a:r>
          </a:p>
          <a:p>
            <a:r>
              <a:rPr lang="en-US" dirty="0" smtClean="0">
                <a:effectLst>
                  <a:outerShdw blurRad="38100" dist="38100" dir="2700000" algn="tl">
                    <a:srgbClr val="000000">
                      <a:alpha val="43137"/>
                    </a:srgbClr>
                  </a:outerShdw>
                </a:effectLst>
              </a:rPr>
              <a:t>Outline and Structure of Proverbs</a:t>
            </a:r>
          </a:p>
          <a:p>
            <a:r>
              <a:rPr lang="en-US" sz="3200" dirty="0" smtClean="0">
                <a:effectLst>
                  <a:outerShdw blurRad="38100" dist="38100" dir="2700000" algn="tl">
                    <a:srgbClr val="000000">
                      <a:alpha val="43137"/>
                    </a:srgbClr>
                  </a:outerShdw>
                </a:effectLst>
              </a:rPr>
              <a:t>Pitfalls in Interpreting Proverbs</a:t>
            </a:r>
          </a:p>
          <a:p>
            <a:r>
              <a:rPr lang="en-US" dirty="0" smtClean="0">
                <a:effectLst>
                  <a:outerShdw blurRad="38100" dist="38100" dir="2700000" algn="tl">
                    <a:srgbClr val="000000">
                      <a:alpha val="43137"/>
                    </a:srgbClr>
                  </a:outerShdw>
                </a:effectLst>
              </a:rPr>
              <a:t>Purpose and Benefit of Proverbs</a:t>
            </a:r>
          </a:p>
          <a:p>
            <a:r>
              <a:rPr lang="en-US" dirty="0" smtClean="0">
                <a:effectLst>
                  <a:outerShdw blurRad="38100" dist="38100" dir="2700000" algn="tl">
                    <a:srgbClr val="000000">
                      <a:alpha val="43137"/>
                    </a:srgbClr>
                  </a:outerShdw>
                </a:effectLst>
              </a:rPr>
              <a:t>How We Will Cover Proverbs</a:t>
            </a:r>
            <a:endParaRPr lang="en-US" sz="3200" dirty="0" smtClean="0">
              <a:effectLst>
                <a:outerShdw blurRad="38100" dist="38100" dir="2700000" algn="tl">
                  <a:srgbClr val="000000">
                    <a:alpha val="43137"/>
                  </a:srgbClr>
                </a:outerShdw>
              </a:effectLst>
            </a:endParaRPr>
          </a:p>
          <a:p>
            <a:endParaRPr lang="en-US" sz="2800" b="1" dirty="0" smtClean="0">
              <a:solidFill>
                <a:srgbClr val="FFFF00"/>
              </a:solidFill>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nodeType="clickEffect">
                                  <p:stCondLst>
                                    <p:cond delay="0"/>
                                  </p:stCondLst>
                                  <p:childTnLst>
                                    <p:set>
                                      <p:cBhvr>
                                        <p:cTn id="55" dur="1" fill="hold">
                                          <p:stCondLst>
                                            <p:cond delay="0"/>
                                          </p:stCondLst>
                                        </p:cTn>
                                        <p:tgtEl>
                                          <p:spTgt spid="5">
                                            <p:txEl>
                                              <p:pRg st="7" end="7"/>
                                            </p:txEl>
                                          </p:spTgt>
                                        </p:tgtEl>
                                        <p:attrNameLst>
                                          <p:attrName>style.visibility</p:attrName>
                                        </p:attrNameLst>
                                      </p:cBhvr>
                                      <p:to>
                                        <p:strVal val="visible"/>
                                      </p:to>
                                    </p:set>
                                    <p:anim calcmode="lin" valueType="num">
                                      <p:cBhvr>
                                        <p:cTn id="56"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lstStyle/>
          <a:p>
            <a:r>
              <a:rPr lang="en-US" dirty="0" smtClean="0"/>
              <a:t>The Authors of Proverbs</a:t>
            </a:r>
            <a:endParaRPr lang="en-US" dirty="0"/>
          </a:p>
        </p:txBody>
      </p:sp>
      <p:sp>
        <p:nvSpPr>
          <p:cNvPr id="5" name="Content Placeholder 4"/>
          <p:cNvSpPr>
            <a:spLocks noGrp="1"/>
          </p:cNvSpPr>
          <p:nvPr>
            <p:ph idx="1"/>
          </p:nvPr>
        </p:nvSpPr>
        <p:spPr>
          <a:xfrm>
            <a:off x="457200" y="1295400"/>
            <a:ext cx="8229600" cy="5562600"/>
          </a:xfrm>
        </p:spPr>
        <p:txBody>
          <a:bodyPr>
            <a:normAutofit/>
          </a:bodyPr>
          <a:lstStyle/>
          <a:p>
            <a:r>
              <a:rPr lang="en-US" sz="3200" dirty="0" smtClean="0">
                <a:effectLst>
                  <a:outerShdw blurRad="38100" dist="38100" dir="2700000" algn="tl">
                    <a:srgbClr val="000000">
                      <a:alpha val="43137"/>
                    </a:srgbClr>
                  </a:outerShdw>
                </a:effectLst>
              </a:rPr>
              <a:t>The text of Proverbs mentions </a:t>
            </a:r>
            <a:r>
              <a:rPr lang="en-US" sz="3200" b="1" i="1" dirty="0" smtClean="0">
                <a:effectLst>
                  <a:outerShdw blurRad="38100" dist="38100" dir="2700000" algn="tl">
                    <a:srgbClr val="000000">
                      <a:alpha val="43137"/>
                    </a:srgbClr>
                  </a:outerShdw>
                </a:effectLst>
              </a:rPr>
              <a:t>three</a:t>
            </a:r>
            <a:r>
              <a:rPr lang="en-US" sz="3200" dirty="0" smtClean="0">
                <a:effectLst>
                  <a:outerShdw blurRad="38100" dist="38100" dir="2700000" algn="tl">
                    <a:srgbClr val="000000">
                      <a:alpha val="43137"/>
                    </a:srgbClr>
                  </a:outerShdw>
                </a:effectLst>
              </a:rPr>
              <a:t> </a:t>
            </a:r>
            <a:r>
              <a:rPr lang="en-US" sz="3200" b="1" i="1" dirty="0" smtClean="0">
                <a:effectLst>
                  <a:outerShdw blurRad="38100" dist="38100" dir="2700000" algn="tl">
                    <a:srgbClr val="000000">
                      <a:alpha val="43137"/>
                    </a:srgbClr>
                  </a:outerShdw>
                </a:effectLst>
              </a:rPr>
              <a:t>authors</a:t>
            </a:r>
            <a:r>
              <a:rPr lang="en-US" sz="3200" dirty="0" smtClean="0">
                <a:effectLst>
                  <a:outerShdw blurRad="38100" dist="38100" dir="2700000" algn="tl">
                    <a:srgbClr val="000000">
                      <a:alpha val="43137"/>
                    </a:srgbClr>
                  </a:outerShdw>
                </a:effectLst>
              </a:rPr>
              <a:t>:</a:t>
            </a:r>
          </a:p>
          <a:p>
            <a:pPr lvl="1"/>
            <a:r>
              <a:rPr lang="en-US" sz="2800" b="1" dirty="0" smtClean="0">
                <a:effectLst>
                  <a:outerShdw blurRad="38100" dist="38100" dir="2700000" algn="tl">
                    <a:srgbClr val="000000">
                      <a:alpha val="43137"/>
                    </a:srgbClr>
                  </a:outerShdw>
                </a:effectLst>
              </a:rPr>
              <a:t>Solomon</a:t>
            </a:r>
            <a:r>
              <a:rPr lang="en-US" sz="2800" dirty="0" smtClean="0">
                <a:effectLst>
                  <a:outerShdw blurRad="38100" dist="38100" dir="2700000" algn="tl">
                    <a:srgbClr val="000000">
                      <a:alpha val="43137"/>
                    </a:srgbClr>
                  </a:outerShdw>
                </a:effectLst>
              </a:rPr>
              <a:t> (1:1; 10:1; 25:1) </a:t>
            </a:r>
            <a:r>
              <a:rPr lang="en-US" sz="2800" b="1" dirty="0" smtClean="0">
                <a:solidFill>
                  <a:srgbClr val="FFFF00"/>
                </a:solidFill>
                <a:effectLst>
                  <a:outerShdw blurRad="38100" dist="38100" dir="2700000" algn="tl">
                    <a:srgbClr val="000000">
                      <a:alpha val="43137"/>
                    </a:srgbClr>
                  </a:outerShdw>
                </a:effectLst>
              </a:rPr>
              <a:t>– Chapters 1-29</a:t>
            </a:r>
          </a:p>
          <a:p>
            <a:pPr lvl="1"/>
            <a:r>
              <a:rPr lang="en-US" sz="2800" b="1" dirty="0" smtClean="0">
                <a:effectLst>
                  <a:outerShdw blurRad="38100" dist="38100" dir="2700000" algn="tl">
                    <a:srgbClr val="000000">
                      <a:alpha val="43137"/>
                    </a:srgbClr>
                  </a:outerShdw>
                </a:effectLst>
              </a:rPr>
              <a:t>Agur son of Jakeh</a:t>
            </a:r>
            <a:r>
              <a:rPr lang="en-US" sz="2800" dirty="0" smtClean="0">
                <a:effectLst>
                  <a:outerShdw blurRad="38100" dist="38100" dir="2700000" algn="tl">
                    <a:srgbClr val="000000">
                      <a:alpha val="43137"/>
                    </a:srgbClr>
                  </a:outerShdw>
                </a:effectLst>
              </a:rPr>
              <a:t> (30:1) </a:t>
            </a:r>
            <a:r>
              <a:rPr lang="en-US" sz="2800" b="1" dirty="0" smtClean="0">
                <a:solidFill>
                  <a:srgbClr val="FFFF00"/>
                </a:solidFill>
                <a:effectLst>
                  <a:outerShdw blurRad="38100" dist="38100" dir="2700000" algn="tl">
                    <a:srgbClr val="000000">
                      <a:alpha val="43137"/>
                    </a:srgbClr>
                  </a:outerShdw>
                </a:effectLst>
              </a:rPr>
              <a:t>– Chapter 30</a:t>
            </a:r>
          </a:p>
          <a:p>
            <a:pPr lvl="1"/>
            <a:r>
              <a:rPr lang="en-US" sz="2800" b="1" dirty="0" smtClean="0">
                <a:effectLst>
                  <a:outerShdw blurRad="38100" dist="38100" dir="2700000" algn="tl">
                    <a:srgbClr val="000000">
                      <a:alpha val="43137"/>
                    </a:srgbClr>
                  </a:outerShdw>
                </a:effectLst>
              </a:rPr>
              <a:t>King Lemuel </a:t>
            </a:r>
            <a:r>
              <a:rPr lang="en-US" sz="2800" dirty="0" smtClean="0">
                <a:effectLst>
                  <a:outerShdw blurRad="38100" dist="38100" dir="2700000" algn="tl">
                    <a:srgbClr val="000000">
                      <a:alpha val="43137"/>
                    </a:srgbClr>
                  </a:outerShdw>
                </a:effectLst>
              </a:rPr>
              <a:t>(31:1) </a:t>
            </a:r>
            <a:r>
              <a:rPr lang="en-US" sz="2800" b="1" dirty="0" smtClean="0">
                <a:solidFill>
                  <a:srgbClr val="FFFF00"/>
                </a:solidFill>
                <a:effectLst>
                  <a:outerShdw blurRad="38100" dist="38100" dir="2700000" algn="tl">
                    <a:srgbClr val="000000">
                      <a:alpha val="43137"/>
                    </a:srgbClr>
                  </a:outerShdw>
                </a:effectLst>
              </a:rPr>
              <a:t>– Chapter 31</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lstStyle/>
          <a:p>
            <a:r>
              <a:rPr lang="en-US" dirty="0" smtClean="0"/>
              <a:t>The Authors of Proverbs</a:t>
            </a:r>
            <a:endParaRPr lang="en-US" dirty="0"/>
          </a:p>
        </p:txBody>
      </p:sp>
      <p:sp>
        <p:nvSpPr>
          <p:cNvPr id="5" name="Content Placeholder 4"/>
          <p:cNvSpPr>
            <a:spLocks noGrp="1"/>
          </p:cNvSpPr>
          <p:nvPr>
            <p:ph idx="1"/>
          </p:nvPr>
        </p:nvSpPr>
        <p:spPr>
          <a:xfrm>
            <a:off x="457200" y="762000"/>
            <a:ext cx="8229600" cy="6096000"/>
          </a:xfrm>
        </p:spPr>
        <p:txBody>
          <a:bodyPr>
            <a:normAutofit/>
          </a:bodyPr>
          <a:lstStyle/>
          <a:p>
            <a:r>
              <a:rPr lang="en-US" sz="3200" dirty="0" smtClean="0">
                <a:effectLst>
                  <a:outerShdw blurRad="38100" dist="38100" dir="2700000" algn="tl">
                    <a:srgbClr val="000000">
                      <a:alpha val="43137"/>
                    </a:srgbClr>
                  </a:outerShdw>
                </a:effectLst>
              </a:rPr>
              <a:t>About the Authors:</a:t>
            </a:r>
          </a:p>
          <a:p>
            <a:pPr lvl="1"/>
            <a:r>
              <a:rPr lang="en-US" b="1" dirty="0" smtClean="0">
                <a:effectLst>
                  <a:outerShdw blurRad="38100" dist="38100" dir="2700000" algn="tl">
                    <a:srgbClr val="000000">
                      <a:alpha val="43137"/>
                    </a:srgbClr>
                  </a:outerShdw>
                </a:effectLst>
              </a:rPr>
              <a:t>Solomon</a:t>
            </a:r>
            <a:r>
              <a:rPr lang="en-US" dirty="0" smtClean="0">
                <a:effectLst>
                  <a:outerShdw blurRad="38100" dist="38100" dir="2700000" algn="tl">
                    <a:srgbClr val="000000">
                      <a:alpha val="43137"/>
                    </a:srgbClr>
                  </a:outerShdw>
                </a:effectLst>
              </a:rPr>
              <a:t> – </a:t>
            </a:r>
          </a:p>
          <a:p>
            <a:pPr lvl="2"/>
            <a:r>
              <a:rPr lang="en-US" dirty="0" smtClean="0">
                <a:effectLst>
                  <a:outerShdw blurRad="38100" dist="38100" dir="2700000" algn="tl">
                    <a:srgbClr val="000000">
                      <a:alpha val="43137"/>
                    </a:srgbClr>
                  </a:outerShdw>
                </a:effectLst>
              </a:rPr>
              <a:t>Son of King David</a:t>
            </a:r>
          </a:p>
          <a:p>
            <a:pPr lvl="2"/>
            <a:r>
              <a:rPr lang="en-US" dirty="0" smtClean="0">
                <a:effectLst>
                  <a:outerShdw blurRad="38100" dist="38100" dir="2700000" algn="tl">
                    <a:srgbClr val="000000">
                      <a:alpha val="43137"/>
                    </a:srgbClr>
                  </a:outerShdw>
                </a:effectLst>
              </a:rPr>
              <a:t>Reigned as King during the “Golden Age” of Israel (971 – 931 B.C.)</a:t>
            </a:r>
          </a:p>
          <a:p>
            <a:pPr lvl="2"/>
            <a:r>
              <a:rPr lang="en-US" b="1" i="1" dirty="0" smtClean="0">
                <a:solidFill>
                  <a:srgbClr val="FFFF00"/>
                </a:solidFill>
                <a:effectLst>
                  <a:outerShdw blurRad="38100" dist="38100" dir="2700000" algn="tl">
                    <a:srgbClr val="000000">
                      <a:alpha val="43137"/>
                    </a:srgbClr>
                  </a:outerShdw>
                </a:effectLst>
                <a:latin typeface="Cambria" pitchFamily="18" charset="0"/>
              </a:rPr>
              <a:t>God gave Solomon wisdom and very great insight, and a breadth of understanding as measureless as the sand on the seashore. Solomon's wisdom was greater than the wisdom of all the men of the East, and greater than all the wisdom of Egypt … He spoke three thousand proverbs and his songs numbered a thousand and five … Men of all nations came to listen to Solomon's wisdom, sent by all the kings of the world, who had heard of his wisdom. </a:t>
            </a:r>
            <a:r>
              <a:rPr lang="en-US" dirty="0" smtClean="0">
                <a:effectLst>
                  <a:outerShdw blurRad="38100" dist="38100" dir="2700000" algn="tl">
                    <a:srgbClr val="000000">
                      <a:alpha val="43137"/>
                    </a:srgbClr>
                  </a:outerShdw>
                </a:effectLst>
              </a:rPr>
              <a:t>(1Kings 4:29-34)</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lstStyle/>
          <a:p>
            <a:r>
              <a:rPr lang="en-US" dirty="0" smtClean="0"/>
              <a:t>The Authors of Proverbs</a:t>
            </a:r>
            <a:endParaRPr lang="en-US" dirty="0"/>
          </a:p>
        </p:txBody>
      </p:sp>
      <p:sp>
        <p:nvSpPr>
          <p:cNvPr id="5" name="Content Placeholder 4"/>
          <p:cNvSpPr>
            <a:spLocks noGrp="1"/>
          </p:cNvSpPr>
          <p:nvPr>
            <p:ph idx="1"/>
          </p:nvPr>
        </p:nvSpPr>
        <p:spPr>
          <a:xfrm>
            <a:off x="457200" y="762000"/>
            <a:ext cx="8229600" cy="6096000"/>
          </a:xfrm>
        </p:spPr>
        <p:txBody>
          <a:bodyPr>
            <a:normAutofit/>
          </a:bodyPr>
          <a:lstStyle/>
          <a:p>
            <a:r>
              <a:rPr lang="en-US" sz="3200" dirty="0" smtClean="0">
                <a:effectLst>
                  <a:outerShdw blurRad="38100" dist="38100" dir="2700000" algn="tl">
                    <a:srgbClr val="000000">
                      <a:alpha val="43137"/>
                    </a:srgbClr>
                  </a:outerShdw>
                </a:effectLst>
              </a:rPr>
              <a:t>About the Authors:</a:t>
            </a:r>
          </a:p>
          <a:p>
            <a:pPr lvl="1"/>
            <a:r>
              <a:rPr lang="en-US" b="1" dirty="0" smtClean="0">
                <a:effectLst>
                  <a:outerShdw blurRad="38100" dist="38100" dir="2700000" algn="tl">
                    <a:srgbClr val="000000">
                      <a:alpha val="43137"/>
                    </a:srgbClr>
                  </a:outerShdw>
                </a:effectLst>
              </a:rPr>
              <a:t>Agur son of Jakeh</a:t>
            </a:r>
            <a:r>
              <a:rPr lang="en-US" dirty="0" smtClean="0">
                <a:effectLst>
                  <a:outerShdw blurRad="38100" dist="38100" dir="2700000" algn="tl">
                    <a:srgbClr val="000000">
                      <a:alpha val="43137"/>
                    </a:srgbClr>
                  </a:outerShdw>
                </a:effectLst>
              </a:rPr>
              <a:t> – is unknown (the name occurs nowhere else in the Bible). Some scholars suggest he may have been a court official.</a:t>
            </a:r>
          </a:p>
          <a:p>
            <a:pPr lvl="1"/>
            <a:r>
              <a:rPr lang="en-US" b="1" dirty="0" smtClean="0">
                <a:effectLst>
                  <a:outerShdw blurRad="38100" dist="38100" dir="2700000" algn="tl">
                    <a:srgbClr val="000000">
                      <a:alpha val="43137"/>
                    </a:srgbClr>
                  </a:outerShdw>
                </a:effectLst>
              </a:rPr>
              <a:t>King Lemuel</a:t>
            </a:r>
            <a:r>
              <a:rPr lang="en-US" dirty="0" smtClean="0">
                <a:effectLst>
                  <a:outerShdw blurRad="38100" dist="38100" dir="2700000" algn="tl">
                    <a:srgbClr val="000000">
                      <a:alpha val="43137"/>
                    </a:srgbClr>
                  </a:outerShdw>
                </a:effectLst>
              </a:rPr>
              <a:t> – no one knows who Lemuel was or where he was king. Many scholars think he was not an Israelite because the section  he wrote contains a number of Aramaic (non-Hebrew) spellings.</a:t>
            </a:r>
          </a:p>
          <a:p>
            <a:pPr lvl="1"/>
            <a:endParaRPr lang="en-US" dirty="0" smtClean="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dirty="0" smtClean="0"/>
              <a:t>The Original Audience</a:t>
            </a:r>
            <a:endParaRPr lang="en-US" dirty="0"/>
          </a:p>
        </p:txBody>
      </p:sp>
      <p:sp>
        <p:nvSpPr>
          <p:cNvPr id="5" name="Content Placeholder 4"/>
          <p:cNvSpPr>
            <a:spLocks noGrp="1"/>
          </p:cNvSpPr>
          <p:nvPr>
            <p:ph idx="1"/>
          </p:nvPr>
        </p:nvSpPr>
        <p:spPr>
          <a:xfrm>
            <a:off x="457200" y="762000"/>
            <a:ext cx="8229600" cy="6096000"/>
          </a:xfrm>
        </p:spPr>
        <p:txBody>
          <a:bodyPr>
            <a:normAutofit/>
          </a:bodyPr>
          <a:lstStyle/>
          <a:p>
            <a:r>
              <a:rPr lang="en-US" sz="3200" dirty="0" smtClean="0">
                <a:effectLst>
                  <a:outerShdw blurRad="38100" dist="38100" dir="2700000" algn="tl">
                    <a:srgbClr val="000000">
                      <a:alpha val="43137"/>
                    </a:srgbClr>
                  </a:outerShdw>
                </a:effectLst>
              </a:rPr>
              <a:t>The book of Proverbs was </a:t>
            </a:r>
            <a:r>
              <a:rPr lang="en-US" dirty="0" smtClean="0">
                <a:effectLst>
                  <a:outerShdw blurRad="38100" dist="38100" dir="2700000" algn="tl">
                    <a:srgbClr val="000000">
                      <a:alpha val="43137"/>
                    </a:srgbClr>
                  </a:outerShdw>
                </a:effectLst>
              </a:rPr>
              <a:t>originally designed to be used by parents as </a:t>
            </a:r>
            <a:r>
              <a:rPr lang="en-US" sz="3200" dirty="0" smtClean="0">
                <a:effectLst>
                  <a:outerShdw blurRad="38100" dist="38100" dir="2700000" algn="tl">
                    <a:srgbClr val="000000">
                      <a:alpha val="43137"/>
                    </a:srgbClr>
                  </a:outerShdw>
                </a:effectLst>
              </a:rPr>
              <a:t>an instruction manual to teach their children wisdom:</a:t>
            </a:r>
          </a:p>
          <a:p>
            <a:pPr lvl="1"/>
            <a:r>
              <a:rPr lang="en-US" b="1" i="1" u="sng" dirty="0" smtClean="0">
                <a:solidFill>
                  <a:srgbClr val="FFFF00"/>
                </a:solidFill>
                <a:effectLst>
                  <a:outerShdw blurRad="38100" dist="38100" dir="2700000" algn="tl">
                    <a:srgbClr val="000000">
                      <a:alpha val="43137"/>
                    </a:srgbClr>
                  </a:outerShdw>
                </a:effectLst>
                <a:latin typeface="Cambria" pitchFamily="18" charset="0"/>
              </a:rPr>
              <a:t>Listen</a:t>
            </a:r>
            <a:r>
              <a:rPr lang="en-US" b="1" i="1" dirty="0" smtClean="0">
                <a:solidFill>
                  <a:srgbClr val="FFFF00"/>
                </a:solidFill>
                <a:effectLst>
                  <a:outerShdw blurRad="38100" dist="38100" dir="2700000" algn="tl">
                    <a:srgbClr val="000000">
                      <a:alpha val="43137"/>
                    </a:srgbClr>
                  </a:outerShdw>
                </a:effectLst>
                <a:latin typeface="Cambria" pitchFamily="18" charset="0"/>
              </a:rPr>
              <a:t>, my </a:t>
            </a:r>
            <a:r>
              <a:rPr lang="en-US" b="1" i="1" u="sng" dirty="0" smtClean="0">
                <a:solidFill>
                  <a:srgbClr val="FFFF00"/>
                </a:solidFill>
                <a:effectLst>
                  <a:outerShdw blurRad="38100" dist="38100" dir="2700000" algn="tl">
                    <a:srgbClr val="000000">
                      <a:alpha val="43137"/>
                    </a:srgbClr>
                  </a:outerShdw>
                </a:effectLst>
                <a:latin typeface="Cambria" pitchFamily="18" charset="0"/>
              </a:rPr>
              <a:t>son</a:t>
            </a:r>
            <a:r>
              <a:rPr lang="en-US" b="1" i="1" dirty="0" smtClean="0">
                <a:solidFill>
                  <a:srgbClr val="FFFF00"/>
                </a:solidFill>
                <a:effectLst>
                  <a:outerShdw blurRad="38100" dist="38100" dir="2700000" algn="tl">
                    <a:srgbClr val="000000">
                      <a:alpha val="43137"/>
                    </a:srgbClr>
                  </a:outerShdw>
                </a:effectLst>
                <a:latin typeface="Cambria" pitchFamily="18" charset="0"/>
              </a:rPr>
              <a:t>, to your </a:t>
            </a:r>
            <a:r>
              <a:rPr lang="en-US" b="1" i="1" u="sng" dirty="0" smtClean="0">
                <a:solidFill>
                  <a:srgbClr val="FFFF00"/>
                </a:solidFill>
                <a:effectLst>
                  <a:outerShdw blurRad="38100" dist="38100" dir="2700000" algn="tl">
                    <a:srgbClr val="000000">
                      <a:alpha val="43137"/>
                    </a:srgbClr>
                  </a:outerShdw>
                </a:effectLst>
                <a:latin typeface="Cambria" pitchFamily="18" charset="0"/>
              </a:rPr>
              <a:t>father's</a:t>
            </a:r>
            <a:r>
              <a:rPr lang="en-US" b="1" i="1" dirty="0" smtClean="0">
                <a:solidFill>
                  <a:srgbClr val="FFFF00"/>
                </a:solidFill>
                <a:effectLst>
                  <a:outerShdw blurRad="38100" dist="38100" dir="2700000" algn="tl">
                    <a:srgbClr val="000000">
                      <a:alpha val="43137"/>
                    </a:srgbClr>
                  </a:outerShdw>
                </a:effectLst>
                <a:latin typeface="Cambria" pitchFamily="18" charset="0"/>
              </a:rPr>
              <a:t> instruction and do not forsake your </a:t>
            </a:r>
            <a:r>
              <a:rPr lang="en-US" b="1" i="1" u="sng" dirty="0" smtClean="0">
                <a:solidFill>
                  <a:srgbClr val="FFFF00"/>
                </a:solidFill>
                <a:effectLst>
                  <a:outerShdw blurRad="38100" dist="38100" dir="2700000" algn="tl">
                    <a:srgbClr val="000000">
                      <a:alpha val="43137"/>
                    </a:srgbClr>
                  </a:outerShdw>
                </a:effectLst>
                <a:latin typeface="Cambria" pitchFamily="18" charset="0"/>
              </a:rPr>
              <a:t>mother's</a:t>
            </a:r>
            <a:r>
              <a:rPr lang="en-US" b="1" i="1" dirty="0" smtClean="0">
                <a:solidFill>
                  <a:srgbClr val="FFFF00"/>
                </a:solidFill>
                <a:effectLst>
                  <a:outerShdw blurRad="38100" dist="38100" dir="2700000" algn="tl">
                    <a:srgbClr val="000000">
                      <a:alpha val="43137"/>
                    </a:srgbClr>
                  </a:outerShdw>
                </a:effectLst>
                <a:latin typeface="Cambria" pitchFamily="18" charset="0"/>
              </a:rPr>
              <a:t> teaching. </a:t>
            </a:r>
            <a:r>
              <a:rPr lang="en-US" dirty="0" smtClean="0">
                <a:effectLst>
                  <a:outerShdw blurRad="38100" dist="38100" dir="2700000" algn="tl">
                    <a:srgbClr val="000000">
                      <a:alpha val="43137"/>
                    </a:srgbClr>
                  </a:outerShdw>
                </a:effectLst>
              </a:rPr>
              <a:t>(1:8)</a:t>
            </a:r>
          </a:p>
          <a:p>
            <a:pPr lvl="1"/>
            <a:r>
              <a:rPr lang="en-US" b="1" i="1" u="sng" dirty="0" smtClean="0">
                <a:solidFill>
                  <a:srgbClr val="FFFF00"/>
                </a:solidFill>
                <a:effectLst>
                  <a:outerShdw blurRad="38100" dist="38100" dir="2700000" algn="tl">
                    <a:srgbClr val="000000">
                      <a:alpha val="43137"/>
                    </a:srgbClr>
                  </a:outerShdw>
                </a:effectLst>
                <a:latin typeface="Cambria" pitchFamily="18" charset="0"/>
              </a:rPr>
              <a:t>Listen</a:t>
            </a:r>
            <a:r>
              <a:rPr lang="en-US" b="1" i="1" dirty="0" smtClean="0">
                <a:solidFill>
                  <a:srgbClr val="FFFF00"/>
                </a:solidFill>
                <a:effectLst>
                  <a:outerShdw blurRad="38100" dist="38100" dir="2700000" algn="tl">
                    <a:srgbClr val="000000">
                      <a:alpha val="43137"/>
                    </a:srgbClr>
                  </a:outerShdw>
                </a:effectLst>
                <a:latin typeface="Cambria" pitchFamily="18" charset="0"/>
              </a:rPr>
              <a:t>, my </a:t>
            </a:r>
            <a:r>
              <a:rPr lang="en-US" b="1" i="1" u="sng" dirty="0" smtClean="0">
                <a:solidFill>
                  <a:srgbClr val="FFFF00"/>
                </a:solidFill>
                <a:effectLst>
                  <a:outerShdw blurRad="38100" dist="38100" dir="2700000" algn="tl">
                    <a:srgbClr val="000000">
                      <a:alpha val="43137"/>
                    </a:srgbClr>
                  </a:outerShdw>
                </a:effectLst>
                <a:latin typeface="Cambria" pitchFamily="18" charset="0"/>
              </a:rPr>
              <a:t>sons</a:t>
            </a:r>
            <a:r>
              <a:rPr lang="en-US" b="1" i="1" dirty="0" smtClean="0">
                <a:solidFill>
                  <a:srgbClr val="FFFF00"/>
                </a:solidFill>
                <a:effectLst>
                  <a:outerShdw blurRad="38100" dist="38100" dir="2700000" algn="tl">
                    <a:srgbClr val="000000">
                      <a:alpha val="43137"/>
                    </a:srgbClr>
                  </a:outerShdw>
                </a:effectLst>
                <a:latin typeface="Cambria" pitchFamily="18" charset="0"/>
              </a:rPr>
              <a:t>, to a </a:t>
            </a:r>
            <a:r>
              <a:rPr lang="en-US" b="1" i="1" u="sng" dirty="0" smtClean="0">
                <a:solidFill>
                  <a:srgbClr val="FFFF00"/>
                </a:solidFill>
                <a:effectLst>
                  <a:outerShdw blurRad="38100" dist="38100" dir="2700000" algn="tl">
                    <a:srgbClr val="000000">
                      <a:alpha val="43137"/>
                    </a:srgbClr>
                  </a:outerShdw>
                </a:effectLst>
                <a:latin typeface="Cambria" pitchFamily="18" charset="0"/>
              </a:rPr>
              <a:t>father's</a:t>
            </a:r>
            <a:r>
              <a:rPr lang="en-US" b="1" i="1" dirty="0" smtClean="0">
                <a:solidFill>
                  <a:srgbClr val="FFFF00"/>
                </a:solidFill>
                <a:effectLst>
                  <a:outerShdw blurRad="38100" dist="38100" dir="2700000" algn="tl">
                    <a:srgbClr val="000000">
                      <a:alpha val="43137"/>
                    </a:srgbClr>
                  </a:outerShdw>
                </a:effectLst>
                <a:latin typeface="Cambria" pitchFamily="18" charset="0"/>
              </a:rPr>
              <a:t> instruction; pay attention and gain understanding. </a:t>
            </a:r>
            <a:r>
              <a:rPr lang="en-US" dirty="0" smtClean="0">
                <a:effectLst>
                  <a:outerShdw blurRad="38100" dist="38100" dir="2700000" algn="tl">
                    <a:srgbClr val="000000">
                      <a:alpha val="43137"/>
                    </a:srgbClr>
                  </a:outerShdw>
                </a:effectLst>
              </a:rPr>
              <a:t>(4:1)</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My </a:t>
            </a:r>
            <a:r>
              <a:rPr lang="en-US" b="1" i="1" u="sng" dirty="0" smtClean="0">
                <a:solidFill>
                  <a:srgbClr val="FFFF00"/>
                </a:solidFill>
                <a:effectLst>
                  <a:outerShdw blurRad="38100" dist="38100" dir="2700000" algn="tl">
                    <a:srgbClr val="000000">
                      <a:alpha val="43137"/>
                    </a:srgbClr>
                  </a:outerShdw>
                </a:effectLst>
                <a:latin typeface="Cambria" pitchFamily="18" charset="0"/>
              </a:rPr>
              <a:t>son</a:t>
            </a:r>
            <a:r>
              <a:rPr lang="en-US" b="1" i="1" dirty="0" smtClean="0">
                <a:solidFill>
                  <a:srgbClr val="FFFF00"/>
                </a:solidFill>
                <a:effectLst>
                  <a:outerShdw blurRad="38100" dist="38100" dir="2700000" algn="tl">
                    <a:srgbClr val="000000">
                      <a:alpha val="43137"/>
                    </a:srgbClr>
                  </a:outerShdw>
                </a:effectLst>
                <a:latin typeface="Cambria" pitchFamily="18" charset="0"/>
              </a:rPr>
              <a:t>, keep your </a:t>
            </a:r>
            <a:r>
              <a:rPr lang="en-US" b="1" i="1" u="sng" dirty="0" smtClean="0">
                <a:solidFill>
                  <a:srgbClr val="FFFF00"/>
                </a:solidFill>
                <a:effectLst>
                  <a:outerShdw blurRad="38100" dist="38100" dir="2700000" algn="tl">
                    <a:srgbClr val="000000">
                      <a:alpha val="43137"/>
                    </a:srgbClr>
                  </a:outerShdw>
                </a:effectLst>
                <a:latin typeface="Cambria" pitchFamily="18" charset="0"/>
              </a:rPr>
              <a:t>father's</a:t>
            </a:r>
            <a:r>
              <a:rPr lang="en-US" b="1" i="1" dirty="0" smtClean="0">
                <a:solidFill>
                  <a:srgbClr val="FFFF00"/>
                </a:solidFill>
                <a:effectLst>
                  <a:outerShdw blurRad="38100" dist="38100" dir="2700000" algn="tl">
                    <a:srgbClr val="000000">
                      <a:alpha val="43137"/>
                    </a:srgbClr>
                  </a:outerShdw>
                </a:effectLst>
                <a:latin typeface="Cambria" pitchFamily="18" charset="0"/>
              </a:rPr>
              <a:t> commands and do not forsake your </a:t>
            </a:r>
            <a:r>
              <a:rPr lang="en-US" b="1" i="1" u="sng" dirty="0" smtClean="0">
                <a:solidFill>
                  <a:srgbClr val="FFFF00"/>
                </a:solidFill>
                <a:effectLst>
                  <a:outerShdw blurRad="38100" dist="38100" dir="2700000" algn="tl">
                    <a:srgbClr val="000000">
                      <a:alpha val="43137"/>
                    </a:srgbClr>
                  </a:outerShdw>
                </a:effectLst>
                <a:latin typeface="Cambria" pitchFamily="18" charset="0"/>
              </a:rPr>
              <a:t>mother's</a:t>
            </a:r>
            <a:r>
              <a:rPr lang="en-US" b="1" i="1" dirty="0" smtClean="0">
                <a:solidFill>
                  <a:srgbClr val="FFFF00"/>
                </a:solidFill>
                <a:effectLst>
                  <a:outerShdw blurRad="38100" dist="38100" dir="2700000" algn="tl">
                    <a:srgbClr val="000000">
                      <a:alpha val="43137"/>
                    </a:srgbClr>
                  </a:outerShdw>
                </a:effectLst>
                <a:latin typeface="Cambria" pitchFamily="18" charset="0"/>
              </a:rPr>
              <a:t> teaching. </a:t>
            </a:r>
            <a:r>
              <a:rPr lang="en-US" dirty="0" smtClean="0">
                <a:effectLst>
                  <a:outerShdw blurRad="38100" dist="38100" dir="2700000" algn="tl">
                    <a:srgbClr val="000000">
                      <a:alpha val="43137"/>
                    </a:srgbClr>
                  </a:outerShdw>
                </a:effectLst>
              </a:rPr>
              <a:t>(6:20)</a:t>
            </a:r>
            <a:endParaRPr lang="en-US" sz="2800"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lstStyle/>
          <a:p>
            <a:r>
              <a:rPr lang="en-US" dirty="0" smtClean="0"/>
              <a:t>Proverbs is Poetry</a:t>
            </a:r>
            <a:endParaRPr lang="en-US" sz="4400" dirty="0" smtClean="0"/>
          </a:p>
        </p:txBody>
      </p:sp>
      <p:sp>
        <p:nvSpPr>
          <p:cNvPr id="5" name="Content Placeholder 4"/>
          <p:cNvSpPr>
            <a:spLocks noGrp="1"/>
          </p:cNvSpPr>
          <p:nvPr>
            <p:ph idx="1"/>
          </p:nvPr>
        </p:nvSpPr>
        <p:spPr>
          <a:xfrm>
            <a:off x="457200" y="762000"/>
            <a:ext cx="8229600" cy="6096000"/>
          </a:xfrm>
        </p:spPr>
        <p:txBody>
          <a:bodyPr>
            <a:normAutofit fontScale="92500" lnSpcReduction="20000"/>
          </a:bodyPr>
          <a:lstStyle/>
          <a:p>
            <a:r>
              <a:rPr lang="en-US" dirty="0" smtClean="0">
                <a:effectLst>
                  <a:outerShdw blurRad="38100" dist="38100" dir="2700000" algn="tl">
                    <a:srgbClr val="000000">
                      <a:alpha val="43137"/>
                    </a:srgbClr>
                  </a:outerShdw>
                </a:effectLst>
              </a:rPr>
              <a:t>Proverbs is written in Hebrew </a:t>
            </a:r>
            <a:r>
              <a:rPr lang="en-US" b="1" i="1" dirty="0" smtClean="0">
                <a:effectLst>
                  <a:outerShdw blurRad="38100" dist="38100" dir="2700000" algn="tl">
                    <a:srgbClr val="000000">
                      <a:alpha val="43137"/>
                    </a:srgbClr>
                  </a:outerShdw>
                </a:effectLst>
              </a:rPr>
              <a:t>poetry</a:t>
            </a:r>
            <a:r>
              <a:rPr lang="en-US" dirty="0" smtClean="0">
                <a:effectLst>
                  <a:outerShdw blurRad="38100" dist="38100" dir="2700000" algn="tl">
                    <a:srgbClr val="000000">
                      <a:alpha val="43137"/>
                    </a:srgbClr>
                  </a:outerShdw>
                </a:effectLst>
              </a:rPr>
              <a:t>.</a:t>
            </a:r>
          </a:p>
          <a:p>
            <a:r>
              <a:rPr lang="en-US" dirty="0" smtClean="0">
                <a:effectLst>
                  <a:outerShdw blurRad="38100" dist="38100" dir="2700000" algn="tl">
                    <a:srgbClr val="000000">
                      <a:alpha val="43137"/>
                    </a:srgbClr>
                  </a:outerShdw>
                </a:effectLst>
              </a:rPr>
              <a:t>Unlike a lot of English poetry, Hebrew does </a:t>
            </a:r>
            <a:r>
              <a:rPr lang="en-US" b="1" i="1" dirty="0" smtClean="0">
                <a:effectLst>
                  <a:outerShdw blurRad="38100" dist="38100" dir="2700000" algn="tl">
                    <a:srgbClr val="000000">
                      <a:alpha val="43137"/>
                    </a:srgbClr>
                  </a:outerShdw>
                </a:effectLst>
              </a:rPr>
              <a:t>not</a:t>
            </a:r>
            <a:r>
              <a:rPr lang="en-US" dirty="0" smtClean="0">
                <a:effectLst>
                  <a:outerShdw blurRad="38100" dist="38100" dir="2700000" algn="tl">
                    <a:srgbClr val="000000">
                      <a:alpha val="43137"/>
                    </a:srgbClr>
                  </a:outerShdw>
                </a:effectLst>
              </a:rPr>
              <a:t> rhyme and does </a:t>
            </a:r>
            <a:r>
              <a:rPr lang="en-US" b="1" i="1" dirty="0" smtClean="0">
                <a:effectLst>
                  <a:outerShdw blurRad="38100" dist="38100" dir="2700000" algn="tl">
                    <a:srgbClr val="000000">
                      <a:alpha val="43137"/>
                    </a:srgbClr>
                  </a:outerShdw>
                </a:effectLst>
              </a:rPr>
              <a:t>not</a:t>
            </a:r>
            <a:r>
              <a:rPr lang="en-US" dirty="0" smtClean="0">
                <a:effectLst>
                  <a:outerShdw blurRad="38100" dist="38100" dir="2700000" algn="tl">
                    <a:srgbClr val="000000">
                      <a:alpha val="43137"/>
                    </a:srgbClr>
                  </a:outerShdw>
                </a:effectLst>
              </a:rPr>
              <a:t> have a set meter.</a:t>
            </a:r>
          </a:p>
          <a:p>
            <a:r>
              <a:rPr lang="en-US" dirty="0" smtClean="0">
                <a:effectLst>
                  <a:outerShdw blurRad="38100" dist="38100" dir="2700000" algn="tl">
                    <a:srgbClr val="000000">
                      <a:alpha val="43137"/>
                    </a:srgbClr>
                  </a:outerShdw>
                </a:effectLst>
              </a:rPr>
              <a:t>But Hebrew poetry is </a:t>
            </a:r>
            <a:r>
              <a:rPr lang="en-US" b="1" i="1" dirty="0" smtClean="0">
                <a:effectLst>
                  <a:outerShdw blurRad="38100" dist="38100" dir="2700000" algn="tl">
                    <a:srgbClr val="000000">
                      <a:alpha val="43137"/>
                    </a:srgbClr>
                  </a:outerShdw>
                </a:effectLst>
              </a:rPr>
              <a:t>like</a:t>
            </a:r>
            <a:r>
              <a:rPr lang="en-US" dirty="0" smtClean="0">
                <a:effectLst>
                  <a:outerShdw blurRad="38100" dist="38100" dir="2700000" algn="tl">
                    <a:srgbClr val="000000">
                      <a:alpha val="43137"/>
                    </a:srgbClr>
                  </a:outerShdw>
                </a:effectLst>
              </a:rPr>
              <a:t> English poetry in that is uses vivid imagery and figures of speech to draw comparisons and paint a mental picture:</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Like cold water to a weary soul is good news from a distant land. </a:t>
            </a:r>
            <a:r>
              <a:rPr lang="en-US" dirty="0" smtClean="0">
                <a:effectLst>
                  <a:outerShdw blurRad="38100" dist="38100" dir="2700000" algn="tl">
                    <a:srgbClr val="000000">
                      <a:alpha val="43137"/>
                    </a:srgbClr>
                  </a:outerShdw>
                </a:effectLst>
              </a:rPr>
              <a:t>(25:25)</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Like a gold ring in a pig's snout is a beautiful woman who shows no discretion. </a:t>
            </a:r>
            <a:r>
              <a:rPr lang="en-US" dirty="0" smtClean="0">
                <a:effectLst>
                  <a:outerShdw blurRad="38100" dist="38100" dir="2700000" algn="tl">
                    <a:srgbClr val="000000">
                      <a:alpha val="43137"/>
                    </a:srgbClr>
                  </a:outerShdw>
                </a:effectLst>
              </a:rPr>
              <a:t>(11:22)</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The teaching of the wise is a fountain of life </a:t>
            </a:r>
            <a:r>
              <a:rPr lang="en-US" dirty="0" smtClean="0">
                <a:effectLst>
                  <a:outerShdw blurRad="38100" dist="38100" dir="2700000" algn="tl">
                    <a:srgbClr val="000000">
                      <a:alpha val="43137"/>
                    </a:srgbClr>
                  </a:outerShdw>
                </a:effectLst>
              </a:rPr>
              <a:t>(13:14a)</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Pleasant words are a honeycomb, sweet to the soul and healing to the bones. </a:t>
            </a:r>
            <a:r>
              <a:rPr lang="en-US" dirty="0" smtClean="0">
                <a:effectLst>
                  <a:outerShdw blurRad="38100" dist="38100" dir="2700000" algn="tl">
                    <a:srgbClr val="000000">
                      <a:alpha val="43137"/>
                    </a:srgbClr>
                  </a:outerShdw>
                </a:effectLst>
              </a:rPr>
              <a:t>(16:24)</a:t>
            </a: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lstStyle/>
          <a:p>
            <a:r>
              <a:rPr lang="en-US" dirty="0" smtClean="0"/>
              <a:t>Proverbs is Poetry</a:t>
            </a:r>
            <a:endParaRPr lang="en-US" sz="4400" dirty="0" smtClean="0"/>
          </a:p>
        </p:txBody>
      </p:sp>
      <p:sp>
        <p:nvSpPr>
          <p:cNvPr id="5" name="Content Placeholder 4"/>
          <p:cNvSpPr>
            <a:spLocks noGrp="1"/>
          </p:cNvSpPr>
          <p:nvPr>
            <p:ph idx="1"/>
          </p:nvPr>
        </p:nvSpPr>
        <p:spPr>
          <a:xfrm>
            <a:off x="457200" y="762000"/>
            <a:ext cx="8229600" cy="6096000"/>
          </a:xfrm>
        </p:spPr>
        <p:txBody>
          <a:bodyPr>
            <a:normAutofit/>
          </a:bodyPr>
          <a:lstStyle/>
          <a:p>
            <a:r>
              <a:rPr lang="en-US" dirty="0" smtClean="0">
                <a:effectLst>
                  <a:outerShdw blurRad="38100" dist="38100" dir="2700000" algn="tl">
                    <a:srgbClr val="000000">
                      <a:alpha val="43137"/>
                    </a:srgbClr>
                  </a:outerShdw>
                </a:effectLst>
              </a:rPr>
              <a:t>Hebrew poetry often uses </a:t>
            </a:r>
            <a:r>
              <a:rPr lang="en-US" b="1" i="1" dirty="0" smtClean="0">
                <a:effectLst>
                  <a:outerShdw blurRad="38100" dist="38100" dir="2700000" algn="tl">
                    <a:srgbClr val="000000">
                      <a:alpha val="43137"/>
                    </a:srgbClr>
                  </a:outerShdw>
                </a:effectLst>
              </a:rPr>
              <a:t>comparisons </a:t>
            </a:r>
            <a:r>
              <a:rPr lang="en-US" dirty="0" smtClean="0">
                <a:effectLst>
                  <a:outerShdw blurRad="38100" dist="38100" dir="2700000" algn="tl">
                    <a:srgbClr val="000000">
                      <a:alpha val="43137"/>
                    </a:srgbClr>
                  </a:outerShdw>
                </a:effectLst>
              </a:rPr>
              <a:t>to get across an idea to the reader. </a:t>
            </a:r>
          </a:p>
          <a:p>
            <a:r>
              <a:rPr lang="en-US" dirty="0" smtClean="0">
                <a:effectLst>
                  <a:outerShdw blurRad="38100" dist="38100" dir="2700000" algn="tl">
                    <a:srgbClr val="000000">
                      <a:alpha val="43137"/>
                    </a:srgbClr>
                  </a:outerShdw>
                </a:effectLst>
              </a:rPr>
              <a:t>There are </a:t>
            </a:r>
            <a:r>
              <a:rPr lang="en-US" b="1" i="1" dirty="0" smtClean="0">
                <a:effectLst>
                  <a:outerShdw blurRad="38100" dist="38100" dir="2700000" algn="tl">
                    <a:srgbClr val="000000">
                      <a:alpha val="43137"/>
                    </a:srgbClr>
                  </a:outerShdw>
                </a:effectLst>
              </a:rPr>
              <a:t>synonymous</a:t>
            </a:r>
            <a:r>
              <a:rPr lang="en-US" dirty="0" smtClean="0">
                <a:effectLst>
                  <a:outerShdw blurRad="38100" dist="38100" dir="2700000" algn="tl">
                    <a:srgbClr val="000000">
                      <a:alpha val="43137"/>
                    </a:srgbClr>
                  </a:outerShdw>
                </a:effectLst>
              </a:rPr>
              <a:t> comparisons:</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A false witness will not go unpunished, and he who pours out lies will not go free. </a:t>
            </a:r>
            <a:r>
              <a:rPr lang="en-US" dirty="0" smtClean="0">
                <a:effectLst>
                  <a:outerShdw blurRad="38100" dist="38100" dir="2700000" algn="tl">
                    <a:srgbClr val="000000">
                      <a:alpha val="43137"/>
                    </a:srgbClr>
                  </a:outerShdw>
                </a:effectLst>
              </a:rPr>
              <a:t>(19:5)</a:t>
            </a:r>
            <a:r>
              <a:rPr lang="en-US" b="1" i="1" dirty="0" smtClean="0">
                <a:solidFill>
                  <a:srgbClr val="FFFF00"/>
                </a:solidFill>
                <a:effectLst>
                  <a:outerShdw blurRad="38100" dist="38100" dir="2700000" algn="tl">
                    <a:srgbClr val="000000">
                      <a:alpha val="43137"/>
                    </a:srgbClr>
                  </a:outerShdw>
                </a:effectLst>
                <a:latin typeface="Cambria" pitchFamily="18" charset="0"/>
              </a:rPr>
              <a:t> </a:t>
            </a:r>
          </a:p>
          <a:p>
            <a:r>
              <a:rPr lang="en-US" dirty="0" smtClean="0">
                <a:effectLst>
                  <a:outerShdw blurRad="38100" dist="38100" dir="2700000" algn="tl">
                    <a:srgbClr val="000000">
                      <a:alpha val="43137"/>
                    </a:srgbClr>
                  </a:outerShdw>
                </a:effectLst>
              </a:rPr>
              <a:t>There are </a:t>
            </a:r>
            <a:r>
              <a:rPr lang="en-US" b="1" i="1" dirty="0" smtClean="0">
                <a:effectLst>
                  <a:outerShdw blurRad="38100" dist="38100" dir="2700000" algn="tl">
                    <a:srgbClr val="000000">
                      <a:alpha val="43137"/>
                    </a:srgbClr>
                  </a:outerShdw>
                </a:effectLst>
              </a:rPr>
              <a:t>explanatory </a:t>
            </a:r>
            <a:r>
              <a:rPr lang="en-US" dirty="0" smtClean="0">
                <a:effectLst>
                  <a:outerShdw blurRad="38100" dist="38100" dir="2700000" algn="tl">
                    <a:srgbClr val="000000">
                      <a:alpha val="43137"/>
                    </a:srgbClr>
                  </a:outerShdw>
                </a:effectLst>
              </a:rPr>
              <a:t>comparisons:</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Stay away from a foolish man, for you will not find knowledge on his lips. </a:t>
            </a:r>
            <a:r>
              <a:rPr lang="en-US" dirty="0" smtClean="0">
                <a:effectLst>
                  <a:outerShdw blurRad="38100" dist="38100" dir="2700000" algn="tl">
                    <a:srgbClr val="000000">
                      <a:alpha val="43137"/>
                    </a:srgbClr>
                  </a:outerShdw>
                </a:effectLst>
              </a:rPr>
              <a:t>(14:7)</a:t>
            </a:r>
          </a:p>
          <a:p>
            <a:r>
              <a:rPr lang="en-US" dirty="0" smtClean="0">
                <a:effectLst>
                  <a:outerShdw blurRad="38100" dist="38100" dir="2700000" algn="tl">
                    <a:srgbClr val="000000">
                      <a:alpha val="43137"/>
                    </a:srgbClr>
                  </a:outerShdw>
                </a:effectLst>
              </a:rPr>
              <a:t>There are </a:t>
            </a:r>
            <a:r>
              <a:rPr lang="en-US" b="1" i="1" dirty="0" smtClean="0">
                <a:effectLst>
                  <a:outerShdw blurRad="38100" dist="38100" dir="2700000" algn="tl">
                    <a:srgbClr val="000000">
                      <a:alpha val="43137"/>
                    </a:srgbClr>
                  </a:outerShdw>
                </a:effectLst>
              </a:rPr>
              <a:t>contrasting </a:t>
            </a:r>
            <a:r>
              <a:rPr lang="en-US" dirty="0" smtClean="0">
                <a:effectLst>
                  <a:outerShdw blurRad="38100" dist="38100" dir="2700000" algn="tl">
                    <a:srgbClr val="000000">
                      <a:alpha val="43137"/>
                    </a:srgbClr>
                  </a:outerShdw>
                </a:effectLst>
              </a:rPr>
              <a:t>comparisons:</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The LORD detests the way of the wicked but he loves those who pursue righteousness. </a:t>
            </a:r>
            <a:r>
              <a:rPr lang="en-US" dirty="0" smtClean="0">
                <a:effectLst>
                  <a:outerShdw blurRad="38100" dist="38100" dir="2700000" algn="tl">
                    <a:srgbClr val="000000">
                      <a:alpha val="43137"/>
                    </a:srgbClr>
                  </a:outerShdw>
                </a:effectLst>
              </a:rPr>
              <a:t>(15:9)</a:t>
            </a:r>
          </a:p>
          <a:p>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fontScale="90000"/>
          </a:bodyPr>
          <a:lstStyle/>
          <a:p>
            <a:r>
              <a:rPr lang="en-US" sz="4400" dirty="0" smtClean="0"/>
              <a:t>Proverbs is Wisdom Literature</a:t>
            </a:r>
          </a:p>
        </p:txBody>
      </p:sp>
      <p:sp>
        <p:nvSpPr>
          <p:cNvPr id="5" name="Content Placeholder 4"/>
          <p:cNvSpPr>
            <a:spLocks noGrp="1"/>
          </p:cNvSpPr>
          <p:nvPr>
            <p:ph idx="1"/>
          </p:nvPr>
        </p:nvSpPr>
        <p:spPr>
          <a:xfrm>
            <a:off x="457200" y="762000"/>
            <a:ext cx="8229600" cy="6096000"/>
          </a:xfrm>
        </p:spPr>
        <p:txBody>
          <a:bodyPr>
            <a:normAutofit lnSpcReduction="10000"/>
          </a:bodyPr>
          <a:lstStyle/>
          <a:p>
            <a:r>
              <a:rPr lang="en-US" dirty="0" smtClean="0">
                <a:effectLst>
                  <a:outerShdw blurRad="38100" dist="38100" dir="2700000" algn="tl">
                    <a:srgbClr val="000000">
                      <a:alpha val="43137"/>
                    </a:srgbClr>
                  </a:outerShdw>
                </a:effectLst>
              </a:rPr>
              <a:t>The type of </a:t>
            </a:r>
            <a:r>
              <a:rPr lang="en-US" sz="3200" dirty="0" smtClean="0">
                <a:effectLst>
                  <a:outerShdw blurRad="38100" dist="38100" dir="2700000" algn="tl">
                    <a:srgbClr val="000000">
                      <a:alpha val="43137"/>
                    </a:srgbClr>
                  </a:outerShdw>
                </a:effectLst>
              </a:rPr>
              <a:t>literature that we find in Proverbs is referred to by scholars </a:t>
            </a:r>
            <a:r>
              <a:rPr lang="en-US" dirty="0" smtClean="0">
                <a:effectLst>
                  <a:outerShdw blurRad="38100" dist="38100" dir="2700000" algn="tl">
                    <a:srgbClr val="000000">
                      <a:alpha val="43137"/>
                    </a:srgbClr>
                  </a:outerShdw>
                </a:effectLst>
              </a:rPr>
              <a:t>as </a:t>
            </a:r>
            <a:r>
              <a:rPr lang="en-US" sz="3200" b="1" i="1" dirty="0" smtClean="0">
                <a:effectLst>
                  <a:outerShdw blurRad="38100" dist="38100" dir="2700000" algn="tl">
                    <a:srgbClr val="000000">
                      <a:alpha val="43137"/>
                    </a:srgbClr>
                  </a:outerShdw>
                </a:effectLst>
              </a:rPr>
              <a:t>wisdom literature</a:t>
            </a:r>
            <a:r>
              <a:rPr lang="en-US" dirty="0" smtClean="0">
                <a:effectLst>
                  <a:outerShdw blurRad="38100" dist="38100" dir="2700000" algn="tl">
                    <a:srgbClr val="000000">
                      <a:alpha val="43137"/>
                    </a:srgbClr>
                  </a:outerShdw>
                </a:effectLst>
              </a:rPr>
              <a:t>.</a:t>
            </a:r>
            <a:endParaRPr lang="en-US" sz="3200" dirty="0" smtClean="0">
              <a:effectLst>
                <a:outerShdw blurRad="38100" dist="38100" dir="2700000" algn="tl">
                  <a:srgbClr val="000000">
                    <a:alpha val="43137"/>
                  </a:srgbClr>
                </a:outerShdw>
              </a:effectLst>
            </a:endParaRPr>
          </a:p>
          <a:p>
            <a:r>
              <a:rPr lang="en-US" sz="3200" dirty="0" smtClean="0">
                <a:effectLst>
                  <a:outerShdw blurRad="38100" dist="38100" dir="2700000" algn="tl">
                    <a:srgbClr val="000000">
                      <a:alpha val="43137"/>
                    </a:srgbClr>
                  </a:outerShdw>
                </a:effectLst>
              </a:rPr>
              <a:t>We find wisdom literature in a number of </a:t>
            </a:r>
            <a:r>
              <a:rPr lang="en-US" sz="3200" b="1" i="1" dirty="0" smtClean="0">
                <a:effectLst>
                  <a:outerShdw blurRad="38100" dist="38100" dir="2700000" algn="tl">
                    <a:srgbClr val="000000">
                      <a:alpha val="43137"/>
                    </a:srgbClr>
                  </a:outerShdw>
                </a:effectLst>
              </a:rPr>
              <a:t>other</a:t>
            </a:r>
            <a:r>
              <a:rPr lang="en-US" sz="3200" dirty="0" smtClean="0">
                <a:effectLst>
                  <a:outerShdw blurRad="38100" dist="38100" dir="2700000" algn="tl">
                    <a:srgbClr val="000000">
                      <a:alpha val="43137"/>
                    </a:srgbClr>
                  </a:outerShdw>
                </a:effectLst>
              </a:rPr>
              <a:t> places in the Old Testament:</a:t>
            </a:r>
          </a:p>
          <a:p>
            <a:pPr lvl="1"/>
            <a:r>
              <a:rPr lang="en-US" sz="2800" dirty="0" smtClean="0">
                <a:solidFill>
                  <a:srgbClr val="FFFF00"/>
                </a:solidFill>
                <a:effectLst>
                  <a:outerShdw blurRad="38100" dist="38100" dir="2700000" algn="tl">
                    <a:srgbClr val="000000">
                      <a:alpha val="43137"/>
                    </a:srgbClr>
                  </a:outerShdw>
                </a:effectLst>
              </a:rPr>
              <a:t>Ecclesiastes</a:t>
            </a:r>
            <a:r>
              <a:rPr lang="en-US" sz="2800" dirty="0" smtClean="0">
                <a:effectLst>
                  <a:outerShdw blurRad="38100" dist="38100" dir="2700000" algn="tl">
                    <a:srgbClr val="000000">
                      <a:alpha val="43137"/>
                    </a:srgbClr>
                  </a:outerShdw>
                </a:effectLst>
              </a:rPr>
              <a:t> </a:t>
            </a:r>
          </a:p>
          <a:p>
            <a:pPr lvl="1"/>
            <a:r>
              <a:rPr lang="en-US" dirty="0" smtClean="0">
                <a:solidFill>
                  <a:srgbClr val="FFFF00"/>
                </a:solidFill>
                <a:effectLst>
                  <a:outerShdw blurRad="38100" dist="38100" dir="2700000" algn="tl">
                    <a:srgbClr val="000000">
                      <a:alpha val="43137"/>
                    </a:srgbClr>
                  </a:outerShdw>
                </a:effectLst>
              </a:rPr>
              <a:t>Job</a:t>
            </a:r>
          </a:p>
          <a:p>
            <a:pPr lvl="1"/>
            <a:r>
              <a:rPr lang="en-US" dirty="0" smtClean="0">
                <a:effectLst>
                  <a:outerShdw blurRad="38100" dist="38100" dir="2700000" algn="tl">
                    <a:srgbClr val="000000">
                      <a:alpha val="43137"/>
                    </a:srgbClr>
                  </a:outerShdw>
                </a:effectLst>
              </a:rPr>
              <a:t>Some of the </a:t>
            </a:r>
            <a:r>
              <a:rPr lang="en-US" dirty="0" smtClean="0">
                <a:solidFill>
                  <a:srgbClr val="FFFF00"/>
                </a:solidFill>
                <a:effectLst>
                  <a:outerShdw blurRad="38100" dist="38100" dir="2700000" algn="tl">
                    <a:srgbClr val="000000">
                      <a:alpha val="43137"/>
                    </a:srgbClr>
                  </a:outerShdw>
                </a:effectLst>
              </a:rPr>
              <a:t>Psalms</a:t>
            </a:r>
            <a:r>
              <a:rPr lang="en-US" dirty="0" smtClean="0">
                <a:effectLst>
                  <a:outerShdw blurRad="38100" dist="38100" dir="2700000" algn="tl">
                    <a:srgbClr val="000000">
                      <a:alpha val="43137"/>
                    </a:srgbClr>
                  </a:outerShdw>
                </a:effectLst>
              </a:rPr>
              <a:t> (e.g., Psalm 37 and 49)</a:t>
            </a:r>
          </a:p>
          <a:p>
            <a:r>
              <a:rPr lang="en-US" dirty="0" smtClean="0">
                <a:effectLst>
                  <a:outerShdw blurRad="38100" dist="38100" dir="2700000" algn="tl">
                    <a:srgbClr val="000000">
                      <a:alpha val="43137"/>
                    </a:srgbClr>
                  </a:outerShdw>
                </a:effectLst>
              </a:rPr>
              <a:t>Wisdom literature can also be found in many other works that were written in the ancient Near East (besides the Old Testament).</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2562</TotalTime>
  <Words>1624</Words>
  <Application>Microsoft Office PowerPoint</Application>
  <PresentationFormat>On-screen Show (4:3)</PresentationFormat>
  <Paragraphs>130</Paragraphs>
  <Slides>18</Slides>
  <Notes>0</Notes>
  <HiddenSlides>1</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Apex</vt:lpstr>
      <vt:lpstr>The Book of Proverbs</vt:lpstr>
      <vt:lpstr>Proverbs - Introduction</vt:lpstr>
      <vt:lpstr>The Authors of Proverbs</vt:lpstr>
      <vt:lpstr>The Authors of Proverbs</vt:lpstr>
      <vt:lpstr>The Authors of Proverbs</vt:lpstr>
      <vt:lpstr>The Original Audience</vt:lpstr>
      <vt:lpstr>Proverbs is Poetry</vt:lpstr>
      <vt:lpstr>Proverbs is Poetry</vt:lpstr>
      <vt:lpstr>Proverbs is Wisdom Literature</vt:lpstr>
      <vt:lpstr>Proverbs is Wisdom Literature</vt:lpstr>
      <vt:lpstr>Outline and Structure of Proverbs</vt:lpstr>
      <vt:lpstr>Pitfalls in Interpreting Proverbs</vt:lpstr>
      <vt:lpstr>Pitfalls in Interpreting Proverbs</vt:lpstr>
      <vt:lpstr>Pitfalls in Interpreting Proverbs</vt:lpstr>
      <vt:lpstr>Purpose of the Proverbs</vt:lpstr>
      <vt:lpstr>Purpose of the Proverbs</vt:lpstr>
      <vt:lpstr>How We Will Cover Proverbs</vt:lpstr>
      <vt:lpstr>How We Will Cover Proverbs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rsconnolly</dc:creator>
  <cp:lastModifiedBy>rsconnolly</cp:lastModifiedBy>
  <cp:revision>123</cp:revision>
  <dcterms:created xsi:type="dcterms:W3CDTF">2011-01-13T01:13:42Z</dcterms:created>
  <dcterms:modified xsi:type="dcterms:W3CDTF">2011-01-17T03:39:45Z</dcterms:modified>
</cp:coreProperties>
</file>