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8" r:id="rId2"/>
    <p:sldId id="301" r:id="rId3"/>
    <p:sldId id="329" r:id="rId4"/>
    <p:sldId id="330" r:id="rId5"/>
    <p:sldId id="333" r:id="rId6"/>
    <p:sldId id="331" r:id="rId7"/>
    <p:sldId id="332" r:id="rId8"/>
    <p:sldId id="334" r:id="rId9"/>
    <p:sldId id="318" r:id="rId10"/>
    <p:sldId id="350" r:id="rId11"/>
    <p:sldId id="336" r:id="rId12"/>
    <p:sldId id="335" r:id="rId13"/>
    <p:sldId id="340" r:id="rId14"/>
    <p:sldId id="345" r:id="rId15"/>
    <p:sldId id="341" r:id="rId16"/>
    <p:sldId id="342" r:id="rId17"/>
    <p:sldId id="343" r:id="rId18"/>
    <p:sldId id="351" r:id="rId19"/>
    <p:sldId id="346" r:id="rId20"/>
    <p:sldId id="347" r:id="rId21"/>
    <p:sldId id="344" r:id="rId22"/>
    <p:sldId id="352" r:id="rId23"/>
    <p:sldId id="339" r:id="rId24"/>
    <p:sldId id="353" r:id="rId25"/>
    <p:sldId id="34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3/12/2011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3/12/2011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3/12/2011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Fear of the Lord</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Beginning With God</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In an earlier lesson we saw that the fear of the Lord is the </a:t>
            </a:r>
            <a:r>
              <a:rPr lang="en-US" u="sng" dirty="0" smtClean="0">
                <a:effectLst>
                  <a:outerShdw blurRad="38100" dist="38100" dir="2700000" algn="tl">
                    <a:srgbClr val="000000">
                      <a:alpha val="43137"/>
                    </a:srgbClr>
                  </a:outerShdw>
                </a:effectLst>
              </a:rPr>
              <a:t>starting point</a:t>
            </a:r>
            <a:r>
              <a:rPr lang="en-US" dirty="0" smtClean="0">
                <a:effectLst>
                  <a:outerShdw blurRad="38100" dist="38100" dir="2700000" algn="tl">
                    <a:srgbClr val="000000">
                      <a:alpha val="43137"/>
                    </a:srgbClr>
                  </a:outerShdw>
                </a:effectLst>
              </a:rPr>
              <a:t> for getting this wisdom or knowledge that we need to understand how the world works: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is the </a:t>
            </a:r>
            <a:r>
              <a:rPr lang="en-US" b="1" i="1" u="sng" dirty="0" smtClean="0">
                <a:solidFill>
                  <a:srgbClr val="FFFF00"/>
                </a:solidFill>
                <a:effectLst>
                  <a:outerShdw blurRad="38100" dist="38100" dir="2700000" algn="tl">
                    <a:srgbClr val="000000">
                      <a:alpha val="43137"/>
                    </a:srgbClr>
                  </a:outerShdw>
                </a:effectLst>
                <a:latin typeface="Cambria" pitchFamily="18" charset="0"/>
              </a:rPr>
              <a:t>beginning</a:t>
            </a:r>
            <a:r>
              <a:rPr lang="en-US" b="1" i="1" dirty="0" smtClean="0">
                <a:solidFill>
                  <a:srgbClr val="FFFF00"/>
                </a:solidFill>
                <a:effectLst>
                  <a:outerShdw blurRad="38100" dist="38100" dir="2700000" algn="tl">
                    <a:srgbClr val="000000">
                      <a:alpha val="43137"/>
                    </a:srgbClr>
                  </a:outerShdw>
                </a:effectLst>
                <a:latin typeface="Cambria" pitchFamily="18" charset="0"/>
              </a:rPr>
              <a:t> of </a:t>
            </a:r>
            <a:r>
              <a:rPr lang="en-US" b="1" i="1" dirty="0" smtClean="0">
                <a:solidFill>
                  <a:srgbClr val="FFFF00"/>
                </a:solidFill>
                <a:effectLst>
                  <a:outerShdw blurRad="38100" dist="38100" dir="2700000" algn="tl">
                    <a:srgbClr val="000000">
                      <a:alpha val="43137"/>
                    </a:srgbClr>
                  </a:outerShdw>
                </a:effectLst>
                <a:latin typeface="Cambria" pitchFamily="18" charset="0"/>
              </a:rPr>
              <a:t>knowledge </a:t>
            </a:r>
            <a:r>
              <a:rPr lang="en-US" b="1" i="1" dirty="0" smtClean="0">
                <a:effectLst>
                  <a:outerShdw blurRad="38100" dist="38100" dir="2700000" algn="tl">
                    <a:srgbClr val="000000">
                      <a:alpha val="43137"/>
                    </a:srgbClr>
                  </a:outerShdw>
                </a:effectLst>
                <a:latin typeface="Cambria" pitchFamily="18" charset="0"/>
              </a:rPr>
              <a:t>(Proverbs 1:7a)</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is the </a:t>
            </a:r>
            <a:r>
              <a:rPr lang="en-US" b="1" i="1" u="sng" dirty="0" smtClean="0">
                <a:solidFill>
                  <a:srgbClr val="FFFF00"/>
                </a:solidFill>
                <a:effectLst>
                  <a:outerShdw blurRad="38100" dist="38100" dir="2700000" algn="tl">
                    <a:srgbClr val="000000">
                      <a:alpha val="43137"/>
                    </a:srgbClr>
                  </a:outerShdw>
                </a:effectLst>
                <a:latin typeface="Cambria" pitchFamily="18" charset="0"/>
              </a:rPr>
              <a:t>beginning</a:t>
            </a:r>
            <a:r>
              <a:rPr lang="en-US" b="1" i="1" dirty="0" smtClean="0">
                <a:solidFill>
                  <a:srgbClr val="FFFF00"/>
                </a:solidFill>
                <a:effectLst>
                  <a:outerShdw blurRad="38100" dist="38100" dir="2700000" algn="tl">
                    <a:srgbClr val="000000">
                      <a:alpha val="43137"/>
                    </a:srgbClr>
                  </a:outerShdw>
                </a:effectLst>
                <a:latin typeface="Cambria" pitchFamily="18" charset="0"/>
              </a:rPr>
              <a:t> of wisdom, and knowledge of the Holy One is understanding</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Proverbs 9:10)</a:t>
            </a:r>
            <a:endParaRPr lang="en-US" b="1" i="1" dirty="0" smtClean="0">
              <a:effectLst>
                <a:outerShdw blurRad="38100" dist="38100" dir="2700000" algn="tl">
                  <a:srgbClr val="000000">
                    <a:alpha val="43137"/>
                  </a:srgbClr>
                </a:outerShdw>
              </a:effectLst>
              <a:latin typeface="Cambria" pitchFamily="18" charset="0"/>
            </a:endParaRPr>
          </a:p>
          <a:p>
            <a:pPr>
              <a:buNone/>
            </a:pPr>
            <a:endParaRPr lang="en-US" sz="900"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In other words, Proverbs </a:t>
            </a:r>
            <a:r>
              <a:rPr lang="en-US" dirty="0" smtClean="0">
                <a:effectLst>
                  <a:outerShdw blurRad="38100" dist="38100" dir="2700000" algn="tl">
                    <a:srgbClr val="000000">
                      <a:alpha val="43137"/>
                    </a:srgbClr>
                  </a:outerShdw>
                </a:effectLst>
              </a:rPr>
              <a:t>tells us that </a:t>
            </a:r>
            <a:r>
              <a:rPr lang="en-US" dirty="0" smtClean="0">
                <a:effectLst>
                  <a:outerShdw blurRad="38100" dist="38100" dir="2700000" algn="tl">
                    <a:srgbClr val="000000">
                      <a:alpha val="43137"/>
                    </a:srgbClr>
                  </a:outerShdw>
                </a:effectLst>
              </a:rPr>
              <a:t>in order to have a right view of the </a:t>
            </a:r>
            <a:r>
              <a:rPr lang="en-US" u="sng" dirty="0" smtClean="0">
                <a:effectLst>
                  <a:outerShdw blurRad="38100" dist="38100" dir="2700000" algn="tl">
                    <a:srgbClr val="000000">
                      <a:alpha val="43137"/>
                    </a:srgbClr>
                  </a:outerShdw>
                </a:effectLst>
              </a:rPr>
              <a:t>world</a:t>
            </a:r>
            <a:r>
              <a:rPr lang="en-US" dirty="0" smtClean="0">
                <a:effectLst>
                  <a:outerShdw blurRad="38100" dist="38100" dir="2700000" algn="tl">
                    <a:srgbClr val="000000">
                      <a:alpha val="43137"/>
                    </a:srgbClr>
                  </a:outerShdw>
                </a:effectLst>
              </a:rPr>
              <a:t> and how it works you must </a:t>
            </a:r>
            <a:r>
              <a:rPr lang="en-US" u="sng" dirty="0" smtClean="0">
                <a:effectLst>
                  <a:outerShdw blurRad="38100" dist="38100" dir="2700000" algn="tl">
                    <a:srgbClr val="000000">
                      <a:alpha val="43137"/>
                    </a:srgbClr>
                  </a:outerShdw>
                </a:effectLst>
              </a:rPr>
              <a:t>first</a:t>
            </a:r>
            <a:r>
              <a:rPr lang="en-US" dirty="0" smtClean="0">
                <a:effectLst>
                  <a:outerShdw blurRad="38100" dist="38100" dir="2700000" algn="tl">
                    <a:srgbClr val="000000">
                      <a:alpha val="43137"/>
                    </a:srgbClr>
                  </a:outerShdw>
                </a:effectLst>
              </a:rPr>
              <a:t> have a right view of </a:t>
            </a:r>
            <a:r>
              <a:rPr lang="en-US" u="sng" dirty="0" smtClean="0">
                <a:effectLst>
                  <a:outerShdw blurRad="38100" dist="38100" dir="2700000" algn="tl">
                    <a:srgbClr val="000000">
                      <a:alpha val="43137"/>
                    </a:srgbClr>
                  </a:outerShdw>
                </a:effectLst>
              </a:rPr>
              <a:t>God</a:t>
            </a:r>
            <a:r>
              <a:rPr lang="en-US" dirty="0" smtClean="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People </a:t>
            </a:r>
            <a:r>
              <a:rPr lang="en-US" dirty="0" smtClean="0">
                <a:effectLst>
                  <a:outerShdw blurRad="38100" dist="38100" dir="2700000" algn="tl">
                    <a:srgbClr val="000000">
                      <a:alpha val="43137"/>
                    </a:srgbClr>
                  </a:outerShdw>
                </a:effectLst>
              </a:rPr>
              <a:t>in modern </a:t>
            </a:r>
            <a:r>
              <a:rPr lang="en-US" dirty="0" smtClean="0">
                <a:effectLst>
                  <a:outerShdw blurRad="38100" dist="38100" dir="2700000" algn="tl">
                    <a:srgbClr val="000000">
                      <a:alpha val="43137"/>
                    </a:srgbClr>
                  </a:outerShdw>
                </a:effectLst>
              </a:rPr>
              <a:t>society don’t </a:t>
            </a:r>
            <a:r>
              <a:rPr lang="en-US" dirty="0" smtClean="0">
                <a:effectLst>
                  <a:outerShdw blurRad="38100" dist="38100" dir="2700000" algn="tl">
                    <a:srgbClr val="000000">
                      <a:alpha val="43137"/>
                    </a:srgbClr>
                  </a:outerShdw>
                </a:effectLst>
              </a:rPr>
              <a:t>think like </a:t>
            </a:r>
            <a:r>
              <a:rPr lang="en-US" dirty="0" smtClean="0">
                <a:effectLst>
                  <a:outerShdw blurRad="38100" dist="38100" dir="2700000" algn="tl">
                    <a:srgbClr val="000000">
                      <a:alpha val="43137"/>
                    </a:srgbClr>
                  </a:outerShdw>
                </a:effectLst>
              </a:rPr>
              <a:t>this. </a:t>
            </a:r>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Beginning With God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In much of our culture today</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people </a:t>
            </a:r>
            <a:r>
              <a:rPr lang="en-US" dirty="0" smtClean="0">
                <a:effectLst>
                  <a:outerShdw blurRad="38100" dist="38100" dir="2700000" algn="tl">
                    <a:srgbClr val="000000">
                      <a:alpha val="43137"/>
                    </a:srgbClr>
                  </a:outerShdw>
                </a:effectLst>
              </a:rPr>
              <a:t>think that </a:t>
            </a:r>
            <a:r>
              <a:rPr lang="en-US" dirty="0" smtClean="0">
                <a:effectLst>
                  <a:outerShdw blurRad="38100" dist="38100" dir="2700000" algn="tl">
                    <a:srgbClr val="000000">
                      <a:alpha val="43137"/>
                    </a:srgbClr>
                  </a:outerShdw>
                </a:effectLst>
              </a:rPr>
              <a:t>we can make sense of the world around us through reason – apart </a:t>
            </a:r>
            <a:r>
              <a:rPr lang="en-US" dirty="0" smtClean="0">
                <a:effectLst>
                  <a:outerShdw blurRad="38100" dist="38100" dir="2700000" algn="tl">
                    <a:srgbClr val="000000">
                      <a:alpha val="43137"/>
                    </a:srgbClr>
                  </a:outerShdw>
                </a:effectLst>
              </a:rPr>
              <a:t>from </a:t>
            </a:r>
            <a:r>
              <a:rPr lang="en-US" dirty="0" smtClean="0">
                <a:effectLst>
                  <a:outerShdw blurRad="38100" dist="38100" dir="2700000" algn="tl">
                    <a:srgbClr val="000000">
                      <a:alpha val="43137"/>
                    </a:srgbClr>
                  </a:outerShdw>
                </a:effectLst>
              </a:rPr>
              <a:t>what we believe about God.</a:t>
            </a:r>
          </a:p>
          <a:p>
            <a:r>
              <a:rPr lang="en-US" dirty="0" smtClean="0">
                <a:effectLst>
                  <a:outerShdw blurRad="38100" dist="38100" dir="2700000" algn="tl">
                    <a:srgbClr val="000000">
                      <a:alpha val="43137"/>
                    </a:srgbClr>
                  </a:outerShdw>
                </a:effectLst>
              </a:rPr>
              <a:t>Our society views faith as something that is opposed to reason and shoul</a:t>
            </a:r>
            <a:r>
              <a:rPr lang="en-US" dirty="0" smtClean="0">
                <a:effectLst>
                  <a:outerShdw blurRad="38100" dist="38100" dir="2700000" algn="tl">
                    <a:srgbClr val="000000">
                      <a:alpha val="43137"/>
                    </a:srgbClr>
                  </a:outerShdw>
                </a:effectLst>
              </a:rPr>
              <a:t>d be kept private.</a:t>
            </a:r>
          </a:p>
          <a:p>
            <a:r>
              <a:rPr lang="en-US" dirty="0" smtClean="0">
                <a:effectLst>
                  <a:outerShdw blurRad="38100" dist="38100" dir="2700000" algn="tl">
                    <a:srgbClr val="000000">
                      <a:alpha val="43137"/>
                    </a:srgbClr>
                  </a:outerShdw>
                </a:effectLst>
              </a:rPr>
              <a:t>Proverbs tells us just the opposite: unl</a:t>
            </a:r>
            <a:r>
              <a:rPr lang="en-US" dirty="0" smtClean="0">
                <a:effectLst>
                  <a:outerShdw blurRad="38100" dist="38100" dir="2700000" algn="tl">
                    <a:srgbClr val="000000">
                      <a:alpha val="43137"/>
                    </a:srgbClr>
                  </a:outerShdw>
                </a:effectLst>
              </a:rPr>
              <a:t>ess you start with God, nothing in the universe makes sense!</a:t>
            </a:r>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What does the Bible mean when it says that we must fear the Lord? Does this mean that we are supposed to be </a:t>
            </a:r>
            <a:r>
              <a:rPr lang="en-US" u="sng" dirty="0" smtClean="0">
                <a:effectLst>
                  <a:outerShdw blurRad="38100" dist="38100" dir="2700000" algn="tl">
                    <a:srgbClr val="000000">
                      <a:alpha val="43137"/>
                    </a:srgbClr>
                  </a:outerShdw>
                </a:effectLst>
              </a:rPr>
              <a:t>scared</a:t>
            </a:r>
            <a:r>
              <a:rPr lang="en-US" dirty="0" smtClean="0">
                <a:effectLst>
                  <a:outerShdw blurRad="38100" dist="38100" dir="2700000" algn="tl">
                    <a:srgbClr val="000000">
                      <a:alpha val="43137"/>
                    </a:srgbClr>
                  </a:outerShdw>
                </a:effectLst>
              </a:rPr>
              <a:t> of God or </a:t>
            </a:r>
            <a:r>
              <a:rPr lang="en-US" u="sng" dirty="0" smtClean="0">
                <a:effectLst>
                  <a:outerShdw blurRad="38100" dist="38100" dir="2700000" algn="tl">
                    <a:srgbClr val="000000">
                      <a:alpha val="43137"/>
                    </a:srgbClr>
                  </a:outerShdw>
                </a:effectLst>
              </a:rPr>
              <a:t>afraid</a:t>
            </a:r>
            <a:r>
              <a:rPr lang="en-US" dirty="0" smtClean="0">
                <a:effectLst>
                  <a:outerShdw blurRad="38100" dist="38100" dir="2700000" algn="tl">
                    <a:srgbClr val="000000">
                      <a:alpha val="43137"/>
                    </a:srgbClr>
                  </a:outerShdw>
                </a:effectLst>
              </a:rPr>
              <a:t> of God?</a:t>
            </a:r>
          </a:p>
          <a:p>
            <a:r>
              <a:rPr lang="en-US" dirty="0" smtClean="0">
                <a:effectLst>
                  <a:outerShdw blurRad="38100" dist="38100" dir="2700000" algn="tl">
                    <a:srgbClr val="000000">
                      <a:alpha val="43137"/>
                    </a:srgbClr>
                  </a:outerShdw>
                </a:effectLst>
              </a:rPr>
              <a:t>The Bible tells us that Adam was “afraid” of God after he sinned (Genesis 3:10). </a:t>
            </a:r>
            <a:r>
              <a:rPr lang="en-US" u="sng" dirty="0" smtClean="0">
                <a:effectLst>
                  <a:outerShdw blurRad="38100" dist="38100" dir="2700000" algn="tl">
                    <a:srgbClr val="000000">
                      <a:alpha val="43137"/>
                    </a:srgbClr>
                  </a:outerShdw>
                </a:effectLst>
              </a:rPr>
              <a:t>Should</a:t>
            </a:r>
            <a:r>
              <a:rPr lang="en-US" dirty="0" smtClean="0">
                <a:effectLst>
                  <a:outerShdw blurRad="38100" dist="38100" dir="2700000" algn="tl">
                    <a:srgbClr val="000000">
                      <a:alpha val="43137"/>
                    </a:srgbClr>
                  </a:outerShdw>
                </a:effectLst>
              </a:rPr>
              <a:t> Adam have been afraid? </a:t>
            </a:r>
          </a:p>
          <a:p>
            <a:r>
              <a:rPr lang="en-US" dirty="0" smtClean="0">
                <a:effectLst>
                  <a:outerShdw blurRad="38100" dist="38100" dir="2700000" algn="tl">
                    <a:srgbClr val="000000">
                      <a:alpha val="43137"/>
                    </a:srgbClr>
                  </a:outerShdw>
                </a:effectLst>
              </a:rPr>
              <a:t>The Apostle Paul tells us that one of the marks of human depravity is </a:t>
            </a:r>
            <a:r>
              <a:rPr lang="en-US" dirty="0" smtClean="0">
                <a:effectLst>
                  <a:outerShdw blurRad="38100" dist="38100" dir="2700000" algn="tl">
                    <a:srgbClr val="000000">
                      <a:alpha val="43137"/>
                    </a:srgbClr>
                  </a:outerShdw>
                </a:effectLst>
              </a:rPr>
              <a:t>that </a:t>
            </a:r>
            <a:r>
              <a:rPr lang="en-US" b="1" i="1" dirty="0" smtClean="0">
                <a:solidFill>
                  <a:srgbClr val="FFFF00"/>
                </a:solidFill>
                <a:effectLst>
                  <a:outerShdw blurRad="38100" dist="38100" dir="2700000" algn="tl">
                    <a:srgbClr val="000000">
                      <a:alpha val="43137"/>
                    </a:srgbClr>
                  </a:outerShdw>
                </a:effectLst>
                <a:latin typeface="Cambria" pitchFamily="18" charset="0"/>
              </a:rPr>
              <a:t>There </a:t>
            </a:r>
            <a:r>
              <a:rPr lang="en-US" b="1" i="1" dirty="0" smtClean="0">
                <a:solidFill>
                  <a:srgbClr val="FFFF00"/>
                </a:solidFill>
                <a:effectLst>
                  <a:outerShdw blurRad="38100" dist="38100" dir="2700000" algn="tl">
                    <a:srgbClr val="000000">
                      <a:alpha val="43137"/>
                    </a:srgbClr>
                  </a:outerShdw>
                </a:effectLst>
                <a:latin typeface="Cambria" pitchFamily="18" charset="0"/>
              </a:rPr>
              <a:t>is </a:t>
            </a:r>
            <a:r>
              <a:rPr lang="en-US" b="1" i="1" u="sng" dirty="0" smtClean="0">
                <a:solidFill>
                  <a:srgbClr val="FFFF00"/>
                </a:solidFill>
                <a:effectLst>
                  <a:outerShdw blurRad="38100" dist="38100" dir="2700000" algn="tl">
                    <a:srgbClr val="000000">
                      <a:alpha val="43137"/>
                    </a:srgbClr>
                  </a:outerShdw>
                </a:effectLst>
                <a:latin typeface="Cambria" pitchFamily="18" charset="0"/>
              </a:rPr>
              <a:t>no fear of God</a:t>
            </a:r>
            <a:r>
              <a:rPr lang="en-US" b="1" i="1" dirty="0" smtClean="0">
                <a:solidFill>
                  <a:srgbClr val="FFFF00"/>
                </a:solidFill>
                <a:effectLst>
                  <a:outerShdw blurRad="38100" dist="38100" dir="2700000" algn="tl">
                    <a:srgbClr val="000000">
                      <a:alpha val="43137"/>
                    </a:srgbClr>
                  </a:outerShdw>
                </a:effectLst>
                <a:latin typeface="Cambria" pitchFamily="18" charset="0"/>
              </a:rPr>
              <a:t> before their eyes</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Romans 3:18)</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John Murray put it this way</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latin typeface="Cambria" pitchFamily="18" charset="0"/>
              </a:rPr>
              <a:t>It </a:t>
            </a:r>
            <a:r>
              <a:rPr lang="en-US" b="1" i="1" dirty="0" smtClean="0">
                <a:effectLst>
                  <a:outerShdw blurRad="38100" dist="38100" dir="2700000" algn="tl">
                    <a:srgbClr val="000000">
                      <a:alpha val="43137"/>
                    </a:srgbClr>
                  </a:outerShdw>
                </a:effectLst>
                <a:latin typeface="Cambria" pitchFamily="18" charset="0"/>
              </a:rPr>
              <a:t>is the essence of impiety [i.e. ungodliness] to </a:t>
            </a:r>
            <a:r>
              <a:rPr lang="en-US" b="1" i="1" u="sng" dirty="0" smtClean="0">
                <a:effectLst>
                  <a:outerShdw blurRad="38100" dist="38100" dir="2700000" algn="tl">
                    <a:srgbClr val="000000">
                      <a:alpha val="43137"/>
                    </a:srgbClr>
                  </a:outerShdw>
                </a:effectLst>
                <a:latin typeface="Cambria" pitchFamily="18" charset="0"/>
              </a:rPr>
              <a:t>not</a:t>
            </a:r>
            <a:r>
              <a:rPr lang="en-US" b="1" i="1" dirty="0" smtClean="0">
                <a:effectLst>
                  <a:outerShdw blurRad="38100" dist="38100" dir="2700000" algn="tl">
                    <a:srgbClr val="000000">
                      <a:alpha val="43137"/>
                    </a:srgbClr>
                  </a:outerShdw>
                </a:effectLst>
                <a:latin typeface="Cambria" pitchFamily="18" charset="0"/>
              </a:rPr>
              <a:t> be afraid of God when there is </a:t>
            </a:r>
            <a:r>
              <a:rPr lang="en-US" b="1" i="1" u="sng" dirty="0" smtClean="0">
                <a:effectLst>
                  <a:outerShdw blurRad="38100" dist="38100" dir="2700000" algn="tl">
                    <a:srgbClr val="000000">
                      <a:alpha val="43137"/>
                    </a:srgbClr>
                  </a:outerShdw>
                </a:effectLst>
                <a:latin typeface="Cambria" pitchFamily="18" charset="0"/>
              </a:rPr>
              <a:t>reason</a:t>
            </a:r>
            <a:r>
              <a:rPr lang="en-US" b="1" i="1" dirty="0" smtClean="0">
                <a:effectLst>
                  <a:outerShdw blurRad="38100" dist="38100" dir="2700000" algn="tl">
                    <a:srgbClr val="000000">
                      <a:alpha val="43137"/>
                    </a:srgbClr>
                  </a:outerShdw>
                </a:effectLst>
                <a:latin typeface="Cambria" pitchFamily="18" charset="0"/>
              </a:rPr>
              <a:t> to be afraid</a:t>
            </a:r>
            <a:r>
              <a:rPr lang="en-US" dirty="0" smtClean="0">
                <a:effectLst>
                  <a:outerShdw blurRad="38100" dist="38100" dir="2700000" algn="tl">
                    <a:srgbClr val="000000">
                      <a:alpha val="43137"/>
                    </a:srgbClr>
                  </a:outerShdw>
                </a:effectLst>
              </a:rPr>
              <a:t>” (John Murray, Principles of Conduct, p. </a:t>
            </a:r>
            <a:r>
              <a:rPr lang="en-US" dirty="0" smtClean="0">
                <a:effectLst>
                  <a:outerShdw blurRad="38100" dist="38100" dir="2700000" algn="tl">
                    <a:srgbClr val="000000">
                      <a:alpha val="43137"/>
                    </a:srgbClr>
                  </a:outerShdw>
                </a:effectLst>
              </a:rPr>
              <a:t>233)</a:t>
            </a:r>
          </a:p>
          <a:p>
            <a:r>
              <a:rPr lang="en-US" dirty="0" smtClean="0">
                <a:effectLst>
                  <a:outerShdw blurRad="38100" dist="38100" dir="2700000" algn="tl">
                    <a:srgbClr val="000000">
                      <a:alpha val="43137"/>
                    </a:srgbClr>
                  </a:outerShdw>
                </a:effectLst>
              </a:rPr>
              <a:t>Pharaoh is a classic example: </a:t>
            </a:r>
            <a:r>
              <a:rPr lang="en-US" b="1" i="1" dirty="0" smtClean="0">
                <a:solidFill>
                  <a:srgbClr val="FFFF00"/>
                </a:solidFill>
                <a:effectLst>
                  <a:outerShdw blurRad="38100" dist="38100" dir="2700000" algn="tl">
                    <a:srgbClr val="000000">
                      <a:alpha val="43137"/>
                    </a:srgbClr>
                  </a:outerShdw>
                </a:effectLst>
                <a:latin typeface="Cambria" pitchFamily="18" charset="0"/>
              </a:rPr>
              <a:t>Pharaoh </a:t>
            </a:r>
            <a:r>
              <a:rPr lang="en-US" b="1" i="1" dirty="0" smtClean="0">
                <a:solidFill>
                  <a:srgbClr val="FFFF00"/>
                </a:solidFill>
                <a:effectLst>
                  <a:outerShdw blurRad="38100" dist="38100" dir="2700000" algn="tl">
                    <a:srgbClr val="000000">
                      <a:alpha val="43137"/>
                    </a:srgbClr>
                  </a:outerShdw>
                </a:effectLst>
                <a:latin typeface="Cambria" pitchFamily="18" charset="0"/>
              </a:rPr>
              <a:t>said, "Who is the LORD, that I should obey him and let Israel go? I do not know the LORD and I will not let Israel go.</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Exodus 5:2). </a:t>
            </a:r>
          </a:p>
          <a:p>
            <a:r>
              <a:rPr lang="en-US" dirty="0" smtClean="0">
                <a:effectLst>
                  <a:outerShdw blurRad="38100" dist="38100" dir="2700000" algn="tl">
                    <a:srgbClr val="000000">
                      <a:alpha val="43137"/>
                    </a:srgbClr>
                  </a:outerShdw>
                </a:effectLst>
              </a:rPr>
              <a:t>Even </a:t>
            </a:r>
            <a:r>
              <a:rPr lang="en-US" dirty="0" smtClean="0">
                <a:effectLst>
                  <a:outerShdw blurRad="38100" dist="38100" dir="2700000" algn="tl">
                    <a:srgbClr val="000000">
                      <a:alpha val="43137"/>
                    </a:srgbClr>
                  </a:outerShdw>
                </a:effectLst>
              </a:rPr>
              <a:t>after the Egyptians had suffered through seven of the ten plagues, Moses said to Pharaoh, </a:t>
            </a:r>
            <a:r>
              <a:rPr lang="en-US" b="1" i="1" dirty="0" smtClean="0">
                <a:solidFill>
                  <a:srgbClr val="FFFF00"/>
                </a:solidFill>
                <a:effectLst>
                  <a:outerShdw blurRad="38100" dist="38100" dir="2700000" algn="tl">
                    <a:srgbClr val="000000">
                      <a:alpha val="43137"/>
                    </a:srgbClr>
                  </a:outerShdw>
                </a:effectLst>
                <a:latin typeface="Cambria" pitchFamily="18" charset="0"/>
              </a:rPr>
              <a:t>But </a:t>
            </a:r>
            <a:r>
              <a:rPr lang="en-US" b="1" i="1" dirty="0" smtClean="0">
                <a:solidFill>
                  <a:srgbClr val="FFFF00"/>
                </a:solidFill>
                <a:effectLst>
                  <a:outerShdw blurRad="38100" dist="38100" dir="2700000" algn="tl">
                    <a:srgbClr val="000000">
                      <a:alpha val="43137"/>
                    </a:srgbClr>
                  </a:outerShdw>
                </a:effectLst>
                <a:latin typeface="Cambria" pitchFamily="18" charset="0"/>
              </a:rPr>
              <a:t>I know that you and your officials still </a:t>
            </a:r>
            <a:r>
              <a:rPr lang="en-US" b="1" i="1" u="sng" dirty="0" smtClean="0">
                <a:solidFill>
                  <a:srgbClr val="FFFF00"/>
                </a:solidFill>
                <a:effectLst>
                  <a:outerShdw blurRad="38100" dist="38100" dir="2700000" algn="tl">
                    <a:srgbClr val="000000">
                      <a:alpha val="43137"/>
                    </a:srgbClr>
                  </a:outerShdw>
                </a:effectLst>
                <a:latin typeface="Cambria" pitchFamily="18" charset="0"/>
              </a:rPr>
              <a:t>do not fear the LORD</a:t>
            </a:r>
            <a:r>
              <a:rPr lang="en-US" b="1" i="1" dirty="0" smtClean="0">
                <a:solidFill>
                  <a:srgbClr val="FFFF00"/>
                </a:solidFill>
                <a:effectLst>
                  <a:outerShdw blurRad="38100" dist="38100" dir="2700000" algn="tl">
                    <a:srgbClr val="000000">
                      <a:alpha val="43137"/>
                    </a:srgbClr>
                  </a:outerShdw>
                </a:effectLst>
                <a:latin typeface="Cambria" pitchFamily="18" charset="0"/>
              </a:rPr>
              <a:t> God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Exodus 9:30) </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838200"/>
            <a:ext cx="8229600" cy="6019800"/>
          </a:xfrm>
        </p:spPr>
        <p:txBody>
          <a:bodyPr>
            <a:normAutofit/>
          </a:bodyPr>
          <a:lstStyle/>
          <a:p>
            <a:r>
              <a:rPr lang="en-US" dirty="0" smtClean="0">
                <a:effectLst>
                  <a:outerShdw blurRad="38100" dist="38100" dir="2700000" algn="tl">
                    <a:srgbClr val="000000">
                      <a:alpha val="43137"/>
                    </a:srgbClr>
                  </a:outerShdw>
                </a:effectLst>
              </a:rPr>
              <a:t>The Bible often links a lack of the fear of the Lord with sinful conduct and attitudes: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“Should </a:t>
            </a:r>
            <a:r>
              <a:rPr lang="en-US" b="1" i="1" dirty="0" smtClean="0">
                <a:solidFill>
                  <a:srgbClr val="FFFF00"/>
                </a:solidFill>
                <a:effectLst>
                  <a:outerShdw blurRad="38100" dist="38100" dir="2700000" algn="tl">
                    <a:srgbClr val="000000">
                      <a:alpha val="43137"/>
                    </a:srgbClr>
                  </a:outerShdw>
                </a:effectLst>
                <a:latin typeface="Cambria" pitchFamily="18" charset="0"/>
              </a:rPr>
              <a:t>you not </a:t>
            </a:r>
            <a:r>
              <a:rPr lang="en-US" b="1" i="1" u="sng" dirty="0" smtClean="0">
                <a:solidFill>
                  <a:srgbClr val="FFFF00"/>
                </a:solidFill>
                <a:effectLst>
                  <a:outerShdw blurRad="38100" dist="38100" dir="2700000" algn="tl">
                    <a:srgbClr val="000000">
                      <a:alpha val="43137"/>
                    </a:srgbClr>
                  </a:outerShdw>
                </a:effectLst>
                <a:latin typeface="Cambria" pitchFamily="18" charset="0"/>
              </a:rPr>
              <a:t>fear</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Me</a:t>
            </a:r>
            <a:r>
              <a:rPr lang="en-US" b="1" i="1" dirty="0" smtClean="0">
                <a:solidFill>
                  <a:srgbClr val="FFFF00"/>
                </a:solidFill>
                <a:effectLst>
                  <a:outerShdw blurRad="38100" dist="38100" dir="2700000" algn="tl">
                    <a:srgbClr val="000000">
                      <a:alpha val="43137"/>
                    </a:srgbClr>
                  </a:outerShdw>
                </a:effectLst>
                <a:latin typeface="Cambria" pitchFamily="18" charset="0"/>
              </a:rPr>
              <a:t>?" declares the LORD. "Should you not </a:t>
            </a:r>
            <a:r>
              <a:rPr lang="en-US" b="1" i="1" u="sng" dirty="0" smtClean="0">
                <a:solidFill>
                  <a:srgbClr val="FFFF00"/>
                </a:solidFill>
                <a:effectLst>
                  <a:outerShdw blurRad="38100" dist="38100" dir="2700000" algn="tl">
                    <a:srgbClr val="000000">
                      <a:alpha val="43137"/>
                    </a:srgbClr>
                  </a:outerShdw>
                </a:effectLst>
                <a:latin typeface="Cambria" pitchFamily="18" charset="0"/>
              </a:rPr>
              <a:t>tremble</a:t>
            </a:r>
            <a:r>
              <a:rPr lang="en-US" b="1" i="1" dirty="0" smtClean="0">
                <a:solidFill>
                  <a:srgbClr val="FFFF00"/>
                </a:solidFill>
                <a:effectLst>
                  <a:outerShdw blurRad="38100" dist="38100" dir="2700000" algn="tl">
                    <a:srgbClr val="000000">
                      <a:alpha val="43137"/>
                    </a:srgbClr>
                  </a:outerShdw>
                </a:effectLst>
                <a:latin typeface="Cambria" pitchFamily="18" charset="0"/>
              </a:rPr>
              <a:t> in </a:t>
            </a:r>
            <a:r>
              <a:rPr lang="en-US" b="1" i="1" dirty="0" smtClean="0">
                <a:solidFill>
                  <a:srgbClr val="FFFF00"/>
                </a:solidFill>
                <a:effectLst>
                  <a:outerShdw blurRad="38100" dist="38100" dir="2700000" algn="tl">
                    <a:srgbClr val="000000">
                      <a:alpha val="43137"/>
                    </a:srgbClr>
                  </a:outerShdw>
                </a:effectLst>
                <a:latin typeface="Cambria" pitchFamily="18" charset="0"/>
              </a:rPr>
              <a:t>My </a:t>
            </a:r>
            <a:r>
              <a:rPr lang="en-US" b="1" i="1" dirty="0" smtClean="0">
                <a:solidFill>
                  <a:srgbClr val="FFFF00"/>
                </a:solidFill>
                <a:effectLst>
                  <a:outerShdw blurRad="38100" dist="38100" dir="2700000" algn="tl">
                    <a:srgbClr val="000000">
                      <a:alpha val="43137"/>
                    </a:srgbClr>
                  </a:outerShdw>
                </a:effectLst>
                <a:latin typeface="Cambria" pitchFamily="18" charset="0"/>
              </a:rPr>
              <a:t>presence? </a:t>
            </a:r>
            <a:r>
              <a:rPr lang="en-US" b="1" i="1" dirty="0" smtClean="0">
                <a:solidFill>
                  <a:srgbClr val="FFFF00"/>
                </a:solidFill>
                <a:effectLst>
                  <a:outerShdw blurRad="38100" dist="38100" dir="2700000" algn="tl">
                    <a:srgbClr val="000000">
                      <a:alpha val="43137"/>
                    </a:srgbClr>
                  </a:outerShdw>
                </a:effectLst>
                <a:latin typeface="Cambria" pitchFamily="18" charset="0"/>
              </a:rPr>
              <a:t>… But </a:t>
            </a:r>
            <a:r>
              <a:rPr lang="en-US" b="1" i="1" dirty="0" smtClean="0">
                <a:solidFill>
                  <a:srgbClr val="FFFF00"/>
                </a:solidFill>
                <a:effectLst>
                  <a:outerShdw blurRad="38100" dist="38100" dir="2700000" algn="tl">
                    <a:srgbClr val="000000">
                      <a:alpha val="43137"/>
                    </a:srgbClr>
                  </a:outerShdw>
                </a:effectLst>
                <a:latin typeface="Cambria" pitchFamily="18" charset="0"/>
              </a:rPr>
              <a:t>these people have stubborn and rebellious hearts; they have turned aside and gone </a:t>
            </a:r>
            <a:r>
              <a:rPr lang="en-US" b="1" i="1" dirty="0" smtClean="0">
                <a:solidFill>
                  <a:srgbClr val="FFFF00"/>
                </a:solidFill>
                <a:effectLst>
                  <a:outerShdw blurRad="38100" dist="38100" dir="2700000" algn="tl">
                    <a:srgbClr val="000000">
                      <a:alpha val="43137"/>
                    </a:srgbClr>
                  </a:outerShdw>
                </a:effectLst>
                <a:latin typeface="Cambria" pitchFamily="18" charset="0"/>
              </a:rPr>
              <a:t>away. </a:t>
            </a:r>
            <a:r>
              <a:rPr lang="en-US" b="1" i="1" u="sng" dirty="0" smtClean="0">
                <a:solidFill>
                  <a:srgbClr val="FFFF00"/>
                </a:solidFill>
                <a:effectLst>
                  <a:outerShdw blurRad="38100" dist="38100" dir="2700000" algn="tl">
                    <a:srgbClr val="000000">
                      <a:alpha val="43137"/>
                    </a:srgbClr>
                  </a:outerShdw>
                </a:effectLst>
                <a:latin typeface="Cambria" pitchFamily="18" charset="0"/>
              </a:rPr>
              <a:t>They do not say</a:t>
            </a:r>
            <a:r>
              <a:rPr lang="en-US" b="1" i="1" dirty="0" smtClean="0">
                <a:solidFill>
                  <a:srgbClr val="FFFF00"/>
                </a:solidFill>
                <a:effectLst>
                  <a:outerShdw blurRad="38100" dist="38100" dir="2700000" algn="tl">
                    <a:srgbClr val="000000">
                      <a:alpha val="43137"/>
                    </a:srgbClr>
                  </a:outerShdw>
                </a:effectLst>
                <a:latin typeface="Cambria" pitchFamily="18" charset="0"/>
              </a:rPr>
              <a:t> to themselves, </a:t>
            </a:r>
            <a:r>
              <a:rPr lang="en-US" b="1" i="1" u="sng" dirty="0" smtClean="0">
                <a:solidFill>
                  <a:srgbClr val="FFFF00"/>
                </a:solidFill>
                <a:effectLst>
                  <a:outerShdw blurRad="38100" dist="38100" dir="2700000" algn="tl">
                    <a:srgbClr val="000000">
                      <a:alpha val="43137"/>
                    </a:srgbClr>
                  </a:outerShdw>
                </a:effectLst>
                <a:latin typeface="Cambria" pitchFamily="18" charset="0"/>
              </a:rPr>
              <a:t>'Let us fear the LORD</a:t>
            </a:r>
            <a:r>
              <a:rPr lang="en-US" b="1" i="1" dirty="0" smtClean="0">
                <a:solidFill>
                  <a:srgbClr val="FFFF00"/>
                </a:solidFill>
                <a:effectLst>
                  <a:outerShdw blurRad="38100" dist="38100" dir="2700000" algn="tl">
                    <a:srgbClr val="000000">
                      <a:alpha val="43137"/>
                    </a:srgbClr>
                  </a:outerShdw>
                </a:effectLst>
                <a:latin typeface="Cambria" pitchFamily="18" charset="0"/>
              </a:rPr>
              <a:t> our </a:t>
            </a:r>
            <a:r>
              <a:rPr lang="en-US" b="1" i="1" dirty="0" smtClean="0">
                <a:solidFill>
                  <a:srgbClr val="FFFF00"/>
                </a:solidFill>
                <a:effectLst>
                  <a:outerShdw blurRad="38100" dist="38100" dir="2700000" algn="tl">
                    <a:srgbClr val="000000">
                      <a:alpha val="43137"/>
                    </a:srgbClr>
                  </a:outerShdw>
                </a:effectLst>
                <a:latin typeface="Cambria" pitchFamily="18" charset="0"/>
              </a:rPr>
              <a:t>God…’ </a:t>
            </a:r>
            <a:r>
              <a:rPr lang="en-US" dirty="0" smtClean="0">
                <a:effectLst>
                  <a:outerShdw blurRad="38100" dist="38100" dir="2700000" algn="tl">
                    <a:srgbClr val="000000">
                      <a:alpha val="43137"/>
                    </a:srgbClr>
                  </a:outerShdw>
                </a:effectLst>
              </a:rPr>
              <a:t>(</a:t>
            </a:r>
            <a:r>
              <a:rPr lang="en-US" dirty="0" err="1" smtClean="0">
                <a:effectLst>
                  <a:outerShdw blurRad="38100" dist="38100" dir="2700000" algn="tl">
                    <a:srgbClr val="000000">
                      <a:alpha val="43137"/>
                    </a:srgbClr>
                  </a:outerShdw>
                </a:effectLst>
              </a:rPr>
              <a:t>Jer</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5:22-24)</a:t>
            </a:r>
          </a:p>
          <a:p>
            <a:pPr marL="1010603" lvl="1" indent="-554038"/>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Those who hate knowledge] will not find </a:t>
            </a:r>
            <a:r>
              <a:rPr lang="en-US" b="1" i="1" dirty="0" smtClean="0">
                <a:solidFill>
                  <a:srgbClr val="FFFF00"/>
                </a:solidFill>
                <a:effectLst>
                  <a:outerShdw blurRad="38100" dist="38100" dir="2700000" algn="tl">
                    <a:srgbClr val="000000">
                      <a:alpha val="43137"/>
                    </a:srgbClr>
                  </a:outerShdw>
                </a:effectLst>
                <a:latin typeface="Cambria" pitchFamily="18" charset="0"/>
              </a:rPr>
              <a:t>me. Since </a:t>
            </a:r>
            <a:r>
              <a:rPr lang="en-US" b="1" i="1" dirty="0" smtClean="0">
                <a:solidFill>
                  <a:srgbClr val="FFFF00"/>
                </a:solidFill>
                <a:effectLst>
                  <a:outerShdw blurRad="38100" dist="38100" dir="2700000" algn="tl">
                    <a:srgbClr val="000000">
                      <a:alpha val="43137"/>
                    </a:srgbClr>
                  </a:outerShdw>
                </a:effectLst>
                <a:latin typeface="Cambria" pitchFamily="18" charset="0"/>
              </a:rPr>
              <a:t>they </a:t>
            </a:r>
            <a:r>
              <a:rPr lang="en-US" b="1" i="1" u="sng" dirty="0" smtClean="0">
                <a:solidFill>
                  <a:srgbClr val="FFFF00"/>
                </a:solidFill>
                <a:effectLst>
                  <a:outerShdw blurRad="38100" dist="38100" dir="2700000" algn="tl">
                    <a:srgbClr val="000000">
                      <a:alpha val="43137"/>
                    </a:srgbClr>
                  </a:outerShdw>
                </a:effectLst>
                <a:latin typeface="Cambria" pitchFamily="18" charset="0"/>
              </a:rPr>
              <a:t>hated knowledge</a:t>
            </a:r>
            <a:r>
              <a:rPr lang="en-US" b="1" i="1" dirty="0" smtClean="0">
                <a:solidFill>
                  <a:srgbClr val="FFFF00"/>
                </a:solidFill>
                <a:effectLst>
                  <a:outerShdw blurRad="38100" dist="38100" dir="2700000" algn="tl">
                    <a:srgbClr val="000000">
                      <a:alpha val="43137"/>
                    </a:srgbClr>
                  </a:outerShdw>
                </a:effectLst>
                <a:latin typeface="Cambria" pitchFamily="18" charset="0"/>
              </a:rPr>
              <a:t> and did not choose to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the </a:t>
            </a:r>
            <a:r>
              <a:rPr lang="en-US" b="1" i="1" u="sng" dirty="0" smtClean="0">
                <a:solidFill>
                  <a:srgbClr val="FFFF00"/>
                </a:solidFill>
                <a:effectLst>
                  <a:outerShdw blurRad="38100" dist="38100" dir="2700000" algn="tl">
                    <a:srgbClr val="000000">
                      <a:alpha val="43137"/>
                    </a:srgbClr>
                  </a:outerShdw>
                </a:effectLst>
                <a:latin typeface="Cambria" pitchFamily="18" charset="0"/>
              </a:rPr>
              <a:t>LORD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(Proverbs 1:28-29)</a:t>
            </a:r>
            <a:endParaRPr lang="en-US" b="1" i="1" u="sng" dirty="0" smtClean="0">
              <a:solidFill>
                <a:srgbClr val="FFFF00"/>
              </a:solidFill>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Should </a:t>
            </a:r>
            <a:r>
              <a:rPr lang="en-US" u="sng" dirty="0" smtClean="0">
                <a:effectLst>
                  <a:outerShdw blurRad="38100" dist="38100" dir="2700000" algn="tl">
                    <a:srgbClr val="000000">
                      <a:alpha val="43137"/>
                    </a:srgbClr>
                  </a:outerShdw>
                </a:effectLst>
              </a:rPr>
              <a:t>Christians</a:t>
            </a:r>
            <a:r>
              <a:rPr lang="en-US" dirty="0" smtClean="0">
                <a:effectLst>
                  <a:outerShdw blurRad="38100" dist="38100" dir="2700000" algn="tl">
                    <a:srgbClr val="000000">
                      <a:alpha val="43137"/>
                    </a:srgbClr>
                  </a:outerShdw>
                </a:effectLst>
              </a:rPr>
              <a:t> be afraid of God</a:t>
            </a:r>
            <a:r>
              <a:rPr lang="en-US" dirty="0" smtClean="0">
                <a:effectLst>
                  <a:outerShdw blurRad="38100" dist="38100" dir="2700000" algn="tl">
                    <a:srgbClr val="000000">
                      <a:alpha val="43137"/>
                    </a:srgbClr>
                  </a:outerShdw>
                </a:effectLst>
              </a:rPr>
              <a:t>? Haven’t we been </a:t>
            </a:r>
            <a:r>
              <a:rPr lang="en-US" dirty="0" smtClean="0">
                <a:effectLst>
                  <a:outerShdw blurRad="38100" dist="38100" dir="2700000" algn="tl">
                    <a:srgbClr val="000000">
                      <a:alpha val="43137"/>
                    </a:srgbClr>
                  </a:outerShdw>
                </a:effectLst>
              </a:rPr>
              <a:t>rescued from </a:t>
            </a:r>
            <a:r>
              <a:rPr lang="en-US" dirty="0" smtClean="0">
                <a:effectLst>
                  <a:outerShdw blurRad="38100" dist="38100" dir="2700000" algn="tl">
                    <a:srgbClr val="000000">
                      <a:alpha val="43137"/>
                    </a:srgbClr>
                  </a:outerShdw>
                </a:effectLst>
              </a:rPr>
              <a:t>God’s </a:t>
            </a:r>
            <a:r>
              <a:rPr lang="en-US" dirty="0" smtClean="0">
                <a:effectLst>
                  <a:outerShdw blurRad="38100" dist="38100" dir="2700000" algn="tl">
                    <a:srgbClr val="000000">
                      <a:alpha val="43137"/>
                    </a:srgbClr>
                  </a:outerShdw>
                </a:effectLst>
              </a:rPr>
              <a:t>wrath (</a:t>
            </a:r>
            <a:r>
              <a:rPr lang="en-US" dirty="0" smtClean="0">
                <a:solidFill>
                  <a:srgbClr val="FFFF00"/>
                </a:solidFill>
                <a:effectLst>
                  <a:outerShdw blurRad="38100" dist="38100" dir="2700000" algn="tl">
                    <a:srgbClr val="000000">
                      <a:alpha val="43137"/>
                    </a:srgbClr>
                  </a:outerShdw>
                </a:effectLst>
              </a:rPr>
              <a:t>1 Thessalonians 1:10</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Doesn’t </a:t>
            </a:r>
            <a:r>
              <a:rPr lang="en-US" dirty="0" smtClean="0">
                <a:effectLst>
                  <a:outerShdw blurRad="38100" dist="38100" dir="2700000" algn="tl">
                    <a:srgbClr val="000000">
                      <a:alpha val="43137"/>
                    </a:srgbClr>
                  </a:outerShdw>
                </a:effectLst>
              </a:rPr>
              <a:t>“perfect </a:t>
            </a:r>
            <a:r>
              <a:rPr lang="en-US" dirty="0" smtClean="0">
                <a:effectLst>
                  <a:outerShdw blurRad="38100" dist="38100" dir="2700000" algn="tl">
                    <a:srgbClr val="000000">
                      <a:alpha val="43137"/>
                    </a:srgbClr>
                  </a:outerShdw>
                </a:effectLst>
              </a:rPr>
              <a:t>love drive out </a:t>
            </a:r>
            <a:r>
              <a:rPr lang="en-US" dirty="0" smtClean="0">
                <a:effectLst>
                  <a:outerShdw blurRad="38100" dist="38100" dir="2700000" algn="tl">
                    <a:srgbClr val="000000">
                      <a:alpha val="43137"/>
                    </a:srgbClr>
                  </a:outerShdw>
                </a:effectLst>
              </a:rPr>
              <a:t>fear” (</a:t>
            </a:r>
            <a:r>
              <a:rPr lang="en-US" dirty="0" smtClean="0">
                <a:solidFill>
                  <a:srgbClr val="FFFF00"/>
                </a:solidFill>
                <a:effectLst>
                  <a:outerShdw blurRad="38100" dist="38100" dir="2700000" algn="tl">
                    <a:srgbClr val="000000">
                      <a:alpha val="43137"/>
                    </a:srgbClr>
                  </a:outerShdw>
                </a:effectLst>
              </a:rPr>
              <a:t>1John 4:18</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And yet isn’t Proverbs describing the people of God when it talks about those who have the “fear of the Lord”?</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He </a:t>
            </a:r>
            <a:r>
              <a:rPr lang="en-US" b="1" i="1" dirty="0" smtClean="0">
                <a:solidFill>
                  <a:srgbClr val="FFFF00"/>
                </a:solidFill>
                <a:effectLst>
                  <a:outerShdw blurRad="38100" dist="38100" dir="2700000" algn="tl">
                    <a:srgbClr val="000000">
                      <a:alpha val="43137"/>
                    </a:srgbClr>
                  </a:outerShdw>
                </a:effectLst>
                <a:latin typeface="Cambria" pitchFamily="18" charset="0"/>
              </a:rPr>
              <a:t>whose walk is upright </a:t>
            </a:r>
            <a:r>
              <a:rPr lang="en-US" b="1" i="1" u="sng" dirty="0" smtClean="0">
                <a:solidFill>
                  <a:srgbClr val="FFFF00"/>
                </a:solidFill>
                <a:effectLst>
                  <a:outerShdw blurRad="38100" dist="38100" dir="2700000" algn="tl">
                    <a:srgbClr val="000000">
                      <a:alpha val="43137"/>
                    </a:srgbClr>
                  </a:outerShdw>
                </a:effectLst>
                <a:latin typeface="Cambria" pitchFamily="18" charset="0"/>
              </a:rPr>
              <a:t>fears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but he whose ways are devious despises him</a:t>
            </a:r>
            <a:r>
              <a:rPr lang="en-US" b="1" i="1" dirty="0" smtClean="0">
                <a:solidFill>
                  <a:srgbClr val="FFFF00"/>
                </a:solidFill>
                <a:effectLst>
                  <a:outerShdw blurRad="38100" dist="38100" dir="2700000" algn="tl">
                    <a:srgbClr val="000000">
                      <a:alpha val="43137"/>
                    </a:srgbClr>
                  </a:outerShdw>
                </a:effectLst>
                <a:latin typeface="Cambria" pitchFamily="18" charset="0"/>
              </a:rPr>
              <a:t>. (Proverbs 14:2)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Blessed </a:t>
            </a:r>
            <a:r>
              <a:rPr lang="en-US" b="1" i="1" dirty="0" smtClean="0">
                <a:solidFill>
                  <a:srgbClr val="FFFF00"/>
                </a:solidFill>
                <a:effectLst>
                  <a:outerShdw blurRad="38100" dist="38100" dir="2700000" algn="tl">
                    <a:srgbClr val="000000">
                      <a:alpha val="43137"/>
                    </a:srgbClr>
                  </a:outerShdw>
                </a:effectLst>
                <a:latin typeface="Cambria" pitchFamily="18" charset="0"/>
              </a:rPr>
              <a:t>is the man who always </a:t>
            </a:r>
            <a:r>
              <a:rPr lang="en-US" b="1" i="1" u="sng" dirty="0" smtClean="0">
                <a:solidFill>
                  <a:srgbClr val="FFFF00"/>
                </a:solidFill>
                <a:effectLst>
                  <a:outerShdw blurRad="38100" dist="38100" dir="2700000" algn="tl">
                    <a:srgbClr val="000000">
                      <a:alpha val="43137"/>
                    </a:srgbClr>
                  </a:outerShdw>
                </a:effectLst>
                <a:latin typeface="Cambria" pitchFamily="18" charset="0"/>
              </a:rPr>
              <a:t>fears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but he who hardens his heart falls into trouble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(Proverbs </a:t>
            </a:r>
            <a:r>
              <a:rPr lang="en-US" b="1" i="1" dirty="0" smtClean="0">
                <a:solidFill>
                  <a:srgbClr val="FFFF00"/>
                </a:solidFill>
                <a:effectLst>
                  <a:outerShdw blurRad="38100" dist="38100" dir="2700000" algn="tl">
                    <a:srgbClr val="000000">
                      <a:alpha val="43137"/>
                    </a:srgbClr>
                  </a:outerShdw>
                </a:effectLst>
                <a:latin typeface="Cambria" pitchFamily="18" charset="0"/>
              </a:rPr>
              <a:t>28:14) </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fontScale="92500" lnSpcReduction="10000"/>
          </a:bodyPr>
          <a:lstStyle/>
          <a:p>
            <a:r>
              <a:rPr lang="en-US" dirty="0" smtClean="0">
                <a:effectLst>
                  <a:outerShdw blurRad="38100" dist="38100" dir="2700000" algn="tl">
                    <a:srgbClr val="000000">
                      <a:alpha val="43137"/>
                    </a:srgbClr>
                  </a:outerShdw>
                </a:effectLst>
              </a:rPr>
              <a:t>What does it mean for a Christian to “fear the Lord”?</a:t>
            </a:r>
          </a:p>
          <a:p>
            <a:r>
              <a:rPr lang="en-US" dirty="0" smtClean="0">
                <a:effectLst>
                  <a:outerShdw blurRad="38100" dist="38100" dir="2700000" algn="tl">
                    <a:srgbClr val="000000">
                      <a:alpha val="43137"/>
                    </a:srgbClr>
                  </a:outerShdw>
                </a:effectLst>
              </a:rPr>
              <a:t>The Hebrew word for “fear” (</a:t>
            </a:r>
            <a:r>
              <a:rPr lang="en-US" i="1" dirty="0" err="1" smtClean="0">
                <a:effectLst>
                  <a:outerShdw blurRad="38100" dist="38100" dir="2700000" algn="tl">
                    <a:srgbClr val="000000">
                      <a:alpha val="43137"/>
                    </a:srgbClr>
                  </a:outerShdw>
                </a:effectLst>
              </a:rPr>
              <a:t>yira</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can</a:t>
            </a:r>
            <a:r>
              <a:rPr lang="en-US" dirty="0" smtClean="0">
                <a:effectLst>
                  <a:outerShdw blurRad="38100" dist="38100" dir="2700000" algn="tl">
                    <a:srgbClr val="000000">
                      <a:alpha val="43137"/>
                    </a:srgbClr>
                  </a:outerShdw>
                </a:effectLst>
              </a:rPr>
              <a:t> mean to “be scared or afraid”. </a:t>
            </a:r>
          </a:p>
          <a:p>
            <a:r>
              <a:rPr lang="en-US" dirty="0" smtClean="0">
                <a:effectLst>
                  <a:outerShdw blurRad="38100" dist="38100" dir="2700000" algn="tl">
                    <a:srgbClr val="000000">
                      <a:alpha val="43137"/>
                    </a:srgbClr>
                  </a:outerShdw>
                </a:effectLst>
              </a:rPr>
              <a:t>But when God’s people are told to “fear the Lord” it means something like “to be in awe of, or have deep reverence for” God.</a:t>
            </a:r>
          </a:p>
          <a:p>
            <a:r>
              <a:rPr lang="en-US" dirty="0" smtClean="0">
                <a:effectLst>
                  <a:outerShdw blurRad="38100" dist="38100" dir="2700000" algn="tl">
                    <a:srgbClr val="000000">
                      <a:alpha val="43137"/>
                    </a:srgbClr>
                  </a:outerShdw>
                </a:effectLst>
              </a:rPr>
              <a:t>One problem we face using </a:t>
            </a:r>
            <a:r>
              <a:rPr lang="en-US" dirty="0" smtClean="0">
                <a:effectLst>
                  <a:outerShdw blurRad="38100" dist="38100" dir="2700000" algn="tl">
                    <a:srgbClr val="000000">
                      <a:alpha val="43137"/>
                    </a:srgbClr>
                  </a:outerShdw>
                </a:effectLst>
              </a:rPr>
              <a:t>a term like “awe” </a:t>
            </a:r>
            <a:r>
              <a:rPr lang="en-US" dirty="0" smtClean="0">
                <a:effectLst>
                  <a:outerShdw blurRad="38100" dist="38100" dir="2700000" algn="tl">
                    <a:srgbClr val="000000">
                      <a:alpha val="43137"/>
                    </a:srgbClr>
                  </a:outerShdw>
                </a:effectLst>
              </a:rPr>
              <a:t>– even reverential awe – is that the true meaning of the word is so little understood in our culture today. Its meaning has been debased through flippant usage.</a:t>
            </a: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fontScale="92500"/>
          </a:bodyPr>
          <a:lstStyle/>
          <a:p>
            <a:r>
              <a:rPr lang="en-US" dirty="0" smtClean="0">
                <a:effectLst>
                  <a:outerShdw blurRad="38100" dist="38100" dir="2700000" algn="tl">
                    <a:srgbClr val="000000">
                      <a:alpha val="43137"/>
                    </a:srgbClr>
                  </a:outerShdw>
                </a:effectLst>
              </a:rPr>
              <a:t>We can often determine the meaning of an expression like “the fear of the Lord” by observing how it is used in various contexts.</a:t>
            </a:r>
          </a:p>
          <a:p>
            <a:r>
              <a:rPr lang="en-US" dirty="0" smtClean="0">
                <a:effectLst>
                  <a:outerShdw blurRad="38100" dist="38100" dir="2700000" algn="tl">
                    <a:srgbClr val="000000">
                      <a:alpha val="43137"/>
                    </a:srgbClr>
                  </a:outerShdw>
                </a:effectLst>
              </a:rPr>
              <a:t>For example, what does Exodus 20:20 tell us about the “fear of the Lord” and being afraid of God?</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Moses said to the people, "</a:t>
            </a:r>
            <a:r>
              <a:rPr lang="en-US" b="1" i="1" u="sng" dirty="0" smtClean="0">
                <a:solidFill>
                  <a:srgbClr val="FFFF00"/>
                </a:solidFill>
                <a:effectLst>
                  <a:outerShdw blurRad="38100" dist="38100" dir="2700000" algn="tl">
                    <a:srgbClr val="000000">
                      <a:alpha val="43137"/>
                    </a:srgbClr>
                  </a:outerShdw>
                </a:effectLst>
                <a:latin typeface="Cambria" pitchFamily="18" charset="0"/>
              </a:rPr>
              <a:t>Do not be afraid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God has come to test you, so that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God</a:t>
            </a:r>
            <a:r>
              <a:rPr lang="en-US" b="1" i="1" dirty="0" smtClean="0">
                <a:solidFill>
                  <a:srgbClr val="FFFF00"/>
                </a:solidFill>
                <a:effectLst>
                  <a:outerShdw blurRad="38100" dist="38100" dir="2700000" algn="tl">
                    <a:srgbClr val="000000">
                      <a:alpha val="43137"/>
                    </a:srgbClr>
                  </a:outerShdw>
                </a:effectLst>
                <a:latin typeface="Cambria" pitchFamily="18" charset="0"/>
              </a:rPr>
              <a:t> will be with you to </a:t>
            </a:r>
            <a:r>
              <a:rPr lang="en-US" b="1" i="1" u="sng" dirty="0" smtClean="0">
                <a:solidFill>
                  <a:srgbClr val="FFFF00"/>
                </a:solidFill>
                <a:effectLst>
                  <a:outerShdw blurRad="38100" dist="38100" dir="2700000" algn="tl">
                    <a:srgbClr val="000000">
                      <a:alpha val="43137"/>
                    </a:srgbClr>
                  </a:outerShdw>
                </a:effectLst>
                <a:latin typeface="Cambria" pitchFamily="18" charset="0"/>
              </a:rPr>
              <a:t>keep you from sinning</a:t>
            </a:r>
            <a:r>
              <a:rPr lang="en-US" b="1" i="1" dirty="0" smtClean="0">
                <a:solidFill>
                  <a:srgbClr val="FFFF00"/>
                </a:solidFill>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It tells </a:t>
            </a:r>
            <a:r>
              <a:rPr lang="en-US" dirty="0" smtClean="0">
                <a:effectLst>
                  <a:outerShdw blurRad="38100" dist="38100" dir="2700000" algn="tl">
                    <a:srgbClr val="000000">
                      <a:alpha val="43137"/>
                    </a:srgbClr>
                  </a:outerShdw>
                </a:effectLst>
              </a:rPr>
              <a:t>us that a fear of the God motivates us to avoid sin so that we don’t have to be afraid!</a:t>
            </a: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Many of the Proverbs also tell us that the fear of the Lord changes the hearts of those who have it so that they come to hate and avoid evil:</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a:t>
            </a:r>
            <a:r>
              <a:rPr lang="en-US" b="1" i="1" u="sng" dirty="0" smtClean="0">
                <a:solidFill>
                  <a:srgbClr val="FFFF00"/>
                </a:solidFill>
                <a:effectLst>
                  <a:outerShdw blurRad="38100" dist="38100" dir="2700000" algn="tl">
                    <a:srgbClr val="000000">
                      <a:alpha val="43137"/>
                    </a:srgbClr>
                  </a:outerShdw>
                </a:effectLst>
                <a:latin typeface="Cambria" pitchFamily="18" charset="0"/>
              </a:rPr>
              <a:t>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shun evil</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(3:7b)</a:t>
            </a:r>
            <a:endParaRPr lang="en-US" b="1" i="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To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the LORD</a:t>
            </a:r>
            <a:r>
              <a:rPr lang="en-US" b="1" i="1" dirty="0" smtClean="0">
                <a:solidFill>
                  <a:srgbClr val="FFFF00"/>
                </a:solidFill>
                <a:effectLst>
                  <a:outerShdw blurRad="38100" dist="38100" dir="2700000" algn="tl">
                    <a:srgbClr val="000000">
                      <a:alpha val="43137"/>
                    </a:srgbClr>
                  </a:outerShdw>
                </a:effectLst>
                <a:latin typeface="Cambria" pitchFamily="18" charset="0"/>
              </a:rPr>
              <a:t> is to </a:t>
            </a:r>
            <a:r>
              <a:rPr lang="en-US" b="1" i="1" u="sng" dirty="0" smtClean="0">
                <a:solidFill>
                  <a:srgbClr val="FFFF00"/>
                </a:solidFill>
                <a:effectLst>
                  <a:outerShdw blurRad="38100" dist="38100" dir="2700000" algn="tl">
                    <a:srgbClr val="000000">
                      <a:alpha val="43137"/>
                    </a:srgbClr>
                  </a:outerShdw>
                </a:effectLst>
                <a:latin typeface="Cambria" pitchFamily="18" charset="0"/>
              </a:rPr>
              <a:t>hate evil</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(8:13)</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dirty="0" smtClean="0">
                <a:solidFill>
                  <a:srgbClr val="FFFF00"/>
                </a:solidFill>
                <a:effectLst>
                  <a:outerShdw blurRad="38100" dist="38100" dir="2700000" algn="tl">
                    <a:srgbClr val="000000">
                      <a:alpha val="43137"/>
                    </a:srgbClr>
                  </a:outerShdw>
                </a:effectLst>
                <a:latin typeface="Cambria" pitchFamily="18" charset="0"/>
              </a:rPr>
              <a:t>wise man </a:t>
            </a:r>
            <a:r>
              <a:rPr lang="en-US" b="1" i="1" u="sng" dirty="0" smtClean="0">
                <a:solidFill>
                  <a:srgbClr val="FFFF00"/>
                </a:solidFill>
                <a:effectLst>
                  <a:outerShdw blurRad="38100" dist="38100" dir="2700000" algn="tl">
                    <a:srgbClr val="000000">
                      <a:alpha val="43137"/>
                    </a:srgbClr>
                  </a:outerShdw>
                </a:effectLst>
                <a:latin typeface="Cambria" pitchFamily="18" charset="0"/>
              </a:rPr>
              <a:t>fears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shuns </a:t>
            </a:r>
            <a:r>
              <a:rPr lang="en-US" b="1" i="1" u="sng" dirty="0" smtClean="0">
                <a:solidFill>
                  <a:srgbClr val="FFFF00"/>
                </a:solidFill>
                <a:effectLst>
                  <a:outerShdw blurRad="38100" dist="38100" dir="2700000" algn="tl">
                    <a:srgbClr val="000000">
                      <a:alpha val="43137"/>
                    </a:srgbClr>
                  </a:outerShdw>
                </a:effectLst>
                <a:latin typeface="Cambria" pitchFamily="18" charset="0"/>
              </a:rPr>
              <a:t>evil</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(14:16a)</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 through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 man </a:t>
            </a:r>
            <a:r>
              <a:rPr lang="en-US" b="1" i="1" u="sng" dirty="0" smtClean="0">
                <a:solidFill>
                  <a:srgbClr val="FFFF00"/>
                </a:solidFill>
                <a:effectLst>
                  <a:outerShdw blurRad="38100" dist="38100" dir="2700000" algn="tl">
                    <a:srgbClr val="000000">
                      <a:alpha val="43137"/>
                    </a:srgbClr>
                  </a:outerShdw>
                </a:effectLst>
                <a:latin typeface="Cambria" pitchFamily="18" charset="0"/>
              </a:rPr>
              <a:t>avoids evil</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(16:6b)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teaches a man </a:t>
            </a:r>
            <a:r>
              <a:rPr lang="en-US" b="1" i="1" u="sng" dirty="0" smtClean="0">
                <a:solidFill>
                  <a:srgbClr val="FFFF00"/>
                </a:solidFill>
                <a:effectLst>
                  <a:outerShdw blurRad="38100" dist="38100" dir="2700000" algn="tl">
                    <a:srgbClr val="000000">
                      <a:alpha val="43137"/>
                    </a:srgbClr>
                  </a:outerShdw>
                </a:effectLst>
                <a:latin typeface="Cambria" pitchFamily="18" charset="0"/>
              </a:rPr>
              <a:t>wisdom</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humility</a:t>
            </a:r>
            <a:r>
              <a:rPr lang="en-US" b="1" i="1" dirty="0" smtClean="0">
                <a:solidFill>
                  <a:srgbClr val="FFFF00"/>
                </a:solidFill>
                <a:effectLst>
                  <a:outerShdw blurRad="38100" dist="38100" dir="2700000" algn="tl">
                    <a:srgbClr val="000000">
                      <a:alpha val="43137"/>
                    </a:srgbClr>
                  </a:outerShdw>
                </a:effectLst>
                <a:latin typeface="Cambria" pitchFamily="18" charset="0"/>
              </a:rPr>
              <a:t> comes before honor. </a:t>
            </a:r>
            <a:r>
              <a:rPr lang="en-US" b="1" i="1" dirty="0" smtClean="0">
                <a:effectLst>
                  <a:outerShdw blurRad="38100" dist="38100" dir="2700000" algn="tl">
                    <a:srgbClr val="000000">
                      <a:alpha val="43137"/>
                    </a:srgbClr>
                  </a:outerShdw>
                </a:effectLst>
                <a:latin typeface="Cambria" pitchFamily="18" charset="0"/>
              </a:rPr>
              <a:t>(15:33)</a:t>
            </a:r>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What is it that causes the people of God to have a fear or awe of God? Is it because they are </a:t>
            </a:r>
            <a:r>
              <a:rPr lang="en-US" u="sng" dirty="0" smtClean="0">
                <a:effectLst>
                  <a:outerShdw blurRad="38100" dist="38100" dir="2700000" algn="tl">
                    <a:srgbClr val="000000">
                      <a:alpha val="43137"/>
                    </a:srgbClr>
                  </a:outerShdw>
                </a:effectLst>
              </a:rPr>
              <a:t>afraid</a:t>
            </a:r>
            <a:r>
              <a:rPr lang="en-US" dirty="0" smtClean="0">
                <a:effectLst>
                  <a:outerShdw blurRad="38100" dist="38100" dir="2700000" algn="tl">
                    <a:srgbClr val="000000">
                      <a:alpha val="43137"/>
                    </a:srgbClr>
                  </a:outerShdw>
                </a:effectLst>
              </a:rPr>
              <a:t> of him?</a:t>
            </a:r>
          </a:p>
          <a:p>
            <a:r>
              <a:rPr lang="en-US" dirty="0" smtClean="0">
                <a:effectLst>
                  <a:outerShdw blurRad="38100" dist="38100" dir="2700000" algn="tl">
                    <a:srgbClr val="000000">
                      <a:alpha val="43137"/>
                    </a:srgbClr>
                  </a:outerShdw>
                </a:effectLst>
              </a:rPr>
              <a:t>One of the obvious things that has motivated God’s people to fear or be in awe of Him is seeing Him display His great power, like the time the Israelites were rescued from the Egyptian army:</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And when the Israelites saw the </a:t>
            </a:r>
            <a:r>
              <a:rPr lang="en-US" b="1" i="1" u="sng" dirty="0" smtClean="0">
                <a:solidFill>
                  <a:srgbClr val="FFFF00"/>
                </a:solidFill>
                <a:effectLst>
                  <a:outerShdw blurRad="38100" dist="38100" dir="2700000" algn="tl">
                    <a:srgbClr val="000000">
                      <a:alpha val="43137"/>
                    </a:srgbClr>
                  </a:outerShdw>
                </a:effectLst>
                <a:latin typeface="Cambria" pitchFamily="18" charset="0"/>
              </a:rPr>
              <a:t>great power </a:t>
            </a:r>
            <a:r>
              <a:rPr lang="en-US" b="1" i="1" dirty="0" smtClean="0">
                <a:solidFill>
                  <a:srgbClr val="FFFF00"/>
                </a:solidFill>
                <a:effectLst>
                  <a:outerShdw blurRad="38100" dist="38100" dir="2700000" algn="tl">
                    <a:srgbClr val="000000">
                      <a:alpha val="43137"/>
                    </a:srgbClr>
                  </a:outerShdw>
                </a:effectLst>
                <a:latin typeface="Cambria" pitchFamily="18" charset="0"/>
              </a:rPr>
              <a:t>the LORD displayed against the Egyptians, the people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feared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put their trust in him  (</a:t>
            </a:r>
            <a:r>
              <a:rPr lang="en-US" b="1" i="1" dirty="0" smtClean="0">
                <a:solidFill>
                  <a:srgbClr val="FFFF00"/>
                </a:solidFill>
                <a:effectLst>
                  <a:outerShdw blurRad="38100" dist="38100" dir="2700000" algn="tl">
                    <a:srgbClr val="000000">
                      <a:alpha val="43137"/>
                    </a:srgbClr>
                  </a:outerShdw>
                </a:effectLst>
                <a:latin typeface="Cambria" pitchFamily="18" charset="0"/>
              </a:rPr>
              <a:t>Exodus 14:31)</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690563" indent="-554038">
              <a:buNone/>
            </a:pPr>
            <a:r>
              <a:rPr lang="en-US" b="1" baseline="30000" dirty="0" smtClean="0">
                <a:effectLst>
                  <a:outerShdw blurRad="38100" dist="38100" dir="2700000" algn="tl">
                    <a:srgbClr val="000000">
                      <a:alpha val="43137"/>
                    </a:srgbClr>
                  </a:outerShdw>
                </a:effectLst>
              </a:rPr>
              <a:t>  1:7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is the beginning of knowledge, but fools despise wisdom and discipline. </a:t>
            </a:r>
          </a:p>
          <a:p>
            <a:pPr marL="690563" indent="-55403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690563" indent="-554038">
              <a:buNone/>
            </a:pPr>
            <a:r>
              <a:rPr lang="en-US" b="1" baseline="30000" dirty="0" smtClean="0">
                <a:effectLst>
                  <a:outerShdw blurRad="38100" dist="38100" dir="2700000" algn="tl">
                    <a:srgbClr val="000000">
                      <a:alpha val="43137"/>
                    </a:srgbClr>
                  </a:outerShdw>
                </a:effectLst>
              </a:rPr>
              <a:t>1:28 </a:t>
            </a:r>
            <a:r>
              <a:rPr lang="en-US" b="1" i="1" dirty="0" smtClean="0">
                <a:solidFill>
                  <a:srgbClr val="FFFF00"/>
                </a:solidFill>
                <a:effectLst>
                  <a:outerShdw blurRad="38100" dist="38100" dir="2700000" algn="tl">
                    <a:srgbClr val="000000">
                      <a:alpha val="43137"/>
                    </a:srgbClr>
                  </a:outerShdw>
                </a:effectLst>
                <a:latin typeface="Cambria" pitchFamily="18" charset="0"/>
              </a:rPr>
              <a:t> [Those who hate knowledge] will not find me.</a:t>
            </a:r>
          </a:p>
          <a:p>
            <a:pPr marL="690563" indent="-554038">
              <a:buNone/>
            </a:pPr>
            <a:r>
              <a:rPr lang="en-US" b="1" baseline="30000" dirty="0" smtClean="0">
                <a:effectLst>
                  <a:outerShdw blurRad="38100" dist="38100" dir="2700000" algn="tl">
                    <a:srgbClr val="000000">
                      <a:alpha val="43137"/>
                    </a:srgbClr>
                  </a:outerShdw>
                </a:effectLst>
              </a:rPr>
              <a:t>1:29 </a:t>
            </a:r>
            <a:r>
              <a:rPr lang="en-US" b="1" i="1" dirty="0" smtClean="0">
                <a:solidFill>
                  <a:srgbClr val="FFFF00"/>
                </a:solidFill>
                <a:effectLst>
                  <a:outerShdw blurRad="38100" dist="38100" dir="2700000" algn="tl">
                    <a:srgbClr val="000000">
                      <a:alpha val="43137"/>
                    </a:srgbClr>
                  </a:outerShdw>
                </a:effectLst>
                <a:latin typeface="Cambria" pitchFamily="18" charset="0"/>
              </a:rPr>
              <a:t>Since they hated knowledge and did not choose to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the LORD</a:t>
            </a: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Psalm </a:t>
            </a:r>
            <a:r>
              <a:rPr lang="en-US" dirty="0" smtClean="0">
                <a:effectLst>
                  <a:outerShdw blurRad="38100" dist="38100" dir="2700000" algn="tl">
                    <a:srgbClr val="000000">
                      <a:alpha val="43137"/>
                    </a:srgbClr>
                  </a:outerShdw>
                </a:effectLst>
              </a:rPr>
              <a:t>130:3-4 shows us that another reason that God’s people fear the Lord is because of His mercy in forgiving them:</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…with </a:t>
            </a:r>
            <a:r>
              <a:rPr lang="en-US" b="1" i="1" dirty="0" smtClean="0">
                <a:solidFill>
                  <a:srgbClr val="FFFF00"/>
                </a:solidFill>
                <a:effectLst>
                  <a:outerShdw blurRad="38100" dist="38100" dir="2700000" algn="tl">
                    <a:srgbClr val="000000">
                      <a:alpha val="43137"/>
                    </a:srgbClr>
                  </a:outerShdw>
                </a:effectLst>
                <a:latin typeface="Cambria" pitchFamily="18" charset="0"/>
              </a:rPr>
              <a:t>you there is </a:t>
            </a:r>
            <a:r>
              <a:rPr lang="en-US" b="1" i="1" u="sng" dirty="0" smtClean="0">
                <a:solidFill>
                  <a:srgbClr val="FFFF00"/>
                </a:solidFill>
                <a:effectLst>
                  <a:outerShdw blurRad="38100" dist="38100" dir="2700000" algn="tl">
                    <a:srgbClr val="000000">
                      <a:alpha val="43137"/>
                    </a:srgbClr>
                  </a:outerShdw>
                </a:effectLst>
                <a:latin typeface="Cambria" pitchFamily="18" charset="0"/>
              </a:rPr>
              <a:t>forgiveness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u="sng" dirty="0" smtClean="0">
                <a:solidFill>
                  <a:srgbClr val="FFFF00"/>
                </a:solidFill>
                <a:effectLst>
                  <a:outerShdw blurRad="38100" dist="38100" dir="2700000" algn="tl">
                    <a:srgbClr val="000000">
                      <a:alpha val="43137"/>
                    </a:srgbClr>
                  </a:outerShdw>
                </a:effectLst>
                <a:latin typeface="Cambria" pitchFamily="18" charset="0"/>
              </a:rPr>
              <a:t>therefore you are feared</a:t>
            </a:r>
            <a:r>
              <a:rPr lang="en-US" b="1" i="1" dirty="0" smtClean="0">
                <a:solidFill>
                  <a:srgbClr val="FFFF00"/>
                </a:solidFill>
                <a:effectLst>
                  <a:outerShdw blurRad="38100" dist="38100" dir="2700000" algn="tl">
                    <a:srgbClr val="000000">
                      <a:alpha val="43137"/>
                    </a:srgbClr>
                  </a:outerShdw>
                </a:effectLst>
                <a:latin typeface="Cambria" pitchFamily="18" charset="0"/>
              </a:rPr>
              <a:t>.</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Rather than the fear of the Lord being a </a:t>
            </a:r>
            <a:r>
              <a:rPr lang="en-US" u="sng" dirty="0" smtClean="0">
                <a:effectLst>
                  <a:outerShdw blurRad="38100" dist="38100" dir="2700000" algn="tl">
                    <a:srgbClr val="000000">
                      <a:alpha val="43137"/>
                    </a:srgbClr>
                  </a:outerShdw>
                </a:effectLst>
              </a:rPr>
              <a:t>negative</a:t>
            </a:r>
            <a:r>
              <a:rPr lang="en-US" dirty="0" smtClean="0">
                <a:effectLst>
                  <a:outerShdw blurRad="38100" dist="38100" dir="2700000" algn="tl">
                    <a:srgbClr val="000000">
                      <a:alpha val="43137"/>
                    </a:srgbClr>
                  </a:outerShdw>
                </a:effectLst>
              </a:rPr>
              <a:t> thing where we cower in fear of God, for the people of God, the fear of the Lord is a huge </a:t>
            </a:r>
            <a:r>
              <a:rPr lang="en-US" u="sng" dirty="0" smtClean="0">
                <a:effectLst>
                  <a:outerShdw blurRad="38100" dist="38100" dir="2700000" algn="tl">
                    <a:srgbClr val="000000">
                      <a:alpha val="43137"/>
                    </a:srgbClr>
                  </a:outerShdw>
                </a:effectLst>
              </a:rPr>
              <a:t>positive</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For example, Isaiah 11:1-3, a Messianic prophesy, shows us that the “fear of the Lord” is given by the Holy Spirit and is a </a:t>
            </a:r>
            <a:r>
              <a:rPr lang="en-US" u="sng" dirty="0" smtClean="0">
                <a:effectLst>
                  <a:outerShdw blurRad="38100" dist="38100" dir="2700000" algn="tl">
                    <a:srgbClr val="000000">
                      <a:alpha val="43137"/>
                    </a:srgbClr>
                  </a:outerShdw>
                </a:effectLst>
              </a:rPr>
              <a:t>delight</a:t>
            </a:r>
            <a:r>
              <a:rPr lang="en-US" dirty="0" smtClean="0">
                <a:effectLst>
                  <a:outerShdw blurRad="38100" dist="38100" dir="2700000" algn="tl">
                    <a:srgbClr val="000000">
                      <a:alpha val="43137"/>
                    </a:srgbClr>
                  </a:outerShdw>
                </a:effectLst>
              </a:rPr>
              <a:t> (i.e. brings joy) to the one who has it: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dirty="0" smtClean="0">
                <a:solidFill>
                  <a:srgbClr val="FFFF00"/>
                </a:solidFill>
                <a:effectLst>
                  <a:outerShdw blurRad="38100" dist="38100" dir="2700000" algn="tl">
                    <a:srgbClr val="000000">
                      <a:alpha val="43137"/>
                    </a:srgbClr>
                  </a:outerShdw>
                </a:effectLst>
                <a:latin typeface="Cambria" pitchFamily="18" charset="0"/>
              </a:rPr>
              <a:t>Spirit of the LORD will rest on </a:t>
            </a:r>
            <a:r>
              <a:rPr lang="en-US" b="1" i="1" dirty="0" smtClean="0">
                <a:solidFill>
                  <a:srgbClr val="FFFF00"/>
                </a:solidFill>
                <a:effectLst>
                  <a:outerShdw blurRad="38100" dist="38100" dir="2700000" algn="tl">
                    <a:srgbClr val="000000">
                      <a:alpha val="43137"/>
                    </a:srgbClr>
                  </a:outerShdw>
                </a:effectLst>
                <a:latin typeface="Cambria" pitchFamily="18" charset="0"/>
              </a:rPr>
              <a:t>him… the </a:t>
            </a:r>
            <a:r>
              <a:rPr lang="en-US" b="1" i="1" dirty="0" smtClean="0">
                <a:solidFill>
                  <a:srgbClr val="FFFF00"/>
                </a:solidFill>
                <a:effectLst>
                  <a:outerShdw blurRad="38100" dist="38100" dir="2700000" algn="tl">
                    <a:srgbClr val="000000">
                      <a:alpha val="43137"/>
                    </a:srgbClr>
                  </a:outerShdw>
                </a:effectLst>
                <a:latin typeface="Cambria" pitchFamily="18" charset="0"/>
              </a:rPr>
              <a:t>Spirit of knowledge and of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and h</a:t>
            </a:r>
            <a:r>
              <a:rPr lang="en-US" b="1" i="1" dirty="0" smtClean="0">
                <a:solidFill>
                  <a:srgbClr val="FFFF00"/>
                </a:solidFill>
                <a:effectLst>
                  <a:outerShdw blurRad="38100" dist="38100" dir="2700000" algn="tl">
                    <a:srgbClr val="000000">
                      <a:alpha val="43137"/>
                    </a:srgbClr>
                  </a:outerShdw>
                </a:effectLst>
                <a:latin typeface="Cambria" pitchFamily="18" charset="0"/>
              </a:rPr>
              <a:t>e </a:t>
            </a:r>
            <a:r>
              <a:rPr lang="en-US" b="1" i="1" dirty="0" smtClean="0">
                <a:solidFill>
                  <a:srgbClr val="FFFF00"/>
                </a:solidFill>
                <a:effectLst>
                  <a:outerShdw blurRad="38100" dist="38100" dir="2700000" algn="tl">
                    <a:srgbClr val="000000">
                      <a:alpha val="43137"/>
                    </a:srgbClr>
                  </a:outerShdw>
                </a:effectLst>
                <a:latin typeface="Cambria" pitchFamily="18" charset="0"/>
              </a:rPr>
              <a:t>will </a:t>
            </a:r>
            <a:r>
              <a:rPr lang="en-US" b="1" i="1" u="sng" dirty="0" smtClean="0">
                <a:solidFill>
                  <a:srgbClr val="FFFF00"/>
                </a:solidFill>
                <a:effectLst>
                  <a:outerShdw blurRad="38100" dist="38100" dir="2700000" algn="tl">
                    <a:srgbClr val="000000">
                      <a:alpha val="43137"/>
                    </a:srgbClr>
                  </a:outerShdw>
                </a:effectLst>
                <a:latin typeface="Cambria" pitchFamily="18" charset="0"/>
              </a:rPr>
              <a:t>delight in the 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685800"/>
            <a:ext cx="8229600" cy="6172200"/>
          </a:xfrm>
        </p:spPr>
        <p:txBody>
          <a:bodyPr>
            <a:normAutofit fontScale="92500"/>
          </a:bodyPr>
          <a:lstStyle/>
          <a:p>
            <a:r>
              <a:rPr lang="en-US" dirty="0" smtClean="0">
                <a:effectLst>
                  <a:outerShdw blurRad="38100" dist="38100" dir="2700000" algn="tl">
                    <a:srgbClr val="000000">
                      <a:alpha val="43137"/>
                    </a:srgbClr>
                  </a:outerShdw>
                </a:effectLst>
              </a:rPr>
              <a:t>Many of the Proverbs speak of the blessing and benefit of having a fear of the Lord:</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 adds length to </a:t>
            </a:r>
            <a:r>
              <a:rPr lang="en-US" b="1" i="1" u="sng" dirty="0" smtClean="0">
                <a:solidFill>
                  <a:srgbClr val="FFFF00"/>
                </a:solidFill>
                <a:effectLst>
                  <a:outerShdw blurRad="38100" dist="38100" dir="2700000" algn="tl">
                    <a:srgbClr val="000000">
                      <a:alpha val="43137"/>
                    </a:srgbClr>
                  </a:outerShdw>
                </a:effectLst>
                <a:latin typeface="Cambria" pitchFamily="18" charset="0"/>
              </a:rPr>
              <a:t>life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(10:27)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He </a:t>
            </a:r>
            <a:r>
              <a:rPr lang="en-US" b="1" i="1" dirty="0" smtClean="0">
                <a:solidFill>
                  <a:srgbClr val="FFFF00"/>
                </a:solidFill>
                <a:effectLst>
                  <a:outerShdw blurRad="38100" dist="38100" dir="2700000" algn="tl">
                    <a:srgbClr val="000000">
                      <a:alpha val="43137"/>
                    </a:srgbClr>
                  </a:outerShdw>
                </a:effectLst>
                <a:latin typeface="Cambria" pitchFamily="18" charset="0"/>
              </a:rPr>
              <a:t>who </a:t>
            </a:r>
            <a:r>
              <a:rPr lang="en-US" b="1" i="1" u="sng" dirty="0" smtClean="0">
                <a:solidFill>
                  <a:srgbClr val="FFFF00"/>
                </a:solidFill>
                <a:effectLst>
                  <a:outerShdw blurRad="38100" dist="38100" dir="2700000" algn="tl">
                    <a:srgbClr val="000000">
                      <a:alpha val="43137"/>
                    </a:srgbClr>
                  </a:outerShdw>
                </a:effectLst>
                <a:latin typeface="Cambria" pitchFamily="18" charset="0"/>
              </a:rPr>
              <a:t>fears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has a </a:t>
            </a:r>
            <a:r>
              <a:rPr lang="en-US" b="1" i="1" u="sng" dirty="0" smtClean="0">
                <a:solidFill>
                  <a:srgbClr val="FFFF00"/>
                </a:solidFill>
                <a:effectLst>
                  <a:outerShdw blurRad="38100" dist="38100" dir="2700000" algn="tl">
                    <a:srgbClr val="000000">
                      <a:alpha val="43137"/>
                    </a:srgbClr>
                  </a:outerShdw>
                </a:effectLst>
                <a:latin typeface="Cambria" pitchFamily="18" charset="0"/>
              </a:rPr>
              <a:t>secure </a:t>
            </a:r>
            <a:r>
              <a:rPr lang="en-US" b="1" i="1" u="sng" dirty="0" smtClean="0">
                <a:solidFill>
                  <a:srgbClr val="FFFF00"/>
                </a:solidFill>
                <a:effectLst>
                  <a:outerShdw blurRad="38100" dist="38100" dir="2700000" algn="tl">
                    <a:srgbClr val="000000">
                      <a:alpha val="43137"/>
                    </a:srgbClr>
                  </a:outerShdw>
                </a:effectLst>
                <a:latin typeface="Cambria" pitchFamily="18" charset="0"/>
              </a:rPr>
              <a:t>fortress</a:t>
            </a:r>
            <a:r>
              <a:rPr lang="en-US" b="1" i="1" dirty="0" smtClean="0">
                <a:solidFill>
                  <a:srgbClr val="FFFF00"/>
                </a:solidFill>
                <a:effectLst>
                  <a:outerShdw blurRad="38100" dist="38100" dir="2700000" algn="tl">
                    <a:srgbClr val="000000">
                      <a:alpha val="43137"/>
                    </a:srgbClr>
                  </a:outerShdw>
                </a:effectLst>
                <a:latin typeface="Cambria" pitchFamily="18" charset="0"/>
              </a:rPr>
              <a:t>…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 is a fountain of </a:t>
            </a:r>
            <a:r>
              <a:rPr lang="en-US" b="1" i="1" u="sng" dirty="0" smtClean="0">
                <a:solidFill>
                  <a:srgbClr val="FFFF00"/>
                </a:solidFill>
                <a:effectLst>
                  <a:outerShdw blurRad="38100" dist="38100" dir="2700000" algn="tl">
                    <a:srgbClr val="000000">
                      <a:alpha val="43137"/>
                    </a:srgbClr>
                  </a:outerShdw>
                </a:effectLst>
                <a:latin typeface="Cambria" pitchFamily="18" charset="0"/>
              </a:rPr>
              <a:t>life</a:t>
            </a:r>
            <a:r>
              <a:rPr lang="en-US" b="1" i="1" dirty="0" smtClean="0">
                <a:solidFill>
                  <a:srgbClr val="FFFF00"/>
                </a:solidFill>
                <a:effectLst>
                  <a:outerShdw blurRad="38100" dist="38100" dir="2700000" algn="tl">
                    <a:srgbClr val="000000">
                      <a:alpha val="43137"/>
                    </a:srgbClr>
                  </a:outerShdw>
                </a:effectLst>
                <a:latin typeface="Cambria" pitchFamily="18" charset="0"/>
              </a:rPr>
              <a:t> , turning a man from the snares of death.</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(14:26-27)</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Better </a:t>
            </a:r>
            <a:r>
              <a:rPr lang="en-US" b="1" i="1" dirty="0" smtClean="0">
                <a:solidFill>
                  <a:srgbClr val="FFFF00"/>
                </a:solidFill>
                <a:effectLst>
                  <a:outerShdw blurRad="38100" dist="38100" dir="2700000" algn="tl">
                    <a:srgbClr val="000000">
                      <a:alpha val="43137"/>
                    </a:srgbClr>
                  </a:outerShdw>
                </a:effectLst>
                <a:latin typeface="Cambria" pitchFamily="18" charset="0"/>
              </a:rPr>
              <a:t>a little with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than great wealth with turmoil. </a:t>
            </a:r>
            <a:r>
              <a:rPr lang="en-US" b="1" i="1" dirty="0" smtClean="0">
                <a:effectLst>
                  <a:outerShdw blurRad="38100" dist="38100" dir="2700000" algn="tl">
                    <a:srgbClr val="000000">
                      <a:alpha val="43137"/>
                    </a:srgbClr>
                  </a:outerShdw>
                </a:effectLst>
                <a:latin typeface="Cambria" pitchFamily="18" charset="0"/>
              </a:rPr>
              <a:t>(15:16)</a:t>
            </a:r>
            <a:endParaRPr lang="en-US" b="1" i="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 leads to life</a:t>
            </a:r>
            <a:r>
              <a:rPr lang="en-US" b="1" i="1" dirty="0" smtClean="0">
                <a:solidFill>
                  <a:srgbClr val="FFFF00"/>
                </a:solidFill>
                <a:effectLst>
                  <a:outerShdw blurRad="38100" dist="38100" dir="2700000" algn="tl">
                    <a:srgbClr val="000000">
                      <a:alpha val="43137"/>
                    </a:srgbClr>
                  </a:outerShdw>
                </a:effectLst>
                <a:latin typeface="Cambria" pitchFamily="18" charset="0"/>
              </a:rPr>
              <a:t>: Then one rests content, untouched by trouble. </a:t>
            </a:r>
            <a:r>
              <a:rPr lang="en-US" b="1" i="1" dirty="0" smtClean="0">
                <a:effectLst>
                  <a:outerShdw blurRad="38100" dist="38100" dir="2700000" algn="tl">
                    <a:srgbClr val="000000">
                      <a:alpha val="43137"/>
                    </a:srgbClr>
                  </a:outerShdw>
                </a:effectLst>
                <a:latin typeface="Cambria" pitchFamily="18" charset="0"/>
              </a:rPr>
              <a:t>(19:23) </a:t>
            </a:r>
            <a:endParaRPr lang="en-US" b="1" i="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Humility </a:t>
            </a:r>
            <a:r>
              <a:rPr lang="en-US" b="1" i="1" dirty="0" smtClean="0">
                <a:solidFill>
                  <a:srgbClr val="FFFF00"/>
                </a:solidFill>
                <a:effectLst>
                  <a:outerShdw blurRad="38100" dist="38100" dir="2700000" algn="tl">
                    <a:srgbClr val="000000">
                      <a:alpha val="43137"/>
                    </a:srgbClr>
                  </a:outerShdw>
                </a:effectLst>
                <a:latin typeface="Cambria" pitchFamily="18" charset="0"/>
              </a:rPr>
              <a:t>and the fear of the LORD bring wealth and honor and life. </a:t>
            </a:r>
            <a:r>
              <a:rPr lang="en-US" b="1" i="1" dirty="0" smtClean="0">
                <a:effectLst>
                  <a:outerShdw blurRad="38100" dist="38100" dir="2700000" algn="tl">
                    <a:srgbClr val="000000">
                      <a:alpha val="43137"/>
                    </a:srgbClr>
                  </a:outerShdw>
                </a:effectLst>
                <a:latin typeface="Cambria" pitchFamily="18" charset="0"/>
              </a:rPr>
              <a:t>(22:4)</a:t>
            </a:r>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So, pulling together a number of the passages that talk about the “fear of the Lord” such as those that we just looked at, we can define the “fear of the Lord” like this:</a:t>
            </a:r>
            <a:endParaRPr lang="en-US" dirty="0" smtClean="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“fear </a:t>
            </a:r>
            <a:r>
              <a:rPr lang="en-US" dirty="0" smtClean="0">
                <a:effectLst>
                  <a:outerShdw blurRad="38100" dist="38100" dir="2700000" algn="tl">
                    <a:srgbClr val="000000">
                      <a:alpha val="43137"/>
                    </a:srgbClr>
                  </a:outerShdw>
                </a:effectLst>
              </a:rPr>
              <a:t>of the </a:t>
            </a:r>
            <a:r>
              <a:rPr lang="en-US" dirty="0" smtClean="0">
                <a:effectLst>
                  <a:outerShdw blurRad="38100" dist="38100" dir="2700000" algn="tl">
                    <a:srgbClr val="000000">
                      <a:alpha val="43137"/>
                    </a:srgbClr>
                  </a:outerShdw>
                </a:effectLst>
              </a:rPr>
              <a:t>Lord” </a:t>
            </a:r>
            <a:r>
              <a:rPr lang="en-US" dirty="0" smtClean="0">
                <a:effectLst>
                  <a:outerShdw blurRad="38100" dist="38100" dir="2700000" algn="tl">
                    <a:srgbClr val="000000">
                      <a:alpha val="43137"/>
                    </a:srgbClr>
                  </a:outerShdw>
                </a:effectLst>
              </a:rPr>
              <a:t>is </a:t>
            </a:r>
            <a:r>
              <a:rPr lang="en-US" dirty="0" smtClean="0">
                <a:effectLst>
                  <a:outerShdw blurRad="38100" dist="38100" dir="2700000" algn="tl">
                    <a:srgbClr val="000000">
                      <a:alpha val="43137"/>
                    </a:srgbClr>
                  </a:outerShdw>
                </a:effectLst>
              </a:rPr>
              <a:t>the life-changing, </a:t>
            </a:r>
            <a:r>
              <a:rPr lang="en-US" dirty="0" smtClean="0">
                <a:effectLst>
                  <a:outerShdw blurRad="38100" dist="38100" dir="2700000" algn="tl">
                    <a:srgbClr val="000000">
                      <a:alpha val="43137"/>
                    </a:srgbClr>
                  </a:outerShdw>
                </a:effectLst>
              </a:rPr>
              <a:t>joyful awe and wonder </a:t>
            </a:r>
            <a:r>
              <a:rPr lang="en-US" dirty="0" smtClean="0">
                <a:effectLst>
                  <a:outerShdw blurRad="38100" dist="38100" dir="2700000" algn="tl">
                    <a:srgbClr val="000000">
                      <a:alpha val="43137"/>
                    </a:srgbClr>
                  </a:outerShdw>
                </a:effectLst>
              </a:rPr>
              <a:t>that we experience as we look on </a:t>
            </a:r>
            <a:r>
              <a:rPr lang="en-US" dirty="0" smtClean="0">
                <a:effectLst>
                  <a:outerShdw blurRad="38100" dist="38100" dir="2700000" algn="tl">
                    <a:srgbClr val="000000">
                      <a:alpha val="43137"/>
                    </a:srgbClr>
                  </a:outerShdw>
                </a:effectLst>
              </a:rPr>
              <a:t>the greatness of who God is and what He’s done. </a:t>
            </a:r>
            <a:endParaRPr lang="en-US" dirty="0" smtClean="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In short, to “fear the Lord” is to experience the transforming power of knowing God for who He is.</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066800"/>
          </a:xfrm>
        </p:spPr>
        <p:txBody>
          <a:bodyPr>
            <a:normAutofit fontScale="90000"/>
          </a:bodyPr>
          <a:lstStyle/>
          <a:p>
            <a:r>
              <a:rPr lang="en-US" sz="4400" dirty="0" smtClean="0">
                <a:effectLst>
                  <a:outerShdw blurRad="38100" dist="38100" dir="2700000" algn="tl">
                    <a:srgbClr val="000000">
                      <a:alpha val="43137"/>
                    </a:srgbClr>
                  </a:outerShdw>
                </a:effectLst>
              </a:rPr>
              <a:t>How Do We Get the “Fear </a:t>
            </a:r>
            <a:r>
              <a:rPr lang="en-US" sz="4400" dirty="0" smtClean="0">
                <a:effectLst>
                  <a:outerShdw blurRad="38100" dist="38100" dir="2700000" algn="tl">
                    <a:srgbClr val="000000">
                      <a:alpha val="43137"/>
                    </a:srgbClr>
                  </a:outerShdw>
                </a:effectLst>
              </a:rPr>
              <a:t>of the Lord”?</a:t>
            </a:r>
            <a:endParaRPr lang="en-US" dirty="0"/>
          </a:p>
        </p:txBody>
      </p:sp>
      <p:sp>
        <p:nvSpPr>
          <p:cNvPr id="5" name="Content Placeholder 4"/>
          <p:cNvSpPr>
            <a:spLocks noGrp="1"/>
          </p:cNvSpPr>
          <p:nvPr>
            <p:ph idx="1"/>
          </p:nvPr>
        </p:nvSpPr>
        <p:spPr>
          <a:xfrm>
            <a:off x="457200" y="1295400"/>
            <a:ext cx="8229600" cy="5562600"/>
          </a:xfrm>
        </p:spPr>
        <p:txBody>
          <a:bodyPr>
            <a:normAutofit fontScale="92500" lnSpcReduction="20000"/>
          </a:bodyPr>
          <a:lstStyle/>
          <a:p>
            <a:r>
              <a:rPr lang="en-US" dirty="0" smtClean="0">
                <a:effectLst>
                  <a:outerShdw blurRad="38100" dist="38100" dir="2700000" algn="tl">
                    <a:srgbClr val="000000">
                      <a:alpha val="43137"/>
                    </a:srgbClr>
                  </a:outerShdw>
                </a:effectLst>
              </a:rPr>
              <a:t>The fear of the Lord does not come all at once - it is something that grows in our life as we pursue it.</a:t>
            </a:r>
          </a:p>
          <a:p>
            <a:r>
              <a:rPr lang="en-US" dirty="0" smtClean="0">
                <a:effectLst>
                  <a:outerShdw blurRad="38100" dist="38100" dir="2700000" algn="tl">
                    <a:srgbClr val="000000">
                      <a:alpha val="43137"/>
                    </a:srgbClr>
                  </a:outerShdw>
                </a:effectLst>
              </a:rPr>
              <a:t>The Proverbs tell us that we grow in our fear of the Lord as we grow in godly, biblical wisdom:</a:t>
            </a:r>
            <a:endParaRPr lang="en-US" dirty="0" smtClean="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My </a:t>
            </a:r>
            <a:r>
              <a:rPr lang="en-US" b="1" i="1" dirty="0" smtClean="0">
                <a:solidFill>
                  <a:srgbClr val="FFFF00"/>
                </a:solidFill>
                <a:effectLst>
                  <a:outerShdw blurRad="38100" dist="38100" dir="2700000" algn="tl">
                    <a:srgbClr val="000000">
                      <a:alpha val="43137"/>
                    </a:srgbClr>
                  </a:outerShdw>
                </a:effectLst>
                <a:latin typeface="Cambria" pitchFamily="18" charset="0"/>
              </a:rPr>
              <a:t>son, if you accept my words and store up my commands within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turning your ear to wisdom and applying your heart to </a:t>
            </a:r>
            <a:r>
              <a:rPr lang="en-US" b="1" i="1" dirty="0" smtClean="0">
                <a:solidFill>
                  <a:srgbClr val="FFFF00"/>
                </a:solidFill>
                <a:effectLst>
                  <a:outerShdw blurRad="38100" dist="38100" dir="2700000" algn="tl">
                    <a:srgbClr val="000000">
                      <a:alpha val="43137"/>
                    </a:srgbClr>
                  </a:outerShdw>
                </a:effectLst>
                <a:latin typeface="Cambria" pitchFamily="18" charset="0"/>
              </a:rPr>
              <a:t>understanding, </a:t>
            </a:r>
            <a:r>
              <a:rPr lang="en-US" b="1" i="1" dirty="0" smtClean="0">
                <a:solidFill>
                  <a:srgbClr val="FFFF00"/>
                </a:solidFill>
                <a:effectLst>
                  <a:outerShdw blurRad="38100" dist="38100" dir="2700000" algn="tl">
                    <a:srgbClr val="000000">
                      <a:alpha val="43137"/>
                    </a:srgbClr>
                  </a:outerShdw>
                </a:effectLst>
                <a:latin typeface="Cambria" pitchFamily="18" charset="0"/>
              </a:rPr>
              <a:t>and if you call out for insight and cry aloud for </a:t>
            </a:r>
            <a:r>
              <a:rPr lang="en-US" b="1" i="1" dirty="0" smtClean="0">
                <a:solidFill>
                  <a:srgbClr val="FFFF00"/>
                </a:solidFill>
                <a:effectLst>
                  <a:outerShdw blurRad="38100" dist="38100" dir="2700000" algn="tl">
                    <a:srgbClr val="000000">
                      <a:alpha val="43137"/>
                    </a:srgbClr>
                  </a:outerShdw>
                </a:effectLst>
                <a:latin typeface="Cambria" pitchFamily="18" charset="0"/>
              </a:rPr>
              <a:t>understanding, </a:t>
            </a:r>
            <a:r>
              <a:rPr lang="en-US" b="1" i="1" dirty="0" smtClean="0">
                <a:solidFill>
                  <a:srgbClr val="FFFF00"/>
                </a:solidFill>
                <a:effectLst>
                  <a:outerShdw blurRad="38100" dist="38100" dir="2700000" algn="tl">
                    <a:srgbClr val="000000">
                      <a:alpha val="43137"/>
                    </a:srgbClr>
                  </a:outerShdw>
                </a:effectLst>
                <a:latin typeface="Cambria" pitchFamily="18" charset="0"/>
              </a:rPr>
              <a:t>and if you look for it as for silver and search for it as for hidden </a:t>
            </a:r>
            <a:r>
              <a:rPr lang="en-US" b="1" i="1" dirty="0" smtClean="0">
                <a:solidFill>
                  <a:srgbClr val="FFFF00"/>
                </a:solidFill>
                <a:effectLst>
                  <a:outerShdw blurRad="38100" dist="38100" dir="2700000" algn="tl">
                    <a:srgbClr val="000000">
                      <a:alpha val="43137"/>
                    </a:srgbClr>
                  </a:outerShdw>
                </a:effectLst>
                <a:latin typeface="Cambria" pitchFamily="18" charset="0"/>
              </a:rPr>
              <a:t>treasure, </a:t>
            </a:r>
            <a:r>
              <a:rPr lang="en-US" b="1" i="1" dirty="0" smtClean="0">
                <a:solidFill>
                  <a:srgbClr val="FFFF00"/>
                </a:solidFill>
                <a:effectLst>
                  <a:outerShdw blurRad="38100" dist="38100" dir="2700000" algn="tl">
                    <a:srgbClr val="000000">
                      <a:alpha val="43137"/>
                    </a:srgbClr>
                  </a:outerShdw>
                </a:effectLst>
                <a:latin typeface="Cambria" pitchFamily="18" charset="0"/>
              </a:rPr>
              <a:t>then you will understand </a:t>
            </a:r>
            <a:r>
              <a:rPr lang="en-US" b="1" i="1" u="sng" dirty="0" smtClean="0">
                <a:solidFill>
                  <a:srgbClr val="FFFF00"/>
                </a:solidFill>
                <a:effectLst>
                  <a:outerShdw blurRad="38100" dist="38100" dir="2700000" algn="tl">
                    <a:srgbClr val="000000">
                      <a:alpha val="43137"/>
                    </a:srgbClr>
                  </a:outerShdw>
                </a:effectLst>
                <a:latin typeface="Cambria" pitchFamily="18" charset="0"/>
              </a:rPr>
              <a:t>the 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find the knowledge of God. </a:t>
            </a:r>
            <a:r>
              <a:rPr lang="en-US" dirty="0" smtClean="0">
                <a:effectLst>
                  <a:outerShdw blurRad="38100" dist="38100" dir="2700000" algn="tl">
                    <a:srgbClr val="000000">
                      <a:alpha val="43137"/>
                    </a:srgbClr>
                  </a:outerShdw>
                </a:effectLst>
              </a:rPr>
              <a:t>(Proverbs 2:1-5)</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rmAutofit fontScale="90000"/>
          </a:bodyPr>
          <a:lstStyle/>
          <a:p>
            <a:r>
              <a:rPr lang="en-US" sz="4400" dirty="0" smtClean="0">
                <a:effectLst>
                  <a:outerShdw blurRad="38100" dist="38100" dir="2700000" algn="tl">
                    <a:srgbClr val="000000">
                      <a:alpha val="43137"/>
                    </a:srgbClr>
                  </a:outerShdw>
                </a:effectLst>
              </a:rPr>
              <a:t>The Ultimate Reason for Having a </a:t>
            </a:r>
            <a:r>
              <a:rPr lang="en-US" sz="4400" dirty="0" smtClean="0">
                <a:effectLst>
                  <a:outerShdw blurRad="38100" dist="38100" dir="2700000" algn="tl">
                    <a:srgbClr val="000000">
                      <a:alpha val="43137"/>
                    </a:srgbClr>
                  </a:outerShdw>
                </a:effectLst>
              </a:rPr>
              <a:t>“Fear </a:t>
            </a:r>
            <a:r>
              <a:rPr lang="en-US" sz="4400" dirty="0" smtClean="0">
                <a:effectLst>
                  <a:outerShdw blurRad="38100" dist="38100" dir="2700000" algn="tl">
                    <a:srgbClr val="000000">
                      <a:alpha val="43137"/>
                    </a:srgbClr>
                  </a:outerShdw>
                </a:effectLst>
              </a:rPr>
              <a:t>of the Lord</a:t>
            </a:r>
            <a:r>
              <a:rPr lang="en-US" sz="4400" dirty="0" smtClean="0">
                <a:effectLst>
                  <a:outerShdw blurRad="38100" dist="38100" dir="2700000" algn="tl">
                    <a:srgbClr val="000000">
                      <a:alpha val="43137"/>
                    </a:srgbClr>
                  </a:outerShdw>
                </a:effectLst>
              </a:rPr>
              <a:t>”</a:t>
            </a:r>
            <a:endParaRPr lang="en-US" dirty="0"/>
          </a:p>
        </p:txBody>
      </p:sp>
      <p:sp>
        <p:nvSpPr>
          <p:cNvPr id="5" name="Content Placeholder 4"/>
          <p:cNvSpPr>
            <a:spLocks noGrp="1"/>
          </p:cNvSpPr>
          <p:nvPr>
            <p:ph idx="1"/>
          </p:nvPr>
        </p:nvSpPr>
        <p:spPr>
          <a:xfrm>
            <a:off x="457200" y="1371600"/>
            <a:ext cx="8229600" cy="5486400"/>
          </a:xfrm>
        </p:spPr>
        <p:txBody>
          <a:bodyPr>
            <a:normAutofit fontScale="92500" lnSpcReduction="20000"/>
          </a:bodyPr>
          <a:lstStyle/>
          <a:p>
            <a:r>
              <a:rPr lang="en-US" dirty="0" smtClean="0">
                <a:effectLst>
                  <a:outerShdw blurRad="38100" dist="38100" dir="2700000" algn="tl">
                    <a:srgbClr val="000000">
                      <a:alpha val="43137"/>
                    </a:srgbClr>
                  </a:outerShdw>
                </a:effectLst>
              </a:rPr>
              <a:t>Proverbs 20:9 asks the question</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latin typeface="Cambria" pitchFamily="18" charset="0"/>
              </a:rPr>
              <a:t>Who can say, “I have kept my heart pure; I am clean and without sin”?</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The answer </a:t>
            </a:r>
            <a:r>
              <a:rPr lang="en-US" dirty="0" smtClean="0">
                <a:effectLst>
                  <a:outerShdw blurRad="38100" dist="38100" dir="2700000" algn="tl">
                    <a:srgbClr val="000000">
                      <a:alpha val="43137"/>
                    </a:srgbClr>
                  </a:outerShdw>
                </a:effectLst>
              </a:rPr>
              <a:t>is: </a:t>
            </a:r>
            <a:r>
              <a:rPr lang="en-US" dirty="0" smtClean="0">
                <a:effectLst>
                  <a:outerShdw blurRad="38100" dist="38100" dir="2700000" algn="tl">
                    <a:srgbClr val="000000">
                      <a:alpha val="43137"/>
                    </a:srgbClr>
                  </a:outerShdw>
                </a:effectLst>
              </a:rPr>
              <a:t>no </a:t>
            </a:r>
            <a:r>
              <a:rPr lang="en-US" dirty="0" smtClean="0">
                <a:effectLst>
                  <a:outerShdw blurRad="38100" dist="38100" dir="2700000" algn="tl">
                    <a:srgbClr val="000000">
                      <a:alpha val="43137"/>
                    </a:srgbClr>
                  </a:outerShdw>
                </a:effectLst>
              </a:rPr>
              <a:t>one!</a:t>
            </a:r>
          </a:p>
          <a:p>
            <a:r>
              <a:rPr lang="en-US" dirty="0" smtClean="0">
                <a:effectLst>
                  <a:outerShdw blurRad="38100" dist="38100" dir="2700000" algn="tl">
                    <a:srgbClr val="000000">
                      <a:alpha val="43137"/>
                    </a:srgbClr>
                  </a:outerShdw>
                </a:effectLst>
              </a:rPr>
              <a:t>In Psalm 130:3, David asks a similar question: </a:t>
            </a:r>
            <a:r>
              <a:rPr lang="en-US" b="1" i="1" dirty="0" smtClean="0">
                <a:solidFill>
                  <a:srgbClr val="FFFF00"/>
                </a:solidFill>
                <a:effectLst>
                  <a:outerShdw blurRad="38100" dist="38100" dir="2700000" algn="tl">
                    <a:srgbClr val="000000">
                      <a:alpha val="43137"/>
                    </a:srgbClr>
                  </a:outerShdw>
                </a:effectLst>
                <a:latin typeface="Cambria" pitchFamily="18" charset="0"/>
              </a:rPr>
              <a:t>If you, O LORD, kept a record of sins, O Lord, who could stand? </a:t>
            </a:r>
            <a:r>
              <a:rPr lang="en-US" dirty="0" smtClean="0">
                <a:effectLst>
                  <a:outerShdw blurRad="38100" dist="38100" dir="2700000" algn="tl">
                    <a:srgbClr val="000000">
                      <a:alpha val="43137"/>
                    </a:srgbClr>
                  </a:outerShdw>
                </a:effectLst>
              </a:rPr>
              <a:t>Again, the </a:t>
            </a:r>
            <a:r>
              <a:rPr lang="en-US" dirty="0" smtClean="0">
                <a:effectLst>
                  <a:outerShdw blurRad="38100" dist="38100" dir="2700000" algn="tl">
                    <a:srgbClr val="000000">
                      <a:alpha val="43137"/>
                    </a:srgbClr>
                  </a:outerShdw>
                </a:effectLst>
              </a:rPr>
              <a:t>answer is: no one</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But then in verse 4 he gives us hope: </a:t>
            </a:r>
            <a:r>
              <a:rPr lang="en-US" b="1" i="1" dirty="0" smtClean="0">
                <a:solidFill>
                  <a:srgbClr val="FFFF00"/>
                </a:solidFill>
                <a:effectLst>
                  <a:outerShdw blurRad="38100" dist="38100" dir="2700000" algn="tl">
                    <a:srgbClr val="000000">
                      <a:alpha val="43137"/>
                    </a:srgbClr>
                  </a:outerShdw>
                </a:effectLst>
                <a:latin typeface="Cambria" pitchFamily="18" charset="0"/>
              </a:rPr>
              <a:t>But with you there is </a:t>
            </a:r>
            <a:r>
              <a:rPr lang="en-US" b="1" i="1" u="sng" dirty="0" smtClean="0">
                <a:solidFill>
                  <a:srgbClr val="FFFF00"/>
                </a:solidFill>
                <a:effectLst>
                  <a:outerShdw blurRad="38100" dist="38100" dir="2700000" algn="tl">
                    <a:srgbClr val="000000">
                      <a:alpha val="43137"/>
                    </a:srgbClr>
                  </a:outerShdw>
                </a:effectLst>
                <a:latin typeface="Cambria" pitchFamily="18" charset="0"/>
              </a:rPr>
              <a:t>forgiveness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u="sng" dirty="0" smtClean="0">
                <a:solidFill>
                  <a:srgbClr val="FFFF00"/>
                </a:solidFill>
                <a:effectLst>
                  <a:outerShdw blurRad="38100" dist="38100" dir="2700000" algn="tl">
                    <a:srgbClr val="000000">
                      <a:alpha val="43137"/>
                    </a:srgbClr>
                  </a:outerShdw>
                </a:effectLst>
                <a:latin typeface="Cambria" pitchFamily="18" charset="0"/>
              </a:rPr>
              <a:t>therefore you are feared</a:t>
            </a:r>
            <a:r>
              <a:rPr lang="en-US" b="1" i="1" dirty="0" smtClean="0">
                <a:solidFill>
                  <a:srgbClr val="FFFF00"/>
                </a:solidFill>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ultimate reason</a:t>
            </a:r>
            <a:r>
              <a:rPr lang="en-US" dirty="0" smtClean="0">
                <a:effectLst>
                  <a:outerShdw blurRad="38100" dist="38100" dir="2700000" algn="tl">
                    <a:srgbClr val="000000">
                      <a:alpha val="43137"/>
                    </a:srgbClr>
                  </a:outerShdw>
                </a:effectLst>
              </a:rPr>
              <a:t> that we should fear and revere God is that in love He found a way to satisfy His just wrath against us in the death of His Son on the cross!</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690563" indent="-554038">
              <a:buNone/>
            </a:pPr>
            <a:r>
              <a:rPr lang="en-US" b="1" baseline="30000" dirty="0" smtClean="0">
                <a:effectLst>
                  <a:outerShdw blurRad="38100" dist="38100" dir="2700000" algn="tl">
                    <a:srgbClr val="000000">
                      <a:alpha val="43137"/>
                    </a:srgbClr>
                  </a:outerShdw>
                </a:effectLst>
              </a:rPr>
              <a:t>2:4 </a:t>
            </a:r>
            <a:r>
              <a:rPr lang="en-US" b="1" i="1" dirty="0" smtClean="0">
                <a:solidFill>
                  <a:srgbClr val="FFFF00"/>
                </a:solidFill>
                <a:effectLst>
                  <a:outerShdw blurRad="38100" dist="38100" dir="2700000" algn="tl">
                    <a:srgbClr val="000000">
                      <a:alpha val="43137"/>
                    </a:srgbClr>
                  </a:outerShdw>
                </a:effectLst>
                <a:latin typeface="Cambria" pitchFamily="18" charset="0"/>
              </a:rPr>
              <a:t>…if you look for [wisdom] as for silver and search for it as for hidden treasure,</a:t>
            </a:r>
          </a:p>
          <a:p>
            <a:pPr marL="690563" indent="-554038">
              <a:buNone/>
            </a:pPr>
            <a:r>
              <a:rPr lang="en-US" b="1" baseline="30000" dirty="0" smtClean="0">
                <a:effectLst>
                  <a:outerShdw blurRad="38100" dist="38100" dir="2700000" algn="tl">
                    <a:srgbClr val="000000">
                      <a:alpha val="43137"/>
                    </a:srgbClr>
                  </a:outerShdw>
                </a:effectLst>
              </a:rPr>
              <a:t> 2:5 </a:t>
            </a:r>
            <a:r>
              <a:rPr lang="en-US" b="1" i="1" dirty="0" smtClean="0">
                <a:solidFill>
                  <a:srgbClr val="FFFF00"/>
                </a:solidFill>
                <a:effectLst>
                  <a:outerShdw blurRad="38100" dist="38100" dir="2700000" algn="tl">
                    <a:srgbClr val="000000">
                      <a:alpha val="43137"/>
                    </a:srgbClr>
                  </a:outerShdw>
                </a:effectLst>
                <a:latin typeface="Cambria" pitchFamily="18" charset="0"/>
              </a:rPr>
              <a:t>then you will understand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find the knowledge of God. </a:t>
            </a:r>
          </a:p>
          <a:p>
            <a:pPr marL="690563" indent="-55403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690563" indent="-554038">
              <a:buNone/>
            </a:pPr>
            <a:r>
              <a:rPr lang="en-US" b="1" baseline="30000" dirty="0" smtClean="0">
                <a:effectLst>
                  <a:outerShdw blurRad="38100" dist="38100" dir="2700000" algn="tl">
                    <a:srgbClr val="000000">
                      <a:alpha val="43137"/>
                    </a:srgbClr>
                  </a:outerShdw>
                </a:effectLst>
              </a:rPr>
              <a:t> 3:7 </a:t>
            </a:r>
            <a:r>
              <a:rPr lang="en-US" b="1" i="1" dirty="0" smtClean="0">
                <a:solidFill>
                  <a:srgbClr val="FFFF00"/>
                </a:solidFill>
                <a:effectLst>
                  <a:outerShdw blurRad="38100" dist="38100" dir="2700000" algn="tl">
                    <a:srgbClr val="000000">
                      <a:alpha val="43137"/>
                    </a:srgbClr>
                  </a:outerShdw>
                </a:effectLst>
                <a:latin typeface="Cambria" pitchFamily="18" charset="0"/>
              </a:rPr>
              <a:t>Do not be wise in your own eyes;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shun evil. </a:t>
            </a:r>
          </a:p>
          <a:p>
            <a:pPr marL="690563" indent="-55403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690563" indent="-554038">
              <a:buNone/>
            </a:pPr>
            <a:r>
              <a:rPr lang="en-US" b="1" baseline="30000" dirty="0" smtClean="0">
                <a:effectLst>
                  <a:outerShdw blurRad="38100" dist="38100" dir="2700000" algn="tl">
                    <a:srgbClr val="000000">
                      <a:alpha val="43137"/>
                    </a:srgbClr>
                  </a:outerShdw>
                </a:effectLst>
              </a:rPr>
              <a:t>8:13 </a:t>
            </a:r>
            <a:r>
              <a:rPr lang="en-US" b="1" i="1" dirty="0" smtClean="0">
                <a:solidFill>
                  <a:srgbClr val="FFFF00"/>
                </a:solidFill>
                <a:effectLst>
                  <a:outerShdw blurRad="38100" dist="38100" dir="2700000" algn="tl">
                    <a:srgbClr val="000000">
                      <a:alpha val="43137"/>
                    </a:srgbClr>
                  </a:outerShdw>
                </a:effectLst>
                <a:latin typeface="Cambria" pitchFamily="18" charset="0"/>
              </a:rPr>
              <a:t>To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the LORD</a:t>
            </a:r>
            <a:r>
              <a:rPr lang="en-US" b="1" i="1" dirty="0" smtClean="0">
                <a:solidFill>
                  <a:srgbClr val="FFFF00"/>
                </a:solidFill>
                <a:effectLst>
                  <a:outerShdw blurRad="38100" dist="38100" dir="2700000" algn="tl">
                    <a:srgbClr val="000000">
                      <a:alpha val="43137"/>
                    </a:srgbClr>
                  </a:outerShdw>
                </a:effectLst>
                <a:latin typeface="Cambria" pitchFamily="18" charset="0"/>
              </a:rPr>
              <a:t> is to hate evil…</a:t>
            </a: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lnSpcReduction="10000"/>
          </a:bodyPr>
          <a:lstStyle/>
          <a:p>
            <a:pPr marL="860425" indent="-723900">
              <a:buNone/>
            </a:pPr>
            <a:r>
              <a:rPr lang="en-US" b="1" baseline="30000" dirty="0" smtClean="0">
                <a:effectLst>
                  <a:outerShdw blurRad="38100" dist="38100" dir="2700000" algn="tl">
                    <a:srgbClr val="000000">
                      <a:alpha val="43137"/>
                    </a:srgbClr>
                  </a:outerShdw>
                </a:effectLst>
              </a:rPr>
              <a:t>  9:10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is the beginning of wisdom, and knowledge of the Holy One is understanding.</a:t>
            </a:r>
          </a:p>
          <a:p>
            <a:pPr marL="860425" indent="-723900">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860425" indent="-723900">
              <a:buNone/>
            </a:pPr>
            <a:r>
              <a:rPr lang="en-US" b="1" baseline="30000" dirty="0" smtClean="0">
                <a:effectLst>
                  <a:outerShdw blurRad="38100" dist="38100" dir="2700000" algn="tl">
                    <a:srgbClr val="000000">
                      <a:alpha val="43137"/>
                    </a:srgbClr>
                  </a:outerShdw>
                </a:effectLst>
              </a:rPr>
              <a:t>10:27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adds length to life, but the years of the wicked are cut short.</a:t>
            </a:r>
          </a:p>
          <a:p>
            <a:pPr marL="860425" indent="-723900">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860425" indent="-723900">
              <a:buNone/>
            </a:pPr>
            <a:r>
              <a:rPr lang="en-US" b="1" baseline="30000" dirty="0" smtClean="0">
                <a:effectLst>
                  <a:outerShdw blurRad="38100" dist="38100" dir="2700000" algn="tl">
                    <a:srgbClr val="000000">
                      <a:alpha val="43137"/>
                    </a:srgbClr>
                  </a:outerShdw>
                </a:effectLst>
              </a:rPr>
              <a:t>   14:2 </a:t>
            </a:r>
            <a:r>
              <a:rPr lang="en-US" b="1" i="1" dirty="0" smtClean="0">
                <a:solidFill>
                  <a:srgbClr val="FFFF00"/>
                </a:solidFill>
                <a:effectLst>
                  <a:outerShdw blurRad="38100" dist="38100" dir="2700000" algn="tl">
                    <a:srgbClr val="000000">
                      <a:alpha val="43137"/>
                    </a:srgbClr>
                  </a:outerShdw>
                </a:effectLst>
                <a:latin typeface="Cambria" pitchFamily="18" charset="0"/>
              </a:rPr>
              <a:t>He whose walk is upright </a:t>
            </a:r>
            <a:r>
              <a:rPr lang="en-US" b="1" i="1" u="sng" dirty="0" smtClean="0">
                <a:solidFill>
                  <a:srgbClr val="FFFF00"/>
                </a:solidFill>
                <a:effectLst>
                  <a:outerShdw blurRad="38100" dist="38100" dir="2700000" algn="tl">
                    <a:srgbClr val="000000">
                      <a:alpha val="43137"/>
                    </a:srgbClr>
                  </a:outerShdw>
                </a:effectLst>
                <a:latin typeface="Cambria" pitchFamily="18" charset="0"/>
              </a:rPr>
              <a:t>fears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but he whose ways are devious despises him. </a:t>
            </a:r>
          </a:p>
          <a:p>
            <a:pPr marL="690563" indent="-55403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798513" indent="-661988">
              <a:buNone/>
            </a:pPr>
            <a:r>
              <a:rPr lang="en-US" b="1" baseline="30000" dirty="0" smtClean="0">
                <a:effectLst>
                  <a:outerShdw blurRad="38100" dist="38100" dir="2700000" algn="tl">
                    <a:srgbClr val="000000">
                      <a:alpha val="43137"/>
                    </a:srgbClr>
                  </a:outerShdw>
                </a:effectLst>
              </a:rPr>
              <a:t>14:16 </a:t>
            </a:r>
            <a:r>
              <a:rPr lang="en-US" b="1" i="1" dirty="0" smtClean="0">
                <a:solidFill>
                  <a:srgbClr val="FFFF00"/>
                </a:solidFill>
                <a:effectLst>
                  <a:outerShdw blurRad="38100" dist="38100" dir="2700000" algn="tl">
                    <a:srgbClr val="000000">
                      <a:alpha val="43137"/>
                    </a:srgbClr>
                  </a:outerShdw>
                </a:effectLst>
                <a:latin typeface="Cambria" pitchFamily="18" charset="0"/>
              </a:rPr>
              <a:t>A wise man </a:t>
            </a:r>
            <a:r>
              <a:rPr lang="en-US" b="1" i="1" u="sng" dirty="0" smtClean="0">
                <a:solidFill>
                  <a:srgbClr val="FFFF00"/>
                </a:solidFill>
                <a:effectLst>
                  <a:outerShdw blurRad="38100" dist="38100" dir="2700000" algn="tl">
                    <a:srgbClr val="000000">
                      <a:alpha val="43137"/>
                    </a:srgbClr>
                  </a:outerShdw>
                </a:effectLst>
                <a:latin typeface="Cambria" pitchFamily="18" charset="0"/>
              </a:rPr>
              <a:t>fears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shuns evil, but a fool is hotheaded and reckless. </a:t>
            </a:r>
          </a:p>
          <a:p>
            <a:pPr marL="798513" indent="-66198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798513" indent="-661988">
              <a:buNone/>
            </a:pPr>
            <a:r>
              <a:rPr lang="en-US" b="1" baseline="30000" dirty="0" smtClean="0">
                <a:effectLst>
                  <a:outerShdw blurRad="38100" dist="38100" dir="2700000" algn="tl">
                    <a:srgbClr val="000000">
                      <a:alpha val="43137"/>
                    </a:srgbClr>
                  </a:outerShdw>
                </a:effectLst>
              </a:rPr>
              <a:t>14:26 </a:t>
            </a:r>
            <a:r>
              <a:rPr lang="en-US" b="1" i="1" dirty="0" smtClean="0">
                <a:solidFill>
                  <a:srgbClr val="FFFF00"/>
                </a:solidFill>
                <a:effectLst>
                  <a:outerShdw blurRad="38100" dist="38100" dir="2700000" algn="tl">
                    <a:srgbClr val="000000">
                      <a:alpha val="43137"/>
                    </a:srgbClr>
                  </a:outerShdw>
                </a:effectLst>
                <a:latin typeface="Cambria" pitchFamily="18" charset="0"/>
              </a:rPr>
              <a:t>He who </a:t>
            </a:r>
            <a:r>
              <a:rPr lang="en-US" b="1" i="1" u="sng" dirty="0" smtClean="0">
                <a:solidFill>
                  <a:srgbClr val="FFFF00"/>
                </a:solidFill>
                <a:effectLst>
                  <a:outerShdw blurRad="38100" dist="38100" dir="2700000" algn="tl">
                    <a:srgbClr val="000000">
                      <a:alpha val="43137"/>
                    </a:srgbClr>
                  </a:outerShdw>
                </a:effectLst>
                <a:latin typeface="Cambria" pitchFamily="18" charset="0"/>
              </a:rPr>
              <a:t>fears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has a secure fortress, and for his children it will be a refuge. </a:t>
            </a:r>
          </a:p>
          <a:p>
            <a:pPr marL="798513" indent="-661988">
              <a:buNone/>
            </a:pPr>
            <a:r>
              <a:rPr lang="en-US" b="1" baseline="30000" dirty="0" smtClean="0">
                <a:effectLst>
                  <a:outerShdw blurRad="38100" dist="38100" dir="2700000" algn="tl">
                    <a:srgbClr val="000000">
                      <a:alpha val="43137"/>
                    </a:srgbClr>
                  </a:outerShdw>
                </a:effectLst>
              </a:rPr>
              <a:t>14:27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is a fountain of life, turning a man from the snares of death. </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798513" indent="-661988">
              <a:buNone/>
            </a:pPr>
            <a:r>
              <a:rPr lang="en-US" b="1" baseline="30000" dirty="0" smtClean="0">
                <a:effectLst>
                  <a:outerShdw blurRad="38100" dist="38100" dir="2700000" algn="tl">
                    <a:srgbClr val="000000">
                      <a:alpha val="43137"/>
                    </a:srgbClr>
                  </a:outerShdw>
                </a:effectLst>
              </a:rPr>
              <a:t>15:16 </a:t>
            </a:r>
            <a:r>
              <a:rPr lang="en-US" b="1" i="1" dirty="0" smtClean="0">
                <a:solidFill>
                  <a:srgbClr val="FFFF00"/>
                </a:solidFill>
                <a:effectLst>
                  <a:outerShdw blurRad="38100" dist="38100" dir="2700000" algn="tl">
                    <a:srgbClr val="000000">
                      <a:alpha val="43137"/>
                    </a:srgbClr>
                  </a:outerShdw>
                </a:effectLst>
                <a:latin typeface="Cambria" pitchFamily="18" charset="0"/>
              </a:rPr>
              <a:t>Better a little with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than great wealth with turmoil. </a:t>
            </a:r>
          </a:p>
          <a:p>
            <a:pPr marL="798513" indent="-66198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798513" indent="-661988">
              <a:buNone/>
            </a:pPr>
            <a:r>
              <a:rPr lang="en-US" b="1" baseline="30000" dirty="0" smtClean="0">
                <a:effectLst>
                  <a:outerShdw blurRad="38100" dist="38100" dir="2700000" algn="tl">
                    <a:srgbClr val="000000">
                      <a:alpha val="43137"/>
                    </a:srgbClr>
                  </a:outerShdw>
                </a:effectLst>
              </a:rPr>
              <a:t>15:33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teaches a man wisdom, and humility comes before honor. </a:t>
            </a:r>
          </a:p>
          <a:p>
            <a:pPr marL="798513" indent="-66198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798513" indent="-661988">
              <a:buNone/>
            </a:pPr>
            <a:r>
              <a:rPr lang="en-US" b="1" baseline="30000" dirty="0" smtClean="0">
                <a:effectLst>
                  <a:outerShdw blurRad="38100" dist="38100" dir="2700000" algn="tl">
                    <a:srgbClr val="000000">
                      <a:alpha val="43137"/>
                    </a:srgbClr>
                  </a:outerShdw>
                </a:effectLst>
              </a:rPr>
              <a:t>16:6  </a:t>
            </a:r>
            <a:r>
              <a:rPr lang="en-US" b="1" i="1" dirty="0" smtClean="0">
                <a:solidFill>
                  <a:srgbClr val="FFFF00"/>
                </a:solidFill>
                <a:effectLst>
                  <a:outerShdw blurRad="38100" dist="38100" dir="2700000" algn="tl">
                    <a:srgbClr val="000000">
                      <a:alpha val="43137"/>
                    </a:srgbClr>
                  </a:outerShdw>
                </a:effectLst>
                <a:latin typeface="Cambria" pitchFamily="18" charset="0"/>
              </a:rPr>
              <a:t>Through love and faithfulness sin is atoned for; through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 man avoids evil. </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798513" indent="-661988">
              <a:buNone/>
            </a:pPr>
            <a:r>
              <a:rPr lang="en-US" b="1" baseline="30000" dirty="0" smtClean="0">
                <a:effectLst>
                  <a:outerShdw blurRad="38100" dist="38100" dir="2700000" algn="tl">
                    <a:srgbClr val="000000">
                      <a:alpha val="43137"/>
                    </a:srgbClr>
                  </a:outerShdw>
                </a:effectLst>
              </a:rPr>
              <a:t>19:23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leads to life: Then one rests content, untouched by trouble. </a:t>
            </a:r>
          </a:p>
          <a:p>
            <a:pPr marL="798513" indent="-66198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798513" indent="-661988">
              <a:buNone/>
            </a:pPr>
            <a:r>
              <a:rPr lang="en-US" b="1" baseline="30000" dirty="0" smtClean="0">
                <a:effectLst>
                  <a:outerShdw blurRad="38100" dist="38100" dir="2700000" algn="tl">
                    <a:srgbClr val="000000">
                      <a:alpha val="43137"/>
                    </a:srgbClr>
                  </a:outerShdw>
                </a:effectLst>
              </a:rPr>
              <a:t>  22:4 </a:t>
            </a:r>
            <a:r>
              <a:rPr lang="en-US" b="1" i="1" dirty="0" smtClean="0">
                <a:solidFill>
                  <a:srgbClr val="FFFF00"/>
                </a:solidFill>
                <a:effectLst>
                  <a:outerShdw blurRad="38100" dist="38100" dir="2700000" algn="tl">
                    <a:srgbClr val="000000">
                      <a:alpha val="43137"/>
                    </a:srgbClr>
                  </a:outerShdw>
                </a:effectLst>
                <a:latin typeface="Cambria" pitchFamily="18" charset="0"/>
              </a:rPr>
              <a:t>Humility and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bring wealth and honor and life. </a:t>
            </a:r>
          </a:p>
          <a:p>
            <a:pPr marL="798513" indent="-661988">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798513" indent="-661988">
              <a:buNone/>
            </a:pPr>
            <a:r>
              <a:rPr lang="en-US" b="1" baseline="30000" dirty="0" smtClean="0">
                <a:effectLst>
                  <a:outerShdw blurRad="38100" dist="38100" dir="2700000" algn="tl">
                    <a:srgbClr val="000000">
                      <a:alpha val="43137"/>
                    </a:srgbClr>
                  </a:outerShdw>
                </a:effectLst>
              </a:rPr>
              <a:t>23:17 </a:t>
            </a:r>
            <a:r>
              <a:rPr lang="en-US" b="1" i="1" dirty="0" smtClean="0">
                <a:solidFill>
                  <a:srgbClr val="FFFF00"/>
                </a:solidFill>
                <a:effectLst>
                  <a:outerShdw blurRad="38100" dist="38100" dir="2700000" algn="tl">
                    <a:srgbClr val="000000">
                      <a:alpha val="43137"/>
                    </a:srgbClr>
                  </a:outerShdw>
                </a:effectLst>
                <a:latin typeface="Cambria" pitchFamily="18" charset="0"/>
              </a:rPr>
              <a:t>Do not let your heart envy sinners, but always be zealous for the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of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t>
            </a: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798513" indent="-661988">
              <a:buNone/>
            </a:pPr>
            <a:r>
              <a:rPr lang="en-US" b="1" baseline="30000" dirty="0" smtClean="0">
                <a:effectLst>
                  <a:outerShdw blurRad="38100" dist="38100" dir="2700000" algn="tl">
                    <a:srgbClr val="000000">
                      <a:alpha val="43137"/>
                    </a:srgbClr>
                  </a:outerShdw>
                </a:effectLst>
              </a:rPr>
              <a:t>24:21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the king, my son, and do not join with the </a:t>
            </a:r>
            <a:r>
              <a:rPr lang="en-US" b="1" i="1" dirty="0" smtClean="0">
                <a:solidFill>
                  <a:srgbClr val="FFFF00"/>
                </a:solidFill>
                <a:effectLst>
                  <a:outerShdw blurRad="38100" dist="38100" dir="2700000" algn="tl">
                    <a:srgbClr val="000000">
                      <a:alpha val="43137"/>
                    </a:srgbClr>
                  </a:outerShdw>
                </a:effectLst>
                <a:latin typeface="Cambria" pitchFamily="18" charset="0"/>
              </a:rPr>
              <a:t>rebellious…</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798513" indent="-661988">
              <a:buNone/>
            </a:pPr>
            <a:endParaRPr lang="en-US" b="1" baseline="30000" dirty="0" smtClean="0">
              <a:effectLst>
                <a:outerShdw blurRad="38100" dist="38100" dir="2700000" algn="tl">
                  <a:srgbClr val="000000">
                    <a:alpha val="43137"/>
                  </a:srgbClr>
                </a:outerShdw>
              </a:effectLst>
            </a:endParaRPr>
          </a:p>
          <a:p>
            <a:pPr marL="798513" indent="-661988">
              <a:buNone/>
            </a:pPr>
            <a:r>
              <a:rPr lang="en-US" b="1" baseline="30000" dirty="0" smtClean="0">
                <a:effectLst>
                  <a:outerShdw blurRad="38100" dist="38100" dir="2700000" algn="tl">
                    <a:srgbClr val="000000">
                      <a:alpha val="43137"/>
                    </a:srgbClr>
                  </a:outerShdw>
                </a:effectLst>
              </a:rPr>
              <a:t>28:14 </a:t>
            </a:r>
            <a:r>
              <a:rPr lang="en-US" b="1" i="1" dirty="0" smtClean="0">
                <a:solidFill>
                  <a:srgbClr val="FFFF00"/>
                </a:solidFill>
                <a:effectLst>
                  <a:outerShdw blurRad="38100" dist="38100" dir="2700000" algn="tl">
                    <a:srgbClr val="000000">
                      <a:alpha val="43137"/>
                    </a:srgbClr>
                  </a:outerShdw>
                </a:effectLst>
                <a:latin typeface="Cambria" pitchFamily="18" charset="0"/>
              </a:rPr>
              <a:t>Blessed is the man who always </a:t>
            </a:r>
            <a:r>
              <a:rPr lang="en-US" b="1" i="1" u="sng" dirty="0" smtClean="0">
                <a:solidFill>
                  <a:srgbClr val="FFFF00"/>
                </a:solidFill>
                <a:effectLst>
                  <a:outerShdw blurRad="38100" dist="38100" dir="2700000" algn="tl">
                    <a:srgbClr val="000000">
                      <a:alpha val="43137"/>
                    </a:srgbClr>
                  </a:outerShdw>
                </a:effectLst>
                <a:latin typeface="Cambria" pitchFamily="18" charset="0"/>
              </a:rPr>
              <a:t>fears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but he who hardens his heart falls into trouble.</a:t>
            </a: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We have seen that the book of Proverbs was written to give us </a:t>
            </a:r>
            <a:r>
              <a:rPr lang="en-US" u="sng" dirty="0" smtClean="0">
                <a:effectLst>
                  <a:outerShdw blurRad="38100" dist="38100" dir="2700000" algn="tl">
                    <a:srgbClr val="000000">
                      <a:alpha val="43137"/>
                    </a:srgbClr>
                  </a:outerShdw>
                </a:effectLst>
              </a:rPr>
              <a:t>wisdom</a:t>
            </a:r>
            <a:r>
              <a:rPr lang="en-US" dirty="0" smtClean="0">
                <a:effectLst>
                  <a:outerShdw blurRad="38100" dist="38100" dir="2700000" algn="tl">
                    <a:srgbClr val="000000">
                      <a:alpha val="43137"/>
                    </a:srgbClr>
                  </a:outerShdw>
                </a:effectLst>
              </a:rPr>
              <a:t> and that wisdom is what gives us the skill and knowledge that we need to deal with the complexities of life – even in areas outside of what is moral or immoral.</a:t>
            </a:r>
          </a:p>
          <a:p>
            <a:r>
              <a:rPr lang="en-US" dirty="0" smtClean="0">
                <a:effectLst>
                  <a:outerShdw blurRad="38100" dist="38100" dir="2700000" algn="tl">
                    <a:srgbClr val="000000">
                      <a:alpha val="43137"/>
                    </a:srgbClr>
                  </a:outerShdw>
                </a:effectLst>
              </a:rPr>
              <a:t>Today we will be focusing on a theme that runs throughout the book of Proverbs and, in fact, throughout the Bible: the fear of the Lord.</a:t>
            </a:r>
          </a:p>
          <a:p>
            <a:pPr>
              <a:buNone/>
            </a:pPr>
            <a:endParaRPr lang="en-US" sz="9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10743</TotalTime>
  <Words>2265</Words>
  <Application>Microsoft Office PowerPoint</Application>
  <PresentationFormat>On-screen Show (4:3)</PresentationFormat>
  <Paragraphs>211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The Book of Proverbs</vt:lpstr>
      <vt:lpstr>The Fear of the Lord</vt:lpstr>
      <vt:lpstr>The Fear of the Lord</vt:lpstr>
      <vt:lpstr>The Fear of the Lord</vt:lpstr>
      <vt:lpstr>The Fear of the Lord</vt:lpstr>
      <vt:lpstr>The Fear of the Lord</vt:lpstr>
      <vt:lpstr>The Fear of the Lord</vt:lpstr>
      <vt:lpstr>The Fear of the Lord</vt:lpstr>
      <vt:lpstr>The Fear of the Lord</vt:lpstr>
      <vt:lpstr>Beginning With God</vt:lpstr>
      <vt:lpstr>Beginning With God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How Do We Get the “Fear of the Lord”?</vt:lpstr>
      <vt:lpstr>The Ultimate Reason for Having a “Fear of the Lord”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549</cp:revision>
  <dcterms:created xsi:type="dcterms:W3CDTF">2011-01-13T01:13:42Z</dcterms:created>
  <dcterms:modified xsi:type="dcterms:W3CDTF">2011-03-13T13:17:48Z</dcterms:modified>
</cp:coreProperties>
</file>