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8" r:id="rId2"/>
    <p:sldId id="392" r:id="rId3"/>
    <p:sldId id="301" r:id="rId4"/>
    <p:sldId id="383" r:id="rId5"/>
    <p:sldId id="359" r:id="rId6"/>
    <p:sldId id="354" r:id="rId7"/>
    <p:sldId id="318" r:id="rId8"/>
    <p:sldId id="350" r:id="rId9"/>
    <p:sldId id="336" r:id="rId10"/>
    <p:sldId id="384" r:id="rId11"/>
    <p:sldId id="386" r:id="rId12"/>
    <p:sldId id="389" r:id="rId13"/>
    <p:sldId id="385" r:id="rId14"/>
    <p:sldId id="388" r:id="rId15"/>
    <p:sldId id="390" r:id="rId16"/>
    <p:sldId id="391" r:id="rId17"/>
    <p:sldId id="393" r:id="rId18"/>
    <p:sldId id="394" r:id="rId19"/>
    <p:sldId id="403" r:id="rId20"/>
    <p:sldId id="395" r:id="rId21"/>
    <p:sldId id="396" r:id="rId22"/>
    <p:sldId id="397" r:id="rId23"/>
    <p:sldId id="398" r:id="rId24"/>
    <p:sldId id="404" r:id="rId25"/>
    <p:sldId id="399" r:id="rId26"/>
    <p:sldId id="400" r:id="rId27"/>
    <p:sldId id="401" r:id="rId28"/>
    <p:sldId id="40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92" y="-13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4/9/2011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4/9/2011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4/9/2011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Temptation of Beauty</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In fact, sex was designed by God to produce intense, </a:t>
            </a:r>
            <a:r>
              <a:rPr lang="en-US" u="sng" dirty="0" smtClean="0">
                <a:effectLst>
                  <a:outerShdw blurRad="38100" dist="38100" dir="2700000" algn="tl">
                    <a:srgbClr val="000000">
                      <a:alpha val="43137"/>
                    </a:srgbClr>
                  </a:outerShdw>
                </a:effectLst>
              </a:rPr>
              <a:t>overwhelming pleasure</a:t>
            </a:r>
            <a:r>
              <a:rPr lang="en-US" dirty="0" smtClean="0">
                <a:effectLst>
                  <a:outerShdw blurRad="38100" dist="38100" dir="2700000" algn="tl">
                    <a:srgbClr val="000000">
                      <a:alpha val="43137"/>
                    </a:srgbClr>
                  </a:outerShdw>
                </a:effectLst>
              </a:rPr>
              <a:t> between a husband and wife.</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loving doe, a graceful deer-- may [your wife’s] breasts satisfy you always, may you ever be </a:t>
            </a:r>
            <a:r>
              <a:rPr lang="en-US" b="1" i="1" u="sng" dirty="0" smtClean="0">
                <a:solidFill>
                  <a:srgbClr val="FFFF00"/>
                </a:solidFill>
                <a:effectLst>
                  <a:outerShdw blurRad="38100" dist="38100" dir="2700000" algn="tl">
                    <a:srgbClr val="000000">
                      <a:alpha val="43137"/>
                    </a:srgbClr>
                  </a:outerShdw>
                </a:effectLst>
                <a:latin typeface="Cambria" pitchFamily="18" charset="0"/>
              </a:rPr>
              <a:t>captivated</a:t>
            </a:r>
            <a:r>
              <a:rPr lang="en-US" b="1" i="1" dirty="0" smtClean="0">
                <a:solidFill>
                  <a:srgbClr val="FFFF00"/>
                </a:solidFill>
                <a:effectLst>
                  <a:outerShdw blurRad="38100" dist="38100" dir="2700000" algn="tl">
                    <a:srgbClr val="000000">
                      <a:alpha val="43137"/>
                    </a:srgbClr>
                  </a:outerShdw>
                </a:effectLst>
                <a:latin typeface="Cambria" pitchFamily="18" charset="0"/>
              </a:rPr>
              <a:t> by her love. </a:t>
            </a:r>
            <a:r>
              <a:rPr lang="en-US" b="1" i="1" dirty="0" smtClean="0">
                <a:effectLst>
                  <a:outerShdw blurRad="38100" dist="38100" dir="2700000" algn="tl">
                    <a:srgbClr val="000000">
                      <a:alpha val="43137"/>
                    </a:srgbClr>
                  </a:outerShdw>
                </a:effectLst>
                <a:latin typeface="Cambria" pitchFamily="18" charset="0"/>
              </a:rPr>
              <a:t>(5:19)</a:t>
            </a:r>
          </a:p>
          <a:p>
            <a:pPr lvl="1"/>
            <a:r>
              <a:rPr lang="en-US" dirty="0" smtClean="0">
                <a:effectLst>
                  <a:outerShdw blurRad="38100" dist="38100" dir="2700000" algn="tl">
                    <a:srgbClr val="000000">
                      <a:alpha val="43137"/>
                    </a:srgbClr>
                  </a:outerShdw>
                </a:effectLst>
              </a:rPr>
              <a:t>The Hebrew word translated “captivated” here was a word that was used to describe someone who was staggering because they were drunk. </a:t>
            </a:r>
          </a:p>
          <a:p>
            <a:pPr lvl="1"/>
            <a:r>
              <a:rPr lang="en-US" dirty="0" smtClean="0">
                <a:effectLst>
                  <a:outerShdw blurRad="38100" dist="38100" dir="2700000" algn="tl">
                    <a:srgbClr val="000000">
                      <a:alpha val="43137"/>
                    </a:srgbClr>
                  </a:outerShdw>
                </a:effectLst>
              </a:rPr>
              <a:t>In other words this verse is telling us that marriage should be filled with intoxicating love.</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u="sng" dirty="0" smtClean="0">
                <a:effectLst>
                  <a:outerShdw blurRad="38100" dist="38100" dir="2700000" algn="tl">
                    <a:srgbClr val="000000">
                      <a:alpha val="43137"/>
                    </a:srgbClr>
                  </a:outerShdw>
                </a:effectLst>
              </a:rPr>
              <a:t>Physical beauty</a:t>
            </a:r>
            <a:r>
              <a:rPr lang="en-US" dirty="0" smtClean="0">
                <a:effectLst>
                  <a:outerShdw blurRad="38100" dist="38100" dir="2700000" algn="tl">
                    <a:srgbClr val="000000">
                      <a:alpha val="43137"/>
                    </a:srgbClr>
                  </a:outerShdw>
                </a:effectLst>
              </a:rPr>
              <a:t>, likewise, was designed to give pleasure to (and, undoubtedly to arouse) a married couple as they look at one another.</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How </a:t>
            </a:r>
            <a:r>
              <a:rPr lang="en-US" b="1" i="1" u="sng" dirty="0" smtClean="0">
                <a:solidFill>
                  <a:srgbClr val="FFFF00"/>
                </a:solidFill>
                <a:effectLst>
                  <a:outerShdw blurRad="38100" dist="38100" dir="2700000" algn="tl">
                    <a:srgbClr val="000000">
                      <a:alpha val="43137"/>
                    </a:srgbClr>
                  </a:outerShdw>
                </a:effectLst>
                <a:latin typeface="Cambria" pitchFamily="18" charset="0"/>
              </a:rPr>
              <a:t>beautiful</a:t>
            </a:r>
            <a:r>
              <a:rPr lang="en-US" b="1" i="1" dirty="0" smtClean="0">
                <a:solidFill>
                  <a:srgbClr val="FFFF00"/>
                </a:solidFill>
                <a:effectLst>
                  <a:outerShdw blurRad="38100" dist="38100" dir="2700000" algn="tl">
                    <a:srgbClr val="000000">
                      <a:alpha val="43137"/>
                    </a:srgbClr>
                  </a:outerShdw>
                </a:effectLst>
                <a:latin typeface="Cambria" pitchFamily="18" charset="0"/>
              </a:rPr>
              <a:t> you are and how </a:t>
            </a:r>
            <a:r>
              <a:rPr lang="en-US" b="1" i="1" u="sng" dirty="0" smtClean="0">
                <a:solidFill>
                  <a:srgbClr val="FFFF00"/>
                </a:solidFill>
                <a:effectLst>
                  <a:outerShdw blurRad="38100" dist="38100" dir="2700000" algn="tl">
                    <a:srgbClr val="000000">
                      <a:alpha val="43137"/>
                    </a:srgbClr>
                  </a:outerShdw>
                </a:effectLst>
                <a:latin typeface="Cambria" pitchFamily="18" charset="0"/>
              </a:rPr>
              <a:t>pleasing</a:t>
            </a:r>
            <a:r>
              <a:rPr lang="en-US" b="1" i="1" dirty="0" smtClean="0">
                <a:solidFill>
                  <a:srgbClr val="FFFF00"/>
                </a:solidFill>
                <a:effectLst>
                  <a:outerShdw blurRad="38100" dist="38100" dir="2700000" algn="tl">
                    <a:srgbClr val="000000">
                      <a:alpha val="43137"/>
                    </a:srgbClr>
                  </a:outerShdw>
                </a:effectLst>
                <a:latin typeface="Cambria" pitchFamily="18" charset="0"/>
              </a:rPr>
              <a:t>, O love, with your delights! </a:t>
            </a:r>
            <a:r>
              <a:rPr lang="en-US" b="1" i="1" dirty="0" smtClean="0">
                <a:effectLst>
                  <a:outerShdw blurRad="38100" dist="38100" dir="2700000" algn="tl">
                    <a:srgbClr val="000000">
                      <a:alpha val="43137"/>
                    </a:srgbClr>
                  </a:outerShdw>
                </a:effectLst>
                <a:latin typeface="Cambria" pitchFamily="18" charset="0"/>
              </a:rPr>
              <a:t>(Song of Sol 7:6)</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How </a:t>
            </a:r>
            <a:r>
              <a:rPr lang="en-US" b="1" i="1" u="sng" dirty="0" smtClean="0">
                <a:solidFill>
                  <a:srgbClr val="FFFF00"/>
                </a:solidFill>
                <a:effectLst>
                  <a:outerShdw blurRad="38100" dist="38100" dir="2700000" algn="tl">
                    <a:srgbClr val="000000">
                      <a:alpha val="43137"/>
                    </a:srgbClr>
                  </a:outerShdw>
                </a:effectLst>
                <a:latin typeface="Cambria" pitchFamily="18" charset="0"/>
              </a:rPr>
              <a:t>beautiful</a:t>
            </a:r>
            <a:r>
              <a:rPr lang="en-US" b="1" i="1" dirty="0" smtClean="0">
                <a:solidFill>
                  <a:srgbClr val="FFFF00"/>
                </a:solidFill>
                <a:effectLst>
                  <a:outerShdw blurRad="38100" dist="38100" dir="2700000" algn="tl">
                    <a:srgbClr val="000000">
                      <a:alpha val="43137"/>
                    </a:srgbClr>
                  </a:outerShdw>
                </a:effectLst>
                <a:latin typeface="Cambria" pitchFamily="18" charset="0"/>
              </a:rPr>
              <a:t> you are, my darling! Oh, how </a:t>
            </a:r>
            <a:r>
              <a:rPr lang="en-US" b="1" i="1" u="sng" dirty="0" smtClean="0">
                <a:solidFill>
                  <a:srgbClr val="FFFF00"/>
                </a:solidFill>
                <a:effectLst>
                  <a:outerShdw blurRad="38100" dist="38100" dir="2700000" algn="tl">
                    <a:srgbClr val="000000">
                      <a:alpha val="43137"/>
                    </a:srgbClr>
                  </a:outerShdw>
                </a:effectLst>
                <a:latin typeface="Cambria" pitchFamily="18" charset="0"/>
              </a:rPr>
              <a:t>beautiful</a:t>
            </a:r>
            <a:r>
              <a:rPr lang="en-US" b="1" i="1" dirty="0" smtClean="0">
                <a:solidFill>
                  <a:srgbClr val="FFFF00"/>
                </a:solidFill>
                <a:effectLst>
                  <a:outerShdw blurRad="38100" dist="38100" dir="2700000" algn="tl">
                    <a:srgbClr val="000000">
                      <a:alpha val="43137"/>
                    </a:srgbClr>
                  </a:outerShdw>
                </a:effectLst>
                <a:latin typeface="Cambria" pitchFamily="18" charset="0"/>
              </a:rPr>
              <a:t>! Your eyes are doves. How </a:t>
            </a:r>
            <a:r>
              <a:rPr lang="en-US" b="1" i="1" u="sng" dirty="0" smtClean="0">
                <a:solidFill>
                  <a:srgbClr val="FFFF00"/>
                </a:solidFill>
                <a:effectLst>
                  <a:outerShdw blurRad="38100" dist="38100" dir="2700000" algn="tl">
                    <a:srgbClr val="000000">
                      <a:alpha val="43137"/>
                    </a:srgbClr>
                  </a:outerShdw>
                </a:effectLst>
                <a:latin typeface="Cambria" pitchFamily="18" charset="0"/>
              </a:rPr>
              <a:t>handsome</a:t>
            </a:r>
            <a:r>
              <a:rPr lang="en-US" b="1" i="1" dirty="0" smtClean="0">
                <a:solidFill>
                  <a:srgbClr val="FFFF00"/>
                </a:solidFill>
                <a:effectLst>
                  <a:outerShdw blurRad="38100" dist="38100" dir="2700000" algn="tl">
                    <a:srgbClr val="000000">
                      <a:alpha val="43137"/>
                    </a:srgbClr>
                  </a:outerShdw>
                </a:effectLst>
                <a:latin typeface="Cambria" pitchFamily="18" charset="0"/>
              </a:rPr>
              <a:t> you are, my lover! Oh, how charming! </a:t>
            </a:r>
            <a:r>
              <a:rPr lang="en-US" b="1" i="1" dirty="0" smtClean="0">
                <a:effectLst>
                  <a:outerShdw blurRad="38100" dist="38100" dir="2700000" algn="tl">
                    <a:srgbClr val="000000">
                      <a:alpha val="43137"/>
                    </a:srgbClr>
                  </a:outerShdw>
                </a:effectLst>
                <a:latin typeface="Cambria" pitchFamily="18" charset="0"/>
              </a:rPr>
              <a:t>(Song of Sol 1:15-16)</a:t>
            </a:r>
          </a:p>
          <a:p>
            <a:r>
              <a:rPr lang="en-US" dirty="0" smtClean="0">
                <a:effectLst>
                  <a:outerShdw blurRad="38100" dist="38100" dir="2700000" algn="tl">
                    <a:srgbClr val="000000">
                      <a:alpha val="43137"/>
                    </a:srgbClr>
                  </a:outerShdw>
                </a:effectLst>
              </a:rPr>
              <a:t>Although it works both ways, men seem to be much more affected at a gut level by a woman’s beauty than visa versa.</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1066800"/>
            <a:ext cx="8229600" cy="5791200"/>
          </a:xfrm>
        </p:spPr>
        <p:txBody>
          <a:bodyPr>
            <a:normAutofit fontScale="92500" lnSpcReduction="10000"/>
          </a:bodyPr>
          <a:lstStyle/>
          <a:p>
            <a:r>
              <a:rPr lang="en-US" dirty="0" smtClean="0">
                <a:effectLst>
                  <a:outerShdw blurRad="38100" dist="38100" dir="2700000" algn="tl">
                    <a:srgbClr val="000000">
                      <a:alpha val="43137"/>
                    </a:srgbClr>
                  </a:outerShdw>
                </a:effectLst>
              </a:rPr>
              <a:t>Sex and beauty go all the way back to God’s original creation – </a:t>
            </a:r>
            <a:r>
              <a:rPr lang="en-US" u="sng" dirty="0" smtClean="0">
                <a:effectLst>
                  <a:outerShdw blurRad="38100" dist="38100" dir="2700000" algn="tl">
                    <a:srgbClr val="000000">
                      <a:alpha val="43137"/>
                    </a:srgbClr>
                  </a:outerShdw>
                </a:effectLst>
              </a:rPr>
              <a:t>before</a:t>
            </a:r>
            <a:r>
              <a:rPr lang="en-US" dirty="0" smtClean="0">
                <a:effectLst>
                  <a:outerShdw blurRad="38100" dist="38100" dir="2700000" algn="tl">
                    <a:srgbClr val="000000">
                      <a:alpha val="43137"/>
                    </a:srgbClr>
                  </a:outerShdw>
                </a:effectLst>
              </a:rPr>
              <a:t> the existence of </a:t>
            </a:r>
            <a:r>
              <a:rPr lang="en-US" u="sng" dirty="0" smtClean="0">
                <a:effectLst>
                  <a:outerShdw blurRad="38100" dist="38100" dir="2700000" algn="tl">
                    <a:srgbClr val="000000">
                      <a:alpha val="43137"/>
                    </a:srgbClr>
                  </a:outerShdw>
                </a:effectLst>
              </a:rPr>
              <a:t>sin</a:t>
            </a:r>
            <a:r>
              <a:rPr lang="en-US" dirty="0" smtClean="0">
                <a:effectLst>
                  <a:outerShdw blurRad="38100" dist="38100" dir="2700000" algn="tl">
                    <a:srgbClr val="000000">
                      <a:alpha val="43137"/>
                    </a:srgbClr>
                  </a:outerShdw>
                </a:effectLst>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Then the LORD God made a woman from the rib he had taken out of the man, and he brought her to the man. The man said, “This is now bone of my bones and flesh of my flesh; she shall be called ‘woman’, for she was taken out of man.” For this reason a man will leave his father and mother and be united to his wife, and they will become one flesh. The man and his wife were both naked, and they felt no shame. </a:t>
            </a:r>
            <a:r>
              <a:rPr lang="en-US" b="1" i="1" dirty="0" smtClean="0">
                <a:effectLst>
                  <a:outerShdw blurRad="38100" dist="38100" dir="2700000" algn="tl">
                    <a:srgbClr val="000000">
                      <a:alpha val="43137"/>
                    </a:srgbClr>
                  </a:outerShdw>
                </a:effectLst>
                <a:latin typeface="Cambria" pitchFamily="18" charset="0"/>
              </a:rPr>
              <a:t>(Gen 2:22-25)</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Now Adam </a:t>
            </a:r>
            <a:r>
              <a:rPr lang="en-US" b="1" i="1" u="sng" dirty="0" smtClean="0">
                <a:solidFill>
                  <a:srgbClr val="FFFF00"/>
                </a:solidFill>
                <a:effectLst>
                  <a:outerShdw blurRad="38100" dist="38100" dir="2700000" algn="tl">
                    <a:srgbClr val="000000">
                      <a:alpha val="43137"/>
                    </a:srgbClr>
                  </a:outerShdw>
                </a:effectLst>
                <a:latin typeface="Cambria" pitchFamily="18" charset="0"/>
              </a:rPr>
              <a:t>knew</a:t>
            </a:r>
            <a:r>
              <a:rPr lang="en-US" b="1" i="1" dirty="0" smtClean="0">
                <a:solidFill>
                  <a:srgbClr val="FFFF00"/>
                </a:solidFill>
                <a:effectLst>
                  <a:outerShdw blurRad="38100" dist="38100" dir="2700000" algn="tl">
                    <a:srgbClr val="000000">
                      <a:alpha val="43137"/>
                    </a:srgbClr>
                  </a:outerShdw>
                </a:effectLst>
                <a:latin typeface="Cambria" pitchFamily="18" charset="0"/>
              </a:rPr>
              <a:t> Eve his wife, and she conceived and bore Cain… </a:t>
            </a:r>
            <a:r>
              <a:rPr lang="en-US" b="1" i="1" dirty="0" smtClean="0">
                <a:effectLst>
                  <a:outerShdw blurRad="38100" dist="38100" dir="2700000" algn="tl">
                    <a:srgbClr val="000000">
                      <a:alpha val="43137"/>
                    </a:srgbClr>
                  </a:outerShdw>
                </a:effectLst>
                <a:latin typeface="Cambria" pitchFamily="18" charset="0"/>
              </a:rPr>
              <a:t>(Gen 4:1a ESV)</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There are three things that are too amazing for me, four that I do not understand: the way of an eagle in the sky, the way of a snake on a rock, the way of a ship on the high seas, and the way of a man with a maiden. </a:t>
            </a:r>
            <a:r>
              <a:rPr lang="en-US" b="1" i="1" dirty="0" smtClean="0">
                <a:effectLst>
                  <a:outerShdw blurRad="38100" dist="38100" dir="2700000" algn="tl">
                    <a:srgbClr val="000000">
                      <a:alpha val="43137"/>
                    </a:srgbClr>
                  </a:outerShdw>
                </a:effectLst>
                <a:latin typeface="Cambria" pitchFamily="18" charset="0"/>
              </a:rPr>
              <a:t>(30:18-19)</a:t>
            </a:r>
          </a:p>
          <a:p>
            <a:r>
              <a:rPr lang="en-US" dirty="0" smtClean="0">
                <a:effectLst>
                  <a:outerShdw blurRad="38100" dist="38100" dir="2700000" algn="tl">
                    <a:srgbClr val="000000">
                      <a:alpha val="43137"/>
                    </a:srgbClr>
                  </a:outerShdw>
                </a:effectLst>
              </a:rPr>
              <a:t>This is a riddle. What do these four things have in common?</a:t>
            </a:r>
          </a:p>
          <a:p>
            <a:r>
              <a:rPr lang="en-US" dirty="0" smtClean="0">
                <a:effectLst>
                  <a:outerShdw blurRad="38100" dist="38100" dir="2700000" algn="tl">
                    <a:srgbClr val="000000">
                      <a:alpha val="43137"/>
                    </a:srgbClr>
                  </a:outerShdw>
                </a:effectLst>
              </a:rPr>
              <a:t>All four move in an easy, intriguing, graceful, and skillful way, without leaving behind any trace of their movements.</a:t>
            </a:r>
          </a:p>
          <a:p>
            <a:endParaRPr lang="en-US" b="1" i="1" dirty="0" smtClean="0">
              <a:effectLst>
                <a:outerShdw blurRad="38100" dist="38100" dir="2700000" algn="tl">
                  <a:srgbClr val="000000">
                    <a:alpha val="43137"/>
                  </a:srgbClr>
                </a:outerShdw>
              </a:effectLst>
              <a:latin typeface="Cambria" pitchFamily="18" charset="0"/>
            </a:endParaRPr>
          </a:p>
          <a:p>
            <a:pPr lvl="1">
              <a:buNone/>
            </a:pPr>
            <a:endParaRPr lang="en-US" dirty="0" smtClean="0">
              <a:effectLst>
                <a:outerShdw blurRad="38100" dist="38100" dir="2700000" algn="tl">
                  <a:srgbClr val="000000">
                    <a:alpha val="43137"/>
                  </a:srgbClr>
                </a:outerShdw>
              </a:effectLst>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Then comes the punch line:</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This is the way of an adulteress: She eats and wipes her mouth and says, “I've done nothing wrong.” </a:t>
            </a:r>
            <a:r>
              <a:rPr lang="en-US" b="1" i="1" dirty="0" smtClean="0">
                <a:effectLst>
                  <a:outerShdw blurRad="38100" dist="38100" dir="2700000" algn="tl">
                    <a:srgbClr val="000000">
                      <a:alpha val="43137"/>
                    </a:srgbClr>
                  </a:outerShdw>
                </a:effectLst>
                <a:latin typeface="Cambria" pitchFamily="18" charset="0"/>
              </a:rPr>
              <a:t>(30:18-20)</a:t>
            </a:r>
          </a:p>
          <a:p>
            <a:r>
              <a:rPr lang="en-US" dirty="0" smtClean="0">
                <a:effectLst>
                  <a:outerShdw blurRad="38100" dist="38100" dir="2700000" algn="tl">
                    <a:srgbClr val="000000">
                      <a:alpha val="43137"/>
                    </a:srgbClr>
                  </a:outerShdw>
                </a:effectLst>
              </a:rPr>
              <a:t>Wiping her mouth after eating means that the adulteress treats an illicit sexual encounter the same way she does eating: she feels no sense of guilt or remorse!</a:t>
            </a:r>
            <a:r>
              <a:rPr lang="en-US" i="1" dirty="0" smtClean="0">
                <a:effectLst>
                  <a:outerShdw blurRad="38100" dist="38100" dir="2700000" algn="tl">
                    <a:srgbClr val="000000">
                      <a:alpha val="43137"/>
                    </a:srgbClr>
                  </a:outerShdw>
                </a:effectLst>
                <a:latin typeface="Cambria" pitchFamily="18" charset="0"/>
              </a:rPr>
              <a:t> </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fontScale="85000" lnSpcReduction="2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There are three things that are too amazing for me, four that I do not understand: the way of an eagle in the sky, the way of a snake on a rock, the way of a ship on the high seas, and the way of a man with a maiden. This </a:t>
            </a:r>
            <a:r>
              <a:rPr lang="en-US" b="1" i="1" dirty="0" smtClean="0">
                <a:solidFill>
                  <a:srgbClr val="FFFF00"/>
                </a:solidFill>
                <a:effectLst>
                  <a:outerShdw blurRad="38100" dist="38100" dir="2700000" algn="tl">
                    <a:srgbClr val="000000">
                      <a:alpha val="43137"/>
                    </a:srgbClr>
                  </a:outerShdw>
                </a:effectLst>
                <a:latin typeface="Cambria" pitchFamily="18" charset="0"/>
              </a:rPr>
              <a:t>is the way of an adulteress: She eats and wipes her mouth and says, “I've done nothing wrong.” </a:t>
            </a:r>
            <a:r>
              <a:rPr lang="en-US" b="1" i="1" dirty="0" smtClean="0">
                <a:effectLst>
                  <a:outerShdw blurRad="38100" dist="38100" dir="2700000" algn="tl">
                    <a:srgbClr val="000000">
                      <a:alpha val="43137"/>
                    </a:srgbClr>
                  </a:outerShdw>
                </a:effectLst>
                <a:latin typeface="Cambria" pitchFamily="18" charset="0"/>
              </a:rPr>
              <a:t>(30:18-20)</a:t>
            </a:r>
          </a:p>
          <a:p>
            <a:r>
              <a:rPr lang="en-US" i="1" dirty="0" smtClean="0">
                <a:effectLst>
                  <a:outerShdw blurRad="38100" dist="38100" dir="2700000" algn="tl">
                    <a:srgbClr val="000000">
                      <a:alpha val="43137"/>
                    </a:srgbClr>
                  </a:outerShdw>
                </a:effectLst>
                <a:latin typeface="Cambria" pitchFamily="18" charset="0"/>
              </a:rPr>
              <a:t>“The marvel of the way of a man with a young woman is therefore that they can have a sexual encounter and walk away from it without a pang of the conscience and perhaps even without another thought for each other. For them the encounter was no more significant than a meal, and it no more leaves an impression on their psyches than an eagle leaves a trail in the sky.” </a:t>
            </a:r>
            <a:r>
              <a:rPr lang="en-US" dirty="0" smtClean="0">
                <a:effectLst>
                  <a:outerShdw blurRad="38100" dist="38100" dir="2700000" algn="tl">
                    <a:srgbClr val="000000">
                      <a:alpha val="43137"/>
                    </a:srgbClr>
                  </a:outerShdw>
                </a:effectLst>
              </a:rPr>
              <a:t>(Duane A. Garrett, The New American Commentary, Proverbs, p.241)</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As we saw earlier, sex was designed by God to be the physical culmination of a deep intimacy between a husband and wife who have already fully given themselves to each other through the covenant of marriage.</a:t>
            </a:r>
            <a:endParaRPr lang="en-US" b="1" i="1" dirty="0" smtClean="0">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This is why Proverbs condemns the sexual immorality of an adulteress as the </a:t>
            </a:r>
            <a:r>
              <a:rPr lang="en-US" u="sng" dirty="0" smtClean="0">
                <a:effectLst>
                  <a:outerShdw blurRad="38100" dist="38100" dir="2700000" algn="tl">
                    <a:srgbClr val="000000">
                      <a:alpha val="43137"/>
                    </a:srgbClr>
                  </a:outerShdw>
                </a:effectLst>
              </a:rPr>
              <a:t>abandonment</a:t>
            </a:r>
            <a:r>
              <a:rPr lang="en-US" dirty="0" smtClean="0">
                <a:effectLst>
                  <a:outerShdw blurRad="38100" dist="38100" dir="2700000" algn="tl">
                    <a:srgbClr val="000000">
                      <a:alpha val="43137"/>
                    </a:srgbClr>
                  </a:outerShdw>
                </a:effectLst>
              </a:rPr>
              <a:t> of an intimate friend (her husband) and the </a:t>
            </a:r>
            <a:r>
              <a:rPr lang="en-US" u="sng" dirty="0" smtClean="0">
                <a:effectLst>
                  <a:outerShdw blurRad="38100" dist="38100" dir="2700000" algn="tl">
                    <a:srgbClr val="000000">
                      <a:alpha val="43137"/>
                    </a:srgbClr>
                  </a:outerShdw>
                </a:effectLst>
              </a:rPr>
              <a:t>violation of a covenant</a:t>
            </a:r>
            <a:r>
              <a:rPr lang="en-US" dirty="0" smtClean="0">
                <a:effectLst>
                  <a:outerShdw blurRad="38100" dist="38100" dir="2700000" algn="tl">
                    <a:srgbClr val="000000">
                      <a:alpha val="43137"/>
                    </a:srgbClr>
                  </a:outerShdw>
                </a:effectLst>
              </a:rPr>
              <a:t> made before God (the marriage covenant):</a:t>
            </a:r>
            <a:endParaRPr lang="en-US"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adulteress] has left the partner </a:t>
            </a:r>
            <a:r>
              <a:rPr lang="en-US" b="1" i="1" dirty="0" smtClean="0">
                <a:effectLst>
                  <a:outerShdw blurRad="38100" dist="38100" dir="2700000" algn="tl">
                    <a:srgbClr val="000000">
                      <a:alpha val="43137"/>
                    </a:srgbClr>
                  </a:outerShdw>
                </a:effectLst>
                <a:latin typeface="Cambria" pitchFamily="18" charset="0"/>
              </a:rPr>
              <a:t>[in the Hebrew= “an </a:t>
            </a:r>
            <a:r>
              <a:rPr lang="en-US" b="1" i="1" u="sng" dirty="0" smtClean="0">
                <a:effectLst>
                  <a:outerShdw blurRad="38100" dist="38100" dir="2700000" algn="tl">
                    <a:srgbClr val="000000">
                      <a:alpha val="43137"/>
                    </a:srgbClr>
                  </a:outerShdw>
                </a:effectLst>
                <a:latin typeface="Cambria" pitchFamily="18" charset="0"/>
              </a:rPr>
              <a:t>intimate</a:t>
            </a:r>
            <a:r>
              <a:rPr lang="en-US" b="1" i="1" dirty="0" smtClean="0">
                <a:effectLst>
                  <a:outerShdw blurRad="38100" dist="38100" dir="2700000" algn="tl">
                    <a:srgbClr val="000000">
                      <a:alpha val="43137"/>
                    </a:srgbClr>
                  </a:outerShdw>
                </a:effectLst>
                <a:latin typeface="Cambria" pitchFamily="18" charset="0"/>
              </a:rPr>
              <a:t> friend”] </a:t>
            </a:r>
            <a:r>
              <a:rPr lang="en-US" b="1" i="1" dirty="0" smtClean="0">
                <a:solidFill>
                  <a:srgbClr val="FFFF00"/>
                </a:solidFill>
                <a:effectLst>
                  <a:outerShdw blurRad="38100" dist="38100" dir="2700000" algn="tl">
                    <a:srgbClr val="000000">
                      <a:alpha val="43137"/>
                    </a:srgbClr>
                  </a:outerShdw>
                </a:effectLst>
                <a:latin typeface="Cambria" pitchFamily="18" charset="0"/>
              </a:rPr>
              <a:t>of her youth and ignored the covenant she made before God. </a:t>
            </a:r>
            <a:r>
              <a:rPr lang="en-US" b="1" i="1" dirty="0" smtClean="0">
                <a:effectLst>
                  <a:outerShdw blurRad="38100" dist="38100" dir="2700000" algn="tl">
                    <a:srgbClr val="000000">
                      <a:alpha val="43137"/>
                    </a:srgbClr>
                  </a:outerShdw>
                </a:effectLst>
                <a:latin typeface="Cambria" pitchFamily="18" charset="0"/>
              </a:rPr>
              <a:t>(2:17)</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This is why in the New Testament, Paul confronts the Corinthians who had a </a:t>
            </a:r>
            <a:r>
              <a:rPr lang="en-US" u="sng" dirty="0" smtClean="0">
                <a:effectLst>
                  <a:outerShdw blurRad="38100" dist="38100" dir="2700000" algn="tl">
                    <a:srgbClr val="000000">
                      <a:alpha val="43137"/>
                    </a:srgbClr>
                  </a:outerShdw>
                </a:effectLst>
              </a:rPr>
              <a:t>false</a:t>
            </a:r>
            <a:r>
              <a:rPr lang="en-US" dirty="0" smtClean="0">
                <a:effectLst>
                  <a:outerShdw blurRad="38100" dist="38100" dir="2700000" algn="tl">
                    <a:srgbClr val="000000">
                      <a:alpha val="43137"/>
                    </a:srgbClr>
                  </a:outerShdw>
                </a:effectLst>
              </a:rPr>
              <a:t> view similar to that of the adulteress in Proverbs 30:20 – that having sex outside of marriage was an area of liberty, like eating food.</a:t>
            </a:r>
          </a:p>
          <a:p>
            <a:r>
              <a:rPr lang="en-US" dirty="0" smtClean="0">
                <a:effectLst>
                  <a:outerShdw blurRad="38100" dist="38100" dir="2700000" algn="tl">
                    <a:srgbClr val="000000">
                      <a:alpha val="43137"/>
                    </a:srgbClr>
                  </a:outerShdw>
                </a:effectLst>
              </a:rPr>
              <a:t>First Paul summarizes their view:</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“Everything is permissible for me</a:t>
            </a:r>
            <a:r>
              <a:rPr lang="en-US" b="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 “Food for the stomach and the stomach for food”... </a:t>
            </a:r>
            <a:r>
              <a:rPr lang="en-US" b="1" i="1" dirty="0" smtClean="0">
                <a:effectLst>
                  <a:outerShdw blurRad="38100" dist="38100" dir="2700000" algn="tl">
                    <a:srgbClr val="000000">
                      <a:alpha val="43137"/>
                    </a:srgbClr>
                  </a:outerShdw>
                </a:effectLst>
                <a:latin typeface="Cambria" pitchFamily="18" charset="0"/>
              </a:rPr>
              <a:t>(1Cor 6:12-13)</a:t>
            </a:r>
            <a:endParaRPr lang="en-US" dirty="0" smtClean="0">
              <a:effectLst>
                <a:outerShdw blurRad="38100" dist="38100" dir="2700000" algn="tl">
                  <a:srgbClr val="000000">
                    <a:alpha val="43137"/>
                  </a:srgbClr>
                </a:outerShdw>
              </a:effectLst>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77500" lnSpcReduction="20000"/>
          </a:bodyPr>
          <a:lstStyle/>
          <a:p>
            <a:r>
              <a:rPr lang="en-US" sz="4100" dirty="0" smtClean="0">
                <a:effectLst>
                  <a:outerShdw blurRad="38100" dist="38100" dir="2700000" algn="tl">
                    <a:srgbClr val="000000">
                      <a:alpha val="43137"/>
                    </a:srgbClr>
                  </a:outerShdw>
                </a:effectLst>
              </a:rPr>
              <a:t>Then Paul shows that it is </a:t>
            </a:r>
            <a:r>
              <a:rPr lang="en-US" sz="4100" u="sng" dirty="0" smtClean="0">
                <a:effectLst>
                  <a:outerShdw blurRad="38100" dist="38100" dir="2700000" algn="tl">
                    <a:srgbClr val="000000">
                      <a:alpha val="43137"/>
                    </a:srgbClr>
                  </a:outerShdw>
                </a:effectLst>
              </a:rPr>
              <a:t>unthinkable</a:t>
            </a:r>
            <a:r>
              <a:rPr lang="en-US" sz="4100" dirty="0" smtClean="0">
                <a:effectLst>
                  <a:outerShdw blurRad="38100" dist="38100" dir="2700000" algn="tl">
                    <a:srgbClr val="000000">
                      <a:alpha val="43137"/>
                    </a:srgbClr>
                  </a:outerShdw>
                </a:effectLst>
              </a:rPr>
              <a:t> for a Christian who is intimately united with Christ to use their body (which Christ owns) to become physically united (i.e. have sex) with someone to whom they are not married (like a prostitute):</a:t>
            </a:r>
          </a:p>
          <a:p>
            <a:pPr lvl="1"/>
            <a:r>
              <a:rPr lang="en-US" sz="3600" b="1" i="1" dirty="0" smtClean="0">
                <a:solidFill>
                  <a:srgbClr val="FFFF00"/>
                </a:solidFill>
                <a:effectLst>
                  <a:outerShdw blurRad="38100" dist="38100" dir="2700000" algn="tl">
                    <a:srgbClr val="000000">
                      <a:alpha val="43137"/>
                    </a:srgbClr>
                  </a:outerShdw>
                </a:effectLst>
                <a:latin typeface="Cambria" pitchFamily="18" charset="0"/>
              </a:rPr>
              <a:t>The body is not meant for sexual immorality, but for the Lord… Do you not know that your bodies are members of Christ himself? Shall I then take the members of Christ and unite them with a prostitute? Never! Do you not know that he who unites himself with a prostitute is one with her in body? For it is said, "The two will become one flesh…. </a:t>
            </a:r>
            <a:r>
              <a:rPr lang="en-US" sz="3600" b="1" i="1" dirty="0" smtClean="0">
                <a:effectLst>
                  <a:outerShdw blurRad="38100" dist="38100" dir="2700000" algn="tl">
                    <a:srgbClr val="000000">
                      <a:alpha val="43137"/>
                    </a:srgbClr>
                  </a:outerShdw>
                </a:effectLst>
                <a:latin typeface="Cambria" pitchFamily="18" charset="0"/>
              </a:rPr>
              <a:t>(1Cor 6:14-20)</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5105400"/>
          </a:xfrm>
        </p:spPr>
        <p:txBody>
          <a:bodyPr>
            <a:normAutofit fontScale="92500" lnSpcReduction="20000"/>
          </a:bodyPr>
          <a:lstStyle/>
          <a:p>
            <a:r>
              <a:rPr lang="en-US" sz="3500" dirty="0" smtClean="0">
                <a:effectLst>
                  <a:outerShdw blurRad="38100" dist="38100" dir="2700000" algn="tl">
                    <a:srgbClr val="000000">
                      <a:alpha val="43137"/>
                    </a:srgbClr>
                  </a:outerShdw>
                </a:effectLst>
              </a:rPr>
              <a:t>Then Paul shows that it is </a:t>
            </a:r>
            <a:r>
              <a:rPr lang="en-US" sz="3500" u="sng" dirty="0" smtClean="0">
                <a:effectLst>
                  <a:outerShdw blurRad="38100" dist="38100" dir="2700000" algn="tl">
                    <a:srgbClr val="000000">
                      <a:alpha val="43137"/>
                    </a:srgbClr>
                  </a:outerShdw>
                </a:effectLst>
              </a:rPr>
              <a:t>unthinkable</a:t>
            </a:r>
            <a:r>
              <a:rPr lang="en-US" sz="3500" dirty="0" smtClean="0">
                <a:effectLst>
                  <a:outerShdw blurRad="38100" dist="38100" dir="2700000" algn="tl">
                    <a:srgbClr val="000000">
                      <a:alpha val="43137"/>
                    </a:srgbClr>
                  </a:outerShdw>
                </a:effectLst>
              </a:rPr>
              <a:t> for a Christian who is intimately united with Christ to use their body (which Christ owns) to become physically united (i.e. have sex) with someone to whom they are not married (like a prostitute):</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Flee from sexual immorality. All other sins a man commits are outside his body, but he who sins sexually sins against his own body… You are not your own; you were bought at a price. Therefore honor God with your body. </a:t>
            </a:r>
            <a:r>
              <a:rPr lang="en-US" sz="3000" b="1" i="1" dirty="0" smtClean="0">
                <a:effectLst>
                  <a:outerShdw blurRad="38100" dist="38100" dir="2700000" algn="tl">
                    <a:srgbClr val="000000">
                      <a:alpha val="43137"/>
                    </a:srgbClr>
                  </a:outerShdw>
                </a:effectLst>
                <a:latin typeface="Cambria" pitchFamily="18" charset="0"/>
              </a:rPr>
              <a:t>(1Cor 6:14-20)</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Temptation of Beauty</a:t>
            </a:r>
          </a:p>
        </p:txBody>
      </p:sp>
      <p:sp>
        <p:nvSpPr>
          <p:cNvPr id="3" name="Content Placeholder 2"/>
          <p:cNvSpPr>
            <a:spLocks noGrp="1"/>
          </p:cNvSpPr>
          <p:nvPr>
            <p:ph idx="1"/>
          </p:nvPr>
        </p:nvSpPr>
        <p:spPr>
          <a:xfrm>
            <a:off x="457200" y="1066800"/>
            <a:ext cx="8229600" cy="5791200"/>
          </a:xfrm>
        </p:spPr>
        <p:txBody>
          <a:bodyPr>
            <a:normAutofit/>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[Wisdom] will save you … from the adulteress, from the wayward wife with her seductive words, who has left the partner of her youth and ignored the covenant she made before God. For her house leads down to death and her paths to the spirits of the dead. None who go to her return or attain the paths of life. </a:t>
            </a:r>
            <a:r>
              <a:rPr lang="en-US" sz="3100" b="1" i="1" dirty="0" smtClean="0">
                <a:effectLst>
                  <a:outerShdw blurRad="38100" dist="38100" dir="2700000" algn="tl">
                    <a:srgbClr val="000000">
                      <a:alpha val="43137"/>
                    </a:srgbClr>
                  </a:outerShdw>
                </a:effectLst>
                <a:latin typeface="Cambria" pitchFamily="18" charset="0"/>
              </a:rPr>
              <a:t>(2:16-19)</a:t>
            </a: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Note: Paul is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saying that Christians should not have sex - he is only saying they should not have sex </a:t>
            </a:r>
            <a:r>
              <a:rPr lang="en-US" u="sng" dirty="0" smtClean="0">
                <a:effectLst>
                  <a:outerShdw blurRad="38100" dist="38100" dir="2700000" algn="tl">
                    <a:srgbClr val="000000">
                      <a:alpha val="43137"/>
                    </a:srgbClr>
                  </a:outerShdw>
                </a:effectLst>
              </a:rPr>
              <a:t>outside of marriage</a:t>
            </a:r>
            <a:r>
              <a:rPr lang="en-US" dirty="0" smtClean="0">
                <a:effectLst>
                  <a:outerShdw blurRad="38100" dist="38100" dir="2700000" algn="tl">
                    <a:srgbClr val="000000">
                      <a:alpha val="43137"/>
                    </a:srgbClr>
                  </a:outerShdw>
                </a:effectLst>
              </a:rPr>
              <a:t>. Because in the very next chapter he says:</a:t>
            </a:r>
          </a:p>
          <a:p>
            <a:pPr lvl="1"/>
            <a:r>
              <a:rPr lang="en-US" sz="2900" b="1" i="1" dirty="0" smtClean="0">
                <a:solidFill>
                  <a:srgbClr val="FFFF00"/>
                </a:solidFill>
                <a:effectLst>
                  <a:outerShdw blurRad="38100" dist="38100" dir="2700000" algn="tl">
                    <a:srgbClr val="000000">
                      <a:alpha val="43137"/>
                    </a:srgbClr>
                  </a:outerShdw>
                </a:effectLst>
                <a:latin typeface="Cambria" pitchFamily="18" charset="0"/>
              </a:rPr>
              <a:t>Now to the unmarried and the widows I say: It is good for them to stay unmarried, as I am. But if they cannot control themselves, </a:t>
            </a:r>
            <a:r>
              <a:rPr lang="en-US" sz="2900" b="1" i="1" u="sng" dirty="0" smtClean="0">
                <a:solidFill>
                  <a:srgbClr val="FFFF00"/>
                </a:solidFill>
                <a:effectLst>
                  <a:outerShdw blurRad="38100" dist="38100" dir="2700000" algn="tl">
                    <a:srgbClr val="000000">
                      <a:alpha val="43137"/>
                    </a:srgbClr>
                  </a:outerShdw>
                </a:effectLst>
                <a:latin typeface="Cambria" pitchFamily="18" charset="0"/>
              </a:rPr>
              <a:t>they should marry</a:t>
            </a:r>
            <a:r>
              <a:rPr lang="en-US" sz="2900" b="1" i="1" dirty="0" smtClean="0">
                <a:solidFill>
                  <a:srgbClr val="FFFF00"/>
                </a:solidFill>
                <a:effectLst>
                  <a:outerShdw blurRad="38100" dist="38100" dir="2700000" algn="tl">
                    <a:srgbClr val="000000">
                      <a:alpha val="43137"/>
                    </a:srgbClr>
                  </a:outerShdw>
                </a:effectLst>
                <a:latin typeface="Cambria" pitchFamily="18" charset="0"/>
              </a:rPr>
              <a:t>, for it is better to marry than to burn with passion. </a:t>
            </a:r>
            <a:r>
              <a:rPr lang="en-US" sz="2900" b="1" i="1" dirty="0" smtClean="0">
                <a:effectLst>
                  <a:outerShdw blurRad="38100" dist="38100" dir="2700000" algn="tl">
                    <a:srgbClr val="000000">
                      <a:alpha val="43137"/>
                    </a:srgbClr>
                  </a:outerShdw>
                </a:effectLst>
                <a:latin typeface="Cambria" pitchFamily="18" charset="0"/>
              </a:rPr>
              <a:t>(1Cor 7:8-9)</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92500" lnSpcReduction="20000"/>
          </a:bodyPr>
          <a:lstStyle/>
          <a:p>
            <a:r>
              <a:rPr lang="en-US" dirty="0" smtClean="0">
                <a:effectLst>
                  <a:outerShdw blurRad="38100" dist="38100" dir="2700000" algn="tl">
                    <a:srgbClr val="000000">
                      <a:alpha val="43137"/>
                    </a:srgbClr>
                  </a:outerShdw>
                </a:effectLst>
              </a:rPr>
              <a:t>Because we are sinners, a woman’s physical beauty, which God designed for </a:t>
            </a:r>
            <a:r>
              <a:rPr lang="en-US" u="sng" dirty="0" smtClean="0">
                <a:effectLst>
                  <a:outerShdw blurRad="38100" dist="38100" dir="2700000" algn="tl">
                    <a:srgbClr val="000000">
                      <a:alpha val="43137"/>
                    </a:srgbClr>
                  </a:outerShdw>
                </a:effectLst>
              </a:rPr>
              <a:t>good</a:t>
            </a:r>
            <a:r>
              <a:rPr lang="en-US" dirty="0" smtClean="0">
                <a:effectLst>
                  <a:outerShdw blurRad="38100" dist="38100" dir="2700000" algn="tl">
                    <a:srgbClr val="000000">
                      <a:alpha val="43137"/>
                    </a:srgbClr>
                  </a:outerShdw>
                </a:effectLst>
              </a:rPr>
              <a:t> purposes, can cause problems for both men and women: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who shows no discretion. </a:t>
            </a:r>
            <a:r>
              <a:rPr lang="en-US" b="1" i="1" dirty="0" smtClean="0">
                <a:effectLst>
                  <a:outerShdw blurRad="38100" dist="38100" dir="2700000" algn="tl">
                    <a:srgbClr val="000000">
                      <a:alpha val="43137"/>
                    </a:srgbClr>
                  </a:outerShdw>
                </a:effectLst>
                <a:latin typeface="Cambria" pitchFamily="18" charset="0"/>
              </a:rPr>
              <a:t>(11:22)</a:t>
            </a:r>
          </a:p>
          <a:p>
            <a:r>
              <a:rPr lang="en-US" dirty="0" smtClean="0">
                <a:effectLst>
                  <a:outerShdw blurRad="38100" dist="38100" dir="2700000" algn="tl">
                    <a:srgbClr val="000000">
                      <a:alpha val="43137"/>
                    </a:srgbClr>
                  </a:outerShdw>
                </a:effectLst>
              </a:rPr>
              <a:t>The gold ring refers to a nose ring worn by women in the ancient world, that was designed to make them attractive (cf. Gen 24:47).</a:t>
            </a:r>
          </a:p>
          <a:p>
            <a:r>
              <a:rPr lang="en-US" dirty="0" smtClean="0">
                <a:effectLst>
                  <a:outerShdw blurRad="38100" dist="38100" dir="2700000" algn="tl">
                    <a:srgbClr val="000000">
                      <a:alpha val="43137"/>
                    </a:srgbClr>
                  </a:outerShdw>
                </a:effectLst>
              </a:rPr>
              <a:t>The pig, of course, is a filthy, unattractive, obnoxious </a:t>
            </a:r>
            <a:r>
              <a:rPr lang="en-US" dirty="0" smtClean="0">
                <a:effectLst>
                  <a:outerShdw blurRad="38100" dist="38100" dir="2700000" algn="tl">
                    <a:srgbClr val="000000">
                      <a:alpha val="43137"/>
                    </a:srgbClr>
                  </a:outerShdw>
                </a:effectLst>
              </a:rPr>
              <a:t>animal.</a:t>
            </a:r>
          </a:p>
          <a:p>
            <a:r>
              <a:rPr lang="en-US" dirty="0" smtClean="0">
                <a:effectLst>
                  <a:outerShdw blurRad="38100" dist="38100" dir="2700000" algn="tl">
                    <a:srgbClr val="000000">
                      <a:alpha val="43137"/>
                    </a:srgbClr>
                  </a:outerShdw>
                </a:effectLst>
              </a:rPr>
              <a:t>So the point here is that </a:t>
            </a:r>
            <a:r>
              <a:rPr lang="en-US" dirty="0" smtClean="0">
                <a:effectLst>
                  <a:outerShdw blurRad="38100" dist="38100" dir="2700000" algn="tl">
                    <a:srgbClr val="000000">
                      <a:alpha val="43137"/>
                    </a:srgbClr>
                  </a:outerShdw>
                </a:effectLst>
              </a:rPr>
              <a:t>whatever beauty the ring might have is </a:t>
            </a:r>
            <a:r>
              <a:rPr lang="en-US" dirty="0" smtClean="0">
                <a:effectLst>
                  <a:outerShdw blurRad="38100" dist="38100" dir="2700000" algn="tl">
                    <a:srgbClr val="000000">
                      <a:alpha val="43137"/>
                    </a:srgbClr>
                  </a:outerShdw>
                </a:effectLst>
              </a:rPr>
              <a:t>eclipsed </a:t>
            </a:r>
            <a:r>
              <a:rPr lang="en-US" dirty="0" smtClean="0">
                <a:effectLst>
                  <a:outerShdw blurRad="38100" dist="38100" dir="2700000" algn="tl">
                    <a:srgbClr val="000000">
                      <a:alpha val="43137"/>
                    </a:srgbClr>
                  </a:outerShdw>
                </a:effectLst>
              </a:rPr>
              <a:t>by the </a:t>
            </a:r>
            <a:r>
              <a:rPr lang="en-US" dirty="0" smtClean="0">
                <a:effectLst>
                  <a:outerShdw blurRad="38100" dist="38100" dir="2700000" algn="tl">
                    <a:srgbClr val="000000">
                      <a:alpha val="43137"/>
                    </a:srgbClr>
                  </a:outerShdw>
                </a:effectLst>
              </a:rPr>
              <a:t>ugliness of the pig and </a:t>
            </a:r>
            <a:r>
              <a:rPr lang="en-US" dirty="0" smtClean="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therefore wasted.</a:t>
            </a:r>
            <a:endParaRPr lang="en-US" dirty="0" smtClean="0">
              <a:effectLst>
                <a:outerShdw blurRad="38100" dist="38100" dir="2700000" algn="tl">
                  <a:srgbClr val="000000">
                    <a:alpha val="43137"/>
                  </a:srgbClr>
                </a:outerShdw>
              </a:effectLst>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85000" lnSpcReduction="10000"/>
          </a:bodyPr>
          <a:lstStyle/>
          <a:p>
            <a:r>
              <a:rPr lang="en-US" sz="3300" b="1" i="1" dirty="0" smtClean="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who shows no discretion. </a:t>
            </a:r>
            <a:r>
              <a:rPr lang="en-US" sz="3300" b="1" i="1" dirty="0" smtClean="0">
                <a:effectLst>
                  <a:outerShdw blurRad="38100" dist="38100" dir="2700000" algn="tl">
                    <a:srgbClr val="000000">
                      <a:alpha val="43137"/>
                    </a:srgbClr>
                  </a:outerShdw>
                </a:effectLst>
                <a:latin typeface="Cambria" pitchFamily="18" charset="0"/>
              </a:rPr>
              <a:t>(11:22)</a:t>
            </a:r>
          </a:p>
          <a:p>
            <a:r>
              <a:rPr lang="en-US" sz="3300" dirty="0" smtClean="0">
                <a:effectLst>
                  <a:outerShdw blurRad="38100" dist="38100" dir="2700000" algn="tl">
                    <a:srgbClr val="000000">
                      <a:alpha val="43137"/>
                    </a:srgbClr>
                  </a:outerShdw>
                </a:effectLst>
              </a:rPr>
              <a:t>The application for women is obvious: though physical beauty is desirable, you should give a higher priority to building good character – otherwise you will find that your lack of discretion will ruin whatever benefits you have gained beauty through your beauty.</a:t>
            </a:r>
          </a:p>
          <a:p>
            <a:pPr lvl="1"/>
            <a:r>
              <a:rPr lang="en-US" sz="3100" b="1" i="1" dirty="0" smtClean="0">
                <a:solidFill>
                  <a:srgbClr val="FFFF00"/>
                </a:solidFill>
                <a:effectLst>
                  <a:outerShdw blurRad="38100" dist="38100" dir="2700000" algn="tl">
                    <a:srgbClr val="000000">
                      <a:alpha val="43137"/>
                    </a:srgbClr>
                  </a:outerShdw>
                </a:effectLst>
                <a:latin typeface="Cambria" pitchFamily="18" charset="0"/>
              </a:rPr>
              <a:t>Your beauty should not come from outward adornment, such as braided hair and the wearing of gold jewelry and fine clothes. Instead, it should be that of your inner self, the unfading beauty of a gentle and quiet spirit, which is of great worth in God's sight. </a:t>
            </a:r>
            <a:r>
              <a:rPr lang="en-US" sz="3100" b="1" i="1" dirty="0" smtClean="0">
                <a:effectLst>
                  <a:outerShdw blurRad="38100" dist="38100" dir="2700000" algn="tl">
                    <a:srgbClr val="000000">
                      <a:alpha val="43137"/>
                    </a:srgbClr>
                  </a:outerShdw>
                </a:effectLst>
                <a:latin typeface="Cambria" pitchFamily="18" charset="0"/>
              </a:rPr>
              <a:t>(1Pet 3:3-4)</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a:bodyPr>
          <a:lstStyle/>
          <a:p>
            <a:r>
              <a:rPr lang="en-US" sz="3300" b="1" i="1" dirty="0" smtClean="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who shows no discretion. </a:t>
            </a:r>
            <a:r>
              <a:rPr lang="en-US" sz="3300" b="1" i="1" dirty="0" smtClean="0">
                <a:effectLst>
                  <a:outerShdw blurRad="38100" dist="38100" dir="2700000" algn="tl">
                    <a:srgbClr val="000000">
                      <a:alpha val="43137"/>
                    </a:srgbClr>
                  </a:outerShdw>
                </a:effectLst>
                <a:latin typeface="Cambria" pitchFamily="18" charset="0"/>
              </a:rPr>
              <a:t>(11:22)</a:t>
            </a:r>
          </a:p>
          <a:p>
            <a:r>
              <a:rPr lang="en-US" sz="3300" dirty="0" smtClean="0">
                <a:effectLst>
                  <a:outerShdw blurRad="38100" dist="38100" dir="2700000" algn="tl">
                    <a:srgbClr val="000000">
                      <a:alpha val="43137"/>
                    </a:srgbClr>
                  </a:outerShdw>
                </a:effectLst>
              </a:rPr>
              <a:t>There may be an </a:t>
            </a:r>
            <a:r>
              <a:rPr lang="en-US" sz="3300" dirty="0" smtClean="0">
                <a:effectLst>
                  <a:outerShdw blurRad="38100" dist="38100" dir="2700000" algn="tl">
                    <a:srgbClr val="000000">
                      <a:alpha val="43137"/>
                    </a:srgbClr>
                  </a:outerShdw>
                </a:effectLst>
              </a:rPr>
              <a:t>application </a:t>
            </a:r>
            <a:r>
              <a:rPr lang="en-US" sz="3300" dirty="0" smtClean="0">
                <a:effectLst>
                  <a:outerShdw blurRad="38100" dist="38100" dir="2700000" algn="tl">
                    <a:srgbClr val="000000">
                      <a:alpha val="43137"/>
                    </a:srgbClr>
                  </a:outerShdw>
                </a:effectLst>
              </a:rPr>
              <a:t>here for </a:t>
            </a:r>
            <a:r>
              <a:rPr lang="en-US" sz="3300" dirty="0" smtClean="0">
                <a:effectLst>
                  <a:outerShdw blurRad="38100" dist="38100" dir="2700000" algn="tl">
                    <a:srgbClr val="000000">
                      <a:alpha val="43137"/>
                    </a:srgbClr>
                  </a:outerShdw>
                </a:effectLst>
              </a:rPr>
              <a:t>men </a:t>
            </a:r>
            <a:r>
              <a:rPr lang="en-US" sz="3300" dirty="0" smtClean="0">
                <a:effectLst>
                  <a:outerShdw blurRad="38100" dist="38100" dir="2700000" algn="tl">
                    <a:srgbClr val="000000">
                      <a:alpha val="43137"/>
                    </a:srgbClr>
                  </a:outerShdw>
                </a:effectLst>
              </a:rPr>
              <a:t>as well: if </a:t>
            </a:r>
            <a:r>
              <a:rPr lang="en-US" sz="3300" dirty="0" smtClean="0">
                <a:effectLst>
                  <a:outerShdw blurRad="38100" dist="38100" dir="2700000" algn="tl">
                    <a:srgbClr val="000000">
                      <a:alpha val="43137"/>
                    </a:srgbClr>
                  </a:outerShdw>
                </a:effectLst>
              </a:rPr>
              <a:t>you become overly focused on </a:t>
            </a:r>
            <a:r>
              <a:rPr lang="en-US" sz="3300" dirty="0" smtClean="0">
                <a:effectLst>
                  <a:outerShdw blurRad="38100" dist="38100" dir="2700000" algn="tl">
                    <a:srgbClr val="000000">
                      <a:alpha val="43137"/>
                    </a:srgbClr>
                  </a:outerShdw>
                </a:effectLst>
              </a:rPr>
              <a:t>the </a:t>
            </a:r>
            <a:r>
              <a:rPr lang="en-US" sz="3300" dirty="0" smtClean="0">
                <a:effectLst>
                  <a:outerShdw blurRad="38100" dist="38100" dir="2700000" algn="tl">
                    <a:srgbClr val="000000">
                      <a:alpha val="43137"/>
                    </a:srgbClr>
                  </a:outerShdw>
                </a:effectLst>
              </a:rPr>
              <a:t>physical </a:t>
            </a:r>
            <a:r>
              <a:rPr lang="en-US" sz="3300" dirty="0" smtClean="0">
                <a:effectLst>
                  <a:outerShdw blurRad="38100" dist="38100" dir="2700000" algn="tl">
                    <a:srgbClr val="000000">
                      <a:alpha val="43137"/>
                    </a:srgbClr>
                  </a:outerShdw>
                </a:effectLst>
              </a:rPr>
              <a:t>beauty of other women </a:t>
            </a:r>
            <a:r>
              <a:rPr lang="en-US" sz="3300" dirty="0" smtClean="0">
                <a:effectLst>
                  <a:outerShdw blurRad="38100" dist="38100" dir="2700000" algn="tl">
                    <a:srgbClr val="000000">
                      <a:alpha val="43137"/>
                    </a:srgbClr>
                  </a:outerShdw>
                </a:effectLst>
              </a:rPr>
              <a:t>– one day you will find that you were so focused on the beautiful ring when you reached for it, that you didn’t notice that </a:t>
            </a:r>
            <a:r>
              <a:rPr lang="en-US" sz="3300" dirty="0" smtClean="0">
                <a:effectLst>
                  <a:outerShdw blurRad="38100" dist="38100" dir="2700000" algn="tl">
                    <a:srgbClr val="000000">
                      <a:alpha val="43137"/>
                    </a:srgbClr>
                  </a:outerShdw>
                </a:effectLst>
              </a:rPr>
              <a:t>there was a lot of nasty baggage that came with that ring!</a:t>
            </a:r>
            <a:endParaRPr lang="en-US" sz="3100" b="1" i="1" dirty="0" smtClean="0">
              <a:effectLst>
                <a:outerShdw blurRad="38100" dist="38100" dir="2700000" algn="tl">
                  <a:srgbClr val="000000">
                    <a:alpha val="43137"/>
                  </a:srgbClr>
                </a:outerShdw>
              </a:effectLst>
              <a:latin typeface="Cambria" pitchFamily="18" charset="0"/>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92500"/>
          </a:bodyPr>
          <a:lstStyle/>
          <a:p>
            <a:r>
              <a:rPr lang="en-US" dirty="0" smtClean="0">
                <a:effectLst>
                  <a:outerShdw blurRad="38100" dist="38100" dir="2700000" algn="tl">
                    <a:srgbClr val="000000">
                      <a:alpha val="43137"/>
                    </a:srgbClr>
                  </a:outerShdw>
                </a:effectLst>
              </a:rPr>
              <a:t>There is a similar warning given to men in another Proverb:</a:t>
            </a:r>
            <a:endParaRPr lang="en-US" b="1" i="1" dirty="0" smtClean="0">
              <a:effectLst>
                <a:outerShdw blurRad="38100" dist="38100" dir="2700000" algn="tl">
                  <a:srgbClr val="000000">
                    <a:alpha val="43137"/>
                  </a:srgbClr>
                </a:outerShdw>
              </a:effectLst>
              <a:latin typeface="Cambria" pitchFamily="18" charset="0"/>
            </a:endParaRP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Do </a:t>
            </a:r>
            <a:r>
              <a:rPr lang="en-US" b="1" i="1" u="sng" dirty="0" smtClean="0">
                <a:solidFill>
                  <a:srgbClr val="FFFF00"/>
                </a:solidFill>
                <a:effectLst>
                  <a:outerShdw blurRad="38100" dist="38100" dir="2700000" algn="tl">
                    <a:srgbClr val="000000">
                      <a:alpha val="43137"/>
                    </a:srgbClr>
                  </a:outerShdw>
                </a:effectLst>
                <a:latin typeface="Cambria" pitchFamily="18" charset="0"/>
              </a:rPr>
              <a:t>not lust in your heart after her beauty</a:t>
            </a:r>
            <a:r>
              <a:rPr lang="en-US" b="1" i="1" dirty="0" smtClean="0">
                <a:solidFill>
                  <a:srgbClr val="FFFF00"/>
                </a:solidFill>
                <a:effectLst>
                  <a:outerShdw blurRad="38100" dist="38100" dir="2700000" algn="tl">
                    <a:srgbClr val="000000">
                      <a:alpha val="43137"/>
                    </a:srgbClr>
                  </a:outerShdw>
                </a:effectLst>
                <a:latin typeface="Cambria" pitchFamily="18" charset="0"/>
              </a:rPr>
              <a:t> or let her captivate you with her eyes, for the prostitute reduces you to a loaf of bread, and the adulteress preys upon your very life.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(6:25-26)</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[Jesus speaking:]You </a:t>
            </a:r>
            <a:r>
              <a:rPr lang="en-US" b="1" i="1" dirty="0" smtClean="0">
                <a:solidFill>
                  <a:srgbClr val="FFFF00"/>
                </a:solidFill>
                <a:effectLst>
                  <a:outerShdw blurRad="38100" dist="38100" dir="2700000" algn="tl">
                    <a:srgbClr val="000000">
                      <a:alpha val="43137"/>
                    </a:srgbClr>
                  </a:outerShdw>
                </a:effectLst>
                <a:latin typeface="Cambria" pitchFamily="18" charset="0"/>
              </a:rPr>
              <a:t>have heard that it was said, </a:t>
            </a:r>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smtClean="0">
                <a:solidFill>
                  <a:srgbClr val="FFFF00"/>
                </a:solidFill>
                <a:effectLst>
                  <a:outerShdw blurRad="38100" dist="38100" dir="2700000" algn="tl">
                    <a:srgbClr val="000000">
                      <a:alpha val="43137"/>
                    </a:srgbClr>
                  </a:outerShdw>
                </a:effectLst>
                <a:latin typeface="Cambria" pitchFamily="18" charset="0"/>
              </a:rPr>
              <a:t>not commit adultery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But I tell you that </a:t>
            </a:r>
            <a:r>
              <a:rPr lang="en-US" b="1" i="1" u="sng" dirty="0" smtClean="0">
                <a:solidFill>
                  <a:srgbClr val="FFFF00"/>
                </a:solidFill>
                <a:effectLst>
                  <a:outerShdw blurRad="38100" dist="38100" dir="2700000" algn="tl">
                    <a:srgbClr val="000000">
                      <a:alpha val="43137"/>
                    </a:srgbClr>
                  </a:outerShdw>
                </a:effectLst>
                <a:latin typeface="Cambria" pitchFamily="18" charset="0"/>
              </a:rPr>
              <a:t>anyone who looks at a woman lustfully</a:t>
            </a:r>
            <a:r>
              <a:rPr lang="en-US" b="1" i="1" dirty="0" smtClean="0">
                <a:solidFill>
                  <a:srgbClr val="FFFF00"/>
                </a:solidFill>
                <a:effectLst>
                  <a:outerShdw blurRad="38100" dist="38100" dir="2700000" algn="tl">
                    <a:srgbClr val="000000">
                      <a:alpha val="43137"/>
                    </a:srgbClr>
                  </a:outerShdw>
                </a:effectLst>
                <a:latin typeface="Cambria" pitchFamily="18" charset="0"/>
              </a:rPr>
              <a:t> has already committed adultery with her in his </a:t>
            </a:r>
            <a:r>
              <a:rPr lang="en-US" b="1" i="1" dirty="0" smtClean="0">
                <a:solidFill>
                  <a:srgbClr val="FFFF00"/>
                </a:solidFill>
                <a:effectLst>
                  <a:outerShdw blurRad="38100" dist="38100" dir="2700000" algn="tl">
                    <a:srgbClr val="000000">
                      <a:alpha val="43137"/>
                    </a:srgbClr>
                  </a:outerShdw>
                </a:effectLst>
                <a:latin typeface="Cambria" pitchFamily="18" charset="0"/>
              </a:rPr>
              <a:t>heart. </a:t>
            </a:r>
            <a:r>
              <a:rPr lang="en-US" b="1" i="1" dirty="0" smtClean="0">
                <a:solidFill>
                  <a:srgbClr val="FFFF00"/>
                </a:solidFill>
                <a:effectLst>
                  <a:outerShdw blurRad="38100" dist="38100" dir="2700000" algn="tl">
                    <a:srgbClr val="000000">
                      <a:alpha val="43137"/>
                    </a:srgbClr>
                  </a:outerShdw>
                </a:effectLst>
                <a:latin typeface="Cambria" pitchFamily="18" charset="0"/>
              </a:rPr>
              <a:t>If your right eye causes you to sin, gouge it out and throw it away. It is better for you to lose one part of your body than for your whole body to be thrown into hell. </a:t>
            </a:r>
            <a:r>
              <a:rPr lang="en-US" b="1" i="1" dirty="0" smtClean="0">
                <a:effectLst>
                  <a:outerShdw blurRad="38100" dist="38100" dir="2700000" algn="tl">
                    <a:srgbClr val="000000">
                      <a:alpha val="43137"/>
                    </a:srgbClr>
                  </a:outerShdw>
                </a:effectLst>
                <a:latin typeface="Cambria" pitchFamily="18" charset="0"/>
              </a:rPr>
              <a:t>(Mat </a:t>
            </a:r>
            <a:r>
              <a:rPr lang="en-US" b="1" i="1" dirty="0" smtClean="0">
                <a:effectLst>
                  <a:outerShdw blurRad="38100" dist="38100" dir="2700000" algn="tl">
                    <a:srgbClr val="000000">
                      <a:alpha val="43137"/>
                    </a:srgbClr>
                  </a:outerShdw>
                </a:effectLst>
                <a:latin typeface="Cambria" pitchFamily="18" charset="0"/>
              </a:rPr>
              <a:t>5:27-29)</a:t>
            </a:r>
            <a:endParaRPr lang="en-US" b="1" i="1" dirty="0" smtClean="0">
              <a:effectLst>
                <a:outerShdw blurRad="38100" dist="38100" dir="2700000" algn="tl">
                  <a:srgbClr val="000000">
                    <a:alpha val="43137"/>
                  </a:srgbClr>
                </a:outerShdw>
              </a:effectLst>
              <a:latin typeface="Cambria" pitchFamily="18" charset="0"/>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How to Overcome Sexual Sin</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Don’t get started</a:t>
            </a:r>
          </a:p>
          <a:p>
            <a:pPr lvl="1"/>
            <a:r>
              <a:rPr lang="en-US" dirty="0" smtClean="0">
                <a:effectLst>
                  <a:outerShdw blurRad="38100" dist="38100" dir="2700000" algn="tl">
                    <a:srgbClr val="000000">
                      <a:alpha val="43137"/>
                    </a:srgbClr>
                  </a:outerShdw>
                </a:effectLst>
              </a:rPr>
              <a:t>Once you allow a pattern of sexual sin into your life it is not easy to get rid of. </a:t>
            </a:r>
          </a:p>
          <a:p>
            <a:pPr lvl="1"/>
            <a:r>
              <a:rPr lang="en-US" dirty="0" smtClean="0">
                <a:effectLst>
                  <a:outerShdw blurRad="38100" dist="38100" dir="2700000" algn="tl">
                    <a:srgbClr val="000000">
                      <a:alpha val="43137"/>
                    </a:srgbClr>
                  </a:outerShdw>
                </a:effectLst>
              </a:rPr>
              <a:t>You will soon find yourself like the youth in Proverbs 7 who allowed himself to be seduced – you will be </a:t>
            </a:r>
            <a:r>
              <a:rPr lang="en-US" b="1" i="1" dirty="0" smtClean="0">
                <a:solidFill>
                  <a:srgbClr val="FFFF00"/>
                </a:solidFill>
                <a:effectLst>
                  <a:outerShdw blurRad="38100" dist="38100" dir="2700000" algn="tl">
                    <a:srgbClr val="000000">
                      <a:alpha val="43137"/>
                    </a:srgbClr>
                  </a:outerShdw>
                </a:effectLst>
                <a:latin typeface="Cambria" pitchFamily="18" charset="0"/>
              </a:rPr>
              <a:t>like an ox going to the slaughter</a:t>
            </a:r>
            <a:r>
              <a:rPr lang="en-US"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latin typeface="Cambria" pitchFamily="18" charset="0"/>
              </a:rPr>
              <a:t>(7:22)</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You will start out thinking that you can </a:t>
            </a:r>
            <a:r>
              <a:rPr lang="en-US" u="sng" dirty="0" smtClean="0">
                <a:effectLst>
                  <a:outerShdw blurRad="38100" dist="38100" dir="2700000" algn="tl">
                    <a:srgbClr val="000000">
                      <a:alpha val="43137"/>
                    </a:srgbClr>
                  </a:outerShdw>
                </a:effectLst>
              </a:rPr>
              <a:t>manage</a:t>
            </a:r>
            <a:r>
              <a:rPr lang="en-US" dirty="0" smtClean="0">
                <a:effectLst>
                  <a:outerShdw blurRad="38100" dist="38100" dir="2700000" algn="tl">
                    <a:srgbClr val="000000">
                      <a:alpha val="43137"/>
                    </a:srgbClr>
                  </a:outerShdw>
                </a:effectLst>
              </a:rPr>
              <a:t> your sexual sin – but if you continue, you will soon find out that you </a:t>
            </a:r>
            <a:r>
              <a:rPr lang="en-US" u="sng" dirty="0" smtClean="0">
                <a:effectLst>
                  <a:outerShdw blurRad="38100" dist="38100" dir="2700000" algn="tl">
                    <a:srgbClr val="000000">
                      <a:alpha val="43137"/>
                    </a:srgbClr>
                  </a:outerShdw>
                </a:effectLst>
              </a:rPr>
              <a:t>can’t</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Can a man scoop fire into his lap without his clothes being burned? Can a man walk on hot coals without his feet being scorched? </a:t>
            </a:r>
            <a:r>
              <a:rPr lang="en-US" b="1" i="1" dirty="0" smtClean="0">
                <a:effectLst>
                  <a:outerShdw blurRad="38100" dist="38100" dir="2700000" algn="tl">
                    <a:srgbClr val="000000">
                      <a:alpha val="43137"/>
                    </a:srgbClr>
                  </a:outerShdw>
                </a:effectLst>
                <a:latin typeface="Cambria" pitchFamily="18" charset="0"/>
              </a:rPr>
              <a:t>(7:22)</a:t>
            </a:r>
            <a:r>
              <a:rPr lang="en-US" dirty="0" smtClean="0">
                <a:effectLst>
                  <a:outerShdw blurRad="38100" dist="38100" dir="2700000" algn="tl">
                    <a:srgbClr val="000000">
                      <a:alpha val="43137"/>
                    </a:srgbClr>
                  </a:outerShdw>
                </a:effectLst>
              </a:rPr>
              <a:t> Not very likely!</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How to Overcome Sexual Sin</a:t>
            </a:r>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Admit that you have a sin problem</a:t>
            </a:r>
          </a:p>
          <a:p>
            <a:pPr lvl="1"/>
            <a:r>
              <a:rPr lang="en-US" dirty="0" smtClean="0">
                <a:effectLst>
                  <a:outerShdw blurRad="38100" dist="38100" dir="2700000" algn="tl">
                    <a:srgbClr val="000000">
                      <a:alpha val="43137"/>
                    </a:srgbClr>
                  </a:outerShdw>
                </a:effectLst>
              </a:rPr>
              <a:t>Confess it to God (1John 1:9)</a:t>
            </a:r>
          </a:p>
          <a:p>
            <a:pPr lvl="1"/>
            <a:r>
              <a:rPr lang="en-US" dirty="0" smtClean="0">
                <a:effectLst>
                  <a:outerShdw blurRad="38100" dist="38100" dir="2700000" algn="tl">
                    <a:srgbClr val="000000">
                      <a:alpha val="43137"/>
                    </a:srgbClr>
                  </a:outerShdw>
                </a:effectLst>
              </a:rPr>
              <a:t>Confess it to others where appropriate (James 5:16)</a:t>
            </a:r>
          </a:p>
          <a:p>
            <a:r>
              <a:rPr lang="en-US" dirty="0" smtClean="0">
                <a:effectLst>
                  <a:outerShdw blurRad="38100" dist="38100" dir="2700000" algn="tl">
                    <a:srgbClr val="000000">
                      <a:alpha val="43137"/>
                    </a:srgbClr>
                  </a:outerShdw>
                </a:effectLst>
              </a:rPr>
              <a:t>Get help – from fellow believers who have the spiritual maturity to help you and will hold you accountable (Gal 6:1)</a:t>
            </a:r>
          </a:p>
          <a:p>
            <a:r>
              <a:rPr lang="en-US" dirty="0" smtClean="0">
                <a:effectLst>
                  <a:outerShdw blurRad="38100" dist="38100" dir="2700000" algn="tl">
                    <a:srgbClr val="000000">
                      <a:alpha val="43137"/>
                    </a:srgbClr>
                  </a:outerShdw>
                </a:effectLst>
              </a:rPr>
              <a:t>Flee sexual immorality (1Cor 6:18)</a:t>
            </a:r>
          </a:p>
          <a:p>
            <a:r>
              <a:rPr lang="en-US" dirty="0" smtClean="0">
                <a:effectLst>
                  <a:outerShdw blurRad="38100" dist="38100" dir="2700000" algn="tl">
                    <a:srgbClr val="000000">
                      <a:alpha val="43137"/>
                    </a:srgbClr>
                  </a:outerShdw>
                </a:effectLst>
              </a:rPr>
              <a:t>If appropriate – get married (1Cor 7:9) to a fellow believer who is faithfully serving God.</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How to Overcome Sexual Sin</a:t>
            </a:r>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Ultimately</a:t>
            </a:r>
          </a:p>
          <a:p>
            <a:pPr lvl="1"/>
            <a:r>
              <a:rPr lang="en-US" dirty="0" smtClean="0">
                <a:effectLst>
                  <a:outerShdw blurRad="38100" dist="38100" dir="2700000" algn="tl">
                    <a:srgbClr val="000000">
                      <a:alpha val="43137"/>
                    </a:srgbClr>
                  </a:outerShdw>
                </a:effectLst>
              </a:rPr>
              <a:t>You need to fall in love with Christ to the extent that your love for Him carries more weight with you than the love of your sexual sin.</a:t>
            </a:r>
          </a:p>
          <a:p>
            <a:pPr lvl="1"/>
            <a:r>
              <a:rPr lang="en-US" dirty="0" smtClean="0">
                <a:effectLst>
                  <a:outerShdw blurRad="38100" dist="38100" dir="2700000" algn="tl">
                    <a:srgbClr val="000000">
                      <a:alpha val="43137"/>
                    </a:srgbClr>
                  </a:outerShdw>
                </a:effectLst>
              </a:rPr>
              <a:t>You need to come to the place where the beauty of who Christ is and what He has done for you, is far more attractive to you than any physical beauty that you see around you.</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normAutofit fontScale="90000"/>
          </a:bodyPr>
          <a:lstStyle/>
          <a:p>
            <a:r>
              <a:rPr lang="en-US" sz="4000" dirty="0" smtClean="0">
                <a:effectLst>
                  <a:outerShdw blurRad="38100" dist="38100" dir="2700000" algn="tl">
                    <a:srgbClr val="000000">
                      <a:alpha val="43137"/>
                    </a:srgbClr>
                  </a:outerShdw>
                </a:effectLst>
              </a:rPr>
              <a:t>Christ Became Ugly to Make Us Beautiful</a:t>
            </a:r>
          </a:p>
        </p:txBody>
      </p:sp>
      <p:sp>
        <p:nvSpPr>
          <p:cNvPr id="5" name="Content Placeholder 4"/>
          <p:cNvSpPr>
            <a:spLocks noGrp="1"/>
          </p:cNvSpPr>
          <p:nvPr>
            <p:ph idx="1"/>
          </p:nvPr>
        </p:nvSpPr>
        <p:spPr>
          <a:xfrm>
            <a:off x="457200" y="1066800"/>
            <a:ext cx="8229600" cy="5791200"/>
          </a:xfrm>
        </p:spPr>
        <p:txBody>
          <a:bodyPr>
            <a:normAutofit fontScale="85000" lnSpcReduction="10000"/>
          </a:bodyPr>
          <a:lstStyle/>
          <a:p>
            <a:r>
              <a:rPr lang="en-US" dirty="0" smtClean="0">
                <a:effectLst>
                  <a:outerShdw blurRad="38100" dist="38100" dir="2700000" algn="tl">
                    <a:srgbClr val="000000">
                      <a:alpha val="43137"/>
                    </a:srgbClr>
                  </a:outerShdw>
                </a:effectLst>
              </a:rPr>
              <a:t>Isaiah tells us that in His humanity </a:t>
            </a:r>
            <a:r>
              <a:rPr lang="en-US" sz="3300" b="1" i="1" dirty="0" smtClean="0">
                <a:solidFill>
                  <a:srgbClr val="FFFF00"/>
                </a:solidFill>
                <a:effectLst>
                  <a:outerShdw blurRad="38100" dist="38100" dir="2700000" algn="tl">
                    <a:srgbClr val="000000">
                      <a:alpha val="43137"/>
                    </a:srgbClr>
                  </a:outerShdw>
                </a:effectLst>
                <a:latin typeface="Cambria" pitchFamily="18" charset="0"/>
              </a:rPr>
              <a:t>[Jesus] had </a:t>
            </a:r>
            <a:r>
              <a:rPr lang="en-US" sz="3300" b="1" i="1" u="sng" dirty="0" smtClean="0">
                <a:solidFill>
                  <a:srgbClr val="FFFF00"/>
                </a:solidFill>
                <a:effectLst>
                  <a:outerShdw blurRad="38100" dist="38100" dir="2700000" algn="tl">
                    <a:srgbClr val="000000">
                      <a:alpha val="43137"/>
                    </a:srgbClr>
                  </a:outerShdw>
                </a:effectLst>
                <a:latin typeface="Cambria" pitchFamily="18" charset="0"/>
              </a:rPr>
              <a:t>no beauty</a:t>
            </a:r>
            <a:r>
              <a:rPr lang="en-US" sz="3300" b="1" i="1" dirty="0" smtClean="0">
                <a:solidFill>
                  <a:srgbClr val="FFFF00"/>
                </a:solidFill>
                <a:effectLst>
                  <a:outerShdw blurRad="38100" dist="38100" dir="2700000" algn="tl">
                    <a:srgbClr val="000000">
                      <a:alpha val="43137"/>
                    </a:srgbClr>
                  </a:outerShdw>
                </a:effectLst>
                <a:latin typeface="Cambria" pitchFamily="18" charset="0"/>
              </a:rPr>
              <a:t> or majesty </a:t>
            </a:r>
            <a:r>
              <a:rPr lang="en-US" sz="3300" b="1" i="1" u="sng" dirty="0" smtClean="0">
                <a:solidFill>
                  <a:srgbClr val="FFFF00"/>
                </a:solidFill>
                <a:effectLst>
                  <a:outerShdw blurRad="38100" dist="38100" dir="2700000" algn="tl">
                    <a:srgbClr val="000000">
                      <a:alpha val="43137"/>
                    </a:srgbClr>
                  </a:outerShdw>
                </a:effectLst>
                <a:latin typeface="Cambria" pitchFamily="18" charset="0"/>
              </a:rPr>
              <a:t>to attract us</a:t>
            </a:r>
            <a:r>
              <a:rPr lang="en-US" sz="3300" b="1" i="1" dirty="0" smtClean="0">
                <a:solidFill>
                  <a:srgbClr val="FFFF00"/>
                </a:solidFill>
                <a:effectLst>
                  <a:outerShdw blurRad="38100" dist="38100" dir="2700000" algn="tl">
                    <a:srgbClr val="000000">
                      <a:alpha val="43137"/>
                    </a:srgbClr>
                  </a:outerShdw>
                </a:effectLst>
                <a:latin typeface="Cambria" pitchFamily="18" charset="0"/>
              </a:rPr>
              <a:t> to Him, </a:t>
            </a:r>
            <a:r>
              <a:rPr lang="en-US" sz="3300" b="1" i="1" u="sng" dirty="0" smtClean="0">
                <a:solidFill>
                  <a:srgbClr val="FFFF00"/>
                </a:solidFill>
                <a:effectLst>
                  <a:outerShdw blurRad="38100" dist="38100" dir="2700000" algn="tl">
                    <a:srgbClr val="000000">
                      <a:alpha val="43137"/>
                    </a:srgbClr>
                  </a:outerShdw>
                </a:effectLst>
                <a:latin typeface="Cambria" pitchFamily="18" charset="0"/>
              </a:rPr>
              <a:t>nothing in his appearance that we should desire him</a:t>
            </a:r>
            <a:r>
              <a:rPr lang="en-US" sz="3300" b="1" i="1" dirty="0" smtClean="0">
                <a:solidFill>
                  <a:srgbClr val="FFFF00"/>
                </a:solidFill>
                <a:effectLst>
                  <a:outerShdw blurRad="38100" dist="38100" dir="2700000" algn="tl">
                    <a:srgbClr val="000000">
                      <a:alpha val="43137"/>
                    </a:srgbClr>
                  </a:outerShdw>
                </a:effectLst>
                <a:latin typeface="Cambria" pitchFamily="18" charset="0"/>
              </a:rPr>
              <a:t>. He was despised and rejected by men, a man of sorrows, and familiar with suffering. Like one from whom men hide their faces he was despised, and we esteemed him not. (Isaiah 53:2-3)</a:t>
            </a:r>
          </a:p>
          <a:p>
            <a:r>
              <a:rPr lang="en-US" dirty="0" smtClean="0">
                <a:effectLst>
                  <a:outerShdw blurRad="38100" dist="38100" dir="2700000" algn="tl">
                    <a:srgbClr val="000000">
                      <a:alpha val="43137"/>
                    </a:srgbClr>
                  </a:outerShdw>
                </a:effectLst>
              </a:rPr>
              <a:t>Jesus  gave up the beauty and glories of heaven and humbled Himself to come to earth as a despised man and in our natural state </a:t>
            </a:r>
            <a:r>
              <a:rPr lang="en-US" u="sng" dirty="0" smtClean="0">
                <a:effectLst>
                  <a:outerShdw blurRad="38100" dist="38100" dir="2700000" algn="tl">
                    <a:srgbClr val="000000">
                      <a:alpha val="43137"/>
                    </a:srgbClr>
                  </a:outerShdw>
                </a:effectLst>
              </a:rPr>
              <a:t>we</a:t>
            </a:r>
            <a:r>
              <a:rPr lang="en-US" dirty="0" smtClean="0">
                <a:effectLst>
                  <a:outerShdw blurRad="38100" dist="38100" dir="2700000" algn="tl">
                    <a:srgbClr val="000000">
                      <a:alpha val="43137"/>
                    </a:srgbClr>
                  </a:outerShdw>
                </a:effectLst>
              </a:rPr>
              <a:t> despised Him – it was </a:t>
            </a:r>
            <a:r>
              <a:rPr lang="en-US" u="sng" dirty="0" smtClean="0">
                <a:effectLst>
                  <a:outerShdw blurRad="38100" dist="38100" dir="2700000" algn="tl">
                    <a:srgbClr val="000000">
                      <a:alpha val="43137"/>
                    </a:srgbClr>
                  </a:outerShdw>
                </a:effectLst>
              </a:rPr>
              <a:t>our</a:t>
            </a:r>
            <a:r>
              <a:rPr lang="en-US" dirty="0" smtClean="0">
                <a:effectLst>
                  <a:outerShdw blurRad="38100" dist="38100" dir="2700000" algn="tl">
                    <a:srgbClr val="000000">
                      <a:alpha val="43137"/>
                    </a:srgbClr>
                  </a:outerShdw>
                </a:effectLst>
              </a:rPr>
              <a:t> sin that put Him on that cross. </a:t>
            </a:r>
          </a:p>
          <a:p>
            <a:r>
              <a:rPr lang="en-US" dirty="0" smtClean="0">
                <a:effectLst>
                  <a:outerShdw blurRad="38100" dist="38100" dir="2700000" algn="tl">
                    <a:srgbClr val="000000">
                      <a:alpha val="43137"/>
                    </a:srgbClr>
                  </a:outerShdw>
                </a:effectLst>
              </a:rPr>
              <a:t>Why did he do it? He did it for us!</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Temptation of Beauty</a:t>
            </a:r>
          </a:p>
        </p:txBody>
      </p:sp>
      <p:sp>
        <p:nvSpPr>
          <p:cNvPr id="3" name="Content Placeholder 2"/>
          <p:cNvSpPr>
            <a:spLocks noGrp="1"/>
          </p:cNvSpPr>
          <p:nvPr>
            <p:ph idx="1"/>
          </p:nvPr>
        </p:nvSpPr>
        <p:spPr>
          <a:xfrm>
            <a:off x="457200" y="1066800"/>
            <a:ext cx="8229600" cy="5791200"/>
          </a:xfrm>
        </p:spPr>
        <p:txBody>
          <a:bodyPr>
            <a:normAutofit/>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Drink water from your own cistern, running water from your own well. Should your springs overflow in the streets, your streams of water in the public squares? Let them be yours alone, never to be shared with strangers. May your fountain be blessed, and may you rejoice in the wife of your youth. A loving doe, a graceful deer-- may her breasts satisfy you always, may you ever be captivated by her love. </a:t>
            </a:r>
            <a:r>
              <a:rPr lang="en-US" sz="3100" b="1" i="1" dirty="0" smtClean="0">
                <a:effectLst>
                  <a:outerShdw blurRad="38100" dist="38100" dir="2700000" algn="tl">
                    <a:srgbClr val="000000">
                      <a:alpha val="43137"/>
                    </a:srgbClr>
                  </a:outerShdw>
                </a:effectLst>
                <a:latin typeface="Cambria" pitchFamily="18" charset="0"/>
              </a:rPr>
              <a:t>(5:15-19)</a:t>
            </a: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Temptation of Beauty</a:t>
            </a:r>
          </a:p>
        </p:txBody>
      </p:sp>
      <p:sp>
        <p:nvSpPr>
          <p:cNvPr id="3" name="Content Placeholder 2"/>
          <p:cNvSpPr>
            <a:spLocks noGrp="1"/>
          </p:cNvSpPr>
          <p:nvPr>
            <p:ph idx="1"/>
          </p:nvPr>
        </p:nvSpPr>
        <p:spPr>
          <a:xfrm>
            <a:off x="457200" y="1066800"/>
            <a:ext cx="8229600" cy="5791200"/>
          </a:xfrm>
        </p:spPr>
        <p:txBody>
          <a:bodyPr>
            <a:normAutofit fontScale="92500"/>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For these commands are a lamp … keeping you from the immoral woman, from the smooth tongue of the wayward wife. Do not lust in your heart after her beauty or let her captivate you with her eyes, for the prostitute reduces you to a loaf of bread, and the adulteress preys upon your very life. Can a man scoop fire into his lap without his clothes being burned? Can a man walk on hot coals without his feet being scorched? So is he who sleeps with another man's wife; no one who touches her will go unpunished. </a:t>
            </a:r>
            <a:r>
              <a:rPr lang="en-US" sz="3100" b="1" i="1" dirty="0" smtClean="0">
                <a:effectLst>
                  <a:outerShdw blurRad="38100" dist="38100" dir="2700000" algn="tl">
                    <a:srgbClr val="000000">
                      <a:alpha val="43137"/>
                    </a:srgbClr>
                  </a:outerShdw>
                </a:effectLst>
                <a:latin typeface="Cambria" pitchFamily="18" charset="0"/>
              </a:rPr>
              <a:t>(6:23-29)</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Temptation of Beauty</a:t>
            </a:r>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I noticed among the young men, a youth who lacked judgment … Then out came a woman to meet him, dressed like a prostitute and with crafty intent … She took hold of him and kissed him and with a brazen face she said … “Come, let's drink deep of love till morning; let's enjoy ourselves with love!”… With persuasive words she led him astray; she seduced him with her smooth talk. All at once he followed her like an ox going to the slaughter, like a deer stepping into a noose till an arrow pierces his liver, like a bird darting into a snare, little knowing it will cost him his life. </a:t>
            </a:r>
            <a:r>
              <a:rPr lang="en-US" b="1" i="1" dirty="0" smtClean="0">
                <a:effectLst>
                  <a:outerShdw blurRad="38100" dist="38100" dir="2700000" algn="tl">
                    <a:srgbClr val="000000">
                      <a:alpha val="43137"/>
                    </a:srgbClr>
                  </a:outerShdw>
                </a:effectLst>
                <a:latin typeface="Cambria" pitchFamily="18" charset="0"/>
              </a:rPr>
              <a:t>(7:7, 10, 13, 18, 21-23)</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Temptation of Beauty</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lnSpcReduction="10000"/>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who shows no discretion. </a:t>
            </a:r>
            <a:r>
              <a:rPr lang="en-US" b="1" i="1" dirty="0" smtClean="0">
                <a:effectLst>
                  <a:outerShdw blurRad="38100" dist="38100" dir="2700000" algn="tl">
                    <a:srgbClr val="000000">
                      <a:alpha val="43137"/>
                    </a:srgbClr>
                  </a:outerShdw>
                </a:effectLst>
                <a:latin typeface="Cambria" pitchFamily="18" charset="0"/>
              </a:rPr>
              <a:t>(11:22)</a:t>
            </a:r>
          </a:p>
          <a:p>
            <a:pPr marL="0" indent="0">
              <a:spcBef>
                <a:spcPts val="0"/>
              </a:spcBef>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There are three things that are too amazing for me, four that I do not understand: the way of an eagle in the sky, the way of a snake on a rock, the way of a ship on the high seas, and the way of a man with a maiden. This is the way of an adulteress: She eats and wipes her mouth and says, “I've done nothing wrong.” </a:t>
            </a:r>
            <a:r>
              <a:rPr lang="en-US" b="1" i="1" dirty="0" smtClean="0">
                <a:effectLst>
                  <a:outerShdw blurRad="38100" dist="38100" dir="2700000" algn="tl">
                    <a:srgbClr val="000000">
                      <a:alpha val="43137"/>
                    </a:srgbClr>
                  </a:outerShdw>
                </a:effectLst>
                <a:latin typeface="Cambria" pitchFamily="18" charset="0"/>
              </a:rPr>
              <a:t>(30:18-20)</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Temptation of Beauty</a:t>
            </a:r>
            <a:endParaRPr lang="en-US" dirty="0"/>
          </a:p>
        </p:txBody>
      </p:sp>
      <p:sp>
        <p:nvSpPr>
          <p:cNvPr id="5" name="Content Placeholder 4"/>
          <p:cNvSpPr>
            <a:spLocks noGrp="1"/>
          </p:cNvSpPr>
          <p:nvPr>
            <p:ph idx="1"/>
          </p:nvPr>
        </p:nvSpPr>
        <p:spPr>
          <a:xfrm>
            <a:off x="457200" y="1066800"/>
            <a:ext cx="8229600" cy="5791200"/>
          </a:xfrm>
        </p:spPr>
        <p:txBody>
          <a:bodyPr>
            <a:normAutofit fontScale="85000" lnSpcReduction="20000"/>
          </a:bodyPr>
          <a:lstStyle/>
          <a:p>
            <a:r>
              <a:rPr lang="en-US" dirty="0" smtClean="0">
                <a:effectLst>
                  <a:outerShdw blurRad="38100" dist="38100" dir="2700000" algn="tl">
                    <a:srgbClr val="000000">
                      <a:alpha val="43137"/>
                    </a:srgbClr>
                  </a:outerShdw>
                </a:effectLst>
              </a:rPr>
              <a:t>Today we will look at what Proverbs has to say about two closely related topics: sex and beauty.</a:t>
            </a:r>
          </a:p>
          <a:p>
            <a:r>
              <a:rPr lang="en-US" dirty="0" smtClean="0">
                <a:effectLst>
                  <a:outerShdw blurRad="38100" dist="38100" dir="2700000" algn="tl">
                    <a:srgbClr val="000000">
                      <a:alpha val="43137"/>
                    </a:srgbClr>
                  </a:outerShdw>
                </a:effectLst>
              </a:rPr>
              <a:t>There are many passages in Proverbs that talk about sex and beauty – perhaps more than on any other topic besides the topic of wisdom. </a:t>
            </a:r>
          </a:p>
          <a:p>
            <a:r>
              <a:rPr lang="en-US" dirty="0" smtClean="0">
                <a:effectLst>
                  <a:outerShdw blurRad="38100" dist="38100" dir="2700000" algn="tl">
                    <a:srgbClr val="000000">
                      <a:alpha val="43137"/>
                    </a:srgbClr>
                  </a:outerShdw>
                </a:effectLst>
              </a:rPr>
              <a:t>You may have noticed that a majority of these passages warn young men to avoid becoming sexually involved with an adulteress (i.e. another man’s wife).</a:t>
            </a:r>
          </a:p>
          <a:p>
            <a:r>
              <a:rPr lang="en-US" dirty="0" smtClean="0">
                <a:effectLst>
                  <a:outerShdw blurRad="38100" dist="38100" dir="2700000" algn="tl">
                    <a:srgbClr val="000000">
                      <a:alpha val="43137"/>
                    </a:srgbClr>
                  </a:outerShdw>
                </a:effectLst>
              </a:rPr>
              <a:t>This is because Proverbs was originally written as an instruction manual to young men in a culture where they would frequently face this kind of temptation.</a:t>
            </a:r>
          </a:p>
          <a:p>
            <a:r>
              <a:rPr lang="en-US" dirty="0" smtClean="0">
                <a:effectLst>
                  <a:outerShdw blurRad="38100" dist="38100" dir="2700000" algn="tl">
                    <a:srgbClr val="000000">
                      <a:alpha val="43137"/>
                    </a:srgbClr>
                  </a:outerShdw>
                </a:effectLst>
              </a:rPr>
              <a:t>As we examine these texts, we will explore the underlying principles that are given so as to make more relevant application in our day.</a:t>
            </a:r>
          </a:p>
          <a:p>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Temptation of Beauty</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Things We’ll Cover Today:</a:t>
            </a:r>
          </a:p>
          <a:p>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Design of Sex and Beauty</a:t>
            </a:r>
          </a:p>
          <a:p>
            <a:r>
              <a:rPr lang="en-US" dirty="0" smtClean="0">
                <a:effectLst>
                  <a:outerShdw blurRad="38100" dist="38100" dir="2700000" algn="tl">
                    <a:srgbClr val="000000">
                      <a:alpha val="43137"/>
                    </a:srgbClr>
                  </a:outerShdw>
                </a:effectLst>
              </a:rPr>
              <a:t>When Sex and Beauty Get Ugly</a:t>
            </a:r>
          </a:p>
          <a:p>
            <a:r>
              <a:rPr lang="en-US" dirty="0" smtClean="0">
                <a:effectLst>
                  <a:outerShdw blurRad="38100" dist="38100" dir="2700000" algn="tl">
                    <a:srgbClr val="000000">
                      <a:alpha val="43137"/>
                    </a:srgbClr>
                  </a:outerShdw>
                </a:effectLst>
              </a:rPr>
              <a:t>How to Overcome Sexual Sin</a:t>
            </a:r>
          </a:p>
          <a:p>
            <a:r>
              <a:rPr lang="en-US" dirty="0" smtClean="0">
                <a:effectLst>
                  <a:outerShdw blurRad="38100" dist="38100" dir="2700000" algn="tl">
                    <a:srgbClr val="000000">
                      <a:alpha val="43137"/>
                    </a:srgbClr>
                  </a:outerShdw>
                </a:effectLst>
              </a:rPr>
              <a:t>Christ Became Ugly to Make Us Beautiful</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Sex was designed by God to enhance the </a:t>
            </a:r>
            <a:r>
              <a:rPr lang="en-US" u="sng" dirty="0" smtClean="0">
                <a:effectLst>
                  <a:outerShdw blurRad="38100" dist="38100" dir="2700000" algn="tl">
                    <a:srgbClr val="000000">
                      <a:alpha val="43137"/>
                    </a:srgbClr>
                  </a:outerShdw>
                </a:effectLst>
              </a:rPr>
              <a:t>joy</a:t>
            </a:r>
            <a:r>
              <a:rPr lang="en-US" dirty="0" smtClean="0">
                <a:effectLst>
                  <a:outerShdw blurRad="38100" dist="38100" dir="2700000" algn="tl">
                    <a:srgbClr val="000000">
                      <a:alpha val="43137"/>
                    </a:srgbClr>
                  </a:outerShdw>
                </a:effectLst>
              </a:rPr>
              <a:t> that a husband and a wife experience in an </a:t>
            </a:r>
            <a:r>
              <a:rPr lang="en-US" u="sng" dirty="0" smtClean="0">
                <a:effectLst>
                  <a:outerShdw blurRad="38100" dist="38100" dir="2700000" algn="tl">
                    <a:srgbClr val="000000">
                      <a:alpha val="43137"/>
                    </a:srgbClr>
                  </a:outerShdw>
                </a:effectLst>
              </a:rPr>
              <a:t>exclusive</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marriage</a:t>
            </a:r>
            <a:r>
              <a:rPr lang="en-US" dirty="0" smtClean="0">
                <a:effectLst>
                  <a:outerShdw blurRad="38100" dist="38100" dir="2700000" algn="tl">
                    <a:srgbClr val="000000">
                      <a:alpha val="43137"/>
                    </a:srgbClr>
                  </a:outerShdw>
                </a:effectLst>
              </a:rPr>
              <a:t> relationship.</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Drink water from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own</a:t>
            </a:r>
            <a:r>
              <a:rPr lang="en-US" b="1" i="1" dirty="0" smtClean="0">
                <a:solidFill>
                  <a:srgbClr val="FFFF00"/>
                </a:solidFill>
                <a:effectLst>
                  <a:outerShdw blurRad="38100" dist="38100" dir="2700000" algn="tl">
                    <a:srgbClr val="000000">
                      <a:alpha val="43137"/>
                    </a:srgbClr>
                  </a:outerShdw>
                </a:effectLst>
                <a:latin typeface="Cambria" pitchFamily="18" charset="0"/>
              </a:rPr>
              <a:t> cistern, running water from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own</a:t>
            </a:r>
            <a:r>
              <a:rPr lang="en-US" b="1" i="1" dirty="0" smtClean="0">
                <a:solidFill>
                  <a:srgbClr val="FFFF00"/>
                </a:solidFill>
                <a:effectLst>
                  <a:outerShdw blurRad="38100" dist="38100" dir="2700000" algn="tl">
                    <a:srgbClr val="000000">
                      <a:alpha val="43137"/>
                    </a:srgbClr>
                  </a:outerShdw>
                </a:effectLst>
                <a:latin typeface="Cambria" pitchFamily="18" charset="0"/>
              </a:rPr>
              <a:t> well. Should your springs overflow in the streets, your streams of water in the public squares? Let them be yours alone, </a:t>
            </a:r>
            <a:r>
              <a:rPr lang="en-US" b="1" i="1" u="sng" dirty="0" smtClean="0">
                <a:solidFill>
                  <a:srgbClr val="FFFF00"/>
                </a:solidFill>
                <a:effectLst>
                  <a:outerShdw blurRad="38100" dist="38100" dir="2700000" algn="tl">
                    <a:srgbClr val="000000">
                      <a:alpha val="43137"/>
                    </a:srgbClr>
                  </a:outerShdw>
                </a:effectLst>
                <a:latin typeface="Cambria" pitchFamily="18" charset="0"/>
              </a:rPr>
              <a:t>never to be shared with strangers</a:t>
            </a:r>
            <a:r>
              <a:rPr lang="en-US" b="1" i="1" dirty="0" smtClean="0">
                <a:solidFill>
                  <a:srgbClr val="FFFF00"/>
                </a:solidFill>
                <a:effectLst>
                  <a:outerShdw blurRad="38100" dist="38100" dir="2700000" algn="tl">
                    <a:srgbClr val="000000">
                      <a:alpha val="43137"/>
                    </a:srgbClr>
                  </a:outerShdw>
                </a:effectLst>
                <a:latin typeface="Cambria" pitchFamily="18" charset="0"/>
              </a:rPr>
              <a:t>. May your fountain be blessed, and may you </a:t>
            </a:r>
            <a:r>
              <a:rPr lang="en-US" b="1" i="1" u="sng" dirty="0" smtClean="0">
                <a:solidFill>
                  <a:srgbClr val="FFFF00"/>
                </a:solidFill>
                <a:effectLst>
                  <a:outerShdw blurRad="38100" dist="38100" dir="2700000" algn="tl">
                    <a:srgbClr val="000000">
                      <a:alpha val="43137"/>
                    </a:srgbClr>
                  </a:outerShdw>
                </a:effectLst>
                <a:latin typeface="Cambria" pitchFamily="18" charset="0"/>
              </a:rPr>
              <a:t>rejoice in the wife of your youth</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(5:15-18)</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18691</TotalTime>
  <Words>2906</Words>
  <Application>Microsoft Office PowerPoint</Application>
  <PresentationFormat>On-screen Show (4:3)</PresentationFormat>
  <Paragraphs>145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The Book of Proverbs</vt:lpstr>
      <vt:lpstr>The Temptation of Beauty</vt:lpstr>
      <vt:lpstr>The Temptation of Beauty</vt:lpstr>
      <vt:lpstr>The Temptation of Beauty</vt:lpstr>
      <vt:lpstr>The Temptation of Beauty</vt:lpstr>
      <vt:lpstr>The Temptation of Beauty</vt:lpstr>
      <vt:lpstr>The Temptation of Beauty</vt:lpstr>
      <vt:lpstr>The Temptation of Beauty</vt:lpstr>
      <vt:lpstr>The Design of Sex and Beauty</vt:lpstr>
      <vt:lpstr>The Design of Sex and Beauty</vt:lpstr>
      <vt:lpstr>The Design of Sex and Beauty</vt:lpstr>
      <vt:lpstr>The Design of Sex and Beauty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How to Overcome Sexual Sin</vt:lpstr>
      <vt:lpstr>How to Overcome Sexual Sin</vt:lpstr>
      <vt:lpstr>How to Overcome Sexual Sin</vt:lpstr>
      <vt:lpstr>Christ Became Ugly to Make Us Beautiful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872</cp:revision>
  <dcterms:created xsi:type="dcterms:W3CDTF">2011-01-13T01:13:42Z</dcterms:created>
  <dcterms:modified xsi:type="dcterms:W3CDTF">2011-04-10T12:57:56Z</dcterms:modified>
</cp:coreProperties>
</file>