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58" r:id="rId2"/>
    <p:sldId id="411" r:id="rId3"/>
    <p:sldId id="410" r:id="rId4"/>
    <p:sldId id="406" r:id="rId5"/>
    <p:sldId id="412" r:id="rId6"/>
    <p:sldId id="415" r:id="rId7"/>
    <p:sldId id="417" r:id="rId8"/>
    <p:sldId id="419" r:id="rId9"/>
    <p:sldId id="418" r:id="rId10"/>
    <p:sldId id="318" r:id="rId11"/>
    <p:sldId id="350" r:id="rId12"/>
    <p:sldId id="421" r:id="rId13"/>
    <p:sldId id="422" r:id="rId14"/>
    <p:sldId id="423" r:id="rId15"/>
    <p:sldId id="434" r:id="rId16"/>
    <p:sldId id="424" r:id="rId17"/>
    <p:sldId id="425" r:id="rId18"/>
    <p:sldId id="431" r:id="rId19"/>
    <p:sldId id="428" r:id="rId20"/>
    <p:sldId id="430" r:id="rId21"/>
    <p:sldId id="427" r:id="rId22"/>
    <p:sldId id="429" r:id="rId23"/>
    <p:sldId id="432" r:id="rId24"/>
    <p:sldId id="43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5/1/2011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5/1/2011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5/1/2011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Dollars and Sense</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Dollars and Sense</a:t>
            </a:r>
            <a:endParaRPr lang="en-US" dirty="0"/>
          </a:p>
        </p:txBody>
      </p:sp>
      <p:sp>
        <p:nvSpPr>
          <p:cNvPr id="5" name="Content Placeholder 4"/>
          <p:cNvSpPr>
            <a:spLocks noGrp="1"/>
          </p:cNvSpPr>
          <p:nvPr>
            <p:ph idx="1"/>
          </p:nvPr>
        </p:nvSpPr>
        <p:spPr>
          <a:xfrm>
            <a:off x="457200" y="1066800"/>
            <a:ext cx="8229600" cy="5791200"/>
          </a:xfrm>
        </p:spPr>
        <p:txBody>
          <a:bodyPr>
            <a:normAutofit fontScale="92500"/>
          </a:bodyPr>
          <a:lstStyle/>
          <a:p>
            <a:r>
              <a:rPr lang="en-US" dirty="0" smtClean="0">
                <a:effectLst>
                  <a:outerShdw blurRad="38100" dist="38100" dir="2700000" algn="tl">
                    <a:srgbClr val="000000">
                      <a:alpha val="43137"/>
                    </a:srgbClr>
                  </a:outerShdw>
                </a:effectLst>
              </a:rPr>
              <a:t>Today we will look at what Proverbs has to say about money, wealth and poverty.</a:t>
            </a:r>
          </a:p>
          <a:p>
            <a:r>
              <a:rPr lang="en-US" dirty="0" smtClean="0">
                <a:effectLst>
                  <a:outerShdw blurRad="38100" dist="38100" dir="2700000" algn="tl">
                    <a:srgbClr val="000000">
                      <a:alpha val="43137"/>
                    </a:srgbClr>
                  </a:outerShdw>
                </a:effectLst>
              </a:rPr>
              <a:t>Just reading through the Proverbs at a surface level could give you the idea that the Proverbs (and the rest of the Bible as well) have a kind of mixed view when it comes to money!</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blessing of the LORD brings wealth, and he adds no trouble to it. </a:t>
            </a:r>
            <a:r>
              <a:rPr lang="en-US" b="1" dirty="0" smtClean="0">
                <a:effectLst>
                  <a:outerShdw blurRad="38100" dist="38100" dir="2700000" algn="tl">
                    <a:srgbClr val="000000">
                      <a:alpha val="43137"/>
                    </a:srgbClr>
                  </a:outerShdw>
                </a:effectLst>
                <a:latin typeface="Cambria" pitchFamily="18" charset="0"/>
              </a:rPr>
              <a:t>(10:22 )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Wealth is worthless in the day of wrath… </a:t>
            </a:r>
            <a:r>
              <a:rPr lang="en-US" b="1" dirty="0" smtClean="0">
                <a:effectLst>
                  <a:outerShdw blurRad="38100" dist="38100" dir="2700000" algn="tl">
                    <a:srgbClr val="000000">
                      <a:alpha val="43137"/>
                    </a:srgbClr>
                  </a:outerShdw>
                </a:effectLst>
                <a:latin typeface="Cambria" pitchFamily="18" charset="0"/>
              </a:rPr>
              <a:t>(11:4a)</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Whoever trusts in his riches will fall… </a:t>
            </a:r>
            <a:r>
              <a:rPr lang="en-US" b="1" dirty="0" smtClean="0">
                <a:effectLst>
                  <a:outerShdw blurRad="38100" dist="38100" dir="2700000" algn="tl">
                    <a:srgbClr val="000000">
                      <a:alpha val="43137"/>
                    </a:srgbClr>
                  </a:outerShdw>
                </a:effectLst>
                <a:latin typeface="Cambria" pitchFamily="18" charset="0"/>
              </a:rPr>
              <a:t>(11:28a)</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Dollars and Sense</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Things We’ll Cover Today:</a:t>
            </a:r>
          </a:p>
          <a:p>
            <a:r>
              <a:rPr lang="en-US" dirty="0" smtClean="0">
                <a:effectLst>
                  <a:outerShdw blurRad="38100" dist="38100" dir="2700000" algn="tl">
                    <a:srgbClr val="000000">
                      <a:alpha val="43137"/>
                    </a:srgbClr>
                  </a:outerShdw>
                </a:effectLst>
              </a:rPr>
              <a:t>Definitions</a:t>
            </a: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Value</a:t>
            </a:r>
            <a:r>
              <a:rPr lang="en-US" dirty="0" smtClean="0">
                <a:effectLst>
                  <a:outerShdw blurRad="38100" dist="38100" dir="2700000" algn="tl">
                    <a:srgbClr val="000000">
                      <a:alpha val="43137"/>
                    </a:srgbClr>
                  </a:outerShdw>
                </a:effectLst>
              </a:rPr>
              <a:t> of Money and Wealth</a:t>
            </a: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Danger</a:t>
            </a:r>
            <a:r>
              <a:rPr lang="en-US" dirty="0" smtClean="0">
                <a:effectLst>
                  <a:outerShdw blurRad="38100" dist="38100" dir="2700000" algn="tl">
                    <a:srgbClr val="000000">
                      <a:alpha val="43137"/>
                    </a:srgbClr>
                  </a:outerShdw>
                </a:effectLst>
              </a:rPr>
              <a:t> of Money and Wealth</a:t>
            </a:r>
          </a:p>
          <a:p>
            <a:r>
              <a:rPr lang="en-US" dirty="0" smtClean="0">
                <a:effectLst>
                  <a:outerShdw blurRad="38100" dist="38100" dir="2700000" algn="tl">
                    <a:srgbClr val="000000">
                      <a:alpha val="43137"/>
                    </a:srgbClr>
                  </a:outerShdw>
                </a:effectLst>
              </a:rPr>
              <a:t>Money Can’t Meet Our </a:t>
            </a:r>
            <a:r>
              <a:rPr lang="en-US" u="sng" dirty="0" smtClean="0">
                <a:effectLst>
                  <a:outerShdw blurRad="38100" dist="38100" dir="2700000" algn="tl">
                    <a:srgbClr val="000000">
                      <a:alpha val="43137"/>
                    </a:srgbClr>
                  </a:outerShdw>
                </a:effectLst>
              </a:rPr>
              <a:t>Greatest</a:t>
            </a:r>
            <a:r>
              <a:rPr lang="en-US" dirty="0" smtClean="0">
                <a:effectLst>
                  <a:outerShdw blurRad="38100" dist="38100" dir="2700000" algn="tl">
                    <a:srgbClr val="000000">
                      <a:alpha val="43137"/>
                    </a:srgbClr>
                  </a:outerShdw>
                </a:effectLst>
              </a:rPr>
              <a:t> Need!</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Definitions</a:t>
            </a:r>
            <a:endParaRPr lang="en-US" dirty="0"/>
          </a:p>
        </p:txBody>
      </p:sp>
      <p:sp>
        <p:nvSpPr>
          <p:cNvPr id="5" name="Content Placeholder 4"/>
          <p:cNvSpPr>
            <a:spLocks noGrp="1"/>
          </p:cNvSpPr>
          <p:nvPr>
            <p:ph idx="1"/>
          </p:nvPr>
        </p:nvSpPr>
        <p:spPr>
          <a:xfrm>
            <a:off x="457200" y="914400"/>
            <a:ext cx="8229600" cy="5943600"/>
          </a:xfrm>
        </p:spPr>
        <p:txBody>
          <a:bodyPr>
            <a:normAutofit fontScale="92500"/>
          </a:bodyPr>
          <a:lstStyle/>
          <a:p>
            <a:pPr>
              <a:buNone/>
            </a:pPr>
            <a:r>
              <a:rPr lang="en-US" sz="3500" dirty="0" smtClean="0">
                <a:effectLst>
                  <a:outerShdw blurRad="38100" dist="38100" dir="2700000" algn="tl">
                    <a:srgbClr val="000000">
                      <a:alpha val="43137"/>
                    </a:srgbClr>
                  </a:outerShdw>
                </a:effectLst>
              </a:rPr>
              <a:t>Wealth</a:t>
            </a:r>
          </a:p>
          <a:p>
            <a:r>
              <a:rPr lang="en-US" dirty="0" smtClean="0">
                <a:effectLst>
                  <a:outerShdw blurRad="38100" dist="38100" dir="2700000" algn="tl">
                    <a:srgbClr val="000000">
                      <a:alpha val="43137"/>
                    </a:srgbClr>
                  </a:outerShdw>
                </a:effectLst>
              </a:rPr>
              <a:t>An abundance of money or material possessions.</a:t>
            </a:r>
          </a:p>
          <a:p>
            <a:r>
              <a:rPr lang="en-US" dirty="0" smtClean="0">
                <a:effectLst>
                  <a:outerShdw blurRad="38100" dist="38100" dir="2700000" algn="tl">
                    <a:srgbClr val="000000">
                      <a:alpha val="43137"/>
                    </a:srgbClr>
                  </a:outerShdw>
                </a:effectLst>
              </a:rPr>
              <a:t>The definition of wealth tends to be somewhat relative: a person who is viewed as wealthy, is generally someone who has a lot of money relative to those around them.</a:t>
            </a:r>
          </a:p>
          <a:p>
            <a:r>
              <a:rPr lang="en-US" dirty="0" smtClean="0">
                <a:effectLst>
                  <a:outerShdw blurRad="38100" dist="38100" dir="2700000" algn="tl">
                    <a:srgbClr val="000000">
                      <a:alpha val="43137"/>
                    </a:srgbClr>
                  </a:outerShdw>
                </a:effectLst>
              </a:rPr>
              <a:t>By the standards of societies in Biblical times (and </a:t>
            </a:r>
            <a:r>
              <a:rPr lang="en-US" dirty="0" smtClean="0">
                <a:effectLst>
                  <a:outerShdw blurRad="38100" dist="38100" dir="2700000" algn="tl">
                    <a:srgbClr val="000000">
                      <a:alpha val="43137"/>
                    </a:srgbClr>
                  </a:outerShdw>
                </a:effectLst>
              </a:rPr>
              <a:t>many societies </a:t>
            </a:r>
            <a:r>
              <a:rPr lang="en-US" dirty="0" smtClean="0">
                <a:effectLst>
                  <a:outerShdw blurRad="38100" dist="38100" dir="2700000" algn="tl">
                    <a:srgbClr val="000000">
                      <a:alpha val="43137"/>
                    </a:srgbClr>
                  </a:outerShdw>
                </a:effectLst>
              </a:rPr>
              <a:t>around the world today) , all but the poorest Americans would be viewed as very wealthy.</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Definitions</a:t>
            </a:r>
            <a:endParaRPr lang="en-US" dirty="0"/>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pPr>
              <a:buNone/>
            </a:pPr>
            <a:r>
              <a:rPr lang="en-US" sz="3800" dirty="0" smtClean="0">
                <a:effectLst>
                  <a:outerShdw blurRad="38100" dist="38100" dir="2700000" algn="tl">
                    <a:srgbClr val="000000">
                      <a:alpha val="43137"/>
                    </a:srgbClr>
                  </a:outerShdw>
                </a:effectLst>
              </a:rPr>
              <a:t>Poverty</a:t>
            </a:r>
          </a:p>
          <a:p>
            <a:r>
              <a:rPr lang="en-US" dirty="0" smtClean="0">
                <a:effectLst>
                  <a:outerShdw blurRad="38100" dist="38100" dir="2700000" algn="tl">
                    <a:srgbClr val="000000">
                      <a:alpha val="43137"/>
                    </a:srgbClr>
                  </a:outerShdw>
                </a:effectLst>
              </a:rPr>
              <a:t>When the Bible speaks of poverty or “the poor” it is often talking about people who are struggling to put </a:t>
            </a:r>
            <a:r>
              <a:rPr lang="en-US" u="sng" dirty="0" smtClean="0">
                <a:effectLst>
                  <a:outerShdw blurRad="38100" dist="38100" dir="2700000" algn="tl">
                    <a:srgbClr val="000000">
                      <a:alpha val="43137"/>
                    </a:srgbClr>
                  </a:outerShdw>
                </a:effectLst>
              </a:rPr>
              <a:t>clothes</a:t>
            </a:r>
            <a:r>
              <a:rPr lang="en-US" dirty="0" smtClean="0">
                <a:effectLst>
                  <a:outerShdw blurRad="38100" dist="38100" dir="2700000" algn="tl">
                    <a:srgbClr val="000000">
                      <a:alpha val="43137"/>
                    </a:srgbClr>
                  </a:outerShdw>
                </a:effectLst>
              </a:rPr>
              <a:t> on their back or get enough </a:t>
            </a:r>
            <a:r>
              <a:rPr lang="en-US" u="sng" dirty="0" smtClean="0">
                <a:effectLst>
                  <a:outerShdw blurRad="38100" dist="38100" dir="2700000" algn="tl">
                    <a:srgbClr val="000000">
                      <a:alpha val="43137"/>
                    </a:srgbClr>
                  </a:outerShdw>
                </a:effectLst>
              </a:rPr>
              <a:t>food</a:t>
            </a:r>
            <a:r>
              <a:rPr lang="en-US" dirty="0" smtClean="0">
                <a:effectLst>
                  <a:outerShdw blurRad="38100" dist="38100" dir="2700000" algn="tl">
                    <a:srgbClr val="000000">
                      <a:alpha val="43137"/>
                    </a:srgbClr>
                  </a:outerShdw>
                </a:effectLst>
              </a:rPr>
              <a:t> to eat.</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defends the cause of the fatherless and the widow, and loves the alien, giving him </a:t>
            </a:r>
            <a:r>
              <a:rPr lang="en-US" b="1" i="1" u="sng" dirty="0" smtClean="0">
                <a:solidFill>
                  <a:srgbClr val="FFFF00"/>
                </a:solidFill>
                <a:effectLst>
                  <a:outerShdw blurRad="38100" dist="38100" dir="2700000" algn="tl">
                    <a:srgbClr val="000000">
                      <a:alpha val="43137"/>
                    </a:srgbClr>
                  </a:outerShdw>
                </a:effectLst>
                <a:latin typeface="Cambria" pitchFamily="18" charset="0"/>
              </a:rPr>
              <a:t>food</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clothing</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(Deut 10:18)</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But if we have </a:t>
            </a:r>
            <a:r>
              <a:rPr lang="en-US" b="1" i="1" u="sng" dirty="0" smtClean="0">
                <a:solidFill>
                  <a:srgbClr val="FFFF00"/>
                </a:solidFill>
                <a:effectLst>
                  <a:outerShdw blurRad="38100" dist="38100" dir="2700000" algn="tl">
                    <a:srgbClr val="000000">
                      <a:alpha val="43137"/>
                    </a:srgbClr>
                  </a:outerShdw>
                </a:effectLst>
                <a:latin typeface="Cambria" pitchFamily="18" charset="0"/>
              </a:rPr>
              <a:t>food and clothing</a:t>
            </a:r>
            <a:r>
              <a:rPr lang="en-US" b="1" i="1" dirty="0" smtClean="0">
                <a:solidFill>
                  <a:srgbClr val="FFFF00"/>
                </a:solidFill>
                <a:effectLst>
                  <a:outerShdw blurRad="38100" dist="38100" dir="2700000" algn="tl">
                    <a:srgbClr val="000000">
                      <a:alpha val="43137"/>
                    </a:srgbClr>
                  </a:outerShdw>
                </a:effectLst>
                <a:latin typeface="Cambria" pitchFamily="18" charset="0"/>
              </a:rPr>
              <a:t>, we will be content with that. </a:t>
            </a:r>
            <a:r>
              <a:rPr lang="en-US" b="1" dirty="0" smtClean="0">
                <a:effectLst>
                  <a:outerShdw blurRad="38100" dist="38100" dir="2700000" algn="tl">
                    <a:srgbClr val="000000">
                      <a:alpha val="43137"/>
                    </a:srgbClr>
                  </a:outerShdw>
                </a:effectLst>
                <a:latin typeface="Cambria" pitchFamily="18" charset="0"/>
              </a:rPr>
              <a:t>(1Tim 6:8)</a:t>
            </a:r>
          </a:p>
          <a:p>
            <a:r>
              <a:rPr lang="en-US" dirty="0" smtClean="0">
                <a:effectLst>
                  <a:outerShdw blurRad="38100" dist="38100" dir="2700000" algn="tl">
                    <a:srgbClr val="000000">
                      <a:alpha val="43137"/>
                    </a:srgbClr>
                  </a:outerShdw>
                </a:effectLst>
              </a:rPr>
              <a:t>Another result of poverty often mentioned in the Bible is the inability of the poor to defend themselves (either physically or legally)</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Speak up for those who cannot speak for themselves, for the rights of all who are </a:t>
            </a:r>
            <a:r>
              <a:rPr lang="en-US" b="1" i="1" u="sng" dirty="0" smtClean="0">
                <a:solidFill>
                  <a:srgbClr val="FFFF00"/>
                </a:solidFill>
                <a:effectLst>
                  <a:outerShdw blurRad="38100" dist="38100" dir="2700000" algn="tl">
                    <a:srgbClr val="000000">
                      <a:alpha val="43137"/>
                    </a:srgbClr>
                  </a:outerShdw>
                </a:effectLst>
                <a:latin typeface="Cambria" pitchFamily="18" charset="0"/>
              </a:rPr>
              <a:t>destitute</a:t>
            </a:r>
            <a:r>
              <a:rPr lang="en-US" b="1" i="1" dirty="0" smtClean="0">
                <a:solidFill>
                  <a:srgbClr val="FFFF00"/>
                </a:solidFill>
                <a:effectLst>
                  <a:outerShdw blurRad="38100" dist="38100" dir="2700000" algn="tl">
                    <a:srgbClr val="000000">
                      <a:alpha val="43137"/>
                    </a:srgbClr>
                  </a:outerShdw>
                </a:effectLst>
                <a:latin typeface="Cambria" pitchFamily="18" charset="0"/>
              </a:rPr>
              <a:t>. Speak up and judge fairly; defend the rights of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poor and needy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(31:8-9)</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Value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Because the Bible gives many warnings about the dangers of money and wealth, you might be tempted to think that money and wealth are intrinsically bad.</a:t>
            </a:r>
          </a:p>
          <a:p>
            <a:r>
              <a:rPr lang="en-US" dirty="0" smtClean="0">
                <a:effectLst>
                  <a:outerShdw blurRad="38100" dist="38100" dir="2700000" algn="tl">
                    <a:srgbClr val="000000">
                      <a:alpha val="43137"/>
                    </a:srgbClr>
                  </a:outerShdw>
                </a:effectLst>
              </a:rPr>
              <a:t>But the Bible has many </a:t>
            </a:r>
            <a:r>
              <a:rPr lang="en-US" u="sng" dirty="0" smtClean="0">
                <a:effectLst>
                  <a:outerShdw blurRad="38100" dist="38100" dir="2700000" algn="tl">
                    <a:srgbClr val="000000">
                      <a:alpha val="43137"/>
                    </a:srgbClr>
                  </a:outerShdw>
                </a:effectLst>
              </a:rPr>
              <a:t>positive</a:t>
            </a:r>
            <a:r>
              <a:rPr lang="en-US" dirty="0" smtClean="0">
                <a:effectLst>
                  <a:outerShdw blurRad="38100" dist="38100" dir="2700000" algn="tl">
                    <a:srgbClr val="000000">
                      <a:alpha val="43137"/>
                    </a:srgbClr>
                  </a:outerShdw>
                </a:effectLst>
              </a:rPr>
              <a:t> things to say about money and wealth.</a:t>
            </a:r>
          </a:p>
          <a:p>
            <a:r>
              <a:rPr lang="en-US" dirty="0" smtClean="0">
                <a:effectLst>
                  <a:outerShdw blurRad="38100" dist="38100" dir="2700000" algn="tl">
                    <a:srgbClr val="000000">
                      <a:alpha val="43137"/>
                    </a:srgbClr>
                  </a:outerShdw>
                </a:effectLst>
              </a:rPr>
              <a:t>The Bible describes wealth as a </a:t>
            </a:r>
            <a:r>
              <a:rPr lang="en-US" u="sng" dirty="0" smtClean="0">
                <a:effectLst>
                  <a:outerShdw blurRad="38100" dist="38100" dir="2700000" algn="tl">
                    <a:srgbClr val="000000">
                      <a:alpha val="43137"/>
                    </a:srgbClr>
                  </a:outerShdw>
                </a:effectLst>
              </a:rPr>
              <a:t>blessing</a:t>
            </a:r>
            <a:r>
              <a:rPr lang="en-US" dirty="0" smtClean="0">
                <a:effectLst>
                  <a:outerShdw blurRad="38100" dist="38100" dir="2700000" algn="tl">
                    <a:srgbClr val="000000">
                      <a:alpha val="43137"/>
                    </a:srgbClr>
                  </a:outerShdw>
                </a:effectLst>
              </a:rPr>
              <a:t> from the Lord:</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blessing of the LORD brings wealth, and he adds no trouble to it. </a:t>
            </a:r>
            <a:r>
              <a:rPr lang="en-US" b="1" dirty="0" smtClean="0">
                <a:effectLst>
                  <a:outerShdw blurRad="38100" dist="38100" dir="2700000" algn="tl">
                    <a:srgbClr val="000000">
                      <a:alpha val="43137"/>
                    </a:srgbClr>
                  </a:outerShdw>
                </a:effectLst>
                <a:latin typeface="Cambria" pitchFamily="18" charset="0"/>
              </a:rPr>
              <a:t>(10:22 )</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Value of Money and Wealth</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The book of Proverbs describes </a:t>
            </a:r>
            <a:r>
              <a:rPr lang="en-US" u="sng" dirty="0" smtClean="0">
                <a:effectLst>
                  <a:outerShdw blurRad="38100" dist="38100" dir="2700000" algn="tl">
                    <a:srgbClr val="000000">
                      <a:alpha val="43137"/>
                    </a:srgbClr>
                  </a:outerShdw>
                </a:effectLst>
              </a:rPr>
              <a:t>prosperity</a:t>
            </a:r>
            <a:r>
              <a:rPr lang="en-US" dirty="0" smtClean="0">
                <a:effectLst>
                  <a:outerShdw blurRad="38100" dist="38100" dir="2700000" algn="tl">
                    <a:srgbClr val="000000">
                      <a:alpha val="43137"/>
                    </a:srgbClr>
                  </a:outerShdw>
                </a:effectLst>
              </a:rPr>
              <a:t> as the </a:t>
            </a:r>
            <a:r>
              <a:rPr lang="en-US" dirty="0" smtClean="0">
                <a:effectLst>
                  <a:outerShdw blurRad="38100" dist="38100" dir="2700000" algn="tl">
                    <a:srgbClr val="000000">
                      <a:alpha val="43137"/>
                    </a:srgbClr>
                  </a:outerShdw>
                </a:effectLst>
              </a:rPr>
              <a:t>natural outcome of a </a:t>
            </a:r>
            <a:r>
              <a:rPr lang="en-US" u="sng" dirty="0" smtClean="0">
                <a:effectLst>
                  <a:outerShdw blurRad="38100" dist="38100" dir="2700000" algn="tl">
                    <a:srgbClr val="000000">
                      <a:alpha val="43137"/>
                    </a:srgbClr>
                  </a:outerShdw>
                </a:effectLst>
              </a:rPr>
              <a:t>righteous life</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loss of </a:t>
            </a:r>
            <a:r>
              <a:rPr lang="en-US" u="sng" dirty="0" smtClean="0">
                <a:effectLst>
                  <a:outerShdw blurRad="38100" dist="38100" dir="2700000" algn="tl">
                    <a:srgbClr val="000000">
                      <a:alpha val="43137"/>
                    </a:srgbClr>
                  </a:outerShdw>
                </a:effectLst>
              </a:rPr>
              <a:t>wealth</a:t>
            </a:r>
            <a:r>
              <a:rPr lang="en-US" dirty="0" smtClean="0">
                <a:effectLst>
                  <a:outerShdw blurRad="38100" dist="38100" dir="2700000" algn="tl">
                    <a:srgbClr val="000000">
                      <a:alpha val="43137"/>
                    </a:srgbClr>
                  </a:outerShdw>
                </a:effectLst>
              </a:rPr>
              <a:t> as </a:t>
            </a:r>
            <a:r>
              <a:rPr lang="en-US" dirty="0" smtClean="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natural outcome of a </a:t>
            </a:r>
            <a:r>
              <a:rPr lang="en-US" u="sng" dirty="0" smtClean="0">
                <a:effectLst>
                  <a:outerShdw blurRad="38100" dist="38100" dir="2700000" algn="tl">
                    <a:srgbClr val="000000">
                      <a:alpha val="43137"/>
                    </a:srgbClr>
                  </a:outerShdw>
                </a:effectLst>
              </a:rPr>
              <a:t>sinful </a:t>
            </a:r>
            <a:r>
              <a:rPr lang="en-US" u="sng" dirty="0" smtClean="0">
                <a:effectLst>
                  <a:outerShdw blurRad="38100" dist="38100" dir="2700000" algn="tl">
                    <a:srgbClr val="000000">
                      <a:alpha val="43137"/>
                    </a:srgbClr>
                  </a:outerShdw>
                </a:effectLst>
              </a:rPr>
              <a:t>life</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Misfortune</a:t>
            </a:r>
            <a:r>
              <a:rPr lang="en-US" b="1" i="1" dirty="0" smtClean="0">
                <a:solidFill>
                  <a:srgbClr val="FFFF00"/>
                </a:solidFill>
                <a:effectLst>
                  <a:outerShdw blurRad="38100" dist="38100" dir="2700000" algn="tl">
                    <a:srgbClr val="000000">
                      <a:alpha val="43137"/>
                    </a:srgbClr>
                  </a:outerShdw>
                </a:effectLst>
                <a:latin typeface="Cambria" pitchFamily="18" charset="0"/>
              </a:rPr>
              <a:t> pursues the </a:t>
            </a:r>
            <a:r>
              <a:rPr lang="en-US" b="1" i="1" u="sng" dirty="0" smtClean="0">
                <a:solidFill>
                  <a:srgbClr val="FFFF00"/>
                </a:solidFill>
                <a:effectLst>
                  <a:outerShdw blurRad="38100" dist="38100" dir="2700000" algn="tl">
                    <a:srgbClr val="000000">
                      <a:alpha val="43137"/>
                    </a:srgbClr>
                  </a:outerShdw>
                </a:effectLst>
                <a:latin typeface="Cambria" pitchFamily="18" charset="0"/>
              </a:rPr>
              <a:t>sinner</a:t>
            </a:r>
            <a:r>
              <a:rPr lang="en-US" b="1" i="1" dirty="0" smtClean="0">
                <a:solidFill>
                  <a:srgbClr val="FFFF00"/>
                </a:solidFill>
                <a:effectLst>
                  <a:outerShdw blurRad="38100" dist="38100" dir="2700000" algn="tl">
                    <a:srgbClr val="000000">
                      <a:alpha val="43137"/>
                    </a:srgbClr>
                  </a:outerShdw>
                </a:effectLst>
                <a:latin typeface="Cambria" pitchFamily="18" charset="0"/>
              </a:rPr>
              <a:t>, but </a:t>
            </a:r>
            <a:r>
              <a:rPr lang="en-US" b="1" i="1" u="sng" dirty="0" smtClean="0">
                <a:solidFill>
                  <a:srgbClr val="FFFF00"/>
                </a:solidFill>
                <a:effectLst>
                  <a:outerShdw blurRad="38100" dist="38100" dir="2700000" algn="tl">
                    <a:srgbClr val="000000">
                      <a:alpha val="43137"/>
                    </a:srgbClr>
                  </a:outerShdw>
                </a:effectLst>
                <a:latin typeface="Cambria" pitchFamily="18" charset="0"/>
              </a:rPr>
              <a:t>prosperity</a:t>
            </a:r>
            <a:r>
              <a:rPr lang="en-US" b="1" i="1" dirty="0" smtClean="0">
                <a:solidFill>
                  <a:srgbClr val="FFFF00"/>
                </a:solidFill>
                <a:effectLst>
                  <a:outerShdw blurRad="38100" dist="38100" dir="2700000" algn="tl">
                    <a:srgbClr val="000000">
                      <a:alpha val="43137"/>
                    </a:srgbClr>
                  </a:outerShdw>
                </a:effectLst>
                <a:latin typeface="Cambria" pitchFamily="18" charset="0"/>
              </a:rPr>
              <a:t> is the reward of the </a:t>
            </a:r>
            <a:r>
              <a:rPr lang="en-US" b="1" i="1" u="sng" dirty="0" smtClean="0">
                <a:solidFill>
                  <a:srgbClr val="FFFF00"/>
                </a:solidFill>
                <a:effectLst>
                  <a:outerShdw blurRad="38100" dist="38100" dir="2700000" algn="tl">
                    <a:srgbClr val="000000">
                      <a:alpha val="43137"/>
                    </a:srgbClr>
                  </a:outerShdw>
                </a:effectLst>
                <a:latin typeface="Cambria" pitchFamily="18" charset="0"/>
              </a:rPr>
              <a:t>righteous</a:t>
            </a:r>
            <a:r>
              <a:rPr lang="en-US" b="1" i="1" dirty="0" smtClean="0">
                <a:solidFill>
                  <a:srgbClr val="FFFF00"/>
                </a:solidFill>
                <a:effectLst>
                  <a:outerShdw blurRad="38100" dist="38100" dir="2700000" algn="tl">
                    <a:srgbClr val="000000">
                      <a:alpha val="43137"/>
                    </a:srgbClr>
                  </a:outerShdw>
                </a:effectLst>
                <a:latin typeface="Cambria" pitchFamily="18" charset="0"/>
              </a:rPr>
              <a:t>. A good man leaves an inheritance for his children's children, but a sinner's wealth is stored up for the righteous. </a:t>
            </a:r>
            <a:r>
              <a:rPr lang="en-US" b="1" dirty="0" smtClean="0">
                <a:effectLst>
                  <a:outerShdw blurRad="38100" dist="38100" dir="2700000" algn="tl">
                    <a:srgbClr val="000000">
                      <a:alpha val="43137"/>
                    </a:srgbClr>
                  </a:outerShdw>
                </a:effectLst>
                <a:latin typeface="Cambria" pitchFamily="18" charset="0"/>
              </a:rPr>
              <a:t>(13:21-22)</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righteous eat to their hearts' content, but the stomach of the wicked goes hungry. </a:t>
            </a:r>
            <a:r>
              <a:rPr lang="en-US" b="1" dirty="0" smtClean="0">
                <a:effectLst>
                  <a:outerShdw blurRad="38100" dist="38100" dir="2700000" algn="tl">
                    <a:srgbClr val="000000">
                      <a:alpha val="43137"/>
                    </a:srgbClr>
                  </a:outerShdw>
                </a:effectLst>
                <a:latin typeface="Cambria" pitchFamily="18" charset="0"/>
              </a:rPr>
              <a:t>(13:25)</a:t>
            </a:r>
          </a:p>
          <a:p>
            <a:r>
              <a:rPr lang="en-US" dirty="0" smtClean="0">
                <a:effectLst>
                  <a:outerShdw blurRad="38100" dist="38100" dir="2700000" algn="tl">
                    <a:srgbClr val="000000">
                      <a:alpha val="43137"/>
                    </a:srgbClr>
                  </a:outerShdw>
                </a:effectLst>
              </a:rPr>
              <a:t>But we need to be careful not to over generalize – not all lost wealth is the result of </a:t>
            </a:r>
            <a:r>
              <a:rPr lang="en-US" dirty="0" smtClean="0">
                <a:effectLst>
                  <a:outerShdw blurRad="38100" dist="38100" dir="2700000" algn="tl">
                    <a:srgbClr val="000000">
                      <a:alpha val="43137"/>
                    </a:srgbClr>
                  </a:outerShdw>
                </a:effectLst>
              </a:rPr>
              <a:t>the poor man’s sin</a:t>
            </a:r>
            <a:r>
              <a:rPr lang="en-US" dirty="0" smtClean="0">
                <a:effectLst>
                  <a:outerShdw blurRad="38100" dist="38100" dir="2700000" algn="tl">
                    <a:srgbClr val="000000">
                      <a:alpha val="43137"/>
                    </a:srgbClr>
                  </a:outerShdw>
                </a:effectLst>
              </a:rPr>
              <a:t>:</a:t>
            </a:r>
            <a:endParaRPr lang="en-US" b="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poor man's field may produce abundant food, but injustice sweeps it away. </a:t>
            </a:r>
            <a:r>
              <a:rPr lang="en-US" b="1" dirty="0" smtClean="0">
                <a:effectLst>
                  <a:outerShdw blurRad="38100" dist="38100" dir="2700000" algn="tl">
                    <a:srgbClr val="000000">
                      <a:alpha val="43137"/>
                    </a:srgbClr>
                  </a:outerShdw>
                </a:effectLst>
                <a:latin typeface="Cambria" pitchFamily="18" charset="0"/>
              </a:rPr>
              <a:t>(13:23)</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Value of Money and Wealth</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Proverbs tells us that money and wealth are the normal reward for those who work hard and are diligent – whereas poverty is the usual consequence of laziness or chasing empty dreams: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Lazy hands </a:t>
            </a:r>
            <a:r>
              <a:rPr lang="en-US" dirty="0" smtClean="0">
                <a:solidFill>
                  <a:srgbClr val="FFFF00"/>
                </a:solidFill>
                <a:effectLst>
                  <a:outerShdw blurRad="38100" dist="38100" dir="2700000" algn="tl">
                    <a:srgbClr val="000000">
                      <a:alpha val="43137"/>
                    </a:srgbClr>
                  </a:outerShdw>
                </a:effectLst>
                <a:latin typeface="Cambria" pitchFamily="18" charset="0"/>
              </a:rPr>
              <a:t>[=sluggish, negligent, lax behavior] </a:t>
            </a:r>
            <a:r>
              <a:rPr lang="en-US" b="1" i="1" dirty="0" smtClean="0">
                <a:solidFill>
                  <a:srgbClr val="FFFF00"/>
                </a:solidFill>
                <a:effectLst>
                  <a:outerShdw blurRad="38100" dist="38100" dir="2700000" algn="tl">
                    <a:srgbClr val="000000">
                      <a:alpha val="43137"/>
                    </a:srgbClr>
                  </a:outerShdw>
                </a:effectLst>
                <a:latin typeface="Cambria" pitchFamily="18" charset="0"/>
              </a:rPr>
              <a:t>make a man poor, but diligent hands </a:t>
            </a:r>
            <a:r>
              <a:rPr lang="en-US" dirty="0" smtClean="0">
                <a:solidFill>
                  <a:srgbClr val="FFFF00"/>
                </a:solidFill>
                <a:effectLst>
                  <a:outerShdw blurRad="38100" dist="38100" dir="2700000" algn="tl">
                    <a:srgbClr val="000000">
                      <a:alpha val="43137"/>
                    </a:srgbClr>
                  </a:outerShdw>
                </a:effectLst>
                <a:latin typeface="Cambria" pitchFamily="18" charset="0"/>
              </a:rPr>
              <a:t>[=thoughtful, not hasty] </a:t>
            </a:r>
            <a:r>
              <a:rPr lang="en-US" b="1" i="1" dirty="0" smtClean="0">
                <a:solidFill>
                  <a:srgbClr val="FFFF00"/>
                </a:solidFill>
                <a:effectLst>
                  <a:outerShdw blurRad="38100" dist="38100" dir="2700000" algn="tl">
                    <a:srgbClr val="000000">
                      <a:alpha val="43137"/>
                    </a:srgbClr>
                  </a:outerShdw>
                </a:effectLst>
                <a:latin typeface="Cambria" pitchFamily="18" charset="0"/>
              </a:rPr>
              <a:t>bring wealth. </a:t>
            </a:r>
            <a:r>
              <a:rPr lang="en-US" b="1" dirty="0" smtClean="0">
                <a:effectLst>
                  <a:outerShdw blurRad="38100" dist="38100" dir="2700000" algn="tl">
                    <a:srgbClr val="000000">
                      <a:alpha val="43137"/>
                    </a:srgbClr>
                  </a:outerShdw>
                </a:effectLst>
                <a:latin typeface="Cambria" pitchFamily="18" charset="0"/>
              </a:rPr>
              <a:t>(10:4 )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All hard work brings a profit, but mere talk leads only to poverty. </a:t>
            </a:r>
            <a:r>
              <a:rPr lang="en-US" b="1" dirty="0" smtClean="0">
                <a:effectLst>
                  <a:outerShdw blurRad="38100" dist="38100" dir="2700000" algn="tl">
                    <a:srgbClr val="000000">
                      <a:alpha val="43137"/>
                    </a:srgbClr>
                  </a:outerShdw>
                </a:effectLst>
                <a:latin typeface="Cambria" pitchFamily="18" charset="0"/>
              </a:rPr>
              <a:t>(14:23)</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He who works his land will have abundant food, but the one who chases fantasies will have his fill of poverty. </a:t>
            </a:r>
            <a:r>
              <a:rPr lang="en-US" b="1" dirty="0" smtClean="0">
                <a:effectLst>
                  <a:outerShdw blurRad="38100" dist="38100" dir="2700000" algn="tl">
                    <a:srgbClr val="000000">
                      <a:alpha val="43137"/>
                    </a:srgbClr>
                  </a:outerShdw>
                </a:effectLst>
                <a:latin typeface="Cambria" pitchFamily="18" charset="0"/>
              </a:rPr>
              <a:t>(28:19)</a:t>
            </a: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Though wealth is generally viewed as a blessing in Proverbs, there are many </a:t>
            </a:r>
            <a:r>
              <a:rPr lang="en-US" u="sng" dirty="0" smtClean="0">
                <a:effectLst>
                  <a:outerShdw blurRad="38100" dist="38100" dir="2700000" algn="tl">
                    <a:srgbClr val="000000">
                      <a:alpha val="43137"/>
                    </a:srgbClr>
                  </a:outerShdw>
                </a:effectLst>
              </a:rPr>
              <a:t>dangers</a:t>
            </a:r>
            <a:r>
              <a:rPr lang="en-US" dirty="0" smtClean="0">
                <a:effectLst>
                  <a:outerShdw blurRad="38100" dist="38100" dir="2700000" algn="tl">
                    <a:srgbClr val="000000">
                      <a:alpha val="43137"/>
                    </a:srgbClr>
                  </a:outerShdw>
                </a:effectLst>
              </a:rPr>
              <a:t> that come with wealth.</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Proverbs warns against earning money through dishonest means: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Ill-gotten treasures are of no value, but righteousness delivers from death. </a:t>
            </a:r>
            <a:r>
              <a:rPr lang="en-US" b="1" dirty="0" smtClean="0">
                <a:effectLst>
                  <a:outerShdw blurRad="38100" dist="38100" dir="2700000" algn="tl">
                    <a:srgbClr val="000000">
                      <a:alpha val="43137"/>
                    </a:srgbClr>
                  </a:outerShdw>
                </a:effectLst>
                <a:latin typeface="Cambria" pitchFamily="18" charset="0"/>
              </a:rPr>
              <a:t>(10:2)</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abhors dishonest scales, but accurate weights are his delight. </a:t>
            </a:r>
            <a:r>
              <a:rPr lang="en-US" b="1" dirty="0" smtClean="0">
                <a:effectLst>
                  <a:outerShdw blurRad="38100" dist="38100" dir="2700000" algn="tl">
                    <a:srgbClr val="000000">
                      <a:alpha val="43137"/>
                    </a:srgbClr>
                  </a:outerShdw>
                </a:effectLst>
                <a:latin typeface="Cambria" pitchFamily="18" charset="0"/>
              </a:rPr>
              <a:t>(11:1)</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greedy man brings trouble to his family, but he who hates bribes will live. </a:t>
            </a:r>
            <a:r>
              <a:rPr lang="en-US" b="1" dirty="0" smtClean="0">
                <a:effectLst>
                  <a:outerShdw blurRad="38100" dist="38100" dir="2700000" algn="tl">
                    <a:srgbClr val="000000">
                      <a:alpha val="43137"/>
                    </a:srgbClr>
                  </a:outerShdw>
                </a:effectLst>
                <a:latin typeface="Cambria" pitchFamily="18" charset="0"/>
              </a:rPr>
              <a:t>(15:27)</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“It's no good, it's no good!” says the buyer; then off he goes and boasts about his purchase. </a:t>
            </a:r>
            <a:r>
              <a:rPr lang="en-US" b="1" dirty="0" smtClean="0">
                <a:effectLst>
                  <a:outerShdw blurRad="38100" dist="38100" dir="2700000" algn="tl">
                    <a:srgbClr val="000000">
                      <a:alpha val="43137"/>
                    </a:srgbClr>
                  </a:outerShdw>
                </a:effectLst>
                <a:latin typeface="Cambria" pitchFamily="18" charset="0"/>
              </a:rPr>
              <a:t>(20:14)</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Becoming wealthy can give us a false sense of self-importance and cause us to have too high a view of ourselves: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Wealth brings many friends, but a poor man's friend deserts him. </a:t>
            </a:r>
            <a:r>
              <a:rPr lang="en-US" b="1" dirty="0" smtClean="0">
                <a:effectLst>
                  <a:outerShdw blurRad="38100" dist="38100" dir="2700000" algn="tl">
                    <a:srgbClr val="000000">
                      <a:alpha val="43137"/>
                    </a:srgbClr>
                  </a:outerShdw>
                </a:effectLst>
                <a:latin typeface="Cambria" pitchFamily="18" charset="0"/>
              </a:rPr>
              <a:t>(19:4)</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poor man pleads for mercy, but a rich man answers harshly. </a:t>
            </a:r>
            <a:r>
              <a:rPr lang="en-US" b="1" dirty="0" smtClean="0">
                <a:effectLst>
                  <a:outerShdw blurRad="38100" dist="38100" dir="2700000" algn="tl">
                    <a:srgbClr val="000000">
                      <a:alpha val="43137"/>
                    </a:srgbClr>
                  </a:outerShdw>
                </a:effectLst>
                <a:latin typeface="Cambria" pitchFamily="18" charset="0"/>
              </a:rPr>
              <a:t>(18:23)</a:t>
            </a: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Honor the LORD with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smtClean="0">
                <a:solidFill>
                  <a:srgbClr val="FFFF00"/>
                </a:solidFill>
                <a:effectLst>
                  <a:outerShdw blurRad="38100" dist="38100" dir="2700000" algn="tl">
                    <a:srgbClr val="000000">
                      <a:alpha val="43137"/>
                    </a:srgbClr>
                  </a:outerShdw>
                </a:effectLst>
                <a:latin typeface="Cambria" pitchFamily="18" charset="0"/>
              </a:rPr>
              <a:t>, with the firstfruits of all your crops; then your barns will be filled to overflowing, and your vats will brim over with new wine. </a:t>
            </a:r>
            <a:r>
              <a:rPr lang="en-US" b="1" dirty="0" smtClean="0">
                <a:effectLst>
                  <a:outerShdw blurRad="38100" dist="38100" dir="2700000" algn="tl">
                    <a:srgbClr val="000000">
                      <a:alpha val="43137"/>
                    </a:srgbClr>
                  </a:outerShdw>
                </a:effectLst>
                <a:latin typeface="Cambria" pitchFamily="18" charset="0"/>
              </a:rPr>
              <a:t>(3:9-10)</a:t>
            </a:r>
          </a:p>
          <a:p>
            <a:r>
              <a:rPr lang="en-US" b="1" i="1" dirty="0" smtClean="0">
                <a:solidFill>
                  <a:srgbClr val="FFFF00"/>
                </a:solidFill>
                <a:effectLst>
                  <a:outerShdw blurRad="38100" dist="38100" dir="2700000" algn="tl">
                    <a:srgbClr val="000000">
                      <a:alpha val="43137"/>
                    </a:srgbClr>
                  </a:outerShdw>
                </a:effectLst>
                <a:latin typeface="Cambria" pitchFamily="18" charset="0"/>
              </a:rPr>
              <a:t>Ill-gotten </a:t>
            </a:r>
            <a:r>
              <a:rPr lang="en-US" b="1" i="1" u="sng" dirty="0" smtClean="0">
                <a:solidFill>
                  <a:srgbClr val="FFFF00"/>
                </a:solidFill>
                <a:effectLst>
                  <a:outerShdw blurRad="38100" dist="38100" dir="2700000" algn="tl">
                    <a:srgbClr val="000000">
                      <a:alpha val="43137"/>
                    </a:srgbClr>
                  </a:outerShdw>
                </a:effectLst>
                <a:latin typeface="Cambria" pitchFamily="18" charset="0"/>
              </a:rPr>
              <a:t>treasures</a:t>
            </a:r>
            <a:r>
              <a:rPr lang="en-US" b="1" i="1" dirty="0" smtClean="0">
                <a:solidFill>
                  <a:srgbClr val="FFFF00"/>
                </a:solidFill>
                <a:effectLst>
                  <a:outerShdw blurRad="38100" dist="38100" dir="2700000" algn="tl">
                    <a:srgbClr val="000000">
                      <a:alpha val="43137"/>
                    </a:srgbClr>
                  </a:outerShdw>
                </a:effectLst>
                <a:latin typeface="Cambria" pitchFamily="18" charset="0"/>
              </a:rPr>
              <a:t> are of no value, but righteousness delivers from death. </a:t>
            </a:r>
            <a:r>
              <a:rPr lang="en-US" b="1" dirty="0" smtClean="0">
                <a:effectLst>
                  <a:outerShdw blurRad="38100" dist="38100" dir="2700000" algn="tl">
                    <a:srgbClr val="000000">
                      <a:alpha val="43137"/>
                    </a:srgbClr>
                  </a:outerShdw>
                </a:effectLst>
                <a:latin typeface="Cambria" pitchFamily="18" charset="0"/>
              </a:rPr>
              <a:t>(10:2)</a:t>
            </a: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Our desire to enjoy more and more of the personal benefits of wealth can cause us to become greedy and unwilling to be generous: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Honor the LORD with your wealth, with the firstfruits of all your </a:t>
            </a:r>
            <a:r>
              <a:rPr lang="en-US" b="1" i="1" dirty="0" smtClean="0">
                <a:solidFill>
                  <a:srgbClr val="FFFF00"/>
                </a:solidFill>
                <a:effectLst>
                  <a:outerShdw blurRad="38100" dist="38100" dir="2700000" algn="tl">
                    <a:srgbClr val="000000">
                      <a:alpha val="43137"/>
                    </a:srgbClr>
                  </a:outerShdw>
                </a:effectLst>
                <a:latin typeface="Cambria" pitchFamily="18" charset="0"/>
              </a:rPr>
              <a:t>crops </a:t>
            </a:r>
            <a:r>
              <a:rPr lang="en-US" b="1" dirty="0" smtClean="0">
                <a:effectLst>
                  <a:outerShdw blurRad="38100" dist="38100" dir="2700000" algn="tl">
                    <a:srgbClr val="000000">
                      <a:alpha val="43137"/>
                    </a:srgbClr>
                  </a:outerShdw>
                </a:effectLst>
                <a:latin typeface="Cambria" pitchFamily="18" charset="0"/>
              </a:rPr>
              <a:t>(3:9)</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He who is kind to the poor lends to the LORD, and </a:t>
            </a:r>
            <a:r>
              <a:rPr lang="en-US" b="1" i="1" dirty="0" smtClean="0">
                <a:solidFill>
                  <a:srgbClr val="FFFF00"/>
                </a:solidFill>
                <a:effectLst>
                  <a:outerShdw blurRad="38100" dist="38100" dir="2700000" algn="tl">
                    <a:srgbClr val="000000">
                      <a:alpha val="43137"/>
                    </a:srgbClr>
                  </a:outerShdw>
                </a:effectLst>
                <a:latin typeface="Cambria" pitchFamily="18" charset="0"/>
              </a:rPr>
              <a:t>He </a:t>
            </a:r>
            <a:r>
              <a:rPr lang="en-US" b="1" i="1" dirty="0" smtClean="0">
                <a:solidFill>
                  <a:srgbClr val="FFFF00"/>
                </a:solidFill>
                <a:effectLst>
                  <a:outerShdw blurRad="38100" dist="38100" dir="2700000" algn="tl">
                    <a:srgbClr val="000000">
                      <a:alpha val="43137"/>
                    </a:srgbClr>
                  </a:outerShdw>
                </a:effectLst>
                <a:latin typeface="Cambria" pitchFamily="18" charset="0"/>
              </a:rPr>
              <a:t>will reward him for what he has done. </a:t>
            </a:r>
            <a:r>
              <a:rPr lang="en-US" b="1" dirty="0" smtClean="0">
                <a:effectLst>
                  <a:outerShdw blurRad="38100" dist="38100" dir="2700000" algn="tl">
                    <a:srgbClr val="000000">
                      <a:alpha val="43137"/>
                    </a:srgbClr>
                  </a:outerShdw>
                </a:effectLst>
                <a:latin typeface="Cambria" pitchFamily="18" charset="0"/>
              </a:rPr>
              <a:t>(19:17)</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One man gives freely, yet gains even more; another withholds unduly, but comes to poverty. A generous man will prosper; he who refreshes others will himself be refreshed. </a:t>
            </a:r>
            <a:r>
              <a:rPr lang="en-US" b="1" dirty="0" smtClean="0">
                <a:effectLst>
                  <a:outerShdw blurRad="38100" dist="38100" dir="2700000" algn="tl">
                    <a:srgbClr val="000000">
                      <a:alpha val="43137"/>
                    </a:srgbClr>
                  </a:outerShdw>
                </a:effectLst>
                <a:latin typeface="Cambria" pitchFamily="18" charset="0"/>
              </a:rPr>
              <a:t>(11:24-25).</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Because money can do a lot for us, there is a danger of depending </a:t>
            </a:r>
            <a:r>
              <a:rPr lang="en-US" u="sng" dirty="0" smtClean="0">
                <a:effectLst>
                  <a:outerShdw blurRad="38100" dist="38100" dir="2700000" algn="tl">
                    <a:srgbClr val="000000">
                      <a:alpha val="43137"/>
                    </a:srgbClr>
                  </a:outerShdw>
                </a:effectLst>
              </a:rPr>
              <a:t>too much</a:t>
            </a:r>
            <a:r>
              <a:rPr lang="en-US" dirty="0" smtClean="0">
                <a:effectLst>
                  <a:outerShdw blurRad="38100" dist="38100" dir="2700000" algn="tl">
                    <a:srgbClr val="000000">
                      <a:alpha val="43137"/>
                    </a:srgbClr>
                  </a:outerShdw>
                </a:effectLst>
              </a:rPr>
              <a:t> on money and not ultimately looking to God for our provision and security.</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dirty="0" smtClean="0">
                <a:solidFill>
                  <a:srgbClr val="FFFF00"/>
                </a:solidFill>
                <a:effectLst>
                  <a:outerShdw blurRad="38100" dist="38100" dir="2700000" algn="tl">
                    <a:srgbClr val="000000">
                      <a:alpha val="43137"/>
                    </a:srgbClr>
                  </a:outerShdw>
                </a:effectLst>
                <a:latin typeface="Cambria" pitchFamily="18" charset="0"/>
              </a:rPr>
              <a:t>name of the LORD is a strong tower; the righteous run to it and are safe. The wealth of the rich is their fortified city; they imagine it an unscalable wall. </a:t>
            </a:r>
            <a:r>
              <a:rPr lang="en-US" b="1" dirty="0" smtClean="0">
                <a:effectLst>
                  <a:outerShdw blurRad="38100" dist="38100" dir="2700000" algn="tl">
                    <a:srgbClr val="000000">
                      <a:alpha val="43137"/>
                    </a:srgbClr>
                  </a:outerShdw>
                </a:effectLst>
                <a:latin typeface="Cambria" pitchFamily="18" charset="0"/>
              </a:rPr>
              <a:t>(18:10-11)</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man's riches may ransom his life, but a poor man hears no threat. </a:t>
            </a:r>
            <a:r>
              <a:rPr lang="en-US" b="1" dirty="0" smtClean="0">
                <a:effectLst>
                  <a:outerShdw blurRad="38100" dist="38100" dir="2700000" algn="tl">
                    <a:srgbClr val="000000">
                      <a:alpha val="43137"/>
                    </a:srgbClr>
                  </a:outerShdw>
                </a:effectLst>
                <a:latin typeface="Cambria" pitchFamily="18" charset="0"/>
              </a:rPr>
              <a:t>(13:8)</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Whoever </a:t>
            </a:r>
            <a:r>
              <a:rPr lang="en-US" b="1" i="1" dirty="0" smtClean="0">
                <a:solidFill>
                  <a:srgbClr val="FFFF00"/>
                </a:solidFill>
                <a:effectLst>
                  <a:outerShdw blurRad="38100" dist="38100" dir="2700000" algn="tl">
                    <a:srgbClr val="000000">
                      <a:alpha val="43137"/>
                    </a:srgbClr>
                  </a:outerShdw>
                </a:effectLst>
                <a:latin typeface="Cambria" pitchFamily="18" charset="0"/>
              </a:rPr>
              <a:t>trusts in his riches will fall, but the righteous will thrive like a green leaf. </a:t>
            </a:r>
            <a:r>
              <a:rPr lang="en-US" b="1" dirty="0" smtClean="0">
                <a:effectLst>
                  <a:outerShdw blurRad="38100" dist="38100" dir="2700000" algn="tl">
                    <a:srgbClr val="000000">
                      <a:alpha val="43137"/>
                    </a:srgbClr>
                  </a:outerShdw>
                </a:effectLst>
                <a:latin typeface="Cambria" pitchFamily="18" charset="0"/>
              </a:rPr>
              <a:t>(11:28</a:t>
            </a:r>
            <a:r>
              <a:rPr lang="en-US" b="1" dirty="0" smtClean="0">
                <a:effectLst>
                  <a:outerShdw blurRad="38100" dist="38100" dir="2700000" algn="tl">
                    <a:srgbClr val="000000">
                      <a:alpha val="43137"/>
                    </a:srgbClr>
                  </a:outerShdw>
                </a:effectLst>
                <a:latin typeface="Cambria" pitchFamily="18" charset="0"/>
              </a:rPr>
              <a:t>)</a:t>
            </a:r>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In fact, money can become such a distraction that it can cause us to forget about God altogether!</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…give me neither poverty nor riches, but give me only my daily bread. Otherwise, I may have too much and disown you and say, 'Who is the LORD?' Or I may become poor and steal, and so dishonor the name of my God. </a:t>
            </a:r>
            <a:r>
              <a:rPr lang="en-US" b="1" dirty="0" smtClean="0">
                <a:effectLst>
                  <a:outerShdw blurRad="38100" dist="38100" dir="2700000" algn="tl">
                    <a:srgbClr val="000000">
                      <a:alpha val="43137"/>
                    </a:srgbClr>
                  </a:outerShdw>
                </a:effectLst>
                <a:latin typeface="Cambria" pitchFamily="18" charset="0"/>
              </a:rPr>
              <a:t>(30:8b-9)</a:t>
            </a: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In the New Testament, Paul instructs Christians who are wealthy how they ought to behave and warns them of the </a:t>
            </a:r>
            <a:r>
              <a:rPr lang="en-US" u="sng" dirty="0" smtClean="0">
                <a:effectLst>
                  <a:outerShdw blurRad="38100" dist="38100" dir="2700000" algn="tl">
                    <a:srgbClr val="000000">
                      <a:alpha val="43137"/>
                    </a:srgbClr>
                  </a:outerShdw>
                </a:effectLst>
              </a:rPr>
              <a:t>dangers</a:t>
            </a:r>
            <a:r>
              <a:rPr lang="en-US" dirty="0" smtClean="0">
                <a:effectLst>
                  <a:outerShdw blurRad="38100" dist="38100" dir="2700000" algn="tl">
                    <a:srgbClr val="000000">
                      <a:alpha val="43137"/>
                    </a:srgbClr>
                  </a:outerShdw>
                </a:effectLst>
              </a:rPr>
              <a:t> of being wealthy:</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Command those who are rich in this present world not to be arrogant nor to put their hope in wealth, which is so uncertain, but to put their hope in God, who richly provides us with everything for our enjoyment. Command them to do good, to be rich in good deeds, and to be generous and willing to share. In this way they will lay up treasure for themselves as a firm foundation for the coming age, so that they may take hold of the life that is truly life. </a:t>
            </a:r>
            <a:r>
              <a:rPr lang="en-US" b="1" dirty="0" smtClean="0">
                <a:effectLst>
                  <a:outerShdw blurRad="38100" dist="38100" dir="2700000" algn="tl">
                    <a:srgbClr val="000000">
                      <a:alpha val="43137"/>
                    </a:srgbClr>
                  </a:outerShdw>
                </a:effectLst>
                <a:latin typeface="Cambria" pitchFamily="18" charset="0"/>
              </a:rPr>
              <a:t>(1Tim 6:17-19)</a:t>
            </a: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000" dirty="0" smtClean="0">
                <a:effectLst>
                  <a:outerShdw blurRad="38100" dist="38100" dir="2700000" algn="tl">
                    <a:srgbClr val="000000">
                      <a:alpha val="43137"/>
                    </a:srgbClr>
                  </a:outerShdw>
                </a:effectLst>
              </a:rPr>
              <a:t>Money Can’t Meet Our Greatest Need!</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Proverbs warns us that wealth will be of no use to us in the Day of Judgment: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Wealth is worthless in the day of wrath, but righteousness delivers from death. </a:t>
            </a:r>
            <a:r>
              <a:rPr lang="en-US" b="1" dirty="0" smtClean="0">
                <a:effectLst>
                  <a:outerShdw blurRad="38100" dist="38100" dir="2700000" algn="tl">
                    <a:srgbClr val="000000">
                      <a:alpha val="43137"/>
                    </a:srgbClr>
                  </a:outerShdw>
                </a:effectLst>
                <a:latin typeface="Cambria" pitchFamily="18" charset="0"/>
              </a:rPr>
              <a:t>(11:4)</a:t>
            </a:r>
          </a:p>
          <a:p>
            <a:r>
              <a:rPr lang="en-US" dirty="0" smtClean="0">
                <a:effectLst>
                  <a:outerShdw blurRad="38100" dist="38100" dir="2700000" algn="tl">
                    <a:srgbClr val="000000">
                      <a:alpha val="43137"/>
                    </a:srgbClr>
                  </a:outerShdw>
                </a:effectLst>
              </a:rPr>
              <a:t>We know from the New Testament that it is Christ’s righteousness that delivers us from the death of eternal torment.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 For you know the grace of our Lord Jesus Christ, that though he was rich, yet for your sakes he became poor, so that you through his poverty might become rich. </a:t>
            </a:r>
            <a:r>
              <a:rPr lang="en-US" b="1" dirty="0" smtClean="0">
                <a:effectLst>
                  <a:outerShdw blurRad="38100" dist="38100" dir="2700000" algn="tl">
                    <a:srgbClr val="000000">
                      <a:alpha val="43137"/>
                    </a:srgbClr>
                  </a:outerShdw>
                </a:effectLst>
                <a:latin typeface="Cambria" pitchFamily="18" charset="0"/>
              </a:rPr>
              <a:t>(2Cor 8:9)</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Lazy hands make a man </a:t>
            </a:r>
            <a:r>
              <a:rPr lang="en-US" b="1" i="1" u="sng" dirty="0" smtClean="0">
                <a:solidFill>
                  <a:srgbClr val="FFFF00"/>
                </a:solidFill>
                <a:effectLst>
                  <a:outerShdw blurRad="38100" dist="38100" dir="2700000" algn="tl">
                    <a:srgbClr val="000000">
                      <a:alpha val="43137"/>
                    </a:srgbClr>
                  </a:outerShdw>
                </a:effectLst>
                <a:latin typeface="Cambria" pitchFamily="18" charset="0"/>
              </a:rPr>
              <a:t>poor</a:t>
            </a:r>
            <a:r>
              <a:rPr lang="en-US" b="1" i="1" dirty="0" smtClean="0">
                <a:solidFill>
                  <a:srgbClr val="FFFF00"/>
                </a:solidFill>
                <a:effectLst>
                  <a:outerShdw blurRad="38100" dist="38100" dir="2700000" algn="tl">
                    <a:srgbClr val="000000">
                      <a:alpha val="43137"/>
                    </a:srgbClr>
                  </a:outerShdw>
                </a:effectLst>
                <a:latin typeface="Cambria" pitchFamily="18" charset="0"/>
              </a:rPr>
              <a:t>, but diligent hands bring </a:t>
            </a:r>
            <a:r>
              <a:rPr lang="en-US" b="1" i="1" u="sng"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(10:4 )</a:t>
            </a:r>
          </a:p>
          <a:p>
            <a:r>
              <a:rPr lang="en-US" b="1" i="1" dirty="0" smtClean="0">
                <a:solidFill>
                  <a:srgbClr val="FFFF00"/>
                </a:solidFill>
                <a:effectLst>
                  <a:outerShdw blurRad="38100" dist="38100" dir="2700000" algn="tl">
                    <a:srgbClr val="000000">
                      <a:alpha val="43137"/>
                    </a:srgbClr>
                  </a:outerShdw>
                </a:effectLst>
                <a:latin typeface="Cambria" pitchFamily="18" charset="0"/>
              </a:rPr>
              <a:t>The blessing of the LORD brings </a:t>
            </a:r>
            <a:r>
              <a:rPr lang="en-US" b="1" i="1" u="sng"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smtClean="0">
                <a:solidFill>
                  <a:srgbClr val="FFFF00"/>
                </a:solidFill>
                <a:effectLst>
                  <a:outerShdw blurRad="38100" dist="38100" dir="2700000" algn="tl">
                    <a:srgbClr val="000000">
                      <a:alpha val="43137"/>
                    </a:srgbClr>
                  </a:outerShdw>
                </a:effectLst>
                <a:latin typeface="Cambria" pitchFamily="18" charset="0"/>
              </a:rPr>
              <a:t>, and he adds no trouble to it. </a:t>
            </a:r>
            <a:r>
              <a:rPr lang="en-US" b="1" dirty="0" smtClean="0">
                <a:effectLst>
                  <a:outerShdw blurRad="38100" dist="38100" dir="2700000" algn="tl">
                    <a:srgbClr val="000000">
                      <a:alpha val="43137"/>
                    </a:srgbClr>
                  </a:outerShdw>
                </a:effectLst>
                <a:latin typeface="Cambria" pitchFamily="18" charset="0"/>
              </a:rPr>
              <a:t>(10:22 )</a:t>
            </a:r>
          </a:p>
          <a:p>
            <a:r>
              <a:rPr lang="en-US" b="1" i="1" u="sng"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smtClean="0">
                <a:solidFill>
                  <a:srgbClr val="FFFF00"/>
                </a:solidFill>
                <a:effectLst>
                  <a:outerShdw blurRad="38100" dist="38100" dir="2700000" algn="tl">
                    <a:srgbClr val="000000">
                      <a:alpha val="43137"/>
                    </a:srgbClr>
                  </a:outerShdw>
                </a:effectLst>
                <a:latin typeface="Cambria" pitchFamily="18" charset="0"/>
              </a:rPr>
              <a:t> is worthless in the day of wrath, but righteousness delivers from death. </a:t>
            </a:r>
            <a:r>
              <a:rPr lang="en-US" b="1" dirty="0" smtClean="0">
                <a:effectLst>
                  <a:outerShdw blurRad="38100" dist="38100" dir="2700000" algn="tl">
                    <a:srgbClr val="000000">
                      <a:alpha val="43137"/>
                    </a:srgbClr>
                  </a:outerShdw>
                </a:effectLst>
                <a:latin typeface="Cambria" pitchFamily="18" charset="0"/>
              </a:rPr>
              <a:t>(11:4)</a:t>
            </a:r>
          </a:p>
          <a:p>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One man gives freely, yet gains even more; another withholds unduly, but comes to </a:t>
            </a:r>
            <a:r>
              <a:rPr lang="en-US" b="1" i="1" u="sng" dirty="0" smtClean="0">
                <a:solidFill>
                  <a:srgbClr val="FFFF00"/>
                </a:solidFill>
                <a:effectLst>
                  <a:outerShdw blurRad="38100" dist="38100" dir="2700000" algn="tl">
                    <a:srgbClr val="000000">
                      <a:alpha val="43137"/>
                    </a:srgbClr>
                  </a:outerShdw>
                </a:effectLst>
                <a:latin typeface="Cambria" pitchFamily="18" charset="0"/>
              </a:rPr>
              <a:t>poverty</a:t>
            </a:r>
            <a:r>
              <a:rPr lang="en-US" b="1" i="1" dirty="0" smtClean="0">
                <a:solidFill>
                  <a:srgbClr val="FFFF00"/>
                </a:solidFill>
                <a:effectLst>
                  <a:outerShdw blurRad="38100" dist="38100" dir="2700000" algn="tl">
                    <a:srgbClr val="000000">
                      <a:alpha val="43137"/>
                    </a:srgbClr>
                  </a:outerShdw>
                </a:effectLst>
                <a:latin typeface="Cambria" pitchFamily="18" charset="0"/>
              </a:rPr>
              <a:t>. A generous man will </a:t>
            </a:r>
            <a:r>
              <a:rPr lang="en-US" b="1" i="1" u="sng" dirty="0" smtClean="0">
                <a:solidFill>
                  <a:srgbClr val="FFFF00"/>
                </a:solidFill>
                <a:effectLst>
                  <a:outerShdw blurRad="38100" dist="38100" dir="2700000" algn="tl">
                    <a:srgbClr val="000000">
                      <a:alpha val="43137"/>
                    </a:srgbClr>
                  </a:outerShdw>
                </a:effectLst>
                <a:latin typeface="Cambria" pitchFamily="18" charset="0"/>
              </a:rPr>
              <a:t>prosper</a:t>
            </a:r>
            <a:r>
              <a:rPr lang="en-US" b="1" i="1" dirty="0" smtClean="0">
                <a:solidFill>
                  <a:srgbClr val="FFFF00"/>
                </a:solidFill>
                <a:effectLst>
                  <a:outerShdw blurRad="38100" dist="38100" dir="2700000" algn="tl">
                    <a:srgbClr val="000000">
                      <a:alpha val="43137"/>
                    </a:srgbClr>
                  </a:outerShdw>
                </a:effectLst>
                <a:latin typeface="Cambria" pitchFamily="18" charset="0"/>
              </a:rPr>
              <a:t>; he who refreshes others will himself be refreshed. </a:t>
            </a:r>
            <a:r>
              <a:rPr lang="en-US" b="1" dirty="0" smtClean="0">
                <a:effectLst>
                  <a:outerShdw blurRad="38100" dist="38100" dir="2700000" algn="tl">
                    <a:srgbClr val="000000">
                      <a:alpha val="43137"/>
                    </a:srgbClr>
                  </a:outerShdw>
                </a:effectLst>
                <a:latin typeface="Cambria" pitchFamily="18" charset="0"/>
              </a:rPr>
              <a:t>(11:24-25).</a:t>
            </a:r>
          </a:p>
          <a:p>
            <a:r>
              <a:rPr lang="en-US" b="1" i="1" dirty="0" smtClean="0">
                <a:solidFill>
                  <a:srgbClr val="FFFF00"/>
                </a:solidFill>
                <a:effectLst>
                  <a:outerShdw blurRad="38100" dist="38100" dir="2700000" algn="tl">
                    <a:srgbClr val="000000">
                      <a:alpha val="43137"/>
                    </a:srgbClr>
                  </a:outerShdw>
                </a:effectLst>
                <a:latin typeface="Cambria" pitchFamily="18" charset="0"/>
              </a:rPr>
              <a:t>Whoever trusts in his </a:t>
            </a:r>
            <a:r>
              <a:rPr lang="en-US" b="1" i="1" u="sng" dirty="0" smtClean="0">
                <a:solidFill>
                  <a:srgbClr val="FFFF00"/>
                </a:solidFill>
                <a:effectLst>
                  <a:outerShdw blurRad="38100" dist="38100" dir="2700000" algn="tl">
                    <a:srgbClr val="000000">
                      <a:alpha val="43137"/>
                    </a:srgbClr>
                  </a:outerShdw>
                </a:effectLst>
                <a:latin typeface="Cambria" pitchFamily="18" charset="0"/>
              </a:rPr>
              <a:t>riches</a:t>
            </a:r>
            <a:r>
              <a:rPr lang="en-US" b="1" i="1" dirty="0" smtClean="0">
                <a:solidFill>
                  <a:srgbClr val="FFFF00"/>
                </a:solidFill>
                <a:effectLst>
                  <a:outerShdw blurRad="38100" dist="38100" dir="2700000" algn="tl">
                    <a:srgbClr val="000000">
                      <a:alpha val="43137"/>
                    </a:srgbClr>
                  </a:outerShdw>
                </a:effectLst>
                <a:latin typeface="Cambria" pitchFamily="18" charset="0"/>
              </a:rPr>
              <a:t> will fall, but the righteous will thrive like a green leaf. </a:t>
            </a:r>
            <a:r>
              <a:rPr lang="en-US" b="1" dirty="0" smtClean="0">
                <a:effectLst>
                  <a:outerShdw blurRad="38100" dist="38100" dir="2700000" algn="tl">
                    <a:srgbClr val="000000">
                      <a:alpha val="43137"/>
                    </a:srgbClr>
                  </a:outerShdw>
                </a:effectLst>
                <a:latin typeface="Cambria" pitchFamily="18" charset="0"/>
              </a:rPr>
              <a:t>(11:28)</a:t>
            </a:r>
          </a:p>
          <a:p>
            <a:r>
              <a:rPr lang="en-US" b="1" i="1" dirty="0" smtClean="0">
                <a:solidFill>
                  <a:srgbClr val="FFFF00"/>
                </a:solidFill>
                <a:effectLst>
                  <a:outerShdw blurRad="38100" dist="38100" dir="2700000" algn="tl">
                    <a:srgbClr val="000000">
                      <a:alpha val="43137"/>
                    </a:srgbClr>
                  </a:outerShdw>
                </a:effectLst>
                <a:latin typeface="Cambria" pitchFamily="18" charset="0"/>
              </a:rPr>
              <a:t>A man's </a:t>
            </a:r>
            <a:r>
              <a:rPr lang="en-US" b="1" i="1" u="sng" dirty="0" smtClean="0">
                <a:solidFill>
                  <a:srgbClr val="FFFF00"/>
                </a:solidFill>
                <a:effectLst>
                  <a:outerShdw blurRad="38100" dist="38100" dir="2700000" algn="tl">
                    <a:srgbClr val="000000">
                      <a:alpha val="43137"/>
                    </a:srgbClr>
                  </a:outerShdw>
                </a:effectLst>
                <a:latin typeface="Cambria" pitchFamily="18" charset="0"/>
              </a:rPr>
              <a:t>riches</a:t>
            </a:r>
            <a:r>
              <a:rPr lang="en-US" b="1" i="1" dirty="0" smtClean="0">
                <a:solidFill>
                  <a:srgbClr val="FFFF00"/>
                </a:solidFill>
                <a:effectLst>
                  <a:outerShdw blurRad="38100" dist="38100" dir="2700000" algn="tl">
                    <a:srgbClr val="000000">
                      <a:alpha val="43137"/>
                    </a:srgbClr>
                  </a:outerShdw>
                </a:effectLst>
                <a:latin typeface="Cambria" pitchFamily="18" charset="0"/>
              </a:rPr>
              <a:t> may ransom his life,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poor</a:t>
            </a:r>
            <a:r>
              <a:rPr lang="en-US" b="1" i="1" dirty="0" smtClean="0">
                <a:solidFill>
                  <a:srgbClr val="FFFF00"/>
                </a:solidFill>
                <a:effectLst>
                  <a:outerShdw blurRad="38100" dist="38100" dir="2700000" algn="tl">
                    <a:srgbClr val="000000">
                      <a:alpha val="43137"/>
                    </a:srgbClr>
                  </a:outerShdw>
                </a:effectLst>
                <a:latin typeface="Cambria" pitchFamily="18" charset="0"/>
              </a:rPr>
              <a:t> man hears no threat. </a:t>
            </a:r>
            <a:r>
              <a:rPr lang="en-US" b="1" dirty="0" smtClean="0">
                <a:effectLst>
                  <a:outerShdw blurRad="38100" dist="38100" dir="2700000" algn="tl">
                    <a:srgbClr val="000000">
                      <a:alpha val="43137"/>
                    </a:srgbClr>
                  </a:outerShdw>
                </a:effectLst>
                <a:latin typeface="Cambria" pitchFamily="18" charset="0"/>
              </a:rPr>
              <a:t>(13:8)</a:t>
            </a:r>
          </a:p>
          <a:p>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Misfortune pursues the sinner, but </a:t>
            </a:r>
            <a:r>
              <a:rPr lang="en-US" b="1" i="1" u="sng" dirty="0" smtClean="0">
                <a:solidFill>
                  <a:srgbClr val="FFFF00"/>
                </a:solidFill>
                <a:effectLst>
                  <a:outerShdw blurRad="38100" dist="38100" dir="2700000" algn="tl">
                    <a:srgbClr val="000000">
                      <a:alpha val="43137"/>
                    </a:srgbClr>
                  </a:outerShdw>
                </a:effectLst>
                <a:latin typeface="Cambria" pitchFamily="18" charset="0"/>
              </a:rPr>
              <a:t>prosperity</a:t>
            </a:r>
            <a:r>
              <a:rPr lang="en-US" b="1" i="1" dirty="0" smtClean="0">
                <a:solidFill>
                  <a:srgbClr val="FFFF00"/>
                </a:solidFill>
                <a:effectLst>
                  <a:outerShdw blurRad="38100" dist="38100" dir="2700000" algn="tl">
                    <a:srgbClr val="000000">
                      <a:alpha val="43137"/>
                    </a:srgbClr>
                  </a:outerShdw>
                </a:effectLst>
                <a:latin typeface="Cambria" pitchFamily="18" charset="0"/>
              </a:rPr>
              <a:t> is the reward of the righteous. A good man leaves an inheritance for his children's children, but a sinner's </a:t>
            </a:r>
            <a:r>
              <a:rPr lang="en-US" b="1" i="1" u="sng"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smtClean="0">
                <a:solidFill>
                  <a:srgbClr val="FFFF00"/>
                </a:solidFill>
                <a:effectLst>
                  <a:outerShdw blurRad="38100" dist="38100" dir="2700000" algn="tl">
                    <a:srgbClr val="000000">
                      <a:alpha val="43137"/>
                    </a:srgbClr>
                  </a:outerShdw>
                </a:effectLst>
                <a:latin typeface="Cambria" pitchFamily="18" charset="0"/>
              </a:rPr>
              <a:t> is stored up for the righteous. </a:t>
            </a:r>
            <a:r>
              <a:rPr lang="en-US" b="1" dirty="0" smtClean="0">
                <a:effectLst>
                  <a:outerShdw blurRad="38100" dist="38100" dir="2700000" algn="tl">
                    <a:srgbClr val="000000">
                      <a:alpha val="43137"/>
                    </a:srgbClr>
                  </a:outerShdw>
                </a:effectLst>
                <a:latin typeface="Cambria" pitchFamily="18" charset="0"/>
              </a:rPr>
              <a:t>(13:21-22)</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poor</a:t>
            </a:r>
            <a:r>
              <a:rPr lang="en-US" b="1" i="1" dirty="0" smtClean="0">
                <a:solidFill>
                  <a:srgbClr val="FFFF00"/>
                </a:solidFill>
                <a:effectLst>
                  <a:outerShdw blurRad="38100" dist="38100" dir="2700000" algn="tl">
                    <a:srgbClr val="000000">
                      <a:alpha val="43137"/>
                    </a:srgbClr>
                  </a:outerShdw>
                </a:effectLst>
                <a:latin typeface="Cambria" pitchFamily="18" charset="0"/>
              </a:rPr>
              <a:t> man's field may produce abundant food, but injustice sweeps it away.</a:t>
            </a:r>
            <a:r>
              <a:rPr lang="en-US" b="1" dirty="0" smtClean="0">
                <a:effectLst>
                  <a:outerShdw blurRad="38100" dist="38100" dir="2700000" algn="tl">
                    <a:srgbClr val="000000">
                      <a:alpha val="43137"/>
                    </a:srgbClr>
                  </a:outerShdw>
                </a:effectLst>
                <a:latin typeface="Cambria" pitchFamily="18" charset="0"/>
              </a:rPr>
              <a:t> (13:23)</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The righteous eat to their hearts' content, but the stomach of the wicked goes hungry. </a:t>
            </a:r>
            <a:r>
              <a:rPr lang="en-US" b="1" dirty="0" smtClean="0">
                <a:effectLst>
                  <a:outerShdw blurRad="38100" dist="38100" dir="2700000" algn="tl">
                    <a:srgbClr val="000000">
                      <a:alpha val="43137"/>
                    </a:srgbClr>
                  </a:outerShdw>
                </a:effectLst>
                <a:latin typeface="Cambria" pitchFamily="18" charset="0"/>
              </a:rPr>
              <a:t>(13:25)</a:t>
            </a:r>
          </a:p>
          <a:p>
            <a:r>
              <a:rPr lang="en-US" b="1" i="1" dirty="0" smtClean="0">
                <a:solidFill>
                  <a:srgbClr val="FFFF00"/>
                </a:solidFill>
                <a:effectLst>
                  <a:outerShdw blurRad="38100" dist="38100" dir="2700000" algn="tl">
                    <a:srgbClr val="000000">
                      <a:alpha val="43137"/>
                    </a:srgbClr>
                  </a:outerShdw>
                </a:effectLst>
                <a:latin typeface="Cambria" pitchFamily="18" charset="0"/>
              </a:rPr>
              <a:t>All hard work brings a </a:t>
            </a:r>
            <a:r>
              <a:rPr lang="en-US" b="1" i="1" u="sng" dirty="0" smtClean="0">
                <a:solidFill>
                  <a:srgbClr val="FFFF00"/>
                </a:solidFill>
                <a:effectLst>
                  <a:outerShdw blurRad="38100" dist="38100" dir="2700000" algn="tl">
                    <a:srgbClr val="000000">
                      <a:alpha val="43137"/>
                    </a:srgbClr>
                  </a:outerShdw>
                </a:effectLst>
                <a:latin typeface="Cambria" pitchFamily="18" charset="0"/>
              </a:rPr>
              <a:t>profit</a:t>
            </a:r>
            <a:r>
              <a:rPr lang="en-US" b="1" i="1" dirty="0" smtClean="0">
                <a:solidFill>
                  <a:srgbClr val="FFFF00"/>
                </a:solidFill>
                <a:effectLst>
                  <a:outerShdw blurRad="38100" dist="38100" dir="2700000" algn="tl">
                    <a:srgbClr val="000000">
                      <a:alpha val="43137"/>
                    </a:srgbClr>
                  </a:outerShdw>
                </a:effectLst>
                <a:latin typeface="Cambria" pitchFamily="18" charset="0"/>
              </a:rPr>
              <a:t>, but mere talk leads only to </a:t>
            </a:r>
            <a:r>
              <a:rPr lang="en-US" b="1" i="1" u="sng" dirty="0" smtClean="0">
                <a:solidFill>
                  <a:srgbClr val="FFFF00"/>
                </a:solidFill>
                <a:effectLst>
                  <a:outerShdw blurRad="38100" dist="38100" dir="2700000" algn="tl">
                    <a:srgbClr val="000000">
                      <a:alpha val="43137"/>
                    </a:srgbClr>
                  </a:outerShdw>
                </a:effectLst>
                <a:latin typeface="Cambria" pitchFamily="18" charset="0"/>
              </a:rPr>
              <a:t>poverty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(14:23)</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greedy</a:t>
            </a:r>
            <a:r>
              <a:rPr lang="en-US" b="1" i="1" dirty="0" smtClean="0">
                <a:solidFill>
                  <a:srgbClr val="FFFF00"/>
                </a:solidFill>
                <a:effectLst>
                  <a:outerShdw blurRad="38100" dist="38100" dir="2700000" algn="tl">
                    <a:srgbClr val="000000">
                      <a:alpha val="43137"/>
                    </a:srgbClr>
                  </a:outerShdw>
                </a:effectLst>
                <a:latin typeface="Cambria" pitchFamily="18" charset="0"/>
              </a:rPr>
              <a:t> man brings trouble to his family, but he who hates bribes will live. </a:t>
            </a:r>
            <a:r>
              <a:rPr lang="en-US" b="1" dirty="0" smtClean="0">
                <a:effectLst>
                  <a:outerShdw blurRad="38100" dist="38100" dir="2700000" algn="tl">
                    <a:srgbClr val="000000">
                      <a:alpha val="43137"/>
                    </a:srgbClr>
                  </a:outerShdw>
                </a:effectLst>
                <a:latin typeface="Cambria" pitchFamily="18" charset="0"/>
              </a:rPr>
              <a:t>(15:27)</a:t>
            </a:r>
          </a:p>
          <a:p>
            <a:r>
              <a:rPr lang="en-US" b="1" i="1" dirty="0" smtClean="0">
                <a:solidFill>
                  <a:srgbClr val="FFFF00"/>
                </a:solidFill>
                <a:effectLst>
                  <a:outerShdw blurRad="38100" dist="38100" dir="2700000" algn="tl">
                    <a:srgbClr val="000000">
                      <a:alpha val="43137"/>
                    </a:srgbClr>
                  </a:outerShdw>
                </a:effectLst>
                <a:latin typeface="Cambria" pitchFamily="18" charset="0"/>
              </a:rPr>
              <a:t>The name of the LORD is a strong tower; the righteous run to it and are safe. The </a:t>
            </a:r>
            <a:r>
              <a:rPr lang="en-US" b="1" i="1" u="sng"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smtClean="0">
                <a:solidFill>
                  <a:srgbClr val="FFFF00"/>
                </a:solidFill>
                <a:effectLst>
                  <a:outerShdw blurRad="38100" dist="38100" dir="2700000" algn="tl">
                    <a:srgbClr val="000000">
                      <a:alpha val="43137"/>
                    </a:srgbClr>
                  </a:outerShdw>
                </a:effectLst>
                <a:latin typeface="Cambria" pitchFamily="18" charset="0"/>
              </a:rPr>
              <a:t> of the </a:t>
            </a:r>
            <a:r>
              <a:rPr lang="en-US" b="1" i="1" u="sng" dirty="0" smtClean="0">
                <a:solidFill>
                  <a:srgbClr val="FFFF00"/>
                </a:solidFill>
                <a:effectLst>
                  <a:outerShdw blurRad="38100" dist="38100" dir="2700000" algn="tl">
                    <a:srgbClr val="000000">
                      <a:alpha val="43137"/>
                    </a:srgbClr>
                  </a:outerShdw>
                </a:effectLst>
                <a:latin typeface="Cambria" pitchFamily="18" charset="0"/>
              </a:rPr>
              <a:t>rich</a:t>
            </a:r>
            <a:r>
              <a:rPr lang="en-US" b="1" i="1" dirty="0" smtClean="0">
                <a:solidFill>
                  <a:srgbClr val="FFFF00"/>
                </a:solidFill>
                <a:effectLst>
                  <a:outerShdw blurRad="38100" dist="38100" dir="2700000" algn="tl">
                    <a:srgbClr val="000000">
                      <a:alpha val="43137"/>
                    </a:srgbClr>
                  </a:outerShdw>
                </a:effectLst>
                <a:latin typeface="Cambria" pitchFamily="18" charset="0"/>
              </a:rPr>
              <a:t> is their fortified city; they imagine it an unscalable wall. </a:t>
            </a:r>
            <a:r>
              <a:rPr lang="en-US" b="1" dirty="0" smtClean="0">
                <a:effectLst>
                  <a:outerShdw blurRad="38100" dist="38100" dir="2700000" algn="tl">
                    <a:srgbClr val="000000">
                      <a:alpha val="43137"/>
                    </a:srgbClr>
                  </a:outerShdw>
                </a:effectLst>
                <a:latin typeface="Cambria" pitchFamily="18" charset="0"/>
              </a:rPr>
              <a:t>(18:10-11)</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poor</a:t>
            </a:r>
            <a:r>
              <a:rPr lang="en-US" b="1" i="1" dirty="0" smtClean="0">
                <a:solidFill>
                  <a:srgbClr val="FFFF00"/>
                </a:solidFill>
                <a:effectLst>
                  <a:outerShdw blurRad="38100" dist="38100" dir="2700000" algn="tl">
                    <a:srgbClr val="000000">
                      <a:alpha val="43137"/>
                    </a:srgbClr>
                  </a:outerShdw>
                </a:effectLst>
                <a:latin typeface="Cambria" pitchFamily="18" charset="0"/>
              </a:rPr>
              <a:t> man pleads for mercy,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rich</a:t>
            </a:r>
            <a:r>
              <a:rPr lang="en-US" b="1" i="1" dirty="0" smtClean="0">
                <a:solidFill>
                  <a:srgbClr val="FFFF00"/>
                </a:solidFill>
                <a:effectLst>
                  <a:outerShdw blurRad="38100" dist="38100" dir="2700000" algn="tl">
                    <a:srgbClr val="000000">
                      <a:alpha val="43137"/>
                    </a:srgbClr>
                  </a:outerShdw>
                </a:effectLst>
                <a:latin typeface="Cambria" pitchFamily="18" charset="0"/>
              </a:rPr>
              <a:t> man answers harshly. </a:t>
            </a:r>
            <a:r>
              <a:rPr lang="en-US" b="1" dirty="0" smtClean="0">
                <a:effectLst>
                  <a:outerShdw blurRad="38100" dist="38100" dir="2700000" algn="tl">
                    <a:srgbClr val="000000">
                      <a:alpha val="43137"/>
                    </a:srgbClr>
                  </a:outerShdw>
                </a:effectLst>
                <a:latin typeface="Cambria" pitchFamily="18" charset="0"/>
              </a:rPr>
              <a:t>(18:23)</a:t>
            </a:r>
          </a:p>
          <a:p>
            <a:r>
              <a:rPr lang="en-US" b="1" i="1" u="sng"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smtClean="0">
                <a:solidFill>
                  <a:srgbClr val="FFFF00"/>
                </a:solidFill>
                <a:effectLst>
                  <a:outerShdw blurRad="38100" dist="38100" dir="2700000" algn="tl">
                    <a:srgbClr val="000000">
                      <a:alpha val="43137"/>
                    </a:srgbClr>
                  </a:outerShdw>
                </a:effectLst>
                <a:latin typeface="Cambria" pitchFamily="18" charset="0"/>
              </a:rPr>
              <a:t> brings many friends,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poor</a:t>
            </a:r>
            <a:r>
              <a:rPr lang="en-US" b="1" i="1" dirty="0" smtClean="0">
                <a:solidFill>
                  <a:srgbClr val="FFFF00"/>
                </a:solidFill>
                <a:effectLst>
                  <a:outerShdw blurRad="38100" dist="38100" dir="2700000" algn="tl">
                    <a:srgbClr val="000000">
                      <a:alpha val="43137"/>
                    </a:srgbClr>
                  </a:outerShdw>
                </a:effectLst>
                <a:latin typeface="Cambria" pitchFamily="18" charset="0"/>
              </a:rPr>
              <a:t> man's friend deserts him. </a:t>
            </a:r>
            <a:r>
              <a:rPr lang="en-US" b="1" dirty="0" smtClean="0">
                <a:effectLst>
                  <a:outerShdw blurRad="38100" dist="38100" dir="2700000" algn="tl">
                    <a:srgbClr val="000000">
                      <a:alpha val="43137"/>
                    </a:srgbClr>
                  </a:outerShdw>
                </a:effectLst>
                <a:latin typeface="Cambria" pitchFamily="18" charset="0"/>
              </a:rPr>
              <a:t>(19:4)</a:t>
            </a:r>
          </a:p>
          <a:p>
            <a:r>
              <a:rPr lang="en-US" b="1" i="1" dirty="0" smtClean="0">
                <a:solidFill>
                  <a:srgbClr val="FFFF00"/>
                </a:solidFill>
                <a:effectLst>
                  <a:outerShdw blurRad="38100" dist="38100" dir="2700000" algn="tl">
                    <a:srgbClr val="000000">
                      <a:alpha val="43137"/>
                    </a:srgbClr>
                  </a:outerShdw>
                </a:effectLst>
                <a:latin typeface="Cambria" pitchFamily="18" charset="0"/>
              </a:rPr>
              <a:t>He who is kind to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poor</a:t>
            </a:r>
            <a:r>
              <a:rPr lang="en-US" b="1" i="1" dirty="0" smtClean="0">
                <a:solidFill>
                  <a:srgbClr val="FFFF00"/>
                </a:solidFill>
                <a:effectLst>
                  <a:outerShdw blurRad="38100" dist="38100" dir="2700000" algn="tl">
                    <a:srgbClr val="000000">
                      <a:alpha val="43137"/>
                    </a:srgbClr>
                  </a:outerShdw>
                </a:effectLst>
                <a:latin typeface="Cambria" pitchFamily="18" charset="0"/>
              </a:rPr>
              <a:t> lends to the LORD, and he will reward him for what he has done. </a:t>
            </a:r>
            <a:r>
              <a:rPr lang="en-US" b="1" dirty="0" smtClean="0">
                <a:effectLst>
                  <a:outerShdw blurRad="38100" dist="38100" dir="2700000" algn="tl">
                    <a:srgbClr val="000000">
                      <a:alpha val="43137"/>
                    </a:srgbClr>
                  </a:outerShdw>
                </a:effectLst>
                <a:latin typeface="Cambria" pitchFamily="18" charset="0"/>
              </a:rPr>
              <a:t>(19:17)</a:t>
            </a:r>
          </a:p>
          <a:p>
            <a:r>
              <a:rPr lang="en-US" b="1" i="1" dirty="0" smtClean="0">
                <a:solidFill>
                  <a:srgbClr val="FFFF00"/>
                </a:solidFill>
                <a:effectLst>
                  <a:outerShdw blurRad="38100" dist="38100" dir="2700000" algn="tl">
                    <a:srgbClr val="000000">
                      <a:alpha val="43137"/>
                    </a:srgbClr>
                  </a:outerShdw>
                </a:effectLst>
                <a:latin typeface="Cambria" pitchFamily="18" charset="0"/>
              </a:rPr>
              <a:t>“It's no good, it's no good!” says the buyer; then off he goes and boasts about his purchase. </a:t>
            </a:r>
            <a:r>
              <a:rPr lang="en-US" b="1" dirty="0" smtClean="0">
                <a:effectLst>
                  <a:outerShdw blurRad="38100" dist="38100" dir="2700000" algn="tl">
                    <a:srgbClr val="000000">
                      <a:alpha val="43137"/>
                    </a:srgbClr>
                  </a:outerShdw>
                </a:effectLst>
                <a:latin typeface="Cambria" pitchFamily="18" charset="0"/>
              </a:rPr>
              <a:t>(20:14)</a:t>
            </a: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lnSpcReduction="100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He who loves pleasure will become </a:t>
            </a:r>
            <a:r>
              <a:rPr lang="en-US" b="1" i="1" u="sng" dirty="0" smtClean="0">
                <a:solidFill>
                  <a:srgbClr val="FFFF00"/>
                </a:solidFill>
                <a:effectLst>
                  <a:outerShdw blurRad="38100" dist="38100" dir="2700000" algn="tl">
                    <a:srgbClr val="000000">
                      <a:alpha val="43137"/>
                    </a:srgbClr>
                  </a:outerShdw>
                </a:effectLst>
                <a:latin typeface="Cambria" pitchFamily="18" charset="0"/>
              </a:rPr>
              <a:t>poor</a:t>
            </a:r>
            <a:r>
              <a:rPr lang="en-US" b="1" i="1" dirty="0" smtClean="0">
                <a:solidFill>
                  <a:srgbClr val="FFFF00"/>
                </a:solidFill>
                <a:effectLst>
                  <a:outerShdw blurRad="38100" dist="38100" dir="2700000" algn="tl">
                    <a:srgbClr val="000000">
                      <a:alpha val="43137"/>
                    </a:srgbClr>
                  </a:outerShdw>
                </a:effectLst>
                <a:latin typeface="Cambria" pitchFamily="18" charset="0"/>
              </a:rPr>
              <a:t>; whoever loves wine and oil will never be </a:t>
            </a:r>
            <a:r>
              <a:rPr lang="en-US" b="1" i="1" u="sng" dirty="0" smtClean="0">
                <a:solidFill>
                  <a:srgbClr val="FFFF00"/>
                </a:solidFill>
                <a:effectLst>
                  <a:outerShdw blurRad="38100" dist="38100" dir="2700000" algn="tl">
                    <a:srgbClr val="000000">
                      <a:alpha val="43137"/>
                    </a:srgbClr>
                  </a:outerShdw>
                </a:effectLst>
                <a:latin typeface="Cambria" pitchFamily="18" charset="0"/>
              </a:rPr>
              <a:t>rich</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(21:17)</a:t>
            </a:r>
          </a:p>
          <a:p>
            <a:r>
              <a:rPr lang="en-US" b="1" i="1" dirty="0" smtClean="0">
                <a:solidFill>
                  <a:srgbClr val="FFFF00"/>
                </a:solidFill>
                <a:effectLst>
                  <a:outerShdw blurRad="38100" dist="38100" dir="2700000" algn="tl">
                    <a:srgbClr val="000000">
                      <a:alpha val="43137"/>
                    </a:srgbClr>
                  </a:outerShdw>
                </a:effectLst>
                <a:latin typeface="Cambria" pitchFamily="18" charset="0"/>
              </a:rPr>
              <a:t> Do not wear yourself out to get </a:t>
            </a:r>
            <a:r>
              <a:rPr lang="en-US" b="1" i="1" u="sng" dirty="0" smtClean="0">
                <a:solidFill>
                  <a:srgbClr val="FFFF00"/>
                </a:solidFill>
                <a:effectLst>
                  <a:outerShdw blurRad="38100" dist="38100" dir="2700000" algn="tl">
                    <a:srgbClr val="000000">
                      <a:alpha val="43137"/>
                    </a:srgbClr>
                  </a:outerShdw>
                </a:effectLst>
                <a:latin typeface="Cambria" pitchFamily="18" charset="0"/>
              </a:rPr>
              <a:t>rich</a:t>
            </a:r>
            <a:r>
              <a:rPr lang="en-US" b="1" i="1" dirty="0" smtClean="0">
                <a:solidFill>
                  <a:srgbClr val="FFFF00"/>
                </a:solidFill>
                <a:effectLst>
                  <a:outerShdw blurRad="38100" dist="38100" dir="2700000" algn="tl">
                    <a:srgbClr val="000000">
                      <a:alpha val="43137"/>
                    </a:srgbClr>
                  </a:outerShdw>
                </a:effectLst>
                <a:latin typeface="Cambria" pitchFamily="18" charset="0"/>
              </a:rPr>
              <a:t>; have the wisdom to show restraint. Cast but a glance at </a:t>
            </a:r>
            <a:r>
              <a:rPr lang="en-US" b="1" i="1" u="sng" dirty="0" smtClean="0">
                <a:solidFill>
                  <a:srgbClr val="FFFF00"/>
                </a:solidFill>
                <a:effectLst>
                  <a:outerShdw blurRad="38100" dist="38100" dir="2700000" algn="tl">
                    <a:srgbClr val="000000">
                      <a:alpha val="43137"/>
                    </a:srgbClr>
                  </a:outerShdw>
                </a:effectLst>
                <a:latin typeface="Cambria" pitchFamily="18" charset="0"/>
              </a:rPr>
              <a:t>riches</a:t>
            </a:r>
            <a:r>
              <a:rPr lang="en-US" b="1" i="1" dirty="0" smtClean="0">
                <a:solidFill>
                  <a:srgbClr val="FFFF00"/>
                </a:solidFill>
                <a:effectLst>
                  <a:outerShdw blurRad="38100" dist="38100" dir="2700000" algn="tl">
                    <a:srgbClr val="000000">
                      <a:alpha val="43137"/>
                    </a:srgbClr>
                  </a:outerShdw>
                </a:effectLst>
                <a:latin typeface="Cambria" pitchFamily="18" charset="0"/>
              </a:rPr>
              <a:t>, and they are gone, for they will surely sprout wings and fly off to the sky like an eagle.</a:t>
            </a:r>
            <a:r>
              <a:rPr lang="en-US" b="1" dirty="0" smtClean="0">
                <a:effectLst>
                  <a:outerShdw blurRad="38100" dist="38100" dir="2700000" algn="tl">
                    <a:srgbClr val="000000">
                      <a:alpha val="43137"/>
                    </a:srgbClr>
                  </a:outerShdw>
                </a:effectLst>
                <a:latin typeface="Cambria" pitchFamily="18" charset="0"/>
              </a:rPr>
              <a:t> (23:4-5)</a:t>
            </a:r>
          </a:p>
          <a:p>
            <a:r>
              <a:rPr lang="en-US" b="1" i="1" dirty="0" smtClean="0">
                <a:solidFill>
                  <a:srgbClr val="FFFF00"/>
                </a:solidFill>
                <a:effectLst>
                  <a:outerShdw blurRad="38100" dist="38100" dir="2700000" algn="tl">
                    <a:srgbClr val="000000">
                      <a:alpha val="43137"/>
                    </a:srgbClr>
                  </a:outerShdw>
                </a:effectLst>
                <a:latin typeface="Cambria" pitchFamily="18" charset="0"/>
              </a:rPr>
              <a:t>Be sure you know the condition of your flocks, give careful attention to your herds; for </a:t>
            </a:r>
            <a:r>
              <a:rPr lang="en-US" b="1" i="1" u="sng" dirty="0" smtClean="0">
                <a:solidFill>
                  <a:srgbClr val="FFFF00"/>
                </a:solidFill>
                <a:effectLst>
                  <a:outerShdw blurRad="38100" dist="38100" dir="2700000" algn="tl">
                    <a:srgbClr val="000000">
                      <a:alpha val="43137"/>
                    </a:srgbClr>
                  </a:outerShdw>
                </a:effectLst>
                <a:latin typeface="Cambria" pitchFamily="18" charset="0"/>
              </a:rPr>
              <a:t>riches</a:t>
            </a:r>
            <a:r>
              <a:rPr lang="en-US" b="1" i="1" dirty="0" smtClean="0">
                <a:solidFill>
                  <a:srgbClr val="FFFF00"/>
                </a:solidFill>
                <a:effectLst>
                  <a:outerShdw blurRad="38100" dist="38100" dir="2700000" algn="tl">
                    <a:srgbClr val="000000">
                      <a:alpha val="43137"/>
                    </a:srgbClr>
                  </a:outerShdw>
                </a:effectLst>
                <a:latin typeface="Cambria" pitchFamily="18" charset="0"/>
              </a:rPr>
              <a:t> do not endure forever </a:t>
            </a:r>
            <a:r>
              <a:rPr lang="en-US" b="1" dirty="0" smtClean="0">
                <a:effectLst>
                  <a:outerShdw blurRad="38100" dist="38100" dir="2700000" algn="tl">
                    <a:srgbClr val="000000">
                      <a:alpha val="43137"/>
                    </a:srgbClr>
                  </a:outerShdw>
                </a:effectLst>
                <a:latin typeface="Cambria" pitchFamily="18" charset="0"/>
              </a:rPr>
              <a:t>(27:23-24a)</a:t>
            </a:r>
          </a:p>
          <a:p>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Dollars and Sense</a:t>
            </a:r>
          </a:p>
        </p:txBody>
      </p:sp>
      <p:sp>
        <p:nvSpPr>
          <p:cNvPr id="3" name="Content Placeholder 2"/>
          <p:cNvSpPr>
            <a:spLocks noGrp="1"/>
          </p:cNvSpPr>
          <p:nvPr>
            <p:ph idx="1"/>
          </p:nvPr>
        </p:nvSpPr>
        <p:spPr>
          <a:xfrm>
            <a:off x="457200" y="1066800"/>
            <a:ext cx="8229600" cy="5791200"/>
          </a:xfrm>
        </p:spPr>
        <p:txBody>
          <a:bodyPr>
            <a:normAutofit fontScale="85000" lnSpcReduction="10000"/>
          </a:bodyPr>
          <a:lstStyle/>
          <a:p>
            <a:r>
              <a:rPr lang="en-US" sz="3500" b="1" i="1" dirty="0" smtClean="0">
                <a:solidFill>
                  <a:srgbClr val="FFFF00"/>
                </a:solidFill>
                <a:effectLst>
                  <a:outerShdw blurRad="38100" dist="38100" dir="2700000" algn="tl">
                    <a:srgbClr val="000000">
                      <a:alpha val="43137"/>
                    </a:srgbClr>
                  </a:outerShdw>
                </a:effectLst>
                <a:latin typeface="Cambria" pitchFamily="18" charset="0"/>
              </a:rPr>
              <a:t>He who works his land will have abundant food, but the one who chases fantasies will have his fill of </a:t>
            </a:r>
            <a:r>
              <a:rPr lang="en-US" sz="3500" b="1" i="1" u="sng" dirty="0" smtClean="0">
                <a:solidFill>
                  <a:srgbClr val="FFFF00"/>
                </a:solidFill>
                <a:effectLst>
                  <a:outerShdw blurRad="38100" dist="38100" dir="2700000" algn="tl">
                    <a:srgbClr val="000000">
                      <a:alpha val="43137"/>
                    </a:srgbClr>
                  </a:outerShdw>
                </a:effectLst>
                <a:latin typeface="Cambria" pitchFamily="18" charset="0"/>
              </a:rPr>
              <a:t>poverty</a:t>
            </a:r>
            <a:r>
              <a:rPr lang="en-US" sz="3500" b="1" i="1" dirty="0" smtClean="0">
                <a:solidFill>
                  <a:srgbClr val="FFFF00"/>
                </a:solidFill>
                <a:effectLst>
                  <a:outerShdw blurRad="38100" dist="38100" dir="2700000" algn="tl">
                    <a:srgbClr val="000000">
                      <a:alpha val="43137"/>
                    </a:srgbClr>
                  </a:outerShdw>
                </a:effectLst>
                <a:latin typeface="Cambria" pitchFamily="18" charset="0"/>
              </a:rPr>
              <a:t>. </a:t>
            </a:r>
            <a:r>
              <a:rPr lang="en-US" sz="3500" b="1" dirty="0" smtClean="0">
                <a:effectLst>
                  <a:outerShdw blurRad="38100" dist="38100" dir="2700000" algn="tl">
                    <a:srgbClr val="000000">
                      <a:alpha val="43137"/>
                    </a:srgbClr>
                  </a:outerShdw>
                </a:effectLst>
                <a:latin typeface="Cambria" pitchFamily="18" charset="0"/>
              </a:rPr>
              <a:t>(28:19)</a:t>
            </a:r>
          </a:p>
          <a:p>
            <a:r>
              <a:rPr lang="en-US" sz="3500" b="1" i="1" dirty="0" smtClean="0">
                <a:solidFill>
                  <a:srgbClr val="FFFF00"/>
                </a:solidFill>
                <a:effectLst>
                  <a:outerShdw blurRad="38100" dist="38100" dir="2700000" algn="tl">
                    <a:srgbClr val="000000">
                      <a:alpha val="43137"/>
                    </a:srgbClr>
                  </a:outerShdw>
                </a:effectLst>
                <a:latin typeface="Cambria" pitchFamily="18" charset="0"/>
              </a:rPr>
              <a:t>…give me neither </a:t>
            </a:r>
            <a:r>
              <a:rPr lang="en-US" sz="3500" b="1" i="1" u="sng" dirty="0" smtClean="0">
                <a:solidFill>
                  <a:srgbClr val="FFFF00"/>
                </a:solidFill>
                <a:effectLst>
                  <a:outerShdw blurRad="38100" dist="38100" dir="2700000" algn="tl">
                    <a:srgbClr val="000000">
                      <a:alpha val="43137"/>
                    </a:srgbClr>
                  </a:outerShdw>
                </a:effectLst>
                <a:latin typeface="Cambria" pitchFamily="18" charset="0"/>
              </a:rPr>
              <a:t>poverty</a:t>
            </a:r>
            <a:r>
              <a:rPr lang="en-US" sz="3500" b="1" i="1" dirty="0" smtClean="0">
                <a:solidFill>
                  <a:srgbClr val="FFFF00"/>
                </a:solidFill>
                <a:effectLst>
                  <a:outerShdw blurRad="38100" dist="38100" dir="2700000" algn="tl">
                    <a:srgbClr val="000000">
                      <a:alpha val="43137"/>
                    </a:srgbClr>
                  </a:outerShdw>
                </a:effectLst>
                <a:latin typeface="Cambria" pitchFamily="18" charset="0"/>
              </a:rPr>
              <a:t> nor </a:t>
            </a:r>
            <a:r>
              <a:rPr lang="en-US" sz="3500" b="1" i="1" u="sng" dirty="0" smtClean="0">
                <a:solidFill>
                  <a:srgbClr val="FFFF00"/>
                </a:solidFill>
                <a:effectLst>
                  <a:outerShdw blurRad="38100" dist="38100" dir="2700000" algn="tl">
                    <a:srgbClr val="000000">
                      <a:alpha val="43137"/>
                    </a:srgbClr>
                  </a:outerShdw>
                </a:effectLst>
                <a:latin typeface="Cambria" pitchFamily="18" charset="0"/>
              </a:rPr>
              <a:t>riches</a:t>
            </a:r>
            <a:r>
              <a:rPr lang="en-US" sz="3500" b="1" i="1" dirty="0" smtClean="0">
                <a:solidFill>
                  <a:srgbClr val="FFFF00"/>
                </a:solidFill>
                <a:effectLst>
                  <a:outerShdw blurRad="38100" dist="38100" dir="2700000" algn="tl">
                    <a:srgbClr val="000000">
                      <a:alpha val="43137"/>
                    </a:srgbClr>
                  </a:outerShdw>
                </a:effectLst>
                <a:latin typeface="Cambria" pitchFamily="18" charset="0"/>
              </a:rPr>
              <a:t>, but give me only my daily bread. Otherwise, I may have too much and disown you and say, 'Who is the LORD?' Or I may become </a:t>
            </a:r>
            <a:r>
              <a:rPr lang="en-US" sz="3500" b="1" i="1" u="sng" dirty="0" smtClean="0">
                <a:solidFill>
                  <a:srgbClr val="FFFF00"/>
                </a:solidFill>
                <a:effectLst>
                  <a:outerShdw blurRad="38100" dist="38100" dir="2700000" algn="tl">
                    <a:srgbClr val="000000">
                      <a:alpha val="43137"/>
                    </a:srgbClr>
                  </a:outerShdw>
                </a:effectLst>
                <a:latin typeface="Cambria" pitchFamily="18" charset="0"/>
              </a:rPr>
              <a:t>poor</a:t>
            </a:r>
            <a:r>
              <a:rPr lang="en-US" sz="3500" b="1" i="1" dirty="0" smtClean="0">
                <a:solidFill>
                  <a:srgbClr val="FFFF00"/>
                </a:solidFill>
                <a:effectLst>
                  <a:outerShdw blurRad="38100" dist="38100" dir="2700000" algn="tl">
                    <a:srgbClr val="000000">
                      <a:alpha val="43137"/>
                    </a:srgbClr>
                  </a:outerShdw>
                </a:effectLst>
                <a:latin typeface="Cambria" pitchFamily="18" charset="0"/>
              </a:rPr>
              <a:t> and steal, and so dishonor the name of my God. </a:t>
            </a:r>
            <a:r>
              <a:rPr lang="en-US" sz="3500" b="1" dirty="0" smtClean="0">
                <a:effectLst>
                  <a:outerShdw blurRad="38100" dist="38100" dir="2700000" algn="tl">
                    <a:srgbClr val="000000">
                      <a:alpha val="43137"/>
                    </a:srgbClr>
                  </a:outerShdw>
                </a:effectLst>
                <a:latin typeface="Cambria" pitchFamily="18" charset="0"/>
              </a:rPr>
              <a:t>(30:8b-9)</a:t>
            </a:r>
          </a:p>
          <a:p>
            <a:pPr marL="548640" lvl="1" indent="-411480">
              <a:buClr>
                <a:schemeClr val="tx1">
                  <a:shade val="95000"/>
                </a:schemeClr>
              </a:buClr>
              <a:buSzPct val="65000"/>
              <a:buFont typeface="Wingdings 2"/>
              <a:buChar char=""/>
            </a:pPr>
            <a:r>
              <a:rPr lang="en-US" sz="3500" b="1" i="1" dirty="0" smtClean="0">
                <a:solidFill>
                  <a:srgbClr val="FFFF00"/>
                </a:solidFill>
                <a:effectLst>
                  <a:outerShdw blurRad="38100" dist="38100" dir="2700000" algn="tl">
                    <a:srgbClr val="000000">
                      <a:alpha val="43137"/>
                    </a:srgbClr>
                  </a:outerShdw>
                </a:effectLst>
                <a:latin typeface="Cambria" pitchFamily="18" charset="0"/>
              </a:rPr>
              <a:t>Speak up for those who cannot speak for themselves, for the rights of all who are destitute. Speak up and judge fairly; defend the rights of the </a:t>
            </a:r>
            <a:r>
              <a:rPr lang="en-US" sz="3500" b="1" i="1" u="sng" dirty="0" smtClean="0">
                <a:solidFill>
                  <a:srgbClr val="FFFF00"/>
                </a:solidFill>
                <a:effectLst>
                  <a:outerShdw blurRad="38100" dist="38100" dir="2700000" algn="tl">
                    <a:srgbClr val="000000">
                      <a:alpha val="43137"/>
                    </a:srgbClr>
                  </a:outerShdw>
                </a:effectLst>
                <a:latin typeface="Cambria" pitchFamily="18" charset="0"/>
              </a:rPr>
              <a:t>poor</a:t>
            </a:r>
            <a:r>
              <a:rPr lang="en-US" sz="3500" b="1" i="1" dirty="0" smtClean="0">
                <a:solidFill>
                  <a:srgbClr val="FFFF00"/>
                </a:solidFill>
                <a:effectLst>
                  <a:outerShdw blurRad="38100" dist="38100" dir="2700000" algn="tl">
                    <a:srgbClr val="000000">
                      <a:alpha val="43137"/>
                    </a:srgbClr>
                  </a:outerShdw>
                </a:effectLst>
                <a:latin typeface="Cambria" pitchFamily="18" charset="0"/>
              </a:rPr>
              <a:t> and </a:t>
            </a:r>
            <a:r>
              <a:rPr lang="en-US" sz="3500" b="1" i="1" u="sng" dirty="0" smtClean="0">
                <a:solidFill>
                  <a:srgbClr val="FFFF00"/>
                </a:solidFill>
                <a:effectLst>
                  <a:outerShdw blurRad="38100" dist="38100" dir="2700000" algn="tl">
                    <a:srgbClr val="000000">
                      <a:alpha val="43137"/>
                    </a:srgbClr>
                  </a:outerShdw>
                </a:effectLst>
                <a:latin typeface="Cambria" pitchFamily="18" charset="0"/>
              </a:rPr>
              <a:t>needy</a:t>
            </a:r>
            <a:r>
              <a:rPr lang="en-US" sz="3500" b="1" i="1" dirty="0" smtClean="0">
                <a:solidFill>
                  <a:srgbClr val="FFFF00"/>
                </a:solidFill>
                <a:effectLst>
                  <a:outerShdw blurRad="38100" dist="38100" dir="2700000" algn="tl">
                    <a:srgbClr val="000000">
                      <a:alpha val="43137"/>
                    </a:srgbClr>
                  </a:outerShdw>
                </a:effectLst>
                <a:latin typeface="Cambria" pitchFamily="18" charset="0"/>
              </a:rPr>
              <a:t>. </a:t>
            </a:r>
            <a:r>
              <a:rPr lang="en-US" sz="3500" b="1" dirty="0" smtClean="0">
                <a:effectLst>
                  <a:outerShdw blurRad="38100" dist="38100" dir="2700000" algn="tl">
                    <a:srgbClr val="000000">
                      <a:alpha val="43137"/>
                    </a:srgbClr>
                  </a:outerShdw>
                </a:effectLst>
                <a:latin typeface="Cambria" pitchFamily="18" charset="0"/>
              </a:rPr>
              <a:t>(31:8-9)</a:t>
            </a:r>
            <a:endParaRPr lang="en-US" sz="35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latin typeface="Cambria" pitchFamily="18" charset="0"/>
            </a:endParaRP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19523</TotalTime>
  <Words>2067</Words>
  <Application>Microsoft Office PowerPoint</Application>
  <PresentationFormat>On-screen Show (4:3)</PresentationFormat>
  <Paragraphs>117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The Book of Proverbs</vt:lpstr>
      <vt:lpstr>Dollars and Sense</vt:lpstr>
      <vt:lpstr>Dollars and Sense</vt:lpstr>
      <vt:lpstr>Dollars and Sense</vt:lpstr>
      <vt:lpstr>Dollars and Sense</vt:lpstr>
      <vt:lpstr>Dollars and Sense</vt:lpstr>
      <vt:lpstr>Dollars and Sense</vt:lpstr>
      <vt:lpstr>Dollars and Sense</vt:lpstr>
      <vt:lpstr>Dollars and Sense</vt:lpstr>
      <vt:lpstr>Dollars and Sense</vt:lpstr>
      <vt:lpstr>Dollars and Sense</vt:lpstr>
      <vt:lpstr>Definitions</vt:lpstr>
      <vt:lpstr>Definitions</vt:lpstr>
      <vt:lpstr>The Value of Money and Wealth</vt:lpstr>
      <vt:lpstr>The Value of Money and Wealth</vt:lpstr>
      <vt:lpstr>The Value of Money and Wealth</vt:lpstr>
      <vt:lpstr>The Dangers of Money and Wealth</vt:lpstr>
      <vt:lpstr>The Dangers of Money and Wealth</vt:lpstr>
      <vt:lpstr>The Dangers of Money and Wealth</vt:lpstr>
      <vt:lpstr>The Dangers of Money and Wealth</vt:lpstr>
      <vt:lpstr>The Dangers of Money and Wealth</vt:lpstr>
      <vt:lpstr>The Dangers of Money and Wealth</vt:lpstr>
      <vt:lpstr>The Dangers of Money and Wealth</vt:lpstr>
      <vt:lpstr>Money Can’t Meet Our Greatest Need!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985</cp:revision>
  <dcterms:created xsi:type="dcterms:W3CDTF">2011-01-13T01:13:42Z</dcterms:created>
  <dcterms:modified xsi:type="dcterms:W3CDTF">2011-05-01T12:43:05Z</dcterms:modified>
</cp:coreProperties>
</file>