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8" r:id="rId2"/>
    <p:sldId id="411" r:id="rId3"/>
    <p:sldId id="435" r:id="rId4"/>
    <p:sldId id="436" r:id="rId5"/>
    <p:sldId id="437" r:id="rId6"/>
    <p:sldId id="438" r:id="rId7"/>
    <p:sldId id="350" r:id="rId8"/>
    <p:sldId id="421" r:id="rId9"/>
    <p:sldId id="439" r:id="rId10"/>
    <p:sldId id="440" r:id="rId11"/>
    <p:sldId id="441" r:id="rId12"/>
    <p:sldId id="443" r:id="rId13"/>
    <p:sldId id="454" r:id="rId14"/>
    <p:sldId id="442" r:id="rId15"/>
    <p:sldId id="452" r:id="rId16"/>
    <p:sldId id="453" r:id="rId17"/>
    <p:sldId id="455" r:id="rId18"/>
    <p:sldId id="444" r:id="rId19"/>
    <p:sldId id="445" r:id="rId20"/>
    <p:sldId id="446" r:id="rId21"/>
    <p:sldId id="447" r:id="rId22"/>
    <p:sldId id="448" r:id="rId23"/>
    <p:sldId id="449" r:id="rId24"/>
    <p:sldId id="450" r:id="rId25"/>
    <p:sldId id="45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5/15/2011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5/15/2011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Evil of Envy</a:t>
            </a:r>
          </a:p>
          <a:p>
            <a:r>
              <a:rPr lang="en-US" sz="4000" b="1" dirty="0" smtClean="0">
                <a:solidFill>
                  <a:srgbClr val="FFFF00"/>
                </a:solidFill>
                <a:effectLst>
                  <a:outerShdw blurRad="38100" dist="38100" dir="2700000" algn="tl">
                    <a:srgbClr val="000000">
                      <a:alpha val="43137"/>
                    </a:srgbClr>
                  </a:outerShdw>
                </a:effectLst>
              </a:rPr>
              <a:t>Proverbs 14:30; 23:17; Portions of Psalm 73</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What is Envy?</a:t>
            </a:r>
          </a:p>
        </p:txBody>
      </p:sp>
      <p:sp>
        <p:nvSpPr>
          <p:cNvPr id="5" name="Content Placeholder 4"/>
          <p:cNvSpPr>
            <a:spLocks noGrp="1"/>
          </p:cNvSpPr>
          <p:nvPr>
            <p:ph idx="1"/>
          </p:nvPr>
        </p:nvSpPr>
        <p:spPr>
          <a:xfrm>
            <a:off x="457200" y="914400"/>
            <a:ext cx="8229600" cy="5943600"/>
          </a:xfrm>
        </p:spPr>
        <p:txBody>
          <a:bodyPr>
            <a:normAutofit lnSpcReduction="10000"/>
          </a:bodyPr>
          <a:lstStyle/>
          <a:p>
            <a:pPr>
              <a:buNone/>
            </a:pPr>
            <a:r>
              <a:rPr lang="en-US" sz="3500" dirty="0" smtClean="0">
                <a:effectLst>
                  <a:outerShdw blurRad="38100" dist="38100" dir="2700000" algn="tl">
                    <a:srgbClr val="000000">
                      <a:alpha val="43137"/>
                    </a:srgbClr>
                  </a:outerShdw>
                </a:effectLst>
              </a:rPr>
              <a:t>Some Biblical Examples of Envy:</a:t>
            </a:r>
          </a:p>
          <a:p>
            <a:r>
              <a:rPr lang="en-US" b="1" i="1" dirty="0" smtClean="0">
                <a:solidFill>
                  <a:srgbClr val="FFFF00"/>
                </a:solidFill>
                <a:effectLst>
                  <a:outerShdw blurRad="38100" dist="38100" dir="2700000" algn="tl">
                    <a:srgbClr val="000000">
                      <a:alpha val="43137"/>
                    </a:srgbClr>
                  </a:outerShdw>
                </a:effectLst>
                <a:latin typeface="Cambria" pitchFamily="18" charset="0"/>
              </a:rPr>
              <a:t>When </a:t>
            </a:r>
            <a:r>
              <a:rPr lang="en-US" b="1" i="1" u="sng" dirty="0" smtClean="0">
                <a:solidFill>
                  <a:srgbClr val="FFFF00"/>
                </a:solidFill>
                <a:effectLst>
                  <a:outerShdw blurRad="38100" dist="38100" dir="2700000" algn="tl">
                    <a:srgbClr val="000000">
                      <a:alpha val="43137"/>
                    </a:srgbClr>
                  </a:outerShdw>
                </a:effectLst>
                <a:latin typeface="Cambria" pitchFamily="18" charset="0"/>
              </a:rPr>
              <a:t>the LORD</a:t>
            </a:r>
            <a:r>
              <a:rPr lang="en-US" b="1" i="1" dirty="0" smtClean="0">
                <a:solidFill>
                  <a:srgbClr val="FFFF00"/>
                </a:solidFill>
                <a:effectLst>
                  <a:outerShdw blurRad="38100" dist="38100" dir="2700000" algn="tl">
                    <a:srgbClr val="000000">
                      <a:alpha val="43137"/>
                    </a:srgbClr>
                  </a:outerShdw>
                </a:effectLst>
                <a:latin typeface="Cambria" pitchFamily="18" charset="0"/>
              </a:rPr>
              <a:t> saw that Leah was not loved, He </a:t>
            </a:r>
            <a:r>
              <a:rPr lang="en-US" b="1" i="1" u="sng" dirty="0" smtClean="0">
                <a:solidFill>
                  <a:srgbClr val="FFFF00"/>
                </a:solidFill>
                <a:effectLst>
                  <a:outerShdw blurRad="38100" dist="38100" dir="2700000" algn="tl">
                    <a:srgbClr val="000000">
                      <a:alpha val="43137"/>
                    </a:srgbClr>
                  </a:outerShdw>
                </a:effectLst>
                <a:latin typeface="Cambria" pitchFamily="18" charset="0"/>
              </a:rPr>
              <a:t>opened her womb</a:t>
            </a:r>
            <a:r>
              <a:rPr lang="en-US" b="1" i="1" dirty="0" smtClean="0">
                <a:solidFill>
                  <a:srgbClr val="FFFF00"/>
                </a:solidFill>
                <a:effectLst>
                  <a:outerShdw blurRad="38100" dist="38100" dir="2700000" algn="tl">
                    <a:srgbClr val="000000">
                      <a:alpha val="43137"/>
                    </a:srgbClr>
                  </a:outerShdw>
                </a:effectLst>
                <a:latin typeface="Cambria" pitchFamily="18" charset="0"/>
              </a:rPr>
              <a:t>, but Rachel was barren. Leah became pregnant and gave birth to a son. … When Rachel saw that she was not bearing Jacob any children, she became </a:t>
            </a:r>
            <a:r>
              <a:rPr lang="en-US" b="1" i="1" u="sng" dirty="0" smtClean="0">
                <a:solidFill>
                  <a:srgbClr val="FFFF00"/>
                </a:solidFill>
                <a:effectLst>
                  <a:outerShdw blurRad="38100" dist="38100" dir="2700000" algn="tl">
                    <a:srgbClr val="000000">
                      <a:alpha val="43137"/>
                    </a:srgbClr>
                  </a:outerShdw>
                </a:effectLst>
                <a:latin typeface="Cambria" pitchFamily="18" charset="0"/>
              </a:rPr>
              <a:t>jealous</a:t>
            </a:r>
            <a:r>
              <a:rPr lang="en-US" b="1" i="1" dirty="0" smtClean="0">
                <a:solidFill>
                  <a:srgbClr val="FFFF00"/>
                </a:solidFill>
                <a:effectLst>
                  <a:outerShdw blurRad="38100" dist="38100" dir="2700000" algn="tl">
                    <a:srgbClr val="000000">
                      <a:alpha val="43137"/>
                    </a:srgbClr>
                  </a:outerShdw>
                </a:effectLst>
                <a:latin typeface="Cambria" pitchFamily="18" charset="0"/>
              </a:rPr>
              <a:t> of her sister. </a:t>
            </a:r>
            <a:r>
              <a:rPr lang="en-US" b="1" i="1" dirty="0" smtClean="0">
                <a:solidFill>
                  <a:srgbClr val="FFFF00"/>
                </a:solidFill>
                <a:effectLst>
                  <a:outerShdw blurRad="38100" dist="38100" dir="2700000" algn="tl">
                    <a:srgbClr val="000000">
                      <a:alpha val="43137"/>
                    </a:srgbClr>
                  </a:outerShdw>
                </a:effectLst>
                <a:latin typeface="Cambria" pitchFamily="18" charset="0"/>
              </a:rPr>
              <a:t>So she said to Jacob, </a:t>
            </a:r>
            <a:r>
              <a:rPr lang="en-US" b="1" i="1" dirty="0" smtClean="0">
                <a:solidFill>
                  <a:srgbClr val="FFFF00"/>
                </a:solidFill>
                <a:effectLst>
                  <a:outerShdw blurRad="38100" dist="38100" dir="2700000" algn="tl">
                    <a:srgbClr val="000000">
                      <a:alpha val="43137"/>
                    </a:srgbClr>
                  </a:outerShdw>
                </a:effectLst>
                <a:latin typeface="Cambria" pitchFamily="18" charset="0"/>
              </a:rPr>
              <a:t>“Give </a:t>
            </a:r>
            <a:r>
              <a:rPr lang="en-US" b="1" i="1" dirty="0" smtClean="0">
                <a:solidFill>
                  <a:srgbClr val="FFFF00"/>
                </a:solidFill>
                <a:effectLst>
                  <a:outerShdw blurRad="38100" dist="38100" dir="2700000" algn="tl">
                    <a:srgbClr val="000000">
                      <a:alpha val="43137"/>
                    </a:srgbClr>
                  </a:outerShdw>
                </a:effectLst>
                <a:latin typeface="Cambria" pitchFamily="18" charset="0"/>
              </a:rPr>
              <a:t>me children, or I'll die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Jacob became angry with her and said, </a:t>
            </a:r>
            <a:r>
              <a:rPr lang="en-US" b="1" i="1" dirty="0" smtClean="0">
                <a:solidFill>
                  <a:srgbClr val="FFFF00"/>
                </a:solidFill>
                <a:effectLst>
                  <a:outerShdw blurRad="38100" dist="38100" dir="2700000" algn="tl">
                    <a:srgbClr val="000000">
                      <a:alpha val="43137"/>
                    </a:srgbClr>
                  </a:outerShdw>
                </a:effectLst>
                <a:latin typeface="Cambria" pitchFamily="18" charset="0"/>
              </a:rPr>
              <a:t>“Am </a:t>
            </a:r>
            <a:r>
              <a:rPr lang="en-US" b="1" i="1" dirty="0" smtClean="0">
                <a:solidFill>
                  <a:srgbClr val="FFFF00"/>
                </a:solidFill>
                <a:effectLst>
                  <a:outerShdw blurRad="38100" dist="38100" dir="2700000" algn="tl">
                    <a:srgbClr val="000000">
                      <a:alpha val="43137"/>
                    </a:srgbClr>
                  </a:outerShdw>
                </a:effectLst>
                <a:latin typeface="Cambria" pitchFamily="18" charset="0"/>
              </a:rPr>
              <a:t>I in the place of God, who has kept you from having children</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Gen 29:31a; </a:t>
            </a:r>
            <a:r>
              <a:rPr lang="en-US" b="1" dirty="0" smtClean="0">
                <a:effectLst>
                  <a:outerShdw blurRad="38100" dist="38100" dir="2700000" algn="tl">
                    <a:srgbClr val="000000">
                      <a:alpha val="43137"/>
                    </a:srgbClr>
                  </a:outerShdw>
                </a:effectLst>
                <a:latin typeface="Cambria" pitchFamily="18" charset="0"/>
              </a:rPr>
              <a:t>30:1-2)</a:t>
            </a:r>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What is Envy?</a:t>
            </a:r>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sz="3500" dirty="0" smtClean="0">
                <a:effectLst>
                  <a:outerShdw blurRad="38100" dist="38100" dir="2700000" algn="tl">
                    <a:srgbClr val="000000">
                      <a:alpha val="43137"/>
                    </a:srgbClr>
                  </a:outerShdw>
                </a:effectLst>
              </a:rPr>
              <a:t>Some Biblical Examples of Envy:</a:t>
            </a:r>
          </a:p>
          <a:p>
            <a:r>
              <a:rPr lang="en-US" dirty="0" smtClean="0">
                <a:effectLst>
                  <a:outerShdw blurRad="38100" dist="38100" dir="2700000" algn="tl">
                    <a:srgbClr val="000000">
                      <a:alpha val="43137"/>
                    </a:srgbClr>
                  </a:outerShdw>
                </a:effectLst>
              </a:rPr>
              <a:t>Joseph’s brothers became envious of Joseph when he had a dream from God prophesying that he would rule over them. (Gen 37:5-11)</a:t>
            </a:r>
          </a:p>
          <a:p>
            <a:r>
              <a:rPr lang="en-US" dirty="0" smtClean="0">
                <a:effectLst>
                  <a:outerShdw blurRad="38100" dist="38100" dir="2700000" algn="tl">
                    <a:srgbClr val="000000">
                      <a:alpha val="43137"/>
                    </a:srgbClr>
                  </a:outerShdw>
                </a:effectLst>
              </a:rPr>
              <a:t>King Saul became envious of David when he was successful in battle and the women of Israel sang in celebration, “</a:t>
            </a:r>
            <a:r>
              <a:rPr lang="en-US" b="1" i="1" dirty="0" smtClean="0">
                <a:solidFill>
                  <a:srgbClr val="FFFF00"/>
                </a:solidFill>
                <a:effectLst>
                  <a:outerShdw blurRad="38100" dist="38100" dir="2700000" algn="tl">
                    <a:srgbClr val="000000">
                      <a:alpha val="43137"/>
                    </a:srgbClr>
                  </a:outerShdw>
                </a:effectLst>
                <a:latin typeface="Cambria" pitchFamily="18" charset="0"/>
              </a:rPr>
              <a:t>Saul has slain his thousands, and David his tens of thousands</a:t>
            </a:r>
            <a:r>
              <a:rPr lang="en-US" dirty="0" smtClean="0">
                <a:effectLst>
                  <a:outerShdw blurRad="38100" dist="38100" dir="2700000" algn="tl">
                    <a:srgbClr val="000000">
                      <a:alpha val="43137"/>
                    </a:srgbClr>
                  </a:outerShdw>
                </a:effectLst>
              </a:rPr>
              <a:t>.” (1Sam 18:7)</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is Envy?</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pPr>
              <a:buNone/>
            </a:pPr>
            <a:r>
              <a:rPr lang="en-US" dirty="0" smtClean="0">
                <a:effectLst>
                  <a:outerShdw blurRad="38100" dist="38100" dir="2700000" algn="tl">
                    <a:srgbClr val="000000">
                      <a:alpha val="43137"/>
                    </a:srgbClr>
                  </a:outerShdw>
                </a:effectLst>
              </a:rPr>
              <a:t>Some Biblical Examples of Envy:</a:t>
            </a:r>
          </a:p>
          <a:p>
            <a:r>
              <a:rPr lang="en-US" dirty="0" smtClean="0">
                <a:effectLst>
                  <a:outerShdw blurRad="38100" dist="38100" dir="2700000" algn="tl">
                    <a:srgbClr val="000000">
                      <a:alpha val="43137"/>
                    </a:srgbClr>
                  </a:outerShdw>
                </a:effectLst>
              </a:rPr>
              <a:t>In Jesus’ parable of the workers in the vineyard, the workers who worked all day grumbled against the landowner because they thought they should have been paid more than the men who only worked one hour. The landowner asked, “</a:t>
            </a:r>
            <a:r>
              <a:rPr lang="en-US" b="1" i="1" dirty="0" smtClean="0">
                <a:solidFill>
                  <a:srgbClr val="FFFF00"/>
                </a:solidFill>
                <a:effectLst>
                  <a:outerShdw blurRad="38100" dist="38100" dir="2700000" algn="tl">
                    <a:srgbClr val="000000">
                      <a:alpha val="43137"/>
                    </a:srgbClr>
                  </a:outerShdw>
                </a:effectLst>
                <a:latin typeface="Cambria" pitchFamily="18" charset="0"/>
              </a:rPr>
              <a:t>Don't I have the right to do what I want with my own money? Or are you </a:t>
            </a:r>
            <a:r>
              <a:rPr lang="en-US" b="1" i="1" u="sng" dirty="0" smtClean="0">
                <a:solidFill>
                  <a:srgbClr val="FFFF00"/>
                </a:solidFill>
                <a:effectLst>
                  <a:outerShdw blurRad="38100" dist="38100" dir="2700000" algn="tl">
                    <a:srgbClr val="000000">
                      <a:alpha val="43137"/>
                    </a:srgbClr>
                  </a:outerShdw>
                </a:effectLst>
                <a:latin typeface="Cambria" pitchFamily="18" charset="0"/>
              </a:rPr>
              <a:t>envious</a:t>
            </a:r>
            <a:r>
              <a:rPr lang="en-US" b="1" i="1" dirty="0" smtClean="0">
                <a:solidFill>
                  <a:srgbClr val="FFFF00"/>
                </a:solidFill>
                <a:effectLst>
                  <a:outerShdw blurRad="38100" dist="38100" dir="2700000" algn="tl">
                    <a:srgbClr val="000000">
                      <a:alpha val="43137"/>
                    </a:srgbClr>
                  </a:outerShdw>
                </a:effectLst>
                <a:latin typeface="Cambria" pitchFamily="18" charset="0"/>
              </a:rPr>
              <a:t> because I am generous? </a:t>
            </a:r>
            <a:r>
              <a:rPr lang="en-US" dirty="0" smtClean="0">
                <a:effectLst>
                  <a:outerShdw blurRad="38100" dist="38100" dir="2700000" algn="tl">
                    <a:srgbClr val="000000">
                      <a:alpha val="43137"/>
                    </a:srgbClr>
                  </a:outerShdw>
                </a:effectLst>
              </a:rPr>
              <a:t>” (Mat 20:15)</a:t>
            </a:r>
          </a:p>
          <a:p>
            <a:r>
              <a:rPr lang="en-US" dirty="0" smtClean="0">
                <a:effectLst>
                  <a:outerShdw blurRad="38100" dist="38100" dir="2700000" algn="tl">
                    <a:srgbClr val="000000">
                      <a:alpha val="43137"/>
                    </a:srgbClr>
                  </a:outerShdw>
                </a:effectLst>
              </a:rPr>
              <a:t>It was out of </a:t>
            </a:r>
            <a:r>
              <a:rPr lang="en-US" u="sng" dirty="0" smtClean="0">
                <a:effectLst>
                  <a:outerShdw blurRad="38100" dist="38100" dir="2700000" algn="tl">
                    <a:srgbClr val="000000">
                      <a:alpha val="43137"/>
                    </a:srgbClr>
                  </a:outerShdw>
                </a:effectLst>
              </a:rPr>
              <a:t>envy</a:t>
            </a:r>
            <a:r>
              <a:rPr lang="en-US" dirty="0" smtClean="0">
                <a:effectLst>
                  <a:outerShdw blurRad="38100" dist="38100" dir="2700000" algn="tl">
                    <a:srgbClr val="000000">
                      <a:alpha val="43137"/>
                    </a:srgbClr>
                  </a:outerShdw>
                </a:effectLst>
              </a:rPr>
              <a:t> that the chief priests handed Jesus over to Pilate to be put to death. (Mark 15:9-10)</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Why</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Obviously the most important reason to avoid any sin, is out of obedience to God.</a:t>
            </a:r>
          </a:p>
          <a:p>
            <a:r>
              <a:rPr lang="en-US" dirty="0" smtClean="0">
                <a:effectLst>
                  <a:outerShdw blurRad="38100" dist="38100" dir="2700000" algn="tl">
                    <a:srgbClr val="000000">
                      <a:alpha val="43137"/>
                    </a:srgbClr>
                  </a:outerShdw>
                </a:effectLst>
              </a:rPr>
              <a:t>Tim Keller suggests four additional reasons why we need to avoid envy:</a:t>
            </a:r>
          </a:p>
          <a:p>
            <a:pPr lvl="1"/>
            <a:r>
              <a:rPr lang="en-US" dirty="0" smtClean="0">
                <a:effectLst>
                  <a:outerShdw blurRad="38100" dist="38100" dir="2700000" algn="tl">
                    <a:srgbClr val="000000">
                      <a:alpha val="43137"/>
                    </a:srgbClr>
                  </a:outerShdw>
                </a:effectLst>
              </a:rPr>
              <a:t>Envy hides itself.</a:t>
            </a:r>
          </a:p>
          <a:p>
            <a:pPr lvl="1"/>
            <a:r>
              <a:rPr lang="en-US" dirty="0" smtClean="0">
                <a:effectLst>
                  <a:outerShdw blurRad="38100" dist="38100" dir="2700000" algn="tl">
                    <a:srgbClr val="000000">
                      <a:alpha val="43137"/>
                    </a:srgbClr>
                  </a:outerShdw>
                </a:effectLst>
              </a:rPr>
              <a:t>Envy sucks all the joy out of your life.</a:t>
            </a:r>
          </a:p>
          <a:p>
            <a:pPr lvl="1"/>
            <a:r>
              <a:rPr lang="en-US" dirty="0" smtClean="0">
                <a:effectLst>
                  <a:outerShdw blurRad="38100" dist="38100" dir="2700000" algn="tl">
                    <a:srgbClr val="000000">
                      <a:alpha val="43137"/>
                    </a:srgbClr>
                  </a:outerShdw>
                </a:effectLst>
              </a:rPr>
              <a:t>Envy poisons your ability to enjoy and be grateful for the things you have. </a:t>
            </a:r>
          </a:p>
          <a:p>
            <a:pPr lvl="1"/>
            <a:r>
              <a:rPr lang="en-US" dirty="0" smtClean="0">
                <a:effectLst>
                  <a:outerShdw blurRad="38100" dist="38100" dir="2700000" algn="tl">
                    <a:srgbClr val="000000">
                      <a:alpha val="43137"/>
                    </a:srgbClr>
                  </a:outerShdw>
                </a:effectLst>
              </a:rPr>
              <a:t>If you understand what you envy, you’ll understand your own heart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Why</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pPr>
              <a:buNone/>
            </a:pPr>
            <a:r>
              <a:rPr lang="en-US" sz="3500" b="1" dirty="0" smtClean="0">
                <a:effectLst>
                  <a:outerShdw blurRad="38100" dist="38100" dir="2700000" algn="tl">
                    <a:srgbClr val="000000">
                      <a:alpha val="43137"/>
                    </a:srgbClr>
                  </a:outerShdw>
                </a:effectLst>
              </a:rPr>
              <a:t>Envy hides itself</a:t>
            </a:r>
            <a:r>
              <a:rPr lang="en-US" sz="3500" dirty="0" smtClean="0">
                <a:effectLst>
                  <a:outerShdw blurRad="38100" dist="38100" dir="2700000" algn="tl">
                    <a:srgbClr val="000000">
                      <a:alpha val="43137"/>
                    </a:srgbClr>
                  </a:outerShdw>
                </a:effectLst>
              </a:rPr>
              <a:t>. </a:t>
            </a:r>
          </a:p>
          <a:p>
            <a:r>
              <a:rPr lang="en-US" dirty="0" smtClean="0">
                <a:effectLst>
                  <a:outerShdw blurRad="38100" dist="38100" dir="2700000" algn="tl">
                    <a:srgbClr val="000000">
                      <a:alpha val="43137"/>
                    </a:srgbClr>
                  </a:outerShdw>
                </a:effectLst>
              </a:rPr>
              <a:t>We don’t want to admit we are envious because of the stigma of its enormous pettiness.</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Because envy is so apt to hide you need to look for it. </a:t>
            </a:r>
          </a:p>
          <a:p>
            <a:r>
              <a:rPr lang="en-US" dirty="0" smtClean="0">
                <a:effectLst>
                  <a:outerShdw blurRad="38100" dist="38100" dir="2700000" algn="tl">
                    <a:srgbClr val="000000">
                      <a:alpha val="43137"/>
                    </a:srgbClr>
                  </a:outerShdw>
                </a:effectLst>
              </a:rPr>
              <a:t>Possible </a:t>
            </a:r>
            <a:r>
              <a:rPr lang="en-US" dirty="0" smtClean="0">
                <a:effectLst>
                  <a:outerShdw blurRad="38100" dist="38100" dir="2700000" algn="tl">
                    <a:srgbClr val="000000">
                      <a:alpha val="43137"/>
                    </a:srgbClr>
                  </a:outerShdw>
                </a:effectLst>
              </a:rPr>
              <a:t>clues – you might be envious if: </a:t>
            </a:r>
            <a:endParaRPr lang="en-US" dirty="0" smtClean="0">
              <a:effectLst>
                <a:outerShdw blurRad="38100" dist="38100" dir="2700000" algn="tl">
                  <a:srgbClr val="000000">
                    <a:alpha val="43137"/>
                  </a:srgbClr>
                </a:outerShdw>
              </a:effectLst>
            </a:endParaRPr>
          </a:p>
          <a:p>
            <a:pPr lvl="1"/>
            <a:r>
              <a:rPr lang="en-US" sz="3200" dirty="0" smtClean="0">
                <a:effectLst>
                  <a:outerShdw blurRad="38100" dist="38100" dir="2700000" algn="tl">
                    <a:srgbClr val="000000">
                      <a:alpha val="43137"/>
                    </a:srgbClr>
                  </a:outerShdw>
                </a:effectLst>
              </a:rPr>
              <a:t>You are constantly irritated with </a:t>
            </a:r>
            <a:r>
              <a:rPr lang="en-US" sz="3200" dirty="0" smtClean="0">
                <a:effectLst>
                  <a:outerShdw blurRad="38100" dist="38100" dir="2700000" algn="tl">
                    <a:srgbClr val="000000">
                      <a:alpha val="43137"/>
                    </a:srgbClr>
                  </a:outerShdw>
                </a:effectLst>
              </a:rPr>
              <a:t>someone to a point where you have </a:t>
            </a:r>
            <a:r>
              <a:rPr lang="en-US" sz="3200" dirty="0" smtClean="0">
                <a:effectLst>
                  <a:outerShdw blurRad="38100" dist="38100" dir="2700000" algn="tl">
                    <a:srgbClr val="000000">
                      <a:alpha val="43137"/>
                    </a:srgbClr>
                  </a:outerShdw>
                </a:effectLst>
              </a:rPr>
              <a:t>become hypercritical of them</a:t>
            </a:r>
          </a:p>
          <a:p>
            <a:pPr lvl="1"/>
            <a:r>
              <a:rPr lang="en-US" sz="3200" dirty="0" smtClean="0">
                <a:effectLst>
                  <a:outerShdw blurRad="38100" dist="38100" dir="2700000" algn="tl">
                    <a:srgbClr val="000000">
                      <a:alpha val="43137"/>
                    </a:srgbClr>
                  </a:outerShdw>
                </a:effectLst>
              </a:rPr>
              <a:t>You’re unhappy and full of self-pity much of the time</a:t>
            </a:r>
            <a:r>
              <a:rPr lang="en-US" sz="3200" dirty="0" smtClean="0">
                <a:effectLst>
                  <a:outerShdw blurRad="38100" dist="38100" dir="2700000" algn="tl">
                    <a:srgbClr val="000000">
                      <a:alpha val="43137"/>
                    </a:srgbClr>
                  </a:outerShdw>
                </a:effectLst>
              </a:rPr>
              <a:t>.</a:t>
            </a:r>
          </a:p>
          <a:p>
            <a:pPr lvl="1"/>
            <a:r>
              <a:rPr lang="en-US" sz="3200" dirty="0" smtClean="0">
                <a:effectLst>
                  <a:outerShdw blurRad="38100" dist="38100" dir="2700000" algn="tl">
                    <a:srgbClr val="000000">
                      <a:alpha val="43137"/>
                    </a:srgbClr>
                  </a:outerShdw>
                </a:effectLst>
              </a:rPr>
              <a:t>When you see someone rich or powerful fall and you secretly rejoice</a:t>
            </a:r>
            <a:endParaRPr lang="en-US" sz="3200"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Why</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pPr>
              <a:buNone/>
            </a:pPr>
            <a:r>
              <a:rPr lang="en-US" sz="3500" b="1" dirty="0" smtClean="0">
                <a:effectLst>
                  <a:outerShdw blurRad="38100" dist="38100" dir="2700000" algn="tl">
                    <a:srgbClr val="000000">
                      <a:alpha val="43137"/>
                    </a:srgbClr>
                  </a:outerShdw>
                </a:effectLst>
              </a:rPr>
              <a:t>Envy sucks all the joy out of your life.</a:t>
            </a:r>
          </a:p>
          <a:p>
            <a:r>
              <a:rPr lang="en-US" sz="3400" dirty="0" smtClean="0">
                <a:effectLst>
                  <a:outerShdw blurRad="38100" dist="38100" dir="2700000" algn="tl">
                    <a:srgbClr val="000000">
                      <a:alpha val="43137"/>
                    </a:srgbClr>
                  </a:outerShdw>
                </a:effectLst>
              </a:rPr>
              <a:t>Envy is a vacuum pump on joy. You see people around you that are enjoying life and you hate it.</a:t>
            </a:r>
          </a:p>
          <a:p>
            <a:r>
              <a:rPr lang="en-US" sz="3400" dirty="0" smtClean="0">
                <a:effectLst>
                  <a:outerShdw blurRad="38100" dist="38100" dir="2700000" algn="tl">
                    <a:srgbClr val="000000">
                      <a:alpha val="43137"/>
                    </a:srgbClr>
                  </a:outerShdw>
                </a:effectLst>
              </a:rPr>
              <a:t>Keller cites  secular writer Joseph Epstein in his book on envy who observes: </a:t>
            </a:r>
          </a:p>
          <a:p>
            <a:pPr lvl="1"/>
            <a:r>
              <a:rPr lang="en-US" sz="3000" dirty="0" smtClean="0">
                <a:effectLst>
                  <a:outerShdw blurRad="38100" dist="38100" dir="2700000" algn="tl">
                    <a:srgbClr val="000000">
                      <a:alpha val="43137"/>
                    </a:srgbClr>
                  </a:outerShdw>
                </a:effectLst>
              </a:rPr>
              <a:t>Giving into sloth is rather pleasant; </a:t>
            </a:r>
          </a:p>
          <a:p>
            <a:pPr lvl="1"/>
            <a:r>
              <a:rPr lang="en-US" sz="3000" dirty="0" smtClean="0">
                <a:effectLst>
                  <a:outerShdw blurRad="38100" dist="38100" dir="2700000" algn="tl">
                    <a:srgbClr val="000000">
                      <a:alpha val="43137"/>
                    </a:srgbClr>
                  </a:outerShdw>
                </a:effectLst>
              </a:rPr>
              <a:t>Giving into loss of temper entails a release that is not without its small delights; </a:t>
            </a:r>
          </a:p>
          <a:p>
            <a:pPr lvl="1"/>
            <a:r>
              <a:rPr lang="en-US" sz="3000" dirty="0" smtClean="0">
                <a:effectLst>
                  <a:outerShdw blurRad="38100" dist="38100" dir="2700000" algn="tl">
                    <a:srgbClr val="000000">
                      <a:alpha val="43137"/>
                    </a:srgbClr>
                  </a:outerShdw>
                </a:effectLst>
              </a:rPr>
              <a:t>Lust, greed, pride bring quite a bit of pleasure for quite a long time. </a:t>
            </a:r>
          </a:p>
          <a:p>
            <a:pPr lvl="1"/>
            <a:r>
              <a:rPr lang="en-US" sz="3000" dirty="0" smtClean="0">
                <a:effectLst>
                  <a:outerShdw blurRad="38100" dist="38100" dir="2700000" algn="tl">
                    <a:srgbClr val="000000">
                      <a:alpha val="43137"/>
                    </a:srgbClr>
                  </a:outerShdw>
                </a:effectLst>
              </a:rPr>
              <a:t>Only envy is absolutely no fun at all, draining all joy from you from its very first moment!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Why</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pPr marL="115888" indent="0">
              <a:buNone/>
            </a:pPr>
            <a:r>
              <a:rPr lang="en-US" b="1" dirty="0" smtClean="0">
                <a:effectLst>
                  <a:outerShdw blurRad="38100" dist="38100" dir="2700000" algn="tl">
                    <a:srgbClr val="000000">
                      <a:alpha val="43137"/>
                    </a:srgbClr>
                  </a:outerShdw>
                </a:effectLst>
              </a:rPr>
              <a:t>Envy poisons your ability to enjoy and be grateful for the things you have. </a:t>
            </a:r>
          </a:p>
          <a:p>
            <a:r>
              <a:rPr lang="en-US" dirty="0" smtClean="0">
                <a:effectLst>
                  <a:outerShdw blurRad="38100" dist="38100" dir="2700000" algn="tl">
                    <a:srgbClr val="000000">
                      <a:alpha val="43137"/>
                    </a:srgbClr>
                  </a:outerShdw>
                </a:effectLst>
              </a:rPr>
              <a:t>Nothing in your life is good enough:</a:t>
            </a:r>
          </a:p>
          <a:p>
            <a:pPr lvl="1"/>
            <a:r>
              <a:rPr lang="en-US" dirty="0" smtClean="0">
                <a:effectLst>
                  <a:outerShdw blurRad="38100" dist="38100" dir="2700000" algn="tl">
                    <a:srgbClr val="000000">
                      <a:alpha val="43137"/>
                    </a:srgbClr>
                  </a:outerShdw>
                </a:effectLst>
              </a:rPr>
              <a:t>Your job isn’t good enough</a:t>
            </a:r>
          </a:p>
          <a:p>
            <a:pPr lvl="1"/>
            <a:r>
              <a:rPr lang="en-US" dirty="0" smtClean="0">
                <a:effectLst>
                  <a:outerShdw blurRad="38100" dist="38100" dir="2700000" algn="tl">
                    <a:srgbClr val="000000">
                      <a:alpha val="43137"/>
                    </a:srgbClr>
                  </a:outerShdw>
                </a:effectLst>
              </a:rPr>
              <a:t>Your body isn’t good enough</a:t>
            </a:r>
          </a:p>
          <a:p>
            <a:pPr lvl="1"/>
            <a:r>
              <a:rPr lang="en-US" dirty="0" smtClean="0">
                <a:effectLst>
                  <a:outerShdw blurRad="38100" dist="38100" dir="2700000" algn="tl">
                    <a:srgbClr val="000000">
                      <a:alpha val="43137"/>
                    </a:srgbClr>
                  </a:outerShdw>
                </a:effectLst>
              </a:rPr>
              <a:t>Your friendships aren’t good enough</a:t>
            </a:r>
          </a:p>
          <a:p>
            <a:pPr lvl="1"/>
            <a:r>
              <a:rPr lang="en-US" dirty="0" smtClean="0">
                <a:effectLst>
                  <a:outerShdw blurRad="38100" dist="38100" dir="2700000" algn="tl">
                    <a:srgbClr val="000000">
                      <a:alpha val="43137"/>
                    </a:srgbClr>
                  </a:outerShdw>
                </a:effectLst>
              </a:rPr>
              <a:t>Your marriage isn’t good enough.</a:t>
            </a:r>
          </a:p>
          <a:p>
            <a:r>
              <a:rPr lang="en-US" dirty="0" smtClean="0">
                <a:effectLst>
                  <a:outerShdw blurRad="38100" dist="38100" dir="2700000" algn="tl">
                    <a:srgbClr val="000000">
                      <a:alpha val="43137"/>
                    </a:srgbClr>
                  </a:outerShdw>
                </a:effectLst>
              </a:rPr>
              <a:t>You’re always finding fault, because you’re comparing yourself to everyone else.</a:t>
            </a:r>
          </a:p>
          <a:p>
            <a:r>
              <a:rPr lang="en-US" dirty="0" smtClean="0">
                <a:effectLst>
                  <a:outerShdw blurRad="38100" dist="38100" dir="2700000" algn="tl">
                    <a:srgbClr val="000000">
                      <a:alpha val="43137"/>
                    </a:srgbClr>
                  </a:outerShdw>
                </a:effectLst>
              </a:rPr>
              <a:t>Envy poisons you psychologically and socially.</a:t>
            </a:r>
          </a:p>
          <a:p>
            <a:r>
              <a:rPr lang="en-US" dirty="0" smtClean="0">
                <a:effectLst>
                  <a:outerShdw blurRad="38100" dist="38100" dir="2700000" algn="tl">
                    <a:srgbClr val="000000">
                      <a:alpha val="43137"/>
                    </a:srgbClr>
                  </a:outerShdw>
                </a:effectLst>
              </a:rPr>
              <a:t>That’s why the Proverb </a:t>
            </a:r>
            <a:r>
              <a:rPr lang="en-US" dirty="0" smtClean="0">
                <a:effectLst>
                  <a:outerShdw blurRad="38100" dist="38100" dir="2700000" algn="tl">
                    <a:srgbClr val="000000">
                      <a:alpha val="43137"/>
                    </a:srgbClr>
                  </a:outerShdw>
                </a:effectLst>
              </a:rPr>
              <a:t>says: </a:t>
            </a:r>
            <a:r>
              <a:rPr lang="en-US" b="1" i="1" dirty="0" smtClean="0">
                <a:solidFill>
                  <a:srgbClr val="FFFF00"/>
                </a:solidFill>
                <a:effectLst>
                  <a:outerShdw blurRad="38100" dist="38100" dir="2700000" algn="tl">
                    <a:srgbClr val="000000">
                      <a:alpha val="43137"/>
                    </a:srgbClr>
                  </a:outerShdw>
                </a:effectLst>
                <a:latin typeface="Cambria" pitchFamily="18" charset="0"/>
              </a:rPr>
              <a:t>A heart at peace gives life to the body, but </a:t>
            </a:r>
            <a:r>
              <a:rPr lang="en-US" b="1" i="1" u="sng" dirty="0" smtClean="0">
                <a:solidFill>
                  <a:srgbClr val="FFFF00"/>
                </a:solidFill>
                <a:effectLst>
                  <a:outerShdw blurRad="38100" dist="38100" dir="2700000" algn="tl">
                    <a:srgbClr val="000000">
                      <a:alpha val="43137"/>
                    </a:srgbClr>
                  </a:outerShdw>
                </a:effectLst>
                <a:latin typeface="Cambria" pitchFamily="18" charset="0"/>
              </a:rPr>
              <a:t>envy</a:t>
            </a:r>
            <a:r>
              <a:rPr lang="en-US" b="1" i="1" dirty="0" smtClean="0">
                <a:solidFill>
                  <a:srgbClr val="FFFF00"/>
                </a:solidFill>
                <a:effectLst>
                  <a:outerShdw blurRad="38100" dist="38100" dir="2700000" algn="tl">
                    <a:srgbClr val="000000">
                      <a:alpha val="43137"/>
                    </a:srgbClr>
                  </a:outerShdw>
                </a:effectLst>
                <a:latin typeface="Cambria" pitchFamily="18" charset="0"/>
              </a:rPr>
              <a:t> rots the bones. </a:t>
            </a:r>
            <a:r>
              <a:rPr lang="en-US" b="1" dirty="0" smtClean="0">
                <a:effectLst>
                  <a:outerShdw blurRad="38100" dist="38100" dir="2700000" algn="tl">
                    <a:srgbClr val="000000">
                      <a:alpha val="43137"/>
                    </a:srgbClr>
                  </a:outerShdw>
                </a:effectLst>
                <a:latin typeface="Cambria" pitchFamily="18" charset="0"/>
              </a:rPr>
              <a:t>(14:30) </a:t>
            </a:r>
          </a:p>
          <a:p>
            <a:pPr lvl="2"/>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 calcmode="lin" valueType="num">
                                      <p:cBhvr>
                                        <p:cTn id="56"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Why</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pPr marL="115888" indent="0">
              <a:buNone/>
            </a:pPr>
            <a:r>
              <a:rPr lang="en-US" sz="3500" b="1" dirty="0" smtClean="0">
                <a:effectLst>
                  <a:outerShdw blurRad="38100" dist="38100" dir="2700000" algn="tl">
                    <a:srgbClr val="000000">
                      <a:alpha val="43137"/>
                    </a:srgbClr>
                  </a:outerShdw>
                </a:effectLst>
              </a:rPr>
              <a:t>If you understand what you envy, you’ll understand your own heart .</a:t>
            </a:r>
          </a:p>
          <a:p>
            <a:r>
              <a:rPr lang="en-US" dirty="0" smtClean="0">
                <a:effectLst>
                  <a:outerShdw blurRad="38100" dist="38100" dir="2700000" algn="tl">
                    <a:srgbClr val="000000">
                      <a:alpha val="43137"/>
                    </a:srgbClr>
                  </a:outerShdw>
                </a:effectLst>
              </a:rPr>
              <a:t>“Learn what you envy and you’ll know who you are.” (Joseph Epstein as cited by Keller)</a:t>
            </a:r>
          </a:p>
          <a:p>
            <a:r>
              <a:rPr lang="en-US" dirty="0" smtClean="0">
                <a:effectLst>
                  <a:outerShdw blurRad="38100" dist="38100" dir="2700000" algn="tl">
                    <a:srgbClr val="000000">
                      <a:alpha val="43137"/>
                    </a:srgbClr>
                  </a:outerShdw>
                </a:effectLst>
              </a:rPr>
              <a:t>Keller cites Kierkegaard in his book, “Sickness unto Death” which says that God calls all human beings to live before God (center your life on God). But human beings are offended by this invitation because they don’t want anything better than them. So they look to other things to justify their existence. </a:t>
            </a:r>
          </a:p>
          <a:p>
            <a:r>
              <a:rPr lang="en-US" dirty="0" smtClean="0">
                <a:effectLst>
                  <a:outerShdw blurRad="38100" dist="38100" dir="2700000" algn="tl">
                    <a:srgbClr val="000000">
                      <a:alpha val="43137"/>
                    </a:srgbClr>
                  </a:outerShdw>
                </a:effectLst>
              </a:rPr>
              <a:t>If knowing God delights in you is not the greatest desire of your heart, you will be drained by envy all your life. </a:t>
            </a:r>
          </a:p>
          <a:p>
            <a:pPr lvl="2"/>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Proverbs tells us not to be envious of sinners, but </a:t>
            </a:r>
            <a:r>
              <a:rPr lang="en-US" dirty="0" smtClean="0">
                <a:effectLst>
                  <a:outerShdw blurRad="38100" dist="38100" dir="2700000" algn="tl">
                    <a:srgbClr val="000000">
                      <a:alpha val="43137"/>
                    </a:srgbClr>
                  </a:outerShdw>
                </a:effectLst>
              </a:rPr>
              <a:t>to fear </a:t>
            </a:r>
            <a:r>
              <a:rPr lang="en-US" dirty="0" smtClean="0">
                <a:effectLst>
                  <a:outerShdw blurRad="38100" dist="38100" dir="2700000" algn="tl">
                    <a:srgbClr val="000000">
                      <a:alpha val="43137"/>
                    </a:srgbClr>
                  </a:outerShdw>
                </a:effectLst>
              </a:rPr>
              <a:t>God instead:</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not let your heart </a:t>
            </a:r>
            <a:r>
              <a:rPr lang="en-US" b="1" i="1" u="sng" dirty="0" smtClean="0">
                <a:solidFill>
                  <a:srgbClr val="FFFF00"/>
                </a:solidFill>
                <a:effectLst>
                  <a:outerShdw blurRad="38100" dist="38100" dir="2700000" algn="tl">
                    <a:srgbClr val="000000">
                      <a:alpha val="43137"/>
                    </a:srgbClr>
                  </a:outerShdw>
                </a:effectLst>
                <a:latin typeface="Cambria" pitchFamily="18" charset="0"/>
              </a:rPr>
              <a:t>envy</a:t>
            </a:r>
            <a:r>
              <a:rPr lang="en-US" b="1" i="1" dirty="0" smtClean="0">
                <a:solidFill>
                  <a:srgbClr val="FFFF00"/>
                </a:solidFill>
                <a:effectLst>
                  <a:outerShdw blurRad="38100" dist="38100" dir="2700000" algn="tl">
                    <a:srgbClr val="000000">
                      <a:alpha val="43137"/>
                    </a:srgbClr>
                  </a:outerShdw>
                </a:effectLst>
                <a:latin typeface="Cambria" pitchFamily="18" charset="0"/>
              </a:rPr>
              <a:t> sinners, but always be zealous for the fear of the LORD. </a:t>
            </a:r>
            <a:r>
              <a:rPr lang="en-US" b="1" dirty="0" smtClean="0">
                <a:effectLst>
                  <a:outerShdw blurRad="38100" dist="38100" dir="2700000" algn="tl">
                    <a:srgbClr val="000000">
                      <a:alpha val="43137"/>
                    </a:srgbClr>
                  </a:outerShdw>
                </a:effectLst>
                <a:latin typeface="Cambria" pitchFamily="18" charset="0"/>
              </a:rPr>
              <a:t>(23:17)</a:t>
            </a:r>
          </a:p>
          <a:p>
            <a:r>
              <a:rPr lang="en-US" dirty="0" smtClean="0">
                <a:effectLst>
                  <a:outerShdw blurRad="38100" dist="38100" dir="2700000" algn="tl">
                    <a:srgbClr val="000000">
                      <a:alpha val="43137"/>
                    </a:srgbClr>
                  </a:outerShdw>
                </a:effectLst>
              </a:rPr>
              <a:t>This seems to suggest that turning </a:t>
            </a:r>
            <a:r>
              <a:rPr lang="en-US" u="sng" dirty="0" smtClean="0">
                <a:effectLst>
                  <a:outerShdw blurRad="38100" dist="38100" dir="2700000" algn="tl">
                    <a:srgbClr val="000000">
                      <a:alpha val="43137"/>
                    </a:srgbClr>
                  </a:outerShdw>
                </a:effectLst>
              </a:rPr>
              <a:t>away</a:t>
            </a:r>
            <a:r>
              <a:rPr lang="en-US" dirty="0" smtClean="0">
                <a:effectLst>
                  <a:outerShdw blurRad="38100" dist="38100" dir="2700000" algn="tl">
                    <a:srgbClr val="000000">
                      <a:alpha val="43137"/>
                    </a:srgbClr>
                  </a:outerShdw>
                </a:effectLst>
              </a:rPr>
              <a:t> from envy involves turning </a:t>
            </a:r>
            <a:r>
              <a:rPr lang="en-US" u="sng" dirty="0" smtClean="0">
                <a:effectLst>
                  <a:outerShdw blurRad="38100" dist="38100" dir="2700000" algn="tl">
                    <a:srgbClr val="000000">
                      <a:alpha val="43137"/>
                    </a:srgbClr>
                  </a:outerShdw>
                </a:effectLst>
              </a:rPr>
              <a:t>toward</a:t>
            </a:r>
            <a:r>
              <a:rPr lang="en-US" dirty="0" smtClean="0">
                <a:effectLst>
                  <a:outerShdw blurRad="38100" dist="38100" dir="2700000" algn="tl">
                    <a:srgbClr val="000000">
                      <a:alpha val="43137"/>
                    </a:srgbClr>
                  </a:outerShdw>
                </a:effectLst>
              </a:rPr>
              <a:t> God.</a:t>
            </a:r>
          </a:p>
          <a:p>
            <a:r>
              <a:rPr lang="en-US" dirty="0" smtClean="0">
                <a:effectLst>
                  <a:outerShdw blurRad="38100" dist="38100" dir="2700000" algn="tl">
                    <a:srgbClr val="000000">
                      <a:alpha val="43137"/>
                    </a:srgbClr>
                  </a:outerShdw>
                </a:effectLst>
              </a:rPr>
              <a:t>Psalm 73 gives us an example of how to do this.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smtClean="0">
                <a:effectLst>
                  <a:outerShdw blurRad="38100" dist="38100" dir="2700000" algn="tl">
                    <a:srgbClr val="000000">
                      <a:alpha val="43137"/>
                    </a:srgbClr>
                  </a:outerShdw>
                </a:effectLst>
              </a:rPr>
              <a:t>In Psalm 73 we see the meditations of an Old Testament believer (named Asaph) who believed that God was good to those who serve Him, but struggled with the fact that many of those around him who were arrogant and wicked seemed to get away with it and were even prospering in spite of their behavior!</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psalm of Asaph. Surely God is good … to those who are pure in heart. But as for me, my feet had almost slipped; I had nearly lost my foothold. For I </a:t>
            </a:r>
            <a:r>
              <a:rPr lang="en-US" b="1" i="1" u="sng" dirty="0" smtClean="0">
                <a:solidFill>
                  <a:srgbClr val="FFFF00"/>
                </a:solidFill>
                <a:effectLst>
                  <a:outerShdw blurRad="38100" dist="38100" dir="2700000" algn="tl">
                    <a:srgbClr val="000000">
                      <a:alpha val="43137"/>
                    </a:srgbClr>
                  </a:outerShdw>
                </a:effectLst>
                <a:latin typeface="Cambria" pitchFamily="18" charset="0"/>
              </a:rPr>
              <a:t>envied</a:t>
            </a:r>
            <a:r>
              <a:rPr lang="en-US" b="1" i="1" dirty="0" smtClean="0">
                <a:solidFill>
                  <a:srgbClr val="FFFF00"/>
                </a:solidFill>
                <a:effectLst>
                  <a:outerShdw blurRad="38100" dist="38100" dir="2700000" algn="tl">
                    <a:srgbClr val="000000">
                      <a:alpha val="43137"/>
                    </a:srgbClr>
                  </a:outerShdw>
                </a:effectLst>
                <a:latin typeface="Cambria" pitchFamily="18" charset="0"/>
              </a:rPr>
              <a:t> the arrogant when I saw the prosperity of the wicked. </a:t>
            </a:r>
            <a:r>
              <a:rPr lang="en-US" b="1" dirty="0" smtClean="0">
                <a:effectLst>
                  <a:outerShdw blurRad="38100" dist="38100" dir="2700000" algn="tl">
                    <a:srgbClr val="000000">
                      <a:alpha val="43137"/>
                    </a:srgbClr>
                  </a:outerShdw>
                </a:effectLst>
                <a:latin typeface="Cambria" pitchFamily="18" charset="0"/>
              </a:rPr>
              <a:t>(Psalm 73:1-3) </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Evil of Envy</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A heart at peace gives life to the body, but </a:t>
            </a:r>
            <a:r>
              <a:rPr lang="en-US" b="1" i="1" u="sng" dirty="0" smtClean="0">
                <a:solidFill>
                  <a:srgbClr val="FFFF00"/>
                </a:solidFill>
                <a:effectLst>
                  <a:outerShdw blurRad="38100" dist="38100" dir="2700000" algn="tl">
                    <a:srgbClr val="000000">
                      <a:alpha val="43137"/>
                    </a:srgbClr>
                  </a:outerShdw>
                </a:effectLst>
                <a:latin typeface="Cambria" pitchFamily="18" charset="0"/>
              </a:rPr>
              <a:t>envy</a:t>
            </a:r>
            <a:r>
              <a:rPr lang="en-US" b="1" i="1" dirty="0" smtClean="0">
                <a:solidFill>
                  <a:srgbClr val="FFFF00"/>
                </a:solidFill>
                <a:effectLst>
                  <a:outerShdw blurRad="38100" dist="38100" dir="2700000" algn="tl">
                    <a:srgbClr val="000000">
                      <a:alpha val="43137"/>
                    </a:srgbClr>
                  </a:outerShdw>
                </a:effectLst>
                <a:latin typeface="Cambria" pitchFamily="18" charset="0"/>
              </a:rPr>
              <a:t> rots the bones. </a:t>
            </a:r>
            <a:r>
              <a:rPr lang="en-US" b="1" dirty="0" smtClean="0">
                <a:effectLst>
                  <a:outerShdw blurRad="38100" dist="38100" dir="2700000" algn="tl">
                    <a:srgbClr val="000000">
                      <a:alpha val="43137"/>
                    </a:srgbClr>
                  </a:outerShdw>
                </a:effectLst>
                <a:latin typeface="Cambria" pitchFamily="18" charset="0"/>
              </a:rPr>
              <a:t>(14:30) </a:t>
            </a:r>
          </a:p>
          <a:p>
            <a:r>
              <a:rPr lang="en-US" b="1" i="1" dirty="0" smtClean="0">
                <a:solidFill>
                  <a:srgbClr val="FFFF00"/>
                </a:solidFill>
                <a:effectLst>
                  <a:outerShdw blurRad="38100" dist="38100" dir="2700000" algn="tl">
                    <a:srgbClr val="000000">
                      <a:alpha val="43137"/>
                    </a:srgbClr>
                  </a:outerShdw>
                </a:effectLst>
                <a:latin typeface="Cambria" pitchFamily="18" charset="0"/>
              </a:rPr>
              <a:t>Do not let your heart </a:t>
            </a:r>
            <a:r>
              <a:rPr lang="en-US" b="1" i="1" u="sng" dirty="0" smtClean="0">
                <a:solidFill>
                  <a:srgbClr val="FFFF00"/>
                </a:solidFill>
                <a:effectLst>
                  <a:outerShdw blurRad="38100" dist="38100" dir="2700000" algn="tl">
                    <a:srgbClr val="000000">
                      <a:alpha val="43137"/>
                    </a:srgbClr>
                  </a:outerShdw>
                </a:effectLst>
                <a:latin typeface="Cambria" pitchFamily="18" charset="0"/>
              </a:rPr>
              <a:t>envy</a:t>
            </a:r>
            <a:r>
              <a:rPr lang="en-US" b="1" i="1" dirty="0" smtClean="0">
                <a:solidFill>
                  <a:srgbClr val="FFFF00"/>
                </a:solidFill>
                <a:effectLst>
                  <a:outerShdw blurRad="38100" dist="38100" dir="2700000" algn="tl">
                    <a:srgbClr val="000000">
                      <a:alpha val="43137"/>
                    </a:srgbClr>
                  </a:outerShdw>
                </a:effectLst>
                <a:latin typeface="Cambria" pitchFamily="18" charset="0"/>
              </a:rPr>
              <a:t> sinners, but always be zealous for the fear of the LORD. </a:t>
            </a:r>
            <a:r>
              <a:rPr lang="en-US" b="1" dirty="0" smtClean="0">
                <a:effectLst>
                  <a:outerShdw blurRad="38100" dist="38100" dir="2700000" algn="tl">
                    <a:srgbClr val="000000">
                      <a:alpha val="43137"/>
                    </a:srgbClr>
                  </a:outerShdw>
                </a:effectLst>
                <a:latin typeface="Cambria" pitchFamily="18" charset="0"/>
              </a:rPr>
              <a:t>(23:17)</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In fact, these wicked people seemed to live an almost charmed life:</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They have no struggles; their bodies are healthy and strong. They are free from the burdens common to man; they are not plagued by human ills … This is what the wicked are like-- always carefree, they increase in wealth. </a:t>
            </a:r>
            <a:r>
              <a:rPr lang="en-US" b="1" dirty="0" smtClean="0">
                <a:effectLst>
                  <a:outerShdw blurRad="38100" dist="38100" dir="2700000" algn="tl">
                    <a:srgbClr val="000000">
                      <a:alpha val="43137"/>
                    </a:srgbClr>
                  </a:outerShdw>
                </a:effectLst>
                <a:latin typeface="Cambria" pitchFamily="18" charset="0"/>
              </a:rPr>
              <a:t>(Psalm 73:4-5,12) </a:t>
            </a:r>
          </a:p>
          <a:p>
            <a:r>
              <a:rPr lang="en-US" dirty="0" smtClean="0">
                <a:effectLst>
                  <a:outerShdw blurRad="38100" dist="38100" dir="2700000" algn="tl">
                    <a:srgbClr val="000000">
                      <a:alpha val="43137"/>
                    </a:srgbClr>
                  </a:outerShdw>
                </a:effectLst>
              </a:rPr>
              <a:t>And yet they are living in open defiance of God! Doesn’t God care?!</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They scoff, and speak with malice; in their arrogance they threaten oppression. Their mouths lay claim to heaven …  They say, "How can God know? Does the Most High have knowledge?” </a:t>
            </a:r>
            <a:r>
              <a:rPr lang="en-US" b="1" dirty="0" smtClean="0">
                <a:effectLst>
                  <a:outerShdw blurRad="38100" dist="38100" dir="2700000" algn="tl">
                    <a:srgbClr val="000000">
                      <a:alpha val="43137"/>
                    </a:srgbClr>
                  </a:outerShdw>
                </a:effectLst>
                <a:latin typeface="Cambria" pitchFamily="18" charset="0"/>
              </a:rPr>
              <a:t>(Psalm 73:8-11)</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As he thought about these things, it made him wonder if he might not be better off becoming like them!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Surely in vain have I kept my heart pure; in vain have I washed my hands in innocence. </a:t>
            </a:r>
            <a:r>
              <a:rPr lang="en-US" b="1" dirty="0" smtClean="0">
                <a:effectLst>
                  <a:outerShdw blurRad="38100" dist="38100" dir="2700000" algn="tl">
                    <a:srgbClr val="000000">
                      <a:alpha val="43137"/>
                    </a:srgbClr>
                  </a:outerShdw>
                </a:effectLst>
                <a:latin typeface="Cambria" pitchFamily="18" charset="0"/>
              </a:rPr>
              <a:t>(Psalm 73:13)</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But then he went to the sanctuary (the place of Jewish worship in that day) and got caught up in the worship of God, and he began to change his perspective as he contemplated the bigger picture:</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When I tried to understand all this, it was oppressive to me till I entered the sanctuary of God; then I understood their final destiny. Surely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place them on slippery ground;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cast them down to ruin. How suddenly are they destroyed, completely swept away by terrors! As a dream when one awakes, so when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arise, O Lord,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will despise them as fantasies. </a:t>
            </a:r>
            <a:r>
              <a:rPr lang="en-US" b="1" dirty="0" smtClean="0">
                <a:effectLst>
                  <a:outerShdw blurRad="38100" dist="38100" dir="2700000" algn="tl">
                    <a:srgbClr val="000000">
                      <a:alpha val="43137"/>
                    </a:srgbClr>
                  </a:outerShdw>
                </a:effectLst>
                <a:latin typeface="Cambria" pitchFamily="18" charset="0"/>
              </a:rPr>
              <a:t>(Psalm 73:16-20)</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And as he thinks about the final destination of the wicked, he realizes how shortsighted he had been in his assessment of the situation and begins to repent: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When my heart was grieved and my spirit embittered, I was senseless and ignorant; I was a brute beast before </a:t>
            </a:r>
            <a:r>
              <a:rPr lang="en-US" b="1" i="1" dirty="0" smtClean="0">
                <a:solidFill>
                  <a:srgbClr val="FFFF00"/>
                </a:solidFill>
                <a:effectLst>
                  <a:outerShdw blurRad="38100" dist="38100" dir="2700000" algn="tl">
                    <a:srgbClr val="000000">
                      <a:alpha val="43137"/>
                    </a:srgbClr>
                  </a:outerShdw>
                </a:effectLst>
                <a:latin typeface="Cambria" pitchFamily="18" charset="0"/>
              </a:rPr>
              <a:t>You</a:t>
            </a:r>
            <a:r>
              <a:rPr lang="en-US" b="1" i="1" dirty="0" smtClean="0">
                <a:solidFill>
                  <a:srgbClr val="FFFF00"/>
                </a:solidFill>
                <a:effectLst>
                  <a:outerShdw blurRad="38100" dist="38100" dir="2700000" algn="tl">
                    <a:srgbClr val="000000">
                      <a:alpha val="43137"/>
                    </a:srgbClr>
                  </a:outerShdw>
                </a:effectLst>
                <a:latin typeface="Cambria" pitchFamily="18" charset="0"/>
              </a:rPr>
              <a:t>. Yet I am always with </a:t>
            </a:r>
            <a:r>
              <a:rPr lang="en-US" b="1" i="1" dirty="0" smtClean="0">
                <a:solidFill>
                  <a:srgbClr val="FFFF00"/>
                </a:solidFill>
                <a:effectLst>
                  <a:outerShdw blurRad="38100" dist="38100" dir="2700000" algn="tl">
                    <a:srgbClr val="000000">
                      <a:alpha val="43137"/>
                    </a:srgbClr>
                  </a:outerShdw>
                </a:effectLst>
                <a:latin typeface="Cambria" pitchFamily="18" charset="0"/>
              </a:rPr>
              <a:t>You</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hold me by my right hand. </a:t>
            </a:r>
            <a:r>
              <a:rPr lang="en-US" b="1" dirty="0" smtClean="0">
                <a:effectLst>
                  <a:outerShdw blurRad="38100" dist="38100" dir="2700000" algn="tl">
                    <a:srgbClr val="000000">
                      <a:alpha val="43137"/>
                    </a:srgbClr>
                  </a:outerShdw>
                </a:effectLst>
                <a:latin typeface="Cambria" pitchFamily="18" charset="0"/>
              </a:rPr>
              <a:t>(Psalm 73:21-23)</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u="sng" dirty="0" smtClean="0">
                <a:effectLst>
                  <a:outerShdw blurRad="38100" dist="38100" dir="2700000" algn="tl">
                    <a:srgbClr val="000000">
                      <a:alpha val="43137"/>
                    </a:srgbClr>
                  </a:outerShdw>
                </a:effectLst>
              </a:rPr>
              <a:t>How</a:t>
            </a:r>
            <a:r>
              <a:rPr lang="en-US" sz="4400" dirty="0" smtClean="0">
                <a:effectLst>
                  <a:outerShdw blurRad="38100" dist="38100" dir="2700000" algn="tl">
                    <a:srgbClr val="000000">
                      <a:alpha val="43137"/>
                    </a:srgbClr>
                  </a:outerShdw>
                </a:effectLst>
              </a:rPr>
              <a:t> We Should Deal With Envy?</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As a result of his reassessment of the situation, he begins to realize how blessed he is to be in right relationship with God: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You guide me with </a:t>
            </a:r>
            <a:r>
              <a:rPr lang="en-US" b="1" i="1" dirty="0" smtClean="0">
                <a:solidFill>
                  <a:srgbClr val="FFFF00"/>
                </a:solidFill>
                <a:effectLst>
                  <a:outerShdw blurRad="38100" dist="38100" dir="2700000" algn="tl">
                    <a:srgbClr val="000000">
                      <a:alpha val="43137"/>
                    </a:srgbClr>
                  </a:outerShdw>
                </a:effectLst>
                <a:latin typeface="Cambria" pitchFamily="18" charset="0"/>
              </a:rPr>
              <a:t>Your </a:t>
            </a:r>
            <a:r>
              <a:rPr lang="en-US" b="1" i="1" dirty="0" smtClean="0">
                <a:solidFill>
                  <a:srgbClr val="FFFF00"/>
                </a:solidFill>
                <a:effectLst>
                  <a:outerShdw blurRad="38100" dist="38100" dir="2700000" algn="tl">
                    <a:srgbClr val="000000">
                      <a:alpha val="43137"/>
                    </a:srgbClr>
                  </a:outerShdw>
                </a:effectLst>
                <a:latin typeface="Cambria" pitchFamily="18" charset="0"/>
              </a:rPr>
              <a:t>counsel, and afterward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will take me into glory. Whom have I in heaven but </a:t>
            </a:r>
            <a:r>
              <a:rPr lang="en-US" b="1" i="1" dirty="0" smtClean="0">
                <a:solidFill>
                  <a:srgbClr val="FFFF00"/>
                </a:solidFill>
                <a:effectLst>
                  <a:outerShdw blurRad="38100" dist="38100" dir="2700000" algn="tl">
                    <a:srgbClr val="000000">
                      <a:alpha val="43137"/>
                    </a:srgbClr>
                  </a:outerShdw>
                </a:effectLst>
                <a:latin typeface="Cambria" pitchFamily="18" charset="0"/>
              </a:rPr>
              <a:t>You</a:t>
            </a:r>
            <a:r>
              <a:rPr lang="en-US" b="1" i="1" dirty="0" smtClean="0">
                <a:solidFill>
                  <a:srgbClr val="FFFF00"/>
                </a:solidFill>
                <a:effectLst>
                  <a:outerShdw blurRad="38100" dist="38100" dir="2700000" algn="tl">
                    <a:srgbClr val="000000">
                      <a:alpha val="43137"/>
                    </a:srgbClr>
                  </a:outerShdw>
                </a:effectLst>
                <a:latin typeface="Cambria" pitchFamily="18" charset="0"/>
              </a:rPr>
              <a:t>? And earth has nothing I desire besides </a:t>
            </a:r>
            <a:r>
              <a:rPr lang="en-US" b="1" i="1" dirty="0" smtClean="0">
                <a:solidFill>
                  <a:srgbClr val="FFFF00"/>
                </a:solidFill>
                <a:effectLst>
                  <a:outerShdw blurRad="38100" dist="38100" dir="2700000" algn="tl">
                    <a:srgbClr val="000000">
                      <a:alpha val="43137"/>
                    </a:srgbClr>
                  </a:outerShdw>
                </a:effectLst>
                <a:latin typeface="Cambria" pitchFamily="18" charset="0"/>
              </a:rPr>
              <a:t>You</a:t>
            </a:r>
            <a:r>
              <a:rPr lang="en-US" b="1" i="1" dirty="0" smtClean="0">
                <a:solidFill>
                  <a:srgbClr val="FFFF00"/>
                </a:solidFill>
                <a:effectLst>
                  <a:outerShdw blurRad="38100" dist="38100" dir="2700000" algn="tl">
                    <a:srgbClr val="000000">
                      <a:alpha val="43137"/>
                    </a:srgbClr>
                  </a:outerShdw>
                </a:effectLst>
                <a:latin typeface="Cambria" pitchFamily="18" charset="0"/>
              </a:rPr>
              <a:t>. My flesh and my heart may fail, but God is the strength of my heart and my portion forever. </a:t>
            </a:r>
            <a:r>
              <a:rPr lang="en-US" b="1" dirty="0" smtClean="0">
                <a:effectLst>
                  <a:outerShdw blurRad="38100" dist="38100" dir="2700000" algn="tl">
                    <a:srgbClr val="000000">
                      <a:alpha val="43137"/>
                    </a:srgbClr>
                  </a:outerShdw>
                </a:effectLst>
                <a:latin typeface="Cambria" pitchFamily="18" charset="0"/>
              </a:rPr>
              <a:t>(Psalm 73:24-26)</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000" dirty="0" smtClean="0">
                <a:effectLst>
                  <a:outerShdw blurRad="38100" dist="38100" dir="2700000" algn="tl">
                    <a:srgbClr val="000000">
                      <a:alpha val="43137"/>
                    </a:srgbClr>
                  </a:outerShdw>
                </a:effectLst>
              </a:rPr>
              <a:t>To Whom Shall We Go?</a:t>
            </a: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dirty="0" smtClean="0">
                <a:effectLst>
                  <a:outerShdw blurRad="38100" dist="38100" dir="2700000" algn="tl">
                    <a:srgbClr val="000000">
                      <a:alpha val="43137"/>
                    </a:srgbClr>
                  </a:outerShdw>
                </a:effectLst>
              </a:rPr>
              <a:t>In Psalm 73, Asaph rhetorically asks God: </a:t>
            </a:r>
            <a:r>
              <a:rPr lang="en-US" b="1" i="1" dirty="0" smtClean="0">
                <a:solidFill>
                  <a:srgbClr val="FFFF00"/>
                </a:solidFill>
                <a:effectLst>
                  <a:outerShdw blurRad="38100" dist="38100" dir="2700000" algn="tl">
                    <a:srgbClr val="000000">
                      <a:alpha val="43137"/>
                    </a:srgbClr>
                  </a:outerShdw>
                </a:effectLst>
                <a:latin typeface="Cambria" pitchFamily="18" charset="0"/>
              </a:rPr>
              <a:t>Whom have I in heaven but You?</a:t>
            </a:r>
            <a:r>
              <a:rPr lang="en-US" dirty="0" smtClean="0">
                <a:effectLst>
                  <a:outerShdw blurRad="38100" dist="38100" dir="2700000" algn="tl">
                    <a:srgbClr val="000000">
                      <a:alpha val="43137"/>
                    </a:srgbClr>
                  </a:outerShdw>
                </a:effectLst>
              </a:rPr>
              <a:t> – then answers his own question: </a:t>
            </a:r>
            <a:r>
              <a:rPr lang="en-US" b="1" i="1" dirty="0" smtClean="0">
                <a:solidFill>
                  <a:srgbClr val="FFFF00"/>
                </a:solidFill>
                <a:effectLst>
                  <a:outerShdw blurRad="38100" dist="38100" dir="2700000" algn="tl">
                    <a:srgbClr val="000000">
                      <a:alpha val="43137"/>
                    </a:srgbClr>
                  </a:outerShdw>
                </a:effectLst>
                <a:latin typeface="Cambria" pitchFamily="18" charset="0"/>
              </a:rPr>
              <a:t>earth has nothing I desire besides You … </a:t>
            </a:r>
            <a:r>
              <a:rPr lang="en-US" b="1" i="1" u="sng" dirty="0" smtClean="0">
                <a:solidFill>
                  <a:srgbClr val="FFFF00"/>
                </a:solidFill>
                <a:effectLst>
                  <a:outerShdw blurRad="38100" dist="38100" dir="2700000" algn="tl">
                    <a:srgbClr val="000000">
                      <a:alpha val="43137"/>
                    </a:srgbClr>
                  </a:outerShdw>
                </a:effectLst>
                <a:latin typeface="Cambria" pitchFamily="18" charset="0"/>
              </a:rPr>
              <a:t>God</a:t>
            </a:r>
            <a:r>
              <a:rPr lang="en-US" b="1" i="1" dirty="0" smtClean="0">
                <a:solidFill>
                  <a:srgbClr val="FFFF00"/>
                </a:solidFill>
                <a:effectLst>
                  <a:outerShdw blurRad="38100" dist="38100" dir="2700000" algn="tl">
                    <a:srgbClr val="000000">
                      <a:alpha val="43137"/>
                    </a:srgbClr>
                  </a:outerShdw>
                </a:effectLst>
                <a:latin typeface="Cambria" pitchFamily="18" charset="0"/>
              </a:rPr>
              <a:t> is the strength of my heart and my portion forever.</a:t>
            </a:r>
          </a:p>
          <a:p>
            <a:r>
              <a:rPr lang="en-US" dirty="0" smtClean="0">
                <a:effectLst>
                  <a:outerShdw blurRad="38100" dist="38100" dir="2700000" algn="tl">
                    <a:srgbClr val="000000">
                      <a:alpha val="43137"/>
                    </a:srgbClr>
                  </a:outerShdw>
                </a:effectLst>
              </a:rPr>
              <a:t>In the gospel of John we are told of an occasion where Jesus confronted a crowd of followers with their unbelief and they walked away from Him. Jesus then turned to His disciples and asked , “</a:t>
            </a:r>
            <a:r>
              <a:rPr lang="en-US" b="1" i="1" dirty="0" smtClean="0">
                <a:solidFill>
                  <a:srgbClr val="FFFF00"/>
                </a:solidFill>
                <a:effectLst>
                  <a:outerShdw blurRad="38100" dist="38100" dir="2700000" algn="tl">
                    <a:srgbClr val="000000">
                      <a:alpha val="43137"/>
                    </a:srgbClr>
                  </a:outerShdw>
                </a:effectLst>
                <a:latin typeface="Cambria" pitchFamily="18" charset="0"/>
              </a:rPr>
              <a:t>You do not want to leave too, do you?</a:t>
            </a:r>
            <a:r>
              <a:rPr lang="en-US" dirty="0" smtClean="0">
                <a:effectLst>
                  <a:outerShdw blurRad="38100" dist="38100" dir="2700000" algn="tl">
                    <a:srgbClr val="000000">
                      <a:alpha val="43137"/>
                    </a:srgbClr>
                  </a:outerShdw>
                </a:effectLst>
              </a:rPr>
              <a:t>”(John 6:67) and Peter, speaking for the twelve gives a response reminiscent of the words of Asaph: “</a:t>
            </a:r>
            <a:r>
              <a:rPr lang="en-US" b="1" i="1" dirty="0" smtClean="0">
                <a:solidFill>
                  <a:srgbClr val="FFFF00"/>
                </a:solidFill>
                <a:effectLst>
                  <a:outerShdw blurRad="38100" dist="38100" dir="2700000" algn="tl">
                    <a:srgbClr val="000000">
                      <a:alpha val="43137"/>
                    </a:srgbClr>
                  </a:outerShdw>
                </a:effectLst>
                <a:latin typeface="Cambria" pitchFamily="18" charset="0"/>
              </a:rPr>
              <a:t>Lord, to whom shall we go? You have the words of eternal life. We believe and know </a:t>
            </a:r>
            <a:r>
              <a:rPr lang="en-US" b="1" i="1" smtClean="0">
                <a:solidFill>
                  <a:srgbClr val="FFFF00"/>
                </a:solidFill>
                <a:effectLst>
                  <a:outerShdw blurRad="38100" dist="38100" dir="2700000" algn="tl">
                    <a:srgbClr val="000000">
                      <a:alpha val="43137"/>
                    </a:srgbClr>
                  </a:outerShdw>
                </a:effectLst>
                <a:latin typeface="Cambria" pitchFamily="18" charset="0"/>
              </a:rPr>
              <a:t>that </a:t>
            </a:r>
            <a:r>
              <a:rPr lang="en-US" b="1" i="1" smtClean="0">
                <a:solidFill>
                  <a:srgbClr val="FFFF00"/>
                </a:solidFill>
                <a:effectLst>
                  <a:outerShdw blurRad="38100" dist="38100" dir="2700000" algn="tl">
                    <a:srgbClr val="000000">
                      <a:alpha val="43137"/>
                    </a:srgbClr>
                  </a:outerShdw>
                </a:effectLst>
                <a:latin typeface="Cambria" pitchFamily="18" charset="0"/>
              </a:rPr>
              <a:t>You </a:t>
            </a:r>
            <a:r>
              <a:rPr lang="en-US" b="1" i="1" dirty="0" smtClean="0">
                <a:solidFill>
                  <a:srgbClr val="FFFF00"/>
                </a:solidFill>
                <a:effectLst>
                  <a:outerShdw blurRad="38100" dist="38100" dir="2700000" algn="tl">
                    <a:srgbClr val="000000">
                      <a:alpha val="43137"/>
                    </a:srgbClr>
                  </a:outerShdw>
                </a:effectLst>
                <a:latin typeface="Cambria" pitchFamily="18" charset="0"/>
              </a:rPr>
              <a:t>are the Holy One of God</a:t>
            </a:r>
            <a:r>
              <a:rPr lang="en-US" dirty="0" smtClean="0">
                <a:effectLst>
                  <a:outerShdw blurRad="38100" dist="38100" dir="2700000" algn="tl">
                    <a:srgbClr val="000000">
                      <a:alpha val="43137"/>
                    </a:srgbClr>
                  </a:outerShdw>
                </a:effectLst>
              </a:rPr>
              <a:t>”(John 6:68-69)</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Evil of Envy</a:t>
            </a:r>
          </a:p>
        </p:txBody>
      </p:sp>
      <p:sp>
        <p:nvSpPr>
          <p:cNvPr id="3" name="Content Placeholder 2"/>
          <p:cNvSpPr>
            <a:spLocks noGrp="1"/>
          </p:cNvSpPr>
          <p:nvPr>
            <p:ph idx="1"/>
          </p:nvPr>
        </p:nvSpPr>
        <p:spPr>
          <a:xfrm>
            <a:off x="457200" y="1066800"/>
            <a:ext cx="8229600" cy="5791200"/>
          </a:xfrm>
        </p:spPr>
        <p:txBody>
          <a:bodyPr>
            <a:normAutofit/>
          </a:bodyPr>
          <a:lstStyle/>
          <a:p>
            <a:pPr>
              <a:buNone/>
            </a:pPr>
            <a:r>
              <a:rPr lang="en-US" b="1" dirty="0" smtClean="0">
                <a:effectLst>
                  <a:outerShdw blurRad="38100" dist="38100" dir="2700000" algn="tl">
                    <a:srgbClr val="000000">
                      <a:alpha val="43137"/>
                    </a:srgbClr>
                  </a:outerShdw>
                </a:effectLst>
                <a:latin typeface="Cambria" pitchFamily="18" charset="0"/>
              </a:rPr>
              <a:t>Portions of Psalm 73</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A psalm of Asaph. Surely God is good … to those who are pure in heart. But as for me, my feet had almost slipped; I had nearly lost my foothold. For I </a:t>
            </a:r>
            <a:r>
              <a:rPr lang="en-US" b="1" i="1" u="sng" dirty="0" smtClean="0">
                <a:solidFill>
                  <a:srgbClr val="FFFF00"/>
                </a:solidFill>
                <a:effectLst>
                  <a:outerShdw blurRad="38100" dist="38100" dir="2700000" algn="tl">
                    <a:srgbClr val="000000">
                      <a:alpha val="43137"/>
                    </a:srgbClr>
                  </a:outerShdw>
                </a:effectLst>
                <a:latin typeface="Cambria" pitchFamily="18" charset="0"/>
              </a:rPr>
              <a:t>envied</a:t>
            </a:r>
            <a:r>
              <a:rPr lang="en-US" b="1" i="1" dirty="0" smtClean="0">
                <a:solidFill>
                  <a:srgbClr val="FFFF00"/>
                </a:solidFill>
                <a:effectLst>
                  <a:outerShdw blurRad="38100" dist="38100" dir="2700000" algn="tl">
                    <a:srgbClr val="000000">
                      <a:alpha val="43137"/>
                    </a:srgbClr>
                  </a:outerShdw>
                </a:effectLst>
                <a:latin typeface="Cambria" pitchFamily="18" charset="0"/>
              </a:rPr>
              <a:t> the arrogant when I saw the prosperity of the wicked. They have no struggles; their bodies are healthy and strong. They are free from the burdens common to man; they are not plagued by human ills. </a:t>
            </a:r>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Evil of Envy</a:t>
            </a:r>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pPr>
              <a:buNone/>
            </a:pPr>
            <a:r>
              <a:rPr lang="en-US" b="1" dirty="0" smtClean="0">
                <a:effectLst>
                  <a:outerShdw blurRad="38100" dist="38100" dir="2700000" algn="tl">
                    <a:srgbClr val="000000">
                      <a:alpha val="43137"/>
                    </a:srgbClr>
                  </a:outerShdw>
                </a:effectLst>
                <a:latin typeface="Cambria" pitchFamily="18" charset="0"/>
              </a:rPr>
              <a:t>Portions of Psalm 73 (continued)</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This is what the wicked are like-- always carefree, they increase in wealth. Surely in vain have I kept my heart pure; in vain have I washed my hands in innocence … When I tried to understand all this, it was oppressive to me till I entered the sanctuary of God; then I understood their final destiny. Surely you place them on slippery ground; you cast them down to ruin. How suddenly are they destroyed, completely swept away by terrors! As a dream when one awakes, so when you arise, O Lord, you will despise them as fantasies. </a:t>
            </a:r>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400" dirty="0" smtClean="0">
                <a:effectLst>
                  <a:outerShdw blurRad="38100" dist="38100" dir="2700000" algn="tl">
                    <a:srgbClr val="000000">
                      <a:alpha val="43137"/>
                    </a:srgbClr>
                  </a:outerShdw>
                </a:effectLst>
              </a:rPr>
              <a:t>The Evil of Envy</a:t>
            </a:r>
          </a:p>
        </p:txBody>
      </p:sp>
      <p:sp>
        <p:nvSpPr>
          <p:cNvPr id="3" name="Content Placeholder 2"/>
          <p:cNvSpPr>
            <a:spLocks noGrp="1"/>
          </p:cNvSpPr>
          <p:nvPr>
            <p:ph idx="1"/>
          </p:nvPr>
        </p:nvSpPr>
        <p:spPr>
          <a:xfrm>
            <a:off x="457200" y="1066800"/>
            <a:ext cx="8229600" cy="5791200"/>
          </a:xfrm>
        </p:spPr>
        <p:txBody>
          <a:bodyPr>
            <a:normAutofit lnSpcReduction="10000"/>
          </a:bodyPr>
          <a:lstStyle/>
          <a:p>
            <a:pPr>
              <a:buNone/>
            </a:pPr>
            <a:r>
              <a:rPr lang="en-US" b="1" dirty="0" smtClean="0">
                <a:effectLst>
                  <a:outerShdw blurRad="38100" dist="38100" dir="2700000" algn="tl">
                    <a:srgbClr val="000000">
                      <a:alpha val="43137"/>
                    </a:srgbClr>
                  </a:outerShdw>
                </a:effectLst>
                <a:latin typeface="Cambria" pitchFamily="18" charset="0"/>
              </a:rPr>
              <a:t>Portions of Psalm 73 (continued)</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When my heart was grieved and my spirit embittered, I was senseless and ignorant; I was a brute beast before you. Yet I am always with you; you hold me by my right hand. You guide me with your counsel, and afterward you will take me into glory. Whom have I in heaven but you? And earth has nothing I desire besides you. My flesh and my heart may fail, but God is the strength of my heart and my portion forever. </a:t>
            </a:r>
            <a:endParaRPr lang="en-US" sz="3100"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Evil of Envy</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early Christians (in about the fourth century) classified envy as one of the “seven deadly sins”.</a:t>
            </a:r>
          </a:p>
          <a:p>
            <a:r>
              <a:rPr lang="en-US" dirty="0" smtClean="0">
                <a:effectLst>
                  <a:outerShdw blurRad="38100" dist="38100" dir="2700000" algn="tl">
                    <a:srgbClr val="000000">
                      <a:alpha val="43137"/>
                    </a:srgbClr>
                  </a:outerShdw>
                </a:effectLst>
              </a:rPr>
              <a:t>In modern times, it has been my observation that we don’t take the sin of envy very seriously.</a:t>
            </a:r>
          </a:p>
          <a:p>
            <a:r>
              <a:rPr lang="en-US" dirty="0" smtClean="0">
                <a:effectLst>
                  <a:outerShdw blurRad="38100" dist="38100" dir="2700000" algn="tl">
                    <a:srgbClr val="000000">
                      <a:alpha val="43137"/>
                    </a:srgbClr>
                  </a:outerShdw>
                </a:effectLst>
              </a:rPr>
              <a:t>Jerry Bridges, lists envy as one of the sins that Christians today seem to view as “respectable sins” (</a:t>
            </a:r>
            <a:r>
              <a:rPr lang="en-US" i="1" dirty="0" smtClean="0">
                <a:effectLst>
                  <a:outerShdw blurRad="38100" dist="38100" dir="2700000" algn="tl">
                    <a:srgbClr val="000000">
                      <a:alpha val="43137"/>
                    </a:srgbClr>
                  </a:outerShdw>
                </a:effectLst>
              </a:rPr>
              <a:t>Respectable Sins</a:t>
            </a:r>
            <a:r>
              <a:rPr lang="en-US" dirty="0" smtClean="0">
                <a:effectLst>
                  <a:outerShdw blurRad="38100" dist="38100" dir="2700000" algn="tl">
                    <a:srgbClr val="000000">
                      <a:alpha val="43137"/>
                    </a:srgbClr>
                  </a:outerShdw>
                </a:effectLst>
              </a:rPr>
              <a:t>, chapter 18).</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Evil of Envy</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Things We’ll Cover Today:</a:t>
            </a:r>
          </a:p>
          <a:p>
            <a:r>
              <a:rPr lang="en-US" dirty="0" smtClean="0">
                <a:effectLst>
                  <a:outerShdw blurRad="38100" dist="38100" dir="2700000" algn="tl">
                    <a:srgbClr val="000000">
                      <a:alpha val="43137"/>
                    </a:srgbClr>
                  </a:outerShdw>
                </a:effectLst>
              </a:rPr>
              <a:t>What is Envy?</a:t>
            </a:r>
          </a:p>
          <a:p>
            <a:r>
              <a:rPr lang="en-US" u="sng" dirty="0" smtClean="0">
                <a:effectLst>
                  <a:outerShdw blurRad="38100" dist="38100" dir="2700000" algn="tl">
                    <a:srgbClr val="000000">
                      <a:alpha val="43137"/>
                    </a:srgbClr>
                  </a:outerShdw>
                </a:effectLst>
              </a:rPr>
              <a:t>Why</a:t>
            </a:r>
            <a:r>
              <a:rPr lang="en-US" dirty="0" smtClean="0">
                <a:effectLst>
                  <a:outerShdw blurRad="38100" dist="38100" dir="2700000" algn="tl">
                    <a:srgbClr val="000000">
                      <a:alpha val="43137"/>
                    </a:srgbClr>
                  </a:outerShdw>
                </a:effectLst>
              </a:rPr>
              <a:t> We Should Deal With Envy?</a:t>
            </a:r>
          </a:p>
          <a:p>
            <a:r>
              <a:rPr lang="en-US" u="sng" dirty="0" smtClean="0">
                <a:effectLst>
                  <a:outerShdw blurRad="38100" dist="38100" dir="2700000" algn="tl">
                    <a:srgbClr val="000000">
                      <a:alpha val="43137"/>
                    </a:srgbClr>
                  </a:outerShdw>
                </a:effectLst>
              </a:rPr>
              <a:t>How</a:t>
            </a:r>
            <a:r>
              <a:rPr lang="en-US" dirty="0" smtClean="0">
                <a:effectLst>
                  <a:outerShdw blurRad="38100" dist="38100" dir="2700000" algn="tl">
                    <a:srgbClr val="000000">
                      <a:alpha val="43137"/>
                    </a:srgbClr>
                  </a:outerShdw>
                </a:effectLst>
              </a:rPr>
              <a:t> We Should Deal With Envy?</a:t>
            </a:r>
          </a:p>
          <a:p>
            <a:r>
              <a:rPr lang="en-US" dirty="0" smtClean="0">
                <a:effectLst>
                  <a:outerShdw blurRad="38100" dist="38100" dir="2700000" algn="tl">
                    <a:srgbClr val="000000">
                      <a:alpha val="43137"/>
                    </a:srgbClr>
                  </a:outerShdw>
                </a:effectLst>
              </a:rPr>
              <a:t>To Whom Shall We Go?</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What is Envy?</a:t>
            </a:r>
          </a:p>
        </p:txBody>
      </p:sp>
      <p:sp>
        <p:nvSpPr>
          <p:cNvPr id="5" name="Content Placeholder 4"/>
          <p:cNvSpPr>
            <a:spLocks noGrp="1"/>
          </p:cNvSpPr>
          <p:nvPr>
            <p:ph idx="1"/>
          </p:nvPr>
        </p:nvSpPr>
        <p:spPr>
          <a:xfrm>
            <a:off x="457200" y="914400"/>
            <a:ext cx="8229600" cy="5943600"/>
          </a:xfrm>
        </p:spPr>
        <p:txBody>
          <a:bodyPr>
            <a:normAutofit fontScale="92500"/>
          </a:bodyPr>
          <a:lstStyle/>
          <a:p>
            <a:pPr>
              <a:buNone/>
            </a:pPr>
            <a:r>
              <a:rPr lang="en-US" sz="3500" dirty="0" smtClean="0">
                <a:effectLst>
                  <a:outerShdw blurRad="38100" dist="38100" dir="2700000" algn="tl">
                    <a:srgbClr val="000000">
                      <a:alpha val="43137"/>
                    </a:srgbClr>
                  </a:outerShdw>
                </a:effectLst>
              </a:rPr>
              <a:t>Envy is:</a:t>
            </a:r>
          </a:p>
          <a:p>
            <a:r>
              <a:rPr lang="en-US" dirty="0" smtClean="0">
                <a:effectLst>
                  <a:outerShdw blurRad="38100" dist="38100" dir="2700000" algn="tl">
                    <a:srgbClr val="000000">
                      <a:alpha val="43137"/>
                    </a:srgbClr>
                  </a:outerShdw>
                </a:effectLst>
              </a:rPr>
              <a:t>Wanting somebody else’s life – instead of rejoicing in the good they have, you weep over the fact that you don’t have it.</a:t>
            </a:r>
          </a:p>
          <a:p>
            <a:r>
              <a:rPr lang="en-US" dirty="0" smtClean="0">
                <a:effectLst>
                  <a:outerShdw blurRad="38100" dist="38100" dir="2700000" algn="tl">
                    <a:srgbClr val="000000">
                      <a:alpha val="43137"/>
                    </a:srgbClr>
                  </a:outerShdw>
                </a:effectLst>
              </a:rPr>
              <a:t>Being unhappy with other people’s happiness and happy with other people’s unhappiness.</a:t>
            </a: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opposite</a:t>
            </a:r>
            <a:r>
              <a:rPr lang="en-US" dirty="0" smtClean="0">
                <a:effectLst>
                  <a:outerShdw blurRad="38100" dist="38100" dir="2700000" algn="tl">
                    <a:srgbClr val="000000">
                      <a:alpha val="43137"/>
                    </a:srgbClr>
                  </a:outerShdw>
                </a:effectLst>
              </a:rPr>
              <a:t> of love and concern for others </a:t>
            </a:r>
          </a:p>
          <a:p>
            <a:pPr lvl="1"/>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Love is patient, love is kind. It </a:t>
            </a:r>
            <a:r>
              <a:rPr lang="en-US" b="1" i="1" u="sng" dirty="0" smtClean="0">
                <a:solidFill>
                  <a:srgbClr val="FFFF00"/>
                </a:solidFill>
                <a:effectLst>
                  <a:outerShdw blurRad="38100" dist="38100" dir="2700000" algn="tl">
                    <a:srgbClr val="000000">
                      <a:alpha val="43137"/>
                    </a:srgbClr>
                  </a:outerShdw>
                </a:effectLst>
                <a:latin typeface="Cambria" pitchFamily="18" charset="0"/>
              </a:rPr>
              <a:t>does not envy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(1Cor 13:4)</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Rejoice with those who rejoice; mourn with those who mourn. </a:t>
            </a:r>
            <a:r>
              <a:rPr lang="en-US" b="1" dirty="0" smtClean="0">
                <a:effectLst>
                  <a:outerShdw blurRad="38100" dist="38100" dir="2700000" algn="tl">
                    <a:srgbClr val="000000">
                      <a:alpha val="43137"/>
                    </a:srgbClr>
                  </a:outerShdw>
                </a:effectLst>
                <a:latin typeface="Cambria" pitchFamily="18" charset="0"/>
              </a:rPr>
              <a:t>(Rom 12:15)</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What is Envy?</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pPr>
              <a:buNone/>
            </a:pPr>
            <a:r>
              <a:rPr lang="en-US" sz="3500" dirty="0" smtClean="0">
                <a:effectLst>
                  <a:outerShdw blurRad="38100" dist="38100" dir="2700000" algn="tl">
                    <a:srgbClr val="000000">
                      <a:alpha val="43137"/>
                    </a:srgbClr>
                  </a:outerShdw>
                </a:effectLst>
              </a:rPr>
              <a:t>Some Biblical Examples of Envy:</a:t>
            </a:r>
          </a:p>
          <a:p>
            <a:r>
              <a:rPr lang="en-US" dirty="0" smtClean="0">
                <a:effectLst>
                  <a:outerShdw blurRad="38100" dist="38100" dir="2700000" algn="tl">
                    <a:srgbClr val="000000">
                      <a:alpha val="43137"/>
                    </a:srgbClr>
                  </a:outerShdw>
                </a:effectLst>
              </a:rPr>
              <a:t>Although the word envy is not used, envy seems to be a part of what motivated Adam and Eve to sin in the garden: </a:t>
            </a:r>
            <a:r>
              <a:rPr lang="en-US" b="1" i="1" dirty="0" smtClean="0">
                <a:solidFill>
                  <a:srgbClr val="FFFF00"/>
                </a:solidFill>
                <a:effectLst>
                  <a:outerShdw blurRad="38100" dist="38100" dir="2700000" algn="tl">
                    <a:srgbClr val="000000">
                      <a:alpha val="43137"/>
                    </a:srgbClr>
                  </a:outerShdw>
                </a:effectLst>
                <a:latin typeface="Cambria" pitchFamily="18" charset="0"/>
              </a:rPr>
              <a:t>For God knows that when you eat of [the forbidden fruit] your eyes will be opened, and you will be like God, knowing good and evil. </a:t>
            </a:r>
            <a:r>
              <a:rPr lang="en-US" b="1" dirty="0" smtClean="0">
                <a:effectLst>
                  <a:outerShdw blurRad="38100" dist="38100" dir="2700000" algn="tl">
                    <a:srgbClr val="000000">
                      <a:alpha val="43137"/>
                    </a:srgbClr>
                  </a:outerShdw>
                </a:effectLst>
                <a:latin typeface="Cambria" pitchFamily="18" charset="0"/>
              </a:rPr>
              <a:t>(Gen 3:5)</a:t>
            </a:r>
          </a:p>
          <a:p>
            <a:r>
              <a:rPr lang="en-US" b="1" i="1" dirty="0" smtClean="0">
                <a:solidFill>
                  <a:srgbClr val="FFFF00"/>
                </a:solidFill>
                <a:effectLst>
                  <a:outerShdw blurRad="38100" dist="38100" dir="2700000" algn="tl">
                    <a:srgbClr val="000000">
                      <a:alpha val="43137"/>
                    </a:srgbClr>
                  </a:outerShdw>
                </a:effectLst>
                <a:latin typeface="Cambria" pitchFamily="18" charset="0"/>
              </a:rPr>
              <a:t>Isaac </a:t>
            </a:r>
            <a:r>
              <a:rPr lang="en-US" b="1" i="1" dirty="0" smtClean="0">
                <a:solidFill>
                  <a:srgbClr val="FFFF00"/>
                </a:solidFill>
                <a:effectLst>
                  <a:outerShdw blurRad="38100" dist="38100" dir="2700000" algn="tl">
                    <a:srgbClr val="000000">
                      <a:alpha val="43137"/>
                    </a:srgbClr>
                  </a:outerShdw>
                </a:effectLst>
                <a:latin typeface="Cambria" pitchFamily="18" charset="0"/>
              </a:rPr>
              <a:t>planted crops in [</a:t>
            </a:r>
            <a:r>
              <a:rPr lang="en-US" b="1" i="1" dirty="0" err="1" smtClean="0">
                <a:solidFill>
                  <a:srgbClr val="FFFF00"/>
                </a:solidFill>
                <a:effectLst>
                  <a:outerShdw blurRad="38100" dist="38100" dir="2700000" algn="tl">
                    <a:srgbClr val="000000">
                      <a:alpha val="43137"/>
                    </a:srgbClr>
                  </a:outerShdw>
                </a:effectLst>
                <a:latin typeface="Cambria" pitchFamily="18" charset="0"/>
              </a:rPr>
              <a:t>Gerar</a:t>
            </a:r>
            <a:r>
              <a:rPr lang="en-US" b="1" i="1" dirty="0" smtClean="0">
                <a:solidFill>
                  <a:srgbClr val="FFFF00"/>
                </a:solidFill>
                <a:effectLst>
                  <a:outerShdw blurRad="38100" dist="38100" dir="2700000" algn="tl">
                    <a:srgbClr val="000000">
                      <a:alpha val="43137"/>
                    </a:srgbClr>
                  </a:outerShdw>
                </a:effectLst>
                <a:latin typeface="Cambria" pitchFamily="18" charset="0"/>
              </a:rPr>
              <a:t>, the land of the Philistines] and the same year reaped a hundredfold, because </a:t>
            </a:r>
            <a:r>
              <a:rPr lang="en-US" b="1" i="1" u="sng" dirty="0" smtClean="0">
                <a:solidFill>
                  <a:srgbClr val="FFFF00"/>
                </a:solidFill>
                <a:effectLst>
                  <a:outerShdw blurRad="38100" dist="38100" dir="2700000" algn="tl">
                    <a:srgbClr val="000000">
                      <a:alpha val="43137"/>
                    </a:srgbClr>
                  </a:outerShdw>
                </a:effectLst>
                <a:latin typeface="Cambria" pitchFamily="18" charset="0"/>
              </a:rPr>
              <a:t>the LORD blessed him</a:t>
            </a:r>
            <a:r>
              <a:rPr lang="en-US" b="1" i="1" dirty="0" smtClean="0">
                <a:solidFill>
                  <a:srgbClr val="FFFF00"/>
                </a:solidFill>
                <a:effectLst>
                  <a:outerShdw blurRad="38100" dist="38100" dir="2700000" algn="tl">
                    <a:srgbClr val="000000">
                      <a:alpha val="43137"/>
                    </a:srgbClr>
                  </a:outerShdw>
                </a:effectLst>
                <a:latin typeface="Cambria" pitchFamily="18" charset="0"/>
              </a:rPr>
              <a:t>. [Isaac] became rich, and his wealth continued to grow until he became very wealthy. He had so many flocks and herds and servants that </a:t>
            </a:r>
            <a:r>
              <a:rPr lang="en-US" b="1" i="1" u="sng" dirty="0" smtClean="0">
                <a:solidFill>
                  <a:srgbClr val="FFFF00"/>
                </a:solidFill>
                <a:effectLst>
                  <a:outerShdw blurRad="38100" dist="38100" dir="2700000" algn="tl">
                    <a:srgbClr val="000000">
                      <a:alpha val="43137"/>
                    </a:srgbClr>
                  </a:outerShdw>
                </a:effectLst>
                <a:latin typeface="Cambria" pitchFamily="18" charset="0"/>
              </a:rPr>
              <a:t>the Philistines envied him</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(Gen 26:12-14)</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20380</TotalTime>
  <Words>2320</Words>
  <Application>Microsoft Office PowerPoint</Application>
  <PresentationFormat>On-screen Show (4:3)</PresentationFormat>
  <Paragraphs>113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The Book of Proverbs</vt:lpstr>
      <vt:lpstr>The Evil of Envy</vt:lpstr>
      <vt:lpstr>The Evil of Envy</vt:lpstr>
      <vt:lpstr>The Evil of Envy</vt:lpstr>
      <vt:lpstr>The Evil of Envy</vt:lpstr>
      <vt:lpstr>The Evil of Envy</vt:lpstr>
      <vt:lpstr>The Evil of Envy</vt:lpstr>
      <vt:lpstr>What is Envy?</vt:lpstr>
      <vt:lpstr>What is Envy?</vt:lpstr>
      <vt:lpstr>What is Envy?</vt:lpstr>
      <vt:lpstr>What is Envy?</vt:lpstr>
      <vt:lpstr>What is Envy?</vt:lpstr>
      <vt:lpstr>Why We Should Deal With Envy?</vt:lpstr>
      <vt:lpstr>Why We Should Deal With Envy?</vt:lpstr>
      <vt:lpstr>Why We Should Deal With Envy?</vt:lpstr>
      <vt:lpstr>Why We Should Deal With Envy?</vt:lpstr>
      <vt:lpstr>Why We Should Deal With Envy?</vt:lpstr>
      <vt:lpstr>How We Should Deal With Envy?</vt:lpstr>
      <vt:lpstr>How We Should Deal With Envy?</vt:lpstr>
      <vt:lpstr>How We Should Deal With Envy?</vt:lpstr>
      <vt:lpstr>How We Should Deal With Envy?</vt:lpstr>
      <vt:lpstr>How We Should Deal With Envy?</vt:lpstr>
      <vt:lpstr>How We Should Deal With Envy?</vt:lpstr>
      <vt:lpstr>How We Should Deal With Envy?</vt:lpstr>
      <vt:lpstr>To Whom Shall We Go?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1081</cp:revision>
  <dcterms:created xsi:type="dcterms:W3CDTF">2011-01-13T01:13:42Z</dcterms:created>
  <dcterms:modified xsi:type="dcterms:W3CDTF">2011-05-15T12:45:19Z</dcterms:modified>
</cp:coreProperties>
</file>