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sldIdLst>
    <p:sldId id="258" r:id="rId2"/>
    <p:sldId id="411" r:id="rId3"/>
    <p:sldId id="456" r:id="rId4"/>
    <p:sldId id="457" r:id="rId5"/>
    <p:sldId id="458" r:id="rId6"/>
    <p:sldId id="459" r:id="rId7"/>
    <p:sldId id="438" r:id="rId8"/>
    <p:sldId id="460" r:id="rId9"/>
    <p:sldId id="461" r:id="rId10"/>
    <p:sldId id="471" r:id="rId11"/>
    <p:sldId id="467" r:id="rId12"/>
    <p:sldId id="468" r:id="rId13"/>
    <p:sldId id="472" r:id="rId14"/>
    <p:sldId id="482" r:id="rId15"/>
    <p:sldId id="473" r:id="rId16"/>
    <p:sldId id="474" r:id="rId17"/>
    <p:sldId id="475" r:id="rId18"/>
    <p:sldId id="476" r:id="rId19"/>
    <p:sldId id="477" r:id="rId20"/>
    <p:sldId id="463" r:id="rId21"/>
    <p:sldId id="481" r:id="rId22"/>
    <p:sldId id="465" r:id="rId23"/>
    <p:sldId id="469" r:id="rId24"/>
    <p:sldId id="466" r:id="rId25"/>
    <p:sldId id="464" r:id="rId26"/>
    <p:sldId id="479" r:id="rId27"/>
    <p:sldId id="4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092" y="-96"/>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5/29/2011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5/29/2011</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5/29/2011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5/29/2011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5/29/2011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5/29/2011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5/29/2011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5/29/2011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5/29/2011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5/29/2011</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Pride Goes Before Destruction</a:t>
            </a:r>
          </a:p>
          <a:p>
            <a:r>
              <a:rPr lang="en-US" sz="4000" b="1" dirty="0" smtClean="0">
                <a:solidFill>
                  <a:srgbClr val="FFFF00"/>
                </a:solidFill>
                <a:effectLst>
                  <a:outerShdw blurRad="38100" dist="38100" dir="2700000" algn="tl">
                    <a:srgbClr val="000000">
                      <a:alpha val="43137"/>
                    </a:srgbClr>
                  </a:outerShdw>
                </a:effectLst>
              </a:rPr>
              <a:t>Various Proverbs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 Not</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sz="2800" dirty="0" smtClean="0">
                <a:effectLst>
                  <a:outerShdw blurRad="38100" dist="38100" dir="2700000" algn="tl">
                    <a:srgbClr val="000000">
                      <a:alpha val="43137"/>
                    </a:srgbClr>
                  </a:outerShdw>
                </a:effectLst>
              </a:rPr>
              <a:t>For example, when Saul questioned whether David was fit to battle Goliath, David said:</a:t>
            </a:r>
          </a:p>
          <a:p>
            <a:pPr lvl="1"/>
            <a:r>
              <a:rPr lang="en-US" sz="2600" b="1" i="1" dirty="0" smtClean="0">
                <a:solidFill>
                  <a:srgbClr val="FFFF00"/>
                </a:solidFill>
                <a:effectLst>
                  <a:outerShdw blurRad="38100" dist="38100" dir="2700000" algn="tl">
                    <a:srgbClr val="000000">
                      <a:alpha val="43137"/>
                    </a:srgbClr>
                  </a:outerShdw>
                </a:effectLst>
                <a:latin typeface="Cambria" pitchFamily="18" charset="0"/>
              </a:rPr>
              <a:t>"Your servant has been keeping his father's sheep. When a lion or a bear came and carried off a sheep from the flock, I went after it, struck it and rescued the sheep from its mouth. When it turned on me, I seized it by its hair, struck it and killed it. Your servant has killed both the lion and the bear; this uncircumcised Philistine will be like one of them, because he has defied the armies of the living God. The LORD who delivered me from the paw of the lion and the paw of the bear will deliver me from the hand of this Philistine." Saul said to David, "Go, and the LORD be with you." (1Sam 17:34-37)</a:t>
            </a:r>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 Not</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The Bible sometimes uses the word “pride” to describe a warm hearted admiration that someone feels toward another person.</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Children's children are a crown to the aged, and parents are the </a:t>
            </a:r>
            <a:r>
              <a:rPr lang="en-US" b="1" i="1" u="sng" dirty="0" smtClean="0">
                <a:solidFill>
                  <a:srgbClr val="FFFF00"/>
                </a:solidFill>
                <a:effectLst>
                  <a:outerShdw blurRad="38100" dist="38100" dir="2700000" algn="tl">
                    <a:srgbClr val="000000">
                      <a:alpha val="43137"/>
                    </a:srgbClr>
                  </a:outerShdw>
                </a:effectLst>
                <a:latin typeface="Cambria" pitchFamily="18" charset="0"/>
              </a:rPr>
              <a:t>pride</a:t>
            </a:r>
            <a:r>
              <a:rPr lang="en-US" b="1" i="1" dirty="0" smtClean="0">
                <a:solidFill>
                  <a:srgbClr val="FFFF00"/>
                </a:solidFill>
                <a:effectLst>
                  <a:outerShdw blurRad="38100" dist="38100" dir="2700000" algn="tl">
                    <a:srgbClr val="000000">
                      <a:alpha val="43137"/>
                    </a:srgbClr>
                  </a:outerShdw>
                </a:effectLst>
                <a:latin typeface="Cambria" pitchFamily="18" charset="0"/>
              </a:rPr>
              <a:t> of their children. </a:t>
            </a:r>
            <a:r>
              <a:rPr lang="en-US" b="1" dirty="0" smtClean="0">
                <a:effectLst>
                  <a:outerShdw blurRad="38100" dist="38100" dir="2700000" algn="tl">
                    <a:srgbClr val="000000">
                      <a:alpha val="43137"/>
                    </a:srgbClr>
                  </a:outerShdw>
                </a:effectLst>
                <a:latin typeface="Cambria" pitchFamily="18" charset="0"/>
              </a:rPr>
              <a:t>(17:6)</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I [Paul] have great confidence in you [Corinthians]; I take great </a:t>
            </a:r>
            <a:r>
              <a:rPr lang="en-US" b="1" i="1" u="sng" dirty="0" smtClean="0">
                <a:solidFill>
                  <a:srgbClr val="FFFF00"/>
                </a:solidFill>
                <a:effectLst>
                  <a:outerShdw blurRad="38100" dist="38100" dir="2700000" algn="tl">
                    <a:srgbClr val="000000">
                      <a:alpha val="43137"/>
                    </a:srgbClr>
                  </a:outerShdw>
                </a:effectLst>
                <a:latin typeface="Cambria" pitchFamily="18" charset="0"/>
              </a:rPr>
              <a:t>pride</a:t>
            </a:r>
            <a:r>
              <a:rPr lang="en-US" b="1" i="1" dirty="0" smtClean="0">
                <a:solidFill>
                  <a:srgbClr val="FFFF00"/>
                </a:solidFill>
                <a:effectLst>
                  <a:outerShdw blurRad="38100" dist="38100" dir="2700000" algn="tl">
                    <a:srgbClr val="000000">
                      <a:alpha val="43137"/>
                    </a:srgbClr>
                  </a:outerShdw>
                </a:effectLst>
                <a:latin typeface="Cambria" pitchFamily="18" charset="0"/>
              </a:rPr>
              <a:t> in you. I am greatly encouraged; in all our troubles my joy knows no bounds </a:t>
            </a:r>
            <a:r>
              <a:rPr lang="en-US" b="1" dirty="0" smtClean="0">
                <a:effectLst>
                  <a:outerShdw blurRad="38100" dist="38100" dir="2700000" algn="tl">
                    <a:srgbClr val="000000">
                      <a:alpha val="43137"/>
                    </a:srgbClr>
                  </a:outerShdw>
                </a:effectLst>
                <a:latin typeface="Cambria" pitchFamily="18" charset="0"/>
              </a:rPr>
              <a:t>(2Cor 7:4)</a:t>
            </a:r>
          </a:p>
          <a:p>
            <a:r>
              <a:rPr lang="en-US" dirty="0" smtClean="0">
                <a:effectLst>
                  <a:outerShdw blurRad="38100" dist="38100" dir="2700000" algn="tl">
                    <a:srgbClr val="000000">
                      <a:alpha val="43137"/>
                    </a:srgbClr>
                  </a:outerShdw>
                </a:effectLst>
              </a:rPr>
              <a:t>Such an admiration is normally not sinful, but virtuous.</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 Not</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But even </a:t>
            </a:r>
            <a:r>
              <a:rPr lang="en-US" u="sng" dirty="0" smtClean="0">
                <a:effectLst>
                  <a:outerShdw blurRad="38100" dist="38100" dir="2700000" algn="tl">
                    <a:srgbClr val="000000">
                      <a:alpha val="43137"/>
                    </a:srgbClr>
                  </a:outerShdw>
                </a:effectLst>
              </a:rPr>
              <a:t>this</a:t>
            </a:r>
            <a:r>
              <a:rPr lang="en-US" dirty="0" smtClean="0">
                <a:effectLst>
                  <a:outerShdw blurRad="38100" dist="38100" dir="2700000" algn="tl">
                    <a:srgbClr val="000000">
                      <a:alpha val="43137"/>
                    </a:srgbClr>
                  </a:outerShdw>
                </a:effectLst>
              </a:rPr>
              <a:t> kind of pride (i.e. warmhearted admiration) can be misapplied and therefore become sinful: </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man has his father's wife. And you are </a:t>
            </a:r>
            <a:r>
              <a:rPr lang="en-US" b="1" i="1" u="sng" dirty="0" smtClean="0">
                <a:solidFill>
                  <a:srgbClr val="FFFF00"/>
                </a:solidFill>
                <a:effectLst>
                  <a:outerShdw blurRad="38100" dist="38100" dir="2700000" algn="tl">
                    <a:srgbClr val="000000">
                      <a:alpha val="43137"/>
                    </a:srgbClr>
                  </a:outerShdw>
                </a:effectLst>
                <a:latin typeface="Cambria" pitchFamily="18" charset="0"/>
              </a:rPr>
              <a:t>proud</a:t>
            </a:r>
            <a:r>
              <a:rPr lang="en-US" b="1" i="1" dirty="0" smtClean="0">
                <a:solidFill>
                  <a:srgbClr val="FFFF00"/>
                </a:solidFill>
                <a:effectLst>
                  <a:outerShdw blurRad="38100" dist="38100" dir="2700000" algn="tl">
                    <a:srgbClr val="000000">
                      <a:alpha val="43137"/>
                    </a:srgbClr>
                  </a:outerShdw>
                </a:effectLst>
                <a:latin typeface="Cambria" pitchFamily="18" charset="0"/>
              </a:rPr>
              <a:t>! Shouldn't you rather have been filled with grief and have put out of your fellowship the man who did this? </a:t>
            </a:r>
            <a:r>
              <a:rPr lang="en-US" b="1" dirty="0" smtClean="0">
                <a:effectLst>
                  <a:outerShdw blurRad="38100" dist="38100" dir="2700000" algn="tl">
                    <a:srgbClr val="000000">
                      <a:alpha val="43137"/>
                    </a:srgbClr>
                  </a:outerShdw>
                </a:effectLst>
                <a:latin typeface="Cambria" pitchFamily="18" charset="0"/>
              </a:rPr>
              <a:t>(1Cor 5:1-2)</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Pride is the need to feel better than or superior to other people</a:t>
            </a:r>
          </a:p>
          <a:p>
            <a:r>
              <a:rPr lang="en-US" dirty="0" smtClean="0">
                <a:effectLst>
                  <a:outerShdw blurRad="38100" dist="38100" dir="2700000" algn="tl">
                    <a:srgbClr val="000000">
                      <a:alpha val="43137"/>
                    </a:srgbClr>
                  </a:outerShdw>
                </a:effectLst>
              </a:rPr>
              <a:t>Pride is being </a:t>
            </a:r>
            <a:r>
              <a:rPr lang="en-US" dirty="0" smtClean="0">
                <a:effectLst>
                  <a:outerShdw blurRad="38100" dist="38100" dir="2700000" algn="tl">
                    <a:srgbClr val="000000">
                      <a:alpha val="43137"/>
                    </a:srgbClr>
                  </a:outerShdw>
                </a:effectLst>
              </a:rPr>
              <a:t>your own supreme being </a:t>
            </a:r>
          </a:p>
          <a:p>
            <a:r>
              <a:rPr lang="en-US" dirty="0" smtClean="0">
                <a:effectLst>
                  <a:outerShdw blurRad="38100" dist="38100" dir="2700000" algn="tl">
                    <a:srgbClr val="000000">
                      <a:alpha val="43137"/>
                    </a:srgbClr>
                  </a:outerShdw>
                </a:effectLst>
              </a:rPr>
              <a:t>Pride is being </a:t>
            </a:r>
            <a:r>
              <a:rPr lang="en-US" dirty="0" smtClean="0">
                <a:effectLst>
                  <a:outerShdw blurRad="38100" dist="38100" dir="2700000" algn="tl">
                    <a:srgbClr val="000000">
                      <a:alpha val="43137"/>
                    </a:srgbClr>
                  </a:outerShdw>
                </a:effectLst>
              </a:rPr>
              <a:t>morbidly self absorbed</a:t>
            </a: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a:t>
            </a:r>
          </a:p>
        </p:txBody>
      </p:sp>
      <p:sp>
        <p:nvSpPr>
          <p:cNvPr id="5" name="Content Placeholder 4"/>
          <p:cNvSpPr>
            <a:spLocks noGrp="1"/>
          </p:cNvSpPr>
          <p:nvPr>
            <p:ph idx="1"/>
          </p:nvPr>
        </p:nvSpPr>
        <p:spPr>
          <a:xfrm>
            <a:off x="457200" y="914400"/>
            <a:ext cx="8229600" cy="5943600"/>
          </a:xfrm>
        </p:spPr>
        <p:txBody>
          <a:bodyPr>
            <a:normAutofit lnSpcReduction="10000"/>
          </a:bodyPr>
          <a:lstStyle/>
          <a:p>
            <a:pPr marL="0" indent="0">
              <a:buNone/>
            </a:pPr>
            <a:r>
              <a:rPr lang="en-US" sz="3500" b="1" dirty="0" smtClean="0">
                <a:effectLst>
                  <a:outerShdw blurRad="38100" dist="38100" dir="2700000" algn="tl">
                    <a:srgbClr val="000000">
                      <a:alpha val="43137"/>
                    </a:srgbClr>
                  </a:outerShdw>
                </a:effectLst>
              </a:rPr>
              <a:t>Pride is the need to feel superior to other people</a:t>
            </a:r>
          </a:p>
          <a:p>
            <a:r>
              <a:rPr lang="en-US" dirty="0" smtClean="0">
                <a:effectLst>
                  <a:outerShdw blurRad="38100" dist="38100" dir="2700000" algn="tl">
                    <a:srgbClr val="000000">
                      <a:alpha val="43137"/>
                    </a:srgbClr>
                  </a:outerShdw>
                </a:effectLst>
              </a:rPr>
              <a:t>Pride </a:t>
            </a:r>
            <a:r>
              <a:rPr lang="en-US" dirty="0" smtClean="0">
                <a:effectLst>
                  <a:outerShdw blurRad="38100" dist="38100" dir="2700000" algn="tl">
                    <a:srgbClr val="000000">
                      <a:alpha val="43137"/>
                    </a:srgbClr>
                  </a:outerShdw>
                </a:effectLst>
              </a:rPr>
              <a:t>causes you to look down on other people in order to feel better about yourself.</a:t>
            </a:r>
            <a:endParaRPr lang="en-US" dirty="0" smtClean="0">
              <a:effectLst>
                <a:outerShdw blurRad="38100" dist="38100" dir="2700000" algn="tl">
                  <a:srgbClr val="000000">
                    <a:alpha val="43137"/>
                  </a:srgbClr>
                </a:outerShdw>
              </a:effectLst>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There are … those who are pure in their own eyes and yet are not cleansed of their filth; those whose eyes are ever so </a:t>
            </a:r>
            <a:r>
              <a:rPr lang="en-US" b="1" i="1" u="sng" dirty="0" smtClean="0">
                <a:solidFill>
                  <a:srgbClr val="FFFF00"/>
                </a:solidFill>
                <a:effectLst>
                  <a:outerShdw blurRad="38100" dist="38100" dir="2700000" algn="tl">
                    <a:srgbClr val="000000">
                      <a:alpha val="43137"/>
                    </a:srgbClr>
                  </a:outerShdw>
                </a:effectLst>
                <a:latin typeface="Cambria" pitchFamily="18" charset="0"/>
              </a:rPr>
              <a:t>haughty</a:t>
            </a:r>
            <a:r>
              <a:rPr lang="en-US" b="1" i="1" dirty="0" smtClean="0">
                <a:solidFill>
                  <a:srgbClr val="FFFF00"/>
                </a:solidFill>
                <a:effectLst>
                  <a:outerShdw blurRad="38100" dist="38100" dir="2700000" algn="tl">
                    <a:srgbClr val="000000">
                      <a:alpha val="43137"/>
                    </a:srgbClr>
                  </a:outerShdw>
                </a:effectLst>
                <a:latin typeface="Cambria" pitchFamily="18" charset="0"/>
              </a:rPr>
              <a:t>, whose glances are so </a:t>
            </a:r>
            <a:r>
              <a:rPr lang="en-US" b="1" i="1" u="sng" dirty="0" smtClean="0">
                <a:solidFill>
                  <a:srgbClr val="FFFF00"/>
                </a:solidFill>
                <a:effectLst>
                  <a:outerShdw blurRad="38100" dist="38100" dir="2700000" algn="tl">
                    <a:srgbClr val="000000">
                      <a:alpha val="43137"/>
                    </a:srgbClr>
                  </a:outerShdw>
                </a:effectLst>
                <a:latin typeface="Cambria" pitchFamily="18" charset="0"/>
              </a:rPr>
              <a:t>disdainful</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(30:12-13</a:t>
            </a:r>
            <a:r>
              <a:rPr lang="en-US" b="1" dirty="0" smtClean="0">
                <a:effectLst>
                  <a:outerShdw blurRad="38100" dist="38100" dir="2700000" algn="tl">
                    <a:srgbClr val="000000">
                      <a:alpha val="43137"/>
                    </a:srgbClr>
                  </a:outerShdw>
                </a:effectLst>
                <a:latin typeface="Cambria" pitchFamily="18" charset="0"/>
              </a:rPr>
              <a:t>)</a:t>
            </a:r>
          </a:p>
          <a:p>
            <a:r>
              <a:rPr lang="en-US" dirty="0" smtClean="0">
                <a:effectLst>
                  <a:outerShdw blurRad="38100" dist="38100" dir="2700000" algn="tl">
                    <a:srgbClr val="000000">
                      <a:alpha val="43137"/>
                    </a:srgbClr>
                  </a:outerShdw>
                </a:effectLst>
              </a:rPr>
              <a:t>Therefore pride drives you to put down other people or do better than others in order to elevate yourself in your own eyes or in the eyes of others.</a:t>
            </a:r>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a:t>
            </a:r>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pPr marL="0" indent="0">
              <a:buNone/>
            </a:pPr>
            <a:r>
              <a:rPr lang="en-US" sz="3500" b="1" dirty="0" smtClean="0">
                <a:effectLst>
                  <a:outerShdw blurRad="38100" dist="38100" dir="2700000" algn="tl">
                    <a:srgbClr val="000000">
                      <a:alpha val="43137"/>
                    </a:srgbClr>
                  </a:outerShdw>
                </a:effectLst>
              </a:rPr>
              <a:t>Pride is the need to feel superior to other people</a:t>
            </a:r>
          </a:p>
          <a:p>
            <a:r>
              <a:rPr lang="en-US" dirty="0" smtClean="0">
                <a:effectLst>
                  <a:outerShdw blurRad="38100" dist="38100" dir="2700000" algn="tl">
                    <a:srgbClr val="000000">
                      <a:alpha val="43137"/>
                    </a:srgbClr>
                  </a:outerShdw>
                </a:effectLst>
              </a:rPr>
              <a:t>Pride gets no pleasure out of </a:t>
            </a:r>
            <a:r>
              <a:rPr lang="en-US" u="sng" dirty="0" smtClean="0">
                <a:effectLst>
                  <a:outerShdw blurRad="38100" dist="38100" dir="2700000" algn="tl">
                    <a:srgbClr val="000000">
                      <a:alpha val="43137"/>
                    </a:srgbClr>
                  </a:outerShdw>
                </a:effectLst>
              </a:rPr>
              <a:t>having</a:t>
            </a:r>
            <a:r>
              <a:rPr lang="en-US" dirty="0" smtClean="0">
                <a:effectLst>
                  <a:outerShdw blurRad="38100" dist="38100" dir="2700000" algn="tl">
                    <a:srgbClr val="000000">
                      <a:alpha val="43137"/>
                    </a:srgbClr>
                  </a:outerShdw>
                </a:effectLst>
              </a:rPr>
              <a:t> </a:t>
            </a:r>
            <a:r>
              <a:rPr lang="en-US" u="sng" dirty="0" smtClean="0">
                <a:effectLst>
                  <a:outerShdw blurRad="38100" dist="38100" dir="2700000" algn="tl">
                    <a:srgbClr val="000000">
                      <a:alpha val="43137"/>
                    </a:srgbClr>
                  </a:outerShdw>
                </a:effectLst>
              </a:rPr>
              <a:t>something</a:t>
            </a:r>
            <a:r>
              <a:rPr lang="en-US" dirty="0" smtClean="0">
                <a:effectLst>
                  <a:outerShdw blurRad="38100" dist="38100" dir="2700000" algn="tl">
                    <a:srgbClr val="000000">
                      <a:alpha val="43137"/>
                    </a:srgbClr>
                  </a:outerShdw>
                </a:effectLst>
              </a:rPr>
              <a:t>, only having </a:t>
            </a:r>
            <a:r>
              <a:rPr lang="en-US" u="sng" dirty="0" smtClean="0">
                <a:effectLst>
                  <a:outerShdw blurRad="38100" dist="38100" dir="2700000" algn="tl">
                    <a:srgbClr val="000000">
                      <a:alpha val="43137"/>
                    </a:srgbClr>
                  </a:outerShdw>
                </a:effectLst>
              </a:rPr>
              <a:t>more</a:t>
            </a:r>
            <a:r>
              <a:rPr lang="en-US" dirty="0" smtClean="0">
                <a:effectLst>
                  <a:outerShdw blurRad="38100" dist="38100" dir="2700000" algn="tl">
                    <a:srgbClr val="000000">
                      <a:alpha val="43137"/>
                    </a:srgbClr>
                  </a:outerShdw>
                </a:effectLst>
              </a:rPr>
              <a:t> of it than the next guy.</a:t>
            </a:r>
          </a:p>
          <a:p>
            <a:r>
              <a:rPr lang="en-US" dirty="0" smtClean="0">
                <a:effectLst>
                  <a:outerShdw blurRad="38100" dist="38100" dir="2700000" algn="tl">
                    <a:srgbClr val="000000">
                      <a:alpha val="43137"/>
                    </a:srgbClr>
                  </a:outerShdw>
                </a:effectLst>
              </a:rPr>
              <a:t>C.S Lewis points out that, pride is competitive in a way that other vices are not:</a:t>
            </a:r>
          </a:p>
          <a:p>
            <a:pPr lvl="1"/>
            <a:r>
              <a:rPr lang="en-US" b="1" i="1" dirty="0" smtClean="0">
                <a:effectLst>
                  <a:outerShdw blurRad="38100" dist="38100" dir="2700000" algn="tl">
                    <a:srgbClr val="000000">
                      <a:alpha val="43137"/>
                    </a:srgbClr>
                  </a:outerShdw>
                </a:effectLst>
                <a:latin typeface="Cambria" pitchFamily="18" charset="0"/>
                <a:cs typeface="Times New Roman" pitchFamily="18" charset="0"/>
              </a:rPr>
              <a:t>The sexual impulse may drive two men into competition if they both want the same girl… But a proud man will take your girl from you, not because he </a:t>
            </a:r>
            <a:r>
              <a:rPr lang="en-US" b="1" i="1" u="sng" dirty="0" smtClean="0">
                <a:effectLst>
                  <a:outerShdw blurRad="38100" dist="38100" dir="2700000" algn="tl">
                    <a:srgbClr val="000000">
                      <a:alpha val="43137"/>
                    </a:srgbClr>
                  </a:outerShdw>
                </a:effectLst>
                <a:latin typeface="Cambria" pitchFamily="18" charset="0"/>
                <a:cs typeface="Times New Roman" pitchFamily="18" charset="0"/>
              </a:rPr>
              <a:t>wants</a:t>
            </a:r>
            <a:r>
              <a:rPr lang="en-US" b="1" i="1" dirty="0" smtClean="0">
                <a:effectLst>
                  <a:outerShdw blurRad="38100" dist="38100" dir="2700000" algn="tl">
                    <a:srgbClr val="000000">
                      <a:alpha val="43137"/>
                    </a:srgbClr>
                  </a:outerShdw>
                </a:effectLst>
                <a:latin typeface="Cambria" pitchFamily="18" charset="0"/>
                <a:cs typeface="Times New Roman" pitchFamily="18" charset="0"/>
              </a:rPr>
              <a:t> her, but just to prove to himself that he is a </a:t>
            </a:r>
            <a:r>
              <a:rPr lang="en-US" b="1" i="1" u="sng" dirty="0" smtClean="0">
                <a:effectLst>
                  <a:outerShdw blurRad="38100" dist="38100" dir="2700000" algn="tl">
                    <a:srgbClr val="000000">
                      <a:alpha val="43137"/>
                    </a:srgbClr>
                  </a:outerShdw>
                </a:effectLst>
                <a:latin typeface="Cambria" pitchFamily="18" charset="0"/>
                <a:cs typeface="Times New Roman" pitchFamily="18" charset="0"/>
              </a:rPr>
              <a:t>better</a:t>
            </a:r>
            <a:r>
              <a:rPr lang="en-US" b="1" i="1" dirty="0" smtClean="0">
                <a:effectLst>
                  <a:outerShdw blurRad="38100" dist="38100" dir="2700000" algn="tl">
                    <a:srgbClr val="000000">
                      <a:alpha val="43137"/>
                    </a:srgbClr>
                  </a:outerShdw>
                </a:effectLst>
                <a:latin typeface="Cambria" pitchFamily="18" charset="0"/>
                <a:cs typeface="Times New Roman" pitchFamily="18" charset="0"/>
              </a:rPr>
              <a:t> man than you.</a:t>
            </a:r>
            <a:r>
              <a:rPr lang="en-US" dirty="0" smtClean="0">
                <a:effectLst>
                  <a:outerShdw blurRad="38100" dist="38100" dir="2700000" algn="tl">
                    <a:srgbClr val="000000">
                      <a:alpha val="43137"/>
                    </a:srgbClr>
                  </a:outerShdw>
                </a:effectLst>
                <a:latin typeface="Cambria" pitchFamily="18" charset="0"/>
                <a:cs typeface="Times New Roman" pitchFamily="18" charset="0"/>
              </a:rPr>
              <a:t> </a:t>
            </a:r>
            <a:r>
              <a:rPr lang="en-US" dirty="0" smtClean="0">
                <a:effectLst>
                  <a:outerShdw blurRad="38100" dist="38100" dir="2700000" algn="tl">
                    <a:srgbClr val="000000">
                      <a:alpha val="43137"/>
                    </a:srgbClr>
                  </a:outerShdw>
                </a:effectLst>
              </a:rPr>
              <a:t>(</a:t>
            </a:r>
            <a:r>
              <a:rPr lang="en-US" i="1" dirty="0" smtClean="0">
                <a:effectLst>
                  <a:outerShdw blurRad="38100" dist="38100" dir="2700000" algn="tl">
                    <a:srgbClr val="000000">
                      <a:alpha val="43137"/>
                    </a:srgbClr>
                  </a:outerShdw>
                </a:effectLst>
              </a:rPr>
              <a:t>Mere Christianity</a:t>
            </a:r>
            <a:r>
              <a:rPr lang="en-US" dirty="0" smtClean="0">
                <a:effectLst>
                  <a:outerShdw blurRad="38100" dist="38100" dir="2700000" algn="tl">
                    <a:srgbClr val="000000">
                      <a:alpha val="43137"/>
                    </a:srgbClr>
                  </a:outerShdw>
                </a:effectLst>
              </a:rPr>
              <a:t>, p.110)</a:t>
            </a: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a:t>
            </a:r>
          </a:p>
        </p:txBody>
      </p:sp>
      <p:sp>
        <p:nvSpPr>
          <p:cNvPr id="5" name="Content Placeholder 4"/>
          <p:cNvSpPr>
            <a:spLocks noGrp="1"/>
          </p:cNvSpPr>
          <p:nvPr>
            <p:ph idx="1"/>
          </p:nvPr>
        </p:nvSpPr>
        <p:spPr>
          <a:xfrm>
            <a:off x="457200" y="914400"/>
            <a:ext cx="8229600" cy="5943600"/>
          </a:xfrm>
        </p:spPr>
        <p:txBody>
          <a:bodyPr>
            <a:normAutofit fontScale="85000" lnSpcReduction="10000"/>
          </a:bodyPr>
          <a:lstStyle/>
          <a:p>
            <a:pPr>
              <a:buNone/>
            </a:pPr>
            <a:r>
              <a:rPr lang="en-US" sz="3800" b="1" dirty="0" smtClean="0">
                <a:effectLst>
                  <a:outerShdw blurRad="38100" dist="38100" dir="2700000" algn="tl">
                    <a:srgbClr val="000000">
                      <a:alpha val="43137"/>
                    </a:srgbClr>
                  </a:outerShdw>
                </a:effectLst>
              </a:rPr>
              <a:t>Pride is being your own supreme being</a:t>
            </a:r>
            <a:r>
              <a:rPr lang="en-US" b="1" dirty="0" smtClean="0">
                <a:effectLst>
                  <a:outerShdw blurRad="38100" dist="38100" dir="2700000" algn="tl">
                    <a:srgbClr val="000000">
                      <a:alpha val="43137"/>
                    </a:srgbClr>
                  </a:outerShdw>
                </a:effectLst>
              </a:rPr>
              <a:t> </a:t>
            </a:r>
          </a:p>
          <a:p>
            <a:r>
              <a:rPr lang="en-US" sz="3300" dirty="0" smtClean="0">
                <a:effectLst>
                  <a:outerShdw blurRad="38100" dist="38100" dir="2700000" algn="tl">
                    <a:srgbClr val="000000">
                      <a:alpha val="43137"/>
                    </a:srgbClr>
                  </a:outerShdw>
                </a:effectLst>
              </a:rPr>
              <a:t>One is the words used for “pride” in the book of Proverbs is the Hebrew word GOAN (8:13, 16:18) which is a word that is often used to refer to the Lord’s majesty (Exodus 15:7; Isaiah 2:10; 2:19; 24:14; Micah 5:4)</a:t>
            </a:r>
          </a:p>
          <a:p>
            <a:r>
              <a:rPr lang="en-US" sz="3300" dirty="0" smtClean="0">
                <a:effectLst>
                  <a:outerShdw blurRad="38100" dist="38100" dir="2700000" algn="tl">
                    <a:srgbClr val="000000">
                      <a:alpha val="43137"/>
                    </a:srgbClr>
                  </a:outerShdw>
                </a:effectLst>
              </a:rPr>
              <a:t>When we become proud, we </a:t>
            </a:r>
            <a:r>
              <a:rPr lang="en-US" sz="3300" dirty="0" smtClean="0">
                <a:effectLst>
                  <a:outerShdw blurRad="38100" dist="38100" dir="2700000" algn="tl">
                    <a:srgbClr val="000000">
                      <a:alpha val="43137"/>
                    </a:srgbClr>
                  </a:outerShdw>
                </a:effectLst>
              </a:rPr>
              <a:t>in effect become </a:t>
            </a:r>
            <a:r>
              <a:rPr lang="en-US" sz="3300" dirty="0" smtClean="0">
                <a:effectLst>
                  <a:outerShdw blurRad="38100" dist="38100" dir="2700000" algn="tl">
                    <a:srgbClr val="000000">
                      <a:alpha val="43137"/>
                    </a:srgbClr>
                  </a:outerShdw>
                </a:effectLst>
              </a:rPr>
              <a:t>like the King of Babylon who said in his heart:</a:t>
            </a:r>
          </a:p>
          <a:p>
            <a:pPr lvl="1"/>
            <a:r>
              <a:rPr lang="en-US" sz="3000" b="1" i="1" dirty="0" smtClean="0">
                <a:solidFill>
                  <a:srgbClr val="FFFF00"/>
                </a:solidFill>
                <a:effectLst>
                  <a:outerShdw blurRad="38100" dist="38100" dir="2700000" algn="tl">
                    <a:srgbClr val="000000">
                      <a:alpha val="43137"/>
                    </a:srgbClr>
                  </a:outerShdw>
                </a:effectLst>
                <a:latin typeface="Cambria" pitchFamily="18" charset="0"/>
              </a:rPr>
              <a:t>"I will ascend to heaven; I will raise my throne above the stars of God; I will sit enthroned on the mount of assembly, on the utmost heights of the sacred mountain. I will ascend above the tops of the clouds; I will make myself like the Most High." </a:t>
            </a:r>
            <a:r>
              <a:rPr lang="en-US" sz="3000" b="1" dirty="0" smtClean="0">
                <a:effectLst>
                  <a:outerShdw blurRad="38100" dist="38100" dir="2700000" algn="tl">
                    <a:srgbClr val="000000">
                      <a:alpha val="43137"/>
                    </a:srgbClr>
                  </a:outerShdw>
                </a:effectLst>
                <a:latin typeface="Cambria" pitchFamily="18" charset="0"/>
              </a:rPr>
              <a:t>(Isaiah 14:13-14)</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a:t>
            </a:r>
          </a:p>
        </p:txBody>
      </p:sp>
      <p:sp>
        <p:nvSpPr>
          <p:cNvPr id="5" name="Content Placeholder 4"/>
          <p:cNvSpPr>
            <a:spLocks noGrp="1"/>
          </p:cNvSpPr>
          <p:nvPr>
            <p:ph idx="1"/>
          </p:nvPr>
        </p:nvSpPr>
        <p:spPr>
          <a:xfrm>
            <a:off x="457200" y="914400"/>
            <a:ext cx="8229600" cy="5943600"/>
          </a:xfrm>
        </p:spPr>
        <p:txBody>
          <a:bodyPr>
            <a:normAutofit lnSpcReduction="10000"/>
          </a:bodyPr>
          <a:lstStyle/>
          <a:p>
            <a:pPr>
              <a:buNone/>
            </a:pPr>
            <a:r>
              <a:rPr lang="en-US" b="1" dirty="0" smtClean="0">
                <a:effectLst>
                  <a:outerShdw blurRad="38100" dist="38100" dir="2700000" algn="tl">
                    <a:srgbClr val="000000">
                      <a:alpha val="43137"/>
                    </a:srgbClr>
                  </a:outerShdw>
                </a:effectLst>
              </a:rPr>
              <a:t>Pride is being your own supreme being </a:t>
            </a:r>
          </a:p>
          <a:p>
            <a:r>
              <a:rPr lang="en-US" sz="2800" dirty="0" smtClean="0">
                <a:effectLst>
                  <a:outerShdw blurRad="38100" dist="38100" dir="2700000" algn="tl">
                    <a:srgbClr val="000000">
                      <a:alpha val="43137"/>
                    </a:srgbClr>
                  </a:outerShdw>
                </a:effectLst>
              </a:rPr>
              <a:t>Possible indications that you’ve become your own supreme being:</a:t>
            </a:r>
          </a:p>
          <a:p>
            <a:pPr lvl="1"/>
            <a:r>
              <a:rPr lang="en-US" sz="2600" dirty="0" smtClean="0">
                <a:effectLst>
                  <a:outerShdw blurRad="38100" dist="38100" dir="2700000" algn="tl">
                    <a:srgbClr val="000000">
                      <a:alpha val="43137"/>
                    </a:srgbClr>
                  </a:outerShdw>
                </a:effectLst>
              </a:rPr>
              <a:t>You value your own opinions above the Word of God.</a:t>
            </a:r>
          </a:p>
          <a:p>
            <a:pPr lvl="1"/>
            <a:r>
              <a:rPr lang="en-US" sz="2600" dirty="0" smtClean="0">
                <a:effectLst>
                  <a:outerShdw blurRad="38100" dist="38100" dir="2700000" algn="tl">
                    <a:srgbClr val="000000">
                      <a:alpha val="43137"/>
                    </a:srgbClr>
                  </a:outerShdw>
                </a:effectLst>
              </a:rPr>
              <a:t>You no longer check to see if your view of things squares up with what is written in God’s word – you just go with what makes sense to </a:t>
            </a:r>
            <a:r>
              <a:rPr lang="en-US" sz="2600" u="sng" dirty="0" smtClean="0">
                <a:effectLst>
                  <a:outerShdw blurRad="38100" dist="38100" dir="2700000" algn="tl">
                    <a:srgbClr val="000000">
                      <a:alpha val="43137"/>
                    </a:srgbClr>
                  </a:outerShdw>
                </a:effectLst>
              </a:rPr>
              <a:t>you</a:t>
            </a:r>
          </a:p>
          <a:p>
            <a:pPr lvl="1"/>
            <a:r>
              <a:rPr lang="en-US" sz="2600" dirty="0" smtClean="0">
                <a:effectLst>
                  <a:outerShdw blurRad="38100" dist="38100" dir="2700000" algn="tl">
                    <a:srgbClr val="000000">
                      <a:alpha val="43137"/>
                    </a:srgbClr>
                  </a:outerShdw>
                </a:effectLst>
              </a:rPr>
              <a:t>You feel no need to listen to others or get advice. You think you already know all the right answers.</a:t>
            </a:r>
          </a:p>
          <a:p>
            <a:pPr lvl="1"/>
            <a:r>
              <a:rPr lang="en-US" sz="2600" dirty="0" smtClean="0">
                <a:effectLst>
                  <a:outerShdw blurRad="38100" dist="38100" dir="2700000" algn="tl">
                    <a:srgbClr val="000000">
                      <a:alpha val="43137"/>
                    </a:srgbClr>
                  </a:outerShdw>
                </a:effectLst>
              </a:rPr>
              <a:t>You don’t care what others think of you, </a:t>
            </a:r>
            <a:r>
              <a:rPr lang="en-US" sz="2600" u="sng" dirty="0" smtClean="0">
                <a:effectLst>
                  <a:outerShdw blurRad="38100" dist="38100" dir="2700000" algn="tl">
                    <a:srgbClr val="000000">
                      <a:alpha val="43137"/>
                    </a:srgbClr>
                  </a:outerShdw>
                </a:effectLst>
              </a:rPr>
              <a:t>not</a:t>
            </a:r>
            <a:r>
              <a:rPr lang="en-US" sz="2600" dirty="0" smtClean="0">
                <a:effectLst>
                  <a:outerShdw blurRad="38100" dist="38100" dir="2700000" algn="tl">
                    <a:srgbClr val="000000">
                      <a:alpha val="43137"/>
                    </a:srgbClr>
                  </a:outerShdw>
                </a:effectLst>
              </a:rPr>
              <a:t> because you value what God thinks more, but because </a:t>
            </a:r>
            <a:r>
              <a:rPr lang="en-US" sz="2600" u="sng" dirty="0" smtClean="0">
                <a:effectLst>
                  <a:outerShdw blurRad="38100" dist="38100" dir="2700000" algn="tl">
                    <a:srgbClr val="000000">
                      <a:alpha val="43137"/>
                    </a:srgbClr>
                  </a:outerShdw>
                </a:effectLst>
              </a:rPr>
              <a:t>you just don’t care</a:t>
            </a:r>
            <a:r>
              <a:rPr lang="en-US" sz="2600" dirty="0" smtClean="0">
                <a:effectLst>
                  <a:outerShdw blurRad="38100" dist="38100" dir="2700000" algn="tl">
                    <a:srgbClr val="000000">
                      <a:alpha val="43137"/>
                    </a:srgbClr>
                  </a:outerShdw>
                </a:effectLst>
              </a:rPr>
              <a:t> about them.</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p:cTn id="28"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a:t>
            </a:r>
          </a:p>
        </p:txBody>
      </p:sp>
      <p:sp>
        <p:nvSpPr>
          <p:cNvPr id="5" name="Content Placeholder 4"/>
          <p:cNvSpPr>
            <a:spLocks noGrp="1"/>
          </p:cNvSpPr>
          <p:nvPr>
            <p:ph idx="1"/>
          </p:nvPr>
        </p:nvSpPr>
        <p:spPr>
          <a:xfrm>
            <a:off x="457200" y="914400"/>
            <a:ext cx="8229600" cy="5943600"/>
          </a:xfrm>
        </p:spPr>
        <p:txBody>
          <a:bodyPr>
            <a:normAutofit lnSpcReduction="10000"/>
          </a:bodyPr>
          <a:lstStyle/>
          <a:p>
            <a:pPr>
              <a:buNone/>
            </a:pPr>
            <a:r>
              <a:rPr lang="en-US" b="1" dirty="0" smtClean="0">
                <a:effectLst>
                  <a:outerShdw blurRad="38100" dist="38100" dir="2700000" algn="tl">
                    <a:srgbClr val="000000">
                      <a:alpha val="43137"/>
                    </a:srgbClr>
                  </a:outerShdw>
                </a:effectLst>
              </a:rPr>
              <a:t>Being morbidly self absorbed</a:t>
            </a:r>
          </a:p>
          <a:p>
            <a:r>
              <a:rPr lang="en-US" sz="2800" dirty="0" smtClean="0">
                <a:effectLst>
                  <a:outerShdw blurRad="38100" dist="38100" dir="2700000" algn="tl">
                    <a:srgbClr val="000000">
                      <a:alpha val="43137"/>
                    </a:srgbClr>
                  </a:outerShdw>
                </a:effectLst>
              </a:rPr>
              <a:t>The proud person is constantly aware of himself, always thinking about how I’m doing, how I’m being treated, etc.</a:t>
            </a:r>
          </a:p>
          <a:p>
            <a:r>
              <a:rPr lang="en-US" sz="2800" dirty="0" smtClean="0">
                <a:effectLst>
                  <a:outerShdw blurRad="38100" dist="38100" dir="2700000" algn="tl">
                    <a:srgbClr val="000000">
                      <a:alpha val="43137"/>
                    </a:srgbClr>
                  </a:outerShdw>
                </a:effectLst>
              </a:rPr>
              <a:t>What we call “low self esteem” is </a:t>
            </a:r>
            <a:r>
              <a:rPr lang="en-US" sz="2800" dirty="0" smtClean="0">
                <a:effectLst>
                  <a:outerShdw blurRad="38100" dist="38100" dir="2700000" algn="tl">
                    <a:srgbClr val="000000">
                      <a:alpha val="43137"/>
                    </a:srgbClr>
                  </a:outerShdw>
                </a:effectLst>
              </a:rPr>
              <a:t>often just another </a:t>
            </a:r>
            <a:r>
              <a:rPr lang="en-US" sz="2800" dirty="0" smtClean="0">
                <a:effectLst>
                  <a:outerShdw blurRad="38100" dist="38100" dir="2700000" algn="tl">
                    <a:srgbClr val="000000">
                      <a:alpha val="43137"/>
                    </a:srgbClr>
                  </a:outerShdw>
                </a:effectLst>
              </a:rPr>
              <a:t>form of pride. Someone with low self esteem is feeling sorry for </a:t>
            </a:r>
            <a:r>
              <a:rPr lang="en-US" sz="2800" dirty="0" smtClean="0">
                <a:effectLst>
                  <a:outerShdw blurRad="38100" dist="38100" dir="2700000" algn="tl">
                    <a:srgbClr val="000000">
                      <a:alpha val="43137"/>
                    </a:srgbClr>
                  </a:outerShdw>
                </a:effectLst>
              </a:rPr>
              <a:t>themselves, </a:t>
            </a:r>
            <a:r>
              <a:rPr lang="en-US" sz="2800" dirty="0" smtClean="0">
                <a:effectLst>
                  <a:outerShdw blurRad="38100" dist="38100" dir="2700000" algn="tl">
                    <a:srgbClr val="000000">
                      <a:alpha val="43137"/>
                    </a:srgbClr>
                  </a:outerShdw>
                </a:effectLst>
              </a:rPr>
              <a:t>but they are still focusing on </a:t>
            </a:r>
            <a:r>
              <a:rPr lang="en-US" sz="2800" u="sng" dirty="0" smtClean="0">
                <a:effectLst>
                  <a:outerShdw blurRad="38100" dist="38100" dir="2700000" algn="tl">
                    <a:srgbClr val="000000">
                      <a:alpha val="43137"/>
                    </a:srgbClr>
                  </a:outerShdw>
                </a:effectLst>
              </a:rPr>
              <a:t>themselves</a:t>
            </a:r>
            <a:r>
              <a:rPr lang="en-US" sz="2800" dirty="0" smtClean="0">
                <a:effectLst>
                  <a:outerShdw blurRad="38100" dist="38100" dir="2700000" algn="tl">
                    <a:srgbClr val="000000">
                      <a:alpha val="43137"/>
                    </a:srgbClr>
                  </a:outerShdw>
                </a:effectLst>
              </a:rPr>
              <a:t>!</a:t>
            </a:r>
          </a:p>
          <a:p>
            <a:r>
              <a:rPr lang="en-US" sz="2800" dirty="0" smtClean="0">
                <a:effectLst>
                  <a:outerShdw blurRad="38100" dist="38100" dir="2700000" algn="tl">
                    <a:srgbClr val="000000">
                      <a:alpha val="43137"/>
                    </a:srgbClr>
                  </a:outerShdw>
                </a:effectLst>
              </a:rPr>
              <a:t>Jonathan Edwards in his book on “Religious Affections” points out that even when they speak highly of God, the focus is on what wonderful things God has done for </a:t>
            </a:r>
            <a:r>
              <a:rPr lang="en-US" sz="2800" u="sng" dirty="0" smtClean="0">
                <a:effectLst>
                  <a:outerShdw blurRad="38100" dist="38100" dir="2700000" algn="tl">
                    <a:srgbClr val="000000">
                      <a:alpha val="43137"/>
                    </a:srgbClr>
                  </a:outerShdw>
                </a:effectLst>
              </a:rPr>
              <a:t>them</a:t>
            </a:r>
            <a:r>
              <a:rPr lang="en-US" sz="2800" dirty="0" smtClean="0">
                <a:effectLst>
                  <a:outerShdw blurRad="38100" dist="38100" dir="2700000" algn="tl">
                    <a:srgbClr val="000000">
                      <a:alpha val="43137"/>
                    </a:srgbClr>
                  </a:outerShdw>
                </a:effectLst>
              </a:rPr>
              <a:t>. It’s all about </a:t>
            </a:r>
            <a:r>
              <a:rPr lang="en-US" sz="2800" u="sng" dirty="0" smtClean="0">
                <a:effectLst>
                  <a:outerShdw blurRad="38100" dist="38100" dir="2700000" algn="tl">
                    <a:srgbClr val="000000">
                      <a:alpha val="43137"/>
                    </a:srgbClr>
                  </a:outerShdw>
                </a:effectLst>
              </a:rPr>
              <a:t>them</a:t>
            </a:r>
            <a:r>
              <a:rPr lang="en-US" sz="2800" dirty="0" smtClean="0">
                <a:effectLst>
                  <a:outerShdw blurRad="38100" dist="38100" dir="2700000" algn="tl">
                    <a:srgbClr val="000000">
                      <a:alpha val="43137"/>
                    </a:srgbClr>
                  </a:outerShdw>
                </a:effectLst>
              </a:rPr>
              <a:t>!</a:t>
            </a:r>
          </a:p>
          <a:p>
            <a:endParaRPr lang="en-US" sz="2800"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a:t>
            </a:r>
          </a:p>
        </p:txBody>
      </p:sp>
      <p:sp>
        <p:nvSpPr>
          <p:cNvPr id="5" name="Content Placeholder 4"/>
          <p:cNvSpPr>
            <a:spLocks noGrp="1"/>
          </p:cNvSpPr>
          <p:nvPr>
            <p:ph idx="1"/>
          </p:nvPr>
        </p:nvSpPr>
        <p:spPr>
          <a:xfrm>
            <a:off x="457200" y="914400"/>
            <a:ext cx="8229600" cy="5943600"/>
          </a:xfrm>
        </p:spPr>
        <p:txBody>
          <a:bodyPr>
            <a:normAutofit fontScale="70000" lnSpcReduction="20000"/>
          </a:bodyPr>
          <a:lstStyle/>
          <a:p>
            <a:pPr>
              <a:buNone/>
            </a:pPr>
            <a:r>
              <a:rPr lang="en-US" sz="4600" b="1" dirty="0" smtClean="0">
                <a:effectLst>
                  <a:outerShdw blurRad="38100" dist="38100" dir="2700000" algn="tl">
                    <a:srgbClr val="000000">
                      <a:alpha val="43137"/>
                    </a:srgbClr>
                  </a:outerShdw>
                </a:effectLst>
              </a:rPr>
              <a:t>Being morbidly self absorbed</a:t>
            </a:r>
          </a:p>
          <a:p>
            <a:pPr marL="511175" indent="0">
              <a:buNone/>
            </a:pPr>
            <a:r>
              <a:rPr lang="en-US" sz="4000" dirty="0" smtClean="0">
                <a:effectLst>
                  <a:outerShdw blurRad="38100" dist="38100" dir="2700000" algn="tl">
                    <a:srgbClr val="000000">
                      <a:alpha val="43137"/>
                    </a:srgbClr>
                  </a:outerShdw>
                </a:effectLst>
              </a:rPr>
              <a:t>A humorous description of this kind of person is given in a song sung by Toby Keith:</a:t>
            </a:r>
          </a:p>
          <a:p>
            <a:pPr marL="511175" indent="0">
              <a:buNone/>
            </a:pPr>
            <a:endParaRPr lang="en-US" sz="3300" dirty="0" smtClean="0">
              <a:effectLst>
                <a:outerShdw blurRad="38100" dist="38100" dir="2700000" algn="tl">
                  <a:srgbClr val="000000">
                    <a:alpha val="43137"/>
                  </a:srgbClr>
                </a:outerShdw>
              </a:effectLst>
            </a:endParaRPr>
          </a:p>
          <a:p>
            <a:pPr marL="53975" indent="0" algn="ctr">
              <a:buNone/>
            </a:pPr>
            <a:r>
              <a:rPr lang="en-US" sz="3700" b="1" i="1" dirty="0" smtClean="0">
                <a:effectLst>
                  <a:outerShdw blurRad="38100" dist="38100" dir="2700000" algn="tl">
                    <a:srgbClr val="000000">
                      <a:alpha val="43137"/>
                    </a:srgbClr>
                  </a:outerShdw>
                </a:effectLst>
                <a:latin typeface="Cambria" pitchFamily="18" charset="0"/>
                <a:cs typeface="Calibri" pitchFamily="34" charset="0"/>
              </a:rPr>
              <a:t>We talk about your work how your boss is a jerk </a:t>
            </a:r>
            <a:br>
              <a:rPr lang="en-US" sz="3700" b="1" i="1" dirty="0" smtClean="0">
                <a:effectLst>
                  <a:outerShdw blurRad="38100" dist="38100" dir="2700000" algn="tl">
                    <a:srgbClr val="000000">
                      <a:alpha val="43137"/>
                    </a:srgbClr>
                  </a:outerShdw>
                </a:effectLst>
                <a:latin typeface="Cambria" pitchFamily="18" charset="0"/>
                <a:cs typeface="Calibri" pitchFamily="34" charset="0"/>
              </a:rPr>
            </a:br>
            <a:r>
              <a:rPr lang="en-US" sz="3700" b="1" i="1" dirty="0" smtClean="0">
                <a:effectLst>
                  <a:outerShdw blurRad="38100" dist="38100" dir="2700000" algn="tl">
                    <a:srgbClr val="000000">
                      <a:alpha val="43137"/>
                    </a:srgbClr>
                  </a:outerShdw>
                </a:effectLst>
                <a:latin typeface="Cambria" pitchFamily="18" charset="0"/>
                <a:cs typeface="Calibri" pitchFamily="34" charset="0"/>
              </a:rPr>
              <a:t>We talk about your church and your head when it hurts </a:t>
            </a:r>
            <a:br>
              <a:rPr lang="en-US" sz="3700" b="1" i="1" dirty="0" smtClean="0">
                <a:effectLst>
                  <a:outerShdw blurRad="38100" dist="38100" dir="2700000" algn="tl">
                    <a:srgbClr val="000000">
                      <a:alpha val="43137"/>
                    </a:srgbClr>
                  </a:outerShdw>
                </a:effectLst>
                <a:latin typeface="Cambria" pitchFamily="18" charset="0"/>
                <a:cs typeface="Calibri" pitchFamily="34" charset="0"/>
              </a:rPr>
            </a:br>
            <a:r>
              <a:rPr lang="en-US" sz="3700" b="1" i="1" dirty="0" smtClean="0">
                <a:effectLst>
                  <a:outerShdw blurRad="38100" dist="38100" dir="2700000" algn="tl">
                    <a:srgbClr val="000000">
                      <a:alpha val="43137"/>
                    </a:srgbClr>
                  </a:outerShdw>
                </a:effectLst>
                <a:latin typeface="Cambria" pitchFamily="18" charset="0"/>
                <a:cs typeface="Calibri" pitchFamily="34" charset="0"/>
              </a:rPr>
              <a:t>We talk about the troubles you've been having with your brother </a:t>
            </a:r>
            <a:br>
              <a:rPr lang="en-US" sz="3700" b="1" i="1" dirty="0" smtClean="0">
                <a:effectLst>
                  <a:outerShdw blurRad="38100" dist="38100" dir="2700000" algn="tl">
                    <a:srgbClr val="000000">
                      <a:alpha val="43137"/>
                    </a:srgbClr>
                  </a:outerShdw>
                </a:effectLst>
                <a:latin typeface="Cambria" pitchFamily="18" charset="0"/>
                <a:cs typeface="Calibri" pitchFamily="34" charset="0"/>
              </a:rPr>
            </a:br>
            <a:r>
              <a:rPr lang="en-US" sz="3700" b="1" i="1" dirty="0" smtClean="0">
                <a:effectLst>
                  <a:outerShdw blurRad="38100" dist="38100" dir="2700000" algn="tl">
                    <a:srgbClr val="000000">
                      <a:alpha val="43137"/>
                    </a:srgbClr>
                  </a:outerShdw>
                </a:effectLst>
                <a:latin typeface="Cambria" pitchFamily="18" charset="0"/>
                <a:cs typeface="Calibri" pitchFamily="34" charset="0"/>
              </a:rPr>
              <a:t>About your daddy and your mother and your crazy ex-lover</a:t>
            </a:r>
            <a:br>
              <a:rPr lang="en-US" sz="3700" b="1" i="1" dirty="0" smtClean="0">
                <a:effectLst>
                  <a:outerShdw blurRad="38100" dist="38100" dir="2700000" algn="tl">
                    <a:srgbClr val="000000">
                      <a:alpha val="43137"/>
                    </a:srgbClr>
                  </a:outerShdw>
                </a:effectLst>
                <a:latin typeface="Cambria" pitchFamily="18" charset="0"/>
                <a:cs typeface="Calibri" pitchFamily="34" charset="0"/>
              </a:rPr>
            </a:br>
            <a:r>
              <a:rPr lang="en-US" sz="3700" b="1" i="1" dirty="0" smtClean="0">
                <a:effectLst>
                  <a:outerShdw blurRad="38100" dist="38100" dir="2700000" algn="tl">
                    <a:srgbClr val="000000">
                      <a:alpha val="43137"/>
                    </a:srgbClr>
                  </a:outerShdw>
                </a:effectLst>
                <a:latin typeface="Cambria" pitchFamily="18" charset="0"/>
                <a:cs typeface="Calibri" pitchFamily="34" charset="0"/>
              </a:rPr>
              <a:t>We talk about your friends and the places that you've been </a:t>
            </a:r>
            <a:br>
              <a:rPr lang="en-US" sz="3700" b="1" i="1" dirty="0" smtClean="0">
                <a:effectLst>
                  <a:outerShdw blurRad="38100" dist="38100" dir="2700000" algn="tl">
                    <a:srgbClr val="000000">
                      <a:alpha val="43137"/>
                    </a:srgbClr>
                  </a:outerShdw>
                </a:effectLst>
                <a:latin typeface="Cambria" pitchFamily="18" charset="0"/>
                <a:cs typeface="Calibri" pitchFamily="34" charset="0"/>
              </a:rPr>
            </a:br>
            <a:r>
              <a:rPr lang="en-US" sz="3700" b="1" i="1" dirty="0" smtClean="0">
                <a:effectLst>
                  <a:outerShdw blurRad="38100" dist="38100" dir="2700000" algn="tl">
                    <a:srgbClr val="000000">
                      <a:alpha val="43137"/>
                    </a:srgbClr>
                  </a:outerShdw>
                </a:effectLst>
                <a:latin typeface="Cambria" pitchFamily="18" charset="0"/>
                <a:cs typeface="Calibri" pitchFamily="34" charset="0"/>
              </a:rPr>
              <a:t>We talk about your skin and the dimples on your chin </a:t>
            </a:r>
            <a:br>
              <a:rPr lang="en-US" sz="3700" b="1" i="1" dirty="0" smtClean="0">
                <a:effectLst>
                  <a:outerShdw blurRad="38100" dist="38100" dir="2700000" algn="tl">
                    <a:srgbClr val="000000">
                      <a:alpha val="43137"/>
                    </a:srgbClr>
                  </a:outerShdw>
                </a:effectLst>
                <a:latin typeface="Cambria" pitchFamily="18" charset="0"/>
                <a:cs typeface="Calibri" pitchFamily="34" charset="0"/>
              </a:rPr>
            </a:br>
            <a:r>
              <a:rPr lang="en-US" sz="3700" b="1" i="1" dirty="0" smtClean="0">
                <a:effectLst>
                  <a:outerShdw blurRad="38100" dist="38100" dir="2700000" algn="tl">
                    <a:srgbClr val="000000">
                      <a:alpha val="43137"/>
                    </a:srgbClr>
                  </a:outerShdw>
                </a:effectLst>
                <a:latin typeface="Cambria" pitchFamily="18" charset="0"/>
                <a:cs typeface="Calibri" pitchFamily="34" charset="0"/>
              </a:rPr>
              <a:t>The polish on your toes and the run in your hose </a:t>
            </a:r>
            <a:br>
              <a:rPr lang="en-US" sz="3700" b="1" i="1" dirty="0" smtClean="0">
                <a:effectLst>
                  <a:outerShdw blurRad="38100" dist="38100" dir="2700000" algn="tl">
                    <a:srgbClr val="000000">
                      <a:alpha val="43137"/>
                    </a:srgbClr>
                  </a:outerShdw>
                </a:effectLst>
                <a:latin typeface="Cambria" pitchFamily="18" charset="0"/>
                <a:cs typeface="Calibri" pitchFamily="34" charset="0"/>
              </a:rPr>
            </a:br>
            <a:r>
              <a:rPr lang="en-US" sz="3700" b="1" i="1" dirty="0" smtClean="0">
                <a:effectLst>
                  <a:outerShdw blurRad="38100" dist="38100" dir="2700000" algn="tl">
                    <a:srgbClr val="000000">
                      <a:alpha val="43137"/>
                    </a:srgbClr>
                  </a:outerShdw>
                </a:effectLst>
                <a:latin typeface="Cambria" pitchFamily="18" charset="0"/>
                <a:cs typeface="Calibri" pitchFamily="34" charset="0"/>
              </a:rPr>
              <a:t>And God knows we're </a:t>
            </a:r>
            <a:r>
              <a:rPr lang="en-US" sz="3700" b="1" i="1" dirty="0" err="1" smtClean="0">
                <a:effectLst>
                  <a:outerShdw blurRad="38100" dist="38100" dir="2700000" algn="tl">
                    <a:srgbClr val="000000">
                      <a:alpha val="43137"/>
                    </a:srgbClr>
                  </a:outerShdw>
                </a:effectLst>
                <a:latin typeface="Cambria" pitchFamily="18" charset="0"/>
                <a:cs typeface="Calibri" pitchFamily="34" charset="0"/>
              </a:rPr>
              <a:t>gonna</a:t>
            </a:r>
            <a:r>
              <a:rPr lang="en-US" sz="3700" b="1" i="1" dirty="0" smtClean="0">
                <a:effectLst>
                  <a:outerShdw blurRad="38100" dist="38100" dir="2700000" algn="tl">
                    <a:srgbClr val="000000">
                      <a:alpha val="43137"/>
                    </a:srgbClr>
                  </a:outerShdw>
                </a:effectLst>
                <a:latin typeface="Cambria" pitchFamily="18" charset="0"/>
                <a:cs typeface="Calibri" pitchFamily="34" charset="0"/>
              </a:rPr>
              <a:t> talk about your clothes!</a:t>
            </a:r>
          </a:p>
          <a:p>
            <a:pPr marL="511175" indent="0">
              <a:buNone/>
            </a:pPr>
            <a:endParaRPr lang="en-US" sz="3300" dirty="0" smtClean="0">
              <a:effectLst>
                <a:outerShdw blurRad="38100" dist="38100" dir="2700000" algn="tl">
                  <a:srgbClr val="000000">
                    <a:alpha val="43137"/>
                  </a:srgbClr>
                </a:outerShdw>
              </a:effectLst>
            </a:endParaRPr>
          </a:p>
          <a:p>
            <a:endParaRPr lang="en-US" sz="2800"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4400" dirty="0" smtClean="0">
                <a:effectLst>
                  <a:outerShdw blurRad="38100" dist="38100" dir="2700000" algn="tl">
                    <a:srgbClr val="000000">
                      <a:alpha val="43137"/>
                    </a:srgbClr>
                  </a:outerShdw>
                </a:effectLst>
              </a:rPr>
              <a:t>Pride Goes Before Destruction</a:t>
            </a:r>
          </a:p>
        </p:txBody>
      </p:sp>
      <p:sp>
        <p:nvSpPr>
          <p:cNvPr id="3" name="Content Placeholder 2"/>
          <p:cNvSpPr>
            <a:spLocks noGrp="1"/>
          </p:cNvSpPr>
          <p:nvPr>
            <p:ph idx="1"/>
          </p:nvPr>
        </p:nvSpPr>
        <p:spPr>
          <a:xfrm>
            <a:off x="457200" y="1066800"/>
            <a:ext cx="8229600" cy="5791200"/>
          </a:xfrm>
        </p:spPr>
        <p:txBody>
          <a:bodyPr>
            <a:normAutofit/>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[The LORD] mocks </a:t>
            </a:r>
            <a:r>
              <a:rPr lang="en-US" b="1" i="1" u="sng" dirty="0" smtClean="0">
                <a:solidFill>
                  <a:srgbClr val="FFFF00"/>
                </a:solidFill>
                <a:effectLst>
                  <a:outerShdw blurRad="38100" dist="38100" dir="2700000" algn="tl">
                    <a:srgbClr val="000000">
                      <a:alpha val="43137"/>
                    </a:srgbClr>
                  </a:outerShdw>
                </a:effectLst>
                <a:latin typeface="Cambria" pitchFamily="18" charset="0"/>
              </a:rPr>
              <a:t>proud</a:t>
            </a:r>
            <a:r>
              <a:rPr lang="en-US" b="1" i="1" dirty="0" smtClean="0">
                <a:solidFill>
                  <a:srgbClr val="FFFF00"/>
                </a:solidFill>
                <a:effectLst>
                  <a:outerShdw blurRad="38100" dist="38100" dir="2700000" algn="tl">
                    <a:srgbClr val="000000">
                      <a:alpha val="43137"/>
                    </a:srgbClr>
                  </a:outerShdw>
                </a:effectLst>
                <a:latin typeface="Cambria" pitchFamily="18" charset="0"/>
              </a:rPr>
              <a:t> mockers but gives grace to the </a:t>
            </a:r>
            <a:r>
              <a:rPr lang="en-US" b="1" i="1" u="sng" dirty="0" smtClean="0">
                <a:solidFill>
                  <a:srgbClr val="FFFF00"/>
                </a:solidFill>
                <a:effectLst>
                  <a:outerShdw blurRad="38100" dist="38100" dir="2700000" algn="tl">
                    <a:srgbClr val="000000">
                      <a:alpha val="43137"/>
                    </a:srgbClr>
                  </a:outerShdw>
                </a:effectLst>
                <a:latin typeface="Cambria" pitchFamily="18" charset="0"/>
              </a:rPr>
              <a:t>humble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(3:34)</a:t>
            </a:r>
          </a:p>
          <a:p>
            <a:r>
              <a:rPr lang="en-US" b="1" i="1" dirty="0" smtClean="0">
                <a:solidFill>
                  <a:srgbClr val="FFFF00"/>
                </a:solidFill>
                <a:effectLst>
                  <a:outerShdw blurRad="38100" dist="38100" dir="2700000" algn="tl">
                    <a:srgbClr val="000000">
                      <a:alpha val="43137"/>
                    </a:srgbClr>
                  </a:outerShdw>
                </a:effectLst>
                <a:latin typeface="Cambria" pitchFamily="18" charset="0"/>
              </a:rPr>
              <a:t>There are six things the LORD hates, seven that are detestable to him: </a:t>
            </a:r>
            <a:r>
              <a:rPr lang="en-US" b="1" i="1" u="sng" dirty="0" smtClean="0">
                <a:solidFill>
                  <a:srgbClr val="FFFF00"/>
                </a:solidFill>
                <a:effectLst>
                  <a:outerShdw blurRad="38100" dist="38100" dir="2700000" algn="tl">
                    <a:srgbClr val="000000">
                      <a:alpha val="43137"/>
                    </a:srgbClr>
                  </a:outerShdw>
                </a:effectLst>
                <a:latin typeface="Cambria" pitchFamily="18" charset="0"/>
              </a:rPr>
              <a:t>haughty eyes</a:t>
            </a:r>
            <a:r>
              <a:rPr lang="en-US" b="1" i="1" dirty="0" smtClean="0">
                <a:solidFill>
                  <a:srgbClr val="FFFF00"/>
                </a:solidFill>
                <a:effectLst>
                  <a:outerShdw blurRad="38100" dist="38100" dir="2700000" algn="tl">
                    <a:srgbClr val="000000">
                      <a:alpha val="43137"/>
                    </a:srgbClr>
                  </a:outerShdw>
                </a:effectLst>
                <a:latin typeface="Cambria" pitchFamily="18" charset="0"/>
              </a:rPr>
              <a:t>, a lying tongue, hands that shed innocent blood, a heart that devises wicked schemes, feet that are quick to rush into evil, a false witness who pours out lies and a man who stirs up dissension among brothers. </a:t>
            </a:r>
            <a:r>
              <a:rPr lang="en-US" b="1" dirty="0" smtClean="0">
                <a:effectLst>
                  <a:outerShdw blurRad="38100" dist="38100" dir="2700000" algn="tl">
                    <a:srgbClr val="000000">
                      <a:alpha val="43137"/>
                    </a:srgbClr>
                  </a:outerShdw>
                </a:effectLst>
                <a:latin typeface="Cambria" pitchFamily="18" charset="0"/>
              </a:rPr>
              <a:t>(6:16-19)</a:t>
            </a:r>
          </a:p>
        </p:txBody>
      </p:sp>
    </p:spTree>
  </p:cSld>
  <p:clrMapOvr>
    <a:masterClrMapping/>
  </p:clrMapOvr>
  <p:transition>
    <p:diamon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Pride Will Do to You</a:t>
            </a:r>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r>
              <a:rPr lang="en-US" b="1" i="1" dirty="0" smtClean="0">
                <a:effectLst>
                  <a:outerShdw blurRad="38100" dist="38100" dir="2700000" algn="tl">
                    <a:srgbClr val="000000">
                      <a:alpha val="43137"/>
                    </a:srgbClr>
                  </a:outerShdw>
                </a:effectLst>
                <a:latin typeface="Cambria" pitchFamily="18" charset="0"/>
              </a:rPr>
              <a:t>Pride can often be used to beat down simpler vices… Many a man has overcome cowardice, or lust, or ill-temper by learning to think that they are beneath his dignity – that is, by Pride. The devil laughs. He is perfectly content to see you become chaste and brave and self-controlled provided, all the time, he is setting up in you the Dictatorship of Pride – just as he would be quite content to see your [minor </a:t>
            </a:r>
            <a:r>
              <a:rPr lang="en-US" b="1" i="1" dirty="0" smtClean="0">
                <a:effectLst>
                  <a:outerShdw blurRad="38100" dist="38100" dir="2700000" algn="tl">
                    <a:srgbClr val="000000">
                      <a:alpha val="43137"/>
                    </a:srgbClr>
                  </a:outerShdw>
                </a:effectLst>
                <a:latin typeface="Cambria" pitchFamily="18" charset="0"/>
              </a:rPr>
              <a:t>skin inflammation</a:t>
            </a:r>
            <a:r>
              <a:rPr lang="en-US" b="1" i="1" dirty="0" smtClean="0">
                <a:effectLst>
                  <a:outerShdw blurRad="38100" dist="38100" dir="2700000" algn="tl">
                    <a:srgbClr val="000000">
                      <a:alpha val="43137"/>
                    </a:srgbClr>
                  </a:outerShdw>
                </a:effectLst>
                <a:latin typeface="Cambria" pitchFamily="18" charset="0"/>
              </a:rPr>
              <a:t>] cured if he were allowed, in return, to give you cancer. For pride is spiritual cancer. </a:t>
            </a:r>
            <a:r>
              <a:rPr lang="en-US" dirty="0" smtClean="0">
                <a:effectLst>
                  <a:outerShdw blurRad="38100" dist="38100" dir="2700000" algn="tl">
                    <a:srgbClr val="000000">
                      <a:alpha val="43137"/>
                    </a:srgbClr>
                  </a:outerShdw>
                </a:effectLst>
              </a:rPr>
              <a:t>(C.S. Lewis, </a:t>
            </a:r>
            <a:r>
              <a:rPr lang="en-US" i="1" dirty="0" smtClean="0">
                <a:effectLst>
                  <a:outerShdw blurRad="38100" dist="38100" dir="2700000" algn="tl">
                    <a:srgbClr val="000000">
                      <a:alpha val="43137"/>
                    </a:srgbClr>
                  </a:outerShdw>
                </a:effectLst>
              </a:rPr>
              <a:t>Mere Christianity</a:t>
            </a:r>
            <a:r>
              <a:rPr lang="en-US" dirty="0" smtClean="0">
                <a:effectLst>
                  <a:outerShdw blurRad="38100" dist="38100" dir="2700000" algn="tl">
                    <a:srgbClr val="000000">
                      <a:alpha val="43137"/>
                    </a:srgbClr>
                  </a:outerShdw>
                </a:effectLst>
              </a:rPr>
              <a:t>, p.112)</a:t>
            </a: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Pride Will Do to You</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Pride puts you in direct opposition to God:</a:t>
            </a:r>
          </a:p>
          <a:p>
            <a:pPr lvl="1"/>
            <a:r>
              <a:rPr lang="en-US" dirty="0" smtClean="0">
                <a:effectLst>
                  <a:outerShdw blurRad="38100" dist="38100" dir="2700000" algn="tl">
                    <a:srgbClr val="000000">
                      <a:alpha val="43137"/>
                    </a:srgbClr>
                  </a:outerShdw>
                </a:effectLst>
              </a:rPr>
              <a:t> </a:t>
            </a:r>
            <a:r>
              <a:rPr lang="en-US" b="1" i="1" dirty="0" smtClean="0">
                <a:solidFill>
                  <a:srgbClr val="FFFF00"/>
                </a:solidFill>
                <a:effectLst>
                  <a:outerShdw blurRad="38100" dist="38100" dir="2700000" algn="tl">
                    <a:srgbClr val="000000">
                      <a:alpha val="43137"/>
                    </a:srgbClr>
                  </a:outerShdw>
                </a:effectLst>
                <a:latin typeface="Cambria" pitchFamily="18" charset="0"/>
              </a:rPr>
              <a:t>[The LORD] mocks </a:t>
            </a:r>
            <a:r>
              <a:rPr lang="en-US" b="1" i="1" u="sng" dirty="0" smtClean="0">
                <a:solidFill>
                  <a:srgbClr val="FFFF00"/>
                </a:solidFill>
                <a:effectLst>
                  <a:outerShdw blurRad="38100" dist="38100" dir="2700000" algn="tl">
                    <a:srgbClr val="000000">
                      <a:alpha val="43137"/>
                    </a:srgbClr>
                  </a:outerShdw>
                </a:effectLst>
                <a:latin typeface="Cambria" pitchFamily="18" charset="0"/>
              </a:rPr>
              <a:t>proud</a:t>
            </a:r>
            <a:r>
              <a:rPr lang="en-US" b="1" i="1" dirty="0" smtClean="0">
                <a:solidFill>
                  <a:srgbClr val="FFFF00"/>
                </a:solidFill>
                <a:effectLst>
                  <a:outerShdw blurRad="38100" dist="38100" dir="2700000" algn="tl">
                    <a:srgbClr val="000000">
                      <a:alpha val="43137"/>
                    </a:srgbClr>
                  </a:outerShdw>
                </a:effectLst>
                <a:latin typeface="Cambria" pitchFamily="18" charset="0"/>
              </a:rPr>
              <a:t> mockers but gives grace to the </a:t>
            </a:r>
            <a:r>
              <a:rPr lang="en-US" b="1" i="1" u="sng" dirty="0" smtClean="0">
                <a:solidFill>
                  <a:srgbClr val="FFFF00"/>
                </a:solidFill>
                <a:effectLst>
                  <a:outerShdw blurRad="38100" dist="38100" dir="2700000" algn="tl">
                    <a:srgbClr val="000000">
                      <a:alpha val="43137"/>
                    </a:srgbClr>
                  </a:outerShdw>
                </a:effectLst>
                <a:latin typeface="Cambria" pitchFamily="18" charset="0"/>
              </a:rPr>
              <a:t>humble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(3:34 cf. Jas 4:16; 1Pet 5:5)</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There are six things the LORD hates, seven that are detestable to him: </a:t>
            </a:r>
            <a:r>
              <a:rPr lang="en-US" b="1" i="1" u="sng" dirty="0" smtClean="0">
                <a:solidFill>
                  <a:srgbClr val="FFFF00"/>
                </a:solidFill>
                <a:effectLst>
                  <a:outerShdw blurRad="38100" dist="38100" dir="2700000" algn="tl">
                    <a:srgbClr val="000000">
                      <a:alpha val="43137"/>
                    </a:srgbClr>
                  </a:outerShdw>
                </a:effectLst>
                <a:latin typeface="Cambria" pitchFamily="18" charset="0"/>
              </a:rPr>
              <a:t>haughty eyes</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(6:16-17a)</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t>
            </a:r>
            <a:r>
              <a:rPr lang="en-US" b="1" i="1" dirty="0" smtClean="0">
                <a:solidFill>
                  <a:srgbClr val="FFFF00"/>
                </a:solidFill>
                <a:effectLst>
                  <a:outerShdw blurRad="38100" dist="38100" dir="2700000" algn="tl">
                    <a:srgbClr val="000000">
                      <a:alpha val="43137"/>
                    </a:srgbClr>
                  </a:outerShdw>
                </a:effectLst>
                <a:latin typeface="Cambria" pitchFamily="18" charset="0"/>
              </a:rPr>
              <a:t>Lady </a:t>
            </a:r>
            <a:r>
              <a:rPr lang="en-US" b="1" i="1" dirty="0" smtClean="0">
                <a:solidFill>
                  <a:srgbClr val="FFFF00"/>
                </a:solidFill>
                <a:effectLst>
                  <a:outerShdw blurRad="38100" dist="38100" dir="2700000" algn="tl">
                    <a:srgbClr val="000000">
                      <a:alpha val="43137"/>
                    </a:srgbClr>
                  </a:outerShdw>
                </a:effectLst>
                <a:latin typeface="Cambria" pitchFamily="18" charset="0"/>
              </a:rPr>
              <a:t>Wisdom speaking</a:t>
            </a:r>
            <a:r>
              <a:rPr lang="en-US" b="1" i="1" dirty="0" smtClean="0">
                <a:solidFill>
                  <a:srgbClr val="FFFF00"/>
                </a:solidFill>
                <a:effectLst>
                  <a:outerShdw blurRad="38100" dist="38100" dir="2700000" algn="tl">
                    <a:srgbClr val="000000">
                      <a:alpha val="43137"/>
                    </a:srgbClr>
                  </a:outerShdw>
                </a:effectLst>
                <a:latin typeface="Cambria" pitchFamily="18" charset="0"/>
              </a:rPr>
              <a:t>] I hate </a:t>
            </a:r>
            <a:r>
              <a:rPr lang="en-US" b="1" i="1" u="sng" dirty="0" smtClean="0">
                <a:solidFill>
                  <a:srgbClr val="FFFF00"/>
                </a:solidFill>
                <a:effectLst>
                  <a:outerShdw blurRad="38100" dist="38100" dir="2700000" algn="tl">
                    <a:srgbClr val="000000">
                      <a:alpha val="43137"/>
                    </a:srgbClr>
                  </a:outerShdw>
                </a:effectLst>
                <a:latin typeface="Cambria" pitchFamily="18" charset="0"/>
              </a:rPr>
              <a:t>pride</a:t>
            </a:r>
            <a:r>
              <a:rPr lang="en-US" b="1" i="1" dirty="0" smtClean="0">
                <a:solidFill>
                  <a:srgbClr val="FFFF00"/>
                </a:solidFill>
                <a:effectLst>
                  <a:outerShdw blurRad="38100" dist="38100" dir="2700000" algn="tl">
                    <a:srgbClr val="000000">
                      <a:alpha val="43137"/>
                    </a:srgbClr>
                  </a:outerShdw>
                </a:effectLst>
                <a:latin typeface="Cambria" pitchFamily="18" charset="0"/>
              </a:rPr>
              <a:t> and </a:t>
            </a:r>
            <a:r>
              <a:rPr lang="en-US" b="1" i="1" u="sng" dirty="0" smtClean="0">
                <a:solidFill>
                  <a:srgbClr val="FFFF00"/>
                </a:solidFill>
                <a:effectLst>
                  <a:outerShdw blurRad="38100" dist="38100" dir="2700000" algn="tl">
                    <a:srgbClr val="000000">
                      <a:alpha val="43137"/>
                    </a:srgbClr>
                  </a:outerShdw>
                </a:effectLst>
                <a:latin typeface="Cambria" pitchFamily="18" charset="0"/>
              </a:rPr>
              <a:t>arrogance</a:t>
            </a:r>
            <a:r>
              <a:rPr lang="en-US" b="1" i="1" dirty="0" smtClean="0">
                <a:solidFill>
                  <a:srgbClr val="FFFF00"/>
                </a:solidFill>
                <a:effectLst>
                  <a:outerShdw blurRad="38100" dist="38100" dir="2700000" algn="tl">
                    <a:srgbClr val="000000">
                      <a:alpha val="43137"/>
                    </a:srgbClr>
                  </a:outerShdw>
                </a:effectLst>
                <a:latin typeface="Cambria" pitchFamily="18" charset="0"/>
              </a:rPr>
              <a:t>, evil behavior and perverse speech. </a:t>
            </a:r>
            <a:r>
              <a:rPr lang="en-US" b="1" dirty="0" smtClean="0">
                <a:effectLst>
                  <a:outerShdw blurRad="38100" dist="38100" dir="2700000" algn="tl">
                    <a:srgbClr val="000000">
                      <a:alpha val="43137"/>
                    </a:srgbClr>
                  </a:outerShdw>
                </a:effectLst>
                <a:latin typeface="Cambria" pitchFamily="18" charset="0"/>
              </a:rPr>
              <a:t>(8:13)</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LORD tears down the </a:t>
            </a:r>
            <a:r>
              <a:rPr lang="en-US" b="1" i="1" u="sng" dirty="0" smtClean="0">
                <a:solidFill>
                  <a:srgbClr val="FFFF00"/>
                </a:solidFill>
                <a:effectLst>
                  <a:outerShdw blurRad="38100" dist="38100" dir="2700000" algn="tl">
                    <a:srgbClr val="000000">
                      <a:alpha val="43137"/>
                    </a:srgbClr>
                  </a:outerShdw>
                </a:effectLst>
                <a:latin typeface="Cambria" pitchFamily="18" charset="0"/>
              </a:rPr>
              <a:t>proud</a:t>
            </a:r>
            <a:r>
              <a:rPr lang="en-US" b="1" i="1" dirty="0" smtClean="0">
                <a:solidFill>
                  <a:srgbClr val="FFFF00"/>
                </a:solidFill>
                <a:effectLst>
                  <a:outerShdw blurRad="38100" dist="38100" dir="2700000" algn="tl">
                    <a:srgbClr val="000000">
                      <a:alpha val="43137"/>
                    </a:srgbClr>
                  </a:outerShdw>
                </a:effectLst>
                <a:latin typeface="Cambria" pitchFamily="18" charset="0"/>
              </a:rPr>
              <a:t> man's house but he keeps the widow's boundaries intact. </a:t>
            </a:r>
            <a:r>
              <a:rPr lang="en-US" b="1" dirty="0" smtClean="0">
                <a:effectLst>
                  <a:outerShdw blurRad="38100" dist="38100" dir="2700000" algn="tl">
                    <a:srgbClr val="000000">
                      <a:alpha val="43137"/>
                    </a:srgbClr>
                  </a:outerShdw>
                </a:effectLst>
                <a:latin typeface="Cambria" pitchFamily="18" charset="0"/>
              </a:rPr>
              <a:t>(15:25)</a:t>
            </a: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Pride Will Do to You</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Because proud people have an exaggerated opinion of themselves they often inappropriately seek honor and admiration from others, but instead end up bringing shame and dishonor on themselves:</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Do not </a:t>
            </a:r>
            <a:r>
              <a:rPr lang="en-US" b="1" i="1" u="sng" dirty="0" smtClean="0">
                <a:solidFill>
                  <a:srgbClr val="FFFF00"/>
                </a:solidFill>
                <a:effectLst>
                  <a:outerShdw blurRad="38100" dist="38100" dir="2700000" algn="tl">
                    <a:srgbClr val="000000">
                      <a:alpha val="43137"/>
                    </a:srgbClr>
                  </a:outerShdw>
                </a:effectLst>
                <a:latin typeface="Cambria" pitchFamily="18" charset="0"/>
              </a:rPr>
              <a:t>exalt yourself</a:t>
            </a:r>
            <a:r>
              <a:rPr lang="en-US" b="1" i="1" dirty="0" smtClean="0">
                <a:solidFill>
                  <a:srgbClr val="FFFF00"/>
                </a:solidFill>
                <a:effectLst>
                  <a:outerShdw blurRad="38100" dist="38100" dir="2700000" algn="tl">
                    <a:srgbClr val="000000">
                      <a:alpha val="43137"/>
                    </a:srgbClr>
                  </a:outerShdw>
                </a:effectLst>
                <a:latin typeface="Cambria" pitchFamily="18" charset="0"/>
              </a:rPr>
              <a:t> in the king's presence, and do not claim a place among great men; it is better for him to say to you, “Come up here,” than for him to </a:t>
            </a:r>
            <a:r>
              <a:rPr lang="en-US" b="1" i="1" u="sng" dirty="0" smtClean="0">
                <a:solidFill>
                  <a:srgbClr val="FFFF00"/>
                </a:solidFill>
                <a:effectLst>
                  <a:outerShdw blurRad="38100" dist="38100" dir="2700000" algn="tl">
                    <a:srgbClr val="000000">
                      <a:alpha val="43137"/>
                    </a:srgbClr>
                  </a:outerShdw>
                </a:effectLst>
                <a:latin typeface="Cambria" pitchFamily="18" charset="0"/>
              </a:rPr>
              <a:t>humiliate</a:t>
            </a:r>
            <a:r>
              <a:rPr lang="en-US" b="1" i="1" dirty="0" smtClean="0">
                <a:solidFill>
                  <a:srgbClr val="FFFF00"/>
                </a:solidFill>
                <a:effectLst>
                  <a:outerShdw blurRad="38100" dist="38100" dir="2700000" algn="tl">
                    <a:srgbClr val="000000">
                      <a:alpha val="43137"/>
                    </a:srgbClr>
                  </a:outerShdw>
                </a:effectLst>
                <a:latin typeface="Cambria" pitchFamily="18" charset="0"/>
              </a:rPr>
              <a:t> you before a nobleman. </a:t>
            </a:r>
            <a:r>
              <a:rPr lang="en-US" b="1" dirty="0" smtClean="0">
                <a:effectLst>
                  <a:outerShdw blurRad="38100" dist="38100" dir="2700000" algn="tl">
                    <a:srgbClr val="000000">
                      <a:alpha val="43137"/>
                    </a:srgbClr>
                  </a:outerShdw>
                </a:effectLst>
                <a:latin typeface="Cambria" pitchFamily="18" charset="0"/>
              </a:rPr>
              <a:t>(25:6-7 cf. Luke 14:7-11)</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When </a:t>
            </a:r>
            <a:r>
              <a:rPr lang="en-US" b="1" i="1" u="sng" dirty="0" smtClean="0">
                <a:solidFill>
                  <a:srgbClr val="FFFF00"/>
                </a:solidFill>
                <a:effectLst>
                  <a:outerShdw blurRad="38100" dist="38100" dir="2700000" algn="tl">
                    <a:srgbClr val="000000">
                      <a:alpha val="43137"/>
                    </a:srgbClr>
                  </a:outerShdw>
                </a:effectLst>
                <a:latin typeface="Cambria" pitchFamily="18" charset="0"/>
              </a:rPr>
              <a:t>pride</a:t>
            </a:r>
            <a:r>
              <a:rPr lang="en-US" b="1" i="1" dirty="0" smtClean="0">
                <a:solidFill>
                  <a:srgbClr val="FFFF00"/>
                </a:solidFill>
                <a:effectLst>
                  <a:outerShdw blurRad="38100" dist="38100" dir="2700000" algn="tl">
                    <a:srgbClr val="000000">
                      <a:alpha val="43137"/>
                    </a:srgbClr>
                  </a:outerShdw>
                </a:effectLst>
                <a:latin typeface="Cambria" pitchFamily="18" charset="0"/>
              </a:rPr>
              <a:t> comes, then comes disgrace, but with </a:t>
            </a:r>
            <a:r>
              <a:rPr lang="en-US" b="1" i="1" u="sng" dirty="0" smtClean="0">
                <a:solidFill>
                  <a:srgbClr val="FFFF00"/>
                </a:solidFill>
                <a:effectLst>
                  <a:outerShdw blurRad="38100" dist="38100" dir="2700000" algn="tl">
                    <a:srgbClr val="000000">
                      <a:alpha val="43137"/>
                    </a:srgbClr>
                  </a:outerShdw>
                </a:effectLst>
                <a:latin typeface="Cambria" pitchFamily="18" charset="0"/>
              </a:rPr>
              <a:t>humility</a:t>
            </a:r>
            <a:r>
              <a:rPr lang="en-US" b="1" i="1" dirty="0" smtClean="0">
                <a:solidFill>
                  <a:srgbClr val="FFFF00"/>
                </a:solidFill>
                <a:effectLst>
                  <a:outerShdw blurRad="38100" dist="38100" dir="2700000" algn="tl">
                    <a:srgbClr val="000000">
                      <a:alpha val="43137"/>
                    </a:srgbClr>
                  </a:outerShdw>
                </a:effectLst>
                <a:latin typeface="Cambria" pitchFamily="18" charset="0"/>
              </a:rPr>
              <a:t> comes wisdom. </a:t>
            </a:r>
            <a:r>
              <a:rPr lang="en-US" b="1" dirty="0" smtClean="0">
                <a:effectLst>
                  <a:outerShdw blurRad="38100" dist="38100" dir="2700000" algn="tl">
                    <a:srgbClr val="000000">
                      <a:alpha val="43137"/>
                    </a:srgbClr>
                  </a:outerShdw>
                </a:effectLst>
                <a:latin typeface="Cambria" pitchFamily="18" charset="0"/>
              </a:rPr>
              <a:t>(11:2)</a:t>
            </a:r>
          </a:p>
          <a:p>
            <a:pPr lvl="1"/>
            <a:endParaRPr lang="en-US" b="1" dirty="0" smtClean="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Pride Will Do to You</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Proud people are unable/unwilling to listen and receive good advice – they only want to argue with you and tell you how wrong you are!</a:t>
            </a: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Pride</a:t>
            </a:r>
            <a:r>
              <a:rPr lang="en-US" b="1" i="1" dirty="0" smtClean="0">
                <a:solidFill>
                  <a:srgbClr val="FFFF00"/>
                </a:solidFill>
                <a:effectLst>
                  <a:outerShdw blurRad="38100" dist="38100" dir="2700000" algn="tl">
                    <a:srgbClr val="000000">
                      <a:alpha val="43137"/>
                    </a:srgbClr>
                  </a:outerShdw>
                </a:effectLst>
                <a:latin typeface="Cambria" pitchFamily="18" charset="0"/>
              </a:rPr>
              <a:t> only breeds quarrels, but wisdom is found in those who take advice. </a:t>
            </a:r>
            <a:r>
              <a:rPr lang="en-US" b="1" dirty="0" smtClean="0">
                <a:effectLst>
                  <a:outerShdw blurRad="38100" dist="38100" dir="2700000" algn="tl">
                    <a:srgbClr val="000000">
                      <a:alpha val="43137"/>
                    </a:srgbClr>
                  </a:outerShdw>
                </a:effectLst>
                <a:latin typeface="Cambria" pitchFamily="18" charset="0"/>
              </a:rPr>
              <a:t>(13:10)</a:t>
            </a:r>
          </a:p>
          <a:p>
            <a:r>
              <a:rPr lang="en-US" dirty="0" smtClean="0">
                <a:effectLst>
                  <a:outerShdw blurRad="38100" dist="38100" dir="2700000" algn="tl">
                    <a:srgbClr val="000000">
                      <a:alpha val="43137"/>
                    </a:srgbClr>
                  </a:outerShdw>
                </a:effectLst>
              </a:rPr>
              <a:t>The “lamp” that guides a proud person through life is his sinful, misplaced self-confidence!</a:t>
            </a: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Haughty eyes</a:t>
            </a:r>
            <a:r>
              <a:rPr lang="en-US" b="1" i="1" dirty="0" smtClean="0">
                <a:solidFill>
                  <a:srgbClr val="FFFF00"/>
                </a:solidFill>
                <a:effectLst>
                  <a:outerShdw blurRad="38100" dist="38100" dir="2700000" algn="tl">
                    <a:srgbClr val="000000">
                      <a:alpha val="43137"/>
                    </a:srgbClr>
                  </a:outerShdw>
                </a:effectLst>
                <a:latin typeface="Cambria" pitchFamily="18" charset="0"/>
              </a:rPr>
              <a:t> and a </a:t>
            </a:r>
            <a:r>
              <a:rPr lang="en-US" b="1" i="1" u="sng" dirty="0" smtClean="0">
                <a:solidFill>
                  <a:srgbClr val="FFFF00"/>
                </a:solidFill>
                <a:effectLst>
                  <a:outerShdw blurRad="38100" dist="38100" dir="2700000" algn="tl">
                    <a:srgbClr val="000000">
                      <a:alpha val="43137"/>
                    </a:srgbClr>
                  </a:outerShdw>
                </a:effectLst>
                <a:latin typeface="Cambria" pitchFamily="18" charset="0"/>
              </a:rPr>
              <a:t>proud heart</a:t>
            </a:r>
            <a:r>
              <a:rPr lang="en-US" b="1" i="1" dirty="0" smtClean="0">
                <a:solidFill>
                  <a:srgbClr val="FFFF00"/>
                </a:solidFill>
                <a:effectLst>
                  <a:outerShdw blurRad="38100" dist="38100" dir="2700000" algn="tl">
                    <a:srgbClr val="000000">
                      <a:alpha val="43137"/>
                    </a:srgbClr>
                  </a:outerShdw>
                </a:effectLst>
                <a:latin typeface="Cambria" pitchFamily="18" charset="0"/>
              </a:rPr>
              <a:t>, the lamp of the wicked, are sin! </a:t>
            </a:r>
            <a:r>
              <a:rPr lang="en-US" b="1" dirty="0" smtClean="0">
                <a:effectLst>
                  <a:outerShdw blurRad="38100" dist="38100" dir="2700000" algn="tl">
                    <a:srgbClr val="000000">
                      <a:alpha val="43137"/>
                    </a:srgbClr>
                  </a:outerShdw>
                </a:effectLst>
                <a:latin typeface="Cambria" pitchFamily="18" charset="0"/>
              </a:rPr>
              <a:t>(21:4)</a:t>
            </a:r>
          </a:p>
          <a:p>
            <a:pPr lvl="1"/>
            <a:endParaRPr lang="en-US" dirty="0" smtClean="0">
              <a:effectLst>
                <a:outerShdw blurRad="38100" dist="38100" dir="2700000" algn="tl">
                  <a:srgbClr val="000000">
                    <a:alpha val="43137"/>
                  </a:srgbClr>
                </a:outerShdw>
              </a:effectLst>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Pride Will Do to You</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Proud people who look down on others and exploit them, may seem to “win” in the short term, but in the long run God will judge them:</a:t>
            </a: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Pride</a:t>
            </a:r>
            <a:r>
              <a:rPr lang="en-US" b="1" i="1" dirty="0" smtClean="0">
                <a:solidFill>
                  <a:srgbClr val="FFFF00"/>
                </a:solidFill>
                <a:effectLst>
                  <a:outerShdw blurRad="38100" dist="38100" dir="2700000" algn="tl">
                    <a:srgbClr val="000000">
                      <a:alpha val="43137"/>
                    </a:srgbClr>
                  </a:outerShdw>
                </a:effectLst>
                <a:latin typeface="Cambria" pitchFamily="18" charset="0"/>
              </a:rPr>
              <a:t> goes before destruction, a </a:t>
            </a:r>
            <a:r>
              <a:rPr lang="en-US" b="1" i="1" u="sng" dirty="0" smtClean="0">
                <a:solidFill>
                  <a:srgbClr val="FFFF00"/>
                </a:solidFill>
                <a:effectLst>
                  <a:outerShdw blurRad="38100" dist="38100" dir="2700000" algn="tl">
                    <a:srgbClr val="000000">
                      <a:alpha val="43137"/>
                    </a:srgbClr>
                  </a:outerShdw>
                </a:effectLst>
                <a:latin typeface="Cambria" pitchFamily="18" charset="0"/>
              </a:rPr>
              <a:t>haughty spirit</a:t>
            </a:r>
            <a:r>
              <a:rPr lang="en-US" b="1" i="1" dirty="0" smtClean="0">
                <a:solidFill>
                  <a:srgbClr val="FFFF00"/>
                </a:solidFill>
                <a:effectLst>
                  <a:outerShdw blurRad="38100" dist="38100" dir="2700000" algn="tl">
                    <a:srgbClr val="000000">
                      <a:alpha val="43137"/>
                    </a:srgbClr>
                  </a:outerShdw>
                </a:effectLst>
                <a:latin typeface="Cambria" pitchFamily="18" charset="0"/>
              </a:rPr>
              <a:t> before a fall. Better to be </a:t>
            </a:r>
            <a:r>
              <a:rPr lang="en-US" b="1" i="1" u="sng" dirty="0" smtClean="0">
                <a:solidFill>
                  <a:srgbClr val="FFFF00"/>
                </a:solidFill>
                <a:effectLst>
                  <a:outerShdw blurRad="38100" dist="38100" dir="2700000" algn="tl">
                    <a:srgbClr val="000000">
                      <a:alpha val="43137"/>
                    </a:srgbClr>
                  </a:outerShdw>
                </a:effectLst>
                <a:latin typeface="Cambria" pitchFamily="18" charset="0"/>
              </a:rPr>
              <a:t>lowly in spirit</a:t>
            </a:r>
            <a:r>
              <a:rPr lang="en-US" b="1" i="1" dirty="0" smtClean="0">
                <a:solidFill>
                  <a:srgbClr val="FFFF00"/>
                </a:solidFill>
                <a:effectLst>
                  <a:outerShdw blurRad="38100" dist="38100" dir="2700000" algn="tl">
                    <a:srgbClr val="000000">
                      <a:alpha val="43137"/>
                    </a:srgbClr>
                  </a:outerShdw>
                </a:effectLst>
                <a:latin typeface="Cambria" pitchFamily="18" charset="0"/>
              </a:rPr>
              <a:t> and among the oppressed than to share plunder with the </a:t>
            </a:r>
            <a:r>
              <a:rPr lang="en-US" b="1" i="1" u="sng" dirty="0" smtClean="0">
                <a:solidFill>
                  <a:srgbClr val="FFFF00"/>
                </a:solidFill>
                <a:effectLst>
                  <a:outerShdw blurRad="38100" dist="38100" dir="2700000" algn="tl">
                    <a:srgbClr val="000000">
                      <a:alpha val="43137"/>
                    </a:srgbClr>
                  </a:outerShdw>
                </a:effectLst>
                <a:latin typeface="Cambria" pitchFamily="18" charset="0"/>
              </a:rPr>
              <a:t>proud</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(16:18-19)</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LORD detests all the </a:t>
            </a:r>
            <a:r>
              <a:rPr lang="en-US" b="1" i="1" u="sng" dirty="0" smtClean="0">
                <a:solidFill>
                  <a:srgbClr val="FFFF00"/>
                </a:solidFill>
                <a:effectLst>
                  <a:outerShdw blurRad="38100" dist="38100" dir="2700000" algn="tl">
                    <a:srgbClr val="000000">
                      <a:alpha val="43137"/>
                    </a:srgbClr>
                  </a:outerShdw>
                </a:effectLst>
                <a:latin typeface="Cambria" pitchFamily="18" charset="0"/>
              </a:rPr>
              <a:t>proud of heart</a:t>
            </a:r>
            <a:r>
              <a:rPr lang="en-US" b="1" i="1" dirty="0" smtClean="0">
                <a:solidFill>
                  <a:srgbClr val="FFFF00"/>
                </a:solidFill>
                <a:effectLst>
                  <a:outerShdw blurRad="38100" dist="38100" dir="2700000" algn="tl">
                    <a:srgbClr val="000000">
                      <a:alpha val="43137"/>
                    </a:srgbClr>
                  </a:outerShdw>
                </a:effectLst>
                <a:latin typeface="Cambria" pitchFamily="18" charset="0"/>
              </a:rPr>
              <a:t>. Be sure of this: They will not go unpunished. </a:t>
            </a:r>
            <a:r>
              <a:rPr lang="en-US" b="1" dirty="0" smtClean="0">
                <a:effectLst>
                  <a:outerShdw blurRad="38100" dist="38100" dir="2700000" algn="tl">
                    <a:srgbClr val="000000">
                      <a:alpha val="43137"/>
                    </a:srgbClr>
                  </a:outerShdw>
                </a:effectLst>
                <a:latin typeface="Cambria" pitchFamily="18" charset="0"/>
              </a:rPr>
              <a:t>(16:5)</a:t>
            </a:r>
          </a:p>
          <a:p>
            <a:pPr lvl="1"/>
            <a:endParaRPr lang="en-US" b="1" dirty="0" smtClean="0">
              <a:effectLst>
                <a:outerShdw blurRad="38100" dist="38100" dir="2700000" algn="tl">
                  <a:srgbClr val="000000">
                    <a:alpha val="43137"/>
                  </a:srgbClr>
                </a:outerShdw>
              </a:effectLst>
              <a:latin typeface="Cambria" pitchFamily="18" charset="0"/>
            </a:endParaRPr>
          </a:p>
          <a:p>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You Need to Do About Pride</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Two Part Solution:</a:t>
            </a:r>
          </a:p>
          <a:p>
            <a:pPr lvl="1"/>
            <a:r>
              <a:rPr lang="en-US" dirty="0" smtClean="0">
                <a:effectLst>
                  <a:outerShdw blurRad="38100" dist="38100" dir="2700000" algn="tl">
                    <a:srgbClr val="000000">
                      <a:alpha val="43137"/>
                    </a:srgbClr>
                  </a:outerShdw>
                </a:effectLst>
              </a:rPr>
              <a:t>You’ve got to get the glory that only comes to the humble</a:t>
            </a:r>
          </a:p>
          <a:p>
            <a:pPr lvl="1"/>
            <a:r>
              <a:rPr lang="en-US" dirty="0" smtClean="0">
                <a:effectLst>
                  <a:outerShdw blurRad="38100" dist="38100" dir="2700000" algn="tl">
                    <a:srgbClr val="000000">
                      <a:alpha val="43137"/>
                    </a:srgbClr>
                  </a:outerShdw>
                </a:effectLst>
              </a:rPr>
              <a:t>You’ve got to use the joy of the gospel to erode your pride for the rest of your life</a:t>
            </a:r>
          </a:p>
          <a:p>
            <a:pPr lvl="1"/>
            <a:endParaRPr lang="en-US" u="sng" dirty="0" smtClean="0">
              <a:effectLst>
                <a:outerShdw blurRad="38100" dist="38100" dir="2700000" algn="tl">
                  <a:srgbClr val="000000">
                    <a:alpha val="43137"/>
                  </a:srgbClr>
                </a:outerShdw>
              </a:effectLst>
            </a:endParaRPr>
          </a:p>
          <a:p>
            <a:pPr lvl="1"/>
            <a:endParaRPr lang="en-US" u="sng"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You Need to Do About Pride</a:t>
            </a:r>
          </a:p>
        </p:txBody>
      </p:sp>
      <p:sp>
        <p:nvSpPr>
          <p:cNvPr id="5" name="Content Placeholder 4"/>
          <p:cNvSpPr>
            <a:spLocks noGrp="1"/>
          </p:cNvSpPr>
          <p:nvPr>
            <p:ph idx="1"/>
          </p:nvPr>
        </p:nvSpPr>
        <p:spPr>
          <a:xfrm>
            <a:off x="457200" y="914400"/>
            <a:ext cx="8229600" cy="5943600"/>
          </a:xfrm>
        </p:spPr>
        <p:txBody>
          <a:bodyPr>
            <a:normAutofit/>
          </a:bodyPr>
          <a:lstStyle/>
          <a:p>
            <a:r>
              <a:rPr lang="en-US" b="1" dirty="0" smtClean="0">
                <a:effectLst>
                  <a:outerShdw blurRad="38100" dist="38100" dir="2700000" algn="tl">
                    <a:srgbClr val="000000">
                      <a:alpha val="43137"/>
                    </a:srgbClr>
                  </a:outerShdw>
                </a:effectLst>
              </a:rPr>
              <a:t>Get the glory that only comes to the humble:</a:t>
            </a:r>
          </a:p>
          <a:p>
            <a:pPr lvl="1"/>
            <a:r>
              <a:rPr lang="en-US" sz="3000" b="1" i="1" dirty="0" smtClean="0">
                <a:solidFill>
                  <a:srgbClr val="FFFF00"/>
                </a:solidFill>
                <a:effectLst>
                  <a:outerShdw blurRad="38100" dist="38100" dir="2700000" algn="tl">
                    <a:srgbClr val="000000">
                      <a:alpha val="43137"/>
                    </a:srgbClr>
                  </a:outerShdw>
                </a:effectLst>
                <a:latin typeface="Cambria" pitchFamily="18" charset="0"/>
              </a:rPr>
              <a:t>The fear of the LORD teaches a man wisdom, and </a:t>
            </a:r>
            <a:r>
              <a:rPr lang="en-US" sz="3000" b="1" i="1" u="sng" dirty="0" smtClean="0">
                <a:solidFill>
                  <a:srgbClr val="FFFF00"/>
                </a:solidFill>
                <a:effectLst>
                  <a:outerShdw blurRad="38100" dist="38100" dir="2700000" algn="tl">
                    <a:srgbClr val="000000">
                      <a:alpha val="43137"/>
                    </a:srgbClr>
                  </a:outerShdw>
                </a:effectLst>
                <a:latin typeface="Cambria" pitchFamily="18" charset="0"/>
              </a:rPr>
              <a:t>humility</a:t>
            </a:r>
            <a:r>
              <a:rPr lang="en-US" sz="3000" b="1" i="1" dirty="0" smtClean="0">
                <a:solidFill>
                  <a:srgbClr val="FFFF00"/>
                </a:solidFill>
                <a:effectLst>
                  <a:outerShdw blurRad="38100" dist="38100" dir="2700000" algn="tl">
                    <a:srgbClr val="000000">
                      <a:alpha val="43137"/>
                    </a:srgbClr>
                  </a:outerShdw>
                </a:effectLst>
                <a:latin typeface="Cambria" pitchFamily="18" charset="0"/>
              </a:rPr>
              <a:t> comes before honor. </a:t>
            </a:r>
            <a:r>
              <a:rPr lang="en-US" sz="3000" b="1" dirty="0" smtClean="0">
                <a:effectLst>
                  <a:outerShdw blurRad="38100" dist="38100" dir="2700000" algn="tl">
                    <a:srgbClr val="000000">
                      <a:alpha val="43137"/>
                    </a:srgbClr>
                  </a:outerShdw>
                </a:effectLst>
                <a:latin typeface="Cambria" pitchFamily="18" charset="0"/>
              </a:rPr>
              <a:t>(15:33)</a:t>
            </a:r>
          </a:p>
          <a:p>
            <a:pPr lvl="1"/>
            <a:r>
              <a:rPr lang="en-US" sz="3000" b="1" i="1" u="sng" dirty="0" smtClean="0">
                <a:solidFill>
                  <a:srgbClr val="FFFF00"/>
                </a:solidFill>
                <a:effectLst>
                  <a:outerShdw blurRad="38100" dist="38100" dir="2700000" algn="tl">
                    <a:srgbClr val="000000">
                      <a:alpha val="43137"/>
                    </a:srgbClr>
                  </a:outerShdw>
                </a:effectLst>
                <a:latin typeface="Cambria" pitchFamily="18" charset="0"/>
              </a:rPr>
              <a:t>Humility</a:t>
            </a:r>
            <a:r>
              <a:rPr lang="en-US" sz="3000" b="1" i="1" dirty="0" smtClean="0">
                <a:solidFill>
                  <a:srgbClr val="FFFF00"/>
                </a:solidFill>
                <a:effectLst>
                  <a:outerShdw blurRad="38100" dist="38100" dir="2700000" algn="tl">
                    <a:srgbClr val="000000">
                      <a:alpha val="43137"/>
                    </a:srgbClr>
                  </a:outerShdw>
                </a:effectLst>
                <a:latin typeface="Cambria" pitchFamily="18" charset="0"/>
              </a:rPr>
              <a:t> and the fear of the LORD bring wealth and honor and life. </a:t>
            </a:r>
            <a:r>
              <a:rPr lang="en-US" sz="3000" b="1" dirty="0" smtClean="0">
                <a:effectLst>
                  <a:outerShdw blurRad="38100" dist="38100" dir="2700000" algn="tl">
                    <a:srgbClr val="000000">
                      <a:alpha val="43137"/>
                    </a:srgbClr>
                  </a:outerShdw>
                </a:effectLst>
                <a:latin typeface="Cambria" pitchFamily="18" charset="0"/>
              </a:rPr>
              <a:t>(22:4)</a:t>
            </a:r>
          </a:p>
          <a:p>
            <a:pPr lvl="1"/>
            <a:r>
              <a:rPr lang="en-US" sz="3200" dirty="0" smtClean="0">
                <a:effectLst>
                  <a:outerShdw blurRad="38100" dist="38100" dir="2700000" algn="tl">
                    <a:srgbClr val="000000">
                      <a:alpha val="43137"/>
                    </a:srgbClr>
                  </a:outerShdw>
                </a:effectLst>
              </a:rPr>
              <a:t>Paradoxically, the person who is </a:t>
            </a:r>
            <a:r>
              <a:rPr lang="en-US" sz="3200" u="sng" dirty="0" smtClean="0">
                <a:effectLst>
                  <a:outerShdw blurRad="38100" dist="38100" dir="2700000" algn="tl">
                    <a:srgbClr val="000000">
                      <a:alpha val="43137"/>
                    </a:srgbClr>
                  </a:outerShdw>
                </a:effectLst>
              </a:rPr>
              <a:t>not</a:t>
            </a:r>
            <a:r>
              <a:rPr lang="en-US" sz="3200" dirty="0" smtClean="0">
                <a:effectLst>
                  <a:outerShdw blurRad="38100" dist="38100" dir="2700000" algn="tl">
                    <a:srgbClr val="000000">
                      <a:alpha val="43137"/>
                    </a:srgbClr>
                  </a:outerShdw>
                </a:effectLst>
              </a:rPr>
              <a:t> seeking glory before God is, in the end, crowned with honor and wisdom</a:t>
            </a:r>
            <a:endParaRPr lang="en-US" sz="3200" u="sng" dirty="0" smtClean="0">
              <a:effectLst>
                <a:outerShdw blurRad="38100" dist="38100" dir="2700000" algn="tl">
                  <a:srgbClr val="000000">
                    <a:alpha val="43137"/>
                  </a:srgbClr>
                </a:outerShdw>
              </a:effectLst>
            </a:endParaRPr>
          </a:p>
          <a:p>
            <a:pPr lvl="1"/>
            <a:endParaRPr lang="en-US" sz="3000" b="1" dirty="0" smtClean="0">
              <a:effectLst>
                <a:outerShdw blurRad="38100" dist="38100" dir="2700000" algn="tl">
                  <a:srgbClr val="000000">
                    <a:alpha val="43137"/>
                  </a:srgbClr>
                </a:outerShdw>
              </a:effectLst>
              <a:latin typeface="Cambria" pitchFamily="18" charset="0"/>
            </a:endParaRPr>
          </a:p>
          <a:p>
            <a:pPr lvl="1">
              <a:buNone/>
            </a:pPr>
            <a:endParaRPr lang="en-US" u="sng" dirty="0" smtClean="0">
              <a:effectLst>
                <a:outerShdw blurRad="38100" dist="38100" dir="2700000" algn="tl">
                  <a:srgbClr val="000000">
                    <a:alpha val="43137"/>
                  </a:srgbClr>
                </a:outerShdw>
              </a:effectLst>
            </a:endParaRPr>
          </a:p>
          <a:p>
            <a:pPr lvl="1"/>
            <a:endParaRPr lang="en-US" u="sng"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3600" dirty="0" smtClean="0">
                <a:effectLst>
                  <a:outerShdw blurRad="38100" dist="38100" dir="2700000" algn="tl">
                    <a:srgbClr val="000000">
                      <a:alpha val="43137"/>
                    </a:srgbClr>
                  </a:outerShdw>
                </a:effectLst>
              </a:rPr>
              <a:t>What You Need to Do About Pride</a:t>
            </a:r>
          </a:p>
        </p:txBody>
      </p:sp>
      <p:sp>
        <p:nvSpPr>
          <p:cNvPr id="5" name="Content Placeholder 4"/>
          <p:cNvSpPr>
            <a:spLocks noGrp="1"/>
          </p:cNvSpPr>
          <p:nvPr>
            <p:ph idx="1"/>
          </p:nvPr>
        </p:nvSpPr>
        <p:spPr>
          <a:xfrm>
            <a:off x="457200" y="914400"/>
            <a:ext cx="8229600" cy="5943600"/>
          </a:xfrm>
        </p:spPr>
        <p:txBody>
          <a:bodyPr>
            <a:normAutofit fontScale="92500"/>
          </a:bodyPr>
          <a:lstStyle/>
          <a:p>
            <a:r>
              <a:rPr lang="en-US" b="1" dirty="0" smtClean="0">
                <a:effectLst>
                  <a:outerShdw blurRad="38100" dist="38100" dir="2700000" algn="tl">
                    <a:srgbClr val="000000">
                      <a:alpha val="43137"/>
                    </a:srgbClr>
                  </a:outerShdw>
                </a:effectLst>
              </a:rPr>
              <a:t>Use the joy of the gospel to erode your pride for the rest of your life:</a:t>
            </a:r>
          </a:p>
          <a:p>
            <a:pPr lvl="1"/>
            <a:r>
              <a:rPr lang="en-US" sz="2600" b="1" i="1" dirty="0" smtClean="0">
                <a:solidFill>
                  <a:srgbClr val="FFFF00"/>
                </a:solidFill>
                <a:effectLst>
                  <a:outerShdw blurRad="38100" dist="38100" dir="2700000" algn="tl">
                    <a:srgbClr val="000000">
                      <a:alpha val="43137"/>
                    </a:srgbClr>
                  </a:outerShdw>
                </a:effectLst>
                <a:latin typeface="Cambria" pitchFamily="18" charset="0"/>
              </a:rPr>
              <a:t>[Christ], being in very nature God, did not consider equality with God something to be grasped, but </a:t>
            </a:r>
            <a:r>
              <a:rPr lang="en-US" sz="2600" b="1" i="1" u="sng" dirty="0" smtClean="0">
                <a:solidFill>
                  <a:srgbClr val="FFFF00"/>
                </a:solidFill>
                <a:effectLst>
                  <a:outerShdw blurRad="38100" dist="38100" dir="2700000" algn="tl">
                    <a:srgbClr val="000000">
                      <a:alpha val="43137"/>
                    </a:srgbClr>
                  </a:outerShdw>
                </a:effectLst>
                <a:latin typeface="Cambria" pitchFamily="18" charset="0"/>
              </a:rPr>
              <a:t>made Himself nothing</a:t>
            </a:r>
            <a:r>
              <a:rPr lang="en-US" sz="2600" b="1" i="1" dirty="0" smtClean="0">
                <a:solidFill>
                  <a:srgbClr val="FFFF00"/>
                </a:solidFill>
                <a:effectLst>
                  <a:outerShdw blurRad="38100" dist="38100" dir="2700000" algn="tl">
                    <a:srgbClr val="000000">
                      <a:alpha val="43137"/>
                    </a:srgbClr>
                  </a:outerShdw>
                </a:effectLst>
                <a:latin typeface="Cambria" pitchFamily="18" charset="0"/>
              </a:rPr>
              <a:t>, taking the very nature of a servant, being made in human likeness. And being found in appearance as a man, </a:t>
            </a:r>
            <a:r>
              <a:rPr lang="en-US" sz="2600" b="1" i="1" u="sng" dirty="0" smtClean="0">
                <a:solidFill>
                  <a:srgbClr val="FFFF00"/>
                </a:solidFill>
                <a:effectLst>
                  <a:outerShdw blurRad="38100" dist="38100" dir="2700000" algn="tl">
                    <a:srgbClr val="000000">
                      <a:alpha val="43137"/>
                    </a:srgbClr>
                  </a:outerShdw>
                </a:effectLst>
                <a:latin typeface="Cambria" pitchFamily="18" charset="0"/>
              </a:rPr>
              <a:t>He humbled himself</a:t>
            </a:r>
            <a:r>
              <a:rPr lang="en-US" sz="2600" b="1" i="1" dirty="0" smtClean="0">
                <a:solidFill>
                  <a:srgbClr val="FFFF00"/>
                </a:solidFill>
                <a:effectLst>
                  <a:outerShdw blurRad="38100" dist="38100" dir="2700000" algn="tl">
                    <a:srgbClr val="000000">
                      <a:alpha val="43137"/>
                    </a:srgbClr>
                  </a:outerShdw>
                </a:effectLst>
                <a:latin typeface="Cambria" pitchFamily="18" charset="0"/>
              </a:rPr>
              <a:t> and became obedient to death-- even death on a cross! </a:t>
            </a:r>
            <a:r>
              <a:rPr lang="en-US" sz="2600" b="1" dirty="0" smtClean="0">
                <a:effectLst>
                  <a:outerShdw blurRad="38100" dist="38100" dir="2700000" algn="tl">
                    <a:srgbClr val="000000">
                      <a:alpha val="43137"/>
                    </a:srgbClr>
                  </a:outerShdw>
                </a:effectLst>
                <a:latin typeface="Cambria" pitchFamily="18" charset="0"/>
              </a:rPr>
              <a:t>(Phil 2:6-8)</a:t>
            </a:r>
            <a:endParaRPr lang="en-US" sz="2600"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sz="2600" b="1" i="1" u="sng" dirty="0" smtClean="0">
                <a:solidFill>
                  <a:srgbClr val="FFFF00"/>
                </a:solidFill>
                <a:effectLst>
                  <a:outerShdw blurRad="38100" dist="38100" dir="2700000" algn="tl">
                    <a:srgbClr val="000000">
                      <a:alpha val="43137"/>
                    </a:srgbClr>
                  </a:outerShdw>
                </a:effectLst>
                <a:latin typeface="Cambria" pitchFamily="18" charset="0"/>
              </a:rPr>
              <a:t>Therefore God exalted Him</a:t>
            </a:r>
            <a:r>
              <a:rPr lang="en-US" sz="2600" b="1" i="1" dirty="0" smtClean="0">
                <a:solidFill>
                  <a:srgbClr val="FFFF00"/>
                </a:solidFill>
                <a:effectLst>
                  <a:outerShdw blurRad="38100" dist="38100" dir="2700000" algn="tl">
                    <a:srgbClr val="000000">
                      <a:alpha val="43137"/>
                    </a:srgbClr>
                  </a:outerShdw>
                </a:effectLst>
                <a:latin typeface="Cambria" pitchFamily="18" charset="0"/>
              </a:rPr>
              <a:t> to the highest place and gave him the name that is above every name, that at the name of Jesus every knee should bow, in heaven and on earth and under the earth, and every tongue confess that Jesus Christ is Lord, to the glory of God the Father. </a:t>
            </a:r>
            <a:r>
              <a:rPr lang="en-US" sz="2600" b="1" dirty="0" smtClean="0">
                <a:effectLst>
                  <a:outerShdw blurRad="38100" dist="38100" dir="2700000" algn="tl">
                    <a:srgbClr val="000000">
                      <a:alpha val="43137"/>
                    </a:srgbClr>
                  </a:outerShdw>
                </a:effectLst>
                <a:latin typeface="Cambria" pitchFamily="18" charset="0"/>
              </a:rPr>
              <a:t>(Phil 2:9-11)</a:t>
            </a:r>
          </a:p>
          <a:p>
            <a:pPr lvl="1"/>
            <a:endParaRPr lang="en-US" sz="3000" b="1" dirty="0" smtClean="0">
              <a:effectLst>
                <a:outerShdw blurRad="38100" dist="38100" dir="2700000" algn="tl">
                  <a:srgbClr val="000000">
                    <a:alpha val="43137"/>
                  </a:srgbClr>
                </a:outerShdw>
              </a:effectLst>
              <a:latin typeface="Cambria" pitchFamily="18" charset="0"/>
            </a:endParaRPr>
          </a:p>
          <a:p>
            <a:pPr lvl="1">
              <a:buNone/>
            </a:pPr>
            <a:endParaRPr lang="en-US" u="sng" dirty="0" smtClean="0">
              <a:effectLst>
                <a:outerShdw blurRad="38100" dist="38100" dir="2700000" algn="tl">
                  <a:srgbClr val="000000">
                    <a:alpha val="43137"/>
                  </a:srgbClr>
                </a:outerShdw>
              </a:effectLst>
            </a:endParaRPr>
          </a:p>
          <a:p>
            <a:pPr lvl="1"/>
            <a:endParaRPr lang="en-US" u="sng"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4400" dirty="0" smtClean="0">
                <a:effectLst>
                  <a:outerShdw blurRad="38100" dist="38100" dir="2700000" algn="tl">
                    <a:srgbClr val="000000">
                      <a:alpha val="43137"/>
                    </a:srgbClr>
                  </a:outerShdw>
                </a:effectLst>
              </a:rPr>
              <a:t>Pride Goes Before Destruction</a:t>
            </a:r>
          </a:p>
        </p:txBody>
      </p:sp>
      <p:sp>
        <p:nvSpPr>
          <p:cNvPr id="3" name="Content Placeholder 2"/>
          <p:cNvSpPr>
            <a:spLocks noGrp="1"/>
          </p:cNvSpPr>
          <p:nvPr>
            <p:ph idx="1"/>
          </p:nvPr>
        </p:nvSpPr>
        <p:spPr>
          <a:xfrm>
            <a:off x="457200" y="1066800"/>
            <a:ext cx="8229600" cy="5791200"/>
          </a:xfrm>
        </p:spPr>
        <p:txBody>
          <a:bodyPr>
            <a:normAutofit/>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[Lady Wisdom speaking] I hate </a:t>
            </a:r>
            <a:r>
              <a:rPr lang="en-US" b="1" i="1" u="sng" dirty="0" smtClean="0">
                <a:solidFill>
                  <a:srgbClr val="FFFF00"/>
                </a:solidFill>
                <a:effectLst>
                  <a:outerShdw blurRad="38100" dist="38100" dir="2700000" algn="tl">
                    <a:srgbClr val="000000">
                      <a:alpha val="43137"/>
                    </a:srgbClr>
                  </a:outerShdw>
                </a:effectLst>
                <a:latin typeface="Cambria" pitchFamily="18" charset="0"/>
              </a:rPr>
              <a:t>pride</a:t>
            </a:r>
            <a:r>
              <a:rPr lang="en-US" b="1" i="1" dirty="0" smtClean="0">
                <a:solidFill>
                  <a:srgbClr val="FFFF00"/>
                </a:solidFill>
                <a:effectLst>
                  <a:outerShdw blurRad="38100" dist="38100" dir="2700000" algn="tl">
                    <a:srgbClr val="000000">
                      <a:alpha val="43137"/>
                    </a:srgbClr>
                  </a:outerShdw>
                </a:effectLst>
                <a:latin typeface="Cambria" pitchFamily="18" charset="0"/>
              </a:rPr>
              <a:t> and </a:t>
            </a:r>
            <a:r>
              <a:rPr lang="en-US" b="1" i="1" u="sng" dirty="0" smtClean="0">
                <a:solidFill>
                  <a:srgbClr val="FFFF00"/>
                </a:solidFill>
                <a:effectLst>
                  <a:outerShdw blurRad="38100" dist="38100" dir="2700000" algn="tl">
                    <a:srgbClr val="000000">
                      <a:alpha val="43137"/>
                    </a:srgbClr>
                  </a:outerShdw>
                </a:effectLst>
                <a:latin typeface="Cambria" pitchFamily="18" charset="0"/>
              </a:rPr>
              <a:t>arrogance</a:t>
            </a:r>
            <a:r>
              <a:rPr lang="en-US" b="1" i="1" dirty="0" smtClean="0">
                <a:solidFill>
                  <a:srgbClr val="FFFF00"/>
                </a:solidFill>
                <a:effectLst>
                  <a:outerShdw blurRad="38100" dist="38100" dir="2700000" algn="tl">
                    <a:srgbClr val="000000">
                      <a:alpha val="43137"/>
                    </a:srgbClr>
                  </a:outerShdw>
                </a:effectLst>
                <a:latin typeface="Cambria" pitchFamily="18" charset="0"/>
              </a:rPr>
              <a:t>, evil behavior and perverse speech. </a:t>
            </a:r>
            <a:r>
              <a:rPr lang="en-US" b="1" dirty="0" smtClean="0">
                <a:effectLst>
                  <a:outerShdw blurRad="38100" dist="38100" dir="2700000" algn="tl">
                    <a:srgbClr val="000000">
                      <a:alpha val="43137"/>
                    </a:srgbClr>
                  </a:outerShdw>
                </a:effectLst>
                <a:latin typeface="Cambria" pitchFamily="18" charset="0"/>
              </a:rPr>
              <a:t>(8:13)</a:t>
            </a:r>
          </a:p>
          <a:p>
            <a:r>
              <a:rPr lang="en-US" b="1" i="1" dirty="0" smtClean="0">
                <a:solidFill>
                  <a:srgbClr val="FFFF00"/>
                </a:solidFill>
                <a:effectLst>
                  <a:outerShdw blurRad="38100" dist="38100" dir="2700000" algn="tl">
                    <a:srgbClr val="000000">
                      <a:alpha val="43137"/>
                    </a:srgbClr>
                  </a:outerShdw>
                </a:effectLst>
                <a:latin typeface="Cambria" pitchFamily="18" charset="0"/>
              </a:rPr>
              <a:t>When </a:t>
            </a:r>
            <a:r>
              <a:rPr lang="en-US" b="1" i="1" u="sng" dirty="0" smtClean="0">
                <a:solidFill>
                  <a:srgbClr val="FFFF00"/>
                </a:solidFill>
                <a:effectLst>
                  <a:outerShdw blurRad="38100" dist="38100" dir="2700000" algn="tl">
                    <a:srgbClr val="000000">
                      <a:alpha val="43137"/>
                    </a:srgbClr>
                  </a:outerShdw>
                </a:effectLst>
                <a:latin typeface="Cambria" pitchFamily="18" charset="0"/>
              </a:rPr>
              <a:t>pride</a:t>
            </a:r>
            <a:r>
              <a:rPr lang="en-US" b="1" i="1" dirty="0" smtClean="0">
                <a:solidFill>
                  <a:srgbClr val="FFFF00"/>
                </a:solidFill>
                <a:effectLst>
                  <a:outerShdw blurRad="38100" dist="38100" dir="2700000" algn="tl">
                    <a:srgbClr val="000000">
                      <a:alpha val="43137"/>
                    </a:srgbClr>
                  </a:outerShdw>
                </a:effectLst>
                <a:latin typeface="Cambria" pitchFamily="18" charset="0"/>
              </a:rPr>
              <a:t> comes, then comes disgrace, but with </a:t>
            </a:r>
            <a:r>
              <a:rPr lang="en-US" b="1" i="1" u="sng" dirty="0" smtClean="0">
                <a:solidFill>
                  <a:srgbClr val="FFFF00"/>
                </a:solidFill>
                <a:effectLst>
                  <a:outerShdw blurRad="38100" dist="38100" dir="2700000" algn="tl">
                    <a:srgbClr val="000000">
                      <a:alpha val="43137"/>
                    </a:srgbClr>
                  </a:outerShdw>
                </a:effectLst>
                <a:latin typeface="Cambria" pitchFamily="18" charset="0"/>
              </a:rPr>
              <a:t>humility</a:t>
            </a:r>
            <a:r>
              <a:rPr lang="en-US" b="1" i="1" dirty="0" smtClean="0">
                <a:solidFill>
                  <a:srgbClr val="FFFF00"/>
                </a:solidFill>
                <a:effectLst>
                  <a:outerShdw blurRad="38100" dist="38100" dir="2700000" algn="tl">
                    <a:srgbClr val="000000">
                      <a:alpha val="43137"/>
                    </a:srgbClr>
                  </a:outerShdw>
                </a:effectLst>
                <a:latin typeface="Cambria" pitchFamily="18" charset="0"/>
              </a:rPr>
              <a:t> comes wisdom. </a:t>
            </a:r>
            <a:r>
              <a:rPr lang="en-US" b="1" dirty="0" smtClean="0">
                <a:effectLst>
                  <a:outerShdw blurRad="38100" dist="38100" dir="2700000" algn="tl">
                    <a:srgbClr val="000000">
                      <a:alpha val="43137"/>
                    </a:srgbClr>
                  </a:outerShdw>
                </a:effectLst>
                <a:latin typeface="Cambria" pitchFamily="18" charset="0"/>
              </a:rPr>
              <a:t>(11:2)</a:t>
            </a:r>
          </a:p>
          <a:p>
            <a:r>
              <a:rPr lang="en-US" b="1" i="1" u="sng" dirty="0" smtClean="0">
                <a:solidFill>
                  <a:srgbClr val="FFFF00"/>
                </a:solidFill>
                <a:effectLst>
                  <a:outerShdw blurRad="38100" dist="38100" dir="2700000" algn="tl">
                    <a:srgbClr val="000000">
                      <a:alpha val="43137"/>
                    </a:srgbClr>
                  </a:outerShdw>
                </a:effectLst>
                <a:latin typeface="Cambria" pitchFamily="18" charset="0"/>
              </a:rPr>
              <a:t>Pride</a:t>
            </a:r>
            <a:r>
              <a:rPr lang="en-US" b="1" i="1" dirty="0" smtClean="0">
                <a:solidFill>
                  <a:srgbClr val="FFFF00"/>
                </a:solidFill>
                <a:effectLst>
                  <a:outerShdw blurRad="38100" dist="38100" dir="2700000" algn="tl">
                    <a:srgbClr val="000000">
                      <a:alpha val="43137"/>
                    </a:srgbClr>
                  </a:outerShdw>
                </a:effectLst>
                <a:latin typeface="Cambria" pitchFamily="18" charset="0"/>
              </a:rPr>
              <a:t> only breeds quarrels, but wisdom is found in those who take advice. </a:t>
            </a:r>
            <a:r>
              <a:rPr lang="en-US" b="1" dirty="0" smtClean="0">
                <a:effectLst>
                  <a:outerShdw blurRad="38100" dist="38100" dir="2700000" algn="tl">
                    <a:srgbClr val="000000">
                      <a:alpha val="43137"/>
                    </a:srgbClr>
                  </a:outerShdw>
                </a:effectLst>
                <a:latin typeface="Cambria" pitchFamily="18" charset="0"/>
              </a:rPr>
              <a:t>(13:10)</a:t>
            </a:r>
          </a:p>
          <a:p>
            <a:r>
              <a:rPr lang="en-US" b="1" i="1" dirty="0" smtClean="0">
                <a:solidFill>
                  <a:srgbClr val="FFFF00"/>
                </a:solidFill>
                <a:effectLst>
                  <a:outerShdw blurRad="38100" dist="38100" dir="2700000" algn="tl">
                    <a:srgbClr val="000000">
                      <a:alpha val="43137"/>
                    </a:srgbClr>
                  </a:outerShdw>
                </a:effectLst>
                <a:latin typeface="Cambria" pitchFamily="18" charset="0"/>
              </a:rPr>
              <a:t>The LORD tears down the </a:t>
            </a:r>
            <a:r>
              <a:rPr lang="en-US" b="1" i="1" u="sng" dirty="0" smtClean="0">
                <a:solidFill>
                  <a:srgbClr val="FFFF00"/>
                </a:solidFill>
                <a:effectLst>
                  <a:outerShdw blurRad="38100" dist="38100" dir="2700000" algn="tl">
                    <a:srgbClr val="000000">
                      <a:alpha val="43137"/>
                    </a:srgbClr>
                  </a:outerShdw>
                </a:effectLst>
                <a:latin typeface="Cambria" pitchFamily="18" charset="0"/>
              </a:rPr>
              <a:t>proud</a:t>
            </a:r>
            <a:r>
              <a:rPr lang="en-US" b="1" i="1" dirty="0" smtClean="0">
                <a:solidFill>
                  <a:srgbClr val="FFFF00"/>
                </a:solidFill>
                <a:effectLst>
                  <a:outerShdw blurRad="38100" dist="38100" dir="2700000" algn="tl">
                    <a:srgbClr val="000000">
                      <a:alpha val="43137"/>
                    </a:srgbClr>
                  </a:outerShdw>
                </a:effectLst>
                <a:latin typeface="Cambria" pitchFamily="18" charset="0"/>
              </a:rPr>
              <a:t> man's house but he keeps the widow's boundaries intact. </a:t>
            </a:r>
            <a:r>
              <a:rPr lang="en-US" b="1" dirty="0" smtClean="0">
                <a:effectLst>
                  <a:outerShdw blurRad="38100" dist="38100" dir="2700000" algn="tl">
                    <a:srgbClr val="000000">
                      <a:alpha val="43137"/>
                    </a:srgbClr>
                  </a:outerShdw>
                </a:effectLst>
                <a:latin typeface="Cambria" pitchFamily="18" charset="0"/>
              </a:rPr>
              <a:t>(15:25)</a:t>
            </a:r>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4400" dirty="0" smtClean="0">
                <a:effectLst>
                  <a:outerShdw blurRad="38100" dist="38100" dir="2700000" algn="tl">
                    <a:srgbClr val="000000">
                      <a:alpha val="43137"/>
                    </a:srgbClr>
                  </a:outerShdw>
                </a:effectLst>
              </a:rPr>
              <a:t>Pride Goes Before Destruction</a:t>
            </a:r>
          </a:p>
        </p:txBody>
      </p:sp>
      <p:sp>
        <p:nvSpPr>
          <p:cNvPr id="3" name="Content Placeholder 2"/>
          <p:cNvSpPr>
            <a:spLocks noGrp="1"/>
          </p:cNvSpPr>
          <p:nvPr>
            <p:ph idx="1"/>
          </p:nvPr>
        </p:nvSpPr>
        <p:spPr>
          <a:xfrm>
            <a:off x="457200" y="1066800"/>
            <a:ext cx="8229600" cy="5791200"/>
          </a:xfrm>
        </p:spPr>
        <p:txBody>
          <a:bodyPr>
            <a:normAutofit fontScale="92500" lnSpcReduction="10000"/>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The fear of the LORD teaches a man wisdom, and </a:t>
            </a:r>
            <a:r>
              <a:rPr lang="en-US" b="1" i="1" u="sng" dirty="0" smtClean="0">
                <a:solidFill>
                  <a:srgbClr val="FFFF00"/>
                </a:solidFill>
                <a:effectLst>
                  <a:outerShdw blurRad="38100" dist="38100" dir="2700000" algn="tl">
                    <a:srgbClr val="000000">
                      <a:alpha val="43137"/>
                    </a:srgbClr>
                  </a:outerShdw>
                </a:effectLst>
                <a:latin typeface="Cambria" pitchFamily="18" charset="0"/>
              </a:rPr>
              <a:t>humility</a:t>
            </a:r>
            <a:r>
              <a:rPr lang="en-US" b="1" i="1" dirty="0" smtClean="0">
                <a:solidFill>
                  <a:srgbClr val="FFFF00"/>
                </a:solidFill>
                <a:effectLst>
                  <a:outerShdw blurRad="38100" dist="38100" dir="2700000" algn="tl">
                    <a:srgbClr val="000000">
                      <a:alpha val="43137"/>
                    </a:srgbClr>
                  </a:outerShdw>
                </a:effectLst>
                <a:latin typeface="Cambria" pitchFamily="18" charset="0"/>
              </a:rPr>
              <a:t> comes before honor. </a:t>
            </a:r>
            <a:r>
              <a:rPr lang="en-US" b="1" dirty="0" smtClean="0">
                <a:effectLst>
                  <a:outerShdw blurRad="38100" dist="38100" dir="2700000" algn="tl">
                    <a:srgbClr val="000000">
                      <a:alpha val="43137"/>
                    </a:srgbClr>
                  </a:outerShdw>
                </a:effectLst>
                <a:latin typeface="Cambria" pitchFamily="18" charset="0"/>
              </a:rPr>
              <a:t>(15:33)</a:t>
            </a:r>
          </a:p>
          <a:p>
            <a:r>
              <a:rPr lang="en-US" b="1" i="1" dirty="0" smtClean="0">
                <a:solidFill>
                  <a:srgbClr val="FFFF00"/>
                </a:solidFill>
                <a:effectLst>
                  <a:outerShdw blurRad="38100" dist="38100" dir="2700000" algn="tl">
                    <a:srgbClr val="000000">
                      <a:alpha val="43137"/>
                    </a:srgbClr>
                  </a:outerShdw>
                </a:effectLst>
                <a:latin typeface="Cambria" pitchFamily="18" charset="0"/>
              </a:rPr>
              <a:t>The LORD detests all the </a:t>
            </a:r>
            <a:r>
              <a:rPr lang="en-US" b="1" i="1" u="sng" dirty="0" smtClean="0">
                <a:solidFill>
                  <a:srgbClr val="FFFF00"/>
                </a:solidFill>
                <a:effectLst>
                  <a:outerShdw blurRad="38100" dist="38100" dir="2700000" algn="tl">
                    <a:srgbClr val="000000">
                      <a:alpha val="43137"/>
                    </a:srgbClr>
                  </a:outerShdw>
                </a:effectLst>
                <a:latin typeface="Cambria" pitchFamily="18" charset="0"/>
              </a:rPr>
              <a:t>proud of heart</a:t>
            </a:r>
            <a:r>
              <a:rPr lang="en-US" b="1" i="1" dirty="0" smtClean="0">
                <a:solidFill>
                  <a:srgbClr val="FFFF00"/>
                </a:solidFill>
                <a:effectLst>
                  <a:outerShdw blurRad="38100" dist="38100" dir="2700000" algn="tl">
                    <a:srgbClr val="000000">
                      <a:alpha val="43137"/>
                    </a:srgbClr>
                  </a:outerShdw>
                </a:effectLst>
                <a:latin typeface="Cambria" pitchFamily="18" charset="0"/>
              </a:rPr>
              <a:t>. Be sure of this: They will not go unpunished. </a:t>
            </a:r>
            <a:r>
              <a:rPr lang="en-US" b="1" dirty="0" smtClean="0">
                <a:effectLst>
                  <a:outerShdw blurRad="38100" dist="38100" dir="2700000" algn="tl">
                    <a:srgbClr val="000000">
                      <a:alpha val="43137"/>
                    </a:srgbClr>
                  </a:outerShdw>
                </a:effectLst>
                <a:latin typeface="Cambria" pitchFamily="18" charset="0"/>
              </a:rPr>
              <a:t>(16:5)</a:t>
            </a:r>
          </a:p>
          <a:p>
            <a:r>
              <a:rPr lang="en-US" b="1" i="1" u="sng" dirty="0" smtClean="0">
                <a:solidFill>
                  <a:srgbClr val="FFFF00"/>
                </a:solidFill>
                <a:effectLst>
                  <a:outerShdw blurRad="38100" dist="38100" dir="2700000" algn="tl">
                    <a:srgbClr val="000000">
                      <a:alpha val="43137"/>
                    </a:srgbClr>
                  </a:outerShdw>
                </a:effectLst>
                <a:latin typeface="Cambria" pitchFamily="18" charset="0"/>
              </a:rPr>
              <a:t>Pride</a:t>
            </a:r>
            <a:r>
              <a:rPr lang="en-US" b="1" i="1" dirty="0" smtClean="0">
                <a:solidFill>
                  <a:srgbClr val="FFFF00"/>
                </a:solidFill>
                <a:effectLst>
                  <a:outerShdw blurRad="38100" dist="38100" dir="2700000" algn="tl">
                    <a:srgbClr val="000000">
                      <a:alpha val="43137"/>
                    </a:srgbClr>
                  </a:outerShdw>
                </a:effectLst>
                <a:latin typeface="Cambria" pitchFamily="18" charset="0"/>
              </a:rPr>
              <a:t> goes before destruction, a </a:t>
            </a:r>
            <a:r>
              <a:rPr lang="en-US" b="1" i="1" u="sng" dirty="0" smtClean="0">
                <a:solidFill>
                  <a:srgbClr val="FFFF00"/>
                </a:solidFill>
                <a:effectLst>
                  <a:outerShdw blurRad="38100" dist="38100" dir="2700000" algn="tl">
                    <a:srgbClr val="000000">
                      <a:alpha val="43137"/>
                    </a:srgbClr>
                  </a:outerShdw>
                </a:effectLst>
                <a:latin typeface="Cambria" pitchFamily="18" charset="0"/>
              </a:rPr>
              <a:t>haughty spirit</a:t>
            </a:r>
            <a:r>
              <a:rPr lang="en-US" b="1" i="1" dirty="0" smtClean="0">
                <a:solidFill>
                  <a:srgbClr val="FFFF00"/>
                </a:solidFill>
                <a:effectLst>
                  <a:outerShdw blurRad="38100" dist="38100" dir="2700000" algn="tl">
                    <a:srgbClr val="000000">
                      <a:alpha val="43137"/>
                    </a:srgbClr>
                  </a:outerShdw>
                </a:effectLst>
                <a:latin typeface="Cambria" pitchFamily="18" charset="0"/>
              </a:rPr>
              <a:t> before a fall. Better to be </a:t>
            </a:r>
            <a:r>
              <a:rPr lang="en-US" b="1" i="1" u="sng" dirty="0" smtClean="0">
                <a:solidFill>
                  <a:srgbClr val="FFFF00"/>
                </a:solidFill>
                <a:effectLst>
                  <a:outerShdw blurRad="38100" dist="38100" dir="2700000" algn="tl">
                    <a:srgbClr val="000000">
                      <a:alpha val="43137"/>
                    </a:srgbClr>
                  </a:outerShdw>
                </a:effectLst>
                <a:latin typeface="Cambria" pitchFamily="18" charset="0"/>
              </a:rPr>
              <a:t>lowly in spirit</a:t>
            </a:r>
            <a:r>
              <a:rPr lang="en-US" b="1" i="1" dirty="0" smtClean="0">
                <a:solidFill>
                  <a:srgbClr val="FFFF00"/>
                </a:solidFill>
                <a:effectLst>
                  <a:outerShdw blurRad="38100" dist="38100" dir="2700000" algn="tl">
                    <a:srgbClr val="000000">
                      <a:alpha val="43137"/>
                    </a:srgbClr>
                  </a:outerShdw>
                </a:effectLst>
                <a:latin typeface="Cambria" pitchFamily="18" charset="0"/>
              </a:rPr>
              <a:t> and among the oppressed than to share plunder with the </a:t>
            </a:r>
            <a:r>
              <a:rPr lang="en-US" b="1" i="1" u="sng" dirty="0" smtClean="0">
                <a:solidFill>
                  <a:srgbClr val="FFFF00"/>
                </a:solidFill>
                <a:effectLst>
                  <a:outerShdw blurRad="38100" dist="38100" dir="2700000" algn="tl">
                    <a:srgbClr val="000000">
                      <a:alpha val="43137"/>
                    </a:srgbClr>
                  </a:outerShdw>
                </a:effectLst>
                <a:latin typeface="Cambria" pitchFamily="18" charset="0"/>
              </a:rPr>
              <a:t>proud</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(16:18-19)</a:t>
            </a:r>
          </a:p>
          <a:p>
            <a:r>
              <a:rPr lang="en-US" b="1" i="1" dirty="0" smtClean="0">
                <a:solidFill>
                  <a:srgbClr val="FFFF00"/>
                </a:solidFill>
                <a:effectLst>
                  <a:outerShdw blurRad="38100" dist="38100" dir="2700000" algn="tl">
                    <a:srgbClr val="000000">
                      <a:alpha val="43137"/>
                    </a:srgbClr>
                  </a:outerShdw>
                </a:effectLst>
                <a:latin typeface="Cambria" pitchFamily="18" charset="0"/>
              </a:rPr>
              <a:t>Children's children are a crown to the aged, and parents are the </a:t>
            </a:r>
            <a:r>
              <a:rPr lang="en-US" b="1" i="1" u="sng" dirty="0" smtClean="0">
                <a:solidFill>
                  <a:srgbClr val="FFFF00"/>
                </a:solidFill>
                <a:effectLst>
                  <a:outerShdw blurRad="38100" dist="38100" dir="2700000" algn="tl">
                    <a:srgbClr val="000000">
                      <a:alpha val="43137"/>
                    </a:srgbClr>
                  </a:outerShdw>
                </a:effectLst>
                <a:latin typeface="Cambria" pitchFamily="18" charset="0"/>
              </a:rPr>
              <a:t>pride</a:t>
            </a:r>
            <a:r>
              <a:rPr lang="en-US" b="1" i="1" dirty="0" smtClean="0">
                <a:solidFill>
                  <a:srgbClr val="FFFF00"/>
                </a:solidFill>
                <a:effectLst>
                  <a:outerShdw blurRad="38100" dist="38100" dir="2700000" algn="tl">
                    <a:srgbClr val="000000">
                      <a:alpha val="43137"/>
                    </a:srgbClr>
                  </a:outerShdw>
                </a:effectLst>
                <a:latin typeface="Cambria" pitchFamily="18" charset="0"/>
              </a:rPr>
              <a:t> of their children. </a:t>
            </a:r>
            <a:r>
              <a:rPr lang="en-US" b="1" dirty="0" smtClean="0">
                <a:effectLst>
                  <a:outerShdw blurRad="38100" dist="38100" dir="2700000" algn="tl">
                    <a:srgbClr val="000000">
                      <a:alpha val="43137"/>
                    </a:srgbClr>
                  </a:outerShdw>
                </a:effectLst>
                <a:latin typeface="Cambria" pitchFamily="18" charset="0"/>
              </a:rPr>
              <a:t>(17:6)</a:t>
            </a:r>
          </a:p>
        </p:txBody>
      </p:sp>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4400" dirty="0" smtClean="0">
                <a:effectLst>
                  <a:outerShdw blurRad="38100" dist="38100" dir="2700000" algn="tl">
                    <a:srgbClr val="000000">
                      <a:alpha val="43137"/>
                    </a:srgbClr>
                  </a:outerShdw>
                </a:effectLst>
              </a:rPr>
              <a:t>Pride Goes Before Destruction</a:t>
            </a:r>
          </a:p>
        </p:txBody>
      </p:sp>
      <p:sp>
        <p:nvSpPr>
          <p:cNvPr id="3" name="Content Placeholder 2"/>
          <p:cNvSpPr>
            <a:spLocks noGrp="1"/>
          </p:cNvSpPr>
          <p:nvPr>
            <p:ph idx="1"/>
          </p:nvPr>
        </p:nvSpPr>
        <p:spPr>
          <a:xfrm>
            <a:off x="457200" y="1066800"/>
            <a:ext cx="8229600" cy="5791200"/>
          </a:xfrm>
        </p:spPr>
        <p:txBody>
          <a:bodyPr>
            <a:normAutofit/>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Before his downfall a man's heart is </a:t>
            </a:r>
            <a:r>
              <a:rPr lang="en-US" b="1" i="1" u="sng" dirty="0" smtClean="0">
                <a:solidFill>
                  <a:srgbClr val="FFFF00"/>
                </a:solidFill>
                <a:effectLst>
                  <a:outerShdw blurRad="38100" dist="38100" dir="2700000" algn="tl">
                    <a:srgbClr val="000000">
                      <a:alpha val="43137"/>
                    </a:srgbClr>
                  </a:outerShdw>
                </a:effectLst>
                <a:latin typeface="Cambria" pitchFamily="18" charset="0"/>
              </a:rPr>
              <a:t>proud</a:t>
            </a:r>
            <a:r>
              <a:rPr lang="en-US" b="1" i="1" dirty="0" smtClean="0">
                <a:solidFill>
                  <a:srgbClr val="FFFF00"/>
                </a:solidFill>
                <a:effectLst>
                  <a:outerShdw blurRad="38100" dist="38100" dir="2700000" algn="tl">
                    <a:srgbClr val="000000">
                      <a:alpha val="43137"/>
                    </a:srgbClr>
                  </a:outerShdw>
                </a:effectLst>
                <a:latin typeface="Cambria" pitchFamily="18" charset="0"/>
              </a:rPr>
              <a:t>, but </a:t>
            </a:r>
            <a:r>
              <a:rPr lang="en-US" b="1" i="1" u="sng" dirty="0" smtClean="0">
                <a:solidFill>
                  <a:srgbClr val="FFFF00"/>
                </a:solidFill>
                <a:effectLst>
                  <a:outerShdw blurRad="38100" dist="38100" dir="2700000" algn="tl">
                    <a:srgbClr val="000000">
                      <a:alpha val="43137"/>
                    </a:srgbClr>
                  </a:outerShdw>
                </a:effectLst>
                <a:latin typeface="Cambria" pitchFamily="18" charset="0"/>
              </a:rPr>
              <a:t>humility</a:t>
            </a:r>
            <a:r>
              <a:rPr lang="en-US" b="1" i="1" dirty="0" smtClean="0">
                <a:solidFill>
                  <a:srgbClr val="FFFF00"/>
                </a:solidFill>
                <a:effectLst>
                  <a:outerShdw blurRad="38100" dist="38100" dir="2700000" algn="tl">
                    <a:srgbClr val="000000">
                      <a:alpha val="43137"/>
                    </a:srgbClr>
                  </a:outerShdw>
                </a:effectLst>
                <a:latin typeface="Cambria" pitchFamily="18" charset="0"/>
              </a:rPr>
              <a:t> comes before honor. </a:t>
            </a:r>
            <a:r>
              <a:rPr lang="en-US" b="1" dirty="0" smtClean="0">
                <a:effectLst>
                  <a:outerShdw blurRad="38100" dist="38100" dir="2700000" algn="tl">
                    <a:srgbClr val="000000">
                      <a:alpha val="43137"/>
                    </a:srgbClr>
                  </a:outerShdw>
                </a:effectLst>
                <a:latin typeface="Cambria" pitchFamily="18" charset="0"/>
              </a:rPr>
              <a:t>(18:12)</a:t>
            </a:r>
          </a:p>
          <a:p>
            <a:r>
              <a:rPr lang="en-US" b="1" i="1" u="sng" dirty="0" smtClean="0">
                <a:solidFill>
                  <a:srgbClr val="FFFF00"/>
                </a:solidFill>
                <a:effectLst>
                  <a:outerShdw blurRad="38100" dist="38100" dir="2700000" algn="tl">
                    <a:srgbClr val="000000">
                      <a:alpha val="43137"/>
                    </a:srgbClr>
                  </a:outerShdw>
                </a:effectLst>
                <a:latin typeface="Cambria" pitchFamily="18" charset="0"/>
              </a:rPr>
              <a:t>Haughty eyes</a:t>
            </a:r>
            <a:r>
              <a:rPr lang="en-US" b="1" i="1" dirty="0" smtClean="0">
                <a:solidFill>
                  <a:srgbClr val="FFFF00"/>
                </a:solidFill>
                <a:effectLst>
                  <a:outerShdw blurRad="38100" dist="38100" dir="2700000" algn="tl">
                    <a:srgbClr val="000000">
                      <a:alpha val="43137"/>
                    </a:srgbClr>
                  </a:outerShdw>
                </a:effectLst>
                <a:latin typeface="Cambria" pitchFamily="18" charset="0"/>
              </a:rPr>
              <a:t> and a </a:t>
            </a:r>
            <a:r>
              <a:rPr lang="en-US" b="1" i="1" u="sng" dirty="0" smtClean="0">
                <a:solidFill>
                  <a:srgbClr val="FFFF00"/>
                </a:solidFill>
                <a:effectLst>
                  <a:outerShdw blurRad="38100" dist="38100" dir="2700000" algn="tl">
                    <a:srgbClr val="000000">
                      <a:alpha val="43137"/>
                    </a:srgbClr>
                  </a:outerShdw>
                </a:effectLst>
                <a:latin typeface="Cambria" pitchFamily="18" charset="0"/>
              </a:rPr>
              <a:t>proud heart</a:t>
            </a:r>
            <a:r>
              <a:rPr lang="en-US" b="1" i="1" dirty="0" smtClean="0">
                <a:solidFill>
                  <a:srgbClr val="FFFF00"/>
                </a:solidFill>
                <a:effectLst>
                  <a:outerShdw blurRad="38100" dist="38100" dir="2700000" algn="tl">
                    <a:srgbClr val="000000">
                      <a:alpha val="43137"/>
                    </a:srgbClr>
                  </a:outerShdw>
                </a:effectLst>
                <a:latin typeface="Cambria" pitchFamily="18" charset="0"/>
              </a:rPr>
              <a:t>, the lamp of the wicked, are sin! </a:t>
            </a:r>
            <a:r>
              <a:rPr lang="en-US" b="1" dirty="0" smtClean="0">
                <a:effectLst>
                  <a:outerShdw blurRad="38100" dist="38100" dir="2700000" algn="tl">
                    <a:srgbClr val="000000">
                      <a:alpha val="43137"/>
                    </a:srgbClr>
                  </a:outerShdw>
                </a:effectLst>
                <a:latin typeface="Cambria" pitchFamily="18" charset="0"/>
              </a:rPr>
              <a:t>(21:4)</a:t>
            </a:r>
          </a:p>
          <a:p>
            <a:r>
              <a:rPr lang="en-US" b="1" i="1" dirty="0" smtClean="0">
                <a:solidFill>
                  <a:srgbClr val="FFFF00"/>
                </a:solidFill>
                <a:effectLst>
                  <a:outerShdw blurRad="38100" dist="38100" dir="2700000" algn="tl">
                    <a:srgbClr val="000000">
                      <a:alpha val="43137"/>
                    </a:srgbClr>
                  </a:outerShdw>
                </a:effectLst>
                <a:latin typeface="Cambria" pitchFamily="18" charset="0"/>
              </a:rPr>
              <a:t>The </a:t>
            </a:r>
            <a:r>
              <a:rPr lang="en-US" b="1" i="1" u="sng" dirty="0" smtClean="0">
                <a:solidFill>
                  <a:srgbClr val="FFFF00"/>
                </a:solidFill>
                <a:effectLst>
                  <a:outerShdw blurRad="38100" dist="38100" dir="2700000" algn="tl">
                    <a:srgbClr val="000000">
                      <a:alpha val="43137"/>
                    </a:srgbClr>
                  </a:outerShdw>
                </a:effectLst>
                <a:latin typeface="Cambria" pitchFamily="18" charset="0"/>
              </a:rPr>
              <a:t>proud</a:t>
            </a:r>
            <a:r>
              <a:rPr lang="en-US" b="1" i="1" dirty="0" smtClean="0">
                <a:solidFill>
                  <a:srgbClr val="FFFF00"/>
                </a:solidFill>
                <a:effectLst>
                  <a:outerShdw blurRad="38100" dist="38100" dir="2700000" algn="tl">
                    <a:srgbClr val="000000">
                      <a:alpha val="43137"/>
                    </a:srgbClr>
                  </a:outerShdw>
                </a:effectLst>
                <a:latin typeface="Cambria" pitchFamily="18" charset="0"/>
              </a:rPr>
              <a:t> and </a:t>
            </a:r>
            <a:r>
              <a:rPr lang="en-US" b="1" i="1" u="sng" dirty="0" smtClean="0">
                <a:solidFill>
                  <a:srgbClr val="FFFF00"/>
                </a:solidFill>
                <a:effectLst>
                  <a:outerShdw blurRad="38100" dist="38100" dir="2700000" algn="tl">
                    <a:srgbClr val="000000">
                      <a:alpha val="43137"/>
                    </a:srgbClr>
                  </a:outerShdw>
                </a:effectLst>
                <a:latin typeface="Cambria" pitchFamily="18" charset="0"/>
              </a:rPr>
              <a:t>arrogant</a:t>
            </a:r>
            <a:r>
              <a:rPr lang="en-US" b="1" i="1" dirty="0" smtClean="0">
                <a:solidFill>
                  <a:srgbClr val="FFFF00"/>
                </a:solidFill>
                <a:effectLst>
                  <a:outerShdw blurRad="38100" dist="38100" dir="2700000" algn="tl">
                    <a:srgbClr val="000000">
                      <a:alpha val="43137"/>
                    </a:srgbClr>
                  </a:outerShdw>
                </a:effectLst>
                <a:latin typeface="Cambria" pitchFamily="18" charset="0"/>
              </a:rPr>
              <a:t> man--"Mocker" is his name; he behaves with overweening </a:t>
            </a:r>
            <a:r>
              <a:rPr lang="en-US" b="1" i="1" u="sng" dirty="0" smtClean="0">
                <a:solidFill>
                  <a:srgbClr val="FFFF00"/>
                </a:solidFill>
                <a:effectLst>
                  <a:outerShdw blurRad="38100" dist="38100" dir="2700000" algn="tl">
                    <a:srgbClr val="000000">
                      <a:alpha val="43137"/>
                    </a:srgbClr>
                  </a:outerShdw>
                </a:effectLst>
                <a:latin typeface="Cambria" pitchFamily="18" charset="0"/>
              </a:rPr>
              <a:t>pride</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(21:24)</a:t>
            </a:r>
          </a:p>
          <a:p>
            <a:r>
              <a:rPr lang="en-US" b="1" i="1" u="sng" dirty="0" smtClean="0">
                <a:solidFill>
                  <a:srgbClr val="FFFF00"/>
                </a:solidFill>
                <a:effectLst>
                  <a:outerShdw blurRad="38100" dist="38100" dir="2700000" algn="tl">
                    <a:srgbClr val="000000">
                      <a:alpha val="43137"/>
                    </a:srgbClr>
                  </a:outerShdw>
                </a:effectLst>
                <a:latin typeface="Cambria" pitchFamily="18" charset="0"/>
              </a:rPr>
              <a:t>Humility</a:t>
            </a:r>
            <a:r>
              <a:rPr lang="en-US" b="1" i="1" dirty="0" smtClean="0">
                <a:solidFill>
                  <a:srgbClr val="FFFF00"/>
                </a:solidFill>
                <a:effectLst>
                  <a:outerShdw blurRad="38100" dist="38100" dir="2700000" algn="tl">
                    <a:srgbClr val="000000">
                      <a:alpha val="43137"/>
                    </a:srgbClr>
                  </a:outerShdw>
                </a:effectLst>
                <a:latin typeface="Cambria" pitchFamily="18" charset="0"/>
              </a:rPr>
              <a:t> and the fear of the LORD bring wealth and honor and life. </a:t>
            </a:r>
            <a:r>
              <a:rPr lang="en-US" b="1" dirty="0" smtClean="0">
                <a:effectLst>
                  <a:outerShdw blurRad="38100" dist="38100" dir="2700000" algn="tl">
                    <a:srgbClr val="000000">
                      <a:alpha val="43137"/>
                    </a:srgbClr>
                  </a:outerShdw>
                </a:effectLst>
                <a:latin typeface="Cambria" pitchFamily="18" charset="0"/>
              </a:rPr>
              <a:t>(22:4)</a:t>
            </a:r>
          </a:p>
        </p:txBody>
      </p:sp>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4400" dirty="0" smtClean="0">
                <a:effectLst>
                  <a:outerShdw blurRad="38100" dist="38100" dir="2700000" algn="tl">
                    <a:srgbClr val="000000">
                      <a:alpha val="43137"/>
                    </a:srgbClr>
                  </a:outerShdw>
                </a:effectLst>
              </a:rPr>
              <a:t>Pride Goes Before Destruction</a:t>
            </a:r>
          </a:p>
        </p:txBody>
      </p:sp>
      <p:sp>
        <p:nvSpPr>
          <p:cNvPr id="3" name="Content Placeholder 2"/>
          <p:cNvSpPr>
            <a:spLocks noGrp="1"/>
          </p:cNvSpPr>
          <p:nvPr>
            <p:ph idx="1"/>
          </p:nvPr>
        </p:nvSpPr>
        <p:spPr>
          <a:xfrm>
            <a:off x="457200" y="1066800"/>
            <a:ext cx="8229600" cy="5791200"/>
          </a:xfrm>
        </p:spPr>
        <p:txBody>
          <a:bodyPr>
            <a:normAutofit fontScale="92500"/>
          </a:bodyPr>
          <a:lstStyle/>
          <a:p>
            <a:r>
              <a:rPr lang="en-US" b="1" i="1" dirty="0" smtClean="0">
                <a:solidFill>
                  <a:srgbClr val="FFFF00"/>
                </a:solidFill>
                <a:effectLst>
                  <a:outerShdw blurRad="38100" dist="38100" dir="2700000" algn="tl">
                    <a:srgbClr val="000000">
                      <a:alpha val="43137"/>
                    </a:srgbClr>
                  </a:outerShdw>
                </a:effectLst>
                <a:latin typeface="Cambria" pitchFamily="18" charset="0"/>
              </a:rPr>
              <a:t>Do not </a:t>
            </a:r>
            <a:r>
              <a:rPr lang="en-US" b="1" i="1" u="sng" dirty="0" smtClean="0">
                <a:solidFill>
                  <a:srgbClr val="FFFF00"/>
                </a:solidFill>
                <a:effectLst>
                  <a:outerShdw blurRad="38100" dist="38100" dir="2700000" algn="tl">
                    <a:srgbClr val="000000">
                      <a:alpha val="43137"/>
                    </a:srgbClr>
                  </a:outerShdw>
                </a:effectLst>
                <a:latin typeface="Cambria" pitchFamily="18" charset="0"/>
              </a:rPr>
              <a:t>exalt yourself</a:t>
            </a:r>
            <a:r>
              <a:rPr lang="en-US" b="1" i="1" dirty="0" smtClean="0">
                <a:solidFill>
                  <a:srgbClr val="FFFF00"/>
                </a:solidFill>
                <a:effectLst>
                  <a:outerShdw blurRad="38100" dist="38100" dir="2700000" algn="tl">
                    <a:srgbClr val="000000">
                      <a:alpha val="43137"/>
                    </a:srgbClr>
                  </a:outerShdw>
                </a:effectLst>
                <a:latin typeface="Cambria" pitchFamily="18" charset="0"/>
              </a:rPr>
              <a:t> in the king's presence, and do not claim a place among great men; it is better for him to say to you, “Come up here,” than for him to </a:t>
            </a:r>
            <a:r>
              <a:rPr lang="en-US" b="1" i="1" u="sng" dirty="0" smtClean="0">
                <a:solidFill>
                  <a:srgbClr val="FFFF00"/>
                </a:solidFill>
                <a:effectLst>
                  <a:outerShdw blurRad="38100" dist="38100" dir="2700000" algn="tl">
                    <a:srgbClr val="000000">
                      <a:alpha val="43137"/>
                    </a:srgbClr>
                  </a:outerShdw>
                </a:effectLst>
                <a:latin typeface="Cambria" pitchFamily="18" charset="0"/>
              </a:rPr>
              <a:t>humiliate</a:t>
            </a:r>
            <a:r>
              <a:rPr lang="en-US" b="1" i="1" dirty="0" smtClean="0">
                <a:solidFill>
                  <a:srgbClr val="FFFF00"/>
                </a:solidFill>
                <a:effectLst>
                  <a:outerShdw blurRad="38100" dist="38100" dir="2700000" algn="tl">
                    <a:srgbClr val="000000">
                      <a:alpha val="43137"/>
                    </a:srgbClr>
                  </a:outerShdw>
                </a:effectLst>
                <a:latin typeface="Cambria" pitchFamily="18" charset="0"/>
              </a:rPr>
              <a:t> you before a nobleman. </a:t>
            </a:r>
            <a:r>
              <a:rPr lang="en-US" b="1" dirty="0" smtClean="0">
                <a:effectLst>
                  <a:outerShdw blurRad="38100" dist="38100" dir="2700000" algn="tl">
                    <a:srgbClr val="000000">
                      <a:alpha val="43137"/>
                    </a:srgbClr>
                  </a:outerShdw>
                </a:effectLst>
                <a:latin typeface="Cambria" pitchFamily="18" charset="0"/>
              </a:rPr>
              <a:t>(25:6-7)</a:t>
            </a:r>
          </a:p>
          <a:p>
            <a:r>
              <a:rPr lang="en-US" b="1" i="1" dirty="0" smtClean="0">
                <a:solidFill>
                  <a:srgbClr val="FFFF00"/>
                </a:solidFill>
                <a:effectLst>
                  <a:outerShdw blurRad="38100" dist="38100" dir="2700000" algn="tl">
                    <a:srgbClr val="000000">
                      <a:alpha val="43137"/>
                    </a:srgbClr>
                  </a:outerShdw>
                </a:effectLst>
                <a:latin typeface="Cambria" pitchFamily="18" charset="0"/>
              </a:rPr>
              <a:t>A man's </a:t>
            </a:r>
            <a:r>
              <a:rPr lang="en-US" b="1" i="1" u="sng" dirty="0" smtClean="0">
                <a:solidFill>
                  <a:srgbClr val="FFFF00"/>
                </a:solidFill>
                <a:effectLst>
                  <a:outerShdw blurRad="38100" dist="38100" dir="2700000" algn="tl">
                    <a:srgbClr val="000000">
                      <a:alpha val="43137"/>
                    </a:srgbClr>
                  </a:outerShdw>
                </a:effectLst>
                <a:latin typeface="Cambria" pitchFamily="18" charset="0"/>
              </a:rPr>
              <a:t>pride</a:t>
            </a:r>
            <a:r>
              <a:rPr lang="en-US" b="1" i="1" dirty="0" smtClean="0">
                <a:solidFill>
                  <a:srgbClr val="FFFF00"/>
                </a:solidFill>
                <a:effectLst>
                  <a:outerShdw blurRad="38100" dist="38100" dir="2700000" algn="tl">
                    <a:srgbClr val="000000">
                      <a:alpha val="43137"/>
                    </a:srgbClr>
                  </a:outerShdw>
                </a:effectLst>
                <a:latin typeface="Cambria" pitchFamily="18" charset="0"/>
              </a:rPr>
              <a:t> brings him low, but a man of </a:t>
            </a:r>
            <a:r>
              <a:rPr lang="en-US" b="1" i="1" u="sng" dirty="0" smtClean="0">
                <a:solidFill>
                  <a:srgbClr val="FFFF00"/>
                </a:solidFill>
                <a:effectLst>
                  <a:outerShdw blurRad="38100" dist="38100" dir="2700000" algn="tl">
                    <a:srgbClr val="000000">
                      <a:alpha val="43137"/>
                    </a:srgbClr>
                  </a:outerShdw>
                </a:effectLst>
                <a:latin typeface="Cambria" pitchFamily="18" charset="0"/>
              </a:rPr>
              <a:t>lowly spirit</a:t>
            </a:r>
            <a:r>
              <a:rPr lang="en-US" b="1" i="1" dirty="0" smtClean="0">
                <a:solidFill>
                  <a:srgbClr val="FFFF00"/>
                </a:solidFill>
                <a:effectLst>
                  <a:outerShdw blurRad="38100" dist="38100" dir="2700000" algn="tl">
                    <a:srgbClr val="000000">
                      <a:alpha val="43137"/>
                    </a:srgbClr>
                  </a:outerShdw>
                </a:effectLst>
                <a:latin typeface="Cambria" pitchFamily="18" charset="0"/>
              </a:rPr>
              <a:t> gains honor. </a:t>
            </a:r>
            <a:r>
              <a:rPr lang="en-US" b="1" dirty="0" smtClean="0">
                <a:effectLst>
                  <a:outerShdw blurRad="38100" dist="38100" dir="2700000" algn="tl">
                    <a:srgbClr val="000000">
                      <a:alpha val="43137"/>
                    </a:srgbClr>
                  </a:outerShdw>
                </a:effectLst>
                <a:latin typeface="Cambria" pitchFamily="18" charset="0"/>
              </a:rPr>
              <a:t>(29:23)</a:t>
            </a:r>
          </a:p>
          <a:p>
            <a:r>
              <a:rPr lang="en-US" b="1" i="1" dirty="0" smtClean="0">
                <a:solidFill>
                  <a:srgbClr val="FFFF00"/>
                </a:solidFill>
                <a:effectLst>
                  <a:outerShdw blurRad="38100" dist="38100" dir="2700000" algn="tl">
                    <a:srgbClr val="000000">
                      <a:alpha val="43137"/>
                    </a:srgbClr>
                  </a:outerShdw>
                </a:effectLst>
                <a:latin typeface="Cambria" pitchFamily="18" charset="0"/>
              </a:rPr>
              <a:t>There are … those who are pure in their own eyes and yet are not cleansed of their filth; those whose eyes are ever so </a:t>
            </a:r>
            <a:r>
              <a:rPr lang="en-US" b="1" i="1" u="sng" dirty="0" smtClean="0">
                <a:solidFill>
                  <a:srgbClr val="FFFF00"/>
                </a:solidFill>
                <a:effectLst>
                  <a:outerShdw blurRad="38100" dist="38100" dir="2700000" algn="tl">
                    <a:srgbClr val="000000">
                      <a:alpha val="43137"/>
                    </a:srgbClr>
                  </a:outerShdw>
                </a:effectLst>
                <a:latin typeface="Cambria" pitchFamily="18" charset="0"/>
              </a:rPr>
              <a:t>haughty</a:t>
            </a:r>
            <a:r>
              <a:rPr lang="en-US" b="1" i="1" dirty="0" smtClean="0">
                <a:solidFill>
                  <a:srgbClr val="FFFF00"/>
                </a:solidFill>
                <a:effectLst>
                  <a:outerShdw blurRad="38100" dist="38100" dir="2700000" algn="tl">
                    <a:srgbClr val="000000">
                      <a:alpha val="43137"/>
                    </a:srgbClr>
                  </a:outerShdw>
                </a:effectLst>
                <a:latin typeface="Cambria" pitchFamily="18" charset="0"/>
              </a:rPr>
              <a:t>, whose glances are so disdainful. </a:t>
            </a:r>
            <a:r>
              <a:rPr lang="en-US" b="1" dirty="0" smtClean="0">
                <a:effectLst>
                  <a:outerShdw blurRad="38100" dist="38100" dir="2700000" algn="tl">
                    <a:srgbClr val="000000">
                      <a:alpha val="43137"/>
                    </a:srgbClr>
                  </a:outerShdw>
                </a:effectLst>
                <a:latin typeface="Cambria" pitchFamily="18" charset="0"/>
              </a:rPr>
              <a:t>(30:12-13)</a:t>
            </a:r>
          </a:p>
        </p:txBody>
      </p:sp>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Pride Goes Before Destruction</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Pride is perhaps the chief of all vices. There is no sin that you can commit that does not involve pride.</a:t>
            </a:r>
          </a:p>
          <a:p>
            <a:r>
              <a:rPr lang="en-US" dirty="0" smtClean="0">
                <a:effectLst>
                  <a:outerShdw blurRad="38100" dist="38100" dir="2700000" algn="tl">
                    <a:srgbClr val="000000">
                      <a:alpha val="43137"/>
                    </a:srgbClr>
                  </a:outerShdw>
                </a:effectLst>
              </a:rPr>
              <a:t>C. S. Lewis said this about pride: </a:t>
            </a:r>
            <a:r>
              <a:rPr lang="en-US" i="1" dirty="0" smtClean="0">
                <a:effectLst>
                  <a:outerShdw blurRad="38100" dist="38100" dir="2700000" algn="tl">
                    <a:srgbClr val="000000">
                      <a:alpha val="43137"/>
                    </a:srgbClr>
                  </a:outerShdw>
                </a:effectLst>
                <a:latin typeface="Cambria" pitchFamily="18" charset="0"/>
              </a:rPr>
              <a:t>“</a:t>
            </a:r>
            <a:r>
              <a:rPr lang="en-US" b="1" i="1" dirty="0" smtClean="0">
                <a:effectLst>
                  <a:outerShdw blurRad="38100" dist="38100" dir="2700000" algn="tl">
                    <a:srgbClr val="000000">
                      <a:alpha val="43137"/>
                    </a:srgbClr>
                  </a:outerShdw>
                </a:effectLst>
                <a:latin typeface="Cambria" pitchFamily="18" charset="0"/>
              </a:rPr>
              <a:t>There is no fault  which makes a man more unpopular, and no fault which we are more unconscious of in ourselves. And the more we have it in ourselves, the more we dislike it in others</a:t>
            </a:r>
            <a:r>
              <a:rPr lang="en-US" i="1" dirty="0" smtClean="0">
                <a:effectLst>
                  <a:outerShdw blurRad="38100" dist="38100" dir="2700000" algn="tl">
                    <a:srgbClr val="000000">
                      <a:alpha val="43137"/>
                    </a:srgbClr>
                  </a:outerShdw>
                </a:effectLst>
                <a:latin typeface="Cambria" pitchFamily="18" charset="0"/>
              </a:rPr>
              <a:t>.”</a:t>
            </a:r>
            <a:r>
              <a:rPr lang="en-US" i="1"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a:t>
            </a:r>
            <a:r>
              <a:rPr lang="en-US" i="1" dirty="0" smtClean="0">
                <a:effectLst>
                  <a:outerShdw blurRad="38100" dist="38100" dir="2700000" algn="tl">
                    <a:srgbClr val="000000">
                      <a:alpha val="43137"/>
                    </a:srgbClr>
                  </a:outerShdw>
                </a:effectLst>
              </a:rPr>
              <a:t>Mere Christianity</a:t>
            </a:r>
            <a:r>
              <a:rPr lang="en-US" dirty="0" smtClean="0">
                <a:effectLst>
                  <a:outerShdw blurRad="38100" dist="38100" dir="2700000" algn="tl">
                    <a:srgbClr val="000000">
                      <a:alpha val="43137"/>
                    </a:srgbClr>
                  </a:outerShdw>
                </a:effectLst>
              </a:rPr>
              <a:t>, p.109)</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fontScale="90000"/>
          </a:bodyPr>
          <a:lstStyle/>
          <a:p>
            <a:r>
              <a:rPr lang="en-US" sz="4400" dirty="0" smtClean="0">
                <a:effectLst>
                  <a:outerShdw blurRad="38100" dist="38100" dir="2700000" algn="tl">
                    <a:srgbClr val="000000">
                      <a:alpha val="43137"/>
                    </a:srgbClr>
                  </a:outerShdw>
                </a:effectLst>
              </a:rPr>
              <a:t>Pride Goes Before Destruction</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pPr>
              <a:buNone/>
            </a:pPr>
            <a:r>
              <a:rPr lang="en-US" dirty="0" smtClean="0">
                <a:effectLst>
                  <a:outerShdw blurRad="38100" dist="38100" dir="2700000" algn="tl">
                    <a:srgbClr val="000000">
                      <a:alpha val="43137"/>
                    </a:srgbClr>
                  </a:outerShdw>
                </a:effectLst>
              </a:rPr>
              <a:t>Today we will look at:</a:t>
            </a:r>
          </a:p>
          <a:p>
            <a:r>
              <a:rPr lang="en-US" dirty="0" smtClean="0">
                <a:effectLst>
                  <a:outerShdw blurRad="38100" dist="38100" dir="2700000" algn="tl">
                    <a:srgbClr val="000000">
                      <a:alpha val="43137"/>
                    </a:srgbClr>
                  </a:outerShdw>
                </a:effectLst>
              </a:rPr>
              <a:t>What Pride </a:t>
            </a:r>
            <a:r>
              <a:rPr lang="en-US" u="sng" dirty="0" smtClean="0">
                <a:effectLst>
                  <a:outerShdw blurRad="38100" dist="38100" dir="2700000" algn="tl">
                    <a:srgbClr val="000000">
                      <a:alpha val="43137"/>
                    </a:srgbClr>
                  </a:outerShdw>
                </a:effectLst>
              </a:rPr>
              <a:t>Is Not</a:t>
            </a:r>
          </a:p>
          <a:p>
            <a:r>
              <a:rPr lang="en-US" dirty="0" smtClean="0">
                <a:effectLst>
                  <a:outerShdw blurRad="38100" dist="38100" dir="2700000" algn="tl">
                    <a:srgbClr val="000000">
                      <a:alpha val="43137"/>
                    </a:srgbClr>
                  </a:outerShdw>
                </a:effectLst>
              </a:rPr>
              <a:t>What Pride </a:t>
            </a:r>
            <a:r>
              <a:rPr lang="en-US" u="sng" dirty="0" smtClean="0">
                <a:effectLst>
                  <a:outerShdw blurRad="38100" dist="38100" dir="2700000" algn="tl">
                    <a:srgbClr val="000000">
                      <a:alpha val="43137"/>
                    </a:srgbClr>
                  </a:outerShdw>
                </a:effectLst>
              </a:rPr>
              <a:t>Is</a:t>
            </a:r>
          </a:p>
          <a:p>
            <a:r>
              <a:rPr lang="en-US" dirty="0" smtClean="0">
                <a:effectLst>
                  <a:outerShdw blurRad="38100" dist="38100" dir="2700000" algn="tl">
                    <a:srgbClr val="000000">
                      <a:alpha val="43137"/>
                    </a:srgbClr>
                  </a:outerShdw>
                </a:effectLst>
              </a:rPr>
              <a:t>What Pride Will Do to You</a:t>
            </a:r>
          </a:p>
          <a:p>
            <a:r>
              <a:rPr lang="en-US" dirty="0" smtClean="0">
                <a:effectLst>
                  <a:outerShdw blurRad="38100" dist="38100" dir="2700000" algn="tl">
                    <a:srgbClr val="000000">
                      <a:alpha val="43137"/>
                    </a:srgbClr>
                  </a:outerShdw>
                </a:effectLst>
              </a:rPr>
              <a:t>What You Need to Do About Pride</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000" dirty="0" smtClean="0">
                <a:effectLst>
                  <a:outerShdw blurRad="38100" dist="38100" dir="2700000" algn="tl">
                    <a:srgbClr val="000000">
                      <a:alpha val="43137"/>
                    </a:srgbClr>
                  </a:outerShdw>
                </a:effectLst>
              </a:rPr>
              <a:t>What Pride </a:t>
            </a:r>
            <a:r>
              <a:rPr lang="en-US" sz="4000" u="sng" dirty="0" smtClean="0">
                <a:effectLst>
                  <a:outerShdw blurRad="38100" dist="38100" dir="2700000" algn="tl">
                    <a:srgbClr val="000000">
                      <a:alpha val="43137"/>
                    </a:srgbClr>
                  </a:outerShdw>
                </a:effectLst>
              </a:rPr>
              <a:t>Is Not</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We must be careful not to confuse pride with </a:t>
            </a:r>
            <a:r>
              <a:rPr lang="en-US" u="sng" dirty="0" smtClean="0">
                <a:effectLst>
                  <a:outerShdw blurRad="38100" dist="38100" dir="2700000" algn="tl">
                    <a:srgbClr val="000000">
                      <a:alpha val="43137"/>
                    </a:srgbClr>
                  </a:outerShdw>
                </a:effectLst>
              </a:rPr>
              <a:t>confidence</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Pride </a:t>
            </a:r>
            <a:r>
              <a:rPr lang="en-US" u="sng" dirty="0" smtClean="0">
                <a:effectLst>
                  <a:outerShdw blurRad="38100" dist="38100" dir="2700000" algn="tl">
                    <a:srgbClr val="000000">
                      <a:alpha val="43137"/>
                    </a:srgbClr>
                  </a:outerShdw>
                </a:effectLst>
              </a:rPr>
              <a:t>can</a:t>
            </a:r>
            <a:r>
              <a:rPr lang="en-US" dirty="0" smtClean="0">
                <a:effectLst>
                  <a:outerShdw blurRad="38100" dist="38100" dir="2700000" algn="tl">
                    <a:srgbClr val="000000">
                      <a:alpha val="43137"/>
                    </a:srgbClr>
                  </a:outerShdw>
                </a:effectLst>
              </a:rPr>
              <a:t> result in </a:t>
            </a:r>
            <a:r>
              <a:rPr lang="en-US" u="sng" dirty="0" smtClean="0">
                <a:effectLst>
                  <a:outerShdw blurRad="38100" dist="38100" dir="2700000" algn="tl">
                    <a:srgbClr val="000000">
                      <a:alpha val="43137"/>
                    </a:srgbClr>
                  </a:outerShdw>
                </a:effectLst>
              </a:rPr>
              <a:t>over</a:t>
            </a:r>
            <a:r>
              <a:rPr lang="en-US" dirty="0" smtClean="0">
                <a:effectLst>
                  <a:outerShdw blurRad="38100" dist="38100" dir="2700000" algn="tl">
                    <a:srgbClr val="000000">
                      <a:alpha val="43137"/>
                    </a:srgbClr>
                  </a:outerShdw>
                </a:effectLst>
              </a:rPr>
              <a:t>confidence, but someone can be </a:t>
            </a:r>
            <a:r>
              <a:rPr lang="en-US" u="sng" dirty="0" smtClean="0">
                <a:effectLst>
                  <a:outerShdw blurRad="38100" dist="38100" dir="2700000" algn="tl">
                    <a:srgbClr val="000000">
                      <a:alpha val="43137"/>
                    </a:srgbClr>
                  </a:outerShdw>
                </a:effectLst>
              </a:rPr>
              <a:t>confident</a:t>
            </a:r>
            <a:r>
              <a:rPr lang="en-US" dirty="0" smtClean="0">
                <a:effectLst>
                  <a:outerShdw blurRad="38100" dist="38100" dir="2700000" algn="tl">
                    <a:srgbClr val="000000">
                      <a:alpha val="43137"/>
                    </a:srgbClr>
                  </a:outerShdw>
                </a:effectLst>
              </a:rPr>
              <a:t> without being sinfully proud. </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21473</TotalTime>
  <Words>2322</Words>
  <Application>Microsoft Office PowerPoint</Application>
  <PresentationFormat>On-screen Show (4:3)</PresentationFormat>
  <Paragraphs>124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Apex</vt:lpstr>
      <vt:lpstr>The Book of Proverbs</vt:lpstr>
      <vt:lpstr>Pride Goes Before Destruction</vt:lpstr>
      <vt:lpstr>Pride Goes Before Destruction</vt:lpstr>
      <vt:lpstr>Pride Goes Before Destruction</vt:lpstr>
      <vt:lpstr>Pride Goes Before Destruction</vt:lpstr>
      <vt:lpstr>Pride Goes Before Destruction</vt:lpstr>
      <vt:lpstr>Pride Goes Before Destruction</vt:lpstr>
      <vt:lpstr>Pride Goes Before Destruction</vt:lpstr>
      <vt:lpstr>What Pride Is Not</vt:lpstr>
      <vt:lpstr>What Pride Is Not</vt:lpstr>
      <vt:lpstr>What Pride Is Not</vt:lpstr>
      <vt:lpstr>What Pride Is Not</vt:lpstr>
      <vt:lpstr>What Pride Is</vt:lpstr>
      <vt:lpstr>What Pride Is</vt:lpstr>
      <vt:lpstr>What Pride Is</vt:lpstr>
      <vt:lpstr>What Pride Is</vt:lpstr>
      <vt:lpstr>What Pride Is</vt:lpstr>
      <vt:lpstr>What Pride Is</vt:lpstr>
      <vt:lpstr>What Pride Is</vt:lpstr>
      <vt:lpstr>What Pride Will Do to You</vt:lpstr>
      <vt:lpstr>What Pride Will Do to You</vt:lpstr>
      <vt:lpstr>What Pride Will Do to You</vt:lpstr>
      <vt:lpstr>What Pride Will Do to You</vt:lpstr>
      <vt:lpstr>What Pride Will Do to You</vt:lpstr>
      <vt:lpstr>What You Need to Do About Pride</vt:lpstr>
      <vt:lpstr>What You Need to Do About Pride</vt:lpstr>
      <vt:lpstr>What You Need to Do About Pride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rsconnolly</cp:lastModifiedBy>
  <cp:revision>1189</cp:revision>
  <dcterms:created xsi:type="dcterms:W3CDTF">2011-01-13T01:13:42Z</dcterms:created>
  <dcterms:modified xsi:type="dcterms:W3CDTF">2011-05-29T12:57:55Z</dcterms:modified>
</cp:coreProperties>
</file>