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theme/themeOverride12.xml" ContentType="application/vnd.openxmlformats-officedocument.themeOverride+xml"/>
  <Override PartName="/ppt/theme/themeOverride30.xml" ContentType="application/vnd.openxmlformats-officedocument.themeOverr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heme/themeOverride17.xml" ContentType="application/vnd.openxmlformats-officedocument.themeOverride+xml"/>
  <Override PartName="/ppt/theme/themeOverride28.xml" ContentType="application/vnd.openxmlformats-officedocument.themeOverride+xml"/>
  <Override PartName="/ppt/slides/slide99.xml" ContentType="application/vnd.openxmlformats-officedocument.presentationml.slide+xml"/>
  <Override PartName="/ppt/theme/themeOverride24.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theme/themeOverride20.xml" ContentType="application/vnd.openxmlformats-officedocument.themeOverride+xml"/>
  <Override PartName="/ppt/theme/themeOverride31.xml" ContentType="application/vnd.openxmlformats-officedocument.themeOverr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heme/themeOverride29.xml" ContentType="application/vnd.openxmlformats-officedocument.themeOverride+xml"/>
  <Override PartName="/ppt/slideLayouts/slideLayout10.xml" ContentType="application/vnd.openxmlformats-officedocument.presentationml.slideLayout+xml"/>
  <Default Extension="vml" ContentType="application/vnd.openxmlformats-officedocument.vmlDrawing"/>
  <Override PartName="/ppt/theme/themeOverride18.xml" ContentType="application/vnd.openxmlformats-officedocument.themeOverride+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theme/themeOverride16.xml" ContentType="application/vnd.openxmlformats-officedocument.themeOverride+xml"/>
  <Override PartName="/ppt/theme/themeOverride25.xml" ContentType="application/vnd.openxmlformats-officedocument.themeOverr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theme/themeOverride9.xml" ContentType="application/vnd.openxmlformats-officedocument.themeOverride+xml"/>
  <Override PartName="/ppt/theme/themeOverride14.xml" ContentType="application/vnd.openxmlformats-officedocument.themeOverride+xml"/>
  <Override PartName="/ppt/theme/themeOverride23.xml" ContentType="application/vnd.openxmlformats-officedocument.themeOverride+xml"/>
  <Override PartName="/ppt/theme/themeOverride32.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Override19.xml" ContentType="application/vnd.openxmlformats-officedocument.themeOverride+xml"/>
  <Override PartName="/ppt/slides/slide79.xml" ContentType="application/vnd.openxmlformats-officedocument.presentationml.slide+xml"/>
  <Override PartName="/ppt/slides/slide109.xml" ContentType="application/vnd.openxmlformats-officedocument.presentationml.slide+xml"/>
  <Override PartName="/ppt/theme/themeOverride15.xml" ContentType="application/vnd.openxmlformats-officedocument.themeOverride+xml"/>
  <Override PartName="/ppt/theme/themeOverride26.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theme/themeOverride22.xml" ContentType="application/vnd.openxmlformats-officedocument.themeOverride+xml"/>
  <Override PartName="/ppt/theme/themeOverride33.xml" ContentType="application/vnd.openxmlformats-officedocument.themeOverr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theme/themeOverride27.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2"/>
  </p:notesMasterIdLst>
  <p:sldIdLst>
    <p:sldId id="340" r:id="rId2"/>
    <p:sldId id="256" r:id="rId3"/>
    <p:sldId id="257" r:id="rId4"/>
    <p:sldId id="258" r:id="rId5"/>
    <p:sldId id="259" r:id="rId6"/>
    <p:sldId id="261" r:id="rId7"/>
    <p:sldId id="262" r:id="rId8"/>
    <p:sldId id="319" r:id="rId9"/>
    <p:sldId id="329" r:id="rId10"/>
    <p:sldId id="341" r:id="rId11"/>
    <p:sldId id="320" r:id="rId12"/>
    <p:sldId id="263" r:id="rId13"/>
    <p:sldId id="264" r:id="rId14"/>
    <p:sldId id="265" r:id="rId15"/>
    <p:sldId id="269" r:id="rId16"/>
    <p:sldId id="270" r:id="rId17"/>
    <p:sldId id="271" r:id="rId18"/>
    <p:sldId id="302" r:id="rId19"/>
    <p:sldId id="272" r:id="rId20"/>
    <p:sldId id="342" r:id="rId21"/>
    <p:sldId id="268" r:id="rId22"/>
    <p:sldId id="276" r:id="rId23"/>
    <p:sldId id="267" r:id="rId24"/>
    <p:sldId id="277" r:id="rId25"/>
    <p:sldId id="297" r:id="rId26"/>
    <p:sldId id="298" r:id="rId27"/>
    <p:sldId id="327" r:id="rId28"/>
    <p:sldId id="305" r:id="rId29"/>
    <p:sldId id="306" r:id="rId30"/>
    <p:sldId id="343" r:id="rId31"/>
    <p:sldId id="344" r:id="rId32"/>
    <p:sldId id="310" r:id="rId33"/>
    <p:sldId id="311" r:id="rId34"/>
    <p:sldId id="321" r:id="rId35"/>
    <p:sldId id="278" r:id="rId36"/>
    <p:sldId id="312" r:id="rId37"/>
    <p:sldId id="314" r:id="rId38"/>
    <p:sldId id="349" r:id="rId39"/>
    <p:sldId id="348" r:id="rId40"/>
    <p:sldId id="325" r:id="rId41"/>
    <p:sldId id="326" r:id="rId42"/>
    <p:sldId id="289" r:id="rId43"/>
    <p:sldId id="290" r:id="rId44"/>
    <p:sldId id="288" r:id="rId45"/>
    <p:sldId id="345" r:id="rId46"/>
    <p:sldId id="347" r:id="rId47"/>
    <p:sldId id="350" r:id="rId48"/>
    <p:sldId id="346" r:id="rId49"/>
    <p:sldId id="323" r:id="rId50"/>
    <p:sldId id="284" r:id="rId51"/>
    <p:sldId id="334" r:id="rId52"/>
    <p:sldId id="331" r:id="rId53"/>
    <p:sldId id="364" r:id="rId54"/>
    <p:sldId id="339" r:id="rId55"/>
    <p:sldId id="367" r:id="rId56"/>
    <p:sldId id="368" r:id="rId57"/>
    <p:sldId id="369" r:id="rId58"/>
    <p:sldId id="372" r:id="rId59"/>
    <p:sldId id="354" r:id="rId60"/>
    <p:sldId id="355" r:id="rId61"/>
    <p:sldId id="366" r:id="rId62"/>
    <p:sldId id="359" r:id="rId63"/>
    <p:sldId id="360" r:id="rId64"/>
    <p:sldId id="370" r:id="rId65"/>
    <p:sldId id="371" r:id="rId66"/>
    <p:sldId id="379" r:id="rId67"/>
    <p:sldId id="373" r:id="rId68"/>
    <p:sldId id="374" r:id="rId69"/>
    <p:sldId id="375" r:id="rId70"/>
    <p:sldId id="376" r:id="rId71"/>
    <p:sldId id="377" r:id="rId72"/>
    <p:sldId id="361" r:id="rId73"/>
    <p:sldId id="362" r:id="rId74"/>
    <p:sldId id="363" r:id="rId75"/>
    <p:sldId id="378" r:id="rId76"/>
    <p:sldId id="380" r:id="rId77"/>
    <p:sldId id="286" r:id="rId78"/>
    <p:sldId id="287" r:id="rId79"/>
    <p:sldId id="333" r:id="rId80"/>
    <p:sldId id="387" r:id="rId81"/>
    <p:sldId id="388" r:id="rId82"/>
    <p:sldId id="389" r:id="rId83"/>
    <p:sldId id="390" r:id="rId84"/>
    <p:sldId id="391" r:id="rId85"/>
    <p:sldId id="392" r:id="rId86"/>
    <p:sldId id="395" r:id="rId87"/>
    <p:sldId id="332" r:id="rId88"/>
    <p:sldId id="291" r:id="rId89"/>
    <p:sldId id="394" r:id="rId90"/>
    <p:sldId id="300" r:id="rId91"/>
    <p:sldId id="293" r:id="rId92"/>
    <p:sldId id="299" r:id="rId93"/>
    <p:sldId id="396" r:id="rId94"/>
    <p:sldId id="397" r:id="rId95"/>
    <p:sldId id="398" r:id="rId96"/>
    <p:sldId id="402" r:id="rId97"/>
    <p:sldId id="399" r:id="rId98"/>
    <p:sldId id="400" r:id="rId99"/>
    <p:sldId id="401" r:id="rId100"/>
    <p:sldId id="403" r:id="rId101"/>
    <p:sldId id="404" r:id="rId102"/>
    <p:sldId id="381" r:id="rId103"/>
    <p:sldId id="382" r:id="rId104"/>
    <p:sldId id="383" r:id="rId105"/>
    <p:sldId id="384" r:id="rId106"/>
    <p:sldId id="385" r:id="rId107"/>
    <p:sldId id="386" r:id="rId108"/>
    <p:sldId id="405" r:id="rId109"/>
    <p:sldId id="296" r:id="rId110"/>
    <p:sldId id="301" r:id="rId1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09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bar"/>
        <c:grouping val="stacked"/>
        <c:ser>
          <c:idx val="0"/>
          <c:order val="0"/>
          <c:tx>
            <c:strRef>
              <c:f>[Book1]Sheet1!$B$1</c:f>
              <c:strCache>
                <c:ptCount val="1"/>
                <c:pt idx="0">
                  <c:v>Papyri</c:v>
                </c:pt>
              </c:strCache>
            </c:strRef>
          </c:tx>
          <c:cat>
            <c:strRef>
              <c:f>[Book1]Sheet1!$A$2:$A$16</c:f>
              <c:strCache>
                <c:ptCount val="15"/>
                <c:pt idx="0">
                  <c:v>16th</c:v>
                </c:pt>
                <c:pt idx="1">
                  <c:v>15th</c:v>
                </c:pt>
                <c:pt idx="2">
                  <c:v>14th</c:v>
                </c:pt>
                <c:pt idx="3">
                  <c:v>13th</c:v>
                </c:pt>
                <c:pt idx="4">
                  <c:v>12th</c:v>
                </c:pt>
                <c:pt idx="5">
                  <c:v>11th</c:v>
                </c:pt>
                <c:pt idx="6">
                  <c:v>10th</c:v>
                </c:pt>
                <c:pt idx="7">
                  <c:v>9th</c:v>
                </c:pt>
                <c:pt idx="8">
                  <c:v>8th</c:v>
                </c:pt>
                <c:pt idx="9">
                  <c:v>7th</c:v>
                </c:pt>
                <c:pt idx="10">
                  <c:v>6th</c:v>
                </c:pt>
                <c:pt idx="11">
                  <c:v>5th</c:v>
                </c:pt>
                <c:pt idx="12">
                  <c:v>4th</c:v>
                </c:pt>
                <c:pt idx="13">
                  <c:v>3rd</c:v>
                </c:pt>
                <c:pt idx="14">
                  <c:v>2nd</c:v>
                </c:pt>
              </c:strCache>
            </c:strRef>
          </c:cat>
          <c:val>
            <c:numRef>
              <c:f>[Book1]Sheet1!$B$2:$B$16</c:f>
              <c:numCache>
                <c:formatCode>General</c:formatCode>
                <c:ptCount val="15"/>
                <c:pt idx="0">
                  <c:v>0</c:v>
                </c:pt>
                <c:pt idx="1">
                  <c:v>0</c:v>
                </c:pt>
                <c:pt idx="2">
                  <c:v>0</c:v>
                </c:pt>
                <c:pt idx="3">
                  <c:v>0</c:v>
                </c:pt>
                <c:pt idx="4">
                  <c:v>0</c:v>
                </c:pt>
                <c:pt idx="5">
                  <c:v>0</c:v>
                </c:pt>
                <c:pt idx="6">
                  <c:v>0</c:v>
                </c:pt>
                <c:pt idx="7">
                  <c:v>0</c:v>
                </c:pt>
                <c:pt idx="8">
                  <c:v>3</c:v>
                </c:pt>
                <c:pt idx="9">
                  <c:v>13</c:v>
                </c:pt>
                <c:pt idx="10">
                  <c:v>9</c:v>
                </c:pt>
                <c:pt idx="11">
                  <c:v>8</c:v>
                </c:pt>
                <c:pt idx="12">
                  <c:v>20</c:v>
                </c:pt>
                <c:pt idx="13">
                  <c:v>31</c:v>
                </c:pt>
                <c:pt idx="14">
                  <c:v>1</c:v>
                </c:pt>
              </c:numCache>
            </c:numRef>
          </c:val>
        </c:ser>
        <c:ser>
          <c:idx val="1"/>
          <c:order val="1"/>
          <c:tx>
            <c:strRef>
              <c:f>[Book1]Sheet1!$C$1</c:f>
              <c:strCache>
                <c:ptCount val="1"/>
                <c:pt idx="0">
                  <c:v>Uncials</c:v>
                </c:pt>
              </c:strCache>
            </c:strRef>
          </c:tx>
          <c:cat>
            <c:strRef>
              <c:f>[Book1]Sheet1!$A$2:$A$16</c:f>
              <c:strCache>
                <c:ptCount val="15"/>
                <c:pt idx="0">
                  <c:v>16th</c:v>
                </c:pt>
                <c:pt idx="1">
                  <c:v>15th</c:v>
                </c:pt>
                <c:pt idx="2">
                  <c:v>14th</c:v>
                </c:pt>
                <c:pt idx="3">
                  <c:v>13th</c:v>
                </c:pt>
                <c:pt idx="4">
                  <c:v>12th</c:v>
                </c:pt>
                <c:pt idx="5">
                  <c:v>11th</c:v>
                </c:pt>
                <c:pt idx="6">
                  <c:v>10th</c:v>
                </c:pt>
                <c:pt idx="7">
                  <c:v>9th</c:v>
                </c:pt>
                <c:pt idx="8">
                  <c:v>8th</c:v>
                </c:pt>
                <c:pt idx="9">
                  <c:v>7th</c:v>
                </c:pt>
                <c:pt idx="10">
                  <c:v>6th</c:v>
                </c:pt>
                <c:pt idx="11">
                  <c:v>5th</c:v>
                </c:pt>
                <c:pt idx="12">
                  <c:v>4th</c:v>
                </c:pt>
                <c:pt idx="13">
                  <c:v>3rd</c:v>
                </c:pt>
                <c:pt idx="14">
                  <c:v>2nd</c:v>
                </c:pt>
              </c:strCache>
            </c:strRef>
          </c:cat>
          <c:val>
            <c:numRef>
              <c:f>[Book1]Sheet1!$C$2:$C$16</c:f>
              <c:numCache>
                <c:formatCode>General</c:formatCode>
                <c:ptCount val="15"/>
                <c:pt idx="0">
                  <c:v>0</c:v>
                </c:pt>
                <c:pt idx="1">
                  <c:v>0</c:v>
                </c:pt>
                <c:pt idx="2">
                  <c:v>0</c:v>
                </c:pt>
                <c:pt idx="3">
                  <c:v>0</c:v>
                </c:pt>
                <c:pt idx="4">
                  <c:v>0</c:v>
                </c:pt>
                <c:pt idx="5">
                  <c:v>1</c:v>
                </c:pt>
                <c:pt idx="6">
                  <c:v>18</c:v>
                </c:pt>
                <c:pt idx="7">
                  <c:v>47</c:v>
                </c:pt>
                <c:pt idx="8">
                  <c:v>27</c:v>
                </c:pt>
                <c:pt idx="9">
                  <c:v>29</c:v>
                </c:pt>
                <c:pt idx="10">
                  <c:v>60</c:v>
                </c:pt>
                <c:pt idx="11">
                  <c:v>44</c:v>
                </c:pt>
                <c:pt idx="12">
                  <c:v>16</c:v>
                </c:pt>
                <c:pt idx="13">
                  <c:v>3</c:v>
                </c:pt>
                <c:pt idx="14">
                  <c:v>0</c:v>
                </c:pt>
              </c:numCache>
            </c:numRef>
          </c:val>
        </c:ser>
        <c:ser>
          <c:idx val="2"/>
          <c:order val="2"/>
          <c:tx>
            <c:strRef>
              <c:f>[Book1]Sheet1!$D$1</c:f>
              <c:strCache>
                <c:ptCount val="1"/>
                <c:pt idx="0">
                  <c:v>Minuscules</c:v>
                </c:pt>
              </c:strCache>
            </c:strRef>
          </c:tx>
          <c:cat>
            <c:strRef>
              <c:f>[Book1]Sheet1!$A$2:$A$16</c:f>
              <c:strCache>
                <c:ptCount val="15"/>
                <c:pt idx="0">
                  <c:v>16th</c:v>
                </c:pt>
                <c:pt idx="1">
                  <c:v>15th</c:v>
                </c:pt>
                <c:pt idx="2">
                  <c:v>14th</c:v>
                </c:pt>
                <c:pt idx="3">
                  <c:v>13th</c:v>
                </c:pt>
                <c:pt idx="4">
                  <c:v>12th</c:v>
                </c:pt>
                <c:pt idx="5">
                  <c:v>11th</c:v>
                </c:pt>
                <c:pt idx="6">
                  <c:v>10th</c:v>
                </c:pt>
                <c:pt idx="7">
                  <c:v>9th</c:v>
                </c:pt>
                <c:pt idx="8">
                  <c:v>8th</c:v>
                </c:pt>
                <c:pt idx="9">
                  <c:v>7th</c:v>
                </c:pt>
                <c:pt idx="10">
                  <c:v>6th</c:v>
                </c:pt>
                <c:pt idx="11">
                  <c:v>5th</c:v>
                </c:pt>
                <c:pt idx="12">
                  <c:v>4th</c:v>
                </c:pt>
                <c:pt idx="13">
                  <c:v>3rd</c:v>
                </c:pt>
                <c:pt idx="14">
                  <c:v>2nd</c:v>
                </c:pt>
              </c:strCache>
            </c:strRef>
          </c:cat>
          <c:val>
            <c:numRef>
              <c:f>[Book1]Sheet1!$D$2:$D$16</c:f>
              <c:numCache>
                <c:formatCode>General</c:formatCode>
                <c:ptCount val="15"/>
                <c:pt idx="0">
                  <c:v>138</c:v>
                </c:pt>
                <c:pt idx="1">
                  <c:v>248</c:v>
                </c:pt>
                <c:pt idx="2">
                  <c:v>535</c:v>
                </c:pt>
                <c:pt idx="3">
                  <c:v>569</c:v>
                </c:pt>
                <c:pt idx="4">
                  <c:v>586</c:v>
                </c:pt>
                <c:pt idx="5">
                  <c:v>436</c:v>
                </c:pt>
                <c:pt idx="6">
                  <c:v>125</c:v>
                </c:pt>
                <c:pt idx="7">
                  <c:v>13</c:v>
                </c:pt>
                <c:pt idx="8">
                  <c:v>0</c:v>
                </c:pt>
                <c:pt idx="9">
                  <c:v>0</c:v>
                </c:pt>
                <c:pt idx="10">
                  <c:v>0</c:v>
                </c:pt>
                <c:pt idx="11">
                  <c:v>0</c:v>
                </c:pt>
                <c:pt idx="12">
                  <c:v>0</c:v>
                </c:pt>
                <c:pt idx="13">
                  <c:v>0</c:v>
                </c:pt>
                <c:pt idx="14">
                  <c:v>0</c:v>
                </c:pt>
              </c:numCache>
            </c:numRef>
          </c:val>
        </c:ser>
        <c:shape val="box"/>
        <c:axId val="85431808"/>
        <c:axId val="85433728"/>
        <c:axId val="0"/>
      </c:bar3DChart>
      <c:catAx>
        <c:axId val="85431808"/>
        <c:scaling>
          <c:orientation val="minMax"/>
        </c:scaling>
        <c:axPos val="l"/>
        <c:title>
          <c:tx>
            <c:rich>
              <a:bodyPr rot="0" vert="wordArtVert"/>
              <a:lstStyle/>
              <a:p>
                <a:pPr>
                  <a:defRPr sz="2400"/>
                </a:pPr>
                <a:r>
                  <a:rPr lang="en-US" sz="2400"/>
                  <a:t>Century</a:t>
                </a:r>
              </a:p>
            </c:rich>
          </c:tx>
          <c:layout/>
        </c:title>
        <c:tickLblPos val="nextTo"/>
        <c:txPr>
          <a:bodyPr/>
          <a:lstStyle/>
          <a:p>
            <a:pPr>
              <a:defRPr sz="1600"/>
            </a:pPr>
            <a:endParaRPr lang="en-US"/>
          </a:p>
        </c:txPr>
        <c:crossAx val="85433728"/>
        <c:crosses val="autoZero"/>
        <c:auto val="1"/>
        <c:lblAlgn val="ctr"/>
        <c:lblOffset val="100"/>
      </c:catAx>
      <c:valAx>
        <c:axId val="85433728"/>
        <c:scaling>
          <c:orientation val="minMax"/>
        </c:scaling>
        <c:axPos val="b"/>
        <c:majorGridlines/>
        <c:title>
          <c:tx>
            <c:rich>
              <a:bodyPr/>
              <a:lstStyle/>
              <a:p>
                <a:pPr>
                  <a:defRPr sz="2400"/>
                </a:pPr>
                <a:r>
                  <a:rPr lang="en-US" sz="2400"/>
                  <a:t>Manuscripts</a:t>
                </a:r>
              </a:p>
            </c:rich>
          </c:tx>
          <c:layout/>
        </c:title>
        <c:numFmt formatCode="General" sourceLinked="1"/>
        <c:tickLblPos val="nextTo"/>
        <c:txPr>
          <a:bodyPr/>
          <a:lstStyle/>
          <a:p>
            <a:pPr>
              <a:defRPr sz="1600"/>
            </a:pPr>
            <a:endParaRPr lang="en-US"/>
          </a:p>
        </c:txPr>
        <c:crossAx val="85431808"/>
        <c:crosses val="autoZero"/>
        <c:crossBetween val="between"/>
      </c:valAx>
    </c:plotArea>
    <c:legend>
      <c:legendPos val="r"/>
      <c:layout/>
      <c:txPr>
        <a:bodyPr/>
        <a:lstStyle/>
        <a:p>
          <a:pPr>
            <a:defRPr sz="2000"/>
          </a:pPr>
          <a:endParaRPr lang="en-US"/>
        </a:p>
      </c:txPr>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9BA7FF-7A35-4307-B238-605A59330734}" type="datetimeFigureOut">
              <a:rPr lang="en-US" smtClean="0"/>
              <a:pPr/>
              <a:t>4/1/2012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898735-FACE-4760-9763-F854DECE17F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DB36BACE-E2D8-456F-B778-18975ED87E57}" type="slidenum">
              <a:rPr lang="en-US" smtClean="0"/>
              <a:pPr/>
              <a:t>1</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DB36BACE-E2D8-456F-B778-18975ED87E57}" type="slidenum">
              <a:rPr lang="en-US" smtClean="0"/>
              <a:pPr/>
              <a:t>66</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F505B8-E585-4B7C-A5C6-0DC92944A854}" type="datetimeFigureOut">
              <a:rPr lang="en-US" smtClean="0"/>
              <a:pPr/>
              <a:t>4/1/2012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B2E915-6DC1-41A6-B509-E73350078C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F505B8-E585-4B7C-A5C6-0DC92944A854}" type="datetimeFigureOut">
              <a:rPr lang="en-US" smtClean="0"/>
              <a:pPr/>
              <a:t>4/1/2012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B2E915-6DC1-41A6-B509-E73350078C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F505B8-E585-4B7C-A5C6-0DC92944A854}" type="datetimeFigureOut">
              <a:rPr lang="en-US" smtClean="0"/>
              <a:pPr/>
              <a:t>4/1/2012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B2E915-6DC1-41A6-B509-E73350078C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F505B8-E585-4B7C-A5C6-0DC92944A854}" type="datetimeFigureOut">
              <a:rPr lang="en-US" smtClean="0"/>
              <a:pPr/>
              <a:t>4/1/2012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B2E915-6DC1-41A6-B509-E73350078C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F505B8-E585-4B7C-A5C6-0DC92944A854}" type="datetimeFigureOut">
              <a:rPr lang="en-US" smtClean="0"/>
              <a:pPr/>
              <a:t>4/1/2012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B2E915-6DC1-41A6-B509-E73350078C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F505B8-E585-4B7C-A5C6-0DC92944A854}" type="datetimeFigureOut">
              <a:rPr lang="en-US" smtClean="0"/>
              <a:pPr/>
              <a:t>4/1/2012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B2E915-6DC1-41A6-B509-E73350078C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F505B8-E585-4B7C-A5C6-0DC92944A854}" type="datetimeFigureOut">
              <a:rPr lang="en-US" smtClean="0"/>
              <a:pPr/>
              <a:t>4/1/2012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B2E915-6DC1-41A6-B509-E73350078C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F505B8-E585-4B7C-A5C6-0DC92944A854}" type="datetimeFigureOut">
              <a:rPr lang="en-US" smtClean="0"/>
              <a:pPr/>
              <a:t>4/1/2012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B2E915-6DC1-41A6-B509-E73350078C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F505B8-E585-4B7C-A5C6-0DC92944A854}" type="datetimeFigureOut">
              <a:rPr lang="en-US" smtClean="0"/>
              <a:pPr/>
              <a:t>4/1/2012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B2E915-6DC1-41A6-B509-E73350078C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F505B8-E585-4B7C-A5C6-0DC92944A854}" type="datetimeFigureOut">
              <a:rPr lang="en-US" smtClean="0"/>
              <a:pPr/>
              <a:t>4/1/2012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B2E915-6DC1-41A6-B509-E73350078C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F505B8-E585-4B7C-A5C6-0DC92944A854}" type="datetimeFigureOut">
              <a:rPr lang="en-US" smtClean="0"/>
              <a:pPr/>
              <a:t>4/1/2012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B2E915-6DC1-41A6-B509-E73350078C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F505B8-E585-4B7C-A5C6-0DC92944A854}" type="datetimeFigureOut">
              <a:rPr lang="en-US" smtClean="0"/>
              <a:pPr/>
              <a:t>4/1/2012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B2E915-6DC1-41A6-B509-E73350078CC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oleObject" Target="../embeddings/oleObject2.bin"/><Relationship Id="rId12"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hyperlink" Target="http://images.google.com/imgres?imgurl=http://www.oralchelation.com/images/people1.jpg&amp;imgrefurl=http://www.oralchelation.com/history/index.html&amp;h=266&amp;w=424&amp;sz=25&amp;hl=en&amp;start=1&amp;sig2=QdZLkADtj2wBQhemIjsVXw&amp;tbnid=QLHO5myS7FkNnM:&amp;tbnh=79&amp;tbnw=126&amp;ei=JsWaRsv1JJ7KiwGAjpjKBA&amp;prev=/images?q=crowd+.wmf&amp;gbv=2&amp;svnum=10&amp;hl=en" TargetMode="External"/><Relationship Id="rId5" Type="http://schemas.openxmlformats.org/officeDocument/2006/relationships/image" Target="../media/image3.jpeg"/><Relationship Id="rId10" Type="http://schemas.openxmlformats.org/officeDocument/2006/relationships/image" Target="../media/image4.png"/><Relationship Id="rId4" Type="http://schemas.openxmlformats.org/officeDocument/2006/relationships/image" Target="../media/image2.jpeg"/><Relationship Id="rId9" Type="http://schemas.openxmlformats.org/officeDocument/2006/relationships/oleObject" Target="../embeddings/oleObject4.bin"/></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0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7.jpeg"/><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themeOverride" Target="../theme/themeOverride9.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themeOverride" Target="../theme/themeOverride10.xml"/><Relationship Id="rId5" Type="http://schemas.openxmlformats.org/officeDocument/2006/relationships/image" Target="../media/image19.jpeg"/><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themeOverride" Target="../theme/themeOverride11.xml"/><Relationship Id="rId5" Type="http://schemas.openxmlformats.org/officeDocument/2006/relationships/image" Target="../media/image20.jpeg"/><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21.gif"/></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22.gif"/></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7.jpeg"/><Relationship Id="rId4" Type="http://schemas.openxmlformats.org/officeDocument/2006/relationships/image" Target="../media/image9.jpeg"/></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5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5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6.xml"/><Relationship Id="rId1" Type="http://schemas.openxmlformats.org/officeDocument/2006/relationships/themeOverride" Target="../theme/themeOverride3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6.xml"/><Relationship Id="rId1" Type="http://schemas.openxmlformats.org/officeDocument/2006/relationships/themeOverride" Target="../theme/themeOverride3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2.xml"/><Relationship Id="rId7" Type="http://schemas.openxmlformats.org/officeDocument/2006/relationships/oleObject" Target="../embeddings/oleObject10.bin"/><Relationship Id="rId12"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9.bin"/><Relationship Id="rId11" Type="http://schemas.openxmlformats.org/officeDocument/2006/relationships/hyperlink" Target="http://images.google.com/imgres?imgurl=http://www.oralchelation.com/images/people1.jpg&amp;imgrefurl=http://www.oralchelation.com/history/index.html&amp;h=266&amp;w=424&amp;sz=25&amp;hl=en&amp;start=1&amp;sig2=QdZLkADtj2wBQhemIjsVXw&amp;tbnid=QLHO5myS7FkNnM:&amp;tbnh=79&amp;tbnw=126&amp;ei=JsWaRsv1JJ7KiwGAjpjKBA&amp;prev=/images?q=crowd+.wmf&amp;gbv=2&amp;svnum=10&amp;hl=en" TargetMode="External"/><Relationship Id="rId5" Type="http://schemas.openxmlformats.org/officeDocument/2006/relationships/image" Target="../media/image3.jpeg"/><Relationship Id="rId10" Type="http://schemas.openxmlformats.org/officeDocument/2006/relationships/image" Target="../media/image4.png"/><Relationship Id="rId4" Type="http://schemas.openxmlformats.org/officeDocument/2006/relationships/image" Target="../media/image2.jpeg"/><Relationship Id="rId9" Type="http://schemas.openxmlformats.org/officeDocument/2006/relationships/oleObject" Target="../embeddings/oleObject12.bin"/></Relationships>
</file>

<file path=ppt/slides/_rels/slide6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7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upload.wikimedia.org/wikipedia/commons/6/64/Novum_Testamentum_Graece.jpg"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7"/>
          <p:cNvGrpSpPr>
            <a:grpSpLocks/>
          </p:cNvGrpSpPr>
          <p:nvPr/>
        </p:nvGrpSpPr>
        <p:grpSpPr bwMode="auto">
          <a:xfrm>
            <a:off x="4152900" y="3689350"/>
            <a:ext cx="4152900" cy="1063625"/>
            <a:chOff x="2616" y="2324"/>
            <a:chExt cx="2616" cy="670"/>
          </a:xfrm>
        </p:grpSpPr>
        <p:sp>
          <p:nvSpPr>
            <p:cNvPr id="1068" name="Text Box 21"/>
            <p:cNvSpPr txBox="1">
              <a:spLocks noChangeArrowheads="1"/>
            </p:cNvSpPr>
            <p:nvPr/>
          </p:nvSpPr>
          <p:spPr bwMode="auto">
            <a:xfrm>
              <a:off x="3504" y="2352"/>
              <a:ext cx="1110" cy="642"/>
            </a:xfrm>
            <a:prstGeom prst="rect">
              <a:avLst/>
            </a:prstGeom>
            <a:noFill/>
            <a:ln w="12700" algn="ctr">
              <a:solidFill>
                <a:schemeClr val="tx1"/>
              </a:solidFill>
              <a:miter lim="800000"/>
              <a:headEnd/>
              <a:tailEnd/>
            </a:ln>
          </p:spPr>
          <p:txBody>
            <a:bodyPr>
              <a:spAutoFit/>
            </a:bodyPr>
            <a:lstStyle/>
            <a:p>
              <a:pPr algn="ctr" eaLnBrk="0" hangingPunct="0"/>
              <a:r>
                <a:rPr lang="en-US" sz="2000" b="1" i="1">
                  <a:latin typeface="Times New Roman" pitchFamily="18" charset="0"/>
                </a:rPr>
                <a:t>Observation</a:t>
              </a:r>
              <a:br>
                <a:rPr lang="en-US" sz="2000" b="1" i="1">
                  <a:latin typeface="Times New Roman" pitchFamily="18" charset="0"/>
                </a:rPr>
              </a:br>
              <a:r>
                <a:rPr lang="en-US" sz="2000" b="1" i="1">
                  <a:latin typeface="Times New Roman" pitchFamily="18" charset="0"/>
                </a:rPr>
                <a:t>and</a:t>
              </a:r>
              <a:br>
                <a:rPr lang="en-US" sz="2000" b="1" i="1">
                  <a:latin typeface="Times New Roman" pitchFamily="18" charset="0"/>
                </a:rPr>
              </a:br>
              <a:r>
                <a:rPr lang="en-US" sz="2000" b="1" i="1">
                  <a:latin typeface="Times New Roman" pitchFamily="18" charset="0"/>
                </a:rPr>
                <a:t> Interpretation</a:t>
              </a:r>
            </a:p>
          </p:txBody>
        </p:sp>
        <p:cxnSp>
          <p:nvCxnSpPr>
            <p:cNvPr id="1069" name="AutoShape 49"/>
            <p:cNvCxnSpPr>
              <a:cxnSpLocks noChangeShapeType="1"/>
              <a:stCxn id="1068" idx="3"/>
            </p:cNvCxnSpPr>
            <p:nvPr/>
          </p:nvCxnSpPr>
          <p:spPr bwMode="auto">
            <a:xfrm>
              <a:off x="4614" y="2673"/>
              <a:ext cx="618" cy="255"/>
            </a:xfrm>
            <a:prstGeom prst="bentConnector3">
              <a:avLst>
                <a:gd name="adj1" fmla="val 82218"/>
              </a:avLst>
            </a:prstGeom>
            <a:noFill/>
            <a:ln w="25400">
              <a:solidFill>
                <a:schemeClr val="tx1"/>
              </a:solidFill>
              <a:miter lim="800000"/>
              <a:headEnd/>
              <a:tailEnd type="none" w="lg" len="med"/>
            </a:ln>
          </p:spPr>
        </p:cxnSp>
        <p:cxnSp>
          <p:nvCxnSpPr>
            <p:cNvPr id="1070" name="AutoShape 50"/>
            <p:cNvCxnSpPr>
              <a:cxnSpLocks noChangeShapeType="1"/>
              <a:stCxn id="1068" idx="1"/>
            </p:cNvCxnSpPr>
            <p:nvPr/>
          </p:nvCxnSpPr>
          <p:spPr bwMode="auto">
            <a:xfrm rot="10800000">
              <a:off x="2616" y="2324"/>
              <a:ext cx="888" cy="349"/>
            </a:xfrm>
            <a:prstGeom prst="bentConnector2">
              <a:avLst/>
            </a:prstGeom>
            <a:noFill/>
            <a:ln w="25400">
              <a:solidFill>
                <a:schemeClr val="tx1"/>
              </a:solidFill>
              <a:miter lim="800000"/>
              <a:headEnd/>
              <a:tailEnd type="stealth" w="lg" len="med"/>
            </a:ln>
          </p:spPr>
        </p:cxnSp>
      </p:grpSp>
      <p:grpSp>
        <p:nvGrpSpPr>
          <p:cNvPr id="3" name="Group 108"/>
          <p:cNvGrpSpPr>
            <a:grpSpLocks/>
          </p:cNvGrpSpPr>
          <p:nvPr/>
        </p:nvGrpSpPr>
        <p:grpSpPr bwMode="auto">
          <a:xfrm>
            <a:off x="3352800" y="1349377"/>
            <a:ext cx="1557338" cy="1241426"/>
            <a:chOff x="2112" y="850"/>
            <a:chExt cx="981" cy="782"/>
          </a:xfrm>
        </p:grpSpPr>
        <p:sp>
          <p:nvSpPr>
            <p:cNvPr id="1065" name="Text Box 22"/>
            <p:cNvSpPr txBox="1">
              <a:spLocks noChangeArrowheads="1"/>
            </p:cNvSpPr>
            <p:nvPr/>
          </p:nvSpPr>
          <p:spPr bwMode="auto">
            <a:xfrm>
              <a:off x="2112" y="1008"/>
              <a:ext cx="981" cy="258"/>
            </a:xfrm>
            <a:prstGeom prst="rect">
              <a:avLst/>
            </a:prstGeom>
            <a:noFill/>
            <a:ln w="12700" algn="ctr">
              <a:solidFill>
                <a:schemeClr val="tx1"/>
              </a:solidFill>
              <a:miter lim="800000"/>
              <a:headEnd/>
              <a:tailEnd/>
            </a:ln>
          </p:spPr>
          <p:txBody>
            <a:bodyPr>
              <a:spAutoFit/>
            </a:bodyPr>
            <a:lstStyle/>
            <a:p>
              <a:pPr algn="ctr" eaLnBrk="0" hangingPunct="0"/>
              <a:r>
                <a:rPr lang="en-US" sz="2000" b="1" i="1">
                  <a:latin typeface="Times New Roman" pitchFamily="18" charset="0"/>
                </a:rPr>
                <a:t>Illumination</a:t>
              </a:r>
            </a:p>
          </p:txBody>
        </p:sp>
        <p:cxnSp>
          <p:nvCxnSpPr>
            <p:cNvPr id="1066" name="AutoShape 51"/>
            <p:cNvCxnSpPr>
              <a:cxnSpLocks noChangeShapeType="1"/>
              <a:stCxn id="1065" idx="0"/>
              <a:endCxn id="1034" idx="3"/>
            </p:cNvCxnSpPr>
            <p:nvPr/>
          </p:nvCxnSpPr>
          <p:spPr bwMode="auto">
            <a:xfrm rot="5400000" flipH="1" flipV="1">
              <a:off x="2524" y="928"/>
              <a:ext cx="158" cy="1"/>
            </a:xfrm>
            <a:prstGeom prst="straightConnector1">
              <a:avLst/>
            </a:prstGeom>
            <a:noFill/>
            <a:ln w="25400">
              <a:solidFill>
                <a:schemeClr val="tx1"/>
              </a:solidFill>
              <a:round/>
              <a:headEnd/>
              <a:tailEnd type="none" w="lg" len="med"/>
            </a:ln>
          </p:spPr>
        </p:cxnSp>
        <p:cxnSp>
          <p:nvCxnSpPr>
            <p:cNvPr id="1067" name="AutoShape 52"/>
            <p:cNvCxnSpPr>
              <a:cxnSpLocks noChangeShapeType="1"/>
              <a:stCxn id="1065" idx="2"/>
              <a:endCxn id="1039" idx="0"/>
            </p:cNvCxnSpPr>
            <p:nvPr/>
          </p:nvCxnSpPr>
          <p:spPr bwMode="auto">
            <a:xfrm rot="16200000" flipH="1">
              <a:off x="2426" y="1442"/>
              <a:ext cx="366" cy="13"/>
            </a:xfrm>
            <a:prstGeom prst="straightConnector1">
              <a:avLst/>
            </a:prstGeom>
            <a:noFill/>
            <a:ln w="25400">
              <a:solidFill>
                <a:schemeClr val="tx1"/>
              </a:solidFill>
              <a:round/>
              <a:headEnd/>
              <a:tailEnd type="stealth" w="lg" len="med"/>
            </a:ln>
          </p:spPr>
        </p:cxnSp>
      </p:grpSp>
      <p:grpSp>
        <p:nvGrpSpPr>
          <p:cNvPr id="4" name="Group 109"/>
          <p:cNvGrpSpPr>
            <a:grpSpLocks/>
          </p:cNvGrpSpPr>
          <p:nvPr/>
        </p:nvGrpSpPr>
        <p:grpSpPr bwMode="auto">
          <a:xfrm>
            <a:off x="5029200" y="2819400"/>
            <a:ext cx="3694113" cy="409575"/>
            <a:chOff x="3168" y="1776"/>
            <a:chExt cx="2327" cy="258"/>
          </a:xfrm>
        </p:grpSpPr>
        <p:sp>
          <p:nvSpPr>
            <p:cNvPr id="1062" name="Text Box 23"/>
            <p:cNvSpPr txBox="1">
              <a:spLocks noChangeArrowheads="1"/>
            </p:cNvSpPr>
            <p:nvPr/>
          </p:nvSpPr>
          <p:spPr bwMode="auto">
            <a:xfrm>
              <a:off x="4080" y="1776"/>
              <a:ext cx="911" cy="258"/>
            </a:xfrm>
            <a:prstGeom prst="rect">
              <a:avLst/>
            </a:prstGeom>
            <a:noFill/>
            <a:ln w="12700" algn="ctr">
              <a:solidFill>
                <a:schemeClr val="tx1"/>
              </a:solidFill>
              <a:miter lim="800000"/>
              <a:headEnd/>
              <a:tailEnd/>
            </a:ln>
          </p:spPr>
          <p:txBody>
            <a:bodyPr>
              <a:spAutoFit/>
            </a:bodyPr>
            <a:lstStyle/>
            <a:p>
              <a:pPr algn="ctr" eaLnBrk="0" hangingPunct="0"/>
              <a:r>
                <a:rPr lang="en-US" sz="2000" b="1" i="1">
                  <a:latin typeface="Times New Roman" pitchFamily="18" charset="0"/>
                </a:rPr>
                <a:t>Application</a:t>
              </a:r>
            </a:p>
          </p:txBody>
        </p:sp>
        <p:cxnSp>
          <p:nvCxnSpPr>
            <p:cNvPr id="1063" name="AutoShape 53"/>
            <p:cNvCxnSpPr>
              <a:cxnSpLocks noChangeShapeType="1"/>
              <a:stCxn id="1062" idx="1"/>
            </p:cNvCxnSpPr>
            <p:nvPr/>
          </p:nvCxnSpPr>
          <p:spPr bwMode="auto">
            <a:xfrm rot="10800000" flipV="1">
              <a:off x="3168" y="1905"/>
              <a:ext cx="912" cy="15"/>
            </a:xfrm>
            <a:prstGeom prst="straightConnector1">
              <a:avLst/>
            </a:prstGeom>
            <a:noFill/>
            <a:ln w="25400">
              <a:solidFill>
                <a:schemeClr val="tx1"/>
              </a:solidFill>
              <a:round/>
              <a:headEnd/>
              <a:tailEnd type="none" w="lg" len="med"/>
            </a:ln>
          </p:spPr>
        </p:cxnSp>
        <p:cxnSp>
          <p:nvCxnSpPr>
            <p:cNvPr id="1064" name="AutoShape 54"/>
            <p:cNvCxnSpPr>
              <a:cxnSpLocks noChangeShapeType="1"/>
              <a:stCxn id="1062" idx="3"/>
            </p:cNvCxnSpPr>
            <p:nvPr/>
          </p:nvCxnSpPr>
          <p:spPr bwMode="auto">
            <a:xfrm flipV="1">
              <a:off x="4991" y="1889"/>
              <a:ext cx="504" cy="16"/>
            </a:xfrm>
            <a:prstGeom prst="straightConnector1">
              <a:avLst/>
            </a:prstGeom>
            <a:noFill/>
            <a:ln w="25400">
              <a:solidFill>
                <a:schemeClr val="tx1"/>
              </a:solidFill>
              <a:round/>
              <a:headEnd/>
              <a:tailEnd type="stealth" w="lg" len="med"/>
            </a:ln>
          </p:spPr>
        </p:cxnSp>
      </p:grpSp>
      <p:grpSp>
        <p:nvGrpSpPr>
          <p:cNvPr id="5" name="Group 103"/>
          <p:cNvGrpSpPr>
            <a:grpSpLocks/>
          </p:cNvGrpSpPr>
          <p:nvPr/>
        </p:nvGrpSpPr>
        <p:grpSpPr bwMode="auto">
          <a:xfrm>
            <a:off x="762000" y="457200"/>
            <a:ext cx="3124200" cy="2771775"/>
            <a:chOff x="480" y="288"/>
            <a:chExt cx="1968" cy="1746"/>
          </a:xfrm>
        </p:grpSpPr>
        <p:sp>
          <p:nvSpPr>
            <p:cNvPr id="1057" name="Text Box 17"/>
            <p:cNvSpPr txBox="1">
              <a:spLocks noChangeArrowheads="1"/>
            </p:cNvSpPr>
            <p:nvPr/>
          </p:nvSpPr>
          <p:spPr bwMode="auto">
            <a:xfrm>
              <a:off x="912" y="288"/>
              <a:ext cx="849" cy="258"/>
            </a:xfrm>
            <a:prstGeom prst="rect">
              <a:avLst/>
            </a:prstGeom>
            <a:noFill/>
            <a:ln w="12700">
              <a:solidFill>
                <a:schemeClr val="tx1"/>
              </a:solidFill>
              <a:miter lim="800000"/>
              <a:headEnd/>
              <a:tailEnd/>
            </a:ln>
          </p:spPr>
          <p:txBody>
            <a:bodyPr>
              <a:spAutoFit/>
            </a:bodyPr>
            <a:lstStyle/>
            <a:p>
              <a:pPr eaLnBrk="0" hangingPunct="0"/>
              <a:r>
                <a:rPr lang="en-US" sz="2000" b="1" i="1">
                  <a:latin typeface="Times New Roman" pitchFamily="18" charset="0"/>
                </a:rPr>
                <a:t>Revelation</a:t>
              </a:r>
              <a:endParaRPr lang="en-US" sz="2000">
                <a:latin typeface="Times New Roman" pitchFamily="18" charset="0"/>
              </a:endParaRPr>
            </a:p>
          </p:txBody>
        </p:sp>
        <p:cxnSp>
          <p:nvCxnSpPr>
            <p:cNvPr id="1058" name="AutoShape 28"/>
            <p:cNvCxnSpPr>
              <a:cxnSpLocks noChangeShapeType="1"/>
              <a:stCxn id="1057" idx="1"/>
            </p:cNvCxnSpPr>
            <p:nvPr/>
          </p:nvCxnSpPr>
          <p:spPr bwMode="auto">
            <a:xfrm rot="10800000" flipV="1">
              <a:off x="741" y="417"/>
              <a:ext cx="171" cy="495"/>
            </a:xfrm>
            <a:prstGeom prst="bentConnector2">
              <a:avLst/>
            </a:prstGeom>
            <a:noFill/>
            <a:ln w="25400">
              <a:solidFill>
                <a:schemeClr val="tx1"/>
              </a:solidFill>
              <a:miter lim="800000"/>
              <a:headEnd/>
              <a:tailEnd type="stealth" w="lg" len="med"/>
            </a:ln>
          </p:spPr>
        </p:cxnSp>
        <p:cxnSp>
          <p:nvCxnSpPr>
            <p:cNvPr id="1059" name="AutoShape 35"/>
            <p:cNvCxnSpPr>
              <a:cxnSpLocks noChangeShapeType="1"/>
              <a:endCxn id="1057" idx="3"/>
            </p:cNvCxnSpPr>
            <p:nvPr/>
          </p:nvCxnSpPr>
          <p:spPr bwMode="auto">
            <a:xfrm rot="10800000">
              <a:off x="1761" y="417"/>
              <a:ext cx="687" cy="15"/>
            </a:xfrm>
            <a:prstGeom prst="straightConnector1">
              <a:avLst/>
            </a:prstGeom>
            <a:noFill/>
            <a:ln w="25400">
              <a:solidFill>
                <a:schemeClr val="tx1"/>
              </a:solidFill>
              <a:round/>
              <a:headEnd/>
              <a:tailEnd type="none" w="lg" len="med"/>
            </a:ln>
          </p:spPr>
        </p:cxnSp>
        <p:pic>
          <p:nvPicPr>
            <p:cNvPr id="1060" name="Picture 61" descr="bd07697_.wmf (29954 bytes)"/>
            <p:cNvPicPr>
              <a:picLocks noChangeAspect="1" noChangeArrowheads="1"/>
            </p:cNvPicPr>
            <p:nvPr/>
          </p:nvPicPr>
          <p:blipFill>
            <a:blip r:embed="rId4" cstate="print"/>
            <a:srcRect/>
            <a:stretch>
              <a:fillRect/>
            </a:stretch>
          </p:blipFill>
          <p:spPr bwMode="auto">
            <a:xfrm>
              <a:off x="480" y="912"/>
              <a:ext cx="522" cy="1122"/>
            </a:xfrm>
            <a:prstGeom prst="rect">
              <a:avLst/>
            </a:prstGeom>
            <a:noFill/>
            <a:ln w="9525">
              <a:noFill/>
              <a:miter lim="800000"/>
              <a:headEnd/>
              <a:tailEnd/>
            </a:ln>
          </p:spPr>
        </p:pic>
        <p:sp>
          <p:nvSpPr>
            <p:cNvPr id="1061" name="Text Box 69"/>
            <p:cNvSpPr txBox="1">
              <a:spLocks noChangeArrowheads="1"/>
            </p:cNvSpPr>
            <p:nvPr/>
          </p:nvSpPr>
          <p:spPr bwMode="auto">
            <a:xfrm>
              <a:off x="950" y="887"/>
              <a:ext cx="868" cy="404"/>
            </a:xfrm>
            <a:prstGeom prst="rect">
              <a:avLst/>
            </a:prstGeom>
            <a:noFill/>
            <a:ln w="9525">
              <a:noFill/>
              <a:miter lim="800000"/>
              <a:headEnd/>
              <a:tailEnd/>
            </a:ln>
          </p:spPr>
          <p:txBody>
            <a:bodyPr wrap="none">
              <a:spAutoFit/>
            </a:bodyPr>
            <a:lstStyle/>
            <a:p>
              <a:r>
                <a:rPr lang="en-US" b="1"/>
                <a:t>Prophet</a:t>
              </a:r>
            </a:p>
            <a:p>
              <a:r>
                <a:rPr lang="en-US" b="1"/>
                <a:t> or Apostle</a:t>
              </a:r>
            </a:p>
          </p:txBody>
        </p:sp>
      </p:grpSp>
      <p:grpSp>
        <p:nvGrpSpPr>
          <p:cNvPr id="6" name="Group 104"/>
          <p:cNvGrpSpPr>
            <a:grpSpLocks/>
          </p:cNvGrpSpPr>
          <p:nvPr/>
        </p:nvGrpSpPr>
        <p:grpSpPr bwMode="auto">
          <a:xfrm>
            <a:off x="533400" y="3048001"/>
            <a:ext cx="2393950" cy="2819401"/>
            <a:chOff x="336" y="1920"/>
            <a:chExt cx="1508" cy="1776"/>
          </a:xfrm>
        </p:grpSpPr>
        <p:sp>
          <p:nvSpPr>
            <p:cNvPr id="1052" name="Text Box 18"/>
            <p:cNvSpPr txBox="1">
              <a:spLocks noChangeArrowheads="1"/>
            </p:cNvSpPr>
            <p:nvPr/>
          </p:nvSpPr>
          <p:spPr bwMode="auto">
            <a:xfrm>
              <a:off x="336" y="2304"/>
              <a:ext cx="884" cy="258"/>
            </a:xfrm>
            <a:prstGeom prst="rect">
              <a:avLst/>
            </a:prstGeom>
            <a:noFill/>
            <a:ln w="12700" algn="ctr">
              <a:solidFill>
                <a:schemeClr val="tx1"/>
              </a:solidFill>
              <a:miter lim="800000"/>
              <a:headEnd/>
              <a:tailEnd/>
            </a:ln>
          </p:spPr>
          <p:txBody>
            <a:bodyPr>
              <a:spAutoFit/>
            </a:bodyPr>
            <a:lstStyle/>
            <a:p>
              <a:pPr eaLnBrk="0" hangingPunct="0"/>
              <a:r>
                <a:rPr lang="en-US" sz="2000" b="1" i="1">
                  <a:latin typeface="Times New Roman" pitchFamily="18" charset="0"/>
                </a:rPr>
                <a:t>Inspiration</a:t>
              </a:r>
            </a:p>
          </p:txBody>
        </p:sp>
        <p:cxnSp>
          <p:nvCxnSpPr>
            <p:cNvPr id="1053" name="AutoShape 37"/>
            <p:cNvCxnSpPr>
              <a:cxnSpLocks noChangeShapeType="1"/>
              <a:endCxn id="1052" idx="0"/>
            </p:cNvCxnSpPr>
            <p:nvPr/>
          </p:nvCxnSpPr>
          <p:spPr bwMode="auto">
            <a:xfrm rot="16200000" flipH="1">
              <a:off x="581" y="2107"/>
              <a:ext cx="384" cy="10"/>
            </a:xfrm>
            <a:prstGeom prst="straightConnector1">
              <a:avLst/>
            </a:prstGeom>
            <a:noFill/>
            <a:ln w="25400">
              <a:solidFill>
                <a:schemeClr val="tx1"/>
              </a:solidFill>
              <a:round/>
              <a:headEnd/>
              <a:tailEnd type="none" w="lg" len="med"/>
            </a:ln>
          </p:spPr>
        </p:cxnSp>
        <p:cxnSp>
          <p:nvCxnSpPr>
            <p:cNvPr id="1054" name="AutoShape 40"/>
            <p:cNvCxnSpPr>
              <a:cxnSpLocks noChangeShapeType="1"/>
              <a:stCxn id="1052" idx="2"/>
              <a:endCxn id="1055" idx="0"/>
            </p:cNvCxnSpPr>
            <p:nvPr/>
          </p:nvCxnSpPr>
          <p:spPr bwMode="auto">
            <a:xfrm rot="5400000">
              <a:off x="482" y="2823"/>
              <a:ext cx="558" cy="35"/>
            </a:xfrm>
            <a:prstGeom prst="straightConnector1">
              <a:avLst/>
            </a:prstGeom>
            <a:noFill/>
            <a:ln w="25400">
              <a:solidFill>
                <a:schemeClr val="tx1"/>
              </a:solidFill>
              <a:round/>
              <a:headEnd/>
              <a:tailEnd type="stealth" w="lg" len="med"/>
            </a:ln>
          </p:spPr>
        </p:cxnSp>
        <p:pic>
          <p:nvPicPr>
            <p:cNvPr id="1055" name="Picture 71" descr="scroll6.wmf (2754 bytes)"/>
            <p:cNvPicPr>
              <a:picLocks noChangeAspect="1" noChangeArrowheads="1"/>
            </p:cNvPicPr>
            <p:nvPr/>
          </p:nvPicPr>
          <p:blipFill>
            <a:blip r:embed="rId5" cstate="print"/>
            <a:srcRect/>
            <a:stretch>
              <a:fillRect/>
            </a:stretch>
          </p:blipFill>
          <p:spPr bwMode="auto">
            <a:xfrm>
              <a:off x="480" y="3120"/>
              <a:ext cx="526" cy="576"/>
            </a:xfrm>
            <a:prstGeom prst="rect">
              <a:avLst/>
            </a:prstGeom>
            <a:noFill/>
            <a:ln w="9525">
              <a:noFill/>
              <a:miter lim="800000"/>
              <a:headEnd/>
              <a:tailEnd/>
            </a:ln>
          </p:spPr>
        </p:pic>
        <p:sp>
          <p:nvSpPr>
            <p:cNvPr id="1056" name="Text Box 73"/>
            <p:cNvSpPr txBox="1">
              <a:spLocks noChangeArrowheads="1"/>
            </p:cNvSpPr>
            <p:nvPr/>
          </p:nvSpPr>
          <p:spPr bwMode="auto">
            <a:xfrm>
              <a:off x="960" y="3168"/>
              <a:ext cx="884" cy="404"/>
            </a:xfrm>
            <a:prstGeom prst="rect">
              <a:avLst/>
            </a:prstGeom>
            <a:noFill/>
            <a:ln w="9525">
              <a:noFill/>
              <a:miter lim="800000"/>
              <a:headEnd/>
              <a:tailEnd/>
            </a:ln>
          </p:spPr>
          <p:txBody>
            <a:bodyPr wrap="none">
              <a:spAutoFit/>
            </a:bodyPr>
            <a:lstStyle/>
            <a:p>
              <a:r>
                <a:rPr lang="en-US" b="1"/>
                <a:t>Original </a:t>
              </a:r>
            </a:p>
            <a:p>
              <a:r>
                <a:rPr lang="en-US" b="1"/>
                <a:t>Manuscript</a:t>
              </a:r>
            </a:p>
          </p:txBody>
        </p:sp>
      </p:grpSp>
      <p:grpSp>
        <p:nvGrpSpPr>
          <p:cNvPr id="7" name="Group 105"/>
          <p:cNvGrpSpPr>
            <a:grpSpLocks/>
          </p:cNvGrpSpPr>
          <p:nvPr/>
        </p:nvGrpSpPr>
        <p:grpSpPr bwMode="auto">
          <a:xfrm>
            <a:off x="1179513" y="5334000"/>
            <a:ext cx="5329237" cy="1524000"/>
            <a:chOff x="743" y="3360"/>
            <a:chExt cx="3357" cy="960"/>
          </a:xfrm>
        </p:grpSpPr>
        <p:sp>
          <p:nvSpPr>
            <p:cNvPr id="1045" name="Text Box 19"/>
            <p:cNvSpPr txBox="1">
              <a:spLocks noChangeArrowheads="1"/>
            </p:cNvSpPr>
            <p:nvPr/>
          </p:nvSpPr>
          <p:spPr bwMode="auto">
            <a:xfrm>
              <a:off x="960" y="3792"/>
              <a:ext cx="1044" cy="258"/>
            </a:xfrm>
            <a:prstGeom prst="rect">
              <a:avLst/>
            </a:prstGeom>
            <a:noFill/>
            <a:ln w="12700" algn="ctr">
              <a:solidFill>
                <a:schemeClr val="tx1"/>
              </a:solidFill>
              <a:miter lim="800000"/>
              <a:headEnd/>
              <a:tailEnd/>
            </a:ln>
          </p:spPr>
          <p:txBody>
            <a:bodyPr>
              <a:spAutoFit/>
            </a:bodyPr>
            <a:lstStyle/>
            <a:p>
              <a:pPr eaLnBrk="0" hangingPunct="0"/>
              <a:r>
                <a:rPr lang="en-US" sz="2000" b="1" i="1">
                  <a:latin typeface="Times New Roman" pitchFamily="18" charset="0"/>
                </a:rPr>
                <a:t>Preservation</a:t>
              </a:r>
            </a:p>
          </p:txBody>
        </p:sp>
        <p:cxnSp>
          <p:nvCxnSpPr>
            <p:cNvPr id="1046" name="AutoShape 38"/>
            <p:cNvCxnSpPr>
              <a:cxnSpLocks noChangeShapeType="1"/>
              <a:endCxn id="1045" idx="1"/>
            </p:cNvCxnSpPr>
            <p:nvPr/>
          </p:nvCxnSpPr>
          <p:spPr bwMode="auto">
            <a:xfrm rot="16200000" flipH="1">
              <a:off x="739" y="3700"/>
              <a:ext cx="225" cy="217"/>
            </a:xfrm>
            <a:prstGeom prst="bentConnector2">
              <a:avLst/>
            </a:prstGeom>
            <a:noFill/>
            <a:ln w="25400">
              <a:solidFill>
                <a:schemeClr val="tx1"/>
              </a:solidFill>
              <a:miter lim="800000"/>
              <a:headEnd/>
              <a:tailEnd type="none" w="lg" len="med"/>
            </a:ln>
          </p:spPr>
        </p:cxnSp>
        <p:cxnSp>
          <p:nvCxnSpPr>
            <p:cNvPr id="1047" name="AutoShape 41"/>
            <p:cNvCxnSpPr>
              <a:cxnSpLocks noChangeShapeType="1"/>
              <a:stCxn id="1045" idx="3"/>
              <a:endCxn id="1051" idx="1"/>
            </p:cNvCxnSpPr>
            <p:nvPr/>
          </p:nvCxnSpPr>
          <p:spPr bwMode="auto">
            <a:xfrm flipV="1">
              <a:off x="2004" y="3902"/>
              <a:ext cx="650" cy="19"/>
            </a:xfrm>
            <a:prstGeom prst="straightConnector1">
              <a:avLst/>
            </a:prstGeom>
            <a:noFill/>
            <a:ln w="25400">
              <a:solidFill>
                <a:schemeClr val="tx1"/>
              </a:solidFill>
              <a:round/>
              <a:headEnd/>
              <a:tailEnd type="stealth" w="lg" len="med"/>
            </a:ln>
          </p:spPr>
        </p:cxnSp>
        <p:grpSp>
          <p:nvGrpSpPr>
            <p:cNvPr id="8" name="Group 92"/>
            <p:cNvGrpSpPr>
              <a:grpSpLocks/>
            </p:cNvGrpSpPr>
            <p:nvPr/>
          </p:nvGrpSpPr>
          <p:grpSpPr bwMode="auto">
            <a:xfrm>
              <a:off x="2640" y="3468"/>
              <a:ext cx="803" cy="852"/>
              <a:chOff x="2640" y="3468"/>
              <a:chExt cx="803" cy="852"/>
            </a:xfrm>
          </p:grpSpPr>
          <p:graphicFrame>
            <p:nvGraphicFramePr>
              <p:cNvPr id="1026" name="Object 84"/>
              <p:cNvGraphicFramePr>
                <a:graphicFrameLocks noChangeAspect="1"/>
              </p:cNvGraphicFramePr>
              <p:nvPr/>
            </p:nvGraphicFramePr>
            <p:xfrm>
              <a:off x="2640" y="3468"/>
              <a:ext cx="515" cy="564"/>
            </p:xfrm>
            <a:graphic>
              <a:graphicData uri="http://schemas.openxmlformats.org/presentationml/2006/ole">
                <p:oleObj spid="_x0000_s64514" r:id="rId6" imgW="3161905" imgH="3467584" progId="">
                  <p:embed/>
                </p:oleObj>
              </a:graphicData>
            </a:graphic>
          </p:graphicFrame>
          <p:graphicFrame>
            <p:nvGraphicFramePr>
              <p:cNvPr id="1027" name="Object 85"/>
              <p:cNvGraphicFramePr>
                <a:graphicFrameLocks noChangeAspect="1"/>
              </p:cNvGraphicFramePr>
              <p:nvPr/>
            </p:nvGraphicFramePr>
            <p:xfrm>
              <a:off x="2736" y="3564"/>
              <a:ext cx="515" cy="564"/>
            </p:xfrm>
            <a:graphic>
              <a:graphicData uri="http://schemas.openxmlformats.org/presentationml/2006/ole">
                <p:oleObj spid="_x0000_s64515" r:id="rId7" imgW="3161905" imgH="3467584" progId="">
                  <p:embed/>
                </p:oleObj>
              </a:graphicData>
            </a:graphic>
          </p:graphicFrame>
          <p:graphicFrame>
            <p:nvGraphicFramePr>
              <p:cNvPr id="1028" name="Object 86"/>
              <p:cNvGraphicFramePr>
                <a:graphicFrameLocks noChangeAspect="1"/>
              </p:cNvGraphicFramePr>
              <p:nvPr/>
            </p:nvGraphicFramePr>
            <p:xfrm>
              <a:off x="2832" y="3660"/>
              <a:ext cx="515" cy="564"/>
            </p:xfrm>
            <a:graphic>
              <a:graphicData uri="http://schemas.openxmlformats.org/presentationml/2006/ole">
                <p:oleObj spid="_x0000_s64516" r:id="rId8" imgW="3161905" imgH="3467584" progId="">
                  <p:embed/>
                </p:oleObj>
              </a:graphicData>
            </a:graphic>
          </p:graphicFrame>
          <p:graphicFrame>
            <p:nvGraphicFramePr>
              <p:cNvPr id="1029" name="Object 87"/>
              <p:cNvGraphicFramePr>
                <a:graphicFrameLocks noChangeAspect="1"/>
              </p:cNvGraphicFramePr>
              <p:nvPr/>
            </p:nvGraphicFramePr>
            <p:xfrm>
              <a:off x="2928" y="3756"/>
              <a:ext cx="515" cy="564"/>
            </p:xfrm>
            <a:graphic>
              <a:graphicData uri="http://schemas.openxmlformats.org/presentationml/2006/ole">
                <p:oleObj spid="_x0000_s64517" r:id="rId9" imgW="3161905" imgH="3467584" progId="">
                  <p:embed/>
                </p:oleObj>
              </a:graphicData>
            </a:graphic>
          </p:graphicFrame>
          <p:sp>
            <p:nvSpPr>
              <p:cNvPr id="1050" name="Oval 89"/>
              <p:cNvSpPr>
                <a:spLocks noChangeArrowheads="1"/>
              </p:cNvSpPr>
              <p:nvPr/>
            </p:nvSpPr>
            <p:spPr bwMode="auto">
              <a:xfrm>
                <a:off x="3312" y="3936"/>
                <a:ext cx="96" cy="96"/>
              </a:xfrm>
              <a:prstGeom prst="ellipse">
                <a:avLst/>
              </a:prstGeom>
              <a:solidFill>
                <a:schemeClr val="accent1">
                  <a:alpha val="0"/>
                </a:schemeClr>
              </a:solidFill>
              <a:ln w="9525">
                <a:noFill/>
                <a:round/>
                <a:headEnd/>
                <a:tailEnd/>
              </a:ln>
            </p:spPr>
            <p:txBody>
              <a:bodyPr wrap="none" anchor="ctr"/>
              <a:lstStyle/>
              <a:p>
                <a:endParaRPr lang="en-US"/>
              </a:p>
            </p:txBody>
          </p:sp>
          <p:sp>
            <p:nvSpPr>
              <p:cNvPr id="1051" name="Oval 90"/>
              <p:cNvSpPr>
                <a:spLocks noChangeArrowheads="1"/>
              </p:cNvSpPr>
              <p:nvPr/>
            </p:nvSpPr>
            <p:spPr bwMode="auto">
              <a:xfrm>
                <a:off x="2640" y="3888"/>
                <a:ext cx="96" cy="96"/>
              </a:xfrm>
              <a:prstGeom prst="ellipse">
                <a:avLst/>
              </a:prstGeom>
              <a:solidFill>
                <a:schemeClr val="accent1">
                  <a:alpha val="0"/>
                </a:schemeClr>
              </a:solidFill>
              <a:ln w="9525">
                <a:noFill/>
                <a:round/>
                <a:headEnd/>
                <a:tailEnd/>
              </a:ln>
            </p:spPr>
            <p:txBody>
              <a:bodyPr wrap="none" anchor="ctr"/>
              <a:lstStyle/>
              <a:p>
                <a:endParaRPr lang="en-US"/>
              </a:p>
            </p:txBody>
          </p:sp>
        </p:grpSp>
        <p:sp>
          <p:nvSpPr>
            <p:cNvPr id="1049" name="Text Box 93"/>
            <p:cNvSpPr txBox="1">
              <a:spLocks noChangeArrowheads="1"/>
            </p:cNvSpPr>
            <p:nvPr/>
          </p:nvSpPr>
          <p:spPr bwMode="auto">
            <a:xfrm>
              <a:off x="3216" y="3360"/>
              <a:ext cx="884" cy="404"/>
            </a:xfrm>
            <a:prstGeom prst="rect">
              <a:avLst/>
            </a:prstGeom>
            <a:noFill/>
            <a:ln w="9525">
              <a:noFill/>
              <a:miter lim="800000"/>
              <a:headEnd/>
              <a:tailEnd/>
            </a:ln>
          </p:spPr>
          <p:txBody>
            <a:bodyPr wrap="none">
              <a:spAutoFit/>
            </a:bodyPr>
            <a:lstStyle/>
            <a:p>
              <a:r>
                <a:rPr lang="en-US" b="1"/>
                <a:t>Manuscript</a:t>
              </a:r>
            </a:p>
            <a:p>
              <a:r>
                <a:rPr lang="en-US" b="1"/>
                <a:t>Copies</a:t>
              </a:r>
            </a:p>
          </p:txBody>
        </p:sp>
      </p:grpSp>
      <p:grpSp>
        <p:nvGrpSpPr>
          <p:cNvPr id="9" name="Group 106"/>
          <p:cNvGrpSpPr>
            <a:grpSpLocks/>
          </p:cNvGrpSpPr>
          <p:nvPr/>
        </p:nvGrpSpPr>
        <p:grpSpPr bwMode="auto">
          <a:xfrm>
            <a:off x="5280025" y="4419600"/>
            <a:ext cx="3571875" cy="2085975"/>
            <a:chOff x="3326" y="2784"/>
            <a:chExt cx="2250" cy="1314"/>
          </a:xfrm>
        </p:grpSpPr>
        <p:sp>
          <p:nvSpPr>
            <p:cNvPr id="1041" name="Text Box 20"/>
            <p:cNvSpPr txBox="1">
              <a:spLocks noChangeArrowheads="1"/>
            </p:cNvSpPr>
            <p:nvPr/>
          </p:nvSpPr>
          <p:spPr bwMode="auto">
            <a:xfrm>
              <a:off x="4656" y="3840"/>
              <a:ext cx="920" cy="258"/>
            </a:xfrm>
            <a:prstGeom prst="rect">
              <a:avLst/>
            </a:prstGeom>
            <a:noFill/>
            <a:ln w="12700" algn="ctr">
              <a:solidFill>
                <a:schemeClr val="tx1"/>
              </a:solidFill>
              <a:miter lim="800000"/>
              <a:headEnd/>
              <a:tailEnd/>
            </a:ln>
          </p:spPr>
          <p:txBody>
            <a:bodyPr>
              <a:spAutoFit/>
            </a:bodyPr>
            <a:lstStyle/>
            <a:p>
              <a:pPr algn="ctr" eaLnBrk="0" hangingPunct="0"/>
              <a:r>
                <a:rPr lang="en-US" sz="2000" b="1" i="1">
                  <a:latin typeface="Times New Roman" pitchFamily="18" charset="0"/>
                </a:rPr>
                <a:t>Translation</a:t>
              </a:r>
            </a:p>
          </p:txBody>
        </p:sp>
        <p:cxnSp>
          <p:nvCxnSpPr>
            <p:cNvPr id="1042" name="AutoShape 39"/>
            <p:cNvCxnSpPr>
              <a:cxnSpLocks noChangeShapeType="1"/>
              <a:stCxn id="1050" idx="1"/>
              <a:endCxn id="1041" idx="1"/>
            </p:cNvCxnSpPr>
            <p:nvPr/>
          </p:nvCxnSpPr>
          <p:spPr bwMode="auto">
            <a:xfrm>
              <a:off x="3326" y="3950"/>
              <a:ext cx="1330" cy="19"/>
            </a:xfrm>
            <a:prstGeom prst="straightConnector1">
              <a:avLst/>
            </a:prstGeom>
            <a:noFill/>
            <a:ln w="25400">
              <a:solidFill>
                <a:schemeClr val="tx1"/>
              </a:solidFill>
              <a:round/>
              <a:headEnd/>
              <a:tailEnd type="none" w="lg" len="med"/>
            </a:ln>
          </p:spPr>
        </p:cxnSp>
        <p:cxnSp>
          <p:nvCxnSpPr>
            <p:cNvPr id="1043" name="AutoShape 42"/>
            <p:cNvCxnSpPr>
              <a:cxnSpLocks noChangeShapeType="1"/>
              <a:stCxn id="1041" idx="0"/>
            </p:cNvCxnSpPr>
            <p:nvPr/>
          </p:nvCxnSpPr>
          <p:spPr bwMode="auto">
            <a:xfrm rot="5400000" flipH="1" flipV="1">
              <a:off x="4934" y="3638"/>
              <a:ext cx="384" cy="20"/>
            </a:xfrm>
            <a:prstGeom prst="straightConnector1">
              <a:avLst/>
            </a:prstGeom>
            <a:noFill/>
            <a:ln w="25400">
              <a:solidFill>
                <a:schemeClr val="tx1"/>
              </a:solidFill>
              <a:round/>
              <a:headEnd/>
              <a:tailEnd type="stealth" w="lg" len="med"/>
            </a:ln>
          </p:spPr>
        </p:cxnSp>
        <p:pic>
          <p:nvPicPr>
            <p:cNvPr id="1044" name="Picture 95" descr="bible_search"/>
            <p:cNvPicPr>
              <a:picLocks noChangeAspect="1" noChangeArrowheads="1"/>
            </p:cNvPicPr>
            <p:nvPr/>
          </p:nvPicPr>
          <p:blipFill>
            <a:blip r:embed="rId10" cstate="print"/>
            <a:srcRect/>
            <a:stretch>
              <a:fillRect/>
            </a:stretch>
          </p:blipFill>
          <p:spPr bwMode="auto">
            <a:xfrm>
              <a:off x="4848" y="2784"/>
              <a:ext cx="499" cy="747"/>
            </a:xfrm>
            <a:prstGeom prst="rect">
              <a:avLst/>
            </a:prstGeom>
            <a:noFill/>
            <a:ln w="9525">
              <a:noFill/>
              <a:miter lim="800000"/>
              <a:headEnd/>
              <a:tailEnd/>
            </a:ln>
          </p:spPr>
        </p:pic>
      </p:grpSp>
      <p:pic>
        <p:nvPicPr>
          <p:cNvPr id="1039" name="Picture 98" descr="people1">
            <a:hlinkClick r:id="rId11"/>
          </p:cNvPr>
          <p:cNvPicPr>
            <a:picLocks noChangeAspect="1" noChangeArrowheads="1"/>
          </p:cNvPicPr>
          <p:nvPr/>
        </p:nvPicPr>
        <p:blipFill>
          <a:blip r:embed="rId12" cstate="print"/>
          <a:srcRect/>
          <a:stretch>
            <a:fillRect/>
          </a:stretch>
        </p:blipFill>
        <p:spPr bwMode="auto">
          <a:xfrm>
            <a:off x="3276600" y="2590800"/>
            <a:ext cx="1752600" cy="1098550"/>
          </a:xfrm>
          <a:prstGeom prst="rect">
            <a:avLst/>
          </a:prstGeom>
          <a:noFill/>
          <a:ln w="9525">
            <a:noFill/>
            <a:miter lim="800000"/>
            <a:headEnd/>
            <a:tailEnd/>
          </a:ln>
        </p:spPr>
      </p:pic>
      <p:sp>
        <p:nvSpPr>
          <p:cNvPr id="1040" name="Text Box 99"/>
          <p:cNvSpPr txBox="1">
            <a:spLocks noChangeArrowheads="1"/>
          </p:cNvSpPr>
          <p:nvPr/>
        </p:nvSpPr>
        <p:spPr bwMode="auto">
          <a:xfrm>
            <a:off x="2651125" y="3617913"/>
            <a:ext cx="1301750" cy="641350"/>
          </a:xfrm>
          <a:prstGeom prst="rect">
            <a:avLst/>
          </a:prstGeom>
          <a:noFill/>
          <a:ln w="9525">
            <a:noFill/>
            <a:miter lim="800000"/>
            <a:headEnd/>
            <a:tailEnd/>
          </a:ln>
        </p:spPr>
        <p:txBody>
          <a:bodyPr wrap="none">
            <a:spAutoFit/>
          </a:bodyPr>
          <a:lstStyle/>
          <a:p>
            <a:pPr algn="ctr"/>
            <a:r>
              <a:rPr lang="en-US" b="1"/>
              <a:t>Christians</a:t>
            </a:r>
          </a:p>
          <a:p>
            <a:pPr algn="ctr"/>
            <a:r>
              <a:rPr lang="en-US" b="1"/>
              <a:t>Today</a:t>
            </a:r>
          </a:p>
        </p:txBody>
      </p:sp>
      <p:sp>
        <p:nvSpPr>
          <p:cNvPr id="1034" name="AutoShape 58"/>
          <p:cNvSpPr>
            <a:spLocks noChangeArrowheads="1"/>
          </p:cNvSpPr>
          <p:nvPr/>
        </p:nvSpPr>
        <p:spPr bwMode="auto">
          <a:xfrm>
            <a:off x="3429000" y="152400"/>
            <a:ext cx="1409700" cy="1196975"/>
          </a:xfrm>
          <a:prstGeom prst="triangle">
            <a:avLst>
              <a:gd name="adj" fmla="val 50000"/>
            </a:avLst>
          </a:prstGeom>
          <a:gradFill rotWithShape="1">
            <a:gsLst>
              <a:gs pos="0">
                <a:srgbClr val="FFFF00"/>
              </a:gs>
              <a:gs pos="100000">
                <a:srgbClr val="FF3300"/>
              </a:gs>
            </a:gsLst>
            <a:path path="shape">
              <a:fillToRect l="50000" t="50000" r="50000" b="50000"/>
            </a:path>
          </a:gradFill>
          <a:ln w="9525">
            <a:solidFill>
              <a:schemeClr val="tx1"/>
            </a:solidFill>
            <a:miter lim="800000"/>
            <a:headEnd/>
            <a:tailEnd/>
          </a:ln>
        </p:spPr>
        <p:txBody>
          <a:bodyPr wrap="none" anchor="ctr">
            <a:spAutoFit/>
          </a:bodyPr>
          <a:lstStyle/>
          <a:p>
            <a:pPr algn="ctr"/>
            <a:r>
              <a:rPr lang="en-US" sz="2400" b="1"/>
              <a:t>God</a:t>
            </a:r>
          </a:p>
        </p:txBody>
      </p:sp>
      <p:sp>
        <p:nvSpPr>
          <p:cNvPr id="46" name="Text Box 14"/>
          <p:cNvSpPr txBox="1">
            <a:spLocks noChangeArrowheads="1"/>
          </p:cNvSpPr>
          <p:nvPr/>
        </p:nvSpPr>
        <p:spPr bwMode="auto">
          <a:xfrm>
            <a:off x="5257800" y="0"/>
            <a:ext cx="3886200" cy="1077218"/>
          </a:xfrm>
          <a:prstGeom prst="rect">
            <a:avLst/>
          </a:prstGeom>
          <a:solidFill>
            <a:srgbClr val="99CCFF"/>
          </a:solidFill>
          <a:ln w="76200" cmpd="tri">
            <a:solidFill>
              <a:schemeClr val="tx1"/>
            </a:solidFill>
            <a:miter lim="800000"/>
            <a:headEnd/>
            <a:tailEnd/>
          </a:ln>
        </p:spPr>
        <p:txBody>
          <a:bodyPr>
            <a:spAutoFit/>
          </a:bodyPr>
          <a:lstStyle/>
          <a:p>
            <a:pPr algn="ctr"/>
            <a:r>
              <a:rPr lang="en-US" sz="3200" b="1" dirty="0"/>
              <a:t>How </a:t>
            </a:r>
            <a:r>
              <a:rPr lang="en-US" sz="3200" b="1" dirty="0" smtClean="0"/>
              <a:t>God Provides Us With His Word</a:t>
            </a:r>
            <a:endParaRPr lang="en-US" sz="3200" b="1"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0000"/>
            <a:lum/>
          </a:blip>
          <a:srcRect/>
          <a:stretch>
            <a:fillRect l="-22000" r="-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1430">
                  <a:solidFill>
                    <a:schemeClr val="tx1"/>
                  </a:solidFill>
                </a:ln>
                <a:solidFill>
                  <a:srgbClr val="00B0F0"/>
                </a:solidFill>
                <a:effectLst>
                  <a:outerShdw blurRad="50800" dist="39000" dir="5460000" algn="tl">
                    <a:srgbClr val="000000">
                      <a:alpha val="38000"/>
                    </a:srgbClr>
                  </a:outerShdw>
                </a:effectLst>
              </a:rPr>
              <a:t>Preservation of Ancient Literature</a:t>
            </a:r>
            <a:endParaRPr lang="en-US" dirty="0"/>
          </a:p>
        </p:txBody>
      </p:sp>
      <p:sp>
        <p:nvSpPr>
          <p:cNvPr id="3" name="Content Placeholder 2"/>
          <p:cNvSpPr>
            <a:spLocks noGrp="1"/>
          </p:cNvSpPr>
          <p:nvPr>
            <p:ph idx="1"/>
          </p:nvPr>
        </p:nvSpPr>
        <p:spPr/>
        <p:txBody>
          <a:bodyPr>
            <a:normAutofit/>
          </a:bodyPr>
          <a:lstStyle/>
          <a:p>
            <a:r>
              <a:rPr lang="en-US" dirty="0" smtClean="0">
                <a:solidFill>
                  <a:srgbClr val="00B0F0"/>
                </a:solidFill>
                <a:effectLst>
                  <a:outerShdw blurRad="50800" dist="38100" dir="2700000" algn="tl" rotWithShape="0">
                    <a:prstClr val="black"/>
                  </a:outerShdw>
                </a:effectLst>
              </a:rPr>
              <a:t>We have </a:t>
            </a:r>
            <a:r>
              <a:rPr lang="en-US" b="1" i="1" dirty="0" smtClean="0">
                <a:solidFill>
                  <a:schemeClr val="accent6">
                    <a:lumMod val="75000"/>
                  </a:schemeClr>
                </a:solidFill>
                <a:effectLst>
                  <a:outerShdw blurRad="50800" dist="38100" dir="2700000" algn="tl" rotWithShape="0">
                    <a:prstClr val="black"/>
                  </a:outerShdw>
                </a:effectLst>
              </a:rPr>
              <a:t>more than 120 manuscripts within the first 300 years </a:t>
            </a:r>
            <a:r>
              <a:rPr lang="en-US" dirty="0" smtClean="0">
                <a:solidFill>
                  <a:srgbClr val="00B0F0"/>
                </a:solidFill>
                <a:effectLst>
                  <a:outerShdw blurRad="50800" dist="38100" dir="2700000" algn="tl" rotWithShape="0">
                    <a:prstClr val="black"/>
                  </a:outerShdw>
                </a:effectLst>
              </a:rPr>
              <a:t>after the writing of the NT.</a:t>
            </a:r>
          </a:p>
          <a:p>
            <a:r>
              <a:rPr lang="en-US" dirty="0" smtClean="0">
                <a:solidFill>
                  <a:srgbClr val="00B0F0"/>
                </a:solidFill>
                <a:effectLst>
                  <a:outerShdw blurRad="50800" dist="38100" dir="2700000" algn="tl" rotWithShape="0">
                    <a:prstClr val="black"/>
                  </a:outerShdw>
                </a:effectLst>
              </a:rPr>
              <a:t>Another </a:t>
            </a:r>
            <a:r>
              <a:rPr lang="en-US" b="1" i="1" dirty="0" smtClean="0">
                <a:solidFill>
                  <a:schemeClr val="accent6">
                    <a:lumMod val="75000"/>
                  </a:schemeClr>
                </a:solidFill>
                <a:effectLst>
                  <a:outerShdw blurRad="50800" dist="38100" dir="2700000" algn="tl" rotWithShape="0">
                    <a:prstClr val="black"/>
                  </a:outerShdw>
                </a:effectLst>
              </a:rPr>
              <a:t>key fact </a:t>
            </a:r>
            <a:r>
              <a:rPr lang="en-US" dirty="0" smtClean="0">
                <a:solidFill>
                  <a:srgbClr val="00B0F0"/>
                </a:solidFill>
                <a:effectLst>
                  <a:outerShdw blurRad="50800" dist="38100" dir="2700000" algn="tl" rotWithShape="0">
                    <a:prstClr val="black"/>
                  </a:outerShdw>
                </a:effectLst>
              </a:rPr>
              <a:t>that allows us to have great confidence that the New Testament manuscripts that we possess today accurately reflect the original inspired writings is that these documents have come to us through </a:t>
            </a:r>
            <a:r>
              <a:rPr lang="en-US" b="1" i="1" dirty="0" smtClean="0">
                <a:solidFill>
                  <a:schemeClr val="accent6">
                    <a:lumMod val="75000"/>
                  </a:schemeClr>
                </a:solidFill>
                <a:effectLst>
                  <a:outerShdw blurRad="50800" dist="38100" dir="2700000" algn="tl" rotWithShape="0">
                    <a:prstClr val="black"/>
                  </a:outerShdw>
                </a:effectLst>
              </a:rPr>
              <a:t>multiple lines of transmission</a:t>
            </a:r>
            <a:r>
              <a:rPr lang="en-US" dirty="0" smtClean="0">
                <a:solidFill>
                  <a:srgbClr val="00B0F0"/>
                </a:solidFill>
                <a:effectLst>
                  <a:outerShdw blurRad="50800" dist="38100" dir="2700000" algn="tl" rotWithShape="0">
                    <a:prstClr val="black"/>
                  </a:outerShdw>
                </a:effectLst>
              </a:rPr>
              <a:t>.</a:t>
            </a:r>
          </a:p>
          <a:p>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cstate="print"/>
          <a:srcRect/>
          <a:stretch>
            <a:fillRect/>
          </a:stretch>
        </p:blipFill>
        <p:spPr bwMode="auto">
          <a:xfrm>
            <a:off x="304800" y="6248400"/>
            <a:ext cx="5327333" cy="323850"/>
          </a:xfrm>
          <a:prstGeom prst="rect">
            <a:avLst/>
          </a:prstGeom>
          <a:noFill/>
          <a:ln w="9525">
            <a:noFill/>
            <a:miter lim="800000"/>
            <a:headEnd/>
            <a:tailEnd/>
          </a:ln>
          <a:effectLst/>
        </p:spPr>
      </p:pic>
      <p:sp>
        <p:nvSpPr>
          <p:cNvPr id="7" name="Title 6"/>
          <p:cNvSpPr>
            <a:spLocks noGrp="1"/>
          </p:cNvSpPr>
          <p:nvPr>
            <p:ph type="title"/>
          </p:nvPr>
        </p:nvSpPr>
        <p:spPr>
          <a:xfrm>
            <a:off x="457200" y="0"/>
            <a:ext cx="8229600" cy="685800"/>
          </a:xfrm>
        </p:spPr>
        <p:txBody>
          <a:bodyPr>
            <a:normAutofit fontScale="90000"/>
          </a:bodyPr>
          <a:lstStyle/>
          <a:p>
            <a:r>
              <a:rPr lang="en-US" dirty="0" smtClean="0"/>
              <a:t>NIV Study Bible – Luke 11:2</a:t>
            </a:r>
            <a:endParaRPr lang="en-US" dirty="0"/>
          </a:p>
        </p:txBody>
      </p:sp>
      <p:sp>
        <p:nvSpPr>
          <p:cNvPr id="8" name="TextBox 7"/>
          <p:cNvSpPr txBox="1"/>
          <p:nvPr/>
        </p:nvSpPr>
        <p:spPr>
          <a:xfrm>
            <a:off x="381000" y="838200"/>
            <a:ext cx="1704826" cy="523220"/>
          </a:xfrm>
          <a:prstGeom prst="rect">
            <a:avLst/>
          </a:prstGeom>
          <a:solidFill>
            <a:schemeClr val="tx2">
              <a:lumMod val="20000"/>
              <a:lumOff val="80000"/>
            </a:schemeClr>
          </a:solidFill>
          <a:ln w="9525">
            <a:solidFill>
              <a:schemeClr val="tx1"/>
            </a:solidFill>
          </a:ln>
        </p:spPr>
        <p:txBody>
          <a:bodyPr wrap="none" rtlCol="0">
            <a:spAutoFit/>
          </a:bodyPr>
          <a:lstStyle/>
          <a:p>
            <a:r>
              <a:rPr lang="en-US" sz="2800" dirty="0" smtClean="0">
                <a:solidFill>
                  <a:srgbClr val="0033CC"/>
                </a:solidFill>
              </a:rPr>
              <a:t>Main Text:</a:t>
            </a:r>
            <a:endParaRPr lang="en-US" sz="2800" dirty="0">
              <a:solidFill>
                <a:srgbClr val="0033CC"/>
              </a:solidFill>
            </a:endParaRPr>
          </a:p>
        </p:txBody>
      </p:sp>
      <p:sp>
        <p:nvSpPr>
          <p:cNvPr id="9" name="TextBox 8"/>
          <p:cNvSpPr txBox="1"/>
          <p:nvPr/>
        </p:nvSpPr>
        <p:spPr>
          <a:xfrm>
            <a:off x="381000" y="5715000"/>
            <a:ext cx="1612173" cy="523220"/>
          </a:xfrm>
          <a:prstGeom prst="rect">
            <a:avLst/>
          </a:prstGeom>
          <a:solidFill>
            <a:schemeClr val="tx2">
              <a:lumMod val="20000"/>
              <a:lumOff val="80000"/>
            </a:schemeClr>
          </a:solidFill>
          <a:ln w="9525">
            <a:solidFill>
              <a:schemeClr val="tx1"/>
            </a:solidFill>
          </a:ln>
        </p:spPr>
        <p:txBody>
          <a:bodyPr wrap="none" rtlCol="0">
            <a:spAutoFit/>
          </a:bodyPr>
          <a:lstStyle/>
          <a:p>
            <a:r>
              <a:rPr lang="en-US" sz="2800" dirty="0" smtClean="0">
                <a:solidFill>
                  <a:srgbClr val="0033CC"/>
                </a:solidFill>
              </a:rPr>
              <a:t>Footnote:</a:t>
            </a:r>
            <a:endParaRPr lang="en-US" sz="2800" dirty="0">
              <a:solidFill>
                <a:srgbClr val="0033CC"/>
              </a:solidFill>
            </a:endParaRPr>
          </a:p>
        </p:txBody>
      </p:sp>
      <p:pic>
        <p:nvPicPr>
          <p:cNvPr id="43013" name="Picture 5"/>
          <p:cNvPicPr>
            <a:picLocks noChangeAspect="1" noChangeArrowheads="1"/>
          </p:cNvPicPr>
          <p:nvPr/>
        </p:nvPicPr>
        <p:blipFill>
          <a:blip r:embed="rId3" cstate="print"/>
          <a:srcRect/>
          <a:stretch>
            <a:fillRect/>
          </a:stretch>
        </p:blipFill>
        <p:spPr bwMode="auto">
          <a:xfrm>
            <a:off x="381000" y="1371600"/>
            <a:ext cx="5334000" cy="4152726"/>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Codex Sinaiticus (Symbol: </a:t>
            </a:r>
            <a:r>
              <a:rPr lang="he-IL" b="1" dirty="0" smtClean="0"/>
              <a:t>א</a:t>
            </a:r>
            <a:r>
              <a:rPr lang="en-US" dirty="0" smtClean="0"/>
              <a:t>)*</a:t>
            </a:r>
            <a:endParaRPr lang="en-US" dirty="0"/>
          </a:p>
        </p:txBody>
      </p:sp>
      <p:pic>
        <p:nvPicPr>
          <p:cNvPr id="4" name="Content Placeholder 3" descr="MS Luke 11_2 in Codex Sinaiticus.jpg"/>
          <p:cNvPicPr>
            <a:picLocks noGrp="1" noChangeAspect="1"/>
          </p:cNvPicPr>
          <p:nvPr>
            <p:ph idx="1"/>
          </p:nvPr>
        </p:nvPicPr>
        <p:blipFill>
          <a:blip r:embed="rId2" cstate="print"/>
          <a:stretch>
            <a:fillRect/>
          </a:stretch>
        </p:blipFill>
        <p:spPr>
          <a:xfrm>
            <a:off x="1676400" y="1447800"/>
            <a:ext cx="5725038" cy="3356057"/>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1066800" y="5943600"/>
            <a:ext cx="6400800" cy="646331"/>
          </a:xfrm>
          <a:prstGeom prst="rect">
            <a:avLst/>
          </a:prstGeom>
        </p:spPr>
        <p:txBody>
          <a:bodyPr wrap="square">
            <a:spAutoFit/>
          </a:bodyPr>
          <a:lstStyle/>
          <a:p>
            <a:r>
              <a:rPr lang="en-US" b="1" dirty="0" smtClean="0"/>
              <a:t>*Codex Sinaiticus (</a:t>
            </a:r>
            <a:r>
              <a:rPr lang="he-IL" b="1" dirty="0" smtClean="0"/>
              <a:t>א</a:t>
            </a:r>
            <a:r>
              <a:rPr lang="en-US" b="1" dirty="0" smtClean="0"/>
              <a:t>) is a 4th century uncial manuscript of the Greek Bible, written between 330–350 AD</a:t>
            </a:r>
            <a:endParaRPr lang="en-US" b="1" dirty="0"/>
          </a:p>
        </p:txBody>
      </p:sp>
      <p:pic>
        <p:nvPicPr>
          <p:cNvPr id="9" name="Picture 8" descr="Luke 11_2 Interlinear.jpg"/>
          <p:cNvPicPr>
            <a:picLocks noChangeAspect="1"/>
          </p:cNvPicPr>
          <p:nvPr/>
        </p:nvPicPr>
        <p:blipFill>
          <a:blip r:embed="rId3" cstate="print"/>
          <a:stretch>
            <a:fillRect/>
          </a:stretch>
        </p:blipFill>
        <p:spPr>
          <a:xfrm>
            <a:off x="990600" y="5181600"/>
            <a:ext cx="7038974" cy="733425"/>
          </a:xfrm>
          <a:prstGeom prst="rect">
            <a:avLst/>
          </a:prstGeom>
        </p:spPr>
      </p:pic>
      <p:sp>
        <p:nvSpPr>
          <p:cNvPr id="6" name="Rectangle 5"/>
          <p:cNvSpPr/>
          <p:nvPr/>
        </p:nvSpPr>
        <p:spPr>
          <a:xfrm>
            <a:off x="1676400" y="1447800"/>
            <a:ext cx="5715000" cy="914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057400" y="5181600"/>
            <a:ext cx="3200400" cy="533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dir="in"/>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Codex Alexandrinus (Symbol: A)*</a:t>
            </a:r>
            <a:endParaRPr lang="en-US" dirty="0"/>
          </a:p>
        </p:txBody>
      </p:sp>
      <p:sp>
        <p:nvSpPr>
          <p:cNvPr id="8" name="Rectangle 7"/>
          <p:cNvSpPr/>
          <p:nvPr/>
        </p:nvSpPr>
        <p:spPr>
          <a:xfrm>
            <a:off x="533400" y="6096000"/>
            <a:ext cx="7696200" cy="369332"/>
          </a:xfrm>
          <a:prstGeom prst="rect">
            <a:avLst/>
          </a:prstGeom>
        </p:spPr>
        <p:txBody>
          <a:bodyPr wrap="square">
            <a:spAutoFit/>
          </a:bodyPr>
          <a:lstStyle/>
          <a:p>
            <a:r>
              <a:rPr lang="en-US" b="1" dirty="0" smtClean="0"/>
              <a:t>*Codex Alexandrinus (A) is a 5th century uncial manuscript of the Greek Bible</a:t>
            </a:r>
            <a:endParaRPr lang="en-US" b="1" dirty="0"/>
          </a:p>
        </p:txBody>
      </p:sp>
      <p:pic>
        <p:nvPicPr>
          <p:cNvPr id="9" name="Picture 8" descr="Luke 11_2 Interlinear.jpg"/>
          <p:cNvPicPr>
            <a:picLocks noChangeAspect="1"/>
          </p:cNvPicPr>
          <p:nvPr/>
        </p:nvPicPr>
        <p:blipFill>
          <a:blip r:embed="rId2" cstate="print"/>
          <a:stretch>
            <a:fillRect/>
          </a:stretch>
        </p:blipFill>
        <p:spPr>
          <a:xfrm>
            <a:off x="990600" y="3276600"/>
            <a:ext cx="7038974" cy="733425"/>
          </a:xfrm>
          <a:prstGeom prst="rect">
            <a:avLst/>
          </a:prstGeom>
        </p:spPr>
      </p:pic>
      <p:pic>
        <p:nvPicPr>
          <p:cNvPr id="10" name="Content Placeholder 9" descr="Luke11_2_MSS_Codex_Alexandrinus.jpg"/>
          <p:cNvPicPr>
            <a:picLocks noGrp="1" noChangeAspect="1"/>
          </p:cNvPicPr>
          <p:nvPr>
            <p:ph idx="1"/>
          </p:nvPr>
        </p:nvPicPr>
        <p:blipFill>
          <a:blip r:embed="rId3" cstate="print"/>
          <a:stretch>
            <a:fillRect/>
          </a:stretch>
        </p:blipFill>
        <p:spPr>
          <a:xfrm>
            <a:off x="609600" y="1295400"/>
            <a:ext cx="8229600" cy="1220530"/>
          </a:xfrm>
        </p:spPr>
      </p:pic>
      <p:sp>
        <p:nvSpPr>
          <p:cNvPr id="6" name="Rectangle 5"/>
          <p:cNvSpPr/>
          <p:nvPr/>
        </p:nvSpPr>
        <p:spPr>
          <a:xfrm>
            <a:off x="609600" y="1295400"/>
            <a:ext cx="8229600" cy="838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133600" y="3200400"/>
            <a:ext cx="3124200" cy="914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dir="in"/>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dirty="0" smtClean="0"/>
              <a:t>A Comparison of Two Greek Manuscripts of Luke 11:2b</a:t>
            </a:r>
            <a:endParaRPr lang="en-US" dirty="0"/>
          </a:p>
        </p:txBody>
      </p:sp>
      <p:pic>
        <p:nvPicPr>
          <p:cNvPr id="10" name="Content Placeholder 9" descr="Luke_11_2_MSS Codex Sinaiticus.jpg"/>
          <p:cNvPicPr>
            <a:picLocks noGrp="1" noChangeAspect="1"/>
          </p:cNvPicPr>
          <p:nvPr>
            <p:ph idx="1"/>
          </p:nvPr>
        </p:nvPicPr>
        <p:blipFill>
          <a:blip r:embed="rId2" cstate="print"/>
          <a:stretch>
            <a:fillRect/>
          </a:stretch>
        </p:blipFill>
        <p:spPr>
          <a:xfrm>
            <a:off x="228600" y="2057400"/>
            <a:ext cx="5995878" cy="977106"/>
          </a:xfrm>
        </p:spPr>
      </p:pic>
      <p:pic>
        <p:nvPicPr>
          <p:cNvPr id="145410" name="Picture 2"/>
          <p:cNvPicPr>
            <a:picLocks noChangeAspect="1" noChangeArrowheads="1"/>
          </p:cNvPicPr>
          <p:nvPr/>
        </p:nvPicPr>
        <p:blipFill>
          <a:blip r:embed="rId3" cstate="print"/>
          <a:srcRect/>
          <a:stretch>
            <a:fillRect/>
          </a:stretch>
        </p:blipFill>
        <p:spPr bwMode="auto">
          <a:xfrm>
            <a:off x="228600" y="3886200"/>
            <a:ext cx="8732837" cy="876300"/>
          </a:xfrm>
          <a:prstGeom prst="rect">
            <a:avLst/>
          </a:prstGeom>
          <a:noFill/>
          <a:ln w="9525">
            <a:noFill/>
            <a:miter lim="800000"/>
            <a:headEnd/>
            <a:tailEnd/>
          </a:ln>
        </p:spPr>
      </p:pic>
      <p:sp>
        <p:nvSpPr>
          <p:cNvPr id="11" name="TextBox 10"/>
          <p:cNvSpPr txBox="1"/>
          <p:nvPr/>
        </p:nvSpPr>
        <p:spPr>
          <a:xfrm>
            <a:off x="228600" y="1524000"/>
            <a:ext cx="3216906" cy="523220"/>
          </a:xfrm>
          <a:prstGeom prst="rect">
            <a:avLst/>
          </a:prstGeom>
          <a:solidFill>
            <a:schemeClr val="tx2">
              <a:lumMod val="20000"/>
              <a:lumOff val="80000"/>
            </a:schemeClr>
          </a:solidFill>
          <a:ln w="9525">
            <a:solidFill>
              <a:schemeClr val="tx1"/>
            </a:solidFill>
          </a:ln>
        </p:spPr>
        <p:txBody>
          <a:bodyPr wrap="none" rtlCol="0">
            <a:spAutoFit/>
          </a:bodyPr>
          <a:lstStyle/>
          <a:p>
            <a:r>
              <a:rPr lang="en-US" sz="2800" dirty="0" smtClean="0">
                <a:solidFill>
                  <a:srgbClr val="0033CC"/>
                </a:solidFill>
              </a:rPr>
              <a:t>Codex Sinaiticus (</a:t>
            </a:r>
            <a:r>
              <a:rPr lang="he-IL" sz="2800" dirty="0" smtClean="0">
                <a:solidFill>
                  <a:srgbClr val="0033CC"/>
                </a:solidFill>
              </a:rPr>
              <a:t>א</a:t>
            </a:r>
            <a:r>
              <a:rPr lang="en-US" sz="2800" dirty="0" smtClean="0">
                <a:solidFill>
                  <a:srgbClr val="0033CC"/>
                </a:solidFill>
              </a:rPr>
              <a:t>):</a:t>
            </a:r>
            <a:endParaRPr lang="en-US" sz="2800" dirty="0">
              <a:solidFill>
                <a:srgbClr val="0033CC"/>
              </a:solidFill>
            </a:endParaRPr>
          </a:p>
        </p:txBody>
      </p:sp>
      <p:sp>
        <p:nvSpPr>
          <p:cNvPr id="12" name="TextBox 11"/>
          <p:cNvSpPr txBox="1"/>
          <p:nvPr/>
        </p:nvSpPr>
        <p:spPr>
          <a:xfrm>
            <a:off x="228600" y="3352800"/>
            <a:ext cx="3655424" cy="523220"/>
          </a:xfrm>
          <a:prstGeom prst="rect">
            <a:avLst/>
          </a:prstGeom>
          <a:solidFill>
            <a:schemeClr val="tx2">
              <a:lumMod val="20000"/>
              <a:lumOff val="80000"/>
            </a:schemeClr>
          </a:solidFill>
          <a:ln w="9525">
            <a:solidFill>
              <a:schemeClr val="tx1"/>
            </a:solidFill>
          </a:ln>
        </p:spPr>
        <p:txBody>
          <a:bodyPr wrap="none" rtlCol="0">
            <a:spAutoFit/>
          </a:bodyPr>
          <a:lstStyle/>
          <a:p>
            <a:r>
              <a:rPr lang="en-US" sz="2800" dirty="0" smtClean="0">
                <a:solidFill>
                  <a:srgbClr val="0033CC"/>
                </a:solidFill>
              </a:rPr>
              <a:t>Codex Alexandrinus (A):</a:t>
            </a:r>
            <a:endParaRPr lang="en-US" sz="2800" dirty="0">
              <a:solidFill>
                <a:srgbClr val="0033CC"/>
              </a:solidFill>
            </a:endParaRPr>
          </a:p>
        </p:txBody>
      </p:sp>
    </p:spTree>
  </p:cSld>
  <p:clrMapOvr>
    <a:masterClrMapping/>
  </p:clrMapOvr>
  <p:transition>
    <p:zoom dir="in"/>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dirty="0" smtClean="0"/>
              <a:t>A Comparison of Two Greek Manuscripts of Luke 11:2b</a:t>
            </a:r>
            <a:endParaRPr lang="en-US" dirty="0"/>
          </a:p>
        </p:txBody>
      </p:sp>
      <p:pic>
        <p:nvPicPr>
          <p:cNvPr id="10" name="Content Placeholder 9" descr="Luke_11_2_MSS Codex Sinaiticus.jpg"/>
          <p:cNvPicPr>
            <a:picLocks noGrp="1" noChangeAspect="1"/>
          </p:cNvPicPr>
          <p:nvPr>
            <p:ph idx="1"/>
          </p:nvPr>
        </p:nvPicPr>
        <p:blipFill>
          <a:blip r:embed="rId2" cstate="print"/>
          <a:stretch>
            <a:fillRect/>
          </a:stretch>
        </p:blipFill>
        <p:spPr>
          <a:xfrm>
            <a:off x="228600" y="2057400"/>
            <a:ext cx="5995878" cy="977106"/>
          </a:xfrm>
        </p:spPr>
      </p:pic>
      <p:pic>
        <p:nvPicPr>
          <p:cNvPr id="145410" name="Picture 2"/>
          <p:cNvPicPr>
            <a:picLocks noChangeAspect="1" noChangeArrowheads="1"/>
          </p:cNvPicPr>
          <p:nvPr/>
        </p:nvPicPr>
        <p:blipFill>
          <a:blip r:embed="rId3" cstate="print"/>
          <a:srcRect/>
          <a:stretch>
            <a:fillRect/>
          </a:stretch>
        </p:blipFill>
        <p:spPr bwMode="auto">
          <a:xfrm>
            <a:off x="228600" y="3886200"/>
            <a:ext cx="8732837" cy="876300"/>
          </a:xfrm>
          <a:prstGeom prst="rect">
            <a:avLst/>
          </a:prstGeom>
          <a:noFill/>
          <a:ln w="9525">
            <a:noFill/>
            <a:miter lim="800000"/>
            <a:headEnd/>
            <a:tailEnd/>
          </a:ln>
        </p:spPr>
      </p:pic>
      <p:sp>
        <p:nvSpPr>
          <p:cNvPr id="11" name="TextBox 10"/>
          <p:cNvSpPr txBox="1"/>
          <p:nvPr/>
        </p:nvSpPr>
        <p:spPr>
          <a:xfrm>
            <a:off x="228600" y="1524000"/>
            <a:ext cx="3216906" cy="523220"/>
          </a:xfrm>
          <a:prstGeom prst="rect">
            <a:avLst/>
          </a:prstGeom>
          <a:solidFill>
            <a:schemeClr val="tx2">
              <a:lumMod val="20000"/>
              <a:lumOff val="80000"/>
            </a:schemeClr>
          </a:solidFill>
          <a:ln w="9525">
            <a:solidFill>
              <a:schemeClr val="tx1"/>
            </a:solidFill>
          </a:ln>
        </p:spPr>
        <p:txBody>
          <a:bodyPr wrap="none" rtlCol="0">
            <a:spAutoFit/>
          </a:bodyPr>
          <a:lstStyle/>
          <a:p>
            <a:r>
              <a:rPr lang="en-US" sz="2800" dirty="0" smtClean="0">
                <a:solidFill>
                  <a:srgbClr val="0033CC"/>
                </a:solidFill>
              </a:rPr>
              <a:t>Codex Sinaiticus (</a:t>
            </a:r>
            <a:r>
              <a:rPr lang="he-IL" sz="2800" dirty="0" smtClean="0">
                <a:solidFill>
                  <a:srgbClr val="0033CC"/>
                </a:solidFill>
              </a:rPr>
              <a:t>א</a:t>
            </a:r>
            <a:r>
              <a:rPr lang="en-US" sz="2800" dirty="0" smtClean="0">
                <a:solidFill>
                  <a:srgbClr val="0033CC"/>
                </a:solidFill>
              </a:rPr>
              <a:t>):</a:t>
            </a:r>
            <a:endParaRPr lang="en-US" sz="2800" dirty="0">
              <a:solidFill>
                <a:srgbClr val="0033CC"/>
              </a:solidFill>
            </a:endParaRPr>
          </a:p>
        </p:txBody>
      </p:sp>
      <p:sp>
        <p:nvSpPr>
          <p:cNvPr id="12" name="TextBox 11"/>
          <p:cNvSpPr txBox="1"/>
          <p:nvPr/>
        </p:nvSpPr>
        <p:spPr>
          <a:xfrm>
            <a:off x="228600" y="3352800"/>
            <a:ext cx="3751604" cy="523220"/>
          </a:xfrm>
          <a:prstGeom prst="rect">
            <a:avLst/>
          </a:prstGeom>
          <a:solidFill>
            <a:schemeClr val="tx2">
              <a:lumMod val="20000"/>
              <a:lumOff val="80000"/>
            </a:schemeClr>
          </a:solidFill>
          <a:ln w="9525">
            <a:solidFill>
              <a:schemeClr val="tx1"/>
            </a:solidFill>
          </a:ln>
        </p:spPr>
        <p:txBody>
          <a:bodyPr wrap="none" rtlCol="0">
            <a:spAutoFit/>
          </a:bodyPr>
          <a:lstStyle/>
          <a:p>
            <a:r>
              <a:rPr lang="en-US" sz="2800" dirty="0" smtClean="0">
                <a:solidFill>
                  <a:srgbClr val="0033CC"/>
                </a:solidFill>
              </a:rPr>
              <a:t>Codex Alexandrinus (A):</a:t>
            </a:r>
            <a:endParaRPr lang="en-US" sz="2800" dirty="0">
              <a:solidFill>
                <a:srgbClr val="0033CC"/>
              </a:solidFill>
            </a:endParaRPr>
          </a:p>
        </p:txBody>
      </p:sp>
      <p:sp>
        <p:nvSpPr>
          <p:cNvPr id="7" name="Rectangle 6"/>
          <p:cNvSpPr/>
          <p:nvPr/>
        </p:nvSpPr>
        <p:spPr>
          <a:xfrm>
            <a:off x="228600" y="2057400"/>
            <a:ext cx="2209800" cy="533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 y="3886200"/>
            <a:ext cx="1447800" cy="457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 y="5410200"/>
            <a:ext cx="2657907" cy="584775"/>
          </a:xfrm>
          <a:prstGeom prst="rect">
            <a:avLst/>
          </a:prstGeom>
          <a:noFill/>
        </p:spPr>
        <p:txBody>
          <a:bodyPr wrap="none" rtlCol="0">
            <a:spAutoFit/>
          </a:bodyPr>
          <a:lstStyle/>
          <a:p>
            <a:r>
              <a:rPr lang="en-US" sz="3200" dirty="0" smtClean="0"/>
              <a:t>PATER = Father</a:t>
            </a:r>
            <a:endParaRPr lang="en-US" sz="3200" dirty="0"/>
          </a:p>
        </p:txBody>
      </p:sp>
    </p:spTree>
  </p:cSld>
  <p:clrMapOvr>
    <a:masterClrMapping/>
  </p:clrMapOvr>
  <p:transition>
    <p:zoom dir="in"/>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dirty="0" smtClean="0"/>
              <a:t>A Comparison of Two Greek Manuscripts of Luke 11:2b</a:t>
            </a:r>
            <a:endParaRPr lang="en-US" dirty="0"/>
          </a:p>
        </p:txBody>
      </p:sp>
      <p:pic>
        <p:nvPicPr>
          <p:cNvPr id="10" name="Content Placeholder 9" descr="Luke_11_2_MSS Codex Sinaiticus.jpg"/>
          <p:cNvPicPr>
            <a:picLocks noGrp="1" noChangeAspect="1"/>
          </p:cNvPicPr>
          <p:nvPr>
            <p:ph idx="1"/>
          </p:nvPr>
        </p:nvPicPr>
        <p:blipFill>
          <a:blip r:embed="rId2" cstate="print"/>
          <a:stretch>
            <a:fillRect/>
          </a:stretch>
        </p:blipFill>
        <p:spPr>
          <a:xfrm>
            <a:off x="228600" y="2057400"/>
            <a:ext cx="5995878" cy="977106"/>
          </a:xfrm>
        </p:spPr>
      </p:pic>
      <p:pic>
        <p:nvPicPr>
          <p:cNvPr id="145410" name="Picture 2"/>
          <p:cNvPicPr>
            <a:picLocks noChangeAspect="1" noChangeArrowheads="1"/>
          </p:cNvPicPr>
          <p:nvPr/>
        </p:nvPicPr>
        <p:blipFill>
          <a:blip r:embed="rId3" cstate="print"/>
          <a:srcRect/>
          <a:stretch>
            <a:fillRect/>
          </a:stretch>
        </p:blipFill>
        <p:spPr bwMode="auto">
          <a:xfrm>
            <a:off x="228600" y="3886200"/>
            <a:ext cx="8732837" cy="876300"/>
          </a:xfrm>
          <a:prstGeom prst="rect">
            <a:avLst/>
          </a:prstGeom>
          <a:noFill/>
          <a:ln w="9525">
            <a:noFill/>
            <a:miter lim="800000"/>
            <a:headEnd/>
            <a:tailEnd/>
          </a:ln>
        </p:spPr>
      </p:pic>
      <p:sp>
        <p:nvSpPr>
          <p:cNvPr id="11" name="TextBox 10"/>
          <p:cNvSpPr txBox="1"/>
          <p:nvPr/>
        </p:nvSpPr>
        <p:spPr>
          <a:xfrm>
            <a:off x="228600" y="1524000"/>
            <a:ext cx="3135154" cy="523220"/>
          </a:xfrm>
          <a:prstGeom prst="rect">
            <a:avLst/>
          </a:prstGeom>
          <a:solidFill>
            <a:schemeClr val="tx2">
              <a:lumMod val="20000"/>
              <a:lumOff val="80000"/>
            </a:schemeClr>
          </a:solidFill>
          <a:ln w="9525">
            <a:solidFill>
              <a:schemeClr val="tx1"/>
            </a:solidFill>
          </a:ln>
        </p:spPr>
        <p:txBody>
          <a:bodyPr wrap="none" rtlCol="0">
            <a:spAutoFit/>
          </a:bodyPr>
          <a:lstStyle/>
          <a:p>
            <a:r>
              <a:rPr lang="en-US" sz="2800" dirty="0" smtClean="0">
                <a:solidFill>
                  <a:srgbClr val="0033CC"/>
                </a:solidFill>
              </a:rPr>
              <a:t>Codex Sinaiticus (</a:t>
            </a:r>
            <a:r>
              <a:rPr lang="he-IL" sz="2800" dirty="0" smtClean="0">
                <a:solidFill>
                  <a:srgbClr val="0033CC"/>
                </a:solidFill>
              </a:rPr>
              <a:t>א</a:t>
            </a:r>
            <a:r>
              <a:rPr lang="en-US" sz="2800" dirty="0" smtClean="0">
                <a:solidFill>
                  <a:srgbClr val="0033CC"/>
                </a:solidFill>
              </a:rPr>
              <a:t>):</a:t>
            </a:r>
            <a:endParaRPr lang="en-US" sz="2800" dirty="0">
              <a:solidFill>
                <a:srgbClr val="0033CC"/>
              </a:solidFill>
            </a:endParaRPr>
          </a:p>
        </p:txBody>
      </p:sp>
      <p:sp>
        <p:nvSpPr>
          <p:cNvPr id="12" name="TextBox 11"/>
          <p:cNvSpPr txBox="1"/>
          <p:nvPr/>
        </p:nvSpPr>
        <p:spPr>
          <a:xfrm>
            <a:off x="228600" y="3352800"/>
            <a:ext cx="3655424" cy="523220"/>
          </a:xfrm>
          <a:prstGeom prst="rect">
            <a:avLst/>
          </a:prstGeom>
          <a:solidFill>
            <a:schemeClr val="tx2">
              <a:lumMod val="20000"/>
              <a:lumOff val="80000"/>
            </a:schemeClr>
          </a:solidFill>
          <a:ln w="9525">
            <a:solidFill>
              <a:schemeClr val="tx1"/>
            </a:solidFill>
          </a:ln>
        </p:spPr>
        <p:txBody>
          <a:bodyPr wrap="none" rtlCol="0">
            <a:spAutoFit/>
          </a:bodyPr>
          <a:lstStyle/>
          <a:p>
            <a:r>
              <a:rPr lang="en-US" sz="2800" dirty="0" smtClean="0">
                <a:solidFill>
                  <a:srgbClr val="0033CC"/>
                </a:solidFill>
              </a:rPr>
              <a:t>Codex Alexandrinus (A):</a:t>
            </a:r>
            <a:endParaRPr lang="en-US" sz="2800" dirty="0">
              <a:solidFill>
                <a:srgbClr val="0033CC"/>
              </a:solidFill>
            </a:endParaRPr>
          </a:p>
        </p:txBody>
      </p:sp>
      <p:sp>
        <p:nvSpPr>
          <p:cNvPr id="7" name="Rectangle 6"/>
          <p:cNvSpPr/>
          <p:nvPr/>
        </p:nvSpPr>
        <p:spPr>
          <a:xfrm>
            <a:off x="2438400" y="2057400"/>
            <a:ext cx="3657600" cy="533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4267200"/>
            <a:ext cx="3886200" cy="457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 y="5410200"/>
            <a:ext cx="7406836" cy="584775"/>
          </a:xfrm>
          <a:prstGeom prst="rect">
            <a:avLst/>
          </a:prstGeom>
          <a:noFill/>
        </p:spPr>
        <p:txBody>
          <a:bodyPr wrap="none" rtlCol="0">
            <a:spAutoFit/>
          </a:bodyPr>
          <a:lstStyle/>
          <a:p>
            <a:r>
              <a:rPr lang="en-US" sz="3200" dirty="0" smtClean="0"/>
              <a:t>(H)AGIASTHETO = Let it be set apart as holy</a:t>
            </a:r>
            <a:endParaRPr lang="en-US" sz="3200" dirty="0"/>
          </a:p>
        </p:txBody>
      </p:sp>
    </p:spTree>
  </p:cSld>
  <p:clrMapOvr>
    <a:masterClrMapping/>
  </p:clrMapOvr>
  <p:transition>
    <p:zoom dir="in"/>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dirty="0" smtClean="0"/>
              <a:t>A Comparison of Two Greek Manuscripts of Luke 11:2b</a:t>
            </a:r>
            <a:endParaRPr lang="en-US" dirty="0"/>
          </a:p>
        </p:txBody>
      </p:sp>
      <p:pic>
        <p:nvPicPr>
          <p:cNvPr id="10" name="Content Placeholder 9" descr="Luke_11_2_MSS Codex Sinaiticus.jpg"/>
          <p:cNvPicPr>
            <a:picLocks noGrp="1" noChangeAspect="1"/>
          </p:cNvPicPr>
          <p:nvPr>
            <p:ph idx="1"/>
          </p:nvPr>
        </p:nvPicPr>
        <p:blipFill>
          <a:blip r:embed="rId2" cstate="print"/>
          <a:stretch>
            <a:fillRect/>
          </a:stretch>
        </p:blipFill>
        <p:spPr>
          <a:xfrm>
            <a:off x="228600" y="2057400"/>
            <a:ext cx="5995878" cy="977106"/>
          </a:xfrm>
        </p:spPr>
      </p:pic>
      <p:pic>
        <p:nvPicPr>
          <p:cNvPr id="145410" name="Picture 2"/>
          <p:cNvPicPr>
            <a:picLocks noChangeAspect="1" noChangeArrowheads="1"/>
          </p:cNvPicPr>
          <p:nvPr/>
        </p:nvPicPr>
        <p:blipFill>
          <a:blip r:embed="rId3" cstate="print"/>
          <a:srcRect/>
          <a:stretch>
            <a:fillRect/>
          </a:stretch>
        </p:blipFill>
        <p:spPr bwMode="auto">
          <a:xfrm>
            <a:off x="228600" y="3886200"/>
            <a:ext cx="8732837" cy="876300"/>
          </a:xfrm>
          <a:prstGeom prst="rect">
            <a:avLst/>
          </a:prstGeom>
          <a:noFill/>
          <a:ln w="9525">
            <a:noFill/>
            <a:miter lim="800000"/>
            <a:headEnd/>
            <a:tailEnd/>
          </a:ln>
        </p:spPr>
      </p:pic>
      <p:sp>
        <p:nvSpPr>
          <p:cNvPr id="11" name="TextBox 10"/>
          <p:cNvSpPr txBox="1"/>
          <p:nvPr/>
        </p:nvSpPr>
        <p:spPr>
          <a:xfrm>
            <a:off x="228600" y="1524000"/>
            <a:ext cx="3135154" cy="523220"/>
          </a:xfrm>
          <a:prstGeom prst="rect">
            <a:avLst/>
          </a:prstGeom>
          <a:solidFill>
            <a:schemeClr val="tx2">
              <a:lumMod val="20000"/>
              <a:lumOff val="80000"/>
            </a:schemeClr>
          </a:solidFill>
          <a:ln w="9525">
            <a:solidFill>
              <a:schemeClr val="tx1"/>
            </a:solidFill>
          </a:ln>
        </p:spPr>
        <p:txBody>
          <a:bodyPr wrap="none" rtlCol="0">
            <a:spAutoFit/>
          </a:bodyPr>
          <a:lstStyle/>
          <a:p>
            <a:r>
              <a:rPr lang="en-US" sz="2800" dirty="0" smtClean="0">
                <a:solidFill>
                  <a:srgbClr val="0033CC"/>
                </a:solidFill>
              </a:rPr>
              <a:t>Codex Sinaiticus (</a:t>
            </a:r>
            <a:r>
              <a:rPr lang="he-IL" sz="2800" dirty="0" smtClean="0">
                <a:solidFill>
                  <a:srgbClr val="0033CC"/>
                </a:solidFill>
              </a:rPr>
              <a:t>א</a:t>
            </a:r>
            <a:r>
              <a:rPr lang="en-US" sz="2800" dirty="0" smtClean="0">
                <a:solidFill>
                  <a:srgbClr val="0033CC"/>
                </a:solidFill>
              </a:rPr>
              <a:t>):</a:t>
            </a:r>
            <a:endParaRPr lang="en-US" sz="2800" dirty="0">
              <a:solidFill>
                <a:srgbClr val="0033CC"/>
              </a:solidFill>
            </a:endParaRPr>
          </a:p>
        </p:txBody>
      </p:sp>
      <p:sp>
        <p:nvSpPr>
          <p:cNvPr id="12" name="TextBox 11"/>
          <p:cNvSpPr txBox="1"/>
          <p:nvPr/>
        </p:nvSpPr>
        <p:spPr>
          <a:xfrm>
            <a:off x="228600" y="3352800"/>
            <a:ext cx="3655424" cy="523220"/>
          </a:xfrm>
          <a:prstGeom prst="rect">
            <a:avLst/>
          </a:prstGeom>
          <a:solidFill>
            <a:schemeClr val="tx2">
              <a:lumMod val="20000"/>
              <a:lumOff val="80000"/>
            </a:schemeClr>
          </a:solidFill>
          <a:ln w="9525">
            <a:solidFill>
              <a:schemeClr val="tx1"/>
            </a:solidFill>
          </a:ln>
        </p:spPr>
        <p:txBody>
          <a:bodyPr wrap="none" rtlCol="0">
            <a:spAutoFit/>
          </a:bodyPr>
          <a:lstStyle/>
          <a:p>
            <a:r>
              <a:rPr lang="en-US" sz="2800" dirty="0" smtClean="0">
                <a:solidFill>
                  <a:srgbClr val="0033CC"/>
                </a:solidFill>
              </a:rPr>
              <a:t>Codex Alexandrinus (A):</a:t>
            </a:r>
            <a:endParaRPr lang="en-US" sz="2800" dirty="0">
              <a:solidFill>
                <a:srgbClr val="0033CC"/>
              </a:solidFill>
            </a:endParaRPr>
          </a:p>
        </p:txBody>
      </p:sp>
      <p:sp>
        <p:nvSpPr>
          <p:cNvPr id="7" name="Rectangle 6"/>
          <p:cNvSpPr/>
          <p:nvPr/>
        </p:nvSpPr>
        <p:spPr>
          <a:xfrm>
            <a:off x="228600" y="2514600"/>
            <a:ext cx="5181600" cy="533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191000" y="4343400"/>
            <a:ext cx="4648200" cy="381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 y="5410200"/>
            <a:ext cx="8148193" cy="584775"/>
          </a:xfrm>
          <a:prstGeom prst="rect">
            <a:avLst/>
          </a:prstGeom>
          <a:noFill/>
        </p:spPr>
        <p:txBody>
          <a:bodyPr wrap="none" rtlCol="0">
            <a:spAutoFit/>
          </a:bodyPr>
          <a:lstStyle/>
          <a:p>
            <a:r>
              <a:rPr lang="en-US" sz="3200" dirty="0" smtClean="0"/>
              <a:t>TO ONOMA SOU = the name of you (your name)</a:t>
            </a:r>
            <a:endParaRPr lang="en-US" sz="3200" dirty="0"/>
          </a:p>
        </p:txBody>
      </p:sp>
    </p:spTree>
  </p:cSld>
  <p:clrMapOvr>
    <a:masterClrMapping/>
  </p:clrMapOvr>
  <p:transition>
    <p:zoom dir="in"/>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dirty="0" smtClean="0"/>
              <a:t>A Comparison of Two Greek Manuscripts of Luke 11:2b</a:t>
            </a:r>
            <a:endParaRPr lang="en-US" dirty="0"/>
          </a:p>
        </p:txBody>
      </p:sp>
      <p:pic>
        <p:nvPicPr>
          <p:cNvPr id="10" name="Content Placeholder 9" descr="Luke_11_2_MSS Codex Sinaiticus.jpg"/>
          <p:cNvPicPr>
            <a:picLocks noGrp="1" noChangeAspect="1"/>
          </p:cNvPicPr>
          <p:nvPr>
            <p:ph idx="1"/>
          </p:nvPr>
        </p:nvPicPr>
        <p:blipFill>
          <a:blip r:embed="rId2" cstate="print"/>
          <a:stretch>
            <a:fillRect/>
          </a:stretch>
        </p:blipFill>
        <p:spPr>
          <a:xfrm>
            <a:off x="228600" y="2057400"/>
            <a:ext cx="5995878" cy="977106"/>
          </a:xfrm>
        </p:spPr>
      </p:pic>
      <p:pic>
        <p:nvPicPr>
          <p:cNvPr id="145410" name="Picture 2"/>
          <p:cNvPicPr>
            <a:picLocks noChangeAspect="1" noChangeArrowheads="1"/>
          </p:cNvPicPr>
          <p:nvPr/>
        </p:nvPicPr>
        <p:blipFill>
          <a:blip r:embed="rId3" cstate="print"/>
          <a:srcRect/>
          <a:stretch>
            <a:fillRect/>
          </a:stretch>
        </p:blipFill>
        <p:spPr bwMode="auto">
          <a:xfrm>
            <a:off x="228600" y="3886200"/>
            <a:ext cx="8732837" cy="876300"/>
          </a:xfrm>
          <a:prstGeom prst="rect">
            <a:avLst/>
          </a:prstGeom>
          <a:noFill/>
          <a:ln w="9525">
            <a:noFill/>
            <a:miter lim="800000"/>
            <a:headEnd/>
            <a:tailEnd/>
          </a:ln>
        </p:spPr>
      </p:pic>
      <p:sp>
        <p:nvSpPr>
          <p:cNvPr id="11" name="TextBox 10"/>
          <p:cNvSpPr txBox="1"/>
          <p:nvPr/>
        </p:nvSpPr>
        <p:spPr>
          <a:xfrm>
            <a:off x="228600" y="1524000"/>
            <a:ext cx="3135154" cy="523220"/>
          </a:xfrm>
          <a:prstGeom prst="rect">
            <a:avLst/>
          </a:prstGeom>
          <a:solidFill>
            <a:schemeClr val="tx2">
              <a:lumMod val="20000"/>
              <a:lumOff val="80000"/>
            </a:schemeClr>
          </a:solidFill>
          <a:ln w="9525">
            <a:solidFill>
              <a:schemeClr val="tx1"/>
            </a:solidFill>
          </a:ln>
        </p:spPr>
        <p:txBody>
          <a:bodyPr wrap="none" rtlCol="0">
            <a:spAutoFit/>
          </a:bodyPr>
          <a:lstStyle/>
          <a:p>
            <a:r>
              <a:rPr lang="en-US" sz="2800" dirty="0" smtClean="0">
                <a:solidFill>
                  <a:srgbClr val="0033CC"/>
                </a:solidFill>
              </a:rPr>
              <a:t>Codex Sinaiticus (</a:t>
            </a:r>
            <a:r>
              <a:rPr lang="he-IL" sz="2800" dirty="0" smtClean="0">
                <a:solidFill>
                  <a:srgbClr val="0033CC"/>
                </a:solidFill>
              </a:rPr>
              <a:t>א</a:t>
            </a:r>
            <a:r>
              <a:rPr lang="en-US" sz="2800" dirty="0" smtClean="0">
                <a:solidFill>
                  <a:srgbClr val="0033CC"/>
                </a:solidFill>
              </a:rPr>
              <a:t>):</a:t>
            </a:r>
            <a:endParaRPr lang="en-US" sz="2800" dirty="0">
              <a:solidFill>
                <a:srgbClr val="0033CC"/>
              </a:solidFill>
            </a:endParaRPr>
          </a:p>
        </p:txBody>
      </p:sp>
      <p:sp>
        <p:nvSpPr>
          <p:cNvPr id="12" name="TextBox 11"/>
          <p:cNvSpPr txBox="1"/>
          <p:nvPr/>
        </p:nvSpPr>
        <p:spPr>
          <a:xfrm>
            <a:off x="228600" y="3352800"/>
            <a:ext cx="3655424" cy="523220"/>
          </a:xfrm>
          <a:prstGeom prst="rect">
            <a:avLst/>
          </a:prstGeom>
          <a:solidFill>
            <a:schemeClr val="tx2">
              <a:lumMod val="20000"/>
              <a:lumOff val="80000"/>
            </a:schemeClr>
          </a:solidFill>
          <a:ln w="9525">
            <a:solidFill>
              <a:schemeClr val="tx1"/>
            </a:solidFill>
          </a:ln>
        </p:spPr>
        <p:txBody>
          <a:bodyPr wrap="none" rtlCol="0">
            <a:spAutoFit/>
          </a:bodyPr>
          <a:lstStyle/>
          <a:p>
            <a:r>
              <a:rPr lang="en-US" sz="2800" dirty="0" smtClean="0">
                <a:solidFill>
                  <a:srgbClr val="0033CC"/>
                </a:solidFill>
              </a:rPr>
              <a:t>Codex Alexandrinus (A):</a:t>
            </a:r>
            <a:endParaRPr lang="en-US" sz="2800" dirty="0">
              <a:solidFill>
                <a:srgbClr val="0033CC"/>
              </a:solidFill>
            </a:endParaRPr>
          </a:p>
        </p:txBody>
      </p:sp>
      <p:sp>
        <p:nvSpPr>
          <p:cNvPr id="7" name="Rectangle 6"/>
          <p:cNvSpPr/>
          <p:nvPr/>
        </p:nvSpPr>
        <p:spPr>
          <a:xfrm>
            <a:off x="6477000" y="2133600"/>
            <a:ext cx="914400" cy="533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rPr>
              <a:t>?</a:t>
            </a:r>
            <a:endParaRPr lang="en-US" sz="4000" b="1" dirty="0">
              <a:solidFill>
                <a:srgbClr val="FF0000"/>
              </a:solidFill>
            </a:endParaRPr>
          </a:p>
        </p:txBody>
      </p:sp>
      <p:sp>
        <p:nvSpPr>
          <p:cNvPr id="8" name="Rectangle 7"/>
          <p:cNvSpPr/>
          <p:nvPr/>
        </p:nvSpPr>
        <p:spPr>
          <a:xfrm>
            <a:off x="1752600" y="3886200"/>
            <a:ext cx="7162800" cy="457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 y="5410200"/>
            <a:ext cx="8382000" cy="1077218"/>
          </a:xfrm>
          <a:prstGeom prst="rect">
            <a:avLst/>
          </a:prstGeom>
          <a:noFill/>
        </p:spPr>
        <p:txBody>
          <a:bodyPr wrap="square" rtlCol="0">
            <a:spAutoFit/>
          </a:bodyPr>
          <a:lstStyle/>
          <a:p>
            <a:r>
              <a:rPr lang="en-US" sz="3200" dirty="0" smtClean="0"/>
              <a:t>                 (</a:t>
            </a:r>
            <a:r>
              <a:rPr lang="en-US" sz="3200" dirty="0" smtClean="0"/>
              <a:t>H)EMON (H)O </a:t>
            </a:r>
            <a:r>
              <a:rPr lang="en-US" sz="3200" dirty="0" smtClean="0"/>
              <a:t>     EN </a:t>
            </a:r>
            <a:r>
              <a:rPr lang="en-US" sz="3200" dirty="0" smtClean="0"/>
              <a:t>TOIS OURANOIS </a:t>
            </a:r>
          </a:p>
          <a:p>
            <a:r>
              <a:rPr lang="en-US" sz="3200" dirty="0" smtClean="0"/>
              <a:t>= [Father] of us, </a:t>
            </a:r>
            <a:r>
              <a:rPr lang="en-US" sz="3200" dirty="0" smtClean="0"/>
              <a:t>      the </a:t>
            </a:r>
            <a:r>
              <a:rPr lang="en-US" sz="3200" dirty="0" smtClean="0"/>
              <a:t>one in </a:t>
            </a:r>
            <a:r>
              <a:rPr lang="en-US" sz="3200" dirty="0" smtClean="0"/>
              <a:t>  the  heavens</a:t>
            </a:r>
            <a:endParaRPr lang="en-US" sz="3200" dirty="0"/>
          </a:p>
        </p:txBody>
      </p:sp>
    </p:spTree>
  </p:cSld>
  <p:clrMapOvr>
    <a:masterClrMapping/>
  </p:clrMapOvr>
  <p:transition>
    <p:zoom dir="in"/>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cstate="print"/>
          <a:srcRect/>
          <a:stretch>
            <a:fillRect/>
          </a:stretch>
        </p:blipFill>
        <p:spPr bwMode="auto">
          <a:xfrm>
            <a:off x="304800" y="6248400"/>
            <a:ext cx="5327333" cy="323850"/>
          </a:xfrm>
          <a:prstGeom prst="rect">
            <a:avLst/>
          </a:prstGeom>
          <a:noFill/>
          <a:ln w="9525">
            <a:noFill/>
            <a:miter lim="800000"/>
            <a:headEnd/>
            <a:tailEnd/>
          </a:ln>
          <a:effectLst/>
        </p:spPr>
      </p:pic>
      <p:sp>
        <p:nvSpPr>
          <p:cNvPr id="7" name="Title 6"/>
          <p:cNvSpPr>
            <a:spLocks noGrp="1"/>
          </p:cNvSpPr>
          <p:nvPr>
            <p:ph type="title"/>
          </p:nvPr>
        </p:nvSpPr>
        <p:spPr>
          <a:xfrm>
            <a:off x="457200" y="0"/>
            <a:ext cx="8229600" cy="685800"/>
          </a:xfrm>
        </p:spPr>
        <p:txBody>
          <a:bodyPr>
            <a:normAutofit fontScale="90000"/>
          </a:bodyPr>
          <a:lstStyle/>
          <a:p>
            <a:r>
              <a:rPr lang="en-US" dirty="0" smtClean="0"/>
              <a:t>NIV Study Bible – Luke 11:2</a:t>
            </a:r>
            <a:endParaRPr lang="en-US" dirty="0"/>
          </a:p>
        </p:txBody>
      </p:sp>
      <p:sp>
        <p:nvSpPr>
          <p:cNvPr id="8" name="TextBox 7"/>
          <p:cNvSpPr txBox="1"/>
          <p:nvPr/>
        </p:nvSpPr>
        <p:spPr>
          <a:xfrm>
            <a:off x="381000" y="838200"/>
            <a:ext cx="1704826" cy="523220"/>
          </a:xfrm>
          <a:prstGeom prst="rect">
            <a:avLst/>
          </a:prstGeom>
          <a:solidFill>
            <a:schemeClr val="tx2">
              <a:lumMod val="20000"/>
              <a:lumOff val="80000"/>
            </a:schemeClr>
          </a:solidFill>
          <a:ln w="9525">
            <a:solidFill>
              <a:schemeClr val="tx1"/>
            </a:solidFill>
          </a:ln>
        </p:spPr>
        <p:txBody>
          <a:bodyPr wrap="none" rtlCol="0">
            <a:spAutoFit/>
          </a:bodyPr>
          <a:lstStyle/>
          <a:p>
            <a:r>
              <a:rPr lang="en-US" sz="2800" dirty="0" smtClean="0">
                <a:solidFill>
                  <a:srgbClr val="0033CC"/>
                </a:solidFill>
              </a:rPr>
              <a:t>Main Text:</a:t>
            </a:r>
            <a:endParaRPr lang="en-US" sz="2800" dirty="0">
              <a:solidFill>
                <a:srgbClr val="0033CC"/>
              </a:solidFill>
            </a:endParaRPr>
          </a:p>
        </p:txBody>
      </p:sp>
      <p:sp>
        <p:nvSpPr>
          <p:cNvPr id="9" name="TextBox 8"/>
          <p:cNvSpPr txBox="1"/>
          <p:nvPr/>
        </p:nvSpPr>
        <p:spPr>
          <a:xfrm>
            <a:off x="381000" y="5715000"/>
            <a:ext cx="1612173" cy="523220"/>
          </a:xfrm>
          <a:prstGeom prst="rect">
            <a:avLst/>
          </a:prstGeom>
          <a:solidFill>
            <a:schemeClr val="tx2">
              <a:lumMod val="20000"/>
              <a:lumOff val="80000"/>
            </a:schemeClr>
          </a:solidFill>
          <a:ln w="9525">
            <a:solidFill>
              <a:schemeClr val="tx1"/>
            </a:solidFill>
          </a:ln>
        </p:spPr>
        <p:txBody>
          <a:bodyPr wrap="none" rtlCol="0">
            <a:spAutoFit/>
          </a:bodyPr>
          <a:lstStyle/>
          <a:p>
            <a:r>
              <a:rPr lang="en-US" sz="2800" dirty="0" smtClean="0">
                <a:solidFill>
                  <a:srgbClr val="0033CC"/>
                </a:solidFill>
              </a:rPr>
              <a:t>Footnote:</a:t>
            </a:r>
            <a:endParaRPr lang="en-US" sz="2800" dirty="0">
              <a:solidFill>
                <a:srgbClr val="0033CC"/>
              </a:solidFill>
            </a:endParaRPr>
          </a:p>
        </p:txBody>
      </p:sp>
      <p:pic>
        <p:nvPicPr>
          <p:cNvPr id="43013" name="Picture 5"/>
          <p:cNvPicPr>
            <a:picLocks noChangeAspect="1" noChangeArrowheads="1"/>
          </p:cNvPicPr>
          <p:nvPr/>
        </p:nvPicPr>
        <p:blipFill>
          <a:blip r:embed="rId3" cstate="print"/>
          <a:srcRect/>
          <a:stretch>
            <a:fillRect/>
          </a:stretch>
        </p:blipFill>
        <p:spPr bwMode="auto">
          <a:xfrm>
            <a:off x="381000" y="1371600"/>
            <a:ext cx="5334000" cy="4152726"/>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457200" y="1371600"/>
            <a:ext cx="7761287" cy="2924175"/>
          </a:xfrm>
          <a:prstGeom prst="rect">
            <a:avLst/>
          </a:prstGeom>
          <a:noFill/>
          <a:ln w="9525">
            <a:noFill/>
            <a:miter lim="800000"/>
            <a:headEnd/>
            <a:tailEnd/>
          </a:ln>
          <a:effectLst/>
        </p:spPr>
      </p:pic>
      <p:pic>
        <p:nvPicPr>
          <p:cNvPr id="44035" name="Picture 3"/>
          <p:cNvPicPr>
            <a:picLocks noChangeAspect="1" noChangeArrowheads="1"/>
          </p:cNvPicPr>
          <p:nvPr/>
        </p:nvPicPr>
        <p:blipFill>
          <a:blip r:embed="rId3" cstate="print"/>
          <a:srcRect/>
          <a:stretch>
            <a:fillRect/>
          </a:stretch>
        </p:blipFill>
        <p:spPr bwMode="auto">
          <a:xfrm>
            <a:off x="457200" y="5181600"/>
            <a:ext cx="8369652" cy="1524000"/>
          </a:xfrm>
          <a:prstGeom prst="rect">
            <a:avLst/>
          </a:prstGeom>
          <a:noFill/>
          <a:ln w="9525">
            <a:noFill/>
            <a:miter lim="800000"/>
            <a:headEnd/>
            <a:tailEnd/>
          </a:ln>
          <a:effectLst/>
        </p:spPr>
      </p:pic>
      <p:sp>
        <p:nvSpPr>
          <p:cNvPr id="4" name="Title 3"/>
          <p:cNvSpPr>
            <a:spLocks noGrp="1"/>
          </p:cNvSpPr>
          <p:nvPr>
            <p:ph type="title"/>
          </p:nvPr>
        </p:nvSpPr>
        <p:spPr>
          <a:xfrm>
            <a:off x="457200" y="0"/>
            <a:ext cx="8229600" cy="990600"/>
          </a:xfrm>
        </p:spPr>
        <p:txBody>
          <a:bodyPr/>
          <a:lstStyle/>
          <a:p>
            <a:r>
              <a:rPr lang="en-US" dirty="0" smtClean="0"/>
              <a:t>Greek NT (UBS4) – Luke 11:1-2</a:t>
            </a:r>
            <a:endParaRPr lang="en-US" dirty="0"/>
          </a:p>
        </p:txBody>
      </p:sp>
      <p:sp>
        <p:nvSpPr>
          <p:cNvPr id="6" name="TextBox 5"/>
          <p:cNvSpPr txBox="1"/>
          <p:nvPr/>
        </p:nvSpPr>
        <p:spPr>
          <a:xfrm>
            <a:off x="457200" y="838200"/>
            <a:ext cx="1704826" cy="523220"/>
          </a:xfrm>
          <a:prstGeom prst="rect">
            <a:avLst/>
          </a:prstGeom>
          <a:solidFill>
            <a:schemeClr val="tx2">
              <a:lumMod val="20000"/>
              <a:lumOff val="80000"/>
            </a:schemeClr>
          </a:solidFill>
          <a:ln w="9525">
            <a:solidFill>
              <a:schemeClr val="tx1"/>
            </a:solidFill>
          </a:ln>
        </p:spPr>
        <p:txBody>
          <a:bodyPr wrap="none" rtlCol="0">
            <a:spAutoFit/>
          </a:bodyPr>
          <a:lstStyle/>
          <a:p>
            <a:r>
              <a:rPr lang="en-US" sz="2800" dirty="0" smtClean="0">
                <a:solidFill>
                  <a:srgbClr val="0033CC"/>
                </a:solidFill>
              </a:rPr>
              <a:t>Main Text:</a:t>
            </a:r>
            <a:endParaRPr lang="en-US" sz="2800" dirty="0">
              <a:solidFill>
                <a:srgbClr val="0033CC"/>
              </a:solidFill>
            </a:endParaRPr>
          </a:p>
        </p:txBody>
      </p:sp>
      <p:sp>
        <p:nvSpPr>
          <p:cNvPr id="7" name="TextBox 6"/>
          <p:cNvSpPr txBox="1"/>
          <p:nvPr/>
        </p:nvSpPr>
        <p:spPr>
          <a:xfrm>
            <a:off x="457200" y="4648200"/>
            <a:ext cx="1612173" cy="523220"/>
          </a:xfrm>
          <a:prstGeom prst="rect">
            <a:avLst/>
          </a:prstGeom>
          <a:solidFill>
            <a:schemeClr val="tx2">
              <a:lumMod val="20000"/>
              <a:lumOff val="80000"/>
            </a:schemeClr>
          </a:solidFill>
          <a:ln w="9525">
            <a:solidFill>
              <a:schemeClr val="tx1"/>
            </a:solidFill>
          </a:ln>
        </p:spPr>
        <p:txBody>
          <a:bodyPr wrap="none" rtlCol="0">
            <a:spAutoFit/>
          </a:bodyPr>
          <a:lstStyle/>
          <a:p>
            <a:r>
              <a:rPr lang="en-US" sz="2800" dirty="0" smtClean="0">
                <a:solidFill>
                  <a:srgbClr val="0033CC"/>
                </a:solidFill>
              </a:rPr>
              <a:t>Footnote:</a:t>
            </a:r>
            <a:endParaRPr lang="en-US" sz="2800" dirty="0">
              <a:solidFill>
                <a:srgbClr val="0033CC"/>
              </a:solidFill>
            </a:endParaRPr>
          </a:p>
        </p:txBody>
      </p:sp>
      <p:pic>
        <p:nvPicPr>
          <p:cNvPr id="8" name="Picture 7" descr="A Textual Commentary on the Greek New Testament - Metzger.jpg"/>
          <p:cNvPicPr>
            <a:picLocks noChangeAspect="1"/>
          </p:cNvPicPr>
          <p:nvPr/>
        </p:nvPicPr>
        <p:blipFill>
          <a:blip r:embed="rId4" cstate="print"/>
          <a:stretch>
            <a:fillRect/>
          </a:stretch>
        </p:blipFill>
        <p:spPr>
          <a:xfrm>
            <a:off x="8077201" y="2903"/>
            <a:ext cx="1066799" cy="1648689"/>
          </a:xfrm>
          <a:prstGeom prst="rect">
            <a:avLst/>
          </a:prstGeom>
        </p:spPr>
      </p:pic>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71" descr="scroll6.wmf (2754 bytes)"/>
          <p:cNvPicPr>
            <a:picLocks noChangeAspect="1" noChangeArrowheads="1"/>
          </p:cNvPicPr>
          <p:nvPr/>
        </p:nvPicPr>
        <p:blipFill>
          <a:blip r:embed="rId2" cstate="print"/>
          <a:srcRect/>
          <a:stretch>
            <a:fillRect/>
          </a:stretch>
        </p:blipFill>
        <p:spPr bwMode="auto">
          <a:xfrm>
            <a:off x="951253" y="4800600"/>
            <a:ext cx="835025" cy="914400"/>
          </a:xfrm>
          <a:prstGeom prst="rect">
            <a:avLst/>
          </a:prstGeom>
          <a:noFill/>
        </p:spPr>
      </p:pic>
      <p:pic>
        <p:nvPicPr>
          <p:cNvPr id="39" name="Picture 71" descr="scroll6.wmf (2754 bytes)"/>
          <p:cNvPicPr>
            <a:picLocks noChangeAspect="1" noChangeArrowheads="1"/>
          </p:cNvPicPr>
          <p:nvPr/>
        </p:nvPicPr>
        <p:blipFill>
          <a:blip r:embed="rId2" cstate="print"/>
          <a:srcRect/>
          <a:stretch>
            <a:fillRect/>
          </a:stretch>
        </p:blipFill>
        <p:spPr bwMode="auto">
          <a:xfrm>
            <a:off x="238847" y="4800600"/>
            <a:ext cx="835025" cy="914400"/>
          </a:xfrm>
          <a:prstGeom prst="rect">
            <a:avLst/>
          </a:prstGeom>
          <a:noFill/>
        </p:spPr>
      </p:pic>
      <p:pic>
        <p:nvPicPr>
          <p:cNvPr id="40" name="Picture 71" descr="scroll6.wmf (2754 bytes)"/>
          <p:cNvPicPr>
            <a:picLocks noChangeAspect="1" noChangeArrowheads="1"/>
          </p:cNvPicPr>
          <p:nvPr/>
        </p:nvPicPr>
        <p:blipFill>
          <a:blip r:embed="rId2" cstate="print"/>
          <a:srcRect/>
          <a:stretch>
            <a:fillRect/>
          </a:stretch>
        </p:blipFill>
        <p:spPr bwMode="auto">
          <a:xfrm>
            <a:off x="1679132" y="4800600"/>
            <a:ext cx="835025" cy="914400"/>
          </a:xfrm>
          <a:prstGeom prst="rect">
            <a:avLst/>
          </a:prstGeom>
          <a:noFill/>
        </p:spPr>
      </p:pic>
      <p:pic>
        <p:nvPicPr>
          <p:cNvPr id="41" name="Picture 71" descr="scroll6.wmf (2754 bytes)"/>
          <p:cNvPicPr>
            <a:picLocks noChangeAspect="1" noChangeArrowheads="1"/>
          </p:cNvPicPr>
          <p:nvPr/>
        </p:nvPicPr>
        <p:blipFill>
          <a:blip r:embed="rId2" cstate="print"/>
          <a:srcRect/>
          <a:stretch>
            <a:fillRect/>
          </a:stretch>
        </p:blipFill>
        <p:spPr bwMode="auto">
          <a:xfrm>
            <a:off x="3134890" y="4800600"/>
            <a:ext cx="835025" cy="914400"/>
          </a:xfrm>
          <a:prstGeom prst="rect">
            <a:avLst/>
          </a:prstGeom>
          <a:noFill/>
        </p:spPr>
      </p:pic>
      <p:pic>
        <p:nvPicPr>
          <p:cNvPr id="43" name="Picture 71" descr="scroll6.wmf (2754 bytes)"/>
          <p:cNvPicPr>
            <a:picLocks noChangeAspect="1" noChangeArrowheads="1"/>
          </p:cNvPicPr>
          <p:nvPr/>
        </p:nvPicPr>
        <p:blipFill>
          <a:blip r:embed="rId2" cstate="print"/>
          <a:srcRect/>
          <a:stretch>
            <a:fillRect/>
          </a:stretch>
        </p:blipFill>
        <p:spPr bwMode="auto">
          <a:xfrm>
            <a:off x="3862769" y="4800600"/>
            <a:ext cx="835025" cy="914400"/>
          </a:xfrm>
          <a:prstGeom prst="rect">
            <a:avLst/>
          </a:prstGeom>
          <a:noFill/>
        </p:spPr>
      </p:pic>
      <p:pic>
        <p:nvPicPr>
          <p:cNvPr id="61" name="Picture 71" descr="scroll6.wmf (2754 bytes)"/>
          <p:cNvPicPr>
            <a:picLocks noChangeAspect="1" noChangeArrowheads="1"/>
          </p:cNvPicPr>
          <p:nvPr/>
        </p:nvPicPr>
        <p:blipFill>
          <a:blip r:embed="rId2" cstate="print"/>
          <a:srcRect/>
          <a:stretch>
            <a:fillRect/>
          </a:stretch>
        </p:blipFill>
        <p:spPr bwMode="auto">
          <a:xfrm>
            <a:off x="2407011" y="4800600"/>
            <a:ext cx="835025" cy="914400"/>
          </a:xfrm>
          <a:prstGeom prst="rect">
            <a:avLst/>
          </a:prstGeom>
          <a:noFill/>
        </p:spPr>
      </p:pic>
      <p:pic>
        <p:nvPicPr>
          <p:cNvPr id="77" name="Picture 71" descr="scroll6.wmf (2754 bytes)"/>
          <p:cNvPicPr>
            <a:picLocks noChangeAspect="1" noChangeArrowheads="1"/>
          </p:cNvPicPr>
          <p:nvPr/>
        </p:nvPicPr>
        <p:blipFill>
          <a:blip r:embed="rId2" cstate="print"/>
          <a:srcRect/>
          <a:stretch>
            <a:fillRect/>
          </a:stretch>
        </p:blipFill>
        <p:spPr bwMode="auto">
          <a:xfrm>
            <a:off x="4590648" y="4800600"/>
            <a:ext cx="835025" cy="914400"/>
          </a:xfrm>
          <a:prstGeom prst="rect">
            <a:avLst/>
          </a:prstGeom>
          <a:noFill/>
        </p:spPr>
      </p:pic>
      <p:pic>
        <p:nvPicPr>
          <p:cNvPr id="78" name="Picture 71" descr="scroll6.wmf (2754 bytes)"/>
          <p:cNvPicPr>
            <a:picLocks noChangeAspect="1" noChangeArrowheads="1"/>
          </p:cNvPicPr>
          <p:nvPr/>
        </p:nvPicPr>
        <p:blipFill>
          <a:blip r:embed="rId2" cstate="print"/>
          <a:srcRect/>
          <a:stretch>
            <a:fillRect/>
          </a:stretch>
        </p:blipFill>
        <p:spPr bwMode="auto">
          <a:xfrm>
            <a:off x="5334000" y="4800600"/>
            <a:ext cx="835025" cy="914400"/>
          </a:xfrm>
          <a:prstGeom prst="rect">
            <a:avLst/>
          </a:prstGeom>
          <a:noFill/>
        </p:spPr>
      </p:pic>
      <p:pic>
        <p:nvPicPr>
          <p:cNvPr id="79" name="Picture 71" descr="scroll6.wmf (2754 bytes)"/>
          <p:cNvPicPr>
            <a:picLocks noChangeAspect="1" noChangeArrowheads="1"/>
          </p:cNvPicPr>
          <p:nvPr/>
        </p:nvPicPr>
        <p:blipFill>
          <a:blip r:embed="rId2" cstate="print"/>
          <a:srcRect/>
          <a:stretch>
            <a:fillRect/>
          </a:stretch>
        </p:blipFill>
        <p:spPr bwMode="auto">
          <a:xfrm>
            <a:off x="6822278" y="4800600"/>
            <a:ext cx="835025" cy="914400"/>
          </a:xfrm>
          <a:prstGeom prst="rect">
            <a:avLst/>
          </a:prstGeom>
          <a:noFill/>
        </p:spPr>
      </p:pic>
      <p:pic>
        <p:nvPicPr>
          <p:cNvPr id="81" name="Picture 71" descr="scroll6.wmf (2754 bytes)"/>
          <p:cNvPicPr>
            <a:picLocks noChangeAspect="1" noChangeArrowheads="1"/>
          </p:cNvPicPr>
          <p:nvPr/>
        </p:nvPicPr>
        <p:blipFill>
          <a:blip r:embed="rId2" cstate="print"/>
          <a:srcRect/>
          <a:stretch>
            <a:fillRect/>
          </a:stretch>
        </p:blipFill>
        <p:spPr bwMode="auto">
          <a:xfrm>
            <a:off x="7565630" y="4800600"/>
            <a:ext cx="835025" cy="914400"/>
          </a:xfrm>
          <a:prstGeom prst="rect">
            <a:avLst/>
          </a:prstGeom>
          <a:noFill/>
        </p:spPr>
      </p:pic>
      <p:pic>
        <p:nvPicPr>
          <p:cNvPr id="86" name="Picture 71" descr="scroll6.wmf (2754 bytes)"/>
          <p:cNvPicPr>
            <a:picLocks noChangeAspect="1" noChangeArrowheads="1"/>
          </p:cNvPicPr>
          <p:nvPr/>
        </p:nvPicPr>
        <p:blipFill>
          <a:blip r:embed="rId2" cstate="print"/>
          <a:srcRect/>
          <a:stretch>
            <a:fillRect/>
          </a:stretch>
        </p:blipFill>
        <p:spPr bwMode="auto">
          <a:xfrm>
            <a:off x="6078926" y="4800600"/>
            <a:ext cx="835025" cy="914400"/>
          </a:xfrm>
          <a:prstGeom prst="rect">
            <a:avLst/>
          </a:prstGeom>
          <a:noFill/>
        </p:spPr>
      </p:pic>
      <p:sp>
        <p:nvSpPr>
          <p:cNvPr id="167" name="Oval 166"/>
          <p:cNvSpPr/>
          <p:nvPr/>
        </p:nvSpPr>
        <p:spPr>
          <a:xfrm>
            <a:off x="2743200" y="5181600"/>
            <a:ext cx="61858" cy="762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4876800" y="5181600"/>
            <a:ext cx="61858" cy="76200"/>
          </a:xfrm>
          <a:prstGeom prst="ellipse">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5638800" y="5181600"/>
            <a:ext cx="61858" cy="76200"/>
          </a:xfrm>
          <a:prstGeom prst="ellipse">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8" name="Picture 71" descr="scroll6.wmf (2754 bytes)"/>
          <p:cNvPicPr>
            <a:picLocks noChangeAspect="1" noChangeArrowheads="1"/>
          </p:cNvPicPr>
          <p:nvPr/>
        </p:nvPicPr>
        <p:blipFill>
          <a:blip r:embed="rId2" cstate="print"/>
          <a:srcRect/>
          <a:stretch>
            <a:fillRect/>
          </a:stretch>
        </p:blipFill>
        <p:spPr bwMode="auto">
          <a:xfrm>
            <a:off x="8308975" y="4800600"/>
            <a:ext cx="835025" cy="914400"/>
          </a:xfrm>
          <a:prstGeom prst="rect">
            <a:avLst/>
          </a:prstGeom>
          <a:noFill/>
        </p:spPr>
      </p:pic>
      <p:sp>
        <p:nvSpPr>
          <p:cNvPr id="4" name="Title 3"/>
          <p:cNvSpPr>
            <a:spLocks noGrp="1"/>
          </p:cNvSpPr>
          <p:nvPr>
            <p:ph type="title"/>
          </p:nvPr>
        </p:nvSpPr>
        <p:spPr/>
        <p:txBody>
          <a:bodyPr/>
          <a:lstStyle/>
          <a:p>
            <a:r>
              <a:rPr lang="en-US" dirty="0" smtClean="0">
                <a:solidFill>
                  <a:srgbClr val="00B0F0"/>
                </a:solidFill>
                <a:effectLst>
                  <a:outerShdw blurRad="50800" dist="38100" dir="2700000" algn="tl" rotWithShape="0">
                    <a:prstClr val="black"/>
                  </a:outerShdw>
                </a:effectLst>
              </a:rPr>
              <a:t>Multiple Lines of Transmission</a:t>
            </a:r>
            <a:endParaRPr lang="en-US" dirty="0"/>
          </a:p>
        </p:txBody>
      </p:sp>
      <p:pic>
        <p:nvPicPr>
          <p:cNvPr id="9" name="Picture 71" descr="scroll6.wmf (2754 bytes)"/>
          <p:cNvPicPr>
            <a:picLocks noChangeAspect="1" noChangeArrowheads="1"/>
          </p:cNvPicPr>
          <p:nvPr/>
        </p:nvPicPr>
        <p:blipFill>
          <a:blip r:embed="rId2" cstate="print"/>
          <a:srcRect/>
          <a:stretch>
            <a:fillRect/>
          </a:stretch>
        </p:blipFill>
        <p:spPr bwMode="auto">
          <a:xfrm>
            <a:off x="3962400" y="1676400"/>
            <a:ext cx="835025" cy="914400"/>
          </a:xfrm>
          <a:prstGeom prst="rect">
            <a:avLst/>
          </a:prstGeom>
          <a:noFill/>
        </p:spPr>
      </p:pic>
      <p:sp>
        <p:nvSpPr>
          <p:cNvPr id="10" name="Text Box 73"/>
          <p:cNvSpPr txBox="1">
            <a:spLocks noChangeArrowheads="1"/>
          </p:cNvSpPr>
          <p:nvPr/>
        </p:nvSpPr>
        <p:spPr bwMode="auto">
          <a:xfrm>
            <a:off x="4724400" y="1752600"/>
            <a:ext cx="1403350" cy="641350"/>
          </a:xfrm>
          <a:prstGeom prst="rect">
            <a:avLst/>
          </a:prstGeom>
          <a:noFill/>
          <a:ln w="9525">
            <a:noFill/>
            <a:miter lim="800000"/>
            <a:headEnd/>
            <a:tailEnd/>
          </a:ln>
          <a:effectLst/>
        </p:spPr>
        <p:txBody>
          <a:bodyPr wrap="none">
            <a:spAutoFit/>
          </a:bodyPr>
          <a:lstStyle/>
          <a:p>
            <a:r>
              <a:rPr lang="en-US" b="1" dirty="0"/>
              <a:t>Original </a:t>
            </a:r>
          </a:p>
          <a:p>
            <a:r>
              <a:rPr lang="en-US" b="1" dirty="0"/>
              <a:t>Manuscript</a:t>
            </a:r>
          </a:p>
        </p:txBody>
      </p:sp>
      <p:pic>
        <p:nvPicPr>
          <p:cNvPr id="11" name="Picture 71" descr="scroll6.wmf (2754 bytes)"/>
          <p:cNvPicPr>
            <a:picLocks noChangeAspect="1" noChangeArrowheads="1"/>
          </p:cNvPicPr>
          <p:nvPr/>
        </p:nvPicPr>
        <p:blipFill>
          <a:blip r:embed="rId2" cstate="print"/>
          <a:srcRect/>
          <a:stretch>
            <a:fillRect/>
          </a:stretch>
        </p:blipFill>
        <p:spPr bwMode="auto">
          <a:xfrm>
            <a:off x="3124200" y="3048000"/>
            <a:ext cx="835025" cy="914400"/>
          </a:xfrm>
          <a:prstGeom prst="rect">
            <a:avLst/>
          </a:prstGeom>
          <a:noFill/>
        </p:spPr>
      </p:pic>
      <p:pic>
        <p:nvPicPr>
          <p:cNvPr id="12" name="Picture 71" descr="scroll6.wmf (2754 bytes)"/>
          <p:cNvPicPr>
            <a:picLocks noChangeAspect="1" noChangeArrowheads="1"/>
          </p:cNvPicPr>
          <p:nvPr/>
        </p:nvPicPr>
        <p:blipFill>
          <a:blip r:embed="rId2" cstate="print"/>
          <a:srcRect/>
          <a:stretch>
            <a:fillRect/>
          </a:stretch>
        </p:blipFill>
        <p:spPr bwMode="auto">
          <a:xfrm>
            <a:off x="1066800" y="3048000"/>
            <a:ext cx="835025" cy="914400"/>
          </a:xfrm>
          <a:prstGeom prst="rect">
            <a:avLst/>
          </a:prstGeom>
          <a:noFill/>
        </p:spPr>
      </p:pic>
      <p:pic>
        <p:nvPicPr>
          <p:cNvPr id="14" name="Picture 71" descr="scroll6.wmf (2754 bytes)"/>
          <p:cNvPicPr>
            <a:picLocks noChangeAspect="1" noChangeArrowheads="1"/>
          </p:cNvPicPr>
          <p:nvPr/>
        </p:nvPicPr>
        <p:blipFill>
          <a:blip r:embed="rId2" cstate="print"/>
          <a:srcRect/>
          <a:stretch>
            <a:fillRect/>
          </a:stretch>
        </p:blipFill>
        <p:spPr bwMode="auto">
          <a:xfrm>
            <a:off x="5181600" y="3048000"/>
            <a:ext cx="835025" cy="914400"/>
          </a:xfrm>
          <a:prstGeom prst="rect">
            <a:avLst/>
          </a:prstGeom>
          <a:noFill/>
        </p:spPr>
      </p:pic>
      <p:cxnSp>
        <p:nvCxnSpPr>
          <p:cNvPr id="18" name="Straight Arrow Connector 17"/>
          <p:cNvCxnSpPr>
            <a:stCxn id="9" idx="2"/>
            <a:endCxn id="12" idx="0"/>
          </p:cNvCxnSpPr>
          <p:nvPr/>
        </p:nvCxnSpPr>
        <p:spPr>
          <a:xfrm rot="5400000">
            <a:off x="2703513" y="1371600"/>
            <a:ext cx="457200" cy="289560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28600" y="3048000"/>
            <a:ext cx="880369" cy="369332"/>
          </a:xfrm>
          <a:prstGeom prst="rect">
            <a:avLst/>
          </a:prstGeom>
          <a:noFill/>
          <a:ln w="9525">
            <a:noFill/>
            <a:miter lim="800000"/>
            <a:headEnd/>
            <a:tailEnd/>
          </a:ln>
          <a:effectLst/>
        </p:spPr>
        <p:txBody>
          <a:bodyPr wrap="none">
            <a:spAutoFit/>
          </a:bodyPr>
          <a:lstStyle/>
          <a:p>
            <a:r>
              <a:rPr lang="en-US" b="1" dirty="0" smtClean="0"/>
              <a:t>Copies:</a:t>
            </a:r>
            <a:endParaRPr lang="en-US" b="1" dirty="0"/>
          </a:p>
        </p:txBody>
      </p:sp>
      <p:pic>
        <p:nvPicPr>
          <p:cNvPr id="23" name="Picture 71" descr="scroll6.wmf (2754 bytes)"/>
          <p:cNvPicPr>
            <a:picLocks noChangeAspect="1" noChangeArrowheads="1"/>
          </p:cNvPicPr>
          <p:nvPr/>
        </p:nvPicPr>
        <p:blipFill>
          <a:blip r:embed="rId2" cstate="print"/>
          <a:srcRect/>
          <a:stretch>
            <a:fillRect/>
          </a:stretch>
        </p:blipFill>
        <p:spPr bwMode="auto">
          <a:xfrm>
            <a:off x="7239000" y="3048000"/>
            <a:ext cx="835025" cy="914400"/>
          </a:xfrm>
          <a:prstGeom prst="rect">
            <a:avLst/>
          </a:prstGeom>
          <a:noFill/>
        </p:spPr>
      </p:pic>
      <p:cxnSp>
        <p:nvCxnSpPr>
          <p:cNvPr id="24" name="Straight Arrow Connector 23"/>
          <p:cNvCxnSpPr>
            <a:stCxn id="9" idx="2"/>
            <a:endCxn id="11" idx="0"/>
          </p:cNvCxnSpPr>
          <p:nvPr/>
        </p:nvCxnSpPr>
        <p:spPr>
          <a:xfrm rot="5400000">
            <a:off x="3732213" y="2400300"/>
            <a:ext cx="457200" cy="83820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9" idx="2"/>
            <a:endCxn id="14" idx="0"/>
          </p:cNvCxnSpPr>
          <p:nvPr/>
        </p:nvCxnSpPr>
        <p:spPr>
          <a:xfrm rot="16200000" flipH="1">
            <a:off x="4760913" y="2209800"/>
            <a:ext cx="457200" cy="121920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9" idx="2"/>
            <a:endCxn id="23" idx="0"/>
          </p:cNvCxnSpPr>
          <p:nvPr/>
        </p:nvCxnSpPr>
        <p:spPr>
          <a:xfrm rot="16200000" flipH="1">
            <a:off x="5789613" y="1181100"/>
            <a:ext cx="457200" cy="327660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2"/>
            <a:endCxn id="43" idx="0"/>
          </p:cNvCxnSpPr>
          <p:nvPr/>
        </p:nvCxnSpPr>
        <p:spPr>
          <a:xfrm rot="16200000" flipH="1">
            <a:off x="3491897" y="4012215"/>
            <a:ext cx="838200" cy="738569"/>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39" idx="0"/>
          </p:cNvCxnSpPr>
          <p:nvPr/>
        </p:nvCxnSpPr>
        <p:spPr>
          <a:xfrm rot="5400000">
            <a:off x="632980" y="3985780"/>
            <a:ext cx="838200" cy="79144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2" idx="2"/>
            <a:endCxn id="40" idx="0"/>
          </p:cNvCxnSpPr>
          <p:nvPr/>
        </p:nvCxnSpPr>
        <p:spPr>
          <a:xfrm rot="16200000" flipH="1">
            <a:off x="1371379" y="4075334"/>
            <a:ext cx="838200" cy="612332"/>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1" idx="2"/>
            <a:endCxn id="61" idx="0"/>
          </p:cNvCxnSpPr>
          <p:nvPr/>
        </p:nvCxnSpPr>
        <p:spPr>
          <a:xfrm rot="5400000">
            <a:off x="2764019" y="4022906"/>
            <a:ext cx="838200" cy="717189"/>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1" idx="2"/>
            <a:endCxn id="41" idx="0"/>
          </p:cNvCxnSpPr>
          <p:nvPr/>
        </p:nvCxnSpPr>
        <p:spPr>
          <a:xfrm rot="16200000" flipH="1">
            <a:off x="3127958" y="4376155"/>
            <a:ext cx="838200" cy="1069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2" idx="2"/>
            <a:endCxn id="38" idx="0"/>
          </p:cNvCxnSpPr>
          <p:nvPr/>
        </p:nvCxnSpPr>
        <p:spPr>
          <a:xfrm rot="5400000">
            <a:off x="1007440" y="4323727"/>
            <a:ext cx="838200" cy="115547"/>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23" idx="2"/>
            <a:endCxn id="188" idx="0"/>
          </p:cNvCxnSpPr>
          <p:nvPr/>
        </p:nvCxnSpPr>
        <p:spPr>
          <a:xfrm rot="16200000" flipH="1">
            <a:off x="7772400" y="3846512"/>
            <a:ext cx="838200" cy="1069975"/>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4" idx="2"/>
            <a:endCxn id="77" idx="0"/>
          </p:cNvCxnSpPr>
          <p:nvPr/>
        </p:nvCxnSpPr>
        <p:spPr>
          <a:xfrm rot="5400000">
            <a:off x="4884537" y="4086024"/>
            <a:ext cx="838200" cy="590952"/>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4" idx="2"/>
            <a:endCxn id="86" idx="0"/>
          </p:cNvCxnSpPr>
          <p:nvPr/>
        </p:nvCxnSpPr>
        <p:spPr>
          <a:xfrm rot="16200000" flipH="1">
            <a:off x="5628676" y="3932837"/>
            <a:ext cx="838200" cy="897326"/>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23" idx="2"/>
            <a:endCxn id="79" idx="0"/>
          </p:cNvCxnSpPr>
          <p:nvPr/>
        </p:nvCxnSpPr>
        <p:spPr>
          <a:xfrm rot="5400000">
            <a:off x="7029052" y="4173139"/>
            <a:ext cx="838200" cy="416722"/>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23" idx="2"/>
            <a:endCxn id="81" idx="0"/>
          </p:cNvCxnSpPr>
          <p:nvPr/>
        </p:nvCxnSpPr>
        <p:spPr>
          <a:xfrm rot="16200000" flipH="1">
            <a:off x="7400728" y="4218185"/>
            <a:ext cx="838200" cy="32663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14" idx="2"/>
            <a:endCxn id="78" idx="0"/>
          </p:cNvCxnSpPr>
          <p:nvPr/>
        </p:nvCxnSpPr>
        <p:spPr>
          <a:xfrm rot="16200000" flipH="1">
            <a:off x="5256213" y="4305300"/>
            <a:ext cx="838200" cy="15240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sp>
        <p:nvSpPr>
          <p:cNvPr id="159" name="Oval 158"/>
          <p:cNvSpPr/>
          <p:nvPr/>
        </p:nvSpPr>
        <p:spPr>
          <a:xfrm>
            <a:off x="1371600" y="3352800"/>
            <a:ext cx="76200" cy="76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3429000" y="3352800"/>
            <a:ext cx="76200" cy="762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5486400" y="3352800"/>
            <a:ext cx="76200" cy="76200"/>
          </a:xfrm>
          <a:prstGeom prst="ellipse">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7543800" y="3352800"/>
            <a:ext cx="76200" cy="76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7086600" y="5181600"/>
            <a:ext cx="76200" cy="76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7848600" y="5181600"/>
            <a:ext cx="76200" cy="76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8610600" y="5181600"/>
            <a:ext cx="76200" cy="76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533400" y="5181600"/>
            <a:ext cx="76200" cy="76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1219200" y="5181600"/>
            <a:ext cx="76200" cy="76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1981200" y="5181600"/>
            <a:ext cx="76200" cy="76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3429000" y="5181600"/>
            <a:ext cx="61858" cy="762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4191000" y="5181600"/>
            <a:ext cx="61858" cy="762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6400800" y="5181600"/>
            <a:ext cx="61858" cy="76200"/>
          </a:xfrm>
          <a:prstGeom prst="ellipse">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lus/>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C:\Documents and Settings\bconnoll\My Documents\Bible Studies\How We Receive the Word of God\images\A Textual Commentary on the Greek New Testament.jpg"/>
          <p:cNvPicPr>
            <a:picLocks noChangeAspect="1" noChangeArrowheads="1"/>
          </p:cNvPicPr>
          <p:nvPr/>
        </p:nvPicPr>
        <p:blipFill>
          <a:blip r:embed="rId2" cstate="print"/>
          <a:stretch>
            <a:fillRect/>
          </a:stretch>
        </p:blipFill>
        <p:spPr bwMode="auto">
          <a:xfrm>
            <a:off x="7035408" y="990600"/>
            <a:ext cx="1473984" cy="2286000"/>
          </a:xfrm>
          <a:prstGeom prst="rect">
            <a:avLst/>
          </a:prstGeom>
          <a:noFill/>
        </p:spPr>
      </p:pic>
      <p:sp>
        <p:nvSpPr>
          <p:cNvPr id="6" name="Title 5"/>
          <p:cNvSpPr>
            <a:spLocks noGrp="1"/>
          </p:cNvSpPr>
          <p:nvPr>
            <p:ph type="title"/>
          </p:nvPr>
        </p:nvSpPr>
        <p:spPr>
          <a:xfrm>
            <a:off x="457200" y="274638"/>
            <a:ext cx="8229600" cy="1554162"/>
          </a:xfrm>
        </p:spPr>
        <p:txBody>
          <a:bodyPr>
            <a:normAutofit fontScale="90000"/>
          </a:bodyPr>
          <a:lstStyle/>
          <a:p>
            <a:r>
              <a:rPr lang="en-US" dirty="0" smtClean="0"/>
              <a:t>A Textual Commentary on the Greek New Testament</a:t>
            </a:r>
            <a:br>
              <a:rPr lang="en-US" dirty="0" smtClean="0"/>
            </a:br>
            <a:r>
              <a:rPr lang="en-US" sz="3100" dirty="0" smtClean="0"/>
              <a:t>by Bruce Metzger</a:t>
            </a:r>
            <a:endParaRPr lang="en-US" sz="3100" dirty="0"/>
          </a:p>
        </p:txBody>
      </p:sp>
      <p:pic>
        <p:nvPicPr>
          <p:cNvPr id="41989" name="Picture 5"/>
          <p:cNvPicPr>
            <a:picLocks noChangeAspect="1" noChangeArrowheads="1"/>
          </p:cNvPicPr>
          <p:nvPr/>
        </p:nvPicPr>
        <p:blipFill>
          <a:blip r:embed="rId3" cstate="print"/>
          <a:srcRect/>
          <a:stretch>
            <a:fillRect/>
          </a:stretch>
        </p:blipFill>
        <p:spPr bwMode="auto">
          <a:xfrm>
            <a:off x="228600" y="3352800"/>
            <a:ext cx="8865871" cy="29718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8000" b="-18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81000"/>
            <a:ext cx="7772400" cy="5791199"/>
          </a:xfrm>
        </p:spPr>
        <p:txBody>
          <a:bodyPr>
            <a:noAutofit/>
            <a:scene3d>
              <a:camera prst="orthographicFront"/>
              <a:lightRig rig="threePt" dir="t"/>
            </a:scene3d>
            <a:sp3d extrusionH="57150">
              <a:bevelT w="38100" h="38100"/>
            </a:sp3d>
          </a:bodyPr>
          <a:lstStyle/>
          <a:p>
            <a:r>
              <a:rPr lang="en-US" sz="8800" b="1" dirty="0" smtClean="0">
                <a:ln>
                  <a:solidFill>
                    <a:schemeClr val="tx1"/>
                  </a:solidFill>
                </a:ln>
                <a:solidFill>
                  <a:srgbClr val="00B0F0"/>
                </a:solidFill>
                <a:effectLst>
                  <a:outerShdw blurRad="38100" dist="38100" dir="2700000" algn="tl">
                    <a:srgbClr val="000000">
                      <a:alpha val="43137"/>
                    </a:srgbClr>
                  </a:outerShdw>
                </a:effectLst>
              </a:rPr>
              <a:t>Bible Manuscripts That We Have Access To Today</a:t>
            </a:r>
            <a:endParaRPr lang="en-US" sz="8800" b="1" dirty="0">
              <a:ln>
                <a:solidFill>
                  <a:schemeClr val="tx1"/>
                </a:solidFill>
              </a:ln>
              <a:solidFill>
                <a:srgbClr val="00B0F0"/>
              </a:solidFill>
              <a:effectLst>
                <a:outerShdw blurRad="38100" dist="38100" dir="2700000" algn="tl">
                  <a:srgbClr val="000000">
                    <a:alpha val="43137"/>
                  </a:srgbClr>
                </a:outerShdw>
              </a:effectLst>
            </a:endParaRPr>
          </a:p>
        </p:txBody>
      </p:sp>
    </p:spTree>
  </p:cSld>
  <p:clrMapOvr>
    <a:masterClrMapping/>
  </p:clrMapOvr>
  <p:transition>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Testament Manuscripts</a:t>
            </a:r>
            <a:endParaRPr lang="en-US" dirty="0"/>
          </a:p>
        </p:txBody>
      </p:sp>
      <p:graphicFrame>
        <p:nvGraphicFramePr>
          <p:cNvPr id="4" name="Content Placeholder 3"/>
          <p:cNvGraphicFramePr>
            <a:graphicFrameLocks noGrp="1"/>
          </p:cNvGraphicFramePr>
          <p:nvPr>
            <p:ph idx="1"/>
          </p:nvPr>
        </p:nvGraphicFramePr>
        <p:xfrm>
          <a:off x="457200" y="1447800"/>
          <a:ext cx="8229600" cy="5120640"/>
        </p:xfrm>
        <a:graphic>
          <a:graphicData uri="http://schemas.openxmlformats.org/drawingml/2006/table">
            <a:tbl>
              <a:tblPr firstRow="1" bandRow="1">
                <a:tableStyleId>{5C22544A-7EE6-4342-B048-85BDC9FD1C3A}</a:tableStyleId>
              </a:tblPr>
              <a:tblGrid>
                <a:gridCol w="1600200"/>
                <a:gridCol w="1143000"/>
                <a:gridCol w="1143000"/>
                <a:gridCol w="4343400"/>
              </a:tblGrid>
              <a:tr h="370840">
                <a:tc>
                  <a:txBody>
                    <a:bodyPr/>
                    <a:lstStyle/>
                    <a:p>
                      <a:pPr marL="0" marR="0">
                        <a:spcBef>
                          <a:spcPts val="0"/>
                        </a:spcBef>
                        <a:spcAft>
                          <a:spcPts val="0"/>
                        </a:spcAft>
                      </a:pPr>
                      <a:r>
                        <a:rPr lang="en-US" sz="1600" b="1" dirty="0">
                          <a:latin typeface="Times New Roman"/>
                        </a:rPr>
                        <a:t>Name</a:t>
                      </a:r>
                      <a:endParaRPr lang="en-US" sz="1100" dirty="0">
                        <a:latin typeface="Times New Roman"/>
                      </a:endParaRPr>
                    </a:p>
                  </a:txBody>
                  <a:tcPr marL="68580" marR="68580" marT="0" marB="0"/>
                </a:tc>
                <a:tc>
                  <a:txBody>
                    <a:bodyPr/>
                    <a:lstStyle/>
                    <a:p>
                      <a:pPr marL="0" marR="0">
                        <a:spcBef>
                          <a:spcPts val="0"/>
                        </a:spcBef>
                        <a:spcAft>
                          <a:spcPts val="0"/>
                        </a:spcAft>
                      </a:pPr>
                      <a:r>
                        <a:rPr lang="en-US" sz="1600" b="1" dirty="0">
                          <a:latin typeface="Times New Roman"/>
                        </a:rPr>
                        <a:t>When Discovered</a:t>
                      </a:r>
                      <a:endParaRPr lang="en-US" sz="1100" dirty="0">
                        <a:latin typeface="Times New Roman"/>
                      </a:endParaRPr>
                    </a:p>
                  </a:txBody>
                  <a:tcPr marL="68580" marR="68580" marT="0" marB="0"/>
                </a:tc>
                <a:tc>
                  <a:txBody>
                    <a:bodyPr/>
                    <a:lstStyle/>
                    <a:p>
                      <a:pPr marL="0" marR="0">
                        <a:spcBef>
                          <a:spcPts val="0"/>
                        </a:spcBef>
                        <a:spcAft>
                          <a:spcPts val="0"/>
                        </a:spcAft>
                      </a:pPr>
                      <a:r>
                        <a:rPr lang="en-US" sz="1600" b="1" dirty="0">
                          <a:latin typeface="Times New Roman"/>
                        </a:rPr>
                        <a:t>Estimated Age</a:t>
                      </a:r>
                      <a:endParaRPr lang="en-US" sz="1100" dirty="0">
                        <a:latin typeface="Times New Roman"/>
                      </a:endParaRPr>
                    </a:p>
                  </a:txBody>
                  <a:tcPr marL="68580" marR="68580" marT="0" marB="0"/>
                </a:tc>
                <a:tc>
                  <a:txBody>
                    <a:bodyPr/>
                    <a:lstStyle/>
                    <a:p>
                      <a:pPr marL="0" marR="0">
                        <a:spcBef>
                          <a:spcPts val="0"/>
                        </a:spcBef>
                        <a:spcAft>
                          <a:spcPts val="0"/>
                        </a:spcAft>
                      </a:pPr>
                      <a:r>
                        <a:rPr lang="en-US" sz="1600" b="1" dirty="0">
                          <a:latin typeface="Times New Roman"/>
                        </a:rPr>
                        <a:t>Description</a:t>
                      </a:r>
                      <a:endParaRPr lang="en-US" sz="1100" dirty="0">
                        <a:latin typeface="Times New Roman"/>
                      </a:endParaRPr>
                    </a:p>
                  </a:txBody>
                  <a:tcPr marL="68580" marR="68580" marT="0" marB="0"/>
                </a:tc>
              </a:tr>
              <a:tr h="370840">
                <a:tc>
                  <a:txBody>
                    <a:bodyPr/>
                    <a:lstStyle/>
                    <a:p>
                      <a:pPr marL="0" marR="0">
                        <a:spcBef>
                          <a:spcPts val="0"/>
                        </a:spcBef>
                        <a:spcAft>
                          <a:spcPts val="0"/>
                        </a:spcAft>
                      </a:pPr>
                      <a:r>
                        <a:rPr lang="en-US" sz="1600" dirty="0">
                          <a:latin typeface="Times New Roman"/>
                        </a:rPr>
                        <a:t>Principal </a:t>
                      </a:r>
                      <a:r>
                        <a:rPr lang="en-US" sz="1600" dirty="0" err="1">
                          <a:latin typeface="Times New Roman"/>
                        </a:rPr>
                        <a:t>Masoretic</a:t>
                      </a:r>
                      <a:endParaRPr lang="en-US" sz="1100">
                        <a:latin typeface="Times New Roman"/>
                      </a:endParaRPr>
                    </a:p>
                  </a:txBody>
                  <a:tcPr marL="68580" marR="68580" marT="0" marB="0"/>
                </a:tc>
                <a:tc>
                  <a:txBody>
                    <a:bodyPr/>
                    <a:lstStyle/>
                    <a:p>
                      <a:pPr marL="0" marR="0">
                        <a:spcBef>
                          <a:spcPts val="0"/>
                        </a:spcBef>
                        <a:spcAft>
                          <a:spcPts val="0"/>
                        </a:spcAft>
                      </a:pPr>
                      <a:r>
                        <a:rPr lang="en-US" sz="1600" dirty="0">
                          <a:latin typeface="Times New Roman"/>
                        </a:rPr>
                        <a:t> </a:t>
                      </a:r>
                      <a:endParaRPr lang="en-US" sz="1100" dirty="0">
                        <a:latin typeface="Times New Roman"/>
                      </a:endParaRPr>
                    </a:p>
                  </a:txBody>
                  <a:tcPr marL="68580" marR="68580" marT="0" marB="0"/>
                </a:tc>
                <a:tc>
                  <a:txBody>
                    <a:bodyPr/>
                    <a:lstStyle/>
                    <a:p>
                      <a:pPr marL="0" marR="0">
                        <a:spcBef>
                          <a:spcPts val="0"/>
                        </a:spcBef>
                        <a:spcAft>
                          <a:spcPts val="0"/>
                        </a:spcAft>
                      </a:pPr>
                      <a:r>
                        <a:rPr lang="en-US" sz="1600" dirty="0">
                          <a:latin typeface="Times New Roman"/>
                        </a:rPr>
                        <a:t>6</a:t>
                      </a:r>
                      <a:r>
                        <a:rPr lang="en-US" sz="1600" baseline="30000" dirty="0">
                          <a:latin typeface="Times New Roman"/>
                        </a:rPr>
                        <a:t>th</a:t>
                      </a:r>
                      <a:r>
                        <a:rPr lang="en-US" sz="1600" dirty="0">
                          <a:latin typeface="Times New Roman"/>
                        </a:rPr>
                        <a:t> – 10</a:t>
                      </a:r>
                      <a:r>
                        <a:rPr lang="en-US" sz="1600" baseline="30000" dirty="0">
                          <a:latin typeface="Times New Roman"/>
                        </a:rPr>
                        <a:t>th</a:t>
                      </a:r>
                      <a:r>
                        <a:rPr lang="en-US" sz="1600" dirty="0">
                          <a:latin typeface="Times New Roman"/>
                        </a:rPr>
                        <a:t> Century </a:t>
                      </a:r>
                      <a:endParaRPr lang="en-US" sz="1100" dirty="0">
                        <a:latin typeface="Times New Roman"/>
                      </a:endParaRPr>
                    </a:p>
                  </a:txBody>
                  <a:tcPr marL="68580" marR="68580" marT="0" marB="0"/>
                </a:tc>
                <a:tc>
                  <a:txBody>
                    <a:bodyPr/>
                    <a:lstStyle/>
                    <a:p>
                      <a:pPr marL="0" marR="0">
                        <a:spcBef>
                          <a:spcPts val="0"/>
                        </a:spcBef>
                        <a:spcAft>
                          <a:spcPts val="0"/>
                        </a:spcAft>
                      </a:pPr>
                      <a:r>
                        <a:rPr lang="en-US" sz="1600" dirty="0">
                          <a:latin typeface="Times New Roman"/>
                        </a:rPr>
                        <a:t>Written by Jewish scribes in the 6</a:t>
                      </a:r>
                      <a:r>
                        <a:rPr lang="en-US" sz="1600" baseline="30000" dirty="0">
                          <a:latin typeface="Times New Roman"/>
                        </a:rPr>
                        <a:t>th</a:t>
                      </a:r>
                      <a:r>
                        <a:rPr lang="en-US" sz="1600" dirty="0">
                          <a:latin typeface="Times New Roman"/>
                        </a:rPr>
                        <a:t> to 10</a:t>
                      </a:r>
                      <a:r>
                        <a:rPr lang="en-US" sz="1600" baseline="30000" dirty="0">
                          <a:latin typeface="Times New Roman"/>
                        </a:rPr>
                        <a:t>th</a:t>
                      </a:r>
                      <a:r>
                        <a:rPr lang="en-US" sz="1600" dirty="0">
                          <a:latin typeface="Times New Roman"/>
                        </a:rPr>
                        <a:t> century who labored to preserve and transmit the text of the OT.</a:t>
                      </a:r>
                      <a:endParaRPr lang="en-US" sz="1100" dirty="0">
                        <a:latin typeface="Times New Roman"/>
                      </a:endParaRPr>
                    </a:p>
                  </a:txBody>
                  <a:tcPr marL="68580" marR="68580" marT="0" marB="0"/>
                </a:tc>
              </a:tr>
              <a:tr h="370840">
                <a:tc>
                  <a:txBody>
                    <a:bodyPr/>
                    <a:lstStyle/>
                    <a:p>
                      <a:pPr marL="0" marR="0">
                        <a:spcBef>
                          <a:spcPts val="0"/>
                        </a:spcBef>
                        <a:spcAft>
                          <a:spcPts val="0"/>
                        </a:spcAft>
                      </a:pPr>
                      <a:r>
                        <a:rPr lang="en-US" sz="1600">
                          <a:latin typeface="Times New Roman"/>
                        </a:rPr>
                        <a:t>Samaritan Pentateuch</a:t>
                      </a:r>
                      <a:endParaRPr lang="en-US" sz="1100">
                        <a:latin typeface="Times New Roman"/>
                      </a:endParaRPr>
                    </a:p>
                  </a:txBody>
                  <a:tcPr marL="68580" marR="68580" marT="0" marB="0"/>
                </a:tc>
                <a:tc>
                  <a:txBody>
                    <a:bodyPr/>
                    <a:lstStyle/>
                    <a:p>
                      <a:pPr marL="0" marR="0">
                        <a:spcBef>
                          <a:spcPts val="0"/>
                        </a:spcBef>
                        <a:spcAft>
                          <a:spcPts val="0"/>
                        </a:spcAft>
                      </a:pPr>
                      <a:r>
                        <a:rPr lang="en-US" sz="1600">
                          <a:latin typeface="Times New Roman"/>
                        </a:rPr>
                        <a:t>1616</a:t>
                      </a:r>
                      <a:endParaRPr lang="en-US" sz="1100">
                        <a:latin typeface="Times New Roman"/>
                      </a:endParaRPr>
                    </a:p>
                  </a:txBody>
                  <a:tcPr marL="68580" marR="68580" marT="0" marB="0"/>
                </a:tc>
                <a:tc>
                  <a:txBody>
                    <a:bodyPr/>
                    <a:lstStyle/>
                    <a:p>
                      <a:pPr marL="0" marR="0">
                        <a:spcBef>
                          <a:spcPts val="0"/>
                        </a:spcBef>
                        <a:spcAft>
                          <a:spcPts val="0"/>
                        </a:spcAft>
                      </a:pPr>
                      <a:r>
                        <a:rPr lang="en-US" sz="1600" dirty="0">
                          <a:latin typeface="Times New Roman"/>
                        </a:rPr>
                        <a:t>11</a:t>
                      </a:r>
                      <a:r>
                        <a:rPr lang="en-US" sz="1600" baseline="30000" dirty="0">
                          <a:latin typeface="Times New Roman"/>
                        </a:rPr>
                        <a:t>th</a:t>
                      </a:r>
                      <a:r>
                        <a:rPr lang="en-US" sz="1600" dirty="0">
                          <a:latin typeface="Times New Roman"/>
                        </a:rPr>
                        <a:t> Century </a:t>
                      </a:r>
                      <a:endParaRPr lang="en-US" sz="1100" dirty="0">
                        <a:latin typeface="Times New Roman"/>
                      </a:endParaRPr>
                    </a:p>
                  </a:txBody>
                  <a:tcPr marL="68580" marR="68580" marT="0" marB="0"/>
                </a:tc>
                <a:tc>
                  <a:txBody>
                    <a:bodyPr/>
                    <a:lstStyle/>
                    <a:p>
                      <a:pPr marL="0" marR="0">
                        <a:spcBef>
                          <a:spcPts val="0"/>
                        </a:spcBef>
                        <a:spcAft>
                          <a:spcPts val="0"/>
                        </a:spcAft>
                      </a:pPr>
                      <a:r>
                        <a:rPr lang="en-US" sz="1600" dirty="0">
                          <a:latin typeface="Times New Roman"/>
                        </a:rPr>
                        <a:t>A somewhat controversial set of manuscripts which differ in numerous places from the other Hebrew manuscripts. The Samaritans who accept the Pentateuch alone as canonical preserved these manuscripts.  </a:t>
                      </a:r>
                      <a:endParaRPr lang="en-US" sz="1100" dirty="0">
                        <a:latin typeface="Times New Roman"/>
                      </a:endParaRPr>
                    </a:p>
                  </a:txBody>
                  <a:tcPr marL="68580" marR="68580" marT="0" marB="0"/>
                </a:tc>
              </a:tr>
              <a:tr h="370840">
                <a:tc>
                  <a:txBody>
                    <a:bodyPr/>
                    <a:lstStyle/>
                    <a:p>
                      <a:pPr marL="0" marR="0">
                        <a:spcBef>
                          <a:spcPts val="0"/>
                        </a:spcBef>
                        <a:spcAft>
                          <a:spcPts val="0"/>
                        </a:spcAft>
                      </a:pPr>
                      <a:r>
                        <a:rPr lang="en-US" sz="1600">
                          <a:latin typeface="Times New Roman"/>
                        </a:rPr>
                        <a:t>Cairo Genizah Fragments</a:t>
                      </a:r>
                      <a:endParaRPr lang="en-US" sz="1100">
                        <a:latin typeface="Times New Roman"/>
                      </a:endParaRPr>
                    </a:p>
                  </a:txBody>
                  <a:tcPr marL="68580" marR="68580" marT="0" marB="0"/>
                </a:tc>
                <a:tc>
                  <a:txBody>
                    <a:bodyPr/>
                    <a:lstStyle/>
                    <a:p>
                      <a:pPr marL="0" marR="0">
                        <a:spcBef>
                          <a:spcPts val="0"/>
                        </a:spcBef>
                        <a:spcAft>
                          <a:spcPts val="0"/>
                        </a:spcAft>
                      </a:pPr>
                      <a:r>
                        <a:rPr lang="en-US" sz="1600">
                          <a:latin typeface="Times New Roman"/>
                        </a:rPr>
                        <a:t>1897</a:t>
                      </a:r>
                      <a:endParaRPr lang="en-US" sz="1100">
                        <a:latin typeface="Times New Roman"/>
                      </a:endParaRPr>
                    </a:p>
                  </a:txBody>
                  <a:tcPr marL="68580" marR="68580" marT="0" marB="0"/>
                </a:tc>
                <a:tc>
                  <a:txBody>
                    <a:bodyPr/>
                    <a:lstStyle/>
                    <a:p>
                      <a:pPr marL="0" marR="0">
                        <a:spcBef>
                          <a:spcPts val="0"/>
                        </a:spcBef>
                        <a:spcAft>
                          <a:spcPts val="0"/>
                        </a:spcAft>
                      </a:pPr>
                      <a:r>
                        <a:rPr lang="en-US" sz="1600">
                          <a:latin typeface="Times New Roman"/>
                        </a:rPr>
                        <a:t>6</a:t>
                      </a:r>
                      <a:r>
                        <a:rPr lang="en-US" sz="1600" baseline="30000">
                          <a:latin typeface="Times New Roman"/>
                        </a:rPr>
                        <a:t>th</a:t>
                      </a:r>
                      <a:r>
                        <a:rPr lang="en-US" sz="1600">
                          <a:latin typeface="Times New Roman"/>
                        </a:rPr>
                        <a:t> – 9</a:t>
                      </a:r>
                      <a:r>
                        <a:rPr lang="en-US" sz="1600" baseline="30000">
                          <a:latin typeface="Times New Roman"/>
                        </a:rPr>
                        <a:t>th</a:t>
                      </a:r>
                      <a:r>
                        <a:rPr lang="en-US" sz="1600">
                          <a:latin typeface="Times New Roman"/>
                        </a:rPr>
                        <a:t> Century</a:t>
                      </a:r>
                      <a:endParaRPr lang="en-US" sz="1100">
                        <a:latin typeface="Times New Roman"/>
                      </a:endParaRPr>
                    </a:p>
                  </a:txBody>
                  <a:tcPr marL="68580" marR="68580" marT="0" marB="0"/>
                </a:tc>
                <a:tc>
                  <a:txBody>
                    <a:bodyPr/>
                    <a:lstStyle/>
                    <a:p>
                      <a:pPr marL="0" marR="0">
                        <a:spcBef>
                          <a:spcPts val="0"/>
                        </a:spcBef>
                        <a:spcAft>
                          <a:spcPts val="0"/>
                        </a:spcAft>
                      </a:pPr>
                      <a:r>
                        <a:rPr lang="en-US" sz="1600" dirty="0">
                          <a:latin typeface="Times New Roman"/>
                        </a:rPr>
                        <a:t>Found in a storeroom of an old synagogue (built in 882 AD) in Old Cairo, Egypt. Consists of thousands of parchment fragments dated slightly before the </a:t>
                      </a:r>
                      <a:r>
                        <a:rPr lang="en-US" sz="1600" dirty="0" err="1">
                          <a:latin typeface="Times New Roman"/>
                        </a:rPr>
                        <a:t>Masoretic</a:t>
                      </a:r>
                      <a:r>
                        <a:rPr lang="en-US" sz="1600" dirty="0">
                          <a:latin typeface="Times New Roman"/>
                        </a:rPr>
                        <a:t> texts.</a:t>
                      </a:r>
                      <a:endParaRPr lang="en-US" sz="1100" dirty="0">
                        <a:latin typeface="Times New Roman"/>
                      </a:endParaRPr>
                    </a:p>
                  </a:txBody>
                  <a:tcPr marL="68580" marR="68580" marT="0" marB="0"/>
                </a:tc>
              </a:tr>
              <a:tr h="370840">
                <a:tc>
                  <a:txBody>
                    <a:bodyPr/>
                    <a:lstStyle/>
                    <a:p>
                      <a:pPr marL="0" marR="0">
                        <a:spcBef>
                          <a:spcPts val="0"/>
                        </a:spcBef>
                        <a:spcAft>
                          <a:spcPts val="0"/>
                        </a:spcAft>
                      </a:pPr>
                      <a:r>
                        <a:rPr lang="en-US" sz="1600">
                          <a:latin typeface="Times New Roman"/>
                        </a:rPr>
                        <a:t>Nash Papyrus</a:t>
                      </a:r>
                      <a:endParaRPr lang="en-US" sz="1100">
                        <a:latin typeface="Times New Roman"/>
                      </a:endParaRPr>
                    </a:p>
                  </a:txBody>
                  <a:tcPr marL="68580" marR="68580" marT="0" marB="0"/>
                </a:tc>
                <a:tc>
                  <a:txBody>
                    <a:bodyPr/>
                    <a:lstStyle/>
                    <a:p>
                      <a:pPr marL="0" marR="0">
                        <a:spcBef>
                          <a:spcPts val="0"/>
                        </a:spcBef>
                        <a:spcAft>
                          <a:spcPts val="0"/>
                        </a:spcAft>
                      </a:pPr>
                      <a:r>
                        <a:rPr lang="en-US" sz="1600">
                          <a:latin typeface="Times New Roman"/>
                        </a:rPr>
                        <a:t>1902</a:t>
                      </a:r>
                      <a:endParaRPr lang="en-US" sz="1100">
                        <a:latin typeface="Times New Roman"/>
                      </a:endParaRPr>
                    </a:p>
                  </a:txBody>
                  <a:tcPr marL="68580" marR="68580" marT="0" marB="0"/>
                </a:tc>
                <a:tc>
                  <a:txBody>
                    <a:bodyPr/>
                    <a:lstStyle/>
                    <a:p>
                      <a:pPr marL="0" marR="0">
                        <a:spcBef>
                          <a:spcPts val="0"/>
                        </a:spcBef>
                        <a:spcAft>
                          <a:spcPts val="0"/>
                        </a:spcAft>
                      </a:pPr>
                      <a:r>
                        <a:rPr lang="en-US" sz="1600">
                          <a:latin typeface="Times New Roman"/>
                        </a:rPr>
                        <a:t>2</a:t>
                      </a:r>
                      <a:r>
                        <a:rPr lang="en-US" sz="1600" baseline="30000">
                          <a:latin typeface="Times New Roman"/>
                        </a:rPr>
                        <a:t>nd</a:t>
                      </a:r>
                      <a:r>
                        <a:rPr lang="en-US" sz="1600">
                          <a:latin typeface="Times New Roman"/>
                        </a:rPr>
                        <a:t> Century BC</a:t>
                      </a:r>
                      <a:endParaRPr lang="en-US" sz="1100">
                        <a:latin typeface="Times New Roman"/>
                      </a:endParaRPr>
                    </a:p>
                  </a:txBody>
                  <a:tcPr marL="68580" marR="68580" marT="0" marB="0"/>
                </a:tc>
                <a:tc>
                  <a:txBody>
                    <a:bodyPr/>
                    <a:lstStyle/>
                    <a:p>
                      <a:pPr marL="0" marR="0">
                        <a:spcBef>
                          <a:spcPts val="0"/>
                        </a:spcBef>
                        <a:spcAft>
                          <a:spcPts val="0"/>
                        </a:spcAft>
                      </a:pPr>
                      <a:r>
                        <a:rPr lang="en-US" sz="1600" dirty="0">
                          <a:latin typeface="Times New Roman"/>
                        </a:rPr>
                        <a:t>Prior to the Dead Sea Scrolls was the oldest </a:t>
                      </a:r>
                      <a:r>
                        <a:rPr lang="en-US" sz="1600" dirty="0" smtClean="0">
                          <a:latin typeface="Times New Roman"/>
                        </a:rPr>
                        <a:t>known </a:t>
                      </a:r>
                      <a:r>
                        <a:rPr lang="en-US" sz="1600" dirty="0">
                          <a:latin typeface="Times New Roman"/>
                        </a:rPr>
                        <a:t>manuscripts. Contains the ten commandments and the “</a:t>
                      </a:r>
                      <a:r>
                        <a:rPr lang="en-US" sz="1600" dirty="0" err="1">
                          <a:latin typeface="Times New Roman"/>
                        </a:rPr>
                        <a:t>Shema</a:t>
                      </a:r>
                      <a:r>
                        <a:rPr lang="en-US" sz="1600" dirty="0">
                          <a:latin typeface="Times New Roman"/>
                        </a:rPr>
                        <a:t>” (</a:t>
                      </a:r>
                      <a:r>
                        <a:rPr lang="en-US" sz="1600" dirty="0" smtClean="0">
                          <a:latin typeface="Times New Roman"/>
                        </a:rPr>
                        <a:t>Deut</a:t>
                      </a:r>
                      <a:r>
                        <a:rPr lang="en-US" sz="1600" dirty="0">
                          <a:latin typeface="Times New Roman"/>
                        </a:rPr>
                        <a:t>. 6:4ff)</a:t>
                      </a:r>
                      <a:endParaRPr lang="en-US" sz="1100" dirty="0">
                        <a:latin typeface="Times New Roman"/>
                      </a:endParaRPr>
                    </a:p>
                  </a:txBody>
                  <a:tcPr marL="68580" marR="68580" marT="0" marB="0"/>
                </a:tc>
              </a:tr>
              <a:tr h="370840">
                <a:tc>
                  <a:txBody>
                    <a:bodyPr/>
                    <a:lstStyle/>
                    <a:p>
                      <a:pPr marL="0" marR="0">
                        <a:spcBef>
                          <a:spcPts val="0"/>
                        </a:spcBef>
                        <a:spcAft>
                          <a:spcPts val="0"/>
                        </a:spcAft>
                      </a:pPr>
                      <a:r>
                        <a:rPr lang="en-US" sz="1600">
                          <a:latin typeface="Times New Roman"/>
                        </a:rPr>
                        <a:t>Dead Sea Scrolls</a:t>
                      </a:r>
                      <a:endParaRPr lang="en-US" sz="1100">
                        <a:latin typeface="Times New Roman"/>
                      </a:endParaRPr>
                    </a:p>
                  </a:txBody>
                  <a:tcPr marL="68580" marR="68580" marT="0" marB="0"/>
                </a:tc>
                <a:tc>
                  <a:txBody>
                    <a:bodyPr/>
                    <a:lstStyle/>
                    <a:p>
                      <a:pPr marL="0" marR="0">
                        <a:spcBef>
                          <a:spcPts val="0"/>
                        </a:spcBef>
                        <a:spcAft>
                          <a:spcPts val="0"/>
                        </a:spcAft>
                      </a:pPr>
                      <a:r>
                        <a:rPr lang="en-US" sz="1600">
                          <a:latin typeface="Times New Roman"/>
                        </a:rPr>
                        <a:t>1947</a:t>
                      </a:r>
                      <a:endParaRPr lang="en-US" sz="1100">
                        <a:latin typeface="Times New Roman"/>
                      </a:endParaRPr>
                    </a:p>
                  </a:txBody>
                  <a:tcPr marL="68580" marR="68580" marT="0" marB="0"/>
                </a:tc>
                <a:tc>
                  <a:txBody>
                    <a:bodyPr/>
                    <a:lstStyle/>
                    <a:p>
                      <a:pPr marL="0" marR="0">
                        <a:spcBef>
                          <a:spcPts val="0"/>
                        </a:spcBef>
                        <a:spcAft>
                          <a:spcPts val="0"/>
                        </a:spcAft>
                      </a:pPr>
                      <a:r>
                        <a:rPr lang="en-US" sz="1600">
                          <a:latin typeface="Times New Roman"/>
                        </a:rPr>
                        <a:t>3</a:t>
                      </a:r>
                      <a:r>
                        <a:rPr lang="en-US" sz="1600" baseline="30000">
                          <a:latin typeface="Times New Roman"/>
                        </a:rPr>
                        <a:t>rd</a:t>
                      </a:r>
                      <a:r>
                        <a:rPr lang="en-US" sz="1600">
                          <a:latin typeface="Times New Roman"/>
                        </a:rPr>
                        <a:t> Century BC to 1</a:t>
                      </a:r>
                      <a:r>
                        <a:rPr lang="en-US" sz="1600" baseline="30000">
                          <a:latin typeface="Times New Roman"/>
                        </a:rPr>
                        <a:t>st</a:t>
                      </a:r>
                      <a:r>
                        <a:rPr lang="en-US" sz="1600">
                          <a:latin typeface="Times New Roman"/>
                        </a:rPr>
                        <a:t> Century AD</a:t>
                      </a:r>
                      <a:endParaRPr lang="en-US" sz="1100">
                        <a:latin typeface="Times New Roman"/>
                      </a:endParaRPr>
                    </a:p>
                  </a:txBody>
                  <a:tcPr marL="68580" marR="68580" marT="0" marB="0"/>
                </a:tc>
                <a:tc>
                  <a:txBody>
                    <a:bodyPr/>
                    <a:lstStyle/>
                    <a:p>
                      <a:pPr marL="0" marR="0">
                        <a:spcBef>
                          <a:spcPts val="0"/>
                        </a:spcBef>
                        <a:spcAft>
                          <a:spcPts val="0"/>
                        </a:spcAft>
                      </a:pPr>
                      <a:r>
                        <a:rPr lang="en-US" sz="1600" dirty="0">
                          <a:latin typeface="Times New Roman"/>
                        </a:rPr>
                        <a:t>The oldest manuscripts known to date – found in caves near the Dead sea. Contains thousands of manuscript fragments – at least one from every OT book except Esther.</a:t>
                      </a:r>
                      <a:endParaRPr lang="en-US" sz="1100" dirty="0">
                        <a:latin typeface="Times New Roman"/>
                      </a:endParaRPr>
                    </a:p>
                  </a:txBody>
                  <a:tcPr marL="68580" marR="68580" marT="0" marB="0"/>
                </a:tc>
              </a:tr>
            </a:tbl>
          </a:graphicData>
        </a:graphic>
      </p:graphicFrame>
      <p:sp>
        <p:nvSpPr>
          <p:cNvPr id="5" name="Rectangle 4"/>
          <p:cNvSpPr/>
          <p:nvPr/>
        </p:nvSpPr>
        <p:spPr>
          <a:xfrm>
            <a:off x="609600" y="6611779"/>
            <a:ext cx="8153400" cy="276999"/>
          </a:xfrm>
          <a:prstGeom prst="rect">
            <a:avLst/>
          </a:prstGeom>
        </p:spPr>
        <p:txBody>
          <a:bodyPr wrap="square">
            <a:spAutoFit/>
          </a:bodyPr>
          <a:lstStyle/>
          <a:p>
            <a:pPr algn="r"/>
            <a:r>
              <a:rPr lang="en-US" sz="1200" u="sng" dirty="0" smtClean="0"/>
              <a:t>International Standard Bible Encyclopedia</a:t>
            </a:r>
            <a:r>
              <a:rPr lang="en-US" sz="1200" dirty="0" smtClean="0"/>
              <a:t> (ISBE), , </a:t>
            </a:r>
            <a:r>
              <a:rPr lang="en-US" sz="1200" dirty="0" err="1" smtClean="0"/>
              <a:t>Eerdmans</a:t>
            </a:r>
            <a:r>
              <a:rPr lang="en-US" sz="1200" dirty="0" smtClean="0"/>
              <a:t>, 1988, </a:t>
            </a:r>
            <a:r>
              <a:rPr lang="en-US" sz="1200" i="1" dirty="0" smtClean="0"/>
              <a:t>Text and MSS of the OT</a:t>
            </a:r>
            <a:r>
              <a:rPr lang="en-US" sz="1200" dirty="0" smtClean="0"/>
              <a:t>, pp.798-814</a:t>
            </a:r>
            <a:endParaRPr lang="en-US" sz="1200" dirty="0"/>
          </a:p>
        </p:txBody>
      </p:sp>
    </p:spTree>
  </p:cSld>
  <p:clrMapOvr>
    <a:masterClrMapping/>
  </p:clrMapOvr>
  <p:transition>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New Testament Manuscript Types</a:t>
            </a:r>
            <a:endParaRPr lang="en-US" dirty="0"/>
          </a:p>
        </p:txBody>
      </p:sp>
      <p:graphicFrame>
        <p:nvGraphicFramePr>
          <p:cNvPr id="4" name="Content Placeholder 3"/>
          <p:cNvGraphicFramePr>
            <a:graphicFrameLocks noGrp="1"/>
          </p:cNvGraphicFramePr>
          <p:nvPr>
            <p:ph idx="1"/>
          </p:nvPr>
        </p:nvGraphicFramePr>
        <p:xfrm>
          <a:off x="533400" y="1447800"/>
          <a:ext cx="8229600" cy="4876800"/>
        </p:xfrm>
        <a:graphic>
          <a:graphicData uri="http://schemas.openxmlformats.org/drawingml/2006/table">
            <a:tbl>
              <a:tblPr firstRow="1" bandRow="1">
                <a:tableStyleId>{5C22544A-7EE6-4342-B048-85BDC9FD1C3A}</a:tableStyleId>
              </a:tblPr>
              <a:tblGrid>
                <a:gridCol w="1219200"/>
                <a:gridCol w="1295400"/>
                <a:gridCol w="1600200"/>
                <a:gridCol w="4114800"/>
              </a:tblGrid>
              <a:tr h="370840">
                <a:tc>
                  <a:txBody>
                    <a:bodyPr/>
                    <a:lstStyle/>
                    <a:p>
                      <a:pPr marL="0" marR="0">
                        <a:spcBef>
                          <a:spcPts val="0"/>
                        </a:spcBef>
                        <a:spcAft>
                          <a:spcPts val="0"/>
                        </a:spcAft>
                      </a:pPr>
                      <a:r>
                        <a:rPr lang="en-US" sz="1600" b="1" dirty="0">
                          <a:latin typeface="Times New Roman"/>
                        </a:rPr>
                        <a:t>Name</a:t>
                      </a:r>
                      <a:endParaRPr lang="en-US" sz="1100" dirty="0">
                        <a:latin typeface="Times New Roman"/>
                      </a:endParaRPr>
                    </a:p>
                  </a:txBody>
                  <a:tcPr marL="68580" marR="68580" marT="0" marB="0"/>
                </a:tc>
                <a:tc>
                  <a:txBody>
                    <a:bodyPr/>
                    <a:lstStyle/>
                    <a:p>
                      <a:pPr marL="0" marR="0">
                        <a:spcBef>
                          <a:spcPts val="0"/>
                        </a:spcBef>
                        <a:spcAft>
                          <a:spcPts val="0"/>
                        </a:spcAft>
                      </a:pPr>
                      <a:r>
                        <a:rPr lang="en-US" sz="1600" b="1" dirty="0">
                          <a:latin typeface="Times New Roman"/>
                        </a:rPr>
                        <a:t>Number of Manuscripts</a:t>
                      </a:r>
                      <a:endParaRPr lang="en-US" sz="1100" dirty="0">
                        <a:latin typeface="Times New Roman"/>
                      </a:endParaRPr>
                    </a:p>
                  </a:txBody>
                  <a:tcPr marL="68580" marR="68580" marT="0" marB="0"/>
                </a:tc>
                <a:tc>
                  <a:txBody>
                    <a:bodyPr/>
                    <a:lstStyle/>
                    <a:p>
                      <a:pPr marL="0" marR="0">
                        <a:spcBef>
                          <a:spcPts val="0"/>
                        </a:spcBef>
                        <a:spcAft>
                          <a:spcPts val="0"/>
                        </a:spcAft>
                      </a:pPr>
                      <a:r>
                        <a:rPr lang="en-US" sz="1600" b="1" dirty="0">
                          <a:latin typeface="Times New Roman"/>
                        </a:rPr>
                        <a:t>Age</a:t>
                      </a:r>
                      <a:endParaRPr lang="en-US" sz="1100" dirty="0">
                        <a:latin typeface="Times New Roman"/>
                      </a:endParaRPr>
                    </a:p>
                  </a:txBody>
                  <a:tcPr marL="68580" marR="68580" marT="0" marB="0"/>
                </a:tc>
                <a:tc>
                  <a:txBody>
                    <a:bodyPr/>
                    <a:lstStyle/>
                    <a:p>
                      <a:pPr marL="0" marR="0">
                        <a:spcBef>
                          <a:spcPts val="0"/>
                        </a:spcBef>
                        <a:spcAft>
                          <a:spcPts val="0"/>
                        </a:spcAft>
                      </a:pPr>
                      <a:r>
                        <a:rPr lang="en-US" sz="1600" b="1">
                          <a:latin typeface="Times New Roman"/>
                        </a:rPr>
                        <a:t>Description</a:t>
                      </a:r>
                      <a:endParaRPr lang="en-US" sz="1100">
                        <a:latin typeface="Times New Roman"/>
                      </a:endParaRPr>
                    </a:p>
                  </a:txBody>
                  <a:tcPr marL="68580" marR="68580" marT="0" marB="0"/>
                </a:tc>
              </a:tr>
              <a:tr h="370840">
                <a:tc>
                  <a:txBody>
                    <a:bodyPr/>
                    <a:lstStyle/>
                    <a:p>
                      <a:pPr marL="0" marR="0">
                        <a:spcBef>
                          <a:spcPts val="0"/>
                        </a:spcBef>
                        <a:spcAft>
                          <a:spcPts val="0"/>
                        </a:spcAft>
                      </a:pPr>
                      <a:r>
                        <a:rPr lang="en-US" sz="1600" dirty="0">
                          <a:latin typeface="Times New Roman"/>
                        </a:rPr>
                        <a:t>Papyri</a:t>
                      </a:r>
                      <a:endParaRPr lang="en-US" sz="1100" dirty="0">
                        <a:latin typeface="Times New Roman"/>
                      </a:endParaRPr>
                    </a:p>
                  </a:txBody>
                  <a:tcPr marL="68580" marR="68580" marT="0" marB="0"/>
                </a:tc>
                <a:tc>
                  <a:txBody>
                    <a:bodyPr/>
                    <a:lstStyle/>
                    <a:p>
                      <a:pPr marL="0" marR="0">
                        <a:spcBef>
                          <a:spcPts val="0"/>
                        </a:spcBef>
                        <a:spcAft>
                          <a:spcPts val="0"/>
                        </a:spcAft>
                      </a:pPr>
                      <a:r>
                        <a:rPr lang="en-US" sz="1600" dirty="0">
                          <a:latin typeface="Times New Roman"/>
                        </a:rPr>
                        <a:t>80</a:t>
                      </a:r>
                      <a:endParaRPr lang="en-US" sz="1100" dirty="0">
                        <a:latin typeface="Times New Roman"/>
                      </a:endParaRPr>
                    </a:p>
                  </a:txBody>
                  <a:tcPr marL="68580" marR="68580" marT="0" marB="0"/>
                </a:tc>
                <a:tc>
                  <a:txBody>
                    <a:bodyPr/>
                    <a:lstStyle/>
                    <a:p>
                      <a:pPr marL="0" marR="0">
                        <a:spcBef>
                          <a:spcPts val="0"/>
                        </a:spcBef>
                        <a:spcAft>
                          <a:spcPts val="0"/>
                        </a:spcAft>
                      </a:pPr>
                      <a:r>
                        <a:rPr lang="en-US" sz="1600" dirty="0">
                          <a:latin typeface="Times New Roman"/>
                        </a:rPr>
                        <a:t>2</a:t>
                      </a:r>
                      <a:r>
                        <a:rPr lang="en-US" sz="1600" baseline="30000" dirty="0">
                          <a:latin typeface="Times New Roman"/>
                        </a:rPr>
                        <a:t>nd</a:t>
                      </a:r>
                      <a:r>
                        <a:rPr lang="en-US" sz="1600" dirty="0">
                          <a:latin typeface="Times New Roman"/>
                        </a:rPr>
                        <a:t> – 8</a:t>
                      </a:r>
                      <a:r>
                        <a:rPr lang="en-US" sz="1600" baseline="30000" dirty="0">
                          <a:latin typeface="Times New Roman"/>
                        </a:rPr>
                        <a:t>th</a:t>
                      </a:r>
                      <a:r>
                        <a:rPr lang="en-US" sz="1600" dirty="0">
                          <a:latin typeface="Times New Roman"/>
                        </a:rPr>
                        <a:t> Century</a:t>
                      </a:r>
                      <a:endParaRPr lang="en-US" sz="1100" dirty="0">
                        <a:latin typeface="Times New Roman"/>
                      </a:endParaRPr>
                    </a:p>
                  </a:txBody>
                  <a:tcPr marL="68580" marR="68580" marT="0" marB="0"/>
                </a:tc>
                <a:tc>
                  <a:txBody>
                    <a:bodyPr/>
                    <a:lstStyle/>
                    <a:p>
                      <a:pPr marL="0" marR="0">
                        <a:spcBef>
                          <a:spcPts val="0"/>
                        </a:spcBef>
                        <a:spcAft>
                          <a:spcPts val="0"/>
                        </a:spcAft>
                      </a:pPr>
                      <a:r>
                        <a:rPr lang="en-US" sz="1600" dirty="0" smtClean="0">
                          <a:latin typeface="Times New Roman"/>
                        </a:rPr>
                        <a:t>Written in all capital letters on </a:t>
                      </a:r>
                      <a:r>
                        <a:rPr lang="en-US" sz="1600" dirty="0">
                          <a:latin typeface="Times New Roman"/>
                        </a:rPr>
                        <a:t>material made from the papyrus </a:t>
                      </a:r>
                      <a:r>
                        <a:rPr lang="en-US" sz="1600" dirty="0" smtClean="0">
                          <a:latin typeface="Times New Roman"/>
                        </a:rPr>
                        <a:t>plant</a:t>
                      </a:r>
                      <a:endParaRPr lang="en-US" sz="1100" dirty="0">
                        <a:latin typeface="Times New Roman"/>
                      </a:endParaRPr>
                    </a:p>
                  </a:txBody>
                  <a:tcPr marL="68580" marR="68580" marT="0" marB="0"/>
                </a:tc>
              </a:tr>
              <a:tr h="370840">
                <a:tc>
                  <a:txBody>
                    <a:bodyPr/>
                    <a:lstStyle/>
                    <a:p>
                      <a:pPr marL="0" marR="0">
                        <a:spcBef>
                          <a:spcPts val="0"/>
                        </a:spcBef>
                        <a:spcAft>
                          <a:spcPts val="0"/>
                        </a:spcAft>
                      </a:pPr>
                      <a:r>
                        <a:rPr lang="en-US" sz="1600" dirty="0">
                          <a:latin typeface="Times New Roman"/>
                        </a:rPr>
                        <a:t>Uncials (vellum)</a:t>
                      </a:r>
                      <a:endParaRPr lang="en-US" sz="1100" dirty="0">
                        <a:latin typeface="Times New Roman"/>
                      </a:endParaRPr>
                    </a:p>
                  </a:txBody>
                  <a:tcPr marL="68580" marR="68580" marT="0" marB="0"/>
                </a:tc>
                <a:tc>
                  <a:txBody>
                    <a:bodyPr/>
                    <a:lstStyle/>
                    <a:p>
                      <a:pPr marL="0" marR="0">
                        <a:spcBef>
                          <a:spcPts val="0"/>
                        </a:spcBef>
                        <a:spcAft>
                          <a:spcPts val="0"/>
                        </a:spcAft>
                      </a:pPr>
                      <a:r>
                        <a:rPr lang="en-US" sz="1600">
                          <a:latin typeface="Times New Roman"/>
                        </a:rPr>
                        <a:t>260</a:t>
                      </a:r>
                      <a:endParaRPr lang="en-US" sz="1100">
                        <a:latin typeface="Times New Roman"/>
                      </a:endParaRPr>
                    </a:p>
                  </a:txBody>
                  <a:tcPr marL="68580" marR="68580" marT="0" marB="0"/>
                </a:tc>
                <a:tc>
                  <a:txBody>
                    <a:bodyPr/>
                    <a:lstStyle/>
                    <a:p>
                      <a:pPr marL="0" marR="0">
                        <a:spcBef>
                          <a:spcPts val="0"/>
                        </a:spcBef>
                        <a:spcAft>
                          <a:spcPts val="0"/>
                        </a:spcAft>
                      </a:pPr>
                      <a:r>
                        <a:rPr lang="en-US" sz="1600" dirty="0">
                          <a:latin typeface="Times New Roman"/>
                        </a:rPr>
                        <a:t>4</a:t>
                      </a:r>
                      <a:r>
                        <a:rPr lang="en-US" sz="1600" baseline="30000" dirty="0">
                          <a:latin typeface="Times New Roman"/>
                        </a:rPr>
                        <a:t>th</a:t>
                      </a:r>
                      <a:r>
                        <a:rPr lang="en-US" sz="1600" dirty="0">
                          <a:latin typeface="Times New Roman"/>
                        </a:rPr>
                        <a:t> – 10</a:t>
                      </a:r>
                      <a:r>
                        <a:rPr lang="en-US" sz="1600" baseline="30000" dirty="0">
                          <a:latin typeface="Times New Roman"/>
                        </a:rPr>
                        <a:t>th</a:t>
                      </a:r>
                      <a:r>
                        <a:rPr lang="en-US" sz="1600" dirty="0">
                          <a:latin typeface="Times New Roman"/>
                        </a:rPr>
                        <a:t> Century</a:t>
                      </a:r>
                      <a:endParaRPr lang="en-US" sz="1100" dirty="0">
                        <a:latin typeface="Times New Roman"/>
                      </a:endParaRPr>
                    </a:p>
                  </a:txBody>
                  <a:tcPr marL="68580" marR="68580" marT="0" marB="0"/>
                </a:tc>
                <a:tc>
                  <a:txBody>
                    <a:bodyPr/>
                    <a:lstStyle/>
                    <a:p>
                      <a:pPr marL="0" marR="0">
                        <a:spcBef>
                          <a:spcPts val="0"/>
                        </a:spcBef>
                        <a:spcAft>
                          <a:spcPts val="0"/>
                        </a:spcAft>
                      </a:pPr>
                      <a:r>
                        <a:rPr lang="en-US" sz="1600" dirty="0">
                          <a:latin typeface="Times New Roman"/>
                        </a:rPr>
                        <a:t>Written </a:t>
                      </a:r>
                      <a:r>
                        <a:rPr lang="en-US" sz="1600" dirty="0" smtClean="0">
                          <a:latin typeface="Times New Roman"/>
                        </a:rPr>
                        <a:t>in all capital letters on specially treated leather known</a:t>
                      </a:r>
                      <a:r>
                        <a:rPr lang="en-US" sz="1600" baseline="0" dirty="0" smtClean="0">
                          <a:latin typeface="Times New Roman"/>
                        </a:rPr>
                        <a:t> as vellum</a:t>
                      </a:r>
                      <a:r>
                        <a:rPr lang="en-US" sz="1600" dirty="0" smtClean="0">
                          <a:latin typeface="Times New Roman"/>
                        </a:rPr>
                        <a:t>. Vellum manuscripts tended to last longer than those made of papyri.</a:t>
                      </a:r>
                      <a:endParaRPr lang="en-US" sz="1100" dirty="0">
                        <a:latin typeface="Times New Roman"/>
                      </a:endParaRPr>
                    </a:p>
                  </a:txBody>
                  <a:tcPr marL="68580" marR="68580" marT="0" marB="0"/>
                </a:tc>
              </a:tr>
              <a:tr h="370840">
                <a:tc>
                  <a:txBody>
                    <a:bodyPr/>
                    <a:lstStyle/>
                    <a:p>
                      <a:pPr marL="0" marR="0">
                        <a:spcBef>
                          <a:spcPts val="0"/>
                        </a:spcBef>
                        <a:spcAft>
                          <a:spcPts val="0"/>
                        </a:spcAft>
                      </a:pPr>
                      <a:r>
                        <a:rPr lang="en-US" sz="1600" dirty="0">
                          <a:latin typeface="Times New Roman"/>
                        </a:rPr>
                        <a:t>Minuscule</a:t>
                      </a:r>
                      <a:endParaRPr lang="en-US" sz="1100" dirty="0">
                        <a:latin typeface="Times New Roman"/>
                      </a:endParaRPr>
                    </a:p>
                  </a:txBody>
                  <a:tcPr marL="68580" marR="68580" marT="0" marB="0"/>
                </a:tc>
                <a:tc>
                  <a:txBody>
                    <a:bodyPr/>
                    <a:lstStyle/>
                    <a:p>
                      <a:pPr marL="0" marR="0">
                        <a:spcBef>
                          <a:spcPts val="0"/>
                        </a:spcBef>
                        <a:spcAft>
                          <a:spcPts val="0"/>
                        </a:spcAft>
                      </a:pPr>
                      <a:r>
                        <a:rPr lang="en-US" sz="1600">
                          <a:latin typeface="Times New Roman"/>
                        </a:rPr>
                        <a:t>2,700</a:t>
                      </a:r>
                      <a:endParaRPr lang="en-US" sz="1100">
                        <a:latin typeface="Times New Roman"/>
                      </a:endParaRPr>
                    </a:p>
                  </a:txBody>
                  <a:tcPr marL="68580" marR="68580" marT="0" marB="0"/>
                </a:tc>
                <a:tc>
                  <a:txBody>
                    <a:bodyPr/>
                    <a:lstStyle/>
                    <a:p>
                      <a:pPr marL="0" marR="0">
                        <a:spcBef>
                          <a:spcPts val="0"/>
                        </a:spcBef>
                        <a:spcAft>
                          <a:spcPts val="0"/>
                        </a:spcAft>
                      </a:pPr>
                      <a:r>
                        <a:rPr lang="en-US" sz="1600">
                          <a:latin typeface="Times New Roman"/>
                        </a:rPr>
                        <a:t>9</a:t>
                      </a:r>
                      <a:r>
                        <a:rPr lang="en-US" sz="1600" baseline="30000">
                          <a:latin typeface="Times New Roman"/>
                        </a:rPr>
                        <a:t>th</a:t>
                      </a:r>
                      <a:r>
                        <a:rPr lang="en-US" sz="1600">
                          <a:latin typeface="Times New Roman"/>
                        </a:rPr>
                        <a:t> – 15</a:t>
                      </a:r>
                      <a:r>
                        <a:rPr lang="en-US" sz="1600" baseline="30000">
                          <a:latin typeface="Times New Roman"/>
                        </a:rPr>
                        <a:t>th</a:t>
                      </a:r>
                      <a:r>
                        <a:rPr lang="en-US" sz="1600">
                          <a:latin typeface="Times New Roman"/>
                        </a:rPr>
                        <a:t> Century</a:t>
                      </a:r>
                      <a:endParaRPr lang="en-US" sz="1100">
                        <a:latin typeface="Times New Roman"/>
                      </a:endParaRPr>
                    </a:p>
                  </a:txBody>
                  <a:tcPr marL="68580" marR="68580" marT="0" marB="0"/>
                </a:tc>
                <a:tc>
                  <a:txBody>
                    <a:bodyPr/>
                    <a:lstStyle/>
                    <a:p>
                      <a:pPr marL="0" marR="0">
                        <a:spcBef>
                          <a:spcPts val="0"/>
                        </a:spcBef>
                        <a:spcAft>
                          <a:spcPts val="0"/>
                        </a:spcAft>
                      </a:pPr>
                      <a:r>
                        <a:rPr lang="en-US" sz="1600" dirty="0">
                          <a:latin typeface="Times New Roman"/>
                        </a:rPr>
                        <a:t>A form of handwriting more formal than regular cursive. Takes up less space and is faster to write than Uncial.</a:t>
                      </a:r>
                      <a:endParaRPr lang="en-US" sz="1100" dirty="0">
                        <a:latin typeface="Times New Roman"/>
                      </a:endParaRPr>
                    </a:p>
                  </a:txBody>
                  <a:tcPr marL="68580" marR="68580" marT="0" marB="0"/>
                </a:tc>
              </a:tr>
              <a:tr h="370840">
                <a:tc>
                  <a:txBody>
                    <a:bodyPr/>
                    <a:lstStyle/>
                    <a:p>
                      <a:pPr marL="0" marR="0">
                        <a:spcBef>
                          <a:spcPts val="0"/>
                        </a:spcBef>
                        <a:spcAft>
                          <a:spcPts val="0"/>
                        </a:spcAft>
                      </a:pPr>
                      <a:r>
                        <a:rPr lang="en-US" sz="1600" kern="1200" dirty="0">
                          <a:solidFill>
                            <a:schemeClr val="dk1"/>
                          </a:solidFill>
                          <a:latin typeface="Times New Roman"/>
                          <a:ea typeface="+mn-ea"/>
                          <a:cs typeface="+mn-cs"/>
                        </a:rPr>
                        <a:t>Lectionaries</a:t>
                      </a:r>
                    </a:p>
                  </a:txBody>
                  <a:tcPr marL="68580" marR="68580" marT="0" marB="0"/>
                </a:tc>
                <a:tc>
                  <a:txBody>
                    <a:bodyPr/>
                    <a:lstStyle/>
                    <a:p>
                      <a:pPr marL="0" marR="0">
                        <a:spcBef>
                          <a:spcPts val="0"/>
                        </a:spcBef>
                        <a:spcAft>
                          <a:spcPts val="0"/>
                        </a:spcAft>
                      </a:pPr>
                      <a:r>
                        <a:rPr lang="en-US" sz="1600" kern="1200" dirty="0">
                          <a:solidFill>
                            <a:schemeClr val="dk1"/>
                          </a:solidFill>
                          <a:latin typeface="Times New Roman"/>
                          <a:ea typeface="+mn-ea"/>
                          <a:cs typeface="+mn-cs"/>
                        </a:rPr>
                        <a:t>2,100</a:t>
                      </a:r>
                    </a:p>
                  </a:txBody>
                  <a:tcPr marL="68580" marR="68580" marT="0" marB="0"/>
                </a:tc>
                <a:tc>
                  <a:txBody>
                    <a:bodyPr/>
                    <a:lstStyle/>
                    <a:p>
                      <a:pPr marL="0" marR="0">
                        <a:spcBef>
                          <a:spcPts val="0"/>
                        </a:spcBef>
                        <a:spcAft>
                          <a:spcPts val="0"/>
                        </a:spcAft>
                      </a:pPr>
                      <a:r>
                        <a:rPr lang="en-US" sz="1600" kern="1200" dirty="0">
                          <a:solidFill>
                            <a:schemeClr val="dk1"/>
                          </a:solidFill>
                          <a:latin typeface="Times New Roman"/>
                          <a:ea typeface="+mn-ea"/>
                          <a:cs typeface="+mn-cs"/>
                        </a:rPr>
                        <a:t> </a:t>
                      </a:r>
                    </a:p>
                  </a:txBody>
                  <a:tcPr marL="68580" marR="68580" marT="0" marB="0"/>
                </a:tc>
                <a:tc>
                  <a:txBody>
                    <a:bodyPr/>
                    <a:lstStyle/>
                    <a:p>
                      <a:pPr marL="0" marR="0">
                        <a:spcBef>
                          <a:spcPts val="0"/>
                        </a:spcBef>
                        <a:spcAft>
                          <a:spcPts val="0"/>
                        </a:spcAft>
                      </a:pPr>
                      <a:r>
                        <a:rPr lang="en-US" sz="1600" kern="1200" dirty="0">
                          <a:solidFill>
                            <a:schemeClr val="dk1"/>
                          </a:solidFill>
                          <a:latin typeface="Times New Roman"/>
                          <a:ea typeface="+mn-ea"/>
                          <a:cs typeface="+mn-cs"/>
                        </a:rPr>
                        <a:t>Church reading books containing select portions of the Scriptures to be read on select days according to the Church calendar.</a:t>
                      </a:r>
                    </a:p>
                  </a:txBody>
                  <a:tcPr marL="68580" marR="68580" marT="0" marB="0"/>
                </a:tc>
              </a:tr>
              <a:tr h="370840">
                <a:tc>
                  <a:txBody>
                    <a:bodyPr/>
                    <a:lstStyle/>
                    <a:p>
                      <a:pPr marL="0" marR="0">
                        <a:spcBef>
                          <a:spcPts val="0"/>
                        </a:spcBef>
                        <a:spcAft>
                          <a:spcPts val="0"/>
                        </a:spcAft>
                      </a:pPr>
                      <a:r>
                        <a:rPr lang="en-US" sz="1600" kern="1200" dirty="0" smtClean="0">
                          <a:solidFill>
                            <a:schemeClr val="dk1"/>
                          </a:solidFill>
                          <a:latin typeface="Times New Roman"/>
                          <a:ea typeface="+mn-ea"/>
                          <a:cs typeface="+mn-cs"/>
                        </a:rPr>
                        <a:t>Versions (translations)</a:t>
                      </a:r>
                      <a:endParaRPr lang="en-US" sz="1600" kern="1200" dirty="0">
                        <a:solidFill>
                          <a:schemeClr val="dk1"/>
                        </a:solidFill>
                        <a:latin typeface="Times New Roman"/>
                        <a:ea typeface="+mn-ea"/>
                        <a:cs typeface="+mn-cs"/>
                      </a:endParaRPr>
                    </a:p>
                  </a:txBody>
                  <a:tcPr marL="68580" marR="68580" marT="0" marB="0"/>
                </a:tc>
                <a:tc>
                  <a:txBody>
                    <a:bodyPr/>
                    <a:lstStyle/>
                    <a:p>
                      <a:pPr marL="0" marR="0">
                        <a:spcBef>
                          <a:spcPts val="0"/>
                        </a:spcBef>
                        <a:spcAft>
                          <a:spcPts val="0"/>
                        </a:spcAft>
                      </a:pPr>
                      <a:endParaRPr lang="en-US" sz="1600" kern="1200" dirty="0">
                        <a:solidFill>
                          <a:schemeClr val="dk1"/>
                        </a:solidFill>
                        <a:latin typeface="Times New Roman"/>
                        <a:ea typeface="+mn-ea"/>
                        <a:cs typeface="+mn-cs"/>
                      </a:endParaRPr>
                    </a:p>
                  </a:txBody>
                  <a:tcPr marL="68580" marR="68580" marT="0" marB="0"/>
                </a:tc>
                <a:tc>
                  <a:txBody>
                    <a:bodyPr/>
                    <a:lstStyle/>
                    <a:p>
                      <a:pPr marL="0" marR="0">
                        <a:spcBef>
                          <a:spcPts val="0"/>
                        </a:spcBef>
                        <a:spcAft>
                          <a:spcPts val="0"/>
                        </a:spcAft>
                      </a:pPr>
                      <a:endParaRPr lang="en-US" sz="1600" kern="1200" dirty="0">
                        <a:solidFill>
                          <a:schemeClr val="dk1"/>
                        </a:solidFill>
                        <a:latin typeface="Times New Roman"/>
                        <a:ea typeface="+mn-ea"/>
                        <a:cs typeface="+mn-cs"/>
                      </a:endParaRPr>
                    </a:p>
                  </a:txBody>
                  <a:tcPr marL="68580" marR="68580" marT="0" marB="0"/>
                </a:tc>
                <a:tc>
                  <a:txBody>
                    <a:bodyPr/>
                    <a:lstStyle/>
                    <a:p>
                      <a:pPr marL="0" marR="0">
                        <a:spcBef>
                          <a:spcPts val="0"/>
                        </a:spcBef>
                        <a:spcAft>
                          <a:spcPts val="0"/>
                        </a:spcAft>
                      </a:pPr>
                      <a:r>
                        <a:rPr lang="en-US" sz="1600" kern="1200" dirty="0" smtClean="0">
                          <a:solidFill>
                            <a:schemeClr val="dk1"/>
                          </a:solidFill>
                          <a:latin typeface="Times New Roman"/>
                          <a:ea typeface="+mn-ea"/>
                          <a:cs typeface="+mn-cs"/>
                        </a:rPr>
                        <a:t>The NT was translated into other languages as early as the 2nd century. The most significant versions are the Latin, Syriac, and Coptic.</a:t>
                      </a:r>
                      <a:endParaRPr lang="en-US" sz="1600" kern="1200" dirty="0">
                        <a:solidFill>
                          <a:schemeClr val="dk1"/>
                        </a:solidFill>
                        <a:latin typeface="Times New Roman"/>
                        <a:ea typeface="+mn-ea"/>
                        <a:cs typeface="+mn-cs"/>
                      </a:endParaRPr>
                    </a:p>
                  </a:txBody>
                  <a:tcPr marL="68580" marR="68580" marT="0" marB="0"/>
                </a:tc>
              </a:tr>
              <a:tr h="370840">
                <a:tc>
                  <a:txBody>
                    <a:bodyPr/>
                    <a:lstStyle/>
                    <a:p>
                      <a:pPr marL="0" marR="0">
                        <a:spcBef>
                          <a:spcPts val="0"/>
                        </a:spcBef>
                        <a:spcAft>
                          <a:spcPts val="0"/>
                        </a:spcAft>
                      </a:pPr>
                      <a:r>
                        <a:rPr lang="en-US" sz="1600" kern="1200" dirty="0" smtClean="0">
                          <a:solidFill>
                            <a:schemeClr val="dk1"/>
                          </a:solidFill>
                          <a:latin typeface="Times New Roman"/>
                          <a:ea typeface="+mn-ea"/>
                          <a:cs typeface="+mn-cs"/>
                        </a:rPr>
                        <a:t>Patristic Quotations</a:t>
                      </a:r>
                      <a:endParaRPr lang="en-US" sz="1600" kern="1200" dirty="0">
                        <a:solidFill>
                          <a:schemeClr val="dk1"/>
                        </a:solidFill>
                        <a:latin typeface="Times New Roman"/>
                        <a:ea typeface="+mn-ea"/>
                        <a:cs typeface="+mn-cs"/>
                      </a:endParaRPr>
                    </a:p>
                  </a:txBody>
                  <a:tcPr marL="68580" marR="68580" marT="0" marB="0"/>
                </a:tc>
                <a:tc>
                  <a:txBody>
                    <a:bodyPr/>
                    <a:lstStyle/>
                    <a:p>
                      <a:pPr marL="0" marR="0">
                        <a:spcBef>
                          <a:spcPts val="0"/>
                        </a:spcBef>
                        <a:spcAft>
                          <a:spcPts val="0"/>
                        </a:spcAft>
                      </a:pPr>
                      <a:endParaRPr lang="en-US" sz="1600" kern="1200" dirty="0">
                        <a:solidFill>
                          <a:schemeClr val="dk1"/>
                        </a:solidFill>
                        <a:latin typeface="Times New Roman"/>
                        <a:ea typeface="+mn-ea"/>
                        <a:cs typeface="+mn-cs"/>
                      </a:endParaRPr>
                    </a:p>
                  </a:txBody>
                  <a:tcPr marL="68580" marR="68580" marT="0" marB="0"/>
                </a:tc>
                <a:tc>
                  <a:txBody>
                    <a:bodyPr/>
                    <a:lstStyle/>
                    <a:p>
                      <a:pPr marL="0" marR="0">
                        <a:spcBef>
                          <a:spcPts val="0"/>
                        </a:spcBef>
                        <a:spcAft>
                          <a:spcPts val="0"/>
                        </a:spcAft>
                      </a:pPr>
                      <a:endParaRPr lang="en-US" sz="1600" kern="1200" dirty="0">
                        <a:solidFill>
                          <a:schemeClr val="dk1"/>
                        </a:solidFill>
                        <a:latin typeface="Times New Roman"/>
                        <a:ea typeface="+mn-ea"/>
                        <a:cs typeface="+mn-cs"/>
                      </a:endParaRPr>
                    </a:p>
                  </a:txBody>
                  <a:tcPr marL="68580" marR="68580" marT="0" marB="0"/>
                </a:tc>
                <a:tc>
                  <a:txBody>
                    <a:bodyPr/>
                    <a:lstStyle/>
                    <a:p>
                      <a:pPr marL="0" marR="0">
                        <a:spcBef>
                          <a:spcPts val="0"/>
                        </a:spcBef>
                        <a:spcAft>
                          <a:spcPts val="0"/>
                        </a:spcAft>
                      </a:pPr>
                      <a:r>
                        <a:rPr lang="en-US" sz="1600" kern="1200" dirty="0" smtClean="0">
                          <a:solidFill>
                            <a:schemeClr val="dk1"/>
                          </a:solidFill>
                          <a:latin typeface="Times New Roman"/>
                          <a:ea typeface="+mn-ea"/>
                          <a:cs typeface="+mn-cs"/>
                        </a:rPr>
                        <a:t>The early church fathers cited the Bible so often that the text of the entire Greek NT could probably be recovered just from the quotations found in their writings!</a:t>
                      </a:r>
                      <a:endParaRPr lang="en-US" sz="1600" kern="1200" dirty="0">
                        <a:solidFill>
                          <a:schemeClr val="dk1"/>
                        </a:solidFill>
                        <a:latin typeface="Times New Roman"/>
                        <a:ea typeface="+mn-ea"/>
                        <a:cs typeface="+mn-cs"/>
                      </a:endParaRPr>
                    </a:p>
                  </a:txBody>
                  <a:tcPr marL="68580" marR="68580" marT="0" marB="0"/>
                </a:tc>
              </a:tr>
            </a:tbl>
          </a:graphicData>
        </a:graphic>
      </p:graphicFrame>
      <p:sp>
        <p:nvSpPr>
          <p:cNvPr id="5" name="Rectangle 4"/>
          <p:cNvSpPr/>
          <p:nvPr/>
        </p:nvSpPr>
        <p:spPr>
          <a:xfrm>
            <a:off x="5562600" y="6400800"/>
            <a:ext cx="3223255" cy="307777"/>
          </a:xfrm>
          <a:prstGeom prst="rect">
            <a:avLst/>
          </a:prstGeom>
        </p:spPr>
        <p:txBody>
          <a:bodyPr wrap="none">
            <a:spAutoFit/>
          </a:bodyPr>
          <a:lstStyle/>
          <a:p>
            <a:r>
              <a:rPr lang="en-US" sz="1400" dirty="0" smtClean="0"/>
              <a:t>ISBE, </a:t>
            </a:r>
            <a:r>
              <a:rPr lang="en-US" sz="1400" i="1" dirty="0" smtClean="0"/>
              <a:t>Text and MSS of the NT</a:t>
            </a:r>
            <a:r>
              <a:rPr lang="en-US" sz="1400" dirty="0" smtClean="0"/>
              <a:t>, pp. 814-821</a:t>
            </a:r>
            <a:endParaRPr lang="en-US" sz="1400" dirty="0"/>
          </a:p>
        </p:txBody>
      </p:sp>
    </p:spTree>
  </p:cSld>
  <p:clrMapOvr>
    <a:masterClrMapping/>
  </p:clrMapOvr>
  <p:transition>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Papyrus Plant</a:t>
            </a:r>
            <a:endParaRPr lang="en-US" dirty="0"/>
          </a:p>
        </p:txBody>
      </p:sp>
      <p:pic>
        <p:nvPicPr>
          <p:cNvPr id="4" name="Content Placeholder 3" descr="Papyrus_plant.jpg"/>
          <p:cNvPicPr>
            <a:picLocks noGrp="1" noChangeAspect="1"/>
          </p:cNvPicPr>
          <p:nvPr>
            <p:ph idx="1"/>
          </p:nvPr>
        </p:nvPicPr>
        <p:blipFill>
          <a:blip r:embed="rId2" cstate="print"/>
          <a:stretch>
            <a:fillRect/>
          </a:stretch>
        </p:blipFill>
        <p:spPr>
          <a:xfrm>
            <a:off x="1181765" y="1600200"/>
            <a:ext cx="6780469" cy="4525963"/>
          </a:xfrm>
        </p:spPr>
      </p:pic>
    </p:spTree>
  </p:cSld>
  <p:clrMapOvr>
    <a:masterClrMapping/>
  </p:clrMapOvr>
  <p:transition>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2895600" cy="1143000"/>
          </a:xfrm>
        </p:spPr>
        <p:txBody>
          <a:bodyPr>
            <a:normAutofit fontScale="90000"/>
          </a:bodyPr>
          <a:lstStyle/>
          <a:p>
            <a:r>
              <a:rPr lang="en-US" dirty="0" smtClean="0"/>
              <a:t>Papyrus Manuscript</a:t>
            </a:r>
            <a:endParaRPr lang="en-US" dirty="0"/>
          </a:p>
        </p:txBody>
      </p:sp>
      <p:pic>
        <p:nvPicPr>
          <p:cNvPr id="4" name="Content Placeholder 3" descr="MS-P46.jpg"/>
          <p:cNvPicPr>
            <a:picLocks noGrp="1" noChangeAspect="1"/>
          </p:cNvPicPr>
          <p:nvPr>
            <p:ph idx="1"/>
          </p:nvPr>
        </p:nvPicPr>
        <p:blipFill>
          <a:blip r:embed="rId2" cstate="print"/>
          <a:stretch>
            <a:fillRect/>
          </a:stretch>
        </p:blipFill>
        <p:spPr>
          <a:xfrm>
            <a:off x="4428993" y="152399"/>
            <a:ext cx="4029207" cy="5692205"/>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267200" y="5943600"/>
            <a:ext cx="4724400" cy="923330"/>
          </a:xfrm>
          <a:prstGeom prst="rect">
            <a:avLst/>
          </a:prstGeom>
        </p:spPr>
        <p:txBody>
          <a:bodyPr wrap="square">
            <a:spAutoFit/>
          </a:bodyPr>
          <a:lstStyle/>
          <a:p>
            <a:r>
              <a:rPr lang="en-US" b="1" dirty="0" smtClean="0"/>
              <a:t>One of 86 leaves from P</a:t>
            </a:r>
            <a:r>
              <a:rPr lang="en-US" b="1" baseline="30000" dirty="0" smtClean="0"/>
              <a:t>46</a:t>
            </a:r>
            <a:r>
              <a:rPr lang="en-US" b="1" dirty="0" smtClean="0"/>
              <a:t> - a manuscript  dated at 200 AD which contains most of the Pauline epistles.</a:t>
            </a:r>
            <a:endParaRPr lang="en-US" b="1" dirty="0"/>
          </a:p>
        </p:txBody>
      </p:sp>
    </p:spTree>
  </p:cSld>
  <p:clrMapOvr>
    <a:masterClrMapping/>
  </p:clrMapOvr>
  <p:transition>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Uncial (Vellum) Manuscript</a:t>
            </a:r>
            <a:endParaRPr lang="en-US" dirty="0"/>
          </a:p>
        </p:txBody>
      </p:sp>
      <p:pic>
        <p:nvPicPr>
          <p:cNvPr id="4" name="Content Placeholder 3" descr="MS Luke 11_2 in Codex Sinaiticus.jpg"/>
          <p:cNvPicPr>
            <a:picLocks noGrp="1" noChangeAspect="1"/>
          </p:cNvPicPr>
          <p:nvPr>
            <p:ph idx="1"/>
          </p:nvPr>
        </p:nvPicPr>
        <p:blipFill>
          <a:blip r:embed="rId2" cstate="print"/>
          <a:stretch>
            <a:fillRect/>
          </a:stretch>
        </p:blipFill>
        <p:spPr>
          <a:xfrm>
            <a:off x="1676400" y="1447800"/>
            <a:ext cx="5725038" cy="3356057"/>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2057400" y="5934670"/>
            <a:ext cx="4572000" cy="646331"/>
          </a:xfrm>
          <a:prstGeom prst="rect">
            <a:avLst/>
          </a:prstGeom>
        </p:spPr>
        <p:txBody>
          <a:bodyPr>
            <a:spAutoFit/>
          </a:bodyPr>
          <a:lstStyle/>
          <a:p>
            <a:r>
              <a:rPr lang="he-IL" b="1" dirty="0" smtClean="0"/>
              <a:t>א </a:t>
            </a:r>
            <a:r>
              <a:rPr lang="en-US" b="1" dirty="0" smtClean="0"/>
              <a:t> Aleph is a 4th century uncial manuscript of the Greek Bible, written between 330–350 AD</a:t>
            </a:r>
            <a:endParaRPr lang="en-US" b="1" dirty="0"/>
          </a:p>
        </p:txBody>
      </p:sp>
      <p:pic>
        <p:nvPicPr>
          <p:cNvPr id="9" name="Picture 8" descr="Luke 11_2 Interlinear.jpg"/>
          <p:cNvPicPr>
            <a:picLocks noChangeAspect="1"/>
          </p:cNvPicPr>
          <p:nvPr/>
        </p:nvPicPr>
        <p:blipFill>
          <a:blip r:embed="rId3" cstate="print"/>
          <a:stretch>
            <a:fillRect/>
          </a:stretch>
        </p:blipFill>
        <p:spPr>
          <a:xfrm>
            <a:off x="990600" y="5181600"/>
            <a:ext cx="7038974" cy="733425"/>
          </a:xfrm>
          <a:prstGeom prst="rect">
            <a:avLst/>
          </a:prstGeom>
        </p:spPr>
      </p:pic>
    </p:spTree>
  </p:cSld>
  <p:clrMapOvr>
    <a:masterClrMapping/>
  </p:clrMapOvr>
  <p:transition>
    <p:plu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Uncial Lettering</a:t>
            </a:r>
            <a:endParaRPr lang="en-US" dirty="0"/>
          </a:p>
        </p:txBody>
      </p:sp>
      <p:sp>
        <p:nvSpPr>
          <p:cNvPr id="5" name="TextBox 4"/>
          <p:cNvSpPr txBox="1"/>
          <p:nvPr/>
        </p:nvSpPr>
        <p:spPr>
          <a:xfrm>
            <a:off x="1752600" y="1524000"/>
            <a:ext cx="5638800" cy="3970318"/>
          </a:xfrm>
          <a:prstGeom prst="rect">
            <a:avLst/>
          </a:prstGeom>
          <a:gradFill>
            <a:gsLst>
              <a:gs pos="0">
                <a:srgbClr val="FFEFD1"/>
              </a:gs>
              <a:gs pos="64999">
                <a:srgbClr val="F0EBD5"/>
              </a:gs>
              <a:gs pos="100000">
                <a:srgbClr val="D1C39F"/>
              </a:gs>
            </a:gsLst>
            <a:lin ang="5400000" scaled="0"/>
          </a:gradFill>
        </p:spPr>
        <p:txBody>
          <a:bodyPr wrap="square" rtlCol="0">
            <a:spAutoFit/>
          </a:bodyPr>
          <a:lstStyle/>
          <a:p>
            <a:r>
              <a:rPr lang="en-US" sz="3600" dirty="0" smtClean="0"/>
              <a:t>ITSURESEEMSLIKEITWOULDHAVEBEENHARDTOREADADOCUMENTWHERETHEYUSEDALLCAPITALLETTERSANDNOSPACESORPUNCTUATIONMARKSBUTASYOUCANSEEITCANBEDONE</a:t>
            </a:r>
            <a:endParaRPr lang="en-US" sz="3600" dirty="0"/>
          </a:p>
        </p:txBody>
      </p:sp>
    </p:spTree>
  </p:cSld>
  <p:clrMapOvr>
    <a:masterClrMapping/>
  </p:clrMapOvr>
  <p:transition>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819400" cy="1143000"/>
          </a:xfrm>
        </p:spPr>
        <p:txBody>
          <a:bodyPr>
            <a:normAutofit fontScale="90000"/>
          </a:bodyPr>
          <a:lstStyle/>
          <a:p>
            <a:r>
              <a:rPr lang="en-US" dirty="0" smtClean="0"/>
              <a:t>Minuscule Manuscript</a:t>
            </a:r>
            <a:endParaRPr lang="en-US" dirty="0"/>
          </a:p>
        </p:txBody>
      </p:sp>
      <p:pic>
        <p:nvPicPr>
          <p:cNvPr id="4" name="Content Placeholder 3" descr="MS - Minuscule f3r.jpg"/>
          <p:cNvPicPr>
            <a:picLocks noGrp="1" noChangeAspect="1"/>
          </p:cNvPicPr>
          <p:nvPr>
            <p:ph idx="1"/>
          </p:nvPr>
        </p:nvPicPr>
        <p:blipFill>
          <a:blip r:embed="rId2" cstate="print"/>
          <a:stretch>
            <a:fillRect/>
          </a:stretch>
        </p:blipFill>
        <p:spPr>
          <a:xfrm>
            <a:off x="3733800" y="159626"/>
            <a:ext cx="4571999" cy="5900242"/>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657600" y="6096000"/>
            <a:ext cx="5105400" cy="646331"/>
          </a:xfrm>
          <a:prstGeom prst="rect">
            <a:avLst/>
          </a:prstGeom>
        </p:spPr>
        <p:txBody>
          <a:bodyPr wrap="square">
            <a:spAutoFit/>
          </a:bodyPr>
          <a:lstStyle/>
          <a:p>
            <a:r>
              <a:rPr lang="en-US" b="1" dirty="0" smtClean="0"/>
              <a:t>Manuscript 57 – 12</a:t>
            </a:r>
            <a:r>
              <a:rPr lang="en-US" b="1" baseline="30000" dirty="0" smtClean="0"/>
              <a:t>th</a:t>
            </a:r>
            <a:r>
              <a:rPr lang="en-US" b="1" dirty="0" smtClean="0"/>
              <a:t> century - Includes the Gospels, Acts, CE, Paul [also </a:t>
            </a:r>
            <a:r>
              <a:rPr lang="en-US" b="1" dirty="0" err="1" smtClean="0"/>
              <a:t>Pss</a:t>
            </a:r>
            <a:r>
              <a:rPr lang="en-US" b="1" dirty="0" smtClean="0"/>
              <a:t>, Cant.]</a:t>
            </a:r>
            <a:endParaRPr lang="en-US" b="1" dirty="0"/>
          </a:p>
        </p:txBody>
      </p:sp>
    </p:spTree>
  </p:cSld>
  <p:clrMapOvr>
    <a:masterClrMapping/>
  </p:clrMapOvr>
  <p:transition>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scene3d>
              <a:camera prst="orthographicFront"/>
              <a:lightRig rig="threePt" dir="t"/>
            </a:scene3d>
            <a:sp3d extrusionH="57150">
              <a:bevelT w="38100" h="38100"/>
            </a:sp3d>
          </a:bodyPr>
          <a:lstStyle/>
          <a:p>
            <a:r>
              <a:rPr lang="en-US" sz="8800" b="1" dirty="0" smtClean="0">
                <a:ln>
                  <a:solidFill>
                    <a:schemeClr val="tx1"/>
                  </a:solidFill>
                </a:ln>
                <a:solidFill>
                  <a:srgbClr val="00B0F0"/>
                </a:solidFill>
                <a:effectLst>
                  <a:outerShdw blurRad="38100" dist="38100" dir="2700000" algn="tl">
                    <a:srgbClr val="000000">
                      <a:alpha val="43137"/>
                    </a:srgbClr>
                  </a:outerShdw>
                </a:effectLst>
              </a:rPr>
              <a:t>Preservation</a:t>
            </a:r>
            <a:endParaRPr lang="en-US" sz="8800" b="1" dirty="0">
              <a:ln>
                <a:solidFill>
                  <a:schemeClr val="tx1"/>
                </a:solidFill>
              </a:ln>
              <a:solidFill>
                <a:srgbClr val="00B0F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886200"/>
            <a:ext cx="6400800" cy="2133600"/>
          </a:xfrm>
        </p:spPr>
        <p:txBody>
          <a:bodyPr>
            <a:noAutofit/>
          </a:bodyPr>
          <a:lstStyle/>
          <a:p>
            <a:r>
              <a:rPr lang="en-US" sz="4400" b="1" dirty="0" smtClean="0">
                <a:ln>
                  <a:solidFill>
                    <a:schemeClr val="tx1"/>
                  </a:solidFill>
                </a:ln>
                <a:solidFill>
                  <a:schemeClr val="accent5">
                    <a:lumMod val="60000"/>
                    <a:lumOff val="40000"/>
                  </a:schemeClr>
                </a:solidFill>
                <a:effectLst>
                  <a:glow rad="228600">
                    <a:schemeClr val="accent4">
                      <a:satMod val="175000"/>
                      <a:alpha val="40000"/>
                    </a:schemeClr>
                  </a:glow>
                  <a:outerShdw blurRad="38100" dist="38100" dir="2700000" algn="tl">
                    <a:srgbClr val="000000">
                      <a:alpha val="43137"/>
                    </a:srgbClr>
                  </a:outerShdw>
                </a:effectLst>
              </a:rPr>
              <a:t>How God Preserved the Original Text of Scripture Down through the Ages</a:t>
            </a:r>
            <a:endParaRPr lang="en-US" sz="4400" b="1" dirty="0">
              <a:ln>
                <a:solidFill>
                  <a:schemeClr val="tx1"/>
                </a:solidFill>
              </a:ln>
              <a:solidFill>
                <a:schemeClr val="accent5">
                  <a:lumMod val="60000"/>
                  <a:lumOff val="40000"/>
                </a:schemeClr>
              </a:solidFill>
              <a:effectLst>
                <a:glow rad="228600">
                  <a:schemeClr val="accent4">
                    <a:satMod val="175000"/>
                    <a:alpha val="40000"/>
                  </a:schemeClr>
                </a:glow>
                <a:outerShdw blurRad="38100" dist="38100" dir="2700000" algn="tl">
                  <a:srgbClr val="000000">
                    <a:alpha val="43137"/>
                  </a:srgbClr>
                </a:outerShdw>
              </a:effectLst>
            </a:endParaRPr>
          </a:p>
        </p:txBody>
      </p:sp>
    </p:spTree>
  </p:cSld>
  <p:clrMapOvr>
    <a:masterClrMapping/>
  </p:clrMapOvr>
  <p:transition>
    <p:plu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A closer view</a:t>
            </a:r>
            <a:endParaRPr lang="en-US" dirty="0"/>
          </a:p>
        </p:txBody>
      </p:sp>
      <p:pic>
        <p:nvPicPr>
          <p:cNvPr id="65538" name="Picture 2"/>
          <p:cNvPicPr>
            <a:picLocks noChangeAspect="1" noChangeArrowheads="1"/>
          </p:cNvPicPr>
          <p:nvPr/>
        </p:nvPicPr>
        <p:blipFill>
          <a:blip r:embed="rId2" cstate="print"/>
          <a:srcRect/>
          <a:stretch>
            <a:fillRect/>
          </a:stretch>
        </p:blipFill>
        <p:spPr bwMode="auto">
          <a:xfrm>
            <a:off x="68608" y="1371600"/>
            <a:ext cx="9088205" cy="5257800"/>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2800" b="1" dirty="0" smtClean="0"/>
              <a:t>NT Manuscripts Broken Down by Century</a:t>
            </a:r>
            <a:endParaRPr lang="en-US" sz="2800" b="1" dirty="0"/>
          </a:p>
        </p:txBody>
      </p:sp>
      <p:graphicFrame>
        <p:nvGraphicFramePr>
          <p:cNvPr id="4" name="Content Placeholder 3"/>
          <p:cNvGraphicFramePr>
            <a:graphicFrameLocks noGrp="1"/>
          </p:cNvGraphicFramePr>
          <p:nvPr>
            <p:ph idx="1"/>
          </p:nvPr>
        </p:nvGraphicFramePr>
        <p:xfrm>
          <a:off x="457200" y="762000"/>
          <a:ext cx="83820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191000" y="6400800"/>
            <a:ext cx="4549066" cy="276999"/>
          </a:xfrm>
          <a:prstGeom prst="rect">
            <a:avLst/>
          </a:prstGeom>
          <a:noFill/>
        </p:spPr>
        <p:txBody>
          <a:bodyPr wrap="none" rtlCol="0">
            <a:spAutoFit/>
          </a:bodyPr>
          <a:lstStyle/>
          <a:p>
            <a:r>
              <a:rPr lang="en-US" sz="1200" dirty="0" smtClean="0"/>
              <a:t>The King James Only Controversy, James White, Bethany House, p.188</a:t>
            </a:r>
            <a:endParaRPr lang="en-US" sz="1200" dirty="0"/>
          </a:p>
        </p:txBody>
      </p:sp>
    </p:spTree>
  </p:cSld>
  <p:clrMapOvr>
    <a:masterClrMapping/>
  </p:clrMapOvr>
  <p:transition>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t="-18000" b="-18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chorCtr="0">
            <a:noAutofit/>
            <a:scene3d>
              <a:camera prst="orthographicFront"/>
              <a:lightRig rig="threePt" dir="t"/>
            </a:scene3d>
            <a:sp3d extrusionH="57150">
              <a:bevelT w="38100" h="38100"/>
            </a:sp3d>
          </a:bodyPr>
          <a:lstStyle/>
          <a:p>
            <a:r>
              <a:rPr lang="en-US" sz="4000" b="1" dirty="0" smtClean="0">
                <a:ln>
                  <a:solidFill>
                    <a:schemeClr val="tx1"/>
                  </a:solidFill>
                </a:ln>
                <a:solidFill>
                  <a:srgbClr val="00B0F0"/>
                </a:solidFill>
              </a:rPr>
              <a:t>Labeling New Testament Manuscripts</a:t>
            </a:r>
            <a:endParaRPr lang="en-US" sz="4000" b="1" dirty="0">
              <a:ln>
                <a:solidFill>
                  <a:schemeClr val="tx1"/>
                </a:solidFill>
              </a:ln>
              <a:solidFill>
                <a:srgbClr val="00B0F0"/>
              </a:solidFill>
            </a:endParaRPr>
          </a:p>
        </p:txBody>
      </p:sp>
      <p:sp>
        <p:nvSpPr>
          <p:cNvPr id="3" name="Content Placeholder 2"/>
          <p:cNvSpPr>
            <a:spLocks noGrp="1"/>
          </p:cNvSpPr>
          <p:nvPr>
            <p:ph idx="1"/>
          </p:nvPr>
        </p:nvSpPr>
        <p:spPr/>
        <p:txBody>
          <a:bodyPr/>
          <a:lstStyle/>
          <a:p>
            <a:r>
              <a:rPr lang="en-US" dirty="0" smtClean="0"/>
              <a:t>The manuscript copies of the New Testament that still exist today are kept in various places around the world.</a:t>
            </a:r>
          </a:p>
          <a:p>
            <a:r>
              <a:rPr lang="en-US" dirty="0" smtClean="0"/>
              <a:t>These manuscripts have all been given names or </a:t>
            </a:r>
            <a:r>
              <a:rPr lang="en-US" u="sng" dirty="0" smtClean="0"/>
              <a:t>labels</a:t>
            </a:r>
            <a:r>
              <a:rPr lang="en-US" dirty="0" smtClean="0"/>
              <a:t> so that we can identify them and distinguish them from one another.</a:t>
            </a:r>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b="1" dirty="0" smtClean="0"/>
              <a:t>Labels Used for Various NT Manuscript Types</a:t>
            </a:r>
            <a:endParaRPr lang="en-US" sz="3600" b="1" dirty="0"/>
          </a:p>
        </p:txBody>
      </p:sp>
      <p:graphicFrame>
        <p:nvGraphicFramePr>
          <p:cNvPr id="5" name="Content Placeholder 4"/>
          <p:cNvGraphicFramePr>
            <a:graphicFrameLocks noGrp="1"/>
          </p:cNvGraphicFramePr>
          <p:nvPr>
            <p:ph idx="1"/>
          </p:nvPr>
        </p:nvGraphicFramePr>
        <p:xfrm>
          <a:off x="457200" y="1219200"/>
          <a:ext cx="8229600" cy="49987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marL="0" marR="0">
                        <a:spcBef>
                          <a:spcPts val="0"/>
                        </a:spcBef>
                        <a:spcAft>
                          <a:spcPts val="0"/>
                        </a:spcAft>
                      </a:pPr>
                      <a:r>
                        <a:rPr lang="en-US" sz="2400" b="1" dirty="0" smtClean="0">
                          <a:latin typeface="+mn-lt"/>
                        </a:rPr>
                        <a:t>Text Type</a:t>
                      </a:r>
                      <a:endParaRPr lang="en-US" sz="2400" b="1" dirty="0">
                        <a:latin typeface="+mn-lt"/>
                      </a:endParaRPr>
                    </a:p>
                  </a:txBody>
                  <a:tcPr marL="68580" marR="68580" marT="0" marB="0"/>
                </a:tc>
                <a:tc>
                  <a:txBody>
                    <a:bodyPr/>
                    <a:lstStyle/>
                    <a:p>
                      <a:r>
                        <a:rPr lang="en-US" sz="2400" dirty="0" smtClean="0"/>
                        <a:t>Labels Used</a:t>
                      </a:r>
                      <a:endParaRPr lang="en-US" sz="2400" dirty="0"/>
                    </a:p>
                  </a:txBody>
                  <a:tcPr/>
                </a:tc>
              </a:tr>
              <a:tr h="370840">
                <a:tc>
                  <a:txBody>
                    <a:bodyPr/>
                    <a:lstStyle/>
                    <a:p>
                      <a:pPr marL="0" marR="0">
                        <a:spcBef>
                          <a:spcPts val="0"/>
                        </a:spcBef>
                        <a:spcAft>
                          <a:spcPts val="0"/>
                        </a:spcAft>
                      </a:pPr>
                      <a:r>
                        <a:rPr lang="en-US" sz="2400" dirty="0">
                          <a:latin typeface="+mj-lt"/>
                        </a:rPr>
                        <a:t>Papyri</a:t>
                      </a:r>
                      <a:endParaRPr lang="en-US" sz="1600" dirty="0">
                        <a:latin typeface="+mj-lt"/>
                      </a:endParaRPr>
                    </a:p>
                  </a:txBody>
                  <a:tcPr marL="68580" marR="68580" marT="0" marB="0"/>
                </a:tc>
                <a:tc>
                  <a:txBody>
                    <a:bodyPr/>
                    <a:lstStyle/>
                    <a:p>
                      <a:r>
                        <a:rPr lang="en-US" sz="2000" dirty="0" smtClean="0"/>
                        <a:t>Papyrus MSS are designated by the letter </a:t>
                      </a:r>
                      <a:r>
                        <a:rPr lang="en-US" sz="2000" b="1" dirty="0" smtClean="0"/>
                        <a:t>P followed by a number </a:t>
                      </a:r>
                      <a:r>
                        <a:rPr lang="en-US" sz="2000" dirty="0" smtClean="0"/>
                        <a:t>(e.g. P</a:t>
                      </a:r>
                      <a:r>
                        <a:rPr lang="en-US" sz="2000" baseline="30000" dirty="0" smtClean="0"/>
                        <a:t>12</a:t>
                      </a:r>
                      <a:r>
                        <a:rPr lang="en-US" sz="2000" dirty="0" smtClean="0"/>
                        <a:t>, P</a:t>
                      </a:r>
                      <a:r>
                        <a:rPr lang="en-US" sz="2000" kern="1200" baseline="30000" dirty="0" smtClean="0">
                          <a:solidFill>
                            <a:schemeClr val="dk1"/>
                          </a:solidFill>
                          <a:latin typeface="+mn-lt"/>
                          <a:ea typeface="+mn-ea"/>
                          <a:cs typeface="+mn-cs"/>
                        </a:rPr>
                        <a:t>40</a:t>
                      </a:r>
                      <a:r>
                        <a:rPr lang="en-US" sz="2000" dirty="0" smtClean="0"/>
                        <a:t>, P</a:t>
                      </a:r>
                      <a:r>
                        <a:rPr lang="en-US" sz="2000" kern="1200" baseline="30000" dirty="0" smtClean="0">
                          <a:solidFill>
                            <a:schemeClr val="dk1"/>
                          </a:solidFill>
                          <a:latin typeface="+mn-lt"/>
                          <a:ea typeface="+mn-ea"/>
                          <a:cs typeface="+mn-cs"/>
                        </a:rPr>
                        <a:t>41</a:t>
                      </a:r>
                      <a:r>
                        <a:rPr lang="en-US" sz="2000" dirty="0" smtClean="0"/>
                        <a:t>, etc.)</a:t>
                      </a:r>
                      <a:endParaRPr lang="en-US" sz="2000" dirty="0"/>
                    </a:p>
                  </a:txBody>
                  <a:tcPr/>
                </a:tc>
              </a:tr>
              <a:tr h="370840">
                <a:tc>
                  <a:txBody>
                    <a:bodyPr/>
                    <a:lstStyle/>
                    <a:p>
                      <a:pPr marL="0" marR="0">
                        <a:spcBef>
                          <a:spcPts val="0"/>
                        </a:spcBef>
                        <a:spcAft>
                          <a:spcPts val="0"/>
                        </a:spcAft>
                      </a:pPr>
                      <a:r>
                        <a:rPr lang="en-US" sz="2400" dirty="0">
                          <a:latin typeface="+mj-lt"/>
                        </a:rPr>
                        <a:t>Uncials (vellum)</a:t>
                      </a:r>
                      <a:endParaRPr lang="en-US" sz="1600" dirty="0">
                        <a:latin typeface="+mj-lt"/>
                      </a:endParaRPr>
                    </a:p>
                  </a:txBody>
                  <a:tcPr marL="68580" marR="68580" marT="0" marB="0"/>
                </a:tc>
                <a:tc>
                  <a:txBody>
                    <a:bodyPr/>
                    <a:lstStyle/>
                    <a:p>
                      <a:r>
                        <a:rPr lang="en-US" sz="2000" dirty="0" smtClean="0"/>
                        <a:t>Uncial MSS were (and often still are) designated by English capital letters, Greek capital letters that differ from English letters, and the Hebrew letter </a:t>
                      </a:r>
                      <a:r>
                        <a:rPr lang="he-IL" sz="2000" b="1" kern="1200" baseline="0" dirty="0" smtClean="0">
                          <a:solidFill>
                            <a:schemeClr val="dk1"/>
                          </a:solidFill>
                          <a:latin typeface="Times New Roman" pitchFamily="18" charset="0"/>
                          <a:ea typeface="+mn-ea"/>
                          <a:cs typeface="Times New Roman" pitchFamily="18" charset="0"/>
                        </a:rPr>
                        <a:t>א</a:t>
                      </a:r>
                      <a:r>
                        <a:rPr lang="en-US" sz="2000" dirty="0" smtClean="0"/>
                        <a:t> (aleph) (e.g. </a:t>
                      </a:r>
                      <a:r>
                        <a:rPr lang="he-IL" sz="2000" b="1" kern="1200" baseline="0" dirty="0" smtClean="0">
                          <a:solidFill>
                            <a:schemeClr val="dk1"/>
                          </a:solidFill>
                          <a:latin typeface="Times New Roman" pitchFamily="18" charset="0"/>
                          <a:ea typeface="+mn-ea"/>
                          <a:cs typeface="Times New Roman" pitchFamily="18" charset="0"/>
                        </a:rPr>
                        <a:t>א</a:t>
                      </a:r>
                      <a:r>
                        <a:rPr lang="en-US" sz="2000" dirty="0" smtClean="0"/>
                        <a:t>, A, B, C, D, W, </a:t>
                      </a:r>
                      <a:r>
                        <a:rPr lang="el-GR" sz="2000" b="1" kern="1200" baseline="0" dirty="0" smtClean="0">
                          <a:solidFill>
                            <a:schemeClr val="dk1"/>
                          </a:solidFill>
                          <a:latin typeface="Times New Roman" pitchFamily="18" charset="0"/>
                          <a:ea typeface="+mn-ea"/>
                          <a:cs typeface="Times New Roman" pitchFamily="18" charset="0"/>
                        </a:rPr>
                        <a:t>Ψ</a:t>
                      </a:r>
                      <a:r>
                        <a:rPr lang="en-US" sz="2000" dirty="0" smtClean="0"/>
                        <a:t>,</a:t>
                      </a:r>
                      <a:r>
                        <a:rPr lang="en-US" sz="2000" baseline="0" dirty="0" smtClean="0"/>
                        <a:t> etc.). In 1890, uncial manuscripts began to be designated by a number preceded by a zero (e.g. 01, 02, 03, etc.)</a:t>
                      </a:r>
                      <a:endParaRPr lang="en-US" sz="2000" dirty="0"/>
                    </a:p>
                  </a:txBody>
                  <a:tcPr/>
                </a:tc>
              </a:tr>
              <a:tr h="370840">
                <a:tc>
                  <a:txBody>
                    <a:bodyPr/>
                    <a:lstStyle/>
                    <a:p>
                      <a:pPr marL="0" marR="0">
                        <a:spcBef>
                          <a:spcPts val="0"/>
                        </a:spcBef>
                        <a:spcAft>
                          <a:spcPts val="0"/>
                        </a:spcAft>
                      </a:pPr>
                      <a:r>
                        <a:rPr lang="en-US" sz="2400" dirty="0">
                          <a:latin typeface="+mj-lt"/>
                        </a:rPr>
                        <a:t>Minuscule</a:t>
                      </a:r>
                      <a:endParaRPr lang="en-US" sz="1600" dirty="0">
                        <a:latin typeface="+mj-lt"/>
                      </a:endParaRPr>
                    </a:p>
                  </a:txBody>
                  <a:tcPr marL="68580" marR="68580" marT="0" marB="0"/>
                </a:tc>
                <a:tc>
                  <a:txBody>
                    <a:bodyPr/>
                    <a:lstStyle/>
                    <a:p>
                      <a:r>
                        <a:rPr lang="en-US" sz="2000" dirty="0" smtClean="0"/>
                        <a:t>Minuscule</a:t>
                      </a:r>
                      <a:r>
                        <a:rPr lang="en-US" sz="2000" baseline="0" dirty="0" smtClean="0"/>
                        <a:t> MSS are designated by Arabic Numbers (e.g. 1, 33, 565, etc.)</a:t>
                      </a:r>
                      <a:endParaRPr lang="en-US" sz="2000" dirty="0"/>
                    </a:p>
                  </a:txBody>
                  <a:tcPr/>
                </a:tc>
              </a:tr>
            </a:tbl>
          </a:graphicData>
        </a:graphic>
      </p:graphicFrame>
      <p:sp>
        <p:nvSpPr>
          <p:cNvPr id="6" name="Rectangle 5"/>
          <p:cNvSpPr/>
          <p:nvPr/>
        </p:nvSpPr>
        <p:spPr>
          <a:xfrm>
            <a:off x="5562600" y="6400800"/>
            <a:ext cx="3223255" cy="307777"/>
          </a:xfrm>
          <a:prstGeom prst="rect">
            <a:avLst/>
          </a:prstGeom>
        </p:spPr>
        <p:txBody>
          <a:bodyPr wrap="none">
            <a:spAutoFit/>
          </a:bodyPr>
          <a:lstStyle/>
          <a:p>
            <a:r>
              <a:rPr lang="en-US" sz="1400" dirty="0" smtClean="0"/>
              <a:t>ISBE, </a:t>
            </a:r>
            <a:r>
              <a:rPr lang="en-US" sz="1400" i="1" dirty="0" smtClean="0"/>
              <a:t>Text and MSS of the NT</a:t>
            </a:r>
            <a:r>
              <a:rPr lang="en-US" sz="1400" dirty="0" smtClean="0"/>
              <a:t>, pp. 814-816</a:t>
            </a:r>
            <a:endParaRPr lang="en-US" sz="1400" dirty="0"/>
          </a:p>
        </p:txBody>
      </p:sp>
    </p:spTree>
  </p:cSld>
  <p:clrMapOvr>
    <a:masterClrMapping/>
  </p:clrMapOvr>
  <p:transition>
    <p:plu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b="1" dirty="0" smtClean="0"/>
              <a:t>Labels Used for Various NT Manuscript Types</a:t>
            </a:r>
            <a:endParaRPr lang="en-US" sz="3600" b="1" dirty="0"/>
          </a:p>
        </p:txBody>
      </p:sp>
      <p:graphicFrame>
        <p:nvGraphicFramePr>
          <p:cNvPr id="5" name="Content Placeholder 4"/>
          <p:cNvGraphicFramePr>
            <a:graphicFrameLocks noGrp="1"/>
          </p:cNvGraphicFramePr>
          <p:nvPr>
            <p:ph idx="1"/>
          </p:nvPr>
        </p:nvGraphicFramePr>
        <p:xfrm>
          <a:off x="457200" y="1219200"/>
          <a:ext cx="8229600" cy="469392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marL="0" marR="0">
                        <a:spcBef>
                          <a:spcPts val="0"/>
                        </a:spcBef>
                        <a:spcAft>
                          <a:spcPts val="0"/>
                        </a:spcAft>
                      </a:pPr>
                      <a:r>
                        <a:rPr lang="en-US" sz="2400" b="1" dirty="0" smtClean="0">
                          <a:latin typeface="+mn-lt"/>
                        </a:rPr>
                        <a:t>Text Type</a:t>
                      </a:r>
                      <a:endParaRPr lang="en-US" sz="2400" b="1" dirty="0">
                        <a:latin typeface="+mn-lt"/>
                      </a:endParaRPr>
                    </a:p>
                  </a:txBody>
                  <a:tcPr marL="68580" marR="68580" marT="0" marB="0"/>
                </a:tc>
                <a:tc>
                  <a:txBody>
                    <a:bodyPr/>
                    <a:lstStyle/>
                    <a:p>
                      <a:r>
                        <a:rPr lang="en-US" sz="2400" dirty="0" smtClean="0"/>
                        <a:t>Labels Used</a:t>
                      </a:r>
                      <a:endParaRPr lang="en-US" sz="2400" dirty="0"/>
                    </a:p>
                  </a:txBody>
                  <a:tcPr/>
                </a:tc>
              </a:tr>
              <a:tr h="370840">
                <a:tc>
                  <a:txBody>
                    <a:bodyPr/>
                    <a:lstStyle/>
                    <a:p>
                      <a:pPr marL="0" marR="0">
                        <a:spcBef>
                          <a:spcPts val="0"/>
                        </a:spcBef>
                        <a:spcAft>
                          <a:spcPts val="0"/>
                        </a:spcAft>
                      </a:pPr>
                      <a:r>
                        <a:rPr lang="en-US" sz="2400" dirty="0" smtClean="0">
                          <a:latin typeface="+mj-lt"/>
                        </a:rPr>
                        <a:t>Lectionaries</a:t>
                      </a:r>
                      <a:endParaRPr lang="en-US" sz="1600" dirty="0">
                        <a:latin typeface="+mj-lt"/>
                      </a:endParaRPr>
                    </a:p>
                  </a:txBody>
                  <a:tcPr marL="68580" marR="68580" marT="0" marB="0"/>
                </a:tc>
                <a:tc>
                  <a:txBody>
                    <a:bodyPr/>
                    <a:lstStyle/>
                    <a:p>
                      <a:r>
                        <a:rPr lang="en-US" sz="2000" kern="1200" dirty="0" smtClean="0">
                          <a:solidFill>
                            <a:schemeClr val="dk1"/>
                          </a:solidFill>
                          <a:latin typeface="+mn-lt"/>
                          <a:ea typeface="+mn-ea"/>
                          <a:cs typeface="+mn-cs"/>
                        </a:rPr>
                        <a:t>Lectionaries</a:t>
                      </a:r>
                      <a:r>
                        <a:rPr lang="en-US" sz="2000" kern="1200" baseline="0" dirty="0" smtClean="0">
                          <a:solidFill>
                            <a:schemeClr val="dk1"/>
                          </a:solidFill>
                          <a:latin typeface="+mn-lt"/>
                          <a:ea typeface="+mn-ea"/>
                          <a:cs typeface="+mn-cs"/>
                        </a:rPr>
                        <a:t> </a:t>
                      </a:r>
                      <a:r>
                        <a:rPr lang="en-US" sz="2000" dirty="0" smtClean="0"/>
                        <a:t>are designated by an</a:t>
                      </a:r>
                      <a:r>
                        <a:rPr lang="en-US" sz="2000" baseline="0" dirty="0" smtClean="0"/>
                        <a:t> italic </a:t>
                      </a:r>
                      <a:r>
                        <a:rPr lang="en-US" sz="2000" i="1" baseline="0" dirty="0" smtClean="0">
                          <a:latin typeface="Times New Roman" pitchFamily="18" charset="0"/>
                          <a:cs typeface="Times New Roman" pitchFamily="18" charset="0"/>
                        </a:rPr>
                        <a:t>l</a:t>
                      </a:r>
                      <a:r>
                        <a:rPr lang="en-US" sz="2000" kern="1200" baseline="0" dirty="0" smtClean="0">
                          <a:solidFill>
                            <a:schemeClr val="dk1"/>
                          </a:solidFill>
                          <a:latin typeface="+mn-lt"/>
                          <a:ea typeface="+mn-ea"/>
                          <a:cs typeface="+mn-cs"/>
                        </a:rPr>
                        <a:t> or by the abbreviation “Lect.” and an Arabic number (e.g. </a:t>
                      </a:r>
                      <a:r>
                        <a:rPr lang="en-US" sz="2000" i="1" kern="1200" baseline="0" dirty="0" smtClean="0">
                          <a:solidFill>
                            <a:schemeClr val="dk1"/>
                          </a:solidFill>
                          <a:latin typeface="Times New Roman" pitchFamily="18" charset="0"/>
                          <a:ea typeface="+mn-ea"/>
                          <a:cs typeface="Times New Roman" pitchFamily="18" charset="0"/>
                        </a:rPr>
                        <a:t>l</a:t>
                      </a:r>
                      <a:r>
                        <a:rPr lang="en-US" sz="2000" kern="1200" baseline="0" dirty="0" smtClean="0">
                          <a:solidFill>
                            <a:schemeClr val="dk1"/>
                          </a:solidFill>
                          <a:latin typeface="+mn-lt"/>
                          <a:ea typeface="+mn-ea"/>
                          <a:cs typeface="+mn-cs"/>
                        </a:rPr>
                        <a:t> 25, Lect. 299)</a:t>
                      </a:r>
                      <a:endParaRPr lang="en-US" sz="2000" kern="1200" baseline="0" dirty="0">
                        <a:solidFill>
                          <a:schemeClr val="dk1"/>
                        </a:solidFill>
                        <a:latin typeface="+mn-lt"/>
                        <a:ea typeface="+mn-ea"/>
                        <a:cs typeface="+mn-cs"/>
                      </a:endParaRPr>
                    </a:p>
                  </a:txBody>
                  <a:tcPr/>
                </a:tc>
              </a:tr>
              <a:tr h="370840">
                <a:tc>
                  <a:txBody>
                    <a:bodyPr/>
                    <a:lstStyle/>
                    <a:p>
                      <a:pPr marL="0" marR="0">
                        <a:spcBef>
                          <a:spcPts val="0"/>
                        </a:spcBef>
                        <a:spcAft>
                          <a:spcPts val="0"/>
                        </a:spcAft>
                      </a:pPr>
                      <a:r>
                        <a:rPr lang="en-US" sz="2400" dirty="0" smtClean="0">
                          <a:latin typeface="+mj-lt"/>
                        </a:rPr>
                        <a:t>Versions (translations)</a:t>
                      </a:r>
                      <a:endParaRPr lang="en-US" sz="1600" dirty="0">
                        <a:latin typeface="+mj-lt"/>
                      </a:endParaRPr>
                    </a:p>
                  </a:txBody>
                  <a:tcPr marL="68580" marR="68580" marT="0" marB="0"/>
                </a:tc>
                <a:tc>
                  <a:txBody>
                    <a:bodyPr/>
                    <a:lstStyle/>
                    <a:p>
                      <a:r>
                        <a:rPr lang="en-US" sz="2000" dirty="0" smtClean="0"/>
                        <a:t>Versions are identified by their name abbreviated in lower case. The most significant versions used</a:t>
                      </a:r>
                      <a:r>
                        <a:rPr lang="en-US" sz="2000" baseline="0" dirty="0" smtClean="0"/>
                        <a:t> in NT textual criticism are the Latin Vulgate, Syriac, and Coptic (abbreviated: vg, </a:t>
                      </a:r>
                      <a:r>
                        <a:rPr lang="en-US" sz="2000" baseline="0" dirty="0" err="1" smtClean="0"/>
                        <a:t>syr</a:t>
                      </a:r>
                      <a:r>
                        <a:rPr lang="en-US" sz="2000" baseline="0" dirty="0" smtClean="0"/>
                        <a:t>, cop)</a:t>
                      </a:r>
                      <a:endParaRPr lang="en-US" sz="2000" dirty="0"/>
                    </a:p>
                  </a:txBody>
                  <a:tcPr/>
                </a:tc>
              </a:tr>
              <a:tr h="370840">
                <a:tc>
                  <a:txBody>
                    <a:bodyPr/>
                    <a:lstStyle/>
                    <a:p>
                      <a:pPr marL="0" marR="0">
                        <a:spcBef>
                          <a:spcPts val="0"/>
                        </a:spcBef>
                        <a:spcAft>
                          <a:spcPts val="0"/>
                        </a:spcAft>
                      </a:pPr>
                      <a:r>
                        <a:rPr lang="en-US" sz="2400" dirty="0" smtClean="0">
                          <a:latin typeface="+mj-lt"/>
                        </a:rPr>
                        <a:t>Patristic Quotations</a:t>
                      </a:r>
                      <a:endParaRPr lang="en-US" sz="1600" dirty="0">
                        <a:latin typeface="+mj-lt"/>
                      </a:endParaRPr>
                    </a:p>
                  </a:txBody>
                  <a:tcPr marL="68580" marR="68580" marT="0" marB="0"/>
                </a:tc>
                <a:tc>
                  <a:txBody>
                    <a:bodyPr/>
                    <a:lstStyle/>
                    <a:p>
                      <a:pPr marL="0" marR="0">
                        <a:spcBef>
                          <a:spcPts val="0"/>
                        </a:spcBef>
                        <a:spcAft>
                          <a:spcPts val="0"/>
                        </a:spcAft>
                      </a:pPr>
                      <a:r>
                        <a:rPr lang="en-US" sz="2000" kern="1200" dirty="0" smtClean="0">
                          <a:solidFill>
                            <a:schemeClr val="dk1"/>
                          </a:solidFill>
                          <a:latin typeface="+mn-lt"/>
                          <a:ea typeface="+mn-ea"/>
                          <a:cs typeface="+mn-cs"/>
                        </a:rPr>
                        <a:t>Patristic Quotations are simply identified by the church</a:t>
                      </a:r>
                      <a:r>
                        <a:rPr lang="en-US" sz="2000" kern="1200" baseline="0" dirty="0" smtClean="0">
                          <a:solidFill>
                            <a:schemeClr val="dk1"/>
                          </a:solidFill>
                          <a:latin typeface="+mn-lt"/>
                          <a:ea typeface="+mn-ea"/>
                          <a:cs typeface="+mn-cs"/>
                        </a:rPr>
                        <a:t> father’s </a:t>
                      </a:r>
                      <a:r>
                        <a:rPr lang="en-US" sz="2000" kern="1200" dirty="0" smtClean="0">
                          <a:solidFill>
                            <a:schemeClr val="dk1"/>
                          </a:solidFill>
                          <a:latin typeface="+mn-lt"/>
                          <a:ea typeface="+mn-ea"/>
                          <a:cs typeface="+mn-cs"/>
                        </a:rPr>
                        <a:t>name (e.g. Clement, Chrysostom, Ambrose, etc.)</a:t>
                      </a:r>
                      <a:endParaRPr lang="en-US" sz="1400" kern="1200" dirty="0">
                        <a:solidFill>
                          <a:schemeClr val="dk1"/>
                        </a:solidFill>
                        <a:latin typeface="+mn-lt"/>
                        <a:ea typeface="+mn-ea"/>
                        <a:cs typeface="+mn-cs"/>
                      </a:endParaRPr>
                    </a:p>
                  </a:txBody>
                  <a:tcPr/>
                </a:tc>
              </a:tr>
            </a:tbl>
          </a:graphicData>
        </a:graphic>
      </p:graphicFrame>
      <p:sp>
        <p:nvSpPr>
          <p:cNvPr id="6" name="Rectangle 5"/>
          <p:cNvSpPr/>
          <p:nvPr/>
        </p:nvSpPr>
        <p:spPr>
          <a:xfrm>
            <a:off x="5562600" y="6400800"/>
            <a:ext cx="3223255" cy="307777"/>
          </a:xfrm>
          <a:prstGeom prst="rect">
            <a:avLst/>
          </a:prstGeom>
        </p:spPr>
        <p:txBody>
          <a:bodyPr wrap="none">
            <a:spAutoFit/>
          </a:bodyPr>
          <a:lstStyle/>
          <a:p>
            <a:r>
              <a:rPr lang="en-US" sz="1400" dirty="0" smtClean="0"/>
              <a:t>ISBE, </a:t>
            </a:r>
            <a:r>
              <a:rPr lang="en-US" sz="1400" i="1" dirty="0" smtClean="0"/>
              <a:t>Text and MSS of the NT</a:t>
            </a:r>
            <a:r>
              <a:rPr lang="en-US" sz="1400" dirty="0" smtClean="0"/>
              <a:t>, pp. 814-816</a:t>
            </a:r>
            <a:endParaRPr lang="en-US" sz="1400" dirty="0"/>
          </a:p>
        </p:txBody>
      </p:sp>
    </p:spTree>
  </p:cSld>
  <p:clrMapOvr>
    <a:masterClrMapping/>
  </p:clrMapOvr>
  <p:transition>
    <p:plu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b="1" dirty="0" smtClean="0"/>
              <a:t>Some Examples of NT Papyri Manuscripts</a:t>
            </a:r>
            <a:endParaRPr lang="en-US" sz="3600" b="1" dirty="0"/>
          </a:p>
        </p:txBody>
      </p:sp>
      <p:graphicFrame>
        <p:nvGraphicFramePr>
          <p:cNvPr id="5" name="Content Placeholder 4"/>
          <p:cNvGraphicFramePr>
            <a:graphicFrameLocks noGrp="1"/>
          </p:cNvGraphicFramePr>
          <p:nvPr>
            <p:ph idx="1"/>
          </p:nvPr>
        </p:nvGraphicFramePr>
        <p:xfrm>
          <a:off x="457200" y="1219200"/>
          <a:ext cx="8229600" cy="4145280"/>
        </p:xfrm>
        <a:graphic>
          <a:graphicData uri="http://schemas.openxmlformats.org/drawingml/2006/table">
            <a:tbl>
              <a:tblPr firstRow="1" bandRow="1">
                <a:tableStyleId>{5C22544A-7EE6-4342-B048-85BDC9FD1C3A}</a:tableStyleId>
              </a:tblPr>
              <a:tblGrid>
                <a:gridCol w="990600"/>
                <a:gridCol w="1905000"/>
                <a:gridCol w="3390900"/>
                <a:gridCol w="1943100"/>
              </a:tblGrid>
              <a:tr h="370840">
                <a:tc>
                  <a:txBody>
                    <a:bodyPr/>
                    <a:lstStyle/>
                    <a:p>
                      <a:pPr marL="0" marR="0">
                        <a:spcBef>
                          <a:spcPts val="0"/>
                        </a:spcBef>
                        <a:spcAft>
                          <a:spcPts val="0"/>
                        </a:spcAft>
                      </a:pPr>
                      <a:r>
                        <a:rPr lang="en-US" sz="2400" b="1" dirty="0" smtClean="0">
                          <a:latin typeface="+mn-lt"/>
                        </a:rPr>
                        <a:t>Name</a:t>
                      </a:r>
                      <a:endParaRPr lang="en-US" sz="2400" b="1" dirty="0">
                        <a:latin typeface="+mn-lt"/>
                      </a:endParaRPr>
                    </a:p>
                  </a:txBody>
                  <a:tcPr marL="68580" marR="68580" marT="0" marB="0"/>
                </a:tc>
                <a:tc>
                  <a:txBody>
                    <a:bodyPr/>
                    <a:lstStyle/>
                    <a:p>
                      <a:r>
                        <a:rPr lang="en-US" sz="2400" dirty="0" smtClean="0"/>
                        <a:t>Content</a:t>
                      </a:r>
                      <a:endParaRPr lang="en-US" sz="2400" dirty="0"/>
                    </a:p>
                  </a:txBody>
                  <a:tcPr/>
                </a:tc>
                <a:tc>
                  <a:txBody>
                    <a:bodyPr/>
                    <a:lstStyle/>
                    <a:p>
                      <a:r>
                        <a:rPr lang="en-US" sz="2400" dirty="0" smtClean="0"/>
                        <a:t>Current</a:t>
                      </a:r>
                      <a:r>
                        <a:rPr lang="en-US" sz="2400" baseline="0" dirty="0" smtClean="0"/>
                        <a:t> Location</a:t>
                      </a:r>
                      <a:endParaRPr lang="en-US" sz="2400" dirty="0"/>
                    </a:p>
                  </a:txBody>
                  <a:tcPr/>
                </a:tc>
                <a:tc>
                  <a:txBody>
                    <a:bodyPr/>
                    <a:lstStyle/>
                    <a:p>
                      <a:r>
                        <a:rPr lang="en-US" sz="2400" dirty="0" smtClean="0"/>
                        <a:t>Date</a:t>
                      </a:r>
                      <a:endParaRPr lang="en-US"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P</a:t>
                      </a:r>
                      <a:r>
                        <a:rPr lang="en-US" sz="2000" kern="1200" baseline="30000" dirty="0" smtClean="0">
                          <a:solidFill>
                            <a:schemeClr val="dk1"/>
                          </a:solidFill>
                          <a:latin typeface="+mn-lt"/>
                          <a:ea typeface="+mn-ea"/>
                          <a:cs typeface="+mn-cs"/>
                        </a:rPr>
                        <a:t>25</a:t>
                      </a:r>
                    </a:p>
                  </a:txBody>
                  <a:tcPr marL="68580" marR="68580" marT="0" marB="0"/>
                </a:tc>
                <a:tc>
                  <a:txBody>
                    <a:bodyPr/>
                    <a:lstStyle/>
                    <a:p>
                      <a:r>
                        <a:rPr lang="en-US" sz="2000" kern="1200" baseline="0" dirty="0" smtClean="0">
                          <a:solidFill>
                            <a:schemeClr val="dk1"/>
                          </a:solidFill>
                          <a:latin typeface="+mn-lt"/>
                          <a:ea typeface="+mn-ea"/>
                          <a:cs typeface="+mn-cs"/>
                        </a:rPr>
                        <a:t>Gospels</a:t>
                      </a:r>
                      <a:endParaRPr lang="en-US" sz="2000" kern="1200" baseline="0" dirty="0">
                        <a:solidFill>
                          <a:schemeClr val="dk1"/>
                        </a:solidFill>
                        <a:latin typeface="+mn-lt"/>
                        <a:ea typeface="+mn-ea"/>
                        <a:cs typeface="+mn-cs"/>
                      </a:endParaRPr>
                    </a:p>
                  </a:txBody>
                  <a:tcPr/>
                </a:tc>
                <a:tc>
                  <a:txBody>
                    <a:bodyPr/>
                    <a:lstStyle/>
                    <a:p>
                      <a:r>
                        <a:rPr lang="en-US" sz="2000" kern="1200" baseline="0" dirty="0" smtClean="0">
                          <a:solidFill>
                            <a:schemeClr val="dk1"/>
                          </a:solidFill>
                          <a:latin typeface="+mn-lt"/>
                          <a:ea typeface="+mn-ea"/>
                          <a:cs typeface="+mn-cs"/>
                        </a:rPr>
                        <a:t>Berlin</a:t>
                      </a:r>
                      <a:endParaRPr lang="en-US" sz="2000" kern="1200" baseline="0" dirty="0">
                        <a:solidFill>
                          <a:schemeClr val="dk1"/>
                        </a:solidFill>
                        <a:latin typeface="+mn-lt"/>
                        <a:ea typeface="+mn-ea"/>
                        <a:cs typeface="+mn-cs"/>
                      </a:endParaRPr>
                    </a:p>
                  </a:txBody>
                  <a:tcPr/>
                </a:tc>
                <a:tc>
                  <a:txBody>
                    <a:bodyPr/>
                    <a:lstStyle/>
                    <a:p>
                      <a:r>
                        <a:rPr lang="en-US" sz="2000" kern="1200" baseline="0" dirty="0" smtClean="0">
                          <a:solidFill>
                            <a:schemeClr val="dk1"/>
                          </a:solidFill>
                          <a:latin typeface="+mn-lt"/>
                          <a:ea typeface="+mn-ea"/>
                          <a:cs typeface="+mn-cs"/>
                        </a:rPr>
                        <a:t>Late 4</a:t>
                      </a:r>
                      <a:r>
                        <a:rPr lang="en-US" sz="2000" kern="1200" baseline="30000" dirty="0" smtClean="0">
                          <a:solidFill>
                            <a:schemeClr val="dk1"/>
                          </a:solidFill>
                          <a:latin typeface="+mn-lt"/>
                          <a:ea typeface="+mn-ea"/>
                          <a:cs typeface="+mn-cs"/>
                        </a:rPr>
                        <a:t>th</a:t>
                      </a:r>
                      <a:r>
                        <a:rPr lang="en-US" sz="2000" kern="1200" baseline="0" dirty="0" smtClean="0">
                          <a:solidFill>
                            <a:schemeClr val="dk1"/>
                          </a:solidFill>
                          <a:latin typeface="+mn-lt"/>
                          <a:ea typeface="+mn-ea"/>
                          <a:cs typeface="+mn-cs"/>
                        </a:rPr>
                        <a:t> century</a:t>
                      </a:r>
                      <a:endParaRPr lang="en-US" sz="2000" kern="1200" baseline="0" dirty="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P</a:t>
                      </a:r>
                      <a:r>
                        <a:rPr lang="en-US" sz="2000" kern="1200" baseline="30000" dirty="0" smtClean="0">
                          <a:solidFill>
                            <a:schemeClr val="dk1"/>
                          </a:solidFill>
                          <a:latin typeface="+mn-lt"/>
                          <a:ea typeface="+mn-ea"/>
                          <a:cs typeface="+mn-cs"/>
                        </a:rPr>
                        <a:t>38</a:t>
                      </a:r>
                    </a:p>
                  </a:txBody>
                  <a:tcPr marL="68580" marR="68580" marT="0" marB="0"/>
                </a:tc>
                <a:tc>
                  <a:txBody>
                    <a:bodyPr/>
                    <a:lstStyle/>
                    <a:p>
                      <a:r>
                        <a:rPr lang="en-US" sz="2000" kern="1200" baseline="0" dirty="0" smtClean="0">
                          <a:solidFill>
                            <a:schemeClr val="dk1"/>
                          </a:solidFill>
                          <a:latin typeface="+mn-lt"/>
                          <a:ea typeface="+mn-ea"/>
                          <a:cs typeface="+mn-cs"/>
                        </a:rPr>
                        <a:t>Acts</a:t>
                      </a:r>
                      <a:endParaRPr lang="en-US" sz="2000" kern="1200" baseline="0" dirty="0">
                        <a:solidFill>
                          <a:schemeClr val="dk1"/>
                        </a:solidFill>
                        <a:latin typeface="+mn-lt"/>
                        <a:ea typeface="+mn-ea"/>
                        <a:cs typeface="+mn-cs"/>
                      </a:endParaRPr>
                    </a:p>
                  </a:txBody>
                  <a:tcPr/>
                </a:tc>
                <a:tc>
                  <a:txBody>
                    <a:bodyPr/>
                    <a:lstStyle/>
                    <a:p>
                      <a:r>
                        <a:rPr lang="en-US" sz="2000" kern="1200" dirty="0" smtClean="0">
                          <a:solidFill>
                            <a:schemeClr val="dk1"/>
                          </a:solidFill>
                          <a:latin typeface="+mn-lt"/>
                          <a:ea typeface="+mn-ea"/>
                          <a:cs typeface="+mn-cs"/>
                        </a:rPr>
                        <a:t>Ann Arbor, Michigan</a:t>
                      </a:r>
                      <a:endParaRPr lang="en-US" sz="2000" kern="1200" baseline="0" dirty="0">
                        <a:solidFill>
                          <a:schemeClr val="dk1"/>
                        </a:solidFill>
                        <a:latin typeface="+mn-lt"/>
                        <a:ea typeface="+mn-ea"/>
                        <a:cs typeface="+mn-cs"/>
                      </a:endParaRPr>
                    </a:p>
                  </a:txBody>
                  <a:tcPr/>
                </a:tc>
                <a:tc>
                  <a:txBody>
                    <a:bodyPr/>
                    <a:lstStyle/>
                    <a:p>
                      <a:r>
                        <a:rPr lang="en-US" sz="2000" kern="1200" baseline="0" dirty="0" smtClean="0">
                          <a:solidFill>
                            <a:schemeClr val="dk1"/>
                          </a:solidFill>
                          <a:latin typeface="+mn-lt"/>
                          <a:ea typeface="+mn-ea"/>
                          <a:cs typeface="+mn-cs"/>
                        </a:rPr>
                        <a:t>About 300</a:t>
                      </a:r>
                      <a:endParaRPr lang="en-US" sz="2000" kern="1200" baseline="0" dirty="0">
                        <a:solidFill>
                          <a:schemeClr val="dk1"/>
                        </a:solidFill>
                        <a:latin typeface="+mn-lt"/>
                        <a:ea typeface="+mn-ea"/>
                        <a:cs typeface="+mn-cs"/>
                      </a:endParaRPr>
                    </a:p>
                  </a:txBody>
                  <a:tcPr/>
                </a:tc>
              </a:tr>
              <a:tr h="370840">
                <a:tc>
                  <a:txBody>
                    <a:bodyPr/>
                    <a:lstStyle/>
                    <a:p>
                      <a:pPr marL="0" marR="0">
                        <a:spcBef>
                          <a:spcPts val="0"/>
                        </a:spcBef>
                        <a:spcAft>
                          <a:spcPts val="0"/>
                        </a:spcAft>
                      </a:pPr>
                      <a:r>
                        <a:rPr lang="en-US" sz="2000" dirty="0" smtClean="0">
                          <a:latin typeface="+mj-lt"/>
                        </a:rPr>
                        <a:t>P</a:t>
                      </a:r>
                      <a:r>
                        <a:rPr lang="en-US" sz="2000" baseline="30000" dirty="0" smtClean="0">
                          <a:latin typeface="+mj-lt"/>
                        </a:rPr>
                        <a:t>45</a:t>
                      </a:r>
                      <a:endParaRPr lang="en-US" sz="2000" baseline="30000" dirty="0">
                        <a:latin typeface="+mj-lt"/>
                      </a:endParaRPr>
                    </a:p>
                  </a:txBody>
                  <a:tcPr marL="68580" marR="68580" marT="0" marB="0"/>
                </a:tc>
                <a:tc>
                  <a:txBody>
                    <a:bodyPr/>
                    <a:lstStyle/>
                    <a:p>
                      <a:r>
                        <a:rPr lang="en-US" sz="2000" kern="1200" baseline="0" dirty="0" smtClean="0">
                          <a:solidFill>
                            <a:schemeClr val="dk1"/>
                          </a:solidFill>
                          <a:latin typeface="+mn-lt"/>
                          <a:ea typeface="+mn-ea"/>
                          <a:cs typeface="+mn-cs"/>
                        </a:rPr>
                        <a:t>Gospels and Acts</a:t>
                      </a:r>
                      <a:endParaRPr lang="en-US" sz="2000" kern="1200" baseline="0" dirty="0">
                        <a:solidFill>
                          <a:schemeClr val="dk1"/>
                        </a:solidFill>
                        <a:latin typeface="+mn-lt"/>
                        <a:ea typeface="+mn-ea"/>
                        <a:cs typeface="+mn-cs"/>
                      </a:endParaRPr>
                    </a:p>
                  </a:txBody>
                  <a:tcPr/>
                </a:tc>
                <a:tc>
                  <a:txBody>
                    <a:bodyPr/>
                    <a:lstStyle/>
                    <a:p>
                      <a:r>
                        <a:rPr lang="en-US" sz="2000" kern="1200" baseline="0" dirty="0" smtClean="0">
                          <a:solidFill>
                            <a:schemeClr val="dk1"/>
                          </a:solidFill>
                          <a:latin typeface="+mn-lt"/>
                          <a:ea typeface="+mn-ea"/>
                          <a:cs typeface="+mn-cs"/>
                        </a:rPr>
                        <a:t>Dublin; Vienna</a:t>
                      </a:r>
                      <a:endParaRPr lang="en-US" sz="2000" kern="1200" baseline="0" dirty="0">
                        <a:solidFill>
                          <a:schemeClr val="dk1"/>
                        </a:solidFill>
                        <a:latin typeface="+mn-lt"/>
                        <a:ea typeface="+mn-ea"/>
                        <a:cs typeface="+mn-cs"/>
                      </a:endParaRPr>
                    </a:p>
                  </a:txBody>
                  <a:tcPr/>
                </a:tc>
                <a:tc>
                  <a:txBody>
                    <a:bodyPr/>
                    <a:lstStyle/>
                    <a:p>
                      <a:r>
                        <a:rPr lang="en-US" sz="2000" kern="1200" baseline="0" dirty="0" smtClean="0">
                          <a:solidFill>
                            <a:schemeClr val="dk1"/>
                          </a:solidFill>
                          <a:latin typeface="+mn-lt"/>
                          <a:ea typeface="+mn-ea"/>
                          <a:cs typeface="+mn-cs"/>
                        </a:rPr>
                        <a:t>3</a:t>
                      </a:r>
                      <a:r>
                        <a:rPr lang="en-US" sz="2000" kern="1200" baseline="30000" dirty="0" smtClean="0">
                          <a:solidFill>
                            <a:schemeClr val="dk1"/>
                          </a:solidFill>
                          <a:latin typeface="+mn-lt"/>
                          <a:ea typeface="+mn-ea"/>
                          <a:cs typeface="+mn-cs"/>
                        </a:rPr>
                        <a:t>rd</a:t>
                      </a:r>
                      <a:r>
                        <a:rPr lang="en-US" sz="2000" kern="1200" baseline="0" dirty="0" smtClean="0">
                          <a:solidFill>
                            <a:schemeClr val="dk1"/>
                          </a:solidFill>
                          <a:latin typeface="+mn-lt"/>
                          <a:ea typeface="+mn-ea"/>
                          <a:cs typeface="+mn-cs"/>
                        </a:rPr>
                        <a:t> century</a:t>
                      </a:r>
                      <a:endParaRPr lang="en-US" sz="2000" kern="1200" baseline="0" dirty="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P</a:t>
                      </a:r>
                      <a:r>
                        <a:rPr lang="en-US" sz="2000" kern="1200" baseline="30000" dirty="0" smtClean="0">
                          <a:solidFill>
                            <a:schemeClr val="dk1"/>
                          </a:solidFill>
                          <a:latin typeface="+mn-lt"/>
                          <a:ea typeface="+mn-ea"/>
                          <a:cs typeface="+mn-cs"/>
                        </a:rPr>
                        <a:t>46</a:t>
                      </a:r>
                    </a:p>
                  </a:txBody>
                  <a:tcPr marL="68580" marR="68580" marT="0" marB="0"/>
                </a:tc>
                <a:tc>
                  <a:txBody>
                    <a:bodyPr/>
                    <a:lstStyle/>
                    <a:p>
                      <a:r>
                        <a:rPr lang="en-US" sz="2000" kern="1200" baseline="0" dirty="0" smtClean="0">
                          <a:solidFill>
                            <a:schemeClr val="dk1"/>
                          </a:solidFill>
                          <a:latin typeface="+mn-lt"/>
                          <a:ea typeface="+mn-ea"/>
                          <a:cs typeface="+mn-cs"/>
                        </a:rPr>
                        <a:t>Pauline Letters</a:t>
                      </a:r>
                      <a:endParaRPr lang="en-US" sz="2000" kern="1200" baseline="0" dirty="0">
                        <a:solidFill>
                          <a:schemeClr val="dk1"/>
                        </a:solidFill>
                        <a:latin typeface="+mn-lt"/>
                        <a:ea typeface="+mn-ea"/>
                        <a:cs typeface="+mn-cs"/>
                      </a:endParaRPr>
                    </a:p>
                  </a:txBody>
                  <a:tcPr/>
                </a:tc>
                <a:tc>
                  <a:txBody>
                    <a:bodyPr/>
                    <a:lstStyle/>
                    <a:p>
                      <a:r>
                        <a:rPr lang="en-US" sz="2000" kern="1200" dirty="0" smtClean="0">
                          <a:solidFill>
                            <a:schemeClr val="dk1"/>
                          </a:solidFill>
                          <a:latin typeface="+mn-lt"/>
                          <a:ea typeface="+mn-ea"/>
                          <a:cs typeface="+mn-cs"/>
                        </a:rPr>
                        <a:t>Dublin; Ann Arbor, Michigan</a:t>
                      </a:r>
                      <a:endParaRPr lang="en-US" sz="2000" kern="1200" dirty="0">
                        <a:solidFill>
                          <a:schemeClr val="dk1"/>
                        </a:solidFill>
                        <a:latin typeface="+mn-lt"/>
                        <a:ea typeface="+mn-ea"/>
                        <a:cs typeface="+mn-cs"/>
                      </a:endParaRPr>
                    </a:p>
                  </a:txBody>
                  <a:tcPr/>
                </a:tc>
                <a:tc>
                  <a:txBody>
                    <a:bodyPr/>
                    <a:lstStyle/>
                    <a:p>
                      <a:r>
                        <a:rPr lang="en-US" sz="2000" kern="1200" dirty="0" smtClean="0">
                          <a:solidFill>
                            <a:schemeClr val="dk1"/>
                          </a:solidFill>
                          <a:latin typeface="+mn-lt"/>
                          <a:ea typeface="+mn-ea"/>
                          <a:cs typeface="+mn-cs"/>
                        </a:rPr>
                        <a:t>About  A.D. 200</a:t>
                      </a:r>
                      <a:endParaRPr lang="en-US" sz="2000" kern="1200" dirty="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P</a:t>
                      </a:r>
                      <a:r>
                        <a:rPr lang="en-US" sz="2000" kern="1200" baseline="30000" dirty="0" smtClean="0">
                          <a:solidFill>
                            <a:schemeClr val="dk1"/>
                          </a:solidFill>
                          <a:latin typeface="+mn-lt"/>
                          <a:ea typeface="+mn-ea"/>
                          <a:cs typeface="+mn-cs"/>
                        </a:rPr>
                        <a:t>52</a:t>
                      </a:r>
                    </a:p>
                  </a:txBody>
                  <a:tcPr marL="68580" marR="68580" marT="0" marB="0"/>
                </a:tc>
                <a:tc>
                  <a:txBody>
                    <a:bodyPr/>
                    <a:lstStyle/>
                    <a:p>
                      <a:pPr marL="0" marR="0">
                        <a:spcBef>
                          <a:spcPts val="0"/>
                        </a:spcBef>
                        <a:spcAft>
                          <a:spcPts val="0"/>
                        </a:spcAft>
                      </a:pPr>
                      <a:r>
                        <a:rPr lang="en-US" sz="2000" kern="1200" baseline="0" dirty="0" smtClean="0">
                          <a:solidFill>
                            <a:schemeClr val="dk1"/>
                          </a:solidFill>
                          <a:latin typeface="+mn-lt"/>
                          <a:ea typeface="+mn-ea"/>
                          <a:cs typeface="+mn-cs"/>
                        </a:rPr>
                        <a:t>Gospels</a:t>
                      </a:r>
                      <a:endParaRPr lang="en-US" sz="2000" kern="1200" baseline="0" dirty="0">
                        <a:solidFill>
                          <a:schemeClr val="dk1"/>
                        </a:solidFill>
                        <a:latin typeface="+mn-lt"/>
                        <a:ea typeface="+mn-ea"/>
                        <a:cs typeface="+mn-cs"/>
                      </a:endParaRPr>
                    </a:p>
                  </a:txBody>
                  <a:tcPr/>
                </a:tc>
                <a:tc>
                  <a:txBody>
                    <a:bodyPr/>
                    <a:lstStyle/>
                    <a:p>
                      <a:pPr marL="0" marR="0">
                        <a:spcBef>
                          <a:spcPts val="0"/>
                        </a:spcBef>
                        <a:spcAft>
                          <a:spcPts val="0"/>
                        </a:spcAft>
                      </a:pPr>
                      <a:r>
                        <a:rPr lang="en-US" sz="2000" kern="1200" dirty="0" smtClean="0">
                          <a:solidFill>
                            <a:schemeClr val="dk1"/>
                          </a:solidFill>
                          <a:latin typeface="+mn-lt"/>
                          <a:ea typeface="+mn-ea"/>
                          <a:cs typeface="+mn-cs"/>
                        </a:rPr>
                        <a:t>Manchester</a:t>
                      </a:r>
                      <a:endParaRPr lang="en-US" sz="2000" kern="1200" dirty="0">
                        <a:solidFill>
                          <a:schemeClr val="dk1"/>
                        </a:solidFill>
                        <a:latin typeface="+mn-lt"/>
                        <a:ea typeface="+mn-ea"/>
                        <a:cs typeface="+mn-cs"/>
                      </a:endParaRPr>
                    </a:p>
                  </a:txBody>
                  <a:tcPr/>
                </a:tc>
                <a:tc>
                  <a:txBody>
                    <a:bodyPr/>
                    <a:lstStyle/>
                    <a:p>
                      <a:pPr marL="0" marR="0">
                        <a:spcBef>
                          <a:spcPts val="0"/>
                        </a:spcBef>
                        <a:spcAft>
                          <a:spcPts val="0"/>
                        </a:spcAft>
                      </a:pPr>
                      <a:r>
                        <a:rPr lang="en-US" sz="2000" kern="1200" dirty="0" smtClean="0">
                          <a:solidFill>
                            <a:schemeClr val="dk1"/>
                          </a:solidFill>
                          <a:latin typeface="+mn-lt"/>
                          <a:ea typeface="+mn-ea"/>
                          <a:cs typeface="+mn-cs"/>
                        </a:rPr>
                        <a:t>About  A.D. 125</a:t>
                      </a:r>
                      <a:endParaRPr lang="en-US" sz="2000" kern="1200" dirty="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P</a:t>
                      </a:r>
                      <a:r>
                        <a:rPr lang="en-US" sz="2000" kern="1200" baseline="30000" dirty="0" smtClean="0">
                          <a:solidFill>
                            <a:schemeClr val="dk1"/>
                          </a:solidFill>
                          <a:latin typeface="+mn-lt"/>
                          <a:ea typeface="+mn-ea"/>
                          <a:cs typeface="+mn-cs"/>
                        </a:rPr>
                        <a:t>53</a:t>
                      </a:r>
                    </a:p>
                  </a:txBody>
                  <a:tcPr marL="68580" marR="68580" marT="0" marB="0"/>
                </a:tc>
                <a:tc>
                  <a:txBody>
                    <a:bodyPr/>
                    <a:lstStyle/>
                    <a:p>
                      <a:pPr marL="0" marR="0">
                        <a:spcBef>
                          <a:spcPts val="0"/>
                        </a:spcBef>
                        <a:spcAft>
                          <a:spcPts val="0"/>
                        </a:spcAft>
                      </a:pPr>
                      <a:r>
                        <a:rPr lang="en-US" sz="2000" kern="1200" baseline="0" dirty="0" smtClean="0">
                          <a:solidFill>
                            <a:schemeClr val="dk1"/>
                          </a:solidFill>
                          <a:latin typeface="+mn-lt"/>
                          <a:ea typeface="+mn-ea"/>
                          <a:cs typeface="+mn-cs"/>
                        </a:rPr>
                        <a:t>Gospels and Acts</a:t>
                      </a:r>
                      <a:endParaRPr lang="en-US" sz="2000" kern="1200" baseline="0" dirty="0">
                        <a:solidFill>
                          <a:schemeClr val="dk1"/>
                        </a:solidFill>
                        <a:latin typeface="+mn-lt"/>
                        <a:ea typeface="+mn-ea"/>
                        <a:cs typeface="+mn-cs"/>
                      </a:endParaRPr>
                    </a:p>
                  </a:txBody>
                  <a:tcPr/>
                </a:tc>
                <a:tc>
                  <a:txBody>
                    <a:bodyPr/>
                    <a:lstStyle/>
                    <a:p>
                      <a:pPr marL="0" marR="0">
                        <a:spcBef>
                          <a:spcPts val="0"/>
                        </a:spcBef>
                        <a:spcAft>
                          <a:spcPts val="0"/>
                        </a:spcAft>
                      </a:pPr>
                      <a:r>
                        <a:rPr lang="en-US" sz="2000" kern="1200" dirty="0" smtClean="0">
                          <a:solidFill>
                            <a:schemeClr val="dk1"/>
                          </a:solidFill>
                          <a:latin typeface="+mn-lt"/>
                          <a:ea typeface="+mn-ea"/>
                          <a:cs typeface="+mn-cs"/>
                        </a:rPr>
                        <a:t>Ann Arbor, Michigan</a:t>
                      </a:r>
                      <a:endParaRPr lang="en-US" sz="20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smtClean="0">
                          <a:solidFill>
                            <a:schemeClr val="dk1"/>
                          </a:solidFill>
                          <a:latin typeface="+mn-lt"/>
                          <a:ea typeface="+mn-ea"/>
                          <a:cs typeface="+mn-cs"/>
                        </a:rPr>
                        <a:t>3</a:t>
                      </a:r>
                      <a:r>
                        <a:rPr lang="en-US" sz="2000" kern="1200" baseline="30000" dirty="0" smtClean="0">
                          <a:solidFill>
                            <a:schemeClr val="dk1"/>
                          </a:solidFill>
                          <a:latin typeface="+mn-lt"/>
                          <a:ea typeface="+mn-ea"/>
                          <a:cs typeface="+mn-cs"/>
                        </a:rPr>
                        <a:t>rd</a:t>
                      </a:r>
                      <a:r>
                        <a:rPr lang="en-US" sz="2000" kern="1200" baseline="0" dirty="0" smtClean="0">
                          <a:solidFill>
                            <a:schemeClr val="dk1"/>
                          </a:solidFill>
                          <a:latin typeface="+mn-lt"/>
                          <a:ea typeface="+mn-ea"/>
                          <a:cs typeface="+mn-cs"/>
                        </a:rPr>
                        <a:t> century</a:t>
                      </a:r>
                    </a:p>
                    <a:p>
                      <a:pPr marL="0" marR="0">
                        <a:spcBef>
                          <a:spcPts val="0"/>
                        </a:spcBef>
                        <a:spcAft>
                          <a:spcPts val="0"/>
                        </a:spcAft>
                      </a:pPr>
                      <a:endParaRPr lang="en-US" sz="2000" kern="1200" dirty="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P</a:t>
                      </a:r>
                      <a:r>
                        <a:rPr lang="en-US" sz="2000" kern="1200" baseline="30000" dirty="0" smtClean="0">
                          <a:solidFill>
                            <a:schemeClr val="dk1"/>
                          </a:solidFill>
                          <a:latin typeface="+mn-lt"/>
                          <a:ea typeface="+mn-ea"/>
                          <a:cs typeface="+mn-cs"/>
                        </a:rPr>
                        <a:t>74</a:t>
                      </a:r>
                    </a:p>
                  </a:txBody>
                  <a:tcPr marL="68580" marR="68580" marT="0" marB="0"/>
                </a:tc>
                <a:tc>
                  <a:txBody>
                    <a:bodyPr/>
                    <a:lstStyle/>
                    <a:p>
                      <a:pPr marL="0" marR="0">
                        <a:spcBef>
                          <a:spcPts val="0"/>
                        </a:spcBef>
                        <a:spcAft>
                          <a:spcPts val="0"/>
                        </a:spcAft>
                      </a:pPr>
                      <a:r>
                        <a:rPr lang="en-US" sz="2000" kern="1200" baseline="0" dirty="0" smtClean="0">
                          <a:solidFill>
                            <a:schemeClr val="dk1"/>
                          </a:solidFill>
                          <a:latin typeface="+mn-lt"/>
                          <a:ea typeface="+mn-ea"/>
                          <a:cs typeface="+mn-cs"/>
                        </a:rPr>
                        <a:t>Acts and General Letters</a:t>
                      </a:r>
                      <a:endParaRPr lang="en-US" sz="2000" kern="1200" baseline="0" dirty="0">
                        <a:solidFill>
                          <a:schemeClr val="dk1"/>
                        </a:solidFill>
                        <a:latin typeface="+mn-lt"/>
                        <a:ea typeface="+mn-ea"/>
                        <a:cs typeface="+mn-cs"/>
                      </a:endParaRPr>
                    </a:p>
                  </a:txBody>
                  <a:tcPr/>
                </a:tc>
                <a:tc>
                  <a:txBody>
                    <a:bodyPr/>
                    <a:lstStyle/>
                    <a:p>
                      <a:pPr marL="0" marR="0">
                        <a:spcBef>
                          <a:spcPts val="0"/>
                        </a:spcBef>
                        <a:spcAft>
                          <a:spcPts val="0"/>
                        </a:spcAft>
                      </a:pPr>
                      <a:r>
                        <a:rPr lang="en-US" sz="2000" kern="1200" dirty="0" err="1" smtClean="0">
                          <a:solidFill>
                            <a:schemeClr val="dk1"/>
                          </a:solidFill>
                          <a:latin typeface="+mn-lt"/>
                          <a:ea typeface="+mn-ea"/>
                          <a:cs typeface="+mn-cs"/>
                        </a:rPr>
                        <a:t>Cologny</a:t>
                      </a:r>
                      <a:endParaRPr lang="en-US" sz="2000" kern="1200" dirty="0">
                        <a:solidFill>
                          <a:schemeClr val="dk1"/>
                        </a:solidFill>
                        <a:latin typeface="+mn-lt"/>
                        <a:ea typeface="+mn-ea"/>
                        <a:cs typeface="+mn-cs"/>
                      </a:endParaRPr>
                    </a:p>
                  </a:txBody>
                  <a:tcPr/>
                </a:tc>
                <a:tc>
                  <a:txBody>
                    <a:bodyPr/>
                    <a:lstStyle/>
                    <a:p>
                      <a:pPr marL="0" marR="0">
                        <a:spcBef>
                          <a:spcPts val="0"/>
                        </a:spcBef>
                        <a:spcAft>
                          <a:spcPts val="0"/>
                        </a:spcAft>
                      </a:pPr>
                      <a:r>
                        <a:rPr lang="en-US" sz="2000" kern="1200" dirty="0" smtClean="0">
                          <a:solidFill>
                            <a:schemeClr val="dk1"/>
                          </a:solidFill>
                          <a:latin typeface="+mn-lt"/>
                          <a:ea typeface="+mn-ea"/>
                          <a:cs typeface="+mn-cs"/>
                        </a:rPr>
                        <a:t>7</a:t>
                      </a:r>
                      <a:r>
                        <a:rPr lang="en-US" sz="2000" kern="1200" baseline="30000" dirty="0" smtClean="0">
                          <a:solidFill>
                            <a:schemeClr val="dk1"/>
                          </a:solidFill>
                          <a:latin typeface="+mn-lt"/>
                          <a:ea typeface="+mn-ea"/>
                          <a:cs typeface="+mn-cs"/>
                        </a:rPr>
                        <a:t>th</a:t>
                      </a:r>
                      <a:r>
                        <a:rPr lang="en-US" sz="2000" kern="1200" dirty="0" smtClean="0">
                          <a:solidFill>
                            <a:schemeClr val="dk1"/>
                          </a:solidFill>
                          <a:latin typeface="+mn-lt"/>
                          <a:ea typeface="+mn-ea"/>
                          <a:cs typeface="+mn-cs"/>
                        </a:rPr>
                        <a:t> century</a:t>
                      </a:r>
                      <a:endParaRPr lang="en-US" sz="2000" kern="1200" dirty="0">
                        <a:solidFill>
                          <a:schemeClr val="dk1"/>
                        </a:solidFill>
                        <a:latin typeface="+mn-lt"/>
                        <a:ea typeface="+mn-ea"/>
                        <a:cs typeface="+mn-cs"/>
                      </a:endParaRPr>
                    </a:p>
                  </a:txBody>
                  <a:tcPr/>
                </a:tc>
              </a:tr>
            </a:tbl>
          </a:graphicData>
        </a:graphic>
      </p:graphicFrame>
      <p:sp>
        <p:nvSpPr>
          <p:cNvPr id="6" name="Rectangle 5"/>
          <p:cNvSpPr/>
          <p:nvPr/>
        </p:nvSpPr>
        <p:spPr>
          <a:xfrm>
            <a:off x="5562600" y="6400800"/>
            <a:ext cx="3223255" cy="307777"/>
          </a:xfrm>
          <a:prstGeom prst="rect">
            <a:avLst/>
          </a:prstGeom>
        </p:spPr>
        <p:txBody>
          <a:bodyPr wrap="none">
            <a:spAutoFit/>
          </a:bodyPr>
          <a:lstStyle/>
          <a:p>
            <a:r>
              <a:rPr lang="en-US" sz="1400" dirty="0" smtClean="0"/>
              <a:t>ISBE, </a:t>
            </a:r>
            <a:r>
              <a:rPr lang="en-US" sz="1400" i="1" dirty="0" smtClean="0"/>
              <a:t>Text and MSS of the NT</a:t>
            </a:r>
            <a:r>
              <a:rPr lang="en-US" sz="1400" dirty="0" smtClean="0"/>
              <a:t>, pp. 814-816</a:t>
            </a:r>
            <a:endParaRPr lang="en-US" sz="1400" dirty="0"/>
          </a:p>
        </p:txBody>
      </p:sp>
    </p:spTree>
  </p:cSld>
  <p:clrMapOvr>
    <a:masterClrMapping/>
  </p:clrMapOvr>
  <p:transition>
    <p:plu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b="1" dirty="0" smtClean="0"/>
              <a:t>Some Important NT Uncial Manuscripts</a:t>
            </a:r>
            <a:endParaRPr lang="en-US" sz="3600" b="1" dirty="0"/>
          </a:p>
        </p:txBody>
      </p:sp>
      <p:graphicFrame>
        <p:nvGraphicFramePr>
          <p:cNvPr id="5" name="Content Placeholder 4"/>
          <p:cNvGraphicFramePr>
            <a:graphicFrameLocks noGrp="1"/>
          </p:cNvGraphicFramePr>
          <p:nvPr>
            <p:ph idx="1"/>
          </p:nvPr>
        </p:nvGraphicFramePr>
        <p:xfrm>
          <a:off x="1" y="1219200"/>
          <a:ext cx="9144000" cy="4846320"/>
        </p:xfrm>
        <a:graphic>
          <a:graphicData uri="http://schemas.openxmlformats.org/drawingml/2006/table">
            <a:tbl>
              <a:tblPr firstRow="1" bandRow="1">
                <a:tableStyleId>{5C22544A-7EE6-4342-B048-85BDC9FD1C3A}</a:tableStyleId>
              </a:tblPr>
              <a:tblGrid>
                <a:gridCol w="953363"/>
                <a:gridCol w="1321813"/>
                <a:gridCol w="1306223"/>
                <a:gridCol w="990600"/>
                <a:gridCol w="4572001"/>
              </a:tblGrid>
              <a:tr h="370840">
                <a:tc>
                  <a:txBody>
                    <a:bodyPr/>
                    <a:lstStyle/>
                    <a:p>
                      <a:pPr marL="0" marR="0">
                        <a:spcBef>
                          <a:spcPts val="0"/>
                        </a:spcBef>
                        <a:spcAft>
                          <a:spcPts val="0"/>
                        </a:spcAft>
                      </a:pPr>
                      <a:r>
                        <a:rPr lang="en-US" sz="2400" b="1" dirty="0" smtClean="0">
                          <a:latin typeface="+mn-lt"/>
                        </a:rPr>
                        <a:t>Name</a:t>
                      </a:r>
                      <a:endParaRPr lang="en-US" sz="2400" b="1" dirty="0">
                        <a:latin typeface="+mn-lt"/>
                      </a:endParaRPr>
                    </a:p>
                  </a:txBody>
                  <a:tcPr marL="68580" marR="68580" marT="0" marB="0"/>
                </a:tc>
                <a:tc>
                  <a:txBody>
                    <a:bodyPr/>
                    <a:lstStyle/>
                    <a:p>
                      <a:r>
                        <a:rPr lang="en-US" sz="2400" dirty="0" smtClean="0"/>
                        <a:t>Content</a:t>
                      </a:r>
                      <a:endParaRPr lang="en-US" sz="2400" dirty="0"/>
                    </a:p>
                  </a:txBody>
                  <a:tcPr/>
                </a:tc>
                <a:tc>
                  <a:txBody>
                    <a:bodyPr/>
                    <a:lstStyle/>
                    <a:p>
                      <a:r>
                        <a:rPr lang="en-US" sz="2400" dirty="0" smtClean="0"/>
                        <a:t>Current</a:t>
                      </a:r>
                      <a:r>
                        <a:rPr lang="en-US" sz="2400" baseline="0" dirty="0" smtClean="0"/>
                        <a:t> Location</a:t>
                      </a:r>
                      <a:endParaRPr lang="en-US" sz="2400" dirty="0"/>
                    </a:p>
                  </a:txBody>
                  <a:tcPr/>
                </a:tc>
                <a:tc>
                  <a:txBody>
                    <a:bodyPr/>
                    <a:lstStyle/>
                    <a:p>
                      <a:r>
                        <a:rPr lang="en-US" sz="2400" dirty="0" smtClean="0"/>
                        <a:t>Date</a:t>
                      </a:r>
                      <a:endParaRPr lang="en-US" sz="2400" dirty="0"/>
                    </a:p>
                  </a:txBody>
                  <a:tcPr/>
                </a:tc>
                <a:tc>
                  <a:txBody>
                    <a:bodyPr/>
                    <a:lstStyle/>
                    <a:p>
                      <a:r>
                        <a:rPr lang="en-US" sz="2400" dirty="0" smtClean="0"/>
                        <a:t>Brief Description</a:t>
                      </a:r>
                      <a:endParaRPr lang="en-US"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e-IL" sz="2000" b="1" kern="1200" baseline="0" dirty="0" smtClean="0">
                          <a:solidFill>
                            <a:schemeClr val="dk1"/>
                          </a:solidFill>
                          <a:latin typeface="Times New Roman" pitchFamily="18" charset="0"/>
                          <a:ea typeface="+mn-ea"/>
                          <a:cs typeface="Times New Roman" pitchFamily="18" charset="0"/>
                        </a:rPr>
                        <a:t>א</a:t>
                      </a:r>
                      <a:r>
                        <a:rPr lang="en-US" sz="2000" b="1" kern="1200" baseline="0" dirty="0" smtClean="0">
                          <a:solidFill>
                            <a:schemeClr val="dk1"/>
                          </a:solidFill>
                          <a:latin typeface="Times New Roman" pitchFamily="18" charset="0"/>
                          <a:ea typeface="+mn-ea"/>
                          <a:cs typeface="Times New Roman" pitchFamily="18" charset="0"/>
                        </a:rPr>
                        <a:t> </a:t>
                      </a:r>
                      <a:r>
                        <a:rPr lang="en-US" sz="2000" kern="1200" baseline="0" dirty="0" smtClean="0">
                          <a:solidFill>
                            <a:schemeClr val="dk1"/>
                          </a:solidFill>
                          <a:latin typeface="+mn-lt"/>
                          <a:ea typeface="+mn-ea"/>
                          <a:cs typeface="+mn-cs"/>
                        </a:rPr>
                        <a:t>(01)</a:t>
                      </a:r>
                    </a:p>
                  </a:txBody>
                  <a:tcPr marL="68580" marR="68580" marT="0" marB="0"/>
                </a:tc>
                <a:tc>
                  <a:txBody>
                    <a:bodyPr/>
                    <a:lstStyle/>
                    <a:p>
                      <a:r>
                        <a:rPr lang="en-US" sz="2000" kern="1200" baseline="0" dirty="0" smtClean="0">
                          <a:solidFill>
                            <a:schemeClr val="dk1"/>
                          </a:solidFill>
                          <a:latin typeface="+mn-lt"/>
                          <a:ea typeface="+mn-ea"/>
                          <a:cs typeface="+mn-cs"/>
                        </a:rPr>
                        <a:t>Entire NT</a:t>
                      </a:r>
                      <a:endParaRPr lang="en-US" sz="2000" kern="1200" baseline="0" dirty="0">
                        <a:solidFill>
                          <a:schemeClr val="dk1"/>
                        </a:solidFill>
                        <a:latin typeface="+mn-lt"/>
                        <a:ea typeface="+mn-ea"/>
                        <a:cs typeface="+mn-cs"/>
                      </a:endParaRPr>
                    </a:p>
                  </a:txBody>
                  <a:tcPr/>
                </a:tc>
                <a:tc>
                  <a:txBody>
                    <a:bodyPr/>
                    <a:lstStyle/>
                    <a:p>
                      <a:r>
                        <a:rPr lang="en-US" sz="2000" kern="1200" baseline="0" dirty="0" smtClean="0">
                          <a:solidFill>
                            <a:schemeClr val="dk1"/>
                          </a:solidFill>
                          <a:latin typeface="+mn-lt"/>
                          <a:ea typeface="+mn-ea"/>
                          <a:cs typeface="+mn-cs"/>
                        </a:rPr>
                        <a:t>London</a:t>
                      </a:r>
                      <a:endParaRPr lang="en-US" sz="2000" kern="1200" baseline="0" dirty="0">
                        <a:solidFill>
                          <a:schemeClr val="dk1"/>
                        </a:solidFill>
                        <a:latin typeface="+mn-lt"/>
                        <a:ea typeface="+mn-ea"/>
                        <a:cs typeface="+mn-cs"/>
                      </a:endParaRPr>
                    </a:p>
                  </a:txBody>
                  <a:tcPr/>
                </a:tc>
                <a:tc>
                  <a:txBody>
                    <a:bodyPr/>
                    <a:lstStyle/>
                    <a:p>
                      <a:r>
                        <a:rPr lang="en-US" sz="2000" kern="1200" baseline="0" dirty="0" smtClean="0">
                          <a:solidFill>
                            <a:schemeClr val="dk1"/>
                          </a:solidFill>
                          <a:latin typeface="+mn-lt"/>
                          <a:ea typeface="+mn-ea"/>
                          <a:cs typeface="+mn-cs"/>
                        </a:rPr>
                        <a:t>4</a:t>
                      </a:r>
                      <a:r>
                        <a:rPr lang="en-US" sz="2000" kern="1200" baseline="30000" dirty="0" smtClean="0">
                          <a:solidFill>
                            <a:schemeClr val="dk1"/>
                          </a:solidFill>
                          <a:latin typeface="+mn-lt"/>
                          <a:ea typeface="+mn-ea"/>
                          <a:cs typeface="+mn-cs"/>
                        </a:rPr>
                        <a:t>th</a:t>
                      </a:r>
                      <a:r>
                        <a:rPr lang="en-US" sz="2000" kern="1200" baseline="0" dirty="0" smtClean="0">
                          <a:solidFill>
                            <a:schemeClr val="dk1"/>
                          </a:solidFill>
                          <a:latin typeface="+mn-lt"/>
                          <a:ea typeface="+mn-ea"/>
                          <a:cs typeface="+mn-cs"/>
                        </a:rPr>
                        <a:t> century</a:t>
                      </a:r>
                      <a:endParaRPr lang="en-US" sz="2000" kern="1200" baseline="0" dirty="0">
                        <a:solidFill>
                          <a:schemeClr val="dk1"/>
                        </a:solidFill>
                        <a:latin typeface="+mn-lt"/>
                        <a:ea typeface="+mn-ea"/>
                        <a:cs typeface="+mn-cs"/>
                      </a:endParaRPr>
                    </a:p>
                  </a:txBody>
                  <a:tcPr/>
                </a:tc>
                <a:tc>
                  <a:txBody>
                    <a:bodyPr/>
                    <a:lstStyle/>
                    <a:p>
                      <a:r>
                        <a:rPr lang="en-US" sz="1800" kern="1200" baseline="0" dirty="0" smtClean="0">
                          <a:solidFill>
                            <a:schemeClr val="dk1"/>
                          </a:solidFill>
                          <a:latin typeface="+mn-lt"/>
                          <a:ea typeface="+mn-ea"/>
                          <a:cs typeface="+mn-cs"/>
                        </a:rPr>
                        <a:t>Codex Sinaiticus, found by Tischendorf at Catherine's Monastery on Mt. Sinai.</a:t>
                      </a:r>
                      <a:endParaRPr lang="en-US" sz="2000" kern="1200" baseline="0" dirty="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smtClean="0">
                          <a:solidFill>
                            <a:schemeClr val="dk1"/>
                          </a:solidFill>
                          <a:latin typeface="+mn-lt"/>
                          <a:ea typeface="+mn-ea"/>
                          <a:cs typeface="+mn-cs"/>
                        </a:rPr>
                        <a:t>A (02)</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smtClean="0">
                          <a:solidFill>
                            <a:schemeClr val="dk1"/>
                          </a:solidFill>
                          <a:latin typeface="+mn-lt"/>
                          <a:ea typeface="+mn-ea"/>
                          <a:cs typeface="+mn-cs"/>
                        </a:rPr>
                        <a:t>Entire NT</a:t>
                      </a:r>
                    </a:p>
                  </a:txBody>
                  <a:tcPr/>
                </a:tc>
                <a:tc>
                  <a:txBody>
                    <a:bodyPr/>
                    <a:lstStyle/>
                    <a:p>
                      <a:r>
                        <a:rPr lang="en-US" sz="2000" kern="1200" baseline="0" dirty="0" smtClean="0">
                          <a:solidFill>
                            <a:schemeClr val="dk1"/>
                          </a:solidFill>
                          <a:latin typeface="+mn-lt"/>
                          <a:ea typeface="+mn-ea"/>
                          <a:cs typeface="+mn-cs"/>
                        </a:rPr>
                        <a:t>London</a:t>
                      </a:r>
                      <a:endParaRPr lang="en-US" sz="2000" kern="1200" baseline="0" dirty="0">
                        <a:solidFill>
                          <a:schemeClr val="dk1"/>
                        </a:solidFill>
                        <a:latin typeface="+mn-lt"/>
                        <a:ea typeface="+mn-ea"/>
                        <a:cs typeface="+mn-cs"/>
                      </a:endParaRPr>
                    </a:p>
                  </a:txBody>
                  <a:tcPr/>
                </a:tc>
                <a:tc>
                  <a:txBody>
                    <a:bodyPr/>
                    <a:lstStyle/>
                    <a:p>
                      <a:r>
                        <a:rPr lang="en-US" sz="2000" kern="1200" baseline="0" dirty="0" smtClean="0">
                          <a:solidFill>
                            <a:schemeClr val="dk1"/>
                          </a:solidFill>
                          <a:latin typeface="+mn-lt"/>
                          <a:ea typeface="+mn-ea"/>
                          <a:cs typeface="+mn-cs"/>
                        </a:rPr>
                        <a:t>5</a:t>
                      </a:r>
                      <a:r>
                        <a:rPr lang="en-US" sz="2000" kern="1200" baseline="30000" dirty="0" smtClean="0">
                          <a:solidFill>
                            <a:schemeClr val="dk1"/>
                          </a:solidFill>
                          <a:latin typeface="+mn-lt"/>
                          <a:ea typeface="+mn-ea"/>
                          <a:cs typeface="+mn-cs"/>
                        </a:rPr>
                        <a:t>th</a:t>
                      </a:r>
                      <a:r>
                        <a:rPr lang="en-US" sz="2000" kern="1200" baseline="0" dirty="0" smtClean="0">
                          <a:solidFill>
                            <a:schemeClr val="dk1"/>
                          </a:solidFill>
                          <a:latin typeface="+mn-lt"/>
                          <a:ea typeface="+mn-ea"/>
                          <a:cs typeface="+mn-cs"/>
                        </a:rPr>
                        <a:t> century</a:t>
                      </a:r>
                      <a:endParaRPr lang="en-US" sz="2000" kern="1200" baseline="0" dirty="0">
                        <a:solidFill>
                          <a:schemeClr val="dk1"/>
                        </a:solidFill>
                        <a:latin typeface="+mn-lt"/>
                        <a:ea typeface="+mn-ea"/>
                        <a:cs typeface="+mn-cs"/>
                      </a:endParaRPr>
                    </a:p>
                  </a:txBody>
                  <a:tcPr/>
                </a:tc>
                <a:tc>
                  <a:txBody>
                    <a:bodyPr/>
                    <a:lstStyle/>
                    <a:p>
                      <a:r>
                        <a:rPr lang="en-US" sz="1800" kern="1200" baseline="0" dirty="0" smtClean="0">
                          <a:solidFill>
                            <a:schemeClr val="dk1"/>
                          </a:solidFill>
                          <a:latin typeface="+mn-lt"/>
                          <a:ea typeface="+mn-ea"/>
                          <a:cs typeface="+mn-cs"/>
                        </a:rPr>
                        <a:t>Codex Alexandrinus, so named since it was supposed to have come from Alexandria.</a:t>
                      </a:r>
                      <a:endParaRPr lang="en-US" sz="2000" kern="1200" baseline="0" dirty="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smtClean="0">
                          <a:solidFill>
                            <a:schemeClr val="dk1"/>
                          </a:solidFill>
                          <a:latin typeface="+mn-lt"/>
                          <a:ea typeface="+mn-ea"/>
                          <a:cs typeface="+mn-cs"/>
                        </a:rPr>
                        <a:t>B (03)</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smtClean="0">
                          <a:solidFill>
                            <a:schemeClr val="dk1"/>
                          </a:solidFill>
                          <a:latin typeface="+mn-lt"/>
                          <a:ea typeface="+mn-ea"/>
                          <a:cs typeface="+mn-cs"/>
                        </a:rPr>
                        <a:t>Entire NT minus Revelation</a:t>
                      </a:r>
                    </a:p>
                  </a:txBody>
                  <a:tcPr/>
                </a:tc>
                <a:tc>
                  <a:txBody>
                    <a:bodyPr/>
                    <a:lstStyle/>
                    <a:p>
                      <a:r>
                        <a:rPr lang="en-US" sz="2000" kern="1200" baseline="0" dirty="0" smtClean="0">
                          <a:solidFill>
                            <a:schemeClr val="dk1"/>
                          </a:solidFill>
                          <a:latin typeface="+mn-lt"/>
                          <a:ea typeface="+mn-ea"/>
                          <a:cs typeface="+mn-cs"/>
                        </a:rPr>
                        <a:t>Vatican City</a:t>
                      </a:r>
                      <a:endParaRPr lang="en-US" sz="2000" kern="1200" baseline="0" dirty="0">
                        <a:solidFill>
                          <a:schemeClr val="dk1"/>
                        </a:solidFill>
                        <a:latin typeface="+mn-lt"/>
                        <a:ea typeface="+mn-ea"/>
                        <a:cs typeface="+mn-cs"/>
                      </a:endParaRPr>
                    </a:p>
                  </a:txBody>
                  <a:tcPr/>
                </a:tc>
                <a:tc>
                  <a:txBody>
                    <a:bodyPr/>
                    <a:lstStyle/>
                    <a:p>
                      <a:r>
                        <a:rPr lang="en-US" sz="2000" kern="1200" baseline="0" dirty="0" smtClean="0">
                          <a:solidFill>
                            <a:schemeClr val="dk1"/>
                          </a:solidFill>
                          <a:latin typeface="+mn-lt"/>
                          <a:ea typeface="+mn-ea"/>
                          <a:cs typeface="+mn-cs"/>
                        </a:rPr>
                        <a:t>4</a:t>
                      </a:r>
                      <a:r>
                        <a:rPr lang="en-US" sz="2000" kern="1200" baseline="30000" dirty="0" smtClean="0">
                          <a:solidFill>
                            <a:schemeClr val="dk1"/>
                          </a:solidFill>
                          <a:latin typeface="+mn-lt"/>
                          <a:ea typeface="+mn-ea"/>
                          <a:cs typeface="+mn-cs"/>
                        </a:rPr>
                        <a:t>th</a:t>
                      </a:r>
                      <a:r>
                        <a:rPr lang="en-US" sz="2000" kern="1200" baseline="0" dirty="0" smtClean="0">
                          <a:solidFill>
                            <a:schemeClr val="dk1"/>
                          </a:solidFill>
                          <a:latin typeface="+mn-lt"/>
                          <a:ea typeface="+mn-ea"/>
                          <a:cs typeface="+mn-cs"/>
                        </a:rPr>
                        <a:t> century</a:t>
                      </a:r>
                      <a:endParaRPr lang="en-US" sz="2000" kern="1200" baseline="0" dirty="0">
                        <a:solidFill>
                          <a:schemeClr val="dk1"/>
                        </a:solidFill>
                        <a:latin typeface="+mn-lt"/>
                        <a:ea typeface="+mn-ea"/>
                        <a:cs typeface="+mn-cs"/>
                      </a:endParaRPr>
                    </a:p>
                  </a:txBody>
                  <a:tcPr/>
                </a:tc>
                <a:tc>
                  <a:txBody>
                    <a:bodyPr/>
                    <a:lstStyle/>
                    <a:p>
                      <a:r>
                        <a:rPr lang="en-US" sz="1800" kern="1200" baseline="0" dirty="0" smtClean="0">
                          <a:solidFill>
                            <a:schemeClr val="dk1"/>
                          </a:solidFill>
                          <a:latin typeface="+mn-lt"/>
                          <a:ea typeface="+mn-ea"/>
                          <a:cs typeface="+mn-cs"/>
                        </a:rPr>
                        <a:t>Codex Vaticanus, universally esteemed to be the oldest and best manuscript of the Greek New Testament; </a:t>
                      </a:r>
                      <a:endParaRPr lang="en-US" sz="2000" kern="1200" baseline="0" dirty="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smtClean="0">
                          <a:solidFill>
                            <a:schemeClr val="dk1"/>
                          </a:solidFill>
                          <a:latin typeface="+mn-lt"/>
                          <a:ea typeface="+mn-ea"/>
                          <a:cs typeface="+mn-cs"/>
                        </a:rPr>
                        <a:t>C (04)</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smtClean="0">
                          <a:solidFill>
                            <a:schemeClr val="dk1"/>
                          </a:solidFill>
                          <a:latin typeface="+mn-lt"/>
                          <a:ea typeface="+mn-ea"/>
                          <a:cs typeface="+mn-cs"/>
                        </a:rPr>
                        <a:t>Entire NT</a:t>
                      </a:r>
                    </a:p>
                  </a:txBody>
                  <a:tcPr/>
                </a:tc>
                <a:tc>
                  <a:txBody>
                    <a:bodyPr/>
                    <a:lstStyle/>
                    <a:p>
                      <a:r>
                        <a:rPr lang="en-US" sz="2000" kern="1200" baseline="0" dirty="0" smtClean="0">
                          <a:solidFill>
                            <a:schemeClr val="dk1"/>
                          </a:solidFill>
                          <a:latin typeface="+mn-lt"/>
                          <a:ea typeface="+mn-ea"/>
                          <a:cs typeface="+mn-cs"/>
                        </a:rPr>
                        <a:t>Paris</a:t>
                      </a:r>
                      <a:endParaRPr lang="en-US" sz="2000" kern="1200" baseline="0" dirty="0">
                        <a:solidFill>
                          <a:schemeClr val="dk1"/>
                        </a:solidFill>
                        <a:latin typeface="+mn-lt"/>
                        <a:ea typeface="+mn-ea"/>
                        <a:cs typeface="+mn-cs"/>
                      </a:endParaRPr>
                    </a:p>
                  </a:txBody>
                  <a:tcPr/>
                </a:tc>
                <a:tc>
                  <a:txBody>
                    <a:bodyPr/>
                    <a:lstStyle/>
                    <a:p>
                      <a:r>
                        <a:rPr lang="en-US" sz="2000" kern="1200" baseline="0" dirty="0" smtClean="0">
                          <a:solidFill>
                            <a:schemeClr val="dk1"/>
                          </a:solidFill>
                          <a:latin typeface="+mn-lt"/>
                          <a:ea typeface="+mn-ea"/>
                          <a:cs typeface="+mn-cs"/>
                        </a:rPr>
                        <a:t>5</a:t>
                      </a:r>
                      <a:r>
                        <a:rPr lang="en-US" sz="2000" kern="1200" baseline="30000" dirty="0" smtClean="0">
                          <a:solidFill>
                            <a:schemeClr val="dk1"/>
                          </a:solidFill>
                          <a:latin typeface="+mn-lt"/>
                          <a:ea typeface="+mn-ea"/>
                          <a:cs typeface="+mn-cs"/>
                        </a:rPr>
                        <a:t>th</a:t>
                      </a:r>
                      <a:r>
                        <a:rPr lang="en-US" sz="2000" kern="1200" baseline="0" dirty="0" smtClean="0">
                          <a:solidFill>
                            <a:schemeClr val="dk1"/>
                          </a:solidFill>
                          <a:latin typeface="+mn-lt"/>
                          <a:ea typeface="+mn-ea"/>
                          <a:cs typeface="+mn-cs"/>
                        </a:rPr>
                        <a:t> century</a:t>
                      </a:r>
                      <a:endParaRPr lang="en-US" sz="2000" kern="1200" baseline="0" dirty="0">
                        <a:solidFill>
                          <a:schemeClr val="dk1"/>
                        </a:solidFill>
                        <a:latin typeface="+mn-lt"/>
                        <a:ea typeface="+mn-ea"/>
                        <a:cs typeface="+mn-cs"/>
                      </a:endParaRPr>
                    </a:p>
                  </a:txBody>
                  <a:tcPr/>
                </a:tc>
                <a:tc>
                  <a:txBody>
                    <a:bodyPr/>
                    <a:lstStyle/>
                    <a:p>
                      <a:r>
                        <a:rPr lang="en-US" sz="1800" kern="1200" baseline="0" dirty="0" smtClean="0">
                          <a:solidFill>
                            <a:schemeClr val="dk1"/>
                          </a:solidFill>
                          <a:latin typeface="+mn-lt"/>
                          <a:ea typeface="+mn-ea"/>
                          <a:cs typeface="+mn-cs"/>
                        </a:rPr>
                        <a:t>Codex </a:t>
                      </a:r>
                      <a:r>
                        <a:rPr lang="en-US" sz="1800" kern="1200" baseline="0" dirty="0" err="1" smtClean="0">
                          <a:solidFill>
                            <a:schemeClr val="dk1"/>
                          </a:solidFill>
                          <a:latin typeface="+mn-lt"/>
                          <a:ea typeface="+mn-ea"/>
                          <a:cs typeface="+mn-cs"/>
                        </a:rPr>
                        <a:t>Ephraemi</a:t>
                      </a:r>
                      <a:r>
                        <a:rPr lang="en-US" sz="1800" kern="1200" baseline="0" dirty="0" smtClean="0">
                          <a:solidFill>
                            <a:schemeClr val="dk1"/>
                          </a:solidFill>
                          <a:latin typeface="+mn-lt"/>
                          <a:ea typeface="+mn-ea"/>
                          <a:cs typeface="+mn-cs"/>
                        </a:rPr>
                        <a:t> </a:t>
                      </a:r>
                      <a:r>
                        <a:rPr lang="en-US" sz="1800" kern="1200" baseline="0" dirty="0" err="1" smtClean="0">
                          <a:solidFill>
                            <a:schemeClr val="dk1"/>
                          </a:solidFill>
                          <a:latin typeface="+mn-lt"/>
                          <a:ea typeface="+mn-ea"/>
                          <a:cs typeface="+mn-cs"/>
                        </a:rPr>
                        <a:t>Rescriptus</a:t>
                      </a:r>
                      <a:endParaRPr lang="en-US" sz="2000" kern="1200" baseline="0" dirty="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smtClean="0">
                          <a:solidFill>
                            <a:schemeClr val="dk1"/>
                          </a:solidFill>
                          <a:latin typeface="+mn-lt"/>
                          <a:ea typeface="+mn-ea"/>
                          <a:cs typeface="+mn-cs"/>
                        </a:rPr>
                        <a:t>D (05)</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smtClean="0">
                          <a:solidFill>
                            <a:schemeClr val="dk1"/>
                          </a:solidFill>
                          <a:latin typeface="+mn-lt"/>
                          <a:ea typeface="+mn-ea"/>
                          <a:cs typeface="+mn-cs"/>
                        </a:rPr>
                        <a:t>Gospels and Acts</a:t>
                      </a:r>
                    </a:p>
                  </a:txBody>
                  <a:tcPr/>
                </a:tc>
                <a:tc>
                  <a:txBody>
                    <a:bodyPr/>
                    <a:lstStyle/>
                    <a:p>
                      <a:r>
                        <a:rPr lang="en-US" sz="2000" kern="1200" baseline="0" dirty="0" smtClean="0">
                          <a:solidFill>
                            <a:schemeClr val="dk1"/>
                          </a:solidFill>
                          <a:latin typeface="+mn-lt"/>
                          <a:ea typeface="+mn-ea"/>
                          <a:cs typeface="+mn-cs"/>
                        </a:rPr>
                        <a:t>Cambridge</a:t>
                      </a:r>
                      <a:endParaRPr lang="en-US" sz="2000" kern="1200" baseline="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smtClean="0">
                          <a:solidFill>
                            <a:schemeClr val="dk1"/>
                          </a:solidFill>
                          <a:latin typeface="+mn-lt"/>
                          <a:ea typeface="+mn-ea"/>
                          <a:cs typeface="+mn-cs"/>
                        </a:rPr>
                        <a:t>5</a:t>
                      </a:r>
                      <a:r>
                        <a:rPr lang="en-US" sz="2000" kern="1200" baseline="30000" dirty="0" smtClean="0">
                          <a:solidFill>
                            <a:schemeClr val="dk1"/>
                          </a:solidFill>
                          <a:latin typeface="+mn-lt"/>
                          <a:ea typeface="+mn-ea"/>
                          <a:cs typeface="+mn-cs"/>
                        </a:rPr>
                        <a:t>th</a:t>
                      </a:r>
                      <a:r>
                        <a:rPr lang="en-US" sz="2000" kern="1200" baseline="0" dirty="0" smtClean="0">
                          <a:solidFill>
                            <a:schemeClr val="dk1"/>
                          </a:solidFill>
                          <a:latin typeface="+mn-lt"/>
                          <a:ea typeface="+mn-ea"/>
                          <a:cs typeface="+mn-cs"/>
                        </a:rPr>
                        <a:t> century</a:t>
                      </a:r>
                    </a:p>
                  </a:txBody>
                  <a:tcPr/>
                </a:tc>
                <a:tc>
                  <a:txBody>
                    <a:bodyPr/>
                    <a:lstStyle/>
                    <a:p>
                      <a:r>
                        <a:rPr lang="en-US" sz="1800" kern="1200" baseline="0" dirty="0" smtClean="0">
                          <a:solidFill>
                            <a:schemeClr val="dk1"/>
                          </a:solidFill>
                          <a:latin typeface="+mn-lt"/>
                          <a:ea typeface="+mn-ea"/>
                          <a:cs typeface="+mn-cs"/>
                        </a:rPr>
                        <a:t>Codex </a:t>
                      </a:r>
                      <a:r>
                        <a:rPr lang="en-US" sz="1800" kern="1200" baseline="0" dirty="0" err="1" smtClean="0">
                          <a:solidFill>
                            <a:schemeClr val="dk1"/>
                          </a:solidFill>
                          <a:latin typeface="+mn-lt"/>
                          <a:ea typeface="+mn-ea"/>
                          <a:cs typeface="+mn-cs"/>
                        </a:rPr>
                        <a:t>Bezae</a:t>
                      </a:r>
                      <a:r>
                        <a:rPr lang="en-US" sz="1800" kern="1200" baseline="0" dirty="0" smtClean="0">
                          <a:solidFill>
                            <a:schemeClr val="dk1"/>
                          </a:solidFill>
                          <a:latin typeface="+mn-lt"/>
                          <a:ea typeface="+mn-ea"/>
                          <a:cs typeface="+mn-cs"/>
                        </a:rPr>
                        <a:t>, is the early known manuscript which Theodore </a:t>
                      </a:r>
                      <a:r>
                        <a:rPr lang="en-US" sz="1800" kern="1200" baseline="0" dirty="0" err="1" smtClean="0">
                          <a:solidFill>
                            <a:schemeClr val="dk1"/>
                          </a:solidFill>
                          <a:latin typeface="+mn-lt"/>
                          <a:ea typeface="+mn-ea"/>
                          <a:cs typeface="+mn-cs"/>
                        </a:rPr>
                        <a:t>Beza</a:t>
                      </a:r>
                      <a:r>
                        <a:rPr lang="en-US" sz="1800" kern="1200" baseline="0" dirty="0" smtClean="0">
                          <a:solidFill>
                            <a:schemeClr val="dk1"/>
                          </a:solidFill>
                          <a:latin typeface="+mn-lt"/>
                          <a:ea typeface="+mn-ea"/>
                          <a:cs typeface="+mn-cs"/>
                        </a:rPr>
                        <a:t> obtained in 1562 from the monastery of </a:t>
                      </a:r>
                      <a:r>
                        <a:rPr lang="en-US" sz="1800" kern="1200" baseline="0" dirty="0" err="1" smtClean="0">
                          <a:solidFill>
                            <a:schemeClr val="dk1"/>
                          </a:solidFill>
                          <a:latin typeface="+mn-lt"/>
                          <a:ea typeface="+mn-ea"/>
                          <a:cs typeface="+mn-cs"/>
                        </a:rPr>
                        <a:t>Irenaeus</a:t>
                      </a:r>
                      <a:r>
                        <a:rPr lang="en-US" sz="1800" kern="1200" baseline="0" dirty="0" smtClean="0">
                          <a:solidFill>
                            <a:schemeClr val="dk1"/>
                          </a:solidFill>
                          <a:latin typeface="+mn-lt"/>
                          <a:ea typeface="+mn-ea"/>
                          <a:cs typeface="+mn-cs"/>
                        </a:rPr>
                        <a:t> at Lyons. </a:t>
                      </a:r>
                      <a:endParaRPr lang="en-US" sz="2000" kern="1200" baseline="0" dirty="0">
                        <a:solidFill>
                          <a:schemeClr val="dk1"/>
                        </a:solidFill>
                        <a:latin typeface="+mn-lt"/>
                        <a:ea typeface="+mn-ea"/>
                        <a:cs typeface="+mn-cs"/>
                      </a:endParaRPr>
                    </a:p>
                  </a:txBody>
                  <a:tcPr/>
                </a:tc>
              </a:tr>
            </a:tbl>
          </a:graphicData>
        </a:graphic>
      </p:graphicFrame>
      <p:sp>
        <p:nvSpPr>
          <p:cNvPr id="6" name="Rectangle 5"/>
          <p:cNvSpPr/>
          <p:nvPr/>
        </p:nvSpPr>
        <p:spPr>
          <a:xfrm>
            <a:off x="5715000" y="6550223"/>
            <a:ext cx="3223255" cy="307777"/>
          </a:xfrm>
          <a:prstGeom prst="rect">
            <a:avLst/>
          </a:prstGeom>
        </p:spPr>
        <p:txBody>
          <a:bodyPr wrap="none">
            <a:spAutoFit/>
          </a:bodyPr>
          <a:lstStyle/>
          <a:p>
            <a:r>
              <a:rPr lang="en-US" sz="1400" dirty="0" smtClean="0"/>
              <a:t>ISBE, </a:t>
            </a:r>
            <a:r>
              <a:rPr lang="en-US" sz="1400" i="1" dirty="0" smtClean="0"/>
              <a:t>Text and MSS of the NT</a:t>
            </a:r>
            <a:r>
              <a:rPr lang="en-US" sz="1400" dirty="0" smtClean="0"/>
              <a:t>, pp. 814-816</a:t>
            </a:r>
            <a:endParaRPr lang="en-US" sz="1400" dirty="0"/>
          </a:p>
        </p:txBody>
      </p:sp>
    </p:spTree>
  </p:cSld>
  <p:clrMapOvr>
    <a:masterClrMapping/>
  </p:clrMapOvr>
  <p:transition>
    <p:plu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pic>
        <p:nvPicPr>
          <p:cNvPr id="6" name="Picture 5" descr="PrintingPress.jpg"/>
          <p:cNvPicPr>
            <a:picLocks noChangeAspect="1"/>
          </p:cNvPicPr>
          <p:nvPr/>
        </p:nvPicPr>
        <p:blipFill>
          <a:blip r:embed="rId2" cstate="print"/>
          <a:stretch>
            <a:fillRect/>
          </a:stretch>
        </p:blipFill>
        <p:spPr>
          <a:xfrm>
            <a:off x="457200" y="1828801"/>
            <a:ext cx="2895600" cy="4205859"/>
          </a:xfrm>
          <a:prstGeom prst="rect">
            <a:avLst/>
          </a:prstGeom>
        </p:spPr>
      </p:pic>
      <p:pic>
        <p:nvPicPr>
          <p:cNvPr id="7" name="Picture 6" descr="scribe.jpg"/>
          <p:cNvPicPr>
            <a:picLocks noChangeAspect="1"/>
          </p:cNvPicPr>
          <p:nvPr/>
        </p:nvPicPr>
        <p:blipFill>
          <a:blip r:embed="rId3" cstate="print"/>
          <a:stretch>
            <a:fillRect/>
          </a:stretch>
        </p:blipFill>
        <p:spPr>
          <a:xfrm>
            <a:off x="3352800" y="1828800"/>
            <a:ext cx="3200400" cy="2467778"/>
          </a:xfrm>
          <a:prstGeom prst="rect">
            <a:avLst/>
          </a:prstGeom>
        </p:spPr>
      </p:pic>
      <p:pic>
        <p:nvPicPr>
          <p:cNvPr id="8" name="Picture 7" descr="MS Luke 11_2 in Codex Sinaiticus.jpg"/>
          <p:cNvPicPr>
            <a:picLocks noChangeAspect="1"/>
          </p:cNvPicPr>
          <p:nvPr/>
        </p:nvPicPr>
        <p:blipFill>
          <a:blip r:embed="rId4" cstate="print"/>
          <a:stretch>
            <a:fillRect/>
          </a:stretch>
        </p:blipFill>
        <p:spPr>
          <a:xfrm>
            <a:off x="3352799" y="4267200"/>
            <a:ext cx="2989731" cy="1752600"/>
          </a:xfrm>
          <a:prstGeom prst="rect">
            <a:avLst/>
          </a:prstGeom>
        </p:spPr>
      </p:pic>
      <p:pic>
        <p:nvPicPr>
          <p:cNvPr id="9" name="Picture 8" descr="MS - Minuscule 57.jpg"/>
          <p:cNvPicPr>
            <a:picLocks noChangeAspect="1"/>
          </p:cNvPicPr>
          <p:nvPr/>
        </p:nvPicPr>
        <p:blipFill>
          <a:blip r:embed="rId5" cstate="print"/>
          <a:stretch>
            <a:fillRect/>
          </a:stretch>
        </p:blipFill>
        <p:spPr>
          <a:xfrm>
            <a:off x="6553200" y="1828800"/>
            <a:ext cx="2184704" cy="2819400"/>
          </a:xfrm>
          <a:prstGeom prst="rect">
            <a:avLst/>
          </a:prstGeom>
        </p:spPr>
      </p:pic>
      <p:pic>
        <p:nvPicPr>
          <p:cNvPr id="10" name="Picture 9" descr="Papyrus_plant.jpg"/>
          <p:cNvPicPr>
            <a:picLocks noChangeAspect="1"/>
          </p:cNvPicPr>
          <p:nvPr/>
        </p:nvPicPr>
        <p:blipFill>
          <a:blip r:embed="rId6" cstate="print"/>
          <a:stretch>
            <a:fillRect/>
          </a:stretch>
        </p:blipFill>
        <p:spPr>
          <a:xfrm>
            <a:off x="6096000" y="4267200"/>
            <a:ext cx="2625618" cy="1752599"/>
          </a:xfrm>
          <a:prstGeom prst="rect">
            <a:avLst/>
          </a:prstGeom>
        </p:spPr>
      </p:pic>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1000"/>
            <a:lum/>
          </a:blip>
          <a:srcRect/>
          <a:stretch>
            <a:fillRect t="-48000" b="-4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n>
                  <a:solidFill>
                    <a:schemeClr val="tx1"/>
                  </a:solidFill>
                </a:ln>
                <a:solidFill>
                  <a:srgbClr val="FFFF00"/>
                </a:solidFill>
                <a:effectLst>
                  <a:outerShdw blurRad="50800" dist="38100" dir="2700000" algn="tl" rotWithShape="0">
                    <a:prstClr val="black"/>
                  </a:outerShdw>
                </a:effectLst>
              </a:rPr>
              <a:t>Review Questions</a:t>
            </a:r>
          </a:p>
        </p:txBody>
      </p:sp>
      <p:sp>
        <p:nvSpPr>
          <p:cNvPr id="3" name="Content Placeholder 2"/>
          <p:cNvSpPr>
            <a:spLocks noGrp="1"/>
          </p:cNvSpPr>
          <p:nvPr>
            <p:ph idx="1"/>
          </p:nvPr>
        </p:nvSpPr>
        <p:spPr/>
        <p:txBody>
          <a:bodyPr>
            <a:normAutofit/>
          </a:bodyPr>
          <a:lstStyle/>
          <a:p>
            <a:r>
              <a:rPr lang="en-US" sz="3600" b="1" dirty="0" smtClean="0">
                <a:ln>
                  <a:solidFill>
                    <a:schemeClr val="tx1"/>
                  </a:solidFill>
                </a:ln>
                <a:solidFill>
                  <a:srgbClr val="FFFF00"/>
                </a:solidFill>
                <a:effectLst>
                  <a:outerShdw blurRad="50800" dist="38100" dir="2700000" algn="tl" rotWithShape="0">
                    <a:prstClr val="black"/>
                  </a:outerShdw>
                </a:effectLst>
              </a:rPr>
              <a:t>When was the printing press invented?</a:t>
            </a:r>
          </a:p>
          <a:p>
            <a:pPr lvl="1"/>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In 1440 (the Gutenberg Press)</a:t>
            </a:r>
            <a:endParaRPr lang="en-US" sz="3200"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a:solidFill>
                    <a:schemeClr val="tx1"/>
                  </a:solidFill>
                </a:ln>
                <a:solidFill>
                  <a:srgbClr val="FFFF00"/>
                </a:solidFill>
                <a:effectLst>
                  <a:outerShdw blurRad="50800" dist="38100" dir="2700000" algn="tl" rotWithShape="0">
                    <a:prstClr val="black"/>
                  </a:outerShdw>
                </a:effectLst>
              </a:rPr>
              <a:t>Review Questions</a:t>
            </a:r>
          </a:p>
        </p:txBody>
      </p:sp>
      <p:sp>
        <p:nvSpPr>
          <p:cNvPr id="3" name="Content Placeholder 2"/>
          <p:cNvSpPr>
            <a:spLocks noGrp="1"/>
          </p:cNvSpPr>
          <p:nvPr>
            <p:ph idx="1"/>
          </p:nvPr>
        </p:nvSpPr>
        <p:spPr/>
        <p:txBody>
          <a:bodyPr/>
          <a:lstStyle/>
          <a:p>
            <a:r>
              <a:rPr lang="en-US" sz="3600" b="1" dirty="0" smtClean="0">
                <a:ln>
                  <a:solidFill>
                    <a:schemeClr val="tx1"/>
                  </a:solidFill>
                </a:ln>
                <a:solidFill>
                  <a:srgbClr val="FFFF00"/>
                </a:solidFill>
                <a:effectLst>
                  <a:outerShdw blurRad="50800" dist="38100" dir="2700000" algn="tl" rotWithShape="0">
                    <a:prstClr val="black"/>
                  </a:outerShdw>
                </a:effectLst>
              </a:rPr>
              <a:t>Prior to 1440 what method was used to reproduce ancient documents?</a:t>
            </a:r>
          </a:p>
          <a:p>
            <a:pPr lvl="1"/>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Hand copying</a:t>
            </a:r>
          </a:p>
          <a:p>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1000"/>
            <a:lum/>
          </a:blip>
          <a:srcRect/>
          <a:stretch>
            <a:fillRect t="-48000" b="-4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ln>
                  <a:solidFill>
                    <a:schemeClr val="tx1"/>
                  </a:solidFill>
                </a:ln>
                <a:solidFill>
                  <a:srgbClr val="FFFF00"/>
                </a:solidFill>
                <a:effectLst>
                  <a:outerShdw blurRad="50800" dist="38100" dir="2700000" algn="tl" rotWithShape="0">
                    <a:prstClr val="black"/>
                  </a:outerShdw>
                </a:effectLst>
              </a:rPr>
              <a:t>Preservation of Ancient Literature</a:t>
            </a:r>
            <a:endParaRPr lang="en-US" b="1" dirty="0">
              <a:ln>
                <a:solidFill>
                  <a:schemeClr val="tx1"/>
                </a:solidFill>
              </a:ln>
              <a:solidFill>
                <a:srgbClr val="FFFF00"/>
              </a:solidFill>
              <a:effectLst>
                <a:outerShdw blurRad="50800" dist="38100" dir="2700000" algn="tl" rotWithShape="0">
                  <a:prstClr val="black"/>
                </a:outerShdw>
              </a:effectLst>
            </a:endParaRPr>
          </a:p>
        </p:txBody>
      </p:sp>
      <p:sp>
        <p:nvSpPr>
          <p:cNvPr id="3" name="Content Placeholder 2"/>
          <p:cNvSpPr>
            <a:spLocks noGrp="1"/>
          </p:cNvSpPr>
          <p:nvPr>
            <p:ph idx="1"/>
          </p:nvPr>
        </p:nvSpPr>
        <p:spPr>
          <a:xfrm>
            <a:off x="457200" y="1066800"/>
            <a:ext cx="8229600" cy="5638800"/>
          </a:xfrm>
        </p:spPr>
        <p:txBody>
          <a:bodyPr>
            <a:normAutofit fontScale="92500" lnSpcReduction="20000"/>
          </a:bodyPr>
          <a:lstStyle/>
          <a:p>
            <a:r>
              <a:rPr lang="en-US" b="1" dirty="0" smtClean="0">
                <a:ln w="3175">
                  <a:solidFill>
                    <a:schemeClr val="tx1"/>
                  </a:solidFill>
                </a:ln>
                <a:solidFill>
                  <a:srgbClr val="FFFF00"/>
                </a:solidFill>
                <a:effectLst>
                  <a:outerShdw dist="50800" dir="2700000" algn="tl" rotWithShape="0">
                    <a:prstClr val="black"/>
                  </a:outerShdw>
                </a:effectLst>
              </a:rPr>
              <a:t>Today</a:t>
            </a:r>
            <a:r>
              <a:rPr lang="en-US" b="1" dirty="0" smtClean="0">
                <a:ln w="3175">
                  <a:solidFill>
                    <a:schemeClr val="tx1"/>
                  </a:solidFill>
                </a:ln>
                <a:solidFill>
                  <a:schemeClr val="accent6">
                    <a:lumMod val="75000"/>
                  </a:schemeClr>
                </a:solidFill>
                <a:effectLst>
                  <a:outerShdw dist="50800" dir="2700000" algn="tl" rotWithShape="0">
                    <a:prstClr val="black"/>
                  </a:outerShdw>
                </a:effectLst>
              </a:rPr>
              <a:t> - We are spoiled today by our ability to copy information – because of recent technology we are able to flawlessly copy large amounts of information with just a few mouse clicks.</a:t>
            </a:r>
          </a:p>
          <a:p>
            <a:r>
              <a:rPr lang="en-US" b="1" dirty="0" smtClean="0">
                <a:ln w="3175">
                  <a:solidFill>
                    <a:schemeClr val="tx1"/>
                  </a:solidFill>
                </a:ln>
                <a:solidFill>
                  <a:srgbClr val="FFFF00"/>
                </a:solidFill>
                <a:effectLst>
                  <a:outerShdw dist="50800" dir="2700000" algn="tl" rotWithShape="0">
                    <a:prstClr val="black"/>
                  </a:outerShdw>
                </a:effectLst>
              </a:rPr>
              <a:t>Photocopiers </a:t>
            </a:r>
            <a:r>
              <a:rPr lang="en-US" b="1" dirty="0" smtClean="0">
                <a:ln w="3175">
                  <a:solidFill>
                    <a:schemeClr val="tx1"/>
                  </a:solidFill>
                </a:ln>
                <a:solidFill>
                  <a:schemeClr val="accent6">
                    <a:lumMod val="75000"/>
                  </a:schemeClr>
                </a:solidFill>
                <a:effectLst>
                  <a:outerShdw dist="50800" dir="2700000" algn="tl" rotWithShape="0">
                    <a:prstClr val="black"/>
                  </a:outerShdw>
                </a:effectLst>
              </a:rPr>
              <a:t>- Even before computers were so readily available to the general public, “copy machines” (introduced by Xerox in the 1960s) made it easy to create a perfect copy of printed materials.</a:t>
            </a:r>
          </a:p>
          <a:p>
            <a:r>
              <a:rPr lang="en-US" b="1" dirty="0" smtClean="0">
                <a:ln w="3175">
                  <a:solidFill>
                    <a:schemeClr val="tx1"/>
                  </a:solidFill>
                </a:ln>
                <a:solidFill>
                  <a:srgbClr val="FFFF00"/>
                </a:solidFill>
                <a:effectLst>
                  <a:outerShdw dist="50800" dir="2700000" algn="tl" rotWithShape="0">
                    <a:prstClr val="black"/>
                  </a:outerShdw>
                </a:effectLst>
              </a:rPr>
              <a:t>The Printing Press </a:t>
            </a:r>
            <a:r>
              <a:rPr lang="en-US" b="1" dirty="0" smtClean="0">
                <a:ln w="3175">
                  <a:solidFill>
                    <a:schemeClr val="tx1"/>
                  </a:solidFill>
                </a:ln>
                <a:solidFill>
                  <a:schemeClr val="accent6">
                    <a:lumMod val="75000"/>
                  </a:schemeClr>
                </a:solidFill>
                <a:effectLst>
                  <a:outerShdw dist="50800" dir="2700000" algn="tl" rotWithShape="0">
                    <a:prstClr val="black"/>
                  </a:outerShdw>
                </a:effectLst>
              </a:rPr>
              <a:t>- The ability to make perfect copies of written information dates back to the invention of the printing press (1440 – the Gutenberg Press)</a:t>
            </a:r>
          </a:p>
          <a:p>
            <a:endParaRPr lang="en-US" b="1" dirty="0" smtClean="0">
              <a:ln w="3175">
                <a:solidFill>
                  <a:schemeClr val="tx1"/>
                </a:solidFill>
              </a:ln>
              <a:solidFill>
                <a:schemeClr val="accent6">
                  <a:lumMod val="75000"/>
                </a:schemeClr>
              </a:solidFill>
              <a:effectLst>
                <a:outerShdw dist="50800" dir="2700000" algn="tl" rotWithShape="0">
                  <a:prstClr val="black"/>
                </a:outerShdw>
              </a:effectLst>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a:solidFill>
                    <a:schemeClr val="tx1"/>
                  </a:solidFill>
                </a:ln>
                <a:solidFill>
                  <a:srgbClr val="FFFF00"/>
                </a:solidFill>
                <a:effectLst>
                  <a:outerShdw blurRad="50800" dist="38100" dir="2700000" algn="tl" rotWithShape="0">
                    <a:prstClr val="black"/>
                  </a:outerShdw>
                </a:effectLst>
              </a:rPr>
              <a:t>Review Questions</a:t>
            </a:r>
          </a:p>
        </p:txBody>
      </p:sp>
      <p:sp>
        <p:nvSpPr>
          <p:cNvPr id="3" name="Content Placeholder 2"/>
          <p:cNvSpPr>
            <a:spLocks noGrp="1"/>
          </p:cNvSpPr>
          <p:nvPr>
            <p:ph idx="1"/>
          </p:nvPr>
        </p:nvSpPr>
        <p:spPr/>
        <p:txBody>
          <a:bodyPr>
            <a:normAutofit fontScale="92500" lnSpcReduction="20000"/>
          </a:bodyPr>
          <a:lstStyle/>
          <a:p>
            <a:r>
              <a:rPr lang="en-US" sz="3600" b="1" dirty="0" smtClean="0">
                <a:ln>
                  <a:solidFill>
                    <a:schemeClr val="tx1"/>
                  </a:solidFill>
                </a:ln>
                <a:solidFill>
                  <a:srgbClr val="FFFF00"/>
                </a:solidFill>
                <a:effectLst>
                  <a:outerShdw blurRad="50800" dist="38100" dir="2700000" algn="tl" rotWithShape="0">
                    <a:prstClr val="black"/>
                  </a:outerShdw>
                </a:effectLst>
              </a:rPr>
              <a:t>When looking at the body of manuscript evidence for an ancient document, what are  </a:t>
            </a:r>
            <a:r>
              <a:rPr lang="en-US" sz="3600" b="1" u="sng" dirty="0" smtClean="0">
                <a:ln>
                  <a:solidFill>
                    <a:schemeClr val="tx1"/>
                  </a:solidFill>
                </a:ln>
                <a:solidFill>
                  <a:srgbClr val="FFFF00"/>
                </a:solidFill>
                <a:effectLst>
                  <a:outerShdw blurRad="50800" dist="38100" dir="2700000" algn="tl" rotWithShape="0">
                    <a:prstClr val="black"/>
                  </a:outerShdw>
                </a:effectLst>
              </a:rPr>
              <a:t>two</a:t>
            </a:r>
            <a:r>
              <a:rPr lang="en-US" sz="3600" b="1" dirty="0" smtClean="0">
                <a:ln>
                  <a:solidFill>
                    <a:schemeClr val="tx1"/>
                  </a:solidFill>
                </a:ln>
                <a:solidFill>
                  <a:srgbClr val="FFFF00"/>
                </a:solidFill>
                <a:effectLst>
                  <a:outerShdw blurRad="50800" dist="38100" dir="2700000" algn="tl" rotWithShape="0">
                    <a:prstClr val="black"/>
                  </a:outerShdw>
                </a:effectLst>
              </a:rPr>
              <a:t> characteristics  that we hope to find in that body of evidence so as to </a:t>
            </a:r>
            <a:r>
              <a:rPr lang="en-US" sz="3600" b="1" u="sng" dirty="0" smtClean="0">
                <a:ln>
                  <a:solidFill>
                    <a:schemeClr val="tx1"/>
                  </a:solidFill>
                </a:ln>
                <a:solidFill>
                  <a:srgbClr val="FFFF00"/>
                </a:solidFill>
                <a:effectLst>
                  <a:outerShdw blurRad="50800" dist="38100" dir="2700000" algn="tl" rotWithShape="0">
                    <a:prstClr val="black"/>
                  </a:outerShdw>
                </a:effectLst>
              </a:rPr>
              <a:t>improve</a:t>
            </a:r>
            <a:r>
              <a:rPr lang="en-US" sz="3600" b="1" dirty="0" smtClean="0">
                <a:ln>
                  <a:solidFill>
                    <a:schemeClr val="tx1"/>
                  </a:solidFill>
                </a:ln>
                <a:solidFill>
                  <a:srgbClr val="FFFF00"/>
                </a:solidFill>
                <a:effectLst>
                  <a:outerShdw blurRad="50800" dist="38100" dir="2700000" algn="tl" rotWithShape="0">
                    <a:prstClr val="black"/>
                  </a:outerShdw>
                </a:effectLst>
              </a:rPr>
              <a:t> our ability to </a:t>
            </a:r>
            <a:r>
              <a:rPr lang="en-US" sz="3600" b="1" u="sng" dirty="0" smtClean="0">
                <a:ln>
                  <a:solidFill>
                    <a:schemeClr val="tx1"/>
                  </a:solidFill>
                </a:ln>
                <a:solidFill>
                  <a:srgbClr val="FFFF00"/>
                </a:solidFill>
                <a:effectLst>
                  <a:outerShdw blurRad="50800" dist="38100" dir="2700000" algn="tl" rotWithShape="0">
                    <a:prstClr val="black"/>
                  </a:outerShdw>
                </a:effectLst>
              </a:rPr>
              <a:t>accurately</a:t>
            </a:r>
            <a:r>
              <a:rPr lang="en-US" sz="3600" b="1" dirty="0" smtClean="0">
                <a:ln>
                  <a:solidFill>
                    <a:schemeClr val="tx1"/>
                  </a:solidFill>
                </a:ln>
                <a:solidFill>
                  <a:srgbClr val="FFFF00"/>
                </a:solidFill>
                <a:effectLst>
                  <a:outerShdw blurRad="50800" dist="38100" dir="2700000" algn="tl" rotWithShape="0">
                    <a:prstClr val="black"/>
                  </a:outerShdw>
                </a:effectLst>
              </a:rPr>
              <a:t> reconstruct  what the original document said?</a:t>
            </a:r>
          </a:p>
          <a:p>
            <a:pPr lvl="1"/>
            <a:r>
              <a:rPr lang="en-US" sz="3200" b="1" u="sng" dirty="0" smtClean="0">
                <a:ln w="3175">
                  <a:solidFill>
                    <a:schemeClr val="tx1"/>
                  </a:solidFill>
                </a:ln>
                <a:solidFill>
                  <a:schemeClr val="accent6">
                    <a:lumMod val="75000"/>
                  </a:schemeClr>
                </a:solidFill>
                <a:effectLst>
                  <a:outerShdw dist="50800" dir="2700000" algn="tl" rotWithShape="0">
                    <a:prstClr val="black"/>
                  </a:outerShdw>
                </a:effectLst>
              </a:rPr>
              <a:t>A Large Number of Copies</a:t>
            </a:r>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 – especially if those copies represent multiple lines of transmission</a:t>
            </a:r>
          </a:p>
          <a:p>
            <a:pPr lvl="1"/>
            <a:r>
              <a:rPr lang="en-US" sz="3200" b="1" u="sng" dirty="0" smtClean="0">
                <a:ln w="3175">
                  <a:solidFill>
                    <a:schemeClr val="tx1"/>
                  </a:solidFill>
                </a:ln>
                <a:solidFill>
                  <a:schemeClr val="accent6">
                    <a:lumMod val="75000"/>
                  </a:schemeClr>
                </a:solidFill>
                <a:effectLst>
                  <a:outerShdw dist="50800" dir="2700000" algn="tl" rotWithShape="0">
                    <a:prstClr val="black"/>
                  </a:outerShdw>
                </a:effectLst>
              </a:rPr>
              <a:t>Older Copies</a:t>
            </a:r>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  - that is, copies that are close in age to the original</a:t>
            </a:r>
          </a:p>
          <a:p>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a:solidFill>
                    <a:schemeClr val="tx1"/>
                  </a:solidFill>
                </a:ln>
                <a:solidFill>
                  <a:srgbClr val="FFFF00"/>
                </a:solidFill>
                <a:effectLst>
                  <a:outerShdw blurRad="50800" dist="38100" dir="2700000" algn="tl" rotWithShape="0">
                    <a:prstClr val="black"/>
                  </a:outerShdw>
                </a:effectLst>
              </a:rPr>
              <a:t>Review Questions</a:t>
            </a:r>
          </a:p>
        </p:txBody>
      </p:sp>
      <p:sp>
        <p:nvSpPr>
          <p:cNvPr id="3" name="Content Placeholder 2"/>
          <p:cNvSpPr>
            <a:spLocks noGrp="1"/>
          </p:cNvSpPr>
          <p:nvPr>
            <p:ph idx="1"/>
          </p:nvPr>
        </p:nvSpPr>
        <p:spPr/>
        <p:txBody>
          <a:bodyPr>
            <a:normAutofit/>
          </a:bodyPr>
          <a:lstStyle/>
          <a:p>
            <a:r>
              <a:rPr lang="en-US" sz="3600" b="1" dirty="0" smtClean="0">
                <a:ln>
                  <a:solidFill>
                    <a:schemeClr val="tx1"/>
                  </a:solidFill>
                </a:ln>
                <a:solidFill>
                  <a:srgbClr val="FFFF00"/>
                </a:solidFill>
                <a:effectLst>
                  <a:outerShdw blurRad="50800" dist="38100" dir="2700000" algn="tl" rotWithShape="0">
                    <a:prstClr val="black"/>
                  </a:outerShdw>
                </a:effectLst>
              </a:rPr>
              <a:t>How does the manuscript evidence for the New Testament compare with all other ancient documents in terms of:</a:t>
            </a:r>
          </a:p>
          <a:p>
            <a:pPr lvl="1"/>
            <a:r>
              <a:rPr lang="en-US" b="1" dirty="0" smtClean="0">
                <a:ln>
                  <a:solidFill>
                    <a:schemeClr val="tx1"/>
                  </a:solidFill>
                </a:ln>
                <a:solidFill>
                  <a:srgbClr val="FFFF00"/>
                </a:solidFill>
                <a:effectLst>
                  <a:outerShdw blurRad="50800" dist="38100" dir="2700000" algn="tl" rotWithShape="0">
                    <a:prstClr val="black"/>
                  </a:outerShdw>
                </a:effectLst>
              </a:rPr>
              <a:t>The </a:t>
            </a:r>
            <a:r>
              <a:rPr lang="en-US" b="1" u="sng" dirty="0" smtClean="0">
                <a:ln>
                  <a:solidFill>
                    <a:schemeClr val="tx1"/>
                  </a:solidFill>
                </a:ln>
                <a:solidFill>
                  <a:srgbClr val="FFFF00"/>
                </a:solidFill>
                <a:effectLst>
                  <a:outerShdw blurRad="50800" dist="38100" dir="2700000" algn="tl" rotWithShape="0">
                    <a:prstClr val="black"/>
                  </a:outerShdw>
                </a:effectLst>
              </a:rPr>
              <a:t>Number</a:t>
            </a:r>
            <a:r>
              <a:rPr lang="en-US" b="1" dirty="0" smtClean="0">
                <a:ln>
                  <a:solidFill>
                    <a:schemeClr val="tx1"/>
                  </a:solidFill>
                </a:ln>
                <a:solidFill>
                  <a:srgbClr val="FFFF00"/>
                </a:solidFill>
                <a:effectLst>
                  <a:outerShdw blurRad="50800" dist="38100" dir="2700000" algn="tl" rotWithShape="0">
                    <a:prstClr val="black"/>
                  </a:outerShdw>
                </a:effectLst>
              </a:rPr>
              <a:t> of Existing Copies?</a:t>
            </a:r>
          </a:p>
          <a:p>
            <a:pPr lvl="1"/>
            <a:r>
              <a:rPr lang="en-US" b="1" dirty="0" smtClean="0">
                <a:ln>
                  <a:solidFill>
                    <a:schemeClr val="tx1"/>
                  </a:solidFill>
                </a:ln>
                <a:solidFill>
                  <a:srgbClr val="FFFF00"/>
                </a:solidFill>
                <a:effectLst>
                  <a:outerShdw blurRad="50800" dist="38100" dir="2700000" algn="tl" rotWithShape="0">
                    <a:prstClr val="black"/>
                  </a:outerShdw>
                </a:effectLst>
              </a:rPr>
              <a:t>The </a:t>
            </a:r>
            <a:r>
              <a:rPr lang="en-US" b="1" u="sng" dirty="0" smtClean="0">
                <a:ln>
                  <a:solidFill>
                    <a:schemeClr val="tx1"/>
                  </a:solidFill>
                </a:ln>
                <a:solidFill>
                  <a:srgbClr val="FFFF00"/>
                </a:solidFill>
                <a:effectLst>
                  <a:outerShdw blurRad="50800" dist="38100" dir="2700000" algn="tl" rotWithShape="0">
                    <a:prstClr val="black"/>
                  </a:outerShdw>
                </a:effectLst>
              </a:rPr>
              <a:t>Oldest</a:t>
            </a:r>
            <a:r>
              <a:rPr lang="en-US" b="1" dirty="0" smtClean="0">
                <a:ln>
                  <a:solidFill>
                    <a:schemeClr val="tx1"/>
                  </a:solidFill>
                </a:ln>
                <a:solidFill>
                  <a:srgbClr val="FFFF00"/>
                </a:solidFill>
                <a:effectLst>
                  <a:outerShdw blurRad="50800" dist="38100" dir="2700000" algn="tl" rotWithShape="0">
                    <a:prstClr val="black"/>
                  </a:outerShdw>
                </a:effectLst>
              </a:rPr>
              <a:t> Copies?</a:t>
            </a:r>
          </a:p>
          <a:p>
            <a:pPr>
              <a:buNone/>
            </a:pPr>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of Copies of the NT Compared to Other Ancient Literature*</a:t>
            </a:r>
            <a:endParaRPr lang="en-US" dirty="0"/>
          </a:p>
        </p:txBody>
      </p:sp>
      <p:graphicFrame>
        <p:nvGraphicFramePr>
          <p:cNvPr id="1026" name="Object 2"/>
          <p:cNvGraphicFramePr>
            <a:graphicFrameLocks noChangeAspect="1"/>
          </p:cNvGraphicFramePr>
          <p:nvPr>
            <p:ph idx="1"/>
          </p:nvPr>
        </p:nvGraphicFramePr>
        <p:xfrm>
          <a:off x="738187" y="1858169"/>
          <a:ext cx="7667625" cy="4010025"/>
        </p:xfrm>
        <a:graphic>
          <a:graphicData uri="http://schemas.openxmlformats.org/presentationml/2006/ole">
            <p:oleObj spid="_x0000_s41986" name="Chart" r:id="rId3" imgW="7667772" imgH="4009952" progId="MSGraph.Chart.8">
              <p:embed followColorScheme="full"/>
            </p:oleObj>
          </a:graphicData>
        </a:graphic>
      </p:graphicFrame>
      <p:sp>
        <p:nvSpPr>
          <p:cNvPr id="5" name="Text Box 1028"/>
          <p:cNvSpPr txBox="1">
            <a:spLocks noChangeArrowheads="1"/>
          </p:cNvSpPr>
          <p:nvPr/>
        </p:nvSpPr>
        <p:spPr bwMode="auto">
          <a:xfrm>
            <a:off x="1371600" y="5791200"/>
            <a:ext cx="7178675" cy="701675"/>
          </a:xfrm>
          <a:prstGeom prst="rect">
            <a:avLst/>
          </a:prstGeom>
          <a:noFill/>
          <a:ln w="9525">
            <a:noFill/>
            <a:miter lim="800000"/>
            <a:headEnd/>
            <a:tailEnd/>
          </a:ln>
          <a:effectLst/>
        </p:spPr>
        <p:txBody>
          <a:bodyPr>
            <a:spAutoFit/>
          </a:bodyPr>
          <a:lstStyle/>
          <a:p>
            <a:r>
              <a:rPr lang="en-US" sz="1600" i="1" dirty="0">
                <a:latin typeface="Times New Roman" pitchFamily="18" charset="0"/>
              </a:rPr>
              <a:t>“There is</a:t>
            </a:r>
            <a:r>
              <a:rPr lang="en-US" dirty="0"/>
              <a:t> </a:t>
            </a:r>
            <a:r>
              <a:rPr lang="en-US" sz="1600" i="1" dirty="0">
                <a:latin typeface="Times New Roman" pitchFamily="18" charset="0"/>
              </a:rPr>
              <a:t>no body of ancient literature in the world which enjoys such a wealth of good textual attestation as the New Testament” (F.F. Bruce)</a:t>
            </a:r>
            <a:endParaRPr lang="en-US" dirty="0"/>
          </a:p>
        </p:txBody>
      </p:sp>
      <p:sp>
        <p:nvSpPr>
          <p:cNvPr id="7" name="Text Box 1029"/>
          <p:cNvSpPr txBox="1">
            <a:spLocks noChangeArrowheads="1"/>
          </p:cNvSpPr>
          <p:nvPr/>
        </p:nvSpPr>
        <p:spPr bwMode="auto">
          <a:xfrm>
            <a:off x="4191000" y="6477000"/>
            <a:ext cx="4724400" cy="276999"/>
          </a:xfrm>
          <a:prstGeom prst="rect">
            <a:avLst/>
          </a:prstGeom>
          <a:noFill/>
          <a:ln w="9525">
            <a:noFill/>
            <a:miter lim="800000"/>
            <a:headEnd/>
            <a:tailEnd/>
          </a:ln>
          <a:effectLst/>
        </p:spPr>
        <p:txBody>
          <a:bodyPr wrap="square">
            <a:spAutoFit/>
          </a:bodyPr>
          <a:lstStyle/>
          <a:p>
            <a:pPr algn="r"/>
            <a:r>
              <a:rPr lang="en-US" sz="1200" dirty="0">
                <a:latin typeface="Times New Roman" pitchFamily="18" charset="0"/>
              </a:rPr>
              <a:t>*Josh McDowell, </a:t>
            </a:r>
            <a:r>
              <a:rPr lang="en-US" sz="1200" i="1" dirty="0">
                <a:latin typeface="Times New Roman" pitchFamily="18" charset="0"/>
              </a:rPr>
              <a:t>The New Evidence that Demands a Verdict</a:t>
            </a:r>
            <a:r>
              <a:rPr lang="en-US" sz="1200" dirty="0">
                <a:latin typeface="Times New Roman" pitchFamily="18" charset="0"/>
              </a:rPr>
              <a:t>, pp. 37-38</a:t>
            </a:r>
            <a:endParaRPr lang="en-US" sz="1200" dirty="0"/>
          </a:p>
        </p:txBody>
      </p:sp>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 Gap Between Original and Earliest Existing Copies*</a:t>
            </a:r>
            <a:endParaRPr lang="en-US" dirty="0"/>
          </a:p>
        </p:txBody>
      </p:sp>
      <p:graphicFrame>
        <p:nvGraphicFramePr>
          <p:cNvPr id="2050" name="Object 2"/>
          <p:cNvGraphicFramePr>
            <a:graphicFrameLocks noChangeAspect="1"/>
          </p:cNvGraphicFramePr>
          <p:nvPr>
            <p:ph idx="1"/>
          </p:nvPr>
        </p:nvGraphicFramePr>
        <p:xfrm>
          <a:off x="685800" y="1600200"/>
          <a:ext cx="7667625" cy="4010025"/>
        </p:xfrm>
        <a:graphic>
          <a:graphicData uri="http://schemas.openxmlformats.org/presentationml/2006/ole">
            <p:oleObj spid="_x0000_s43010" name="Chart" r:id="rId3" imgW="7667772" imgH="4009952" progId="MSGraph.Chart.8">
              <p:embed followColorScheme="full"/>
            </p:oleObj>
          </a:graphicData>
        </a:graphic>
      </p:graphicFrame>
      <p:sp>
        <p:nvSpPr>
          <p:cNvPr id="6" name="Text Box 1029"/>
          <p:cNvSpPr txBox="1">
            <a:spLocks noChangeArrowheads="1"/>
          </p:cNvSpPr>
          <p:nvPr/>
        </p:nvSpPr>
        <p:spPr bwMode="auto">
          <a:xfrm>
            <a:off x="3733800" y="6581001"/>
            <a:ext cx="4608634" cy="276999"/>
          </a:xfrm>
          <a:prstGeom prst="rect">
            <a:avLst/>
          </a:prstGeom>
          <a:noFill/>
          <a:ln w="9525">
            <a:noFill/>
            <a:miter lim="800000"/>
            <a:headEnd/>
            <a:tailEnd/>
          </a:ln>
          <a:effectLst/>
        </p:spPr>
        <p:txBody>
          <a:bodyPr wrap="none">
            <a:spAutoFit/>
          </a:bodyPr>
          <a:lstStyle/>
          <a:p>
            <a:pPr algn="r"/>
            <a:r>
              <a:rPr lang="en-US" sz="1200" dirty="0">
                <a:latin typeface="Times New Roman" pitchFamily="18" charset="0"/>
              </a:rPr>
              <a:t>*Josh McDowell, </a:t>
            </a:r>
            <a:r>
              <a:rPr lang="en-US" sz="1200" i="1" dirty="0">
                <a:latin typeface="Times New Roman" pitchFamily="18" charset="0"/>
              </a:rPr>
              <a:t>The New Evidence that Demands a Verdict</a:t>
            </a:r>
            <a:r>
              <a:rPr lang="en-US" sz="1200" dirty="0">
                <a:latin typeface="Times New Roman" pitchFamily="18" charset="0"/>
              </a:rPr>
              <a:t>, pp. 37-38</a:t>
            </a:r>
            <a:endParaRPr lang="en-US" sz="1200" dirty="0"/>
          </a:p>
        </p:txBody>
      </p:sp>
      <p:sp>
        <p:nvSpPr>
          <p:cNvPr id="7" name="Text Box 1028"/>
          <p:cNvSpPr txBox="1">
            <a:spLocks noChangeArrowheads="1"/>
          </p:cNvSpPr>
          <p:nvPr/>
        </p:nvSpPr>
        <p:spPr bwMode="auto">
          <a:xfrm>
            <a:off x="1143000" y="5715000"/>
            <a:ext cx="7178675" cy="793750"/>
          </a:xfrm>
          <a:prstGeom prst="rect">
            <a:avLst/>
          </a:prstGeom>
          <a:noFill/>
          <a:ln w="9525">
            <a:noFill/>
            <a:miter lim="800000"/>
            <a:headEnd/>
            <a:tailEnd/>
          </a:ln>
          <a:effectLst/>
        </p:spPr>
        <p:txBody>
          <a:bodyPr>
            <a:spAutoFit/>
          </a:bodyPr>
          <a:lstStyle/>
          <a:p>
            <a:r>
              <a:rPr lang="en-US" sz="1600" i="1" dirty="0">
                <a:latin typeface="Times New Roman" pitchFamily="18" charset="0"/>
              </a:rPr>
              <a:t>“In no other case is the interval of time between the composition of the book and the date of the earliest extant manuscripts so short as in that of the New Testament” </a:t>
            </a:r>
          </a:p>
          <a:p>
            <a:pPr algn="r"/>
            <a:r>
              <a:rPr lang="en-US" sz="1400" dirty="0">
                <a:latin typeface="Times New Roman" pitchFamily="18" charset="0"/>
              </a:rPr>
              <a:t>(Fredric G. Kenyon, director and principle librarian of the British Museum, 1901)</a:t>
            </a:r>
            <a:endParaRPr lang="en-US" dirty="0"/>
          </a:p>
        </p:txBody>
      </p:sp>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0000"/>
            <a:lum/>
          </a:blip>
          <a:srcRect/>
          <a:stretch>
            <a:fillRect l="-22000" r="-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1430">
                  <a:solidFill>
                    <a:schemeClr val="tx1"/>
                  </a:solidFill>
                </a:ln>
                <a:solidFill>
                  <a:srgbClr val="00B0F0"/>
                </a:solidFill>
                <a:effectLst>
                  <a:outerShdw blurRad="50800" dist="39000" dir="5460000" algn="tl">
                    <a:srgbClr val="000000">
                      <a:alpha val="38000"/>
                    </a:srgbClr>
                  </a:outerShdw>
                </a:effectLst>
              </a:rPr>
              <a:t>The Oldest NT Manuscripts</a:t>
            </a:r>
            <a:endParaRPr lang="en-US" dirty="0"/>
          </a:p>
        </p:txBody>
      </p:sp>
      <p:sp>
        <p:nvSpPr>
          <p:cNvPr id="3" name="Content Placeholder 2"/>
          <p:cNvSpPr>
            <a:spLocks noGrp="1"/>
          </p:cNvSpPr>
          <p:nvPr>
            <p:ph idx="1"/>
          </p:nvPr>
        </p:nvSpPr>
        <p:spPr/>
        <p:txBody>
          <a:bodyPr>
            <a:normAutofit/>
          </a:bodyPr>
          <a:lstStyle/>
          <a:p>
            <a:r>
              <a:rPr lang="en-US" dirty="0" smtClean="0">
                <a:solidFill>
                  <a:srgbClr val="00B0F0"/>
                </a:solidFill>
                <a:effectLst>
                  <a:outerShdw blurRad="50800" dist="38100" dir="2700000" algn="tl" rotWithShape="0">
                    <a:prstClr val="black"/>
                  </a:outerShdw>
                </a:effectLst>
              </a:rPr>
              <a:t>We have at least </a:t>
            </a:r>
            <a:r>
              <a:rPr lang="en-US" b="1" i="1" dirty="0" smtClean="0">
                <a:solidFill>
                  <a:schemeClr val="accent6">
                    <a:lumMod val="75000"/>
                  </a:schemeClr>
                </a:solidFill>
                <a:effectLst>
                  <a:outerShdw blurRad="50800" dist="38100" dir="2700000" algn="tl" rotWithShape="0">
                    <a:prstClr val="black"/>
                  </a:outerShdw>
                </a:effectLst>
              </a:rPr>
              <a:t>a dozen manuscripts within the first 100 years</a:t>
            </a:r>
            <a:r>
              <a:rPr lang="en-US" dirty="0" smtClean="0">
                <a:solidFill>
                  <a:srgbClr val="00B0F0"/>
                </a:solidFill>
                <a:effectLst>
                  <a:outerShdw blurRad="50800" dist="38100" dir="2700000" algn="tl" rotWithShape="0">
                    <a:prstClr val="black"/>
                  </a:outerShdw>
                </a:effectLst>
              </a:rPr>
              <a:t> after the writing of the NT; they represent a majority of the books of the NT and about 4/10th of the text.</a:t>
            </a:r>
          </a:p>
          <a:p>
            <a:r>
              <a:rPr lang="en-US" dirty="0" smtClean="0">
                <a:solidFill>
                  <a:srgbClr val="00B0F0"/>
                </a:solidFill>
                <a:effectLst>
                  <a:outerShdw blurRad="50800" dist="38100" dir="2700000" algn="tl" rotWithShape="0">
                    <a:prstClr val="black"/>
                  </a:outerShdw>
                </a:effectLst>
              </a:rPr>
              <a:t>We have </a:t>
            </a:r>
            <a:r>
              <a:rPr lang="en-US" b="1" i="1" dirty="0" smtClean="0">
                <a:solidFill>
                  <a:schemeClr val="accent6">
                    <a:lumMod val="75000"/>
                  </a:schemeClr>
                </a:solidFill>
                <a:effectLst>
                  <a:outerShdw blurRad="50800" dist="38100" dir="2700000" algn="tl" rotWithShape="0">
                    <a:prstClr val="black"/>
                  </a:outerShdw>
                </a:effectLst>
              </a:rPr>
              <a:t>more than 120 manuscripts within the first 300 years </a:t>
            </a:r>
            <a:r>
              <a:rPr lang="en-US" dirty="0" smtClean="0">
                <a:solidFill>
                  <a:srgbClr val="00B0F0"/>
                </a:solidFill>
                <a:effectLst>
                  <a:outerShdw blurRad="50800" dist="38100" dir="2700000" algn="tl" rotWithShape="0">
                    <a:prstClr val="black"/>
                  </a:outerShdw>
                </a:effectLst>
              </a:rPr>
              <a:t>after the writing of the NT.</a:t>
            </a:r>
          </a:p>
          <a:p>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229600" cy="2800767"/>
          </a:xfrm>
        </p:spPr>
        <p:txBody>
          <a:bodyPr>
            <a:spAutoFit/>
          </a:bodyPr>
          <a:lstStyle/>
          <a:p>
            <a:r>
              <a:rPr lang="en-US" sz="8800" b="1" dirty="0" smtClean="0">
                <a:ln>
                  <a:solidFill>
                    <a:schemeClr val="tx1"/>
                  </a:solidFill>
                </a:ln>
                <a:solidFill>
                  <a:schemeClr val="accent6">
                    <a:lumMod val="75000"/>
                  </a:schemeClr>
                </a:solidFill>
                <a:effectLst>
                  <a:outerShdw blurRad="50800" dist="38100" dir="2700000" algn="tl" rotWithShape="0">
                    <a:prstClr val="black"/>
                  </a:outerShdw>
                </a:effectLst>
              </a:rPr>
              <a:t>Manuscript Variation</a:t>
            </a:r>
            <a:endParaRPr lang="en-US" sz="8800" b="1" dirty="0">
              <a:ln>
                <a:solidFill>
                  <a:schemeClr val="tx1"/>
                </a:solidFill>
              </a:ln>
              <a:solidFill>
                <a:schemeClr val="accent6">
                  <a:lumMod val="75000"/>
                </a:schemeClr>
              </a:solidFill>
              <a:effectLst>
                <a:outerShdw blurRad="50800" dist="38100" dir="2700000" algn="tl" rotWithShape="0">
                  <a:prstClr val="black"/>
                </a:outerShdw>
              </a:effectLst>
            </a:endParaRPr>
          </a:p>
        </p:txBody>
      </p:sp>
    </p:spTree>
  </p:cSld>
  <p:clrMapOvr>
    <a:overrideClrMapping bg1="lt1" tx1="dk1" bg2="lt2" tx2="dk2" accent1="accent1" accent2="accent2" accent3="accent3" accent4="accent4" accent5="accent5" accent6="accent6" hlink="hlink" folHlink="folHlink"/>
  </p:clrMapOvr>
  <p:transition>
    <p:wipe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0997"/>
          </a:xfrm>
        </p:spPr>
        <p:txBody>
          <a:bodyPr>
            <a:spAutoFit/>
          </a:bodyPr>
          <a:lstStyle/>
          <a:p>
            <a:r>
              <a:rPr lang="en-US" sz="4800" b="1" dirty="0" smtClean="0">
                <a:ln>
                  <a:solidFill>
                    <a:schemeClr val="tx1"/>
                  </a:solidFill>
                </a:ln>
                <a:solidFill>
                  <a:schemeClr val="accent6">
                    <a:lumMod val="75000"/>
                  </a:schemeClr>
                </a:solidFill>
                <a:effectLst>
                  <a:outerShdw blurRad="50800" dist="38100" dir="2700000" algn="tl" rotWithShape="0">
                    <a:prstClr val="black"/>
                  </a:outerShdw>
                </a:effectLst>
              </a:rPr>
              <a:t>Manuscript Variation</a:t>
            </a:r>
            <a:endParaRPr lang="en-US" sz="4800" b="1" dirty="0">
              <a:ln>
                <a:solidFill>
                  <a:schemeClr val="tx1"/>
                </a:solidFill>
              </a:ln>
              <a:solidFill>
                <a:schemeClr val="accent6">
                  <a:lumMod val="75000"/>
                </a:schemeClr>
              </a:solidFill>
              <a:effectLst>
                <a:outerShdw blurRad="50800" dist="38100" dir="2700000" algn="tl" rotWithShape="0">
                  <a:prstClr val="black"/>
                </a:outerShdw>
              </a:effectLst>
            </a:endParaRPr>
          </a:p>
        </p:txBody>
      </p:sp>
      <p:sp>
        <p:nvSpPr>
          <p:cNvPr id="5" name="TextBox 4"/>
          <p:cNvSpPr txBox="1"/>
          <p:nvPr/>
        </p:nvSpPr>
        <p:spPr>
          <a:xfrm>
            <a:off x="228600" y="762000"/>
            <a:ext cx="8570744" cy="646331"/>
          </a:xfrm>
          <a:prstGeom prst="rect">
            <a:avLst/>
          </a:prstGeom>
          <a:noFill/>
        </p:spPr>
        <p:txBody>
          <a:bodyPr wrap="none" rtlCol="0">
            <a:spAutoFit/>
          </a:bodyPr>
          <a:lstStyle/>
          <a:p>
            <a:r>
              <a:rPr lang="en-US" sz="3600" b="1" dirty="0" smtClean="0">
                <a:ln>
                  <a:solidFill>
                    <a:schemeClr val="tx1"/>
                  </a:solidFill>
                </a:ln>
                <a:solidFill>
                  <a:srgbClr val="FFFF00"/>
                </a:solidFill>
                <a:effectLst>
                  <a:outerShdw blurRad="50800" dist="38100" dir="2700000" algn="tl" rotWithShape="0">
                    <a:prstClr val="black"/>
                  </a:outerShdw>
                </a:effectLst>
              </a:rPr>
              <a:t>Example of manuscript variation: Mark 7:16</a:t>
            </a:r>
          </a:p>
        </p:txBody>
      </p:sp>
      <p:grpSp>
        <p:nvGrpSpPr>
          <p:cNvPr id="13" name="Group 12"/>
          <p:cNvGrpSpPr/>
          <p:nvPr/>
        </p:nvGrpSpPr>
        <p:grpSpPr>
          <a:xfrm>
            <a:off x="228600" y="4267200"/>
            <a:ext cx="8698577" cy="2590800"/>
            <a:chOff x="228600" y="4267200"/>
            <a:chExt cx="8698577" cy="2590800"/>
          </a:xfrm>
        </p:grpSpPr>
        <p:pic>
          <p:nvPicPr>
            <p:cNvPr id="3" name="Picture 2" descr="NIV footnote on MSS variation.jpg"/>
            <p:cNvPicPr>
              <a:picLocks noChangeAspect="1"/>
            </p:cNvPicPr>
            <p:nvPr/>
          </p:nvPicPr>
          <p:blipFill>
            <a:blip r:embed="rId4" cstate="print"/>
            <a:stretch>
              <a:fillRect/>
            </a:stretch>
          </p:blipFill>
          <p:spPr>
            <a:xfrm>
              <a:off x="228600" y="4648200"/>
              <a:ext cx="8698577" cy="2209800"/>
            </a:xfrm>
            <a:prstGeom prst="rect">
              <a:avLst/>
            </a:prstGeom>
          </p:spPr>
        </p:pic>
        <p:sp>
          <p:nvSpPr>
            <p:cNvPr id="6" name="Rectangle 5"/>
            <p:cNvSpPr/>
            <p:nvPr/>
          </p:nvSpPr>
          <p:spPr>
            <a:xfrm>
              <a:off x="228600" y="5943600"/>
              <a:ext cx="5562600" cy="381000"/>
            </a:xfrm>
            <a:prstGeom prst="rect">
              <a:avLst/>
            </a:prstGeom>
            <a:solidFill>
              <a:srgbClr val="FFFF00">
                <a:alpha val="2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09800" y="5562600"/>
              <a:ext cx="6629400" cy="381000"/>
            </a:xfrm>
            <a:prstGeom prst="rect">
              <a:avLst/>
            </a:prstGeom>
            <a:solidFill>
              <a:srgbClr val="FFFF00">
                <a:alpha val="2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8600" y="4267200"/>
              <a:ext cx="1612173" cy="523220"/>
            </a:xfrm>
            <a:prstGeom prst="rect">
              <a:avLst/>
            </a:prstGeom>
            <a:solidFill>
              <a:schemeClr val="tx2">
                <a:lumMod val="20000"/>
                <a:lumOff val="80000"/>
              </a:schemeClr>
            </a:solidFill>
            <a:ln w="9525">
              <a:solidFill>
                <a:schemeClr val="tx1"/>
              </a:solidFill>
            </a:ln>
          </p:spPr>
          <p:txBody>
            <a:bodyPr wrap="none" rtlCol="0">
              <a:spAutoFit/>
            </a:bodyPr>
            <a:lstStyle/>
            <a:p>
              <a:r>
                <a:rPr lang="en-US" sz="2800" dirty="0" smtClean="0">
                  <a:solidFill>
                    <a:srgbClr val="0033CC"/>
                  </a:solidFill>
                </a:rPr>
                <a:t>Footnote:</a:t>
              </a:r>
              <a:endParaRPr lang="en-US" sz="2800" dirty="0">
                <a:solidFill>
                  <a:srgbClr val="0033CC"/>
                </a:solidFill>
              </a:endParaRPr>
            </a:p>
          </p:txBody>
        </p:sp>
      </p:grpSp>
      <p:grpSp>
        <p:nvGrpSpPr>
          <p:cNvPr id="14" name="Group 13"/>
          <p:cNvGrpSpPr/>
          <p:nvPr/>
        </p:nvGrpSpPr>
        <p:grpSpPr>
          <a:xfrm>
            <a:off x="228600" y="1447800"/>
            <a:ext cx="8634152" cy="2819400"/>
            <a:chOff x="228600" y="1447800"/>
            <a:chExt cx="8634152" cy="2819400"/>
          </a:xfrm>
        </p:grpSpPr>
        <p:pic>
          <p:nvPicPr>
            <p:cNvPr id="8" name="Picture 7" descr="Mark_7_15_NIV.jpg"/>
            <p:cNvPicPr>
              <a:picLocks noChangeAspect="1"/>
            </p:cNvPicPr>
            <p:nvPr/>
          </p:nvPicPr>
          <p:blipFill>
            <a:blip r:embed="rId5" cstate="print"/>
            <a:stretch>
              <a:fillRect/>
            </a:stretch>
          </p:blipFill>
          <p:spPr>
            <a:xfrm>
              <a:off x="304799" y="2057400"/>
              <a:ext cx="8557953" cy="2209800"/>
            </a:xfrm>
            <a:prstGeom prst="rect">
              <a:avLst/>
            </a:prstGeom>
          </p:spPr>
        </p:pic>
        <p:sp>
          <p:nvSpPr>
            <p:cNvPr id="9" name="TextBox 8"/>
            <p:cNvSpPr txBox="1"/>
            <p:nvPr/>
          </p:nvSpPr>
          <p:spPr>
            <a:xfrm>
              <a:off x="228600" y="1600200"/>
              <a:ext cx="1704826" cy="523220"/>
            </a:xfrm>
            <a:prstGeom prst="rect">
              <a:avLst/>
            </a:prstGeom>
            <a:solidFill>
              <a:schemeClr val="tx2">
                <a:lumMod val="20000"/>
                <a:lumOff val="80000"/>
              </a:schemeClr>
            </a:solidFill>
            <a:ln w="9525">
              <a:solidFill>
                <a:schemeClr val="tx1"/>
              </a:solidFill>
            </a:ln>
          </p:spPr>
          <p:txBody>
            <a:bodyPr wrap="none" rtlCol="0">
              <a:spAutoFit/>
            </a:bodyPr>
            <a:lstStyle/>
            <a:p>
              <a:r>
                <a:rPr lang="en-US" sz="2800" dirty="0" smtClean="0">
                  <a:solidFill>
                    <a:srgbClr val="0033CC"/>
                  </a:solidFill>
                </a:rPr>
                <a:t>Main Text:</a:t>
              </a:r>
              <a:endParaRPr lang="en-US" sz="2800" dirty="0">
                <a:solidFill>
                  <a:srgbClr val="0033CC"/>
                </a:solidFill>
              </a:endParaRPr>
            </a:p>
          </p:txBody>
        </p:sp>
        <p:sp>
          <p:nvSpPr>
            <p:cNvPr id="11" name="TextBox 10"/>
            <p:cNvSpPr txBox="1"/>
            <p:nvPr/>
          </p:nvSpPr>
          <p:spPr>
            <a:xfrm>
              <a:off x="1981200" y="1447800"/>
              <a:ext cx="3441968" cy="646331"/>
            </a:xfrm>
            <a:prstGeom prst="rect">
              <a:avLst/>
            </a:prstGeom>
            <a:noFill/>
          </p:spPr>
          <p:txBody>
            <a:bodyPr wrap="none" rtlCol="0">
              <a:spAutoFit/>
            </a:bodyPr>
            <a:lstStyle/>
            <a:p>
              <a:r>
                <a:rPr lang="en-US" sz="3600" b="1" dirty="0" smtClean="0">
                  <a:ln>
                    <a:solidFill>
                      <a:schemeClr val="tx1"/>
                    </a:solidFill>
                  </a:ln>
                  <a:solidFill>
                    <a:schemeClr val="accent6">
                      <a:lumMod val="75000"/>
                    </a:schemeClr>
                  </a:solidFill>
                  <a:effectLst>
                    <a:outerShdw blurRad="50800" dist="38100" dir="2700000" algn="tl" rotWithShape="0">
                      <a:prstClr val="black"/>
                    </a:outerShdw>
                  </a:effectLst>
                </a:rPr>
                <a:t>(NIV Study Bible)</a:t>
              </a:r>
            </a:p>
          </p:txBody>
        </p:sp>
      </p:gr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0997"/>
          </a:xfrm>
        </p:spPr>
        <p:txBody>
          <a:bodyPr>
            <a:spAutoFit/>
          </a:bodyPr>
          <a:lstStyle/>
          <a:p>
            <a:r>
              <a:rPr lang="en-US" sz="4800" b="1" dirty="0" smtClean="0">
                <a:ln>
                  <a:solidFill>
                    <a:schemeClr val="tx1"/>
                  </a:solidFill>
                </a:ln>
                <a:solidFill>
                  <a:schemeClr val="accent6">
                    <a:lumMod val="75000"/>
                  </a:schemeClr>
                </a:solidFill>
                <a:effectLst>
                  <a:outerShdw blurRad="50800" dist="38100" dir="2700000" algn="tl" rotWithShape="0">
                    <a:prstClr val="black"/>
                  </a:outerShdw>
                </a:effectLst>
              </a:rPr>
              <a:t>Manuscript Variation</a:t>
            </a:r>
            <a:endParaRPr lang="en-US" sz="4800" b="1" dirty="0">
              <a:ln>
                <a:solidFill>
                  <a:schemeClr val="tx1"/>
                </a:solidFill>
              </a:ln>
              <a:solidFill>
                <a:schemeClr val="accent6">
                  <a:lumMod val="75000"/>
                </a:schemeClr>
              </a:solidFill>
              <a:effectLst>
                <a:outerShdw blurRad="50800" dist="38100" dir="2700000" algn="tl" rotWithShape="0">
                  <a:prstClr val="black"/>
                </a:outerShdw>
              </a:effectLst>
            </a:endParaRPr>
          </a:p>
        </p:txBody>
      </p:sp>
      <p:sp>
        <p:nvSpPr>
          <p:cNvPr id="5" name="TextBox 4"/>
          <p:cNvSpPr txBox="1"/>
          <p:nvPr/>
        </p:nvSpPr>
        <p:spPr>
          <a:xfrm>
            <a:off x="228600" y="914400"/>
            <a:ext cx="5834546" cy="646331"/>
          </a:xfrm>
          <a:prstGeom prst="rect">
            <a:avLst/>
          </a:prstGeom>
          <a:noFill/>
        </p:spPr>
        <p:txBody>
          <a:bodyPr wrap="none" rtlCol="0">
            <a:spAutoFit/>
          </a:bodyPr>
          <a:lstStyle/>
          <a:p>
            <a:r>
              <a:rPr lang="en-US" sz="3600" b="1" dirty="0" smtClean="0">
                <a:ln>
                  <a:solidFill>
                    <a:schemeClr val="tx1"/>
                  </a:solidFill>
                </a:ln>
                <a:solidFill>
                  <a:srgbClr val="FFFF00"/>
                </a:solidFill>
                <a:effectLst>
                  <a:outerShdw blurRad="50800" dist="38100" dir="2700000" algn="tl" rotWithShape="0">
                    <a:prstClr val="black"/>
                  </a:outerShdw>
                </a:effectLst>
              </a:rPr>
              <a:t>A second example: Mark 7:24</a:t>
            </a:r>
          </a:p>
        </p:txBody>
      </p:sp>
      <p:grpSp>
        <p:nvGrpSpPr>
          <p:cNvPr id="12" name="Group 11"/>
          <p:cNvGrpSpPr/>
          <p:nvPr/>
        </p:nvGrpSpPr>
        <p:grpSpPr>
          <a:xfrm>
            <a:off x="228600" y="3962400"/>
            <a:ext cx="8698577" cy="2667000"/>
            <a:chOff x="228600" y="3962400"/>
            <a:chExt cx="8698577" cy="2667000"/>
          </a:xfrm>
        </p:grpSpPr>
        <p:pic>
          <p:nvPicPr>
            <p:cNvPr id="3" name="Picture 2" descr="NIV footnote on MSS variation.jpg"/>
            <p:cNvPicPr>
              <a:picLocks noChangeAspect="1"/>
            </p:cNvPicPr>
            <p:nvPr/>
          </p:nvPicPr>
          <p:blipFill>
            <a:blip r:embed="rId4" cstate="print"/>
            <a:stretch>
              <a:fillRect/>
            </a:stretch>
          </p:blipFill>
          <p:spPr>
            <a:xfrm>
              <a:off x="228600" y="4419600"/>
              <a:ext cx="8698577" cy="2209800"/>
            </a:xfrm>
            <a:prstGeom prst="rect">
              <a:avLst/>
            </a:prstGeom>
          </p:spPr>
        </p:pic>
        <p:sp>
          <p:nvSpPr>
            <p:cNvPr id="6" name="Rectangle 5"/>
            <p:cNvSpPr/>
            <p:nvPr/>
          </p:nvSpPr>
          <p:spPr>
            <a:xfrm>
              <a:off x="304800" y="6096000"/>
              <a:ext cx="5334000" cy="381000"/>
            </a:xfrm>
            <a:prstGeom prst="rect">
              <a:avLst/>
            </a:prstGeom>
            <a:solidFill>
              <a:srgbClr val="FFFF00">
                <a:alpha val="2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24600" y="5715000"/>
              <a:ext cx="2514600" cy="381000"/>
            </a:xfrm>
            <a:prstGeom prst="rect">
              <a:avLst/>
            </a:prstGeom>
            <a:solidFill>
              <a:srgbClr val="FFFF00">
                <a:alpha val="2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600" y="3962400"/>
              <a:ext cx="1612173" cy="523220"/>
            </a:xfrm>
            <a:prstGeom prst="rect">
              <a:avLst/>
            </a:prstGeom>
            <a:solidFill>
              <a:schemeClr val="tx2">
                <a:lumMod val="20000"/>
                <a:lumOff val="80000"/>
              </a:schemeClr>
            </a:solidFill>
            <a:ln w="9525">
              <a:solidFill>
                <a:schemeClr val="tx1"/>
              </a:solidFill>
            </a:ln>
          </p:spPr>
          <p:txBody>
            <a:bodyPr wrap="none" rtlCol="0">
              <a:spAutoFit/>
            </a:bodyPr>
            <a:lstStyle/>
            <a:p>
              <a:r>
                <a:rPr lang="en-US" sz="2800" dirty="0" smtClean="0">
                  <a:solidFill>
                    <a:srgbClr val="0033CC"/>
                  </a:solidFill>
                </a:rPr>
                <a:t>Footnote:</a:t>
              </a:r>
              <a:endParaRPr lang="en-US" sz="2800" dirty="0">
                <a:solidFill>
                  <a:srgbClr val="0033CC"/>
                </a:solidFill>
              </a:endParaRPr>
            </a:p>
          </p:txBody>
        </p:sp>
      </p:grpSp>
      <p:grpSp>
        <p:nvGrpSpPr>
          <p:cNvPr id="11" name="Group 10"/>
          <p:cNvGrpSpPr/>
          <p:nvPr/>
        </p:nvGrpSpPr>
        <p:grpSpPr>
          <a:xfrm>
            <a:off x="0" y="1752600"/>
            <a:ext cx="8610600" cy="1828800"/>
            <a:chOff x="0" y="1752600"/>
            <a:chExt cx="8610600" cy="1828800"/>
          </a:xfrm>
        </p:grpSpPr>
        <p:pic>
          <p:nvPicPr>
            <p:cNvPr id="4" name="Picture 3" descr="Mark_7_24_NIV.jpg"/>
            <p:cNvPicPr>
              <a:picLocks noChangeAspect="1"/>
            </p:cNvPicPr>
            <p:nvPr/>
          </p:nvPicPr>
          <p:blipFill>
            <a:blip r:embed="rId5" cstate="print"/>
            <a:stretch>
              <a:fillRect/>
            </a:stretch>
          </p:blipFill>
          <p:spPr>
            <a:xfrm>
              <a:off x="0" y="2362200"/>
              <a:ext cx="8610600" cy="1219200"/>
            </a:xfrm>
            <a:prstGeom prst="rect">
              <a:avLst/>
            </a:prstGeom>
          </p:spPr>
        </p:pic>
        <p:sp>
          <p:nvSpPr>
            <p:cNvPr id="8" name="TextBox 7"/>
            <p:cNvSpPr txBox="1"/>
            <p:nvPr/>
          </p:nvSpPr>
          <p:spPr>
            <a:xfrm>
              <a:off x="152400" y="1828800"/>
              <a:ext cx="1704826" cy="523220"/>
            </a:xfrm>
            <a:prstGeom prst="rect">
              <a:avLst/>
            </a:prstGeom>
            <a:solidFill>
              <a:schemeClr val="tx2">
                <a:lumMod val="20000"/>
                <a:lumOff val="80000"/>
              </a:schemeClr>
            </a:solidFill>
            <a:ln w="9525">
              <a:solidFill>
                <a:schemeClr val="tx1"/>
              </a:solidFill>
            </a:ln>
          </p:spPr>
          <p:txBody>
            <a:bodyPr wrap="none" rtlCol="0">
              <a:spAutoFit/>
            </a:bodyPr>
            <a:lstStyle/>
            <a:p>
              <a:r>
                <a:rPr lang="en-US" sz="2800" dirty="0" smtClean="0">
                  <a:solidFill>
                    <a:srgbClr val="0033CC"/>
                  </a:solidFill>
                </a:rPr>
                <a:t>Main Text:</a:t>
              </a:r>
              <a:endParaRPr lang="en-US" sz="2800" dirty="0">
                <a:solidFill>
                  <a:srgbClr val="0033CC"/>
                </a:solidFill>
              </a:endParaRPr>
            </a:p>
          </p:txBody>
        </p:sp>
        <p:sp>
          <p:nvSpPr>
            <p:cNvPr id="10" name="TextBox 9"/>
            <p:cNvSpPr txBox="1"/>
            <p:nvPr/>
          </p:nvSpPr>
          <p:spPr>
            <a:xfrm>
              <a:off x="1905000" y="1752600"/>
              <a:ext cx="3441968" cy="646331"/>
            </a:xfrm>
            <a:prstGeom prst="rect">
              <a:avLst/>
            </a:prstGeom>
            <a:noFill/>
          </p:spPr>
          <p:txBody>
            <a:bodyPr wrap="none" rtlCol="0">
              <a:spAutoFit/>
            </a:bodyPr>
            <a:lstStyle/>
            <a:p>
              <a:r>
                <a:rPr lang="en-US" sz="3600" b="1" dirty="0" smtClean="0">
                  <a:ln>
                    <a:solidFill>
                      <a:schemeClr val="tx1"/>
                    </a:solidFill>
                  </a:ln>
                  <a:solidFill>
                    <a:schemeClr val="accent6">
                      <a:lumMod val="75000"/>
                    </a:schemeClr>
                  </a:solidFill>
                  <a:effectLst>
                    <a:outerShdw blurRad="50800" dist="38100" dir="2700000" algn="tl" rotWithShape="0">
                      <a:prstClr val="black"/>
                    </a:outerShdw>
                  </a:effectLst>
                </a:rPr>
                <a:t>(NIV Study Bible)</a:t>
              </a:r>
            </a:p>
          </p:txBody>
        </p:sp>
      </p:gr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smtClean="0">
                <a:ln>
                  <a:solidFill>
                    <a:schemeClr val="tx1"/>
                  </a:solidFill>
                </a:ln>
                <a:solidFill>
                  <a:schemeClr val="accent6">
                    <a:lumMod val="75000"/>
                  </a:schemeClr>
                </a:solidFill>
                <a:effectLst>
                  <a:outerShdw blurRad="50800" dist="38100" dir="2700000" algn="tl" rotWithShape="0">
                    <a:prstClr val="black"/>
                  </a:outerShdw>
                </a:effectLst>
              </a:rPr>
              <a:t>Manuscript Variation</a:t>
            </a:r>
            <a:endParaRPr lang="en-US" b="1" dirty="0">
              <a:ln>
                <a:solidFill>
                  <a:schemeClr val="tx1"/>
                </a:solidFill>
              </a:ln>
              <a:solidFill>
                <a:schemeClr val="accent6">
                  <a:lumMod val="75000"/>
                </a:schemeClr>
              </a:solidFill>
              <a:effectLst>
                <a:outerShdw blurRad="50800" dist="38100" dir="2700000" algn="tl" rotWithShape="0">
                  <a:prstClr val="black"/>
                </a:outerShdw>
              </a:effectLst>
            </a:endParaRPr>
          </a:p>
        </p:txBody>
      </p:sp>
      <p:sp>
        <p:nvSpPr>
          <p:cNvPr id="3" name="Content Placeholder 2"/>
          <p:cNvSpPr>
            <a:spLocks noGrp="1"/>
          </p:cNvSpPr>
          <p:nvPr>
            <p:ph idx="1"/>
          </p:nvPr>
        </p:nvSpPr>
        <p:spPr>
          <a:xfrm>
            <a:off x="457200" y="914400"/>
            <a:ext cx="8229600" cy="5943600"/>
          </a:xfrm>
        </p:spPr>
        <p:txBody>
          <a:bodyPr>
            <a:normAutofit/>
          </a:bodyPr>
          <a:lstStyle/>
          <a:p>
            <a:r>
              <a:rPr lang="en-US" b="1" dirty="0" smtClean="0">
                <a:ln w="3175">
                  <a:solidFill>
                    <a:schemeClr val="tx1"/>
                  </a:solidFill>
                </a:ln>
                <a:solidFill>
                  <a:srgbClr val="FFFF00"/>
                </a:solidFill>
                <a:effectLst>
                  <a:outerShdw blurRad="50800" dist="38100" dir="2700000" algn="tl" rotWithShape="0">
                    <a:prstClr val="black"/>
                  </a:outerShdw>
                </a:effectLst>
              </a:rPr>
              <a:t>Bart Ehrman, a well know Christian apostate, likes to try to shock his audience by stating that there are more manuscript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variations</a:t>
            </a:r>
            <a:r>
              <a:rPr lang="en-US" b="1" dirty="0" smtClean="0">
                <a:ln w="3175">
                  <a:solidFill>
                    <a:schemeClr val="tx1"/>
                  </a:solidFill>
                </a:ln>
                <a:solidFill>
                  <a:srgbClr val="FFFF00"/>
                </a:solidFill>
                <a:effectLst>
                  <a:outerShdw blurRad="50800" dist="38100" dir="2700000" algn="tl" rotWithShape="0">
                    <a:prstClr val="black"/>
                  </a:outerShdw>
                </a:effectLst>
              </a:rPr>
              <a:t> in the New Testaments than there are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words</a:t>
            </a:r>
            <a:r>
              <a:rPr lang="en-US" b="1" dirty="0" smtClean="0">
                <a:ln w="3175">
                  <a:solidFill>
                    <a:schemeClr val="tx1"/>
                  </a:solidFill>
                </a:ln>
                <a:solidFill>
                  <a:srgbClr val="FFFF00"/>
                </a:solidFill>
                <a:effectLst>
                  <a:outerShdw blurRad="50800" dist="38100" dir="2700000" algn="tl" rotWithShape="0">
                    <a:prstClr val="black"/>
                  </a:outerShdw>
                </a:effectLst>
              </a:rPr>
              <a:t> in the New Testament.</a:t>
            </a:r>
          </a:p>
          <a:p>
            <a:r>
              <a:rPr lang="en-US" b="1" dirty="0" smtClean="0">
                <a:ln w="3175">
                  <a:solidFill>
                    <a:schemeClr val="tx1"/>
                  </a:solidFill>
                </a:ln>
                <a:solidFill>
                  <a:srgbClr val="FFFF00"/>
                </a:solidFill>
                <a:effectLst>
                  <a:outerShdw blurRad="50800" dist="38100" dir="2700000" algn="tl" rotWithShape="0">
                    <a:prstClr val="black"/>
                  </a:outerShdw>
                </a:effectLst>
              </a:rPr>
              <a:t>This statement is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true</a:t>
            </a:r>
            <a:r>
              <a:rPr lang="en-US" b="1" dirty="0" smtClean="0">
                <a:ln w="3175">
                  <a:solidFill>
                    <a:schemeClr val="tx1"/>
                  </a:solidFill>
                </a:ln>
                <a:solidFill>
                  <a:srgbClr val="FFFF00"/>
                </a:solidFill>
                <a:effectLst>
                  <a:outerShdw blurRad="50800" dist="38100" dir="2700000" algn="tl" rotWithShape="0">
                    <a:prstClr val="black"/>
                  </a:outerShdw>
                </a:effectLst>
              </a:rPr>
              <a:t>, but it is also very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misleading</a:t>
            </a:r>
            <a:r>
              <a:rPr lang="en-US" b="1" dirty="0" smtClean="0">
                <a:ln w="3175">
                  <a:solidFill>
                    <a:schemeClr val="tx1"/>
                  </a:solidFill>
                </a:ln>
                <a:solidFill>
                  <a:srgbClr val="FFFF00"/>
                </a:solidFill>
                <a:effectLst>
                  <a:outerShdw blurRad="50800" dist="38100" dir="2700000" algn="tl" rotWithShape="0">
                    <a:prstClr val="black"/>
                  </a:outerShdw>
                </a:effectLst>
              </a:rPr>
              <a:t>.</a:t>
            </a:r>
          </a:p>
          <a:p>
            <a:r>
              <a:rPr lang="en-US" b="1" dirty="0" smtClean="0">
                <a:ln w="3175">
                  <a:solidFill>
                    <a:schemeClr val="tx1"/>
                  </a:solidFill>
                </a:ln>
                <a:solidFill>
                  <a:srgbClr val="FFFF00"/>
                </a:solidFill>
                <a:effectLst>
                  <a:outerShdw blurRad="50800" dist="38100" dir="2700000" algn="tl" rotWithShape="0">
                    <a:prstClr val="black"/>
                  </a:outerShdw>
                </a:effectLst>
              </a:rPr>
              <a:t>The impression left by the statement is that every word of the New Testament is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hopelessly in doubt</a:t>
            </a:r>
            <a:r>
              <a:rPr lang="en-US" b="1" dirty="0" smtClean="0">
                <a:ln w="3175">
                  <a:solidFill>
                    <a:schemeClr val="tx1"/>
                  </a:solidFill>
                </a:ln>
                <a:solidFill>
                  <a:srgbClr val="FFFF00"/>
                </a:solidFill>
                <a:effectLst>
                  <a:outerShdw blurRad="50800" dist="38100" dir="2700000" algn="tl" rotWithShape="0">
                    <a:prstClr val="black"/>
                  </a:outerShdw>
                </a:effectLst>
              </a:rPr>
              <a:t>.</a:t>
            </a:r>
          </a:p>
          <a:p>
            <a:r>
              <a:rPr lang="en-US" b="1" dirty="0" smtClean="0">
                <a:ln w="3175">
                  <a:solidFill>
                    <a:schemeClr val="tx1"/>
                  </a:solidFill>
                </a:ln>
                <a:solidFill>
                  <a:srgbClr val="FFFF00"/>
                </a:solidFill>
                <a:effectLst>
                  <a:outerShdw blurRad="50800" dist="38100" dir="2700000" algn="tl" rotWithShape="0">
                    <a:prstClr val="black"/>
                  </a:outerShdw>
                </a:effectLst>
              </a:rPr>
              <a:t>In reality, the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exact opposite </a:t>
            </a:r>
            <a:r>
              <a:rPr lang="en-US" b="1" dirty="0" smtClean="0">
                <a:ln w="3175">
                  <a:solidFill>
                    <a:schemeClr val="tx1"/>
                  </a:solidFill>
                </a:ln>
                <a:solidFill>
                  <a:srgbClr val="FFFF00"/>
                </a:solidFill>
                <a:effectLst>
                  <a:outerShdw blurRad="50800" dist="38100" dir="2700000" algn="tl" rotWithShape="0">
                    <a:prstClr val="black"/>
                  </a:outerShdw>
                </a:effectLst>
              </a:rPr>
              <a:t>is true! </a:t>
            </a:r>
          </a:p>
          <a:p>
            <a:endParaRPr lang="en-US" b="1" dirty="0" smtClean="0">
              <a:ln w="3175">
                <a:solidFill>
                  <a:schemeClr val="tx1"/>
                </a:solidFill>
              </a:ln>
              <a:solidFill>
                <a:srgbClr val="FFFF00"/>
              </a:solidFill>
              <a:effectLst>
                <a:outerShdw blurRad="50800" dist="38100" dir="2700000" algn="tl" rotWithShape="0">
                  <a:prstClr val="black"/>
                </a:outerShdw>
              </a:effectLst>
            </a:endParaRPr>
          </a:p>
        </p:txBody>
      </p:sp>
    </p:spTree>
  </p:cSld>
  <p:clrMapOvr>
    <a:overrideClrMapping bg1="lt1" tx1="dk1" bg2="lt2" tx2="dk2" accent1="accent1" accent2="accent2" accent3="accent3" accent4="accent4" accent5="accent5" accent6="accent6" hlink="hlink" folHlink="folHlink"/>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Why are there variations between manuscripts?</a:t>
            </a:r>
            <a:endParaRPr lang="en-US" b="1" dirty="0">
              <a:ln>
                <a:solidFill>
                  <a:schemeClr val="tx1"/>
                </a:solidFill>
              </a:ln>
              <a:solidFill>
                <a:schemeClr val="accent6">
                  <a:lumMod val="75000"/>
                </a:schemeClr>
              </a:solidFill>
              <a:effectLst>
                <a:outerShdw blurRad="50800" dist="38100" dir="2700000" algn="tl" rotWithShape="0">
                  <a:prstClr val="black"/>
                </a:outerShdw>
              </a:effectLst>
            </a:endParaRPr>
          </a:p>
        </p:txBody>
      </p:sp>
      <p:sp>
        <p:nvSpPr>
          <p:cNvPr id="3" name="Content Placeholder 2"/>
          <p:cNvSpPr>
            <a:spLocks noGrp="1"/>
          </p:cNvSpPr>
          <p:nvPr>
            <p:ph idx="1"/>
          </p:nvPr>
        </p:nvSpPr>
        <p:spPr>
          <a:xfrm>
            <a:off x="457200" y="1066800"/>
            <a:ext cx="8229600" cy="5791200"/>
          </a:xfrm>
        </p:spPr>
        <p:txBody>
          <a:bodyPr>
            <a:normAutofit lnSpcReduction="10000"/>
          </a:bodyPr>
          <a:lstStyle/>
          <a:p>
            <a:r>
              <a:rPr lang="en-US" b="1" dirty="0" smtClean="0">
                <a:ln w="3175">
                  <a:solidFill>
                    <a:schemeClr val="tx1"/>
                  </a:solidFill>
                </a:ln>
                <a:solidFill>
                  <a:srgbClr val="FFFF00"/>
                </a:solidFill>
                <a:effectLst>
                  <a:outerShdw blurRad="50800" dist="38100" dir="2700000" algn="tl" rotWithShape="0">
                    <a:prstClr val="black"/>
                  </a:outerShdw>
                </a:effectLst>
              </a:rPr>
              <a:t>Manuscript variations are an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inescapable,</a:t>
            </a:r>
            <a:r>
              <a:rPr lang="en-US" b="1" dirty="0" smtClean="0">
                <a:ln w="3175">
                  <a:solidFill>
                    <a:schemeClr val="tx1"/>
                  </a:solidFill>
                </a:ln>
                <a:solidFill>
                  <a:srgbClr val="FFFF00"/>
                </a:solidFill>
                <a:effectLst>
                  <a:outerShdw blurRad="50800" dist="38100" dir="2700000" algn="tl" rotWithShape="0">
                    <a:prstClr val="black"/>
                  </a:outerShdw>
                </a:effectLst>
              </a:rPr>
              <a:t>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natural result </a:t>
            </a:r>
            <a:r>
              <a:rPr lang="en-US" b="1" dirty="0" smtClean="0">
                <a:ln w="3175">
                  <a:solidFill>
                    <a:schemeClr val="tx1"/>
                  </a:solidFill>
                </a:ln>
                <a:solidFill>
                  <a:srgbClr val="FFFF00"/>
                </a:solidFill>
                <a:effectLst>
                  <a:outerShdw blurRad="50800" dist="38100" dir="2700000" algn="tl" rotWithShape="0">
                    <a:prstClr val="black"/>
                  </a:outerShdw>
                </a:effectLst>
              </a:rPr>
              <a:t>of hand copying.</a:t>
            </a:r>
          </a:p>
          <a:p>
            <a:r>
              <a:rPr lang="en-US" b="1" dirty="0" smtClean="0">
                <a:ln w="3175">
                  <a:solidFill>
                    <a:schemeClr val="tx1"/>
                  </a:solidFill>
                </a:ln>
                <a:solidFill>
                  <a:srgbClr val="FFFF00"/>
                </a:solidFill>
                <a:effectLst>
                  <a:outerShdw blurRad="50800" dist="38100" dir="2700000" algn="tl" rotWithShape="0">
                    <a:prstClr val="black"/>
                  </a:outerShdw>
                </a:effectLst>
              </a:rPr>
              <a:t>The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more manuscripts </a:t>
            </a:r>
            <a:r>
              <a:rPr lang="en-US" b="1" dirty="0" smtClean="0">
                <a:ln w="3175">
                  <a:solidFill>
                    <a:schemeClr val="tx1"/>
                  </a:solidFill>
                </a:ln>
                <a:solidFill>
                  <a:srgbClr val="FFFF00"/>
                </a:solidFill>
                <a:effectLst>
                  <a:outerShdw blurRad="50800" dist="38100" dir="2700000" algn="tl" rotWithShape="0">
                    <a:prstClr val="black"/>
                  </a:outerShdw>
                </a:effectLst>
              </a:rPr>
              <a:t>you have, the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more variants</a:t>
            </a:r>
            <a:r>
              <a:rPr lang="en-US" b="1" dirty="0" smtClean="0">
                <a:ln w="3175">
                  <a:solidFill>
                    <a:schemeClr val="tx1"/>
                  </a:solidFill>
                </a:ln>
                <a:solidFill>
                  <a:srgbClr val="FFFF00"/>
                </a:solidFill>
                <a:effectLst>
                  <a:outerShdw blurRad="50800" dist="38100" dir="2700000" algn="tl" rotWithShape="0">
                    <a:prstClr val="black"/>
                  </a:outerShdw>
                </a:effectLst>
              </a:rPr>
              <a:t> you will have.</a:t>
            </a:r>
          </a:p>
          <a:p>
            <a:r>
              <a:rPr lang="en-US" b="1" dirty="0" smtClean="0">
                <a:ln w="3175">
                  <a:solidFill>
                    <a:schemeClr val="tx1"/>
                  </a:solidFill>
                </a:ln>
                <a:solidFill>
                  <a:srgbClr val="FFFF00"/>
                </a:solidFill>
                <a:effectLst>
                  <a:outerShdw blurRad="50800" dist="38100" dir="2700000" algn="tl" rotWithShape="0">
                    <a:prstClr val="black"/>
                  </a:outerShdw>
                </a:effectLst>
              </a:rPr>
              <a:t>If you only have a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small number </a:t>
            </a:r>
            <a:r>
              <a:rPr lang="en-US" b="1" dirty="0" smtClean="0">
                <a:ln w="3175">
                  <a:solidFill>
                    <a:schemeClr val="tx1"/>
                  </a:solidFill>
                </a:ln>
                <a:solidFill>
                  <a:srgbClr val="FFFF00"/>
                </a:solidFill>
                <a:effectLst>
                  <a:outerShdw blurRad="50800" dist="38100" dir="2700000" algn="tl" rotWithShape="0">
                    <a:prstClr val="black"/>
                  </a:outerShdw>
                </a:effectLst>
              </a:rPr>
              <a:t>of manuscripts, you will have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fewer variants</a:t>
            </a:r>
            <a:r>
              <a:rPr lang="en-US" b="1" dirty="0" smtClean="0">
                <a:ln w="3175">
                  <a:solidFill>
                    <a:schemeClr val="tx1"/>
                  </a:solidFill>
                </a:ln>
                <a:solidFill>
                  <a:srgbClr val="FFFF00"/>
                </a:solidFill>
                <a:effectLst>
                  <a:outerShdw blurRad="50800" dist="38100" dir="2700000" algn="tl" rotWithShape="0">
                    <a:prstClr val="black"/>
                  </a:outerShdw>
                </a:effectLst>
              </a:rPr>
              <a:t>; you likewise have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less certainty </a:t>
            </a:r>
            <a:r>
              <a:rPr lang="en-US" b="1" dirty="0" smtClean="0">
                <a:ln w="3175">
                  <a:solidFill>
                    <a:schemeClr val="tx1"/>
                  </a:solidFill>
                </a:ln>
                <a:solidFill>
                  <a:srgbClr val="FFFF00"/>
                </a:solidFill>
                <a:effectLst>
                  <a:outerShdw blurRad="50800" dist="38100" dir="2700000" algn="tl" rotWithShape="0">
                    <a:prstClr val="black"/>
                  </a:outerShdw>
                </a:effectLst>
              </a:rPr>
              <a:t>of the original readings. These go hand in hand.</a:t>
            </a:r>
          </a:p>
          <a:p>
            <a:r>
              <a:rPr lang="en-US" b="1" dirty="0" smtClean="0">
                <a:ln w="3175">
                  <a:solidFill>
                    <a:schemeClr val="tx1"/>
                  </a:solidFill>
                </a:ln>
                <a:solidFill>
                  <a:srgbClr val="FFFF00"/>
                </a:solidFill>
                <a:effectLst>
                  <a:outerShdw blurRad="50800" dist="38100" dir="2700000" algn="tl" rotWithShape="0">
                    <a:prstClr val="black"/>
                  </a:outerShdw>
                </a:effectLst>
              </a:rPr>
              <a:t>Therefore the fact that we have many variants within the NT is a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good thing </a:t>
            </a:r>
            <a:r>
              <a:rPr lang="en-US" b="1" dirty="0" smtClean="0">
                <a:ln w="3175">
                  <a:solidFill>
                    <a:schemeClr val="tx1"/>
                  </a:solidFill>
                </a:ln>
                <a:solidFill>
                  <a:srgbClr val="FFFF00"/>
                </a:solidFill>
                <a:effectLst>
                  <a:outerShdw blurRad="50800" dist="38100" dir="2700000" algn="tl" rotWithShape="0">
                    <a:prstClr val="black"/>
                  </a:outerShdw>
                </a:effectLst>
              </a:rPr>
              <a:t>– it indicates that we have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rich manuscript evidence!</a:t>
            </a:r>
          </a:p>
          <a:p>
            <a:pPr lvl="1"/>
            <a:endParaRPr lang="en-US" b="1" dirty="0" smtClean="0">
              <a:ln w="3175">
                <a:solidFill>
                  <a:schemeClr val="tx1"/>
                </a:solidFill>
              </a:ln>
              <a:solidFill>
                <a:srgbClr val="FFFF00"/>
              </a:solidFill>
              <a:effectLst>
                <a:outerShdw blurRad="50800" dist="38100" dir="2700000" algn="tl" rotWithShape="0">
                  <a:prstClr val="black"/>
                </a:outerShdw>
              </a:effectLst>
            </a:endParaRPr>
          </a:p>
          <a:p>
            <a:endParaRPr lang="en-US" b="1" dirty="0" smtClean="0">
              <a:ln w="3175">
                <a:solidFill>
                  <a:schemeClr val="tx1"/>
                </a:solidFill>
              </a:ln>
              <a:solidFill>
                <a:srgbClr val="FFFF00"/>
              </a:solidFill>
              <a:effectLst>
                <a:outerShdw blurRad="50800" dist="38100" dir="2700000" algn="tl" rotWithShape="0">
                  <a:prstClr val="black"/>
                </a:outerShdw>
              </a:effectLst>
            </a:endParaRPr>
          </a:p>
        </p:txBody>
      </p:sp>
    </p:spTree>
  </p:cSld>
  <p:clrMapOvr>
    <a:overrideClrMapping bg1="lt1" tx1="dk1" bg2="lt2" tx2="dk2" accent1="accent1" accent2="accent2" accent3="accent3" accent4="accent4" accent5="accent5" accent6="accent6" hlink="hlink" folHlink="folHlink"/>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ln>
                  <a:solidFill>
                    <a:schemeClr val="tx1"/>
                  </a:solidFill>
                </a:ln>
                <a:solidFill>
                  <a:schemeClr val="accent6">
                    <a:lumMod val="75000"/>
                  </a:schemeClr>
                </a:solidFill>
                <a:effectLst>
                  <a:outerShdw blurRad="50800" dist="38100" dir="2700000" algn="tl" rotWithShape="0">
                    <a:prstClr val="black"/>
                  </a:outerShdw>
                </a:effectLst>
              </a:rPr>
              <a:t>Preservation of Ancient Literature</a:t>
            </a:r>
            <a:endParaRPr lang="en-US" b="1" dirty="0">
              <a:ln>
                <a:solidFill>
                  <a:schemeClr val="tx1"/>
                </a:solidFill>
              </a:ln>
              <a:solidFill>
                <a:schemeClr val="accent6">
                  <a:lumMod val="75000"/>
                </a:schemeClr>
              </a:solidFill>
              <a:effectLst>
                <a:outerShdw blurRad="50800" dist="38100" dir="2700000" algn="tl" rotWithShape="0">
                  <a:prstClr val="black"/>
                </a:outerShdw>
              </a:effectLst>
            </a:endParaRPr>
          </a:p>
        </p:txBody>
      </p:sp>
      <p:sp>
        <p:nvSpPr>
          <p:cNvPr id="3" name="Content Placeholder 2"/>
          <p:cNvSpPr>
            <a:spLocks noGrp="1"/>
          </p:cNvSpPr>
          <p:nvPr>
            <p:ph idx="1"/>
          </p:nvPr>
        </p:nvSpPr>
        <p:spPr>
          <a:xfrm>
            <a:off x="457200" y="1066800"/>
            <a:ext cx="8229600" cy="5791200"/>
          </a:xfrm>
        </p:spPr>
        <p:txBody>
          <a:bodyPr>
            <a:normAutofit fontScale="92500"/>
          </a:bodyPr>
          <a:lstStyle/>
          <a:p>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Before the Printing Press </a:t>
            </a:r>
            <a:r>
              <a:rPr lang="en-US" b="1" dirty="0" smtClean="0">
                <a:ln w="3175">
                  <a:solidFill>
                    <a:schemeClr val="tx1"/>
                  </a:solidFill>
                </a:ln>
                <a:solidFill>
                  <a:srgbClr val="FFFF00"/>
                </a:solidFill>
                <a:effectLst>
                  <a:outerShdw blurRad="50800" dist="38100" dir="2700000" algn="tl" rotWithShape="0">
                    <a:prstClr val="black"/>
                  </a:outerShdw>
                </a:effectLst>
              </a:rPr>
              <a:t>- All copies of written information prior to 1440 involved </a:t>
            </a:r>
            <a:r>
              <a:rPr lang="en-US" b="1" i="1" dirty="0" smtClean="0">
                <a:ln w="3175">
                  <a:solidFill>
                    <a:schemeClr val="tx1"/>
                  </a:solidFill>
                </a:ln>
                <a:solidFill>
                  <a:schemeClr val="accent6">
                    <a:lumMod val="75000"/>
                  </a:schemeClr>
                </a:solidFill>
                <a:effectLst>
                  <a:outerShdw blurRad="50800" dist="38100" dir="2700000" algn="tl" rotWithShape="0">
                    <a:prstClr val="black"/>
                  </a:outerShdw>
                </a:effectLst>
              </a:rPr>
              <a:t>handwritten</a:t>
            </a:r>
            <a:r>
              <a:rPr lang="en-US" b="1" dirty="0" smtClean="0">
                <a:ln w="3175">
                  <a:solidFill>
                    <a:schemeClr val="tx1"/>
                  </a:solidFill>
                </a:ln>
                <a:solidFill>
                  <a:srgbClr val="FFFF00"/>
                </a:solidFill>
                <a:effectLst>
                  <a:outerShdw blurRad="50800" dist="38100" dir="2700000" algn="tl" rotWithShape="0">
                    <a:prstClr val="black"/>
                  </a:outerShdw>
                </a:effectLst>
              </a:rPr>
              <a:t> copies on </a:t>
            </a:r>
            <a:r>
              <a:rPr lang="en-US" b="1" i="1" dirty="0" smtClean="0">
                <a:ln w="3175">
                  <a:solidFill>
                    <a:schemeClr val="tx1"/>
                  </a:solidFill>
                </a:ln>
                <a:solidFill>
                  <a:schemeClr val="accent6">
                    <a:lumMod val="75000"/>
                  </a:schemeClr>
                </a:solidFill>
                <a:effectLst>
                  <a:outerShdw blurRad="50800" dist="38100" dir="2700000" algn="tl" rotWithShape="0">
                    <a:prstClr val="black"/>
                  </a:outerShdw>
                </a:effectLst>
              </a:rPr>
              <a:t>perishable materials</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 </a:t>
            </a:r>
            <a:r>
              <a:rPr lang="en-US" b="1" dirty="0" smtClean="0">
                <a:ln w="3175">
                  <a:solidFill>
                    <a:schemeClr val="tx1"/>
                  </a:solidFill>
                </a:ln>
                <a:solidFill>
                  <a:srgbClr val="FFFF00"/>
                </a:solidFill>
                <a:effectLst>
                  <a:outerShdw blurRad="50800" dist="38100" dir="2700000" algn="tl" rotWithShape="0">
                    <a:prstClr val="black"/>
                  </a:outerShdw>
                </a:effectLst>
              </a:rPr>
              <a:t>which resulted in the loss of written information over time due to:</a:t>
            </a:r>
          </a:p>
          <a:p>
            <a:pPr lvl="1"/>
            <a:r>
              <a:rPr lang="en-US" b="1" dirty="0" smtClean="0">
                <a:ln w="3175">
                  <a:solidFill>
                    <a:schemeClr val="tx1"/>
                  </a:solidFill>
                </a:ln>
                <a:solidFill>
                  <a:srgbClr val="FFFF00"/>
                </a:solidFill>
                <a:effectLst>
                  <a:outerShdw blurRad="50800" dist="38100" dir="2700000" algn="tl" rotWithShape="0">
                    <a:prstClr val="black"/>
                  </a:outerShdw>
                </a:effectLst>
              </a:rPr>
              <a:t>Copying Mistakes</a:t>
            </a:r>
          </a:p>
          <a:p>
            <a:pPr lvl="1"/>
            <a:r>
              <a:rPr lang="en-US" b="1" dirty="0" smtClean="0">
                <a:ln w="3175">
                  <a:solidFill>
                    <a:schemeClr val="tx1"/>
                  </a:solidFill>
                </a:ln>
                <a:solidFill>
                  <a:srgbClr val="FFFF00"/>
                </a:solidFill>
                <a:effectLst>
                  <a:outerShdw blurRad="50800" dist="38100" dir="2700000" algn="tl" rotWithShape="0">
                    <a:prstClr val="black"/>
                  </a:outerShdw>
                </a:effectLst>
              </a:rPr>
              <a:t>The eventual destruction of the original manuscript (and perhaps subsequent copies)</a:t>
            </a:r>
          </a:p>
          <a:p>
            <a:r>
              <a:rPr lang="en-US" b="1" dirty="0" smtClean="0">
                <a:ln w="3175">
                  <a:solidFill>
                    <a:schemeClr val="tx1"/>
                  </a:solidFill>
                </a:ln>
                <a:solidFill>
                  <a:srgbClr val="FFFF00"/>
                </a:solidFill>
                <a:effectLst>
                  <a:outerShdw blurRad="50800" dist="38100" dir="2700000" algn="tl" rotWithShape="0">
                    <a:prstClr val="black"/>
                  </a:outerShdw>
                </a:effectLst>
              </a:rPr>
              <a:t>Like most manuscripts written before 1440, the </a:t>
            </a:r>
            <a:r>
              <a:rPr lang="en-US" b="1" i="1" dirty="0" smtClean="0">
                <a:ln w="3175">
                  <a:solidFill>
                    <a:schemeClr val="tx1"/>
                  </a:solidFill>
                </a:ln>
                <a:solidFill>
                  <a:schemeClr val="accent6">
                    <a:lumMod val="75000"/>
                  </a:schemeClr>
                </a:solidFill>
                <a:effectLst>
                  <a:outerShdw blurRad="50800" dist="38100" dir="2700000" algn="tl" rotWithShape="0">
                    <a:prstClr val="black"/>
                  </a:outerShdw>
                </a:effectLst>
              </a:rPr>
              <a:t>original</a:t>
            </a:r>
            <a:r>
              <a:rPr lang="en-US" b="1" dirty="0" smtClean="0">
                <a:ln w="3175">
                  <a:solidFill>
                    <a:schemeClr val="tx1"/>
                  </a:solidFill>
                </a:ln>
                <a:solidFill>
                  <a:srgbClr val="FFFF00"/>
                </a:solidFill>
                <a:effectLst>
                  <a:outerShdw blurRad="50800" dist="38100" dir="2700000" algn="tl" rotWithShape="0">
                    <a:prstClr val="black"/>
                  </a:outerShdw>
                </a:effectLst>
              </a:rPr>
              <a:t> </a:t>
            </a:r>
            <a:r>
              <a:rPr lang="en-US" b="1" i="1" dirty="0" smtClean="0">
                <a:ln w="3175">
                  <a:solidFill>
                    <a:schemeClr val="tx1"/>
                  </a:solidFill>
                </a:ln>
                <a:solidFill>
                  <a:schemeClr val="accent6">
                    <a:lumMod val="75000"/>
                  </a:schemeClr>
                </a:solidFill>
                <a:effectLst>
                  <a:outerShdw blurRad="50800" dist="38100" dir="2700000" algn="tl" rotWithShape="0">
                    <a:prstClr val="black"/>
                  </a:outerShdw>
                </a:effectLst>
              </a:rPr>
              <a:t>manuscripts</a:t>
            </a:r>
            <a:r>
              <a:rPr lang="en-US" b="1" dirty="0" smtClean="0">
                <a:ln w="3175">
                  <a:solidFill>
                    <a:schemeClr val="tx1"/>
                  </a:solidFill>
                </a:ln>
                <a:solidFill>
                  <a:srgbClr val="FFFF00"/>
                </a:solidFill>
                <a:effectLst>
                  <a:outerShdw blurRad="50800" dist="38100" dir="2700000" algn="tl" rotWithShape="0">
                    <a:prstClr val="black"/>
                  </a:outerShdw>
                </a:effectLst>
              </a:rPr>
              <a:t> of the</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 Bible</a:t>
            </a:r>
            <a:r>
              <a:rPr lang="en-US" b="1" dirty="0" smtClean="0">
                <a:ln w="3175">
                  <a:solidFill>
                    <a:schemeClr val="tx1"/>
                  </a:solidFill>
                </a:ln>
                <a:solidFill>
                  <a:srgbClr val="FFFF00"/>
                </a:solidFill>
                <a:effectLst>
                  <a:outerShdw blurRad="50800" dist="38100" dir="2700000" algn="tl" rotWithShape="0">
                    <a:prstClr val="black"/>
                  </a:outerShdw>
                </a:effectLst>
              </a:rPr>
              <a:t> composed by the OT prophets and the NT apostles are </a:t>
            </a:r>
            <a:r>
              <a:rPr lang="en-US" b="1" i="1" dirty="0" smtClean="0">
                <a:ln w="3175">
                  <a:solidFill>
                    <a:schemeClr val="tx1"/>
                  </a:solidFill>
                </a:ln>
                <a:solidFill>
                  <a:schemeClr val="accent6">
                    <a:lumMod val="75000"/>
                  </a:schemeClr>
                </a:solidFill>
                <a:effectLst>
                  <a:outerShdw blurRad="50800" dist="38100" dir="2700000" algn="tl" rotWithShape="0">
                    <a:prstClr val="black"/>
                  </a:outerShdw>
                </a:effectLst>
              </a:rPr>
              <a:t>no longer available</a:t>
            </a:r>
            <a:r>
              <a:rPr lang="en-US" b="1" dirty="0" smtClean="0">
                <a:ln w="3175">
                  <a:solidFill>
                    <a:schemeClr val="tx1"/>
                  </a:solidFill>
                </a:ln>
                <a:solidFill>
                  <a:srgbClr val="FFFF00"/>
                </a:solidFill>
                <a:effectLst>
                  <a:outerShdw blurRad="50800" dist="38100" dir="2700000" algn="tl" rotWithShape="0">
                    <a:prstClr val="black"/>
                  </a:outerShdw>
                </a:effectLst>
              </a:rPr>
              <a:t>. All that we have today are handwritten copies of copies of the original.</a:t>
            </a:r>
          </a:p>
          <a:p>
            <a:pPr lvl="1"/>
            <a:endParaRPr lang="en-US" b="1" dirty="0" smtClean="0">
              <a:ln w="3175">
                <a:solidFill>
                  <a:schemeClr val="tx1"/>
                </a:solidFill>
              </a:ln>
              <a:solidFill>
                <a:srgbClr val="FFFF00"/>
              </a:solidFill>
              <a:effectLst>
                <a:outerShdw blurRad="50800" dist="38100" dir="2700000" algn="tl" rotWithShape="0">
                  <a:prstClr val="black"/>
                </a:outerShdw>
              </a:effectLst>
            </a:endParaRPr>
          </a:p>
          <a:p>
            <a:endParaRPr lang="en-US" b="1" dirty="0" smtClean="0">
              <a:ln w="3175">
                <a:solidFill>
                  <a:schemeClr val="tx1"/>
                </a:solidFill>
              </a:ln>
              <a:solidFill>
                <a:srgbClr val="FFFF00"/>
              </a:solidFill>
              <a:effectLst>
                <a:outerShdw blurRad="50800" dist="38100" dir="2700000" algn="tl" rotWithShape="0">
                  <a:prstClr val="black"/>
                </a:outerShdw>
              </a:effectLst>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Why are there variations between manuscripts?</a:t>
            </a:r>
            <a:endParaRPr lang="en-US" b="1" dirty="0">
              <a:ln>
                <a:solidFill>
                  <a:schemeClr val="tx1"/>
                </a:solidFill>
              </a:ln>
              <a:solidFill>
                <a:schemeClr val="accent6">
                  <a:lumMod val="75000"/>
                </a:schemeClr>
              </a:solidFill>
              <a:effectLst>
                <a:outerShdw blurRad="50800" dist="38100" dir="2700000" algn="tl" rotWithShape="0">
                  <a:prstClr val="black"/>
                </a:outerShdw>
              </a:effectLst>
            </a:endParaRPr>
          </a:p>
        </p:txBody>
      </p:sp>
      <p:sp>
        <p:nvSpPr>
          <p:cNvPr id="3" name="Content Placeholder 2"/>
          <p:cNvSpPr>
            <a:spLocks noGrp="1"/>
          </p:cNvSpPr>
          <p:nvPr>
            <p:ph idx="1"/>
          </p:nvPr>
        </p:nvSpPr>
        <p:spPr>
          <a:xfrm>
            <a:off x="457200" y="1066800"/>
            <a:ext cx="8229600" cy="5791200"/>
          </a:xfrm>
        </p:spPr>
        <p:txBody>
          <a:bodyPr>
            <a:normAutofit/>
          </a:bodyPr>
          <a:lstStyle/>
          <a:p>
            <a:r>
              <a:rPr lang="en-US" b="1" dirty="0" smtClean="0">
                <a:ln w="3175">
                  <a:solidFill>
                    <a:schemeClr val="tx1"/>
                  </a:solidFill>
                </a:ln>
                <a:solidFill>
                  <a:srgbClr val="FFFF00"/>
                </a:solidFill>
                <a:effectLst>
                  <a:outerShdw blurRad="50800" dist="38100" dir="2700000" algn="tl" rotWithShape="0">
                    <a:prstClr val="black"/>
                  </a:outerShdw>
                </a:effectLst>
              </a:rPr>
              <a:t>Contrast the NT manuscript evidence with the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Muslim Quran</a:t>
            </a:r>
            <a:r>
              <a:rPr lang="en-US" b="1" dirty="0" smtClean="0">
                <a:ln w="3175">
                  <a:solidFill>
                    <a:schemeClr val="tx1"/>
                  </a:solidFill>
                </a:ln>
                <a:solidFill>
                  <a:srgbClr val="FFFF00"/>
                </a:solidFill>
                <a:effectLst>
                  <a:outerShdw blurRad="50800" dist="38100" dir="2700000" algn="tl" rotWithShape="0">
                    <a:prstClr val="black"/>
                  </a:outerShdw>
                </a:effectLst>
              </a:rPr>
              <a:t>:</a:t>
            </a:r>
          </a:p>
          <a:p>
            <a:pPr lvl="1"/>
            <a:r>
              <a:rPr lang="en-US" b="1" dirty="0" smtClean="0">
                <a:ln w="3175">
                  <a:solidFill>
                    <a:schemeClr val="tx1"/>
                  </a:solidFill>
                </a:ln>
                <a:solidFill>
                  <a:srgbClr val="FFFF00"/>
                </a:solidFill>
                <a:effectLst>
                  <a:outerShdw blurRad="50800" dist="38100" dir="2700000" algn="tl" rotWithShape="0">
                    <a:prstClr val="black"/>
                  </a:outerShdw>
                </a:effectLst>
              </a:rPr>
              <a:t>There is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very little </a:t>
            </a:r>
            <a:r>
              <a:rPr lang="en-US" b="1" dirty="0" smtClean="0">
                <a:ln w="3175">
                  <a:solidFill>
                    <a:schemeClr val="tx1"/>
                  </a:solidFill>
                </a:ln>
                <a:solidFill>
                  <a:srgbClr val="FFFF00"/>
                </a:solidFill>
                <a:effectLst>
                  <a:outerShdw blurRad="50800" dist="38100" dir="2700000" algn="tl" rotWithShape="0">
                    <a:prstClr val="black"/>
                  </a:outerShdw>
                </a:effectLst>
              </a:rPr>
              <a:t>manuscript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variance</a:t>
            </a:r>
            <a:r>
              <a:rPr lang="en-US" b="1" dirty="0" smtClean="0">
                <a:ln w="3175">
                  <a:solidFill>
                    <a:schemeClr val="tx1"/>
                  </a:solidFill>
                </a:ln>
                <a:solidFill>
                  <a:srgbClr val="FFFF00"/>
                </a:solidFill>
                <a:effectLst>
                  <a:outerShdw blurRad="50800" dist="38100" dir="2700000" algn="tl" rotWithShape="0">
                    <a:prstClr val="black"/>
                  </a:outerShdw>
                </a:effectLst>
              </a:rPr>
              <a:t> in the Muslim Quran.</a:t>
            </a:r>
          </a:p>
          <a:p>
            <a:pPr lvl="1"/>
            <a:r>
              <a:rPr lang="en-US" b="1" dirty="0" smtClean="0">
                <a:ln w="3175">
                  <a:solidFill>
                    <a:schemeClr val="tx1"/>
                  </a:solidFill>
                </a:ln>
                <a:solidFill>
                  <a:srgbClr val="FFFF00"/>
                </a:solidFill>
                <a:effectLst>
                  <a:outerShdw blurRad="50800" dist="38100" dir="2700000" algn="tl" rotWithShape="0">
                    <a:prstClr val="black"/>
                  </a:outerShdw>
                </a:effectLst>
              </a:rPr>
              <a:t>This is because Muslim leaders (such as Uthman, the third Caliph) are known to have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destroyed all evidence</a:t>
            </a:r>
            <a:r>
              <a:rPr lang="en-US" b="1" dirty="0" smtClean="0">
                <a:ln w="3175">
                  <a:solidFill>
                    <a:schemeClr val="tx1"/>
                  </a:solidFill>
                </a:ln>
                <a:solidFill>
                  <a:srgbClr val="FFFF00"/>
                </a:solidFill>
                <a:effectLst>
                  <a:outerShdw blurRad="50800" dist="38100" dir="2700000" algn="tl" rotWithShape="0">
                    <a:prstClr val="black"/>
                  </a:outerShdw>
                </a:effectLst>
              </a:rPr>
              <a:t> of manuscript variations so as to have only one reading!</a:t>
            </a:r>
          </a:p>
          <a:p>
            <a:endParaRPr lang="en-US" b="1" dirty="0" smtClean="0">
              <a:ln w="3175">
                <a:solidFill>
                  <a:schemeClr val="tx1"/>
                </a:solidFill>
              </a:ln>
              <a:solidFill>
                <a:schemeClr val="accent6">
                  <a:lumMod val="75000"/>
                </a:schemeClr>
              </a:solidFill>
              <a:effectLst>
                <a:outerShdw blurRad="50800" dist="38100" dir="2700000" algn="tl" rotWithShape="0">
                  <a:prstClr val="black"/>
                </a:outerShdw>
              </a:effectLst>
            </a:endParaRPr>
          </a:p>
          <a:p>
            <a:pPr lvl="1"/>
            <a:endParaRPr lang="en-US" b="1" dirty="0" smtClean="0">
              <a:ln w="3175">
                <a:solidFill>
                  <a:schemeClr val="tx1"/>
                </a:solidFill>
              </a:ln>
              <a:solidFill>
                <a:srgbClr val="FFFF00"/>
              </a:solidFill>
              <a:effectLst>
                <a:outerShdw blurRad="50800" dist="38100" dir="2700000" algn="tl" rotWithShape="0">
                  <a:prstClr val="black"/>
                </a:outerShdw>
              </a:effectLst>
            </a:endParaRPr>
          </a:p>
          <a:p>
            <a:endParaRPr lang="en-US" b="1" dirty="0" smtClean="0">
              <a:ln w="3175">
                <a:solidFill>
                  <a:schemeClr val="tx1"/>
                </a:solidFill>
              </a:ln>
              <a:solidFill>
                <a:srgbClr val="FFFF00"/>
              </a:solidFill>
              <a:effectLst>
                <a:outerShdw blurRad="50800" dist="38100" dir="2700000" algn="tl" rotWithShape="0">
                  <a:prstClr val="black"/>
                </a:outerShdw>
              </a:effectLst>
            </a:endParaRPr>
          </a:p>
        </p:txBody>
      </p:sp>
    </p:spTree>
  </p:cSld>
  <p:clrMapOvr>
    <a:overrideClrMapping bg1="lt1" tx1="dk1" bg2="lt2" tx2="dk2" accent1="accent1" accent2="accent2" accent3="accent3" accent4="accent4" accent5="accent5" accent6="accent6" hlink="hlink" folHlink="folHlink"/>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Why are there variations between manuscripts?</a:t>
            </a:r>
            <a:endParaRPr lang="en-US" b="1" dirty="0">
              <a:ln>
                <a:solidFill>
                  <a:schemeClr val="tx1"/>
                </a:solidFill>
              </a:ln>
              <a:solidFill>
                <a:schemeClr val="accent6">
                  <a:lumMod val="75000"/>
                </a:schemeClr>
              </a:solidFill>
              <a:effectLst>
                <a:outerShdw blurRad="50800" dist="38100" dir="2700000" algn="tl" rotWithShape="0">
                  <a:prstClr val="black"/>
                </a:outerShdw>
              </a:effectLst>
            </a:endParaRPr>
          </a:p>
        </p:txBody>
      </p:sp>
      <p:sp>
        <p:nvSpPr>
          <p:cNvPr id="3" name="Content Placeholder 2"/>
          <p:cNvSpPr>
            <a:spLocks noGrp="1"/>
          </p:cNvSpPr>
          <p:nvPr>
            <p:ph idx="1"/>
          </p:nvPr>
        </p:nvSpPr>
        <p:spPr>
          <a:xfrm>
            <a:off x="457200" y="1066800"/>
            <a:ext cx="8382000" cy="5791200"/>
          </a:xfrm>
        </p:spPr>
        <p:txBody>
          <a:bodyPr>
            <a:normAutofit fontScale="92500"/>
          </a:bodyPr>
          <a:lstStyle/>
          <a:p>
            <a:r>
              <a:rPr lang="en-US" b="1" dirty="0" smtClean="0">
                <a:ln w="3175">
                  <a:solidFill>
                    <a:schemeClr val="tx1"/>
                  </a:solidFill>
                </a:ln>
                <a:solidFill>
                  <a:srgbClr val="FFFF00"/>
                </a:solidFill>
                <a:effectLst>
                  <a:outerShdw blurRad="50800" dist="38100" dir="2700000" algn="tl" rotWithShape="0">
                    <a:prstClr val="black"/>
                  </a:outerShdw>
                </a:effectLst>
              </a:rPr>
              <a:t>In contrast to the Quran, there was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never</a:t>
            </a:r>
            <a:r>
              <a:rPr lang="en-US" b="1" dirty="0" smtClean="0">
                <a:ln w="3175">
                  <a:solidFill>
                    <a:schemeClr val="tx1"/>
                  </a:solidFill>
                </a:ln>
                <a:solidFill>
                  <a:srgbClr val="FFFF00"/>
                </a:solidFill>
                <a:effectLst>
                  <a:outerShdw blurRad="50800" dist="38100" dir="2700000" algn="tl" rotWithShape="0">
                    <a:prstClr val="black"/>
                  </a:outerShdw>
                </a:effectLst>
              </a:rPr>
              <a:t> a time when any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one</a:t>
            </a:r>
            <a:r>
              <a:rPr lang="en-US" b="1" dirty="0" smtClean="0">
                <a:ln w="3175">
                  <a:solidFill>
                    <a:schemeClr val="tx1"/>
                  </a:solidFill>
                </a:ln>
                <a:solidFill>
                  <a:srgbClr val="FFFF00"/>
                </a:solidFill>
                <a:effectLst>
                  <a:outerShdw blurRad="50800" dist="38100" dir="2700000" algn="tl" rotWithShape="0">
                    <a:prstClr val="black"/>
                  </a:outerShdw>
                </a:effectLst>
              </a:rPr>
              <a:t> man or group of men,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had control</a:t>
            </a:r>
            <a:r>
              <a:rPr lang="en-US" b="1" dirty="0" smtClean="0">
                <a:ln w="3175">
                  <a:solidFill>
                    <a:schemeClr val="tx1"/>
                  </a:solidFill>
                </a:ln>
                <a:solidFill>
                  <a:srgbClr val="FFFF00"/>
                </a:solidFill>
                <a:effectLst>
                  <a:outerShdw blurRad="50800" dist="38100" dir="2700000" algn="tl" rotWithShape="0">
                    <a:prstClr val="black"/>
                  </a:outerShdw>
                </a:effectLst>
              </a:rPr>
              <a:t> over the text of the New Testament. There was never a Christian Uthman. </a:t>
            </a:r>
          </a:p>
          <a:p>
            <a:r>
              <a:rPr lang="en-US" b="1" dirty="0" smtClean="0">
                <a:ln w="3175">
                  <a:solidFill>
                    <a:schemeClr val="tx1"/>
                  </a:solidFill>
                </a:ln>
                <a:solidFill>
                  <a:srgbClr val="FFFF00"/>
                </a:solidFill>
                <a:effectLst>
                  <a:outerShdw blurRad="50800" dist="38100" dir="2700000" algn="tl" rotWithShape="0">
                    <a:prstClr val="black"/>
                  </a:outerShdw>
                </a:effectLst>
              </a:rPr>
              <a:t>Therefore it is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bogus</a:t>
            </a:r>
            <a:r>
              <a:rPr lang="en-US" b="1" dirty="0" smtClean="0">
                <a:ln w="3175">
                  <a:solidFill>
                    <a:schemeClr val="tx1"/>
                  </a:solidFill>
                </a:ln>
                <a:solidFill>
                  <a:srgbClr val="FFFF00"/>
                </a:solidFill>
                <a:effectLst>
                  <a:outerShdw blurRad="50800" dist="38100" dir="2700000" algn="tl" rotWithShape="0">
                    <a:prstClr val="black"/>
                  </a:outerShdw>
                </a:effectLst>
              </a:rPr>
              <a:t> to claim that we are missing parts of the New Testament because early scribes changed the Bible to match their own theology.</a:t>
            </a:r>
          </a:p>
          <a:p>
            <a:r>
              <a:rPr lang="en-US" b="1" dirty="0" smtClean="0">
                <a:ln w="3175">
                  <a:solidFill>
                    <a:schemeClr val="tx1"/>
                  </a:solidFill>
                </a:ln>
                <a:solidFill>
                  <a:srgbClr val="FFFF00"/>
                </a:solidFill>
                <a:effectLst>
                  <a:outerShdw blurRad="50800" dist="38100" dir="2700000" algn="tl" rotWithShape="0">
                    <a:prstClr val="black"/>
                  </a:outerShdw>
                </a:effectLst>
              </a:rPr>
              <a:t>The early Christian church was a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persecuted minority</a:t>
            </a:r>
            <a:r>
              <a:rPr lang="en-US" b="1" dirty="0" smtClean="0">
                <a:ln w="3175">
                  <a:solidFill>
                    <a:schemeClr val="tx1"/>
                  </a:solidFill>
                </a:ln>
                <a:solidFill>
                  <a:srgbClr val="FFFF00"/>
                </a:solidFill>
                <a:effectLst>
                  <a:outerShdw blurRad="50800" dist="38100" dir="2700000" algn="tl" rotWithShape="0">
                    <a:prstClr val="black"/>
                  </a:outerShdw>
                </a:effectLst>
              </a:rPr>
              <a:t> and did not have the power to enforce the kind of uniform textual transmission that occurred in the history of Islam.</a:t>
            </a:r>
          </a:p>
          <a:p>
            <a:endParaRPr lang="en-US" b="1" dirty="0" smtClean="0">
              <a:ln w="3175">
                <a:solidFill>
                  <a:schemeClr val="tx1"/>
                </a:solidFill>
              </a:ln>
              <a:solidFill>
                <a:schemeClr val="accent6">
                  <a:lumMod val="75000"/>
                </a:schemeClr>
              </a:solidFill>
              <a:effectLst>
                <a:outerShdw blurRad="50800" dist="38100" dir="2700000" algn="tl" rotWithShape="0">
                  <a:prstClr val="black"/>
                </a:outerShdw>
              </a:effectLst>
            </a:endParaRPr>
          </a:p>
          <a:p>
            <a:pPr lvl="1"/>
            <a:endParaRPr lang="en-US" b="1" dirty="0" smtClean="0">
              <a:ln w="3175">
                <a:solidFill>
                  <a:schemeClr val="tx1"/>
                </a:solidFill>
              </a:ln>
              <a:solidFill>
                <a:srgbClr val="FFFF00"/>
              </a:solidFill>
              <a:effectLst>
                <a:outerShdw blurRad="50800" dist="38100" dir="2700000" algn="tl" rotWithShape="0">
                  <a:prstClr val="black"/>
                </a:outerShdw>
              </a:effectLst>
            </a:endParaRPr>
          </a:p>
          <a:p>
            <a:endParaRPr lang="en-US" b="1" dirty="0" smtClean="0">
              <a:ln w="3175">
                <a:solidFill>
                  <a:schemeClr val="tx1"/>
                </a:solidFill>
              </a:ln>
              <a:solidFill>
                <a:srgbClr val="FFFF00"/>
              </a:solidFill>
              <a:effectLst>
                <a:outerShdw blurRad="50800" dist="38100" dir="2700000" algn="tl" rotWithShape="0">
                  <a:prstClr val="black"/>
                </a:outerShdw>
              </a:effectLst>
            </a:endParaRPr>
          </a:p>
        </p:txBody>
      </p:sp>
    </p:spTree>
  </p:cSld>
  <p:clrMapOvr>
    <a:overrideClrMapping bg1="lt1" tx1="dk1" bg2="lt2" tx2="dk2" accent1="accent1" accent2="accent2" accent3="accent3" accent4="accent4" accent5="accent5" accent6="accent6" hlink="hlink" folHlink="folHlink"/>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dirty="0" smtClean="0">
                <a:ln>
                  <a:solidFill>
                    <a:schemeClr val="tx1"/>
                  </a:solidFill>
                </a:ln>
                <a:solidFill>
                  <a:schemeClr val="accent6">
                    <a:lumMod val="75000"/>
                  </a:schemeClr>
                </a:solidFill>
                <a:effectLst>
                  <a:outerShdw blurRad="50800" dist="38100" dir="2700000" algn="tl" rotWithShape="0">
                    <a:prstClr val="black"/>
                  </a:outerShdw>
                </a:effectLst>
              </a:rPr>
              <a:t>Causes of Manuscript Variation</a:t>
            </a:r>
            <a:endParaRPr lang="en-US" b="1" dirty="0">
              <a:ln>
                <a:solidFill>
                  <a:schemeClr val="tx1"/>
                </a:solidFill>
              </a:ln>
              <a:solidFill>
                <a:schemeClr val="accent6">
                  <a:lumMod val="75000"/>
                </a:schemeClr>
              </a:solidFill>
              <a:effectLst>
                <a:outerShdw blurRad="50800" dist="38100" dir="2700000" algn="tl" rotWithShape="0">
                  <a:prstClr val="black"/>
                </a:outerShdw>
              </a:effectLst>
            </a:endParaRPr>
          </a:p>
        </p:txBody>
      </p:sp>
      <p:sp>
        <p:nvSpPr>
          <p:cNvPr id="3" name="Content Placeholder 2"/>
          <p:cNvSpPr>
            <a:spLocks noGrp="1"/>
          </p:cNvSpPr>
          <p:nvPr>
            <p:ph idx="1"/>
          </p:nvPr>
        </p:nvSpPr>
        <p:spPr>
          <a:xfrm>
            <a:off x="0" y="838200"/>
            <a:ext cx="9144000" cy="6019800"/>
          </a:xfrm>
        </p:spPr>
        <p:txBody>
          <a:bodyPr>
            <a:normAutofit fontScale="77500" lnSpcReduction="20000"/>
          </a:bodyPr>
          <a:lstStyle/>
          <a:p>
            <a:r>
              <a:rPr lang="en-US" sz="3600" b="1" dirty="0" smtClean="0">
                <a:ln w="3175">
                  <a:solidFill>
                    <a:schemeClr val="tx1"/>
                  </a:solidFill>
                </a:ln>
                <a:solidFill>
                  <a:schemeClr val="accent6">
                    <a:lumMod val="75000"/>
                  </a:schemeClr>
                </a:solidFill>
                <a:effectLst>
                  <a:outerShdw blurRad="50800" dist="38100" dir="2700000" algn="tl" rotWithShape="0">
                    <a:prstClr val="black"/>
                  </a:outerShdw>
                </a:effectLst>
              </a:rPr>
              <a:t>Unintentional Errors – </a:t>
            </a:r>
            <a:r>
              <a:rPr lang="en-US" sz="3600" b="1" dirty="0" smtClean="0">
                <a:ln w="3175">
                  <a:solidFill>
                    <a:schemeClr val="tx1"/>
                  </a:solidFill>
                </a:ln>
                <a:solidFill>
                  <a:srgbClr val="FFFF00"/>
                </a:solidFill>
                <a:effectLst>
                  <a:outerShdw blurRad="50800" dist="38100" dir="2700000" algn="tl" rotWithShape="0">
                    <a:prstClr val="black"/>
                  </a:outerShdw>
                </a:effectLst>
              </a:rPr>
              <a:t>the scribe made a mistake in copying:</a:t>
            </a:r>
          </a:p>
          <a:p>
            <a:pPr lvl="1"/>
            <a:r>
              <a:rPr lang="en-US" sz="3600" b="1" dirty="0" smtClean="0">
                <a:ln w="3175">
                  <a:solidFill>
                    <a:schemeClr val="tx1"/>
                  </a:solidFill>
                </a:ln>
                <a:solidFill>
                  <a:schemeClr val="accent6">
                    <a:lumMod val="75000"/>
                  </a:schemeClr>
                </a:solidFill>
                <a:effectLst>
                  <a:outerShdw blurRad="50800" dist="38100" dir="2700000" algn="tl" rotWithShape="0">
                    <a:prstClr val="black"/>
                  </a:outerShdw>
                </a:effectLst>
              </a:rPr>
              <a:t>Errors of the Eye - </a:t>
            </a:r>
            <a:r>
              <a:rPr lang="en-US" sz="3600" b="1" dirty="0" smtClean="0">
                <a:ln w="3175">
                  <a:solidFill>
                    <a:schemeClr val="tx1"/>
                  </a:solidFill>
                </a:ln>
                <a:solidFill>
                  <a:srgbClr val="FFFF00"/>
                </a:solidFill>
                <a:effectLst>
                  <a:outerShdw blurRad="50800" dist="38100" dir="2700000" algn="tl" rotWithShape="0">
                    <a:prstClr val="black"/>
                  </a:outerShdw>
                </a:effectLst>
              </a:rPr>
              <a:t>Due to the eye are repetitions, transpositions, omissions, mistaking one letter for another, and so forth. </a:t>
            </a:r>
          </a:p>
          <a:p>
            <a:pPr lvl="1"/>
            <a:r>
              <a:rPr lang="en-US" sz="3600" b="1" dirty="0" smtClean="0">
                <a:ln w="3175">
                  <a:solidFill>
                    <a:schemeClr val="tx1"/>
                  </a:solidFill>
                </a:ln>
                <a:solidFill>
                  <a:schemeClr val="accent6">
                    <a:lumMod val="75000"/>
                  </a:schemeClr>
                </a:solidFill>
                <a:effectLst>
                  <a:outerShdw blurRad="50800" dist="38100" dir="2700000" algn="tl" rotWithShape="0">
                    <a:prstClr val="black"/>
                  </a:outerShdw>
                </a:effectLst>
              </a:rPr>
              <a:t>Errors of the Ear - </a:t>
            </a:r>
            <a:r>
              <a:rPr lang="en-US" sz="3600" b="1" dirty="0" smtClean="0">
                <a:ln w="3175">
                  <a:solidFill>
                    <a:schemeClr val="tx1"/>
                  </a:solidFill>
                </a:ln>
                <a:solidFill>
                  <a:srgbClr val="FFFF00"/>
                </a:solidFill>
                <a:effectLst>
                  <a:outerShdw blurRad="50800" dist="38100" dir="2700000" algn="tl" rotWithShape="0">
                    <a:prstClr val="black"/>
                  </a:outerShdw>
                </a:effectLst>
              </a:rPr>
              <a:t>Errors due to the ear would arise when one scribe was dictating to another. Examples:</a:t>
            </a:r>
          </a:p>
          <a:p>
            <a:pPr lvl="2"/>
            <a:r>
              <a:rPr lang="en-US" sz="3400" b="1" dirty="0" smtClean="0">
                <a:ln w="3175">
                  <a:solidFill>
                    <a:schemeClr val="tx1"/>
                  </a:solidFill>
                </a:ln>
                <a:solidFill>
                  <a:schemeClr val="accent6">
                    <a:lumMod val="75000"/>
                  </a:schemeClr>
                </a:solidFill>
                <a:effectLst>
                  <a:outerShdw blurRad="50800" dist="38100" dir="2700000" algn="tl" rotWithShape="0">
                    <a:prstClr val="black"/>
                  </a:outerShdw>
                </a:effectLst>
              </a:rPr>
              <a:t>Rom 5:1 </a:t>
            </a:r>
            <a:r>
              <a:rPr lang="en-US" sz="3400" b="1" dirty="0" err="1" smtClean="0">
                <a:ln w="3175">
                  <a:solidFill>
                    <a:schemeClr val="tx1"/>
                  </a:solidFill>
                </a:ln>
                <a:solidFill>
                  <a:srgbClr val="FFFF00"/>
                </a:solidFill>
                <a:effectLst>
                  <a:outerShdw blurRad="50800" dist="38100" dir="2700000" algn="tl" rotWithShape="0">
                    <a:prstClr val="black"/>
                  </a:outerShdw>
                </a:effectLst>
              </a:rPr>
              <a:t>echomen</a:t>
            </a:r>
            <a:r>
              <a:rPr lang="en-US" sz="3400" b="1" dirty="0" smtClean="0">
                <a:ln w="3175">
                  <a:solidFill>
                    <a:schemeClr val="tx1"/>
                  </a:solidFill>
                </a:ln>
                <a:solidFill>
                  <a:srgbClr val="FFFF00"/>
                </a:solidFill>
                <a:effectLst>
                  <a:outerShdw blurRad="50800" dist="38100" dir="2700000" algn="tl" rotWithShape="0">
                    <a:prstClr val="black"/>
                  </a:outerShdw>
                </a:effectLst>
              </a:rPr>
              <a:t> vs. </a:t>
            </a:r>
            <a:r>
              <a:rPr lang="en-US" sz="3400" b="1" dirty="0" err="1" smtClean="0">
                <a:ln w="3175">
                  <a:solidFill>
                    <a:schemeClr val="tx1"/>
                  </a:solidFill>
                </a:ln>
                <a:solidFill>
                  <a:srgbClr val="FFFF00"/>
                </a:solidFill>
                <a:effectLst>
                  <a:outerShdw blurRad="50800" dist="38100" dir="2700000" algn="tl" rotWithShape="0">
                    <a:prstClr val="black"/>
                  </a:outerShdw>
                </a:effectLst>
              </a:rPr>
              <a:t>echomen</a:t>
            </a:r>
            <a:r>
              <a:rPr lang="en-US" sz="3400" b="1" dirty="0" smtClean="0">
                <a:ln w="3175">
                  <a:solidFill>
                    <a:schemeClr val="tx1"/>
                  </a:solidFill>
                </a:ln>
                <a:solidFill>
                  <a:srgbClr val="FFFF00"/>
                </a:solidFill>
                <a:effectLst>
                  <a:outerShdw blurRad="50800" dist="38100" dir="2700000" algn="tl" rotWithShape="0">
                    <a:prstClr val="black"/>
                  </a:outerShdw>
                </a:effectLst>
              </a:rPr>
              <a:t> (“we have” vs. “let us have” – i.e., an omicron vs. an omega for the “o”)</a:t>
            </a:r>
          </a:p>
          <a:p>
            <a:pPr lvl="2"/>
            <a:r>
              <a:rPr lang="en-US" sz="3400" b="1" dirty="0" smtClean="0">
                <a:ln w="3175">
                  <a:solidFill>
                    <a:schemeClr val="tx1"/>
                  </a:solidFill>
                </a:ln>
                <a:solidFill>
                  <a:schemeClr val="accent6">
                    <a:lumMod val="75000"/>
                  </a:schemeClr>
                </a:solidFill>
                <a:effectLst>
                  <a:outerShdw blurRad="50800" dist="38100" dir="2700000" algn="tl" rotWithShape="0">
                    <a:prstClr val="black"/>
                  </a:outerShdw>
                </a:effectLst>
              </a:rPr>
              <a:t>Rev 1:5</a:t>
            </a:r>
            <a:r>
              <a:rPr lang="en-US" sz="3400" b="1" dirty="0" smtClean="0">
                <a:ln w="3175">
                  <a:solidFill>
                    <a:schemeClr val="tx1"/>
                  </a:solidFill>
                </a:ln>
                <a:solidFill>
                  <a:srgbClr val="FFFF00"/>
                </a:solidFill>
                <a:effectLst>
                  <a:outerShdw blurRad="50800" dist="38100" dir="2700000" algn="tl" rotWithShape="0">
                    <a:prstClr val="black"/>
                  </a:outerShdw>
                </a:effectLst>
              </a:rPr>
              <a:t> </a:t>
            </a:r>
            <a:r>
              <a:rPr lang="en-US" sz="3400" b="1" dirty="0" err="1" smtClean="0">
                <a:ln w="3175">
                  <a:solidFill>
                    <a:schemeClr val="tx1"/>
                  </a:solidFill>
                </a:ln>
                <a:solidFill>
                  <a:srgbClr val="FFFF00"/>
                </a:solidFill>
                <a:effectLst>
                  <a:outerShdw blurRad="50800" dist="38100" dir="2700000" algn="tl" rotWithShape="0">
                    <a:prstClr val="black"/>
                  </a:outerShdw>
                </a:effectLst>
              </a:rPr>
              <a:t>lousanti</a:t>
            </a:r>
            <a:r>
              <a:rPr lang="en-US" sz="3400" b="1" dirty="0" smtClean="0">
                <a:ln w="3175">
                  <a:solidFill>
                    <a:schemeClr val="tx1"/>
                  </a:solidFill>
                </a:ln>
                <a:solidFill>
                  <a:srgbClr val="FFFF00"/>
                </a:solidFill>
                <a:effectLst>
                  <a:outerShdw blurRad="50800" dist="38100" dir="2700000" algn="tl" rotWithShape="0">
                    <a:prstClr val="black"/>
                  </a:outerShdw>
                </a:effectLst>
              </a:rPr>
              <a:t> vs. </a:t>
            </a:r>
            <a:r>
              <a:rPr lang="en-US" sz="3400" b="1" dirty="0" err="1" smtClean="0">
                <a:ln w="3175">
                  <a:solidFill>
                    <a:schemeClr val="tx1"/>
                  </a:solidFill>
                </a:ln>
                <a:solidFill>
                  <a:srgbClr val="FFFF00"/>
                </a:solidFill>
                <a:effectLst>
                  <a:outerShdw blurRad="50800" dist="38100" dir="2700000" algn="tl" rotWithShape="0">
                    <a:prstClr val="black"/>
                  </a:outerShdw>
                </a:effectLst>
              </a:rPr>
              <a:t>lusanti</a:t>
            </a:r>
            <a:r>
              <a:rPr lang="en-US" sz="3400" b="1" dirty="0" smtClean="0">
                <a:ln w="3175">
                  <a:solidFill>
                    <a:schemeClr val="tx1"/>
                  </a:solidFill>
                </a:ln>
                <a:solidFill>
                  <a:srgbClr val="FFFF00"/>
                </a:solidFill>
                <a:effectLst>
                  <a:outerShdw blurRad="50800" dist="38100" dir="2700000" algn="tl" rotWithShape="0">
                    <a:prstClr val="black"/>
                  </a:outerShdw>
                </a:effectLst>
              </a:rPr>
              <a:t> (“washed us” vs. “freed us”)</a:t>
            </a:r>
          </a:p>
          <a:p>
            <a:pPr lvl="2"/>
            <a:r>
              <a:rPr lang="en-US" sz="3400" b="1" dirty="0" smtClean="0">
                <a:ln w="3175">
                  <a:solidFill>
                    <a:schemeClr val="tx1"/>
                  </a:solidFill>
                </a:ln>
                <a:solidFill>
                  <a:schemeClr val="accent6">
                    <a:lumMod val="75000"/>
                  </a:schemeClr>
                </a:solidFill>
                <a:effectLst>
                  <a:outerShdw blurRad="50800" dist="38100" dir="2700000" algn="tl" rotWithShape="0">
                    <a:prstClr val="black"/>
                  </a:outerShdw>
                </a:effectLst>
              </a:rPr>
              <a:t>1 </a:t>
            </a:r>
            <a:r>
              <a:rPr lang="en-US" sz="3400" b="1" dirty="0" err="1" smtClean="0">
                <a:ln w="3175">
                  <a:solidFill>
                    <a:schemeClr val="tx1"/>
                  </a:solidFill>
                </a:ln>
                <a:solidFill>
                  <a:schemeClr val="accent6">
                    <a:lumMod val="75000"/>
                  </a:schemeClr>
                </a:solidFill>
                <a:effectLst>
                  <a:outerShdw blurRad="50800" dist="38100" dir="2700000" algn="tl" rotWithShape="0">
                    <a:prstClr val="black"/>
                  </a:outerShdw>
                </a:effectLst>
              </a:rPr>
              <a:t>Jn</a:t>
            </a:r>
            <a:r>
              <a:rPr lang="en-US" sz="3400" b="1" dirty="0" smtClean="0">
                <a:ln w="3175">
                  <a:solidFill>
                    <a:schemeClr val="tx1"/>
                  </a:solidFill>
                </a:ln>
                <a:solidFill>
                  <a:schemeClr val="accent6">
                    <a:lumMod val="75000"/>
                  </a:schemeClr>
                </a:solidFill>
                <a:effectLst>
                  <a:outerShdw blurRad="50800" dist="38100" dir="2700000" algn="tl" rotWithShape="0">
                    <a:prstClr val="black"/>
                  </a:outerShdw>
                </a:effectLst>
              </a:rPr>
              <a:t> 1:4 </a:t>
            </a:r>
            <a:r>
              <a:rPr lang="en-US" sz="3400" b="1" dirty="0" err="1" smtClean="0">
                <a:ln w="3175">
                  <a:solidFill>
                    <a:schemeClr val="tx1"/>
                  </a:solidFill>
                </a:ln>
                <a:solidFill>
                  <a:srgbClr val="FFFF00"/>
                </a:solidFill>
                <a:effectLst>
                  <a:outerShdw blurRad="50800" dist="38100" dir="2700000" algn="tl" rotWithShape="0">
                    <a:prstClr val="black"/>
                  </a:outerShdw>
                </a:effectLst>
              </a:rPr>
              <a:t>hemeis</a:t>
            </a:r>
            <a:r>
              <a:rPr lang="en-US" sz="3400" b="1" dirty="0" smtClean="0">
                <a:ln w="3175">
                  <a:solidFill>
                    <a:schemeClr val="tx1"/>
                  </a:solidFill>
                </a:ln>
                <a:solidFill>
                  <a:srgbClr val="FFFF00"/>
                </a:solidFill>
                <a:effectLst>
                  <a:outerShdw blurRad="50800" dist="38100" dir="2700000" algn="tl" rotWithShape="0">
                    <a:prstClr val="black"/>
                  </a:outerShdw>
                </a:effectLst>
              </a:rPr>
              <a:t> vs. </a:t>
            </a:r>
            <a:r>
              <a:rPr lang="en-US" sz="3400" b="1" dirty="0" err="1" smtClean="0">
                <a:ln w="3175">
                  <a:solidFill>
                    <a:schemeClr val="tx1"/>
                  </a:solidFill>
                </a:ln>
                <a:solidFill>
                  <a:srgbClr val="FFFF00"/>
                </a:solidFill>
                <a:effectLst>
                  <a:outerShdw blurRad="50800" dist="38100" dir="2700000" algn="tl" rotWithShape="0">
                    <a:prstClr val="black"/>
                  </a:outerShdw>
                </a:effectLst>
              </a:rPr>
              <a:t>humeis</a:t>
            </a:r>
            <a:r>
              <a:rPr lang="en-US" sz="3400" b="1" dirty="0" smtClean="0">
                <a:ln w="3175">
                  <a:solidFill>
                    <a:schemeClr val="tx1"/>
                  </a:solidFill>
                </a:ln>
                <a:solidFill>
                  <a:srgbClr val="FFFF00"/>
                </a:solidFill>
                <a:effectLst>
                  <a:outerShdw blurRad="50800" dist="38100" dir="2700000" algn="tl" rotWithShape="0">
                    <a:prstClr val="black"/>
                  </a:outerShdw>
                </a:effectLst>
              </a:rPr>
              <a:t> (“our joy” vs. “your joy”)</a:t>
            </a:r>
          </a:p>
          <a:p>
            <a:pPr lvl="1"/>
            <a:r>
              <a:rPr lang="en-US" sz="3600" b="1" dirty="0" smtClean="0">
                <a:ln w="3175">
                  <a:solidFill>
                    <a:schemeClr val="tx1"/>
                  </a:solidFill>
                </a:ln>
                <a:solidFill>
                  <a:schemeClr val="accent6">
                    <a:lumMod val="75000"/>
                  </a:schemeClr>
                </a:solidFill>
                <a:effectLst>
                  <a:outerShdw blurRad="50800" dist="38100" dir="2700000" algn="tl" rotWithShape="0">
                    <a:prstClr val="black"/>
                  </a:outerShdw>
                </a:effectLst>
              </a:rPr>
              <a:t>Errors of Memory </a:t>
            </a:r>
            <a:r>
              <a:rPr lang="en-US" sz="3600" b="1" dirty="0" smtClean="0">
                <a:ln w="3175">
                  <a:solidFill>
                    <a:schemeClr val="tx1"/>
                  </a:solidFill>
                </a:ln>
                <a:solidFill>
                  <a:srgbClr val="FFFF00"/>
                </a:solidFill>
                <a:effectLst>
                  <a:outerShdw blurRad="50800" dist="38100" dir="2700000" algn="tl" rotWithShape="0">
                    <a:prstClr val="black"/>
                  </a:outerShdw>
                </a:effectLst>
              </a:rPr>
              <a:t>- Failure of memory in copying would explain the occurrence of synonymous words in parallel passages.</a:t>
            </a:r>
          </a:p>
          <a:p>
            <a:pPr lvl="1"/>
            <a:endParaRPr lang="en-US" b="1" dirty="0" smtClean="0">
              <a:ln w="3175">
                <a:solidFill>
                  <a:schemeClr val="tx1"/>
                </a:solidFill>
              </a:ln>
              <a:solidFill>
                <a:srgbClr val="FFFF00"/>
              </a:solidFill>
              <a:effectLst>
                <a:outerShdw blurRad="50800" dist="38100" dir="2700000" algn="tl" rotWithShape="0">
                  <a:prstClr val="black"/>
                </a:outerShdw>
              </a:effectLst>
            </a:endParaRPr>
          </a:p>
        </p:txBody>
      </p:sp>
    </p:spTree>
  </p:cSld>
  <p:clrMapOvr>
    <a:overrideClrMapping bg1="lt1" tx1="dk1" bg2="lt2" tx2="dk2" accent1="accent1" accent2="accent2" accent3="accent3" accent4="accent4" accent5="accent5" accent6="accent6" hlink="hlink" folHlink="folHlink"/>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b="1" dirty="0" smtClean="0">
                <a:ln>
                  <a:solidFill>
                    <a:schemeClr val="tx1"/>
                  </a:solidFill>
                </a:ln>
                <a:solidFill>
                  <a:schemeClr val="accent6">
                    <a:lumMod val="75000"/>
                  </a:schemeClr>
                </a:solidFill>
                <a:effectLst>
                  <a:outerShdw blurRad="50800" dist="38100" dir="2700000" algn="tl" rotWithShape="0">
                    <a:prstClr val="black"/>
                  </a:outerShdw>
                </a:effectLst>
              </a:rPr>
              <a:t>Causes of Manuscript Variation</a:t>
            </a:r>
            <a:endParaRPr lang="en-US" b="1" dirty="0">
              <a:ln>
                <a:solidFill>
                  <a:schemeClr val="tx1"/>
                </a:solidFill>
              </a:ln>
              <a:solidFill>
                <a:schemeClr val="accent6">
                  <a:lumMod val="75000"/>
                </a:schemeClr>
              </a:solidFill>
              <a:effectLst>
                <a:outerShdw blurRad="50800" dist="38100" dir="2700000" algn="tl" rotWithShape="0">
                  <a:prstClr val="black"/>
                </a:outerShdw>
              </a:effectLst>
            </a:endParaRPr>
          </a:p>
        </p:txBody>
      </p:sp>
      <p:sp>
        <p:nvSpPr>
          <p:cNvPr id="3" name="Content Placeholder 2"/>
          <p:cNvSpPr>
            <a:spLocks noGrp="1"/>
          </p:cNvSpPr>
          <p:nvPr>
            <p:ph idx="1"/>
          </p:nvPr>
        </p:nvSpPr>
        <p:spPr>
          <a:xfrm>
            <a:off x="457200" y="685800"/>
            <a:ext cx="8229600" cy="6172200"/>
          </a:xfrm>
        </p:spPr>
        <p:txBody>
          <a:bodyPr>
            <a:normAutofit/>
          </a:bodyPr>
          <a:lstStyle/>
          <a:p>
            <a:r>
              <a:rPr lang="en-US" sz="2800" b="1" dirty="0" smtClean="0">
                <a:ln w="3175">
                  <a:solidFill>
                    <a:schemeClr val="tx1"/>
                  </a:solidFill>
                </a:ln>
                <a:solidFill>
                  <a:schemeClr val="accent6">
                    <a:lumMod val="75000"/>
                  </a:schemeClr>
                </a:solidFill>
                <a:effectLst>
                  <a:outerShdw blurRad="50800" dist="38100" dir="2700000" algn="tl" rotWithShape="0">
                    <a:prstClr val="black"/>
                  </a:outerShdw>
                </a:effectLst>
              </a:rPr>
              <a:t>Intentional Changes – </a:t>
            </a:r>
            <a:r>
              <a:rPr lang="en-US" sz="2800" b="1" dirty="0" smtClean="0">
                <a:ln w="3175">
                  <a:solidFill>
                    <a:schemeClr val="tx1"/>
                  </a:solidFill>
                </a:ln>
                <a:solidFill>
                  <a:srgbClr val="FFFF00"/>
                </a:solidFill>
                <a:effectLst>
                  <a:outerShdw blurRad="50800" dist="38100" dir="2700000" algn="tl" rotWithShape="0">
                    <a:prstClr val="black"/>
                  </a:outerShdw>
                </a:effectLst>
              </a:rPr>
              <a:t>the scribe tries to correct what he believes is an error:</a:t>
            </a:r>
          </a:p>
          <a:p>
            <a:pPr lvl="1"/>
            <a:r>
              <a:rPr lang="en-US" b="1" dirty="0" smtClean="0">
                <a:ln w="3175">
                  <a:solidFill>
                    <a:schemeClr val="tx1"/>
                  </a:solidFill>
                </a:ln>
                <a:solidFill>
                  <a:srgbClr val="FFFF00"/>
                </a:solidFill>
                <a:effectLst>
                  <a:outerShdw blurRad="50800" dist="38100" dir="2700000" algn="tl" rotWithShape="0">
                    <a:prstClr val="black"/>
                  </a:outerShdw>
                </a:effectLst>
              </a:rPr>
              <a:t>Attempts to correct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spelling or grammar </a:t>
            </a:r>
          </a:p>
          <a:p>
            <a:pPr lvl="1"/>
            <a:r>
              <a:rPr lang="en-US" b="1" dirty="0" smtClean="0">
                <a:ln w="3175">
                  <a:solidFill>
                    <a:schemeClr val="tx1"/>
                  </a:solidFill>
                </a:ln>
                <a:solidFill>
                  <a:srgbClr val="FFFF00"/>
                </a:solidFill>
                <a:effectLst>
                  <a:outerShdw blurRad="50800" dist="38100" dir="2700000" algn="tl" rotWithShape="0">
                    <a:prstClr val="black"/>
                  </a:outerShdw>
                </a:effectLst>
              </a:rPr>
              <a:t>Attempts to correct what he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perceives to be a previous error in copying</a:t>
            </a:r>
          </a:p>
          <a:p>
            <a:pPr lvl="1"/>
            <a:r>
              <a:rPr lang="en-US" b="1" dirty="0" smtClean="0">
                <a:ln w="3175">
                  <a:solidFill>
                    <a:schemeClr val="tx1"/>
                  </a:solidFill>
                </a:ln>
                <a:solidFill>
                  <a:srgbClr val="FFFF00"/>
                </a:solidFill>
                <a:effectLst>
                  <a:outerShdw blurRad="50800" dist="38100" dir="2700000" algn="tl" rotWithShape="0">
                    <a:prstClr val="black"/>
                  </a:outerShdw>
                </a:effectLst>
              </a:rPr>
              <a:t>Attempts to make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doctrinal corrections</a:t>
            </a:r>
          </a:p>
          <a:p>
            <a:pPr lvl="1"/>
            <a:endParaRPr lang="en-US" b="1" dirty="0" smtClean="0">
              <a:ln w="3175">
                <a:solidFill>
                  <a:schemeClr val="tx1"/>
                </a:solidFill>
              </a:ln>
              <a:solidFill>
                <a:srgbClr val="FFFF00"/>
              </a:solidFill>
              <a:effectLst>
                <a:outerShdw blurRad="50800" dist="38100" dir="2700000" algn="tl" rotWithShape="0">
                  <a:prstClr val="black"/>
                </a:outerShdw>
              </a:effectLst>
            </a:endParaRPr>
          </a:p>
        </p:txBody>
      </p:sp>
    </p:spTree>
  </p:cSld>
  <p:clrMapOvr>
    <a:overrideClrMapping bg1="lt1" tx1="dk1" bg2="lt2" tx2="dk2" accent1="accent1" accent2="accent2" accent3="accent3" accent4="accent4" accent5="accent5" accent6="accent6" hlink="hlink" folHlink="folHlink"/>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ln>
                  <a:solidFill>
                    <a:schemeClr val="tx1"/>
                  </a:solidFill>
                </a:ln>
                <a:solidFill>
                  <a:schemeClr val="accent6">
                    <a:lumMod val="75000"/>
                  </a:schemeClr>
                </a:solidFill>
                <a:effectLst>
                  <a:outerShdw blurRad="50800" dist="38100" dir="2700000" algn="tl" rotWithShape="0">
                    <a:prstClr val="black"/>
                  </a:outerShdw>
                </a:effectLst>
              </a:rPr>
              <a:t>Manuscript Variation</a:t>
            </a:r>
            <a:endParaRPr lang="en-US" b="1" dirty="0">
              <a:ln>
                <a:solidFill>
                  <a:schemeClr val="tx1"/>
                </a:solidFill>
              </a:ln>
              <a:solidFill>
                <a:schemeClr val="accent6">
                  <a:lumMod val="75000"/>
                </a:schemeClr>
              </a:solidFill>
              <a:effectLst>
                <a:outerShdw blurRad="50800" dist="38100" dir="2700000" algn="tl" rotWithShape="0">
                  <a:prstClr val="black"/>
                </a:outerShdw>
              </a:effectLst>
            </a:endParaRPr>
          </a:p>
        </p:txBody>
      </p:sp>
      <p:sp>
        <p:nvSpPr>
          <p:cNvPr id="3" name="Content Placeholder 2"/>
          <p:cNvSpPr>
            <a:spLocks noGrp="1"/>
          </p:cNvSpPr>
          <p:nvPr>
            <p:ph idx="1"/>
          </p:nvPr>
        </p:nvSpPr>
        <p:spPr>
          <a:xfrm>
            <a:off x="457200" y="1066800"/>
            <a:ext cx="8229600" cy="5410200"/>
          </a:xfrm>
        </p:spPr>
        <p:txBody>
          <a:bodyPr>
            <a:normAutofit/>
          </a:bodyPr>
          <a:lstStyle/>
          <a:p>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A Word of Comfort </a:t>
            </a:r>
            <a:r>
              <a:rPr lang="en-US" b="1" dirty="0" smtClean="0">
                <a:ln w="3175">
                  <a:solidFill>
                    <a:schemeClr val="tx1"/>
                  </a:solidFill>
                </a:ln>
                <a:solidFill>
                  <a:srgbClr val="FFFF00"/>
                </a:solidFill>
                <a:effectLst>
                  <a:outerShdw blurRad="50800" dist="38100" dir="2700000" algn="tl" rotWithShape="0">
                    <a:prstClr val="black"/>
                  </a:outerShdw>
                </a:effectLst>
              </a:rPr>
              <a:t>– The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vast majority </a:t>
            </a:r>
            <a:r>
              <a:rPr lang="en-US" b="1" dirty="0" smtClean="0">
                <a:ln w="3175">
                  <a:solidFill>
                    <a:schemeClr val="tx1"/>
                  </a:solidFill>
                </a:ln>
                <a:solidFill>
                  <a:srgbClr val="FFFF00"/>
                </a:solidFill>
                <a:effectLst>
                  <a:outerShdw blurRad="50800" dist="38100" dir="2700000" algn="tl" rotWithShape="0">
                    <a:prstClr val="black"/>
                  </a:outerShdw>
                </a:effectLst>
              </a:rPr>
              <a:t>of NT variants that are either:</a:t>
            </a:r>
          </a:p>
          <a:p>
            <a:pPr lvl="1"/>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Non-meaningful – </a:t>
            </a:r>
            <a:r>
              <a:rPr lang="en-US" b="1" dirty="0" smtClean="0">
                <a:ln w="3175">
                  <a:solidFill>
                    <a:schemeClr val="tx1"/>
                  </a:solidFill>
                </a:ln>
                <a:solidFill>
                  <a:srgbClr val="FFFF00"/>
                </a:solidFill>
                <a:effectLst>
                  <a:outerShdw blurRad="50800" dist="38100" dir="2700000" algn="tl" rotWithShape="0">
                    <a:prstClr val="black"/>
                  </a:outerShdw>
                </a:effectLst>
              </a:rPr>
              <a:t>the variation in meaning between the two readings is </a:t>
            </a:r>
            <a:r>
              <a:rPr lang="en-US" b="1" i="1" dirty="0" smtClean="0">
                <a:ln w="3175">
                  <a:solidFill>
                    <a:schemeClr val="tx1"/>
                  </a:solidFill>
                </a:ln>
                <a:solidFill>
                  <a:schemeClr val="accent6">
                    <a:lumMod val="75000"/>
                  </a:schemeClr>
                </a:solidFill>
                <a:effectLst>
                  <a:outerShdw blurRad="50800" dist="38100" dir="2700000" algn="tl" rotWithShape="0">
                    <a:prstClr val="black"/>
                  </a:outerShdw>
                </a:effectLst>
              </a:rPr>
              <a:t>so little </a:t>
            </a:r>
            <a:r>
              <a:rPr lang="en-US" b="1" dirty="0" smtClean="0">
                <a:ln w="3175">
                  <a:solidFill>
                    <a:schemeClr val="tx1"/>
                  </a:solidFill>
                </a:ln>
                <a:solidFill>
                  <a:srgbClr val="FFFF00"/>
                </a:solidFill>
                <a:effectLst>
                  <a:outerShdw blurRad="50800" dist="38100" dir="2700000" algn="tl" rotWithShape="0">
                    <a:prstClr val="black"/>
                  </a:outerShdw>
                </a:effectLst>
              </a:rPr>
              <a:t>that whichever option you go with it will not significantly effect the overall meaning  of the text.</a:t>
            </a:r>
          </a:p>
          <a:p>
            <a:pPr lvl="1"/>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Non-viable –</a:t>
            </a:r>
            <a:r>
              <a:rPr lang="en-US" b="1" dirty="0" smtClean="0">
                <a:ln w="3175">
                  <a:solidFill>
                    <a:schemeClr val="tx1"/>
                  </a:solidFill>
                </a:ln>
                <a:solidFill>
                  <a:srgbClr val="FFFF00"/>
                </a:solidFill>
                <a:effectLst>
                  <a:outerShdw blurRad="50800" dist="38100" dir="2700000" algn="tl" rotWithShape="0">
                    <a:prstClr val="black"/>
                  </a:outerShdw>
                </a:effectLst>
              </a:rPr>
              <a:t> they have </a:t>
            </a:r>
            <a:r>
              <a:rPr lang="en-US" b="1" i="1" dirty="0" smtClean="0">
                <a:ln w="3175">
                  <a:solidFill>
                    <a:schemeClr val="tx1"/>
                  </a:solidFill>
                </a:ln>
                <a:solidFill>
                  <a:schemeClr val="accent6">
                    <a:lumMod val="75000"/>
                  </a:schemeClr>
                </a:solidFill>
                <a:effectLst>
                  <a:outerShdw blurRad="50800" dist="38100" dir="2700000" algn="tl" rotWithShape="0">
                    <a:prstClr val="black"/>
                  </a:outerShdw>
                </a:effectLst>
              </a:rPr>
              <a:t>so little manuscript support </a:t>
            </a:r>
            <a:r>
              <a:rPr lang="en-US" b="1" dirty="0" smtClean="0">
                <a:ln w="3175">
                  <a:solidFill>
                    <a:schemeClr val="tx1"/>
                  </a:solidFill>
                </a:ln>
                <a:solidFill>
                  <a:srgbClr val="FFFF00"/>
                </a:solidFill>
                <a:effectLst>
                  <a:outerShdw blurRad="50800" dist="38100" dir="2700000" algn="tl" rotWithShape="0">
                    <a:prstClr val="black"/>
                  </a:outerShdw>
                </a:effectLst>
              </a:rPr>
              <a:t>that no one would think of them as rivals.</a:t>
            </a:r>
          </a:p>
          <a:p>
            <a:endParaRPr lang="en-US" b="1" dirty="0" smtClean="0">
              <a:ln w="3175">
                <a:solidFill>
                  <a:schemeClr val="tx1"/>
                </a:solidFill>
              </a:ln>
              <a:solidFill>
                <a:srgbClr val="FFFF00"/>
              </a:solidFill>
              <a:effectLst>
                <a:outerShdw blurRad="50800" dist="38100" dir="2700000" algn="tl" rotWithShape="0">
                  <a:prstClr val="black"/>
                </a:outerShdw>
              </a:effectLst>
            </a:endParaRPr>
          </a:p>
        </p:txBody>
      </p:sp>
    </p:spTree>
  </p:cSld>
  <p:clrMapOvr>
    <a:overrideClrMapping bg1="lt1" tx1="dk1" bg2="lt2" tx2="dk2" accent1="accent1" accent2="accent2" accent3="accent3" accent4="accent4" accent5="accent5" accent6="accent6" hlink="hlink" folHlink="folHlink"/>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ln>
                  <a:solidFill>
                    <a:schemeClr val="tx1"/>
                  </a:solidFill>
                </a:ln>
                <a:solidFill>
                  <a:schemeClr val="accent6">
                    <a:lumMod val="75000"/>
                  </a:schemeClr>
                </a:solidFill>
                <a:effectLst>
                  <a:outerShdw blurRad="50800" dist="38100" dir="2700000" algn="tl" rotWithShape="0">
                    <a:prstClr val="black"/>
                  </a:outerShdw>
                </a:effectLst>
              </a:rPr>
              <a:t>Manuscript Variation</a:t>
            </a:r>
            <a:endParaRPr lang="en-US" b="1" dirty="0">
              <a:ln>
                <a:solidFill>
                  <a:schemeClr val="tx1"/>
                </a:solidFill>
              </a:ln>
              <a:solidFill>
                <a:schemeClr val="accent6">
                  <a:lumMod val="75000"/>
                </a:schemeClr>
              </a:solidFill>
              <a:effectLst>
                <a:outerShdw blurRad="50800" dist="38100" dir="2700000" algn="tl" rotWithShape="0">
                  <a:prstClr val="black"/>
                </a:outerShdw>
              </a:effectLst>
            </a:endParaRPr>
          </a:p>
        </p:txBody>
      </p:sp>
      <p:sp>
        <p:nvSpPr>
          <p:cNvPr id="5" name="TextBox 4"/>
          <p:cNvSpPr txBox="1"/>
          <p:nvPr/>
        </p:nvSpPr>
        <p:spPr>
          <a:xfrm>
            <a:off x="457200" y="1066800"/>
            <a:ext cx="7926401" cy="584775"/>
          </a:xfrm>
          <a:prstGeom prst="rect">
            <a:avLst/>
          </a:prstGeom>
          <a:noFill/>
        </p:spPr>
        <p:txBody>
          <a:bodyPr wrap="none" rtlCol="0">
            <a:spAutoFit/>
          </a:bodyPr>
          <a:lstStyle/>
          <a:p>
            <a:r>
              <a:rPr lang="en-US" sz="3200" b="1" dirty="0" smtClean="0">
                <a:ln w="3175">
                  <a:solidFill>
                    <a:schemeClr val="tx1"/>
                  </a:solidFill>
                </a:ln>
                <a:solidFill>
                  <a:srgbClr val="FFFF00"/>
                </a:solidFill>
                <a:effectLst>
                  <a:outerShdw blurRad="50800" dist="38100" dir="2700000" algn="tl" rotWithShape="0">
                    <a:prstClr val="black"/>
                  </a:outerShdw>
                </a:effectLst>
              </a:rPr>
              <a:t>Some Examples of Non-Meaningful Variation:</a:t>
            </a:r>
          </a:p>
        </p:txBody>
      </p:sp>
      <p:sp>
        <p:nvSpPr>
          <p:cNvPr id="6" name="TextBox 5"/>
          <p:cNvSpPr txBox="1"/>
          <p:nvPr/>
        </p:nvSpPr>
        <p:spPr>
          <a:xfrm>
            <a:off x="533400" y="6581001"/>
            <a:ext cx="4273093" cy="276999"/>
          </a:xfrm>
          <a:prstGeom prst="rect">
            <a:avLst/>
          </a:prstGeom>
          <a:noFill/>
        </p:spPr>
        <p:txBody>
          <a:bodyPr wrap="none" rtlCol="0">
            <a:spAutoFit/>
          </a:bodyPr>
          <a:lstStyle/>
          <a:p>
            <a:r>
              <a:rPr lang="en-US" sz="1200" dirty="0" smtClean="0"/>
              <a:t>Debate between Bart Ehrman and Daniel Wallace – October 2011</a:t>
            </a:r>
            <a:endParaRPr lang="en-US" sz="1200" dirty="0"/>
          </a:p>
        </p:txBody>
      </p:sp>
      <p:sp>
        <p:nvSpPr>
          <p:cNvPr id="7" name="Content Placeholder 6"/>
          <p:cNvSpPr>
            <a:spLocks noGrp="1"/>
          </p:cNvSpPr>
          <p:nvPr>
            <p:ph idx="1"/>
          </p:nvPr>
        </p:nvSpPr>
        <p:spPr/>
        <p:txBody>
          <a:bodyPr/>
          <a:lstStyle/>
          <a:p>
            <a:pPr marL="342900" lvl="1" indent="-342900">
              <a:buFont typeface="Arial" pitchFamily="34" charset="0"/>
              <a:buChar char="•"/>
            </a:pPr>
            <a:r>
              <a:rPr lang="en-US" sz="3200" b="1" dirty="0" smtClean="0">
                <a:ln w="3175">
                  <a:solidFill>
                    <a:schemeClr val="tx1"/>
                  </a:solidFill>
                </a:ln>
                <a:solidFill>
                  <a:schemeClr val="accent6">
                    <a:lumMod val="75000"/>
                  </a:schemeClr>
                </a:solidFill>
                <a:effectLst>
                  <a:outerShdw blurRad="50800" dist="38100" dir="2700000" algn="tl" rotWithShape="0">
                    <a:prstClr val="black"/>
                  </a:outerShdw>
                </a:effectLst>
              </a:rPr>
              <a:t>Errors that can’t even be translated into English:</a:t>
            </a:r>
          </a:p>
          <a:p>
            <a:pPr lvl="1"/>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Spelling Errors</a:t>
            </a:r>
          </a:p>
          <a:p>
            <a:pPr lvl="1"/>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The “movable nu” in Greek - an “n” at the end of a word when the next word starts with a vowel </a:t>
            </a:r>
          </a:p>
          <a:p>
            <a:pPr lvl="1"/>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The use of the Greek article in ways that don’t translate into English</a:t>
            </a:r>
          </a:p>
          <a:p>
            <a:pPr lvl="1"/>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Changes in the word order of the Greek that does not affect the translation into English</a:t>
            </a:r>
          </a:p>
          <a:p>
            <a:pPr marL="342900" lvl="1" indent="-342900">
              <a:buFont typeface="Arial" pitchFamily="34" charset="0"/>
              <a:buChar char="•"/>
            </a:pPr>
            <a:endParaRPr lang="en-US" b="1" dirty="0" smtClean="0">
              <a:ln w="3175">
                <a:solidFill>
                  <a:schemeClr val="tx1"/>
                </a:solidFill>
              </a:ln>
              <a:solidFill>
                <a:schemeClr val="accent6">
                  <a:lumMod val="75000"/>
                </a:schemeClr>
              </a:solidFill>
              <a:effectLst>
                <a:outerShdw blurRad="50800" dist="38100" dir="2700000" algn="tl" rotWithShape="0">
                  <a:prstClr val="black"/>
                </a:outerShdw>
              </a:effectLst>
            </a:endParaRPr>
          </a:p>
          <a:p>
            <a:endParaRPr lang="en-US" dirty="0"/>
          </a:p>
        </p:txBody>
      </p:sp>
    </p:spTree>
  </p:cSld>
  <p:clrMapOvr>
    <a:overrideClrMapping bg1="lt1" tx1="dk1" bg2="lt2" tx2="dk2" accent1="accent1" accent2="accent2" accent3="accent3" accent4="accent4" accent5="accent5" accent6="accent6" hlink="hlink" folHlink="folHlink"/>
  </p:clrMapOvr>
  <p:transition>
    <p:wipe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ln>
                  <a:solidFill>
                    <a:schemeClr val="tx1"/>
                  </a:solidFill>
                </a:ln>
                <a:solidFill>
                  <a:schemeClr val="accent6">
                    <a:lumMod val="75000"/>
                  </a:schemeClr>
                </a:solidFill>
                <a:effectLst>
                  <a:outerShdw blurRad="50800" dist="38100" dir="2700000" algn="tl" rotWithShape="0">
                    <a:prstClr val="black"/>
                  </a:outerShdw>
                </a:effectLst>
              </a:rPr>
              <a:t>Manuscript Variation</a:t>
            </a:r>
            <a:endParaRPr lang="en-US" b="1" dirty="0">
              <a:ln>
                <a:solidFill>
                  <a:schemeClr val="tx1"/>
                </a:solidFill>
              </a:ln>
              <a:solidFill>
                <a:schemeClr val="accent6">
                  <a:lumMod val="75000"/>
                </a:schemeClr>
              </a:solidFill>
              <a:effectLst>
                <a:outerShdw blurRad="50800" dist="38100" dir="2700000" algn="tl" rotWithShape="0">
                  <a:prstClr val="black"/>
                </a:outerShdw>
              </a:effectLst>
            </a:endParaRPr>
          </a:p>
        </p:txBody>
      </p:sp>
      <p:sp>
        <p:nvSpPr>
          <p:cNvPr id="5" name="TextBox 4"/>
          <p:cNvSpPr txBox="1"/>
          <p:nvPr/>
        </p:nvSpPr>
        <p:spPr>
          <a:xfrm>
            <a:off x="228600" y="838200"/>
            <a:ext cx="8915400" cy="1015663"/>
          </a:xfrm>
          <a:prstGeom prst="rect">
            <a:avLst/>
          </a:prstGeom>
          <a:noFill/>
        </p:spPr>
        <p:txBody>
          <a:bodyPr wrap="square" rtlCol="0">
            <a:spAutoFit/>
          </a:bodyPr>
          <a:lstStyle/>
          <a:p>
            <a:r>
              <a:rPr lang="en-US" sz="3200" b="1" dirty="0" smtClean="0">
                <a:ln w="3175">
                  <a:solidFill>
                    <a:schemeClr val="tx1"/>
                  </a:solidFill>
                </a:ln>
                <a:solidFill>
                  <a:srgbClr val="FFFF00"/>
                </a:solidFill>
                <a:effectLst>
                  <a:outerShdw blurRad="50800" dist="38100" dir="2700000" algn="tl" rotWithShape="0">
                    <a:prstClr val="black"/>
                  </a:outerShdw>
                </a:effectLst>
              </a:rPr>
              <a:t>Some Examples of Non-Meaningful Variation:</a:t>
            </a:r>
          </a:p>
          <a:p>
            <a:pPr lvl="1"/>
            <a:r>
              <a:rPr lang="en-US" sz="2800" b="1" dirty="0" smtClean="0">
                <a:ln w="3175">
                  <a:solidFill>
                    <a:schemeClr val="tx1"/>
                  </a:solidFill>
                </a:ln>
                <a:solidFill>
                  <a:schemeClr val="accent6">
                    <a:lumMod val="75000"/>
                  </a:schemeClr>
                </a:solidFill>
                <a:effectLst>
                  <a:outerShdw blurRad="50800" dist="38100" dir="2700000" algn="tl" rotWithShape="0">
                    <a:prstClr val="black"/>
                  </a:outerShdw>
                </a:effectLst>
              </a:rPr>
              <a:t>Eight ways to say “Jesus loves Paul” in Greek:</a:t>
            </a:r>
          </a:p>
        </p:txBody>
      </p:sp>
      <p:sp>
        <p:nvSpPr>
          <p:cNvPr id="6" name="TextBox 5"/>
          <p:cNvSpPr txBox="1"/>
          <p:nvPr/>
        </p:nvSpPr>
        <p:spPr>
          <a:xfrm>
            <a:off x="533400" y="6581001"/>
            <a:ext cx="4273093" cy="276999"/>
          </a:xfrm>
          <a:prstGeom prst="rect">
            <a:avLst/>
          </a:prstGeom>
          <a:noFill/>
        </p:spPr>
        <p:txBody>
          <a:bodyPr wrap="none" rtlCol="0">
            <a:spAutoFit/>
          </a:bodyPr>
          <a:lstStyle/>
          <a:p>
            <a:r>
              <a:rPr lang="en-US" sz="1200" dirty="0" smtClean="0"/>
              <a:t>Debate between Bart Ehrman and Daniel Wallace – October 2011</a:t>
            </a:r>
            <a:endParaRPr lang="en-US" sz="1200" dirty="0"/>
          </a:p>
        </p:txBody>
      </p:sp>
      <p:pic>
        <p:nvPicPr>
          <p:cNvPr id="9" name="Content Placeholder 8" descr="Number of ways to say Jesus loves Paul in Greek.gif"/>
          <p:cNvPicPr>
            <a:picLocks noGrp="1" noChangeAspect="1"/>
          </p:cNvPicPr>
          <p:nvPr>
            <p:ph idx="1"/>
          </p:nvPr>
        </p:nvPicPr>
        <p:blipFill>
          <a:blip r:embed="rId4" cstate="print"/>
          <a:stretch>
            <a:fillRect/>
          </a:stretch>
        </p:blipFill>
        <p:spPr>
          <a:xfrm>
            <a:off x="1600200" y="1981200"/>
            <a:ext cx="5908698" cy="4525963"/>
          </a:xfrm>
        </p:spPr>
      </p:pic>
    </p:spTree>
  </p:cSld>
  <p:clrMapOvr>
    <a:overrideClrMapping bg1="lt1" tx1="dk1" bg2="lt2" tx2="dk2" accent1="accent1" accent2="accent2" accent3="accent3" accent4="accent4" accent5="accent5" accent6="accent6" hlink="hlink" folHlink="folHlink"/>
  </p:clrMapOvr>
  <p:transition>
    <p:wipe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ln>
                  <a:solidFill>
                    <a:schemeClr val="tx1"/>
                  </a:solidFill>
                </a:ln>
                <a:solidFill>
                  <a:schemeClr val="accent6">
                    <a:lumMod val="75000"/>
                  </a:schemeClr>
                </a:solidFill>
                <a:effectLst>
                  <a:outerShdw blurRad="50800" dist="38100" dir="2700000" algn="tl" rotWithShape="0">
                    <a:prstClr val="black"/>
                  </a:outerShdw>
                </a:effectLst>
              </a:rPr>
              <a:t>Manuscript Variation</a:t>
            </a:r>
            <a:endParaRPr lang="en-US" b="1" dirty="0">
              <a:ln>
                <a:solidFill>
                  <a:schemeClr val="tx1"/>
                </a:solidFill>
              </a:ln>
              <a:solidFill>
                <a:schemeClr val="accent6">
                  <a:lumMod val="75000"/>
                </a:schemeClr>
              </a:solidFill>
              <a:effectLst>
                <a:outerShdw blurRad="50800" dist="38100" dir="2700000" algn="tl" rotWithShape="0">
                  <a:prstClr val="black"/>
                </a:outerShdw>
              </a:effectLst>
            </a:endParaRPr>
          </a:p>
        </p:txBody>
      </p:sp>
      <p:sp>
        <p:nvSpPr>
          <p:cNvPr id="5" name="TextBox 4"/>
          <p:cNvSpPr txBox="1"/>
          <p:nvPr/>
        </p:nvSpPr>
        <p:spPr>
          <a:xfrm>
            <a:off x="228600" y="838200"/>
            <a:ext cx="8915400" cy="1015663"/>
          </a:xfrm>
          <a:prstGeom prst="rect">
            <a:avLst/>
          </a:prstGeom>
          <a:noFill/>
        </p:spPr>
        <p:txBody>
          <a:bodyPr wrap="square" rtlCol="0">
            <a:spAutoFit/>
          </a:bodyPr>
          <a:lstStyle/>
          <a:p>
            <a:r>
              <a:rPr lang="en-US" sz="3200" b="1" dirty="0" smtClean="0">
                <a:ln w="3175">
                  <a:solidFill>
                    <a:schemeClr val="tx1"/>
                  </a:solidFill>
                </a:ln>
                <a:solidFill>
                  <a:srgbClr val="FFFF00"/>
                </a:solidFill>
                <a:effectLst>
                  <a:outerShdw blurRad="50800" dist="38100" dir="2700000" algn="tl" rotWithShape="0">
                    <a:prstClr val="black"/>
                  </a:outerShdw>
                </a:effectLst>
              </a:rPr>
              <a:t>Some Examples of Non-Meaningful Variation:</a:t>
            </a:r>
          </a:p>
          <a:p>
            <a:pPr lvl="1"/>
            <a:r>
              <a:rPr lang="en-US" sz="2800" b="1" dirty="0" smtClean="0">
                <a:ln w="3175">
                  <a:solidFill>
                    <a:schemeClr val="tx1"/>
                  </a:solidFill>
                </a:ln>
                <a:solidFill>
                  <a:schemeClr val="accent6">
                    <a:lumMod val="75000"/>
                  </a:schemeClr>
                </a:solidFill>
                <a:effectLst>
                  <a:outerShdw blurRad="50800" dist="38100" dir="2700000" algn="tl" rotWithShape="0">
                    <a:prstClr val="black"/>
                  </a:outerShdw>
                </a:effectLst>
              </a:rPr>
              <a:t>Eight </a:t>
            </a:r>
            <a:r>
              <a:rPr lang="en-US" sz="2800" b="1" u="sng" dirty="0" smtClean="0">
                <a:ln w="3175">
                  <a:solidFill>
                    <a:schemeClr val="tx1"/>
                  </a:solidFill>
                </a:ln>
                <a:solidFill>
                  <a:schemeClr val="accent6">
                    <a:lumMod val="75000"/>
                  </a:schemeClr>
                </a:solidFill>
                <a:effectLst>
                  <a:outerShdw blurRad="50800" dist="38100" dir="2700000" algn="tl" rotWithShape="0">
                    <a:prstClr val="black"/>
                  </a:outerShdw>
                </a:effectLst>
              </a:rPr>
              <a:t>more</a:t>
            </a:r>
            <a:r>
              <a:rPr lang="en-US" sz="2800" b="1" dirty="0" smtClean="0">
                <a:ln w="3175">
                  <a:solidFill>
                    <a:schemeClr val="tx1"/>
                  </a:solidFill>
                </a:ln>
                <a:solidFill>
                  <a:schemeClr val="accent6">
                    <a:lumMod val="75000"/>
                  </a:schemeClr>
                </a:solidFill>
                <a:effectLst>
                  <a:outerShdw blurRad="50800" dist="38100" dir="2700000" algn="tl" rotWithShape="0">
                    <a:prstClr val="black"/>
                  </a:outerShdw>
                </a:effectLst>
              </a:rPr>
              <a:t> ways to say “Jesus loves Paul” in Greek:</a:t>
            </a:r>
          </a:p>
        </p:txBody>
      </p:sp>
      <p:sp>
        <p:nvSpPr>
          <p:cNvPr id="6" name="TextBox 5"/>
          <p:cNvSpPr txBox="1"/>
          <p:nvPr/>
        </p:nvSpPr>
        <p:spPr>
          <a:xfrm>
            <a:off x="533400" y="6581001"/>
            <a:ext cx="4273093" cy="276999"/>
          </a:xfrm>
          <a:prstGeom prst="rect">
            <a:avLst/>
          </a:prstGeom>
          <a:noFill/>
        </p:spPr>
        <p:txBody>
          <a:bodyPr wrap="none" rtlCol="0">
            <a:spAutoFit/>
          </a:bodyPr>
          <a:lstStyle/>
          <a:p>
            <a:r>
              <a:rPr lang="en-US" sz="1200" dirty="0" smtClean="0"/>
              <a:t>Debate between Bart Ehrman and Daniel Wallace – October 2011</a:t>
            </a:r>
            <a:endParaRPr lang="en-US" sz="1200" dirty="0"/>
          </a:p>
        </p:txBody>
      </p:sp>
      <p:pic>
        <p:nvPicPr>
          <p:cNvPr id="8" name="Content Placeholder 7" descr="Number of ways to say Jesus loves Paul - 8 more ways.gif"/>
          <p:cNvPicPr>
            <a:picLocks noGrp="1" noChangeAspect="1"/>
          </p:cNvPicPr>
          <p:nvPr>
            <p:ph idx="1"/>
          </p:nvPr>
        </p:nvPicPr>
        <p:blipFill>
          <a:blip r:embed="rId4" cstate="print"/>
          <a:stretch>
            <a:fillRect/>
          </a:stretch>
        </p:blipFill>
        <p:spPr>
          <a:xfrm>
            <a:off x="1447800" y="1981200"/>
            <a:ext cx="6180616" cy="4525963"/>
          </a:xfrm>
        </p:spPr>
      </p:pic>
    </p:spTree>
  </p:cSld>
  <p:clrMapOvr>
    <a:overrideClrMapping bg1="lt1" tx1="dk1" bg2="lt2" tx2="dk2" accent1="accent1" accent2="accent2" accent3="accent3" accent4="accent4" accent5="accent5" accent6="accent6" hlink="hlink" folHlink="folHlink"/>
  </p:clrMapOvr>
  <p:transition>
    <p:wipe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ln>
                  <a:solidFill>
                    <a:schemeClr val="tx1"/>
                  </a:solidFill>
                </a:ln>
                <a:solidFill>
                  <a:schemeClr val="accent6">
                    <a:lumMod val="75000"/>
                  </a:schemeClr>
                </a:solidFill>
                <a:effectLst>
                  <a:outerShdw blurRad="50800" dist="38100" dir="2700000" algn="tl" rotWithShape="0">
                    <a:prstClr val="black"/>
                  </a:outerShdw>
                </a:effectLst>
              </a:rPr>
              <a:t>Manuscript Variation</a:t>
            </a:r>
            <a:endParaRPr lang="en-US" b="1" dirty="0">
              <a:ln>
                <a:solidFill>
                  <a:schemeClr val="tx1"/>
                </a:solidFill>
              </a:ln>
              <a:solidFill>
                <a:schemeClr val="accent6">
                  <a:lumMod val="75000"/>
                </a:schemeClr>
              </a:solidFill>
              <a:effectLst>
                <a:outerShdw blurRad="50800" dist="38100" dir="2700000" algn="tl" rotWithShape="0">
                  <a:prstClr val="black"/>
                </a:outerShdw>
              </a:effectLst>
            </a:endParaRPr>
          </a:p>
        </p:txBody>
      </p:sp>
      <p:graphicFrame>
        <p:nvGraphicFramePr>
          <p:cNvPr id="4" name="Content Placeholder 3"/>
          <p:cNvGraphicFramePr>
            <a:graphicFrameLocks noGrp="1"/>
          </p:cNvGraphicFramePr>
          <p:nvPr>
            <p:ph idx="1"/>
          </p:nvPr>
        </p:nvGraphicFramePr>
        <p:xfrm>
          <a:off x="533400" y="1828800"/>
          <a:ext cx="8229600" cy="45516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Reference</a:t>
                      </a:r>
                      <a:endParaRPr lang="en-US" dirty="0"/>
                    </a:p>
                  </a:txBody>
                  <a:tcPr/>
                </a:tc>
                <a:tc>
                  <a:txBody>
                    <a:bodyPr/>
                    <a:lstStyle/>
                    <a:p>
                      <a:r>
                        <a:rPr lang="en-US" dirty="0" smtClean="0"/>
                        <a:t>Nestle-Aland/UBS</a:t>
                      </a:r>
                      <a:endParaRPr lang="en-US" dirty="0"/>
                    </a:p>
                  </a:txBody>
                  <a:tcPr/>
                </a:tc>
                <a:tc>
                  <a:txBody>
                    <a:bodyPr/>
                    <a:lstStyle/>
                    <a:p>
                      <a:r>
                        <a:rPr lang="en-US" dirty="0" smtClean="0"/>
                        <a:t>Byzantine</a:t>
                      </a:r>
                      <a:r>
                        <a:rPr lang="en-US" baseline="0" dirty="0" smtClean="0"/>
                        <a:t> Text</a:t>
                      </a:r>
                      <a:endParaRPr lang="en-US" dirty="0"/>
                    </a:p>
                  </a:txBody>
                  <a:tcPr/>
                </a:tc>
              </a:tr>
              <a:tr h="370840">
                <a:tc>
                  <a:txBody>
                    <a:bodyPr/>
                    <a:lstStyle/>
                    <a:p>
                      <a:r>
                        <a:rPr lang="en-US" dirty="0" smtClean="0"/>
                        <a:t>Matthew  4:18</a:t>
                      </a:r>
                      <a:endParaRPr lang="en-US" dirty="0"/>
                    </a:p>
                  </a:txBody>
                  <a:tcPr/>
                </a:tc>
                <a:tc>
                  <a:txBody>
                    <a:bodyPr/>
                    <a:lstStyle/>
                    <a:p>
                      <a:r>
                        <a:rPr lang="en-US" dirty="0" smtClean="0"/>
                        <a:t>He</a:t>
                      </a:r>
                      <a:endParaRPr lang="en-US" dirty="0"/>
                    </a:p>
                  </a:txBody>
                  <a:tcPr/>
                </a:tc>
                <a:tc>
                  <a:txBody>
                    <a:bodyPr/>
                    <a:lstStyle/>
                    <a:p>
                      <a:r>
                        <a:rPr lang="en-US" dirty="0" smtClean="0"/>
                        <a:t>Jesus</a:t>
                      </a:r>
                      <a:endParaRPr lang="en-US" dirty="0"/>
                    </a:p>
                  </a:txBody>
                  <a:tcPr/>
                </a:tc>
              </a:tr>
              <a:tr h="370840">
                <a:tc>
                  <a:txBody>
                    <a:bodyPr/>
                    <a:lstStyle/>
                    <a:p>
                      <a:r>
                        <a:rPr lang="en-US" dirty="0" smtClean="0"/>
                        <a:t>Matthew  12:25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Jesus</a:t>
                      </a:r>
                    </a:p>
                  </a:txBody>
                  <a:tcPr/>
                </a:tc>
              </a:tr>
              <a:tr h="370840">
                <a:tc>
                  <a:txBody>
                    <a:bodyPr/>
                    <a:lstStyle/>
                    <a:p>
                      <a:r>
                        <a:rPr lang="en-US" dirty="0" smtClean="0"/>
                        <a:t>Mark 2:15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Jesus</a:t>
                      </a:r>
                    </a:p>
                  </a:txBody>
                  <a:tcPr/>
                </a:tc>
              </a:tr>
              <a:tr h="370840">
                <a:tc>
                  <a:txBody>
                    <a:bodyPr/>
                    <a:lstStyle/>
                    <a:p>
                      <a:r>
                        <a:rPr lang="en-US" dirty="0" smtClean="0"/>
                        <a:t>Mark 10:52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Jesus</a:t>
                      </a:r>
                    </a:p>
                  </a:txBody>
                  <a:tcPr/>
                </a:tc>
              </a:tr>
              <a:tr h="370840">
                <a:tc>
                  <a:txBody>
                    <a:bodyPr/>
                    <a:lstStyle/>
                    <a:p>
                      <a:r>
                        <a:rPr lang="en-US" dirty="0" smtClean="0"/>
                        <a:t>Luke 24:36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Jesus</a:t>
                      </a:r>
                    </a:p>
                  </a:txBody>
                  <a:tcPr/>
                </a:tc>
              </a:tr>
              <a:tr h="370840">
                <a:tc>
                  <a:txBody>
                    <a:bodyPr/>
                    <a:lstStyle/>
                    <a:p>
                      <a:r>
                        <a:rPr lang="en-US" dirty="0" smtClean="0"/>
                        <a:t>Acts 19:10</a:t>
                      </a:r>
                      <a:endParaRPr lang="en-US" dirty="0"/>
                    </a:p>
                  </a:txBody>
                  <a:tcPr/>
                </a:tc>
                <a:tc>
                  <a:txBody>
                    <a:bodyPr/>
                    <a:lstStyle/>
                    <a:p>
                      <a:r>
                        <a:rPr lang="en-US" dirty="0" smtClean="0"/>
                        <a:t>The Lord</a:t>
                      </a:r>
                      <a:endParaRPr lang="en-US" dirty="0"/>
                    </a:p>
                  </a:txBody>
                  <a:tcPr/>
                </a:tc>
                <a:tc>
                  <a:txBody>
                    <a:bodyPr/>
                    <a:lstStyle/>
                    <a:p>
                      <a:r>
                        <a:rPr lang="en-US" dirty="0" smtClean="0"/>
                        <a:t>The Lord Jesus</a:t>
                      </a:r>
                      <a:endParaRPr lang="en-US" dirty="0"/>
                    </a:p>
                  </a:txBody>
                  <a:tcPr/>
                </a:tc>
              </a:tr>
              <a:tr h="370840">
                <a:tc>
                  <a:txBody>
                    <a:bodyPr/>
                    <a:lstStyle/>
                    <a:p>
                      <a:r>
                        <a:rPr lang="en-US" dirty="0" smtClean="0"/>
                        <a:t>1 Corinthians 16:22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Lord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Lord Jesus</a:t>
                      </a:r>
                      <a:r>
                        <a:rPr lang="en-US" baseline="0" dirty="0" smtClean="0"/>
                        <a:t> Christ</a:t>
                      </a:r>
                      <a:endParaRPr lang="en-US" dirty="0" smtClean="0"/>
                    </a:p>
                  </a:txBody>
                  <a:tcPr/>
                </a:tc>
              </a:tr>
              <a:tr h="370840">
                <a:tc>
                  <a:txBody>
                    <a:bodyPr/>
                    <a:lstStyle/>
                    <a:p>
                      <a:r>
                        <a:rPr lang="en-US" dirty="0" smtClean="0"/>
                        <a:t>Acts 19:4</a:t>
                      </a:r>
                      <a:endParaRPr lang="en-US" dirty="0"/>
                    </a:p>
                  </a:txBody>
                  <a:tcPr/>
                </a:tc>
                <a:tc>
                  <a:txBody>
                    <a:bodyPr/>
                    <a:lstStyle/>
                    <a:p>
                      <a:r>
                        <a:rPr lang="en-US" dirty="0" smtClean="0"/>
                        <a:t>Jesus</a:t>
                      </a:r>
                      <a:endParaRPr lang="en-US" dirty="0"/>
                    </a:p>
                  </a:txBody>
                  <a:tcPr/>
                </a:tc>
                <a:tc>
                  <a:txBody>
                    <a:bodyPr/>
                    <a:lstStyle/>
                    <a:p>
                      <a:r>
                        <a:rPr lang="en-US" baseline="0" dirty="0" smtClean="0"/>
                        <a:t>Christ </a:t>
                      </a:r>
                      <a:r>
                        <a:rPr lang="en-US" dirty="0" smtClean="0"/>
                        <a:t>Jesus</a:t>
                      </a:r>
                      <a:endParaRPr lang="en-US" dirty="0"/>
                    </a:p>
                  </a:txBody>
                  <a:tcPr/>
                </a:tc>
              </a:tr>
              <a:tr h="472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Corinthians 9:1</a:t>
                      </a:r>
                      <a:endParaRPr lang="en-US" dirty="0"/>
                    </a:p>
                  </a:txBody>
                  <a:tcPr/>
                </a:tc>
                <a:tc>
                  <a:txBody>
                    <a:bodyPr/>
                    <a:lstStyle/>
                    <a:p>
                      <a:r>
                        <a:rPr lang="en-US" dirty="0" smtClean="0"/>
                        <a:t>Jesus</a:t>
                      </a:r>
                      <a:endParaRPr lang="en-US" dirty="0"/>
                    </a:p>
                  </a:txBody>
                  <a:tcPr/>
                </a:tc>
                <a:tc>
                  <a:txBody>
                    <a:bodyPr/>
                    <a:lstStyle/>
                    <a:p>
                      <a:r>
                        <a:rPr lang="en-US" dirty="0" smtClean="0"/>
                        <a:t>Jesus </a:t>
                      </a:r>
                      <a:r>
                        <a:rPr lang="en-US" baseline="0" dirty="0" smtClean="0"/>
                        <a:t>Christ</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Corinthians 4:10</a:t>
                      </a:r>
                      <a:endParaRPr lang="en-US" dirty="0"/>
                    </a:p>
                  </a:txBody>
                  <a:tcPr/>
                </a:tc>
                <a:tc>
                  <a:txBody>
                    <a:bodyPr/>
                    <a:lstStyle/>
                    <a:p>
                      <a:r>
                        <a:rPr lang="en-US" dirty="0" smtClean="0"/>
                        <a:t>Jesus</a:t>
                      </a:r>
                      <a:endParaRPr lang="en-US" dirty="0"/>
                    </a:p>
                  </a:txBody>
                  <a:tcPr/>
                </a:tc>
                <a:tc>
                  <a:txBody>
                    <a:bodyPr/>
                    <a:lstStyle/>
                    <a:p>
                      <a:r>
                        <a:rPr lang="en-US" dirty="0" smtClean="0"/>
                        <a:t>Lord Jesus</a:t>
                      </a:r>
                      <a:endParaRPr lang="en-US" dirty="0"/>
                    </a:p>
                  </a:txBody>
                  <a:tcPr/>
                </a:tc>
              </a:tr>
              <a:tr h="370840">
                <a:tc>
                  <a:txBody>
                    <a:bodyPr/>
                    <a:lstStyle/>
                    <a:p>
                      <a:r>
                        <a:rPr lang="en-US" dirty="0" smtClean="0"/>
                        <a:t>Hebrews 3:1</a:t>
                      </a:r>
                      <a:endParaRPr lang="en-US" dirty="0"/>
                    </a:p>
                  </a:txBody>
                  <a:tcPr/>
                </a:tc>
                <a:tc>
                  <a:txBody>
                    <a:bodyPr/>
                    <a:lstStyle/>
                    <a:p>
                      <a:r>
                        <a:rPr lang="en-US" dirty="0" smtClean="0"/>
                        <a:t>Jesus</a:t>
                      </a:r>
                      <a:endParaRPr lang="en-US" dirty="0"/>
                    </a:p>
                  </a:txBody>
                  <a:tcPr/>
                </a:tc>
                <a:tc>
                  <a:txBody>
                    <a:bodyPr/>
                    <a:lstStyle/>
                    <a:p>
                      <a:r>
                        <a:rPr lang="en-US" baseline="0" dirty="0" smtClean="0"/>
                        <a:t>Christ </a:t>
                      </a:r>
                      <a:r>
                        <a:rPr lang="en-US" dirty="0" smtClean="0"/>
                        <a:t>Jesus</a:t>
                      </a:r>
                      <a:endParaRPr lang="en-US" dirty="0"/>
                    </a:p>
                  </a:txBody>
                  <a:tcPr/>
                </a:tc>
              </a:tr>
            </a:tbl>
          </a:graphicData>
        </a:graphic>
      </p:graphicFrame>
      <p:sp>
        <p:nvSpPr>
          <p:cNvPr id="5" name="TextBox 4"/>
          <p:cNvSpPr txBox="1"/>
          <p:nvPr/>
        </p:nvSpPr>
        <p:spPr>
          <a:xfrm>
            <a:off x="457200" y="1066800"/>
            <a:ext cx="7415428" cy="553998"/>
          </a:xfrm>
          <a:prstGeom prst="rect">
            <a:avLst/>
          </a:prstGeom>
          <a:noFill/>
        </p:spPr>
        <p:txBody>
          <a:bodyPr wrap="none" rtlCol="0">
            <a:spAutoFit/>
          </a:bodyPr>
          <a:lstStyle/>
          <a:p>
            <a:r>
              <a:rPr lang="en-US" sz="3000" b="1" dirty="0" smtClean="0">
                <a:ln w="3175">
                  <a:solidFill>
                    <a:schemeClr val="tx1"/>
                  </a:solidFill>
                </a:ln>
                <a:solidFill>
                  <a:srgbClr val="FFFF00"/>
                </a:solidFill>
                <a:effectLst>
                  <a:outerShdw blurRad="50800" dist="38100" dir="2700000" algn="tl" rotWithShape="0">
                    <a:prstClr val="black"/>
                  </a:outerShdw>
                </a:effectLst>
              </a:rPr>
              <a:t>Some Examples of Non-Meaningful Variation:</a:t>
            </a:r>
          </a:p>
        </p:txBody>
      </p:sp>
      <p:sp>
        <p:nvSpPr>
          <p:cNvPr id="6" name="TextBox 5"/>
          <p:cNvSpPr txBox="1"/>
          <p:nvPr/>
        </p:nvSpPr>
        <p:spPr>
          <a:xfrm>
            <a:off x="533400" y="6581001"/>
            <a:ext cx="4674100" cy="276999"/>
          </a:xfrm>
          <a:prstGeom prst="rect">
            <a:avLst/>
          </a:prstGeom>
          <a:noFill/>
        </p:spPr>
        <p:txBody>
          <a:bodyPr wrap="none" rtlCol="0">
            <a:spAutoFit/>
          </a:bodyPr>
          <a:lstStyle/>
          <a:p>
            <a:r>
              <a:rPr lang="en-US" sz="1200" dirty="0" smtClean="0"/>
              <a:t>The King James Only Controversy, James White, Bethany House, p.45-46</a:t>
            </a:r>
            <a:endParaRPr lang="en-US" sz="1200" dirty="0"/>
          </a:p>
        </p:txBody>
      </p:sp>
    </p:spTree>
  </p:cSld>
  <p:clrMapOvr>
    <a:overrideClrMapping bg1="lt1" tx1="dk1" bg2="lt2" tx2="dk2" accent1="accent1" accent2="accent2" accent3="accent3" accent4="accent4" accent5="accent5" accent6="accent6" hlink="hlink" folHlink="folHlink"/>
  </p:clrMapOvr>
  <p:transition>
    <p:wipe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ormAutofit/>
          </a:bodyPr>
          <a:lstStyle/>
          <a:p>
            <a:r>
              <a:rPr lang="en-US" b="1" dirty="0" smtClean="0">
                <a:ln>
                  <a:solidFill>
                    <a:schemeClr val="tx1"/>
                  </a:solidFill>
                </a:ln>
                <a:solidFill>
                  <a:schemeClr val="accent6">
                    <a:lumMod val="75000"/>
                  </a:schemeClr>
                </a:solidFill>
                <a:effectLst>
                  <a:outerShdw blurRad="50800" dist="38100" dir="2700000" algn="tl" rotWithShape="0">
                    <a:prstClr val="black"/>
                  </a:outerShdw>
                </a:effectLst>
              </a:rPr>
              <a:t>Here’s the Good News About Manuscript Variation:</a:t>
            </a:r>
            <a:endParaRPr lang="en-US" b="1" dirty="0">
              <a:ln>
                <a:solidFill>
                  <a:schemeClr val="tx1"/>
                </a:solidFill>
              </a:ln>
              <a:solidFill>
                <a:schemeClr val="accent6">
                  <a:lumMod val="75000"/>
                </a:schemeClr>
              </a:solidFill>
              <a:effectLst>
                <a:outerShdw blurRad="50800" dist="38100" dir="2700000" algn="tl" rotWithShape="0">
                  <a:prstClr val="black"/>
                </a:outerShdw>
              </a:effectLst>
            </a:endParaRPr>
          </a:p>
        </p:txBody>
      </p:sp>
      <p:sp>
        <p:nvSpPr>
          <p:cNvPr id="3" name="Content Placeholder 2"/>
          <p:cNvSpPr>
            <a:spLocks noGrp="1"/>
          </p:cNvSpPr>
          <p:nvPr>
            <p:ph idx="1"/>
          </p:nvPr>
        </p:nvSpPr>
        <p:spPr>
          <a:xfrm>
            <a:off x="457200" y="1905000"/>
            <a:ext cx="8229600" cy="4572000"/>
          </a:xfrm>
        </p:spPr>
        <p:txBody>
          <a:bodyPr>
            <a:normAutofit/>
          </a:bodyPr>
          <a:lstStyle/>
          <a:p>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Only *1%</a:t>
            </a:r>
            <a:r>
              <a:rPr lang="en-US" b="1" dirty="0" smtClean="0">
                <a:ln w="3175">
                  <a:solidFill>
                    <a:schemeClr val="tx1"/>
                  </a:solidFill>
                </a:ln>
                <a:solidFill>
                  <a:srgbClr val="FFFF00"/>
                </a:solidFill>
                <a:effectLst>
                  <a:outerShdw blurRad="50800" dist="38100" dir="2700000" algn="tl" rotWithShape="0">
                    <a:prstClr val="black"/>
                  </a:outerShdw>
                </a:effectLst>
              </a:rPr>
              <a:t> of the NT text contains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meaningful, viable variants</a:t>
            </a:r>
            <a:r>
              <a:rPr lang="en-US" b="1" dirty="0" smtClean="0">
                <a:ln w="3175">
                  <a:solidFill>
                    <a:schemeClr val="tx1"/>
                  </a:solidFill>
                </a:ln>
                <a:solidFill>
                  <a:srgbClr val="FFFF00"/>
                </a:solidFill>
                <a:effectLst>
                  <a:outerShdw blurRad="50800" dist="38100" dir="2700000" algn="tl" rotWithShape="0">
                    <a:prstClr val="black"/>
                  </a:outerShdw>
                </a:effectLst>
              </a:rPr>
              <a:t> which must be studied carefully in order to determine the original reading.</a:t>
            </a:r>
          </a:p>
          <a:p>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Note: </a:t>
            </a:r>
            <a:r>
              <a:rPr lang="en-US" b="1" dirty="0" smtClean="0">
                <a:ln w="3175">
                  <a:solidFill>
                    <a:schemeClr val="tx1"/>
                  </a:solidFill>
                </a:ln>
                <a:solidFill>
                  <a:srgbClr val="FFFF00"/>
                </a:solidFill>
                <a:effectLst>
                  <a:outerShdw blurRad="50800" dist="38100" dir="2700000" algn="tl" rotWithShape="0">
                    <a:prstClr val="black"/>
                  </a:outerShdw>
                </a:effectLst>
              </a:rPr>
              <a:t>None of these variants affect the outcome of any major teaching of the New Testament.</a:t>
            </a:r>
          </a:p>
          <a:p>
            <a:endParaRPr lang="en-US" b="1" dirty="0" smtClean="0">
              <a:ln w="3175">
                <a:solidFill>
                  <a:schemeClr val="tx1"/>
                </a:solidFill>
              </a:ln>
              <a:solidFill>
                <a:srgbClr val="FFFF00"/>
              </a:solidFill>
              <a:effectLst>
                <a:outerShdw blurRad="50800" dist="38100" dir="2700000" algn="tl" rotWithShape="0">
                  <a:prstClr val="black"/>
                </a:outerShdw>
              </a:effectLst>
            </a:endParaRPr>
          </a:p>
          <a:p>
            <a:pPr>
              <a:buNone/>
            </a:pPr>
            <a:endParaRPr lang="en-US" b="1" dirty="0" smtClean="0">
              <a:ln w="3175">
                <a:solidFill>
                  <a:schemeClr val="tx1"/>
                </a:solidFill>
              </a:ln>
              <a:solidFill>
                <a:srgbClr val="FFFF00"/>
              </a:solidFill>
              <a:effectLst>
                <a:outerShdw blurRad="50800" dist="38100" dir="2700000" algn="tl" rotWithShape="0">
                  <a:prstClr val="black"/>
                </a:outerShdw>
              </a:effectLst>
            </a:endParaRPr>
          </a:p>
          <a:p>
            <a:endParaRPr lang="en-US" b="1" dirty="0" smtClean="0">
              <a:ln w="3175">
                <a:solidFill>
                  <a:schemeClr val="tx1"/>
                </a:solidFill>
              </a:ln>
              <a:solidFill>
                <a:srgbClr val="FFFF00"/>
              </a:solidFill>
              <a:effectLst>
                <a:outerShdw blurRad="50800" dist="38100" dir="2700000" algn="tl" rotWithShape="0">
                  <a:prstClr val="black"/>
                </a:outerShdw>
              </a:effectLst>
            </a:endParaRPr>
          </a:p>
        </p:txBody>
      </p:sp>
      <p:sp>
        <p:nvSpPr>
          <p:cNvPr id="4" name="TextBox 3"/>
          <p:cNvSpPr txBox="1"/>
          <p:nvPr/>
        </p:nvSpPr>
        <p:spPr>
          <a:xfrm>
            <a:off x="685800" y="6477000"/>
            <a:ext cx="8495274" cy="369332"/>
          </a:xfrm>
          <a:prstGeom prst="rect">
            <a:avLst/>
          </a:prstGeom>
          <a:noFill/>
        </p:spPr>
        <p:txBody>
          <a:bodyPr wrap="none" rtlCol="0">
            <a:spAutoFit/>
          </a:bodyPr>
          <a:lstStyle/>
          <a:p>
            <a:r>
              <a:rPr lang="en-US" dirty="0" smtClean="0"/>
              <a:t>*Estimate given by James White in presentation at debate with Bart Ehrman – aomin.org</a:t>
            </a:r>
            <a:endParaRPr lang="en-US" dirty="0"/>
          </a:p>
        </p:txBody>
      </p:sp>
    </p:spTree>
  </p:cSld>
  <p:clrMapOvr>
    <a:overrideClrMapping bg1="lt1" tx1="dk1" bg2="lt2" tx2="dk2" accent1="accent1" accent2="accent2" accent3="accent3" accent4="accent4" accent5="accent5" accent6="accent6" hlink="hlink" folHlink="folHlink"/>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0000"/>
            <a:lum/>
          </a:blip>
          <a:srcRect/>
          <a:stretch>
            <a:fillRect l="-22000" r="-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chemeClr val="tx1"/>
                  </a:solidFill>
                </a:ln>
                <a:solidFill>
                  <a:srgbClr val="00B0F0"/>
                </a:solidFill>
                <a:effectLst>
                  <a:outerShdw blurRad="50800" dist="39000" dir="5460000" algn="tl">
                    <a:srgbClr val="000000">
                      <a:alpha val="38000"/>
                    </a:srgbClr>
                  </a:outerShdw>
                </a:effectLst>
              </a:rPr>
              <a:t>Preservation of Ancient Literature</a:t>
            </a:r>
            <a:endParaRPr lang="en-US" b="1" dirty="0">
              <a:ln w="11430">
                <a:solidFill>
                  <a:schemeClr val="tx1"/>
                </a:solidFill>
              </a:ln>
              <a:solidFill>
                <a:srgbClr val="00B0F0"/>
              </a:soli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457200" y="990600"/>
            <a:ext cx="8229600" cy="5715000"/>
          </a:xfrm>
          <a:scene3d>
            <a:camera prst="orthographicFront"/>
            <a:lightRig rig="threePt" dir="t"/>
          </a:scene3d>
          <a:sp3d>
            <a:bevelT/>
          </a:sp3d>
        </p:spPr>
        <p:txBody>
          <a:bodyPr>
            <a:normAutofit lnSpcReduction="10000"/>
          </a:bodyPr>
          <a:lstStyle/>
          <a:p>
            <a:r>
              <a:rPr lang="en-US" sz="3600" b="1" i="1" u="sng" dirty="0" smtClean="0">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effectLst>
                  <a:outerShdw blurRad="50800" dist="38100" dir="2700000" algn="tl" rotWithShape="0">
                    <a:prstClr val="black"/>
                  </a:outerShdw>
                </a:effectLst>
              </a:rPr>
              <a:t>BUT</a:t>
            </a:r>
            <a:r>
              <a:rPr lang="en-US" sz="3600" dirty="0" smtClean="0">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effectLst>
                  <a:outerShdw blurRad="50800" dist="38100" dir="2700000" algn="tl" rotWithShape="0">
                    <a:prstClr val="black"/>
                  </a:outerShdw>
                </a:effectLst>
              </a:rPr>
              <a:t> </a:t>
            </a:r>
            <a:r>
              <a:rPr lang="en-US" sz="3600" dirty="0" smtClean="0">
                <a:solidFill>
                  <a:srgbClr val="00B0F0"/>
                </a:solidFill>
                <a:effectLst>
                  <a:outerShdw blurRad="50800" dist="38100" dir="2700000" algn="tl" rotWithShape="0">
                    <a:prstClr val="black"/>
                  </a:outerShdw>
                </a:effectLst>
              </a:rPr>
              <a:t>:</a:t>
            </a:r>
          </a:p>
          <a:p>
            <a:pPr lvl="1"/>
            <a:r>
              <a:rPr lang="en-US" sz="3200" b="1" dirty="0" smtClean="0">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effectLst>
                  <a:outerShdw blurRad="50800" dist="38100" dir="2700000" algn="tl" rotWithShape="0">
                    <a:prstClr val="black"/>
                  </a:outerShdw>
                </a:effectLst>
              </a:rPr>
              <a:t>Copying of the NT began early </a:t>
            </a:r>
            <a:r>
              <a:rPr lang="en-US" sz="3200" dirty="0" smtClean="0">
                <a:solidFill>
                  <a:srgbClr val="00B0F0"/>
                </a:solidFill>
                <a:effectLst>
                  <a:outerShdw blurRad="50800" dist="38100" dir="2700000" algn="tl" rotWithShape="0">
                    <a:prstClr val="black"/>
                  </a:outerShdw>
                </a:effectLst>
              </a:rPr>
              <a:t>– first century Christians were eager to have the Word of God and there is evidence that they began to share the scriptures among themselves even while the apostles were still alive (cf. Col 4:16; 2 Tim 4:13, 2 Pet 3:16)</a:t>
            </a:r>
          </a:p>
          <a:p>
            <a:pPr lvl="1"/>
            <a:r>
              <a:rPr lang="en-US" sz="3200" b="1" dirty="0" smtClean="0">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effectLst>
                  <a:outerShdw blurRad="50800" dist="38100" dir="2700000" algn="tl" rotWithShape="0">
                    <a:prstClr val="black"/>
                  </a:outerShdw>
                </a:effectLst>
              </a:rPr>
              <a:t>Numerous good copies have survived </a:t>
            </a:r>
            <a:r>
              <a:rPr lang="en-US" sz="3200" dirty="0" smtClean="0">
                <a:solidFill>
                  <a:srgbClr val="00B0F0"/>
                </a:solidFill>
                <a:effectLst>
                  <a:outerShdw blurRad="50800" dist="38100" dir="2700000" algn="tl" rotWithShape="0">
                    <a:prstClr val="black"/>
                  </a:outerShdw>
                </a:effectLst>
              </a:rPr>
              <a:t>– we have </a:t>
            </a:r>
            <a:r>
              <a:rPr lang="en-US" sz="3200" b="1" i="1" dirty="0" smtClean="0">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effectLst>
                  <a:outerShdw blurRad="50800" dist="38100" dir="2700000" algn="tl" rotWithShape="0">
                    <a:prstClr val="black"/>
                  </a:outerShdw>
                </a:effectLst>
              </a:rPr>
              <a:t>more copies </a:t>
            </a:r>
            <a:r>
              <a:rPr lang="en-US" sz="3200" dirty="0" smtClean="0">
                <a:solidFill>
                  <a:srgbClr val="00B0F0"/>
                </a:solidFill>
                <a:effectLst>
                  <a:outerShdw blurRad="50800" dist="38100" dir="2700000" algn="tl" rotWithShape="0">
                    <a:prstClr val="black"/>
                  </a:outerShdw>
                </a:effectLst>
              </a:rPr>
              <a:t>and </a:t>
            </a:r>
            <a:r>
              <a:rPr lang="en-US" sz="3200" b="1" i="1" dirty="0" smtClean="0">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effectLst>
                  <a:outerShdw blurRad="50800" dist="38100" dir="2700000" algn="tl" rotWithShape="0">
                    <a:prstClr val="black"/>
                  </a:outerShdw>
                </a:effectLst>
              </a:rPr>
              <a:t>earlier copies </a:t>
            </a:r>
            <a:r>
              <a:rPr lang="en-US" sz="3200" dirty="0" smtClean="0">
                <a:solidFill>
                  <a:srgbClr val="00B0F0"/>
                </a:solidFill>
                <a:effectLst>
                  <a:outerShdw blurRad="50800" dist="38100" dir="2700000" algn="tl" rotWithShape="0">
                    <a:prstClr val="black"/>
                  </a:outerShdw>
                </a:effectLst>
              </a:rPr>
              <a:t>of the scriptures than we do of any other ancient literature!</a:t>
            </a:r>
            <a:endParaRPr lang="en-US" sz="3200" dirty="0">
              <a:solidFill>
                <a:srgbClr val="00B0F0"/>
              </a:solidFill>
              <a:effectLst>
                <a:outerShdw blurRad="50800" dist="38100" dir="2700000" algn="tl" rotWithShape="0">
                  <a:prstClr val="black"/>
                </a:outerShdw>
              </a:effectLst>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ln>
                  <a:solidFill>
                    <a:schemeClr val="tx1"/>
                  </a:solidFill>
                </a:ln>
                <a:solidFill>
                  <a:schemeClr val="accent6">
                    <a:lumMod val="75000"/>
                  </a:schemeClr>
                </a:solidFill>
                <a:effectLst>
                  <a:outerShdw blurRad="50800" dist="38100" dir="2700000" algn="tl" rotWithShape="0">
                    <a:prstClr val="black"/>
                  </a:outerShdw>
                </a:effectLst>
              </a:rPr>
              <a:t>More Good News: </a:t>
            </a:r>
            <a:br>
              <a:rPr lang="en-US" b="1" dirty="0" smtClean="0">
                <a:ln>
                  <a:solidFill>
                    <a:schemeClr val="tx1"/>
                  </a:solidFill>
                </a:ln>
                <a:solidFill>
                  <a:schemeClr val="accent6">
                    <a:lumMod val="75000"/>
                  </a:schemeClr>
                </a:solidFill>
                <a:effectLst>
                  <a:outerShdw blurRad="50800" dist="38100" dir="2700000" algn="tl" rotWithShape="0">
                    <a:prstClr val="black"/>
                  </a:outerShdw>
                </a:effectLst>
              </a:rPr>
            </a:br>
            <a:r>
              <a:rPr lang="en-US" b="1" dirty="0" smtClean="0">
                <a:ln>
                  <a:solidFill>
                    <a:schemeClr val="tx1"/>
                  </a:solidFill>
                </a:ln>
                <a:solidFill>
                  <a:schemeClr val="accent6">
                    <a:lumMod val="75000"/>
                  </a:schemeClr>
                </a:solidFill>
                <a:effectLst>
                  <a:outerShdw blurRad="50800" dist="38100" dir="2700000" algn="tl" rotWithShape="0">
                    <a:prstClr val="black"/>
                  </a:outerShdw>
                </a:effectLst>
              </a:rPr>
              <a:t>The “Tenacity of the Text”</a:t>
            </a:r>
            <a:endParaRPr lang="en-US" b="1" dirty="0">
              <a:ln>
                <a:solidFill>
                  <a:schemeClr val="tx1"/>
                </a:solidFill>
              </a:ln>
              <a:solidFill>
                <a:schemeClr val="accent6">
                  <a:lumMod val="75000"/>
                </a:schemeClr>
              </a:solidFill>
              <a:effectLst>
                <a:outerShdw blurRad="50800" dist="38100" dir="2700000" algn="tl" rotWithShape="0">
                  <a:prstClr val="black"/>
                </a:outerShdw>
              </a:effectLst>
            </a:endParaRPr>
          </a:p>
        </p:txBody>
      </p:sp>
      <p:sp>
        <p:nvSpPr>
          <p:cNvPr id="3" name="Content Placeholder 2"/>
          <p:cNvSpPr>
            <a:spLocks noGrp="1"/>
          </p:cNvSpPr>
          <p:nvPr>
            <p:ph idx="1"/>
          </p:nvPr>
        </p:nvSpPr>
        <p:spPr>
          <a:xfrm>
            <a:off x="457200" y="1066800"/>
            <a:ext cx="8229600" cy="5791200"/>
          </a:xfrm>
        </p:spPr>
        <p:txBody>
          <a:bodyPr>
            <a:normAutofit/>
          </a:bodyPr>
          <a:lstStyle/>
          <a:p>
            <a:r>
              <a:rPr lang="en-US" b="1" dirty="0" smtClean="0">
                <a:ln w="3175">
                  <a:solidFill>
                    <a:schemeClr val="tx1"/>
                  </a:solidFill>
                </a:ln>
                <a:solidFill>
                  <a:srgbClr val="FFFF00"/>
                </a:solidFill>
                <a:effectLst>
                  <a:outerShdw blurRad="50800" dist="38100" dir="2700000" algn="tl" rotWithShape="0">
                    <a:prstClr val="black"/>
                  </a:outerShdw>
                </a:effectLst>
              </a:rPr>
              <a:t>Scholars* who study manuscript variations have noticed that once a particular reading occurs in the text, it tends to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stay there </a:t>
            </a:r>
            <a:r>
              <a:rPr lang="en-US" b="1" dirty="0" smtClean="0">
                <a:ln w="3175">
                  <a:solidFill>
                    <a:schemeClr val="tx1"/>
                  </a:solidFill>
                </a:ln>
                <a:solidFill>
                  <a:srgbClr val="FFFF00"/>
                </a:solidFill>
                <a:effectLst>
                  <a:outerShdw blurRad="50800" dist="38100" dir="2700000" algn="tl" rotWithShape="0">
                    <a:prstClr val="black"/>
                  </a:outerShdw>
                </a:effectLst>
              </a:rPr>
              <a:t>in all subsequent copies.</a:t>
            </a:r>
          </a:p>
          <a:p>
            <a:r>
              <a:rPr lang="en-US" b="1" dirty="0" smtClean="0">
                <a:ln w="3175">
                  <a:solidFill>
                    <a:schemeClr val="tx1"/>
                  </a:solidFill>
                </a:ln>
                <a:solidFill>
                  <a:srgbClr val="FFFF00"/>
                </a:solidFill>
                <a:effectLst>
                  <a:outerShdw blurRad="50800" dist="38100" dir="2700000" algn="tl" rotWithShape="0">
                    <a:prstClr val="black"/>
                  </a:outerShdw>
                </a:effectLst>
              </a:rPr>
              <a:t>Why would this be good? Because that means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the original readings are still there</a:t>
            </a:r>
            <a:r>
              <a:rPr lang="en-US" b="1" dirty="0" smtClean="0">
                <a:ln w="3175">
                  <a:solidFill>
                    <a:schemeClr val="tx1"/>
                  </a:solidFill>
                </a:ln>
                <a:solidFill>
                  <a:srgbClr val="FFFF00"/>
                </a:solidFill>
                <a:effectLst>
                  <a:outerShdw blurRad="50800" dist="38100" dir="2700000" algn="tl" rotWithShape="0">
                    <a:prstClr val="black"/>
                  </a:outerShdw>
                </a:effectLst>
              </a:rPr>
              <a:t> as well.</a:t>
            </a:r>
          </a:p>
          <a:p>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This is the key! </a:t>
            </a:r>
            <a:r>
              <a:rPr lang="en-US" b="1" dirty="0" smtClean="0">
                <a:ln w="3175">
                  <a:solidFill>
                    <a:schemeClr val="tx1"/>
                  </a:solidFill>
                </a:ln>
                <a:solidFill>
                  <a:srgbClr val="FFFF00"/>
                </a:solidFill>
                <a:effectLst>
                  <a:outerShdw blurRad="50800" dist="38100" dir="2700000" algn="tl" rotWithShape="0">
                    <a:prstClr val="black"/>
                  </a:outerShdw>
                </a:effectLst>
              </a:rPr>
              <a:t>When we have a variant with three possibilities: A, B, and C, we do not have to worry about D: “None of the above”</a:t>
            </a:r>
          </a:p>
          <a:p>
            <a:endParaRPr lang="en-US" b="1" dirty="0" smtClean="0">
              <a:ln w="3175">
                <a:solidFill>
                  <a:schemeClr val="tx1"/>
                </a:solidFill>
              </a:ln>
              <a:solidFill>
                <a:srgbClr val="FFFF00"/>
              </a:solidFill>
              <a:effectLst>
                <a:outerShdw blurRad="50800" dist="38100" dir="2700000" algn="tl" rotWithShape="0">
                  <a:prstClr val="black"/>
                </a:outerShdw>
              </a:effectLst>
            </a:endParaRPr>
          </a:p>
          <a:p>
            <a:pPr lvl="1"/>
            <a:endParaRPr lang="en-US" b="1" dirty="0" smtClean="0">
              <a:ln w="3175">
                <a:solidFill>
                  <a:schemeClr val="tx1"/>
                </a:solidFill>
              </a:ln>
              <a:solidFill>
                <a:srgbClr val="FFFF00"/>
              </a:solidFill>
              <a:effectLst>
                <a:outerShdw blurRad="50800" dist="38100" dir="2700000" algn="tl" rotWithShape="0">
                  <a:prstClr val="black"/>
                </a:outerShdw>
              </a:effectLst>
            </a:endParaRPr>
          </a:p>
        </p:txBody>
      </p:sp>
      <p:sp>
        <p:nvSpPr>
          <p:cNvPr id="4" name="TextBox 3"/>
          <p:cNvSpPr txBox="1"/>
          <p:nvPr/>
        </p:nvSpPr>
        <p:spPr>
          <a:xfrm>
            <a:off x="609601" y="6248400"/>
            <a:ext cx="8534400" cy="646331"/>
          </a:xfrm>
          <a:prstGeom prst="rect">
            <a:avLst/>
          </a:prstGeom>
          <a:noFill/>
        </p:spPr>
        <p:txBody>
          <a:bodyPr wrap="square" rtlCol="0">
            <a:spAutoFit/>
          </a:bodyPr>
          <a:lstStyle/>
          <a:p>
            <a:r>
              <a:rPr lang="en-US" dirty="0" smtClean="0"/>
              <a:t>*Kurt and Barbara Aland, The Text of the New Testament, pp. 56, 286ff – cited by James White in the King James Only Controversy, p.51, fn 26</a:t>
            </a:r>
            <a:endParaRPr lang="en-US" dirty="0"/>
          </a:p>
        </p:txBody>
      </p:sp>
    </p:spTree>
  </p:cSld>
  <p:clrMapOvr>
    <a:overrideClrMapping bg1="lt1" tx1="dk1" bg2="lt2" tx2="dk2" accent1="accent1" accent2="accent2" accent3="accent3" accent4="accent4" accent5="accent5" accent6="accent6" hlink="hlink" folHlink="folHlink"/>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71" descr="scroll6.wmf (2754 bytes)"/>
          <p:cNvPicPr>
            <a:picLocks noChangeAspect="1" noChangeArrowheads="1"/>
          </p:cNvPicPr>
          <p:nvPr/>
        </p:nvPicPr>
        <p:blipFill>
          <a:blip r:embed="rId2" cstate="print"/>
          <a:srcRect/>
          <a:stretch>
            <a:fillRect/>
          </a:stretch>
        </p:blipFill>
        <p:spPr bwMode="auto">
          <a:xfrm>
            <a:off x="951253" y="4800600"/>
            <a:ext cx="835025" cy="914400"/>
          </a:xfrm>
          <a:prstGeom prst="rect">
            <a:avLst/>
          </a:prstGeom>
          <a:noFill/>
        </p:spPr>
      </p:pic>
      <p:pic>
        <p:nvPicPr>
          <p:cNvPr id="39" name="Picture 71" descr="scroll6.wmf (2754 bytes)"/>
          <p:cNvPicPr>
            <a:picLocks noChangeAspect="1" noChangeArrowheads="1"/>
          </p:cNvPicPr>
          <p:nvPr/>
        </p:nvPicPr>
        <p:blipFill>
          <a:blip r:embed="rId2" cstate="print"/>
          <a:srcRect/>
          <a:stretch>
            <a:fillRect/>
          </a:stretch>
        </p:blipFill>
        <p:spPr bwMode="auto">
          <a:xfrm>
            <a:off x="238847" y="4800600"/>
            <a:ext cx="835025" cy="914400"/>
          </a:xfrm>
          <a:prstGeom prst="rect">
            <a:avLst/>
          </a:prstGeom>
          <a:noFill/>
        </p:spPr>
      </p:pic>
      <p:pic>
        <p:nvPicPr>
          <p:cNvPr id="40" name="Picture 71" descr="scroll6.wmf (2754 bytes)"/>
          <p:cNvPicPr>
            <a:picLocks noChangeAspect="1" noChangeArrowheads="1"/>
          </p:cNvPicPr>
          <p:nvPr/>
        </p:nvPicPr>
        <p:blipFill>
          <a:blip r:embed="rId2" cstate="print"/>
          <a:srcRect/>
          <a:stretch>
            <a:fillRect/>
          </a:stretch>
        </p:blipFill>
        <p:spPr bwMode="auto">
          <a:xfrm>
            <a:off x="1679132" y="4800600"/>
            <a:ext cx="835025" cy="914400"/>
          </a:xfrm>
          <a:prstGeom prst="rect">
            <a:avLst/>
          </a:prstGeom>
          <a:noFill/>
        </p:spPr>
      </p:pic>
      <p:pic>
        <p:nvPicPr>
          <p:cNvPr id="41" name="Picture 71" descr="scroll6.wmf (2754 bytes)"/>
          <p:cNvPicPr>
            <a:picLocks noChangeAspect="1" noChangeArrowheads="1"/>
          </p:cNvPicPr>
          <p:nvPr/>
        </p:nvPicPr>
        <p:blipFill>
          <a:blip r:embed="rId2" cstate="print"/>
          <a:srcRect/>
          <a:stretch>
            <a:fillRect/>
          </a:stretch>
        </p:blipFill>
        <p:spPr bwMode="auto">
          <a:xfrm>
            <a:off x="3134890" y="4800600"/>
            <a:ext cx="835025" cy="914400"/>
          </a:xfrm>
          <a:prstGeom prst="rect">
            <a:avLst/>
          </a:prstGeom>
          <a:noFill/>
        </p:spPr>
      </p:pic>
      <p:pic>
        <p:nvPicPr>
          <p:cNvPr id="43" name="Picture 71" descr="scroll6.wmf (2754 bytes)"/>
          <p:cNvPicPr>
            <a:picLocks noChangeAspect="1" noChangeArrowheads="1"/>
          </p:cNvPicPr>
          <p:nvPr/>
        </p:nvPicPr>
        <p:blipFill>
          <a:blip r:embed="rId2" cstate="print"/>
          <a:srcRect/>
          <a:stretch>
            <a:fillRect/>
          </a:stretch>
        </p:blipFill>
        <p:spPr bwMode="auto">
          <a:xfrm>
            <a:off x="3862769" y="4800600"/>
            <a:ext cx="835025" cy="914400"/>
          </a:xfrm>
          <a:prstGeom prst="rect">
            <a:avLst/>
          </a:prstGeom>
          <a:noFill/>
        </p:spPr>
      </p:pic>
      <p:pic>
        <p:nvPicPr>
          <p:cNvPr id="61" name="Picture 71" descr="scroll6.wmf (2754 bytes)"/>
          <p:cNvPicPr>
            <a:picLocks noChangeAspect="1" noChangeArrowheads="1"/>
          </p:cNvPicPr>
          <p:nvPr/>
        </p:nvPicPr>
        <p:blipFill>
          <a:blip r:embed="rId2" cstate="print"/>
          <a:srcRect/>
          <a:stretch>
            <a:fillRect/>
          </a:stretch>
        </p:blipFill>
        <p:spPr bwMode="auto">
          <a:xfrm>
            <a:off x="2407011" y="4800600"/>
            <a:ext cx="835025" cy="914400"/>
          </a:xfrm>
          <a:prstGeom prst="rect">
            <a:avLst/>
          </a:prstGeom>
          <a:noFill/>
        </p:spPr>
      </p:pic>
      <p:pic>
        <p:nvPicPr>
          <p:cNvPr id="77" name="Picture 71" descr="scroll6.wmf (2754 bytes)"/>
          <p:cNvPicPr>
            <a:picLocks noChangeAspect="1" noChangeArrowheads="1"/>
          </p:cNvPicPr>
          <p:nvPr/>
        </p:nvPicPr>
        <p:blipFill>
          <a:blip r:embed="rId2" cstate="print"/>
          <a:srcRect/>
          <a:stretch>
            <a:fillRect/>
          </a:stretch>
        </p:blipFill>
        <p:spPr bwMode="auto">
          <a:xfrm>
            <a:off x="4590648" y="4800600"/>
            <a:ext cx="835025" cy="914400"/>
          </a:xfrm>
          <a:prstGeom prst="rect">
            <a:avLst/>
          </a:prstGeom>
          <a:noFill/>
        </p:spPr>
      </p:pic>
      <p:pic>
        <p:nvPicPr>
          <p:cNvPr id="78" name="Picture 71" descr="scroll6.wmf (2754 bytes)"/>
          <p:cNvPicPr>
            <a:picLocks noChangeAspect="1" noChangeArrowheads="1"/>
          </p:cNvPicPr>
          <p:nvPr/>
        </p:nvPicPr>
        <p:blipFill>
          <a:blip r:embed="rId2" cstate="print"/>
          <a:srcRect/>
          <a:stretch>
            <a:fillRect/>
          </a:stretch>
        </p:blipFill>
        <p:spPr bwMode="auto">
          <a:xfrm>
            <a:off x="5334000" y="4800600"/>
            <a:ext cx="835025" cy="914400"/>
          </a:xfrm>
          <a:prstGeom prst="rect">
            <a:avLst/>
          </a:prstGeom>
          <a:noFill/>
        </p:spPr>
      </p:pic>
      <p:pic>
        <p:nvPicPr>
          <p:cNvPr id="79" name="Picture 71" descr="scroll6.wmf (2754 bytes)"/>
          <p:cNvPicPr>
            <a:picLocks noChangeAspect="1" noChangeArrowheads="1"/>
          </p:cNvPicPr>
          <p:nvPr/>
        </p:nvPicPr>
        <p:blipFill>
          <a:blip r:embed="rId2" cstate="print"/>
          <a:srcRect/>
          <a:stretch>
            <a:fillRect/>
          </a:stretch>
        </p:blipFill>
        <p:spPr bwMode="auto">
          <a:xfrm>
            <a:off x="6822278" y="4800600"/>
            <a:ext cx="835025" cy="914400"/>
          </a:xfrm>
          <a:prstGeom prst="rect">
            <a:avLst/>
          </a:prstGeom>
          <a:noFill/>
        </p:spPr>
      </p:pic>
      <p:pic>
        <p:nvPicPr>
          <p:cNvPr id="81" name="Picture 71" descr="scroll6.wmf (2754 bytes)"/>
          <p:cNvPicPr>
            <a:picLocks noChangeAspect="1" noChangeArrowheads="1"/>
          </p:cNvPicPr>
          <p:nvPr/>
        </p:nvPicPr>
        <p:blipFill>
          <a:blip r:embed="rId2" cstate="print"/>
          <a:srcRect/>
          <a:stretch>
            <a:fillRect/>
          </a:stretch>
        </p:blipFill>
        <p:spPr bwMode="auto">
          <a:xfrm>
            <a:off x="7565630" y="4800600"/>
            <a:ext cx="835025" cy="914400"/>
          </a:xfrm>
          <a:prstGeom prst="rect">
            <a:avLst/>
          </a:prstGeom>
          <a:noFill/>
        </p:spPr>
      </p:pic>
      <p:pic>
        <p:nvPicPr>
          <p:cNvPr id="86" name="Picture 71" descr="scroll6.wmf (2754 bytes)"/>
          <p:cNvPicPr>
            <a:picLocks noChangeAspect="1" noChangeArrowheads="1"/>
          </p:cNvPicPr>
          <p:nvPr/>
        </p:nvPicPr>
        <p:blipFill>
          <a:blip r:embed="rId2" cstate="print"/>
          <a:srcRect/>
          <a:stretch>
            <a:fillRect/>
          </a:stretch>
        </p:blipFill>
        <p:spPr bwMode="auto">
          <a:xfrm>
            <a:off x="6078926" y="4800600"/>
            <a:ext cx="835025" cy="914400"/>
          </a:xfrm>
          <a:prstGeom prst="rect">
            <a:avLst/>
          </a:prstGeom>
          <a:noFill/>
        </p:spPr>
      </p:pic>
      <p:sp>
        <p:nvSpPr>
          <p:cNvPr id="167" name="Oval 166"/>
          <p:cNvSpPr/>
          <p:nvPr/>
        </p:nvSpPr>
        <p:spPr>
          <a:xfrm>
            <a:off x="2743200" y="5181600"/>
            <a:ext cx="61858" cy="762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4876800" y="5181600"/>
            <a:ext cx="61858" cy="76200"/>
          </a:xfrm>
          <a:prstGeom prst="ellipse">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5638800" y="5181600"/>
            <a:ext cx="61858" cy="76200"/>
          </a:xfrm>
          <a:prstGeom prst="ellipse">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8" name="Picture 71" descr="scroll6.wmf (2754 bytes)"/>
          <p:cNvPicPr>
            <a:picLocks noChangeAspect="1" noChangeArrowheads="1"/>
          </p:cNvPicPr>
          <p:nvPr/>
        </p:nvPicPr>
        <p:blipFill>
          <a:blip r:embed="rId2" cstate="print"/>
          <a:srcRect/>
          <a:stretch>
            <a:fillRect/>
          </a:stretch>
        </p:blipFill>
        <p:spPr bwMode="auto">
          <a:xfrm>
            <a:off x="8308975" y="4800600"/>
            <a:ext cx="835025" cy="914400"/>
          </a:xfrm>
          <a:prstGeom prst="rect">
            <a:avLst/>
          </a:prstGeom>
          <a:noFill/>
        </p:spPr>
      </p:pic>
      <p:sp>
        <p:nvSpPr>
          <p:cNvPr id="4" name="Title 3"/>
          <p:cNvSpPr>
            <a:spLocks noGrp="1"/>
          </p:cNvSpPr>
          <p:nvPr>
            <p:ph type="title"/>
          </p:nvPr>
        </p:nvSpPr>
        <p:spPr/>
        <p:txBody>
          <a:bodyPr/>
          <a:lstStyle/>
          <a:p>
            <a:r>
              <a:rPr lang="en-US" b="1" dirty="0" smtClean="0">
                <a:ln>
                  <a:solidFill>
                    <a:schemeClr val="tx1"/>
                  </a:solidFill>
                </a:ln>
                <a:solidFill>
                  <a:schemeClr val="accent6">
                    <a:lumMod val="75000"/>
                  </a:schemeClr>
                </a:solidFill>
                <a:effectLst>
                  <a:outerShdw blurRad="50800" dist="38100" dir="2700000" algn="tl" rotWithShape="0">
                    <a:prstClr val="black"/>
                  </a:outerShdw>
                </a:effectLst>
              </a:rPr>
              <a:t>The “Tenacity of the Text”</a:t>
            </a:r>
            <a:endParaRPr lang="en-US" dirty="0"/>
          </a:p>
        </p:txBody>
      </p:sp>
      <p:pic>
        <p:nvPicPr>
          <p:cNvPr id="9" name="Picture 71" descr="scroll6.wmf (2754 bytes)"/>
          <p:cNvPicPr>
            <a:picLocks noChangeAspect="1" noChangeArrowheads="1"/>
          </p:cNvPicPr>
          <p:nvPr/>
        </p:nvPicPr>
        <p:blipFill>
          <a:blip r:embed="rId2" cstate="print"/>
          <a:srcRect/>
          <a:stretch>
            <a:fillRect/>
          </a:stretch>
        </p:blipFill>
        <p:spPr bwMode="auto">
          <a:xfrm>
            <a:off x="3962400" y="1676400"/>
            <a:ext cx="835025" cy="914400"/>
          </a:xfrm>
          <a:prstGeom prst="rect">
            <a:avLst/>
          </a:prstGeom>
          <a:noFill/>
        </p:spPr>
      </p:pic>
      <p:sp>
        <p:nvSpPr>
          <p:cNvPr id="10" name="Text Box 73"/>
          <p:cNvSpPr txBox="1">
            <a:spLocks noChangeArrowheads="1"/>
          </p:cNvSpPr>
          <p:nvPr/>
        </p:nvSpPr>
        <p:spPr bwMode="auto">
          <a:xfrm>
            <a:off x="4724400" y="1752600"/>
            <a:ext cx="1403350" cy="641350"/>
          </a:xfrm>
          <a:prstGeom prst="rect">
            <a:avLst/>
          </a:prstGeom>
          <a:noFill/>
          <a:ln w="9525">
            <a:noFill/>
            <a:miter lim="800000"/>
            <a:headEnd/>
            <a:tailEnd/>
          </a:ln>
          <a:effectLst/>
        </p:spPr>
        <p:txBody>
          <a:bodyPr wrap="none">
            <a:spAutoFit/>
          </a:bodyPr>
          <a:lstStyle/>
          <a:p>
            <a:r>
              <a:rPr lang="en-US" b="1" dirty="0"/>
              <a:t>Original </a:t>
            </a:r>
          </a:p>
          <a:p>
            <a:r>
              <a:rPr lang="en-US" b="1" dirty="0"/>
              <a:t>Manuscript</a:t>
            </a:r>
          </a:p>
        </p:txBody>
      </p:sp>
      <p:pic>
        <p:nvPicPr>
          <p:cNvPr id="11" name="Picture 71" descr="scroll6.wmf (2754 bytes)"/>
          <p:cNvPicPr>
            <a:picLocks noChangeAspect="1" noChangeArrowheads="1"/>
          </p:cNvPicPr>
          <p:nvPr/>
        </p:nvPicPr>
        <p:blipFill>
          <a:blip r:embed="rId2" cstate="print"/>
          <a:srcRect/>
          <a:stretch>
            <a:fillRect/>
          </a:stretch>
        </p:blipFill>
        <p:spPr bwMode="auto">
          <a:xfrm>
            <a:off x="3124200" y="3048000"/>
            <a:ext cx="835025" cy="914400"/>
          </a:xfrm>
          <a:prstGeom prst="rect">
            <a:avLst/>
          </a:prstGeom>
          <a:noFill/>
        </p:spPr>
      </p:pic>
      <p:pic>
        <p:nvPicPr>
          <p:cNvPr id="12" name="Picture 71" descr="scroll6.wmf (2754 bytes)"/>
          <p:cNvPicPr>
            <a:picLocks noChangeAspect="1" noChangeArrowheads="1"/>
          </p:cNvPicPr>
          <p:nvPr/>
        </p:nvPicPr>
        <p:blipFill>
          <a:blip r:embed="rId2" cstate="print"/>
          <a:srcRect/>
          <a:stretch>
            <a:fillRect/>
          </a:stretch>
        </p:blipFill>
        <p:spPr bwMode="auto">
          <a:xfrm>
            <a:off x="1066800" y="3048000"/>
            <a:ext cx="835025" cy="914400"/>
          </a:xfrm>
          <a:prstGeom prst="rect">
            <a:avLst/>
          </a:prstGeom>
          <a:noFill/>
        </p:spPr>
      </p:pic>
      <p:pic>
        <p:nvPicPr>
          <p:cNvPr id="14" name="Picture 71" descr="scroll6.wmf (2754 bytes)"/>
          <p:cNvPicPr>
            <a:picLocks noChangeAspect="1" noChangeArrowheads="1"/>
          </p:cNvPicPr>
          <p:nvPr/>
        </p:nvPicPr>
        <p:blipFill>
          <a:blip r:embed="rId2" cstate="print"/>
          <a:srcRect/>
          <a:stretch>
            <a:fillRect/>
          </a:stretch>
        </p:blipFill>
        <p:spPr bwMode="auto">
          <a:xfrm>
            <a:off x="5181600" y="3048000"/>
            <a:ext cx="835025" cy="914400"/>
          </a:xfrm>
          <a:prstGeom prst="rect">
            <a:avLst/>
          </a:prstGeom>
          <a:noFill/>
        </p:spPr>
      </p:pic>
      <p:cxnSp>
        <p:nvCxnSpPr>
          <p:cNvPr id="18" name="Straight Arrow Connector 17"/>
          <p:cNvCxnSpPr>
            <a:stCxn id="9" idx="2"/>
            <a:endCxn id="12" idx="0"/>
          </p:cNvCxnSpPr>
          <p:nvPr/>
        </p:nvCxnSpPr>
        <p:spPr>
          <a:xfrm rot="5400000">
            <a:off x="2703513" y="1371600"/>
            <a:ext cx="457200" cy="289560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28600" y="3048000"/>
            <a:ext cx="880369" cy="369332"/>
          </a:xfrm>
          <a:prstGeom prst="rect">
            <a:avLst/>
          </a:prstGeom>
          <a:noFill/>
          <a:ln w="9525">
            <a:noFill/>
            <a:miter lim="800000"/>
            <a:headEnd/>
            <a:tailEnd/>
          </a:ln>
          <a:effectLst/>
        </p:spPr>
        <p:txBody>
          <a:bodyPr wrap="none">
            <a:spAutoFit/>
          </a:bodyPr>
          <a:lstStyle/>
          <a:p>
            <a:r>
              <a:rPr lang="en-US" b="1" dirty="0" smtClean="0"/>
              <a:t>Copies:</a:t>
            </a:r>
            <a:endParaRPr lang="en-US" b="1" dirty="0"/>
          </a:p>
        </p:txBody>
      </p:sp>
      <p:pic>
        <p:nvPicPr>
          <p:cNvPr id="23" name="Picture 71" descr="scroll6.wmf (2754 bytes)"/>
          <p:cNvPicPr>
            <a:picLocks noChangeAspect="1" noChangeArrowheads="1"/>
          </p:cNvPicPr>
          <p:nvPr/>
        </p:nvPicPr>
        <p:blipFill>
          <a:blip r:embed="rId2" cstate="print"/>
          <a:srcRect/>
          <a:stretch>
            <a:fillRect/>
          </a:stretch>
        </p:blipFill>
        <p:spPr bwMode="auto">
          <a:xfrm>
            <a:off x="7239000" y="3048000"/>
            <a:ext cx="835025" cy="914400"/>
          </a:xfrm>
          <a:prstGeom prst="rect">
            <a:avLst/>
          </a:prstGeom>
          <a:noFill/>
        </p:spPr>
      </p:pic>
      <p:cxnSp>
        <p:nvCxnSpPr>
          <p:cNvPr id="24" name="Straight Arrow Connector 23"/>
          <p:cNvCxnSpPr>
            <a:stCxn id="9" idx="2"/>
            <a:endCxn id="11" idx="0"/>
          </p:cNvCxnSpPr>
          <p:nvPr/>
        </p:nvCxnSpPr>
        <p:spPr>
          <a:xfrm rot="5400000">
            <a:off x="3732213" y="2400300"/>
            <a:ext cx="457200" cy="83820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9" idx="2"/>
            <a:endCxn id="14" idx="0"/>
          </p:cNvCxnSpPr>
          <p:nvPr/>
        </p:nvCxnSpPr>
        <p:spPr>
          <a:xfrm rot="16200000" flipH="1">
            <a:off x="4760913" y="2209800"/>
            <a:ext cx="457200" cy="121920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9" idx="2"/>
            <a:endCxn id="23" idx="0"/>
          </p:cNvCxnSpPr>
          <p:nvPr/>
        </p:nvCxnSpPr>
        <p:spPr>
          <a:xfrm rot="16200000" flipH="1">
            <a:off x="5789613" y="1181100"/>
            <a:ext cx="457200" cy="327660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2"/>
            <a:endCxn id="43" idx="0"/>
          </p:cNvCxnSpPr>
          <p:nvPr/>
        </p:nvCxnSpPr>
        <p:spPr>
          <a:xfrm rot="16200000" flipH="1">
            <a:off x="3491897" y="4012215"/>
            <a:ext cx="838200" cy="738569"/>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39" idx="0"/>
          </p:cNvCxnSpPr>
          <p:nvPr/>
        </p:nvCxnSpPr>
        <p:spPr>
          <a:xfrm rot="5400000">
            <a:off x="632980" y="3985780"/>
            <a:ext cx="838200" cy="79144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2" idx="2"/>
            <a:endCxn id="40" idx="0"/>
          </p:cNvCxnSpPr>
          <p:nvPr/>
        </p:nvCxnSpPr>
        <p:spPr>
          <a:xfrm rot="16200000" flipH="1">
            <a:off x="1371379" y="4075334"/>
            <a:ext cx="838200" cy="612332"/>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1" idx="2"/>
            <a:endCxn id="61" idx="0"/>
          </p:cNvCxnSpPr>
          <p:nvPr/>
        </p:nvCxnSpPr>
        <p:spPr>
          <a:xfrm rot="5400000">
            <a:off x="2764019" y="4022906"/>
            <a:ext cx="838200" cy="717189"/>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1" idx="2"/>
            <a:endCxn id="41" idx="0"/>
          </p:cNvCxnSpPr>
          <p:nvPr/>
        </p:nvCxnSpPr>
        <p:spPr>
          <a:xfrm rot="16200000" flipH="1">
            <a:off x="3127958" y="4376155"/>
            <a:ext cx="838200" cy="1069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2" idx="2"/>
            <a:endCxn id="38" idx="0"/>
          </p:cNvCxnSpPr>
          <p:nvPr/>
        </p:nvCxnSpPr>
        <p:spPr>
          <a:xfrm rot="5400000">
            <a:off x="1007440" y="4323727"/>
            <a:ext cx="838200" cy="115547"/>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23" idx="2"/>
            <a:endCxn id="188" idx="0"/>
          </p:cNvCxnSpPr>
          <p:nvPr/>
        </p:nvCxnSpPr>
        <p:spPr>
          <a:xfrm rot="16200000" flipH="1">
            <a:off x="7772400" y="3846512"/>
            <a:ext cx="838200" cy="1069975"/>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4" idx="2"/>
            <a:endCxn id="77" idx="0"/>
          </p:cNvCxnSpPr>
          <p:nvPr/>
        </p:nvCxnSpPr>
        <p:spPr>
          <a:xfrm rot="5400000">
            <a:off x="4884537" y="4086024"/>
            <a:ext cx="838200" cy="590952"/>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4" idx="2"/>
            <a:endCxn id="86" idx="0"/>
          </p:cNvCxnSpPr>
          <p:nvPr/>
        </p:nvCxnSpPr>
        <p:spPr>
          <a:xfrm rot="16200000" flipH="1">
            <a:off x="5628676" y="3932837"/>
            <a:ext cx="838200" cy="897326"/>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23" idx="2"/>
            <a:endCxn id="79" idx="0"/>
          </p:cNvCxnSpPr>
          <p:nvPr/>
        </p:nvCxnSpPr>
        <p:spPr>
          <a:xfrm rot="5400000">
            <a:off x="7029052" y="4173139"/>
            <a:ext cx="838200" cy="416722"/>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23" idx="2"/>
            <a:endCxn id="81" idx="0"/>
          </p:cNvCxnSpPr>
          <p:nvPr/>
        </p:nvCxnSpPr>
        <p:spPr>
          <a:xfrm rot="16200000" flipH="1">
            <a:off x="7400728" y="4218185"/>
            <a:ext cx="838200" cy="32663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14" idx="2"/>
            <a:endCxn id="78" idx="0"/>
          </p:cNvCxnSpPr>
          <p:nvPr/>
        </p:nvCxnSpPr>
        <p:spPr>
          <a:xfrm rot="16200000" flipH="1">
            <a:off x="5256213" y="4305300"/>
            <a:ext cx="838200" cy="15240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sp>
        <p:nvSpPr>
          <p:cNvPr id="159" name="Oval 158"/>
          <p:cNvSpPr/>
          <p:nvPr/>
        </p:nvSpPr>
        <p:spPr>
          <a:xfrm>
            <a:off x="1371600" y="3352800"/>
            <a:ext cx="76200" cy="76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3429000" y="3352800"/>
            <a:ext cx="76200" cy="762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5486400" y="3352800"/>
            <a:ext cx="76200" cy="76200"/>
          </a:xfrm>
          <a:prstGeom prst="ellipse">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7543800" y="3352800"/>
            <a:ext cx="76200" cy="76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7086600" y="5181600"/>
            <a:ext cx="76200" cy="76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7848600" y="5181600"/>
            <a:ext cx="76200" cy="76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8610600" y="5181600"/>
            <a:ext cx="76200" cy="76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533400" y="5181600"/>
            <a:ext cx="76200" cy="76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1219200" y="5181600"/>
            <a:ext cx="76200" cy="76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1981200" y="5181600"/>
            <a:ext cx="76200" cy="76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3429000" y="5181600"/>
            <a:ext cx="61858" cy="762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4191000" y="5181600"/>
            <a:ext cx="61858" cy="762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6400800" y="5181600"/>
            <a:ext cx="61858" cy="76200"/>
          </a:xfrm>
          <a:prstGeom prst="ellipse">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Worst Case Scenarios:</a:t>
            </a:r>
            <a:b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b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The “Big Three”</a:t>
            </a:r>
          </a:p>
        </p:txBody>
      </p:sp>
      <p:sp>
        <p:nvSpPr>
          <p:cNvPr id="3" name="Content Placeholder 2"/>
          <p:cNvSpPr>
            <a:spLocks noGrp="1"/>
          </p:cNvSpPr>
          <p:nvPr>
            <p:ph idx="1"/>
          </p:nvPr>
        </p:nvSpPr>
        <p:spPr>
          <a:xfrm>
            <a:off x="457200" y="1371600"/>
            <a:ext cx="8229600" cy="5486400"/>
          </a:xfrm>
        </p:spPr>
        <p:txBody>
          <a:bodyPr>
            <a:normAutofit lnSpcReduction="10000"/>
          </a:bodyPr>
          <a:lstStyle/>
          <a:p>
            <a:r>
              <a:rPr lang="en-US" b="1" dirty="0" smtClean="0">
                <a:ln w="3175">
                  <a:solidFill>
                    <a:schemeClr val="tx1"/>
                  </a:solidFill>
                </a:ln>
                <a:solidFill>
                  <a:srgbClr val="FFFF00"/>
                </a:solidFill>
                <a:effectLst>
                  <a:outerShdw blurRad="50800" dist="38100" dir="2700000" algn="tl" rotWithShape="0">
                    <a:prstClr val="black"/>
                  </a:outerShdw>
                </a:effectLst>
              </a:rPr>
              <a:t>When attacking the integrity of the New Testament, there are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three</a:t>
            </a:r>
            <a:r>
              <a:rPr lang="en-US" b="1" dirty="0" smtClean="0">
                <a:ln w="3175">
                  <a:solidFill>
                    <a:schemeClr val="tx1"/>
                  </a:solidFill>
                </a:ln>
                <a:solidFill>
                  <a:srgbClr val="FFFF00"/>
                </a:solidFill>
                <a:effectLst>
                  <a:outerShdw blurRad="50800" dist="38100" dir="2700000" algn="tl" rotWithShape="0">
                    <a:prstClr val="black"/>
                  </a:outerShdw>
                </a:effectLst>
              </a:rPr>
              <a:t> textual variations that skeptics like Bart Ehrman like to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emphasize</a:t>
            </a:r>
            <a:r>
              <a:rPr lang="en-US" b="1" dirty="0" smtClean="0">
                <a:ln w="3175">
                  <a:solidFill>
                    <a:schemeClr val="tx1"/>
                  </a:solidFill>
                </a:ln>
                <a:solidFill>
                  <a:srgbClr val="FFFF00"/>
                </a:solidFill>
                <a:effectLst>
                  <a:outerShdw blurRad="50800" dist="38100" dir="2700000" algn="tl" rotWithShape="0">
                    <a:prstClr val="black"/>
                  </a:outerShdw>
                </a:effectLst>
              </a:rPr>
              <a:t> (because they hope it will </a:t>
            </a:r>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shock</a:t>
            </a:r>
            <a:r>
              <a:rPr lang="en-US" b="1" dirty="0" smtClean="0">
                <a:ln w="3175">
                  <a:solidFill>
                    <a:schemeClr val="tx1"/>
                  </a:solidFill>
                </a:ln>
                <a:solidFill>
                  <a:srgbClr val="FFFF00"/>
                </a:solidFill>
                <a:effectLst>
                  <a:outerShdw blurRad="50800" dist="38100" dir="2700000" algn="tl" rotWithShape="0">
                    <a:prstClr val="black"/>
                  </a:outerShdw>
                </a:effectLst>
              </a:rPr>
              <a:t> their audience):</a:t>
            </a:r>
          </a:p>
          <a:p>
            <a:pPr lvl="1"/>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Mark 16:9-20 – The last chapter of Mark</a:t>
            </a:r>
          </a:p>
          <a:p>
            <a:pPr lvl="1"/>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John 7:53-8:11 – Jesus forgives the adulteress</a:t>
            </a:r>
          </a:p>
          <a:p>
            <a:pPr lvl="1"/>
            <a:r>
              <a:rPr lang="en-US" b="1" dirty="0" smtClean="0">
                <a:ln w="3175">
                  <a:solidFill>
                    <a:schemeClr val="tx1"/>
                  </a:solidFill>
                </a:ln>
                <a:solidFill>
                  <a:schemeClr val="accent6">
                    <a:lumMod val="75000"/>
                  </a:schemeClr>
                </a:solidFill>
                <a:effectLst>
                  <a:outerShdw blurRad="50800" dist="38100" dir="2700000" algn="tl" rotWithShape="0">
                    <a:prstClr val="black"/>
                  </a:outerShdw>
                </a:effectLst>
              </a:rPr>
              <a:t>1 John 5:7-8 – The Trinity verse</a:t>
            </a:r>
          </a:p>
          <a:p>
            <a:r>
              <a:rPr lang="en-US" b="1" dirty="0" smtClean="0">
                <a:ln w="3175">
                  <a:solidFill>
                    <a:schemeClr val="tx1"/>
                  </a:solidFill>
                </a:ln>
                <a:solidFill>
                  <a:srgbClr val="FFFF00"/>
                </a:solidFill>
                <a:effectLst>
                  <a:outerShdw blurRad="50800" dist="38100" dir="2700000" algn="tl" rotWithShape="0">
                    <a:prstClr val="black"/>
                  </a:outerShdw>
                </a:effectLst>
              </a:rPr>
              <a:t>The reason these are cited is because they are the worst case scenarios – most other variations are minor in comparison.</a:t>
            </a:r>
          </a:p>
          <a:p>
            <a:pPr lvl="1"/>
            <a:endParaRPr lang="en-US" b="1" dirty="0" smtClean="0">
              <a:ln w="3175">
                <a:solidFill>
                  <a:schemeClr val="tx1"/>
                </a:solidFill>
              </a:ln>
              <a:solidFill>
                <a:srgbClr val="FFFF00"/>
              </a:solidFill>
              <a:effectLst>
                <a:outerShdw blurRad="50800" dist="38100" dir="2700000" algn="tl" rotWithShape="0">
                  <a:prstClr val="black"/>
                </a:outerShdw>
              </a:effectLst>
            </a:endParaRPr>
          </a:p>
        </p:txBody>
      </p:sp>
    </p:spTree>
  </p:cSld>
  <p:clrMapOvr>
    <a:overrideClrMapping bg1="lt1" tx1="dk1" bg2="lt2" tx2="dk2" accent1="accent1" accent2="accent2" accent3="accent3" accent4="accent4" accent5="accent5" accent6="accent6" hlink="hlink" folHlink="folHlink"/>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pic>
        <p:nvPicPr>
          <p:cNvPr id="6" name="Picture 5" descr="PrintingPress.jpg"/>
          <p:cNvPicPr>
            <a:picLocks noChangeAspect="1"/>
          </p:cNvPicPr>
          <p:nvPr/>
        </p:nvPicPr>
        <p:blipFill>
          <a:blip r:embed="rId2" cstate="print"/>
          <a:stretch>
            <a:fillRect/>
          </a:stretch>
        </p:blipFill>
        <p:spPr>
          <a:xfrm>
            <a:off x="457200" y="1828801"/>
            <a:ext cx="2895600" cy="4205859"/>
          </a:xfrm>
          <a:prstGeom prst="rect">
            <a:avLst/>
          </a:prstGeom>
        </p:spPr>
      </p:pic>
      <p:pic>
        <p:nvPicPr>
          <p:cNvPr id="7" name="Picture 6" descr="scribe.jpg"/>
          <p:cNvPicPr>
            <a:picLocks noChangeAspect="1"/>
          </p:cNvPicPr>
          <p:nvPr/>
        </p:nvPicPr>
        <p:blipFill>
          <a:blip r:embed="rId3" cstate="print"/>
          <a:stretch>
            <a:fillRect/>
          </a:stretch>
        </p:blipFill>
        <p:spPr>
          <a:xfrm>
            <a:off x="3352800" y="1828800"/>
            <a:ext cx="3200400" cy="2467778"/>
          </a:xfrm>
          <a:prstGeom prst="rect">
            <a:avLst/>
          </a:prstGeom>
        </p:spPr>
      </p:pic>
      <p:pic>
        <p:nvPicPr>
          <p:cNvPr id="8" name="Picture 7" descr="MS Luke 11_2 in Codex Sinaiticus.jpg"/>
          <p:cNvPicPr>
            <a:picLocks noChangeAspect="1"/>
          </p:cNvPicPr>
          <p:nvPr/>
        </p:nvPicPr>
        <p:blipFill>
          <a:blip r:embed="rId4" cstate="print"/>
          <a:stretch>
            <a:fillRect/>
          </a:stretch>
        </p:blipFill>
        <p:spPr>
          <a:xfrm>
            <a:off x="3352799" y="4267200"/>
            <a:ext cx="2989731" cy="1752600"/>
          </a:xfrm>
          <a:prstGeom prst="rect">
            <a:avLst/>
          </a:prstGeom>
        </p:spPr>
      </p:pic>
      <p:pic>
        <p:nvPicPr>
          <p:cNvPr id="9" name="Picture 8" descr="MS - Minuscule 57.jpg"/>
          <p:cNvPicPr>
            <a:picLocks noChangeAspect="1"/>
          </p:cNvPicPr>
          <p:nvPr/>
        </p:nvPicPr>
        <p:blipFill>
          <a:blip r:embed="rId5" cstate="print"/>
          <a:stretch>
            <a:fillRect/>
          </a:stretch>
        </p:blipFill>
        <p:spPr>
          <a:xfrm>
            <a:off x="6553200" y="1828800"/>
            <a:ext cx="2184704" cy="2819400"/>
          </a:xfrm>
          <a:prstGeom prst="rect">
            <a:avLst/>
          </a:prstGeom>
        </p:spPr>
      </p:pic>
      <p:pic>
        <p:nvPicPr>
          <p:cNvPr id="10" name="Picture 9" descr="Papyrus_plant.jpg"/>
          <p:cNvPicPr>
            <a:picLocks noChangeAspect="1"/>
          </p:cNvPicPr>
          <p:nvPr/>
        </p:nvPicPr>
        <p:blipFill>
          <a:blip r:embed="rId6" cstate="print"/>
          <a:stretch>
            <a:fillRect/>
          </a:stretch>
        </p:blipFill>
        <p:spPr>
          <a:xfrm>
            <a:off x="6096000" y="4267200"/>
            <a:ext cx="2625618" cy="1752599"/>
          </a:xfrm>
          <a:prstGeom prst="rect">
            <a:avLst/>
          </a:prstGeom>
        </p:spPr>
      </p:pic>
    </p:spTree>
  </p:cSld>
  <p:clrMapOvr>
    <a:masterClrMapping/>
  </p:clrMapOvr>
  <p:transition>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b="1" dirty="0" smtClean="0">
                <a:ln>
                  <a:solidFill>
                    <a:schemeClr val="tx1"/>
                  </a:solidFill>
                </a:ln>
                <a:solidFill>
                  <a:srgbClr val="FFFF00"/>
                </a:solidFill>
                <a:effectLst>
                  <a:outerShdw blurRad="50800" dist="38100" dir="2700000" algn="tl" rotWithShape="0">
                    <a:prstClr val="black"/>
                  </a:outerShdw>
                </a:effectLst>
              </a:rPr>
              <a:t>Review Question</a:t>
            </a:r>
          </a:p>
        </p:txBody>
      </p:sp>
      <p:sp>
        <p:nvSpPr>
          <p:cNvPr id="3" name="Content Placeholder 2"/>
          <p:cNvSpPr>
            <a:spLocks noGrp="1"/>
          </p:cNvSpPr>
          <p:nvPr>
            <p:ph idx="1"/>
          </p:nvPr>
        </p:nvSpPr>
        <p:spPr>
          <a:xfrm>
            <a:off x="457200" y="838200"/>
            <a:ext cx="8229600" cy="5791200"/>
          </a:xfrm>
        </p:spPr>
        <p:txBody>
          <a:bodyPr>
            <a:normAutofit fontScale="92500" lnSpcReduction="10000"/>
          </a:bodyPr>
          <a:lstStyle/>
          <a:p>
            <a:r>
              <a:rPr lang="en-US" sz="3600" b="1" dirty="0" smtClean="0">
                <a:ln w="3175">
                  <a:solidFill>
                    <a:schemeClr val="tx1"/>
                  </a:solidFill>
                </a:ln>
                <a:solidFill>
                  <a:srgbClr val="FFFF00"/>
                </a:solidFill>
                <a:effectLst>
                  <a:outerShdw blurRad="50800" dist="38100" dir="2700000" algn="tl" rotWithShape="0">
                    <a:prstClr val="black"/>
                  </a:outerShdw>
                </a:effectLst>
              </a:rPr>
              <a:t>Bart Ehrman likes to say there are more manuscript </a:t>
            </a:r>
            <a:r>
              <a:rPr lang="en-US" sz="3600" b="1" dirty="0" smtClean="0">
                <a:ln w="3175">
                  <a:solidFill>
                    <a:schemeClr val="tx1"/>
                  </a:solidFill>
                </a:ln>
                <a:solidFill>
                  <a:schemeClr val="accent6">
                    <a:lumMod val="75000"/>
                  </a:schemeClr>
                </a:solidFill>
                <a:effectLst>
                  <a:outerShdw blurRad="50800" dist="38100" dir="2700000" algn="tl" rotWithShape="0">
                    <a:prstClr val="black"/>
                  </a:outerShdw>
                </a:effectLst>
              </a:rPr>
              <a:t>variations</a:t>
            </a:r>
            <a:r>
              <a:rPr lang="en-US" sz="3600" b="1" dirty="0" smtClean="0">
                <a:ln w="3175">
                  <a:solidFill>
                    <a:schemeClr val="tx1"/>
                  </a:solidFill>
                </a:ln>
                <a:solidFill>
                  <a:srgbClr val="FFFF00"/>
                </a:solidFill>
                <a:effectLst>
                  <a:outerShdw blurRad="50800" dist="38100" dir="2700000" algn="tl" rotWithShape="0">
                    <a:prstClr val="black"/>
                  </a:outerShdw>
                </a:effectLst>
              </a:rPr>
              <a:t> in the New Testaments than there are </a:t>
            </a:r>
            <a:r>
              <a:rPr lang="en-US" sz="3600" b="1" dirty="0" smtClean="0">
                <a:ln w="3175">
                  <a:solidFill>
                    <a:schemeClr val="tx1"/>
                  </a:solidFill>
                </a:ln>
                <a:solidFill>
                  <a:schemeClr val="accent6">
                    <a:lumMod val="75000"/>
                  </a:schemeClr>
                </a:solidFill>
                <a:effectLst>
                  <a:outerShdw blurRad="50800" dist="38100" dir="2700000" algn="tl" rotWithShape="0">
                    <a:prstClr val="black"/>
                  </a:outerShdw>
                </a:effectLst>
              </a:rPr>
              <a:t>words</a:t>
            </a:r>
            <a:r>
              <a:rPr lang="en-US" sz="3600" b="1" dirty="0" smtClean="0">
                <a:ln w="3175">
                  <a:solidFill>
                    <a:schemeClr val="tx1"/>
                  </a:solidFill>
                </a:ln>
                <a:solidFill>
                  <a:srgbClr val="FFFF00"/>
                </a:solidFill>
                <a:effectLst>
                  <a:outerShdw blurRad="50800" dist="38100" dir="2700000" algn="tl" rotWithShape="0">
                    <a:prstClr val="black"/>
                  </a:outerShdw>
                </a:effectLst>
              </a:rPr>
              <a:t> in the New Testament. </a:t>
            </a:r>
          </a:p>
          <a:p>
            <a:r>
              <a:rPr lang="en-US" sz="3600" b="1" dirty="0" smtClean="0">
                <a:ln w="3175">
                  <a:solidFill>
                    <a:schemeClr val="tx1"/>
                  </a:solidFill>
                </a:ln>
                <a:solidFill>
                  <a:srgbClr val="FFFF00"/>
                </a:solidFill>
                <a:effectLst>
                  <a:outerShdw blurRad="50800" dist="38100" dir="2700000" algn="tl" rotWithShape="0">
                    <a:prstClr val="black"/>
                  </a:outerShdw>
                </a:effectLst>
              </a:rPr>
              <a:t>Is this a </a:t>
            </a:r>
            <a:r>
              <a:rPr lang="en-US" sz="3600" b="1" dirty="0" smtClean="0">
                <a:ln w="3175">
                  <a:solidFill>
                    <a:schemeClr val="tx1"/>
                  </a:solidFill>
                </a:ln>
                <a:solidFill>
                  <a:schemeClr val="accent6">
                    <a:lumMod val="75000"/>
                  </a:schemeClr>
                </a:solidFill>
                <a:effectLst>
                  <a:outerShdw blurRad="50800" dist="38100" dir="2700000" algn="tl" rotWithShape="0">
                    <a:prstClr val="black"/>
                  </a:outerShdw>
                </a:effectLst>
              </a:rPr>
              <a:t>true</a:t>
            </a:r>
            <a:r>
              <a:rPr lang="en-US" sz="3600" b="1" dirty="0" smtClean="0">
                <a:ln w="3175">
                  <a:solidFill>
                    <a:schemeClr val="tx1"/>
                  </a:solidFill>
                </a:ln>
                <a:solidFill>
                  <a:srgbClr val="FFFF00"/>
                </a:solidFill>
                <a:effectLst>
                  <a:outerShdw blurRad="50800" dist="38100" dir="2700000" algn="tl" rotWithShape="0">
                    <a:prstClr val="black"/>
                  </a:outerShdw>
                </a:effectLst>
              </a:rPr>
              <a:t> statement? </a:t>
            </a:r>
          </a:p>
          <a:p>
            <a:pPr marL="742950" lvl="2" indent="-342900"/>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Yes – there are 140,000 words in the NT and there are an estimated 300,000 – 400,000 manuscript variations.</a:t>
            </a:r>
          </a:p>
          <a:p>
            <a:r>
              <a:rPr lang="en-US" sz="3600" b="1" dirty="0" smtClean="0">
                <a:ln w="3175">
                  <a:solidFill>
                    <a:schemeClr val="tx1"/>
                  </a:solidFill>
                </a:ln>
                <a:solidFill>
                  <a:srgbClr val="FFFF00"/>
                </a:solidFill>
                <a:effectLst>
                  <a:outerShdw blurRad="50800" dist="38100" dir="2700000" algn="tl" rotWithShape="0">
                    <a:prstClr val="black"/>
                  </a:outerShdw>
                </a:effectLst>
              </a:rPr>
              <a:t>Is this a </a:t>
            </a:r>
            <a:r>
              <a:rPr lang="en-US" sz="3600" b="1" dirty="0" smtClean="0">
                <a:ln w="3175">
                  <a:solidFill>
                    <a:schemeClr val="tx1"/>
                  </a:solidFill>
                </a:ln>
                <a:solidFill>
                  <a:schemeClr val="accent6">
                    <a:lumMod val="75000"/>
                  </a:schemeClr>
                </a:solidFill>
                <a:effectLst>
                  <a:outerShdw blurRad="50800" dist="38100" dir="2700000" algn="tl" rotWithShape="0">
                    <a:prstClr val="black"/>
                  </a:outerShdw>
                </a:effectLst>
              </a:rPr>
              <a:t>misleading</a:t>
            </a:r>
            <a:r>
              <a:rPr lang="en-US" sz="3600" b="1" dirty="0" smtClean="0">
                <a:ln w="3175">
                  <a:solidFill>
                    <a:schemeClr val="tx1"/>
                  </a:solidFill>
                </a:ln>
                <a:solidFill>
                  <a:srgbClr val="FFFF00"/>
                </a:solidFill>
                <a:effectLst>
                  <a:outerShdw blurRad="50800" dist="38100" dir="2700000" algn="tl" rotWithShape="0">
                    <a:prstClr val="black"/>
                  </a:outerShdw>
                </a:effectLst>
              </a:rPr>
              <a:t> statement – if so why?</a:t>
            </a:r>
          </a:p>
          <a:p>
            <a:pPr lvl="1"/>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Yes, it gives the impression that the NT text is hopelessly in doubt – but the exact opposite is true!</a:t>
            </a:r>
          </a:p>
          <a:p>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b="1" dirty="0" smtClean="0">
                <a:ln>
                  <a:solidFill>
                    <a:schemeClr val="tx1"/>
                  </a:solidFill>
                </a:ln>
                <a:solidFill>
                  <a:srgbClr val="FFFF00"/>
                </a:solidFill>
                <a:effectLst>
                  <a:outerShdw blurRad="50800" dist="38100" dir="2700000" algn="tl" rotWithShape="0">
                    <a:prstClr val="black"/>
                  </a:outerShdw>
                </a:effectLst>
              </a:rPr>
              <a:t>Review Question</a:t>
            </a:r>
          </a:p>
        </p:txBody>
      </p:sp>
      <p:sp>
        <p:nvSpPr>
          <p:cNvPr id="3" name="Content Placeholder 2"/>
          <p:cNvSpPr>
            <a:spLocks noGrp="1"/>
          </p:cNvSpPr>
          <p:nvPr>
            <p:ph idx="1"/>
          </p:nvPr>
        </p:nvSpPr>
        <p:spPr>
          <a:xfrm>
            <a:off x="457200" y="990600"/>
            <a:ext cx="8229600" cy="5410200"/>
          </a:xfrm>
        </p:spPr>
        <p:txBody>
          <a:bodyPr>
            <a:normAutofit lnSpcReduction="10000"/>
          </a:bodyPr>
          <a:lstStyle/>
          <a:p>
            <a:r>
              <a:rPr lang="en-US" sz="3600" b="1" dirty="0" smtClean="0">
                <a:ln w="3175">
                  <a:solidFill>
                    <a:schemeClr val="tx1"/>
                  </a:solidFill>
                </a:ln>
                <a:solidFill>
                  <a:srgbClr val="FFFF00"/>
                </a:solidFill>
                <a:effectLst>
                  <a:outerShdw blurRad="50800" dist="38100" dir="2700000" algn="tl" rotWithShape="0">
                    <a:prstClr val="black"/>
                  </a:outerShdw>
                </a:effectLst>
              </a:rPr>
              <a:t>Why are there </a:t>
            </a:r>
            <a:r>
              <a:rPr lang="en-US" sz="3600" b="1" dirty="0" smtClean="0">
                <a:ln w="3175">
                  <a:solidFill>
                    <a:schemeClr val="tx1"/>
                  </a:solidFill>
                </a:ln>
                <a:solidFill>
                  <a:schemeClr val="accent6">
                    <a:lumMod val="75000"/>
                  </a:schemeClr>
                </a:solidFill>
                <a:effectLst>
                  <a:outerShdw blurRad="50800" dist="38100" dir="2700000" algn="tl" rotWithShape="0">
                    <a:prstClr val="black"/>
                  </a:outerShdw>
                </a:effectLst>
              </a:rPr>
              <a:t>so many</a:t>
            </a:r>
            <a:r>
              <a:rPr lang="en-US" sz="3600" b="1" dirty="0" smtClean="0">
                <a:ln w="3175">
                  <a:solidFill>
                    <a:schemeClr val="tx1"/>
                  </a:solidFill>
                </a:ln>
                <a:solidFill>
                  <a:srgbClr val="FFFF00"/>
                </a:solidFill>
                <a:effectLst>
                  <a:outerShdw blurRad="50800" dist="38100" dir="2700000" algn="tl" rotWithShape="0">
                    <a:prstClr val="black"/>
                  </a:outerShdw>
                </a:effectLst>
              </a:rPr>
              <a:t> variations in the NT manuscripts and why is that actually </a:t>
            </a:r>
            <a:r>
              <a:rPr lang="en-US" sz="3600" b="1" dirty="0" smtClean="0">
                <a:ln w="3175">
                  <a:solidFill>
                    <a:schemeClr val="tx1"/>
                  </a:solidFill>
                </a:ln>
                <a:solidFill>
                  <a:schemeClr val="accent6">
                    <a:lumMod val="75000"/>
                  </a:schemeClr>
                </a:solidFill>
                <a:effectLst>
                  <a:outerShdw blurRad="50800" dist="38100" dir="2700000" algn="tl" rotWithShape="0">
                    <a:prstClr val="black"/>
                  </a:outerShdw>
                </a:effectLst>
              </a:rPr>
              <a:t>good thing</a:t>
            </a:r>
            <a:r>
              <a:rPr lang="en-US" sz="3600" b="1" dirty="0" smtClean="0">
                <a:ln>
                  <a:solidFill>
                    <a:schemeClr val="tx1"/>
                  </a:solidFill>
                </a:ln>
                <a:solidFill>
                  <a:srgbClr val="FFFF00"/>
                </a:solidFill>
                <a:effectLst>
                  <a:outerShdw blurRad="50800" dist="38100" dir="2700000" algn="tl" rotWithShape="0">
                    <a:prstClr val="black"/>
                  </a:outerShdw>
                </a:effectLst>
              </a:rPr>
              <a:t>?</a:t>
            </a:r>
          </a:p>
          <a:p>
            <a:pPr lvl="1"/>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Copying errors are </a:t>
            </a:r>
            <a:r>
              <a:rPr lang="en-US" sz="3200" b="1" u="sng" dirty="0" smtClean="0">
                <a:ln w="3175">
                  <a:solidFill>
                    <a:schemeClr val="tx1"/>
                  </a:solidFill>
                </a:ln>
                <a:solidFill>
                  <a:schemeClr val="accent6">
                    <a:lumMod val="75000"/>
                  </a:schemeClr>
                </a:solidFill>
                <a:effectLst>
                  <a:outerShdw dist="50800" dir="2700000" algn="tl" rotWithShape="0">
                    <a:prstClr val="black"/>
                  </a:outerShdw>
                </a:effectLst>
              </a:rPr>
              <a:t>unavoidable</a:t>
            </a:r>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 when copying by hand – which is all that was possible during the time the NT was written</a:t>
            </a:r>
          </a:p>
          <a:p>
            <a:pPr lvl="1"/>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The reason we have so many variations is because we have </a:t>
            </a:r>
            <a:r>
              <a:rPr lang="en-US" sz="3200" b="1" u="sng" dirty="0" smtClean="0">
                <a:ln w="3175">
                  <a:solidFill>
                    <a:schemeClr val="tx1"/>
                  </a:solidFill>
                </a:ln>
                <a:solidFill>
                  <a:schemeClr val="accent6">
                    <a:lumMod val="75000"/>
                  </a:schemeClr>
                </a:solidFill>
                <a:effectLst>
                  <a:outerShdw dist="50800" dir="2700000" algn="tl" rotWithShape="0">
                    <a:prstClr val="black"/>
                  </a:outerShdw>
                </a:effectLst>
              </a:rPr>
              <a:t>so much manuscript evidence</a:t>
            </a:r>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  which gives us a much better chance of determining the original reading.</a:t>
            </a:r>
          </a:p>
          <a:p>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b="1" dirty="0" smtClean="0">
                <a:ln>
                  <a:solidFill>
                    <a:schemeClr val="tx1"/>
                  </a:solidFill>
                </a:ln>
                <a:solidFill>
                  <a:srgbClr val="FFFF00"/>
                </a:solidFill>
                <a:effectLst>
                  <a:outerShdw blurRad="50800" dist="38100" dir="2700000" algn="tl" rotWithShape="0">
                    <a:prstClr val="black"/>
                  </a:outerShdw>
                </a:effectLst>
              </a:rPr>
              <a:t>Review Question</a:t>
            </a:r>
          </a:p>
        </p:txBody>
      </p:sp>
      <p:sp>
        <p:nvSpPr>
          <p:cNvPr id="3" name="Content Placeholder 2"/>
          <p:cNvSpPr>
            <a:spLocks noGrp="1"/>
          </p:cNvSpPr>
          <p:nvPr>
            <p:ph idx="1"/>
          </p:nvPr>
        </p:nvSpPr>
        <p:spPr>
          <a:xfrm>
            <a:off x="457200" y="762000"/>
            <a:ext cx="8229600" cy="6096000"/>
          </a:xfrm>
        </p:spPr>
        <p:txBody>
          <a:bodyPr>
            <a:normAutofit fontScale="92500" lnSpcReduction="20000"/>
          </a:bodyPr>
          <a:lstStyle/>
          <a:p>
            <a:r>
              <a:rPr lang="en-US" sz="3600" b="1" dirty="0" smtClean="0">
                <a:ln w="3175">
                  <a:solidFill>
                    <a:schemeClr val="tx1"/>
                  </a:solidFill>
                </a:ln>
                <a:solidFill>
                  <a:srgbClr val="FFFF00"/>
                </a:solidFill>
                <a:effectLst>
                  <a:outerShdw blurRad="50800" dist="38100" dir="2700000" algn="tl" rotWithShape="0">
                    <a:prstClr val="black"/>
                  </a:outerShdw>
                </a:effectLst>
              </a:rPr>
              <a:t>What percentage of NT manuscript variations have </a:t>
            </a:r>
            <a:r>
              <a:rPr lang="en-US" sz="3600" b="1" u="sng" dirty="0" smtClean="0">
                <a:ln w="3175">
                  <a:solidFill>
                    <a:schemeClr val="tx1"/>
                  </a:solidFill>
                </a:ln>
                <a:solidFill>
                  <a:srgbClr val="FFFF00"/>
                </a:solidFill>
                <a:effectLst>
                  <a:outerShdw blurRad="50800" dist="38100" dir="2700000" algn="tl" rotWithShape="0">
                    <a:prstClr val="black"/>
                  </a:outerShdw>
                </a:effectLst>
              </a:rPr>
              <a:t>no meaningful effect</a:t>
            </a:r>
            <a:r>
              <a:rPr lang="en-US" sz="3600" b="1" dirty="0" smtClean="0">
                <a:ln w="3175">
                  <a:solidFill>
                    <a:schemeClr val="tx1"/>
                  </a:solidFill>
                </a:ln>
                <a:solidFill>
                  <a:srgbClr val="FFFF00"/>
                </a:solidFill>
                <a:effectLst>
                  <a:outerShdw blurRad="50800" dist="38100" dir="2700000" algn="tl" rotWithShape="0">
                    <a:prstClr val="black"/>
                  </a:outerShdw>
                </a:effectLst>
              </a:rPr>
              <a:t> on our ability to get back to the original text? </a:t>
            </a:r>
            <a:endParaRPr lang="en-US" sz="3600" b="1" dirty="0" smtClean="0">
              <a:ln>
                <a:solidFill>
                  <a:schemeClr val="tx1"/>
                </a:solidFill>
              </a:ln>
              <a:solidFill>
                <a:srgbClr val="FFFF00"/>
              </a:solidFill>
              <a:effectLst>
                <a:outerShdw blurRad="50800" dist="38100" dir="2700000" algn="tl" rotWithShape="0">
                  <a:prstClr val="black"/>
                </a:outerShdw>
              </a:effectLst>
            </a:endParaRPr>
          </a:p>
          <a:p>
            <a:pPr lvl="1"/>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99% </a:t>
            </a:r>
          </a:p>
          <a:p>
            <a:pPr lvl="1"/>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Either they do not significantly affect how the text reads:</a:t>
            </a:r>
          </a:p>
          <a:p>
            <a:pPr lvl="2"/>
            <a:r>
              <a:rPr lang="en-US" sz="2800" b="1" dirty="0" smtClean="0">
                <a:ln w="3175">
                  <a:solidFill>
                    <a:schemeClr val="tx1"/>
                  </a:solidFill>
                </a:ln>
                <a:solidFill>
                  <a:schemeClr val="accent6">
                    <a:lumMod val="75000"/>
                  </a:schemeClr>
                </a:solidFill>
                <a:effectLst>
                  <a:outerShdw dist="50800" dir="2700000" algn="tl" rotWithShape="0">
                    <a:prstClr val="black"/>
                  </a:outerShdw>
                </a:effectLst>
              </a:rPr>
              <a:t>Spelling errors which don’t change the meaning</a:t>
            </a:r>
          </a:p>
          <a:p>
            <a:pPr lvl="2"/>
            <a:r>
              <a:rPr lang="en-US" sz="2800" b="1" dirty="0" smtClean="0">
                <a:ln w="3175">
                  <a:solidFill>
                    <a:schemeClr val="tx1"/>
                  </a:solidFill>
                </a:ln>
                <a:solidFill>
                  <a:schemeClr val="accent6">
                    <a:lumMod val="75000"/>
                  </a:schemeClr>
                </a:solidFill>
                <a:effectLst>
                  <a:outerShdw dist="50800" dir="2700000" algn="tl" rotWithShape="0">
                    <a:prstClr val="black"/>
                  </a:outerShdw>
                </a:effectLst>
              </a:rPr>
              <a:t>Differences in the Greek that don’t even translate into English – such as the Greek article, or Greek word order</a:t>
            </a:r>
          </a:p>
          <a:p>
            <a:pPr lvl="2"/>
            <a:r>
              <a:rPr lang="en-US" sz="2800" b="1" dirty="0" smtClean="0">
                <a:ln w="3175">
                  <a:solidFill>
                    <a:schemeClr val="tx1"/>
                  </a:solidFill>
                </a:ln>
                <a:solidFill>
                  <a:schemeClr val="accent6">
                    <a:lumMod val="75000"/>
                  </a:schemeClr>
                </a:solidFill>
                <a:effectLst>
                  <a:outerShdw dist="50800" dir="2700000" algn="tl" rotWithShape="0">
                    <a:prstClr val="black"/>
                  </a:outerShdw>
                </a:effectLst>
              </a:rPr>
              <a:t>Differences that don’t matter such as: “Lord Jesus” versus “Jesus Christ” </a:t>
            </a:r>
          </a:p>
          <a:p>
            <a:pPr lvl="1"/>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Or they are differences found in </a:t>
            </a:r>
            <a:r>
              <a:rPr lang="en-US" sz="3200" b="1" u="sng" dirty="0" smtClean="0">
                <a:ln w="3175">
                  <a:solidFill>
                    <a:schemeClr val="tx1"/>
                  </a:solidFill>
                </a:ln>
                <a:solidFill>
                  <a:schemeClr val="accent6">
                    <a:lumMod val="75000"/>
                  </a:schemeClr>
                </a:solidFill>
                <a:effectLst>
                  <a:outerShdw dist="50800" dir="2700000" algn="tl" rotWithShape="0">
                    <a:prstClr val="black"/>
                  </a:outerShdw>
                </a:effectLst>
              </a:rPr>
              <a:t>so few</a:t>
            </a:r>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 manuscripts that scholars have </a:t>
            </a:r>
            <a:r>
              <a:rPr lang="en-US" sz="3200" b="1" u="sng" dirty="0" smtClean="0">
                <a:ln w="3175">
                  <a:solidFill>
                    <a:schemeClr val="tx1"/>
                  </a:solidFill>
                </a:ln>
                <a:solidFill>
                  <a:schemeClr val="accent6">
                    <a:lumMod val="75000"/>
                  </a:schemeClr>
                </a:solidFill>
                <a:effectLst>
                  <a:outerShdw dist="50800" dir="2700000" algn="tl" rotWithShape="0">
                    <a:prstClr val="black"/>
                  </a:outerShdw>
                </a:effectLst>
              </a:rPr>
              <a:t>no doubt</a:t>
            </a:r>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 that they are </a:t>
            </a:r>
            <a:r>
              <a:rPr lang="en-US" sz="3200" b="1" u="sng" dirty="0" smtClean="0">
                <a:ln w="3175">
                  <a:solidFill>
                    <a:schemeClr val="tx1"/>
                  </a:solidFill>
                </a:ln>
                <a:solidFill>
                  <a:schemeClr val="accent6">
                    <a:lumMod val="75000"/>
                  </a:schemeClr>
                </a:solidFill>
                <a:effectLst>
                  <a:outerShdw dist="50800" dir="2700000" algn="tl" rotWithShape="0">
                    <a:prstClr val="black"/>
                  </a:outerShdw>
                </a:effectLst>
              </a:rPr>
              <a:t>not original</a:t>
            </a:r>
          </a:p>
          <a:p>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a:solidFill>
                    <a:schemeClr val="tx1"/>
                  </a:solidFill>
                </a:ln>
                <a:solidFill>
                  <a:srgbClr val="FFFF00"/>
                </a:solidFill>
                <a:effectLst>
                  <a:outerShdw blurRad="50800" dist="38100" dir="2700000" algn="tl" rotWithShape="0">
                    <a:prstClr val="black"/>
                  </a:outerShdw>
                </a:effectLst>
              </a:rPr>
              <a:t>Review Question</a:t>
            </a:r>
          </a:p>
        </p:txBody>
      </p:sp>
      <p:sp>
        <p:nvSpPr>
          <p:cNvPr id="3" name="Content Placeholder 2"/>
          <p:cNvSpPr>
            <a:spLocks noGrp="1"/>
          </p:cNvSpPr>
          <p:nvPr>
            <p:ph idx="1"/>
          </p:nvPr>
        </p:nvSpPr>
        <p:spPr/>
        <p:txBody>
          <a:bodyPr/>
          <a:lstStyle/>
          <a:p>
            <a:r>
              <a:rPr lang="en-US" sz="3600" b="1" dirty="0" smtClean="0">
                <a:ln w="3175">
                  <a:solidFill>
                    <a:schemeClr val="tx1"/>
                  </a:solidFill>
                </a:ln>
                <a:solidFill>
                  <a:srgbClr val="FFFF00"/>
                </a:solidFill>
                <a:effectLst>
                  <a:outerShdw blurRad="50800" dist="38100" dir="2700000" algn="tl" rotWithShape="0">
                    <a:prstClr val="black"/>
                  </a:outerShdw>
                </a:effectLst>
              </a:rPr>
              <a:t>Of the 1% of manuscript variations that </a:t>
            </a:r>
            <a:r>
              <a:rPr lang="en-US" sz="3600" b="1" dirty="0" smtClean="0">
                <a:ln w="3175">
                  <a:solidFill>
                    <a:schemeClr val="tx1"/>
                  </a:solidFill>
                </a:ln>
                <a:solidFill>
                  <a:schemeClr val="accent6">
                    <a:lumMod val="75000"/>
                  </a:schemeClr>
                </a:solidFill>
                <a:effectLst>
                  <a:outerShdw blurRad="50800" dist="38100" dir="2700000" algn="tl" rotWithShape="0">
                    <a:prstClr val="black"/>
                  </a:outerShdw>
                </a:effectLst>
              </a:rPr>
              <a:t>do</a:t>
            </a:r>
            <a:r>
              <a:rPr lang="en-US" sz="3600" b="1" dirty="0" smtClean="0">
                <a:ln w="3175">
                  <a:solidFill>
                    <a:schemeClr val="tx1"/>
                  </a:solidFill>
                </a:ln>
                <a:solidFill>
                  <a:srgbClr val="FFFF00"/>
                </a:solidFill>
                <a:effectLst>
                  <a:outerShdw blurRad="50800" dist="38100" dir="2700000" algn="tl" rotWithShape="0">
                    <a:prstClr val="black"/>
                  </a:outerShdw>
                </a:effectLst>
              </a:rPr>
              <a:t> effect the reading of the text how many affect the outcome of any </a:t>
            </a:r>
            <a:r>
              <a:rPr lang="en-US" sz="3600" b="1" dirty="0" smtClean="0">
                <a:ln w="3175">
                  <a:solidFill>
                    <a:schemeClr val="tx1"/>
                  </a:solidFill>
                </a:ln>
                <a:solidFill>
                  <a:schemeClr val="accent6">
                    <a:lumMod val="75000"/>
                  </a:schemeClr>
                </a:solidFill>
                <a:effectLst>
                  <a:outerShdw blurRad="50800" dist="38100" dir="2700000" algn="tl" rotWithShape="0">
                    <a:prstClr val="black"/>
                  </a:outerShdw>
                </a:effectLst>
              </a:rPr>
              <a:t>major teaching </a:t>
            </a:r>
            <a:r>
              <a:rPr lang="en-US" sz="3600" b="1" dirty="0" smtClean="0">
                <a:ln w="3175">
                  <a:solidFill>
                    <a:schemeClr val="tx1"/>
                  </a:solidFill>
                </a:ln>
                <a:solidFill>
                  <a:srgbClr val="FFFF00"/>
                </a:solidFill>
                <a:effectLst>
                  <a:outerShdw blurRad="50800" dist="38100" dir="2700000" algn="tl" rotWithShape="0">
                    <a:prstClr val="black"/>
                  </a:outerShdw>
                </a:effectLst>
              </a:rPr>
              <a:t>of the New Testament</a:t>
            </a:r>
            <a:r>
              <a:rPr lang="en-US" sz="3600" b="1" dirty="0" smtClean="0">
                <a:ln>
                  <a:solidFill>
                    <a:schemeClr val="tx1"/>
                  </a:solidFill>
                </a:ln>
                <a:solidFill>
                  <a:srgbClr val="FFFF00"/>
                </a:solidFill>
                <a:effectLst>
                  <a:outerShdw blurRad="50800" dist="38100" dir="2700000" algn="tl" rotWithShape="0">
                    <a:prstClr val="black"/>
                  </a:outerShdw>
                </a:effectLst>
              </a:rPr>
              <a:t>?</a:t>
            </a:r>
          </a:p>
          <a:p>
            <a:pPr lvl="1"/>
            <a:r>
              <a:rPr lang="en-US" sz="3200" b="1" u="sng" dirty="0" smtClean="0">
                <a:ln w="3175">
                  <a:solidFill>
                    <a:schemeClr val="tx1"/>
                  </a:solidFill>
                </a:ln>
                <a:solidFill>
                  <a:schemeClr val="accent6">
                    <a:lumMod val="75000"/>
                  </a:schemeClr>
                </a:solidFill>
                <a:effectLst>
                  <a:outerShdw dist="50800" dir="2700000" algn="tl" rotWithShape="0">
                    <a:prstClr val="black"/>
                  </a:outerShdw>
                </a:effectLst>
              </a:rPr>
              <a:t>None</a:t>
            </a:r>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 – as even Bart Ehrman admits in his recent book </a:t>
            </a:r>
            <a:r>
              <a:rPr lang="en-US" sz="3200" b="1" i="1" dirty="0" smtClean="0">
                <a:ln w="3175">
                  <a:solidFill>
                    <a:schemeClr val="tx1"/>
                  </a:solidFill>
                </a:ln>
                <a:solidFill>
                  <a:schemeClr val="accent6">
                    <a:lumMod val="75000"/>
                  </a:schemeClr>
                </a:solidFill>
                <a:effectLst>
                  <a:outerShdw dist="50800" dir="2700000" algn="tl" rotWithShape="0">
                    <a:prstClr val="black"/>
                  </a:outerShdw>
                </a:effectLst>
              </a:rPr>
              <a:t>Misquoting Jesus</a:t>
            </a:r>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 (p.252 – cited by Dan Wallace in the Ehrman Wallace debate, October 2011)</a:t>
            </a:r>
          </a:p>
          <a:p>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a:solidFill>
                    <a:schemeClr val="tx1"/>
                  </a:solidFill>
                </a:ln>
                <a:solidFill>
                  <a:srgbClr val="FFFF00"/>
                </a:solidFill>
                <a:effectLst>
                  <a:outerShdw blurRad="50800" dist="38100" dir="2700000" algn="tl" rotWithShape="0">
                    <a:prstClr val="black"/>
                  </a:outerShdw>
                </a:effectLst>
              </a:rPr>
              <a:t>Review Question</a:t>
            </a:r>
          </a:p>
        </p:txBody>
      </p:sp>
      <p:sp>
        <p:nvSpPr>
          <p:cNvPr id="3" name="Content Placeholder 2"/>
          <p:cNvSpPr>
            <a:spLocks noGrp="1"/>
          </p:cNvSpPr>
          <p:nvPr>
            <p:ph idx="1"/>
          </p:nvPr>
        </p:nvSpPr>
        <p:spPr/>
        <p:txBody>
          <a:bodyPr>
            <a:normAutofit lnSpcReduction="10000"/>
          </a:bodyPr>
          <a:lstStyle/>
          <a:p>
            <a:r>
              <a:rPr lang="en-US" sz="3600" b="1" dirty="0" smtClean="0">
                <a:ln w="3175">
                  <a:solidFill>
                    <a:schemeClr val="tx1"/>
                  </a:solidFill>
                </a:ln>
                <a:solidFill>
                  <a:srgbClr val="FFFF00"/>
                </a:solidFill>
                <a:effectLst>
                  <a:outerShdw blurRad="50800" dist="38100" dir="2700000" algn="tl" rotWithShape="0">
                    <a:prstClr val="black"/>
                  </a:outerShdw>
                </a:effectLst>
              </a:rPr>
              <a:t>What are the three most dramatic textual variations that skeptics like Bart Ehrman like to </a:t>
            </a:r>
            <a:r>
              <a:rPr lang="en-US" sz="3600" b="1" dirty="0" smtClean="0">
                <a:ln w="3175">
                  <a:solidFill>
                    <a:schemeClr val="tx1"/>
                  </a:solidFill>
                </a:ln>
                <a:solidFill>
                  <a:schemeClr val="accent6">
                    <a:lumMod val="75000"/>
                  </a:schemeClr>
                </a:solidFill>
                <a:effectLst>
                  <a:outerShdw blurRad="50800" dist="38100" dir="2700000" algn="tl" rotWithShape="0">
                    <a:prstClr val="black"/>
                  </a:outerShdw>
                </a:effectLst>
              </a:rPr>
              <a:t>emphasize</a:t>
            </a:r>
            <a:r>
              <a:rPr lang="en-US" sz="3600" b="1" dirty="0" smtClean="0">
                <a:ln w="3175">
                  <a:solidFill>
                    <a:schemeClr val="tx1"/>
                  </a:solidFill>
                </a:ln>
                <a:solidFill>
                  <a:srgbClr val="FFFF00"/>
                </a:solidFill>
                <a:effectLst>
                  <a:outerShdw blurRad="50800" dist="38100" dir="2700000" algn="tl" rotWithShape="0">
                    <a:prstClr val="black"/>
                  </a:outerShdw>
                </a:effectLst>
              </a:rPr>
              <a:t> (because they hope it will </a:t>
            </a:r>
            <a:r>
              <a:rPr lang="en-US" sz="3600" b="1" dirty="0" smtClean="0">
                <a:ln w="3175">
                  <a:solidFill>
                    <a:schemeClr val="tx1"/>
                  </a:solidFill>
                </a:ln>
                <a:solidFill>
                  <a:schemeClr val="accent6">
                    <a:lumMod val="75000"/>
                  </a:schemeClr>
                </a:solidFill>
                <a:effectLst>
                  <a:outerShdw blurRad="50800" dist="38100" dir="2700000" algn="tl" rotWithShape="0">
                    <a:prstClr val="black"/>
                  </a:outerShdw>
                </a:effectLst>
              </a:rPr>
              <a:t>shock</a:t>
            </a:r>
            <a:r>
              <a:rPr lang="en-US" sz="3600" b="1" dirty="0" smtClean="0">
                <a:ln w="3175">
                  <a:solidFill>
                    <a:schemeClr val="tx1"/>
                  </a:solidFill>
                </a:ln>
                <a:solidFill>
                  <a:srgbClr val="FFFF00"/>
                </a:solidFill>
                <a:effectLst>
                  <a:outerShdw blurRad="50800" dist="38100" dir="2700000" algn="tl" rotWithShape="0">
                    <a:prstClr val="black"/>
                  </a:outerShdw>
                </a:effectLst>
              </a:rPr>
              <a:t> their audience)</a:t>
            </a:r>
            <a:r>
              <a:rPr lang="en-US" sz="3600" b="1" dirty="0" smtClean="0">
                <a:ln>
                  <a:solidFill>
                    <a:schemeClr val="tx1"/>
                  </a:solidFill>
                </a:ln>
                <a:solidFill>
                  <a:srgbClr val="FFFF00"/>
                </a:solidFill>
                <a:effectLst>
                  <a:outerShdw blurRad="50800" dist="38100" dir="2700000" algn="tl" rotWithShape="0">
                    <a:prstClr val="black"/>
                  </a:outerShdw>
                </a:effectLst>
              </a:rPr>
              <a:t>?</a:t>
            </a:r>
          </a:p>
          <a:p>
            <a:pPr lvl="1"/>
            <a:r>
              <a:rPr lang="en-US" sz="3200" b="1" dirty="0" smtClean="0">
                <a:ln w="3175">
                  <a:solidFill>
                    <a:schemeClr val="tx1"/>
                  </a:solidFill>
                </a:ln>
                <a:solidFill>
                  <a:schemeClr val="accent6">
                    <a:lumMod val="75000"/>
                  </a:schemeClr>
                </a:solidFill>
                <a:effectLst>
                  <a:outerShdw blurRad="50800" dist="38100" dir="2700000" algn="tl" rotWithShape="0">
                    <a:prstClr val="black"/>
                  </a:outerShdw>
                </a:effectLst>
              </a:rPr>
              <a:t>Mark 16:9-20 – The last chapter of Mark</a:t>
            </a:r>
          </a:p>
          <a:p>
            <a:pPr lvl="1"/>
            <a:r>
              <a:rPr lang="en-US" sz="3200" b="1" dirty="0" smtClean="0">
                <a:ln w="3175">
                  <a:solidFill>
                    <a:schemeClr val="tx1"/>
                  </a:solidFill>
                </a:ln>
                <a:solidFill>
                  <a:schemeClr val="accent6">
                    <a:lumMod val="75000"/>
                  </a:schemeClr>
                </a:solidFill>
                <a:effectLst>
                  <a:outerShdw blurRad="50800" dist="38100" dir="2700000" algn="tl" rotWithShape="0">
                    <a:prstClr val="black"/>
                  </a:outerShdw>
                </a:effectLst>
              </a:rPr>
              <a:t>John 7:53-8:11 – Jesus forgives the adulteress</a:t>
            </a:r>
          </a:p>
          <a:p>
            <a:pPr lvl="1"/>
            <a:r>
              <a:rPr lang="en-US" sz="3200" b="1" dirty="0" smtClean="0">
                <a:ln w="3175">
                  <a:solidFill>
                    <a:schemeClr val="tx1"/>
                  </a:solidFill>
                </a:ln>
                <a:solidFill>
                  <a:schemeClr val="accent6">
                    <a:lumMod val="75000"/>
                  </a:schemeClr>
                </a:solidFill>
                <a:effectLst>
                  <a:outerShdw blurRad="50800" dist="38100" dir="2700000" algn="tl" rotWithShape="0">
                    <a:prstClr val="black"/>
                  </a:outerShdw>
                </a:effectLst>
              </a:rPr>
              <a:t>1 John 5:7-8 – The Trinity verse</a:t>
            </a:r>
          </a:p>
          <a:p>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4876800"/>
            <a:ext cx="8229600" cy="1143000"/>
          </a:xfrm>
        </p:spPr>
        <p:txBody>
          <a:bodyPr>
            <a:normAutofit/>
          </a:bodyPr>
          <a:lstStyle/>
          <a:p>
            <a:r>
              <a:rPr lang="en-US" sz="4800" dirty="0" smtClean="0">
                <a:solidFill>
                  <a:srgbClr val="FFFF00"/>
                </a:solidFill>
                <a:effectLst>
                  <a:outerShdw blurRad="76200" dist="63500" dir="2700000" algn="tl" rotWithShape="0">
                    <a:prstClr val="black"/>
                  </a:outerShdw>
                </a:effectLst>
              </a:rPr>
              <a:t>Arguments From Bart Ehrman</a:t>
            </a:r>
            <a:endParaRPr lang="en-US" sz="4800" dirty="0">
              <a:solidFill>
                <a:srgbClr val="FFFF00"/>
              </a:solidFill>
              <a:effectLst>
                <a:outerShdw blurRad="76200" dist="63500" dir="2700000" algn="tl" rotWithShape="0">
                  <a:prstClr val="black"/>
                </a:outerShdw>
              </a:effectLst>
            </a:endParaRPr>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of Copies of the NT Compared to Other Ancient Literature*</a:t>
            </a:r>
            <a:endParaRPr lang="en-US" dirty="0"/>
          </a:p>
        </p:txBody>
      </p:sp>
      <p:graphicFrame>
        <p:nvGraphicFramePr>
          <p:cNvPr id="1026" name="Object 2"/>
          <p:cNvGraphicFramePr>
            <a:graphicFrameLocks noChangeAspect="1"/>
          </p:cNvGraphicFramePr>
          <p:nvPr>
            <p:ph idx="1"/>
          </p:nvPr>
        </p:nvGraphicFramePr>
        <p:xfrm>
          <a:off x="738187" y="1858169"/>
          <a:ext cx="7667625" cy="4010025"/>
        </p:xfrm>
        <a:graphic>
          <a:graphicData uri="http://schemas.openxmlformats.org/presentationml/2006/ole">
            <p:oleObj spid="_x0000_s1026" name="Chart" r:id="rId3" imgW="7667772" imgH="4009952" progId="MSGraph.Chart.8">
              <p:embed followColorScheme="full"/>
            </p:oleObj>
          </a:graphicData>
        </a:graphic>
      </p:graphicFrame>
      <p:sp>
        <p:nvSpPr>
          <p:cNvPr id="5" name="Text Box 1028"/>
          <p:cNvSpPr txBox="1">
            <a:spLocks noChangeArrowheads="1"/>
          </p:cNvSpPr>
          <p:nvPr/>
        </p:nvSpPr>
        <p:spPr bwMode="auto">
          <a:xfrm>
            <a:off x="1371600" y="5791200"/>
            <a:ext cx="7178675" cy="701675"/>
          </a:xfrm>
          <a:prstGeom prst="rect">
            <a:avLst/>
          </a:prstGeom>
          <a:noFill/>
          <a:ln w="9525">
            <a:noFill/>
            <a:miter lim="800000"/>
            <a:headEnd/>
            <a:tailEnd/>
          </a:ln>
          <a:effectLst/>
        </p:spPr>
        <p:txBody>
          <a:bodyPr>
            <a:spAutoFit/>
          </a:bodyPr>
          <a:lstStyle/>
          <a:p>
            <a:r>
              <a:rPr lang="en-US" sz="1600" i="1" dirty="0">
                <a:latin typeface="Times New Roman" pitchFamily="18" charset="0"/>
              </a:rPr>
              <a:t>“There is</a:t>
            </a:r>
            <a:r>
              <a:rPr lang="en-US" dirty="0"/>
              <a:t> </a:t>
            </a:r>
            <a:r>
              <a:rPr lang="en-US" sz="1600" i="1" dirty="0">
                <a:latin typeface="Times New Roman" pitchFamily="18" charset="0"/>
              </a:rPr>
              <a:t>no body of ancient literature in the world which enjoys such a wealth of good textual attestation as the New Testament” (F.F. Bruce)</a:t>
            </a:r>
            <a:endParaRPr lang="en-US" dirty="0"/>
          </a:p>
        </p:txBody>
      </p:sp>
      <p:sp>
        <p:nvSpPr>
          <p:cNvPr id="7" name="Text Box 1029"/>
          <p:cNvSpPr txBox="1">
            <a:spLocks noChangeArrowheads="1"/>
          </p:cNvSpPr>
          <p:nvPr/>
        </p:nvSpPr>
        <p:spPr bwMode="auto">
          <a:xfrm>
            <a:off x="3886200" y="6477000"/>
            <a:ext cx="5029200" cy="276999"/>
          </a:xfrm>
          <a:prstGeom prst="rect">
            <a:avLst/>
          </a:prstGeom>
          <a:noFill/>
          <a:ln w="9525">
            <a:noFill/>
            <a:miter lim="800000"/>
            <a:headEnd/>
            <a:tailEnd/>
          </a:ln>
          <a:effectLst/>
        </p:spPr>
        <p:txBody>
          <a:bodyPr wrap="square">
            <a:spAutoFit/>
          </a:bodyPr>
          <a:lstStyle/>
          <a:p>
            <a:pPr algn="r"/>
            <a:r>
              <a:rPr lang="en-US" sz="1200" dirty="0">
                <a:latin typeface="Times New Roman" pitchFamily="18" charset="0"/>
              </a:rPr>
              <a:t>*Josh McDowell, </a:t>
            </a:r>
            <a:r>
              <a:rPr lang="en-US" sz="1200" i="1" dirty="0">
                <a:latin typeface="Times New Roman" pitchFamily="18" charset="0"/>
              </a:rPr>
              <a:t>The New Evidence that Demands a Verdict</a:t>
            </a:r>
            <a:r>
              <a:rPr lang="en-US" sz="1200" dirty="0" smtClean="0">
                <a:latin typeface="Times New Roman" pitchFamily="18" charset="0"/>
              </a:rPr>
              <a:t>, 1999, </a:t>
            </a:r>
            <a:r>
              <a:rPr lang="en-US" sz="1200" dirty="0">
                <a:latin typeface="Times New Roman" pitchFamily="18" charset="0"/>
              </a:rPr>
              <a:t>pp. 37-38</a:t>
            </a:r>
            <a:endParaRPr lang="en-US" sz="1200" dirty="0"/>
          </a:p>
        </p:txBody>
      </p:sp>
    </p:spTree>
  </p:cSld>
  <p:clrMapOvr>
    <a:masterClrMapping/>
  </p:clrMapOvr>
  <p:transition>
    <p:plus/>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52401"/>
            <a:ext cx="8610600" cy="6555641"/>
          </a:xfrm>
          <a:prstGeom prst="rect">
            <a:avLst/>
          </a:prstGeom>
          <a:noFill/>
        </p:spPr>
        <p:txBody>
          <a:bodyPr wrap="square" rtlCol="0">
            <a:spAutoFit/>
          </a:bodyPr>
          <a:lstStyle/>
          <a:p>
            <a:r>
              <a:rPr lang="en-US" sz="2000" dirty="0" smtClean="0"/>
              <a:t>12:53</a:t>
            </a:r>
            <a:endParaRPr lang="en-US" sz="2000" dirty="0"/>
          </a:p>
          <a:p>
            <a:r>
              <a:rPr lang="en-US" sz="2000" b="1" dirty="0"/>
              <a:t>Copies of the Copies of the Copies</a:t>
            </a:r>
            <a:endParaRPr lang="en-US" sz="2000" dirty="0"/>
          </a:p>
          <a:p>
            <a:r>
              <a:rPr lang="en-US" sz="2000" dirty="0"/>
              <a:t>“Now I don’t know if you’ve ever tried to write out a copy of one of the books of the NT, like the gospel of Mark. But I could guarantee you if you do that you’re going to make a mistake. You might make </a:t>
            </a:r>
            <a:r>
              <a:rPr lang="en-US" sz="2000" b="1" dirty="0"/>
              <a:t>lots</a:t>
            </a:r>
            <a:r>
              <a:rPr lang="en-US" sz="2000" dirty="0"/>
              <a:t> of mistakes. And you are </a:t>
            </a:r>
            <a:r>
              <a:rPr lang="en-US" sz="2000" b="1" dirty="0"/>
              <a:t>much</a:t>
            </a:r>
            <a:r>
              <a:rPr lang="en-US" sz="2000" dirty="0"/>
              <a:t> more highly educated and literate than the </a:t>
            </a:r>
            <a:r>
              <a:rPr lang="en-US" sz="2000" b="1" dirty="0"/>
              <a:t>vast majority </a:t>
            </a:r>
            <a:r>
              <a:rPr lang="en-US" sz="2000" dirty="0"/>
              <a:t>of early Christians. Mistakes happen when people copy text. And the problem is when someone copies a text and makes a mistake, the next person who copies the copy replicates the mistakes of his predecessor. And he makes mistakes of his own. And then somebody comes along and copies that copy. And when they copy that copy, they replicate the mistakes of both of their predecessors and they make their own mistakes. And then somebody copies that copy. And it goes on like that for year after year after year.  The only time mistakes get corrected is when a scribe is copying a text and he’ll realize, “Oh, this copy has a mistake”. And they try to correct the mistake. But they don’t know what the original says - they’re just trying to make it right. It’s possible that when somebody tries to correct a mistake, they correct it incorrectly. In which case you’ve got the original copy, you’ve got the mistake and you’ve got the mistaken correction of the mistake. Three forms of the text and then somebody copies that form of the text. And it goes on like that – month after month, year after year, decade after decade. And so you get copies of the copies of the copies</a:t>
            </a:r>
            <a:r>
              <a:rPr lang="en-US" sz="2000" dirty="0" smtClean="0"/>
              <a:t>.”</a:t>
            </a:r>
            <a:endParaRPr lang="en-US" sz="2000" dirty="0"/>
          </a:p>
        </p:txBody>
      </p:sp>
    </p:spTree>
  </p:cSld>
  <p:clrMapOvr>
    <a:masterClrMapping/>
  </p:clrMapOvr>
  <p:transition>
    <p:zo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71" descr="scroll6.wmf (2754 bytes)"/>
          <p:cNvPicPr>
            <a:picLocks noChangeAspect="1" noChangeArrowheads="1"/>
          </p:cNvPicPr>
          <p:nvPr/>
        </p:nvPicPr>
        <p:blipFill>
          <a:blip r:embed="rId2" cstate="print"/>
          <a:srcRect/>
          <a:stretch>
            <a:fillRect/>
          </a:stretch>
        </p:blipFill>
        <p:spPr bwMode="auto">
          <a:xfrm>
            <a:off x="951253" y="4800600"/>
            <a:ext cx="835025" cy="914400"/>
          </a:xfrm>
          <a:prstGeom prst="rect">
            <a:avLst/>
          </a:prstGeom>
          <a:noFill/>
        </p:spPr>
      </p:pic>
      <p:pic>
        <p:nvPicPr>
          <p:cNvPr id="39" name="Picture 71" descr="scroll6.wmf (2754 bytes)"/>
          <p:cNvPicPr>
            <a:picLocks noChangeAspect="1" noChangeArrowheads="1"/>
          </p:cNvPicPr>
          <p:nvPr/>
        </p:nvPicPr>
        <p:blipFill>
          <a:blip r:embed="rId2" cstate="print"/>
          <a:srcRect/>
          <a:stretch>
            <a:fillRect/>
          </a:stretch>
        </p:blipFill>
        <p:spPr bwMode="auto">
          <a:xfrm>
            <a:off x="238847" y="4800600"/>
            <a:ext cx="835025" cy="914400"/>
          </a:xfrm>
          <a:prstGeom prst="rect">
            <a:avLst/>
          </a:prstGeom>
          <a:noFill/>
        </p:spPr>
      </p:pic>
      <p:pic>
        <p:nvPicPr>
          <p:cNvPr id="40" name="Picture 71" descr="scroll6.wmf (2754 bytes)"/>
          <p:cNvPicPr>
            <a:picLocks noChangeAspect="1" noChangeArrowheads="1"/>
          </p:cNvPicPr>
          <p:nvPr/>
        </p:nvPicPr>
        <p:blipFill>
          <a:blip r:embed="rId2" cstate="print"/>
          <a:srcRect/>
          <a:stretch>
            <a:fillRect/>
          </a:stretch>
        </p:blipFill>
        <p:spPr bwMode="auto">
          <a:xfrm>
            <a:off x="1679132" y="4800600"/>
            <a:ext cx="835025" cy="914400"/>
          </a:xfrm>
          <a:prstGeom prst="rect">
            <a:avLst/>
          </a:prstGeom>
          <a:noFill/>
        </p:spPr>
      </p:pic>
      <p:pic>
        <p:nvPicPr>
          <p:cNvPr id="41" name="Picture 71" descr="scroll6.wmf (2754 bytes)"/>
          <p:cNvPicPr>
            <a:picLocks noChangeAspect="1" noChangeArrowheads="1"/>
          </p:cNvPicPr>
          <p:nvPr/>
        </p:nvPicPr>
        <p:blipFill>
          <a:blip r:embed="rId2" cstate="print"/>
          <a:srcRect/>
          <a:stretch>
            <a:fillRect/>
          </a:stretch>
        </p:blipFill>
        <p:spPr bwMode="auto">
          <a:xfrm>
            <a:off x="3134890" y="4800600"/>
            <a:ext cx="835025" cy="914400"/>
          </a:xfrm>
          <a:prstGeom prst="rect">
            <a:avLst/>
          </a:prstGeom>
          <a:noFill/>
        </p:spPr>
      </p:pic>
      <p:pic>
        <p:nvPicPr>
          <p:cNvPr id="43" name="Picture 71" descr="scroll6.wmf (2754 bytes)"/>
          <p:cNvPicPr>
            <a:picLocks noChangeAspect="1" noChangeArrowheads="1"/>
          </p:cNvPicPr>
          <p:nvPr/>
        </p:nvPicPr>
        <p:blipFill>
          <a:blip r:embed="rId2" cstate="print"/>
          <a:srcRect/>
          <a:stretch>
            <a:fillRect/>
          </a:stretch>
        </p:blipFill>
        <p:spPr bwMode="auto">
          <a:xfrm>
            <a:off x="3862769" y="4800600"/>
            <a:ext cx="835025" cy="914400"/>
          </a:xfrm>
          <a:prstGeom prst="rect">
            <a:avLst/>
          </a:prstGeom>
          <a:noFill/>
        </p:spPr>
      </p:pic>
      <p:pic>
        <p:nvPicPr>
          <p:cNvPr id="61" name="Picture 71" descr="scroll6.wmf (2754 bytes)"/>
          <p:cNvPicPr>
            <a:picLocks noChangeAspect="1" noChangeArrowheads="1"/>
          </p:cNvPicPr>
          <p:nvPr/>
        </p:nvPicPr>
        <p:blipFill>
          <a:blip r:embed="rId2" cstate="print"/>
          <a:srcRect/>
          <a:stretch>
            <a:fillRect/>
          </a:stretch>
        </p:blipFill>
        <p:spPr bwMode="auto">
          <a:xfrm>
            <a:off x="2407011" y="4800600"/>
            <a:ext cx="835025" cy="914400"/>
          </a:xfrm>
          <a:prstGeom prst="rect">
            <a:avLst/>
          </a:prstGeom>
          <a:noFill/>
        </p:spPr>
      </p:pic>
      <p:pic>
        <p:nvPicPr>
          <p:cNvPr id="77" name="Picture 71" descr="scroll6.wmf (2754 bytes)"/>
          <p:cNvPicPr>
            <a:picLocks noChangeAspect="1" noChangeArrowheads="1"/>
          </p:cNvPicPr>
          <p:nvPr/>
        </p:nvPicPr>
        <p:blipFill>
          <a:blip r:embed="rId2" cstate="print"/>
          <a:srcRect/>
          <a:stretch>
            <a:fillRect/>
          </a:stretch>
        </p:blipFill>
        <p:spPr bwMode="auto">
          <a:xfrm>
            <a:off x="4590648" y="4800600"/>
            <a:ext cx="835025" cy="914400"/>
          </a:xfrm>
          <a:prstGeom prst="rect">
            <a:avLst/>
          </a:prstGeom>
          <a:noFill/>
        </p:spPr>
      </p:pic>
      <p:pic>
        <p:nvPicPr>
          <p:cNvPr id="78" name="Picture 71" descr="scroll6.wmf (2754 bytes)"/>
          <p:cNvPicPr>
            <a:picLocks noChangeAspect="1" noChangeArrowheads="1"/>
          </p:cNvPicPr>
          <p:nvPr/>
        </p:nvPicPr>
        <p:blipFill>
          <a:blip r:embed="rId2" cstate="print"/>
          <a:srcRect/>
          <a:stretch>
            <a:fillRect/>
          </a:stretch>
        </p:blipFill>
        <p:spPr bwMode="auto">
          <a:xfrm>
            <a:off x="5334000" y="4800600"/>
            <a:ext cx="835025" cy="914400"/>
          </a:xfrm>
          <a:prstGeom prst="rect">
            <a:avLst/>
          </a:prstGeom>
          <a:noFill/>
        </p:spPr>
      </p:pic>
      <p:pic>
        <p:nvPicPr>
          <p:cNvPr id="79" name="Picture 71" descr="scroll6.wmf (2754 bytes)"/>
          <p:cNvPicPr>
            <a:picLocks noChangeAspect="1" noChangeArrowheads="1"/>
          </p:cNvPicPr>
          <p:nvPr/>
        </p:nvPicPr>
        <p:blipFill>
          <a:blip r:embed="rId2" cstate="print"/>
          <a:srcRect/>
          <a:stretch>
            <a:fillRect/>
          </a:stretch>
        </p:blipFill>
        <p:spPr bwMode="auto">
          <a:xfrm>
            <a:off x="6822278" y="4800600"/>
            <a:ext cx="835025" cy="914400"/>
          </a:xfrm>
          <a:prstGeom prst="rect">
            <a:avLst/>
          </a:prstGeom>
          <a:noFill/>
        </p:spPr>
      </p:pic>
      <p:pic>
        <p:nvPicPr>
          <p:cNvPr id="81" name="Picture 71" descr="scroll6.wmf (2754 bytes)"/>
          <p:cNvPicPr>
            <a:picLocks noChangeAspect="1" noChangeArrowheads="1"/>
          </p:cNvPicPr>
          <p:nvPr/>
        </p:nvPicPr>
        <p:blipFill>
          <a:blip r:embed="rId2" cstate="print"/>
          <a:srcRect/>
          <a:stretch>
            <a:fillRect/>
          </a:stretch>
        </p:blipFill>
        <p:spPr bwMode="auto">
          <a:xfrm>
            <a:off x="7565630" y="4800600"/>
            <a:ext cx="835025" cy="914400"/>
          </a:xfrm>
          <a:prstGeom prst="rect">
            <a:avLst/>
          </a:prstGeom>
          <a:noFill/>
        </p:spPr>
      </p:pic>
      <p:pic>
        <p:nvPicPr>
          <p:cNvPr id="86" name="Picture 71" descr="scroll6.wmf (2754 bytes)"/>
          <p:cNvPicPr>
            <a:picLocks noChangeAspect="1" noChangeArrowheads="1"/>
          </p:cNvPicPr>
          <p:nvPr/>
        </p:nvPicPr>
        <p:blipFill>
          <a:blip r:embed="rId2" cstate="print"/>
          <a:srcRect/>
          <a:stretch>
            <a:fillRect/>
          </a:stretch>
        </p:blipFill>
        <p:spPr bwMode="auto">
          <a:xfrm>
            <a:off x="6078926" y="4800600"/>
            <a:ext cx="835025" cy="914400"/>
          </a:xfrm>
          <a:prstGeom prst="rect">
            <a:avLst/>
          </a:prstGeom>
          <a:noFill/>
        </p:spPr>
      </p:pic>
      <p:sp>
        <p:nvSpPr>
          <p:cNvPr id="167" name="Oval 166"/>
          <p:cNvSpPr/>
          <p:nvPr/>
        </p:nvSpPr>
        <p:spPr>
          <a:xfrm>
            <a:off x="2743200" y="5181600"/>
            <a:ext cx="61858" cy="762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4876800" y="5181600"/>
            <a:ext cx="61858" cy="76200"/>
          </a:xfrm>
          <a:prstGeom prst="ellipse">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5638800" y="5181600"/>
            <a:ext cx="61858" cy="76200"/>
          </a:xfrm>
          <a:prstGeom prst="ellipse">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8" name="Picture 71" descr="scroll6.wmf (2754 bytes)"/>
          <p:cNvPicPr>
            <a:picLocks noChangeAspect="1" noChangeArrowheads="1"/>
          </p:cNvPicPr>
          <p:nvPr/>
        </p:nvPicPr>
        <p:blipFill>
          <a:blip r:embed="rId2" cstate="print"/>
          <a:srcRect/>
          <a:stretch>
            <a:fillRect/>
          </a:stretch>
        </p:blipFill>
        <p:spPr bwMode="auto">
          <a:xfrm>
            <a:off x="8308975" y="4800600"/>
            <a:ext cx="835025" cy="914400"/>
          </a:xfrm>
          <a:prstGeom prst="rect">
            <a:avLst/>
          </a:prstGeom>
          <a:noFill/>
        </p:spPr>
      </p:pic>
      <p:sp>
        <p:nvSpPr>
          <p:cNvPr id="4" name="Title 3"/>
          <p:cNvSpPr>
            <a:spLocks noGrp="1"/>
          </p:cNvSpPr>
          <p:nvPr>
            <p:ph type="title"/>
          </p:nvPr>
        </p:nvSpPr>
        <p:spPr/>
        <p:txBody>
          <a:bodyPr/>
          <a:lstStyle/>
          <a:p>
            <a:r>
              <a:rPr lang="en-US" dirty="0" smtClean="0">
                <a:solidFill>
                  <a:srgbClr val="00B0F0"/>
                </a:solidFill>
                <a:effectLst>
                  <a:outerShdw blurRad="50800" dist="38100" dir="2700000" algn="tl" rotWithShape="0">
                    <a:prstClr val="black"/>
                  </a:outerShdw>
                </a:effectLst>
              </a:rPr>
              <a:t>Multiple Lines of Transmission</a:t>
            </a:r>
            <a:endParaRPr lang="en-US" dirty="0"/>
          </a:p>
        </p:txBody>
      </p:sp>
      <p:pic>
        <p:nvPicPr>
          <p:cNvPr id="9" name="Picture 71" descr="scroll6.wmf (2754 bytes)"/>
          <p:cNvPicPr>
            <a:picLocks noChangeAspect="1" noChangeArrowheads="1"/>
          </p:cNvPicPr>
          <p:nvPr/>
        </p:nvPicPr>
        <p:blipFill>
          <a:blip r:embed="rId2" cstate="print"/>
          <a:srcRect/>
          <a:stretch>
            <a:fillRect/>
          </a:stretch>
        </p:blipFill>
        <p:spPr bwMode="auto">
          <a:xfrm>
            <a:off x="3962400" y="1676400"/>
            <a:ext cx="835025" cy="914400"/>
          </a:xfrm>
          <a:prstGeom prst="rect">
            <a:avLst/>
          </a:prstGeom>
          <a:noFill/>
        </p:spPr>
      </p:pic>
      <p:sp>
        <p:nvSpPr>
          <p:cNvPr id="10" name="Text Box 73"/>
          <p:cNvSpPr txBox="1">
            <a:spLocks noChangeArrowheads="1"/>
          </p:cNvSpPr>
          <p:nvPr/>
        </p:nvSpPr>
        <p:spPr bwMode="auto">
          <a:xfrm>
            <a:off x="4724400" y="1752600"/>
            <a:ext cx="1403350" cy="641350"/>
          </a:xfrm>
          <a:prstGeom prst="rect">
            <a:avLst/>
          </a:prstGeom>
          <a:noFill/>
          <a:ln w="9525">
            <a:noFill/>
            <a:miter lim="800000"/>
            <a:headEnd/>
            <a:tailEnd/>
          </a:ln>
          <a:effectLst/>
        </p:spPr>
        <p:txBody>
          <a:bodyPr wrap="none">
            <a:spAutoFit/>
          </a:bodyPr>
          <a:lstStyle/>
          <a:p>
            <a:r>
              <a:rPr lang="en-US" b="1" dirty="0"/>
              <a:t>Original </a:t>
            </a:r>
          </a:p>
          <a:p>
            <a:r>
              <a:rPr lang="en-US" b="1" dirty="0"/>
              <a:t>Manuscript</a:t>
            </a:r>
          </a:p>
        </p:txBody>
      </p:sp>
      <p:pic>
        <p:nvPicPr>
          <p:cNvPr id="11" name="Picture 71" descr="scroll6.wmf (2754 bytes)"/>
          <p:cNvPicPr>
            <a:picLocks noChangeAspect="1" noChangeArrowheads="1"/>
          </p:cNvPicPr>
          <p:nvPr/>
        </p:nvPicPr>
        <p:blipFill>
          <a:blip r:embed="rId2" cstate="print"/>
          <a:srcRect/>
          <a:stretch>
            <a:fillRect/>
          </a:stretch>
        </p:blipFill>
        <p:spPr bwMode="auto">
          <a:xfrm>
            <a:off x="3124200" y="3048000"/>
            <a:ext cx="835025" cy="914400"/>
          </a:xfrm>
          <a:prstGeom prst="rect">
            <a:avLst/>
          </a:prstGeom>
          <a:noFill/>
        </p:spPr>
      </p:pic>
      <p:pic>
        <p:nvPicPr>
          <p:cNvPr id="12" name="Picture 71" descr="scroll6.wmf (2754 bytes)"/>
          <p:cNvPicPr>
            <a:picLocks noChangeAspect="1" noChangeArrowheads="1"/>
          </p:cNvPicPr>
          <p:nvPr/>
        </p:nvPicPr>
        <p:blipFill>
          <a:blip r:embed="rId2" cstate="print"/>
          <a:srcRect/>
          <a:stretch>
            <a:fillRect/>
          </a:stretch>
        </p:blipFill>
        <p:spPr bwMode="auto">
          <a:xfrm>
            <a:off x="1066800" y="3048000"/>
            <a:ext cx="835025" cy="914400"/>
          </a:xfrm>
          <a:prstGeom prst="rect">
            <a:avLst/>
          </a:prstGeom>
          <a:noFill/>
        </p:spPr>
      </p:pic>
      <p:pic>
        <p:nvPicPr>
          <p:cNvPr id="14" name="Picture 71" descr="scroll6.wmf (2754 bytes)"/>
          <p:cNvPicPr>
            <a:picLocks noChangeAspect="1" noChangeArrowheads="1"/>
          </p:cNvPicPr>
          <p:nvPr/>
        </p:nvPicPr>
        <p:blipFill>
          <a:blip r:embed="rId2" cstate="print"/>
          <a:srcRect/>
          <a:stretch>
            <a:fillRect/>
          </a:stretch>
        </p:blipFill>
        <p:spPr bwMode="auto">
          <a:xfrm>
            <a:off x="5181600" y="3048000"/>
            <a:ext cx="835025" cy="914400"/>
          </a:xfrm>
          <a:prstGeom prst="rect">
            <a:avLst/>
          </a:prstGeom>
          <a:noFill/>
        </p:spPr>
      </p:pic>
      <p:cxnSp>
        <p:nvCxnSpPr>
          <p:cNvPr id="18" name="Straight Arrow Connector 17"/>
          <p:cNvCxnSpPr>
            <a:stCxn id="9" idx="2"/>
            <a:endCxn id="12" idx="0"/>
          </p:cNvCxnSpPr>
          <p:nvPr/>
        </p:nvCxnSpPr>
        <p:spPr>
          <a:xfrm rot="5400000">
            <a:off x="2703513" y="1371600"/>
            <a:ext cx="457200" cy="289560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28600" y="3048000"/>
            <a:ext cx="880369" cy="369332"/>
          </a:xfrm>
          <a:prstGeom prst="rect">
            <a:avLst/>
          </a:prstGeom>
          <a:noFill/>
          <a:ln w="9525">
            <a:noFill/>
            <a:miter lim="800000"/>
            <a:headEnd/>
            <a:tailEnd/>
          </a:ln>
          <a:effectLst/>
        </p:spPr>
        <p:txBody>
          <a:bodyPr wrap="none">
            <a:spAutoFit/>
          </a:bodyPr>
          <a:lstStyle/>
          <a:p>
            <a:r>
              <a:rPr lang="en-US" b="1" dirty="0" smtClean="0"/>
              <a:t>Copies:</a:t>
            </a:r>
            <a:endParaRPr lang="en-US" b="1" dirty="0"/>
          </a:p>
        </p:txBody>
      </p:sp>
      <p:pic>
        <p:nvPicPr>
          <p:cNvPr id="23" name="Picture 71" descr="scroll6.wmf (2754 bytes)"/>
          <p:cNvPicPr>
            <a:picLocks noChangeAspect="1" noChangeArrowheads="1"/>
          </p:cNvPicPr>
          <p:nvPr/>
        </p:nvPicPr>
        <p:blipFill>
          <a:blip r:embed="rId2" cstate="print"/>
          <a:srcRect/>
          <a:stretch>
            <a:fillRect/>
          </a:stretch>
        </p:blipFill>
        <p:spPr bwMode="auto">
          <a:xfrm>
            <a:off x="7239000" y="3048000"/>
            <a:ext cx="835025" cy="914400"/>
          </a:xfrm>
          <a:prstGeom prst="rect">
            <a:avLst/>
          </a:prstGeom>
          <a:noFill/>
        </p:spPr>
      </p:pic>
      <p:cxnSp>
        <p:nvCxnSpPr>
          <p:cNvPr id="24" name="Straight Arrow Connector 23"/>
          <p:cNvCxnSpPr>
            <a:stCxn id="9" idx="2"/>
            <a:endCxn id="11" idx="0"/>
          </p:cNvCxnSpPr>
          <p:nvPr/>
        </p:nvCxnSpPr>
        <p:spPr>
          <a:xfrm rot="5400000">
            <a:off x="3732213" y="2400300"/>
            <a:ext cx="457200" cy="83820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9" idx="2"/>
            <a:endCxn id="14" idx="0"/>
          </p:cNvCxnSpPr>
          <p:nvPr/>
        </p:nvCxnSpPr>
        <p:spPr>
          <a:xfrm rot="16200000" flipH="1">
            <a:off x="4760913" y="2209800"/>
            <a:ext cx="457200" cy="121920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9" idx="2"/>
            <a:endCxn id="23" idx="0"/>
          </p:cNvCxnSpPr>
          <p:nvPr/>
        </p:nvCxnSpPr>
        <p:spPr>
          <a:xfrm rot="16200000" flipH="1">
            <a:off x="5789613" y="1181100"/>
            <a:ext cx="457200" cy="327660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2"/>
            <a:endCxn id="43" idx="0"/>
          </p:cNvCxnSpPr>
          <p:nvPr/>
        </p:nvCxnSpPr>
        <p:spPr>
          <a:xfrm rot="16200000" flipH="1">
            <a:off x="3491897" y="4012215"/>
            <a:ext cx="838200" cy="738569"/>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39" idx="0"/>
          </p:cNvCxnSpPr>
          <p:nvPr/>
        </p:nvCxnSpPr>
        <p:spPr>
          <a:xfrm rot="5400000">
            <a:off x="632980" y="3985780"/>
            <a:ext cx="838200" cy="79144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2" idx="2"/>
            <a:endCxn id="40" idx="0"/>
          </p:cNvCxnSpPr>
          <p:nvPr/>
        </p:nvCxnSpPr>
        <p:spPr>
          <a:xfrm rot="16200000" flipH="1">
            <a:off x="1371379" y="4075334"/>
            <a:ext cx="838200" cy="612332"/>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1" idx="2"/>
            <a:endCxn id="61" idx="0"/>
          </p:cNvCxnSpPr>
          <p:nvPr/>
        </p:nvCxnSpPr>
        <p:spPr>
          <a:xfrm rot="5400000">
            <a:off x="2764019" y="4022906"/>
            <a:ext cx="838200" cy="717189"/>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1" idx="2"/>
            <a:endCxn id="41" idx="0"/>
          </p:cNvCxnSpPr>
          <p:nvPr/>
        </p:nvCxnSpPr>
        <p:spPr>
          <a:xfrm rot="16200000" flipH="1">
            <a:off x="3127958" y="4376155"/>
            <a:ext cx="838200" cy="1069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2" idx="2"/>
            <a:endCxn id="38" idx="0"/>
          </p:cNvCxnSpPr>
          <p:nvPr/>
        </p:nvCxnSpPr>
        <p:spPr>
          <a:xfrm rot="5400000">
            <a:off x="1007440" y="4323727"/>
            <a:ext cx="838200" cy="115547"/>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23" idx="2"/>
            <a:endCxn id="188" idx="0"/>
          </p:cNvCxnSpPr>
          <p:nvPr/>
        </p:nvCxnSpPr>
        <p:spPr>
          <a:xfrm rot="16200000" flipH="1">
            <a:off x="7772400" y="3846512"/>
            <a:ext cx="838200" cy="1069975"/>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4" idx="2"/>
            <a:endCxn id="77" idx="0"/>
          </p:cNvCxnSpPr>
          <p:nvPr/>
        </p:nvCxnSpPr>
        <p:spPr>
          <a:xfrm rot="5400000">
            <a:off x="4884537" y="4086024"/>
            <a:ext cx="838200" cy="590952"/>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4" idx="2"/>
            <a:endCxn id="86" idx="0"/>
          </p:cNvCxnSpPr>
          <p:nvPr/>
        </p:nvCxnSpPr>
        <p:spPr>
          <a:xfrm rot="16200000" flipH="1">
            <a:off x="5628676" y="3932837"/>
            <a:ext cx="838200" cy="897326"/>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23" idx="2"/>
            <a:endCxn id="79" idx="0"/>
          </p:cNvCxnSpPr>
          <p:nvPr/>
        </p:nvCxnSpPr>
        <p:spPr>
          <a:xfrm rot="5400000">
            <a:off x="7029052" y="4173139"/>
            <a:ext cx="838200" cy="416722"/>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23" idx="2"/>
            <a:endCxn id="81" idx="0"/>
          </p:cNvCxnSpPr>
          <p:nvPr/>
        </p:nvCxnSpPr>
        <p:spPr>
          <a:xfrm rot="16200000" flipH="1">
            <a:off x="7400728" y="4218185"/>
            <a:ext cx="838200" cy="32663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14" idx="2"/>
            <a:endCxn id="78" idx="0"/>
          </p:cNvCxnSpPr>
          <p:nvPr/>
        </p:nvCxnSpPr>
        <p:spPr>
          <a:xfrm rot="16200000" flipH="1">
            <a:off x="5256213" y="4305300"/>
            <a:ext cx="838200" cy="15240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sp>
        <p:nvSpPr>
          <p:cNvPr id="159" name="Oval 158"/>
          <p:cNvSpPr/>
          <p:nvPr/>
        </p:nvSpPr>
        <p:spPr>
          <a:xfrm>
            <a:off x="1371600" y="3352800"/>
            <a:ext cx="76200" cy="76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3429000" y="3352800"/>
            <a:ext cx="76200" cy="762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5486400" y="3352800"/>
            <a:ext cx="76200" cy="76200"/>
          </a:xfrm>
          <a:prstGeom prst="ellipse">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7543800" y="3352800"/>
            <a:ext cx="76200" cy="76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7086600" y="5181600"/>
            <a:ext cx="76200" cy="76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7848600" y="5181600"/>
            <a:ext cx="76200" cy="76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8610600" y="5181600"/>
            <a:ext cx="76200" cy="76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533400" y="5181600"/>
            <a:ext cx="76200" cy="76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1219200" y="5181600"/>
            <a:ext cx="76200" cy="76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1981200" y="5181600"/>
            <a:ext cx="76200" cy="76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3429000" y="5181600"/>
            <a:ext cx="61858" cy="762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4191000" y="5181600"/>
            <a:ext cx="61858" cy="762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6400800" y="5181600"/>
            <a:ext cx="61858" cy="76200"/>
          </a:xfrm>
          <a:prstGeom prst="ellipse">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lus/>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52401"/>
            <a:ext cx="8610600" cy="6555641"/>
          </a:xfrm>
          <a:prstGeom prst="rect">
            <a:avLst/>
          </a:prstGeom>
          <a:noFill/>
        </p:spPr>
        <p:txBody>
          <a:bodyPr wrap="square" rtlCol="0">
            <a:spAutoFit/>
          </a:bodyPr>
          <a:lstStyle/>
          <a:p>
            <a:r>
              <a:rPr lang="en-US" sz="2000" dirty="0" smtClean="0"/>
              <a:t>28:13</a:t>
            </a:r>
          </a:p>
          <a:p>
            <a:r>
              <a:rPr lang="en-US" sz="2000" b="1" dirty="0" smtClean="0"/>
              <a:t>Problems With the Early Manuscripts</a:t>
            </a:r>
            <a:endParaRPr lang="en-US" sz="2000" b="1" dirty="0"/>
          </a:p>
          <a:p>
            <a:r>
              <a:rPr lang="en-US" sz="2000" dirty="0"/>
              <a:t>“There probably were even more accidental changes in the years </a:t>
            </a:r>
            <a:r>
              <a:rPr lang="en-US" sz="2000" b="1" dirty="0"/>
              <a:t>before</a:t>
            </a:r>
            <a:r>
              <a:rPr lang="en-US" sz="2000" dirty="0"/>
              <a:t> we have surviving manuscripts. My reason for thinking that is this: by the time you get to the middle ages, who was copying manuscripts? The people copying manuscripts in the Middle Ages are the highly educated literate people who are monks in monasteries who are trained to copy manuscripts. Those are the people who copied manuscripts in the middle ages. Well you didn’t have monks in the fourth century, so when you first start getting complete manuscripts, who was copying them then if you don’t have monks in monasteries yet? … The fourth century manuscripts we have are pretty good, so they’re written by highly literate people who appear to be trained to copy manuscripts in the fourth century. But things start changing when you start getting earlier. The manuscripts in the third century aren’t nearly as good as manuscripts from the fourth century. The scribes don’t appear to be trained. When you get to the second century, we don’t have much – just fragments here and there – they’re not nearly as good as fourth century manuscripts. Who was copying the manuscripts to begin with? The reality is that most people in the ancient world were illiterate. This seems strange to us today because almost everybody we know is basically literate. </a:t>
            </a:r>
            <a:r>
              <a:rPr lang="en-US" sz="2000" dirty="0" smtClean="0"/>
              <a:t>Illiteracy is </a:t>
            </a:r>
            <a:r>
              <a:rPr lang="en-US" sz="2000" dirty="0"/>
              <a:t>still a big problem in this country, but 99% of the population in </a:t>
            </a:r>
            <a:r>
              <a:rPr lang="en-US" sz="2000" dirty="0" smtClean="0"/>
              <a:t>the United States can </a:t>
            </a:r>
            <a:r>
              <a:rPr lang="en-US" sz="2000" dirty="0"/>
              <a:t>at least read the sports page.  </a:t>
            </a:r>
          </a:p>
        </p:txBody>
      </p:sp>
    </p:spTree>
  </p:cSld>
  <p:clrMapOvr>
    <a:masterClrMapping/>
  </p:clrMapOvr>
  <p:transition>
    <p:zo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52401"/>
            <a:ext cx="8610600" cy="2862322"/>
          </a:xfrm>
          <a:prstGeom prst="rect">
            <a:avLst/>
          </a:prstGeom>
          <a:noFill/>
        </p:spPr>
        <p:txBody>
          <a:bodyPr wrap="square" rtlCol="0">
            <a:spAutoFit/>
          </a:bodyPr>
          <a:lstStyle/>
          <a:p>
            <a:r>
              <a:rPr lang="en-US" sz="2000" dirty="0" smtClean="0"/>
              <a:t>“In the ancient world maybe 10% of the population could read the sports page… Most </a:t>
            </a:r>
            <a:r>
              <a:rPr lang="en-US" sz="2000" dirty="0"/>
              <a:t>people couldn’t read. Most people couldn’t write. Who copied the manuscripts? In the early Christian churches whoever the guy was in the church who at least could read something was probably the person who copied the manuscript. Was he trained as a scribe? No! Well then, how good was he? </a:t>
            </a:r>
            <a:r>
              <a:rPr lang="en-US" sz="2000" b="1" dirty="0"/>
              <a:t>Probably</a:t>
            </a:r>
            <a:r>
              <a:rPr lang="en-US" sz="2000" dirty="0"/>
              <a:t> not very good. He </a:t>
            </a:r>
            <a:r>
              <a:rPr lang="en-US" sz="2000" b="1" dirty="0"/>
              <a:t>probably</a:t>
            </a:r>
            <a:r>
              <a:rPr lang="en-US" sz="2000" dirty="0"/>
              <a:t> made accidental mistakes. That got replicated and replicated and replicated until the surviving manuscripts. </a:t>
            </a:r>
            <a:r>
              <a:rPr lang="en-US" sz="2000" b="1" dirty="0"/>
              <a:t>Probably</a:t>
            </a:r>
            <a:r>
              <a:rPr lang="en-US" sz="2000" dirty="0"/>
              <a:t> – I mean </a:t>
            </a:r>
            <a:r>
              <a:rPr lang="en-US" sz="2000" b="1" dirty="0"/>
              <a:t>I don’t know! </a:t>
            </a:r>
            <a:r>
              <a:rPr lang="en-US" sz="2000" dirty="0"/>
              <a:t>Nobody </a:t>
            </a:r>
            <a:r>
              <a:rPr lang="en-US" sz="2000" dirty="0" smtClean="0"/>
              <a:t>knows! </a:t>
            </a:r>
            <a:r>
              <a:rPr lang="en-US" sz="2000" dirty="0"/>
              <a:t>Dan doesn’t know. Now he’s going to tell you he knows, but I’m telling you he doesn’t know.”</a:t>
            </a:r>
          </a:p>
        </p:txBody>
      </p:sp>
    </p:spTree>
  </p:cSld>
  <p:clrMapOvr>
    <a:masterClrMapping/>
  </p:clrMapOvr>
  <p:transition>
    <p:zo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7000"/>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295400"/>
          </a:xfrm>
        </p:spPr>
        <p:txBody>
          <a:bodyPr>
            <a:noAutofit/>
          </a:bodyPr>
          <a:lstStyle/>
          <a:p>
            <a:r>
              <a:rPr lang="en-US" dirty="0" smtClean="0">
                <a:solidFill>
                  <a:srgbClr val="FFFF00"/>
                </a:solidFill>
                <a:effectLst>
                  <a:outerShdw blurRad="76200" dist="63500" dir="2700000" algn="tl" rotWithShape="0">
                    <a:prstClr val="black"/>
                  </a:outerShdw>
                </a:effectLst>
              </a:rPr>
              <a:t>Response From Dan Wallace </a:t>
            </a:r>
            <a:br>
              <a:rPr lang="en-US" dirty="0" smtClean="0">
                <a:solidFill>
                  <a:srgbClr val="FFFF00"/>
                </a:solidFill>
                <a:effectLst>
                  <a:outerShdw blurRad="76200" dist="63500" dir="2700000" algn="tl" rotWithShape="0">
                    <a:prstClr val="black"/>
                  </a:outerShdw>
                </a:effectLst>
              </a:rPr>
            </a:br>
            <a:r>
              <a:rPr lang="en-US" dirty="0" smtClean="0">
                <a:solidFill>
                  <a:srgbClr val="FFFF00"/>
                </a:solidFill>
                <a:effectLst>
                  <a:outerShdw blurRad="76200" dist="63500" dir="2700000" algn="tl" rotWithShape="0">
                    <a:prstClr val="black"/>
                  </a:outerShdw>
                </a:effectLst>
              </a:rPr>
              <a:t>(in the debate)</a:t>
            </a:r>
            <a:endParaRPr lang="en-US" dirty="0">
              <a:solidFill>
                <a:srgbClr val="FFFF00"/>
              </a:solidFill>
              <a:effectLst>
                <a:outerShdw blurRad="76200" dist="63500" dir="2700000" algn="tl" rotWithShape="0">
                  <a:prstClr val="black"/>
                </a:outerShdw>
              </a:effectLst>
            </a:endParaRPr>
          </a:p>
        </p:txBody>
      </p:sp>
      <p:sp>
        <p:nvSpPr>
          <p:cNvPr id="3" name="TextBox 2"/>
          <p:cNvSpPr txBox="1"/>
          <p:nvPr/>
        </p:nvSpPr>
        <p:spPr>
          <a:xfrm>
            <a:off x="304800" y="1447800"/>
            <a:ext cx="8610600" cy="5324535"/>
          </a:xfrm>
          <a:prstGeom prst="rect">
            <a:avLst/>
          </a:prstGeom>
          <a:noFill/>
        </p:spPr>
        <p:txBody>
          <a:bodyPr wrap="square" rtlCol="0">
            <a:spAutoFit/>
          </a:bodyPr>
          <a:lstStyle/>
          <a:p>
            <a:pPr lvl="1"/>
            <a:r>
              <a:rPr lang="en-US" sz="2000" dirty="0" smtClean="0"/>
              <a:t>Bart claims that the first two centuries of copying were wild. This is not the whole story. The standard introduction to NT textual criticism puts things in perspective:</a:t>
            </a:r>
          </a:p>
          <a:p>
            <a:pPr lvl="2"/>
            <a:r>
              <a:rPr lang="en-US" sz="2000" dirty="0" smtClean="0"/>
              <a:t>“It would be a mistake to think that the uncontrolled copying practices that led to the formation of the Western textual tradition were followed everywhere that texts were reproduced in the Roman Empire. In particular, there is solid evidence that in at least one major see of early Christendom, the city of Alexandria, there was conscientious control exercised in the copying of the books of the NT. Textual witnesses connected to Alexandria attest to a high quality of textual transmission from the earliest times. It was there that a very ancient line of text was copied and preserved…” (Fourth Edition of the Text of the NT by Bruce Metzger and Bart Ehrman)</a:t>
            </a:r>
          </a:p>
          <a:p>
            <a:pPr lvl="2"/>
            <a:r>
              <a:rPr lang="en-US" sz="2000" dirty="0" smtClean="0"/>
              <a:t>P75 and Codex Vaticanus (also known as B) are two examples of this kind of quality of text. These two texts descend from a much earlier ancestor of the two in the second century and yet the two are very similar in their wording.</a:t>
            </a:r>
            <a:endParaRPr lang="en-US" sz="2000"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71" descr="scroll6.wmf (2754 bytes)"/>
          <p:cNvPicPr>
            <a:picLocks noChangeAspect="1" noChangeArrowheads="1"/>
          </p:cNvPicPr>
          <p:nvPr/>
        </p:nvPicPr>
        <p:blipFill>
          <a:blip r:embed="rId2" cstate="print"/>
          <a:srcRect/>
          <a:stretch>
            <a:fillRect/>
          </a:stretch>
        </p:blipFill>
        <p:spPr bwMode="auto">
          <a:xfrm>
            <a:off x="951253" y="4800600"/>
            <a:ext cx="835025" cy="914400"/>
          </a:xfrm>
          <a:prstGeom prst="rect">
            <a:avLst/>
          </a:prstGeom>
          <a:noFill/>
        </p:spPr>
      </p:pic>
      <p:pic>
        <p:nvPicPr>
          <p:cNvPr id="39" name="Picture 71" descr="scroll6.wmf (2754 bytes)"/>
          <p:cNvPicPr>
            <a:picLocks noChangeAspect="1" noChangeArrowheads="1"/>
          </p:cNvPicPr>
          <p:nvPr/>
        </p:nvPicPr>
        <p:blipFill>
          <a:blip r:embed="rId2" cstate="print"/>
          <a:srcRect/>
          <a:stretch>
            <a:fillRect/>
          </a:stretch>
        </p:blipFill>
        <p:spPr bwMode="auto">
          <a:xfrm>
            <a:off x="238847" y="4800600"/>
            <a:ext cx="835025" cy="914400"/>
          </a:xfrm>
          <a:prstGeom prst="rect">
            <a:avLst/>
          </a:prstGeom>
          <a:noFill/>
        </p:spPr>
      </p:pic>
      <p:pic>
        <p:nvPicPr>
          <p:cNvPr id="40" name="Picture 71" descr="scroll6.wmf (2754 bytes)"/>
          <p:cNvPicPr>
            <a:picLocks noChangeAspect="1" noChangeArrowheads="1"/>
          </p:cNvPicPr>
          <p:nvPr/>
        </p:nvPicPr>
        <p:blipFill>
          <a:blip r:embed="rId2" cstate="print"/>
          <a:srcRect/>
          <a:stretch>
            <a:fillRect/>
          </a:stretch>
        </p:blipFill>
        <p:spPr bwMode="auto">
          <a:xfrm>
            <a:off x="1679132" y="4800600"/>
            <a:ext cx="835025" cy="914400"/>
          </a:xfrm>
          <a:prstGeom prst="rect">
            <a:avLst/>
          </a:prstGeom>
          <a:noFill/>
        </p:spPr>
      </p:pic>
      <p:pic>
        <p:nvPicPr>
          <p:cNvPr id="41" name="Picture 71" descr="scroll6.wmf (2754 bytes)"/>
          <p:cNvPicPr>
            <a:picLocks noChangeAspect="1" noChangeArrowheads="1"/>
          </p:cNvPicPr>
          <p:nvPr/>
        </p:nvPicPr>
        <p:blipFill>
          <a:blip r:embed="rId2" cstate="print"/>
          <a:srcRect/>
          <a:stretch>
            <a:fillRect/>
          </a:stretch>
        </p:blipFill>
        <p:spPr bwMode="auto">
          <a:xfrm>
            <a:off x="3134890" y="4800600"/>
            <a:ext cx="835025" cy="914400"/>
          </a:xfrm>
          <a:prstGeom prst="rect">
            <a:avLst/>
          </a:prstGeom>
          <a:noFill/>
        </p:spPr>
      </p:pic>
      <p:pic>
        <p:nvPicPr>
          <p:cNvPr id="43" name="Picture 71" descr="scroll6.wmf (2754 bytes)"/>
          <p:cNvPicPr>
            <a:picLocks noChangeAspect="1" noChangeArrowheads="1"/>
          </p:cNvPicPr>
          <p:nvPr/>
        </p:nvPicPr>
        <p:blipFill>
          <a:blip r:embed="rId2" cstate="print"/>
          <a:srcRect/>
          <a:stretch>
            <a:fillRect/>
          </a:stretch>
        </p:blipFill>
        <p:spPr bwMode="auto">
          <a:xfrm>
            <a:off x="3862769" y="4800600"/>
            <a:ext cx="835025" cy="914400"/>
          </a:xfrm>
          <a:prstGeom prst="rect">
            <a:avLst/>
          </a:prstGeom>
          <a:noFill/>
        </p:spPr>
      </p:pic>
      <p:pic>
        <p:nvPicPr>
          <p:cNvPr id="61" name="Picture 71" descr="scroll6.wmf (2754 bytes)"/>
          <p:cNvPicPr>
            <a:picLocks noChangeAspect="1" noChangeArrowheads="1"/>
          </p:cNvPicPr>
          <p:nvPr/>
        </p:nvPicPr>
        <p:blipFill>
          <a:blip r:embed="rId2" cstate="print"/>
          <a:srcRect/>
          <a:stretch>
            <a:fillRect/>
          </a:stretch>
        </p:blipFill>
        <p:spPr bwMode="auto">
          <a:xfrm>
            <a:off x="2407011" y="4800600"/>
            <a:ext cx="835025" cy="914400"/>
          </a:xfrm>
          <a:prstGeom prst="rect">
            <a:avLst/>
          </a:prstGeom>
          <a:noFill/>
        </p:spPr>
      </p:pic>
      <p:pic>
        <p:nvPicPr>
          <p:cNvPr id="77" name="Picture 71" descr="scroll6.wmf (2754 bytes)"/>
          <p:cNvPicPr>
            <a:picLocks noChangeAspect="1" noChangeArrowheads="1"/>
          </p:cNvPicPr>
          <p:nvPr/>
        </p:nvPicPr>
        <p:blipFill>
          <a:blip r:embed="rId2" cstate="print"/>
          <a:srcRect/>
          <a:stretch>
            <a:fillRect/>
          </a:stretch>
        </p:blipFill>
        <p:spPr bwMode="auto">
          <a:xfrm>
            <a:off x="4590648" y="4800600"/>
            <a:ext cx="835025" cy="914400"/>
          </a:xfrm>
          <a:prstGeom prst="rect">
            <a:avLst/>
          </a:prstGeom>
          <a:noFill/>
        </p:spPr>
      </p:pic>
      <p:pic>
        <p:nvPicPr>
          <p:cNvPr id="78" name="Picture 71" descr="scroll6.wmf (2754 bytes)"/>
          <p:cNvPicPr>
            <a:picLocks noChangeAspect="1" noChangeArrowheads="1"/>
          </p:cNvPicPr>
          <p:nvPr/>
        </p:nvPicPr>
        <p:blipFill>
          <a:blip r:embed="rId2" cstate="print"/>
          <a:srcRect/>
          <a:stretch>
            <a:fillRect/>
          </a:stretch>
        </p:blipFill>
        <p:spPr bwMode="auto">
          <a:xfrm>
            <a:off x="5334000" y="4800600"/>
            <a:ext cx="835025" cy="914400"/>
          </a:xfrm>
          <a:prstGeom prst="rect">
            <a:avLst/>
          </a:prstGeom>
          <a:noFill/>
        </p:spPr>
      </p:pic>
      <p:pic>
        <p:nvPicPr>
          <p:cNvPr id="79" name="Picture 71" descr="scroll6.wmf (2754 bytes)"/>
          <p:cNvPicPr>
            <a:picLocks noChangeAspect="1" noChangeArrowheads="1"/>
          </p:cNvPicPr>
          <p:nvPr/>
        </p:nvPicPr>
        <p:blipFill>
          <a:blip r:embed="rId2" cstate="print"/>
          <a:srcRect/>
          <a:stretch>
            <a:fillRect/>
          </a:stretch>
        </p:blipFill>
        <p:spPr bwMode="auto">
          <a:xfrm>
            <a:off x="6822278" y="4800600"/>
            <a:ext cx="835025" cy="914400"/>
          </a:xfrm>
          <a:prstGeom prst="rect">
            <a:avLst/>
          </a:prstGeom>
          <a:noFill/>
        </p:spPr>
      </p:pic>
      <p:pic>
        <p:nvPicPr>
          <p:cNvPr id="81" name="Picture 71" descr="scroll6.wmf (2754 bytes)"/>
          <p:cNvPicPr>
            <a:picLocks noChangeAspect="1" noChangeArrowheads="1"/>
          </p:cNvPicPr>
          <p:nvPr/>
        </p:nvPicPr>
        <p:blipFill>
          <a:blip r:embed="rId2" cstate="print"/>
          <a:srcRect/>
          <a:stretch>
            <a:fillRect/>
          </a:stretch>
        </p:blipFill>
        <p:spPr bwMode="auto">
          <a:xfrm>
            <a:off x="7565630" y="4800600"/>
            <a:ext cx="835025" cy="914400"/>
          </a:xfrm>
          <a:prstGeom prst="rect">
            <a:avLst/>
          </a:prstGeom>
          <a:noFill/>
        </p:spPr>
      </p:pic>
      <p:pic>
        <p:nvPicPr>
          <p:cNvPr id="86" name="Picture 71" descr="scroll6.wmf (2754 bytes)"/>
          <p:cNvPicPr>
            <a:picLocks noChangeAspect="1" noChangeArrowheads="1"/>
          </p:cNvPicPr>
          <p:nvPr/>
        </p:nvPicPr>
        <p:blipFill>
          <a:blip r:embed="rId2" cstate="print"/>
          <a:srcRect/>
          <a:stretch>
            <a:fillRect/>
          </a:stretch>
        </p:blipFill>
        <p:spPr bwMode="auto">
          <a:xfrm>
            <a:off x="6078926" y="4800600"/>
            <a:ext cx="835025" cy="914400"/>
          </a:xfrm>
          <a:prstGeom prst="rect">
            <a:avLst/>
          </a:prstGeom>
          <a:noFill/>
        </p:spPr>
      </p:pic>
      <p:sp>
        <p:nvSpPr>
          <p:cNvPr id="167" name="Oval 166"/>
          <p:cNvSpPr/>
          <p:nvPr/>
        </p:nvSpPr>
        <p:spPr>
          <a:xfrm>
            <a:off x="2743200" y="5181600"/>
            <a:ext cx="61858" cy="762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4876800" y="5181600"/>
            <a:ext cx="61858" cy="76200"/>
          </a:xfrm>
          <a:prstGeom prst="ellipse">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5638800" y="5181600"/>
            <a:ext cx="61858" cy="76200"/>
          </a:xfrm>
          <a:prstGeom prst="ellipse">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8" name="Picture 71" descr="scroll6.wmf (2754 bytes)"/>
          <p:cNvPicPr>
            <a:picLocks noChangeAspect="1" noChangeArrowheads="1"/>
          </p:cNvPicPr>
          <p:nvPr/>
        </p:nvPicPr>
        <p:blipFill>
          <a:blip r:embed="rId2" cstate="print"/>
          <a:srcRect/>
          <a:stretch>
            <a:fillRect/>
          </a:stretch>
        </p:blipFill>
        <p:spPr bwMode="auto">
          <a:xfrm>
            <a:off x="8308975" y="4800600"/>
            <a:ext cx="835025" cy="914400"/>
          </a:xfrm>
          <a:prstGeom prst="rect">
            <a:avLst/>
          </a:prstGeom>
          <a:noFill/>
        </p:spPr>
      </p:pic>
      <p:sp>
        <p:nvSpPr>
          <p:cNvPr id="4" name="Title 3"/>
          <p:cNvSpPr>
            <a:spLocks noGrp="1"/>
          </p:cNvSpPr>
          <p:nvPr>
            <p:ph type="title"/>
          </p:nvPr>
        </p:nvSpPr>
        <p:spPr/>
        <p:txBody>
          <a:bodyPr/>
          <a:lstStyle/>
          <a:p>
            <a:r>
              <a:rPr lang="en-US" dirty="0" smtClean="0">
                <a:solidFill>
                  <a:srgbClr val="00B0F0"/>
                </a:solidFill>
                <a:effectLst>
                  <a:outerShdw blurRad="50800" dist="38100" dir="2700000" algn="tl" rotWithShape="0">
                    <a:prstClr val="black"/>
                  </a:outerShdw>
                </a:effectLst>
              </a:rPr>
              <a:t>Multiple Lines of Transmission</a:t>
            </a:r>
            <a:endParaRPr lang="en-US" dirty="0"/>
          </a:p>
        </p:txBody>
      </p:sp>
      <p:pic>
        <p:nvPicPr>
          <p:cNvPr id="9" name="Picture 71" descr="scroll6.wmf (2754 bytes)"/>
          <p:cNvPicPr>
            <a:picLocks noChangeAspect="1" noChangeArrowheads="1"/>
          </p:cNvPicPr>
          <p:nvPr/>
        </p:nvPicPr>
        <p:blipFill>
          <a:blip r:embed="rId2" cstate="print"/>
          <a:srcRect/>
          <a:stretch>
            <a:fillRect/>
          </a:stretch>
        </p:blipFill>
        <p:spPr bwMode="auto">
          <a:xfrm>
            <a:off x="3962400" y="1676400"/>
            <a:ext cx="835025" cy="914400"/>
          </a:xfrm>
          <a:prstGeom prst="rect">
            <a:avLst/>
          </a:prstGeom>
          <a:noFill/>
        </p:spPr>
      </p:pic>
      <p:sp>
        <p:nvSpPr>
          <p:cNvPr id="10" name="Text Box 73"/>
          <p:cNvSpPr txBox="1">
            <a:spLocks noChangeArrowheads="1"/>
          </p:cNvSpPr>
          <p:nvPr/>
        </p:nvSpPr>
        <p:spPr bwMode="auto">
          <a:xfrm>
            <a:off x="4724400" y="1752600"/>
            <a:ext cx="1403350" cy="641350"/>
          </a:xfrm>
          <a:prstGeom prst="rect">
            <a:avLst/>
          </a:prstGeom>
          <a:noFill/>
          <a:ln w="9525">
            <a:noFill/>
            <a:miter lim="800000"/>
            <a:headEnd/>
            <a:tailEnd/>
          </a:ln>
          <a:effectLst/>
        </p:spPr>
        <p:txBody>
          <a:bodyPr wrap="none">
            <a:spAutoFit/>
          </a:bodyPr>
          <a:lstStyle/>
          <a:p>
            <a:r>
              <a:rPr lang="en-US" b="1" dirty="0"/>
              <a:t>Original </a:t>
            </a:r>
          </a:p>
          <a:p>
            <a:r>
              <a:rPr lang="en-US" b="1" dirty="0"/>
              <a:t>Manuscript</a:t>
            </a:r>
          </a:p>
        </p:txBody>
      </p:sp>
      <p:pic>
        <p:nvPicPr>
          <p:cNvPr id="11" name="Picture 71" descr="scroll6.wmf (2754 bytes)"/>
          <p:cNvPicPr>
            <a:picLocks noChangeAspect="1" noChangeArrowheads="1"/>
          </p:cNvPicPr>
          <p:nvPr/>
        </p:nvPicPr>
        <p:blipFill>
          <a:blip r:embed="rId2" cstate="print"/>
          <a:srcRect/>
          <a:stretch>
            <a:fillRect/>
          </a:stretch>
        </p:blipFill>
        <p:spPr bwMode="auto">
          <a:xfrm>
            <a:off x="3124200" y="3048000"/>
            <a:ext cx="835025" cy="914400"/>
          </a:xfrm>
          <a:prstGeom prst="rect">
            <a:avLst/>
          </a:prstGeom>
          <a:noFill/>
        </p:spPr>
      </p:pic>
      <p:pic>
        <p:nvPicPr>
          <p:cNvPr id="12" name="Picture 71" descr="scroll6.wmf (2754 bytes)"/>
          <p:cNvPicPr>
            <a:picLocks noChangeAspect="1" noChangeArrowheads="1"/>
          </p:cNvPicPr>
          <p:nvPr/>
        </p:nvPicPr>
        <p:blipFill>
          <a:blip r:embed="rId2" cstate="print"/>
          <a:srcRect/>
          <a:stretch>
            <a:fillRect/>
          </a:stretch>
        </p:blipFill>
        <p:spPr bwMode="auto">
          <a:xfrm>
            <a:off x="1066800" y="3048000"/>
            <a:ext cx="835025" cy="914400"/>
          </a:xfrm>
          <a:prstGeom prst="rect">
            <a:avLst/>
          </a:prstGeom>
          <a:noFill/>
        </p:spPr>
      </p:pic>
      <p:pic>
        <p:nvPicPr>
          <p:cNvPr id="14" name="Picture 71" descr="scroll6.wmf (2754 bytes)"/>
          <p:cNvPicPr>
            <a:picLocks noChangeAspect="1" noChangeArrowheads="1"/>
          </p:cNvPicPr>
          <p:nvPr/>
        </p:nvPicPr>
        <p:blipFill>
          <a:blip r:embed="rId2" cstate="print"/>
          <a:srcRect/>
          <a:stretch>
            <a:fillRect/>
          </a:stretch>
        </p:blipFill>
        <p:spPr bwMode="auto">
          <a:xfrm>
            <a:off x="5181600" y="3048000"/>
            <a:ext cx="835025" cy="914400"/>
          </a:xfrm>
          <a:prstGeom prst="rect">
            <a:avLst/>
          </a:prstGeom>
          <a:noFill/>
        </p:spPr>
      </p:pic>
      <p:cxnSp>
        <p:nvCxnSpPr>
          <p:cNvPr id="18" name="Straight Arrow Connector 17"/>
          <p:cNvCxnSpPr>
            <a:stCxn id="9" idx="2"/>
            <a:endCxn id="12" idx="0"/>
          </p:cNvCxnSpPr>
          <p:nvPr/>
        </p:nvCxnSpPr>
        <p:spPr>
          <a:xfrm rot="5400000">
            <a:off x="2703513" y="1371600"/>
            <a:ext cx="457200" cy="289560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28600" y="3048000"/>
            <a:ext cx="880369" cy="369332"/>
          </a:xfrm>
          <a:prstGeom prst="rect">
            <a:avLst/>
          </a:prstGeom>
          <a:noFill/>
          <a:ln w="9525">
            <a:noFill/>
            <a:miter lim="800000"/>
            <a:headEnd/>
            <a:tailEnd/>
          </a:ln>
          <a:effectLst/>
        </p:spPr>
        <p:txBody>
          <a:bodyPr wrap="none">
            <a:spAutoFit/>
          </a:bodyPr>
          <a:lstStyle/>
          <a:p>
            <a:r>
              <a:rPr lang="en-US" b="1" dirty="0" smtClean="0"/>
              <a:t>Copies:</a:t>
            </a:r>
            <a:endParaRPr lang="en-US" b="1" dirty="0"/>
          </a:p>
        </p:txBody>
      </p:sp>
      <p:pic>
        <p:nvPicPr>
          <p:cNvPr id="23" name="Picture 71" descr="scroll6.wmf (2754 bytes)"/>
          <p:cNvPicPr>
            <a:picLocks noChangeAspect="1" noChangeArrowheads="1"/>
          </p:cNvPicPr>
          <p:nvPr/>
        </p:nvPicPr>
        <p:blipFill>
          <a:blip r:embed="rId2" cstate="print"/>
          <a:srcRect/>
          <a:stretch>
            <a:fillRect/>
          </a:stretch>
        </p:blipFill>
        <p:spPr bwMode="auto">
          <a:xfrm>
            <a:off x="7239000" y="3048000"/>
            <a:ext cx="835025" cy="914400"/>
          </a:xfrm>
          <a:prstGeom prst="rect">
            <a:avLst/>
          </a:prstGeom>
          <a:noFill/>
        </p:spPr>
      </p:pic>
      <p:cxnSp>
        <p:nvCxnSpPr>
          <p:cNvPr id="24" name="Straight Arrow Connector 23"/>
          <p:cNvCxnSpPr>
            <a:stCxn id="9" idx="2"/>
            <a:endCxn id="11" idx="0"/>
          </p:cNvCxnSpPr>
          <p:nvPr/>
        </p:nvCxnSpPr>
        <p:spPr>
          <a:xfrm rot="5400000">
            <a:off x="3732213" y="2400300"/>
            <a:ext cx="457200" cy="83820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9" idx="2"/>
            <a:endCxn id="14" idx="0"/>
          </p:cNvCxnSpPr>
          <p:nvPr/>
        </p:nvCxnSpPr>
        <p:spPr>
          <a:xfrm rot="16200000" flipH="1">
            <a:off x="4760913" y="2209800"/>
            <a:ext cx="457200" cy="121920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9" idx="2"/>
            <a:endCxn id="23" idx="0"/>
          </p:cNvCxnSpPr>
          <p:nvPr/>
        </p:nvCxnSpPr>
        <p:spPr>
          <a:xfrm rot="16200000" flipH="1">
            <a:off x="5789613" y="1181100"/>
            <a:ext cx="457200" cy="327660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2"/>
            <a:endCxn id="43" idx="0"/>
          </p:cNvCxnSpPr>
          <p:nvPr/>
        </p:nvCxnSpPr>
        <p:spPr>
          <a:xfrm rot="16200000" flipH="1">
            <a:off x="3491897" y="4012215"/>
            <a:ext cx="838200" cy="738569"/>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39" idx="0"/>
          </p:cNvCxnSpPr>
          <p:nvPr/>
        </p:nvCxnSpPr>
        <p:spPr>
          <a:xfrm rot="5400000">
            <a:off x="632980" y="3985780"/>
            <a:ext cx="838200" cy="79144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2" idx="2"/>
            <a:endCxn id="40" idx="0"/>
          </p:cNvCxnSpPr>
          <p:nvPr/>
        </p:nvCxnSpPr>
        <p:spPr>
          <a:xfrm rot="16200000" flipH="1">
            <a:off x="1371379" y="4075334"/>
            <a:ext cx="838200" cy="612332"/>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1" idx="2"/>
            <a:endCxn id="61" idx="0"/>
          </p:cNvCxnSpPr>
          <p:nvPr/>
        </p:nvCxnSpPr>
        <p:spPr>
          <a:xfrm rot="5400000">
            <a:off x="2764019" y="4022906"/>
            <a:ext cx="838200" cy="717189"/>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1" idx="2"/>
            <a:endCxn id="41" idx="0"/>
          </p:cNvCxnSpPr>
          <p:nvPr/>
        </p:nvCxnSpPr>
        <p:spPr>
          <a:xfrm rot="16200000" flipH="1">
            <a:off x="3127958" y="4376155"/>
            <a:ext cx="838200" cy="1069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2" idx="2"/>
            <a:endCxn id="38" idx="0"/>
          </p:cNvCxnSpPr>
          <p:nvPr/>
        </p:nvCxnSpPr>
        <p:spPr>
          <a:xfrm rot="5400000">
            <a:off x="1007440" y="4323727"/>
            <a:ext cx="838200" cy="115547"/>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23" idx="2"/>
            <a:endCxn id="188" idx="0"/>
          </p:cNvCxnSpPr>
          <p:nvPr/>
        </p:nvCxnSpPr>
        <p:spPr>
          <a:xfrm rot="16200000" flipH="1">
            <a:off x="7772400" y="3846512"/>
            <a:ext cx="838200" cy="1069975"/>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4" idx="2"/>
            <a:endCxn id="77" idx="0"/>
          </p:cNvCxnSpPr>
          <p:nvPr/>
        </p:nvCxnSpPr>
        <p:spPr>
          <a:xfrm rot="5400000">
            <a:off x="4884537" y="4086024"/>
            <a:ext cx="838200" cy="590952"/>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4" idx="2"/>
            <a:endCxn id="86" idx="0"/>
          </p:cNvCxnSpPr>
          <p:nvPr/>
        </p:nvCxnSpPr>
        <p:spPr>
          <a:xfrm rot="16200000" flipH="1">
            <a:off x="5628676" y="3932837"/>
            <a:ext cx="838200" cy="897326"/>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23" idx="2"/>
            <a:endCxn id="79" idx="0"/>
          </p:cNvCxnSpPr>
          <p:nvPr/>
        </p:nvCxnSpPr>
        <p:spPr>
          <a:xfrm rot="5400000">
            <a:off x="7029052" y="4173139"/>
            <a:ext cx="838200" cy="416722"/>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23" idx="2"/>
            <a:endCxn id="81" idx="0"/>
          </p:cNvCxnSpPr>
          <p:nvPr/>
        </p:nvCxnSpPr>
        <p:spPr>
          <a:xfrm rot="16200000" flipH="1">
            <a:off x="7400728" y="4218185"/>
            <a:ext cx="838200" cy="32663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14" idx="2"/>
            <a:endCxn id="78" idx="0"/>
          </p:cNvCxnSpPr>
          <p:nvPr/>
        </p:nvCxnSpPr>
        <p:spPr>
          <a:xfrm rot="16200000" flipH="1">
            <a:off x="5256213" y="4305300"/>
            <a:ext cx="838200" cy="15240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sp>
        <p:nvSpPr>
          <p:cNvPr id="159" name="Oval 158"/>
          <p:cNvSpPr/>
          <p:nvPr/>
        </p:nvSpPr>
        <p:spPr>
          <a:xfrm>
            <a:off x="1371600" y="3352800"/>
            <a:ext cx="76200" cy="76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3429000" y="3352800"/>
            <a:ext cx="76200" cy="762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5486400" y="3352800"/>
            <a:ext cx="76200" cy="76200"/>
          </a:xfrm>
          <a:prstGeom prst="ellipse">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7543800" y="3352800"/>
            <a:ext cx="76200" cy="76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7086600" y="5181600"/>
            <a:ext cx="76200" cy="76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7848600" y="5181600"/>
            <a:ext cx="76200" cy="76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8610600" y="5181600"/>
            <a:ext cx="76200" cy="76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533400" y="5181600"/>
            <a:ext cx="76200" cy="76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1219200" y="5181600"/>
            <a:ext cx="76200" cy="76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1981200" y="5181600"/>
            <a:ext cx="76200" cy="76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3429000" y="5181600"/>
            <a:ext cx="61858" cy="762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4191000" y="5181600"/>
            <a:ext cx="61858" cy="762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6400800" y="5181600"/>
            <a:ext cx="61858" cy="76200"/>
          </a:xfrm>
          <a:prstGeom prst="ellipse">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lus/>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7"/>
          <p:cNvGrpSpPr>
            <a:grpSpLocks/>
          </p:cNvGrpSpPr>
          <p:nvPr/>
        </p:nvGrpSpPr>
        <p:grpSpPr bwMode="auto">
          <a:xfrm>
            <a:off x="4152900" y="3689350"/>
            <a:ext cx="4152900" cy="1063625"/>
            <a:chOff x="2616" y="2324"/>
            <a:chExt cx="2616" cy="670"/>
          </a:xfrm>
        </p:grpSpPr>
        <p:sp>
          <p:nvSpPr>
            <p:cNvPr id="1068" name="Text Box 21"/>
            <p:cNvSpPr txBox="1">
              <a:spLocks noChangeArrowheads="1"/>
            </p:cNvSpPr>
            <p:nvPr/>
          </p:nvSpPr>
          <p:spPr bwMode="auto">
            <a:xfrm>
              <a:off x="3504" y="2352"/>
              <a:ext cx="1110" cy="642"/>
            </a:xfrm>
            <a:prstGeom prst="rect">
              <a:avLst/>
            </a:prstGeom>
            <a:noFill/>
            <a:ln w="12700" algn="ctr">
              <a:solidFill>
                <a:schemeClr val="tx1"/>
              </a:solidFill>
              <a:miter lim="800000"/>
              <a:headEnd/>
              <a:tailEnd/>
            </a:ln>
          </p:spPr>
          <p:txBody>
            <a:bodyPr>
              <a:spAutoFit/>
            </a:bodyPr>
            <a:lstStyle/>
            <a:p>
              <a:pPr algn="ctr" eaLnBrk="0" hangingPunct="0"/>
              <a:r>
                <a:rPr lang="en-US" sz="2000" b="1" i="1">
                  <a:latin typeface="Times New Roman" pitchFamily="18" charset="0"/>
                </a:rPr>
                <a:t>Observation</a:t>
              </a:r>
              <a:br>
                <a:rPr lang="en-US" sz="2000" b="1" i="1">
                  <a:latin typeface="Times New Roman" pitchFamily="18" charset="0"/>
                </a:rPr>
              </a:br>
              <a:r>
                <a:rPr lang="en-US" sz="2000" b="1" i="1">
                  <a:latin typeface="Times New Roman" pitchFamily="18" charset="0"/>
                </a:rPr>
                <a:t>and</a:t>
              </a:r>
              <a:br>
                <a:rPr lang="en-US" sz="2000" b="1" i="1">
                  <a:latin typeface="Times New Roman" pitchFamily="18" charset="0"/>
                </a:rPr>
              </a:br>
              <a:r>
                <a:rPr lang="en-US" sz="2000" b="1" i="1">
                  <a:latin typeface="Times New Roman" pitchFamily="18" charset="0"/>
                </a:rPr>
                <a:t> Interpretation</a:t>
              </a:r>
            </a:p>
          </p:txBody>
        </p:sp>
        <p:cxnSp>
          <p:nvCxnSpPr>
            <p:cNvPr id="1069" name="AutoShape 49"/>
            <p:cNvCxnSpPr>
              <a:cxnSpLocks noChangeShapeType="1"/>
              <a:stCxn id="1068" idx="3"/>
            </p:cNvCxnSpPr>
            <p:nvPr/>
          </p:nvCxnSpPr>
          <p:spPr bwMode="auto">
            <a:xfrm>
              <a:off x="4614" y="2673"/>
              <a:ext cx="618" cy="255"/>
            </a:xfrm>
            <a:prstGeom prst="bentConnector3">
              <a:avLst>
                <a:gd name="adj1" fmla="val 82218"/>
              </a:avLst>
            </a:prstGeom>
            <a:noFill/>
            <a:ln w="25400">
              <a:solidFill>
                <a:schemeClr val="tx1"/>
              </a:solidFill>
              <a:miter lim="800000"/>
              <a:headEnd/>
              <a:tailEnd type="none" w="lg" len="med"/>
            </a:ln>
          </p:spPr>
        </p:cxnSp>
        <p:cxnSp>
          <p:nvCxnSpPr>
            <p:cNvPr id="1070" name="AutoShape 50"/>
            <p:cNvCxnSpPr>
              <a:cxnSpLocks noChangeShapeType="1"/>
              <a:stCxn id="1068" idx="1"/>
            </p:cNvCxnSpPr>
            <p:nvPr/>
          </p:nvCxnSpPr>
          <p:spPr bwMode="auto">
            <a:xfrm rot="10800000">
              <a:off x="2616" y="2324"/>
              <a:ext cx="888" cy="349"/>
            </a:xfrm>
            <a:prstGeom prst="bentConnector2">
              <a:avLst/>
            </a:prstGeom>
            <a:noFill/>
            <a:ln w="25400">
              <a:solidFill>
                <a:schemeClr val="tx1"/>
              </a:solidFill>
              <a:miter lim="800000"/>
              <a:headEnd/>
              <a:tailEnd type="stealth" w="lg" len="med"/>
            </a:ln>
          </p:spPr>
        </p:cxnSp>
      </p:grpSp>
      <p:grpSp>
        <p:nvGrpSpPr>
          <p:cNvPr id="3" name="Group 108"/>
          <p:cNvGrpSpPr>
            <a:grpSpLocks/>
          </p:cNvGrpSpPr>
          <p:nvPr/>
        </p:nvGrpSpPr>
        <p:grpSpPr bwMode="auto">
          <a:xfrm>
            <a:off x="3352800" y="1349377"/>
            <a:ext cx="1557338" cy="1241426"/>
            <a:chOff x="2112" y="850"/>
            <a:chExt cx="981" cy="782"/>
          </a:xfrm>
        </p:grpSpPr>
        <p:sp>
          <p:nvSpPr>
            <p:cNvPr id="1065" name="Text Box 22"/>
            <p:cNvSpPr txBox="1">
              <a:spLocks noChangeArrowheads="1"/>
            </p:cNvSpPr>
            <p:nvPr/>
          </p:nvSpPr>
          <p:spPr bwMode="auto">
            <a:xfrm>
              <a:off x="2112" y="1008"/>
              <a:ext cx="981" cy="258"/>
            </a:xfrm>
            <a:prstGeom prst="rect">
              <a:avLst/>
            </a:prstGeom>
            <a:noFill/>
            <a:ln w="12700" algn="ctr">
              <a:solidFill>
                <a:schemeClr val="tx1"/>
              </a:solidFill>
              <a:miter lim="800000"/>
              <a:headEnd/>
              <a:tailEnd/>
            </a:ln>
          </p:spPr>
          <p:txBody>
            <a:bodyPr>
              <a:spAutoFit/>
            </a:bodyPr>
            <a:lstStyle/>
            <a:p>
              <a:pPr algn="ctr" eaLnBrk="0" hangingPunct="0"/>
              <a:r>
                <a:rPr lang="en-US" sz="2000" b="1" i="1">
                  <a:latin typeface="Times New Roman" pitchFamily="18" charset="0"/>
                </a:rPr>
                <a:t>Illumination</a:t>
              </a:r>
            </a:p>
          </p:txBody>
        </p:sp>
        <p:cxnSp>
          <p:nvCxnSpPr>
            <p:cNvPr id="1066" name="AutoShape 51"/>
            <p:cNvCxnSpPr>
              <a:cxnSpLocks noChangeShapeType="1"/>
              <a:stCxn id="1065" idx="0"/>
              <a:endCxn id="1034" idx="3"/>
            </p:cNvCxnSpPr>
            <p:nvPr/>
          </p:nvCxnSpPr>
          <p:spPr bwMode="auto">
            <a:xfrm rot="5400000" flipH="1" flipV="1">
              <a:off x="2524" y="928"/>
              <a:ext cx="158" cy="1"/>
            </a:xfrm>
            <a:prstGeom prst="straightConnector1">
              <a:avLst/>
            </a:prstGeom>
            <a:noFill/>
            <a:ln w="25400">
              <a:solidFill>
                <a:schemeClr val="tx1"/>
              </a:solidFill>
              <a:round/>
              <a:headEnd/>
              <a:tailEnd type="none" w="lg" len="med"/>
            </a:ln>
          </p:spPr>
        </p:cxnSp>
        <p:cxnSp>
          <p:nvCxnSpPr>
            <p:cNvPr id="1067" name="AutoShape 52"/>
            <p:cNvCxnSpPr>
              <a:cxnSpLocks noChangeShapeType="1"/>
              <a:stCxn id="1065" idx="2"/>
              <a:endCxn id="1039" idx="0"/>
            </p:cNvCxnSpPr>
            <p:nvPr/>
          </p:nvCxnSpPr>
          <p:spPr bwMode="auto">
            <a:xfrm rot="16200000" flipH="1">
              <a:off x="2426" y="1442"/>
              <a:ext cx="366" cy="13"/>
            </a:xfrm>
            <a:prstGeom prst="straightConnector1">
              <a:avLst/>
            </a:prstGeom>
            <a:noFill/>
            <a:ln w="25400">
              <a:solidFill>
                <a:schemeClr val="tx1"/>
              </a:solidFill>
              <a:round/>
              <a:headEnd/>
              <a:tailEnd type="stealth" w="lg" len="med"/>
            </a:ln>
          </p:spPr>
        </p:cxnSp>
      </p:grpSp>
      <p:grpSp>
        <p:nvGrpSpPr>
          <p:cNvPr id="4" name="Group 109"/>
          <p:cNvGrpSpPr>
            <a:grpSpLocks/>
          </p:cNvGrpSpPr>
          <p:nvPr/>
        </p:nvGrpSpPr>
        <p:grpSpPr bwMode="auto">
          <a:xfrm>
            <a:off x="5029200" y="2819400"/>
            <a:ext cx="3694113" cy="409575"/>
            <a:chOff x="3168" y="1776"/>
            <a:chExt cx="2327" cy="258"/>
          </a:xfrm>
        </p:grpSpPr>
        <p:sp>
          <p:nvSpPr>
            <p:cNvPr id="1062" name="Text Box 23"/>
            <p:cNvSpPr txBox="1">
              <a:spLocks noChangeArrowheads="1"/>
            </p:cNvSpPr>
            <p:nvPr/>
          </p:nvSpPr>
          <p:spPr bwMode="auto">
            <a:xfrm>
              <a:off x="4080" y="1776"/>
              <a:ext cx="911" cy="258"/>
            </a:xfrm>
            <a:prstGeom prst="rect">
              <a:avLst/>
            </a:prstGeom>
            <a:noFill/>
            <a:ln w="12700" algn="ctr">
              <a:solidFill>
                <a:schemeClr val="tx1"/>
              </a:solidFill>
              <a:miter lim="800000"/>
              <a:headEnd/>
              <a:tailEnd/>
            </a:ln>
          </p:spPr>
          <p:txBody>
            <a:bodyPr>
              <a:spAutoFit/>
            </a:bodyPr>
            <a:lstStyle/>
            <a:p>
              <a:pPr algn="ctr" eaLnBrk="0" hangingPunct="0"/>
              <a:r>
                <a:rPr lang="en-US" sz="2000" b="1" i="1">
                  <a:latin typeface="Times New Roman" pitchFamily="18" charset="0"/>
                </a:rPr>
                <a:t>Application</a:t>
              </a:r>
            </a:p>
          </p:txBody>
        </p:sp>
        <p:cxnSp>
          <p:nvCxnSpPr>
            <p:cNvPr id="1063" name="AutoShape 53"/>
            <p:cNvCxnSpPr>
              <a:cxnSpLocks noChangeShapeType="1"/>
              <a:stCxn id="1062" idx="1"/>
            </p:cNvCxnSpPr>
            <p:nvPr/>
          </p:nvCxnSpPr>
          <p:spPr bwMode="auto">
            <a:xfrm rot="10800000" flipV="1">
              <a:off x="3168" y="1905"/>
              <a:ext cx="912" cy="15"/>
            </a:xfrm>
            <a:prstGeom prst="straightConnector1">
              <a:avLst/>
            </a:prstGeom>
            <a:noFill/>
            <a:ln w="25400">
              <a:solidFill>
                <a:schemeClr val="tx1"/>
              </a:solidFill>
              <a:round/>
              <a:headEnd/>
              <a:tailEnd type="none" w="lg" len="med"/>
            </a:ln>
          </p:spPr>
        </p:cxnSp>
        <p:cxnSp>
          <p:nvCxnSpPr>
            <p:cNvPr id="1064" name="AutoShape 54"/>
            <p:cNvCxnSpPr>
              <a:cxnSpLocks noChangeShapeType="1"/>
              <a:stCxn id="1062" idx="3"/>
            </p:cNvCxnSpPr>
            <p:nvPr/>
          </p:nvCxnSpPr>
          <p:spPr bwMode="auto">
            <a:xfrm flipV="1">
              <a:off x="4991" y="1889"/>
              <a:ext cx="504" cy="16"/>
            </a:xfrm>
            <a:prstGeom prst="straightConnector1">
              <a:avLst/>
            </a:prstGeom>
            <a:noFill/>
            <a:ln w="25400">
              <a:solidFill>
                <a:schemeClr val="tx1"/>
              </a:solidFill>
              <a:round/>
              <a:headEnd/>
              <a:tailEnd type="stealth" w="lg" len="med"/>
            </a:ln>
          </p:spPr>
        </p:cxnSp>
      </p:grpSp>
      <p:grpSp>
        <p:nvGrpSpPr>
          <p:cNvPr id="5" name="Group 103"/>
          <p:cNvGrpSpPr>
            <a:grpSpLocks/>
          </p:cNvGrpSpPr>
          <p:nvPr/>
        </p:nvGrpSpPr>
        <p:grpSpPr bwMode="auto">
          <a:xfrm>
            <a:off x="762000" y="457200"/>
            <a:ext cx="3124200" cy="2771775"/>
            <a:chOff x="480" y="288"/>
            <a:chExt cx="1968" cy="1746"/>
          </a:xfrm>
        </p:grpSpPr>
        <p:sp>
          <p:nvSpPr>
            <p:cNvPr id="1057" name="Text Box 17"/>
            <p:cNvSpPr txBox="1">
              <a:spLocks noChangeArrowheads="1"/>
            </p:cNvSpPr>
            <p:nvPr/>
          </p:nvSpPr>
          <p:spPr bwMode="auto">
            <a:xfrm>
              <a:off x="912" y="288"/>
              <a:ext cx="849" cy="258"/>
            </a:xfrm>
            <a:prstGeom prst="rect">
              <a:avLst/>
            </a:prstGeom>
            <a:noFill/>
            <a:ln w="12700">
              <a:solidFill>
                <a:schemeClr val="tx1"/>
              </a:solidFill>
              <a:miter lim="800000"/>
              <a:headEnd/>
              <a:tailEnd/>
            </a:ln>
          </p:spPr>
          <p:txBody>
            <a:bodyPr>
              <a:spAutoFit/>
            </a:bodyPr>
            <a:lstStyle/>
            <a:p>
              <a:pPr eaLnBrk="0" hangingPunct="0"/>
              <a:r>
                <a:rPr lang="en-US" sz="2000" b="1" i="1">
                  <a:latin typeface="Times New Roman" pitchFamily="18" charset="0"/>
                </a:rPr>
                <a:t>Revelation</a:t>
              </a:r>
              <a:endParaRPr lang="en-US" sz="2000">
                <a:latin typeface="Times New Roman" pitchFamily="18" charset="0"/>
              </a:endParaRPr>
            </a:p>
          </p:txBody>
        </p:sp>
        <p:cxnSp>
          <p:nvCxnSpPr>
            <p:cNvPr id="1058" name="AutoShape 28"/>
            <p:cNvCxnSpPr>
              <a:cxnSpLocks noChangeShapeType="1"/>
              <a:stCxn id="1057" idx="1"/>
            </p:cNvCxnSpPr>
            <p:nvPr/>
          </p:nvCxnSpPr>
          <p:spPr bwMode="auto">
            <a:xfrm rot="10800000" flipV="1">
              <a:off x="741" y="417"/>
              <a:ext cx="171" cy="495"/>
            </a:xfrm>
            <a:prstGeom prst="bentConnector2">
              <a:avLst/>
            </a:prstGeom>
            <a:noFill/>
            <a:ln w="25400">
              <a:solidFill>
                <a:schemeClr val="tx1"/>
              </a:solidFill>
              <a:miter lim="800000"/>
              <a:headEnd/>
              <a:tailEnd type="stealth" w="lg" len="med"/>
            </a:ln>
          </p:spPr>
        </p:cxnSp>
        <p:cxnSp>
          <p:nvCxnSpPr>
            <p:cNvPr id="1059" name="AutoShape 35"/>
            <p:cNvCxnSpPr>
              <a:cxnSpLocks noChangeShapeType="1"/>
              <a:endCxn id="1057" idx="3"/>
            </p:cNvCxnSpPr>
            <p:nvPr/>
          </p:nvCxnSpPr>
          <p:spPr bwMode="auto">
            <a:xfrm rot="10800000">
              <a:off x="1761" y="417"/>
              <a:ext cx="687" cy="15"/>
            </a:xfrm>
            <a:prstGeom prst="straightConnector1">
              <a:avLst/>
            </a:prstGeom>
            <a:noFill/>
            <a:ln w="25400">
              <a:solidFill>
                <a:schemeClr val="tx1"/>
              </a:solidFill>
              <a:round/>
              <a:headEnd/>
              <a:tailEnd type="none" w="lg" len="med"/>
            </a:ln>
          </p:spPr>
        </p:cxnSp>
        <p:pic>
          <p:nvPicPr>
            <p:cNvPr id="1060" name="Picture 61" descr="bd07697_.wmf (29954 bytes)"/>
            <p:cNvPicPr>
              <a:picLocks noChangeAspect="1" noChangeArrowheads="1"/>
            </p:cNvPicPr>
            <p:nvPr/>
          </p:nvPicPr>
          <p:blipFill>
            <a:blip r:embed="rId4" cstate="print"/>
            <a:srcRect/>
            <a:stretch>
              <a:fillRect/>
            </a:stretch>
          </p:blipFill>
          <p:spPr bwMode="auto">
            <a:xfrm>
              <a:off x="480" y="912"/>
              <a:ext cx="522" cy="1122"/>
            </a:xfrm>
            <a:prstGeom prst="rect">
              <a:avLst/>
            </a:prstGeom>
            <a:noFill/>
            <a:ln w="9525">
              <a:noFill/>
              <a:miter lim="800000"/>
              <a:headEnd/>
              <a:tailEnd/>
            </a:ln>
          </p:spPr>
        </p:pic>
        <p:sp>
          <p:nvSpPr>
            <p:cNvPr id="1061" name="Text Box 69"/>
            <p:cNvSpPr txBox="1">
              <a:spLocks noChangeArrowheads="1"/>
            </p:cNvSpPr>
            <p:nvPr/>
          </p:nvSpPr>
          <p:spPr bwMode="auto">
            <a:xfrm>
              <a:off x="950" y="887"/>
              <a:ext cx="868" cy="404"/>
            </a:xfrm>
            <a:prstGeom prst="rect">
              <a:avLst/>
            </a:prstGeom>
            <a:noFill/>
            <a:ln w="9525">
              <a:noFill/>
              <a:miter lim="800000"/>
              <a:headEnd/>
              <a:tailEnd/>
            </a:ln>
          </p:spPr>
          <p:txBody>
            <a:bodyPr wrap="none">
              <a:spAutoFit/>
            </a:bodyPr>
            <a:lstStyle/>
            <a:p>
              <a:r>
                <a:rPr lang="en-US" b="1"/>
                <a:t>Prophet</a:t>
              </a:r>
            </a:p>
            <a:p>
              <a:r>
                <a:rPr lang="en-US" b="1"/>
                <a:t> or Apostle</a:t>
              </a:r>
            </a:p>
          </p:txBody>
        </p:sp>
      </p:grpSp>
      <p:grpSp>
        <p:nvGrpSpPr>
          <p:cNvPr id="6" name="Group 104"/>
          <p:cNvGrpSpPr>
            <a:grpSpLocks/>
          </p:cNvGrpSpPr>
          <p:nvPr/>
        </p:nvGrpSpPr>
        <p:grpSpPr bwMode="auto">
          <a:xfrm>
            <a:off x="533400" y="3048001"/>
            <a:ext cx="2393950" cy="2819401"/>
            <a:chOff x="336" y="1920"/>
            <a:chExt cx="1508" cy="1776"/>
          </a:xfrm>
        </p:grpSpPr>
        <p:sp>
          <p:nvSpPr>
            <p:cNvPr id="1052" name="Text Box 18"/>
            <p:cNvSpPr txBox="1">
              <a:spLocks noChangeArrowheads="1"/>
            </p:cNvSpPr>
            <p:nvPr/>
          </p:nvSpPr>
          <p:spPr bwMode="auto">
            <a:xfrm>
              <a:off x="336" y="2304"/>
              <a:ext cx="884" cy="258"/>
            </a:xfrm>
            <a:prstGeom prst="rect">
              <a:avLst/>
            </a:prstGeom>
            <a:noFill/>
            <a:ln w="12700" algn="ctr">
              <a:solidFill>
                <a:schemeClr val="tx1"/>
              </a:solidFill>
              <a:miter lim="800000"/>
              <a:headEnd/>
              <a:tailEnd/>
            </a:ln>
          </p:spPr>
          <p:txBody>
            <a:bodyPr>
              <a:spAutoFit/>
            </a:bodyPr>
            <a:lstStyle/>
            <a:p>
              <a:pPr eaLnBrk="0" hangingPunct="0"/>
              <a:r>
                <a:rPr lang="en-US" sz="2000" b="1" i="1">
                  <a:latin typeface="Times New Roman" pitchFamily="18" charset="0"/>
                </a:rPr>
                <a:t>Inspiration</a:t>
              </a:r>
            </a:p>
          </p:txBody>
        </p:sp>
        <p:cxnSp>
          <p:nvCxnSpPr>
            <p:cNvPr id="1053" name="AutoShape 37"/>
            <p:cNvCxnSpPr>
              <a:cxnSpLocks noChangeShapeType="1"/>
              <a:endCxn id="1052" idx="0"/>
            </p:cNvCxnSpPr>
            <p:nvPr/>
          </p:nvCxnSpPr>
          <p:spPr bwMode="auto">
            <a:xfrm rot="16200000" flipH="1">
              <a:off x="581" y="2107"/>
              <a:ext cx="384" cy="10"/>
            </a:xfrm>
            <a:prstGeom prst="straightConnector1">
              <a:avLst/>
            </a:prstGeom>
            <a:noFill/>
            <a:ln w="25400">
              <a:solidFill>
                <a:schemeClr val="tx1"/>
              </a:solidFill>
              <a:round/>
              <a:headEnd/>
              <a:tailEnd type="none" w="lg" len="med"/>
            </a:ln>
          </p:spPr>
        </p:cxnSp>
        <p:cxnSp>
          <p:nvCxnSpPr>
            <p:cNvPr id="1054" name="AutoShape 40"/>
            <p:cNvCxnSpPr>
              <a:cxnSpLocks noChangeShapeType="1"/>
              <a:stCxn id="1052" idx="2"/>
              <a:endCxn id="1055" idx="0"/>
            </p:cNvCxnSpPr>
            <p:nvPr/>
          </p:nvCxnSpPr>
          <p:spPr bwMode="auto">
            <a:xfrm rot="5400000">
              <a:off x="482" y="2823"/>
              <a:ext cx="558" cy="35"/>
            </a:xfrm>
            <a:prstGeom prst="straightConnector1">
              <a:avLst/>
            </a:prstGeom>
            <a:noFill/>
            <a:ln w="25400">
              <a:solidFill>
                <a:schemeClr val="tx1"/>
              </a:solidFill>
              <a:round/>
              <a:headEnd/>
              <a:tailEnd type="stealth" w="lg" len="med"/>
            </a:ln>
          </p:spPr>
        </p:cxnSp>
        <p:pic>
          <p:nvPicPr>
            <p:cNvPr id="1055" name="Picture 71" descr="scroll6.wmf (2754 bytes)"/>
            <p:cNvPicPr>
              <a:picLocks noChangeAspect="1" noChangeArrowheads="1"/>
            </p:cNvPicPr>
            <p:nvPr/>
          </p:nvPicPr>
          <p:blipFill>
            <a:blip r:embed="rId5" cstate="print"/>
            <a:srcRect/>
            <a:stretch>
              <a:fillRect/>
            </a:stretch>
          </p:blipFill>
          <p:spPr bwMode="auto">
            <a:xfrm>
              <a:off x="480" y="3120"/>
              <a:ext cx="526" cy="576"/>
            </a:xfrm>
            <a:prstGeom prst="rect">
              <a:avLst/>
            </a:prstGeom>
            <a:noFill/>
            <a:ln w="9525">
              <a:noFill/>
              <a:miter lim="800000"/>
              <a:headEnd/>
              <a:tailEnd/>
            </a:ln>
          </p:spPr>
        </p:pic>
        <p:sp>
          <p:nvSpPr>
            <p:cNvPr id="1056" name="Text Box 73"/>
            <p:cNvSpPr txBox="1">
              <a:spLocks noChangeArrowheads="1"/>
            </p:cNvSpPr>
            <p:nvPr/>
          </p:nvSpPr>
          <p:spPr bwMode="auto">
            <a:xfrm>
              <a:off x="960" y="3168"/>
              <a:ext cx="884" cy="404"/>
            </a:xfrm>
            <a:prstGeom prst="rect">
              <a:avLst/>
            </a:prstGeom>
            <a:noFill/>
            <a:ln w="9525">
              <a:noFill/>
              <a:miter lim="800000"/>
              <a:headEnd/>
              <a:tailEnd/>
            </a:ln>
          </p:spPr>
          <p:txBody>
            <a:bodyPr wrap="none">
              <a:spAutoFit/>
            </a:bodyPr>
            <a:lstStyle/>
            <a:p>
              <a:r>
                <a:rPr lang="en-US" b="1"/>
                <a:t>Original </a:t>
              </a:r>
            </a:p>
            <a:p>
              <a:r>
                <a:rPr lang="en-US" b="1"/>
                <a:t>Manuscript</a:t>
              </a:r>
            </a:p>
          </p:txBody>
        </p:sp>
      </p:grpSp>
      <p:grpSp>
        <p:nvGrpSpPr>
          <p:cNvPr id="7" name="Group 105"/>
          <p:cNvGrpSpPr>
            <a:grpSpLocks/>
          </p:cNvGrpSpPr>
          <p:nvPr/>
        </p:nvGrpSpPr>
        <p:grpSpPr bwMode="auto">
          <a:xfrm>
            <a:off x="1179513" y="5334000"/>
            <a:ext cx="5329237" cy="1524000"/>
            <a:chOff x="743" y="3360"/>
            <a:chExt cx="3357" cy="960"/>
          </a:xfrm>
        </p:grpSpPr>
        <p:sp>
          <p:nvSpPr>
            <p:cNvPr id="1045" name="Text Box 19"/>
            <p:cNvSpPr txBox="1">
              <a:spLocks noChangeArrowheads="1"/>
            </p:cNvSpPr>
            <p:nvPr/>
          </p:nvSpPr>
          <p:spPr bwMode="auto">
            <a:xfrm>
              <a:off x="960" y="3792"/>
              <a:ext cx="1044" cy="258"/>
            </a:xfrm>
            <a:prstGeom prst="rect">
              <a:avLst/>
            </a:prstGeom>
            <a:noFill/>
            <a:ln w="12700" algn="ctr">
              <a:solidFill>
                <a:schemeClr val="tx1"/>
              </a:solidFill>
              <a:miter lim="800000"/>
              <a:headEnd/>
              <a:tailEnd/>
            </a:ln>
          </p:spPr>
          <p:txBody>
            <a:bodyPr>
              <a:spAutoFit/>
            </a:bodyPr>
            <a:lstStyle/>
            <a:p>
              <a:pPr eaLnBrk="0" hangingPunct="0"/>
              <a:r>
                <a:rPr lang="en-US" sz="2000" b="1" i="1">
                  <a:latin typeface="Times New Roman" pitchFamily="18" charset="0"/>
                </a:rPr>
                <a:t>Preservation</a:t>
              </a:r>
            </a:p>
          </p:txBody>
        </p:sp>
        <p:cxnSp>
          <p:nvCxnSpPr>
            <p:cNvPr id="1046" name="AutoShape 38"/>
            <p:cNvCxnSpPr>
              <a:cxnSpLocks noChangeShapeType="1"/>
              <a:endCxn id="1045" idx="1"/>
            </p:cNvCxnSpPr>
            <p:nvPr/>
          </p:nvCxnSpPr>
          <p:spPr bwMode="auto">
            <a:xfrm rot="16200000" flipH="1">
              <a:off x="739" y="3700"/>
              <a:ext cx="225" cy="217"/>
            </a:xfrm>
            <a:prstGeom prst="bentConnector2">
              <a:avLst/>
            </a:prstGeom>
            <a:noFill/>
            <a:ln w="25400">
              <a:solidFill>
                <a:schemeClr val="tx1"/>
              </a:solidFill>
              <a:miter lim="800000"/>
              <a:headEnd/>
              <a:tailEnd type="none" w="lg" len="med"/>
            </a:ln>
          </p:spPr>
        </p:cxnSp>
        <p:cxnSp>
          <p:nvCxnSpPr>
            <p:cNvPr id="1047" name="AutoShape 41"/>
            <p:cNvCxnSpPr>
              <a:cxnSpLocks noChangeShapeType="1"/>
              <a:stCxn id="1045" idx="3"/>
              <a:endCxn id="1051" idx="1"/>
            </p:cNvCxnSpPr>
            <p:nvPr/>
          </p:nvCxnSpPr>
          <p:spPr bwMode="auto">
            <a:xfrm flipV="1">
              <a:off x="2004" y="3902"/>
              <a:ext cx="650" cy="19"/>
            </a:xfrm>
            <a:prstGeom prst="straightConnector1">
              <a:avLst/>
            </a:prstGeom>
            <a:noFill/>
            <a:ln w="25400">
              <a:solidFill>
                <a:schemeClr val="tx1"/>
              </a:solidFill>
              <a:round/>
              <a:headEnd/>
              <a:tailEnd type="stealth" w="lg" len="med"/>
            </a:ln>
          </p:spPr>
        </p:cxnSp>
        <p:grpSp>
          <p:nvGrpSpPr>
            <p:cNvPr id="8" name="Group 92"/>
            <p:cNvGrpSpPr>
              <a:grpSpLocks/>
            </p:cNvGrpSpPr>
            <p:nvPr/>
          </p:nvGrpSpPr>
          <p:grpSpPr bwMode="auto">
            <a:xfrm>
              <a:off x="2640" y="3468"/>
              <a:ext cx="803" cy="852"/>
              <a:chOff x="2640" y="3468"/>
              <a:chExt cx="803" cy="852"/>
            </a:xfrm>
          </p:grpSpPr>
          <p:graphicFrame>
            <p:nvGraphicFramePr>
              <p:cNvPr id="1026" name="Object 84"/>
              <p:cNvGraphicFramePr>
                <a:graphicFrameLocks noChangeAspect="1"/>
              </p:cNvGraphicFramePr>
              <p:nvPr/>
            </p:nvGraphicFramePr>
            <p:xfrm>
              <a:off x="2640" y="3468"/>
              <a:ext cx="515" cy="564"/>
            </p:xfrm>
            <a:graphic>
              <a:graphicData uri="http://schemas.openxmlformats.org/presentationml/2006/ole">
                <p:oleObj spid="_x0000_s110594" r:id="rId6" imgW="3161905" imgH="3467584" progId="">
                  <p:embed/>
                </p:oleObj>
              </a:graphicData>
            </a:graphic>
          </p:graphicFrame>
          <p:graphicFrame>
            <p:nvGraphicFramePr>
              <p:cNvPr id="1027" name="Object 85"/>
              <p:cNvGraphicFramePr>
                <a:graphicFrameLocks noChangeAspect="1"/>
              </p:cNvGraphicFramePr>
              <p:nvPr/>
            </p:nvGraphicFramePr>
            <p:xfrm>
              <a:off x="2736" y="3564"/>
              <a:ext cx="515" cy="564"/>
            </p:xfrm>
            <a:graphic>
              <a:graphicData uri="http://schemas.openxmlformats.org/presentationml/2006/ole">
                <p:oleObj spid="_x0000_s110595" r:id="rId7" imgW="3161905" imgH="3467584" progId="">
                  <p:embed/>
                </p:oleObj>
              </a:graphicData>
            </a:graphic>
          </p:graphicFrame>
          <p:graphicFrame>
            <p:nvGraphicFramePr>
              <p:cNvPr id="1028" name="Object 86"/>
              <p:cNvGraphicFramePr>
                <a:graphicFrameLocks noChangeAspect="1"/>
              </p:cNvGraphicFramePr>
              <p:nvPr/>
            </p:nvGraphicFramePr>
            <p:xfrm>
              <a:off x="2832" y="3660"/>
              <a:ext cx="515" cy="564"/>
            </p:xfrm>
            <a:graphic>
              <a:graphicData uri="http://schemas.openxmlformats.org/presentationml/2006/ole">
                <p:oleObj spid="_x0000_s110596" r:id="rId8" imgW="3161905" imgH="3467584" progId="">
                  <p:embed/>
                </p:oleObj>
              </a:graphicData>
            </a:graphic>
          </p:graphicFrame>
          <p:graphicFrame>
            <p:nvGraphicFramePr>
              <p:cNvPr id="1029" name="Object 87"/>
              <p:cNvGraphicFramePr>
                <a:graphicFrameLocks noChangeAspect="1"/>
              </p:cNvGraphicFramePr>
              <p:nvPr/>
            </p:nvGraphicFramePr>
            <p:xfrm>
              <a:off x="2928" y="3756"/>
              <a:ext cx="515" cy="564"/>
            </p:xfrm>
            <a:graphic>
              <a:graphicData uri="http://schemas.openxmlformats.org/presentationml/2006/ole">
                <p:oleObj spid="_x0000_s110597" r:id="rId9" imgW="3161905" imgH="3467584" progId="">
                  <p:embed/>
                </p:oleObj>
              </a:graphicData>
            </a:graphic>
          </p:graphicFrame>
          <p:sp>
            <p:nvSpPr>
              <p:cNvPr id="1050" name="Oval 89"/>
              <p:cNvSpPr>
                <a:spLocks noChangeArrowheads="1"/>
              </p:cNvSpPr>
              <p:nvPr/>
            </p:nvSpPr>
            <p:spPr bwMode="auto">
              <a:xfrm>
                <a:off x="3312" y="3936"/>
                <a:ext cx="96" cy="96"/>
              </a:xfrm>
              <a:prstGeom prst="ellipse">
                <a:avLst/>
              </a:prstGeom>
              <a:solidFill>
                <a:schemeClr val="accent1">
                  <a:alpha val="0"/>
                </a:schemeClr>
              </a:solidFill>
              <a:ln w="9525">
                <a:noFill/>
                <a:round/>
                <a:headEnd/>
                <a:tailEnd/>
              </a:ln>
            </p:spPr>
            <p:txBody>
              <a:bodyPr wrap="none" anchor="ctr"/>
              <a:lstStyle/>
              <a:p>
                <a:endParaRPr lang="en-US"/>
              </a:p>
            </p:txBody>
          </p:sp>
          <p:sp>
            <p:nvSpPr>
              <p:cNvPr id="1051" name="Oval 90"/>
              <p:cNvSpPr>
                <a:spLocks noChangeArrowheads="1"/>
              </p:cNvSpPr>
              <p:nvPr/>
            </p:nvSpPr>
            <p:spPr bwMode="auto">
              <a:xfrm>
                <a:off x="2640" y="3888"/>
                <a:ext cx="96" cy="96"/>
              </a:xfrm>
              <a:prstGeom prst="ellipse">
                <a:avLst/>
              </a:prstGeom>
              <a:solidFill>
                <a:schemeClr val="accent1">
                  <a:alpha val="0"/>
                </a:schemeClr>
              </a:solidFill>
              <a:ln w="9525">
                <a:noFill/>
                <a:round/>
                <a:headEnd/>
                <a:tailEnd/>
              </a:ln>
            </p:spPr>
            <p:txBody>
              <a:bodyPr wrap="none" anchor="ctr"/>
              <a:lstStyle/>
              <a:p>
                <a:endParaRPr lang="en-US"/>
              </a:p>
            </p:txBody>
          </p:sp>
        </p:grpSp>
        <p:sp>
          <p:nvSpPr>
            <p:cNvPr id="1049" name="Text Box 93"/>
            <p:cNvSpPr txBox="1">
              <a:spLocks noChangeArrowheads="1"/>
            </p:cNvSpPr>
            <p:nvPr/>
          </p:nvSpPr>
          <p:spPr bwMode="auto">
            <a:xfrm>
              <a:off x="3216" y="3360"/>
              <a:ext cx="884" cy="404"/>
            </a:xfrm>
            <a:prstGeom prst="rect">
              <a:avLst/>
            </a:prstGeom>
            <a:noFill/>
            <a:ln w="9525">
              <a:noFill/>
              <a:miter lim="800000"/>
              <a:headEnd/>
              <a:tailEnd/>
            </a:ln>
          </p:spPr>
          <p:txBody>
            <a:bodyPr wrap="none">
              <a:spAutoFit/>
            </a:bodyPr>
            <a:lstStyle/>
            <a:p>
              <a:r>
                <a:rPr lang="en-US" b="1"/>
                <a:t>Manuscript</a:t>
              </a:r>
            </a:p>
            <a:p>
              <a:r>
                <a:rPr lang="en-US" b="1"/>
                <a:t>Copies</a:t>
              </a:r>
            </a:p>
          </p:txBody>
        </p:sp>
      </p:grpSp>
      <p:grpSp>
        <p:nvGrpSpPr>
          <p:cNvPr id="9" name="Group 106"/>
          <p:cNvGrpSpPr>
            <a:grpSpLocks/>
          </p:cNvGrpSpPr>
          <p:nvPr/>
        </p:nvGrpSpPr>
        <p:grpSpPr bwMode="auto">
          <a:xfrm>
            <a:off x="5280025" y="4419600"/>
            <a:ext cx="3571875" cy="2085975"/>
            <a:chOff x="3326" y="2784"/>
            <a:chExt cx="2250" cy="1314"/>
          </a:xfrm>
        </p:grpSpPr>
        <p:sp>
          <p:nvSpPr>
            <p:cNvPr id="1041" name="Text Box 20"/>
            <p:cNvSpPr txBox="1">
              <a:spLocks noChangeArrowheads="1"/>
            </p:cNvSpPr>
            <p:nvPr/>
          </p:nvSpPr>
          <p:spPr bwMode="auto">
            <a:xfrm>
              <a:off x="4656" y="3840"/>
              <a:ext cx="920" cy="258"/>
            </a:xfrm>
            <a:prstGeom prst="rect">
              <a:avLst/>
            </a:prstGeom>
            <a:noFill/>
            <a:ln w="12700" algn="ctr">
              <a:solidFill>
                <a:schemeClr val="tx1"/>
              </a:solidFill>
              <a:miter lim="800000"/>
              <a:headEnd/>
              <a:tailEnd/>
            </a:ln>
          </p:spPr>
          <p:txBody>
            <a:bodyPr>
              <a:spAutoFit/>
            </a:bodyPr>
            <a:lstStyle/>
            <a:p>
              <a:pPr algn="ctr" eaLnBrk="0" hangingPunct="0"/>
              <a:r>
                <a:rPr lang="en-US" sz="2000" b="1" i="1">
                  <a:latin typeface="Times New Roman" pitchFamily="18" charset="0"/>
                </a:rPr>
                <a:t>Translation</a:t>
              </a:r>
            </a:p>
          </p:txBody>
        </p:sp>
        <p:cxnSp>
          <p:nvCxnSpPr>
            <p:cNvPr id="1042" name="AutoShape 39"/>
            <p:cNvCxnSpPr>
              <a:cxnSpLocks noChangeShapeType="1"/>
              <a:stCxn id="1050" idx="1"/>
              <a:endCxn id="1041" idx="1"/>
            </p:cNvCxnSpPr>
            <p:nvPr/>
          </p:nvCxnSpPr>
          <p:spPr bwMode="auto">
            <a:xfrm>
              <a:off x="3326" y="3950"/>
              <a:ext cx="1330" cy="19"/>
            </a:xfrm>
            <a:prstGeom prst="straightConnector1">
              <a:avLst/>
            </a:prstGeom>
            <a:noFill/>
            <a:ln w="25400">
              <a:solidFill>
                <a:schemeClr val="tx1"/>
              </a:solidFill>
              <a:round/>
              <a:headEnd/>
              <a:tailEnd type="none" w="lg" len="med"/>
            </a:ln>
          </p:spPr>
        </p:cxnSp>
        <p:cxnSp>
          <p:nvCxnSpPr>
            <p:cNvPr id="1043" name="AutoShape 42"/>
            <p:cNvCxnSpPr>
              <a:cxnSpLocks noChangeShapeType="1"/>
              <a:stCxn id="1041" idx="0"/>
            </p:cNvCxnSpPr>
            <p:nvPr/>
          </p:nvCxnSpPr>
          <p:spPr bwMode="auto">
            <a:xfrm rot="5400000" flipH="1" flipV="1">
              <a:off x="4934" y="3638"/>
              <a:ext cx="384" cy="20"/>
            </a:xfrm>
            <a:prstGeom prst="straightConnector1">
              <a:avLst/>
            </a:prstGeom>
            <a:noFill/>
            <a:ln w="25400">
              <a:solidFill>
                <a:schemeClr val="tx1"/>
              </a:solidFill>
              <a:round/>
              <a:headEnd/>
              <a:tailEnd type="stealth" w="lg" len="med"/>
            </a:ln>
          </p:spPr>
        </p:cxnSp>
        <p:pic>
          <p:nvPicPr>
            <p:cNvPr id="1044" name="Picture 95" descr="bible_search"/>
            <p:cNvPicPr>
              <a:picLocks noChangeAspect="1" noChangeArrowheads="1"/>
            </p:cNvPicPr>
            <p:nvPr/>
          </p:nvPicPr>
          <p:blipFill>
            <a:blip r:embed="rId10" cstate="print"/>
            <a:srcRect/>
            <a:stretch>
              <a:fillRect/>
            </a:stretch>
          </p:blipFill>
          <p:spPr bwMode="auto">
            <a:xfrm>
              <a:off x="4848" y="2784"/>
              <a:ext cx="499" cy="747"/>
            </a:xfrm>
            <a:prstGeom prst="rect">
              <a:avLst/>
            </a:prstGeom>
            <a:noFill/>
            <a:ln w="9525">
              <a:noFill/>
              <a:miter lim="800000"/>
              <a:headEnd/>
              <a:tailEnd/>
            </a:ln>
          </p:spPr>
        </p:pic>
      </p:grpSp>
      <p:pic>
        <p:nvPicPr>
          <p:cNvPr id="1039" name="Picture 98" descr="people1">
            <a:hlinkClick r:id="rId11"/>
          </p:cNvPr>
          <p:cNvPicPr>
            <a:picLocks noChangeAspect="1" noChangeArrowheads="1"/>
          </p:cNvPicPr>
          <p:nvPr/>
        </p:nvPicPr>
        <p:blipFill>
          <a:blip r:embed="rId12" cstate="print"/>
          <a:srcRect/>
          <a:stretch>
            <a:fillRect/>
          </a:stretch>
        </p:blipFill>
        <p:spPr bwMode="auto">
          <a:xfrm>
            <a:off x="3276600" y="2590800"/>
            <a:ext cx="1752600" cy="1098550"/>
          </a:xfrm>
          <a:prstGeom prst="rect">
            <a:avLst/>
          </a:prstGeom>
          <a:noFill/>
          <a:ln w="9525">
            <a:noFill/>
            <a:miter lim="800000"/>
            <a:headEnd/>
            <a:tailEnd/>
          </a:ln>
        </p:spPr>
      </p:pic>
      <p:sp>
        <p:nvSpPr>
          <p:cNvPr id="1040" name="Text Box 99"/>
          <p:cNvSpPr txBox="1">
            <a:spLocks noChangeArrowheads="1"/>
          </p:cNvSpPr>
          <p:nvPr/>
        </p:nvSpPr>
        <p:spPr bwMode="auto">
          <a:xfrm>
            <a:off x="2651125" y="3617913"/>
            <a:ext cx="1301750" cy="641350"/>
          </a:xfrm>
          <a:prstGeom prst="rect">
            <a:avLst/>
          </a:prstGeom>
          <a:noFill/>
          <a:ln w="9525">
            <a:noFill/>
            <a:miter lim="800000"/>
            <a:headEnd/>
            <a:tailEnd/>
          </a:ln>
        </p:spPr>
        <p:txBody>
          <a:bodyPr wrap="none">
            <a:spAutoFit/>
          </a:bodyPr>
          <a:lstStyle/>
          <a:p>
            <a:pPr algn="ctr"/>
            <a:r>
              <a:rPr lang="en-US" b="1"/>
              <a:t>Christians</a:t>
            </a:r>
          </a:p>
          <a:p>
            <a:pPr algn="ctr"/>
            <a:r>
              <a:rPr lang="en-US" b="1"/>
              <a:t>Today</a:t>
            </a:r>
          </a:p>
        </p:txBody>
      </p:sp>
      <p:sp>
        <p:nvSpPr>
          <p:cNvPr id="1034" name="AutoShape 58"/>
          <p:cNvSpPr>
            <a:spLocks noChangeArrowheads="1"/>
          </p:cNvSpPr>
          <p:nvPr/>
        </p:nvSpPr>
        <p:spPr bwMode="auto">
          <a:xfrm>
            <a:off x="3429000" y="152400"/>
            <a:ext cx="1409700" cy="1196975"/>
          </a:xfrm>
          <a:prstGeom prst="triangle">
            <a:avLst>
              <a:gd name="adj" fmla="val 50000"/>
            </a:avLst>
          </a:prstGeom>
          <a:gradFill rotWithShape="1">
            <a:gsLst>
              <a:gs pos="0">
                <a:srgbClr val="FFFF00"/>
              </a:gs>
              <a:gs pos="100000">
                <a:srgbClr val="FF3300"/>
              </a:gs>
            </a:gsLst>
            <a:path path="shape">
              <a:fillToRect l="50000" t="50000" r="50000" b="50000"/>
            </a:path>
          </a:gradFill>
          <a:ln w="9525">
            <a:solidFill>
              <a:schemeClr val="tx1"/>
            </a:solidFill>
            <a:miter lim="800000"/>
            <a:headEnd/>
            <a:tailEnd/>
          </a:ln>
        </p:spPr>
        <p:txBody>
          <a:bodyPr wrap="none" anchor="ctr">
            <a:spAutoFit/>
          </a:bodyPr>
          <a:lstStyle/>
          <a:p>
            <a:pPr algn="ctr"/>
            <a:r>
              <a:rPr lang="en-US" sz="2400" b="1"/>
              <a:t>God</a:t>
            </a:r>
          </a:p>
        </p:txBody>
      </p:sp>
      <p:sp>
        <p:nvSpPr>
          <p:cNvPr id="46" name="Text Box 14"/>
          <p:cNvSpPr txBox="1">
            <a:spLocks noChangeArrowheads="1"/>
          </p:cNvSpPr>
          <p:nvPr/>
        </p:nvSpPr>
        <p:spPr bwMode="auto">
          <a:xfrm>
            <a:off x="5257800" y="0"/>
            <a:ext cx="3886200" cy="1077218"/>
          </a:xfrm>
          <a:prstGeom prst="rect">
            <a:avLst/>
          </a:prstGeom>
          <a:solidFill>
            <a:srgbClr val="99CCFF"/>
          </a:solidFill>
          <a:ln w="76200" cmpd="tri">
            <a:solidFill>
              <a:schemeClr val="tx1"/>
            </a:solidFill>
            <a:miter lim="800000"/>
            <a:headEnd/>
            <a:tailEnd/>
          </a:ln>
        </p:spPr>
        <p:txBody>
          <a:bodyPr>
            <a:spAutoFit/>
          </a:bodyPr>
          <a:lstStyle/>
          <a:p>
            <a:pPr algn="ctr"/>
            <a:r>
              <a:rPr lang="en-US" sz="3200" b="1" dirty="0"/>
              <a:t>How </a:t>
            </a:r>
            <a:r>
              <a:rPr lang="en-US" sz="3200" b="1" dirty="0" smtClean="0"/>
              <a:t>God Provides Us With His Word</a:t>
            </a:r>
            <a:endParaRPr lang="en-US" sz="3200" b="1"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pic>
        <p:nvPicPr>
          <p:cNvPr id="11" name="Picture 10" descr="bart_ehrman_from_debate.jpg"/>
          <p:cNvPicPr>
            <a:picLocks noChangeAspect="1"/>
          </p:cNvPicPr>
          <p:nvPr/>
        </p:nvPicPr>
        <p:blipFill>
          <a:blip r:embed="rId2" cstate="print"/>
          <a:stretch>
            <a:fillRect/>
          </a:stretch>
        </p:blipFill>
        <p:spPr>
          <a:xfrm>
            <a:off x="304800" y="1752600"/>
            <a:ext cx="4114800" cy="2952409"/>
          </a:xfrm>
          <a:prstGeom prst="rect">
            <a:avLst/>
          </a:prstGeom>
        </p:spPr>
      </p:pic>
      <p:pic>
        <p:nvPicPr>
          <p:cNvPr id="12" name="Picture 11" descr="Dan_Wallace_debate.jpg"/>
          <p:cNvPicPr>
            <a:picLocks noChangeAspect="1"/>
          </p:cNvPicPr>
          <p:nvPr/>
        </p:nvPicPr>
        <p:blipFill>
          <a:blip r:embed="rId3" cstate="print"/>
          <a:stretch>
            <a:fillRect/>
          </a:stretch>
        </p:blipFill>
        <p:spPr>
          <a:xfrm>
            <a:off x="4648200" y="3657600"/>
            <a:ext cx="4114800" cy="2981840"/>
          </a:xfrm>
          <a:prstGeom prst="rect">
            <a:avLst/>
          </a:prstGeom>
        </p:spPr>
      </p:pic>
    </p:spTree>
  </p:cSld>
  <p:clrMapOvr>
    <a:masterClrMapping/>
  </p:clrMapOvr>
  <p:transition>
    <p:zo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2000"/>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Autofit/>
          </a:bodyPr>
          <a:lstStyle/>
          <a:p>
            <a:r>
              <a:rPr lang="en-US" sz="4800" dirty="0" smtClean="0">
                <a:solidFill>
                  <a:srgbClr val="FFFF00"/>
                </a:solidFill>
                <a:effectLst>
                  <a:outerShdw blurRad="63500" dist="63500" dir="2700000" algn="tl" rotWithShape="0">
                    <a:prstClr val="black"/>
                  </a:outerShdw>
                </a:effectLst>
              </a:rPr>
              <a:t>Review Questions</a:t>
            </a:r>
            <a:endParaRPr lang="en-US" sz="4800" dirty="0">
              <a:solidFill>
                <a:srgbClr val="FFFF00"/>
              </a:solidFill>
              <a:effectLst>
                <a:outerShdw blurRad="63500" dist="63500" dir="2700000" algn="tl" rotWithShape="0">
                  <a:prstClr val="black"/>
                </a:outerShdw>
              </a:effectLst>
            </a:endParaRPr>
          </a:p>
        </p:txBody>
      </p:sp>
      <p:sp>
        <p:nvSpPr>
          <p:cNvPr id="3" name="Content Placeholder 2"/>
          <p:cNvSpPr>
            <a:spLocks noGrp="1"/>
          </p:cNvSpPr>
          <p:nvPr>
            <p:ph idx="1"/>
          </p:nvPr>
        </p:nvSpPr>
        <p:spPr>
          <a:xfrm>
            <a:off x="457200" y="762000"/>
            <a:ext cx="8229600" cy="5943600"/>
          </a:xfrm>
        </p:spPr>
        <p:txBody>
          <a:bodyPr>
            <a:normAutofit lnSpcReduction="10000"/>
          </a:bodyPr>
          <a:lstStyle/>
          <a:p>
            <a:r>
              <a:rPr lang="en-US" sz="3600" b="1" dirty="0" smtClean="0">
                <a:ln>
                  <a:solidFill>
                    <a:schemeClr val="tx1"/>
                  </a:solidFill>
                </a:ln>
                <a:solidFill>
                  <a:srgbClr val="FFFF00"/>
                </a:solidFill>
                <a:effectLst>
                  <a:outerShdw blurRad="50800" dist="38100" dir="2700000" algn="tl" rotWithShape="0">
                    <a:prstClr val="black"/>
                  </a:outerShdw>
                </a:effectLst>
              </a:rPr>
              <a:t>As Bart Ehrman attempts to cast </a:t>
            </a:r>
            <a:r>
              <a:rPr lang="en-US" sz="3600" b="1" dirty="0" smtClean="0">
                <a:ln>
                  <a:solidFill>
                    <a:schemeClr val="tx1"/>
                  </a:solidFill>
                </a:ln>
                <a:solidFill>
                  <a:schemeClr val="accent6">
                    <a:lumMod val="75000"/>
                  </a:schemeClr>
                </a:solidFill>
                <a:effectLst>
                  <a:outerShdw blurRad="50800" dist="38100" dir="2700000" algn="tl" rotWithShape="0">
                    <a:prstClr val="black"/>
                  </a:outerShdw>
                </a:effectLst>
              </a:rPr>
              <a:t>doubt</a:t>
            </a:r>
            <a:r>
              <a:rPr lang="en-US" sz="3600" b="1" dirty="0" smtClean="0">
                <a:ln>
                  <a:solidFill>
                    <a:schemeClr val="tx1"/>
                  </a:solidFill>
                </a:ln>
                <a:solidFill>
                  <a:srgbClr val="FFFF00"/>
                </a:solidFill>
                <a:effectLst>
                  <a:outerShdw blurRad="50800" dist="38100" dir="2700000" algn="tl" rotWithShape="0">
                    <a:prstClr val="black"/>
                  </a:outerShdw>
                </a:effectLst>
              </a:rPr>
              <a:t> on the reliability of our New Testament manuscripts, what </a:t>
            </a:r>
            <a:r>
              <a:rPr lang="en-US" sz="3600" b="1" dirty="0" smtClean="0">
                <a:ln>
                  <a:solidFill>
                    <a:schemeClr val="tx1"/>
                  </a:solidFill>
                </a:ln>
                <a:solidFill>
                  <a:schemeClr val="accent6">
                    <a:lumMod val="75000"/>
                  </a:schemeClr>
                </a:solidFill>
                <a:effectLst>
                  <a:outerShdw blurRad="50800" dist="38100" dir="2700000" algn="tl" rotWithShape="0">
                    <a:prstClr val="black"/>
                  </a:outerShdw>
                </a:effectLst>
              </a:rPr>
              <a:t>unproven</a:t>
            </a:r>
            <a:r>
              <a:rPr lang="en-US" sz="3600" b="1" dirty="0" smtClean="0">
                <a:ln>
                  <a:solidFill>
                    <a:schemeClr val="tx1"/>
                  </a:solidFill>
                </a:ln>
                <a:solidFill>
                  <a:srgbClr val="FFFF00"/>
                </a:solidFill>
                <a:effectLst>
                  <a:outerShdw blurRad="50800" dist="38100" dir="2700000" algn="tl" rotWithShape="0">
                    <a:prstClr val="black"/>
                  </a:outerShdw>
                </a:effectLst>
              </a:rPr>
              <a:t> </a:t>
            </a:r>
            <a:r>
              <a:rPr lang="en-US" sz="3600" b="1" dirty="0" smtClean="0">
                <a:ln>
                  <a:solidFill>
                    <a:schemeClr val="tx1"/>
                  </a:solidFill>
                </a:ln>
                <a:solidFill>
                  <a:schemeClr val="accent6">
                    <a:lumMod val="75000"/>
                  </a:schemeClr>
                </a:solidFill>
                <a:effectLst>
                  <a:outerShdw blurRad="50800" dist="38100" dir="2700000" algn="tl" rotWithShape="0">
                    <a:prstClr val="black"/>
                  </a:outerShdw>
                </a:effectLst>
              </a:rPr>
              <a:t>assumption</a:t>
            </a:r>
            <a:r>
              <a:rPr lang="en-US" sz="3600" b="1" dirty="0" smtClean="0">
                <a:ln>
                  <a:solidFill>
                    <a:schemeClr val="tx1"/>
                  </a:solidFill>
                </a:ln>
                <a:solidFill>
                  <a:srgbClr val="FFFF00"/>
                </a:solidFill>
                <a:effectLst>
                  <a:outerShdw blurRad="50800" dist="38100" dir="2700000" algn="tl" rotWithShape="0">
                    <a:prstClr val="black"/>
                  </a:outerShdw>
                </a:effectLst>
              </a:rPr>
              <a:t> does he always seem to make about how the New Testament documents were copied?</a:t>
            </a:r>
          </a:p>
          <a:p>
            <a:pPr lvl="1"/>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He seems to assume that there was only </a:t>
            </a:r>
            <a:r>
              <a:rPr lang="en-US" sz="3200" b="1" u="sng" dirty="0" smtClean="0">
                <a:ln w="3175">
                  <a:solidFill>
                    <a:schemeClr val="tx1"/>
                  </a:solidFill>
                </a:ln>
                <a:solidFill>
                  <a:schemeClr val="accent6">
                    <a:lumMod val="75000"/>
                  </a:schemeClr>
                </a:solidFill>
                <a:effectLst>
                  <a:outerShdw dist="50800" dir="2700000" algn="tl" rotWithShape="0">
                    <a:prstClr val="black"/>
                  </a:outerShdw>
                </a:effectLst>
              </a:rPr>
              <a:t>one line of transmission</a:t>
            </a:r>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 that is, </a:t>
            </a:r>
            <a:r>
              <a:rPr lang="en-US" sz="3200" b="1" u="sng" dirty="0" smtClean="0">
                <a:ln w="3175">
                  <a:solidFill>
                    <a:schemeClr val="tx1"/>
                  </a:solidFill>
                </a:ln>
                <a:solidFill>
                  <a:schemeClr val="accent6">
                    <a:lumMod val="75000"/>
                  </a:schemeClr>
                </a:solidFill>
                <a:effectLst>
                  <a:outerShdw dist="50800" dir="2700000" algn="tl" rotWithShape="0">
                    <a:prstClr val="black"/>
                  </a:outerShdw>
                </a:effectLst>
              </a:rPr>
              <a:t>one</a:t>
            </a:r>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 copy was made of the original (and mistakes were made), and then </a:t>
            </a:r>
            <a:r>
              <a:rPr lang="en-US" sz="3200" b="1" u="sng" dirty="0" smtClean="0">
                <a:ln w="3175">
                  <a:solidFill>
                    <a:schemeClr val="tx1"/>
                  </a:solidFill>
                </a:ln>
                <a:solidFill>
                  <a:schemeClr val="accent6">
                    <a:lumMod val="75000"/>
                  </a:schemeClr>
                </a:solidFill>
                <a:effectLst>
                  <a:outerShdw dist="50800" dir="2700000" algn="tl" rotWithShape="0">
                    <a:prstClr val="black"/>
                  </a:outerShdw>
                </a:effectLst>
              </a:rPr>
              <a:t>one</a:t>
            </a:r>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 copy was made of that copy (and more mistakes were made) etc.</a:t>
            </a:r>
          </a:p>
          <a:p>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2000"/>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Autofit/>
          </a:bodyPr>
          <a:lstStyle/>
          <a:p>
            <a:r>
              <a:rPr lang="en-US" sz="4800" dirty="0" smtClean="0">
                <a:solidFill>
                  <a:srgbClr val="FFFF00"/>
                </a:solidFill>
                <a:effectLst>
                  <a:outerShdw blurRad="63500" dist="63500" dir="2700000" algn="tl" rotWithShape="0">
                    <a:prstClr val="black"/>
                  </a:outerShdw>
                </a:effectLst>
              </a:rPr>
              <a:t>Review Questions</a:t>
            </a:r>
            <a:endParaRPr lang="en-US" sz="4800" dirty="0">
              <a:solidFill>
                <a:srgbClr val="FFFF00"/>
              </a:solidFill>
              <a:effectLst>
                <a:outerShdw blurRad="63500" dist="63500" dir="2700000" algn="tl" rotWithShape="0">
                  <a:prstClr val="black"/>
                </a:outerShdw>
              </a:effectLst>
            </a:endParaRPr>
          </a:p>
        </p:txBody>
      </p:sp>
      <p:sp>
        <p:nvSpPr>
          <p:cNvPr id="3" name="Content Placeholder 2"/>
          <p:cNvSpPr>
            <a:spLocks noGrp="1"/>
          </p:cNvSpPr>
          <p:nvPr>
            <p:ph idx="1"/>
          </p:nvPr>
        </p:nvSpPr>
        <p:spPr>
          <a:xfrm>
            <a:off x="457200" y="762000"/>
            <a:ext cx="8229600" cy="5943600"/>
          </a:xfrm>
        </p:spPr>
        <p:txBody>
          <a:bodyPr>
            <a:normAutofit/>
          </a:bodyPr>
          <a:lstStyle/>
          <a:p>
            <a:r>
              <a:rPr lang="en-US" sz="3600" b="1" dirty="0" smtClean="0">
                <a:ln>
                  <a:solidFill>
                    <a:schemeClr val="tx1"/>
                  </a:solidFill>
                </a:ln>
                <a:solidFill>
                  <a:srgbClr val="FFFF00"/>
                </a:solidFill>
                <a:effectLst>
                  <a:outerShdw blurRad="50800" dist="38100" dir="2700000" algn="tl" rotWithShape="0">
                    <a:prstClr val="black"/>
                  </a:outerShdw>
                </a:effectLst>
              </a:rPr>
              <a:t>Given the environment in which the NT was copied – that early Christians all wanted copies of the NT – what is a  </a:t>
            </a:r>
            <a:r>
              <a:rPr lang="en-US" sz="3600" b="1" dirty="0" smtClean="0">
                <a:ln>
                  <a:solidFill>
                    <a:schemeClr val="tx1"/>
                  </a:solidFill>
                </a:ln>
                <a:solidFill>
                  <a:schemeClr val="accent6">
                    <a:lumMod val="75000"/>
                  </a:schemeClr>
                </a:solidFill>
                <a:effectLst>
                  <a:outerShdw blurRad="50800" dist="38100" dir="2700000" algn="tl" rotWithShape="0">
                    <a:prstClr val="black"/>
                  </a:outerShdw>
                </a:effectLst>
              </a:rPr>
              <a:t>more likely</a:t>
            </a:r>
            <a:r>
              <a:rPr lang="en-US" sz="3600" b="1" dirty="0" smtClean="0">
                <a:ln>
                  <a:solidFill>
                    <a:schemeClr val="tx1"/>
                  </a:solidFill>
                </a:ln>
                <a:solidFill>
                  <a:srgbClr val="FFFF00"/>
                </a:solidFill>
                <a:effectLst>
                  <a:outerShdw blurRad="50800" dist="38100" dir="2700000" algn="tl" rotWithShape="0">
                    <a:prstClr val="black"/>
                  </a:outerShdw>
                </a:effectLst>
              </a:rPr>
              <a:t> way that the NT manuscripts were copied?</a:t>
            </a:r>
          </a:p>
          <a:p>
            <a:pPr lvl="1"/>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There were probably </a:t>
            </a:r>
            <a:r>
              <a:rPr lang="en-US" sz="3200" b="1" u="sng" dirty="0" smtClean="0">
                <a:ln w="3175">
                  <a:solidFill>
                    <a:schemeClr val="tx1"/>
                  </a:solidFill>
                </a:ln>
                <a:solidFill>
                  <a:schemeClr val="accent6">
                    <a:lumMod val="75000"/>
                  </a:schemeClr>
                </a:solidFill>
                <a:effectLst>
                  <a:outerShdw dist="50800" dir="2700000" algn="tl" rotWithShape="0">
                    <a:prstClr val="black"/>
                  </a:outerShdw>
                </a:effectLst>
              </a:rPr>
              <a:t>multiple</a:t>
            </a:r>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 lines of transmission – that is, </a:t>
            </a:r>
            <a:r>
              <a:rPr lang="en-US" sz="3200" b="1" u="sng" dirty="0" smtClean="0">
                <a:ln w="3175">
                  <a:solidFill>
                    <a:schemeClr val="tx1"/>
                  </a:solidFill>
                </a:ln>
                <a:solidFill>
                  <a:schemeClr val="accent6">
                    <a:lumMod val="75000"/>
                  </a:schemeClr>
                </a:solidFill>
                <a:effectLst>
                  <a:outerShdw dist="50800" dir="2700000" algn="tl" rotWithShape="0">
                    <a:prstClr val="black"/>
                  </a:outerShdw>
                </a:effectLst>
              </a:rPr>
              <a:t>numerous</a:t>
            </a:r>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 copies would have been made of each of the originals and then numerous copies of those copies would have been made, etc.</a:t>
            </a:r>
            <a:endParaRPr lang="en-US" sz="3200" b="1" dirty="0" smtClean="0">
              <a:ln w="3175">
                <a:solidFill>
                  <a:schemeClr val="tx1"/>
                </a:solidFill>
              </a:ln>
              <a:solidFill>
                <a:srgbClr val="FFFF00"/>
              </a:solidFill>
              <a:effectLst>
                <a:outerShdw dist="50800" dir="2700000" algn="tl" rotWithShape="0">
                  <a:prstClr val="black"/>
                </a:outerShdw>
              </a:effectLst>
            </a:endParaRPr>
          </a:p>
          <a:p>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 Gap Between Original and Earliest Existing Copies*</a:t>
            </a:r>
            <a:endParaRPr lang="en-US" dirty="0"/>
          </a:p>
        </p:txBody>
      </p:sp>
      <p:graphicFrame>
        <p:nvGraphicFramePr>
          <p:cNvPr id="2050" name="Object 2"/>
          <p:cNvGraphicFramePr>
            <a:graphicFrameLocks noChangeAspect="1"/>
          </p:cNvGraphicFramePr>
          <p:nvPr>
            <p:ph idx="1"/>
          </p:nvPr>
        </p:nvGraphicFramePr>
        <p:xfrm>
          <a:off x="685800" y="1600200"/>
          <a:ext cx="7667625" cy="4010025"/>
        </p:xfrm>
        <a:graphic>
          <a:graphicData uri="http://schemas.openxmlformats.org/presentationml/2006/ole">
            <p:oleObj spid="_x0000_s2050" name="Chart" r:id="rId3" imgW="7667772" imgH="4009952" progId="MSGraph.Chart.8">
              <p:embed followColorScheme="full"/>
            </p:oleObj>
          </a:graphicData>
        </a:graphic>
      </p:graphicFrame>
      <p:sp>
        <p:nvSpPr>
          <p:cNvPr id="6" name="Text Box 1029"/>
          <p:cNvSpPr txBox="1">
            <a:spLocks noChangeArrowheads="1"/>
          </p:cNvSpPr>
          <p:nvPr/>
        </p:nvSpPr>
        <p:spPr bwMode="auto">
          <a:xfrm>
            <a:off x="3349079" y="6581001"/>
            <a:ext cx="4993355" cy="276999"/>
          </a:xfrm>
          <a:prstGeom prst="rect">
            <a:avLst/>
          </a:prstGeom>
          <a:noFill/>
          <a:ln w="9525">
            <a:noFill/>
            <a:miter lim="800000"/>
            <a:headEnd/>
            <a:tailEnd/>
          </a:ln>
          <a:effectLst/>
        </p:spPr>
        <p:txBody>
          <a:bodyPr wrap="none">
            <a:spAutoFit/>
          </a:bodyPr>
          <a:lstStyle/>
          <a:p>
            <a:pPr algn="r"/>
            <a:r>
              <a:rPr lang="en-US" sz="1200" dirty="0">
                <a:latin typeface="Times New Roman" pitchFamily="18" charset="0"/>
              </a:rPr>
              <a:t>*Josh McDowell, </a:t>
            </a:r>
            <a:r>
              <a:rPr lang="en-US" sz="1200" i="1" dirty="0">
                <a:latin typeface="Times New Roman" pitchFamily="18" charset="0"/>
              </a:rPr>
              <a:t>The New Evidence that Demands a Verdict</a:t>
            </a:r>
            <a:r>
              <a:rPr lang="en-US" sz="1200" dirty="0">
                <a:latin typeface="Times New Roman" pitchFamily="18" charset="0"/>
              </a:rPr>
              <a:t>, </a:t>
            </a:r>
            <a:r>
              <a:rPr lang="en-US" sz="1200" dirty="0" smtClean="0">
                <a:latin typeface="Times New Roman" pitchFamily="18" charset="0"/>
              </a:rPr>
              <a:t>1999, pp</a:t>
            </a:r>
            <a:r>
              <a:rPr lang="en-US" sz="1200" dirty="0">
                <a:latin typeface="Times New Roman" pitchFamily="18" charset="0"/>
              </a:rPr>
              <a:t>. 37-38</a:t>
            </a:r>
            <a:endParaRPr lang="en-US" sz="1200" dirty="0"/>
          </a:p>
        </p:txBody>
      </p:sp>
      <p:sp>
        <p:nvSpPr>
          <p:cNvPr id="7" name="Text Box 1028"/>
          <p:cNvSpPr txBox="1">
            <a:spLocks noChangeArrowheads="1"/>
          </p:cNvSpPr>
          <p:nvPr/>
        </p:nvSpPr>
        <p:spPr bwMode="auto">
          <a:xfrm>
            <a:off x="1143000" y="5715000"/>
            <a:ext cx="7178675" cy="793750"/>
          </a:xfrm>
          <a:prstGeom prst="rect">
            <a:avLst/>
          </a:prstGeom>
          <a:noFill/>
          <a:ln w="9525">
            <a:noFill/>
            <a:miter lim="800000"/>
            <a:headEnd/>
            <a:tailEnd/>
          </a:ln>
          <a:effectLst/>
        </p:spPr>
        <p:txBody>
          <a:bodyPr>
            <a:spAutoFit/>
          </a:bodyPr>
          <a:lstStyle/>
          <a:p>
            <a:r>
              <a:rPr lang="en-US" sz="1600" i="1" dirty="0">
                <a:latin typeface="Times New Roman" pitchFamily="18" charset="0"/>
              </a:rPr>
              <a:t>“In no other case is the interval of time between the composition of the book and the date of the earliest extant manuscripts so short as in that of the New Testament” </a:t>
            </a:r>
          </a:p>
          <a:p>
            <a:pPr algn="r"/>
            <a:r>
              <a:rPr lang="en-US" sz="1400" dirty="0">
                <a:latin typeface="Times New Roman" pitchFamily="18" charset="0"/>
              </a:rPr>
              <a:t>(Fredric G. Kenyon, director and principle librarian of the British Museum, 1901)</a:t>
            </a:r>
            <a:endParaRPr lang="en-US" dirty="0"/>
          </a:p>
        </p:txBody>
      </p:sp>
    </p:spTree>
  </p:cSld>
  <p:clrMapOvr>
    <a:masterClrMapping/>
  </p:clrMapOvr>
  <p:transition>
    <p:plus/>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2000"/>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Autofit/>
          </a:bodyPr>
          <a:lstStyle/>
          <a:p>
            <a:r>
              <a:rPr lang="en-US" sz="4800" dirty="0" smtClean="0">
                <a:solidFill>
                  <a:srgbClr val="FFFF00"/>
                </a:solidFill>
                <a:effectLst>
                  <a:outerShdw blurRad="63500" dist="63500" dir="2700000" algn="tl" rotWithShape="0">
                    <a:prstClr val="black"/>
                  </a:outerShdw>
                </a:effectLst>
              </a:rPr>
              <a:t>Review Questions</a:t>
            </a:r>
            <a:endParaRPr lang="en-US" sz="4800" dirty="0">
              <a:solidFill>
                <a:srgbClr val="FFFF00"/>
              </a:solidFill>
              <a:effectLst>
                <a:outerShdw blurRad="63500" dist="63500" dir="2700000" algn="tl" rotWithShape="0">
                  <a:prstClr val="black"/>
                </a:outerShdw>
              </a:effectLst>
            </a:endParaRPr>
          </a:p>
        </p:txBody>
      </p:sp>
      <p:sp>
        <p:nvSpPr>
          <p:cNvPr id="3" name="Content Placeholder 2"/>
          <p:cNvSpPr>
            <a:spLocks noGrp="1"/>
          </p:cNvSpPr>
          <p:nvPr>
            <p:ph idx="1"/>
          </p:nvPr>
        </p:nvSpPr>
        <p:spPr>
          <a:xfrm>
            <a:off x="457200" y="762000"/>
            <a:ext cx="8229600" cy="5943600"/>
          </a:xfrm>
        </p:spPr>
        <p:txBody>
          <a:bodyPr>
            <a:normAutofit lnSpcReduction="10000"/>
          </a:bodyPr>
          <a:lstStyle/>
          <a:p>
            <a:r>
              <a:rPr lang="en-US" sz="3600" b="1" dirty="0" smtClean="0">
                <a:ln>
                  <a:solidFill>
                    <a:schemeClr val="tx1"/>
                  </a:solidFill>
                </a:ln>
                <a:solidFill>
                  <a:srgbClr val="FFFF00"/>
                </a:solidFill>
                <a:effectLst>
                  <a:outerShdw blurRad="50800" dist="38100" dir="2700000" algn="tl" rotWithShape="0">
                    <a:prstClr val="black"/>
                  </a:outerShdw>
                </a:effectLst>
              </a:rPr>
              <a:t>How does having multiple lines of transmission give us </a:t>
            </a:r>
            <a:r>
              <a:rPr lang="en-US" sz="3600" b="1" dirty="0" smtClean="0">
                <a:ln>
                  <a:solidFill>
                    <a:schemeClr val="tx1"/>
                  </a:solidFill>
                </a:ln>
                <a:solidFill>
                  <a:schemeClr val="accent6">
                    <a:lumMod val="75000"/>
                  </a:schemeClr>
                </a:solidFill>
                <a:effectLst>
                  <a:outerShdw blurRad="50800" dist="38100" dir="2700000" algn="tl" rotWithShape="0">
                    <a:prstClr val="black"/>
                  </a:outerShdw>
                </a:effectLst>
              </a:rPr>
              <a:t>confidence</a:t>
            </a:r>
            <a:r>
              <a:rPr lang="en-US" sz="3600" b="1" dirty="0" smtClean="0">
                <a:ln>
                  <a:solidFill>
                    <a:schemeClr val="tx1"/>
                  </a:solidFill>
                </a:ln>
                <a:solidFill>
                  <a:srgbClr val="FFFF00"/>
                </a:solidFill>
                <a:effectLst>
                  <a:outerShdw blurRad="50800" dist="38100" dir="2700000" algn="tl" rotWithShape="0">
                    <a:prstClr val="black"/>
                  </a:outerShdw>
                </a:effectLst>
              </a:rPr>
              <a:t> that we can still get back to the </a:t>
            </a:r>
            <a:r>
              <a:rPr lang="en-US" sz="3600" b="1" dirty="0" smtClean="0">
                <a:ln>
                  <a:solidFill>
                    <a:schemeClr val="tx1"/>
                  </a:solidFill>
                </a:ln>
                <a:solidFill>
                  <a:schemeClr val="accent6">
                    <a:lumMod val="75000"/>
                  </a:schemeClr>
                </a:solidFill>
                <a:effectLst>
                  <a:outerShdw blurRad="50800" dist="38100" dir="2700000" algn="tl" rotWithShape="0">
                    <a:prstClr val="black"/>
                  </a:outerShdw>
                </a:effectLst>
              </a:rPr>
              <a:t>original wording </a:t>
            </a:r>
            <a:r>
              <a:rPr lang="en-US" sz="3600" b="1" dirty="0" smtClean="0">
                <a:ln>
                  <a:solidFill>
                    <a:schemeClr val="tx1"/>
                  </a:solidFill>
                </a:ln>
                <a:solidFill>
                  <a:srgbClr val="FFFF00"/>
                </a:solidFill>
                <a:effectLst>
                  <a:outerShdw blurRad="50800" dist="38100" dir="2700000" algn="tl" rotWithShape="0">
                    <a:prstClr val="black"/>
                  </a:outerShdw>
                </a:effectLst>
              </a:rPr>
              <a:t>of the New Testament even though we no longer have the original copies?</a:t>
            </a:r>
          </a:p>
          <a:p>
            <a:pPr lvl="1"/>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Because, although every copy has </a:t>
            </a:r>
            <a:r>
              <a:rPr lang="en-US" sz="3200" b="1" u="sng" dirty="0" smtClean="0">
                <a:ln w="3175">
                  <a:solidFill>
                    <a:schemeClr val="tx1"/>
                  </a:solidFill>
                </a:ln>
                <a:solidFill>
                  <a:schemeClr val="accent6">
                    <a:lumMod val="75000"/>
                  </a:schemeClr>
                </a:solidFill>
                <a:effectLst>
                  <a:outerShdw dist="50800" dir="2700000" algn="tl" rotWithShape="0">
                    <a:prstClr val="black"/>
                  </a:outerShdw>
                </a:effectLst>
              </a:rPr>
              <a:t>some</a:t>
            </a:r>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 mistakes, the other copies of that same original are very </a:t>
            </a:r>
            <a:r>
              <a:rPr lang="en-US" sz="3200" b="1" u="sng" dirty="0" smtClean="0">
                <a:ln w="3175">
                  <a:solidFill>
                    <a:schemeClr val="tx1"/>
                  </a:solidFill>
                </a:ln>
                <a:solidFill>
                  <a:schemeClr val="accent6">
                    <a:lumMod val="75000"/>
                  </a:schemeClr>
                </a:solidFill>
                <a:effectLst>
                  <a:outerShdw dist="50800" dir="2700000" algn="tl" rotWithShape="0">
                    <a:prstClr val="black"/>
                  </a:outerShdw>
                </a:effectLst>
              </a:rPr>
              <a:t>unlikely</a:t>
            </a:r>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 to contain the exact </a:t>
            </a:r>
            <a:r>
              <a:rPr lang="en-US" sz="3200" b="1" u="sng" dirty="0" smtClean="0">
                <a:ln w="3175">
                  <a:solidFill>
                    <a:schemeClr val="tx1"/>
                  </a:solidFill>
                </a:ln>
                <a:solidFill>
                  <a:schemeClr val="accent6">
                    <a:lumMod val="75000"/>
                  </a:schemeClr>
                </a:solidFill>
                <a:effectLst>
                  <a:outerShdw dist="50800" dir="2700000" algn="tl" rotWithShape="0">
                    <a:prstClr val="black"/>
                  </a:outerShdw>
                </a:effectLst>
              </a:rPr>
              <a:t>same</a:t>
            </a:r>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 mistakes. </a:t>
            </a:r>
          </a:p>
          <a:p>
            <a:pPr lvl="1"/>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Therefore we are assured that the </a:t>
            </a:r>
            <a:r>
              <a:rPr lang="en-US" sz="3200" b="1" u="sng" dirty="0" smtClean="0">
                <a:ln w="3175">
                  <a:solidFill>
                    <a:schemeClr val="tx1"/>
                  </a:solidFill>
                </a:ln>
                <a:solidFill>
                  <a:schemeClr val="accent6">
                    <a:lumMod val="75000"/>
                  </a:schemeClr>
                </a:solidFill>
                <a:effectLst>
                  <a:outerShdw dist="50800" dir="2700000" algn="tl" rotWithShape="0">
                    <a:prstClr val="black"/>
                  </a:outerShdw>
                </a:effectLst>
              </a:rPr>
              <a:t>original wording can still be found</a:t>
            </a:r>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 among our existing copies.</a:t>
            </a:r>
          </a:p>
          <a:p>
            <a:endParaRPr lang="en-US" b="1" dirty="0" smtClean="0">
              <a:ln w="3175">
                <a:solidFill>
                  <a:schemeClr val="tx1"/>
                </a:solidFill>
              </a:ln>
              <a:solidFill>
                <a:schemeClr val="accent6">
                  <a:lumMod val="75000"/>
                </a:schemeClr>
              </a:solidFill>
              <a:effectLst>
                <a:outerShdw dist="50800" dir="2700000" algn="tl" rotWithShape="0">
                  <a:prstClr val="black"/>
                </a:outerShdw>
              </a:effectLst>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71" descr="scroll6.wmf (2754 bytes)"/>
          <p:cNvPicPr>
            <a:picLocks noChangeAspect="1" noChangeArrowheads="1"/>
          </p:cNvPicPr>
          <p:nvPr/>
        </p:nvPicPr>
        <p:blipFill>
          <a:blip r:embed="rId2" cstate="print"/>
          <a:srcRect/>
          <a:stretch>
            <a:fillRect/>
          </a:stretch>
        </p:blipFill>
        <p:spPr bwMode="auto">
          <a:xfrm>
            <a:off x="951253" y="4800600"/>
            <a:ext cx="835025" cy="914400"/>
          </a:xfrm>
          <a:prstGeom prst="rect">
            <a:avLst/>
          </a:prstGeom>
          <a:noFill/>
        </p:spPr>
      </p:pic>
      <p:pic>
        <p:nvPicPr>
          <p:cNvPr id="39" name="Picture 71" descr="scroll6.wmf (2754 bytes)"/>
          <p:cNvPicPr>
            <a:picLocks noChangeAspect="1" noChangeArrowheads="1"/>
          </p:cNvPicPr>
          <p:nvPr/>
        </p:nvPicPr>
        <p:blipFill>
          <a:blip r:embed="rId2" cstate="print"/>
          <a:srcRect/>
          <a:stretch>
            <a:fillRect/>
          </a:stretch>
        </p:blipFill>
        <p:spPr bwMode="auto">
          <a:xfrm>
            <a:off x="238847" y="4800600"/>
            <a:ext cx="835025" cy="914400"/>
          </a:xfrm>
          <a:prstGeom prst="rect">
            <a:avLst/>
          </a:prstGeom>
          <a:noFill/>
        </p:spPr>
      </p:pic>
      <p:pic>
        <p:nvPicPr>
          <p:cNvPr id="40" name="Picture 71" descr="scroll6.wmf (2754 bytes)"/>
          <p:cNvPicPr>
            <a:picLocks noChangeAspect="1" noChangeArrowheads="1"/>
          </p:cNvPicPr>
          <p:nvPr/>
        </p:nvPicPr>
        <p:blipFill>
          <a:blip r:embed="rId2" cstate="print"/>
          <a:srcRect/>
          <a:stretch>
            <a:fillRect/>
          </a:stretch>
        </p:blipFill>
        <p:spPr bwMode="auto">
          <a:xfrm>
            <a:off x="1679132" y="4800600"/>
            <a:ext cx="835025" cy="914400"/>
          </a:xfrm>
          <a:prstGeom prst="rect">
            <a:avLst/>
          </a:prstGeom>
          <a:noFill/>
        </p:spPr>
      </p:pic>
      <p:pic>
        <p:nvPicPr>
          <p:cNvPr id="41" name="Picture 71" descr="scroll6.wmf (2754 bytes)"/>
          <p:cNvPicPr>
            <a:picLocks noChangeAspect="1" noChangeArrowheads="1"/>
          </p:cNvPicPr>
          <p:nvPr/>
        </p:nvPicPr>
        <p:blipFill>
          <a:blip r:embed="rId2" cstate="print"/>
          <a:srcRect/>
          <a:stretch>
            <a:fillRect/>
          </a:stretch>
        </p:blipFill>
        <p:spPr bwMode="auto">
          <a:xfrm>
            <a:off x="3134890" y="4800600"/>
            <a:ext cx="835025" cy="914400"/>
          </a:xfrm>
          <a:prstGeom prst="rect">
            <a:avLst/>
          </a:prstGeom>
          <a:noFill/>
        </p:spPr>
      </p:pic>
      <p:pic>
        <p:nvPicPr>
          <p:cNvPr id="43" name="Picture 71" descr="scroll6.wmf (2754 bytes)"/>
          <p:cNvPicPr>
            <a:picLocks noChangeAspect="1" noChangeArrowheads="1"/>
          </p:cNvPicPr>
          <p:nvPr/>
        </p:nvPicPr>
        <p:blipFill>
          <a:blip r:embed="rId2" cstate="print"/>
          <a:srcRect/>
          <a:stretch>
            <a:fillRect/>
          </a:stretch>
        </p:blipFill>
        <p:spPr bwMode="auto">
          <a:xfrm>
            <a:off x="3862769" y="4800600"/>
            <a:ext cx="835025" cy="914400"/>
          </a:xfrm>
          <a:prstGeom prst="rect">
            <a:avLst/>
          </a:prstGeom>
          <a:noFill/>
        </p:spPr>
      </p:pic>
      <p:pic>
        <p:nvPicPr>
          <p:cNvPr id="61" name="Picture 71" descr="scroll6.wmf (2754 bytes)"/>
          <p:cNvPicPr>
            <a:picLocks noChangeAspect="1" noChangeArrowheads="1"/>
          </p:cNvPicPr>
          <p:nvPr/>
        </p:nvPicPr>
        <p:blipFill>
          <a:blip r:embed="rId2" cstate="print"/>
          <a:srcRect/>
          <a:stretch>
            <a:fillRect/>
          </a:stretch>
        </p:blipFill>
        <p:spPr bwMode="auto">
          <a:xfrm>
            <a:off x="2407011" y="4800600"/>
            <a:ext cx="835025" cy="914400"/>
          </a:xfrm>
          <a:prstGeom prst="rect">
            <a:avLst/>
          </a:prstGeom>
          <a:noFill/>
        </p:spPr>
      </p:pic>
      <p:pic>
        <p:nvPicPr>
          <p:cNvPr id="77" name="Picture 71" descr="scroll6.wmf (2754 bytes)"/>
          <p:cNvPicPr>
            <a:picLocks noChangeAspect="1" noChangeArrowheads="1"/>
          </p:cNvPicPr>
          <p:nvPr/>
        </p:nvPicPr>
        <p:blipFill>
          <a:blip r:embed="rId2" cstate="print"/>
          <a:srcRect/>
          <a:stretch>
            <a:fillRect/>
          </a:stretch>
        </p:blipFill>
        <p:spPr bwMode="auto">
          <a:xfrm>
            <a:off x="4590648" y="4800600"/>
            <a:ext cx="835025" cy="914400"/>
          </a:xfrm>
          <a:prstGeom prst="rect">
            <a:avLst/>
          </a:prstGeom>
          <a:noFill/>
        </p:spPr>
      </p:pic>
      <p:pic>
        <p:nvPicPr>
          <p:cNvPr id="78" name="Picture 71" descr="scroll6.wmf (2754 bytes)"/>
          <p:cNvPicPr>
            <a:picLocks noChangeAspect="1" noChangeArrowheads="1"/>
          </p:cNvPicPr>
          <p:nvPr/>
        </p:nvPicPr>
        <p:blipFill>
          <a:blip r:embed="rId2" cstate="print"/>
          <a:srcRect/>
          <a:stretch>
            <a:fillRect/>
          </a:stretch>
        </p:blipFill>
        <p:spPr bwMode="auto">
          <a:xfrm>
            <a:off x="5334000" y="4800600"/>
            <a:ext cx="835025" cy="914400"/>
          </a:xfrm>
          <a:prstGeom prst="rect">
            <a:avLst/>
          </a:prstGeom>
          <a:noFill/>
        </p:spPr>
      </p:pic>
      <p:pic>
        <p:nvPicPr>
          <p:cNvPr id="79" name="Picture 71" descr="scroll6.wmf (2754 bytes)"/>
          <p:cNvPicPr>
            <a:picLocks noChangeAspect="1" noChangeArrowheads="1"/>
          </p:cNvPicPr>
          <p:nvPr/>
        </p:nvPicPr>
        <p:blipFill>
          <a:blip r:embed="rId2" cstate="print"/>
          <a:srcRect/>
          <a:stretch>
            <a:fillRect/>
          </a:stretch>
        </p:blipFill>
        <p:spPr bwMode="auto">
          <a:xfrm>
            <a:off x="6822278" y="4800600"/>
            <a:ext cx="835025" cy="914400"/>
          </a:xfrm>
          <a:prstGeom prst="rect">
            <a:avLst/>
          </a:prstGeom>
          <a:noFill/>
        </p:spPr>
      </p:pic>
      <p:pic>
        <p:nvPicPr>
          <p:cNvPr id="81" name="Picture 71" descr="scroll6.wmf (2754 bytes)"/>
          <p:cNvPicPr>
            <a:picLocks noChangeAspect="1" noChangeArrowheads="1"/>
          </p:cNvPicPr>
          <p:nvPr/>
        </p:nvPicPr>
        <p:blipFill>
          <a:blip r:embed="rId2" cstate="print"/>
          <a:srcRect/>
          <a:stretch>
            <a:fillRect/>
          </a:stretch>
        </p:blipFill>
        <p:spPr bwMode="auto">
          <a:xfrm>
            <a:off x="7565630" y="4800600"/>
            <a:ext cx="835025" cy="914400"/>
          </a:xfrm>
          <a:prstGeom prst="rect">
            <a:avLst/>
          </a:prstGeom>
          <a:noFill/>
        </p:spPr>
      </p:pic>
      <p:pic>
        <p:nvPicPr>
          <p:cNvPr id="86" name="Picture 71" descr="scroll6.wmf (2754 bytes)"/>
          <p:cNvPicPr>
            <a:picLocks noChangeAspect="1" noChangeArrowheads="1"/>
          </p:cNvPicPr>
          <p:nvPr/>
        </p:nvPicPr>
        <p:blipFill>
          <a:blip r:embed="rId2" cstate="print"/>
          <a:srcRect/>
          <a:stretch>
            <a:fillRect/>
          </a:stretch>
        </p:blipFill>
        <p:spPr bwMode="auto">
          <a:xfrm>
            <a:off x="6078926" y="4800600"/>
            <a:ext cx="835025" cy="914400"/>
          </a:xfrm>
          <a:prstGeom prst="rect">
            <a:avLst/>
          </a:prstGeom>
          <a:noFill/>
        </p:spPr>
      </p:pic>
      <p:sp>
        <p:nvSpPr>
          <p:cNvPr id="167" name="Oval 166"/>
          <p:cNvSpPr/>
          <p:nvPr/>
        </p:nvSpPr>
        <p:spPr>
          <a:xfrm>
            <a:off x="2743200" y="5181600"/>
            <a:ext cx="61858" cy="762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4876800" y="5181600"/>
            <a:ext cx="61858" cy="76200"/>
          </a:xfrm>
          <a:prstGeom prst="ellipse">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5638800" y="5181600"/>
            <a:ext cx="61858" cy="76200"/>
          </a:xfrm>
          <a:prstGeom prst="ellipse">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8" name="Picture 71" descr="scroll6.wmf (2754 bytes)"/>
          <p:cNvPicPr>
            <a:picLocks noChangeAspect="1" noChangeArrowheads="1"/>
          </p:cNvPicPr>
          <p:nvPr/>
        </p:nvPicPr>
        <p:blipFill>
          <a:blip r:embed="rId2" cstate="print"/>
          <a:srcRect/>
          <a:stretch>
            <a:fillRect/>
          </a:stretch>
        </p:blipFill>
        <p:spPr bwMode="auto">
          <a:xfrm>
            <a:off x="8308975" y="4800600"/>
            <a:ext cx="835025" cy="914400"/>
          </a:xfrm>
          <a:prstGeom prst="rect">
            <a:avLst/>
          </a:prstGeom>
          <a:noFill/>
        </p:spPr>
      </p:pic>
      <p:sp>
        <p:nvSpPr>
          <p:cNvPr id="4" name="Title 3"/>
          <p:cNvSpPr>
            <a:spLocks noGrp="1"/>
          </p:cNvSpPr>
          <p:nvPr>
            <p:ph type="title"/>
          </p:nvPr>
        </p:nvSpPr>
        <p:spPr/>
        <p:txBody>
          <a:bodyPr/>
          <a:lstStyle/>
          <a:p>
            <a:r>
              <a:rPr lang="en-US" dirty="0" smtClean="0">
                <a:solidFill>
                  <a:srgbClr val="00B0F0"/>
                </a:solidFill>
                <a:effectLst>
                  <a:outerShdw blurRad="50800" dist="38100" dir="2700000" algn="tl" rotWithShape="0">
                    <a:prstClr val="black"/>
                  </a:outerShdw>
                </a:effectLst>
              </a:rPr>
              <a:t>Multiple Lines of Transmission</a:t>
            </a:r>
            <a:endParaRPr lang="en-US" dirty="0"/>
          </a:p>
        </p:txBody>
      </p:sp>
      <p:pic>
        <p:nvPicPr>
          <p:cNvPr id="9" name="Picture 71" descr="scroll6.wmf (2754 bytes)"/>
          <p:cNvPicPr>
            <a:picLocks noChangeAspect="1" noChangeArrowheads="1"/>
          </p:cNvPicPr>
          <p:nvPr/>
        </p:nvPicPr>
        <p:blipFill>
          <a:blip r:embed="rId2" cstate="print"/>
          <a:srcRect/>
          <a:stretch>
            <a:fillRect/>
          </a:stretch>
        </p:blipFill>
        <p:spPr bwMode="auto">
          <a:xfrm>
            <a:off x="3962400" y="1676400"/>
            <a:ext cx="835025" cy="914400"/>
          </a:xfrm>
          <a:prstGeom prst="rect">
            <a:avLst/>
          </a:prstGeom>
          <a:noFill/>
        </p:spPr>
      </p:pic>
      <p:sp>
        <p:nvSpPr>
          <p:cNvPr id="10" name="Text Box 73"/>
          <p:cNvSpPr txBox="1">
            <a:spLocks noChangeArrowheads="1"/>
          </p:cNvSpPr>
          <p:nvPr/>
        </p:nvSpPr>
        <p:spPr bwMode="auto">
          <a:xfrm>
            <a:off x="4724400" y="1752600"/>
            <a:ext cx="1403350" cy="641350"/>
          </a:xfrm>
          <a:prstGeom prst="rect">
            <a:avLst/>
          </a:prstGeom>
          <a:noFill/>
          <a:ln w="9525">
            <a:noFill/>
            <a:miter lim="800000"/>
            <a:headEnd/>
            <a:tailEnd/>
          </a:ln>
          <a:effectLst/>
        </p:spPr>
        <p:txBody>
          <a:bodyPr wrap="none">
            <a:spAutoFit/>
          </a:bodyPr>
          <a:lstStyle/>
          <a:p>
            <a:r>
              <a:rPr lang="en-US" b="1" dirty="0"/>
              <a:t>Original </a:t>
            </a:r>
          </a:p>
          <a:p>
            <a:r>
              <a:rPr lang="en-US" b="1" dirty="0"/>
              <a:t>Manuscript</a:t>
            </a:r>
          </a:p>
        </p:txBody>
      </p:sp>
      <p:pic>
        <p:nvPicPr>
          <p:cNvPr id="11" name="Picture 71" descr="scroll6.wmf (2754 bytes)"/>
          <p:cNvPicPr>
            <a:picLocks noChangeAspect="1" noChangeArrowheads="1"/>
          </p:cNvPicPr>
          <p:nvPr/>
        </p:nvPicPr>
        <p:blipFill>
          <a:blip r:embed="rId2" cstate="print"/>
          <a:srcRect/>
          <a:stretch>
            <a:fillRect/>
          </a:stretch>
        </p:blipFill>
        <p:spPr bwMode="auto">
          <a:xfrm>
            <a:off x="3124200" y="3048000"/>
            <a:ext cx="835025" cy="914400"/>
          </a:xfrm>
          <a:prstGeom prst="rect">
            <a:avLst/>
          </a:prstGeom>
          <a:noFill/>
        </p:spPr>
      </p:pic>
      <p:pic>
        <p:nvPicPr>
          <p:cNvPr id="12" name="Picture 71" descr="scroll6.wmf (2754 bytes)"/>
          <p:cNvPicPr>
            <a:picLocks noChangeAspect="1" noChangeArrowheads="1"/>
          </p:cNvPicPr>
          <p:nvPr/>
        </p:nvPicPr>
        <p:blipFill>
          <a:blip r:embed="rId2" cstate="print"/>
          <a:srcRect/>
          <a:stretch>
            <a:fillRect/>
          </a:stretch>
        </p:blipFill>
        <p:spPr bwMode="auto">
          <a:xfrm>
            <a:off x="1066800" y="3048000"/>
            <a:ext cx="835025" cy="914400"/>
          </a:xfrm>
          <a:prstGeom prst="rect">
            <a:avLst/>
          </a:prstGeom>
          <a:noFill/>
        </p:spPr>
      </p:pic>
      <p:pic>
        <p:nvPicPr>
          <p:cNvPr id="14" name="Picture 71" descr="scroll6.wmf (2754 bytes)"/>
          <p:cNvPicPr>
            <a:picLocks noChangeAspect="1" noChangeArrowheads="1"/>
          </p:cNvPicPr>
          <p:nvPr/>
        </p:nvPicPr>
        <p:blipFill>
          <a:blip r:embed="rId2" cstate="print"/>
          <a:srcRect/>
          <a:stretch>
            <a:fillRect/>
          </a:stretch>
        </p:blipFill>
        <p:spPr bwMode="auto">
          <a:xfrm>
            <a:off x="5181600" y="3048000"/>
            <a:ext cx="835025" cy="914400"/>
          </a:xfrm>
          <a:prstGeom prst="rect">
            <a:avLst/>
          </a:prstGeom>
          <a:noFill/>
        </p:spPr>
      </p:pic>
      <p:cxnSp>
        <p:nvCxnSpPr>
          <p:cNvPr id="18" name="Straight Arrow Connector 17"/>
          <p:cNvCxnSpPr>
            <a:stCxn id="9" idx="2"/>
            <a:endCxn id="12" idx="0"/>
          </p:cNvCxnSpPr>
          <p:nvPr/>
        </p:nvCxnSpPr>
        <p:spPr>
          <a:xfrm rot="5400000">
            <a:off x="2703513" y="1371600"/>
            <a:ext cx="457200" cy="289560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28600" y="3048000"/>
            <a:ext cx="880369" cy="369332"/>
          </a:xfrm>
          <a:prstGeom prst="rect">
            <a:avLst/>
          </a:prstGeom>
          <a:noFill/>
          <a:ln w="9525">
            <a:noFill/>
            <a:miter lim="800000"/>
            <a:headEnd/>
            <a:tailEnd/>
          </a:ln>
          <a:effectLst/>
        </p:spPr>
        <p:txBody>
          <a:bodyPr wrap="none">
            <a:spAutoFit/>
          </a:bodyPr>
          <a:lstStyle/>
          <a:p>
            <a:r>
              <a:rPr lang="en-US" b="1" dirty="0" smtClean="0"/>
              <a:t>Copies:</a:t>
            </a:r>
            <a:endParaRPr lang="en-US" b="1" dirty="0"/>
          </a:p>
        </p:txBody>
      </p:sp>
      <p:pic>
        <p:nvPicPr>
          <p:cNvPr id="23" name="Picture 71" descr="scroll6.wmf (2754 bytes)"/>
          <p:cNvPicPr>
            <a:picLocks noChangeAspect="1" noChangeArrowheads="1"/>
          </p:cNvPicPr>
          <p:nvPr/>
        </p:nvPicPr>
        <p:blipFill>
          <a:blip r:embed="rId2" cstate="print"/>
          <a:srcRect/>
          <a:stretch>
            <a:fillRect/>
          </a:stretch>
        </p:blipFill>
        <p:spPr bwMode="auto">
          <a:xfrm>
            <a:off x="7239000" y="3048000"/>
            <a:ext cx="835025" cy="914400"/>
          </a:xfrm>
          <a:prstGeom prst="rect">
            <a:avLst/>
          </a:prstGeom>
          <a:noFill/>
        </p:spPr>
      </p:pic>
      <p:cxnSp>
        <p:nvCxnSpPr>
          <p:cNvPr id="24" name="Straight Arrow Connector 23"/>
          <p:cNvCxnSpPr>
            <a:stCxn id="9" idx="2"/>
            <a:endCxn id="11" idx="0"/>
          </p:cNvCxnSpPr>
          <p:nvPr/>
        </p:nvCxnSpPr>
        <p:spPr>
          <a:xfrm rot="5400000">
            <a:off x="3732213" y="2400300"/>
            <a:ext cx="457200" cy="83820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9" idx="2"/>
            <a:endCxn id="14" idx="0"/>
          </p:cNvCxnSpPr>
          <p:nvPr/>
        </p:nvCxnSpPr>
        <p:spPr>
          <a:xfrm rot="16200000" flipH="1">
            <a:off x="4760913" y="2209800"/>
            <a:ext cx="457200" cy="121920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9" idx="2"/>
            <a:endCxn id="23" idx="0"/>
          </p:cNvCxnSpPr>
          <p:nvPr/>
        </p:nvCxnSpPr>
        <p:spPr>
          <a:xfrm rot="16200000" flipH="1">
            <a:off x="5789613" y="1181100"/>
            <a:ext cx="457200" cy="327660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2"/>
            <a:endCxn id="43" idx="0"/>
          </p:cNvCxnSpPr>
          <p:nvPr/>
        </p:nvCxnSpPr>
        <p:spPr>
          <a:xfrm rot="16200000" flipH="1">
            <a:off x="3491897" y="4012215"/>
            <a:ext cx="838200" cy="738569"/>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39" idx="0"/>
          </p:cNvCxnSpPr>
          <p:nvPr/>
        </p:nvCxnSpPr>
        <p:spPr>
          <a:xfrm rot="5400000">
            <a:off x="632980" y="3985780"/>
            <a:ext cx="838200" cy="79144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2" idx="2"/>
            <a:endCxn id="40" idx="0"/>
          </p:cNvCxnSpPr>
          <p:nvPr/>
        </p:nvCxnSpPr>
        <p:spPr>
          <a:xfrm rot="16200000" flipH="1">
            <a:off x="1371379" y="4075334"/>
            <a:ext cx="838200" cy="612332"/>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1" idx="2"/>
            <a:endCxn id="61" idx="0"/>
          </p:cNvCxnSpPr>
          <p:nvPr/>
        </p:nvCxnSpPr>
        <p:spPr>
          <a:xfrm rot="5400000">
            <a:off x="2764019" y="4022906"/>
            <a:ext cx="838200" cy="717189"/>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1" idx="2"/>
            <a:endCxn id="41" idx="0"/>
          </p:cNvCxnSpPr>
          <p:nvPr/>
        </p:nvCxnSpPr>
        <p:spPr>
          <a:xfrm rot="16200000" flipH="1">
            <a:off x="3127958" y="4376155"/>
            <a:ext cx="838200" cy="1069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2" idx="2"/>
            <a:endCxn id="38" idx="0"/>
          </p:cNvCxnSpPr>
          <p:nvPr/>
        </p:nvCxnSpPr>
        <p:spPr>
          <a:xfrm rot="5400000">
            <a:off x="1007440" y="4323727"/>
            <a:ext cx="838200" cy="115547"/>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23" idx="2"/>
            <a:endCxn id="188" idx="0"/>
          </p:cNvCxnSpPr>
          <p:nvPr/>
        </p:nvCxnSpPr>
        <p:spPr>
          <a:xfrm rot="16200000" flipH="1">
            <a:off x="7772400" y="3846512"/>
            <a:ext cx="838200" cy="1069975"/>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14" idx="2"/>
            <a:endCxn id="77" idx="0"/>
          </p:cNvCxnSpPr>
          <p:nvPr/>
        </p:nvCxnSpPr>
        <p:spPr>
          <a:xfrm rot="5400000">
            <a:off x="4884537" y="4086024"/>
            <a:ext cx="838200" cy="590952"/>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4" idx="2"/>
            <a:endCxn id="86" idx="0"/>
          </p:cNvCxnSpPr>
          <p:nvPr/>
        </p:nvCxnSpPr>
        <p:spPr>
          <a:xfrm rot="16200000" flipH="1">
            <a:off x="5628676" y="3932837"/>
            <a:ext cx="838200" cy="897326"/>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23" idx="2"/>
            <a:endCxn id="79" idx="0"/>
          </p:cNvCxnSpPr>
          <p:nvPr/>
        </p:nvCxnSpPr>
        <p:spPr>
          <a:xfrm rot="5400000">
            <a:off x="7029052" y="4173139"/>
            <a:ext cx="838200" cy="416722"/>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23" idx="2"/>
            <a:endCxn id="81" idx="0"/>
          </p:cNvCxnSpPr>
          <p:nvPr/>
        </p:nvCxnSpPr>
        <p:spPr>
          <a:xfrm rot="16200000" flipH="1">
            <a:off x="7400728" y="4218185"/>
            <a:ext cx="838200" cy="32663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14" idx="2"/>
            <a:endCxn id="78" idx="0"/>
          </p:cNvCxnSpPr>
          <p:nvPr/>
        </p:nvCxnSpPr>
        <p:spPr>
          <a:xfrm rot="16200000" flipH="1">
            <a:off x="5256213" y="4305300"/>
            <a:ext cx="838200" cy="152400"/>
          </a:xfrm>
          <a:prstGeom prst="straightConnector1">
            <a:avLst/>
          </a:prstGeom>
          <a:ln w="50800">
            <a:tailEnd type="stealth" w="lg" len="lg"/>
          </a:ln>
        </p:spPr>
        <p:style>
          <a:lnRef idx="1">
            <a:schemeClr val="accent1"/>
          </a:lnRef>
          <a:fillRef idx="0">
            <a:schemeClr val="accent1"/>
          </a:fillRef>
          <a:effectRef idx="0">
            <a:schemeClr val="accent1"/>
          </a:effectRef>
          <a:fontRef idx="minor">
            <a:schemeClr val="tx1"/>
          </a:fontRef>
        </p:style>
      </p:cxnSp>
      <p:sp>
        <p:nvSpPr>
          <p:cNvPr id="159" name="Oval 158"/>
          <p:cNvSpPr/>
          <p:nvPr/>
        </p:nvSpPr>
        <p:spPr>
          <a:xfrm>
            <a:off x="1371600" y="3352800"/>
            <a:ext cx="76200" cy="76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3429000" y="3352800"/>
            <a:ext cx="76200" cy="762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5486400" y="3352800"/>
            <a:ext cx="76200" cy="76200"/>
          </a:xfrm>
          <a:prstGeom prst="ellipse">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7543800" y="3352800"/>
            <a:ext cx="76200" cy="76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7086600" y="5181600"/>
            <a:ext cx="76200" cy="76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7848600" y="5181600"/>
            <a:ext cx="76200" cy="76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8610600" y="5181600"/>
            <a:ext cx="76200" cy="76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533400" y="5181600"/>
            <a:ext cx="76200" cy="76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1219200" y="5181600"/>
            <a:ext cx="76200" cy="76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1981200" y="5181600"/>
            <a:ext cx="76200" cy="76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3429000" y="5181600"/>
            <a:ext cx="61858" cy="762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a:off x="4191000" y="5181600"/>
            <a:ext cx="61858" cy="76200"/>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6400800" y="5181600"/>
            <a:ext cx="61858" cy="76200"/>
          </a:xfrm>
          <a:prstGeom prst="ellipse">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lus/>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52401"/>
            <a:ext cx="8610600" cy="3539430"/>
          </a:xfrm>
          <a:prstGeom prst="rect">
            <a:avLst/>
          </a:prstGeom>
          <a:noFill/>
        </p:spPr>
        <p:txBody>
          <a:bodyPr wrap="square" rtlCol="0">
            <a:spAutoFit/>
          </a:bodyPr>
          <a:lstStyle/>
          <a:p>
            <a:r>
              <a:rPr lang="en-US" sz="2000" dirty="0" smtClean="0"/>
              <a:t>1:52:32</a:t>
            </a:r>
          </a:p>
          <a:p>
            <a:r>
              <a:rPr lang="en-US" sz="2400" b="1" dirty="0" smtClean="0"/>
              <a:t>Q &amp; A</a:t>
            </a:r>
            <a:endParaRPr lang="en-US" sz="2400" b="1" dirty="0"/>
          </a:p>
          <a:p>
            <a:r>
              <a:rPr lang="en-US" sz="2000" b="1" dirty="0" smtClean="0"/>
              <a:t>Question:</a:t>
            </a:r>
            <a:r>
              <a:rPr lang="en-US" sz="2000" dirty="0" smtClean="0"/>
              <a:t> (directed </a:t>
            </a:r>
            <a:r>
              <a:rPr lang="en-US" sz="2000" dirty="0"/>
              <a:t>to </a:t>
            </a:r>
            <a:r>
              <a:rPr lang="en-US" sz="2000" dirty="0" smtClean="0"/>
              <a:t>Bart Ehrman) Between </a:t>
            </a:r>
            <a:r>
              <a:rPr lang="en-US" sz="2000" dirty="0"/>
              <a:t>what we have, the strong evidence we have that’s been presented, and the original </a:t>
            </a:r>
            <a:r>
              <a:rPr lang="en-US" sz="2000" dirty="0" smtClean="0"/>
              <a:t>autographs</a:t>
            </a:r>
            <a:r>
              <a:rPr lang="en-US" sz="2000" dirty="0"/>
              <a:t>, what would it be in between that that would convince you that it’s trustworthy – other than the autographs?</a:t>
            </a:r>
          </a:p>
          <a:p>
            <a:r>
              <a:rPr lang="en-US" sz="2000" b="1" dirty="0" smtClean="0"/>
              <a:t>Answer: </a:t>
            </a:r>
            <a:r>
              <a:rPr lang="en-US" sz="2000" dirty="0"/>
              <a:t>Well if we had early copies – suppose next week there is an archaeological find in Rome and we have reason to think that these ten manuscripts that are discovered were all copied within a </a:t>
            </a:r>
            <a:r>
              <a:rPr lang="en-US" sz="2000" b="1" dirty="0"/>
              <a:t>week</a:t>
            </a:r>
            <a:r>
              <a:rPr lang="en-US" sz="2000" dirty="0"/>
              <a:t> of the original copy of Mark and they disagree in .001% of the textual variation, then I would say, “</a:t>
            </a:r>
            <a:r>
              <a:rPr lang="en-US" sz="2000" b="1" dirty="0"/>
              <a:t>That’s</a:t>
            </a:r>
            <a:r>
              <a:rPr lang="en-US" sz="2000" dirty="0"/>
              <a:t> good evidence!” and that’s precisely what we </a:t>
            </a:r>
            <a:r>
              <a:rPr lang="en-US" sz="2000" b="1" dirty="0"/>
              <a:t>don’t</a:t>
            </a:r>
            <a:r>
              <a:rPr lang="en-US" sz="2000" dirty="0"/>
              <a:t> have.</a:t>
            </a:r>
          </a:p>
        </p:txBody>
      </p:sp>
    </p:spTree>
  </p:cSld>
  <p:clrMapOvr>
    <a:masterClrMapping/>
  </p:clrMapOvr>
  <p:transition>
    <p:zo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52401"/>
            <a:ext cx="8610600" cy="3170099"/>
          </a:xfrm>
          <a:prstGeom prst="rect">
            <a:avLst/>
          </a:prstGeom>
          <a:noFill/>
        </p:spPr>
        <p:txBody>
          <a:bodyPr wrap="square" rtlCol="0">
            <a:spAutoFit/>
          </a:bodyPr>
          <a:lstStyle/>
          <a:p>
            <a:r>
              <a:rPr lang="en-US" sz="2000" dirty="0"/>
              <a:t>1:53:24</a:t>
            </a:r>
          </a:p>
          <a:p>
            <a:r>
              <a:rPr lang="en-US" sz="2000" b="1" dirty="0" smtClean="0"/>
              <a:t>Question: </a:t>
            </a:r>
            <a:r>
              <a:rPr lang="en-US" sz="2000" dirty="0"/>
              <a:t>There </a:t>
            </a:r>
            <a:r>
              <a:rPr lang="en-US" sz="2000" dirty="0" smtClean="0"/>
              <a:t>is one </a:t>
            </a:r>
            <a:r>
              <a:rPr lang="en-US" sz="2000" dirty="0"/>
              <a:t>argument that Dr. Wallace presented that was not addressed – not specifically. He mentioned that the NT has more manuscripts than any average classical piece of work that we have today. Following the question that the young man in front of me asked, what type of evidence would convince you and you answered that, so with that type of standard </a:t>
            </a:r>
            <a:r>
              <a:rPr lang="en-US" sz="2000" dirty="0" smtClean="0"/>
              <a:t>of </a:t>
            </a:r>
            <a:r>
              <a:rPr lang="en-US" sz="2000" dirty="0"/>
              <a:t>requirement for evidence how then in your opinion should we regard classical pieces of work today of which we don’t have original autographs or </a:t>
            </a:r>
            <a:r>
              <a:rPr lang="en-US" sz="2000" dirty="0" smtClean="0"/>
              <a:t>not even </a:t>
            </a:r>
            <a:r>
              <a:rPr lang="en-US" sz="2000" dirty="0"/>
              <a:t>half near the number of manuscripts for them like the Odyssey and things like that that we were required to read in High </a:t>
            </a:r>
            <a:r>
              <a:rPr lang="en-US" sz="2000" dirty="0" smtClean="0"/>
              <a:t>School.</a:t>
            </a:r>
            <a:endParaRPr lang="en-US" sz="2000" dirty="0"/>
          </a:p>
        </p:txBody>
      </p:sp>
    </p:spTree>
  </p:cSld>
  <p:clrMapOvr>
    <a:masterClrMapping/>
  </p:clrMapOvr>
  <p:transition>
    <p:zo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52401"/>
            <a:ext cx="8610600" cy="5324535"/>
          </a:xfrm>
          <a:prstGeom prst="rect">
            <a:avLst/>
          </a:prstGeom>
          <a:noFill/>
        </p:spPr>
        <p:txBody>
          <a:bodyPr wrap="square" rtlCol="0">
            <a:spAutoFit/>
          </a:bodyPr>
          <a:lstStyle/>
          <a:p>
            <a:r>
              <a:rPr lang="en-US" sz="2000" b="1" dirty="0" smtClean="0"/>
              <a:t>Answer</a:t>
            </a:r>
            <a:r>
              <a:rPr lang="en-US" sz="2000" dirty="0" smtClean="0"/>
              <a:t>: </a:t>
            </a:r>
            <a:r>
              <a:rPr lang="en-US" sz="2000" dirty="0"/>
              <a:t>Right, yeah, so you wasted your time, I’m sorry! (laughter) I tried to address that, I’m sorry </a:t>
            </a:r>
            <a:r>
              <a:rPr lang="en-US" sz="2000" dirty="0" smtClean="0"/>
              <a:t>if it </a:t>
            </a:r>
            <a:r>
              <a:rPr lang="en-US" sz="2000" dirty="0"/>
              <a:t>didn’t come through clearly; I certainly wanted to address it and tried to address it. Is that it’s absolutely true. We have </a:t>
            </a:r>
            <a:r>
              <a:rPr lang="en-US" sz="2000" b="1" dirty="0"/>
              <a:t>far</a:t>
            </a:r>
            <a:r>
              <a:rPr lang="en-US" sz="2000" dirty="0"/>
              <a:t> more manuscripts of the NT than we have of Homer, or Plato, or Euripides… that’s </a:t>
            </a:r>
            <a:r>
              <a:rPr lang="en-US" sz="2000" b="1" dirty="0"/>
              <a:t>absolutely true</a:t>
            </a:r>
            <a:r>
              <a:rPr lang="en-US" sz="2000" dirty="0"/>
              <a:t>. But that does not mean though that we have the original NT. What it means </a:t>
            </a:r>
            <a:r>
              <a:rPr lang="en-US" sz="2000" dirty="0" smtClean="0"/>
              <a:t>is that </a:t>
            </a:r>
            <a:r>
              <a:rPr lang="en-US" sz="2000" dirty="0"/>
              <a:t>we have more manuscripts of the NT than these other works and it’s harder to reconstruct these other works even than it is of the NT. And this isn’t a disputed point, I mean classicists agree that in many places  we have problems. One difference is, that most of these classical authors’ scribes did not make intentional changes because of their particular belief, so there are more intentional changes in the NT manuscripts because people wanted to make sure it said what they wanted it to say and so they changed it in places. That simply didn’t happen all that much in Homer. But scholars have known about problems in Homer for over 2000 years. There were scholars devoted to </a:t>
            </a:r>
            <a:r>
              <a:rPr lang="en-US" sz="2000" dirty="0" smtClean="0"/>
              <a:t>the problem </a:t>
            </a:r>
            <a:r>
              <a:rPr lang="en-US" sz="2000" dirty="0"/>
              <a:t>of trying to reconstruct the text of Homer realizing </a:t>
            </a:r>
            <a:r>
              <a:rPr lang="en-US" sz="2000" dirty="0" smtClean="0"/>
              <a:t>that in fact ultimately </a:t>
            </a:r>
            <a:r>
              <a:rPr lang="en-US" sz="2000" dirty="0"/>
              <a:t>it was an impossible task. So yes, it’s an </a:t>
            </a:r>
            <a:r>
              <a:rPr lang="en-US" sz="2000" b="1" dirty="0"/>
              <a:t>impossible task</a:t>
            </a:r>
            <a:r>
              <a:rPr lang="en-US" sz="2000" dirty="0"/>
              <a:t> with the classics but that doesn’t mean </a:t>
            </a:r>
            <a:r>
              <a:rPr lang="en-US" sz="2000" dirty="0" smtClean="0"/>
              <a:t>that therefore it’s </a:t>
            </a:r>
            <a:r>
              <a:rPr lang="en-US" sz="2000" dirty="0"/>
              <a:t>possible with the NT. </a:t>
            </a:r>
          </a:p>
        </p:txBody>
      </p:sp>
    </p:spTree>
  </p:cSld>
  <p:clrMapOvr>
    <a:masterClrMapping/>
  </p:clrMapOvr>
  <p:transition>
    <p:zo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sz="3600" dirty="0" smtClean="0"/>
              <a:t>A Final Observation About Bart’s Skepticism</a:t>
            </a:r>
            <a:endParaRPr lang="en-US" sz="3600" dirty="0"/>
          </a:p>
        </p:txBody>
      </p:sp>
      <p:sp>
        <p:nvSpPr>
          <p:cNvPr id="3" name="Content Placeholder 2"/>
          <p:cNvSpPr>
            <a:spLocks noGrp="1"/>
          </p:cNvSpPr>
          <p:nvPr>
            <p:ph idx="1"/>
          </p:nvPr>
        </p:nvSpPr>
        <p:spPr>
          <a:xfrm>
            <a:off x="457200" y="685800"/>
            <a:ext cx="8229600" cy="6172200"/>
          </a:xfrm>
        </p:spPr>
        <p:txBody>
          <a:bodyPr>
            <a:normAutofit/>
          </a:bodyPr>
          <a:lstStyle/>
          <a:p>
            <a:r>
              <a:rPr lang="en-US" sz="2400" dirty="0" smtClean="0"/>
              <a:t>Dan Wallace pointed out in the debate that the </a:t>
            </a:r>
            <a:r>
              <a:rPr lang="en-US" sz="2400" u="sng" dirty="0" smtClean="0"/>
              <a:t>vast majority</a:t>
            </a:r>
            <a:r>
              <a:rPr lang="en-US" sz="2400" dirty="0" smtClean="0"/>
              <a:t> of NT scholars believe that we have recovered the wording of the original New Testament it in most places – total skepticism in this regard is unwarranted. </a:t>
            </a:r>
          </a:p>
        </p:txBody>
      </p:sp>
    </p:spTree>
  </p:cSld>
  <p:clrMapOvr>
    <a:masterClrMapping/>
  </p:clrMapOvr>
  <p:transition>
    <p:plus/>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sz="3600" dirty="0" smtClean="0"/>
              <a:t>A Final Observation About Bart’s Skepticism</a:t>
            </a:r>
            <a:endParaRPr lang="en-US" sz="3600" dirty="0"/>
          </a:p>
        </p:txBody>
      </p:sp>
      <p:sp>
        <p:nvSpPr>
          <p:cNvPr id="3" name="Content Placeholder 2"/>
          <p:cNvSpPr>
            <a:spLocks noGrp="1"/>
          </p:cNvSpPr>
          <p:nvPr>
            <p:ph idx="1"/>
          </p:nvPr>
        </p:nvSpPr>
        <p:spPr>
          <a:xfrm>
            <a:off x="457200" y="685800"/>
            <a:ext cx="8229600" cy="6172200"/>
          </a:xfrm>
        </p:spPr>
        <p:txBody>
          <a:bodyPr>
            <a:normAutofit fontScale="92500" lnSpcReduction="10000"/>
          </a:bodyPr>
          <a:lstStyle/>
          <a:p>
            <a:r>
              <a:rPr lang="en-US" sz="2400" dirty="0" smtClean="0"/>
              <a:t>Dan then pointed out the titles of Bart’s latest books demonstrate that </a:t>
            </a:r>
            <a:r>
              <a:rPr lang="en-US" sz="2400" u="sng" dirty="0" smtClean="0"/>
              <a:t>even Bart</a:t>
            </a:r>
            <a:r>
              <a:rPr lang="en-US" sz="2400" dirty="0" smtClean="0"/>
              <a:t> believes that he can know what the original text of the New Testament says:</a:t>
            </a:r>
          </a:p>
          <a:p>
            <a:pPr lvl="1"/>
            <a:r>
              <a:rPr lang="en-US" sz="2400" b="1" i="1" dirty="0" smtClean="0"/>
              <a:t>Orthodox Corruption of Scripture: </a:t>
            </a:r>
            <a:r>
              <a:rPr lang="en-US" sz="2400" i="1" dirty="0" smtClean="0"/>
              <a:t>The Effect of Early Christological Controversies on the Text of the New Testament</a:t>
            </a:r>
          </a:p>
          <a:p>
            <a:pPr lvl="1"/>
            <a:r>
              <a:rPr lang="en-US" sz="2400" b="1" i="1" dirty="0" smtClean="0"/>
              <a:t>Misquoting Jesus: </a:t>
            </a:r>
            <a:r>
              <a:rPr lang="en-US" sz="2400" i="1" dirty="0" smtClean="0"/>
              <a:t>The Story Behind Who Changed the Bible and Why</a:t>
            </a:r>
          </a:p>
          <a:p>
            <a:pPr lvl="1"/>
            <a:r>
              <a:rPr lang="en-US" sz="2400" b="1" i="1" dirty="0" smtClean="0"/>
              <a:t>Jesus, Interrupted: </a:t>
            </a:r>
            <a:r>
              <a:rPr lang="en-US" sz="2400" i="1" dirty="0" smtClean="0"/>
              <a:t>Revealing the Hidden Contradictions in the Bible (And Why We Don't Know About Them)</a:t>
            </a:r>
          </a:p>
          <a:p>
            <a:pPr lvl="1"/>
            <a:r>
              <a:rPr lang="en-US" sz="2400" b="1" i="1" dirty="0" smtClean="0"/>
              <a:t>The Text of the NT: </a:t>
            </a:r>
            <a:r>
              <a:rPr lang="en-US" sz="2400" i="1" dirty="0" smtClean="0"/>
              <a:t>Its Transmission, Corruption, and Restoration</a:t>
            </a:r>
          </a:p>
          <a:p>
            <a:pPr lvl="1"/>
            <a:r>
              <a:rPr lang="en-US" sz="2400" b="1" i="1" dirty="0" smtClean="0"/>
              <a:t>Forged: </a:t>
            </a:r>
            <a:r>
              <a:rPr lang="en-US" sz="2400" i="1" dirty="0" smtClean="0"/>
              <a:t>Writing in the Name of God – Why the Bible’s Authors Are Not Who We Think They Are </a:t>
            </a:r>
          </a:p>
          <a:p>
            <a:pPr lvl="2"/>
            <a:r>
              <a:rPr lang="en-US" sz="2000" dirty="0" smtClean="0"/>
              <a:t>In this book Bart argues that Paul did not write the Pastoral Epistles because he does not use the same vocabulary as he uses in his “authentic” letters. </a:t>
            </a:r>
          </a:p>
          <a:p>
            <a:pPr lvl="2"/>
            <a:r>
              <a:rPr lang="en-US" sz="2000" dirty="0" smtClean="0"/>
              <a:t>In order for him to make that claim, he has to know what the words are in Paul’s other letters as well as what the words are in the pastoral letters!</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09600" y="2819400"/>
            <a:ext cx="8229600" cy="1143000"/>
          </a:xfrm>
          <a:effectLst>
            <a:outerShdw blurRad="63500" dist="63500" dir="5400000" algn="ctr" rotWithShape="0">
              <a:schemeClr val="tx1"/>
            </a:outerShdw>
          </a:effectLst>
        </p:spPr>
        <p:txBody>
          <a:bodyPr>
            <a:noAutofit/>
          </a:bodyPr>
          <a:lstStyle/>
          <a:p>
            <a:r>
              <a:rPr lang="en-US" sz="7200" dirty="0" smtClean="0">
                <a:solidFill>
                  <a:srgbClr val="FFFF00"/>
                </a:solidFill>
              </a:rPr>
              <a:t>Textual Criticism</a:t>
            </a:r>
            <a:endParaRPr lang="en-US" sz="7200" dirty="0">
              <a:solidFill>
                <a:srgbClr val="FFFF00"/>
              </a:solidFill>
            </a:endParaRPr>
          </a:p>
        </p:txBody>
      </p:sp>
      <p:sp>
        <p:nvSpPr>
          <p:cNvPr id="5" name="Rectangle 4"/>
          <p:cNvSpPr/>
          <p:nvPr/>
        </p:nvSpPr>
        <p:spPr>
          <a:xfrm>
            <a:off x="7239000" y="6324600"/>
            <a:ext cx="1735347" cy="400110"/>
          </a:xfrm>
          <a:prstGeom prst="rect">
            <a:avLst/>
          </a:prstGeom>
        </p:spPr>
        <p:txBody>
          <a:bodyPr wrap="none">
            <a:spAutoFit/>
          </a:bodyPr>
          <a:lstStyle/>
          <a:p>
            <a:r>
              <a:rPr lang="en-US" sz="2000" b="1" dirty="0" smtClean="0">
                <a:solidFill>
                  <a:srgbClr val="FFFF00"/>
                </a:solidFill>
              </a:rPr>
              <a:t>Bruce Metzger</a:t>
            </a:r>
            <a:endParaRPr lang="en-US" sz="2000" dirty="0">
              <a:solidFill>
                <a:srgbClr val="FFFF00"/>
              </a:solidFill>
            </a:endParaRPr>
          </a:p>
        </p:txBody>
      </p:sp>
    </p:spTree>
  </p:cSld>
  <p:clrMapOvr>
    <a:masterClrMapping/>
  </p:clrMapOvr>
  <p:transition>
    <p:newsflash/>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4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14400"/>
          </a:xfrm>
          <a:effectLst>
            <a:outerShdw blurRad="25400" dist="63500" dir="2700000" algn="ctr" rotWithShape="0">
              <a:schemeClr val="tx1"/>
            </a:outerShdw>
          </a:effectLst>
        </p:spPr>
        <p:txBody>
          <a:bodyPr>
            <a:noAutofit/>
          </a:bodyPr>
          <a:lstStyle/>
          <a:p>
            <a:r>
              <a:rPr lang="en-US" sz="5400" dirty="0" smtClean="0">
                <a:solidFill>
                  <a:srgbClr val="FFFF00"/>
                </a:solidFill>
              </a:rPr>
              <a:t>Textual Criticism</a:t>
            </a:r>
            <a:endParaRPr lang="en-US" sz="5400" dirty="0">
              <a:solidFill>
                <a:srgbClr val="FFFF00"/>
              </a:solidFill>
            </a:endParaRPr>
          </a:p>
        </p:txBody>
      </p:sp>
      <p:sp>
        <p:nvSpPr>
          <p:cNvPr id="3" name="Content Placeholder 2"/>
          <p:cNvSpPr>
            <a:spLocks noGrp="1"/>
          </p:cNvSpPr>
          <p:nvPr>
            <p:ph idx="1"/>
          </p:nvPr>
        </p:nvSpPr>
        <p:spPr>
          <a:xfrm>
            <a:off x="457200" y="1066800"/>
            <a:ext cx="8229600" cy="5791200"/>
          </a:xfrm>
        </p:spPr>
        <p:txBody>
          <a:bodyPr>
            <a:normAutofit/>
          </a:bodyPr>
          <a:lstStyle/>
          <a:p>
            <a:r>
              <a:rPr lang="en-US" dirty="0" smtClean="0"/>
              <a:t>Over the years, scholars have developed a set of methods for carefully analyzing the New Testament manuscript evidence in order to determine the </a:t>
            </a:r>
            <a:r>
              <a:rPr lang="en-US" b="1" dirty="0" smtClean="0"/>
              <a:t>most likely original reading</a:t>
            </a:r>
            <a:r>
              <a:rPr lang="en-US" dirty="0" smtClean="0"/>
              <a:t> of the text.</a:t>
            </a:r>
          </a:p>
          <a:p>
            <a:r>
              <a:rPr lang="en-US" dirty="0" smtClean="0"/>
              <a:t>Often a committee of scholars will end up producing a “critical Greek text” of the NT which they believe best approximates the original reading. </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4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14400"/>
          </a:xfrm>
          <a:effectLst>
            <a:outerShdw blurRad="25400" dist="63500" dir="2700000" algn="ctr" rotWithShape="0">
              <a:schemeClr val="tx1"/>
            </a:outerShdw>
          </a:effectLst>
        </p:spPr>
        <p:txBody>
          <a:bodyPr>
            <a:noAutofit/>
          </a:bodyPr>
          <a:lstStyle/>
          <a:p>
            <a:r>
              <a:rPr lang="en-US" sz="5400" dirty="0" smtClean="0">
                <a:solidFill>
                  <a:srgbClr val="FFFF00"/>
                </a:solidFill>
              </a:rPr>
              <a:t>Textual Criticism</a:t>
            </a:r>
            <a:endParaRPr lang="en-US" sz="5400" dirty="0">
              <a:solidFill>
                <a:srgbClr val="FFFF00"/>
              </a:solidFill>
            </a:endParaRPr>
          </a:p>
        </p:txBody>
      </p:sp>
      <p:sp>
        <p:nvSpPr>
          <p:cNvPr id="3" name="Content Placeholder 2"/>
          <p:cNvSpPr>
            <a:spLocks noGrp="1"/>
          </p:cNvSpPr>
          <p:nvPr>
            <p:ph idx="1"/>
          </p:nvPr>
        </p:nvSpPr>
        <p:spPr>
          <a:xfrm>
            <a:off x="762000" y="1066800"/>
            <a:ext cx="8229600" cy="5334000"/>
          </a:xfrm>
        </p:spPr>
        <p:txBody>
          <a:bodyPr>
            <a:normAutofit fontScale="92500"/>
          </a:bodyPr>
          <a:lstStyle/>
          <a:p>
            <a:r>
              <a:rPr lang="en-US" dirty="0" smtClean="0"/>
              <a:t>A recent critical Greek text done by a </a:t>
            </a:r>
            <a:r>
              <a:rPr lang="en-US" b="1" dirty="0" smtClean="0"/>
              <a:t>committee</a:t>
            </a:r>
            <a:r>
              <a:rPr lang="en-US" dirty="0" smtClean="0"/>
              <a:t> </a:t>
            </a:r>
            <a:r>
              <a:rPr lang="en-US" b="1" dirty="0" smtClean="0"/>
              <a:t>of scholars</a:t>
            </a:r>
            <a:r>
              <a:rPr lang="en-US" dirty="0" smtClean="0"/>
              <a:t> is </a:t>
            </a:r>
            <a:r>
              <a:rPr lang="en-US" u="sng" dirty="0" smtClean="0"/>
              <a:t>The Greek New Testament</a:t>
            </a:r>
            <a:r>
              <a:rPr lang="en-US" dirty="0" smtClean="0"/>
              <a:t> by the United Bible Societies. It gives:</a:t>
            </a:r>
          </a:p>
          <a:p>
            <a:pPr lvl="1"/>
            <a:r>
              <a:rPr lang="en-US" dirty="0" smtClean="0"/>
              <a:t>All </a:t>
            </a:r>
            <a:r>
              <a:rPr lang="en-US" b="1" dirty="0" smtClean="0"/>
              <a:t>meaningful</a:t>
            </a:r>
            <a:r>
              <a:rPr lang="en-US" dirty="0" smtClean="0"/>
              <a:t>, </a:t>
            </a:r>
            <a:r>
              <a:rPr lang="en-US" b="1" dirty="0" smtClean="0"/>
              <a:t>viable</a:t>
            </a:r>
            <a:r>
              <a:rPr lang="en-US" dirty="0" smtClean="0"/>
              <a:t> variants in the NT manuscripts</a:t>
            </a:r>
          </a:p>
          <a:p>
            <a:pPr lvl="1"/>
            <a:r>
              <a:rPr lang="en-US" dirty="0" smtClean="0"/>
              <a:t>Which variant was </a:t>
            </a:r>
            <a:r>
              <a:rPr lang="en-US" b="1" dirty="0" smtClean="0"/>
              <a:t>preferred by the committee</a:t>
            </a:r>
            <a:r>
              <a:rPr lang="en-US" dirty="0" smtClean="0"/>
              <a:t> in each case, as well as the major alternate readings</a:t>
            </a:r>
          </a:p>
          <a:p>
            <a:pPr lvl="1"/>
            <a:r>
              <a:rPr lang="en-US" dirty="0" smtClean="0"/>
              <a:t>A </a:t>
            </a:r>
            <a:r>
              <a:rPr lang="en-US" b="1" dirty="0" smtClean="0"/>
              <a:t>rating</a:t>
            </a:r>
            <a:r>
              <a:rPr lang="en-US" dirty="0" smtClean="0"/>
              <a:t> describing the </a:t>
            </a:r>
            <a:r>
              <a:rPr lang="en-US" b="1" dirty="0" smtClean="0"/>
              <a:t>confidence</a:t>
            </a:r>
            <a:r>
              <a:rPr lang="en-US" dirty="0" smtClean="0"/>
              <a:t> the committee had in selecting a particular reading*:</a:t>
            </a:r>
          </a:p>
          <a:p>
            <a:pPr lvl="2"/>
            <a:r>
              <a:rPr lang="en-US" dirty="0" smtClean="0"/>
              <a:t>A = the text is certain</a:t>
            </a:r>
          </a:p>
          <a:p>
            <a:pPr lvl="2"/>
            <a:r>
              <a:rPr lang="en-US" dirty="0" smtClean="0"/>
              <a:t>B = the text is </a:t>
            </a:r>
            <a:r>
              <a:rPr lang="en-US" b="1" dirty="0" smtClean="0"/>
              <a:t>almost</a:t>
            </a:r>
            <a:r>
              <a:rPr lang="en-US" dirty="0" smtClean="0"/>
              <a:t> certain</a:t>
            </a:r>
          </a:p>
          <a:p>
            <a:pPr lvl="2"/>
            <a:r>
              <a:rPr lang="en-US" dirty="0" smtClean="0"/>
              <a:t>C = the committee had difficulty deciding on the text</a:t>
            </a:r>
          </a:p>
          <a:p>
            <a:pPr lvl="2"/>
            <a:r>
              <a:rPr lang="en-US" dirty="0" smtClean="0"/>
              <a:t>D = the committee had </a:t>
            </a:r>
            <a:r>
              <a:rPr lang="en-US" b="1" dirty="0" smtClean="0"/>
              <a:t>great</a:t>
            </a:r>
            <a:r>
              <a:rPr lang="en-US" dirty="0" smtClean="0"/>
              <a:t> difficulty deciding on the text</a:t>
            </a:r>
          </a:p>
        </p:txBody>
      </p:sp>
      <p:pic>
        <p:nvPicPr>
          <p:cNvPr id="8" name="Picture 7" descr="TheGreekNewTestament_UBS.jpg"/>
          <p:cNvPicPr>
            <a:picLocks noChangeAspect="1"/>
          </p:cNvPicPr>
          <p:nvPr/>
        </p:nvPicPr>
        <p:blipFill>
          <a:blip r:embed="rId3" cstate="print"/>
          <a:stretch>
            <a:fillRect/>
          </a:stretch>
        </p:blipFill>
        <p:spPr>
          <a:xfrm>
            <a:off x="0" y="5030932"/>
            <a:ext cx="1181100" cy="1825336"/>
          </a:xfrm>
          <a:prstGeom prst="rect">
            <a:avLst/>
          </a:prstGeom>
        </p:spPr>
      </p:pic>
      <p:sp>
        <p:nvSpPr>
          <p:cNvPr id="5" name="TextBox 4"/>
          <p:cNvSpPr txBox="1"/>
          <p:nvPr/>
        </p:nvSpPr>
        <p:spPr>
          <a:xfrm>
            <a:off x="1600200" y="6488668"/>
            <a:ext cx="5202386" cy="369332"/>
          </a:xfrm>
          <a:prstGeom prst="rect">
            <a:avLst/>
          </a:prstGeom>
          <a:noFill/>
        </p:spPr>
        <p:txBody>
          <a:bodyPr wrap="none" rtlCol="0">
            <a:spAutoFit/>
          </a:bodyPr>
          <a:lstStyle/>
          <a:p>
            <a:r>
              <a:rPr lang="en-US" dirty="0" smtClean="0"/>
              <a:t>*These ratings are described in the UBS Greek NT, p.3</a:t>
            </a:r>
            <a:endParaRPr lang="en-US"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9" dur="5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p:cTn id="5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0000"/>
            <a:lum/>
          </a:blip>
          <a:srcRect/>
          <a:stretch>
            <a:fillRect l="-22000" r="-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1430">
                  <a:solidFill>
                    <a:schemeClr val="tx1"/>
                  </a:solidFill>
                </a:ln>
                <a:solidFill>
                  <a:srgbClr val="00B0F0"/>
                </a:solidFill>
                <a:effectLst>
                  <a:outerShdw blurRad="50800" dist="39000" dir="5460000" algn="tl">
                    <a:srgbClr val="000000">
                      <a:alpha val="38000"/>
                    </a:srgbClr>
                  </a:outerShdw>
                </a:effectLst>
              </a:rPr>
              <a:t>Preservation of Ancient Literature</a:t>
            </a:r>
            <a:endParaRPr lang="en-US" dirty="0"/>
          </a:p>
        </p:txBody>
      </p:sp>
      <p:sp>
        <p:nvSpPr>
          <p:cNvPr id="3" name="Content Placeholder 2"/>
          <p:cNvSpPr>
            <a:spLocks noGrp="1"/>
          </p:cNvSpPr>
          <p:nvPr>
            <p:ph idx="1"/>
          </p:nvPr>
        </p:nvSpPr>
        <p:spPr/>
        <p:txBody>
          <a:bodyPr>
            <a:normAutofit/>
          </a:bodyPr>
          <a:lstStyle/>
          <a:p>
            <a:r>
              <a:rPr lang="en-US" dirty="0" smtClean="0">
                <a:solidFill>
                  <a:srgbClr val="00B0F0"/>
                </a:solidFill>
                <a:effectLst>
                  <a:outerShdw blurRad="50800" dist="38100" dir="2700000" algn="tl" rotWithShape="0">
                    <a:prstClr val="black"/>
                  </a:outerShdw>
                </a:effectLst>
              </a:rPr>
              <a:t>We have at least </a:t>
            </a:r>
            <a:r>
              <a:rPr lang="en-US" b="1" i="1" dirty="0" smtClean="0">
                <a:solidFill>
                  <a:schemeClr val="accent6">
                    <a:lumMod val="75000"/>
                  </a:schemeClr>
                </a:solidFill>
                <a:effectLst>
                  <a:outerShdw blurRad="50800" dist="38100" dir="2700000" algn="tl" rotWithShape="0">
                    <a:prstClr val="black"/>
                  </a:outerShdw>
                </a:effectLst>
              </a:rPr>
              <a:t>a dozen manuscripts within the first 100 years</a:t>
            </a:r>
            <a:r>
              <a:rPr lang="en-US" dirty="0" smtClean="0">
                <a:solidFill>
                  <a:srgbClr val="00B0F0"/>
                </a:solidFill>
                <a:effectLst>
                  <a:outerShdw blurRad="50800" dist="38100" dir="2700000" algn="tl" rotWithShape="0">
                    <a:prstClr val="black"/>
                  </a:outerShdw>
                </a:effectLst>
              </a:rPr>
              <a:t> after the writing of the NT; they represent a majority of the books of the NT and about 4/10th of the text.</a:t>
            </a:r>
          </a:p>
          <a:p>
            <a:pPr>
              <a:buNone/>
            </a:pPr>
            <a:endParaRPr lang="en-US"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2743200" cy="3306762"/>
          </a:xfrm>
        </p:spPr>
        <p:txBody>
          <a:bodyPr>
            <a:normAutofit fontScale="90000"/>
          </a:bodyPr>
          <a:lstStyle/>
          <a:p>
            <a:r>
              <a:rPr lang="en-US" sz="3100" b="1" dirty="0" smtClean="0"/>
              <a:t>Format</a:t>
            </a:r>
            <a:r>
              <a:rPr lang="en-US" sz="3100" dirty="0" smtClean="0"/>
              <a:t> of the critical text of</a:t>
            </a:r>
            <a:br>
              <a:rPr lang="en-US" sz="3100" dirty="0" smtClean="0"/>
            </a:br>
            <a:r>
              <a:rPr lang="en-US" sz="3100" dirty="0" smtClean="0"/>
              <a:t>The Greek New Testament by the</a:t>
            </a:r>
            <a:br>
              <a:rPr lang="en-US" sz="3100" dirty="0" smtClean="0"/>
            </a:br>
            <a:r>
              <a:rPr lang="en-US" sz="3100" dirty="0" smtClean="0"/>
              <a:t>United Bible Society</a:t>
            </a:r>
            <a:r>
              <a:rPr lang="en-US" sz="1800" dirty="0" smtClean="0"/>
              <a:t/>
            </a:r>
            <a:br>
              <a:rPr lang="en-US" sz="1800" dirty="0" smtClean="0"/>
            </a:br>
            <a:endParaRPr lang="en-US" sz="1800" dirty="0"/>
          </a:p>
        </p:txBody>
      </p:sp>
      <p:pic>
        <p:nvPicPr>
          <p:cNvPr id="4" name="Content Placeholder 3" descr="The Greek New Testament - Act 12_18-25 p454.jpg"/>
          <p:cNvPicPr>
            <a:picLocks noGrp="1" noChangeAspect="1"/>
          </p:cNvPicPr>
          <p:nvPr>
            <p:ph idx="1"/>
          </p:nvPr>
        </p:nvPicPr>
        <p:blipFill>
          <a:blip r:embed="rId2" cstate="print"/>
          <a:stretch>
            <a:fillRect/>
          </a:stretch>
        </p:blipFill>
        <p:spPr>
          <a:xfrm>
            <a:off x="3810000" y="212572"/>
            <a:ext cx="4800599" cy="6355384"/>
          </a:xfrm>
        </p:spPr>
      </p:pic>
      <p:pic>
        <p:nvPicPr>
          <p:cNvPr id="5" name="Picture 4" descr="TheGreekNewTestament_UBS.jpg"/>
          <p:cNvPicPr>
            <a:picLocks noChangeAspect="1"/>
          </p:cNvPicPr>
          <p:nvPr/>
        </p:nvPicPr>
        <p:blipFill>
          <a:blip r:embed="rId3" cstate="print"/>
          <a:stretch>
            <a:fillRect/>
          </a:stretch>
        </p:blipFill>
        <p:spPr>
          <a:xfrm>
            <a:off x="381000" y="3886200"/>
            <a:ext cx="2743200" cy="2743200"/>
          </a:xfrm>
          <a:prstGeom prst="rect">
            <a:avLst/>
          </a:prstGeom>
        </p:spPr>
      </p:pic>
      <p:sp>
        <p:nvSpPr>
          <p:cNvPr id="6" name="Left Brace 5"/>
          <p:cNvSpPr/>
          <p:nvPr/>
        </p:nvSpPr>
        <p:spPr>
          <a:xfrm>
            <a:off x="3505200" y="685800"/>
            <a:ext cx="457200" cy="4343400"/>
          </a:xfrm>
          <a:prstGeom prst="leftBrace">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2971800" y="1600200"/>
            <a:ext cx="553998" cy="2523530"/>
          </a:xfrm>
          <a:prstGeom prst="rect">
            <a:avLst/>
          </a:prstGeom>
          <a:noFill/>
        </p:spPr>
        <p:txBody>
          <a:bodyPr vert="vert270" wrap="square" rtlCol="0">
            <a:spAutoFit/>
          </a:bodyPr>
          <a:lstStyle/>
          <a:p>
            <a:pPr algn="ctr"/>
            <a:r>
              <a:rPr lang="en-US" sz="2400" b="1" dirty="0" smtClean="0">
                <a:solidFill>
                  <a:srgbClr val="FF0000"/>
                </a:solidFill>
              </a:rPr>
              <a:t>The Greek Text</a:t>
            </a:r>
            <a:endParaRPr lang="en-US" sz="2400" b="1" dirty="0">
              <a:solidFill>
                <a:srgbClr val="FF0000"/>
              </a:solidFill>
            </a:endParaRPr>
          </a:p>
        </p:txBody>
      </p:sp>
      <p:sp>
        <p:nvSpPr>
          <p:cNvPr id="9" name="Left Brace 8"/>
          <p:cNvSpPr/>
          <p:nvPr/>
        </p:nvSpPr>
        <p:spPr>
          <a:xfrm>
            <a:off x="3505200" y="5181600"/>
            <a:ext cx="457200" cy="1295400"/>
          </a:xfrm>
          <a:prstGeom prst="leftBrace">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2971800" y="5105400"/>
            <a:ext cx="553998" cy="1456730"/>
          </a:xfrm>
          <a:prstGeom prst="rect">
            <a:avLst/>
          </a:prstGeom>
          <a:noFill/>
        </p:spPr>
        <p:txBody>
          <a:bodyPr vert="vert270" wrap="square" rtlCol="0">
            <a:spAutoFit/>
          </a:bodyPr>
          <a:lstStyle/>
          <a:p>
            <a:pPr algn="ctr"/>
            <a:r>
              <a:rPr lang="en-US" sz="2400" b="1" dirty="0" smtClean="0">
                <a:solidFill>
                  <a:srgbClr val="FF0000"/>
                </a:solidFill>
              </a:rPr>
              <a:t>Footnotes</a:t>
            </a:r>
            <a:endParaRPr lang="en-US" sz="2400" b="1" dirty="0">
              <a:solidFill>
                <a:srgbClr val="FF0000"/>
              </a:solidFill>
            </a:endParaRPr>
          </a:p>
        </p:txBody>
      </p:sp>
    </p:spTree>
  </p:cSld>
  <p:clrMapOvr>
    <a:masterClrMapping/>
  </p:clrMapOvr>
  <p:transition>
    <p:zo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Format of the Footnote</a:t>
            </a:r>
            <a:endParaRPr lang="en-US" dirty="0"/>
          </a:p>
        </p:txBody>
      </p:sp>
      <p:pic>
        <p:nvPicPr>
          <p:cNvPr id="6" name="Content Placeholder 5" descr="UBS Footnote.jpg"/>
          <p:cNvPicPr>
            <a:picLocks noGrp="1" noChangeAspect="1"/>
          </p:cNvPicPr>
          <p:nvPr>
            <p:ph idx="1"/>
          </p:nvPr>
        </p:nvPicPr>
        <p:blipFill>
          <a:blip r:embed="rId2" cstate="print"/>
          <a:stretch>
            <a:fillRect/>
          </a:stretch>
        </p:blipFill>
        <p:spPr>
          <a:xfrm>
            <a:off x="240712" y="1529299"/>
            <a:ext cx="8903288" cy="1290101"/>
          </a:xfrm>
        </p:spPr>
      </p:pic>
      <p:cxnSp>
        <p:nvCxnSpPr>
          <p:cNvPr id="8" name="Straight Connector 7"/>
          <p:cNvCxnSpPr/>
          <p:nvPr/>
        </p:nvCxnSpPr>
        <p:spPr>
          <a:xfrm>
            <a:off x="838200" y="1905000"/>
            <a:ext cx="4572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838200" y="1905000"/>
            <a:ext cx="228600" cy="19050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3400" y="3733800"/>
            <a:ext cx="8153400" cy="954107"/>
          </a:xfrm>
          <a:prstGeom prst="rect">
            <a:avLst/>
          </a:prstGeom>
          <a:noFill/>
        </p:spPr>
        <p:txBody>
          <a:bodyPr wrap="square" rtlCol="0">
            <a:spAutoFit/>
          </a:bodyPr>
          <a:lstStyle/>
          <a:p>
            <a:r>
              <a:rPr lang="en-US" sz="2800" b="1" dirty="0" smtClean="0"/>
              <a:t>Footnote</a:t>
            </a:r>
            <a:r>
              <a:rPr lang="en-US" sz="2800" dirty="0" smtClean="0"/>
              <a:t> number and </a:t>
            </a:r>
            <a:r>
              <a:rPr lang="en-US" sz="2800" b="1" dirty="0" smtClean="0"/>
              <a:t>verse</a:t>
            </a:r>
            <a:r>
              <a:rPr lang="en-US" sz="2800" dirty="0" smtClean="0"/>
              <a:t> number (from the text above the footnote)</a:t>
            </a:r>
            <a:endParaRPr lang="en-US" sz="2800" dirty="0"/>
          </a:p>
        </p:txBody>
      </p:sp>
    </p:spTree>
  </p:cSld>
  <p:clrMapOvr>
    <a:masterClrMapping/>
  </p:clrMapOvr>
  <p:transition>
    <p:wipe di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Format of the Footnote</a:t>
            </a:r>
            <a:endParaRPr lang="en-US" dirty="0"/>
          </a:p>
        </p:txBody>
      </p:sp>
      <p:pic>
        <p:nvPicPr>
          <p:cNvPr id="6" name="Content Placeholder 5" descr="UBS Footnote.jpg"/>
          <p:cNvPicPr>
            <a:picLocks noGrp="1" noChangeAspect="1"/>
          </p:cNvPicPr>
          <p:nvPr>
            <p:ph idx="1"/>
          </p:nvPr>
        </p:nvPicPr>
        <p:blipFill>
          <a:blip r:embed="rId2" cstate="print"/>
          <a:stretch>
            <a:fillRect/>
          </a:stretch>
        </p:blipFill>
        <p:spPr>
          <a:xfrm>
            <a:off x="240712" y="1529299"/>
            <a:ext cx="8903288" cy="1290101"/>
          </a:xfrm>
        </p:spPr>
      </p:pic>
      <p:cxnSp>
        <p:nvCxnSpPr>
          <p:cNvPr id="8" name="Straight Connector 7"/>
          <p:cNvCxnSpPr/>
          <p:nvPr/>
        </p:nvCxnSpPr>
        <p:spPr>
          <a:xfrm>
            <a:off x="1295400" y="1905000"/>
            <a:ext cx="33528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819400" y="1905000"/>
            <a:ext cx="0" cy="18288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3400" y="3733800"/>
            <a:ext cx="8153400" cy="1815882"/>
          </a:xfrm>
          <a:prstGeom prst="rect">
            <a:avLst/>
          </a:prstGeom>
          <a:noFill/>
        </p:spPr>
        <p:txBody>
          <a:bodyPr wrap="square" rtlCol="0">
            <a:spAutoFit/>
          </a:bodyPr>
          <a:lstStyle/>
          <a:p>
            <a:r>
              <a:rPr lang="en-US" sz="2800" dirty="0" smtClean="0"/>
              <a:t>The Greek text of the reading selected by the UBS committee as the </a:t>
            </a:r>
            <a:r>
              <a:rPr lang="en-US" sz="2800" b="1" dirty="0" smtClean="0"/>
              <a:t>most likely reading</a:t>
            </a:r>
            <a:r>
              <a:rPr lang="en-US" sz="2800" dirty="0" smtClean="0"/>
              <a:t> – preceded by a </a:t>
            </a:r>
            <a:r>
              <a:rPr lang="en-US" sz="2800" b="1" dirty="0" smtClean="0"/>
              <a:t>rating</a:t>
            </a:r>
            <a:r>
              <a:rPr lang="en-US" sz="2800" dirty="0" smtClean="0"/>
              <a:t> (A, B, C or D) that tells how much </a:t>
            </a:r>
            <a:r>
              <a:rPr lang="en-US" sz="2800" b="1" dirty="0" smtClean="0"/>
              <a:t>confidence</a:t>
            </a:r>
            <a:r>
              <a:rPr lang="en-US" sz="2800" dirty="0" smtClean="0"/>
              <a:t> the committee had in the selected reading </a:t>
            </a:r>
            <a:endParaRPr lang="en-US" sz="2800" dirty="0"/>
          </a:p>
        </p:txBody>
      </p:sp>
    </p:spTree>
  </p:cSld>
  <p:clrMapOvr>
    <a:masterClrMapping/>
  </p:clrMapOvr>
  <p:transition>
    <p:wipe di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Format of the Footnote</a:t>
            </a:r>
            <a:endParaRPr lang="en-US" dirty="0"/>
          </a:p>
        </p:txBody>
      </p:sp>
      <p:pic>
        <p:nvPicPr>
          <p:cNvPr id="6" name="Content Placeholder 5" descr="UBS Footnote.jpg"/>
          <p:cNvPicPr>
            <a:picLocks noGrp="1" noChangeAspect="1"/>
          </p:cNvPicPr>
          <p:nvPr>
            <p:ph idx="1"/>
          </p:nvPr>
        </p:nvPicPr>
        <p:blipFill>
          <a:blip r:embed="rId2" cstate="print"/>
          <a:stretch>
            <a:fillRect/>
          </a:stretch>
        </p:blipFill>
        <p:spPr>
          <a:xfrm>
            <a:off x="240712" y="1529299"/>
            <a:ext cx="8903288" cy="1290101"/>
          </a:xfrm>
        </p:spPr>
      </p:pic>
      <p:cxnSp>
        <p:nvCxnSpPr>
          <p:cNvPr id="8" name="Straight Connector 7"/>
          <p:cNvCxnSpPr/>
          <p:nvPr/>
        </p:nvCxnSpPr>
        <p:spPr>
          <a:xfrm>
            <a:off x="4724400" y="1905000"/>
            <a:ext cx="41910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191000" y="2514600"/>
            <a:ext cx="0" cy="13716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3400" y="3733800"/>
            <a:ext cx="8153400" cy="954107"/>
          </a:xfrm>
          <a:prstGeom prst="rect">
            <a:avLst/>
          </a:prstGeom>
          <a:noFill/>
        </p:spPr>
        <p:txBody>
          <a:bodyPr wrap="square" rtlCol="0">
            <a:spAutoFit/>
          </a:bodyPr>
          <a:lstStyle/>
          <a:p>
            <a:r>
              <a:rPr lang="en-US" sz="2800" dirty="0" smtClean="0"/>
              <a:t>A list of the manuscripts that have the reading that was selected by the UBS committee </a:t>
            </a:r>
            <a:endParaRPr lang="en-US" sz="2800" dirty="0"/>
          </a:p>
        </p:txBody>
      </p:sp>
      <p:cxnSp>
        <p:nvCxnSpPr>
          <p:cNvPr id="7" name="Straight Connector 6"/>
          <p:cNvCxnSpPr/>
          <p:nvPr/>
        </p:nvCxnSpPr>
        <p:spPr>
          <a:xfrm flipV="1">
            <a:off x="533400" y="2133600"/>
            <a:ext cx="8382000" cy="762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33400" y="2438400"/>
            <a:ext cx="7162800" cy="762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Format of the Footnote</a:t>
            </a:r>
            <a:endParaRPr lang="en-US" dirty="0"/>
          </a:p>
        </p:txBody>
      </p:sp>
      <p:pic>
        <p:nvPicPr>
          <p:cNvPr id="6" name="Content Placeholder 5" descr="UBS Footnote.jpg"/>
          <p:cNvPicPr>
            <a:picLocks noGrp="1" noChangeAspect="1"/>
          </p:cNvPicPr>
          <p:nvPr>
            <p:ph idx="1"/>
          </p:nvPr>
        </p:nvPicPr>
        <p:blipFill>
          <a:blip r:embed="rId2" cstate="print"/>
          <a:stretch>
            <a:fillRect/>
          </a:stretch>
        </p:blipFill>
        <p:spPr>
          <a:xfrm>
            <a:off x="240712" y="1529299"/>
            <a:ext cx="8903288" cy="1290101"/>
          </a:xfrm>
        </p:spPr>
      </p:pic>
      <p:cxnSp>
        <p:nvCxnSpPr>
          <p:cNvPr id="8" name="Straight Connector 7"/>
          <p:cNvCxnSpPr/>
          <p:nvPr/>
        </p:nvCxnSpPr>
        <p:spPr>
          <a:xfrm>
            <a:off x="7772400" y="2514600"/>
            <a:ext cx="11430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810000" y="2819400"/>
            <a:ext cx="0" cy="9906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3400" y="3733800"/>
            <a:ext cx="8153400" cy="954107"/>
          </a:xfrm>
          <a:prstGeom prst="rect">
            <a:avLst/>
          </a:prstGeom>
          <a:noFill/>
        </p:spPr>
        <p:txBody>
          <a:bodyPr wrap="square" rtlCol="0">
            <a:spAutoFit/>
          </a:bodyPr>
          <a:lstStyle/>
          <a:p>
            <a:r>
              <a:rPr lang="en-US" sz="2800" dirty="0" smtClean="0"/>
              <a:t>Greek text showing an </a:t>
            </a:r>
            <a:r>
              <a:rPr lang="en-US" sz="2800" b="1" dirty="0" smtClean="0"/>
              <a:t>alternate reading</a:t>
            </a:r>
            <a:r>
              <a:rPr lang="en-US" sz="2800" dirty="0" smtClean="0"/>
              <a:t> of the text that was </a:t>
            </a:r>
            <a:r>
              <a:rPr lang="en-US" sz="2800" b="1" dirty="0" smtClean="0"/>
              <a:t>rejected</a:t>
            </a:r>
            <a:r>
              <a:rPr lang="en-US" sz="2800" dirty="0" smtClean="0"/>
              <a:t> by the UBS committee</a:t>
            </a:r>
            <a:endParaRPr lang="en-US" sz="2800" dirty="0"/>
          </a:p>
        </p:txBody>
      </p:sp>
      <p:cxnSp>
        <p:nvCxnSpPr>
          <p:cNvPr id="9" name="Straight Connector 8"/>
          <p:cNvCxnSpPr/>
          <p:nvPr/>
        </p:nvCxnSpPr>
        <p:spPr>
          <a:xfrm>
            <a:off x="533400" y="2819400"/>
            <a:ext cx="67056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Format of the Footnote</a:t>
            </a:r>
            <a:endParaRPr lang="en-US" dirty="0"/>
          </a:p>
        </p:txBody>
      </p:sp>
      <p:pic>
        <p:nvPicPr>
          <p:cNvPr id="6" name="Content Placeholder 5" descr="UBS Footnote.jpg"/>
          <p:cNvPicPr>
            <a:picLocks noGrp="1" noChangeAspect="1"/>
          </p:cNvPicPr>
          <p:nvPr>
            <p:ph idx="1"/>
          </p:nvPr>
        </p:nvPicPr>
        <p:blipFill>
          <a:blip r:embed="rId2" cstate="print"/>
          <a:stretch>
            <a:fillRect/>
          </a:stretch>
        </p:blipFill>
        <p:spPr>
          <a:xfrm>
            <a:off x="240712" y="1529299"/>
            <a:ext cx="8903288" cy="1290101"/>
          </a:xfrm>
        </p:spPr>
      </p:pic>
      <p:cxnSp>
        <p:nvCxnSpPr>
          <p:cNvPr id="10" name="Straight Arrow Connector 9"/>
          <p:cNvCxnSpPr/>
          <p:nvPr/>
        </p:nvCxnSpPr>
        <p:spPr>
          <a:xfrm flipH="1">
            <a:off x="6553200" y="2819400"/>
            <a:ext cx="1219200" cy="9906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3400" y="3733800"/>
            <a:ext cx="8153400" cy="954107"/>
          </a:xfrm>
          <a:prstGeom prst="rect">
            <a:avLst/>
          </a:prstGeom>
          <a:noFill/>
        </p:spPr>
        <p:txBody>
          <a:bodyPr wrap="square" rtlCol="0">
            <a:spAutoFit/>
          </a:bodyPr>
          <a:lstStyle/>
          <a:p>
            <a:r>
              <a:rPr lang="en-US" sz="2800" dirty="0" smtClean="0"/>
              <a:t>List of NT manuscripts that contain the </a:t>
            </a:r>
            <a:r>
              <a:rPr lang="en-US" sz="2800" b="1" dirty="0" smtClean="0"/>
              <a:t>alternate</a:t>
            </a:r>
            <a:r>
              <a:rPr lang="en-US" sz="2800" dirty="0" smtClean="0"/>
              <a:t> reading that was rejected by the committee</a:t>
            </a:r>
            <a:endParaRPr lang="en-US" sz="2800" dirty="0"/>
          </a:p>
        </p:txBody>
      </p:sp>
      <p:cxnSp>
        <p:nvCxnSpPr>
          <p:cNvPr id="9" name="Straight Connector 8"/>
          <p:cNvCxnSpPr/>
          <p:nvPr/>
        </p:nvCxnSpPr>
        <p:spPr>
          <a:xfrm>
            <a:off x="7315200" y="2819400"/>
            <a:ext cx="12954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t>A Helpful Commentary</a:t>
            </a:r>
            <a:endParaRPr lang="en-US" dirty="0"/>
          </a:p>
        </p:txBody>
      </p:sp>
      <p:sp>
        <p:nvSpPr>
          <p:cNvPr id="5" name="Content Placeholder 4"/>
          <p:cNvSpPr>
            <a:spLocks noGrp="1"/>
          </p:cNvSpPr>
          <p:nvPr>
            <p:ph idx="1"/>
          </p:nvPr>
        </p:nvSpPr>
        <p:spPr>
          <a:xfrm>
            <a:off x="914400" y="990600"/>
            <a:ext cx="8229600" cy="5562600"/>
          </a:xfrm>
        </p:spPr>
        <p:txBody>
          <a:bodyPr>
            <a:normAutofit fontScale="92500" lnSpcReduction="10000"/>
          </a:bodyPr>
          <a:lstStyle/>
          <a:p>
            <a:r>
              <a:rPr lang="en-US" dirty="0" smtClean="0"/>
              <a:t>United Bible Societies also provides a useful </a:t>
            </a:r>
            <a:r>
              <a:rPr lang="en-US" b="1" dirty="0" smtClean="0"/>
              <a:t>companion book</a:t>
            </a:r>
            <a:r>
              <a:rPr lang="en-US" dirty="0" smtClean="0"/>
              <a:t> to be used with their critical text of the Greek New Testament: </a:t>
            </a:r>
            <a:r>
              <a:rPr lang="en-US" u="sng" dirty="0" smtClean="0"/>
              <a:t>A Textual Commentary on the Greek New Testament</a:t>
            </a:r>
            <a:r>
              <a:rPr lang="en-US" dirty="0" smtClean="0"/>
              <a:t> by Bruce Metzger.</a:t>
            </a:r>
          </a:p>
          <a:p>
            <a:r>
              <a:rPr lang="en-US" dirty="0" smtClean="0"/>
              <a:t>This book lists each of the major textual variants noted in their critical text along with an explanation of:</a:t>
            </a:r>
          </a:p>
          <a:p>
            <a:pPr lvl="1"/>
            <a:r>
              <a:rPr lang="en-US" b="1" dirty="0" smtClean="0"/>
              <a:t>How</a:t>
            </a:r>
            <a:r>
              <a:rPr lang="en-US" dirty="0" smtClean="0"/>
              <a:t> the committee decided </a:t>
            </a:r>
            <a:r>
              <a:rPr lang="en-US" b="1" dirty="0" smtClean="0"/>
              <a:t>which reading</a:t>
            </a:r>
            <a:r>
              <a:rPr lang="en-US" dirty="0" smtClean="0"/>
              <a:t> to choose for that variant</a:t>
            </a:r>
          </a:p>
          <a:p>
            <a:pPr lvl="1"/>
            <a:r>
              <a:rPr lang="en-US" b="1" dirty="0" smtClean="0"/>
              <a:t>How</a:t>
            </a:r>
            <a:r>
              <a:rPr lang="en-US" dirty="0" smtClean="0"/>
              <a:t> they decided on their </a:t>
            </a:r>
            <a:r>
              <a:rPr lang="en-US" b="1" dirty="0" smtClean="0"/>
              <a:t>rating</a:t>
            </a:r>
            <a:r>
              <a:rPr lang="en-US" dirty="0" smtClean="0"/>
              <a:t> (A, B, C or D) for that reading.</a:t>
            </a:r>
            <a:endParaRPr lang="en-US" dirty="0"/>
          </a:p>
        </p:txBody>
      </p:sp>
      <p:pic>
        <p:nvPicPr>
          <p:cNvPr id="7" name="Picture 6" descr="A Textual Commentary on the Greek New Testament - Metzger.jpg"/>
          <p:cNvPicPr>
            <a:picLocks noChangeAspect="1"/>
          </p:cNvPicPr>
          <p:nvPr/>
        </p:nvPicPr>
        <p:blipFill>
          <a:blip r:embed="rId2" cstate="print"/>
          <a:stretch>
            <a:fillRect/>
          </a:stretch>
        </p:blipFill>
        <p:spPr>
          <a:xfrm>
            <a:off x="0" y="1371600"/>
            <a:ext cx="1066799" cy="1654496"/>
          </a:xfrm>
          <a:prstGeom prst="rect">
            <a:avLst/>
          </a:prstGeo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4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14400"/>
          </a:xfrm>
          <a:effectLst>
            <a:outerShdw blurRad="25400" dist="63500" dir="2700000" algn="ctr" rotWithShape="0">
              <a:schemeClr val="tx1"/>
            </a:outerShdw>
          </a:effectLst>
        </p:spPr>
        <p:txBody>
          <a:bodyPr>
            <a:noAutofit/>
          </a:bodyPr>
          <a:lstStyle/>
          <a:p>
            <a:r>
              <a:rPr lang="en-US" sz="5400" dirty="0" smtClean="0">
                <a:solidFill>
                  <a:srgbClr val="FFFF00"/>
                </a:solidFill>
              </a:rPr>
              <a:t>Textual Criticism</a:t>
            </a:r>
            <a:endParaRPr lang="en-US" sz="5400" dirty="0">
              <a:solidFill>
                <a:srgbClr val="FFFF00"/>
              </a:solidFill>
            </a:endParaRPr>
          </a:p>
        </p:txBody>
      </p:sp>
      <p:sp>
        <p:nvSpPr>
          <p:cNvPr id="3" name="Content Placeholder 2"/>
          <p:cNvSpPr>
            <a:spLocks noGrp="1"/>
          </p:cNvSpPr>
          <p:nvPr>
            <p:ph idx="1"/>
          </p:nvPr>
        </p:nvSpPr>
        <p:spPr>
          <a:xfrm>
            <a:off x="457200" y="1066800"/>
            <a:ext cx="8229600" cy="5791200"/>
          </a:xfrm>
        </p:spPr>
        <p:txBody>
          <a:bodyPr>
            <a:normAutofit/>
          </a:bodyPr>
          <a:lstStyle/>
          <a:p>
            <a:r>
              <a:rPr lang="en-US" b="1" dirty="0" smtClean="0"/>
              <a:t>Two kinds of evidence </a:t>
            </a:r>
            <a:r>
              <a:rPr lang="en-US" dirty="0" smtClean="0"/>
              <a:t>are considered when deciding which reading of a text is correct:</a:t>
            </a:r>
          </a:p>
          <a:p>
            <a:pPr lvl="1"/>
            <a:r>
              <a:rPr lang="en-US" b="1" dirty="0" smtClean="0"/>
              <a:t>External Evidence </a:t>
            </a:r>
            <a:r>
              <a:rPr lang="en-US" dirty="0" smtClean="0"/>
              <a:t>– which takes into consideration the quality of the manuscript evidence for a reading, including its age and reliability </a:t>
            </a:r>
          </a:p>
          <a:p>
            <a:pPr lvl="1"/>
            <a:r>
              <a:rPr lang="en-US" b="1" dirty="0" smtClean="0"/>
              <a:t>Internal Evidence </a:t>
            </a:r>
            <a:r>
              <a:rPr lang="en-US" dirty="0" smtClean="0"/>
              <a:t>– which takes into consideration things like: </a:t>
            </a:r>
          </a:p>
          <a:p>
            <a:pPr lvl="2"/>
            <a:r>
              <a:rPr lang="en-US" sz="2600" dirty="0" smtClean="0"/>
              <a:t>The kind of change made and what is most likely to have caused it </a:t>
            </a:r>
          </a:p>
          <a:p>
            <a:pPr lvl="2"/>
            <a:r>
              <a:rPr lang="en-US" sz="2600" dirty="0" smtClean="0"/>
              <a:t>Which reading best fits the context, the author’s style, etc.</a:t>
            </a:r>
          </a:p>
        </p:txBody>
      </p:sp>
    </p:spTree>
  </p:cSld>
  <p:clrMapOvr>
    <a:masterClrMapping/>
  </p:clrMapOvr>
  <p:transition>
    <p:diamon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4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533400"/>
          </a:xfrm>
          <a:effectLst>
            <a:outerShdw blurRad="25400" dist="63500" dir="2700000" algn="ctr" rotWithShape="0">
              <a:schemeClr val="tx1"/>
            </a:outerShdw>
          </a:effectLst>
        </p:spPr>
        <p:txBody>
          <a:bodyPr>
            <a:noAutofit/>
          </a:bodyPr>
          <a:lstStyle/>
          <a:p>
            <a:r>
              <a:rPr lang="en-US" sz="4000" dirty="0" smtClean="0">
                <a:solidFill>
                  <a:srgbClr val="FFFF00"/>
                </a:solidFill>
              </a:rPr>
              <a:t>Examples of Internal Evidence</a:t>
            </a:r>
            <a:endParaRPr lang="en-US" sz="4000" dirty="0">
              <a:solidFill>
                <a:srgbClr val="FFFF00"/>
              </a:solidFill>
            </a:endParaRPr>
          </a:p>
        </p:txBody>
      </p:sp>
      <p:sp>
        <p:nvSpPr>
          <p:cNvPr id="3" name="Content Placeholder 2"/>
          <p:cNvSpPr>
            <a:spLocks noGrp="1"/>
          </p:cNvSpPr>
          <p:nvPr>
            <p:ph idx="1"/>
          </p:nvPr>
        </p:nvSpPr>
        <p:spPr>
          <a:xfrm>
            <a:off x="457200" y="609600"/>
            <a:ext cx="8229600" cy="5943600"/>
          </a:xfrm>
        </p:spPr>
        <p:txBody>
          <a:bodyPr>
            <a:normAutofit fontScale="85000" lnSpcReduction="20000"/>
          </a:bodyPr>
          <a:lstStyle/>
          <a:p>
            <a:r>
              <a:rPr lang="en-US" dirty="0" smtClean="0"/>
              <a:t>The reading that best fits with the </a:t>
            </a:r>
            <a:r>
              <a:rPr lang="en-US" b="1" dirty="0" smtClean="0"/>
              <a:t>immediate context</a:t>
            </a:r>
            <a:r>
              <a:rPr lang="en-US" dirty="0" smtClean="0"/>
              <a:t> of the passage is considered most likely to be the original reading (Rom 5:1 “since we have been justified by faith, </a:t>
            </a:r>
            <a:r>
              <a:rPr lang="en-US" b="1" dirty="0" smtClean="0"/>
              <a:t>we have</a:t>
            </a:r>
            <a:r>
              <a:rPr lang="en-US" dirty="0" smtClean="0"/>
              <a:t> peace with God” versus “… </a:t>
            </a:r>
            <a:r>
              <a:rPr lang="en-US" b="1" dirty="0" smtClean="0"/>
              <a:t>let us have</a:t>
            </a:r>
            <a:r>
              <a:rPr lang="en-US" dirty="0" smtClean="0"/>
              <a:t> peace with God”)</a:t>
            </a:r>
          </a:p>
          <a:p>
            <a:r>
              <a:rPr lang="en-US" dirty="0" smtClean="0"/>
              <a:t>A reading that best </a:t>
            </a:r>
            <a:r>
              <a:rPr lang="en-US" b="1" dirty="0" smtClean="0"/>
              <a:t>accords with the author’s style </a:t>
            </a:r>
            <a:r>
              <a:rPr lang="en-US" dirty="0" smtClean="0"/>
              <a:t>is probably original. This applies only to longer passages. (John 7:53-8:11; Mark 16:9-10)</a:t>
            </a:r>
          </a:p>
          <a:p>
            <a:r>
              <a:rPr lang="en-US" dirty="0" smtClean="0"/>
              <a:t>A reading that </a:t>
            </a:r>
            <a:r>
              <a:rPr lang="en-US" b="1" dirty="0" smtClean="0"/>
              <a:t>disagrees with a parallel passage </a:t>
            </a:r>
            <a:r>
              <a:rPr lang="en-US" dirty="0" smtClean="0"/>
              <a:t>is </a:t>
            </a:r>
            <a:r>
              <a:rPr lang="en-US" b="1" dirty="0" smtClean="0"/>
              <a:t>more likely original </a:t>
            </a:r>
            <a:r>
              <a:rPr lang="en-US" dirty="0" smtClean="0"/>
              <a:t>than a reading that harmonizes the parallels (Luke 11:2 “Our Father who is in heaven” cf. Mat 6:9)</a:t>
            </a:r>
          </a:p>
          <a:p>
            <a:r>
              <a:rPr lang="en-US" dirty="0" smtClean="0"/>
              <a:t>A reading that at first seems </a:t>
            </a:r>
            <a:r>
              <a:rPr lang="en-US" b="1" dirty="0" smtClean="0"/>
              <a:t>more difficult </a:t>
            </a:r>
            <a:r>
              <a:rPr lang="en-US" dirty="0" smtClean="0"/>
              <a:t>to understand, but on further examination proves to make good sense is considered more likely to be the original reading. (</a:t>
            </a:r>
            <a:r>
              <a:rPr lang="en-US" dirty="0" err="1" smtClean="0"/>
              <a:t>Jn</a:t>
            </a:r>
            <a:r>
              <a:rPr lang="en-US" dirty="0" smtClean="0"/>
              <a:t> 1:18 “only begotten God” versus “only-begotten Son”)</a:t>
            </a:r>
          </a:p>
          <a:p>
            <a:endParaRPr lang="en-US" dirty="0" smtClean="0"/>
          </a:p>
          <a:p>
            <a:endParaRPr lang="en-US" dirty="0" smtClean="0"/>
          </a:p>
          <a:p>
            <a:pPr lvl="1"/>
            <a:endParaRPr lang="en-US" dirty="0"/>
          </a:p>
        </p:txBody>
      </p:sp>
      <p:sp>
        <p:nvSpPr>
          <p:cNvPr id="5" name="TextBox 4"/>
          <p:cNvSpPr txBox="1"/>
          <p:nvPr/>
        </p:nvSpPr>
        <p:spPr>
          <a:xfrm>
            <a:off x="0" y="6488668"/>
            <a:ext cx="2667000" cy="338554"/>
          </a:xfrm>
          <a:prstGeom prst="rect">
            <a:avLst/>
          </a:prstGeom>
          <a:noFill/>
        </p:spPr>
        <p:txBody>
          <a:bodyPr wrap="square" rtlCol="0">
            <a:spAutoFit/>
          </a:bodyPr>
          <a:lstStyle/>
          <a:p>
            <a:r>
              <a:rPr lang="en-US" sz="1600" dirty="0" smtClean="0"/>
              <a:t>(Source: ISBE 1988; p.819)</a:t>
            </a:r>
            <a:endParaRPr lang="en-US" sz="1600"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4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14400"/>
          </a:xfrm>
          <a:effectLst>
            <a:outerShdw blurRad="25400" dist="63500" dir="2700000" algn="ctr" rotWithShape="0">
              <a:schemeClr val="tx1"/>
            </a:outerShdw>
          </a:effectLst>
        </p:spPr>
        <p:txBody>
          <a:bodyPr>
            <a:noAutofit/>
          </a:bodyPr>
          <a:lstStyle/>
          <a:p>
            <a:r>
              <a:rPr lang="en-US" sz="5400" dirty="0" smtClean="0">
                <a:solidFill>
                  <a:srgbClr val="FFFF00"/>
                </a:solidFill>
              </a:rPr>
              <a:t>External Evidence</a:t>
            </a:r>
            <a:endParaRPr lang="en-US" sz="5400" dirty="0">
              <a:solidFill>
                <a:srgbClr val="FFFF00"/>
              </a:solidFill>
            </a:endParaRPr>
          </a:p>
        </p:txBody>
      </p:sp>
      <p:sp>
        <p:nvSpPr>
          <p:cNvPr id="3" name="Content Placeholder 2"/>
          <p:cNvSpPr>
            <a:spLocks noGrp="1"/>
          </p:cNvSpPr>
          <p:nvPr>
            <p:ph idx="1"/>
          </p:nvPr>
        </p:nvSpPr>
        <p:spPr>
          <a:xfrm>
            <a:off x="457200" y="1066800"/>
            <a:ext cx="8229600" cy="5410200"/>
          </a:xfrm>
        </p:spPr>
        <p:txBody>
          <a:bodyPr>
            <a:normAutofit/>
          </a:bodyPr>
          <a:lstStyle/>
          <a:p>
            <a:r>
              <a:rPr lang="en-US" dirty="0" smtClean="0"/>
              <a:t>An </a:t>
            </a:r>
            <a:r>
              <a:rPr lang="en-US" b="1" dirty="0" smtClean="0"/>
              <a:t>earlier</a:t>
            </a:r>
            <a:r>
              <a:rPr lang="en-US" dirty="0" smtClean="0"/>
              <a:t> text is more likely to have the original reading than a later text.</a:t>
            </a:r>
          </a:p>
          <a:p>
            <a:r>
              <a:rPr lang="en-US" dirty="0" smtClean="0"/>
              <a:t>A reading that is found in a </a:t>
            </a:r>
            <a:r>
              <a:rPr lang="en-US" b="1" dirty="0" smtClean="0"/>
              <a:t>wider variety of manuscripts</a:t>
            </a:r>
            <a:r>
              <a:rPr lang="en-US" dirty="0" smtClean="0"/>
              <a:t> is more likely to be the original reading.</a:t>
            </a:r>
          </a:p>
          <a:p>
            <a:r>
              <a:rPr lang="en-US" dirty="0" smtClean="0"/>
              <a:t>A manuscript that has proven to be </a:t>
            </a:r>
            <a:r>
              <a:rPr lang="en-US" b="1" dirty="0" smtClean="0"/>
              <a:t>more reliable</a:t>
            </a:r>
            <a:r>
              <a:rPr lang="en-US" dirty="0" smtClean="0"/>
              <a:t> is given greater weight when deciding which reading should be considered original.</a:t>
            </a:r>
          </a:p>
        </p:txBody>
      </p:sp>
      <p:sp>
        <p:nvSpPr>
          <p:cNvPr id="5" name="TextBox 4"/>
          <p:cNvSpPr txBox="1"/>
          <p:nvPr/>
        </p:nvSpPr>
        <p:spPr>
          <a:xfrm>
            <a:off x="6248400" y="6488668"/>
            <a:ext cx="2667000" cy="369332"/>
          </a:xfrm>
          <a:prstGeom prst="rect">
            <a:avLst/>
          </a:prstGeom>
          <a:noFill/>
        </p:spPr>
        <p:txBody>
          <a:bodyPr wrap="square" rtlCol="0">
            <a:spAutoFit/>
          </a:bodyPr>
          <a:lstStyle/>
          <a:p>
            <a:r>
              <a:rPr lang="en-US" dirty="0" smtClean="0"/>
              <a:t>(Source: ISBE 1988; p.819)</a:t>
            </a:r>
            <a:endParaRPr lang="en-US" dirty="0"/>
          </a:p>
        </p:txBody>
      </p:sp>
    </p:spTree>
  </p:cSld>
  <p:clrMapOvr>
    <a:overrideClrMapping bg1="lt1" tx1="dk1" bg2="lt2" tx2="dk2" accent1="accent1" accent2="accent2" accent3="accent3" accent4="accent4" accent5="accent5" accent6="accent6" hlink="hlink" folHlink="folHlink"/>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Manuscripts Dated Within 100 Years of the Writing of the NT</a:t>
            </a:r>
            <a:endParaRPr lang="en-US" dirty="0"/>
          </a:p>
        </p:txBody>
      </p:sp>
      <p:graphicFrame>
        <p:nvGraphicFramePr>
          <p:cNvPr id="4" name="Content Placeholder 3"/>
          <p:cNvGraphicFramePr>
            <a:graphicFrameLocks noGrp="1"/>
          </p:cNvGraphicFramePr>
          <p:nvPr>
            <p:ph idx="1"/>
          </p:nvPr>
        </p:nvGraphicFramePr>
        <p:xfrm>
          <a:off x="1905000" y="1295400"/>
          <a:ext cx="5486400" cy="5120640"/>
        </p:xfrm>
        <a:graphic>
          <a:graphicData uri="http://schemas.openxmlformats.org/drawingml/2006/table">
            <a:tbl>
              <a:tblPr firstRow="1" bandRow="1">
                <a:tableStyleId>{5C22544A-7EE6-4342-B048-85BDC9FD1C3A}</a:tableStyleId>
              </a:tblPr>
              <a:tblGrid>
                <a:gridCol w="3276600"/>
                <a:gridCol w="2209800"/>
              </a:tblGrid>
              <a:tr h="359229">
                <a:tc>
                  <a:txBody>
                    <a:bodyPr/>
                    <a:lstStyle/>
                    <a:p>
                      <a:r>
                        <a:rPr lang="en-US" dirty="0" smtClean="0"/>
                        <a:t>Manuscript</a:t>
                      </a:r>
                      <a:endParaRPr lang="en-US" dirty="0"/>
                    </a:p>
                  </a:txBody>
                  <a:tcPr/>
                </a:tc>
                <a:tc>
                  <a:txBody>
                    <a:bodyPr/>
                    <a:lstStyle/>
                    <a:p>
                      <a:r>
                        <a:rPr lang="en-US" dirty="0" smtClean="0"/>
                        <a:t>Contents</a:t>
                      </a:r>
                      <a:endParaRPr lang="en-US" dirty="0"/>
                    </a:p>
                  </a:txBody>
                  <a:tcPr/>
                </a:tc>
              </a:tr>
              <a:tr h="359229">
                <a:tc>
                  <a:txBody>
                    <a:bodyPr/>
                    <a:lstStyle/>
                    <a:p>
                      <a:r>
                        <a:rPr lang="en-US" dirty="0" smtClean="0"/>
                        <a:t>P4/P64/P67 (all one manuscript)</a:t>
                      </a:r>
                      <a:endParaRPr lang="en-US" dirty="0"/>
                    </a:p>
                  </a:txBody>
                  <a:tcPr/>
                </a:tc>
                <a:tc>
                  <a:txBody>
                    <a:bodyPr/>
                    <a:lstStyle/>
                    <a:p>
                      <a:r>
                        <a:rPr lang="en-US" dirty="0" smtClean="0"/>
                        <a:t>Gospels</a:t>
                      </a:r>
                      <a:endParaRPr lang="en-US" dirty="0"/>
                    </a:p>
                  </a:txBody>
                  <a:tcPr/>
                </a:tc>
              </a:tr>
              <a:tr h="359229">
                <a:tc>
                  <a:txBody>
                    <a:bodyPr/>
                    <a:lstStyle/>
                    <a:p>
                      <a:r>
                        <a:rPr lang="en-US" dirty="0" smtClean="0"/>
                        <a:t>P32</a:t>
                      </a:r>
                      <a:endParaRPr lang="en-US" dirty="0"/>
                    </a:p>
                  </a:txBody>
                  <a:tcPr/>
                </a:tc>
                <a:tc>
                  <a:txBody>
                    <a:bodyPr/>
                    <a:lstStyle/>
                    <a:p>
                      <a:r>
                        <a:rPr lang="en-US" dirty="0" smtClean="0"/>
                        <a:t>Pauline Epistles</a:t>
                      </a:r>
                      <a:endParaRPr lang="en-US" dirty="0"/>
                    </a:p>
                  </a:txBody>
                  <a:tcPr/>
                </a:tc>
              </a:tr>
              <a:tr h="359229">
                <a:tc>
                  <a:txBody>
                    <a:bodyPr/>
                    <a:lstStyle/>
                    <a:p>
                      <a:r>
                        <a:rPr lang="en-US" dirty="0" smtClean="0"/>
                        <a:t>P46</a:t>
                      </a:r>
                      <a:endParaRPr lang="en-US" dirty="0"/>
                    </a:p>
                  </a:txBody>
                  <a:tcPr/>
                </a:tc>
                <a:tc>
                  <a:txBody>
                    <a:bodyPr/>
                    <a:lstStyle/>
                    <a:p>
                      <a:r>
                        <a:rPr lang="en-US" dirty="0" smtClean="0"/>
                        <a:t>Pauline Epistles</a:t>
                      </a:r>
                      <a:endParaRPr lang="en-US" dirty="0"/>
                    </a:p>
                  </a:txBody>
                  <a:tcPr/>
                </a:tc>
              </a:tr>
              <a:tr h="359229">
                <a:tc>
                  <a:txBody>
                    <a:bodyPr/>
                    <a:lstStyle/>
                    <a:p>
                      <a:r>
                        <a:rPr lang="en-US" dirty="0" smtClean="0"/>
                        <a:t>P52</a:t>
                      </a:r>
                      <a:endParaRPr lang="en-US" dirty="0"/>
                    </a:p>
                  </a:txBody>
                  <a:tcPr/>
                </a:tc>
                <a:tc>
                  <a:txBody>
                    <a:bodyPr/>
                    <a:lstStyle/>
                    <a:p>
                      <a:r>
                        <a:rPr lang="en-US" dirty="0" smtClean="0"/>
                        <a:t>Gospels</a:t>
                      </a:r>
                      <a:endParaRPr lang="en-US" dirty="0"/>
                    </a:p>
                  </a:txBody>
                  <a:tcPr/>
                </a:tc>
              </a:tr>
              <a:tr h="359229">
                <a:tc>
                  <a:txBody>
                    <a:bodyPr/>
                    <a:lstStyle/>
                    <a:p>
                      <a:r>
                        <a:rPr lang="en-US" dirty="0" smtClean="0"/>
                        <a:t>P66</a:t>
                      </a:r>
                      <a:endParaRPr lang="en-US" dirty="0"/>
                    </a:p>
                  </a:txBody>
                  <a:tcPr/>
                </a:tc>
                <a:tc>
                  <a:txBody>
                    <a:bodyPr/>
                    <a:lstStyle/>
                    <a:p>
                      <a:r>
                        <a:rPr lang="en-US" dirty="0" smtClean="0"/>
                        <a:t>Gospels</a:t>
                      </a:r>
                      <a:endParaRPr lang="en-US" dirty="0"/>
                    </a:p>
                  </a:txBody>
                  <a:tcPr/>
                </a:tc>
              </a:tr>
              <a:tr h="359229">
                <a:tc>
                  <a:txBody>
                    <a:bodyPr/>
                    <a:lstStyle/>
                    <a:p>
                      <a:r>
                        <a:rPr lang="en-US" dirty="0" smtClean="0"/>
                        <a:t>P75</a:t>
                      </a:r>
                      <a:endParaRPr lang="en-US" dirty="0"/>
                    </a:p>
                  </a:txBody>
                  <a:tcPr/>
                </a:tc>
                <a:tc>
                  <a:txBody>
                    <a:bodyPr/>
                    <a:lstStyle/>
                    <a:p>
                      <a:r>
                        <a:rPr lang="en-US" dirty="0" smtClean="0"/>
                        <a:t>Gospels</a:t>
                      </a:r>
                      <a:endParaRPr lang="en-US" dirty="0"/>
                    </a:p>
                  </a:txBody>
                  <a:tcPr/>
                </a:tc>
              </a:tr>
              <a:tr h="359229">
                <a:tc>
                  <a:txBody>
                    <a:bodyPr/>
                    <a:lstStyle/>
                    <a:p>
                      <a:r>
                        <a:rPr lang="en-US" dirty="0" smtClean="0"/>
                        <a:t>P77</a:t>
                      </a:r>
                      <a:endParaRPr lang="en-US" dirty="0"/>
                    </a:p>
                  </a:txBody>
                  <a:tcPr/>
                </a:tc>
                <a:tc>
                  <a:txBody>
                    <a:bodyPr/>
                    <a:lstStyle/>
                    <a:p>
                      <a:r>
                        <a:rPr lang="en-US" dirty="0" smtClean="0"/>
                        <a:t>Gospels</a:t>
                      </a:r>
                      <a:endParaRPr lang="en-US" dirty="0"/>
                    </a:p>
                  </a:txBody>
                  <a:tcPr/>
                </a:tc>
              </a:tr>
              <a:tr h="359229">
                <a:tc>
                  <a:txBody>
                    <a:bodyPr/>
                    <a:lstStyle/>
                    <a:p>
                      <a:r>
                        <a:rPr lang="en-US" dirty="0" smtClean="0"/>
                        <a:t>P87</a:t>
                      </a:r>
                      <a:endParaRPr lang="en-US" dirty="0"/>
                    </a:p>
                  </a:txBody>
                  <a:tcPr/>
                </a:tc>
                <a:tc>
                  <a:txBody>
                    <a:bodyPr/>
                    <a:lstStyle/>
                    <a:p>
                      <a:r>
                        <a:rPr lang="en-US" dirty="0" smtClean="0"/>
                        <a:t>Pauline Epistles</a:t>
                      </a:r>
                      <a:endParaRPr lang="en-US" dirty="0"/>
                    </a:p>
                  </a:txBody>
                  <a:tcPr/>
                </a:tc>
              </a:tr>
              <a:tr h="359229">
                <a:tc>
                  <a:txBody>
                    <a:bodyPr/>
                    <a:lstStyle/>
                    <a:p>
                      <a:r>
                        <a:rPr lang="en-US" dirty="0" smtClean="0"/>
                        <a:t>P90</a:t>
                      </a:r>
                      <a:endParaRPr lang="en-US" dirty="0"/>
                    </a:p>
                  </a:txBody>
                  <a:tcPr/>
                </a:tc>
                <a:tc>
                  <a:txBody>
                    <a:bodyPr/>
                    <a:lstStyle/>
                    <a:p>
                      <a:r>
                        <a:rPr lang="en-US" dirty="0" smtClean="0"/>
                        <a:t>Gospels</a:t>
                      </a:r>
                      <a:endParaRPr lang="en-US" dirty="0"/>
                    </a:p>
                  </a:txBody>
                  <a:tcPr/>
                </a:tc>
              </a:tr>
              <a:tr h="359229">
                <a:tc>
                  <a:txBody>
                    <a:bodyPr/>
                    <a:lstStyle/>
                    <a:p>
                      <a:r>
                        <a:rPr lang="en-US" dirty="0" smtClean="0"/>
                        <a:t>P98</a:t>
                      </a:r>
                      <a:endParaRPr lang="en-US" dirty="0"/>
                    </a:p>
                  </a:txBody>
                  <a:tcPr/>
                </a:tc>
                <a:tc>
                  <a:txBody>
                    <a:bodyPr/>
                    <a:lstStyle/>
                    <a:p>
                      <a:r>
                        <a:rPr lang="en-US" dirty="0" smtClean="0"/>
                        <a:t>Revelation</a:t>
                      </a:r>
                      <a:endParaRPr lang="en-US" dirty="0"/>
                    </a:p>
                  </a:txBody>
                  <a:tcPr/>
                </a:tc>
              </a:tr>
              <a:tr h="359229">
                <a:tc>
                  <a:txBody>
                    <a:bodyPr/>
                    <a:lstStyle/>
                    <a:p>
                      <a:r>
                        <a:rPr lang="en-US" dirty="0" smtClean="0"/>
                        <a:t>P104</a:t>
                      </a:r>
                      <a:endParaRPr lang="en-US" dirty="0"/>
                    </a:p>
                  </a:txBody>
                  <a:tcPr/>
                </a:tc>
                <a:tc>
                  <a:txBody>
                    <a:bodyPr/>
                    <a:lstStyle/>
                    <a:p>
                      <a:r>
                        <a:rPr lang="en-US" dirty="0" smtClean="0"/>
                        <a:t>Gospels</a:t>
                      </a:r>
                      <a:endParaRPr lang="en-US" dirty="0"/>
                    </a:p>
                  </a:txBody>
                  <a:tcPr/>
                </a:tc>
              </a:tr>
              <a:tr h="359229">
                <a:tc>
                  <a:txBody>
                    <a:bodyPr/>
                    <a:lstStyle/>
                    <a:p>
                      <a:r>
                        <a:rPr lang="en-US" dirty="0" smtClean="0"/>
                        <a:t>P108</a:t>
                      </a:r>
                      <a:endParaRPr lang="en-US" dirty="0"/>
                    </a:p>
                  </a:txBody>
                  <a:tcPr/>
                </a:tc>
                <a:tc>
                  <a:txBody>
                    <a:bodyPr/>
                    <a:lstStyle/>
                    <a:p>
                      <a:r>
                        <a:rPr lang="en-US" dirty="0" smtClean="0"/>
                        <a:t>Gospels</a:t>
                      </a:r>
                      <a:endParaRPr lang="en-US" dirty="0"/>
                    </a:p>
                  </a:txBody>
                  <a:tcPr/>
                </a:tc>
              </a:tr>
              <a:tr h="359229">
                <a:tc>
                  <a:txBody>
                    <a:bodyPr/>
                    <a:lstStyle/>
                    <a:p>
                      <a:r>
                        <a:rPr lang="en-US" dirty="0" smtClean="0"/>
                        <a:t>P109</a:t>
                      </a:r>
                      <a:endParaRPr lang="en-US" dirty="0"/>
                    </a:p>
                  </a:txBody>
                  <a:tcPr/>
                </a:tc>
                <a:tc>
                  <a:txBody>
                    <a:bodyPr/>
                    <a:lstStyle/>
                    <a:p>
                      <a:r>
                        <a:rPr lang="en-US" dirty="0" smtClean="0"/>
                        <a:t>Gospels</a:t>
                      </a:r>
                      <a:endParaRPr lang="en-US" dirty="0"/>
                    </a:p>
                  </a:txBody>
                  <a:tcPr/>
                </a:tc>
              </a:tr>
            </a:tbl>
          </a:graphicData>
        </a:graphic>
      </p:graphicFrame>
      <p:sp>
        <p:nvSpPr>
          <p:cNvPr id="5" name="Rectangle 4"/>
          <p:cNvSpPr/>
          <p:nvPr/>
        </p:nvSpPr>
        <p:spPr>
          <a:xfrm>
            <a:off x="1828800" y="6488668"/>
            <a:ext cx="5867400" cy="369332"/>
          </a:xfrm>
          <a:prstGeom prst="rect">
            <a:avLst/>
          </a:prstGeom>
        </p:spPr>
        <p:txBody>
          <a:bodyPr wrap="square">
            <a:spAutoFit/>
          </a:bodyPr>
          <a:lstStyle/>
          <a:p>
            <a:r>
              <a:rPr lang="en-US" dirty="0" smtClean="0"/>
              <a:t>http://www.aomin.org/aoblog/index.php?itemid=3092</a:t>
            </a:r>
            <a:endParaRPr lang="en-US" dirty="0"/>
          </a:p>
        </p:txBody>
      </p:sp>
    </p:spTree>
  </p:cSld>
  <p:clrMapOvr>
    <a:masterClrMapping/>
  </p:clrMapOvr>
  <p:transition>
    <p:plus/>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362200"/>
            <a:ext cx="8229600" cy="2163762"/>
          </a:xfrm>
          <a:effectLst>
            <a:outerShdw blurRad="63500" dist="63500" dir="5400000" algn="ctr" rotWithShape="0">
              <a:schemeClr val="tx1"/>
            </a:outerShdw>
          </a:effectLst>
        </p:spPr>
        <p:txBody>
          <a:bodyPr>
            <a:noAutofit/>
          </a:bodyPr>
          <a:lstStyle/>
          <a:p>
            <a:r>
              <a:rPr lang="en-US" sz="7200" dirty="0" smtClean="0">
                <a:solidFill>
                  <a:srgbClr val="FFFF00"/>
                </a:solidFill>
              </a:rPr>
              <a:t>Working Through an Actual Example!</a:t>
            </a:r>
          </a:p>
        </p:txBody>
      </p:sp>
      <p:sp>
        <p:nvSpPr>
          <p:cNvPr id="5" name="Rectangle 4"/>
          <p:cNvSpPr/>
          <p:nvPr/>
        </p:nvSpPr>
        <p:spPr>
          <a:xfrm>
            <a:off x="7239000" y="6324600"/>
            <a:ext cx="1735347" cy="400110"/>
          </a:xfrm>
          <a:prstGeom prst="rect">
            <a:avLst/>
          </a:prstGeom>
        </p:spPr>
        <p:txBody>
          <a:bodyPr wrap="none">
            <a:spAutoFit/>
          </a:bodyPr>
          <a:lstStyle/>
          <a:p>
            <a:r>
              <a:rPr lang="en-US" sz="2000" b="1" dirty="0" smtClean="0">
                <a:solidFill>
                  <a:srgbClr val="FFFF00"/>
                </a:solidFill>
              </a:rPr>
              <a:t>Bruce Metzger</a:t>
            </a:r>
            <a:endParaRPr lang="en-US" sz="2000" dirty="0">
              <a:solidFill>
                <a:srgbClr val="FFFF00"/>
              </a:solidFill>
            </a:endParaRPr>
          </a:p>
        </p:txBody>
      </p:sp>
    </p:spTree>
  </p:cSld>
  <p:clrMapOvr>
    <a:masterClrMapping/>
  </p:clrMapOvr>
  <p:transition>
    <p:newsflash/>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cstate="print"/>
          <a:srcRect/>
          <a:stretch>
            <a:fillRect/>
          </a:stretch>
        </p:blipFill>
        <p:spPr bwMode="auto">
          <a:xfrm>
            <a:off x="304800" y="6248400"/>
            <a:ext cx="5327333" cy="323850"/>
          </a:xfrm>
          <a:prstGeom prst="rect">
            <a:avLst/>
          </a:prstGeom>
          <a:noFill/>
          <a:ln w="9525">
            <a:noFill/>
            <a:miter lim="800000"/>
            <a:headEnd/>
            <a:tailEnd/>
          </a:ln>
          <a:effectLst/>
        </p:spPr>
      </p:pic>
      <p:sp>
        <p:nvSpPr>
          <p:cNvPr id="7" name="Title 6"/>
          <p:cNvSpPr>
            <a:spLocks noGrp="1"/>
          </p:cNvSpPr>
          <p:nvPr>
            <p:ph type="title"/>
          </p:nvPr>
        </p:nvSpPr>
        <p:spPr>
          <a:xfrm>
            <a:off x="457200" y="0"/>
            <a:ext cx="8229600" cy="685800"/>
          </a:xfrm>
        </p:spPr>
        <p:txBody>
          <a:bodyPr>
            <a:normAutofit fontScale="90000"/>
          </a:bodyPr>
          <a:lstStyle/>
          <a:p>
            <a:r>
              <a:rPr lang="en-US" dirty="0" smtClean="0"/>
              <a:t>NIV Study Bible – Luke 11:2</a:t>
            </a:r>
            <a:endParaRPr lang="en-US" dirty="0"/>
          </a:p>
        </p:txBody>
      </p:sp>
      <p:sp>
        <p:nvSpPr>
          <p:cNvPr id="8" name="TextBox 7"/>
          <p:cNvSpPr txBox="1"/>
          <p:nvPr/>
        </p:nvSpPr>
        <p:spPr>
          <a:xfrm>
            <a:off x="381000" y="838200"/>
            <a:ext cx="1704826" cy="523220"/>
          </a:xfrm>
          <a:prstGeom prst="rect">
            <a:avLst/>
          </a:prstGeom>
          <a:solidFill>
            <a:schemeClr val="tx2">
              <a:lumMod val="20000"/>
              <a:lumOff val="80000"/>
            </a:schemeClr>
          </a:solidFill>
          <a:ln w="9525">
            <a:solidFill>
              <a:schemeClr val="tx1"/>
            </a:solidFill>
          </a:ln>
        </p:spPr>
        <p:txBody>
          <a:bodyPr wrap="none" rtlCol="0">
            <a:spAutoFit/>
          </a:bodyPr>
          <a:lstStyle/>
          <a:p>
            <a:r>
              <a:rPr lang="en-US" sz="2800" dirty="0" smtClean="0">
                <a:solidFill>
                  <a:srgbClr val="0033CC"/>
                </a:solidFill>
              </a:rPr>
              <a:t>Main Text:</a:t>
            </a:r>
            <a:endParaRPr lang="en-US" sz="2800" dirty="0">
              <a:solidFill>
                <a:srgbClr val="0033CC"/>
              </a:solidFill>
            </a:endParaRPr>
          </a:p>
        </p:txBody>
      </p:sp>
      <p:sp>
        <p:nvSpPr>
          <p:cNvPr id="9" name="TextBox 8"/>
          <p:cNvSpPr txBox="1"/>
          <p:nvPr/>
        </p:nvSpPr>
        <p:spPr>
          <a:xfrm>
            <a:off x="381000" y="5715000"/>
            <a:ext cx="1612173" cy="523220"/>
          </a:xfrm>
          <a:prstGeom prst="rect">
            <a:avLst/>
          </a:prstGeom>
          <a:solidFill>
            <a:schemeClr val="tx2">
              <a:lumMod val="20000"/>
              <a:lumOff val="80000"/>
            </a:schemeClr>
          </a:solidFill>
          <a:ln w="9525">
            <a:solidFill>
              <a:schemeClr val="tx1"/>
            </a:solidFill>
          </a:ln>
        </p:spPr>
        <p:txBody>
          <a:bodyPr wrap="none" rtlCol="0">
            <a:spAutoFit/>
          </a:bodyPr>
          <a:lstStyle/>
          <a:p>
            <a:r>
              <a:rPr lang="en-US" sz="2800" dirty="0" smtClean="0">
                <a:solidFill>
                  <a:srgbClr val="0033CC"/>
                </a:solidFill>
              </a:rPr>
              <a:t>Footnote:</a:t>
            </a:r>
            <a:endParaRPr lang="en-US" sz="2800" dirty="0">
              <a:solidFill>
                <a:srgbClr val="0033CC"/>
              </a:solidFill>
            </a:endParaRPr>
          </a:p>
        </p:txBody>
      </p:sp>
      <p:pic>
        <p:nvPicPr>
          <p:cNvPr id="43013" name="Picture 5"/>
          <p:cNvPicPr>
            <a:picLocks noChangeAspect="1" noChangeArrowheads="1"/>
          </p:cNvPicPr>
          <p:nvPr/>
        </p:nvPicPr>
        <p:blipFill>
          <a:blip r:embed="rId3" cstate="print"/>
          <a:srcRect/>
          <a:stretch>
            <a:fillRect/>
          </a:stretch>
        </p:blipFill>
        <p:spPr bwMode="auto">
          <a:xfrm>
            <a:off x="381000" y="1371600"/>
            <a:ext cx="5334000" cy="4152726"/>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Codex Sinaiticus (Symbol: </a:t>
            </a:r>
            <a:r>
              <a:rPr lang="he-IL" b="1" dirty="0" smtClean="0"/>
              <a:t>א</a:t>
            </a:r>
            <a:r>
              <a:rPr lang="en-US" dirty="0" smtClean="0"/>
              <a:t>)*</a:t>
            </a:r>
            <a:endParaRPr lang="en-US" dirty="0"/>
          </a:p>
        </p:txBody>
      </p:sp>
      <p:pic>
        <p:nvPicPr>
          <p:cNvPr id="4" name="Content Placeholder 3" descr="MS Luke 11_2 in Codex Sinaiticus.jpg"/>
          <p:cNvPicPr>
            <a:picLocks noGrp="1" noChangeAspect="1"/>
          </p:cNvPicPr>
          <p:nvPr>
            <p:ph idx="1"/>
          </p:nvPr>
        </p:nvPicPr>
        <p:blipFill>
          <a:blip r:embed="rId2" cstate="print"/>
          <a:stretch>
            <a:fillRect/>
          </a:stretch>
        </p:blipFill>
        <p:spPr>
          <a:xfrm>
            <a:off x="1676400" y="1447800"/>
            <a:ext cx="5725038" cy="3356057"/>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1066800" y="5943600"/>
            <a:ext cx="6400800" cy="646331"/>
          </a:xfrm>
          <a:prstGeom prst="rect">
            <a:avLst/>
          </a:prstGeom>
        </p:spPr>
        <p:txBody>
          <a:bodyPr wrap="square">
            <a:spAutoFit/>
          </a:bodyPr>
          <a:lstStyle/>
          <a:p>
            <a:r>
              <a:rPr lang="en-US" b="1" dirty="0" smtClean="0"/>
              <a:t>*Codex Sinaiticus (</a:t>
            </a:r>
            <a:r>
              <a:rPr lang="he-IL" b="1" dirty="0" smtClean="0"/>
              <a:t>א</a:t>
            </a:r>
            <a:r>
              <a:rPr lang="en-US" b="1" dirty="0" smtClean="0"/>
              <a:t>) is a 4th century uncial manuscript of the Greek Bible, written between 330–350 AD</a:t>
            </a:r>
            <a:endParaRPr lang="en-US" b="1" dirty="0"/>
          </a:p>
        </p:txBody>
      </p:sp>
      <p:pic>
        <p:nvPicPr>
          <p:cNvPr id="9" name="Picture 8" descr="Luke 11_2 Interlinear.jpg"/>
          <p:cNvPicPr>
            <a:picLocks noChangeAspect="1"/>
          </p:cNvPicPr>
          <p:nvPr/>
        </p:nvPicPr>
        <p:blipFill>
          <a:blip r:embed="rId3" cstate="print"/>
          <a:stretch>
            <a:fillRect/>
          </a:stretch>
        </p:blipFill>
        <p:spPr>
          <a:xfrm>
            <a:off x="990600" y="5181600"/>
            <a:ext cx="7038974" cy="733425"/>
          </a:xfrm>
          <a:prstGeom prst="rect">
            <a:avLst/>
          </a:prstGeom>
        </p:spPr>
      </p:pic>
    </p:spTree>
  </p:cSld>
  <p:clrMapOvr>
    <a:masterClrMapping/>
  </p:clrMapOvr>
  <p:transition>
    <p:zoom dir="in"/>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Uncial Lettering</a:t>
            </a:r>
            <a:endParaRPr lang="en-US" dirty="0"/>
          </a:p>
        </p:txBody>
      </p:sp>
      <p:sp>
        <p:nvSpPr>
          <p:cNvPr id="5" name="TextBox 4"/>
          <p:cNvSpPr txBox="1"/>
          <p:nvPr/>
        </p:nvSpPr>
        <p:spPr>
          <a:xfrm>
            <a:off x="1752600" y="1524000"/>
            <a:ext cx="5638800" cy="3970318"/>
          </a:xfrm>
          <a:prstGeom prst="rect">
            <a:avLst/>
          </a:prstGeom>
          <a:gradFill>
            <a:gsLst>
              <a:gs pos="0">
                <a:srgbClr val="FFEFD1"/>
              </a:gs>
              <a:gs pos="64999">
                <a:srgbClr val="F0EBD5"/>
              </a:gs>
              <a:gs pos="100000">
                <a:srgbClr val="D1C39F"/>
              </a:gs>
            </a:gsLst>
            <a:lin ang="5400000" scaled="0"/>
          </a:gradFill>
        </p:spPr>
        <p:txBody>
          <a:bodyPr wrap="square" rtlCol="0">
            <a:spAutoFit/>
          </a:bodyPr>
          <a:lstStyle/>
          <a:p>
            <a:r>
              <a:rPr lang="en-US" sz="3600" dirty="0" smtClean="0"/>
              <a:t>ITSURESEEMSLIKEITWOULDHAVEBEENHARDTOREADADOCUMENTWHERETHEYUSEDALLCAPITALLETTERSANDNOSPACESORPUNCTUATIONMARKSBUTASYOUCANSEEITCANBEDONE</a:t>
            </a:r>
            <a:endParaRPr lang="en-US" sz="3600" dirty="0"/>
          </a:p>
        </p:txBody>
      </p:sp>
    </p:spTree>
  </p:cSld>
  <p:clrMapOvr>
    <a:masterClrMapping/>
  </p:clrMapOvr>
  <p:transition>
    <p:plus/>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905000"/>
            <a:ext cx="8229600" cy="3124200"/>
          </a:xfrm>
          <a:effectLst>
            <a:outerShdw blurRad="63500" dist="63500" dir="5400000" algn="ctr" rotWithShape="0">
              <a:schemeClr val="tx1"/>
            </a:outerShdw>
          </a:effectLst>
        </p:spPr>
        <p:txBody>
          <a:bodyPr>
            <a:noAutofit/>
          </a:bodyPr>
          <a:lstStyle/>
          <a:p>
            <a:r>
              <a:rPr lang="en-US" sz="7200" dirty="0" smtClean="0">
                <a:solidFill>
                  <a:srgbClr val="FFFF00"/>
                </a:solidFill>
              </a:rPr>
              <a:t>Review Questions</a:t>
            </a:r>
            <a:br>
              <a:rPr lang="en-US" sz="7200" dirty="0" smtClean="0">
                <a:solidFill>
                  <a:srgbClr val="FFFF00"/>
                </a:solidFill>
              </a:rPr>
            </a:br>
            <a:r>
              <a:rPr lang="en-US" sz="7200" dirty="0" smtClean="0">
                <a:solidFill>
                  <a:srgbClr val="FFFF00"/>
                </a:solidFill>
              </a:rPr>
              <a:t>on</a:t>
            </a:r>
            <a:br>
              <a:rPr lang="en-US" sz="7200" dirty="0" smtClean="0">
                <a:solidFill>
                  <a:srgbClr val="FFFF00"/>
                </a:solidFill>
              </a:rPr>
            </a:br>
            <a:r>
              <a:rPr lang="en-US" sz="7200" dirty="0" smtClean="0">
                <a:solidFill>
                  <a:srgbClr val="FFFF00"/>
                </a:solidFill>
              </a:rPr>
              <a:t>Textual Criticism</a:t>
            </a:r>
          </a:p>
        </p:txBody>
      </p:sp>
    </p:spTree>
  </p:cSld>
  <p:clrMapOvr>
    <a:masterClrMapping/>
  </p:clrMapOvr>
  <p:transition>
    <p:plus/>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4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685800"/>
          </a:xfrm>
          <a:effectLst>
            <a:outerShdw blurRad="63500" dist="63500" dir="5400000" algn="ctr" rotWithShape="0">
              <a:schemeClr val="tx1"/>
            </a:outerShdw>
          </a:effectLst>
        </p:spPr>
        <p:txBody>
          <a:bodyPr>
            <a:noAutofit/>
          </a:bodyPr>
          <a:lstStyle/>
          <a:p>
            <a:r>
              <a:rPr lang="en-US" sz="4800" dirty="0" smtClean="0">
                <a:solidFill>
                  <a:srgbClr val="FFFF00"/>
                </a:solidFill>
                <a:effectLst>
                  <a:outerShdw blurRad="63500" dist="63500" dir="2700000" algn="tl" rotWithShape="0">
                    <a:prstClr val="black"/>
                  </a:outerShdw>
                </a:effectLst>
              </a:rPr>
              <a:t>Review Questions</a:t>
            </a:r>
            <a:endParaRPr lang="en-US" sz="7200" dirty="0" smtClean="0">
              <a:solidFill>
                <a:srgbClr val="FFFF00"/>
              </a:solidFill>
            </a:endParaRPr>
          </a:p>
        </p:txBody>
      </p:sp>
      <p:sp>
        <p:nvSpPr>
          <p:cNvPr id="3" name="Content Placeholder 2"/>
          <p:cNvSpPr>
            <a:spLocks noGrp="1"/>
          </p:cNvSpPr>
          <p:nvPr>
            <p:ph idx="1"/>
          </p:nvPr>
        </p:nvSpPr>
        <p:spPr>
          <a:xfrm>
            <a:off x="457200" y="914400"/>
            <a:ext cx="8229600" cy="5562600"/>
          </a:xfrm>
        </p:spPr>
        <p:txBody>
          <a:bodyPr>
            <a:normAutofit/>
          </a:bodyPr>
          <a:lstStyle/>
          <a:p>
            <a:r>
              <a:rPr lang="en-US" sz="3600" b="1" dirty="0" smtClean="0">
                <a:ln>
                  <a:solidFill>
                    <a:schemeClr val="tx1"/>
                  </a:solidFill>
                </a:ln>
                <a:solidFill>
                  <a:srgbClr val="FFFF00"/>
                </a:solidFill>
                <a:effectLst>
                  <a:outerShdw blurRad="50800" dist="38100" dir="2700000" algn="tl" rotWithShape="0">
                    <a:prstClr val="black"/>
                  </a:outerShdw>
                </a:effectLst>
              </a:rPr>
              <a:t>What is Textual Criticism?</a:t>
            </a:r>
          </a:p>
          <a:p>
            <a:pPr lvl="1"/>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A set of methods developed by scholars for carefully analyzing the New Testament manuscript evidence in order to determine the most likely original reading of the text.</a:t>
            </a:r>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4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685800"/>
          </a:xfrm>
          <a:effectLst>
            <a:outerShdw blurRad="63500" dist="63500" dir="5400000" algn="ctr" rotWithShape="0">
              <a:schemeClr val="tx1"/>
            </a:outerShdw>
          </a:effectLst>
        </p:spPr>
        <p:txBody>
          <a:bodyPr>
            <a:noAutofit/>
          </a:bodyPr>
          <a:lstStyle/>
          <a:p>
            <a:r>
              <a:rPr lang="en-US" sz="4800" dirty="0" smtClean="0">
                <a:solidFill>
                  <a:srgbClr val="FFFF00"/>
                </a:solidFill>
                <a:effectLst>
                  <a:outerShdw blurRad="63500" dist="63500" dir="2700000" algn="tl" rotWithShape="0">
                    <a:prstClr val="black"/>
                  </a:outerShdw>
                </a:effectLst>
              </a:rPr>
              <a:t>Review Questions</a:t>
            </a:r>
            <a:endParaRPr lang="en-US" sz="7200" dirty="0" smtClean="0">
              <a:solidFill>
                <a:srgbClr val="FFFF00"/>
              </a:solidFill>
            </a:endParaRPr>
          </a:p>
        </p:txBody>
      </p:sp>
      <p:sp>
        <p:nvSpPr>
          <p:cNvPr id="3" name="Content Placeholder 2"/>
          <p:cNvSpPr>
            <a:spLocks noGrp="1"/>
          </p:cNvSpPr>
          <p:nvPr>
            <p:ph idx="1"/>
          </p:nvPr>
        </p:nvSpPr>
        <p:spPr>
          <a:xfrm>
            <a:off x="457200" y="914400"/>
            <a:ext cx="8229600" cy="5562600"/>
          </a:xfrm>
        </p:spPr>
        <p:txBody>
          <a:bodyPr>
            <a:normAutofit fontScale="85000" lnSpcReduction="10000"/>
          </a:bodyPr>
          <a:lstStyle/>
          <a:p>
            <a:r>
              <a:rPr lang="en-US" sz="3600" b="1" dirty="0" smtClean="0">
                <a:ln>
                  <a:solidFill>
                    <a:schemeClr val="tx1"/>
                  </a:solidFill>
                </a:ln>
                <a:solidFill>
                  <a:srgbClr val="FFFF00"/>
                </a:solidFill>
                <a:effectLst>
                  <a:outerShdw blurRad="50800" dist="38100" dir="2700000" algn="tl" rotWithShape="0">
                    <a:prstClr val="black"/>
                  </a:outerShdw>
                </a:effectLst>
              </a:rPr>
              <a:t>What are the </a:t>
            </a:r>
            <a:r>
              <a:rPr lang="en-US" sz="3600" b="1" u="sng" dirty="0" smtClean="0">
                <a:ln>
                  <a:solidFill>
                    <a:schemeClr val="tx1"/>
                  </a:solidFill>
                </a:ln>
                <a:solidFill>
                  <a:srgbClr val="FFFF00"/>
                </a:solidFill>
                <a:effectLst>
                  <a:outerShdw blurRad="50800" dist="38100" dir="2700000" algn="tl" rotWithShape="0">
                    <a:prstClr val="black"/>
                  </a:outerShdw>
                </a:effectLst>
              </a:rPr>
              <a:t>two</a:t>
            </a:r>
            <a:r>
              <a:rPr lang="en-US" sz="3600" b="1" dirty="0" smtClean="0">
                <a:ln>
                  <a:solidFill>
                    <a:schemeClr val="tx1"/>
                  </a:solidFill>
                </a:ln>
                <a:solidFill>
                  <a:srgbClr val="FFFF00"/>
                </a:solidFill>
                <a:effectLst>
                  <a:outerShdw blurRad="50800" dist="38100" dir="2700000" algn="tl" rotWithShape="0">
                    <a:prstClr val="black"/>
                  </a:outerShdw>
                </a:effectLst>
              </a:rPr>
              <a:t> kinds of </a:t>
            </a:r>
            <a:r>
              <a:rPr lang="en-US" sz="3600" b="1" dirty="0" smtClean="0">
                <a:ln>
                  <a:solidFill>
                    <a:schemeClr val="tx1"/>
                  </a:solidFill>
                </a:ln>
                <a:solidFill>
                  <a:srgbClr val="FFFF00"/>
                </a:solidFill>
                <a:effectLst>
                  <a:outerShdw blurRad="50800" dist="38100" dir="2700000" algn="tl" rotWithShape="0">
                    <a:prstClr val="black"/>
                  </a:outerShdw>
                </a:effectLst>
              </a:rPr>
              <a:t>manuscript evidence </a:t>
            </a:r>
            <a:r>
              <a:rPr lang="en-US" sz="3600" b="1" dirty="0" smtClean="0">
                <a:ln>
                  <a:solidFill>
                    <a:schemeClr val="tx1"/>
                  </a:solidFill>
                </a:ln>
                <a:solidFill>
                  <a:srgbClr val="FFFF00"/>
                </a:solidFill>
                <a:effectLst>
                  <a:outerShdw blurRad="50800" dist="38100" dir="2700000" algn="tl" rotWithShape="0">
                    <a:prstClr val="black"/>
                  </a:outerShdw>
                </a:effectLst>
              </a:rPr>
              <a:t>that textual critical scholars consider when trying to decide which reading of the New Testament text is the original?</a:t>
            </a:r>
          </a:p>
          <a:p>
            <a:pPr lvl="1"/>
            <a:r>
              <a:rPr lang="en-US" sz="3200" b="1" u="sng" dirty="0" smtClean="0">
                <a:ln w="3175">
                  <a:solidFill>
                    <a:schemeClr val="tx1"/>
                  </a:solidFill>
                </a:ln>
                <a:solidFill>
                  <a:schemeClr val="accent6">
                    <a:lumMod val="75000"/>
                  </a:schemeClr>
                </a:solidFill>
                <a:effectLst>
                  <a:outerShdw dist="50800" dir="2700000" algn="tl" rotWithShape="0">
                    <a:prstClr val="black"/>
                  </a:outerShdw>
                </a:effectLst>
              </a:rPr>
              <a:t>External Evidence</a:t>
            </a:r>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 – which takes into consideration the quality of the manuscript evidence for a reading, including its age and reliability </a:t>
            </a:r>
          </a:p>
          <a:p>
            <a:pPr lvl="1"/>
            <a:r>
              <a:rPr lang="en-US" sz="3200" b="1" u="sng" dirty="0" smtClean="0">
                <a:ln w="3175">
                  <a:solidFill>
                    <a:schemeClr val="tx1"/>
                  </a:solidFill>
                </a:ln>
                <a:solidFill>
                  <a:schemeClr val="accent6">
                    <a:lumMod val="75000"/>
                  </a:schemeClr>
                </a:solidFill>
                <a:effectLst>
                  <a:outerShdw dist="50800" dir="2700000" algn="tl" rotWithShape="0">
                    <a:prstClr val="black"/>
                  </a:outerShdw>
                </a:effectLst>
              </a:rPr>
              <a:t>Internal Evidence</a:t>
            </a:r>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 – which takes into consideration things like: </a:t>
            </a:r>
          </a:p>
          <a:p>
            <a:pPr lvl="2"/>
            <a:r>
              <a:rPr lang="en-US" sz="3000" b="1" dirty="0" smtClean="0">
                <a:ln w="3175">
                  <a:solidFill>
                    <a:schemeClr val="tx1"/>
                  </a:solidFill>
                </a:ln>
                <a:solidFill>
                  <a:schemeClr val="accent6">
                    <a:lumMod val="75000"/>
                  </a:schemeClr>
                </a:solidFill>
                <a:effectLst>
                  <a:outerShdw dist="50800" dir="2700000" algn="tl" rotWithShape="0">
                    <a:prstClr val="black"/>
                  </a:outerShdw>
                </a:effectLst>
              </a:rPr>
              <a:t>The kind of change made and what is most likely to have caused it </a:t>
            </a:r>
          </a:p>
          <a:p>
            <a:pPr lvl="2"/>
            <a:r>
              <a:rPr lang="en-US" sz="3000" b="1" dirty="0" smtClean="0">
                <a:ln w="3175">
                  <a:solidFill>
                    <a:schemeClr val="tx1"/>
                  </a:solidFill>
                </a:ln>
                <a:solidFill>
                  <a:schemeClr val="accent6">
                    <a:lumMod val="75000"/>
                  </a:schemeClr>
                </a:solidFill>
                <a:effectLst>
                  <a:outerShdw dist="50800" dir="2700000" algn="tl" rotWithShape="0">
                    <a:prstClr val="black"/>
                  </a:outerShdw>
                </a:effectLst>
              </a:rPr>
              <a:t>Which reading best fits the context, the author’s style, etc.</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4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685800"/>
          </a:xfrm>
          <a:effectLst>
            <a:outerShdw blurRad="63500" dist="63500" dir="5400000" algn="ctr" rotWithShape="0">
              <a:schemeClr val="tx1"/>
            </a:outerShdw>
          </a:effectLst>
        </p:spPr>
        <p:txBody>
          <a:bodyPr>
            <a:noAutofit/>
          </a:bodyPr>
          <a:lstStyle/>
          <a:p>
            <a:r>
              <a:rPr lang="en-US" sz="4800" dirty="0" smtClean="0">
                <a:solidFill>
                  <a:srgbClr val="FFFF00"/>
                </a:solidFill>
                <a:effectLst>
                  <a:outerShdw blurRad="63500" dist="63500" dir="2700000" algn="tl" rotWithShape="0">
                    <a:prstClr val="black"/>
                  </a:outerShdw>
                </a:effectLst>
              </a:rPr>
              <a:t>Review Questions</a:t>
            </a:r>
            <a:endParaRPr lang="en-US" sz="7200" dirty="0" smtClean="0">
              <a:solidFill>
                <a:srgbClr val="FFFF00"/>
              </a:solidFill>
            </a:endParaRPr>
          </a:p>
        </p:txBody>
      </p:sp>
      <p:sp>
        <p:nvSpPr>
          <p:cNvPr id="3" name="Content Placeholder 2"/>
          <p:cNvSpPr>
            <a:spLocks noGrp="1"/>
          </p:cNvSpPr>
          <p:nvPr>
            <p:ph idx="1"/>
          </p:nvPr>
        </p:nvSpPr>
        <p:spPr>
          <a:xfrm>
            <a:off x="457200" y="914400"/>
            <a:ext cx="8229600" cy="5562600"/>
          </a:xfrm>
        </p:spPr>
        <p:txBody>
          <a:bodyPr>
            <a:normAutofit/>
          </a:bodyPr>
          <a:lstStyle/>
          <a:p>
            <a:r>
              <a:rPr lang="en-US" sz="3600" b="1" dirty="0" smtClean="0">
                <a:ln>
                  <a:solidFill>
                    <a:schemeClr val="tx1"/>
                  </a:solidFill>
                </a:ln>
                <a:solidFill>
                  <a:srgbClr val="FFFF00"/>
                </a:solidFill>
                <a:effectLst>
                  <a:outerShdw blurRad="50800" dist="38100" dir="2700000" algn="tl" rotWithShape="0">
                    <a:prstClr val="black"/>
                  </a:outerShdw>
                </a:effectLst>
              </a:rPr>
              <a:t>Describe what a “critical Greek text” of the New Testament is.</a:t>
            </a:r>
          </a:p>
          <a:p>
            <a:pPr lvl="1"/>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It is a Greek text of the New Testament produced (usually) by a committee of scholars which they believe best approximates the </a:t>
            </a:r>
            <a:r>
              <a:rPr lang="en-US" sz="3200" b="1" u="sng" dirty="0" smtClean="0">
                <a:ln w="3175">
                  <a:solidFill>
                    <a:schemeClr val="tx1"/>
                  </a:solidFill>
                </a:ln>
                <a:solidFill>
                  <a:schemeClr val="accent6">
                    <a:lumMod val="75000"/>
                  </a:schemeClr>
                </a:solidFill>
                <a:effectLst>
                  <a:outerShdw dist="50800" dir="2700000" algn="tl" rotWithShape="0">
                    <a:prstClr val="black"/>
                  </a:outerShdw>
                </a:effectLst>
              </a:rPr>
              <a:t>original</a:t>
            </a:r>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 reading of the New Testament text.</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4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685800"/>
          </a:xfrm>
          <a:effectLst>
            <a:outerShdw blurRad="63500" dist="63500" dir="5400000" algn="ctr" rotWithShape="0">
              <a:schemeClr val="tx1"/>
            </a:outerShdw>
          </a:effectLst>
        </p:spPr>
        <p:txBody>
          <a:bodyPr>
            <a:noAutofit/>
          </a:bodyPr>
          <a:lstStyle/>
          <a:p>
            <a:r>
              <a:rPr lang="en-US" sz="4800" dirty="0" smtClean="0">
                <a:solidFill>
                  <a:srgbClr val="FFFF00"/>
                </a:solidFill>
                <a:effectLst>
                  <a:outerShdw blurRad="63500" dist="63500" dir="2700000" algn="tl" rotWithShape="0">
                    <a:prstClr val="black"/>
                  </a:outerShdw>
                </a:effectLst>
              </a:rPr>
              <a:t>Review Questions</a:t>
            </a:r>
            <a:endParaRPr lang="en-US" sz="7200" dirty="0" smtClean="0">
              <a:solidFill>
                <a:srgbClr val="FFFF00"/>
              </a:solidFill>
            </a:endParaRPr>
          </a:p>
        </p:txBody>
      </p:sp>
      <p:sp>
        <p:nvSpPr>
          <p:cNvPr id="3" name="Content Placeholder 2"/>
          <p:cNvSpPr>
            <a:spLocks noGrp="1"/>
          </p:cNvSpPr>
          <p:nvPr>
            <p:ph idx="1"/>
          </p:nvPr>
        </p:nvSpPr>
        <p:spPr>
          <a:xfrm>
            <a:off x="457200" y="914400"/>
            <a:ext cx="8229600" cy="5562600"/>
          </a:xfrm>
        </p:spPr>
        <p:txBody>
          <a:bodyPr>
            <a:normAutofit/>
          </a:bodyPr>
          <a:lstStyle/>
          <a:p>
            <a:r>
              <a:rPr lang="en-US" sz="3600" b="1" dirty="0" smtClean="0">
                <a:ln>
                  <a:solidFill>
                    <a:schemeClr val="tx1"/>
                  </a:solidFill>
                </a:ln>
                <a:solidFill>
                  <a:srgbClr val="FFFF00"/>
                </a:solidFill>
                <a:effectLst>
                  <a:outerShdw blurRad="50800" dist="38100" dir="2700000" algn="tl" rotWithShape="0">
                    <a:prstClr val="black"/>
                  </a:outerShdw>
                </a:effectLst>
              </a:rPr>
              <a:t>What modern “critical Greek text” did I recommend to you last week in class?</a:t>
            </a:r>
          </a:p>
          <a:p>
            <a:pPr lvl="1"/>
            <a:r>
              <a:rPr lang="en-US" sz="3200" b="1" i="1" dirty="0" smtClean="0">
                <a:ln w="3175">
                  <a:solidFill>
                    <a:schemeClr val="tx1"/>
                  </a:solidFill>
                </a:ln>
                <a:solidFill>
                  <a:schemeClr val="accent6">
                    <a:lumMod val="75000"/>
                  </a:schemeClr>
                </a:solidFill>
                <a:effectLst>
                  <a:outerShdw dist="50800" dir="2700000" algn="tl" rotWithShape="0">
                    <a:prstClr val="black"/>
                  </a:outerShdw>
                </a:effectLst>
              </a:rPr>
              <a:t>United Bible Society's Greek New Testament </a:t>
            </a:r>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(UBS4).</a:t>
            </a:r>
          </a:p>
          <a:p>
            <a:pPr lvl="1"/>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There is one other modern critical Greek text that I recommend, but failed to mention last week in class: </a:t>
            </a:r>
            <a:r>
              <a:rPr lang="pt-BR" sz="3200" b="1" i="1" dirty="0" smtClean="0">
                <a:ln w="3175">
                  <a:solidFill>
                    <a:schemeClr val="tx1"/>
                  </a:solidFill>
                </a:ln>
                <a:solidFill>
                  <a:schemeClr val="accent6">
                    <a:lumMod val="75000"/>
                  </a:schemeClr>
                </a:solidFill>
                <a:effectLst>
                  <a:outerShdw dist="50800" dir="2700000" algn="tl" rotWithShape="0">
                    <a:prstClr val="black"/>
                  </a:outerShdw>
                </a:effectLst>
              </a:rPr>
              <a:t>Novum Testamentum Graece </a:t>
            </a:r>
            <a:r>
              <a:rPr lang="pt-BR" sz="3200" b="1" dirty="0" smtClean="0">
                <a:ln w="3175">
                  <a:solidFill>
                    <a:schemeClr val="tx1"/>
                  </a:solidFill>
                </a:ln>
                <a:solidFill>
                  <a:schemeClr val="accent6">
                    <a:lumMod val="75000"/>
                  </a:schemeClr>
                </a:solidFill>
                <a:effectLst>
                  <a:outerShdw dist="50800" dir="2700000" algn="tl" rotWithShape="0">
                    <a:prstClr val="black"/>
                  </a:outerShdw>
                </a:effectLst>
              </a:rPr>
              <a:t>Nestle-Aland 27th edition (NA 27)</a:t>
            </a:r>
            <a:endParaRPr lang="en-US" sz="3200" b="1" dirty="0" smtClean="0">
              <a:ln w="3175">
                <a:solidFill>
                  <a:schemeClr val="tx1"/>
                </a:solidFill>
              </a:ln>
              <a:solidFill>
                <a:schemeClr val="accent6">
                  <a:lumMod val="75000"/>
                </a:schemeClr>
              </a:solidFill>
              <a:effectLst>
                <a:outerShdw dist="50800" dir="2700000" algn="tl" rotWithShape="0">
                  <a:prstClr val="black"/>
                </a:outerShdw>
              </a:effectLst>
            </a:endParaRPr>
          </a:p>
        </p:txBody>
      </p:sp>
      <p:pic>
        <p:nvPicPr>
          <p:cNvPr id="5" name="Picture 4" descr="A Textual Commentary on the Greek New Testament - Metzger.jpg"/>
          <p:cNvPicPr>
            <a:picLocks noChangeAspect="1"/>
          </p:cNvPicPr>
          <p:nvPr/>
        </p:nvPicPr>
        <p:blipFill>
          <a:blip r:embed="rId3" cstate="print"/>
          <a:stretch>
            <a:fillRect/>
          </a:stretch>
        </p:blipFill>
        <p:spPr>
          <a:xfrm>
            <a:off x="8077201" y="1755503"/>
            <a:ext cx="1066799" cy="1648689"/>
          </a:xfrm>
          <a:prstGeom prst="rect">
            <a:avLst/>
          </a:prstGeom>
        </p:spPr>
      </p:pic>
      <p:pic>
        <p:nvPicPr>
          <p:cNvPr id="144386" name="Picture 2" descr="File:Novum Testamentum Graece.jpg">
            <a:hlinkClick r:id="rId4"/>
          </p:cNvPr>
          <p:cNvPicPr>
            <a:picLocks noChangeAspect="1" noChangeArrowheads="1"/>
          </p:cNvPicPr>
          <p:nvPr/>
        </p:nvPicPr>
        <p:blipFill>
          <a:blip r:embed="rId5" cstate="print"/>
          <a:srcRect/>
          <a:stretch>
            <a:fillRect/>
          </a:stretch>
        </p:blipFill>
        <p:spPr bwMode="auto">
          <a:xfrm>
            <a:off x="7910277" y="5200649"/>
            <a:ext cx="1233723" cy="1657351"/>
          </a:xfrm>
          <a:prstGeom prst="rect">
            <a:avLst/>
          </a:prstGeom>
          <a:noFill/>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par>
                          <p:cTn id="10" fill="hold">
                            <p:stCondLst>
                              <p:cond delay="500"/>
                            </p:stCondLst>
                            <p:childTnLst>
                              <p:par>
                                <p:cTn id="11" presetID="9"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
                                            <p:txEl>
                                              <p:pRg st="2" end="2"/>
                                            </p:txEl>
                                          </p:spTgt>
                                        </p:tgtEl>
                                      </p:cBhvr>
                                    </p:animEffect>
                                  </p:childTnLst>
                                </p:cTn>
                              </p:par>
                            </p:childTnLst>
                          </p:cTn>
                        </p:par>
                        <p:par>
                          <p:cTn id="21" fill="hold">
                            <p:stCondLst>
                              <p:cond delay="500"/>
                            </p:stCondLst>
                            <p:childTnLst>
                              <p:par>
                                <p:cTn id="22" presetID="9" presetClass="entr" presetSubtype="0" fill="hold" nodeType="afterEffect">
                                  <p:stCondLst>
                                    <p:cond delay="0"/>
                                  </p:stCondLst>
                                  <p:childTnLst>
                                    <p:set>
                                      <p:cBhvr>
                                        <p:cTn id="23" dur="1" fill="hold">
                                          <p:stCondLst>
                                            <p:cond delay="0"/>
                                          </p:stCondLst>
                                        </p:cTn>
                                        <p:tgtEl>
                                          <p:spTgt spid="144386"/>
                                        </p:tgtEl>
                                        <p:attrNameLst>
                                          <p:attrName>style.visibility</p:attrName>
                                        </p:attrNameLst>
                                      </p:cBhvr>
                                      <p:to>
                                        <p:strVal val="visible"/>
                                      </p:to>
                                    </p:set>
                                    <p:animEffect transition="in" filter="dissolve">
                                      <p:cBhvr>
                                        <p:cTn id="24" dur="500"/>
                                        <p:tgtEl>
                                          <p:spTgt spid="144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4000"/>
            <a:lum/>
          </a:blip>
          <a:srcRect/>
          <a:stretch>
            <a:fillRect/>
          </a:stretch>
        </a:blipFill>
        <a:effectLst/>
      </p:bgPr>
    </p:bg>
    <p:spTree>
      <p:nvGrpSpPr>
        <p:cNvPr id="1" name=""/>
        <p:cNvGrpSpPr/>
        <p:nvPr/>
      </p:nvGrpSpPr>
      <p:grpSpPr>
        <a:xfrm>
          <a:off x="0" y="0"/>
          <a:ext cx="0" cy="0"/>
          <a:chOff x="0" y="0"/>
          <a:chExt cx="0" cy="0"/>
        </a:xfrm>
      </p:grpSpPr>
      <p:pic>
        <p:nvPicPr>
          <p:cNvPr id="5" name="Picture 4" descr="A Textual Commentary on the Greek New Testament - Metzger.jpg"/>
          <p:cNvPicPr>
            <a:picLocks noChangeAspect="1"/>
          </p:cNvPicPr>
          <p:nvPr/>
        </p:nvPicPr>
        <p:blipFill>
          <a:blip r:embed="rId3" cstate="print"/>
          <a:stretch>
            <a:fillRect/>
          </a:stretch>
        </p:blipFill>
        <p:spPr>
          <a:xfrm>
            <a:off x="8077201" y="2903"/>
            <a:ext cx="1066799" cy="1648689"/>
          </a:xfrm>
          <a:prstGeom prst="rect">
            <a:avLst/>
          </a:prstGeom>
        </p:spPr>
      </p:pic>
      <p:sp>
        <p:nvSpPr>
          <p:cNvPr id="4" name="Title 3"/>
          <p:cNvSpPr>
            <a:spLocks noGrp="1"/>
          </p:cNvSpPr>
          <p:nvPr>
            <p:ph type="title"/>
          </p:nvPr>
        </p:nvSpPr>
        <p:spPr>
          <a:xfrm>
            <a:off x="457200" y="76200"/>
            <a:ext cx="8229600" cy="685800"/>
          </a:xfrm>
          <a:effectLst>
            <a:outerShdw blurRad="63500" dist="63500" dir="5400000" algn="ctr" rotWithShape="0">
              <a:schemeClr val="tx1"/>
            </a:outerShdw>
          </a:effectLst>
        </p:spPr>
        <p:txBody>
          <a:bodyPr>
            <a:noAutofit/>
          </a:bodyPr>
          <a:lstStyle/>
          <a:p>
            <a:r>
              <a:rPr lang="en-US" sz="4800" dirty="0" smtClean="0">
                <a:solidFill>
                  <a:srgbClr val="FFFF00"/>
                </a:solidFill>
                <a:effectLst>
                  <a:outerShdw blurRad="63500" dist="63500" dir="2700000" algn="tl" rotWithShape="0">
                    <a:prstClr val="black"/>
                  </a:outerShdw>
                </a:effectLst>
              </a:rPr>
              <a:t>Review Questions</a:t>
            </a:r>
            <a:endParaRPr lang="en-US" sz="7200" dirty="0" smtClean="0">
              <a:solidFill>
                <a:srgbClr val="FFFF00"/>
              </a:solidFill>
            </a:endParaRPr>
          </a:p>
        </p:txBody>
      </p:sp>
      <p:sp>
        <p:nvSpPr>
          <p:cNvPr id="3" name="Content Placeholder 2"/>
          <p:cNvSpPr>
            <a:spLocks noGrp="1"/>
          </p:cNvSpPr>
          <p:nvPr>
            <p:ph idx="1"/>
          </p:nvPr>
        </p:nvSpPr>
        <p:spPr>
          <a:xfrm>
            <a:off x="457200" y="914400"/>
            <a:ext cx="8229600" cy="5562600"/>
          </a:xfrm>
        </p:spPr>
        <p:txBody>
          <a:bodyPr>
            <a:normAutofit lnSpcReduction="10000"/>
          </a:bodyPr>
          <a:lstStyle/>
          <a:p>
            <a:pPr marL="342900" lvl="1" indent="-342900">
              <a:buFont typeface="Arial" pitchFamily="34" charset="0"/>
              <a:buChar char="•"/>
            </a:pPr>
            <a:r>
              <a:rPr lang="en-US" sz="3600" b="1" dirty="0" smtClean="0">
                <a:ln>
                  <a:solidFill>
                    <a:schemeClr val="tx1"/>
                  </a:solidFill>
                </a:ln>
                <a:solidFill>
                  <a:srgbClr val="FFFF00"/>
                </a:solidFill>
                <a:effectLst>
                  <a:outerShdw blurRad="50800" dist="38100" dir="2700000" algn="tl" rotWithShape="0">
                    <a:prstClr val="black"/>
                  </a:outerShdw>
                </a:effectLst>
              </a:rPr>
              <a:t>In addition to the critical Greek text, what </a:t>
            </a:r>
            <a:r>
              <a:rPr lang="en-US" sz="3600" b="1" u="sng" dirty="0" smtClean="0">
                <a:ln>
                  <a:solidFill>
                    <a:schemeClr val="tx1"/>
                  </a:solidFill>
                </a:ln>
                <a:solidFill>
                  <a:srgbClr val="FFFF00"/>
                </a:solidFill>
                <a:effectLst>
                  <a:outerShdw blurRad="50800" dist="38100" dir="2700000" algn="tl" rotWithShape="0">
                    <a:prstClr val="black"/>
                  </a:outerShdw>
                </a:effectLst>
              </a:rPr>
              <a:t>other information</a:t>
            </a:r>
            <a:r>
              <a:rPr lang="en-US" sz="3600" b="1" dirty="0" smtClean="0">
                <a:ln>
                  <a:solidFill>
                    <a:schemeClr val="tx1"/>
                  </a:solidFill>
                </a:ln>
                <a:solidFill>
                  <a:srgbClr val="FFFF00"/>
                </a:solidFill>
                <a:effectLst>
                  <a:outerShdw blurRad="50800" dist="38100" dir="2700000" algn="tl" rotWithShape="0">
                    <a:prstClr val="black"/>
                  </a:outerShdw>
                </a:effectLst>
              </a:rPr>
              <a:t> is provided in the </a:t>
            </a:r>
            <a:r>
              <a:rPr lang="en-US" sz="3600" b="1" i="1" dirty="0" smtClean="0">
                <a:ln w="3175">
                  <a:solidFill>
                    <a:schemeClr val="tx1"/>
                  </a:solidFill>
                </a:ln>
                <a:solidFill>
                  <a:srgbClr val="FFFF00"/>
                </a:solidFill>
                <a:effectLst>
                  <a:outerShdw dist="50800" dir="2700000" algn="tl" rotWithShape="0">
                    <a:prstClr val="black"/>
                  </a:outerShdw>
                </a:effectLst>
              </a:rPr>
              <a:t>United Bible Society's Greek New Testament </a:t>
            </a:r>
            <a:r>
              <a:rPr lang="en-US" sz="3600" b="1" dirty="0" smtClean="0">
                <a:ln w="3175">
                  <a:solidFill>
                    <a:schemeClr val="tx1"/>
                  </a:solidFill>
                </a:ln>
                <a:solidFill>
                  <a:srgbClr val="FFFF00"/>
                </a:solidFill>
                <a:effectLst>
                  <a:outerShdw dist="50800" dir="2700000" algn="tl" rotWithShape="0">
                    <a:prstClr val="black"/>
                  </a:outerShdw>
                </a:effectLst>
              </a:rPr>
              <a:t>(UBS4)</a:t>
            </a:r>
            <a:r>
              <a:rPr lang="en-US" sz="3600" b="1" dirty="0" smtClean="0">
                <a:ln>
                  <a:solidFill>
                    <a:schemeClr val="tx1"/>
                  </a:solidFill>
                </a:ln>
                <a:solidFill>
                  <a:srgbClr val="FFFF00"/>
                </a:solidFill>
                <a:effectLst>
                  <a:outerShdw blurRad="50800" dist="38100" dir="2700000" algn="tl" rotWithShape="0">
                    <a:prstClr val="black"/>
                  </a:outerShdw>
                </a:effectLst>
              </a:rPr>
              <a:t>?</a:t>
            </a:r>
          </a:p>
          <a:p>
            <a:pPr lvl="1"/>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Alternate readings found in the manuscript evidence that were </a:t>
            </a:r>
            <a:r>
              <a:rPr lang="en-US" sz="3200" b="1" u="sng" dirty="0" smtClean="0">
                <a:ln w="3175">
                  <a:solidFill>
                    <a:schemeClr val="tx1"/>
                  </a:solidFill>
                </a:ln>
                <a:solidFill>
                  <a:schemeClr val="accent6">
                    <a:lumMod val="75000"/>
                  </a:schemeClr>
                </a:solidFill>
                <a:effectLst>
                  <a:outerShdw dist="50800" dir="2700000" algn="tl" rotWithShape="0">
                    <a:prstClr val="black"/>
                  </a:outerShdw>
                </a:effectLst>
              </a:rPr>
              <a:t>not</a:t>
            </a:r>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 selected</a:t>
            </a:r>
          </a:p>
          <a:p>
            <a:pPr lvl="1"/>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Lists of manuscripts that support the various readings</a:t>
            </a:r>
          </a:p>
          <a:p>
            <a:pPr lvl="1"/>
            <a:r>
              <a:rPr lang="en-US" sz="3200" b="1" dirty="0" smtClean="0">
                <a:ln w="3175">
                  <a:solidFill>
                    <a:schemeClr val="tx1"/>
                  </a:solidFill>
                </a:ln>
                <a:solidFill>
                  <a:schemeClr val="accent6">
                    <a:lumMod val="75000"/>
                  </a:schemeClr>
                </a:solidFill>
                <a:effectLst>
                  <a:outerShdw dist="50800" dir="2700000" algn="tl" rotWithShape="0">
                    <a:prstClr val="black"/>
                  </a:outerShdw>
                </a:effectLst>
              </a:rPr>
              <a:t>A one letter code (A, B, C, or D) that represents the confidence level that the committee had in the selected reading</a:t>
            </a:r>
          </a:p>
          <a:p>
            <a:pPr lvl="1"/>
            <a:endParaRPr lang="en-US" sz="3200" b="1" dirty="0" smtClean="0">
              <a:ln w="3175">
                <a:solidFill>
                  <a:schemeClr val="tx1"/>
                </a:solidFill>
              </a:ln>
              <a:solidFill>
                <a:schemeClr val="accent6">
                  <a:lumMod val="75000"/>
                </a:schemeClr>
              </a:solidFill>
              <a:effectLst>
                <a:outerShdw dist="50800" dir="2700000" algn="tl" rotWithShape="0">
                  <a:prstClr val="black"/>
                </a:outerShdw>
              </a:effectLst>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10584</TotalTime>
  <Words>6727</Words>
  <Application>Microsoft Office PowerPoint</Application>
  <PresentationFormat>On-screen Show (4:3)</PresentationFormat>
  <Paragraphs>598</Paragraphs>
  <Slides>110</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110</vt:i4>
      </vt:variant>
    </vt:vector>
  </HeadingPairs>
  <TitlesOfParts>
    <vt:vector size="112" baseType="lpstr">
      <vt:lpstr>Office Theme</vt:lpstr>
      <vt:lpstr>Chart</vt:lpstr>
      <vt:lpstr>Slide 1</vt:lpstr>
      <vt:lpstr>Preservation</vt:lpstr>
      <vt:lpstr>Preservation of Ancient Literature</vt:lpstr>
      <vt:lpstr>Preservation of Ancient Literature</vt:lpstr>
      <vt:lpstr>Preservation of Ancient Literature</vt:lpstr>
      <vt:lpstr>Number of Copies of the NT Compared to Other Ancient Literature*</vt:lpstr>
      <vt:lpstr>Time Gap Between Original and Earliest Existing Copies*</vt:lpstr>
      <vt:lpstr>Preservation of Ancient Literature</vt:lpstr>
      <vt:lpstr>Manuscripts Dated Within 100 Years of the Writing of the NT</vt:lpstr>
      <vt:lpstr>Preservation of Ancient Literature</vt:lpstr>
      <vt:lpstr>Multiple Lines of Transmission</vt:lpstr>
      <vt:lpstr>Bible Manuscripts That We Have Access To Today</vt:lpstr>
      <vt:lpstr>Old Testament Manuscripts</vt:lpstr>
      <vt:lpstr>New Testament Manuscript Types</vt:lpstr>
      <vt:lpstr>Papyrus Plant</vt:lpstr>
      <vt:lpstr>Papyrus Manuscript</vt:lpstr>
      <vt:lpstr>Uncial (Vellum) Manuscript</vt:lpstr>
      <vt:lpstr>Uncial Lettering</vt:lpstr>
      <vt:lpstr>Minuscule Manuscript</vt:lpstr>
      <vt:lpstr>A closer view</vt:lpstr>
      <vt:lpstr>NT Manuscripts Broken Down by Century</vt:lpstr>
      <vt:lpstr>Labeling New Testament Manuscripts</vt:lpstr>
      <vt:lpstr>Labels Used for Various NT Manuscript Types</vt:lpstr>
      <vt:lpstr>Labels Used for Various NT Manuscript Types</vt:lpstr>
      <vt:lpstr>Some Examples of NT Papyri Manuscripts</vt:lpstr>
      <vt:lpstr>Some Important NT Uncial Manuscripts</vt:lpstr>
      <vt:lpstr>Review Questions</vt:lpstr>
      <vt:lpstr>Review Questions</vt:lpstr>
      <vt:lpstr>Review Questions</vt:lpstr>
      <vt:lpstr>Review Questions</vt:lpstr>
      <vt:lpstr>Review Questions</vt:lpstr>
      <vt:lpstr>Number of Copies of the NT Compared to Other Ancient Literature*</vt:lpstr>
      <vt:lpstr>Time Gap Between Original and Earliest Existing Copies*</vt:lpstr>
      <vt:lpstr>The Oldest NT Manuscripts</vt:lpstr>
      <vt:lpstr>Manuscript Variation</vt:lpstr>
      <vt:lpstr>Manuscript Variation</vt:lpstr>
      <vt:lpstr>Manuscript Variation</vt:lpstr>
      <vt:lpstr>Manuscript Variation</vt:lpstr>
      <vt:lpstr>Why are there variations between manuscripts?</vt:lpstr>
      <vt:lpstr>Why are there variations between manuscripts?</vt:lpstr>
      <vt:lpstr>Why are there variations between manuscripts?</vt:lpstr>
      <vt:lpstr>Causes of Manuscript Variation</vt:lpstr>
      <vt:lpstr>Causes of Manuscript Variation</vt:lpstr>
      <vt:lpstr>Manuscript Variation</vt:lpstr>
      <vt:lpstr>Manuscript Variation</vt:lpstr>
      <vt:lpstr>Manuscript Variation</vt:lpstr>
      <vt:lpstr>Manuscript Variation</vt:lpstr>
      <vt:lpstr>Manuscript Variation</vt:lpstr>
      <vt:lpstr>Here’s the Good News About Manuscript Variation:</vt:lpstr>
      <vt:lpstr>More Good News:  The “Tenacity of the Text”</vt:lpstr>
      <vt:lpstr>The “Tenacity of the Text”</vt:lpstr>
      <vt:lpstr>Worst Case Scenarios: The “Big Three”</vt:lpstr>
      <vt:lpstr>Review Questions</vt:lpstr>
      <vt:lpstr>Review Question</vt:lpstr>
      <vt:lpstr>Review Question</vt:lpstr>
      <vt:lpstr>Review Question</vt:lpstr>
      <vt:lpstr>Review Question</vt:lpstr>
      <vt:lpstr>Review Question</vt:lpstr>
      <vt:lpstr>Arguments From Bart Ehrman</vt:lpstr>
      <vt:lpstr>Slide 60</vt:lpstr>
      <vt:lpstr>Multiple Lines of Transmission</vt:lpstr>
      <vt:lpstr>Slide 62</vt:lpstr>
      <vt:lpstr>Slide 63</vt:lpstr>
      <vt:lpstr>Response From Dan Wallace  (in the debate)</vt:lpstr>
      <vt:lpstr>Multiple Lines of Transmission</vt:lpstr>
      <vt:lpstr>Slide 66</vt:lpstr>
      <vt:lpstr>Review Questions</vt:lpstr>
      <vt:lpstr>Review Questions</vt:lpstr>
      <vt:lpstr>Review Questions</vt:lpstr>
      <vt:lpstr>Review Questions</vt:lpstr>
      <vt:lpstr>Multiple Lines of Transmission</vt:lpstr>
      <vt:lpstr>Slide 72</vt:lpstr>
      <vt:lpstr>Slide 73</vt:lpstr>
      <vt:lpstr>Slide 74</vt:lpstr>
      <vt:lpstr>A Final Observation About Bart’s Skepticism</vt:lpstr>
      <vt:lpstr>A Final Observation About Bart’s Skepticism</vt:lpstr>
      <vt:lpstr>Textual Criticism</vt:lpstr>
      <vt:lpstr>Textual Criticism</vt:lpstr>
      <vt:lpstr>Textual Criticism</vt:lpstr>
      <vt:lpstr>Format of the critical text of The Greek New Testament by the United Bible Society </vt:lpstr>
      <vt:lpstr>Format of the Footnote</vt:lpstr>
      <vt:lpstr>Format of the Footnote</vt:lpstr>
      <vt:lpstr>Format of the Footnote</vt:lpstr>
      <vt:lpstr>Format of the Footnote</vt:lpstr>
      <vt:lpstr>Format of the Footnote</vt:lpstr>
      <vt:lpstr>A Helpful Commentary</vt:lpstr>
      <vt:lpstr>Textual Criticism</vt:lpstr>
      <vt:lpstr>Examples of Internal Evidence</vt:lpstr>
      <vt:lpstr>External Evidence</vt:lpstr>
      <vt:lpstr>Working Through an Actual Example!</vt:lpstr>
      <vt:lpstr>NIV Study Bible – Luke 11:2</vt:lpstr>
      <vt:lpstr>Codex Sinaiticus (Symbol: א)*</vt:lpstr>
      <vt:lpstr>Uncial Lettering</vt:lpstr>
      <vt:lpstr>Review Questions on Textual Criticism</vt:lpstr>
      <vt:lpstr>Review Questions</vt:lpstr>
      <vt:lpstr>Review Questions</vt:lpstr>
      <vt:lpstr>Review Questions</vt:lpstr>
      <vt:lpstr>Review Questions</vt:lpstr>
      <vt:lpstr>Review Questions</vt:lpstr>
      <vt:lpstr>NIV Study Bible – Luke 11:2</vt:lpstr>
      <vt:lpstr>Codex Sinaiticus (Symbol: א)*</vt:lpstr>
      <vt:lpstr>Codex Alexandrinus (Symbol: A)*</vt:lpstr>
      <vt:lpstr>A Comparison of Two Greek Manuscripts of Luke 11:2b</vt:lpstr>
      <vt:lpstr>A Comparison of Two Greek Manuscripts of Luke 11:2b</vt:lpstr>
      <vt:lpstr>A Comparison of Two Greek Manuscripts of Luke 11:2b</vt:lpstr>
      <vt:lpstr>A Comparison of Two Greek Manuscripts of Luke 11:2b</vt:lpstr>
      <vt:lpstr>A Comparison of Two Greek Manuscripts of Luke 11:2b</vt:lpstr>
      <vt:lpstr>NIV Study Bible – Luke 11:2</vt:lpstr>
      <vt:lpstr>Greek NT (UBS4) – Luke 11:1-2</vt:lpstr>
      <vt:lpstr>A Textual Commentary on the Greek New Testament by Bruce Metzger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Preservation</dc:title>
  <dc:creator>Bob Connolly</dc:creator>
  <cp:lastModifiedBy>rsconnolly</cp:lastModifiedBy>
  <cp:revision>566</cp:revision>
  <dcterms:created xsi:type="dcterms:W3CDTF">2008-02-12T02:08:12Z</dcterms:created>
  <dcterms:modified xsi:type="dcterms:W3CDTF">2012-04-01T13:48:41Z</dcterms:modified>
</cp:coreProperties>
</file>