
<file path=[Content_Types].xml><?xml version="1.0" encoding="utf-8"?>
<Types xmlns="http://schemas.openxmlformats.org/package/2006/content-types">
  <Override PartName="/ppt/slides/slide47.xml" ContentType="application/vnd.openxmlformats-officedocument.presentationml.slide+xml"/>
  <Override PartName="/ppt/slides/slide58.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theme/themeOverride12.xml" ContentType="application/vnd.openxmlformats-officedocument.themeOverride+xml"/>
  <Override PartName="/ppt/slides/slide36.xml" ContentType="application/vnd.openxmlformats-officedocument.presentationml.slide+xml"/>
  <Override PartName="/ppt/slides/slide83.xml" ContentType="application/vnd.openxmlformats-officedocument.presentationml.slide+xml"/>
  <Override PartName="/ppt/slides/slide25.xml" ContentType="application/vnd.openxmlformats-officedocument.presentationml.slide+xml"/>
  <Override PartName="/ppt/slides/slide72.xml" ContentType="application/vnd.openxmlformats-officedocument.presentationml.slide+xml"/>
  <Override PartName="/ppt/slideLayouts/slideLayout2.xml" ContentType="application/vnd.openxmlformats-officedocument.presentationml.slideLayout+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theme/themeOverride1.xml" ContentType="application/vnd.openxmlformats-officedocument.themeOverr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theme/themeOverride39.xml" ContentType="application/vnd.openxmlformats-officedocument.themeOverride+xml"/>
  <Override PartName="/ppt/theme/themeOverride17.xml" ContentType="application/vnd.openxmlformats-officedocument.themeOverride+xml"/>
  <Override PartName="/ppt/theme/themeOverride28.xml" ContentType="application/vnd.openxmlformats-officedocument.themeOverride+xml"/>
  <Override PartName="/ppt/theme/themeOverride46.xml" ContentType="application/vnd.openxmlformats-officedocument.themeOverride+xml"/>
  <Override PartName="/ppt/slides/slide99.xml" ContentType="application/vnd.openxmlformats-officedocument.presentationml.slide+xml"/>
  <Override PartName="/ppt/slides/slide118.xml" ContentType="application/vnd.openxmlformats-officedocument.presentationml.slide+xml"/>
  <Override PartName="/ppt/theme/themeOverride24.xml" ContentType="application/vnd.openxmlformats-officedocument.themeOverride+xml"/>
  <Override PartName="/ppt/theme/themeOverride35.xml" ContentType="application/vnd.openxmlformats-officedocument.themeOverride+xml"/>
  <Override PartName="/ppt/theme/themeOverride53.xml" ContentType="application/vnd.openxmlformats-officedocument.themeOverr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slides/slide107.xml" ContentType="application/vnd.openxmlformats-officedocument.presentationml.slide+xml"/>
  <Override PartName="/ppt/viewProps.xml" ContentType="application/vnd.openxmlformats-officedocument.presentationml.viewProps+xml"/>
  <Override PartName="/ppt/theme/themeOverride13.xml" ContentType="application/vnd.openxmlformats-officedocument.themeOverride+xml"/>
  <Override PartName="/ppt/theme/themeOverride42.xml" ContentType="application/vnd.openxmlformats-officedocument.themeOverride+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s/slide103.xml" ContentType="application/vnd.openxmlformats-officedocument.presentationml.slide+xml"/>
  <Override PartName="/ppt/slides/slide114.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theme/themeOverride20.xml" ContentType="application/vnd.openxmlformats-officedocument.themeOverride+xml"/>
  <Override PartName="/ppt/notesSlides/notesSlide3.xml" ContentType="application/vnd.openxmlformats-officedocument.presentationml.notesSlide+xml"/>
  <Override PartName="/ppt/theme/themeOverride31.xml" ContentType="application/vnd.openxmlformats-officedocument.themeOverr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theme/themeOverride6.xml" ContentType="application/vnd.openxmlformats-officedocument.themeOverr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s/slide110.xml" ContentType="application/vnd.openxmlformats-officedocument.presentationml.slide+xml"/>
  <Override PartName="/ppt/slideLayouts/slideLayout3.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theme/themeOverride2.xml" ContentType="application/vnd.openxmlformats-officedocument.themeOverr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theme/themeOverride29.xml" ContentType="application/vnd.openxmlformats-officedocument.themeOverride+xml"/>
  <Override PartName="/ppt/theme/themeOverride47.xml" ContentType="application/vnd.openxmlformats-officedocument.themeOverride+xml"/>
  <Override PartName="/ppt/slideLayouts/slideLayout10.xml" ContentType="application/vnd.openxmlformats-officedocument.presentationml.slideLayout+xml"/>
  <Default Extension="vml" ContentType="application/vnd.openxmlformats-officedocument.vmlDrawing"/>
  <Override PartName="/ppt/theme/themeOverride18.xml" ContentType="application/vnd.openxmlformats-officedocument.themeOverride+xml"/>
  <Override PartName="/ppt/theme/themeOverride36.xml" ContentType="application/vnd.openxmlformats-officedocument.themeOverride+xml"/>
  <Default Extension="gif" ContentType="image/gif"/>
  <Override PartName="/ppt/slides/slide89.xml" ContentType="application/vnd.openxmlformats-officedocument.presentationml.slide+xml"/>
  <Override PartName="/ppt/slides/slide108.xml" ContentType="application/vnd.openxmlformats-officedocument.presentationml.slide+xml"/>
  <Override PartName="/ppt/theme/themeOverride25.xml" ContentType="application/vnd.openxmlformats-officedocument.themeOverride+xml"/>
  <Override PartName="/ppt/theme/themeOverride43.xml" ContentType="application/vnd.openxmlformats-officedocument.themeOverride+xml"/>
  <Override PartName="/ppt/theme/themeOverride54.xml" ContentType="application/vnd.openxmlformats-officedocument.themeOverride+xml"/>
  <Override PartName="/ppt/slides/slide49.xml" ContentType="application/vnd.openxmlformats-officedocument.presentationml.slide+xml"/>
  <Override PartName="/ppt/slides/slide78.xml" ContentType="application/vnd.openxmlformats-officedocument.presentationml.slide+xml"/>
  <Override PartName="/ppt/slides/slide96.xml" ContentType="application/vnd.openxmlformats-officedocument.presentationml.slide+xml"/>
  <Override PartName="/ppt/slides/slide115.xml" ContentType="application/vnd.openxmlformats-officedocument.presentationml.slide+xml"/>
  <Override PartName="/ppt/theme/themeOverride14.xml" ContentType="application/vnd.openxmlformats-officedocument.themeOverride+xml"/>
  <Override PartName="/ppt/theme/themeOverride32.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s/slide104.xml" ContentType="application/vnd.openxmlformats-officedocument.presentationml.slide+xml"/>
  <Override PartName="/ppt/slideLayouts/slideLayout8.xml" ContentType="application/vnd.openxmlformats-officedocument.presentationml.slideLayout+xml"/>
  <Override PartName="/ppt/theme/themeOverride7.xml" ContentType="application/vnd.openxmlformats-officedocument.themeOverride+xml"/>
  <Override PartName="/ppt/theme/themeOverride21.xml" ContentType="application/vnd.openxmlformats-officedocument.themeOverride+xml"/>
  <Override PartName="/ppt/theme/themeOverride50.xml" ContentType="application/vnd.openxmlformats-officedocument.themeOverride+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s/slide111.xml" ContentType="application/vnd.openxmlformats-officedocument.presentationml.slide+xml"/>
  <Override PartName="/ppt/slideLayouts/slideLayout4.xml" ContentType="application/vnd.openxmlformats-officedocument.presentationml.slideLayout+xml"/>
  <Override PartName="/ppt/theme/themeOverride10.xml" ContentType="application/vnd.openxmlformats-officedocument.themeOverr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Override PartName="/ppt/theme/themeOverride3.xml" ContentType="application/vnd.openxmlformats-officedocument.themeOverride+xml"/>
  <Default Extension="wmf" ContentType="image/x-wmf"/>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theme/themeOverride19.xml" ContentType="application/vnd.openxmlformats-officedocument.themeOverride+xml"/>
  <Override PartName="/ppt/theme/themeOverride48.xml" ContentType="application/vnd.openxmlformats-officedocument.themeOverride+xml"/>
  <Override PartName="/ppt/theme/themeOverride37.xml" ContentType="application/vnd.openxmlformats-officedocument.themeOverride+xml"/>
  <Override PartName="/ppt/theme/themeOverride55.xml" ContentType="application/vnd.openxmlformats-officedocument.themeOverride+xml"/>
  <Override PartName="/ppt/slides/slide79.xml" ContentType="application/vnd.openxmlformats-officedocument.presentationml.slide+xml"/>
  <Override PartName="/ppt/slides/slide109.xml" ContentType="application/vnd.openxmlformats-officedocument.presentationml.slide+xml"/>
  <Override PartName="/ppt/theme/themeOverride15.xml" ContentType="application/vnd.openxmlformats-officedocument.themeOverride+xml"/>
  <Override PartName="/ppt/theme/themeOverride26.xml" ContentType="application/vnd.openxmlformats-officedocument.themeOverride+xml"/>
  <Override PartName="/ppt/theme/themeOverride44.xml" ContentType="application/vnd.openxmlformats-officedocument.themeOverr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s/slide116.xml" ContentType="application/vnd.openxmlformats-officedocument.presentationml.slide+xml"/>
  <Override PartName="/ppt/slideLayouts/slideLayout9.xml" ContentType="application/vnd.openxmlformats-officedocument.presentationml.slideLayout+xml"/>
  <Override PartName="/ppt/theme/themeOverride22.xml" ContentType="application/vnd.openxmlformats-officedocument.themeOverride+xml"/>
  <Override PartName="/ppt/theme/themeOverride33.xml" ContentType="application/vnd.openxmlformats-officedocument.themeOverride+xml"/>
  <Override PartName="/ppt/theme/themeOverride51.xml" ContentType="application/vnd.openxmlformats-officedocument.themeOverride+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slides/slide105.xml" ContentType="application/vnd.openxmlformats-officedocument.presentationml.slide+xml"/>
  <Override PartName="/ppt/notesSlides/notesSlide1.xml" ContentType="application/vnd.openxmlformats-officedocument.presentationml.notesSlide+xml"/>
  <Override PartName="/ppt/theme/themeOverride8.xml" ContentType="application/vnd.openxmlformats-officedocument.themeOverride+xml"/>
  <Override PartName="/ppt/theme/themeOverride11.xml" ContentType="application/vnd.openxmlformats-officedocument.themeOverride+xml"/>
  <Override PartName="/ppt/theme/themeOverride40.xml" ContentType="application/vnd.openxmlformats-officedocument.themeOverr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s/slide112.xml" ContentType="application/vnd.openxmlformats-officedocument.presentationml.slide+xml"/>
  <Override PartName="/ppt/slideLayouts/slideLayout5.xml" ContentType="application/vnd.openxmlformats-officedocument.presentationml.slideLayout+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theme/themeOverride4.xml" ContentType="application/vnd.openxmlformats-officedocument.themeOverr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slides/slide20.xml" ContentType="application/vnd.openxmlformats-officedocument.presentationml.slide+xml"/>
  <Override PartName="/ppt/theme/themeOverride38.xml" ContentType="application/vnd.openxmlformats-officedocument.themeOverride+xml"/>
  <Override PartName="/ppt/theme/themeOverride49.xml" ContentType="application/vnd.openxmlformats-officedocument.themeOverride+xml"/>
  <Override PartName="/ppt/theme/themeOverride27.xml" ContentType="application/vnd.openxmlformats-officedocument.themeOverride+xml"/>
  <Override PartName="/ppt/theme/themeOverride45.xml" ContentType="application/vnd.openxmlformats-officedocument.themeOverride+xml"/>
  <Override PartName="/ppt/theme/themeOverride56.xml" ContentType="application/vnd.openxmlformats-officedocument.themeOverride+xml"/>
  <Override PartName="/ppt/slides/slide98.xml" ContentType="application/vnd.openxmlformats-officedocument.presentationml.slide+xml"/>
  <Override PartName="/ppt/slides/slide117.xml" ContentType="application/vnd.openxmlformats-officedocument.presentationml.slide+xml"/>
  <Override PartName="/ppt/theme/themeOverride16.xml" ContentType="application/vnd.openxmlformats-officedocument.themeOverride+xml"/>
  <Override PartName="/ppt/theme/themeOverride34.xml" ContentType="application/vnd.openxmlformats-officedocument.themeOverride+xml"/>
  <Override PartName="/ppt/slides/slide8.xml" ContentType="application/vnd.openxmlformats-officedocument.presentationml.slide+xml"/>
  <Override PartName="/ppt/slides/slide69.xml" ContentType="application/vnd.openxmlformats-officedocument.presentationml.slide+xml"/>
  <Override PartName="/ppt/slides/slide87.xml" ContentType="application/vnd.openxmlformats-officedocument.presentationml.slide+xml"/>
  <Override PartName="/ppt/slides/slide106.xml" ContentType="application/vnd.openxmlformats-officedocument.presentationml.slide+xml"/>
  <Override PartName="/ppt/theme/themeOverride9.xml" ContentType="application/vnd.openxmlformats-officedocument.themeOverride+xml"/>
  <Override PartName="/ppt/theme/themeOverride23.xml" ContentType="application/vnd.openxmlformats-officedocument.themeOverride+xml"/>
  <Override PartName="/ppt/theme/themeOverride41.xml" ContentType="application/vnd.openxmlformats-officedocument.themeOverride+xml"/>
  <Override PartName="/ppt/theme/themeOverride52.xml" ContentType="application/vnd.openxmlformats-officedocument.themeOverride+xml"/>
  <Override PartName="/ppt/slides/slide29.xml" ContentType="application/vnd.openxmlformats-officedocument.presentationml.slide+xml"/>
  <Override PartName="/ppt/slides/slide76.xml" ContentType="application/vnd.openxmlformats-officedocument.presentationml.slide+xml"/>
  <Override PartName="/ppt/slides/slide113.xml" ContentType="application/vnd.openxmlformats-officedocument.presentationml.slide+xml"/>
  <Override PartName="/ppt/theme/themeOverride30.xml" ContentType="application/vnd.openxmlformats-officedocument.themeOverride+xml"/>
  <Override PartName="/ppt/slides/slide4.xml" ContentType="application/vnd.openxmlformats-officedocument.presentationml.slide+xml"/>
  <Override PartName="/ppt/slides/slide18.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102.xml" ContentType="application/vnd.openxmlformats-officedocument.presentationml.slide+xml"/>
  <Override PartName="/ppt/slideLayouts/slideLayout6.xml" ContentType="application/vnd.openxmlformats-officedocument.presentationml.slideLayout+xml"/>
  <Override PartName="/ppt/theme/themeOverride5.xml" ContentType="application/vnd.openxmlformats-officedocument.themeOverride+xml"/>
  <Override PartName="/ppt/slides/slide43.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0"/>
  </p:notesMasterIdLst>
  <p:sldIdLst>
    <p:sldId id="274" r:id="rId2"/>
    <p:sldId id="256" r:id="rId3"/>
    <p:sldId id="257" r:id="rId4"/>
    <p:sldId id="284" r:id="rId5"/>
    <p:sldId id="259" r:id="rId6"/>
    <p:sldId id="258" r:id="rId7"/>
    <p:sldId id="262" r:id="rId8"/>
    <p:sldId id="263" r:id="rId9"/>
    <p:sldId id="375" r:id="rId10"/>
    <p:sldId id="376" r:id="rId11"/>
    <p:sldId id="377" r:id="rId12"/>
    <p:sldId id="378" r:id="rId13"/>
    <p:sldId id="379" r:id="rId14"/>
    <p:sldId id="285" r:id="rId15"/>
    <p:sldId id="260" r:id="rId16"/>
    <p:sldId id="374" r:id="rId17"/>
    <p:sldId id="276" r:id="rId18"/>
    <p:sldId id="268" r:id="rId19"/>
    <p:sldId id="265" r:id="rId20"/>
    <p:sldId id="266" r:id="rId21"/>
    <p:sldId id="267" r:id="rId22"/>
    <p:sldId id="286" r:id="rId23"/>
    <p:sldId id="269" r:id="rId24"/>
    <p:sldId id="270" r:id="rId25"/>
    <p:sldId id="273" r:id="rId26"/>
    <p:sldId id="287" r:id="rId27"/>
    <p:sldId id="271" r:id="rId28"/>
    <p:sldId id="272" r:id="rId29"/>
    <p:sldId id="275" r:id="rId30"/>
    <p:sldId id="380" r:id="rId31"/>
    <p:sldId id="277" r:id="rId32"/>
    <p:sldId id="381" r:id="rId33"/>
    <p:sldId id="279" r:id="rId34"/>
    <p:sldId id="280" r:id="rId35"/>
    <p:sldId id="281" r:id="rId36"/>
    <p:sldId id="283" r:id="rId37"/>
    <p:sldId id="314" r:id="rId38"/>
    <p:sldId id="289" r:id="rId39"/>
    <p:sldId id="292" r:id="rId40"/>
    <p:sldId id="294" r:id="rId41"/>
    <p:sldId id="295" r:id="rId42"/>
    <p:sldId id="296" r:id="rId43"/>
    <p:sldId id="297" r:id="rId44"/>
    <p:sldId id="298" r:id="rId45"/>
    <p:sldId id="299" r:id="rId46"/>
    <p:sldId id="306" r:id="rId47"/>
    <p:sldId id="307" r:id="rId48"/>
    <p:sldId id="310" r:id="rId49"/>
    <p:sldId id="312" r:id="rId50"/>
    <p:sldId id="315" r:id="rId51"/>
    <p:sldId id="311" r:id="rId52"/>
    <p:sldId id="313" r:id="rId53"/>
    <p:sldId id="382" r:id="rId54"/>
    <p:sldId id="322" r:id="rId55"/>
    <p:sldId id="325" r:id="rId56"/>
    <p:sldId id="326" r:id="rId57"/>
    <p:sldId id="327" r:id="rId58"/>
    <p:sldId id="328" r:id="rId59"/>
    <p:sldId id="329" r:id="rId60"/>
    <p:sldId id="343" r:id="rId61"/>
    <p:sldId id="338" r:id="rId62"/>
    <p:sldId id="384" r:id="rId63"/>
    <p:sldId id="385" r:id="rId64"/>
    <p:sldId id="339" r:id="rId65"/>
    <p:sldId id="340" r:id="rId66"/>
    <p:sldId id="386" r:id="rId67"/>
    <p:sldId id="387" r:id="rId68"/>
    <p:sldId id="388" r:id="rId69"/>
    <p:sldId id="389" r:id="rId70"/>
    <p:sldId id="383" r:id="rId71"/>
    <p:sldId id="390" r:id="rId72"/>
    <p:sldId id="341" r:id="rId73"/>
    <p:sldId id="342" r:id="rId74"/>
    <p:sldId id="396" r:id="rId75"/>
    <p:sldId id="392" r:id="rId76"/>
    <p:sldId id="393" r:id="rId77"/>
    <p:sldId id="394" r:id="rId78"/>
    <p:sldId id="395" r:id="rId79"/>
    <p:sldId id="318" r:id="rId80"/>
    <p:sldId id="323" r:id="rId81"/>
    <p:sldId id="330" r:id="rId82"/>
    <p:sldId id="331" r:id="rId83"/>
    <p:sldId id="332" r:id="rId84"/>
    <p:sldId id="333" r:id="rId85"/>
    <p:sldId id="334" r:id="rId86"/>
    <p:sldId id="335" r:id="rId87"/>
    <p:sldId id="336" r:id="rId88"/>
    <p:sldId id="391" r:id="rId89"/>
    <p:sldId id="337" r:id="rId90"/>
    <p:sldId id="360" r:id="rId91"/>
    <p:sldId id="357" r:id="rId92"/>
    <p:sldId id="358" r:id="rId93"/>
    <p:sldId id="359" r:id="rId94"/>
    <p:sldId id="397" r:id="rId95"/>
    <p:sldId id="398" r:id="rId96"/>
    <p:sldId id="400" r:id="rId97"/>
    <p:sldId id="399" r:id="rId98"/>
    <p:sldId id="363" r:id="rId99"/>
    <p:sldId id="401" r:id="rId100"/>
    <p:sldId id="366" r:id="rId101"/>
    <p:sldId id="367" r:id="rId102"/>
    <p:sldId id="365" r:id="rId103"/>
    <p:sldId id="368" r:id="rId104"/>
    <p:sldId id="402" r:id="rId105"/>
    <p:sldId id="370" r:id="rId106"/>
    <p:sldId id="371" r:id="rId107"/>
    <p:sldId id="372" r:id="rId108"/>
    <p:sldId id="352" r:id="rId109"/>
    <p:sldId id="324" r:id="rId110"/>
    <p:sldId id="344" r:id="rId111"/>
    <p:sldId id="404" r:id="rId112"/>
    <p:sldId id="345" r:id="rId113"/>
    <p:sldId id="346" r:id="rId114"/>
    <p:sldId id="347" r:id="rId115"/>
    <p:sldId id="348" r:id="rId116"/>
    <p:sldId id="349" r:id="rId117"/>
    <p:sldId id="293" r:id="rId118"/>
    <p:sldId id="403" r:id="rId1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0066"/>
    <a:srgbClr val="000099"/>
    <a:srgbClr val="FF6699"/>
    <a:srgbClr val="FF5353"/>
    <a:srgbClr val="5C31F9"/>
    <a:srgbClr val="540CB4"/>
    <a:srgbClr val="FF7171"/>
  </p:clrMru>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830" autoAdjust="0"/>
    <p:restoredTop sz="94707" autoAdjust="0"/>
  </p:normalViewPr>
  <p:slideViewPr>
    <p:cSldViewPr>
      <p:cViewPr varScale="1">
        <p:scale>
          <a:sx n="113" d="100"/>
          <a:sy n="113" d="100"/>
        </p:scale>
        <p:origin x="-1476" y="-96"/>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slide" Target="slides/slide117.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tableStyles" Target="tableStyle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1618AEB-1567-40F3-A477-95F19D79EF5D}" type="datetimeFigureOut">
              <a:rPr lang="en-US" smtClean="0"/>
              <a:pPr/>
              <a:t>5/27/2012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7AB6AF5-4893-4261-94FA-D46BAFBA28B3}"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06B90EB3-7086-498C-98A6-C497E4F55CD6}" type="slidenum">
              <a:rPr lang="en-US"/>
              <a:pPr/>
              <a:t>1</a:t>
            </a:fld>
            <a:endParaRPr lang="en-US" dirty="0"/>
          </a:p>
        </p:txBody>
      </p:sp>
      <p:sp>
        <p:nvSpPr>
          <p:cNvPr id="12290" name="Rectangle 2"/>
          <p:cNvSpPr>
            <a:spLocks noGrp="1" noRot="1" noChangeAspect="1" noChangeArrowheads="1" noTextEdit="1"/>
          </p:cNvSpPr>
          <p:nvPr>
            <p:ph type="sldImg"/>
          </p:nvPr>
        </p:nvSpPr>
        <p:spPr>
          <a:ln/>
        </p:spPr>
      </p:sp>
      <p:sp>
        <p:nvSpPr>
          <p:cNvPr id="12291" name="Rectangle 3"/>
          <p:cNvSpPr>
            <a:spLocks noGrp="1" noChangeArrowheads="1"/>
          </p:cNvSpPr>
          <p:nvPr>
            <p:ph type="body" idx="1"/>
          </p:nvPr>
        </p:nvSpPr>
        <p:spPr/>
        <p:txBody>
          <a:bodyPr/>
          <a:lstStyle/>
          <a:p>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AB6AF5-4893-4261-94FA-D46BAFBA28B3}" type="slidenum">
              <a:rPr lang="en-US" smtClean="0"/>
              <a:pPr/>
              <a:t>8</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AB6AF5-4893-4261-94FA-D46BAFBA28B3}" type="slidenum">
              <a:rPr lang="en-US" smtClean="0"/>
              <a:pPr/>
              <a:t>54</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AB6AF5-4893-4261-94FA-D46BAFBA28B3}" type="slidenum">
              <a:rPr lang="en-US" smtClean="0"/>
              <a:pPr/>
              <a:t>80</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D7AB6AF5-4893-4261-94FA-D46BAFBA28B3}" type="slidenum">
              <a:rPr lang="en-US" smtClean="0"/>
              <a:pPr/>
              <a:t>109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B15A2E8-82CB-45CC-BF14-5BA8CB210DD4}" type="datetimeFigureOut">
              <a:rPr lang="en-US" smtClean="0"/>
              <a:pPr/>
              <a:t>5/27/2012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F859B-06C8-4A23-B7D8-FEB6E07157D6}"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5A2E8-82CB-45CC-BF14-5BA8CB210DD4}" type="datetimeFigureOut">
              <a:rPr lang="en-US" smtClean="0"/>
              <a:pPr/>
              <a:t>5/27/2012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F859B-06C8-4A23-B7D8-FEB6E07157D6}"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5A2E8-82CB-45CC-BF14-5BA8CB210DD4}" type="datetimeFigureOut">
              <a:rPr lang="en-US" smtClean="0"/>
              <a:pPr/>
              <a:t>5/27/2012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F859B-06C8-4A23-B7D8-FEB6E07157D6}"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B15A2E8-82CB-45CC-BF14-5BA8CB210DD4}" type="datetimeFigureOut">
              <a:rPr lang="en-US" smtClean="0"/>
              <a:pPr/>
              <a:t>5/27/2012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F859B-06C8-4A23-B7D8-FEB6E07157D6}"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B15A2E8-82CB-45CC-BF14-5BA8CB210DD4}" type="datetimeFigureOut">
              <a:rPr lang="en-US" smtClean="0"/>
              <a:pPr/>
              <a:t>5/27/2012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8F859B-06C8-4A23-B7D8-FEB6E07157D6}"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B15A2E8-82CB-45CC-BF14-5BA8CB210DD4}" type="datetimeFigureOut">
              <a:rPr lang="en-US" smtClean="0"/>
              <a:pPr/>
              <a:t>5/27/2012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F859B-06C8-4A23-B7D8-FEB6E07157D6}"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B15A2E8-82CB-45CC-BF14-5BA8CB210DD4}" type="datetimeFigureOut">
              <a:rPr lang="en-US" smtClean="0"/>
              <a:pPr/>
              <a:t>5/27/2012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8F859B-06C8-4A23-B7D8-FEB6E07157D6}"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B15A2E8-82CB-45CC-BF14-5BA8CB210DD4}" type="datetimeFigureOut">
              <a:rPr lang="en-US" smtClean="0"/>
              <a:pPr/>
              <a:t>5/27/2012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8F859B-06C8-4A23-B7D8-FEB6E07157D6}"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5A2E8-82CB-45CC-BF14-5BA8CB210DD4}" type="datetimeFigureOut">
              <a:rPr lang="en-US" smtClean="0"/>
              <a:pPr/>
              <a:t>5/27/2012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8F859B-06C8-4A23-B7D8-FEB6E07157D6}"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5A2E8-82CB-45CC-BF14-5BA8CB210DD4}" type="datetimeFigureOut">
              <a:rPr lang="en-US" smtClean="0"/>
              <a:pPr/>
              <a:t>5/27/2012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F859B-06C8-4A23-B7D8-FEB6E07157D6}"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B15A2E8-82CB-45CC-BF14-5BA8CB210DD4}" type="datetimeFigureOut">
              <a:rPr lang="en-US" smtClean="0"/>
              <a:pPr/>
              <a:t>5/27/2012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8F859B-06C8-4A23-B7D8-FEB6E07157D6}"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5A2E8-82CB-45CC-BF14-5BA8CB210DD4}" type="datetimeFigureOut">
              <a:rPr lang="en-US" smtClean="0"/>
              <a:pPr/>
              <a:t>5/27/2012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8F859B-06C8-4A23-B7D8-FEB6E07157D6}"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oleObject" Target="../embeddings/oleObject3.bin"/><Relationship Id="rId3" Type="http://schemas.openxmlformats.org/officeDocument/2006/relationships/notesSlide" Target="../notesSlides/notesSlide1.xml"/><Relationship Id="rId7" Type="http://schemas.openxmlformats.org/officeDocument/2006/relationships/oleObject" Target="../embeddings/oleObject2.bin"/><Relationship Id="rId12" Type="http://schemas.openxmlformats.org/officeDocument/2006/relationships/image" Target="../media/image5.jpeg"/><Relationship Id="rId2" Type="http://schemas.openxmlformats.org/officeDocument/2006/relationships/slideLayout" Target="../slideLayouts/slideLayout7.xml"/><Relationship Id="rId1" Type="http://schemas.openxmlformats.org/officeDocument/2006/relationships/vmlDrawing" Target="../drawings/vmlDrawing1.vml"/><Relationship Id="rId6" Type="http://schemas.openxmlformats.org/officeDocument/2006/relationships/oleObject" Target="../embeddings/oleObject1.bin"/><Relationship Id="rId11" Type="http://schemas.openxmlformats.org/officeDocument/2006/relationships/hyperlink" Target="http://images.google.com/imgres?imgurl=http://www.oralchelation.com/images/people1.jpg&amp;imgrefurl=http://www.oralchelation.com/history/index.html&amp;h=266&amp;w=424&amp;sz=25&amp;hl=en&amp;start=1&amp;sig2=QdZLkADtj2wBQhemIjsVXw&amp;tbnid=QLHO5myS7FkNnM:&amp;tbnh=79&amp;tbnw=126&amp;ei=JsWaRsv1JJ7KiwGAjpjKBA&amp;prev=/images?q=crowd+.wmf&amp;gbv=2&amp;svnum=10&amp;hl=en" TargetMode="External"/><Relationship Id="rId5" Type="http://schemas.openxmlformats.org/officeDocument/2006/relationships/image" Target="../media/image3.jpeg"/><Relationship Id="rId10" Type="http://schemas.openxmlformats.org/officeDocument/2006/relationships/image" Target="../media/image4.png"/><Relationship Id="rId4" Type="http://schemas.openxmlformats.org/officeDocument/2006/relationships/image" Target="../media/image2.jpeg"/><Relationship Id="rId9"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Layout" Target="../slideLayouts/slideLayout2.xml"/><Relationship Id="rId1" Type="http://schemas.openxmlformats.org/officeDocument/2006/relationships/themeOverride" Target="../theme/themeOverride49.xml"/><Relationship Id="rId4" Type="http://schemas.openxmlformats.org/officeDocument/2006/relationships/hyperlink" Target="http://www.cbmw.org/Resources/Articles/What-s-Wrong-with-Gender-Neutral-Bible-Translations" TargetMode="External"/></Relationships>
</file>

<file path=ppt/slides/_rels/slide10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Layout" Target="../slideLayouts/slideLayout2.xml"/><Relationship Id="rId1" Type="http://schemas.openxmlformats.org/officeDocument/2006/relationships/themeOverride" Target="../theme/themeOverride50.xml"/><Relationship Id="rId4" Type="http://schemas.openxmlformats.org/officeDocument/2006/relationships/hyperlink" Target="http://www.cbmw.org/Resources/Articles/What-s-Wrong-with-Gender-Neutral-Bible-Translations" TargetMode="External"/></Relationships>
</file>

<file path=ppt/slides/_rels/slide10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Layout" Target="../slideLayouts/slideLayout2.xml"/><Relationship Id="rId1" Type="http://schemas.openxmlformats.org/officeDocument/2006/relationships/themeOverride" Target="../theme/themeOverride51.xml"/><Relationship Id="rId4" Type="http://schemas.openxmlformats.org/officeDocument/2006/relationships/hyperlink" Target="http://www.cbmw.org/Resources/Articles/What-s-Wrong-with-Gender-Neutral-Bible-Translations" TargetMode="External"/></Relationships>
</file>

<file path=ppt/slides/_rels/slide103.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Layout" Target="../slideLayouts/slideLayout2.xml"/><Relationship Id="rId1" Type="http://schemas.openxmlformats.org/officeDocument/2006/relationships/themeOverride" Target="../theme/themeOverride52.xml"/><Relationship Id="rId4" Type="http://schemas.openxmlformats.org/officeDocument/2006/relationships/hyperlink" Target="http://www.cbmw.org/Resources/Articles/What-s-Wrong-with-Gender-Neutral-Bible-Translations" TargetMode="External"/></Relationships>
</file>

<file path=ppt/slides/_rels/slide10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Layout" Target="../slideLayouts/slideLayout2.xml"/><Relationship Id="rId1" Type="http://schemas.openxmlformats.org/officeDocument/2006/relationships/themeOverride" Target="../theme/themeOverride53.xml"/><Relationship Id="rId4" Type="http://schemas.openxmlformats.org/officeDocument/2006/relationships/hyperlink" Target="http://www.reclaimingthemind.org/blog/2011/07/a-review-of-the-niv-2011-part-1-of-4/" TargetMode="External"/></Relationships>
</file>

<file path=ppt/slides/_rels/slide105.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Layout" Target="../slideLayouts/slideLayout2.xml"/><Relationship Id="rId1" Type="http://schemas.openxmlformats.org/officeDocument/2006/relationships/themeOverride" Target="../theme/themeOverride54.xml"/><Relationship Id="rId4" Type="http://schemas.openxmlformats.org/officeDocument/2006/relationships/hyperlink" Target="http://www.cbmw.org/Resources/Articles/What-s-Wrong-with-Gender-Neutral-Bible-Translations" TargetMode="External"/></Relationships>
</file>

<file path=ppt/slides/_rels/slide106.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Layout" Target="../slideLayouts/slideLayout2.xml"/><Relationship Id="rId1" Type="http://schemas.openxmlformats.org/officeDocument/2006/relationships/themeOverride" Target="../theme/themeOverride55.xml"/><Relationship Id="rId4" Type="http://schemas.openxmlformats.org/officeDocument/2006/relationships/hyperlink" Target="http://www.cbmw.org/Resources/Articles/What-s-Wrong-with-Gender-Neutral-Bible-Translations" TargetMode="External"/></Relationships>
</file>

<file path=ppt/slides/_rels/slide107.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Layout" Target="../slideLayouts/slideLayout2.xml"/><Relationship Id="rId1" Type="http://schemas.openxmlformats.org/officeDocument/2006/relationships/themeOverride" Target="../theme/themeOverride56.xml"/><Relationship Id="rId4" Type="http://schemas.openxmlformats.org/officeDocument/2006/relationships/hyperlink" Target="http://www.cbmw.org/Resources/Articles/What-s-Wrong-with-Gender-Neutral-Bible-Translations" TargetMode="Externa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9.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2" Type="http://schemas.openxmlformats.org/officeDocument/2006/relationships/image" Target="../media/image46.jpeg"/><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image" Target="../media/image48.jpeg"/><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2" Type="http://schemas.openxmlformats.org/officeDocument/2006/relationships/image" Target="../media/image49.jpeg"/><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image" Target="../media/image50.jpeg"/><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hyperlink" Target="http://www.reclaimingthemind.org/blog/2011/07/a-review-of-the-niv-2011-part-3-of-4/"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9.jpeg"/><Relationship Id="rId1" Type="http://schemas.openxmlformats.org/officeDocument/2006/relationships/slideLayout" Target="../slideLayouts/slideLayout6.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5.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slideLayout" Target="../slideLayouts/slideLayout2.xml"/><Relationship Id="rId1" Type="http://schemas.openxmlformats.org/officeDocument/2006/relationships/themeOverride" Target="../theme/themeOverride6.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7.xml"/><Relationship Id="rId4" Type="http://schemas.openxmlformats.org/officeDocument/2006/relationships/image" Target="../media/image10.jpeg"/></Relationships>
</file>

<file path=ppt/slides/_rels/slide19.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2.xml"/><Relationship Id="rId1" Type="http://schemas.openxmlformats.org/officeDocument/2006/relationships/themeOverride" Target="../theme/themeOverride8.xml"/></Relationships>
</file>

<file path=ppt/slides/_rels/slide21.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6.jpe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hemeOverride" Target="../theme/themeOverride9.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slideLayout" Target="../slideLayouts/slideLayout2.xml"/><Relationship Id="rId1" Type="http://schemas.openxmlformats.org/officeDocument/2006/relationships/themeOverride" Target="../theme/themeOverride10.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slideLayout" Target="../slideLayouts/slideLayout2.xml"/><Relationship Id="rId1" Type="http://schemas.openxmlformats.org/officeDocument/2006/relationships/themeOverride" Target="../theme/themeOverride11.xml"/></Relationships>
</file>

<file path=ppt/slides/_rels/slide28.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30.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slideLayout" Target="../slideLayouts/slideLayout2.xml"/><Relationship Id="rId1" Type="http://schemas.openxmlformats.org/officeDocument/2006/relationships/themeOverride" Target="../theme/themeOverride12.xml"/></Relationships>
</file>

<file path=ppt/slides/_rels/slide34.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6.xml"/><Relationship Id="rId1" Type="http://schemas.openxmlformats.org/officeDocument/2006/relationships/themeOverride" Target="../theme/themeOverride13.xml"/></Relationships>
</file>

<file path=ppt/slides/_rels/slide38.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hemeOverride" Target="../theme/themeOverride14.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15.xml"/></Relationships>
</file>

<file path=ppt/slides/_rels/slide41.xml.rels><?xml version="1.0" encoding="UTF-8" standalone="yes"?>
<Relationships xmlns="http://schemas.openxmlformats.org/package/2006/relationships"><Relationship Id="rId2" Type="http://schemas.openxmlformats.org/officeDocument/2006/relationships/image" Target="../media/image29.jpeg"/><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slideLayout" Target="../slideLayouts/slideLayout4.xml"/><Relationship Id="rId1" Type="http://schemas.openxmlformats.org/officeDocument/2006/relationships/themeOverride" Target="../theme/themeOverride16.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slideLayout" Target="../slideLayouts/slideLayout4.xml"/><Relationship Id="rId1" Type="http://schemas.openxmlformats.org/officeDocument/2006/relationships/themeOverride" Target="../theme/themeOverride17.xml"/></Relationships>
</file>

<file path=ppt/slides/_rels/slide44.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slideLayout" Target="../slideLayouts/slideLayout4.xml"/><Relationship Id="rId1" Type="http://schemas.openxmlformats.org/officeDocument/2006/relationships/themeOverride" Target="../theme/themeOverride18.xml"/></Relationships>
</file>

<file path=ppt/slides/_rels/slide4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themeOverride" Target="../theme/themeOverride19.xml"/></Relationships>
</file>

<file path=ppt/slides/_rels/slide4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hemeOverride" Target="../theme/themeOverride20.xml"/></Relationships>
</file>

<file path=ppt/slides/_rels/slide49.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hemeOverride" Target="../theme/themeOverride21.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50.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hemeOverride" Target="../theme/themeOverride22.xml"/></Relationships>
</file>

<file path=ppt/slides/_rels/slide51.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slideLayout" Target="../slideLayouts/slideLayout2.xml"/><Relationship Id="rId1" Type="http://schemas.openxmlformats.org/officeDocument/2006/relationships/themeOverride" Target="../theme/themeOverride23.xml"/></Relationships>
</file>

<file path=ppt/slides/_rels/slide52.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hemeOverride" Target="../theme/themeOverride24.xml"/></Relationships>
</file>

<file path=ppt/slides/_rels/slide5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slideLayout" Target="../slideLayouts/slideLayout2.xml"/><Relationship Id="rId1" Type="http://schemas.openxmlformats.org/officeDocument/2006/relationships/themeOverride" Target="../theme/themeOverride25.xml"/></Relationships>
</file>

<file path=ppt/slides/_rels/slide5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60.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6.xml"/><Relationship Id="rId1" Type="http://schemas.openxmlformats.org/officeDocument/2006/relationships/themeOverride" Target="../theme/themeOverride26.xml"/></Relationships>
</file>

<file path=ppt/slides/_rels/slide6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27.xml"/></Relationships>
</file>

<file path=ppt/slides/_rels/slide62.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28.xml"/></Relationships>
</file>

<file path=ppt/slides/_rels/slide6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29.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30.xml"/></Relationships>
</file>

<file path=ppt/slides/_rels/slide6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31.xml"/></Relationships>
</file>

<file path=ppt/slides/_rels/slide6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32.xml"/></Relationships>
</file>

<file path=ppt/slides/_rels/slide6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33.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3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6.xml"/><Relationship Id="rId1" Type="http://schemas.openxmlformats.org/officeDocument/2006/relationships/themeOverride" Target="../theme/themeOverride35.xml"/></Relationships>
</file>

<file path=ppt/slides/_rels/slide75.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36.xml"/></Relationships>
</file>

<file path=ppt/slides/_rels/slide76.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37.xml"/></Relationships>
</file>

<file path=ppt/slides/_rels/slide7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38.xml"/></Relationships>
</file>

<file path=ppt/slides/_rels/slide7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slideLayout" Target="../slideLayouts/slideLayout2.xml"/><Relationship Id="rId1" Type="http://schemas.openxmlformats.org/officeDocument/2006/relationships/themeOverride" Target="../theme/themeOverride39.xml"/><Relationship Id="rId4" Type="http://schemas.openxmlformats.org/officeDocument/2006/relationships/hyperlink" Target="http://www.biblestudymagazine.com/preview/choosetranslationWeb.pdf" TargetMode="External"/></Relationships>
</file>

<file path=ppt/slides/_rels/slide79.xml.rels><?xml version="1.0" encoding="UTF-8" standalone="yes"?>
<Relationships xmlns="http://schemas.openxmlformats.org/package/2006/relationships"><Relationship Id="rId2" Type="http://schemas.openxmlformats.org/officeDocument/2006/relationships/image" Target="../media/image33.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81.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2" Type="http://schemas.openxmlformats.org/officeDocument/2006/relationships/image" Target="../media/image38.gif"/><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0.xml.rels><?xml version="1.0" encoding="UTF-8" standalone="yes"?>
<Relationships xmlns="http://schemas.openxmlformats.org/package/2006/relationships"><Relationship Id="rId2" Type="http://schemas.openxmlformats.org/officeDocument/2006/relationships/image" Target="../media/image43.gif"/><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Layout" Target="../slideLayouts/slideLayout2.xml"/><Relationship Id="rId1" Type="http://schemas.openxmlformats.org/officeDocument/2006/relationships/themeOverride" Target="../theme/themeOverride40.xml"/><Relationship Id="rId4" Type="http://schemas.openxmlformats.org/officeDocument/2006/relationships/hyperlink" Target="http://www.cbmw.org/Resources/Articles/What-s-Wrong-with-Gender-Neutral-Bible-Translations" TargetMode="External"/></Relationships>
</file>

<file path=ppt/slides/_rels/slide92.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Layout" Target="../slideLayouts/slideLayout2.xml"/><Relationship Id="rId1" Type="http://schemas.openxmlformats.org/officeDocument/2006/relationships/themeOverride" Target="../theme/themeOverride41.xml"/><Relationship Id="rId4" Type="http://schemas.openxmlformats.org/officeDocument/2006/relationships/hyperlink" Target="http://www.cbmw.org/Resources/Articles/What-s-Wrong-with-Gender-Neutral-Bible-Translations" TargetMode="External"/></Relationships>
</file>

<file path=ppt/slides/_rels/slide93.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Layout" Target="../slideLayouts/slideLayout2.xml"/><Relationship Id="rId1" Type="http://schemas.openxmlformats.org/officeDocument/2006/relationships/themeOverride" Target="../theme/themeOverride42.xml"/><Relationship Id="rId4" Type="http://schemas.openxmlformats.org/officeDocument/2006/relationships/hyperlink" Target="http://www.cbmw.org/Resources/Articles/What-s-Wrong-with-Gender-Neutral-Bible-Translations" TargetMode="External"/></Relationships>
</file>

<file path=ppt/slides/_rels/slide94.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Layout" Target="../slideLayouts/slideLayout2.xml"/><Relationship Id="rId1" Type="http://schemas.openxmlformats.org/officeDocument/2006/relationships/themeOverride" Target="../theme/themeOverride43.xml"/></Relationships>
</file>

<file path=ppt/slides/_rels/slide95.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1.xml"/><Relationship Id="rId1" Type="http://schemas.openxmlformats.org/officeDocument/2006/relationships/themeOverride" Target="../theme/themeOverride44.xml"/><Relationship Id="rId5" Type="http://schemas.openxmlformats.org/officeDocument/2006/relationships/hyperlink" Target="http://www.cbmw.org/Resources/Articles/What-s-Wrong-with-Gender-Neutral-Bible-Translations" TargetMode="External"/><Relationship Id="rId4" Type="http://schemas.openxmlformats.org/officeDocument/2006/relationships/hyperlink" Target="http://www.salemthesoldier.us/TNIV_concordia_debate.html" TargetMode="External"/></Relationships>
</file>

<file path=ppt/slides/_rels/slide9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themeOverride" Target="../theme/themeOverride45.xml"/></Relationships>
</file>

<file path=ppt/slides/_rels/slide97.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slideLayout" Target="../slideLayouts/slideLayout2.xml"/><Relationship Id="rId1" Type="http://schemas.openxmlformats.org/officeDocument/2006/relationships/themeOverride" Target="../theme/themeOverride46.xml"/></Relationships>
</file>

<file path=ppt/slides/_rels/slide98.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Layout" Target="../slideLayouts/slideLayout1.xml"/><Relationship Id="rId1" Type="http://schemas.openxmlformats.org/officeDocument/2006/relationships/themeOverride" Target="../theme/themeOverride47.xml"/><Relationship Id="rId4" Type="http://schemas.openxmlformats.org/officeDocument/2006/relationships/hyperlink" Target="http://www.cbmw.org/Resources/Articles/What-s-Wrong-with-Gender-Neutral-Bible-Translations" TargetMode="External"/></Relationships>
</file>

<file path=ppt/slides/_rels/slide99.xml.rels><?xml version="1.0" encoding="UTF-8" standalone="yes"?>
<Relationships xmlns="http://schemas.openxmlformats.org/package/2006/relationships"><Relationship Id="rId3" Type="http://schemas.openxmlformats.org/officeDocument/2006/relationships/image" Target="../media/image43.gif"/><Relationship Id="rId2" Type="http://schemas.openxmlformats.org/officeDocument/2006/relationships/slideLayout" Target="../slideLayouts/slideLayout2.xml"/><Relationship Id="rId1" Type="http://schemas.openxmlformats.org/officeDocument/2006/relationships/themeOverride" Target="../theme/themeOverride48.xml"/><Relationship Id="rId4" Type="http://schemas.openxmlformats.org/officeDocument/2006/relationships/hyperlink" Target="http://www.cbmw.org/Resources/Articles/What-s-Wrong-with-Gender-Neutral-Bible-Translations"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07"/>
          <p:cNvGrpSpPr>
            <a:grpSpLocks/>
          </p:cNvGrpSpPr>
          <p:nvPr/>
        </p:nvGrpSpPr>
        <p:grpSpPr bwMode="auto">
          <a:xfrm>
            <a:off x="4152900" y="3689350"/>
            <a:ext cx="3940175" cy="1063625"/>
            <a:chOff x="2616" y="2324"/>
            <a:chExt cx="2482" cy="670"/>
          </a:xfrm>
        </p:grpSpPr>
        <p:sp>
          <p:nvSpPr>
            <p:cNvPr id="11285" name="Text Box 21"/>
            <p:cNvSpPr txBox="1">
              <a:spLocks noChangeArrowheads="1"/>
            </p:cNvSpPr>
            <p:nvPr/>
          </p:nvSpPr>
          <p:spPr bwMode="auto">
            <a:xfrm>
              <a:off x="3504" y="2352"/>
              <a:ext cx="1110" cy="642"/>
            </a:xfrm>
            <a:prstGeom prst="rect">
              <a:avLst/>
            </a:prstGeom>
            <a:noFill/>
            <a:ln w="12700" algn="ctr">
              <a:solidFill>
                <a:schemeClr val="tx1"/>
              </a:solidFill>
              <a:miter lim="800000"/>
              <a:headEnd/>
              <a:tailEnd/>
            </a:ln>
            <a:effectLst/>
          </p:spPr>
          <p:txBody>
            <a:bodyPr>
              <a:spAutoFit/>
            </a:bodyPr>
            <a:lstStyle/>
            <a:p>
              <a:pPr algn="ctr" eaLnBrk="0" hangingPunct="0"/>
              <a:r>
                <a:rPr lang="en-US" sz="2000" b="1" i="1" dirty="0">
                  <a:latin typeface="Times New Roman" pitchFamily="18" charset="0"/>
                </a:rPr>
                <a:t>Observation</a:t>
              </a:r>
              <a:br>
                <a:rPr lang="en-US" sz="2000" b="1" i="1" dirty="0">
                  <a:latin typeface="Times New Roman" pitchFamily="18" charset="0"/>
                </a:rPr>
              </a:br>
              <a:r>
                <a:rPr lang="en-US" sz="2000" b="1" i="1" dirty="0">
                  <a:latin typeface="Times New Roman" pitchFamily="18" charset="0"/>
                </a:rPr>
                <a:t>and</a:t>
              </a:r>
              <a:br>
                <a:rPr lang="en-US" sz="2000" b="1" i="1" dirty="0">
                  <a:latin typeface="Times New Roman" pitchFamily="18" charset="0"/>
                </a:rPr>
              </a:br>
              <a:r>
                <a:rPr lang="en-US" sz="2000" b="1" i="1" dirty="0">
                  <a:latin typeface="Times New Roman" pitchFamily="18" charset="0"/>
                </a:rPr>
                <a:t> Interpretation</a:t>
              </a:r>
            </a:p>
          </p:txBody>
        </p:sp>
        <p:cxnSp>
          <p:nvCxnSpPr>
            <p:cNvPr id="11313" name="AutoShape 49"/>
            <p:cNvCxnSpPr>
              <a:cxnSpLocks noChangeShapeType="1"/>
              <a:stCxn id="11285" idx="3"/>
              <a:endCxn id="0" idx="0"/>
            </p:cNvCxnSpPr>
            <p:nvPr/>
          </p:nvCxnSpPr>
          <p:spPr bwMode="auto">
            <a:xfrm>
              <a:off x="4614" y="2673"/>
              <a:ext cx="484" cy="111"/>
            </a:xfrm>
            <a:prstGeom prst="bentConnector2">
              <a:avLst/>
            </a:prstGeom>
            <a:noFill/>
            <a:ln w="127000">
              <a:solidFill>
                <a:srgbClr val="008080"/>
              </a:solidFill>
              <a:miter lim="800000"/>
              <a:headEnd/>
              <a:tailEnd type="none" w="lg" len="med"/>
            </a:ln>
            <a:effectLst/>
          </p:spPr>
        </p:cxnSp>
        <p:cxnSp>
          <p:nvCxnSpPr>
            <p:cNvPr id="11314" name="AutoShape 50"/>
            <p:cNvCxnSpPr>
              <a:cxnSpLocks noChangeShapeType="1"/>
              <a:stCxn id="11285" idx="1"/>
              <a:endCxn id="0" idx="2"/>
            </p:cNvCxnSpPr>
            <p:nvPr/>
          </p:nvCxnSpPr>
          <p:spPr bwMode="auto">
            <a:xfrm rot="10800000">
              <a:off x="2616" y="2324"/>
              <a:ext cx="888" cy="349"/>
            </a:xfrm>
            <a:prstGeom prst="bentConnector2">
              <a:avLst/>
            </a:prstGeom>
            <a:noFill/>
            <a:ln w="127000">
              <a:solidFill>
                <a:srgbClr val="008080"/>
              </a:solidFill>
              <a:miter lim="800000"/>
              <a:headEnd/>
              <a:tailEnd type="stealth" w="lg" len="med"/>
            </a:ln>
            <a:effectLst/>
          </p:spPr>
        </p:cxnSp>
      </p:grpSp>
      <p:grpSp>
        <p:nvGrpSpPr>
          <p:cNvPr id="3" name="Group 108"/>
          <p:cNvGrpSpPr>
            <a:grpSpLocks/>
          </p:cNvGrpSpPr>
          <p:nvPr/>
        </p:nvGrpSpPr>
        <p:grpSpPr bwMode="auto">
          <a:xfrm>
            <a:off x="3352800" y="1320800"/>
            <a:ext cx="1557338" cy="1270000"/>
            <a:chOff x="2112" y="832"/>
            <a:chExt cx="981" cy="800"/>
          </a:xfrm>
        </p:grpSpPr>
        <p:sp>
          <p:nvSpPr>
            <p:cNvPr id="11286" name="Text Box 22"/>
            <p:cNvSpPr txBox="1">
              <a:spLocks noChangeArrowheads="1"/>
            </p:cNvSpPr>
            <p:nvPr/>
          </p:nvSpPr>
          <p:spPr bwMode="auto">
            <a:xfrm>
              <a:off x="2112" y="1008"/>
              <a:ext cx="981" cy="258"/>
            </a:xfrm>
            <a:prstGeom prst="rect">
              <a:avLst/>
            </a:prstGeom>
            <a:noFill/>
            <a:ln w="12700" algn="ctr">
              <a:solidFill>
                <a:schemeClr val="tx1"/>
              </a:solidFill>
              <a:miter lim="800000"/>
              <a:headEnd/>
              <a:tailEnd/>
            </a:ln>
            <a:effectLst/>
          </p:spPr>
          <p:txBody>
            <a:bodyPr>
              <a:spAutoFit/>
            </a:bodyPr>
            <a:lstStyle/>
            <a:p>
              <a:pPr algn="ctr" eaLnBrk="0" hangingPunct="0"/>
              <a:r>
                <a:rPr lang="en-US" sz="2000" b="1" i="1" dirty="0">
                  <a:latin typeface="Times New Roman" pitchFamily="18" charset="0"/>
                </a:rPr>
                <a:t>Illumination</a:t>
              </a:r>
            </a:p>
          </p:txBody>
        </p:sp>
        <p:cxnSp>
          <p:nvCxnSpPr>
            <p:cNvPr id="11315" name="AutoShape 51"/>
            <p:cNvCxnSpPr>
              <a:cxnSpLocks noChangeShapeType="1"/>
              <a:stCxn id="11286" idx="0"/>
              <a:endCxn id="11322" idx="3"/>
            </p:cNvCxnSpPr>
            <p:nvPr/>
          </p:nvCxnSpPr>
          <p:spPr bwMode="auto">
            <a:xfrm flipV="1">
              <a:off x="2603" y="832"/>
              <a:ext cx="17" cy="176"/>
            </a:xfrm>
            <a:prstGeom prst="straightConnector1">
              <a:avLst/>
            </a:prstGeom>
            <a:noFill/>
            <a:ln w="127000">
              <a:solidFill>
                <a:srgbClr val="008080"/>
              </a:solidFill>
              <a:round/>
              <a:headEnd/>
              <a:tailEnd type="none" w="lg" len="med"/>
            </a:ln>
            <a:effectLst/>
          </p:spPr>
        </p:cxnSp>
        <p:cxnSp>
          <p:nvCxnSpPr>
            <p:cNvPr id="11316" name="AutoShape 52"/>
            <p:cNvCxnSpPr>
              <a:cxnSpLocks noChangeShapeType="1"/>
              <a:stCxn id="11286" idx="2"/>
              <a:endCxn id="0" idx="0"/>
            </p:cNvCxnSpPr>
            <p:nvPr/>
          </p:nvCxnSpPr>
          <p:spPr bwMode="auto">
            <a:xfrm>
              <a:off x="2603" y="1266"/>
              <a:ext cx="13" cy="366"/>
            </a:xfrm>
            <a:prstGeom prst="straightConnector1">
              <a:avLst/>
            </a:prstGeom>
            <a:noFill/>
            <a:ln w="127000">
              <a:solidFill>
                <a:srgbClr val="008080"/>
              </a:solidFill>
              <a:round/>
              <a:headEnd/>
              <a:tailEnd type="stealth" w="lg" len="med"/>
            </a:ln>
            <a:effectLst/>
          </p:spPr>
        </p:cxnSp>
      </p:grpSp>
      <p:grpSp>
        <p:nvGrpSpPr>
          <p:cNvPr id="4" name="Group 109"/>
          <p:cNvGrpSpPr>
            <a:grpSpLocks/>
          </p:cNvGrpSpPr>
          <p:nvPr/>
        </p:nvGrpSpPr>
        <p:grpSpPr bwMode="auto">
          <a:xfrm>
            <a:off x="5029200" y="2438400"/>
            <a:ext cx="3694113" cy="701675"/>
            <a:chOff x="3168" y="1536"/>
            <a:chExt cx="2327" cy="442"/>
          </a:xfrm>
        </p:grpSpPr>
        <p:sp>
          <p:nvSpPr>
            <p:cNvPr id="11287" name="Text Box 23"/>
            <p:cNvSpPr txBox="1">
              <a:spLocks noChangeArrowheads="1"/>
            </p:cNvSpPr>
            <p:nvPr/>
          </p:nvSpPr>
          <p:spPr bwMode="auto">
            <a:xfrm>
              <a:off x="4080" y="1536"/>
              <a:ext cx="911" cy="258"/>
            </a:xfrm>
            <a:prstGeom prst="rect">
              <a:avLst/>
            </a:prstGeom>
            <a:noFill/>
            <a:ln w="12700" algn="ctr">
              <a:solidFill>
                <a:schemeClr val="tx1"/>
              </a:solidFill>
              <a:miter lim="800000"/>
              <a:headEnd/>
              <a:tailEnd/>
            </a:ln>
            <a:effectLst/>
          </p:spPr>
          <p:txBody>
            <a:bodyPr>
              <a:spAutoFit/>
            </a:bodyPr>
            <a:lstStyle/>
            <a:p>
              <a:pPr algn="ctr" eaLnBrk="0" hangingPunct="0"/>
              <a:r>
                <a:rPr lang="en-US" sz="2000" b="1" i="1" dirty="0">
                  <a:latin typeface="Times New Roman" pitchFamily="18" charset="0"/>
                </a:rPr>
                <a:t>Application</a:t>
              </a:r>
            </a:p>
          </p:txBody>
        </p:sp>
        <p:cxnSp>
          <p:nvCxnSpPr>
            <p:cNvPr id="11317" name="AutoShape 53"/>
            <p:cNvCxnSpPr>
              <a:cxnSpLocks noChangeShapeType="1"/>
              <a:stCxn id="11287" idx="1"/>
              <a:endCxn id="0" idx="3"/>
            </p:cNvCxnSpPr>
            <p:nvPr/>
          </p:nvCxnSpPr>
          <p:spPr bwMode="auto">
            <a:xfrm flipH="1">
              <a:off x="3168" y="1665"/>
              <a:ext cx="912" cy="313"/>
            </a:xfrm>
            <a:prstGeom prst="straightConnector1">
              <a:avLst/>
            </a:prstGeom>
            <a:noFill/>
            <a:ln w="127000">
              <a:solidFill>
                <a:srgbClr val="008080"/>
              </a:solidFill>
              <a:round/>
              <a:headEnd/>
              <a:tailEnd type="none" w="lg" len="med"/>
            </a:ln>
            <a:effectLst/>
          </p:spPr>
        </p:cxnSp>
        <p:cxnSp>
          <p:nvCxnSpPr>
            <p:cNvPr id="11318" name="AutoShape 54"/>
            <p:cNvCxnSpPr>
              <a:cxnSpLocks noChangeShapeType="1"/>
              <a:stCxn id="11287" idx="3"/>
            </p:cNvCxnSpPr>
            <p:nvPr/>
          </p:nvCxnSpPr>
          <p:spPr bwMode="auto">
            <a:xfrm flipV="1">
              <a:off x="4991" y="1649"/>
              <a:ext cx="504" cy="16"/>
            </a:xfrm>
            <a:prstGeom prst="straightConnector1">
              <a:avLst/>
            </a:prstGeom>
            <a:noFill/>
            <a:ln w="127000">
              <a:solidFill>
                <a:srgbClr val="008080"/>
              </a:solidFill>
              <a:round/>
              <a:headEnd/>
              <a:tailEnd type="stealth" w="lg" len="med"/>
            </a:ln>
            <a:effectLst/>
          </p:spPr>
        </p:cxnSp>
      </p:grpSp>
      <p:sp>
        <p:nvSpPr>
          <p:cNvPr id="11322" name="AutoShape 58"/>
          <p:cNvSpPr>
            <a:spLocks noChangeArrowheads="1"/>
          </p:cNvSpPr>
          <p:nvPr/>
        </p:nvSpPr>
        <p:spPr bwMode="auto">
          <a:xfrm>
            <a:off x="3454400" y="123825"/>
            <a:ext cx="1409700" cy="1196975"/>
          </a:xfrm>
          <a:prstGeom prst="triangle">
            <a:avLst>
              <a:gd name="adj" fmla="val 50000"/>
            </a:avLst>
          </a:prstGeom>
          <a:gradFill rotWithShape="1">
            <a:gsLst>
              <a:gs pos="0">
                <a:srgbClr val="FFFF00"/>
              </a:gs>
              <a:gs pos="100000">
                <a:srgbClr val="FF3300"/>
              </a:gs>
            </a:gsLst>
            <a:path path="shape">
              <a:fillToRect l="50000" t="50000" r="50000" b="50000"/>
            </a:path>
          </a:gradFill>
          <a:ln w="9525">
            <a:solidFill>
              <a:schemeClr val="tx1"/>
            </a:solidFill>
            <a:miter lim="800000"/>
            <a:headEnd/>
            <a:tailEnd/>
          </a:ln>
          <a:effectLst/>
        </p:spPr>
        <p:txBody>
          <a:bodyPr wrap="none" anchor="ctr">
            <a:spAutoFit/>
          </a:bodyPr>
          <a:lstStyle/>
          <a:p>
            <a:pPr algn="ctr"/>
            <a:r>
              <a:rPr lang="en-US" sz="2400" b="1" dirty="0"/>
              <a:t>God</a:t>
            </a:r>
          </a:p>
        </p:txBody>
      </p:sp>
      <p:grpSp>
        <p:nvGrpSpPr>
          <p:cNvPr id="5" name="Group 103"/>
          <p:cNvGrpSpPr>
            <a:grpSpLocks/>
          </p:cNvGrpSpPr>
          <p:nvPr/>
        </p:nvGrpSpPr>
        <p:grpSpPr bwMode="auto">
          <a:xfrm>
            <a:off x="762000" y="457200"/>
            <a:ext cx="3044825" cy="2771775"/>
            <a:chOff x="480" y="288"/>
            <a:chExt cx="1918" cy="1746"/>
          </a:xfrm>
        </p:grpSpPr>
        <p:sp>
          <p:nvSpPr>
            <p:cNvPr id="11281" name="Text Box 17"/>
            <p:cNvSpPr txBox="1">
              <a:spLocks noChangeArrowheads="1"/>
            </p:cNvSpPr>
            <p:nvPr/>
          </p:nvSpPr>
          <p:spPr bwMode="auto">
            <a:xfrm>
              <a:off x="912" y="288"/>
              <a:ext cx="849" cy="258"/>
            </a:xfrm>
            <a:prstGeom prst="rect">
              <a:avLst/>
            </a:prstGeom>
            <a:noFill/>
            <a:ln w="12700">
              <a:solidFill>
                <a:schemeClr val="tx1"/>
              </a:solidFill>
              <a:miter lim="800000"/>
              <a:headEnd/>
              <a:tailEnd/>
            </a:ln>
            <a:effectLst/>
          </p:spPr>
          <p:txBody>
            <a:bodyPr>
              <a:spAutoFit/>
            </a:bodyPr>
            <a:lstStyle/>
            <a:p>
              <a:pPr eaLnBrk="0" hangingPunct="0"/>
              <a:r>
                <a:rPr lang="en-US" sz="2000" b="1" i="1" dirty="0">
                  <a:latin typeface="Times New Roman" pitchFamily="18" charset="0"/>
                </a:rPr>
                <a:t>Revelation</a:t>
              </a:r>
              <a:endParaRPr lang="en-US" sz="2000" dirty="0">
                <a:latin typeface="Times New Roman" pitchFamily="18" charset="0"/>
              </a:endParaRPr>
            </a:p>
          </p:txBody>
        </p:sp>
        <p:cxnSp>
          <p:nvCxnSpPr>
            <p:cNvPr id="11292" name="AutoShape 28"/>
            <p:cNvCxnSpPr>
              <a:cxnSpLocks noChangeShapeType="1"/>
              <a:stCxn id="11281" idx="1"/>
              <a:endCxn id="0" idx="0"/>
            </p:cNvCxnSpPr>
            <p:nvPr/>
          </p:nvCxnSpPr>
          <p:spPr bwMode="auto">
            <a:xfrm rot="10800000" flipV="1">
              <a:off x="741" y="417"/>
              <a:ext cx="171" cy="495"/>
            </a:xfrm>
            <a:prstGeom prst="bentConnector2">
              <a:avLst/>
            </a:prstGeom>
            <a:noFill/>
            <a:ln w="127000">
              <a:solidFill>
                <a:srgbClr val="008080"/>
              </a:solidFill>
              <a:miter lim="800000"/>
              <a:headEnd/>
              <a:tailEnd type="stealth" w="lg" len="med"/>
            </a:ln>
            <a:effectLst/>
          </p:spPr>
        </p:cxnSp>
        <p:cxnSp>
          <p:nvCxnSpPr>
            <p:cNvPr id="11299" name="AutoShape 35"/>
            <p:cNvCxnSpPr>
              <a:cxnSpLocks noChangeShapeType="1"/>
              <a:stCxn id="11322" idx="1"/>
              <a:endCxn id="11281" idx="3"/>
            </p:cNvCxnSpPr>
            <p:nvPr/>
          </p:nvCxnSpPr>
          <p:spPr bwMode="auto">
            <a:xfrm flipH="1" flipV="1">
              <a:off x="1761" y="417"/>
              <a:ext cx="637" cy="38"/>
            </a:xfrm>
            <a:prstGeom prst="straightConnector1">
              <a:avLst/>
            </a:prstGeom>
            <a:noFill/>
            <a:ln w="127000">
              <a:solidFill>
                <a:srgbClr val="008080"/>
              </a:solidFill>
              <a:round/>
              <a:headEnd/>
              <a:tailEnd type="none" w="lg" len="med"/>
            </a:ln>
            <a:effectLst/>
          </p:spPr>
        </p:cxnSp>
        <p:pic>
          <p:nvPicPr>
            <p:cNvPr id="11325" name="Picture 61" descr="bd07697_.wmf (29954 bytes)"/>
            <p:cNvPicPr>
              <a:picLocks noChangeAspect="1" noChangeArrowheads="1"/>
            </p:cNvPicPr>
            <p:nvPr/>
          </p:nvPicPr>
          <p:blipFill>
            <a:blip r:embed="rId4" cstate="print"/>
            <a:srcRect/>
            <a:stretch>
              <a:fillRect/>
            </a:stretch>
          </p:blipFill>
          <p:spPr bwMode="auto">
            <a:xfrm>
              <a:off x="480" y="912"/>
              <a:ext cx="522" cy="1122"/>
            </a:xfrm>
            <a:prstGeom prst="rect">
              <a:avLst/>
            </a:prstGeom>
            <a:noFill/>
          </p:spPr>
        </p:pic>
        <p:sp>
          <p:nvSpPr>
            <p:cNvPr id="11333" name="Text Box 69"/>
            <p:cNvSpPr txBox="1">
              <a:spLocks noChangeArrowheads="1"/>
            </p:cNvSpPr>
            <p:nvPr/>
          </p:nvSpPr>
          <p:spPr bwMode="auto">
            <a:xfrm>
              <a:off x="950" y="887"/>
              <a:ext cx="868" cy="404"/>
            </a:xfrm>
            <a:prstGeom prst="rect">
              <a:avLst/>
            </a:prstGeom>
            <a:noFill/>
            <a:ln w="9525">
              <a:noFill/>
              <a:miter lim="800000"/>
              <a:headEnd/>
              <a:tailEnd/>
            </a:ln>
            <a:effectLst/>
          </p:spPr>
          <p:txBody>
            <a:bodyPr wrap="none">
              <a:spAutoFit/>
            </a:bodyPr>
            <a:lstStyle/>
            <a:p>
              <a:r>
                <a:rPr lang="en-US" b="1" dirty="0"/>
                <a:t>Prophet</a:t>
              </a:r>
            </a:p>
            <a:p>
              <a:r>
                <a:rPr lang="en-US" b="1" dirty="0"/>
                <a:t> or Apostle</a:t>
              </a:r>
            </a:p>
          </p:txBody>
        </p:sp>
      </p:grpSp>
      <p:grpSp>
        <p:nvGrpSpPr>
          <p:cNvPr id="6" name="Group 104"/>
          <p:cNvGrpSpPr>
            <a:grpSpLocks/>
          </p:cNvGrpSpPr>
          <p:nvPr/>
        </p:nvGrpSpPr>
        <p:grpSpPr bwMode="auto">
          <a:xfrm>
            <a:off x="457200" y="3228975"/>
            <a:ext cx="2470150" cy="2638425"/>
            <a:chOff x="288" y="2034"/>
            <a:chExt cx="1556" cy="1662"/>
          </a:xfrm>
        </p:grpSpPr>
        <p:sp>
          <p:nvSpPr>
            <p:cNvPr id="11282" name="Text Box 18"/>
            <p:cNvSpPr txBox="1">
              <a:spLocks noChangeArrowheads="1"/>
            </p:cNvSpPr>
            <p:nvPr/>
          </p:nvSpPr>
          <p:spPr bwMode="auto">
            <a:xfrm>
              <a:off x="288" y="2335"/>
              <a:ext cx="884" cy="258"/>
            </a:xfrm>
            <a:prstGeom prst="rect">
              <a:avLst/>
            </a:prstGeom>
            <a:noFill/>
            <a:ln w="12700" algn="ctr">
              <a:solidFill>
                <a:schemeClr val="tx1"/>
              </a:solidFill>
              <a:miter lim="800000"/>
              <a:headEnd/>
              <a:tailEnd/>
            </a:ln>
            <a:effectLst/>
          </p:spPr>
          <p:txBody>
            <a:bodyPr>
              <a:spAutoFit/>
            </a:bodyPr>
            <a:lstStyle/>
            <a:p>
              <a:pPr eaLnBrk="0" hangingPunct="0"/>
              <a:r>
                <a:rPr lang="en-US" sz="2000" b="1" i="1" dirty="0">
                  <a:latin typeface="Times New Roman" pitchFamily="18" charset="0"/>
                </a:rPr>
                <a:t>Inspiration</a:t>
              </a:r>
            </a:p>
          </p:txBody>
        </p:sp>
        <p:cxnSp>
          <p:nvCxnSpPr>
            <p:cNvPr id="11301" name="AutoShape 37"/>
            <p:cNvCxnSpPr>
              <a:cxnSpLocks noChangeShapeType="1"/>
              <a:stCxn id="0" idx="2"/>
              <a:endCxn id="11282" idx="0"/>
            </p:cNvCxnSpPr>
            <p:nvPr/>
          </p:nvCxnSpPr>
          <p:spPr bwMode="auto">
            <a:xfrm flipH="1">
              <a:off x="730" y="2034"/>
              <a:ext cx="11" cy="301"/>
            </a:xfrm>
            <a:prstGeom prst="straightConnector1">
              <a:avLst/>
            </a:prstGeom>
            <a:noFill/>
            <a:ln w="127000">
              <a:solidFill>
                <a:srgbClr val="008080"/>
              </a:solidFill>
              <a:round/>
              <a:headEnd/>
              <a:tailEnd type="none" w="lg" len="med"/>
            </a:ln>
            <a:effectLst/>
          </p:spPr>
        </p:cxnSp>
        <p:cxnSp>
          <p:nvCxnSpPr>
            <p:cNvPr id="11304" name="AutoShape 40"/>
            <p:cNvCxnSpPr>
              <a:cxnSpLocks noChangeShapeType="1"/>
              <a:stCxn id="11282" idx="2"/>
              <a:endCxn id="0" idx="0"/>
            </p:cNvCxnSpPr>
            <p:nvPr/>
          </p:nvCxnSpPr>
          <p:spPr bwMode="auto">
            <a:xfrm>
              <a:off x="730" y="2593"/>
              <a:ext cx="13" cy="527"/>
            </a:xfrm>
            <a:prstGeom prst="straightConnector1">
              <a:avLst/>
            </a:prstGeom>
            <a:noFill/>
            <a:ln w="127000">
              <a:solidFill>
                <a:srgbClr val="008080"/>
              </a:solidFill>
              <a:round/>
              <a:headEnd/>
              <a:tailEnd type="stealth" w="lg" len="med"/>
            </a:ln>
            <a:effectLst/>
          </p:spPr>
        </p:cxnSp>
        <p:pic>
          <p:nvPicPr>
            <p:cNvPr id="11335" name="Picture 71" descr="scroll6.wmf (2754 bytes)"/>
            <p:cNvPicPr>
              <a:picLocks noChangeAspect="1" noChangeArrowheads="1"/>
            </p:cNvPicPr>
            <p:nvPr/>
          </p:nvPicPr>
          <p:blipFill>
            <a:blip r:embed="rId5" cstate="print"/>
            <a:srcRect/>
            <a:stretch>
              <a:fillRect/>
            </a:stretch>
          </p:blipFill>
          <p:spPr bwMode="auto">
            <a:xfrm>
              <a:off x="480" y="3120"/>
              <a:ext cx="526" cy="576"/>
            </a:xfrm>
            <a:prstGeom prst="rect">
              <a:avLst/>
            </a:prstGeom>
            <a:noFill/>
          </p:spPr>
        </p:pic>
        <p:sp>
          <p:nvSpPr>
            <p:cNvPr id="11337" name="Text Box 73"/>
            <p:cNvSpPr txBox="1">
              <a:spLocks noChangeArrowheads="1"/>
            </p:cNvSpPr>
            <p:nvPr/>
          </p:nvSpPr>
          <p:spPr bwMode="auto">
            <a:xfrm>
              <a:off x="960" y="3168"/>
              <a:ext cx="884" cy="404"/>
            </a:xfrm>
            <a:prstGeom prst="rect">
              <a:avLst/>
            </a:prstGeom>
            <a:noFill/>
            <a:ln w="9525">
              <a:noFill/>
              <a:miter lim="800000"/>
              <a:headEnd/>
              <a:tailEnd/>
            </a:ln>
            <a:effectLst/>
          </p:spPr>
          <p:txBody>
            <a:bodyPr wrap="none">
              <a:spAutoFit/>
            </a:bodyPr>
            <a:lstStyle/>
            <a:p>
              <a:r>
                <a:rPr lang="en-US" b="1" dirty="0"/>
                <a:t>Original </a:t>
              </a:r>
            </a:p>
            <a:p>
              <a:r>
                <a:rPr lang="en-US" b="1" dirty="0"/>
                <a:t>Manuscript</a:t>
              </a:r>
            </a:p>
          </p:txBody>
        </p:sp>
      </p:grpSp>
      <p:grpSp>
        <p:nvGrpSpPr>
          <p:cNvPr id="7" name="Group 105"/>
          <p:cNvGrpSpPr>
            <a:grpSpLocks/>
          </p:cNvGrpSpPr>
          <p:nvPr/>
        </p:nvGrpSpPr>
        <p:grpSpPr bwMode="auto">
          <a:xfrm>
            <a:off x="1179513" y="5334000"/>
            <a:ext cx="5329237" cy="1524000"/>
            <a:chOff x="743" y="3360"/>
            <a:chExt cx="3357" cy="960"/>
          </a:xfrm>
        </p:grpSpPr>
        <p:sp>
          <p:nvSpPr>
            <p:cNvPr id="11283" name="Text Box 19"/>
            <p:cNvSpPr txBox="1">
              <a:spLocks noChangeArrowheads="1"/>
            </p:cNvSpPr>
            <p:nvPr/>
          </p:nvSpPr>
          <p:spPr bwMode="auto">
            <a:xfrm>
              <a:off x="960" y="3792"/>
              <a:ext cx="1044" cy="258"/>
            </a:xfrm>
            <a:prstGeom prst="rect">
              <a:avLst/>
            </a:prstGeom>
            <a:noFill/>
            <a:ln w="12700" algn="ctr">
              <a:solidFill>
                <a:schemeClr val="tx1"/>
              </a:solidFill>
              <a:miter lim="800000"/>
              <a:headEnd/>
              <a:tailEnd/>
            </a:ln>
            <a:effectLst/>
          </p:spPr>
          <p:txBody>
            <a:bodyPr>
              <a:spAutoFit/>
            </a:bodyPr>
            <a:lstStyle/>
            <a:p>
              <a:pPr eaLnBrk="0" hangingPunct="0"/>
              <a:r>
                <a:rPr lang="en-US" sz="2000" b="1" i="1" dirty="0">
                  <a:latin typeface="Times New Roman" pitchFamily="18" charset="0"/>
                </a:rPr>
                <a:t>Preservation</a:t>
              </a:r>
            </a:p>
          </p:txBody>
        </p:sp>
        <p:cxnSp>
          <p:nvCxnSpPr>
            <p:cNvPr id="11302" name="AutoShape 38"/>
            <p:cNvCxnSpPr>
              <a:cxnSpLocks noChangeShapeType="1"/>
              <a:stCxn id="0" idx="2"/>
              <a:endCxn id="11283" idx="1"/>
            </p:cNvCxnSpPr>
            <p:nvPr/>
          </p:nvCxnSpPr>
          <p:spPr bwMode="auto">
            <a:xfrm rot="16200000" flipH="1">
              <a:off x="739" y="3700"/>
              <a:ext cx="225" cy="217"/>
            </a:xfrm>
            <a:prstGeom prst="bentConnector2">
              <a:avLst/>
            </a:prstGeom>
            <a:noFill/>
            <a:ln w="127000">
              <a:solidFill>
                <a:srgbClr val="008080"/>
              </a:solidFill>
              <a:miter lim="800000"/>
              <a:headEnd/>
              <a:tailEnd type="none" w="lg" len="med"/>
            </a:ln>
            <a:effectLst/>
          </p:spPr>
        </p:cxnSp>
        <p:cxnSp>
          <p:nvCxnSpPr>
            <p:cNvPr id="11305" name="AutoShape 41"/>
            <p:cNvCxnSpPr>
              <a:cxnSpLocks noChangeShapeType="1"/>
              <a:stCxn id="11283" idx="3"/>
              <a:endCxn id="11354" idx="6"/>
            </p:cNvCxnSpPr>
            <p:nvPr/>
          </p:nvCxnSpPr>
          <p:spPr bwMode="auto">
            <a:xfrm>
              <a:off x="2004" y="3921"/>
              <a:ext cx="732" cy="15"/>
            </a:xfrm>
            <a:prstGeom prst="straightConnector1">
              <a:avLst/>
            </a:prstGeom>
            <a:noFill/>
            <a:ln w="127000">
              <a:solidFill>
                <a:srgbClr val="008080"/>
              </a:solidFill>
              <a:round/>
              <a:headEnd/>
              <a:tailEnd type="stealth" w="lg" len="med"/>
            </a:ln>
            <a:effectLst/>
          </p:spPr>
        </p:cxnSp>
        <p:grpSp>
          <p:nvGrpSpPr>
            <p:cNvPr id="8" name="Group 92"/>
            <p:cNvGrpSpPr>
              <a:grpSpLocks/>
            </p:cNvGrpSpPr>
            <p:nvPr/>
          </p:nvGrpSpPr>
          <p:grpSpPr bwMode="auto">
            <a:xfrm>
              <a:off x="2640" y="3468"/>
              <a:ext cx="803" cy="852"/>
              <a:chOff x="2640" y="3468"/>
              <a:chExt cx="803" cy="852"/>
            </a:xfrm>
          </p:grpSpPr>
          <p:graphicFrame>
            <p:nvGraphicFramePr>
              <p:cNvPr id="11348" name="Object 84"/>
              <p:cNvGraphicFramePr>
                <a:graphicFrameLocks noChangeAspect="1"/>
              </p:cNvGraphicFramePr>
              <p:nvPr/>
            </p:nvGraphicFramePr>
            <p:xfrm>
              <a:off x="2640" y="3468"/>
              <a:ext cx="515" cy="564"/>
            </p:xfrm>
            <a:graphic>
              <a:graphicData uri="http://schemas.openxmlformats.org/presentationml/2006/ole">
                <p:oleObj spid="_x0000_s1026" r:id="rId6" imgW="3161905" imgH="3467584" progId="">
                  <p:embed/>
                </p:oleObj>
              </a:graphicData>
            </a:graphic>
          </p:graphicFrame>
          <p:graphicFrame>
            <p:nvGraphicFramePr>
              <p:cNvPr id="11349" name="Object 85"/>
              <p:cNvGraphicFramePr>
                <a:graphicFrameLocks noChangeAspect="1"/>
              </p:cNvGraphicFramePr>
              <p:nvPr/>
            </p:nvGraphicFramePr>
            <p:xfrm>
              <a:off x="2736" y="3564"/>
              <a:ext cx="515" cy="564"/>
            </p:xfrm>
            <a:graphic>
              <a:graphicData uri="http://schemas.openxmlformats.org/presentationml/2006/ole">
                <p:oleObj spid="_x0000_s1027" r:id="rId7" imgW="3161905" imgH="3467584" progId="">
                  <p:embed/>
                </p:oleObj>
              </a:graphicData>
            </a:graphic>
          </p:graphicFrame>
          <p:graphicFrame>
            <p:nvGraphicFramePr>
              <p:cNvPr id="11350" name="Object 86"/>
              <p:cNvGraphicFramePr>
                <a:graphicFrameLocks noChangeAspect="1"/>
              </p:cNvGraphicFramePr>
              <p:nvPr/>
            </p:nvGraphicFramePr>
            <p:xfrm>
              <a:off x="2832" y="3660"/>
              <a:ext cx="515" cy="564"/>
            </p:xfrm>
            <a:graphic>
              <a:graphicData uri="http://schemas.openxmlformats.org/presentationml/2006/ole">
                <p:oleObj spid="_x0000_s1028" r:id="rId8" imgW="3161905" imgH="3467584" progId="">
                  <p:embed/>
                </p:oleObj>
              </a:graphicData>
            </a:graphic>
          </p:graphicFrame>
          <p:graphicFrame>
            <p:nvGraphicFramePr>
              <p:cNvPr id="11351" name="Object 87"/>
              <p:cNvGraphicFramePr>
                <a:graphicFrameLocks noChangeAspect="1"/>
              </p:cNvGraphicFramePr>
              <p:nvPr/>
            </p:nvGraphicFramePr>
            <p:xfrm>
              <a:off x="2928" y="3756"/>
              <a:ext cx="515" cy="564"/>
            </p:xfrm>
            <a:graphic>
              <a:graphicData uri="http://schemas.openxmlformats.org/presentationml/2006/ole">
                <p:oleObj spid="_x0000_s1029" r:id="rId9" imgW="3161905" imgH="3467584" progId="">
                  <p:embed/>
                </p:oleObj>
              </a:graphicData>
            </a:graphic>
          </p:graphicFrame>
          <p:sp>
            <p:nvSpPr>
              <p:cNvPr id="11353" name="Oval 89"/>
              <p:cNvSpPr>
                <a:spLocks noChangeArrowheads="1"/>
              </p:cNvSpPr>
              <p:nvPr/>
            </p:nvSpPr>
            <p:spPr bwMode="auto">
              <a:xfrm>
                <a:off x="3312" y="3936"/>
                <a:ext cx="96" cy="96"/>
              </a:xfrm>
              <a:prstGeom prst="ellipse">
                <a:avLst/>
              </a:prstGeom>
              <a:solidFill>
                <a:schemeClr val="accent1">
                  <a:alpha val="0"/>
                </a:schemeClr>
              </a:solidFill>
              <a:ln w="9525">
                <a:noFill/>
                <a:round/>
                <a:headEnd/>
                <a:tailEnd/>
              </a:ln>
              <a:effectLst/>
            </p:spPr>
            <p:txBody>
              <a:bodyPr wrap="none" anchor="ctr"/>
              <a:lstStyle/>
              <a:p>
                <a:endParaRPr lang="en-US" dirty="0"/>
              </a:p>
            </p:txBody>
          </p:sp>
          <p:sp>
            <p:nvSpPr>
              <p:cNvPr id="11354" name="Oval 90"/>
              <p:cNvSpPr>
                <a:spLocks noChangeArrowheads="1"/>
              </p:cNvSpPr>
              <p:nvPr/>
            </p:nvSpPr>
            <p:spPr bwMode="auto">
              <a:xfrm>
                <a:off x="2640" y="3888"/>
                <a:ext cx="96" cy="96"/>
              </a:xfrm>
              <a:prstGeom prst="ellipse">
                <a:avLst/>
              </a:prstGeom>
              <a:solidFill>
                <a:schemeClr val="accent1">
                  <a:alpha val="0"/>
                </a:schemeClr>
              </a:solidFill>
              <a:ln w="9525">
                <a:noFill/>
                <a:round/>
                <a:headEnd/>
                <a:tailEnd/>
              </a:ln>
              <a:effectLst/>
            </p:spPr>
            <p:txBody>
              <a:bodyPr wrap="none" anchor="ctr"/>
              <a:lstStyle/>
              <a:p>
                <a:endParaRPr lang="en-US" dirty="0"/>
              </a:p>
            </p:txBody>
          </p:sp>
        </p:grpSp>
        <p:sp>
          <p:nvSpPr>
            <p:cNvPr id="11357" name="Text Box 93"/>
            <p:cNvSpPr txBox="1">
              <a:spLocks noChangeArrowheads="1"/>
            </p:cNvSpPr>
            <p:nvPr/>
          </p:nvSpPr>
          <p:spPr bwMode="auto">
            <a:xfrm>
              <a:off x="3216" y="3360"/>
              <a:ext cx="884" cy="404"/>
            </a:xfrm>
            <a:prstGeom prst="rect">
              <a:avLst/>
            </a:prstGeom>
            <a:noFill/>
            <a:ln w="9525">
              <a:noFill/>
              <a:miter lim="800000"/>
              <a:headEnd/>
              <a:tailEnd/>
            </a:ln>
            <a:effectLst/>
          </p:spPr>
          <p:txBody>
            <a:bodyPr wrap="none">
              <a:spAutoFit/>
            </a:bodyPr>
            <a:lstStyle/>
            <a:p>
              <a:r>
                <a:rPr lang="en-US" b="1" dirty="0"/>
                <a:t>Manuscript</a:t>
              </a:r>
            </a:p>
            <a:p>
              <a:r>
                <a:rPr lang="en-US" b="1" dirty="0"/>
                <a:t>Copies</a:t>
              </a:r>
            </a:p>
          </p:txBody>
        </p:sp>
      </p:grpSp>
      <p:grpSp>
        <p:nvGrpSpPr>
          <p:cNvPr id="9" name="Group 106"/>
          <p:cNvGrpSpPr>
            <a:grpSpLocks/>
          </p:cNvGrpSpPr>
          <p:nvPr/>
        </p:nvGrpSpPr>
        <p:grpSpPr bwMode="auto">
          <a:xfrm>
            <a:off x="5280025" y="4419600"/>
            <a:ext cx="3571875" cy="2085975"/>
            <a:chOff x="3326" y="2784"/>
            <a:chExt cx="2250" cy="1314"/>
          </a:xfrm>
        </p:grpSpPr>
        <p:sp>
          <p:nvSpPr>
            <p:cNvPr id="11284" name="Text Box 20"/>
            <p:cNvSpPr txBox="1">
              <a:spLocks noChangeArrowheads="1"/>
            </p:cNvSpPr>
            <p:nvPr/>
          </p:nvSpPr>
          <p:spPr bwMode="auto">
            <a:xfrm>
              <a:off x="4656" y="3840"/>
              <a:ext cx="920" cy="258"/>
            </a:xfrm>
            <a:prstGeom prst="rect">
              <a:avLst/>
            </a:prstGeom>
            <a:noFill/>
            <a:ln w="12700" algn="ctr">
              <a:solidFill>
                <a:schemeClr val="tx1"/>
              </a:solidFill>
              <a:miter lim="800000"/>
              <a:headEnd/>
              <a:tailEnd/>
            </a:ln>
            <a:effectLst/>
          </p:spPr>
          <p:txBody>
            <a:bodyPr>
              <a:spAutoFit/>
            </a:bodyPr>
            <a:lstStyle/>
            <a:p>
              <a:pPr algn="ctr" eaLnBrk="0" hangingPunct="0"/>
              <a:r>
                <a:rPr lang="en-US" sz="2000" b="1" i="1" dirty="0">
                  <a:latin typeface="Times New Roman" pitchFamily="18" charset="0"/>
                </a:rPr>
                <a:t>Translation</a:t>
              </a:r>
            </a:p>
          </p:txBody>
        </p:sp>
        <p:cxnSp>
          <p:nvCxnSpPr>
            <p:cNvPr id="11303" name="AutoShape 39"/>
            <p:cNvCxnSpPr>
              <a:cxnSpLocks noChangeShapeType="1"/>
              <a:stCxn id="11353" idx="1"/>
              <a:endCxn id="11284" idx="1"/>
            </p:cNvCxnSpPr>
            <p:nvPr/>
          </p:nvCxnSpPr>
          <p:spPr bwMode="auto">
            <a:xfrm>
              <a:off x="3326" y="3950"/>
              <a:ext cx="1330" cy="19"/>
            </a:xfrm>
            <a:prstGeom prst="straightConnector1">
              <a:avLst/>
            </a:prstGeom>
            <a:noFill/>
            <a:ln w="127000">
              <a:solidFill>
                <a:srgbClr val="008080"/>
              </a:solidFill>
              <a:round/>
              <a:headEnd/>
              <a:tailEnd type="none" w="lg" len="med"/>
            </a:ln>
            <a:effectLst/>
          </p:spPr>
        </p:cxnSp>
        <p:cxnSp>
          <p:nvCxnSpPr>
            <p:cNvPr id="11306" name="AutoShape 42"/>
            <p:cNvCxnSpPr>
              <a:cxnSpLocks noChangeShapeType="1"/>
              <a:stCxn id="11284" idx="0"/>
              <a:endCxn id="0" idx="2"/>
            </p:cNvCxnSpPr>
            <p:nvPr/>
          </p:nvCxnSpPr>
          <p:spPr bwMode="auto">
            <a:xfrm flipH="1" flipV="1">
              <a:off x="5098" y="3531"/>
              <a:ext cx="18" cy="309"/>
            </a:xfrm>
            <a:prstGeom prst="straightConnector1">
              <a:avLst/>
            </a:prstGeom>
            <a:noFill/>
            <a:ln w="127000">
              <a:solidFill>
                <a:srgbClr val="008080"/>
              </a:solidFill>
              <a:round/>
              <a:headEnd/>
              <a:tailEnd type="stealth" w="lg" len="med"/>
            </a:ln>
            <a:effectLst/>
          </p:spPr>
        </p:cxnSp>
        <p:pic>
          <p:nvPicPr>
            <p:cNvPr id="11359" name="Picture 95" descr="bible_search"/>
            <p:cNvPicPr>
              <a:picLocks noChangeAspect="1" noChangeArrowheads="1"/>
            </p:cNvPicPr>
            <p:nvPr/>
          </p:nvPicPr>
          <p:blipFill>
            <a:blip r:embed="rId10" cstate="print"/>
            <a:srcRect/>
            <a:stretch>
              <a:fillRect/>
            </a:stretch>
          </p:blipFill>
          <p:spPr bwMode="auto">
            <a:xfrm>
              <a:off x="4848" y="2784"/>
              <a:ext cx="499" cy="747"/>
            </a:xfrm>
            <a:prstGeom prst="rect">
              <a:avLst/>
            </a:prstGeom>
            <a:noFill/>
          </p:spPr>
        </p:pic>
      </p:grpSp>
      <p:pic>
        <p:nvPicPr>
          <p:cNvPr id="11362" name="Picture 98" descr="people1">
            <a:hlinkClick r:id="rId11"/>
          </p:cNvPr>
          <p:cNvPicPr>
            <a:picLocks noChangeAspect="1" noChangeArrowheads="1"/>
          </p:cNvPicPr>
          <p:nvPr/>
        </p:nvPicPr>
        <p:blipFill>
          <a:blip r:embed="rId12" cstate="print"/>
          <a:srcRect/>
          <a:stretch>
            <a:fillRect/>
          </a:stretch>
        </p:blipFill>
        <p:spPr bwMode="auto">
          <a:xfrm>
            <a:off x="3276600" y="2590800"/>
            <a:ext cx="1752600" cy="1098550"/>
          </a:xfrm>
          <a:prstGeom prst="rect">
            <a:avLst/>
          </a:prstGeom>
          <a:noFill/>
        </p:spPr>
      </p:pic>
      <p:sp>
        <p:nvSpPr>
          <p:cNvPr id="11363" name="Text Box 99"/>
          <p:cNvSpPr txBox="1">
            <a:spLocks noChangeArrowheads="1"/>
          </p:cNvSpPr>
          <p:nvPr/>
        </p:nvSpPr>
        <p:spPr bwMode="auto">
          <a:xfrm>
            <a:off x="2651125" y="3617913"/>
            <a:ext cx="1301750" cy="641350"/>
          </a:xfrm>
          <a:prstGeom prst="rect">
            <a:avLst/>
          </a:prstGeom>
          <a:noFill/>
          <a:ln w="9525">
            <a:noFill/>
            <a:miter lim="800000"/>
            <a:headEnd/>
            <a:tailEnd/>
          </a:ln>
          <a:effectLst/>
        </p:spPr>
        <p:txBody>
          <a:bodyPr wrap="none">
            <a:spAutoFit/>
          </a:bodyPr>
          <a:lstStyle/>
          <a:p>
            <a:pPr algn="ctr"/>
            <a:r>
              <a:rPr lang="en-US" b="1" dirty="0"/>
              <a:t>Christians</a:t>
            </a:r>
          </a:p>
          <a:p>
            <a:pPr algn="ctr"/>
            <a:r>
              <a:rPr lang="en-US" b="1" dirty="0"/>
              <a:t>Today</a:t>
            </a:r>
          </a:p>
        </p:txBody>
      </p:sp>
      <p:sp>
        <p:nvSpPr>
          <p:cNvPr id="47" name="Text Box 14"/>
          <p:cNvSpPr txBox="1">
            <a:spLocks noChangeArrowheads="1"/>
          </p:cNvSpPr>
          <p:nvPr/>
        </p:nvSpPr>
        <p:spPr bwMode="auto">
          <a:xfrm>
            <a:off x="5257800" y="0"/>
            <a:ext cx="3886200" cy="1077218"/>
          </a:xfrm>
          <a:prstGeom prst="rect">
            <a:avLst/>
          </a:prstGeom>
          <a:solidFill>
            <a:srgbClr val="99CCFF"/>
          </a:solidFill>
          <a:ln w="76200" cmpd="tri">
            <a:solidFill>
              <a:schemeClr val="tx1"/>
            </a:solidFill>
            <a:miter lim="800000"/>
            <a:headEnd/>
            <a:tailEnd/>
          </a:ln>
        </p:spPr>
        <p:txBody>
          <a:bodyPr>
            <a:spAutoFit/>
          </a:bodyPr>
          <a:lstStyle/>
          <a:p>
            <a:pPr algn="ctr"/>
            <a:r>
              <a:rPr lang="en-US" sz="3200" b="1" dirty="0" smtClean="0"/>
              <a:t>How God Provides Us With His Word</a:t>
            </a:r>
            <a:endParaRPr lang="en-US" sz="3200" b="1" dirty="0"/>
          </a:p>
        </p:txBody>
      </p:sp>
    </p:spTree>
  </p:cSld>
  <p:clrMapOvr>
    <a:masterClrMapping/>
  </p:clrMapOvr>
  <p:transition>
    <p:dissolv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right)">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up)">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left)">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down)">
                                      <p:cBhvr>
                                        <p:cTn id="22" dur="5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2"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right)">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1" fill="hold"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wipe(up)">
                                      <p:cBhvr>
                                        <p:cTn id="32" dur="500"/>
                                        <p:tgtEl>
                                          <p:spTgt spid="3"/>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wipe(left)">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r>
              <a:rPr lang="en-US" sz="6000" b="1" dirty="0" smtClean="0">
                <a:solidFill>
                  <a:schemeClr val="bg1"/>
                </a:solidFill>
                <a:effectLst>
                  <a:outerShdw blurRad="76200" dist="76200" dir="2700000" algn="tl" rotWithShape="0">
                    <a:prstClr val="black"/>
                  </a:outerShdw>
                </a:effectLst>
              </a:rPr>
              <a:t>Review Questions</a:t>
            </a:r>
            <a:endParaRPr lang="en-US" sz="6000" b="1" dirty="0">
              <a:solidFill>
                <a:schemeClr val="bg1"/>
              </a:solidFill>
              <a:effectLst>
                <a:outerShdw blurRad="76200" dist="76200" dir="2700000" algn="tl" rotWithShape="0">
                  <a:prstClr val="black"/>
                </a:outerShdw>
              </a:effectLst>
            </a:endParaRPr>
          </a:p>
        </p:txBody>
      </p:sp>
      <p:sp>
        <p:nvSpPr>
          <p:cNvPr id="3" name="Content Placeholder 2"/>
          <p:cNvSpPr>
            <a:spLocks noGrp="1"/>
          </p:cNvSpPr>
          <p:nvPr>
            <p:ph idx="1"/>
          </p:nvPr>
        </p:nvSpPr>
        <p:spPr>
          <a:xfrm>
            <a:off x="457200" y="990600"/>
            <a:ext cx="8229600" cy="5867400"/>
          </a:xfrm>
        </p:spPr>
        <p:txBody>
          <a:bodyPr>
            <a:normAutofit fontScale="92500" lnSpcReduction="20000"/>
          </a:bodyPr>
          <a:lstStyle/>
          <a:p>
            <a:r>
              <a:rPr lang="en-US" dirty="0" smtClean="0">
                <a:effectLst>
                  <a:glow rad="101600">
                    <a:schemeClr val="accent4">
                      <a:satMod val="175000"/>
                      <a:alpha val="40000"/>
                    </a:schemeClr>
                  </a:glow>
                </a:effectLst>
              </a:rPr>
              <a:t>So far in this study we have examined two historic Bible translations:</a:t>
            </a:r>
          </a:p>
          <a:p>
            <a:pPr lvl="1"/>
            <a:r>
              <a:rPr lang="en-US" dirty="0" smtClean="0">
                <a:effectLst>
                  <a:glow rad="101600">
                    <a:schemeClr val="accent4">
                      <a:satMod val="175000"/>
                      <a:alpha val="40000"/>
                    </a:schemeClr>
                  </a:glow>
                </a:effectLst>
              </a:rPr>
              <a:t>Greek Septuagint</a:t>
            </a:r>
          </a:p>
          <a:p>
            <a:pPr lvl="1"/>
            <a:r>
              <a:rPr lang="en-US" dirty="0" smtClean="0">
                <a:effectLst>
                  <a:glow rad="101600">
                    <a:schemeClr val="accent4">
                      <a:satMod val="175000"/>
                      <a:alpha val="40000"/>
                    </a:schemeClr>
                  </a:glow>
                </a:effectLst>
              </a:rPr>
              <a:t>Latin Vulgate</a:t>
            </a:r>
          </a:p>
          <a:p>
            <a:r>
              <a:rPr lang="en-US" dirty="0" smtClean="0">
                <a:effectLst>
                  <a:glow rad="101600">
                    <a:schemeClr val="accent4">
                      <a:satMod val="175000"/>
                      <a:alpha val="40000"/>
                    </a:schemeClr>
                  </a:glow>
                </a:effectLst>
              </a:rPr>
              <a:t>Explain why each of these translations was produced.</a:t>
            </a:r>
          </a:p>
          <a:p>
            <a:pPr lvl="1"/>
            <a:r>
              <a:rPr lang="en-US" b="1" dirty="0" smtClean="0">
                <a:effectLst>
                  <a:glow rad="101600">
                    <a:schemeClr val="accent6">
                      <a:satMod val="175000"/>
                      <a:alpha val="40000"/>
                    </a:schemeClr>
                  </a:glow>
                </a:effectLst>
              </a:rPr>
              <a:t>Greek Septuagint </a:t>
            </a:r>
            <a:r>
              <a:rPr lang="en-US" dirty="0" smtClean="0">
                <a:effectLst>
                  <a:glow rad="101600">
                    <a:schemeClr val="accent6">
                      <a:satMod val="175000"/>
                      <a:alpha val="40000"/>
                    </a:schemeClr>
                  </a:glow>
                </a:effectLst>
              </a:rPr>
              <a:t>– produced because Jews living outside of Palestine had come to speak Greek rather than Hebrew and therefore needed a translation of the Old Testament in their </a:t>
            </a:r>
            <a:r>
              <a:rPr lang="en-US" u="sng" dirty="0" smtClean="0">
                <a:effectLst>
                  <a:glow rad="101600">
                    <a:schemeClr val="accent6">
                      <a:satMod val="175000"/>
                      <a:alpha val="40000"/>
                    </a:schemeClr>
                  </a:glow>
                </a:effectLst>
              </a:rPr>
              <a:t>common language</a:t>
            </a:r>
            <a:r>
              <a:rPr lang="en-US" dirty="0" smtClean="0">
                <a:effectLst>
                  <a:glow rad="101600">
                    <a:schemeClr val="accent6">
                      <a:satMod val="175000"/>
                      <a:alpha val="40000"/>
                    </a:schemeClr>
                  </a:glow>
                </a:effectLst>
              </a:rPr>
              <a:t>.</a:t>
            </a:r>
          </a:p>
          <a:p>
            <a:pPr lvl="1"/>
            <a:r>
              <a:rPr lang="en-US" b="1" dirty="0" smtClean="0">
                <a:effectLst>
                  <a:glow rad="101600">
                    <a:schemeClr val="accent6">
                      <a:satMod val="175000"/>
                      <a:alpha val="40000"/>
                    </a:schemeClr>
                  </a:glow>
                </a:effectLst>
              </a:rPr>
              <a:t>Latin Vulgate </a:t>
            </a:r>
            <a:r>
              <a:rPr lang="en-US" dirty="0" smtClean="0">
                <a:effectLst>
                  <a:glow rad="101600">
                    <a:schemeClr val="accent6">
                      <a:satMod val="175000"/>
                      <a:alpha val="40000"/>
                    </a:schemeClr>
                  </a:glow>
                </a:effectLst>
              </a:rPr>
              <a:t>– produced by Jerome </a:t>
            </a:r>
            <a:r>
              <a:rPr lang="en-US" u="sng" dirty="0" smtClean="0">
                <a:effectLst>
                  <a:glow rad="101600">
                    <a:schemeClr val="accent6">
                      <a:satMod val="175000"/>
                      <a:alpha val="40000"/>
                    </a:schemeClr>
                  </a:glow>
                </a:effectLst>
              </a:rPr>
              <a:t>from the original Hebrew</a:t>
            </a:r>
            <a:r>
              <a:rPr lang="en-US" dirty="0" smtClean="0">
                <a:effectLst>
                  <a:glow rad="101600">
                    <a:schemeClr val="accent6">
                      <a:satMod val="175000"/>
                      <a:alpha val="40000"/>
                    </a:schemeClr>
                  </a:glow>
                </a:effectLst>
              </a:rPr>
              <a:t> in the beginning of the 5</a:t>
            </a:r>
            <a:r>
              <a:rPr lang="en-US" baseline="30000" dirty="0" smtClean="0">
                <a:effectLst>
                  <a:glow rad="101600">
                    <a:schemeClr val="accent6">
                      <a:satMod val="175000"/>
                      <a:alpha val="40000"/>
                    </a:schemeClr>
                  </a:glow>
                </a:effectLst>
              </a:rPr>
              <a:t>th</a:t>
            </a:r>
            <a:r>
              <a:rPr lang="en-US" dirty="0" smtClean="0">
                <a:effectLst>
                  <a:glow rad="101600">
                    <a:schemeClr val="accent6">
                      <a:satMod val="175000"/>
                      <a:alpha val="40000"/>
                    </a:schemeClr>
                  </a:glow>
                </a:effectLst>
              </a:rPr>
              <a:t> century because most other Latin Old Testaments in his day had been translated </a:t>
            </a:r>
            <a:r>
              <a:rPr lang="en-US" u="sng" dirty="0" smtClean="0">
                <a:effectLst>
                  <a:glow rad="101600">
                    <a:schemeClr val="accent6">
                      <a:satMod val="175000"/>
                      <a:alpha val="40000"/>
                    </a:schemeClr>
                  </a:glow>
                </a:effectLst>
              </a:rPr>
              <a:t>from a translation</a:t>
            </a:r>
            <a:r>
              <a:rPr lang="en-US" dirty="0" smtClean="0">
                <a:effectLst>
                  <a:glow rad="101600">
                    <a:schemeClr val="accent6">
                      <a:satMod val="175000"/>
                      <a:alpha val="40000"/>
                    </a:schemeClr>
                  </a:glow>
                </a:effectLst>
              </a:rPr>
              <a:t> of the Old Testament (the Septuagint) rather than the original Hebrew.</a:t>
            </a:r>
            <a:endParaRPr lang="en-US" dirty="0">
              <a:effectLst>
                <a:glow rad="101600">
                  <a:schemeClr val="accent6">
                    <a:satMod val="175000"/>
                    <a:alpha val="40000"/>
                  </a:schemeClr>
                </a:glo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vert="horz" lIns="91440" tIns="45720" rIns="91440" bIns="45720" rtlCol="0" anchor="ctr">
            <a:noAutofit/>
          </a:bodyPr>
          <a:lstStyle/>
          <a:p>
            <a:r>
              <a:rPr lang="en-US" sz="3600" b="1" dirty="0" smtClean="0">
                <a:ln>
                  <a:solidFill>
                    <a:schemeClr val="tx1"/>
                  </a:solidFill>
                </a:ln>
                <a:solidFill>
                  <a:schemeClr val="accent2">
                    <a:lumMod val="40000"/>
                    <a:lumOff val="60000"/>
                  </a:schemeClr>
                </a:solidFill>
                <a:effectLst>
                  <a:outerShdw blurRad="63500" dist="38100" dir="2700000" algn="tl" rotWithShape="0">
                    <a:srgbClr val="C00000"/>
                  </a:outerShdw>
                </a:effectLst>
              </a:rPr>
              <a:t>Gender-Neutral Translation Problems</a:t>
            </a:r>
            <a:endParaRPr lang="en-US" sz="3600" b="1" dirty="0">
              <a:ln>
                <a:solidFill>
                  <a:schemeClr val="tx1"/>
                </a:solidFill>
              </a:ln>
              <a:solidFill>
                <a:schemeClr val="accent2">
                  <a:lumMod val="40000"/>
                  <a:lumOff val="60000"/>
                </a:schemeClr>
              </a:solidFill>
              <a:effectLst>
                <a:outerShdw blurRad="63500" dist="38100" dir="2700000" algn="tl" rotWithShape="0">
                  <a:srgbClr val="C00000"/>
                </a:outerShdw>
              </a:effectLst>
            </a:endParaRPr>
          </a:p>
        </p:txBody>
      </p:sp>
      <p:sp>
        <p:nvSpPr>
          <p:cNvPr id="3" name="Content Placeholder 2"/>
          <p:cNvSpPr>
            <a:spLocks noGrp="1"/>
          </p:cNvSpPr>
          <p:nvPr>
            <p:ph idx="1"/>
          </p:nvPr>
        </p:nvSpPr>
        <p:spPr>
          <a:xfrm>
            <a:off x="457200" y="685800"/>
            <a:ext cx="8229600" cy="5791200"/>
          </a:xfrm>
        </p:spPr>
        <p:txBody>
          <a:bodyPr>
            <a:normAutofit/>
          </a:bodyPr>
          <a:lstStyle/>
          <a:p>
            <a:pPr>
              <a:buNone/>
            </a:pPr>
            <a:r>
              <a:rPr lang="en-US" b="1" dirty="0" smtClean="0">
                <a:effectLst>
                  <a:glow rad="63500">
                    <a:schemeClr val="accent1">
                      <a:satMod val="175000"/>
                      <a:alpha val="40000"/>
                    </a:schemeClr>
                  </a:glow>
                </a:effectLst>
              </a:rPr>
              <a:t>Psalm 19:9-12</a:t>
            </a:r>
          </a:p>
          <a:p>
            <a:r>
              <a:rPr lang="en-US" b="1" dirty="0" smtClean="0">
                <a:effectLst>
                  <a:glow rad="63500">
                    <a:schemeClr val="accent2">
                      <a:satMod val="175000"/>
                      <a:alpha val="40000"/>
                    </a:schemeClr>
                  </a:glow>
                </a:effectLst>
              </a:rPr>
              <a:t>NRSV</a:t>
            </a:r>
            <a:r>
              <a:rPr lang="en-US" dirty="0" smtClean="0">
                <a:effectLst>
                  <a:glow rad="63500">
                    <a:schemeClr val="accent2">
                      <a:satMod val="175000"/>
                      <a:alpha val="40000"/>
                    </a:schemeClr>
                  </a:glow>
                </a:effectLst>
              </a:rPr>
              <a:t>: "The ordinances of the Lord are true....More to be desired are they than gold....in keeping them there is great reward. But who can detect </a:t>
            </a:r>
            <a:r>
              <a:rPr lang="en-US" b="1" i="1" dirty="0" smtClean="0">
                <a:effectLst>
                  <a:glow rad="63500">
                    <a:schemeClr val="accent2">
                      <a:satMod val="175000"/>
                      <a:alpha val="40000"/>
                    </a:schemeClr>
                  </a:glow>
                </a:effectLst>
              </a:rPr>
              <a:t>their</a:t>
            </a:r>
            <a:r>
              <a:rPr lang="en-US" dirty="0" smtClean="0">
                <a:effectLst>
                  <a:glow rad="63500">
                    <a:schemeClr val="accent2">
                      <a:satMod val="175000"/>
                      <a:alpha val="40000"/>
                    </a:schemeClr>
                  </a:glow>
                </a:effectLst>
              </a:rPr>
              <a:t> errors?" </a:t>
            </a:r>
          </a:p>
          <a:p>
            <a:r>
              <a:rPr lang="en-US" b="1" dirty="0" smtClean="0">
                <a:effectLst>
                  <a:glow rad="63500">
                    <a:schemeClr val="accent1">
                      <a:satMod val="175000"/>
                      <a:alpha val="40000"/>
                    </a:schemeClr>
                  </a:glow>
                </a:effectLst>
              </a:rPr>
              <a:t>RSV: </a:t>
            </a:r>
            <a:r>
              <a:rPr lang="en-US" dirty="0" smtClean="0">
                <a:effectLst>
                  <a:glow rad="63500">
                    <a:schemeClr val="accent1">
                      <a:satMod val="175000"/>
                      <a:alpha val="40000"/>
                    </a:schemeClr>
                  </a:glow>
                </a:effectLst>
              </a:rPr>
              <a:t>the ordinances of the LORD are true…. More to be desired are they than gold …. in keeping them there is great reward. But who can discern </a:t>
            </a:r>
            <a:r>
              <a:rPr lang="en-US" b="1" i="1" dirty="0" smtClean="0">
                <a:effectLst>
                  <a:glow rad="63500">
                    <a:schemeClr val="accent1">
                      <a:satMod val="175000"/>
                      <a:alpha val="40000"/>
                    </a:schemeClr>
                  </a:glow>
                </a:effectLst>
              </a:rPr>
              <a:t>his</a:t>
            </a:r>
            <a:r>
              <a:rPr lang="en-US" dirty="0" smtClean="0">
                <a:effectLst>
                  <a:glow rad="63500">
                    <a:schemeClr val="accent1">
                      <a:satMod val="175000"/>
                      <a:alpha val="40000"/>
                    </a:schemeClr>
                  </a:glow>
                </a:effectLst>
              </a:rPr>
              <a:t> errors? </a:t>
            </a:r>
            <a:endParaRPr lang="en-US" i="1" dirty="0" smtClean="0">
              <a:effectLst>
                <a:glow rad="63500">
                  <a:schemeClr val="accent1">
                    <a:satMod val="175000"/>
                    <a:alpha val="40000"/>
                  </a:schemeClr>
                </a:glow>
              </a:effectLst>
            </a:endParaRPr>
          </a:p>
          <a:p>
            <a:pPr lvl="1"/>
            <a:endParaRPr lang="en-US" b="1" dirty="0" smtClean="0"/>
          </a:p>
          <a:p>
            <a:endParaRPr lang="en-US" b="1" dirty="0" smtClean="0"/>
          </a:p>
          <a:p>
            <a:endParaRPr lang="en-US" dirty="0" smtClean="0"/>
          </a:p>
        </p:txBody>
      </p:sp>
      <p:sp>
        <p:nvSpPr>
          <p:cNvPr id="15361" name="Rectangle 1"/>
          <p:cNvSpPr>
            <a:spLocks noChangeArrowheads="1"/>
          </p:cNvSpPr>
          <p:nvPr/>
        </p:nvSpPr>
        <p:spPr bwMode="auto">
          <a:xfrm>
            <a:off x="381000" y="6581001"/>
            <a:ext cx="7924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4"/>
              </a:rPr>
              <a:t>http://www.cbmw.org/Resources/Articles/What-s-Wrong-with-Gender-Neutral-Bible-Translations</a:t>
            </a: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(by Wayne Grudem)</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vert="horz" lIns="91440" tIns="45720" rIns="91440" bIns="45720" rtlCol="0" anchor="ctr">
            <a:noAutofit/>
          </a:bodyPr>
          <a:lstStyle/>
          <a:p>
            <a:r>
              <a:rPr lang="en-US" sz="3600" b="1" dirty="0" smtClean="0">
                <a:ln>
                  <a:solidFill>
                    <a:schemeClr val="tx1"/>
                  </a:solidFill>
                </a:ln>
                <a:solidFill>
                  <a:schemeClr val="accent2">
                    <a:lumMod val="40000"/>
                    <a:lumOff val="60000"/>
                  </a:schemeClr>
                </a:solidFill>
                <a:effectLst>
                  <a:outerShdw blurRad="63500" dist="38100" dir="2700000" algn="tl" rotWithShape="0">
                    <a:srgbClr val="C00000"/>
                  </a:outerShdw>
                </a:effectLst>
              </a:rPr>
              <a:t>Gender-Neutral Translation Problems</a:t>
            </a:r>
            <a:endParaRPr lang="en-US" sz="3600" b="1" dirty="0">
              <a:ln>
                <a:solidFill>
                  <a:schemeClr val="tx1"/>
                </a:solidFill>
              </a:ln>
              <a:solidFill>
                <a:schemeClr val="accent2">
                  <a:lumMod val="40000"/>
                  <a:lumOff val="60000"/>
                </a:schemeClr>
              </a:solidFill>
              <a:effectLst>
                <a:outerShdw blurRad="63500" dist="38100" dir="2700000" algn="tl" rotWithShape="0">
                  <a:srgbClr val="C00000"/>
                </a:outerShdw>
              </a:effectLst>
            </a:endParaRPr>
          </a:p>
        </p:txBody>
      </p:sp>
      <p:sp>
        <p:nvSpPr>
          <p:cNvPr id="3" name="Content Placeholder 2"/>
          <p:cNvSpPr>
            <a:spLocks noGrp="1"/>
          </p:cNvSpPr>
          <p:nvPr>
            <p:ph idx="1"/>
          </p:nvPr>
        </p:nvSpPr>
        <p:spPr>
          <a:xfrm>
            <a:off x="457200" y="685800"/>
            <a:ext cx="8229600" cy="5791200"/>
          </a:xfrm>
        </p:spPr>
        <p:txBody>
          <a:bodyPr>
            <a:normAutofit fontScale="92500" lnSpcReduction="10000"/>
          </a:bodyPr>
          <a:lstStyle/>
          <a:p>
            <a:pPr>
              <a:buNone/>
            </a:pPr>
            <a:r>
              <a:rPr lang="en-US" b="1" dirty="0" smtClean="0">
                <a:effectLst>
                  <a:glow rad="63500">
                    <a:schemeClr val="accent1">
                      <a:satMod val="175000"/>
                      <a:alpha val="40000"/>
                    </a:schemeClr>
                  </a:glow>
                </a:effectLst>
              </a:rPr>
              <a:t>Proverbs 16:9</a:t>
            </a:r>
          </a:p>
          <a:p>
            <a:r>
              <a:rPr lang="en-US" b="1" dirty="0" smtClean="0">
                <a:effectLst>
                  <a:glow rad="63500">
                    <a:schemeClr val="accent1">
                      <a:satMod val="175000"/>
                      <a:alpha val="40000"/>
                    </a:schemeClr>
                  </a:glow>
                </a:effectLst>
              </a:rPr>
              <a:t>RSV</a:t>
            </a:r>
            <a:r>
              <a:rPr lang="en-US" dirty="0" smtClean="0">
                <a:effectLst>
                  <a:glow rad="63500">
                    <a:schemeClr val="accent1">
                      <a:satMod val="175000"/>
                      <a:alpha val="40000"/>
                    </a:schemeClr>
                  </a:glow>
                </a:effectLst>
              </a:rPr>
              <a:t>: A man's mind plans </a:t>
            </a:r>
            <a:r>
              <a:rPr lang="en-US" b="1" i="1" dirty="0" smtClean="0">
                <a:effectLst>
                  <a:glow rad="63500">
                    <a:schemeClr val="accent1">
                      <a:satMod val="175000"/>
                      <a:alpha val="40000"/>
                    </a:schemeClr>
                  </a:glow>
                </a:effectLst>
              </a:rPr>
              <a:t>his</a:t>
            </a:r>
            <a:r>
              <a:rPr lang="en-US" dirty="0" smtClean="0">
                <a:effectLst>
                  <a:glow rad="63500">
                    <a:schemeClr val="accent1">
                      <a:satMod val="175000"/>
                      <a:alpha val="40000"/>
                    </a:schemeClr>
                  </a:glow>
                </a:effectLst>
              </a:rPr>
              <a:t> way, but the Lord directs </a:t>
            </a:r>
            <a:r>
              <a:rPr lang="en-US" b="1" i="1" dirty="0" smtClean="0">
                <a:effectLst>
                  <a:glow rad="63500">
                    <a:schemeClr val="accent1">
                      <a:satMod val="175000"/>
                      <a:alpha val="40000"/>
                    </a:schemeClr>
                  </a:glow>
                </a:effectLst>
              </a:rPr>
              <a:t>his</a:t>
            </a:r>
            <a:r>
              <a:rPr lang="en-US" dirty="0" smtClean="0">
                <a:effectLst>
                  <a:glow rad="63500">
                    <a:schemeClr val="accent1">
                      <a:satMod val="175000"/>
                      <a:alpha val="40000"/>
                    </a:schemeClr>
                  </a:glow>
                </a:effectLst>
              </a:rPr>
              <a:t> steps. (The NIV, NASB, KJV, and </a:t>
            </a:r>
            <a:r>
              <a:rPr lang="en-US" dirty="0" err="1" smtClean="0">
                <a:effectLst>
                  <a:glow rad="63500">
                    <a:schemeClr val="accent1">
                      <a:satMod val="175000"/>
                      <a:alpha val="40000"/>
                    </a:schemeClr>
                  </a:glow>
                </a:effectLst>
              </a:rPr>
              <a:t>nKJV</a:t>
            </a:r>
            <a:r>
              <a:rPr lang="en-US" dirty="0" smtClean="0">
                <a:effectLst>
                  <a:glow rad="63500">
                    <a:schemeClr val="accent1">
                      <a:satMod val="175000"/>
                      <a:alpha val="40000"/>
                    </a:schemeClr>
                  </a:glow>
                </a:effectLst>
              </a:rPr>
              <a:t> all have the literal translation "his" as well). </a:t>
            </a:r>
          </a:p>
          <a:p>
            <a:r>
              <a:rPr lang="en-US" b="1" dirty="0" smtClean="0">
                <a:effectLst>
                  <a:glow rad="63500">
                    <a:schemeClr val="accent2">
                      <a:satMod val="175000"/>
                      <a:alpha val="40000"/>
                    </a:schemeClr>
                  </a:glow>
                </a:effectLst>
              </a:rPr>
              <a:t>NCV</a:t>
            </a:r>
            <a:r>
              <a:rPr lang="en-US" dirty="0" smtClean="0">
                <a:effectLst>
                  <a:glow rad="63500">
                    <a:schemeClr val="accent2">
                      <a:satMod val="175000"/>
                      <a:alpha val="40000"/>
                    </a:schemeClr>
                  </a:glow>
                </a:effectLst>
              </a:rPr>
              <a:t>: People may make plans in </a:t>
            </a:r>
            <a:r>
              <a:rPr lang="en-US" b="1" i="1" dirty="0" smtClean="0">
                <a:effectLst>
                  <a:glow rad="63500">
                    <a:schemeClr val="accent2">
                      <a:satMod val="175000"/>
                      <a:alpha val="40000"/>
                    </a:schemeClr>
                  </a:glow>
                </a:effectLst>
              </a:rPr>
              <a:t>their</a:t>
            </a:r>
            <a:r>
              <a:rPr lang="en-US" dirty="0" smtClean="0">
                <a:effectLst>
                  <a:glow rad="63500">
                    <a:schemeClr val="accent2">
                      <a:satMod val="175000"/>
                      <a:alpha val="40000"/>
                    </a:schemeClr>
                  </a:glow>
                </a:effectLst>
              </a:rPr>
              <a:t> minds, but the Lord decides what </a:t>
            </a:r>
            <a:r>
              <a:rPr lang="en-US" b="1" i="1" dirty="0" smtClean="0">
                <a:effectLst>
                  <a:glow rad="63500">
                    <a:schemeClr val="accent2">
                      <a:satMod val="175000"/>
                      <a:alpha val="40000"/>
                    </a:schemeClr>
                  </a:glow>
                </a:effectLst>
              </a:rPr>
              <a:t>they</a:t>
            </a:r>
            <a:r>
              <a:rPr lang="en-US" dirty="0" smtClean="0">
                <a:effectLst>
                  <a:glow rad="63500">
                    <a:schemeClr val="accent2">
                      <a:satMod val="175000"/>
                      <a:alpha val="40000"/>
                    </a:schemeClr>
                  </a:glow>
                </a:effectLst>
              </a:rPr>
              <a:t> will do. </a:t>
            </a:r>
          </a:p>
          <a:p>
            <a:r>
              <a:rPr lang="en-US" b="1" dirty="0" smtClean="0">
                <a:effectLst>
                  <a:glow rad="63500">
                    <a:schemeClr val="accent2">
                      <a:satMod val="175000"/>
                      <a:alpha val="40000"/>
                    </a:schemeClr>
                  </a:glow>
                </a:effectLst>
              </a:rPr>
              <a:t>NIVI</a:t>
            </a:r>
            <a:r>
              <a:rPr lang="en-US" dirty="0" smtClean="0">
                <a:effectLst>
                  <a:glow rad="63500">
                    <a:schemeClr val="accent2">
                      <a:satMod val="175000"/>
                      <a:alpha val="40000"/>
                    </a:schemeClr>
                  </a:glow>
                </a:effectLst>
              </a:rPr>
              <a:t>: In </a:t>
            </a:r>
            <a:r>
              <a:rPr lang="en-US" b="1" i="1" dirty="0" smtClean="0">
                <a:effectLst>
                  <a:glow rad="63500">
                    <a:schemeClr val="accent2">
                      <a:satMod val="175000"/>
                      <a:alpha val="40000"/>
                    </a:schemeClr>
                  </a:glow>
                </a:effectLst>
              </a:rPr>
              <a:t>your</a:t>
            </a:r>
            <a:r>
              <a:rPr lang="en-US" dirty="0" smtClean="0">
                <a:effectLst>
                  <a:glow rad="63500">
                    <a:schemeClr val="accent2">
                      <a:satMod val="175000"/>
                      <a:alpha val="40000"/>
                    </a:schemeClr>
                  </a:glow>
                </a:effectLst>
              </a:rPr>
              <a:t> heart you may plan </a:t>
            </a:r>
            <a:r>
              <a:rPr lang="en-US" b="1" i="1" dirty="0" smtClean="0">
                <a:effectLst>
                  <a:glow rad="63500">
                    <a:schemeClr val="accent2">
                      <a:satMod val="175000"/>
                      <a:alpha val="40000"/>
                    </a:schemeClr>
                  </a:glow>
                </a:effectLst>
              </a:rPr>
              <a:t>your</a:t>
            </a:r>
            <a:r>
              <a:rPr lang="en-US" dirty="0" smtClean="0">
                <a:effectLst>
                  <a:glow rad="63500">
                    <a:schemeClr val="accent2">
                      <a:satMod val="175000"/>
                      <a:alpha val="40000"/>
                    </a:schemeClr>
                  </a:glow>
                </a:effectLst>
              </a:rPr>
              <a:t> course, but the Lord determines </a:t>
            </a:r>
            <a:r>
              <a:rPr lang="en-US" b="1" i="1" dirty="0" smtClean="0">
                <a:effectLst>
                  <a:glow rad="63500">
                    <a:schemeClr val="accent2">
                      <a:satMod val="175000"/>
                      <a:alpha val="40000"/>
                    </a:schemeClr>
                  </a:glow>
                </a:effectLst>
              </a:rPr>
              <a:t>your</a:t>
            </a:r>
            <a:r>
              <a:rPr lang="en-US" dirty="0" smtClean="0">
                <a:effectLst>
                  <a:glow rad="63500">
                    <a:schemeClr val="accent2">
                      <a:satMod val="175000"/>
                      <a:alpha val="40000"/>
                    </a:schemeClr>
                  </a:glow>
                </a:effectLst>
              </a:rPr>
              <a:t> steps. </a:t>
            </a:r>
          </a:p>
          <a:p>
            <a:r>
              <a:rPr lang="en-US" b="1" dirty="0" smtClean="0">
                <a:effectLst>
                  <a:glow rad="63500">
                    <a:schemeClr val="accent2">
                      <a:satMod val="175000"/>
                      <a:alpha val="40000"/>
                    </a:schemeClr>
                  </a:glow>
                </a:effectLst>
              </a:rPr>
              <a:t>NLT</a:t>
            </a:r>
            <a:r>
              <a:rPr lang="en-US" dirty="0" smtClean="0">
                <a:effectLst>
                  <a:glow rad="63500">
                    <a:schemeClr val="accent2">
                      <a:satMod val="175000"/>
                      <a:alpha val="40000"/>
                    </a:schemeClr>
                  </a:glow>
                </a:effectLst>
              </a:rPr>
              <a:t>: We can make </a:t>
            </a:r>
            <a:r>
              <a:rPr lang="en-US" b="1" i="1" dirty="0" smtClean="0">
                <a:effectLst>
                  <a:glow rad="63500">
                    <a:schemeClr val="accent2">
                      <a:satMod val="175000"/>
                      <a:alpha val="40000"/>
                    </a:schemeClr>
                  </a:glow>
                </a:effectLst>
              </a:rPr>
              <a:t>our</a:t>
            </a:r>
            <a:r>
              <a:rPr lang="en-US" dirty="0" smtClean="0">
                <a:effectLst>
                  <a:glow rad="63500">
                    <a:schemeClr val="accent2">
                      <a:satMod val="175000"/>
                      <a:alpha val="40000"/>
                    </a:schemeClr>
                  </a:glow>
                </a:effectLst>
              </a:rPr>
              <a:t> plans, but the Lord determines </a:t>
            </a:r>
            <a:r>
              <a:rPr lang="en-US" b="1" i="1" dirty="0" smtClean="0">
                <a:effectLst>
                  <a:glow rad="63500">
                    <a:schemeClr val="accent2">
                      <a:satMod val="175000"/>
                      <a:alpha val="40000"/>
                    </a:schemeClr>
                  </a:glow>
                </a:effectLst>
              </a:rPr>
              <a:t>our</a:t>
            </a:r>
            <a:r>
              <a:rPr lang="en-US" dirty="0" smtClean="0">
                <a:effectLst>
                  <a:glow rad="63500">
                    <a:schemeClr val="accent2">
                      <a:satMod val="175000"/>
                      <a:alpha val="40000"/>
                    </a:schemeClr>
                  </a:glow>
                </a:effectLst>
              </a:rPr>
              <a:t> steps. (CEV is similar.) </a:t>
            </a:r>
          </a:p>
          <a:p>
            <a:r>
              <a:rPr lang="en-US" b="1" dirty="0" smtClean="0">
                <a:effectLst>
                  <a:glow rad="63500">
                    <a:schemeClr val="accent2">
                      <a:satMod val="175000"/>
                      <a:alpha val="40000"/>
                    </a:schemeClr>
                  </a:glow>
                </a:effectLst>
              </a:rPr>
              <a:t>NRSV</a:t>
            </a:r>
            <a:r>
              <a:rPr lang="en-US" dirty="0" smtClean="0">
                <a:effectLst>
                  <a:glow rad="63500">
                    <a:schemeClr val="accent2">
                      <a:satMod val="175000"/>
                      <a:alpha val="40000"/>
                    </a:schemeClr>
                  </a:glow>
                </a:effectLst>
              </a:rPr>
              <a:t>: The human mind plans </a:t>
            </a:r>
            <a:r>
              <a:rPr lang="en-US" b="1" i="1" dirty="0" smtClean="0">
                <a:effectLst>
                  <a:glow rad="63500">
                    <a:schemeClr val="accent2">
                      <a:satMod val="175000"/>
                      <a:alpha val="40000"/>
                    </a:schemeClr>
                  </a:glow>
                </a:effectLst>
              </a:rPr>
              <a:t>the</a:t>
            </a:r>
            <a:r>
              <a:rPr lang="en-US" dirty="0" smtClean="0">
                <a:effectLst>
                  <a:glow rad="63500">
                    <a:schemeClr val="accent2">
                      <a:satMod val="175000"/>
                      <a:alpha val="40000"/>
                    </a:schemeClr>
                  </a:glow>
                </a:effectLst>
              </a:rPr>
              <a:t> way, but the Lord directs </a:t>
            </a:r>
            <a:r>
              <a:rPr lang="en-US" b="1" i="1" dirty="0" smtClean="0">
                <a:effectLst>
                  <a:glow rad="63500">
                    <a:schemeClr val="accent2">
                      <a:satMod val="175000"/>
                      <a:alpha val="40000"/>
                    </a:schemeClr>
                  </a:glow>
                </a:effectLst>
              </a:rPr>
              <a:t>the</a:t>
            </a:r>
            <a:r>
              <a:rPr lang="en-US" dirty="0" smtClean="0">
                <a:effectLst>
                  <a:glow rad="63500">
                    <a:schemeClr val="accent2">
                      <a:satMod val="175000"/>
                      <a:alpha val="40000"/>
                    </a:schemeClr>
                  </a:glow>
                </a:effectLst>
              </a:rPr>
              <a:t> steps. </a:t>
            </a:r>
          </a:p>
          <a:p>
            <a:pPr lvl="1"/>
            <a:endParaRPr lang="en-US" b="1" dirty="0" smtClean="0"/>
          </a:p>
          <a:p>
            <a:endParaRPr lang="en-US" b="1" dirty="0" smtClean="0"/>
          </a:p>
          <a:p>
            <a:endParaRPr lang="en-US" dirty="0" smtClean="0"/>
          </a:p>
        </p:txBody>
      </p:sp>
      <p:sp>
        <p:nvSpPr>
          <p:cNvPr id="15361" name="Rectangle 1"/>
          <p:cNvSpPr>
            <a:spLocks noChangeArrowheads="1"/>
          </p:cNvSpPr>
          <p:nvPr/>
        </p:nvSpPr>
        <p:spPr bwMode="auto">
          <a:xfrm>
            <a:off x="381000" y="6581001"/>
            <a:ext cx="7924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4"/>
              </a:rPr>
              <a:t>http://www.cbmw.org/Resources/Articles/What-s-Wrong-with-Gender-Neutral-Bible-Translations</a:t>
            </a: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(by Wayne Grudem)</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vert="horz" lIns="91440" tIns="45720" rIns="91440" bIns="45720" rtlCol="0" anchor="ctr">
            <a:noAutofit/>
          </a:bodyPr>
          <a:lstStyle/>
          <a:p>
            <a:r>
              <a:rPr lang="en-US" sz="3600" b="1" dirty="0" smtClean="0">
                <a:ln>
                  <a:solidFill>
                    <a:schemeClr val="tx1"/>
                  </a:solidFill>
                </a:ln>
                <a:solidFill>
                  <a:schemeClr val="accent2">
                    <a:lumMod val="40000"/>
                    <a:lumOff val="60000"/>
                  </a:schemeClr>
                </a:solidFill>
                <a:effectLst>
                  <a:outerShdw blurRad="63500" dist="38100" dir="2700000" algn="tl" rotWithShape="0">
                    <a:srgbClr val="C00000"/>
                  </a:outerShdw>
                </a:effectLst>
              </a:rPr>
              <a:t>Gender-Neutral Translation Problems</a:t>
            </a:r>
            <a:endParaRPr lang="en-US" sz="3600" b="1" dirty="0">
              <a:ln>
                <a:solidFill>
                  <a:schemeClr val="tx1"/>
                </a:solidFill>
              </a:ln>
              <a:solidFill>
                <a:schemeClr val="accent2">
                  <a:lumMod val="40000"/>
                  <a:lumOff val="60000"/>
                </a:schemeClr>
              </a:solidFill>
              <a:effectLst>
                <a:outerShdw blurRad="63500" dist="38100" dir="2700000" algn="tl" rotWithShape="0">
                  <a:srgbClr val="C00000"/>
                </a:outerShdw>
              </a:effectLst>
            </a:endParaRPr>
          </a:p>
        </p:txBody>
      </p:sp>
      <p:sp>
        <p:nvSpPr>
          <p:cNvPr id="3" name="Content Placeholder 2"/>
          <p:cNvSpPr>
            <a:spLocks noGrp="1"/>
          </p:cNvSpPr>
          <p:nvPr>
            <p:ph idx="1"/>
          </p:nvPr>
        </p:nvSpPr>
        <p:spPr>
          <a:xfrm>
            <a:off x="457200" y="685800"/>
            <a:ext cx="8229600" cy="5791200"/>
          </a:xfrm>
        </p:spPr>
        <p:txBody>
          <a:bodyPr>
            <a:normAutofit fontScale="92500" lnSpcReduction="20000"/>
          </a:bodyPr>
          <a:lstStyle/>
          <a:p>
            <a:r>
              <a:rPr lang="en-US" dirty="0" smtClean="0">
                <a:effectLst>
                  <a:glow rad="63500">
                    <a:schemeClr val="accent2">
                      <a:satMod val="175000"/>
                      <a:alpha val="40000"/>
                    </a:schemeClr>
                  </a:glow>
                </a:effectLst>
              </a:rPr>
              <a:t>How often are singulars changed to plurals? The words "they, them, their, those" occur 1,732 more times in the NRSV than in the RSV.  In many other places, “he” has been changed to “you” or “we.” </a:t>
            </a:r>
          </a:p>
          <a:p>
            <a:r>
              <a:rPr lang="en-US" dirty="0" smtClean="0">
                <a:effectLst>
                  <a:glow rad="63500">
                    <a:schemeClr val="accent2">
                      <a:satMod val="175000"/>
                      <a:alpha val="40000"/>
                    </a:schemeClr>
                  </a:glow>
                </a:effectLst>
              </a:rPr>
              <a:t>Why? There have been no new archaeological discoveries, no changes in our knowledge of Greek and Hebrew, no ancient texts discovered that make us put plural pronouns instead of singular in these places, or first or second person in place of third person. </a:t>
            </a:r>
          </a:p>
          <a:p>
            <a:r>
              <a:rPr lang="en-US" dirty="0" smtClean="0">
                <a:effectLst>
                  <a:glow rad="63500">
                    <a:schemeClr val="accent2">
                      <a:satMod val="175000"/>
                      <a:alpha val="40000"/>
                    </a:schemeClr>
                  </a:glow>
                </a:effectLst>
              </a:rPr>
              <a:t>The changes have been made because the NRSV translators were required by a division of the National Council of Churches to remove “masculine oriented language” from the Bible. </a:t>
            </a:r>
          </a:p>
          <a:p>
            <a:pPr lvl="1"/>
            <a:endParaRPr lang="en-US" b="1" dirty="0" smtClean="0"/>
          </a:p>
          <a:p>
            <a:endParaRPr lang="en-US" b="1" dirty="0" smtClean="0"/>
          </a:p>
          <a:p>
            <a:endParaRPr lang="en-US" dirty="0" smtClean="0"/>
          </a:p>
        </p:txBody>
      </p:sp>
      <p:sp>
        <p:nvSpPr>
          <p:cNvPr id="15361" name="Rectangle 1"/>
          <p:cNvSpPr>
            <a:spLocks noChangeArrowheads="1"/>
          </p:cNvSpPr>
          <p:nvPr/>
        </p:nvSpPr>
        <p:spPr bwMode="auto">
          <a:xfrm>
            <a:off x="381000" y="6581001"/>
            <a:ext cx="7924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4"/>
              </a:rPr>
              <a:t>http://www.cbmw.org/Resources/Articles/What-s-Wrong-with-Gender-Neutral-Bible-Translations</a:t>
            </a: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(by Wayne Grudem)</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vert="horz" lIns="91440" tIns="45720" rIns="91440" bIns="45720" rtlCol="0" anchor="ctr">
            <a:noAutofit/>
          </a:bodyPr>
          <a:lstStyle/>
          <a:p>
            <a:r>
              <a:rPr lang="en-US" sz="3600" b="1" dirty="0" smtClean="0">
                <a:ln>
                  <a:solidFill>
                    <a:schemeClr val="tx1"/>
                  </a:solidFill>
                </a:ln>
                <a:solidFill>
                  <a:schemeClr val="accent2">
                    <a:lumMod val="40000"/>
                    <a:lumOff val="60000"/>
                  </a:schemeClr>
                </a:solidFill>
                <a:effectLst>
                  <a:outerShdw blurRad="63500" dist="38100" dir="2700000" algn="tl" rotWithShape="0">
                    <a:srgbClr val="C00000"/>
                  </a:outerShdw>
                </a:effectLst>
              </a:rPr>
              <a:t>Gender-Neutral Translation Problems</a:t>
            </a:r>
            <a:endParaRPr lang="en-US" sz="3600" b="1" dirty="0">
              <a:ln>
                <a:solidFill>
                  <a:schemeClr val="tx1"/>
                </a:solidFill>
              </a:ln>
              <a:solidFill>
                <a:schemeClr val="accent2">
                  <a:lumMod val="40000"/>
                  <a:lumOff val="60000"/>
                </a:schemeClr>
              </a:solidFill>
              <a:effectLst>
                <a:outerShdw blurRad="63500" dist="38100" dir="2700000" algn="tl" rotWithShape="0">
                  <a:srgbClr val="C00000"/>
                </a:outerShdw>
              </a:effectLst>
            </a:endParaRPr>
          </a:p>
        </p:txBody>
      </p:sp>
      <p:sp>
        <p:nvSpPr>
          <p:cNvPr id="3" name="Content Placeholder 2"/>
          <p:cNvSpPr>
            <a:spLocks noGrp="1"/>
          </p:cNvSpPr>
          <p:nvPr>
            <p:ph idx="1"/>
          </p:nvPr>
        </p:nvSpPr>
        <p:spPr>
          <a:xfrm>
            <a:off x="457200" y="685800"/>
            <a:ext cx="8229600" cy="5791200"/>
          </a:xfrm>
        </p:spPr>
        <p:txBody>
          <a:bodyPr>
            <a:normAutofit fontScale="85000" lnSpcReduction="20000"/>
          </a:bodyPr>
          <a:lstStyle/>
          <a:p>
            <a:pPr>
              <a:buNone/>
            </a:pPr>
            <a:r>
              <a:rPr lang="en-US" b="1" dirty="0" smtClean="0">
                <a:effectLst>
                  <a:glow rad="63500">
                    <a:schemeClr val="accent1">
                      <a:satMod val="175000"/>
                      <a:alpha val="40000"/>
                    </a:schemeClr>
                  </a:glow>
                </a:effectLst>
              </a:rPr>
              <a:t>Genesis 5:2</a:t>
            </a:r>
          </a:p>
          <a:p>
            <a:r>
              <a:rPr lang="en-US" b="1" dirty="0" smtClean="0">
                <a:effectLst>
                  <a:glow rad="63500">
                    <a:schemeClr val="accent1">
                      <a:satMod val="175000"/>
                      <a:alpha val="40000"/>
                    </a:schemeClr>
                  </a:glow>
                </a:effectLst>
              </a:rPr>
              <a:t>RSV</a:t>
            </a:r>
            <a:r>
              <a:rPr lang="en-US" dirty="0" smtClean="0">
                <a:effectLst>
                  <a:glow rad="63500">
                    <a:schemeClr val="accent1">
                      <a:satMod val="175000"/>
                      <a:alpha val="40000"/>
                    </a:schemeClr>
                  </a:glow>
                </a:effectLst>
              </a:rPr>
              <a:t>: “Male and female he created them, and he blessed them </a:t>
            </a:r>
            <a:r>
              <a:rPr lang="en-US" i="1" dirty="0" smtClean="0">
                <a:effectLst>
                  <a:glow rad="63500">
                    <a:schemeClr val="accent1">
                      <a:satMod val="175000"/>
                      <a:alpha val="40000"/>
                    </a:schemeClr>
                  </a:glow>
                </a:effectLst>
              </a:rPr>
              <a:t>and named them </a:t>
            </a:r>
            <a:r>
              <a:rPr lang="en-US" b="1" i="1" dirty="0" smtClean="0">
                <a:effectLst>
                  <a:glow rad="63500">
                    <a:schemeClr val="accent1">
                      <a:satMod val="175000"/>
                      <a:alpha val="40000"/>
                    </a:schemeClr>
                  </a:glow>
                </a:effectLst>
              </a:rPr>
              <a:t>Man</a:t>
            </a:r>
            <a:r>
              <a:rPr lang="en-US" dirty="0" smtClean="0">
                <a:effectLst>
                  <a:glow rad="63500">
                    <a:schemeClr val="accent1">
                      <a:satMod val="175000"/>
                      <a:alpha val="40000"/>
                    </a:schemeClr>
                  </a:glow>
                </a:effectLst>
              </a:rPr>
              <a:t> (Hebrew: </a:t>
            </a:r>
            <a:r>
              <a:rPr lang="en-US" i="1" dirty="0" err="1" smtClean="0">
                <a:effectLst>
                  <a:glow rad="63500">
                    <a:schemeClr val="accent1">
                      <a:satMod val="175000"/>
                      <a:alpha val="40000"/>
                    </a:schemeClr>
                  </a:glow>
                </a:effectLst>
              </a:rPr>
              <a:t>adam</a:t>
            </a:r>
            <a:r>
              <a:rPr lang="en-US" dirty="0" smtClean="0">
                <a:effectLst>
                  <a:glow rad="63500">
                    <a:schemeClr val="accent1">
                      <a:satMod val="175000"/>
                      <a:alpha val="40000"/>
                    </a:schemeClr>
                  </a:glow>
                </a:effectLst>
              </a:rPr>
              <a:t>) when they were created”</a:t>
            </a:r>
          </a:p>
          <a:p>
            <a:r>
              <a:rPr lang="en-US" b="1" dirty="0" smtClean="0">
                <a:effectLst>
                  <a:glow rad="63500">
                    <a:schemeClr val="accent2">
                      <a:satMod val="175000"/>
                      <a:alpha val="40000"/>
                    </a:schemeClr>
                  </a:glow>
                </a:effectLst>
              </a:rPr>
              <a:t>NRSV</a:t>
            </a:r>
            <a:r>
              <a:rPr lang="en-US" dirty="0" smtClean="0">
                <a:effectLst>
                  <a:glow rad="63500">
                    <a:schemeClr val="accent2">
                      <a:satMod val="175000"/>
                      <a:alpha val="40000"/>
                    </a:schemeClr>
                  </a:glow>
                </a:effectLst>
              </a:rPr>
              <a:t>: "Male and female he created them, and he...named them </a:t>
            </a:r>
            <a:r>
              <a:rPr lang="en-US" b="1" dirty="0" smtClean="0">
                <a:effectLst>
                  <a:glow rad="63500">
                    <a:schemeClr val="accent2">
                      <a:satMod val="175000"/>
                      <a:alpha val="40000"/>
                    </a:schemeClr>
                  </a:glow>
                </a:effectLst>
              </a:rPr>
              <a:t>'</a:t>
            </a:r>
            <a:r>
              <a:rPr lang="en-US" b="1" i="1" dirty="0" smtClean="0">
                <a:effectLst>
                  <a:glow rad="63500">
                    <a:schemeClr val="accent2">
                      <a:satMod val="175000"/>
                      <a:alpha val="40000"/>
                    </a:schemeClr>
                  </a:glow>
                </a:effectLst>
              </a:rPr>
              <a:t>Humankind</a:t>
            </a:r>
            <a:r>
              <a:rPr lang="en-US" dirty="0" smtClean="0">
                <a:effectLst>
                  <a:glow rad="63500">
                    <a:schemeClr val="accent2">
                      <a:satMod val="175000"/>
                      <a:alpha val="40000"/>
                    </a:schemeClr>
                  </a:glow>
                </a:effectLst>
              </a:rPr>
              <a:t>' when they were created" </a:t>
            </a:r>
          </a:p>
          <a:p>
            <a:pPr lvl="1"/>
            <a:r>
              <a:rPr lang="en-US" dirty="0" smtClean="0">
                <a:effectLst>
                  <a:glow rad="63500">
                    <a:schemeClr val="accent2">
                      <a:satMod val="175000"/>
                      <a:alpha val="40000"/>
                    </a:schemeClr>
                  </a:glow>
                </a:effectLst>
              </a:rPr>
              <a:t>Here God gives the Hebrew name </a:t>
            </a:r>
            <a:r>
              <a:rPr lang="en-US" i="1" dirty="0" err="1" smtClean="0">
                <a:effectLst>
                  <a:glow rad="63500">
                    <a:schemeClr val="accent2">
                      <a:satMod val="175000"/>
                      <a:alpha val="40000"/>
                    </a:schemeClr>
                  </a:glow>
                </a:effectLst>
              </a:rPr>
              <a:t>adam</a:t>
            </a:r>
            <a:r>
              <a:rPr lang="en-US" dirty="0" smtClean="0">
                <a:effectLst>
                  <a:glow rad="63500">
                    <a:schemeClr val="accent2">
                      <a:satMod val="175000"/>
                      <a:alpha val="40000"/>
                    </a:schemeClr>
                  </a:glow>
                </a:effectLst>
              </a:rPr>
              <a:t> to the male and female together they constitute the human race. </a:t>
            </a:r>
          </a:p>
          <a:p>
            <a:pPr lvl="1"/>
            <a:r>
              <a:rPr lang="en-US" dirty="0" smtClean="0">
                <a:effectLst>
                  <a:glow rad="63500">
                    <a:schemeClr val="accent2">
                      <a:satMod val="175000"/>
                      <a:alpha val="40000"/>
                    </a:schemeClr>
                  </a:glow>
                </a:effectLst>
              </a:rPr>
              <a:t>The Hebrew word</a:t>
            </a:r>
            <a:r>
              <a:rPr lang="en-US" i="1" dirty="0" smtClean="0">
                <a:effectLst>
                  <a:glow rad="63500">
                    <a:schemeClr val="accent2">
                      <a:satMod val="175000"/>
                      <a:alpha val="40000"/>
                    </a:schemeClr>
                  </a:glow>
                </a:effectLst>
              </a:rPr>
              <a:t> </a:t>
            </a:r>
            <a:r>
              <a:rPr lang="en-US" i="1" dirty="0" err="1" smtClean="0">
                <a:effectLst>
                  <a:glow rad="63500">
                    <a:schemeClr val="accent2">
                      <a:satMod val="175000"/>
                      <a:alpha val="40000"/>
                    </a:schemeClr>
                  </a:glow>
                </a:effectLst>
              </a:rPr>
              <a:t>adam</a:t>
            </a:r>
            <a:r>
              <a:rPr lang="en-US" dirty="0" smtClean="0">
                <a:effectLst>
                  <a:glow rad="63500">
                    <a:schemeClr val="accent2">
                      <a:satMod val="175000"/>
                      <a:alpha val="40000"/>
                    </a:schemeClr>
                  </a:glow>
                </a:effectLst>
              </a:rPr>
              <a:t> is also used to refer to Adam in particular, and it is </a:t>
            </a:r>
            <a:r>
              <a:rPr lang="en-US" u="sng" dirty="0" smtClean="0">
                <a:effectLst>
                  <a:glow rad="63500">
                    <a:schemeClr val="accent2">
                      <a:satMod val="175000"/>
                      <a:alpha val="40000"/>
                    </a:schemeClr>
                  </a:glow>
                </a:effectLst>
              </a:rPr>
              <a:t>sometimes</a:t>
            </a:r>
            <a:r>
              <a:rPr lang="en-US" dirty="0" smtClean="0">
                <a:effectLst>
                  <a:glow rad="63500">
                    <a:schemeClr val="accent2">
                      <a:satMod val="175000"/>
                      <a:alpha val="40000"/>
                    </a:schemeClr>
                  </a:glow>
                </a:effectLst>
              </a:rPr>
              <a:t> used to refer to man in </a:t>
            </a:r>
            <a:r>
              <a:rPr lang="en-US" u="sng" dirty="0" smtClean="0">
                <a:effectLst>
                  <a:glow rad="63500">
                    <a:schemeClr val="accent2">
                      <a:satMod val="175000"/>
                      <a:alpha val="40000"/>
                    </a:schemeClr>
                  </a:glow>
                </a:effectLst>
              </a:rPr>
              <a:t>distinction</a:t>
            </a:r>
            <a:r>
              <a:rPr lang="en-US" dirty="0" smtClean="0">
                <a:effectLst>
                  <a:glow rad="63500">
                    <a:schemeClr val="accent2">
                      <a:satMod val="175000"/>
                      <a:alpha val="40000"/>
                    </a:schemeClr>
                  </a:glow>
                </a:effectLst>
              </a:rPr>
              <a:t> from woman – see Gen 2:25, “the </a:t>
            </a:r>
            <a:r>
              <a:rPr lang="en-US" b="1" dirty="0" smtClean="0">
                <a:effectLst>
                  <a:glow rad="63500">
                    <a:schemeClr val="accent2">
                      <a:satMod val="175000"/>
                      <a:alpha val="40000"/>
                    </a:schemeClr>
                  </a:glow>
                </a:effectLst>
              </a:rPr>
              <a:t>man</a:t>
            </a:r>
            <a:r>
              <a:rPr lang="en-US" dirty="0" smtClean="0">
                <a:effectLst>
                  <a:glow rad="63500">
                    <a:schemeClr val="accent2">
                      <a:satMod val="175000"/>
                      <a:alpha val="40000"/>
                    </a:schemeClr>
                  </a:glow>
                </a:effectLst>
              </a:rPr>
              <a:t> (</a:t>
            </a:r>
            <a:r>
              <a:rPr lang="en-US" i="1" dirty="0" err="1" smtClean="0">
                <a:effectLst>
                  <a:glow rad="63500">
                    <a:schemeClr val="accent2">
                      <a:satMod val="175000"/>
                      <a:alpha val="40000"/>
                    </a:schemeClr>
                  </a:glow>
                </a:effectLst>
              </a:rPr>
              <a:t>adam</a:t>
            </a:r>
            <a:r>
              <a:rPr lang="en-US" dirty="0" smtClean="0">
                <a:effectLst>
                  <a:glow rad="63500">
                    <a:schemeClr val="accent2">
                      <a:satMod val="175000"/>
                      <a:alpha val="40000"/>
                    </a:schemeClr>
                  </a:glow>
                </a:effectLst>
              </a:rPr>
              <a:t>) and his wife were both naked, and were not ashamed”.  </a:t>
            </a:r>
          </a:p>
          <a:p>
            <a:pPr lvl="1"/>
            <a:r>
              <a:rPr lang="en-US" dirty="0" smtClean="0">
                <a:effectLst>
                  <a:glow rad="63500">
                    <a:schemeClr val="accent2">
                      <a:satMod val="175000"/>
                      <a:alpha val="40000"/>
                    </a:schemeClr>
                  </a:glow>
                </a:effectLst>
              </a:rPr>
              <a:t>The English word “man” most accurately translates </a:t>
            </a:r>
            <a:r>
              <a:rPr lang="en-US" i="1" dirty="0" err="1" smtClean="0">
                <a:effectLst>
                  <a:glow rad="63500">
                    <a:schemeClr val="accent2">
                      <a:satMod val="175000"/>
                      <a:alpha val="40000"/>
                    </a:schemeClr>
                  </a:glow>
                </a:effectLst>
              </a:rPr>
              <a:t>adam</a:t>
            </a:r>
            <a:r>
              <a:rPr lang="en-US" dirty="0" smtClean="0">
                <a:effectLst>
                  <a:glow rad="63500">
                    <a:schemeClr val="accent2">
                      <a:satMod val="175000"/>
                      <a:alpha val="40000"/>
                    </a:schemeClr>
                  </a:glow>
                </a:effectLst>
              </a:rPr>
              <a:t> because it is the only word we have that has those same two meanings (the human race, or a male human being).  </a:t>
            </a:r>
          </a:p>
          <a:p>
            <a:endParaRPr lang="en-US" b="1" dirty="0" smtClean="0"/>
          </a:p>
          <a:p>
            <a:endParaRPr lang="en-US" dirty="0" smtClean="0"/>
          </a:p>
        </p:txBody>
      </p:sp>
      <p:sp>
        <p:nvSpPr>
          <p:cNvPr id="15361" name="Rectangle 1"/>
          <p:cNvSpPr>
            <a:spLocks noChangeArrowheads="1"/>
          </p:cNvSpPr>
          <p:nvPr/>
        </p:nvSpPr>
        <p:spPr bwMode="auto">
          <a:xfrm>
            <a:off x="381000" y="6581001"/>
            <a:ext cx="7924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4"/>
              </a:rPr>
              <a:t>http://www.cbmw.org/Resources/Articles/What-s-Wrong-with-Gender-Neutral-Bible-Translations</a:t>
            </a: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(by Wayne Grudem)</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vert="horz" lIns="91440" tIns="45720" rIns="91440" bIns="45720" rtlCol="0" anchor="ctr">
            <a:noAutofit/>
          </a:bodyPr>
          <a:lstStyle/>
          <a:p>
            <a:r>
              <a:rPr lang="en-US" sz="3600" b="1" dirty="0" smtClean="0">
                <a:ln>
                  <a:solidFill>
                    <a:schemeClr val="tx1"/>
                  </a:solidFill>
                </a:ln>
                <a:solidFill>
                  <a:schemeClr val="accent2">
                    <a:lumMod val="40000"/>
                    <a:lumOff val="60000"/>
                  </a:schemeClr>
                </a:solidFill>
                <a:effectLst>
                  <a:outerShdw blurRad="63500" dist="38100" dir="2700000" algn="tl" rotWithShape="0">
                    <a:srgbClr val="C00000"/>
                  </a:outerShdw>
                </a:effectLst>
              </a:rPr>
              <a:t>Gender-Neutral Translation Problems</a:t>
            </a:r>
            <a:endParaRPr lang="en-US" sz="3600" b="1" dirty="0">
              <a:ln>
                <a:solidFill>
                  <a:schemeClr val="tx1"/>
                </a:solidFill>
              </a:ln>
              <a:solidFill>
                <a:schemeClr val="accent2">
                  <a:lumMod val="40000"/>
                  <a:lumOff val="60000"/>
                </a:schemeClr>
              </a:solidFill>
              <a:effectLst>
                <a:outerShdw blurRad="63500" dist="38100" dir="2700000" algn="tl" rotWithShape="0">
                  <a:srgbClr val="C00000"/>
                </a:outerShdw>
              </a:effectLst>
            </a:endParaRPr>
          </a:p>
        </p:txBody>
      </p:sp>
      <p:sp>
        <p:nvSpPr>
          <p:cNvPr id="3" name="Content Placeholder 2"/>
          <p:cNvSpPr>
            <a:spLocks noGrp="1"/>
          </p:cNvSpPr>
          <p:nvPr>
            <p:ph idx="1"/>
          </p:nvPr>
        </p:nvSpPr>
        <p:spPr>
          <a:xfrm>
            <a:off x="457200" y="685800"/>
            <a:ext cx="8229600" cy="5791200"/>
          </a:xfrm>
        </p:spPr>
        <p:txBody>
          <a:bodyPr>
            <a:normAutofit fontScale="85000" lnSpcReduction="10000"/>
          </a:bodyPr>
          <a:lstStyle/>
          <a:p>
            <a:pPr>
              <a:buNone/>
            </a:pPr>
            <a:r>
              <a:rPr lang="en-US" b="1" dirty="0" smtClean="0">
                <a:effectLst>
                  <a:glow rad="63500">
                    <a:schemeClr val="accent1">
                      <a:satMod val="175000"/>
                      <a:alpha val="40000"/>
                    </a:schemeClr>
                  </a:glow>
                </a:effectLst>
              </a:rPr>
              <a:t>Matthew 18.15</a:t>
            </a:r>
          </a:p>
          <a:p>
            <a:r>
              <a:rPr lang="en-US" b="1" dirty="0" smtClean="0">
                <a:effectLst>
                  <a:glow rad="63500">
                    <a:schemeClr val="accent1">
                      <a:satMod val="175000"/>
                      <a:alpha val="40000"/>
                    </a:schemeClr>
                  </a:glow>
                </a:effectLst>
              </a:rPr>
              <a:t>RSV</a:t>
            </a:r>
            <a:r>
              <a:rPr lang="en-US" dirty="0" smtClean="0">
                <a:effectLst>
                  <a:glow rad="63500">
                    <a:schemeClr val="accent1">
                      <a:satMod val="175000"/>
                      <a:alpha val="40000"/>
                    </a:schemeClr>
                  </a:glow>
                </a:effectLst>
              </a:rPr>
              <a:t>: “If your </a:t>
            </a:r>
            <a:r>
              <a:rPr lang="en-US" b="1" dirty="0" smtClean="0">
                <a:effectLst>
                  <a:glow rad="63500">
                    <a:schemeClr val="accent1">
                      <a:satMod val="175000"/>
                      <a:alpha val="40000"/>
                    </a:schemeClr>
                  </a:glow>
                </a:effectLst>
              </a:rPr>
              <a:t>brother</a:t>
            </a:r>
            <a:r>
              <a:rPr lang="en-US" dirty="0" smtClean="0">
                <a:effectLst>
                  <a:glow rad="63500">
                    <a:schemeClr val="accent1">
                      <a:satMod val="175000"/>
                      <a:alpha val="40000"/>
                    </a:schemeClr>
                  </a:glow>
                </a:effectLst>
              </a:rPr>
              <a:t> sins against you, go and tell him his fault, between you and him alone. If he listens to you, you have gained your </a:t>
            </a:r>
            <a:r>
              <a:rPr lang="en-US" b="1" dirty="0" smtClean="0">
                <a:effectLst>
                  <a:glow rad="63500">
                    <a:schemeClr val="accent1">
                      <a:satMod val="175000"/>
                      <a:alpha val="40000"/>
                    </a:schemeClr>
                  </a:glow>
                </a:effectLst>
              </a:rPr>
              <a:t>brother</a:t>
            </a:r>
            <a:r>
              <a:rPr lang="en-US" dirty="0" smtClean="0">
                <a:effectLst>
                  <a:glow rad="63500">
                    <a:schemeClr val="accent1">
                      <a:satMod val="175000"/>
                      <a:alpha val="40000"/>
                    </a:schemeClr>
                  </a:glow>
                </a:effectLst>
              </a:rPr>
              <a:t>.”</a:t>
            </a:r>
          </a:p>
          <a:p>
            <a:r>
              <a:rPr lang="en-US" b="1" dirty="0" smtClean="0">
                <a:effectLst>
                  <a:glow rad="63500">
                    <a:schemeClr val="accent2">
                      <a:satMod val="175000"/>
                      <a:alpha val="40000"/>
                    </a:schemeClr>
                  </a:glow>
                </a:effectLst>
              </a:rPr>
              <a:t>NRSV</a:t>
            </a:r>
            <a:r>
              <a:rPr lang="en-US" dirty="0" smtClean="0">
                <a:effectLst>
                  <a:glow rad="63500">
                    <a:schemeClr val="accent2">
                      <a:satMod val="175000"/>
                      <a:alpha val="40000"/>
                    </a:schemeClr>
                  </a:glow>
                </a:effectLst>
              </a:rPr>
              <a:t>: “If another </a:t>
            </a:r>
            <a:r>
              <a:rPr lang="en-US" b="1" dirty="0" smtClean="0">
                <a:effectLst>
                  <a:glow rad="63500">
                    <a:schemeClr val="accent2">
                      <a:satMod val="175000"/>
                      <a:alpha val="40000"/>
                    </a:schemeClr>
                  </a:glow>
                </a:effectLst>
              </a:rPr>
              <a:t>member</a:t>
            </a:r>
            <a:r>
              <a:rPr lang="en-US" dirty="0" smtClean="0">
                <a:effectLst>
                  <a:glow rad="63500">
                    <a:schemeClr val="accent2">
                      <a:satMod val="175000"/>
                      <a:alpha val="40000"/>
                    </a:schemeClr>
                  </a:glow>
                </a:effectLst>
              </a:rPr>
              <a:t> of the church sins against you, go and point out the fault when the two of you are alone. If the </a:t>
            </a:r>
            <a:r>
              <a:rPr lang="en-US" b="1" dirty="0" smtClean="0">
                <a:effectLst>
                  <a:glow rad="63500">
                    <a:schemeClr val="accent2">
                      <a:satMod val="175000"/>
                      <a:alpha val="40000"/>
                    </a:schemeClr>
                  </a:glow>
                </a:effectLst>
              </a:rPr>
              <a:t>member</a:t>
            </a:r>
            <a:r>
              <a:rPr lang="en-US" dirty="0" smtClean="0">
                <a:effectLst>
                  <a:glow rad="63500">
                    <a:schemeClr val="accent2">
                      <a:satMod val="175000"/>
                      <a:alpha val="40000"/>
                    </a:schemeClr>
                  </a:glow>
                </a:effectLst>
              </a:rPr>
              <a:t> listens to you, you have regained </a:t>
            </a:r>
            <a:r>
              <a:rPr lang="en-US" b="1" dirty="0" smtClean="0">
                <a:effectLst>
                  <a:glow rad="63500">
                    <a:schemeClr val="accent2">
                      <a:satMod val="175000"/>
                      <a:alpha val="40000"/>
                    </a:schemeClr>
                  </a:glow>
                </a:effectLst>
              </a:rPr>
              <a:t>that one</a:t>
            </a:r>
            <a:r>
              <a:rPr lang="en-US" dirty="0" smtClean="0">
                <a:effectLst>
                  <a:glow rad="63500">
                    <a:schemeClr val="accent2">
                      <a:satMod val="175000"/>
                      <a:alpha val="40000"/>
                    </a:schemeClr>
                  </a:glow>
                </a:effectLst>
              </a:rPr>
              <a:t>.” </a:t>
            </a:r>
          </a:p>
          <a:p>
            <a:pPr lvl="1"/>
            <a:r>
              <a:rPr lang="en-US" i="1" dirty="0" smtClean="0">
                <a:effectLst>
                  <a:glow rad="63500">
                    <a:schemeClr val="accent2">
                      <a:satMod val="175000"/>
                      <a:alpha val="40000"/>
                    </a:schemeClr>
                  </a:glow>
                </a:effectLst>
              </a:rPr>
              <a:t>In Matt 18.15, the NRSV is an ugly translation. This is due to an overriding principle of making the translation gender inclusive, even if the English ends up being terrible. Who speaks like this: “If the member listens to you, you have regained that one”? In this respect, the NRSV has gone retro, mimicking the homeliness of the old RV, but without its accuracy.</a:t>
            </a:r>
            <a:r>
              <a:rPr lang="en-US" dirty="0" smtClean="0">
                <a:effectLst>
                  <a:glow rad="63500">
                    <a:schemeClr val="accent2">
                      <a:satMod val="175000"/>
                      <a:alpha val="40000"/>
                    </a:schemeClr>
                  </a:glow>
                </a:effectLst>
              </a:rPr>
              <a:t>  (Dan Wallace)</a:t>
            </a:r>
          </a:p>
          <a:p>
            <a:endParaRPr lang="en-US" b="1" dirty="0" smtClean="0"/>
          </a:p>
          <a:p>
            <a:endParaRPr lang="en-US" dirty="0" smtClean="0"/>
          </a:p>
        </p:txBody>
      </p:sp>
      <p:sp>
        <p:nvSpPr>
          <p:cNvPr id="15361" name="Rectangle 1"/>
          <p:cNvSpPr>
            <a:spLocks noChangeArrowheads="1"/>
          </p:cNvSpPr>
          <p:nvPr/>
        </p:nvSpPr>
        <p:spPr bwMode="auto">
          <a:xfrm>
            <a:off x="381000" y="6581001"/>
            <a:ext cx="7924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1200" b="1" dirty="0" smtClean="0">
                <a:latin typeface="Calibri" pitchFamily="34" charset="0"/>
                <a:ea typeface="Times New Roman" pitchFamily="18" charset="0"/>
                <a:cs typeface="Times New Roman" pitchFamily="18" charset="0"/>
                <a:hlinkClick r:id="rId4"/>
              </a:rPr>
              <a:t>http://www.reclaimingthemind.org/blog/2011/07/a-review-of-the-niv-2011-part-1-of-4/</a:t>
            </a:r>
            <a:r>
              <a:rPr lang="en-US" sz="1200" b="1" dirty="0" smtClean="0">
                <a:latin typeface="Calibri" pitchFamily="34" charset="0"/>
                <a:ea typeface="Times New Roman" pitchFamily="18" charset="0"/>
                <a:cs typeface="Times New Roman" pitchFamily="18" charset="0"/>
              </a:rPr>
              <a:t> (</a:t>
            </a: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by Dan Wallace)</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vert="horz" lIns="91440" tIns="45720" rIns="91440" bIns="45720" rtlCol="0" anchor="ctr">
            <a:noAutofit/>
          </a:bodyPr>
          <a:lstStyle/>
          <a:p>
            <a:r>
              <a:rPr lang="en-US" sz="3600" b="1" dirty="0" smtClean="0">
                <a:ln>
                  <a:solidFill>
                    <a:schemeClr val="tx1"/>
                  </a:solidFill>
                </a:ln>
                <a:solidFill>
                  <a:schemeClr val="accent2">
                    <a:lumMod val="40000"/>
                    <a:lumOff val="60000"/>
                  </a:schemeClr>
                </a:solidFill>
                <a:effectLst>
                  <a:outerShdw blurRad="63500" dist="38100" dir="2700000" algn="tl" rotWithShape="0">
                    <a:srgbClr val="C00000"/>
                  </a:outerShdw>
                </a:effectLst>
              </a:rPr>
              <a:t>Gender-Neutral Translation Problems</a:t>
            </a:r>
            <a:endParaRPr lang="en-US" sz="3600" b="1" dirty="0">
              <a:ln>
                <a:solidFill>
                  <a:schemeClr val="tx1"/>
                </a:solidFill>
              </a:ln>
              <a:solidFill>
                <a:schemeClr val="accent2">
                  <a:lumMod val="40000"/>
                  <a:lumOff val="60000"/>
                </a:schemeClr>
              </a:solidFill>
              <a:effectLst>
                <a:outerShdw blurRad="63500" dist="38100" dir="2700000" algn="tl" rotWithShape="0">
                  <a:srgbClr val="C00000"/>
                </a:outerShdw>
              </a:effectLst>
            </a:endParaRPr>
          </a:p>
        </p:txBody>
      </p:sp>
      <p:sp>
        <p:nvSpPr>
          <p:cNvPr id="3" name="Content Placeholder 2"/>
          <p:cNvSpPr>
            <a:spLocks noGrp="1"/>
          </p:cNvSpPr>
          <p:nvPr>
            <p:ph idx="1"/>
          </p:nvPr>
        </p:nvSpPr>
        <p:spPr>
          <a:xfrm>
            <a:off x="457200" y="685800"/>
            <a:ext cx="8229600" cy="5791200"/>
          </a:xfrm>
        </p:spPr>
        <p:txBody>
          <a:bodyPr>
            <a:normAutofit/>
          </a:bodyPr>
          <a:lstStyle/>
          <a:p>
            <a:pPr>
              <a:buNone/>
            </a:pPr>
            <a:r>
              <a:rPr lang="en-US" b="1" dirty="0" smtClean="0">
                <a:effectLst>
                  <a:glow rad="63500">
                    <a:schemeClr val="accent1">
                      <a:satMod val="175000"/>
                      <a:alpha val="40000"/>
                    </a:schemeClr>
                  </a:glow>
                </a:effectLst>
              </a:rPr>
              <a:t>Titus 1:5-6</a:t>
            </a:r>
          </a:p>
          <a:p>
            <a:r>
              <a:rPr lang="en-US" b="1" dirty="0" smtClean="0">
                <a:effectLst>
                  <a:glow rad="63500">
                    <a:schemeClr val="accent1">
                      <a:satMod val="175000"/>
                      <a:alpha val="40000"/>
                    </a:schemeClr>
                  </a:glow>
                </a:effectLst>
              </a:rPr>
              <a:t>RSV</a:t>
            </a:r>
            <a:r>
              <a:rPr lang="en-US" dirty="0" smtClean="0">
                <a:effectLst>
                  <a:glow rad="63500">
                    <a:schemeClr val="accent1">
                      <a:satMod val="175000"/>
                      <a:alpha val="40000"/>
                    </a:schemeClr>
                  </a:glow>
                </a:effectLst>
              </a:rPr>
              <a:t>: ….appoint </a:t>
            </a:r>
            <a:r>
              <a:rPr lang="en-US" b="1" i="1" dirty="0" smtClean="0">
                <a:effectLst>
                  <a:glow rad="63500">
                    <a:schemeClr val="accent1">
                      <a:satMod val="175000"/>
                      <a:alpha val="40000"/>
                    </a:schemeClr>
                  </a:glow>
                </a:effectLst>
              </a:rPr>
              <a:t>elders</a:t>
            </a:r>
            <a:r>
              <a:rPr lang="en-US" dirty="0" smtClean="0">
                <a:effectLst>
                  <a:glow rad="63500">
                    <a:schemeClr val="accent1">
                      <a:satMod val="175000"/>
                      <a:alpha val="40000"/>
                    </a:schemeClr>
                  </a:glow>
                </a:effectLst>
              </a:rPr>
              <a:t> in every town as I directed you….</a:t>
            </a:r>
            <a:r>
              <a:rPr lang="en-US" b="1" i="1" dirty="0" smtClean="0">
                <a:effectLst>
                  <a:glow rad="63500">
                    <a:schemeClr val="accent1">
                      <a:satMod val="175000"/>
                      <a:alpha val="40000"/>
                    </a:schemeClr>
                  </a:glow>
                </a:effectLst>
              </a:rPr>
              <a:t>the husband </a:t>
            </a:r>
            <a:r>
              <a:rPr lang="en-US" i="1" dirty="0" smtClean="0">
                <a:effectLst>
                  <a:glow rad="63500">
                    <a:schemeClr val="accent1">
                      <a:satMod val="175000"/>
                      <a:alpha val="40000"/>
                    </a:schemeClr>
                  </a:glow>
                </a:effectLst>
              </a:rPr>
              <a:t>(Greek: </a:t>
            </a:r>
            <a:r>
              <a:rPr lang="en-US" i="1" dirty="0" err="1" smtClean="0">
                <a:effectLst>
                  <a:glow rad="63500">
                    <a:schemeClr val="accent1">
                      <a:satMod val="175000"/>
                      <a:alpha val="40000"/>
                    </a:schemeClr>
                  </a:glow>
                </a:effectLst>
              </a:rPr>
              <a:t>aner</a:t>
            </a:r>
            <a:r>
              <a:rPr lang="en-US" i="1" dirty="0" smtClean="0">
                <a:effectLst>
                  <a:glow rad="63500">
                    <a:schemeClr val="accent1">
                      <a:satMod val="175000"/>
                      <a:alpha val="40000"/>
                    </a:schemeClr>
                  </a:glow>
                </a:effectLst>
              </a:rPr>
              <a:t>) </a:t>
            </a:r>
            <a:r>
              <a:rPr lang="en-US" b="1" i="1" dirty="0" smtClean="0">
                <a:effectLst>
                  <a:glow rad="63500">
                    <a:schemeClr val="accent1">
                      <a:satMod val="175000"/>
                      <a:alpha val="40000"/>
                    </a:schemeClr>
                  </a:glow>
                </a:effectLst>
              </a:rPr>
              <a:t>of one wife</a:t>
            </a:r>
            <a:r>
              <a:rPr lang="en-US" dirty="0" smtClean="0">
                <a:effectLst>
                  <a:glow rad="63500">
                    <a:schemeClr val="accent1">
                      <a:satMod val="175000"/>
                      <a:alpha val="40000"/>
                    </a:schemeClr>
                  </a:glow>
                </a:effectLst>
              </a:rPr>
              <a:t>…</a:t>
            </a:r>
          </a:p>
          <a:p>
            <a:r>
              <a:rPr lang="en-US" b="1" dirty="0" smtClean="0">
                <a:effectLst>
                  <a:glow rad="63500">
                    <a:schemeClr val="accent2">
                      <a:satMod val="175000"/>
                      <a:alpha val="40000"/>
                    </a:schemeClr>
                  </a:glow>
                </a:effectLst>
              </a:rPr>
              <a:t>NRSV</a:t>
            </a:r>
            <a:r>
              <a:rPr lang="en-US" dirty="0" smtClean="0">
                <a:effectLst>
                  <a:glow rad="63500">
                    <a:schemeClr val="accent2">
                      <a:satMod val="175000"/>
                      <a:alpha val="40000"/>
                    </a:schemeClr>
                  </a:glow>
                </a:effectLst>
              </a:rPr>
              <a:t>: ….appoint </a:t>
            </a:r>
            <a:r>
              <a:rPr lang="en-US" b="1" i="1" dirty="0" smtClean="0">
                <a:effectLst>
                  <a:glow rad="63500">
                    <a:schemeClr val="accent2">
                      <a:satMod val="175000"/>
                      <a:alpha val="40000"/>
                    </a:schemeClr>
                  </a:glow>
                </a:effectLst>
              </a:rPr>
              <a:t>elders</a:t>
            </a:r>
            <a:r>
              <a:rPr lang="en-US" dirty="0" smtClean="0">
                <a:effectLst>
                  <a:glow rad="63500">
                    <a:schemeClr val="accent2">
                      <a:satMod val="175000"/>
                      <a:alpha val="40000"/>
                    </a:schemeClr>
                  </a:glow>
                </a:effectLst>
              </a:rPr>
              <a:t> in every town, as I directed you…. </a:t>
            </a:r>
            <a:r>
              <a:rPr lang="en-US" b="1" i="1" dirty="0" smtClean="0">
                <a:effectLst>
                  <a:glow rad="63500">
                    <a:schemeClr val="accent2">
                      <a:satMod val="175000"/>
                      <a:alpha val="40000"/>
                    </a:schemeClr>
                  </a:glow>
                </a:effectLst>
              </a:rPr>
              <a:t>married only once</a:t>
            </a:r>
            <a:r>
              <a:rPr lang="en-US" dirty="0" smtClean="0">
                <a:effectLst>
                  <a:glow rad="63500">
                    <a:schemeClr val="accent2">
                      <a:satMod val="175000"/>
                      <a:alpha val="40000"/>
                    </a:schemeClr>
                  </a:glow>
                </a:effectLst>
              </a:rPr>
              <a:t>…</a:t>
            </a:r>
          </a:p>
          <a:p>
            <a:endParaRPr lang="en-US" b="1" dirty="0" smtClean="0"/>
          </a:p>
          <a:p>
            <a:endParaRPr lang="en-US" dirty="0" smtClean="0"/>
          </a:p>
        </p:txBody>
      </p:sp>
      <p:sp>
        <p:nvSpPr>
          <p:cNvPr id="15361" name="Rectangle 1"/>
          <p:cNvSpPr>
            <a:spLocks noChangeArrowheads="1"/>
          </p:cNvSpPr>
          <p:nvPr/>
        </p:nvSpPr>
        <p:spPr bwMode="auto">
          <a:xfrm>
            <a:off x="381000" y="6581001"/>
            <a:ext cx="7924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4"/>
              </a:rPr>
              <a:t>http://www.cbmw.org/Resources/Articles/What-s-Wrong-with-Gender-Neutral-Bible-Translations</a:t>
            </a: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(by Wayne Grudem)</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vert="horz" lIns="91440" tIns="45720" rIns="91440" bIns="45720" rtlCol="0" anchor="ctr">
            <a:noAutofit/>
          </a:bodyPr>
          <a:lstStyle/>
          <a:p>
            <a:r>
              <a:rPr lang="en-US" sz="3600" b="1" dirty="0" smtClean="0">
                <a:ln>
                  <a:solidFill>
                    <a:schemeClr val="tx1"/>
                  </a:solidFill>
                </a:ln>
                <a:solidFill>
                  <a:schemeClr val="accent2">
                    <a:lumMod val="40000"/>
                    <a:lumOff val="60000"/>
                  </a:schemeClr>
                </a:solidFill>
                <a:effectLst>
                  <a:outerShdw blurRad="63500" dist="38100" dir="2700000" algn="tl" rotWithShape="0">
                    <a:srgbClr val="C00000"/>
                  </a:outerShdw>
                </a:effectLst>
              </a:rPr>
              <a:t>Gender-Neutral Translation Problems</a:t>
            </a:r>
            <a:endParaRPr lang="en-US" sz="3600" b="1" dirty="0">
              <a:ln>
                <a:solidFill>
                  <a:schemeClr val="tx1"/>
                </a:solidFill>
              </a:ln>
              <a:solidFill>
                <a:schemeClr val="accent2">
                  <a:lumMod val="40000"/>
                  <a:lumOff val="60000"/>
                </a:schemeClr>
              </a:solidFill>
              <a:effectLst>
                <a:outerShdw blurRad="63500" dist="38100" dir="2700000" algn="tl" rotWithShape="0">
                  <a:srgbClr val="C00000"/>
                </a:outerShdw>
              </a:effectLst>
            </a:endParaRPr>
          </a:p>
        </p:txBody>
      </p:sp>
      <p:sp>
        <p:nvSpPr>
          <p:cNvPr id="3" name="Content Placeholder 2"/>
          <p:cNvSpPr>
            <a:spLocks noGrp="1"/>
          </p:cNvSpPr>
          <p:nvPr>
            <p:ph idx="1"/>
          </p:nvPr>
        </p:nvSpPr>
        <p:spPr>
          <a:xfrm>
            <a:off x="457200" y="685800"/>
            <a:ext cx="8229600" cy="5791200"/>
          </a:xfrm>
        </p:spPr>
        <p:txBody>
          <a:bodyPr>
            <a:normAutofit/>
          </a:bodyPr>
          <a:lstStyle/>
          <a:p>
            <a:pPr>
              <a:buNone/>
            </a:pPr>
            <a:r>
              <a:rPr lang="en-US" b="1" dirty="0" smtClean="0">
                <a:effectLst>
                  <a:glow rad="63500">
                    <a:schemeClr val="accent1">
                      <a:satMod val="175000"/>
                      <a:alpha val="40000"/>
                    </a:schemeClr>
                  </a:glow>
                </a:effectLst>
              </a:rPr>
              <a:t>Numbers 31:28</a:t>
            </a:r>
          </a:p>
          <a:p>
            <a:r>
              <a:rPr lang="en-US" dirty="0" smtClean="0">
                <a:effectLst>
                  <a:glow rad="63500">
                    <a:schemeClr val="accent1">
                      <a:satMod val="175000"/>
                      <a:alpha val="40000"/>
                    </a:schemeClr>
                  </a:glow>
                </a:effectLst>
              </a:rPr>
              <a:t>RSV - “the </a:t>
            </a:r>
            <a:r>
              <a:rPr lang="en-US" b="1" i="1" dirty="0" smtClean="0">
                <a:effectLst>
                  <a:glow rad="63500">
                    <a:schemeClr val="accent1">
                      <a:satMod val="175000"/>
                      <a:alpha val="40000"/>
                    </a:schemeClr>
                  </a:glow>
                </a:effectLst>
              </a:rPr>
              <a:t>men of war</a:t>
            </a:r>
            <a:r>
              <a:rPr lang="en-US" b="1" dirty="0" smtClean="0">
                <a:effectLst>
                  <a:glow rad="63500">
                    <a:schemeClr val="accent1">
                      <a:satMod val="175000"/>
                      <a:alpha val="40000"/>
                    </a:schemeClr>
                  </a:glow>
                </a:effectLst>
              </a:rPr>
              <a:t> </a:t>
            </a:r>
            <a:r>
              <a:rPr lang="en-US" dirty="0" smtClean="0">
                <a:effectLst>
                  <a:glow rad="63500">
                    <a:schemeClr val="accent1">
                      <a:satMod val="175000"/>
                      <a:alpha val="40000"/>
                    </a:schemeClr>
                  </a:glow>
                </a:effectLst>
              </a:rPr>
              <a:t>who went out to battle”</a:t>
            </a:r>
          </a:p>
          <a:p>
            <a:r>
              <a:rPr lang="en-US" dirty="0" smtClean="0">
                <a:effectLst>
                  <a:glow rad="63500">
                    <a:schemeClr val="accent2">
                      <a:satMod val="175000"/>
                      <a:alpha val="40000"/>
                    </a:schemeClr>
                  </a:glow>
                </a:effectLst>
              </a:rPr>
              <a:t>NRSV – “the </a:t>
            </a:r>
            <a:r>
              <a:rPr lang="en-US" b="1" i="1" dirty="0" smtClean="0">
                <a:effectLst>
                  <a:glow rad="63500">
                    <a:schemeClr val="accent2">
                      <a:satMod val="175000"/>
                      <a:alpha val="40000"/>
                    </a:schemeClr>
                  </a:glow>
                </a:effectLst>
              </a:rPr>
              <a:t>warriors</a:t>
            </a:r>
            <a:r>
              <a:rPr lang="en-US" dirty="0" smtClean="0">
                <a:effectLst>
                  <a:glow rad="63500">
                    <a:schemeClr val="accent2">
                      <a:satMod val="175000"/>
                      <a:alpha val="40000"/>
                    </a:schemeClr>
                  </a:glow>
                </a:effectLst>
              </a:rPr>
              <a:t> who went out to battle”</a:t>
            </a:r>
            <a:endParaRPr lang="en-US" b="1" dirty="0" smtClean="0">
              <a:effectLst>
                <a:glow rad="63500">
                  <a:schemeClr val="accent2">
                    <a:satMod val="175000"/>
                    <a:alpha val="40000"/>
                  </a:schemeClr>
                </a:glow>
              </a:effectLst>
            </a:endParaRPr>
          </a:p>
          <a:p>
            <a:endParaRPr lang="en-US" dirty="0" smtClean="0"/>
          </a:p>
        </p:txBody>
      </p:sp>
      <p:sp>
        <p:nvSpPr>
          <p:cNvPr id="15361" name="Rectangle 1"/>
          <p:cNvSpPr>
            <a:spLocks noChangeArrowheads="1"/>
          </p:cNvSpPr>
          <p:nvPr/>
        </p:nvSpPr>
        <p:spPr bwMode="auto">
          <a:xfrm>
            <a:off x="381000" y="6581001"/>
            <a:ext cx="7924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4"/>
              </a:rPr>
              <a:t>http://www.cbmw.org/Resources/Articles/What-s-Wrong-with-Gender-Neutral-Bible-Translations</a:t>
            </a: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(by Wayne Grudem)</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a:noAutofit/>
          </a:bodyPr>
          <a:lstStyle/>
          <a:p>
            <a:r>
              <a:rPr lang="en-US" sz="3600" b="1" dirty="0" smtClean="0">
                <a:ln>
                  <a:solidFill>
                    <a:schemeClr val="tx1"/>
                  </a:solidFill>
                </a:ln>
                <a:solidFill>
                  <a:schemeClr val="accent2">
                    <a:lumMod val="40000"/>
                    <a:lumOff val="60000"/>
                  </a:schemeClr>
                </a:solidFill>
                <a:effectLst>
                  <a:outerShdw blurRad="63500" dist="38100" dir="2700000" algn="tl" rotWithShape="0">
                    <a:srgbClr val="C00000"/>
                  </a:outerShdw>
                </a:effectLst>
              </a:rPr>
              <a:t>Gender-Neutral Translation Problems</a:t>
            </a:r>
            <a:endParaRPr lang="en-US" b="1" dirty="0">
              <a:ln>
                <a:solidFill>
                  <a:schemeClr val="tx1"/>
                </a:solidFill>
              </a:ln>
              <a:solidFill>
                <a:schemeClr val="accent2">
                  <a:lumMod val="40000"/>
                  <a:lumOff val="60000"/>
                </a:schemeClr>
              </a:solidFill>
              <a:effectLst>
                <a:outerShdw blurRad="63500" dist="38100" dir="2700000" algn="tl" rotWithShape="0">
                  <a:srgbClr val="C00000"/>
                </a:outerShdw>
              </a:effectLst>
            </a:endParaRPr>
          </a:p>
        </p:txBody>
      </p:sp>
      <p:sp>
        <p:nvSpPr>
          <p:cNvPr id="3" name="Content Placeholder 2"/>
          <p:cNvSpPr>
            <a:spLocks noGrp="1"/>
          </p:cNvSpPr>
          <p:nvPr>
            <p:ph idx="1"/>
          </p:nvPr>
        </p:nvSpPr>
        <p:spPr>
          <a:xfrm>
            <a:off x="457200" y="685800"/>
            <a:ext cx="8229600" cy="5791200"/>
          </a:xfrm>
        </p:spPr>
        <p:txBody>
          <a:bodyPr>
            <a:normAutofit fontScale="77500" lnSpcReduction="20000"/>
          </a:bodyPr>
          <a:lstStyle/>
          <a:p>
            <a:pPr>
              <a:buNone/>
            </a:pPr>
            <a:r>
              <a:rPr lang="en-US" sz="3600" b="1" dirty="0" smtClean="0">
                <a:effectLst>
                  <a:glow rad="63500">
                    <a:schemeClr val="accent1">
                      <a:satMod val="175000"/>
                      <a:alpha val="40000"/>
                    </a:schemeClr>
                  </a:glow>
                </a:effectLst>
              </a:rPr>
              <a:t>Daniel 7:13</a:t>
            </a:r>
          </a:p>
          <a:p>
            <a:r>
              <a:rPr lang="en-US" sz="3600" b="1" dirty="0" smtClean="0">
                <a:effectLst>
                  <a:glow rad="63500">
                    <a:schemeClr val="accent1">
                      <a:satMod val="175000"/>
                      <a:alpha val="40000"/>
                    </a:schemeClr>
                  </a:glow>
                </a:effectLst>
              </a:rPr>
              <a:t>RSV</a:t>
            </a:r>
            <a:r>
              <a:rPr lang="en-US" sz="3600" dirty="0" smtClean="0">
                <a:effectLst>
                  <a:glow rad="63500">
                    <a:schemeClr val="accent1">
                      <a:satMod val="175000"/>
                      <a:alpha val="40000"/>
                    </a:schemeClr>
                  </a:glow>
                </a:effectLst>
              </a:rPr>
              <a:t> - “I saw in the night visions, and behold, with the clouds of heaven there came one like a </a:t>
            </a:r>
            <a:r>
              <a:rPr lang="en-US" sz="3600" b="1" i="1" dirty="0" smtClean="0">
                <a:effectLst>
                  <a:glow rad="63500">
                    <a:schemeClr val="accent1">
                      <a:satMod val="175000"/>
                      <a:alpha val="40000"/>
                    </a:schemeClr>
                  </a:glow>
                </a:effectLst>
              </a:rPr>
              <a:t>son of man</a:t>
            </a:r>
            <a:r>
              <a:rPr lang="en-US" sz="3600" dirty="0" smtClean="0">
                <a:effectLst>
                  <a:glow rad="63500">
                    <a:schemeClr val="accent1">
                      <a:satMod val="175000"/>
                      <a:alpha val="40000"/>
                    </a:schemeClr>
                  </a:glow>
                </a:effectLst>
              </a:rPr>
              <a:t>…</a:t>
            </a:r>
          </a:p>
          <a:p>
            <a:r>
              <a:rPr lang="en-US" sz="3600" b="1" dirty="0" smtClean="0">
                <a:effectLst>
                  <a:glow rad="63500">
                    <a:schemeClr val="accent2">
                      <a:satMod val="175000"/>
                      <a:alpha val="40000"/>
                    </a:schemeClr>
                  </a:glow>
                </a:effectLst>
              </a:rPr>
              <a:t>NRSV</a:t>
            </a:r>
            <a:r>
              <a:rPr lang="en-US" sz="3600" dirty="0" smtClean="0">
                <a:effectLst>
                  <a:glow rad="63500">
                    <a:schemeClr val="accent2">
                      <a:satMod val="175000"/>
                      <a:alpha val="40000"/>
                    </a:schemeClr>
                  </a:glow>
                </a:effectLst>
              </a:rPr>
              <a:t> – “As I watched in the night visions, I saw one like a </a:t>
            </a:r>
            <a:r>
              <a:rPr lang="en-US" sz="3600" b="1" i="1" dirty="0" smtClean="0">
                <a:effectLst>
                  <a:glow rad="63500">
                    <a:schemeClr val="accent2">
                      <a:satMod val="175000"/>
                      <a:alpha val="40000"/>
                    </a:schemeClr>
                  </a:glow>
                </a:effectLst>
              </a:rPr>
              <a:t>human being</a:t>
            </a:r>
            <a:r>
              <a:rPr lang="en-US" sz="3600" b="1" i="1" baseline="30000" dirty="0" smtClean="0">
                <a:effectLst>
                  <a:glow rad="63500">
                    <a:schemeClr val="accent2">
                      <a:satMod val="175000"/>
                      <a:alpha val="40000"/>
                    </a:schemeClr>
                  </a:glow>
                </a:effectLst>
              </a:rPr>
              <a:t> </a:t>
            </a:r>
            <a:r>
              <a:rPr lang="en-US" sz="3600" dirty="0" smtClean="0">
                <a:effectLst>
                  <a:glow rad="63500">
                    <a:schemeClr val="accent2">
                      <a:satMod val="175000"/>
                      <a:alpha val="40000"/>
                    </a:schemeClr>
                  </a:glow>
                </a:effectLst>
              </a:rPr>
              <a:t>coming with the clouds of heaven…</a:t>
            </a:r>
          </a:p>
          <a:p>
            <a:pPr>
              <a:buNone/>
            </a:pPr>
            <a:r>
              <a:rPr lang="en-US" sz="3600" b="1" dirty="0" smtClean="0">
                <a:effectLst>
                  <a:glow rad="63500">
                    <a:schemeClr val="accent1">
                      <a:satMod val="175000"/>
                      <a:alpha val="40000"/>
                    </a:schemeClr>
                  </a:glow>
                </a:effectLst>
              </a:rPr>
              <a:t>Compare with Matthew 26:64 </a:t>
            </a:r>
          </a:p>
          <a:p>
            <a:r>
              <a:rPr lang="en-US" sz="3600" b="1" dirty="0" smtClean="0">
                <a:effectLst>
                  <a:glow rad="63500">
                    <a:schemeClr val="accent1">
                      <a:satMod val="175000"/>
                      <a:alpha val="40000"/>
                    </a:schemeClr>
                  </a:glow>
                </a:effectLst>
              </a:rPr>
              <a:t>RSV: </a:t>
            </a:r>
            <a:r>
              <a:rPr lang="en-US" sz="3600" dirty="0" smtClean="0">
                <a:effectLst>
                  <a:glow rad="63500">
                    <a:schemeClr val="accent1">
                      <a:satMod val="175000"/>
                      <a:alpha val="40000"/>
                    </a:schemeClr>
                  </a:glow>
                </a:effectLst>
              </a:rPr>
              <a:t>Jesus said to him</a:t>
            </a:r>
            <a:r>
              <a:rPr lang="en-US" sz="3600" smtClean="0">
                <a:effectLst>
                  <a:glow rad="63500">
                    <a:schemeClr val="accent1">
                      <a:satMod val="175000"/>
                      <a:alpha val="40000"/>
                    </a:schemeClr>
                  </a:glow>
                </a:effectLst>
              </a:rPr>
              <a:t>, “…hereafter </a:t>
            </a:r>
            <a:r>
              <a:rPr lang="en-US" sz="3600" dirty="0" smtClean="0">
                <a:effectLst>
                  <a:glow rad="63500">
                    <a:schemeClr val="accent1">
                      <a:satMod val="175000"/>
                      <a:alpha val="40000"/>
                    </a:schemeClr>
                  </a:glow>
                </a:effectLst>
              </a:rPr>
              <a:t>you will see the </a:t>
            </a:r>
            <a:r>
              <a:rPr lang="en-US" sz="3600" b="1" i="1" dirty="0" smtClean="0">
                <a:effectLst>
                  <a:glow rad="63500">
                    <a:schemeClr val="accent1">
                      <a:satMod val="175000"/>
                      <a:alpha val="40000"/>
                    </a:schemeClr>
                  </a:glow>
                </a:effectLst>
              </a:rPr>
              <a:t>Son of man </a:t>
            </a:r>
            <a:r>
              <a:rPr lang="en-US" sz="3600" dirty="0" smtClean="0">
                <a:effectLst>
                  <a:glow rad="63500">
                    <a:schemeClr val="accent1">
                      <a:satMod val="175000"/>
                      <a:alpha val="40000"/>
                    </a:schemeClr>
                  </a:glow>
                </a:effectLst>
              </a:rPr>
              <a:t>seated at the right hand of Power, and coming on the clouds of heaven.”</a:t>
            </a:r>
          </a:p>
          <a:p>
            <a:r>
              <a:rPr lang="en-US" sz="3600" b="1" dirty="0" smtClean="0">
                <a:effectLst>
                  <a:glow rad="63500">
                    <a:schemeClr val="accent2">
                      <a:satMod val="175000"/>
                      <a:alpha val="40000"/>
                    </a:schemeClr>
                  </a:glow>
                </a:effectLst>
              </a:rPr>
              <a:t>NRSV</a:t>
            </a:r>
            <a:r>
              <a:rPr lang="en-US" sz="3600" dirty="0" smtClean="0">
                <a:effectLst>
                  <a:glow rad="63500">
                    <a:schemeClr val="accent2">
                      <a:satMod val="175000"/>
                      <a:alpha val="40000"/>
                    </a:schemeClr>
                  </a:glow>
                </a:effectLst>
              </a:rPr>
              <a:t>: Jesus said to him, “…From now on you will see the </a:t>
            </a:r>
            <a:r>
              <a:rPr lang="en-US" sz="3600" b="1" i="1" dirty="0" smtClean="0">
                <a:effectLst>
                  <a:glow rad="63500">
                    <a:schemeClr val="accent2">
                      <a:satMod val="175000"/>
                      <a:alpha val="40000"/>
                    </a:schemeClr>
                  </a:glow>
                </a:effectLst>
              </a:rPr>
              <a:t>Son of Man </a:t>
            </a:r>
            <a:r>
              <a:rPr lang="en-US" sz="3600" dirty="0" smtClean="0">
                <a:effectLst>
                  <a:glow rad="63500">
                    <a:schemeClr val="accent2">
                      <a:satMod val="175000"/>
                      <a:alpha val="40000"/>
                    </a:schemeClr>
                  </a:glow>
                </a:effectLst>
              </a:rPr>
              <a:t>seated at the right hand of Power and coming on the clouds of heaven.”</a:t>
            </a:r>
            <a:endParaRPr lang="en-US" sz="3600" b="1" dirty="0" smtClean="0">
              <a:effectLst>
                <a:glow rad="63500">
                  <a:schemeClr val="accent2">
                    <a:satMod val="175000"/>
                    <a:alpha val="40000"/>
                  </a:schemeClr>
                </a:glow>
              </a:effectLst>
            </a:endParaRPr>
          </a:p>
          <a:p>
            <a:endParaRPr lang="en-US" b="1" dirty="0" smtClean="0">
              <a:effectLst>
                <a:glow rad="63500">
                  <a:schemeClr val="accent2">
                    <a:satMod val="175000"/>
                    <a:alpha val="40000"/>
                  </a:schemeClr>
                </a:glow>
              </a:effectLst>
            </a:endParaRPr>
          </a:p>
          <a:p>
            <a:endParaRPr lang="en-US" dirty="0" smtClean="0"/>
          </a:p>
        </p:txBody>
      </p:sp>
      <p:sp>
        <p:nvSpPr>
          <p:cNvPr id="15361" name="Rectangle 1"/>
          <p:cNvSpPr>
            <a:spLocks noChangeArrowheads="1"/>
          </p:cNvSpPr>
          <p:nvPr/>
        </p:nvSpPr>
        <p:spPr bwMode="auto">
          <a:xfrm>
            <a:off x="381000" y="6581001"/>
            <a:ext cx="7924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4"/>
              </a:rPr>
              <a:t>http://www.cbmw.org/Resources/Articles/What-s-Wrong-with-Gender-Neutral-Bible-Translations</a:t>
            </a: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(by Wayne Grudem)</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dissolve">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dissolv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dissolve">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dissolve">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dissolve">
                                      <p:cBhvr>
                                        <p:cTn id="2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Literal Versus Free Translation</a:t>
            </a:r>
            <a:endParaRPr lang="en-US" dirty="0"/>
          </a:p>
        </p:txBody>
      </p:sp>
      <p:grpSp>
        <p:nvGrpSpPr>
          <p:cNvPr id="2" name="Group 15"/>
          <p:cNvGrpSpPr/>
          <p:nvPr/>
        </p:nvGrpSpPr>
        <p:grpSpPr>
          <a:xfrm>
            <a:off x="228600" y="1371600"/>
            <a:ext cx="8610600" cy="584775"/>
            <a:chOff x="228600" y="1828800"/>
            <a:chExt cx="8610600" cy="584775"/>
          </a:xfrm>
        </p:grpSpPr>
        <p:cxnSp>
          <p:nvCxnSpPr>
            <p:cNvPr id="7" name="Straight Arrow Connector 6"/>
            <p:cNvCxnSpPr/>
            <p:nvPr/>
          </p:nvCxnSpPr>
          <p:spPr>
            <a:xfrm>
              <a:off x="228600" y="2133600"/>
              <a:ext cx="8610600" cy="2136"/>
            </a:xfrm>
            <a:prstGeom prst="straightConnector1">
              <a:avLst/>
            </a:prstGeom>
            <a:ln w="635000">
              <a:solidFill>
                <a:schemeClr val="tx2">
                  <a:lumMod val="40000"/>
                  <a:lumOff val="60000"/>
                </a:schemeClr>
              </a:solidFill>
              <a:headEnd type="stealth" w="sm" len="sm"/>
              <a:tailEnd type="stealth" w="sm"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9600" y="1828800"/>
              <a:ext cx="2438400" cy="584775"/>
            </a:xfrm>
            <a:prstGeom prst="rect">
              <a:avLst/>
            </a:prstGeom>
            <a:noFill/>
          </p:spPr>
          <p:txBody>
            <a:bodyPr wrap="square" rtlCol="0">
              <a:spAutoFit/>
            </a:bodyPr>
            <a:lstStyle/>
            <a:p>
              <a:r>
                <a:rPr lang="en-US" sz="3200" b="1" dirty="0" smtClean="0"/>
                <a:t>More Literal</a:t>
              </a:r>
              <a:endParaRPr lang="en-US" sz="3200" b="1" dirty="0"/>
            </a:p>
          </p:txBody>
        </p:sp>
        <p:sp>
          <p:nvSpPr>
            <p:cNvPr id="11" name="TextBox 10"/>
            <p:cNvSpPr txBox="1"/>
            <p:nvPr/>
          </p:nvSpPr>
          <p:spPr>
            <a:xfrm>
              <a:off x="6400800" y="1828800"/>
              <a:ext cx="2057400" cy="584775"/>
            </a:xfrm>
            <a:prstGeom prst="rect">
              <a:avLst/>
            </a:prstGeom>
            <a:noFill/>
          </p:spPr>
          <p:txBody>
            <a:bodyPr wrap="square" rtlCol="0">
              <a:spAutoFit/>
            </a:bodyPr>
            <a:lstStyle/>
            <a:p>
              <a:pPr algn="r"/>
              <a:r>
                <a:rPr lang="en-US" sz="3200" b="1" dirty="0" smtClean="0"/>
                <a:t>More Free</a:t>
              </a:r>
              <a:endParaRPr lang="en-US" sz="3200" b="1" dirty="0"/>
            </a:p>
          </p:txBody>
        </p:sp>
      </p:grpSp>
      <p:sp>
        <p:nvSpPr>
          <p:cNvPr id="13" name="TextBox 12"/>
          <p:cNvSpPr txBox="1"/>
          <p:nvPr/>
        </p:nvSpPr>
        <p:spPr>
          <a:xfrm>
            <a:off x="381000" y="2743200"/>
            <a:ext cx="2362200" cy="2246769"/>
          </a:xfrm>
          <a:prstGeom prst="rect">
            <a:avLst/>
          </a:prstGeom>
          <a:noFill/>
        </p:spPr>
        <p:txBody>
          <a:bodyPr wrap="square" rtlCol="0">
            <a:spAutoFit/>
          </a:bodyPr>
          <a:lstStyle/>
          <a:p>
            <a:r>
              <a:rPr lang="en-US" sz="2800" u="sng" dirty="0" smtClean="0"/>
              <a:t>Formal Equivalence </a:t>
            </a:r>
            <a:r>
              <a:rPr lang="en-US" sz="2800" dirty="0" smtClean="0"/>
              <a:t>or “word for word” translation</a:t>
            </a:r>
            <a:endParaRPr lang="en-US" sz="2800" dirty="0"/>
          </a:p>
        </p:txBody>
      </p:sp>
      <p:sp>
        <p:nvSpPr>
          <p:cNvPr id="14" name="TextBox 13"/>
          <p:cNvSpPr txBox="1"/>
          <p:nvPr/>
        </p:nvSpPr>
        <p:spPr>
          <a:xfrm>
            <a:off x="3390900" y="2743200"/>
            <a:ext cx="2514600" cy="2246769"/>
          </a:xfrm>
          <a:prstGeom prst="rect">
            <a:avLst/>
          </a:prstGeom>
          <a:noFill/>
        </p:spPr>
        <p:txBody>
          <a:bodyPr wrap="square" rtlCol="0">
            <a:spAutoFit/>
          </a:bodyPr>
          <a:lstStyle/>
          <a:p>
            <a:r>
              <a:rPr lang="en-US" sz="2800" u="sng" dirty="0" smtClean="0"/>
              <a:t>Dynamic Equivalence </a:t>
            </a:r>
            <a:r>
              <a:rPr lang="en-US" sz="2800" dirty="0" smtClean="0"/>
              <a:t>or “thought for thought” translation</a:t>
            </a:r>
            <a:endParaRPr lang="en-US" sz="2800" dirty="0"/>
          </a:p>
        </p:txBody>
      </p:sp>
      <p:sp>
        <p:nvSpPr>
          <p:cNvPr id="15" name="TextBox 14"/>
          <p:cNvSpPr txBox="1"/>
          <p:nvPr/>
        </p:nvSpPr>
        <p:spPr>
          <a:xfrm>
            <a:off x="6553200" y="2743200"/>
            <a:ext cx="2286000" cy="1384995"/>
          </a:xfrm>
          <a:prstGeom prst="rect">
            <a:avLst/>
          </a:prstGeom>
          <a:noFill/>
        </p:spPr>
        <p:txBody>
          <a:bodyPr wrap="square" rtlCol="0">
            <a:spAutoFit/>
          </a:bodyPr>
          <a:lstStyle/>
          <a:p>
            <a:r>
              <a:rPr lang="en-US" sz="2800" u="sng" dirty="0" smtClean="0"/>
              <a:t>Paraphrase</a:t>
            </a:r>
            <a:r>
              <a:rPr lang="en-US" sz="2800" dirty="0" smtClean="0"/>
              <a:t> or “free” translation</a:t>
            </a:r>
            <a:endParaRPr lang="en-US" sz="28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219200"/>
          </a:xfrm>
        </p:spPr>
        <p:txBody>
          <a:bodyPr>
            <a:noAutofit/>
          </a:bodyPr>
          <a:lstStyle/>
          <a:p>
            <a:r>
              <a:rPr lang="en-US" b="1" dirty="0" smtClean="0">
                <a:effectLst>
                  <a:glow rad="139700">
                    <a:schemeClr val="accent6">
                      <a:satMod val="175000"/>
                      <a:alpha val="40000"/>
                    </a:schemeClr>
                  </a:glow>
                  <a:outerShdw blurRad="38100" dist="38100" dir="2700000" algn="tl">
                    <a:srgbClr val="000000">
                      <a:alpha val="43137"/>
                    </a:srgbClr>
                  </a:outerShdw>
                </a:effectLst>
              </a:rPr>
              <a:t>20th and 21st Century English Paraphrases</a:t>
            </a:r>
            <a:endParaRPr lang="en-US" b="1" dirty="0">
              <a:effectLst>
                <a:glow rad="139700">
                  <a:schemeClr val="accent6">
                    <a:satMod val="175000"/>
                    <a:alpha val="40000"/>
                  </a:schemeClr>
                </a:glow>
                <a:outerShdw blurRad="38100" dist="38100" dir="2700000" algn="tl">
                  <a:srgbClr val="000000">
                    <a:alpha val="43137"/>
                  </a:srgbClr>
                </a:outerShdw>
              </a:effectLst>
            </a:endParaRPr>
          </a:p>
        </p:txBody>
      </p:sp>
      <p:sp>
        <p:nvSpPr>
          <p:cNvPr id="5" name="Rectangle 4"/>
          <p:cNvSpPr/>
          <p:nvPr/>
        </p:nvSpPr>
        <p:spPr>
          <a:xfrm>
            <a:off x="838200" y="5562600"/>
            <a:ext cx="7543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rot="5400000">
            <a:off x="8210926"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rot="5400000">
            <a:off x="2045354"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rot="5400000">
            <a:off x="2734468"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rot="5400000">
            <a:off x="3423582"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rot="5400000">
            <a:off x="1352926"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rot="5400000">
            <a:off x="5490924"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rot="5400000">
            <a:off x="6180038"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rot="5400000">
            <a:off x="6869152"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rot="5400000">
            <a:off x="4781926" y="5657474"/>
            <a:ext cx="342900" cy="752"/>
          </a:xfrm>
          <a:prstGeom prst="line">
            <a:avLst/>
          </a:prstGeom>
          <a:ln w="25400"/>
        </p:spPr>
        <p:style>
          <a:lnRef idx="1">
            <a:schemeClr val="dk1"/>
          </a:lnRef>
          <a:fillRef idx="0">
            <a:schemeClr val="dk1"/>
          </a:fillRef>
          <a:effectRef idx="0">
            <a:schemeClr val="dk1"/>
          </a:effectRef>
          <a:fontRef idx="minor">
            <a:schemeClr val="tx1"/>
          </a:fontRef>
        </p:style>
      </p:cxnSp>
      <p:grpSp>
        <p:nvGrpSpPr>
          <p:cNvPr id="2" name="Group 62"/>
          <p:cNvGrpSpPr/>
          <p:nvPr/>
        </p:nvGrpSpPr>
        <p:grpSpPr>
          <a:xfrm>
            <a:off x="533400" y="5257800"/>
            <a:ext cx="652743" cy="1055132"/>
            <a:chOff x="304800" y="4191000"/>
            <a:chExt cx="652743" cy="1055132"/>
          </a:xfrm>
        </p:grpSpPr>
        <p:cxnSp>
          <p:nvCxnSpPr>
            <p:cNvPr id="64" name="Straight Connector 63"/>
            <p:cNvCxnSpPr/>
            <p:nvPr/>
          </p:nvCxnSpPr>
          <p:spPr>
            <a:xfrm rot="5400000">
              <a:off x="248444" y="4552156"/>
              <a:ext cx="723900" cy="1588"/>
            </a:xfrm>
            <a:prstGeom prst="line">
              <a:avLst/>
            </a:prstGeom>
            <a:ln w="25400"/>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304800" y="4876800"/>
              <a:ext cx="652743" cy="369332"/>
            </a:xfrm>
            <a:prstGeom prst="rect">
              <a:avLst/>
            </a:prstGeom>
            <a:noFill/>
          </p:spPr>
          <p:txBody>
            <a:bodyPr wrap="none" rtlCol="0">
              <a:spAutoFit/>
            </a:bodyPr>
            <a:lstStyle/>
            <a:p>
              <a:r>
                <a:rPr lang="en-US" dirty="0" smtClean="0"/>
                <a:t>1900</a:t>
              </a:r>
              <a:endParaRPr lang="en-US" dirty="0"/>
            </a:p>
          </p:txBody>
        </p:sp>
      </p:grpSp>
      <p:grpSp>
        <p:nvGrpSpPr>
          <p:cNvPr id="3" name="Group 65"/>
          <p:cNvGrpSpPr/>
          <p:nvPr/>
        </p:nvGrpSpPr>
        <p:grpSpPr>
          <a:xfrm>
            <a:off x="3962400" y="5334001"/>
            <a:ext cx="652743" cy="902731"/>
            <a:chOff x="304800" y="4343401"/>
            <a:chExt cx="652743" cy="902731"/>
          </a:xfrm>
        </p:grpSpPr>
        <p:cxnSp>
          <p:nvCxnSpPr>
            <p:cNvPr id="67" name="Straight Connector 66"/>
            <p:cNvCxnSpPr/>
            <p:nvPr/>
          </p:nvCxnSpPr>
          <p:spPr>
            <a:xfrm rot="16200000" flipH="1">
              <a:off x="323225" y="4628524"/>
              <a:ext cx="571499" cy="1254"/>
            </a:xfrm>
            <a:prstGeom prst="line">
              <a:avLst/>
            </a:prstGeom>
            <a:ln w="25400"/>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304800" y="4876800"/>
              <a:ext cx="652743" cy="369332"/>
            </a:xfrm>
            <a:prstGeom prst="rect">
              <a:avLst/>
            </a:prstGeom>
            <a:noFill/>
          </p:spPr>
          <p:txBody>
            <a:bodyPr wrap="none" rtlCol="0">
              <a:spAutoFit/>
            </a:bodyPr>
            <a:lstStyle/>
            <a:p>
              <a:r>
                <a:rPr lang="en-US" dirty="0" smtClean="0"/>
                <a:t>1950</a:t>
              </a:r>
              <a:endParaRPr lang="en-US" dirty="0"/>
            </a:p>
          </p:txBody>
        </p:sp>
      </p:grpSp>
      <p:grpSp>
        <p:nvGrpSpPr>
          <p:cNvPr id="6" name="Group 68"/>
          <p:cNvGrpSpPr/>
          <p:nvPr/>
        </p:nvGrpSpPr>
        <p:grpSpPr>
          <a:xfrm>
            <a:off x="7391400" y="5257800"/>
            <a:ext cx="652743" cy="1055132"/>
            <a:chOff x="304800" y="4191000"/>
            <a:chExt cx="652743" cy="1055132"/>
          </a:xfrm>
        </p:grpSpPr>
        <p:cxnSp>
          <p:nvCxnSpPr>
            <p:cNvPr id="70" name="Straight Connector 69"/>
            <p:cNvCxnSpPr/>
            <p:nvPr/>
          </p:nvCxnSpPr>
          <p:spPr>
            <a:xfrm rot="5400000">
              <a:off x="248444" y="4552156"/>
              <a:ext cx="723900" cy="1588"/>
            </a:xfrm>
            <a:prstGeom prst="line">
              <a:avLst/>
            </a:prstGeom>
            <a:ln w="25400"/>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304800" y="4876800"/>
              <a:ext cx="652743" cy="369332"/>
            </a:xfrm>
            <a:prstGeom prst="rect">
              <a:avLst/>
            </a:prstGeom>
            <a:noFill/>
          </p:spPr>
          <p:txBody>
            <a:bodyPr wrap="none" rtlCol="0">
              <a:spAutoFit/>
            </a:bodyPr>
            <a:lstStyle/>
            <a:p>
              <a:r>
                <a:rPr lang="en-US" dirty="0" smtClean="0"/>
                <a:t>2000</a:t>
              </a:r>
              <a:endParaRPr lang="en-US" dirty="0"/>
            </a:p>
          </p:txBody>
        </p:sp>
      </p:grpSp>
      <p:grpSp>
        <p:nvGrpSpPr>
          <p:cNvPr id="8" name="Group 73"/>
          <p:cNvGrpSpPr/>
          <p:nvPr/>
        </p:nvGrpSpPr>
        <p:grpSpPr>
          <a:xfrm>
            <a:off x="4953000" y="3505200"/>
            <a:ext cx="1219199" cy="1740932"/>
            <a:chOff x="2057400" y="1143000"/>
            <a:chExt cx="1219199" cy="1740932"/>
          </a:xfrm>
        </p:grpSpPr>
        <p:pic>
          <p:nvPicPr>
            <p:cNvPr id="75" name="Picture 4" descr="C:\Documents and Settings\bconnoll\Local Settings\Temporary Internet Files\Content.IE5\WYZ4GTZS\MCj03986990000[1].wmf"/>
            <p:cNvPicPr>
              <a:picLocks noChangeAspect="1" noChangeArrowheads="1"/>
            </p:cNvPicPr>
            <p:nvPr/>
          </p:nvPicPr>
          <p:blipFill>
            <a:blip r:embed="rId3" cstate="print"/>
            <a:srcRect/>
            <a:stretch>
              <a:fillRect/>
            </a:stretch>
          </p:blipFill>
          <p:spPr bwMode="auto">
            <a:xfrm>
              <a:off x="2133600" y="1905000"/>
              <a:ext cx="1066800" cy="673408"/>
            </a:xfrm>
            <a:prstGeom prst="rect">
              <a:avLst/>
            </a:prstGeom>
            <a:noFill/>
          </p:spPr>
        </p:pic>
        <p:sp>
          <p:nvSpPr>
            <p:cNvPr id="76" name="TextBox 75"/>
            <p:cNvSpPr txBox="1"/>
            <p:nvPr/>
          </p:nvSpPr>
          <p:spPr>
            <a:xfrm>
              <a:off x="2057400" y="1143000"/>
              <a:ext cx="1219199" cy="646331"/>
            </a:xfrm>
            <a:prstGeom prst="rect">
              <a:avLst/>
            </a:prstGeom>
            <a:noFill/>
          </p:spPr>
          <p:txBody>
            <a:bodyPr wrap="square" rtlCol="0">
              <a:spAutoFit/>
            </a:bodyPr>
            <a:lstStyle/>
            <a:p>
              <a:pPr algn="ctr"/>
              <a:r>
                <a:rPr lang="en-US" b="1" dirty="0" smtClean="0"/>
                <a:t>The Living Bible</a:t>
              </a:r>
              <a:endParaRPr lang="en-US" b="1" dirty="0"/>
            </a:p>
          </p:txBody>
        </p:sp>
        <p:sp>
          <p:nvSpPr>
            <p:cNvPr id="77" name="TextBox 76"/>
            <p:cNvSpPr txBox="1"/>
            <p:nvPr/>
          </p:nvSpPr>
          <p:spPr>
            <a:xfrm>
              <a:off x="2362200" y="2514600"/>
              <a:ext cx="652743" cy="369332"/>
            </a:xfrm>
            <a:prstGeom prst="rect">
              <a:avLst/>
            </a:prstGeom>
            <a:noFill/>
          </p:spPr>
          <p:txBody>
            <a:bodyPr wrap="none" rtlCol="0">
              <a:spAutoFit/>
            </a:bodyPr>
            <a:lstStyle/>
            <a:p>
              <a:r>
                <a:rPr lang="en-US" b="1" dirty="0" smtClean="0"/>
                <a:t>1971</a:t>
              </a:r>
              <a:endParaRPr lang="en-US" dirty="0"/>
            </a:p>
          </p:txBody>
        </p:sp>
      </p:grpSp>
      <p:grpSp>
        <p:nvGrpSpPr>
          <p:cNvPr id="9" name="Group 77"/>
          <p:cNvGrpSpPr/>
          <p:nvPr/>
        </p:nvGrpSpPr>
        <p:grpSpPr>
          <a:xfrm>
            <a:off x="5334000" y="1752600"/>
            <a:ext cx="1143000" cy="1740932"/>
            <a:chOff x="2057400" y="1143000"/>
            <a:chExt cx="1143000" cy="1740932"/>
          </a:xfrm>
        </p:grpSpPr>
        <p:pic>
          <p:nvPicPr>
            <p:cNvPr id="79" name="Picture 4" descr="C:\Documents and Settings\bconnoll\Local Settings\Temporary Internet Files\Content.IE5\WYZ4GTZS\MCj03986990000[1].wmf"/>
            <p:cNvPicPr>
              <a:picLocks noChangeAspect="1" noChangeArrowheads="1"/>
            </p:cNvPicPr>
            <p:nvPr/>
          </p:nvPicPr>
          <p:blipFill>
            <a:blip r:embed="rId3" cstate="print"/>
            <a:srcRect/>
            <a:stretch>
              <a:fillRect/>
            </a:stretch>
          </p:blipFill>
          <p:spPr bwMode="auto">
            <a:xfrm>
              <a:off x="2133600" y="1905000"/>
              <a:ext cx="1066800" cy="673408"/>
            </a:xfrm>
            <a:prstGeom prst="rect">
              <a:avLst/>
            </a:prstGeom>
            <a:noFill/>
          </p:spPr>
        </p:pic>
        <p:sp>
          <p:nvSpPr>
            <p:cNvPr id="80" name="TextBox 79"/>
            <p:cNvSpPr txBox="1"/>
            <p:nvPr/>
          </p:nvSpPr>
          <p:spPr>
            <a:xfrm>
              <a:off x="2057400" y="1143000"/>
              <a:ext cx="1143000" cy="923330"/>
            </a:xfrm>
            <a:prstGeom prst="rect">
              <a:avLst/>
            </a:prstGeom>
            <a:noFill/>
          </p:spPr>
          <p:txBody>
            <a:bodyPr wrap="square" rtlCol="0">
              <a:spAutoFit/>
            </a:bodyPr>
            <a:lstStyle/>
            <a:p>
              <a:pPr algn="ctr"/>
              <a:r>
                <a:rPr lang="en-US" b="1" dirty="0" smtClean="0"/>
                <a:t>Good News Bible</a:t>
              </a:r>
              <a:endParaRPr lang="en-US" b="1" dirty="0"/>
            </a:p>
          </p:txBody>
        </p:sp>
        <p:sp>
          <p:nvSpPr>
            <p:cNvPr id="81" name="TextBox 80"/>
            <p:cNvSpPr txBox="1"/>
            <p:nvPr/>
          </p:nvSpPr>
          <p:spPr>
            <a:xfrm>
              <a:off x="2362200" y="2514600"/>
              <a:ext cx="652743" cy="369332"/>
            </a:xfrm>
            <a:prstGeom prst="rect">
              <a:avLst/>
            </a:prstGeom>
            <a:noFill/>
          </p:spPr>
          <p:txBody>
            <a:bodyPr wrap="none" rtlCol="0">
              <a:spAutoFit/>
            </a:bodyPr>
            <a:lstStyle/>
            <a:p>
              <a:r>
                <a:rPr lang="en-US" b="1" dirty="0" smtClean="0"/>
                <a:t>1976</a:t>
              </a:r>
              <a:endParaRPr lang="en-US" dirty="0" smtClean="0"/>
            </a:p>
          </p:txBody>
        </p:sp>
      </p:grpSp>
      <p:grpSp>
        <p:nvGrpSpPr>
          <p:cNvPr id="13" name="Group 77"/>
          <p:cNvGrpSpPr/>
          <p:nvPr/>
        </p:nvGrpSpPr>
        <p:grpSpPr>
          <a:xfrm>
            <a:off x="7467600" y="3505200"/>
            <a:ext cx="1219200" cy="1740932"/>
            <a:chOff x="2133600" y="1143000"/>
            <a:chExt cx="1219200" cy="1740932"/>
          </a:xfrm>
        </p:grpSpPr>
        <p:pic>
          <p:nvPicPr>
            <p:cNvPr id="63" name="Picture 4" descr="C:\Documents and Settings\bconnoll\Local Settings\Temporary Internet Files\Content.IE5\WYZ4GTZS\MCj03986990000[1].wmf"/>
            <p:cNvPicPr>
              <a:picLocks noChangeAspect="1" noChangeArrowheads="1"/>
            </p:cNvPicPr>
            <p:nvPr/>
          </p:nvPicPr>
          <p:blipFill>
            <a:blip r:embed="rId3" cstate="print"/>
            <a:srcRect/>
            <a:stretch>
              <a:fillRect/>
            </a:stretch>
          </p:blipFill>
          <p:spPr bwMode="auto">
            <a:xfrm>
              <a:off x="2133600" y="1905000"/>
              <a:ext cx="1066800" cy="673408"/>
            </a:xfrm>
            <a:prstGeom prst="rect">
              <a:avLst/>
            </a:prstGeom>
            <a:noFill/>
          </p:spPr>
        </p:pic>
        <p:sp>
          <p:nvSpPr>
            <p:cNvPr id="66" name="TextBox 65"/>
            <p:cNvSpPr txBox="1"/>
            <p:nvPr/>
          </p:nvSpPr>
          <p:spPr>
            <a:xfrm>
              <a:off x="2209800" y="1143000"/>
              <a:ext cx="1143000" cy="646331"/>
            </a:xfrm>
            <a:prstGeom prst="rect">
              <a:avLst/>
            </a:prstGeom>
            <a:noFill/>
          </p:spPr>
          <p:txBody>
            <a:bodyPr wrap="square" rtlCol="0">
              <a:spAutoFit/>
            </a:bodyPr>
            <a:lstStyle/>
            <a:p>
              <a:pPr algn="ctr"/>
              <a:r>
                <a:rPr lang="en-US" b="1" dirty="0" smtClean="0"/>
                <a:t>The Message</a:t>
              </a:r>
              <a:endParaRPr lang="en-US" b="1" dirty="0"/>
            </a:p>
          </p:txBody>
        </p:sp>
        <p:sp>
          <p:nvSpPr>
            <p:cNvPr id="69" name="TextBox 68"/>
            <p:cNvSpPr txBox="1"/>
            <p:nvPr/>
          </p:nvSpPr>
          <p:spPr>
            <a:xfrm>
              <a:off x="2362200" y="2514600"/>
              <a:ext cx="652743" cy="369332"/>
            </a:xfrm>
            <a:prstGeom prst="rect">
              <a:avLst/>
            </a:prstGeom>
            <a:noFill/>
          </p:spPr>
          <p:txBody>
            <a:bodyPr wrap="none" rtlCol="0">
              <a:spAutoFit/>
            </a:bodyPr>
            <a:lstStyle/>
            <a:p>
              <a:r>
                <a:rPr lang="en-US" b="1" dirty="0" smtClean="0"/>
                <a:t>2002</a:t>
              </a:r>
              <a:endParaRPr lang="en-US" dirty="0" smtClean="0"/>
            </a:p>
          </p:txBody>
        </p:sp>
      </p:grpSp>
      <p:grpSp>
        <p:nvGrpSpPr>
          <p:cNvPr id="14" name="Group 77"/>
          <p:cNvGrpSpPr/>
          <p:nvPr/>
        </p:nvGrpSpPr>
        <p:grpSpPr>
          <a:xfrm>
            <a:off x="6781800" y="1752600"/>
            <a:ext cx="1295400" cy="1740932"/>
            <a:chOff x="2057400" y="1143000"/>
            <a:chExt cx="1295400" cy="1740932"/>
          </a:xfrm>
        </p:grpSpPr>
        <p:pic>
          <p:nvPicPr>
            <p:cNvPr id="74" name="Picture 4" descr="C:\Documents and Settings\bconnoll\Local Settings\Temporary Internet Files\Content.IE5\WYZ4GTZS\MCj03986990000[1].wmf"/>
            <p:cNvPicPr>
              <a:picLocks noChangeAspect="1" noChangeArrowheads="1"/>
            </p:cNvPicPr>
            <p:nvPr/>
          </p:nvPicPr>
          <p:blipFill>
            <a:blip r:embed="rId3" cstate="print"/>
            <a:srcRect/>
            <a:stretch>
              <a:fillRect/>
            </a:stretch>
          </p:blipFill>
          <p:spPr bwMode="auto">
            <a:xfrm>
              <a:off x="2133600" y="1905000"/>
              <a:ext cx="1066800" cy="673408"/>
            </a:xfrm>
            <a:prstGeom prst="rect">
              <a:avLst/>
            </a:prstGeom>
            <a:noFill/>
          </p:spPr>
        </p:pic>
        <p:sp>
          <p:nvSpPr>
            <p:cNvPr id="78" name="TextBox 77"/>
            <p:cNvSpPr txBox="1"/>
            <p:nvPr/>
          </p:nvSpPr>
          <p:spPr>
            <a:xfrm>
              <a:off x="2057400" y="1143000"/>
              <a:ext cx="1295400" cy="646331"/>
            </a:xfrm>
            <a:prstGeom prst="rect">
              <a:avLst/>
            </a:prstGeom>
            <a:noFill/>
          </p:spPr>
          <p:txBody>
            <a:bodyPr wrap="square" rtlCol="0">
              <a:spAutoFit/>
            </a:bodyPr>
            <a:lstStyle/>
            <a:p>
              <a:pPr algn="ctr"/>
              <a:r>
                <a:rPr lang="en-US" b="1" dirty="0" smtClean="0"/>
                <a:t>New Living Translation</a:t>
              </a:r>
              <a:endParaRPr lang="en-US" b="1" dirty="0"/>
            </a:p>
          </p:txBody>
        </p:sp>
        <p:sp>
          <p:nvSpPr>
            <p:cNvPr id="82" name="TextBox 81"/>
            <p:cNvSpPr txBox="1"/>
            <p:nvPr/>
          </p:nvSpPr>
          <p:spPr>
            <a:xfrm>
              <a:off x="2362200" y="2514600"/>
              <a:ext cx="652743" cy="369332"/>
            </a:xfrm>
            <a:prstGeom prst="rect">
              <a:avLst/>
            </a:prstGeom>
            <a:noFill/>
          </p:spPr>
          <p:txBody>
            <a:bodyPr wrap="none" rtlCol="0">
              <a:spAutoFit/>
            </a:bodyPr>
            <a:lstStyle/>
            <a:p>
              <a:r>
                <a:rPr lang="en-US" b="1" dirty="0" smtClean="0"/>
                <a:t>1996</a:t>
              </a:r>
              <a:endParaRPr lang="en-US" dirty="0" smtClean="0"/>
            </a:p>
          </p:txBody>
        </p:sp>
      </p:grpSp>
      <p:sp>
        <p:nvSpPr>
          <p:cNvPr id="83" name="Rectangle 82"/>
          <p:cNvSpPr/>
          <p:nvPr/>
        </p:nvSpPr>
        <p:spPr>
          <a:xfrm>
            <a:off x="609600" y="6488668"/>
            <a:ext cx="7162800" cy="369332"/>
          </a:xfrm>
          <a:prstGeom prst="rect">
            <a:avLst/>
          </a:prstGeom>
        </p:spPr>
        <p:txBody>
          <a:bodyPr wrap="square">
            <a:spAutoFit/>
          </a:bodyPr>
          <a:lstStyle/>
          <a:p>
            <a:r>
              <a:rPr lang="en-US" dirty="0" smtClean="0"/>
              <a:t>http://en.wikipedia.org/wiki/Modern_English_Bible_translations</a:t>
            </a:r>
            <a:endParaRPr lang="en-US" dirty="0"/>
          </a:p>
        </p:txBody>
      </p:sp>
      <p:grpSp>
        <p:nvGrpSpPr>
          <p:cNvPr id="55" name="Group 77"/>
          <p:cNvGrpSpPr/>
          <p:nvPr/>
        </p:nvGrpSpPr>
        <p:grpSpPr>
          <a:xfrm>
            <a:off x="6172200" y="3505200"/>
            <a:ext cx="1600200" cy="1740932"/>
            <a:chOff x="1905000" y="1143000"/>
            <a:chExt cx="1600200" cy="1740932"/>
          </a:xfrm>
        </p:grpSpPr>
        <p:pic>
          <p:nvPicPr>
            <p:cNvPr id="56" name="Picture 4" descr="C:\Documents and Settings\bconnoll\Local Settings\Temporary Internet Files\Content.IE5\WYZ4GTZS\MCj03986990000[1].wmf"/>
            <p:cNvPicPr>
              <a:picLocks noChangeAspect="1" noChangeArrowheads="1"/>
            </p:cNvPicPr>
            <p:nvPr/>
          </p:nvPicPr>
          <p:blipFill>
            <a:blip r:embed="rId3" cstate="print"/>
            <a:srcRect/>
            <a:stretch>
              <a:fillRect/>
            </a:stretch>
          </p:blipFill>
          <p:spPr bwMode="auto">
            <a:xfrm>
              <a:off x="2133600" y="1905000"/>
              <a:ext cx="1066800" cy="673408"/>
            </a:xfrm>
            <a:prstGeom prst="rect">
              <a:avLst/>
            </a:prstGeom>
            <a:noFill/>
          </p:spPr>
        </p:pic>
        <p:sp>
          <p:nvSpPr>
            <p:cNvPr id="57" name="TextBox 56"/>
            <p:cNvSpPr txBox="1"/>
            <p:nvPr/>
          </p:nvSpPr>
          <p:spPr>
            <a:xfrm>
              <a:off x="1905000" y="1143000"/>
              <a:ext cx="1600200" cy="923330"/>
            </a:xfrm>
            <a:prstGeom prst="rect">
              <a:avLst/>
            </a:prstGeom>
            <a:noFill/>
          </p:spPr>
          <p:txBody>
            <a:bodyPr wrap="square" rtlCol="0">
              <a:spAutoFit/>
            </a:bodyPr>
            <a:lstStyle/>
            <a:p>
              <a:pPr algn="ctr"/>
              <a:r>
                <a:rPr lang="en-US" b="1" dirty="0" smtClean="0"/>
                <a:t>Contemporary English Version</a:t>
              </a:r>
              <a:endParaRPr lang="en-US" b="1" dirty="0"/>
            </a:p>
          </p:txBody>
        </p:sp>
        <p:sp>
          <p:nvSpPr>
            <p:cNvPr id="61" name="TextBox 60"/>
            <p:cNvSpPr txBox="1"/>
            <p:nvPr/>
          </p:nvSpPr>
          <p:spPr>
            <a:xfrm>
              <a:off x="2362200" y="2514600"/>
              <a:ext cx="652743" cy="369332"/>
            </a:xfrm>
            <a:prstGeom prst="rect">
              <a:avLst/>
            </a:prstGeom>
            <a:noFill/>
          </p:spPr>
          <p:txBody>
            <a:bodyPr wrap="none" rtlCol="0">
              <a:spAutoFit/>
            </a:bodyPr>
            <a:lstStyle/>
            <a:p>
              <a:r>
                <a:rPr lang="en-US" b="1" dirty="0" smtClean="0"/>
                <a:t>1995</a:t>
              </a:r>
              <a:endParaRPr lang="en-US" dirty="0" smtClean="0"/>
            </a:p>
          </p:txBody>
        </p:sp>
      </p:grpSp>
      <p:grpSp>
        <p:nvGrpSpPr>
          <p:cNvPr id="43" name="Group 73"/>
          <p:cNvGrpSpPr/>
          <p:nvPr/>
        </p:nvGrpSpPr>
        <p:grpSpPr>
          <a:xfrm>
            <a:off x="4114800" y="1752600"/>
            <a:ext cx="1219199" cy="1740932"/>
            <a:chOff x="2057400" y="1143000"/>
            <a:chExt cx="1219199" cy="1740932"/>
          </a:xfrm>
        </p:grpSpPr>
        <p:pic>
          <p:nvPicPr>
            <p:cNvPr id="45" name="Picture 4" descr="C:\Documents and Settings\bconnoll\Local Settings\Temporary Internet Files\Content.IE5\WYZ4GTZS\MCj03986990000[1].wmf"/>
            <p:cNvPicPr>
              <a:picLocks noChangeAspect="1" noChangeArrowheads="1"/>
            </p:cNvPicPr>
            <p:nvPr/>
          </p:nvPicPr>
          <p:blipFill>
            <a:blip r:embed="rId3" cstate="print"/>
            <a:srcRect/>
            <a:stretch>
              <a:fillRect/>
            </a:stretch>
          </p:blipFill>
          <p:spPr bwMode="auto">
            <a:xfrm>
              <a:off x="2133600" y="1905000"/>
              <a:ext cx="1066800" cy="673408"/>
            </a:xfrm>
            <a:prstGeom prst="rect">
              <a:avLst/>
            </a:prstGeom>
            <a:noFill/>
          </p:spPr>
        </p:pic>
        <p:sp>
          <p:nvSpPr>
            <p:cNvPr id="46" name="TextBox 45"/>
            <p:cNvSpPr txBox="1"/>
            <p:nvPr/>
          </p:nvSpPr>
          <p:spPr>
            <a:xfrm>
              <a:off x="2057400" y="1143000"/>
              <a:ext cx="1219199" cy="646331"/>
            </a:xfrm>
            <a:prstGeom prst="rect">
              <a:avLst/>
            </a:prstGeom>
            <a:noFill/>
          </p:spPr>
          <p:txBody>
            <a:bodyPr wrap="square" rtlCol="0">
              <a:spAutoFit/>
            </a:bodyPr>
            <a:lstStyle/>
            <a:p>
              <a:pPr algn="ctr"/>
              <a:r>
                <a:rPr lang="en-US" b="1" dirty="0" smtClean="0"/>
                <a:t>J.B. Phillips NT</a:t>
              </a:r>
              <a:endParaRPr lang="en-US" b="1" dirty="0"/>
            </a:p>
          </p:txBody>
        </p:sp>
        <p:sp>
          <p:nvSpPr>
            <p:cNvPr id="48" name="TextBox 47"/>
            <p:cNvSpPr txBox="1"/>
            <p:nvPr/>
          </p:nvSpPr>
          <p:spPr>
            <a:xfrm>
              <a:off x="2362200" y="2514600"/>
              <a:ext cx="652743" cy="369332"/>
            </a:xfrm>
            <a:prstGeom prst="rect">
              <a:avLst/>
            </a:prstGeom>
            <a:noFill/>
          </p:spPr>
          <p:txBody>
            <a:bodyPr wrap="none" rtlCol="0">
              <a:spAutoFit/>
            </a:bodyPr>
            <a:lstStyle/>
            <a:p>
              <a:r>
                <a:rPr lang="en-US" b="1" dirty="0" smtClean="0"/>
                <a:t>1958</a:t>
              </a:r>
              <a:endParaRPr lang="en-US" dirty="0"/>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dissolve">
                                      <p:cBhvr>
                                        <p:cTn id="7" dur="500"/>
                                        <p:tgtEl>
                                          <p:spTgt spid="43"/>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5"/>
                                        </p:tgtEl>
                                        <p:attrNameLst>
                                          <p:attrName>style.visibility</p:attrName>
                                        </p:attrNameLst>
                                      </p:cBhvr>
                                      <p:to>
                                        <p:strVal val="visible"/>
                                      </p:to>
                                    </p:set>
                                    <p:animEffect transition="in" filter="dissolve">
                                      <p:cBhvr>
                                        <p:cTn id="22" dur="500"/>
                                        <p:tgtEl>
                                          <p:spTgt spid="5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3"/>
                                        </p:tgtEl>
                                        <p:attrNameLst>
                                          <p:attrName>style.visibility</p:attrName>
                                        </p:attrNameLst>
                                      </p:cBhvr>
                                      <p:to>
                                        <p:strVal val="visible"/>
                                      </p:to>
                                    </p:set>
                                    <p:animEffect transition="in" filter="dissolve">
                                      <p:cBhvr>
                                        <p:cTn id="32"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r>
              <a:rPr lang="en-US" sz="6000" b="1" dirty="0" smtClean="0">
                <a:solidFill>
                  <a:schemeClr val="bg1"/>
                </a:solidFill>
                <a:effectLst>
                  <a:outerShdw blurRad="76200" dist="76200" dir="2700000" algn="tl" rotWithShape="0">
                    <a:prstClr val="black"/>
                  </a:outerShdw>
                </a:effectLst>
              </a:rPr>
              <a:t>Review Questions</a:t>
            </a:r>
            <a:endParaRPr lang="en-US" sz="6000" b="1" dirty="0">
              <a:solidFill>
                <a:schemeClr val="bg1"/>
              </a:solidFill>
              <a:effectLst>
                <a:outerShdw blurRad="76200" dist="76200" dir="2700000" algn="tl" rotWithShape="0">
                  <a:prstClr val="black"/>
                </a:outerShdw>
              </a:effectLst>
            </a:endParaRPr>
          </a:p>
        </p:txBody>
      </p:sp>
      <p:sp>
        <p:nvSpPr>
          <p:cNvPr id="3" name="Content Placeholder 2"/>
          <p:cNvSpPr>
            <a:spLocks noGrp="1"/>
          </p:cNvSpPr>
          <p:nvPr>
            <p:ph idx="1"/>
          </p:nvPr>
        </p:nvSpPr>
        <p:spPr>
          <a:xfrm>
            <a:off x="457200" y="990600"/>
            <a:ext cx="8229600" cy="5867400"/>
          </a:xfrm>
        </p:spPr>
        <p:txBody>
          <a:bodyPr>
            <a:normAutofit/>
          </a:bodyPr>
          <a:lstStyle/>
          <a:p>
            <a:r>
              <a:rPr lang="en-US" dirty="0" smtClean="0">
                <a:effectLst>
                  <a:glow rad="101600">
                    <a:schemeClr val="accent4">
                      <a:satMod val="175000"/>
                      <a:alpha val="40000"/>
                    </a:schemeClr>
                  </a:glow>
                </a:effectLst>
              </a:rPr>
              <a:t>At first, Jerome’s Latin Vulgate was not well received.</a:t>
            </a:r>
          </a:p>
          <a:p>
            <a:r>
              <a:rPr lang="en-US" dirty="0" smtClean="0">
                <a:effectLst>
                  <a:glow rad="101600">
                    <a:schemeClr val="accent4">
                      <a:satMod val="175000"/>
                      <a:alpha val="40000"/>
                    </a:schemeClr>
                  </a:glow>
                </a:effectLst>
              </a:rPr>
              <a:t>What was the primary objection to Jerome’s Latin Vulgate translation at the time it was produced?</a:t>
            </a:r>
          </a:p>
          <a:p>
            <a:pPr lvl="1"/>
            <a:r>
              <a:rPr lang="en-US" dirty="0" smtClean="0">
                <a:effectLst>
                  <a:glow rad="101600">
                    <a:schemeClr val="accent6">
                      <a:satMod val="175000"/>
                      <a:alpha val="40000"/>
                    </a:schemeClr>
                  </a:glow>
                </a:effectLst>
              </a:rPr>
              <a:t>It was </a:t>
            </a:r>
            <a:r>
              <a:rPr lang="en-US" u="sng" dirty="0" smtClean="0">
                <a:effectLst>
                  <a:glow rad="101600">
                    <a:schemeClr val="accent6">
                      <a:satMod val="175000"/>
                      <a:alpha val="40000"/>
                    </a:schemeClr>
                  </a:glow>
                </a:effectLst>
              </a:rPr>
              <a:t>unfamiliar</a:t>
            </a:r>
            <a:r>
              <a:rPr lang="en-US" dirty="0" smtClean="0">
                <a:effectLst>
                  <a:glow rad="101600">
                    <a:schemeClr val="accent6">
                      <a:satMod val="175000"/>
                      <a:alpha val="40000"/>
                    </a:schemeClr>
                  </a:glow>
                </a:effectLst>
              </a:rPr>
              <a:t> to the Latin speaking Romans who were used to hearing the less accurate Latin translations that were based on the Septuagint – therefore many of them found Jerome’s translation to be </a:t>
            </a:r>
            <a:r>
              <a:rPr lang="en-US" u="sng" dirty="0" smtClean="0">
                <a:effectLst>
                  <a:glow rad="101600">
                    <a:schemeClr val="accent6">
                      <a:satMod val="175000"/>
                      <a:alpha val="40000"/>
                    </a:schemeClr>
                  </a:glow>
                </a:effectLst>
              </a:rPr>
              <a:t>offensive</a:t>
            </a:r>
            <a:r>
              <a:rPr lang="en-US" dirty="0" smtClean="0">
                <a:effectLst>
                  <a:glow rad="101600">
                    <a:schemeClr val="accent6">
                      <a:satMod val="175000"/>
                      <a:alpha val="40000"/>
                    </a:schemeClr>
                  </a:glow>
                </a:effectLst>
              </a:rPr>
              <a:t>.</a:t>
            </a:r>
            <a:endParaRPr lang="en-US" dirty="0">
              <a:effectLst>
                <a:glow rad="101600">
                  <a:schemeClr val="accent6">
                    <a:satMod val="175000"/>
                    <a:alpha val="40000"/>
                  </a:schemeClr>
                </a:glo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stretch>
            <a:fillRect t="-54000"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0" y="0"/>
            <a:ext cx="9144000" cy="838200"/>
          </a:xfrm>
        </p:spPr>
        <p:txBody>
          <a:bodyPr>
            <a:normAutofit/>
          </a:bodyPr>
          <a:lstStyle/>
          <a:p>
            <a:r>
              <a:rPr lang="en-US" b="1" dirty="0" smtClean="0">
                <a:effectLst>
                  <a:outerShdw blurRad="76200" dist="63500" dir="2700000" algn="tl" rotWithShape="0">
                    <a:schemeClr val="accent3">
                      <a:lumMod val="75000"/>
                    </a:schemeClr>
                  </a:outerShdw>
                </a:effectLst>
              </a:rPr>
              <a:t>J.B. Phillip’s New Testament (1958)</a:t>
            </a:r>
            <a:endParaRPr lang="en-US" b="1" dirty="0">
              <a:effectLst>
                <a:outerShdw blurRad="76200" dist="63500" dir="2700000" algn="tl" rotWithShape="0">
                  <a:schemeClr val="accent3">
                    <a:lumMod val="75000"/>
                  </a:schemeClr>
                </a:outerShdw>
              </a:effectLst>
            </a:endParaRPr>
          </a:p>
        </p:txBody>
      </p:sp>
      <p:sp>
        <p:nvSpPr>
          <p:cNvPr id="4" name="Content Placeholder 3"/>
          <p:cNvSpPr>
            <a:spLocks noGrp="1"/>
          </p:cNvSpPr>
          <p:nvPr>
            <p:ph idx="1"/>
          </p:nvPr>
        </p:nvSpPr>
        <p:spPr>
          <a:xfrm>
            <a:off x="457200" y="762000"/>
            <a:ext cx="8229600" cy="5715000"/>
          </a:xfrm>
        </p:spPr>
        <p:txBody>
          <a:bodyPr>
            <a:normAutofit fontScale="92500" lnSpcReduction="10000"/>
          </a:bodyPr>
          <a:lstStyle/>
          <a:p>
            <a:r>
              <a:rPr lang="en-US" sz="2400" b="1" dirty="0" smtClean="0">
                <a:effectLst>
                  <a:outerShdw blurRad="76200" dist="63500" dir="5400000" algn="ctr" rotWithShape="0">
                    <a:schemeClr val="accent3">
                      <a:lumMod val="75000"/>
                    </a:schemeClr>
                  </a:outerShdw>
                </a:effectLst>
              </a:rPr>
              <a:t>A paraphrase of the New Testament by Anglican clergyman J. B. Phillips.</a:t>
            </a:r>
          </a:p>
          <a:p>
            <a:r>
              <a:rPr lang="en-US" sz="2400" b="1" dirty="0" smtClean="0">
                <a:effectLst>
                  <a:outerShdw blurRad="76200" dist="63500" dir="5400000" algn="ctr" rotWithShape="0">
                    <a:schemeClr val="accent3">
                      <a:lumMod val="75000"/>
                    </a:schemeClr>
                  </a:outerShdw>
                </a:effectLst>
              </a:rPr>
              <a:t>While the translation is not well known it has many ardent fans:</a:t>
            </a:r>
          </a:p>
          <a:p>
            <a:pPr lvl="1"/>
            <a:r>
              <a:rPr lang="en-US" sz="2000" b="1" dirty="0" smtClean="0">
                <a:effectLst>
                  <a:outerShdw blurRad="76200" dist="63500" dir="5400000" algn="ctr" rotWithShape="0">
                    <a:schemeClr val="accent3">
                      <a:lumMod val="75000"/>
                    </a:schemeClr>
                  </a:outerShdw>
                </a:effectLst>
              </a:rPr>
              <a:t>Os Guinness</a:t>
            </a:r>
          </a:p>
          <a:p>
            <a:pPr lvl="1"/>
            <a:r>
              <a:rPr lang="en-US" sz="2000" b="1" dirty="0" smtClean="0">
                <a:effectLst>
                  <a:outerShdw blurRad="76200" dist="63500" dir="5400000" algn="ctr" rotWithShape="0">
                    <a:schemeClr val="accent3">
                      <a:lumMod val="75000"/>
                    </a:schemeClr>
                  </a:outerShdw>
                </a:effectLst>
              </a:rPr>
              <a:t>Chuck </a:t>
            </a:r>
            <a:r>
              <a:rPr lang="en-US" sz="2000" b="1" dirty="0" err="1" smtClean="0">
                <a:effectLst>
                  <a:outerShdw blurRad="76200" dist="63500" dir="5400000" algn="ctr" rotWithShape="0">
                    <a:schemeClr val="accent3">
                      <a:lumMod val="75000"/>
                    </a:schemeClr>
                  </a:outerShdw>
                </a:effectLst>
              </a:rPr>
              <a:t>Swindoll</a:t>
            </a:r>
            <a:endParaRPr lang="en-US" sz="2000" b="1" dirty="0" smtClean="0">
              <a:effectLst>
                <a:outerShdw blurRad="76200" dist="63500" dir="5400000" algn="ctr" rotWithShape="0">
                  <a:schemeClr val="accent3">
                    <a:lumMod val="75000"/>
                  </a:schemeClr>
                </a:outerShdw>
              </a:effectLst>
            </a:endParaRPr>
          </a:p>
          <a:p>
            <a:pPr lvl="1"/>
            <a:r>
              <a:rPr lang="en-US" sz="2000" b="1" dirty="0" smtClean="0">
                <a:effectLst>
                  <a:outerShdw blurRad="76200" dist="63500" dir="5400000" algn="ctr" rotWithShape="0">
                    <a:schemeClr val="accent3">
                      <a:lumMod val="75000"/>
                    </a:schemeClr>
                  </a:outerShdw>
                </a:effectLst>
              </a:rPr>
              <a:t>The late Ray Stedman</a:t>
            </a:r>
          </a:p>
          <a:p>
            <a:pPr lvl="1"/>
            <a:r>
              <a:rPr lang="en-US" sz="2000" b="1" dirty="0" err="1" smtClean="0">
                <a:effectLst>
                  <a:outerShdw blurRad="76200" dist="63500" dir="5400000" algn="ctr" rotWithShape="0">
                    <a:schemeClr val="accent3">
                      <a:lumMod val="75000"/>
                    </a:schemeClr>
                  </a:outerShdw>
                </a:effectLst>
              </a:rPr>
              <a:t>Corrie</a:t>
            </a:r>
            <a:r>
              <a:rPr lang="en-US" sz="2000" b="1" dirty="0" smtClean="0">
                <a:effectLst>
                  <a:outerShdw blurRad="76200" dist="63500" dir="5400000" algn="ctr" rotWithShape="0">
                    <a:schemeClr val="accent3">
                      <a:lumMod val="75000"/>
                    </a:schemeClr>
                  </a:outerShdw>
                </a:effectLst>
              </a:rPr>
              <a:t> ten Boom considered it her favorite in English. </a:t>
            </a:r>
          </a:p>
          <a:p>
            <a:pPr lvl="1"/>
            <a:r>
              <a:rPr lang="en-US" sz="2000" b="1" dirty="0" smtClean="0">
                <a:effectLst>
                  <a:outerShdw blurRad="76200" dist="63500" dir="5400000" algn="ctr" rotWithShape="0">
                    <a:schemeClr val="accent3">
                      <a:lumMod val="75000"/>
                    </a:schemeClr>
                  </a:outerShdw>
                </a:effectLst>
              </a:rPr>
              <a:t>The songwriter Michael Card often used Phillips' wording.</a:t>
            </a:r>
          </a:p>
          <a:p>
            <a:r>
              <a:rPr lang="en-US" sz="2400" b="1" dirty="0" smtClean="0">
                <a:effectLst>
                  <a:outerShdw blurRad="76200" dist="63500" dir="5400000" algn="ctr" rotWithShape="0">
                    <a:schemeClr val="accent3">
                      <a:lumMod val="75000"/>
                    </a:schemeClr>
                  </a:outerShdw>
                </a:effectLst>
              </a:rPr>
              <a:t>Phillips began by rewording the New Testament epistles for his church's youth group as they met during World War II in bomb shelters. He published in 1947 under the title </a:t>
            </a:r>
            <a:r>
              <a:rPr lang="en-US" sz="2400" b="1" i="1" dirty="0" smtClean="0">
                <a:effectLst>
                  <a:outerShdw blurRad="76200" dist="63500" dir="5400000" algn="ctr" rotWithShape="0">
                    <a:schemeClr val="accent3">
                      <a:lumMod val="75000"/>
                    </a:schemeClr>
                  </a:outerShdw>
                </a:effectLst>
              </a:rPr>
              <a:t>Letters to Young Churches</a:t>
            </a:r>
            <a:r>
              <a:rPr lang="en-US" sz="2400" b="1" dirty="0" smtClean="0">
                <a:effectLst>
                  <a:outerShdw blurRad="76200" dist="63500" dir="5400000" algn="ctr" rotWithShape="0">
                    <a:schemeClr val="accent3">
                      <a:lumMod val="75000"/>
                    </a:schemeClr>
                  </a:outerShdw>
                </a:effectLst>
              </a:rPr>
              <a:t>.</a:t>
            </a:r>
          </a:p>
          <a:p>
            <a:r>
              <a:rPr lang="en-US" sz="2400" b="1" dirty="0" smtClean="0">
                <a:effectLst>
                  <a:outerShdw blurRad="76200" dist="63500" dir="5400000" algn="ctr" rotWithShape="0">
                    <a:schemeClr val="accent3">
                      <a:lumMod val="75000"/>
                    </a:schemeClr>
                  </a:outerShdw>
                </a:effectLst>
              </a:rPr>
              <a:t>Phillips worked entirely from the Greek Testament</a:t>
            </a:r>
          </a:p>
          <a:p>
            <a:r>
              <a:rPr lang="en-US" sz="2400" b="1" dirty="0" smtClean="0">
                <a:effectLst>
                  <a:outerShdw blurRad="76200" dist="63500" dir="5400000" algn="ctr" rotWithShape="0">
                    <a:schemeClr val="accent3">
                      <a:lumMod val="75000"/>
                    </a:schemeClr>
                  </a:outerShdw>
                </a:effectLst>
              </a:rPr>
              <a:t>The most famous passage from this translation is a portion of Romans 12:2, “</a:t>
            </a:r>
            <a:r>
              <a:rPr lang="en-US" sz="2400" b="1" i="1" dirty="0" smtClean="0">
                <a:effectLst>
                  <a:outerShdw blurRad="76200" dist="63500" dir="5400000" algn="ctr" rotWithShape="0">
                    <a:schemeClr val="accent3">
                      <a:lumMod val="75000"/>
                    </a:schemeClr>
                  </a:outerShdw>
                </a:effectLst>
              </a:rPr>
              <a:t>Don't let the world around you squeeze you into its own mould</a:t>
            </a:r>
            <a:r>
              <a:rPr lang="en-US" sz="2400" b="1" dirty="0" smtClean="0">
                <a:effectLst>
                  <a:outerShdw blurRad="76200" dist="63500" dir="5400000" algn="ctr" rotWithShape="0">
                    <a:schemeClr val="accent3">
                      <a:lumMod val="75000"/>
                    </a:schemeClr>
                  </a:outerShdw>
                </a:effectLst>
              </a:rPr>
              <a:t>.”</a:t>
            </a:r>
            <a:endParaRPr lang="en-US" sz="2400" b="1" dirty="0">
              <a:effectLst>
                <a:outerShdw blurRad="76200" dist="63500" dir="5400000" algn="ctr" rotWithShape="0">
                  <a:schemeClr val="accent3">
                    <a:lumMod val="75000"/>
                  </a:schemeClr>
                </a:outerShdw>
              </a:effectLst>
            </a:endParaRPr>
          </a:p>
        </p:txBody>
      </p:sp>
      <p:sp>
        <p:nvSpPr>
          <p:cNvPr id="5" name="Rectangle 4"/>
          <p:cNvSpPr/>
          <p:nvPr/>
        </p:nvSpPr>
        <p:spPr>
          <a:xfrm>
            <a:off x="457200" y="6400800"/>
            <a:ext cx="7164910" cy="369332"/>
          </a:xfrm>
          <a:prstGeom prst="rect">
            <a:avLst/>
          </a:prstGeom>
        </p:spPr>
        <p:txBody>
          <a:bodyPr wrap="none">
            <a:spAutoFit/>
          </a:bodyPr>
          <a:lstStyle/>
          <a:p>
            <a:r>
              <a:rPr lang="en-US" dirty="0" smtClean="0"/>
              <a:t>http://en.wikipedia.org/wiki/Phillips_New_Testament_in_Modern_English</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4">
                                            <p:txEl>
                                              <p:pRg st="4" end="4"/>
                                            </p:txEl>
                                          </p:spTgt>
                                        </p:tgtEl>
                                        <p:attrNameLst>
                                          <p:attrName>style.visibility</p:attrName>
                                        </p:attrNameLst>
                                      </p:cBhvr>
                                      <p:to>
                                        <p:strVal val="visible"/>
                                      </p:to>
                                    </p:set>
                                    <p:anim calcmode="lin" valueType="num">
                                      <p:cBhvr>
                                        <p:cTn id="35"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4">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4">
                                            <p:txEl>
                                              <p:pRg st="5" end="5"/>
                                            </p:txEl>
                                          </p:spTgt>
                                        </p:tgtEl>
                                        <p:attrNameLst>
                                          <p:attrName>style.visibility</p:attrName>
                                        </p:attrNameLst>
                                      </p:cBhvr>
                                      <p:to>
                                        <p:strVal val="visible"/>
                                      </p:to>
                                    </p:set>
                                    <p:anim calcmode="lin" valueType="num">
                                      <p:cBhvr>
                                        <p:cTn id="42"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4">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4">
                                            <p:txEl>
                                              <p:pRg st="6" end="6"/>
                                            </p:txEl>
                                          </p:spTgt>
                                        </p:tgtEl>
                                        <p:attrNameLst>
                                          <p:attrName>style.visibility</p:attrName>
                                        </p:attrNameLst>
                                      </p:cBhvr>
                                      <p:to>
                                        <p:strVal val="visible"/>
                                      </p:to>
                                    </p:set>
                                    <p:anim calcmode="lin" valueType="num">
                                      <p:cBhvr>
                                        <p:cTn id="49"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4">
                                            <p:txEl>
                                              <p:pRg st="6" end="6"/>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4">
                                            <p:txEl>
                                              <p:pRg st="7" end="7"/>
                                            </p:txEl>
                                          </p:spTgt>
                                        </p:tgtEl>
                                        <p:attrNameLst>
                                          <p:attrName>style.visibility</p:attrName>
                                        </p:attrNameLst>
                                      </p:cBhvr>
                                      <p:to>
                                        <p:strVal val="visible"/>
                                      </p:to>
                                    </p:set>
                                    <p:anim calcmode="lin" valueType="num">
                                      <p:cBhvr>
                                        <p:cTn id="56"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8" dur="500"/>
                                        <p:tgtEl>
                                          <p:spTgt spid="4">
                                            <p:txEl>
                                              <p:pRg st="7" end="7"/>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0" fill="hold" nodeType="clickEffect">
                                  <p:stCondLst>
                                    <p:cond delay="0"/>
                                  </p:stCondLst>
                                  <p:childTnLst>
                                    <p:set>
                                      <p:cBhvr>
                                        <p:cTn id="62" dur="1" fill="hold">
                                          <p:stCondLst>
                                            <p:cond delay="0"/>
                                          </p:stCondLst>
                                        </p:cTn>
                                        <p:tgtEl>
                                          <p:spTgt spid="4">
                                            <p:txEl>
                                              <p:pRg st="8" end="8"/>
                                            </p:txEl>
                                          </p:spTgt>
                                        </p:tgtEl>
                                        <p:attrNameLst>
                                          <p:attrName>style.visibility</p:attrName>
                                        </p:attrNameLst>
                                      </p:cBhvr>
                                      <p:to>
                                        <p:strVal val="visible"/>
                                      </p:to>
                                    </p:set>
                                    <p:anim calcmode="lin" valueType="num">
                                      <p:cBhvr>
                                        <p:cTn id="63"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64"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65" dur="500"/>
                                        <p:tgtEl>
                                          <p:spTgt spid="4">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0" fill="hold" nodeType="clickEffect">
                                  <p:stCondLst>
                                    <p:cond delay="0"/>
                                  </p:stCondLst>
                                  <p:childTnLst>
                                    <p:set>
                                      <p:cBhvr>
                                        <p:cTn id="69" dur="1" fill="hold">
                                          <p:stCondLst>
                                            <p:cond delay="0"/>
                                          </p:stCondLst>
                                        </p:cTn>
                                        <p:tgtEl>
                                          <p:spTgt spid="4">
                                            <p:txEl>
                                              <p:pRg st="9" end="9"/>
                                            </p:txEl>
                                          </p:spTgt>
                                        </p:tgtEl>
                                        <p:attrNameLst>
                                          <p:attrName>style.visibility</p:attrName>
                                        </p:attrNameLst>
                                      </p:cBhvr>
                                      <p:to>
                                        <p:strVal val="visible"/>
                                      </p:to>
                                    </p:set>
                                    <p:anim calcmode="lin" valueType="num">
                                      <p:cBhvr>
                                        <p:cTn id="70" dur="500" fill="hold"/>
                                        <p:tgtEl>
                                          <p:spTgt spid="4">
                                            <p:txEl>
                                              <p:pRg st="9" end="9"/>
                                            </p:txEl>
                                          </p:spTgt>
                                        </p:tgtEl>
                                        <p:attrNameLst>
                                          <p:attrName>ppt_w</p:attrName>
                                        </p:attrNameLst>
                                      </p:cBhvr>
                                      <p:tavLst>
                                        <p:tav tm="0">
                                          <p:val>
                                            <p:fltVal val="0"/>
                                          </p:val>
                                        </p:tav>
                                        <p:tav tm="100000">
                                          <p:val>
                                            <p:strVal val="#ppt_w"/>
                                          </p:val>
                                        </p:tav>
                                      </p:tavLst>
                                    </p:anim>
                                    <p:anim calcmode="lin" valueType="num">
                                      <p:cBhvr>
                                        <p:cTn id="71" dur="500" fill="hold"/>
                                        <p:tgtEl>
                                          <p:spTgt spid="4">
                                            <p:txEl>
                                              <p:pRg st="9" end="9"/>
                                            </p:txEl>
                                          </p:spTgt>
                                        </p:tgtEl>
                                        <p:attrNameLst>
                                          <p:attrName>ppt_h</p:attrName>
                                        </p:attrNameLst>
                                      </p:cBhvr>
                                      <p:tavLst>
                                        <p:tav tm="0">
                                          <p:val>
                                            <p:fltVal val="0"/>
                                          </p:val>
                                        </p:tav>
                                        <p:tav tm="100000">
                                          <p:val>
                                            <p:strVal val="#ppt_h"/>
                                          </p:val>
                                        </p:tav>
                                      </p:tavLst>
                                    </p:anim>
                                    <p:animEffect transition="in" filter="fade">
                                      <p:cBhvr>
                                        <p:cTn id="72" dur="500"/>
                                        <p:tgtEl>
                                          <p:spTgt spid="4">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stretch>
            <a:fillRect t="-54000" b="-5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lstStyle/>
          <a:p>
            <a:r>
              <a:rPr lang="en-US" b="1" dirty="0" smtClean="0">
                <a:effectLst>
                  <a:glow rad="101600">
                    <a:schemeClr val="accent3">
                      <a:satMod val="175000"/>
                      <a:alpha val="40000"/>
                    </a:schemeClr>
                  </a:glow>
                  <a:outerShdw blurRad="76200" dist="63500" dir="2700000" algn="tl" rotWithShape="0">
                    <a:schemeClr val="accent3">
                      <a:lumMod val="75000"/>
                    </a:schemeClr>
                  </a:outerShdw>
                </a:effectLst>
              </a:rPr>
              <a:t>The Living Bible (1971)</a:t>
            </a:r>
            <a:endParaRPr lang="en-US" b="1" dirty="0">
              <a:effectLst>
                <a:glow rad="101600">
                  <a:schemeClr val="accent3">
                    <a:satMod val="175000"/>
                    <a:alpha val="40000"/>
                  </a:schemeClr>
                </a:glow>
                <a:outerShdw blurRad="76200" dist="63500" dir="2700000" algn="tl" rotWithShape="0">
                  <a:schemeClr val="accent3">
                    <a:lumMod val="75000"/>
                  </a:schemeClr>
                </a:outerShdw>
              </a:effectLst>
            </a:endParaRPr>
          </a:p>
        </p:txBody>
      </p:sp>
      <p:sp>
        <p:nvSpPr>
          <p:cNvPr id="4" name="Content Placeholder 3"/>
          <p:cNvSpPr>
            <a:spLocks noGrp="1"/>
          </p:cNvSpPr>
          <p:nvPr>
            <p:ph idx="1"/>
          </p:nvPr>
        </p:nvSpPr>
        <p:spPr>
          <a:xfrm>
            <a:off x="457200" y="1371600"/>
            <a:ext cx="8229600" cy="4754563"/>
          </a:xfrm>
        </p:spPr>
        <p:txBody>
          <a:bodyPr>
            <a:normAutofit fontScale="92500" lnSpcReduction="20000"/>
          </a:bodyPr>
          <a:lstStyle/>
          <a:p>
            <a:r>
              <a:rPr lang="en-US" b="1" dirty="0" smtClean="0">
                <a:effectLst>
                  <a:glow rad="101600">
                    <a:schemeClr val="accent3">
                      <a:satMod val="175000"/>
                      <a:alpha val="40000"/>
                    </a:schemeClr>
                  </a:glow>
                  <a:outerShdw blurRad="76200" dist="63500" dir="5400000" algn="ctr" rotWithShape="0">
                    <a:schemeClr val="accent3">
                      <a:lumMod val="75000"/>
                    </a:schemeClr>
                  </a:outerShdw>
                </a:effectLst>
              </a:rPr>
              <a:t>English version of the Bible is a paraphrase created by Kenneth N. Taylor using the American Standard Version of 1901 as his base text. </a:t>
            </a:r>
          </a:p>
          <a:p>
            <a:r>
              <a:rPr lang="en-US" b="1" dirty="0" smtClean="0">
                <a:effectLst>
                  <a:glow rad="101600">
                    <a:schemeClr val="accent3">
                      <a:satMod val="175000"/>
                      <a:alpha val="40000"/>
                    </a:schemeClr>
                  </a:glow>
                  <a:outerShdw blurRad="76200" dist="63500" dir="5400000" algn="ctr" rotWithShape="0">
                    <a:schemeClr val="accent3">
                      <a:lumMod val="75000"/>
                    </a:schemeClr>
                  </a:outerShdw>
                </a:effectLst>
              </a:rPr>
              <a:t>This particular paraphrase is notorious for being inaccurate in a number of places. For example in Acts 13:48 :</a:t>
            </a:r>
          </a:p>
          <a:p>
            <a:pPr lvl="1"/>
            <a:r>
              <a:rPr lang="en-US" b="1" dirty="0" smtClean="0">
                <a:effectLst>
                  <a:glow rad="101600">
                    <a:schemeClr val="accent3">
                      <a:satMod val="175000"/>
                      <a:alpha val="40000"/>
                    </a:schemeClr>
                  </a:glow>
                  <a:outerShdw blurRad="76200" dist="63500" dir="5400000" algn="ctr" rotWithShape="0">
                    <a:schemeClr val="accent3">
                      <a:lumMod val="75000"/>
                    </a:schemeClr>
                  </a:outerShdw>
                </a:effectLst>
              </a:rPr>
              <a:t>ESV: </a:t>
            </a:r>
            <a:r>
              <a:rPr lang="en-US" b="1" dirty="0" smtClean="0">
                <a:effectLst>
                  <a:glow rad="101600">
                    <a:schemeClr val="accent3">
                      <a:satMod val="175000"/>
                      <a:alpha val="40000"/>
                    </a:schemeClr>
                  </a:glow>
                  <a:outerShdw blurRad="76200" dist="63500" dir="5400000" algn="ctr" rotWithShape="0">
                    <a:schemeClr val="accent3">
                      <a:lumMod val="75000"/>
                    </a:schemeClr>
                  </a:outerShdw>
                </a:effectLst>
              </a:rPr>
              <a:t>And when the Gentiles heard this, they began rejoicing and glorifying the word of the Lord, and as many as were appointed to eternal life believed</a:t>
            </a:r>
            <a:r>
              <a:rPr lang="en-US" b="1" dirty="0" smtClean="0">
                <a:effectLst>
                  <a:glow rad="101600">
                    <a:schemeClr val="accent3">
                      <a:satMod val="175000"/>
                      <a:alpha val="40000"/>
                    </a:schemeClr>
                  </a:glow>
                  <a:outerShdw blurRad="76200" dist="63500" dir="5400000" algn="ctr" rotWithShape="0">
                    <a:schemeClr val="accent3">
                      <a:lumMod val="75000"/>
                    </a:schemeClr>
                  </a:outerShdw>
                </a:effectLst>
              </a:rPr>
              <a:t>.</a:t>
            </a:r>
            <a:endParaRPr lang="en-US" b="1" dirty="0" smtClean="0">
              <a:effectLst>
                <a:glow rad="101600">
                  <a:schemeClr val="accent3">
                    <a:satMod val="175000"/>
                    <a:alpha val="40000"/>
                  </a:schemeClr>
                </a:glow>
                <a:outerShdw blurRad="76200" dist="63500" dir="5400000" algn="ctr" rotWithShape="0">
                  <a:schemeClr val="accent3">
                    <a:lumMod val="75000"/>
                  </a:schemeClr>
                </a:outerShdw>
              </a:effectLst>
            </a:endParaRPr>
          </a:p>
          <a:p>
            <a:pPr lvl="1"/>
            <a:r>
              <a:rPr lang="en-US" b="1" dirty="0" smtClean="0">
                <a:effectLst>
                  <a:glow rad="101600">
                    <a:schemeClr val="accent3">
                      <a:satMod val="175000"/>
                      <a:alpha val="40000"/>
                    </a:schemeClr>
                  </a:glow>
                  <a:outerShdw blurRad="76200" dist="63500" dir="5400000" algn="ctr" rotWithShape="0">
                    <a:schemeClr val="accent3">
                      <a:lumMod val="75000"/>
                    </a:schemeClr>
                  </a:outerShdw>
                </a:effectLst>
              </a:rPr>
              <a:t>TLB: When the Gentiles heard this, they were very glad and rejoiced in Paul’s message, and as many as wanted eternal life, believed.</a:t>
            </a:r>
            <a:endParaRPr lang="en-US" b="1" dirty="0">
              <a:effectLst>
                <a:glow rad="101600">
                  <a:schemeClr val="accent3">
                    <a:satMod val="175000"/>
                    <a:alpha val="40000"/>
                  </a:schemeClr>
                </a:glow>
                <a:outerShdw blurRad="76200" dist="63500" dir="5400000" algn="ctr" rotWithShape="0">
                  <a:schemeClr val="accent3">
                    <a:lumMod val="75000"/>
                  </a:schemeClr>
                </a:outerShdw>
              </a:effectLst>
            </a:endParaRPr>
          </a:p>
        </p:txBody>
      </p:sp>
      <p:sp>
        <p:nvSpPr>
          <p:cNvPr id="5" name="Rectangle 4"/>
          <p:cNvSpPr/>
          <p:nvPr/>
        </p:nvSpPr>
        <p:spPr>
          <a:xfrm>
            <a:off x="457200" y="6324600"/>
            <a:ext cx="4515019" cy="369332"/>
          </a:xfrm>
          <a:prstGeom prst="rect">
            <a:avLst/>
          </a:prstGeom>
        </p:spPr>
        <p:txBody>
          <a:bodyPr wrap="none">
            <a:spAutoFit/>
          </a:bodyPr>
          <a:lstStyle/>
          <a:p>
            <a:r>
              <a:rPr lang="en-US" dirty="0" smtClean="0"/>
              <a:t>http://en.wikipedia.org/wiki/The_Living_Bible</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4">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2000"/>
            <a:lum/>
          </a:blip>
          <a:srcRect/>
          <a:stretch>
            <a:fillRect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1143000"/>
          </a:xfrm>
        </p:spPr>
        <p:txBody>
          <a:bodyPr/>
          <a:lstStyle/>
          <a:p>
            <a:r>
              <a:rPr lang="en-US" b="1" dirty="0" smtClean="0">
                <a:effectLst>
                  <a:outerShdw blurRad="76200" dist="63500" dir="2700000" algn="tl" rotWithShape="0">
                    <a:schemeClr val="accent2">
                      <a:lumMod val="75000"/>
                    </a:schemeClr>
                  </a:outerShdw>
                </a:effectLst>
              </a:rPr>
              <a:t>Good News Bible (1976)</a:t>
            </a:r>
            <a:endParaRPr lang="en-US" b="1" dirty="0">
              <a:effectLst>
                <a:outerShdw blurRad="76200" dist="63500" dir="2700000" algn="tl" rotWithShape="0">
                  <a:schemeClr val="accent2">
                    <a:lumMod val="75000"/>
                  </a:schemeClr>
                </a:outerShdw>
              </a:effectLst>
            </a:endParaRPr>
          </a:p>
        </p:txBody>
      </p:sp>
      <p:sp>
        <p:nvSpPr>
          <p:cNvPr id="3" name="Content Placeholder 2"/>
          <p:cNvSpPr>
            <a:spLocks noGrp="1"/>
          </p:cNvSpPr>
          <p:nvPr>
            <p:ph idx="1"/>
          </p:nvPr>
        </p:nvSpPr>
        <p:spPr>
          <a:xfrm>
            <a:off x="457200" y="1295400"/>
            <a:ext cx="8229600" cy="4830763"/>
          </a:xfrm>
        </p:spPr>
        <p:txBody>
          <a:bodyPr>
            <a:normAutofit lnSpcReduction="10000"/>
          </a:bodyPr>
          <a:lstStyle/>
          <a:p>
            <a:r>
              <a:rPr lang="en-US" b="1" dirty="0" smtClean="0">
                <a:effectLst>
                  <a:outerShdw blurRad="76200" dist="63500" dir="5400000" algn="ctr" rotWithShape="0">
                    <a:schemeClr val="accent2">
                      <a:lumMod val="75000"/>
                    </a:schemeClr>
                  </a:outerShdw>
                </a:effectLst>
              </a:rPr>
              <a:t>An English language translation of the Bible by the American Bible Society, also known as Today's English Version (TEV), was first published as the New Testament under the name </a:t>
            </a:r>
            <a:r>
              <a:rPr lang="en-US" b="1" i="1" dirty="0" smtClean="0">
                <a:effectLst>
                  <a:outerShdw blurRad="76200" dist="63500" dir="5400000" algn="ctr" rotWithShape="0">
                    <a:schemeClr val="accent2">
                      <a:lumMod val="75000"/>
                    </a:schemeClr>
                  </a:outerShdw>
                </a:effectLst>
              </a:rPr>
              <a:t>Good News for Modern Man</a:t>
            </a:r>
            <a:r>
              <a:rPr lang="en-US" b="1" dirty="0" smtClean="0">
                <a:effectLst>
                  <a:outerShdw blurRad="76200" dist="63500" dir="5400000" algn="ctr" rotWithShape="0">
                    <a:schemeClr val="accent2">
                      <a:lumMod val="75000"/>
                    </a:schemeClr>
                  </a:outerShdw>
                </a:effectLst>
              </a:rPr>
              <a:t> in 1966.</a:t>
            </a:r>
          </a:p>
          <a:p>
            <a:r>
              <a:rPr lang="en-US" b="1" dirty="0" smtClean="0">
                <a:effectLst>
                  <a:outerShdw blurRad="76200" dist="63500" dir="5400000" algn="ctr" rotWithShape="0">
                    <a:schemeClr val="accent2">
                      <a:lumMod val="75000"/>
                    </a:schemeClr>
                  </a:outerShdw>
                </a:effectLst>
              </a:rPr>
              <a:t>The beginnings of the Good News Bible can be traced to requests made by people in Africa and the Far East for a version of the Bible that was friendly to non-native English speakers.</a:t>
            </a:r>
          </a:p>
          <a:p>
            <a:endParaRPr lang="en-US" b="1" dirty="0"/>
          </a:p>
        </p:txBody>
      </p:sp>
      <p:sp>
        <p:nvSpPr>
          <p:cNvPr id="4" name="Rectangle 3"/>
          <p:cNvSpPr/>
          <p:nvPr/>
        </p:nvSpPr>
        <p:spPr>
          <a:xfrm>
            <a:off x="457200" y="6324600"/>
            <a:ext cx="4800600" cy="369332"/>
          </a:xfrm>
          <a:prstGeom prst="rect">
            <a:avLst/>
          </a:prstGeom>
        </p:spPr>
        <p:txBody>
          <a:bodyPr wrap="square">
            <a:spAutoFit/>
          </a:bodyPr>
          <a:lstStyle/>
          <a:p>
            <a:r>
              <a:rPr lang="en-US" dirty="0" smtClean="0"/>
              <a:t>http://en.wikipedia.org/wiki/Good_News_Bible</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9000"/>
            <a:lum/>
          </a:blip>
          <a:srcRect/>
          <a:stretch>
            <a:fillRect t="-1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rgbClr val="FFFF00"/>
                </a:solidFill>
                <a:effectLst>
                  <a:outerShdw blurRad="76200" dist="63500" dir="2700000" algn="tl" rotWithShape="0">
                    <a:schemeClr val="tx2">
                      <a:lumMod val="75000"/>
                    </a:schemeClr>
                  </a:outerShdw>
                </a:effectLst>
              </a:rPr>
              <a:t>Contemporary English Version (1995)</a:t>
            </a:r>
            <a:endParaRPr lang="en-US" b="1" dirty="0">
              <a:solidFill>
                <a:srgbClr val="FFFF00"/>
              </a:solidFill>
              <a:effectLst>
                <a:outerShdw blurRad="76200" dist="63500" dir="2700000" algn="tl" rotWithShape="0">
                  <a:schemeClr val="tx2">
                    <a:lumMod val="75000"/>
                  </a:schemeClr>
                </a:outerShdw>
              </a:effectLst>
            </a:endParaRPr>
          </a:p>
        </p:txBody>
      </p:sp>
      <p:sp>
        <p:nvSpPr>
          <p:cNvPr id="3" name="Content Placeholder 2"/>
          <p:cNvSpPr>
            <a:spLocks noGrp="1"/>
          </p:cNvSpPr>
          <p:nvPr>
            <p:ph idx="1"/>
          </p:nvPr>
        </p:nvSpPr>
        <p:spPr/>
        <p:txBody>
          <a:bodyPr>
            <a:normAutofit fontScale="92500"/>
          </a:bodyPr>
          <a:lstStyle/>
          <a:p>
            <a:r>
              <a:rPr lang="en-US" b="1" dirty="0" smtClean="0">
                <a:solidFill>
                  <a:srgbClr val="FFFF00"/>
                </a:solidFill>
                <a:effectLst>
                  <a:glow rad="101600">
                    <a:schemeClr val="accent1">
                      <a:satMod val="175000"/>
                      <a:alpha val="40000"/>
                    </a:schemeClr>
                  </a:glow>
                  <a:outerShdw blurRad="76200" dist="63500" dir="5400000" algn="ctr" rotWithShape="0">
                    <a:schemeClr val="tx1"/>
                  </a:outerShdw>
                </a:effectLst>
              </a:rPr>
              <a:t>A new translation of the Bible published by the American Bible Society.</a:t>
            </a:r>
          </a:p>
          <a:p>
            <a:r>
              <a:rPr lang="en-US" b="1" dirty="0" smtClean="0">
                <a:solidFill>
                  <a:srgbClr val="FFFF00"/>
                </a:solidFill>
                <a:effectLst>
                  <a:glow rad="101600">
                    <a:schemeClr val="accent1">
                      <a:satMod val="175000"/>
                      <a:alpha val="40000"/>
                    </a:schemeClr>
                  </a:glow>
                  <a:outerShdw blurRad="76200" dist="63500" dir="5400000" algn="ctr" rotWithShape="0">
                    <a:schemeClr val="tx1"/>
                  </a:outerShdw>
                </a:effectLst>
              </a:rPr>
              <a:t>The CEV project began as a result of studies conducted by Barclay Newman in 1985 into speech patterns used in books, magazines, newspapers, and television. These studies focused on how English was read and heard. </a:t>
            </a:r>
          </a:p>
          <a:p>
            <a:r>
              <a:rPr lang="en-US" b="1" dirty="0" smtClean="0">
                <a:solidFill>
                  <a:srgbClr val="FFFF00"/>
                </a:solidFill>
                <a:effectLst>
                  <a:glow rad="101600">
                    <a:schemeClr val="accent1">
                      <a:satMod val="175000"/>
                      <a:alpha val="40000"/>
                    </a:schemeClr>
                  </a:glow>
                  <a:outerShdw blurRad="76200" dist="63500" dir="5400000" algn="ctr" rotWithShape="0">
                    <a:schemeClr val="tx1"/>
                  </a:outerShdw>
                </a:effectLst>
              </a:rPr>
              <a:t>These studies eventually led to the publication of the Contemporary English Version.</a:t>
            </a:r>
            <a:endParaRPr lang="en-US" b="1" dirty="0">
              <a:solidFill>
                <a:srgbClr val="FFFF00"/>
              </a:solidFill>
              <a:effectLst>
                <a:glow rad="101600">
                  <a:schemeClr val="accent1">
                    <a:satMod val="175000"/>
                    <a:alpha val="40000"/>
                  </a:schemeClr>
                </a:glow>
                <a:outerShdw blurRad="76200" dist="63500" dir="5400000" algn="ctr" rotWithShape="0">
                  <a:schemeClr val="tx1"/>
                </a:outerShdw>
              </a:effectLst>
            </a:endParaRPr>
          </a:p>
        </p:txBody>
      </p:sp>
      <p:sp>
        <p:nvSpPr>
          <p:cNvPr id="4" name="Rectangle 3"/>
          <p:cNvSpPr/>
          <p:nvPr/>
        </p:nvSpPr>
        <p:spPr>
          <a:xfrm>
            <a:off x="762000" y="6172200"/>
            <a:ext cx="6324600" cy="369332"/>
          </a:xfrm>
          <a:prstGeom prst="rect">
            <a:avLst/>
          </a:prstGeom>
        </p:spPr>
        <p:txBody>
          <a:bodyPr wrap="square">
            <a:spAutoFit/>
          </a:bodyPr>
          <a:lstStyle/>
          <a:p>
            <a:r>
              <a:rPr lang="en-US" dirty="0" smtClean="0"/>
              <a:t>http://en.wikipedia.org/wiki/Contemporary_English_Version</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t="-27000" b="-5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63500" dist="50800" dir="2700000" algn="tl" rotWithShape="0">
                    <a:schemeClr val="accent2">
                      <a:lumMod val="75000"/>
                    </a:schemeClr>
                  </a:outerShdw>
                </a:effectLst>
              </a:rPr>
              <a:t>New Living Translation (1996</a:t>
            </a:r>
            <a:r>
              <a:rPr lang="en-US" b="1" dirty="0" smtClean="0"/>
              <a:t>)</a:t>
            </a:r>
            <a:endParaRPr lang="en-US" b="1" dirty="0"/>
          </a:p>
        </p:txBody>
      </p:sp>
      <p:sp>
        <p:nvSpPr>
          <p:cNvPr id="3" name="Content Placeholder 2"/>
          <p:cNvSpPr>
            <a:spLocks noGrp="1"/>
          </p:cNvSpPr>
          <p:nvPr>
            <p:ph idx="1"/>
          </p:nvPr>
        </p:nvSpPr>
        <p:spPr/>
        <p:txBody>
          <a:bodyPr>
            <a:normAutofit fontScale="92500" lnSpcReduction="20000"/>
          </a:bodyPr>
          <a:lstStyle/>
          <a:p>
            <a:r>
              <a:rPr lang="en-US" b="1" dirty="0" smtClean="0">
                <a:effectLst>
                  <a:outerShdw blurRad="63500" dist="50800" dir="5400000" algn="ctr" rotWithShape="0">
                    <a:schemeClr val="accent2">
                      <a:lumMod val="75000"/>
                    </a:schemeClr>
                  </a:outerShdw>
                </a:effectLst>
              </a:rPr>
              <a:t>Originally starting out as an effort to revise The Living Bible, but ended up evolving into the production of an entirely new English translation with ninety translators working from the original Greek and Hebrew.</a:t>
            </a:r>
          </a:p>
          <a:p>
            <a:r>
              <a:rPr lang="en-US" b="1" dirty="0" smtClean="0">
                <a:effectLst>
                  <a:outerShdw blurRad="63500" dist="50800" dir="5400000" algn="ctr" rotWithShape="0">
                    <a:schemeClr val="accent2">
                      <a:lumMod val="75000"/>
                    </a:schemeClr>
                  </a:outerShdw>
                </a:effectLst>
              </a:rPr>
              <a:t>The translators have sought to create a translation that bridges the gap between the ancient world and modern readers of English.</a:t>
            </a:r>
          </a:p>
          <a:p>
            <a:r>
              <a:rPr lang="en-US" b="1" dirty="0" smtClean="0">
                <a:effectLst>
                  <a:outerShdw blurRad="63500" dist="50800" dir="5400000" algn="ctr" rotWithShape="0">
                    <a:schemeClr val="accent2">
                      <a:lumMod val="75000"/>
                    </a:schemeClr>
                  </a:outerShdw>
                </a:effectLst>
              </a:rPr>
              <a:t>Ancient systems of measure (weights, measures, money, dates, etc.) are converted to modern equivalents, often with footnotes.</a:t>
            </a:r>
          </a:p>
        </p:txBody>
      </p:sp>
      <p:sp>
        <p:nvSpPr>
          <p:cNvPr id="4" name="Rectangle 3"/>
          <p:cNvSpPr/>
          <p:nvPr/>
        </p:nvSpPr>
        <p:spPr>
          <a:xfrm>
            <a:off x="838200" y="6324600"/>
            <a:ext cx="5181600" cy="369332"/>
          </a:xfrm>
          <a:prstGeom prst="rect">
            <a:avLst/>
          </a:prstGeom>
        </p:spPr>
        <p:txBody>
          <a:bodyPr wrap="square">
            <a:spAutoFit/>
          </a:bodyPr>
          <a:lstStyle/>
          <a:p>
            <a:r>
              <a:rPr lang="en-US" dirty="0" smtClean="0"/>
              <a:t>http://en.wikipedia.org/wiki/New_Living_Translation</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1000"/>
            <a:lum/>
          </a:blip>
          <a:srcRect/>
          <a:stretch>
            <a:fillRect t="-8000" b="-4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229600" cy="990600"/>
          </a:xfrm>
        </p:spPr>
        <p:txBody>
          <a:bodyPr/>
          <a:lstStyle/>
          <a:p>
            <a:r>
              <a:rPr lang="en-US" b="1" dirty="0" smtClean="0">
                <a:effectLst>
                  <a:outerShdw blurRad="63500" dist="50800" dir="2700000" algn="tl" rotWithShape="0">
                    <a:srgbClr val="00B0F0"/>
                  </a:outerShdw>
                </a:effectLst>
              </a:rPr>
              <a:t>The Message (2002)</a:t>
            </a:r>
            <a:endParaRPr lang="en-US" b="1" dirty="0">
              <a:effectLst>
                <a:outerShdw blurRad="63500" dist="50800" dir="2700000" algn="tl" rotWithShape="0">
                  <a:srgbClr val="00B0F0"/>
                </a:outerShdw>
              </a:effectLst>
            </a:endParaRPr>
          </a:p>
        </p:txBody>
      </p:sp>
      <p:sp>
        <p:nvSpPr>
          <p:cNvPr id="3" name="Content Placeholder 2"/>
          <p:cNvSpPr>
            <a:spLocks noGrp="1"/>
          </p:cNvSpPr>
          <p:nvPr>
            <p:ph idx="1"/>
          </p:nvPr>
        </p:nvSpPr>
        <p:spPr>
          <a:xfrm>
            <a:off x="457200" y="685800"/>
            <a:ext cx="8229600" cy="5638800"/>
          </a:xfrm>
        </p:spPr>
        <p:txBody>
          <a:bodyPr>
            <a:normAutofit fontScale="85000" lnSpcReduction="20000"/>
          </a:bodyPr>
          <a:lstStyle/>
          <a:p>
            <a:r>
              <a:rPr lang="en-US" dirty="0" smtClean="0">
                <a:effectLst>
                  <a:outerShdw blurRad="63500" dist="50800" dir="2700000" algn="tl" rotWithShape="0">
                    <a:srgbClr val="00B0F0"/>
                  </a:outerShdw>
                </a:effectLst>
              </a:rPr>
              <a:t>A paraphrase created by Eugene H. Peterson.</a:t>
            </a:r>
          </a:p>
          <a:p>
            <a:r>
              <a:rPr lang="en-US" dirty="0" smtClean="0">
                <a:effectLst>
                  <a:outerShdw blurRad="63500" dist="50800" dir="2700000" algn="tl" rotWithShape="0">
                    <a:srgbClr val="00B0F0"/>
                  </a:outerShdw>
                </a:effectLst>
              </a:rPr>
              <a:t>In the introduction to this paraphrase they claim its “contemporary idiom keeps the language of the Message (Bible) current and fresh and understandable” – but like any paraphrase, it does sometimes take liberties that go beyond the original, e.g. 1Cor 6:9-10:</a:t>
            </a:r>
          </a:p>
          <a:p>
            <a:pPr lvl="1"/>
            <a:r>
              <a:rPr lang="en-US" b="1" dirty="0" smtClean="0">
                <a:effectLst>
                  <a:outerShdw blurRad="63500" dist="50800" dir="2700000" algn="tl" rotWithShape="0">
                    <a:srgbClr val="00B0F0"/>
                  </a:outerShdw>
                </a:effectLst>
              </a:rPr>
              <a:t>ESV: </a:t>
            </a:r>
            <a:r>
              <a:rPr lang="en-US" dirty="0" smtClean="0">
                <a:effectLst>
                  <a:outerShdw blurRad="63500" dist="50800" dir="2700000" algn="tl" rotWithShape="0">
                    <a:srgbClr val="00B0F0"/>
                  </a:outerShdw>
                </a:effectLst>
              </a:rPr>
              <a:t>Or do you not know that the unrighteous will not inherit the kingdom of God? Do not be deceived: neither the sexually immoral, nor idolaters, nor adulterers, nor men who practice homosexuality, </a:t>
            </a:r>
            <a:r>
              <a:rPr lang="en-US" dirty="0" smtClean="0">
                <a:effectLst>
                  <a:outerShdw blurRad="63500" dist="50800" dir="2700000" algn="tl" rotWithShape="0">
                    <a:srgbClr val="00B0F0"/>
                  </a:outerShdw>
                </a:effectLst>
              </a:rPr>
              <a:t>nor </a:t>
            </a:r>
            <a:r>
              <a:rPr lang="en-US" dirty="0" smtClean="0">
                <a:effectLst>
                  <a:outerShdw blurRad="63500" dist="50800" dir="2700000" algn="tl" rotWithShape="0">
                    <a:srgbClr val="00B0F0"/>
                  </a:outerShdw>
                </a:effectLst>
              </a:rPr>
              <a:t>thieves, nor the greedy, nor drunkards, nor revilers, nor swindlers will inherit the kingdom of God. </a:t>
            </a:r>
            <a:endParaRPr lang="en-US" dirty="0" smtClean="0">
              <a:effectLst>
                <a:outerShdw blurRad="63500" dist="50800" dir="2700000" algn="tl" rotWithShape="0">
                  <a:srgbClr val="00B0F0"/>
                </a:outerShdw>
              </a:effectLst>
            </a:endParaRPr>
          </a:p>
          <a:p>
            <a:pPr lvl="1"/>
            <a:r>
              <a:rPr lang="en-US" b="1" dirty="0" smtClean="0">
                <a:effectLst>
                  <a:outerShdw blurRad="63500" dist="50800" dir="2700000" algn="tl" rotWithShape="0">
                    <a:srgbClr val="00B0F0"/>
                  </a:outerShdw>
                </a:effectLst>
              </a:rPr>
              <a:t>The Message: </a:t>
            </a:r>
            <a:r>
              <a:rPr lang="en-US" dirty="0" smtClean="0">
                <a:effectLst>
                  <a:outerShdw blurRad="63500" dist="50800" dir="2700000" algn="tl" rotWithShape="0">
                    <a:srgbClr val="00B0F0"/>
                  </a:outerShdw>
                </a:effectLst>
              </a:rPr>
              <a:t>Don't you realize that this is not the way to live? Unjust people who don't care about God will not be joining in his kingdom. Those who use and abuse each other, use and abuse sex, use and abuse the earth and everything in it, don't qualify as citizens in God's kingdom</a:t>
            </a:r>
            <a:r>
              <a:rPr lang="en-US" dirty="0" smtClean="0"/>
              <a:t>.</a:t>
            </a:r>
            <a:endParaRPr lang="en-US" dirty="0"/>
          </a:p>
        </p:txBody>
      </p:sp>
      <p:sp>
        <p:nvSpPr>
          <p:cNvPr id="4" name="Rectangle 3"/>
          <p:cNvSpPr/>
          <p:nvPr/>
        </p:nvSpPr>
        <p:spPr>
          <a:xfrm>
            <a:off x="457200" y="6488668"/>
            <a:ext cx="4953000" cy="369332"/>
          </a:xfrm>
          <a:prstGeom prst="rect">
            <a:avLst/>
          </a:prstGeom>
        </p:spPr>
        <p:txBody>
          <a:bodyPr wrap="square">
            <a:spAutoFit/>
          </a:bodyPr>
          <a:lstStyle/>
          <a:p>
            <a:r>
              <a:rPr lang="en-US" dirty="0" smtClean="0"/>
              <a:t>http://en.wikipedia.org/wiki/The_Message_(Bible)</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Ranking of Translations From Literal to Paraphrase</a:t>
            </a:r>
            <a:endParaRPr lang="en-US" dirty="0"/>
          </a:p>
        </p:txBody>
      </p:sp>
      <p:graphicFrame>
        <p:nvGraphicFramePr>
          <p:cNvPr id="4" name="Content Placeholder 3"/>
          <p:cNvGraphicFramePr>
            <a:graphicFrameLocks noGrp="1"/>
          </p:cNvGraphicFramePr>
          <p:nvPr>
            <p:ph idx="1"/>
          </p:nvPr>
        </p:nvGraphicFramePr>
        <p:xfrm>
          <a:off x="457200" y="1600200"/>
          <a:ext cx="8229600" cy="4079240"/>
        </p:xfrm>
        <a:graphic>
          <a:graphicData uri="http://schemas.openxmlformats.org/drawingml/2006/table">
            <a:tbl>
              <a:tblPr firstRow="1" bandRow="1">
                <a:tableStyleId>{5C22544A-7EE6-4342-B048-85BDC9FD1C3A}</a:tableStyleId>
              </a:tblPr>
              <a:tblGrid>
                <a:gridCol w="6172200"/>
                <a:gridCol w="2057400"/>
              </a:tblGrid>
              <a:tr h="370840">
                <a:tc>
                  <a:txBody>
                    <a:bodyPr/>
                    <a:lstStyle/>
                    <a:p>
                      <a:r>
                        <a:rPr lang="en-US" dirty="0" smtClean="0"/>
                        <a:t>Translation</a:t>
                      </a:r>
                      <a:endParaRPr lang="en-US" dirty="0"/>
                    </a:p>
                  </a:txBody>
                  <a:tcPr anchor="ctr"/>
                </a:tc>
                <a:tc>
                  <a:txBody>
                    <a:bodyPr/>
                    <a:lstStyle/>
                    <a:p>
                      <a:r>
                        <a:rPr lang="en-US" dirty="0" smtClean="0"/>
                        <a:t>Ranking</a:t>
                      </a:r>
                      <a:endParaRPr lang="en-US" dirty="0"/>
                    </a:p>
                  </a:txBody>
                  <a:tcPr/>
                </a:tc>
              </a:tr>
              <a:tr h="370840">
                <a:tc>
                  <a:txBody>
                    <a:bodyPr/>
                    <a:lstStyle/>
                    <a:p>
                      <a:pPr algn="l"/>
                      <a:r>
                        <a:rPr lang="en-US" sz="1600" dirty="0">
                          <a:solidFill>
                            <a:srgbClr val="333333"/>
                          </a:solidFill>
                          <a:latin typeface="Verdana"/>
                        </a:rPr>
                        <a:t>King James Version</a:t>
                      </a:r>
                    </a:p>
                  </a:txBody>
                  <a:tcPr anchor="ctr"/>
                </a:tc>
                <a:tc>
                  <a:txBody>
                    <a:bodyPr/>
                    <a:lstStyle/>
                    <a:p>
                      <a:pPr algn="l"/>
                      <a:r>
                        <a:rPr lang="en-US" sz="1600">
                          <a:solidFill>
                            <a:srgbClr val="333333"/>
                          </a:solidFill>
                          <a:latin typeface="Verdana"/>
                        </a:rPr>
                        <a:t>1</a:t>
                      </a:r>
                    </a:p>
                  </a:txBody>
                  <a:tcPr anchor="ctr"/>
                </a:tc>
              </a:tr>
              <a:tr h="370840">
                <a:tc>
                  <a:txBody>
                    <a:bodyPr/>
                    <a:lstStyle/>
                    <a:p>
                      <a:pPr algn="l"/>
                      <a:r>
                        <a:rPr lang="en-US" sz="1600" dirty="0">
                          <a:solidFill>
                            <a:srgbClr val="333333"/>
                          </a:solidFill>
                          <a:latin typeface="Verdana"/>
                        </a:rPr>
                        <a:t>New American Standard Bible</a:t>
                      </a:r>
                    </a:p>
                  </a:txBody>
                  <a:tcPr anchor="ctr"/>
                </a:tc>
                <a:tc>
                  <a:txBody>
                    <a:bodyPr/>
                    <a:lstStyle/>
                    <a:p>
                      <a:pPr algn="l"/>
                      <a:r>
                        <a:rPr lang="en-US" sz="1600" dirty="0">
                          <a:solidFill>
                            <a:srgbClr val="333333"/>
                          </a:solidFill>
                          <a:latin typeface="Verdana"/>
                        </a:rPr>
                        <a:t>1</a:t>
                      </a:r>
                    </a:p>
                  </a:txBody>
                  <a:tcPr anchor="ctr"/>
                </a:tc>
              </a:tr>
              <a:tr h="370840">
                <a:tc>
                  <a:txBody>
                    <a:bodyPr/>
                    <a:lstStyle/>
                    <a:p>
                      <a:pPr algn="l"/>
                      <a:r>
                        <a:rPr lang="en-US" sz="1600">
                          <a:solidFill>
                            <a:srgbClr val="333333"/>
                          </a:solidFill>
                          <a:latin typeface="Verdana"/>
                        </a:rPr>
                        <a:t>English Standard Version</a:t>
                      </a:r>
                    </a:p>
                  </a:txBody>
                  <a:tcPr anchor="ctr"/>
                </a:tc>
                <a:tc>
                  <a:txBody>
                    <a:bodyPr/>
                    <a:lstStyle/>
                    <a:p>
                      <a:pPr algn="l"/>
                      <a:r>
                        <a:rPr lang="en-US" sz="1600" dirty="0">
                          <a:solidFill>
                            <a:srgbClr val="333333"/>
                          </a:solidFill>
                          <a:latin typeface="Verdana"/>
                        </a:rPr>
                        <a:t>1</a:t>
                      </a:r>
                    </a:p>
                  </a:txBody>
                  <a:tcPr anchor="ctr"/>
                </a:tc>
              </a:tr>
              <a:tr h="370840">
                <a:tc>
                  <a:txBody>
                    <a:bodyPr/>
                    <a:lstStyle/>
                    <a:p>
                      <a:pPr algn="l"/>
                      <a:r>
                        <a:rPr lang="en-US" sz="1600" dirty="0">
                          <a:solidFill>
                            <a:srgbClr val="333333"/>
                          </a:solidFill>
                          <a:latin typeface="Verdana"/>
                        </a:rPr>
                        <a:t>New King James Version</a:t>
                      </a:r>
                    </a:p>
                  </a:txBody>
                  <a:tcPr anchor="ctr"/>
                </a:tc>
                <a:tc>
                  <a:txBody>
                    <a:bodyPr/>
                    <a:lstStyle/>
                    <a:p>
                      <a:pPr algn="l"/>
                      <a:r>
                        <a:rPr lang="en-US" sz="1600" dirty="0">
                          <a:solidFill>
                            <a:srgbClr val="333333"/>
                          </a:solidFill>
                          <a:latin typeface="Verdana"/>
                        </a:rPr>
                        <a:t>2</a:t>
                      </a:r>
                    </a:p>
                  </a:txBody>
                  <a:tcPr anchor="ctr"/>
                </a:tc>
              </a:tr>
              <a:tr h="370840">
                <a:tc>
                  <a:txBody>
                    <a:bodyPr/>
                    <a:lstStyle/>
                    <a:p>
                      <a:pPr algn="l"/>
                      <a:r>
                        <a:rPr lang="en-US" sz="1600" dirty="0">
                          <a:solidFill>
                            <a:srgbClr val="333333"/>
                          </a:solidFill>
                          <a:latin typeface="Verdana"/>
                        </a:rPr>
                        <a:t>New International Version</a:t>
                      </a:r>
                    </a:p>
                  </a:txBody>
                  <a:tcPr anchor="ctr"/>
                </a:tc>
                <a:tc>
                  <a:txBody>
                    <a:bodyPr/>
                    <a:lstStyle/>
                    <a:p>
                      <a:pPr algn="l"/>
                      <a:r>
                        <a:rPr lang="en-US" sz="1600" dirty="0">
                          <a:solidFill>
                            <a:srgbClr val="333333"/>
                          </a:solidFill>
                          <a:latin typeface="Verdana"/>
                        </a:rPr>
                        <a:t>5</a:t>
                      </a:r>
                    </a:p>
                  </a:txBody>
                  <a:tcPr anchor="ctr"/>
                </a:tc>
              </a:tr>
              <a:tr h="370840">
                <a:tc>
                  <a:txBody>
                    <a:bodyPr/>
                    <a:lstStyle/>
                    <a:p>
                      <a:pPr algn="l"/>
                      <a:r>
                        <a:rPr lang="en-US" sz="1600">
                          <a:solidFill>
                            <a:srgbClr val="333333"/>
                          </a:solidFill>
                          <a:latin typeface="Verdana"/>
                        </a:rPr>
                        <a:t>New English Translation</a:t>
                      </a:r>
                    </a:p>
                  </a:txBody>
                  <a:tcPr anchor="ctr"/>
                </a:tc>
                <a:tc>
                  <a:txBody>
                    <a:bodyPr/>
                    <a:lstStyle/>
                    <a:p>
                      <a:pPr algn="l"/>
                      <a:r>
                        <a:rPr lang="en-US" sz="1600" dirty="0">
                          <a:solidFill>
                            <a:srgbClr val="333333"/>
                          </a:solidFill>
                          <a:latin typeface="Verdana"/>
                        </a:rPr>
                        <a:t>5</a:t>
                      </a:r>
                    </a:p>
                  </a:txBody>
                  <a:tcPr anchor="ctr"/>
                </a:tc>
              </a:tr>
              <a:tr h="370840">
                <a:tc>
                  <a:txBody>
                    <a:bodyPr/>
                    <a:lstStyle/>
                    <a:p>
                      <a:pPr algn="l"/>
                      <a:r>
                        <a:rPr lang="en-US" sz="1600" dirty="0">
                          <a:solidFill>
                            <a:srgbClr val="333333"/>
                          </a:solidFill>
                          <a:latin typeface="Verdana"/>
                        </a:rPr>
                        <a:t>New Living Translation</a:t>
                      </a:r>
                    </a:p>
                  </a:txBody>
                  <a:tcPr anchor="ctr"/>
                </a:tc>
                <a:tc>
                  <a:txBody>
                    <a:bodyPr/>
                    <a:lstStyle/>
                    <a:p>
                      <a:pPr algn="l"/>
                      <a:r>
                        <a:rPr lang="en-US" sz="1600" dirty="0">
                          <a:solidFill>
                            <a:srgbClr val="333333"/>
                          </a:solidFill>
                          <a:latin typeface="Verdana"/>
                        </a:rPr>
                        <a:t>7</a:t>
                      </a:r>
                    </a:p>
                  </a:txBody>
                  <a:tcPr anchor="ctr"/>
                </a:tc>
              </a:tr>
              <a:tr h="370840">
                <a:tc>
                  <a:txBody>
                    <a:bodyPr/>
                    <a:lstStyle/>
                    <a:p>
                      <a:pPr algn="l"/>
                      <a:r>
                        <a:rPr lang="en-US" sz="1600" dirty="0">
                          <a:solidFill>
                            <a:srgbClr val="333333"/>
                          </a:solidFill>
                          <a:latin typeface="Verdana"/>
                        </a:rPr>
                        <a:t>The Message</a:t>
                      </a:r>
                    </a:p>
                  </a:txBody>
                  <a:tcPr anchor="ctr"/>
                </a:tc>
                <a:tc>
                  <a:txBody>
                    <a:bodyPr/>
                    <a:lstStyle/>
                    <a:p>
                      <a:pPr algn="l"/>
                      <a:r>
                        <a:rPr lang="en-US" sz="1600" dirty="0">
                          <a:solidFill>
                            <a:srgbClr val="333333"/>
                          </a:solidFill>
                          <a:latin typeface="Verdana"/>
                        </a:rPr>
                        <a:t>9</a:t>
                      </a:r>
                    </a:p>
                  </a:txBody>
                  <a:tcPr anchor="ctr"/>
                </a:tc>
              </a:tr>
              <a:tr h="370840">
                <a:tc>
                  <a:txBody>
                    <a:bodyPr/>
                    <a:lstStyle/>
                    <a:p>
                      <a:pPr algn="l"/>
                      <a:r>
                        <a:rPr lang="en-US" sz="1600">
                          <a:solidFill>
                            <a:srgbClr val="333333"/>
                          </a:solidFill>
                          <a:latin typeface="Verdana"/>
                        </a:rPr>
                        <a:t>Contemporary English Version</a:t>
                      </a:r>
                    </a:p>
                  </a:txBody>
                  <a:tcPr anchor="ctr"/>
                </a:tc>
                <a:tc>
                  <a:txBody>
                    <a:bodyPr/>
                    <a:lstStyle/>
                    <a:p>
                      <a:pPr algn="l"/>
                      <a:r>
                        <a:rPr lang="en-US" sz="1600" dirty="0">
                          <a:solidFill>
                            <a:srgbClr val="333333"/>
                          </a:solidFill>
                          <a:latin typeface="Verdana"/>
                        </a:rPr>
                        <a:t>9</a:t>
                      </a:r>
                    </a:p>
                  </a:txBody>
                  <a:tcPr anchor="ctr"/>
                </a:tc>
              </a:tr>
              <a:tr h="370840">
                <a:tc>
                  <a:txBody>
                    <a:bodyPr/>
                    <a:lstStyle/>
                    <a:p>
                      <a:pPr algn="l"/>
                      <a:r>
                        <a:rPr lang="en-US" sz="1600" dirty="0" smtClean="0">
                          <a:solidFill>
                            <a:srgbClr val="333333"/>
                          </a:solidFill>
                          <a:latin typeface="Verdana"/>
                        </a:rPr>
                        <a:t>Today’s English Version (Good News Bible)</a:t>
                      </a:r>
                      <a:endParaRPr lang="en-US" sz="1600" dirty="0">
                        <a:solidFill>
                          <a:srgbClr val="333333"/>
                        </a:solidFill>
                        <a:latin typeface="Verdana"/>
                      </a:endParaRPr>
                    </a:p>
                  </a:txBody>
                  <a:tcPr anchor="ctr"/>
                </a:tc>
                <a:tc>
                  <a:txBody>
                    <a:bodyPr/>
                    <a:lstStyle/>
                    <a:p>
                      <a:pPr algn="l"/>
                      <a:r>
                        <a:rPr lang="en-US" sz="1600" dirty="0">
                          <a:solidFill>
                            <a:srgbClr val="333333"/>
                          </a:solidFill>
                          <a:latin typeface="Verdana"/>
                        </a:rPr>
                        <a:t>9</a:t>
                      </a:r>
                    </a:p>
                  </a:txBody>
                  <a:tcPr anchor="ctr"/>
                </a:tc>
              </a:tr>
            </a:tbl>
          </a:graphicData>
        </a:graphic>
      </p:graphicFrame>
      <p:sp>
        <p:nvSpPr>
          <p:cNvPr id="5" name="Rectangle 4"/>
          <p:cNvSpPr/>
          <p:nvPr/>
        </p:nvSpPr>
        <p:spPr>
          <a:xfrm>
            <a:off x="533400" y="6019800"/>
            <a:ext cx="5867400" cy="369332"/>
          </a:xfrm>
          <a:prstGeom prst="rect">
            <a:avLst/>
          </a:prstGeom>
        </p:spPr>
        <p:txBody>
          <a:bodyPr wrap="square">
            <a:spAutoFit/>
          </a:bodyPr>
          <a:lstStyle/>
          <a:p>
            <a:r>
              <a:rPr lang="en-US" dirty="0" smtClean="0"/>
              <a:t>http://www.participatorystudyseries.com/versioncomp.php</a:t>
            </a:r>
            <a:endParaRPr lang="en-US" dirty="0"/>
          </a:p>
        </p:txBody>
      </p:sp>
    </p:spTree>
  </p:cSld>
  <p:clrMapOvr>
    <a:masterClrMapping/>
  </p:clrMapOvr>
  <p:transition>
    <p:newsflash/>
  </p:transition>
  <p:timing>
    <p:tnLst>
      <p:par>
        <p:cTn id="1" dur="indefinite" restart="never" nodeType="tmRoot"/>
      </p:par>
    </p:tnLst>
  </p:timing>
</p:sld>
</file>

<file path=ppt/slides/slide11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7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1752600"/>
          </a:xfrm>
        </p:spPr>
        <p:txBody>
          <a:bodyPr>
            <a:noAutofit/>
          </a:bodyPr>
          <a:lstStyle/>
          <a:p>
            <a:r>
              <a:rPr lang="en-US" sz="5400" b="1" dirty="0" smtClean="0">
                <a:effectLst>
                  <a:outerShdw blurRad="63500" dist="50800" dir="2700000" algn="tl" rotWithShape="0">
                    <a:srgbClr val="00B0F0"/>
                  </a:outerShdw>
                </a:effectLst>
              </a:rPr>
              <a:t>Which English Translation?</a:t>
            </a:r>
            <a:br>
              <a:rPr lang="en-US" sz="5400" b="1" dirty="0" smtClean="0">
                <a:effectLst>
                  <a:outerShdw blurRad="63500" dist="50800" dir="2700000" algn="tl" rotWithShape="0">
                    <a:srgbClr val="00B0F0"/>
                  </a:outerShdw>
                </a:effectLst>
              </a:rPr>
            </a:br>
            <a:r>
              <a:rPr lang="en-US" sz="3600" b="1" dirty="0" smtClean="0">
                <a:effectLst>
                  <a:outerShdw blurRad="63500" dist="50800" dir="2700000" algn="tl" rotWithShape="0">
                    <a:srgbClr val="00B0F0"/>
                  </a:outerShdw>
                </a:effectLst>
              </a:rPr>
              <a:t>An Area of Wisdom and Liberty </a:t>
            </a:r>
            <a:br>
              <a:rPr lang="en-US" sz="3600" b="1" dirty="0" smtClean="0">
                <a:effectLst>
                  <a:outerShdw blurRad="63500" dist="50800" dir="2700000" algn="tl" rotWithShape="0">
                    <a:srgbClr val="00B0F0"/>
                  </a:outerShdw>
                </a:effectLst>
              </a:rPr>
            </a:br>
            <a:r>
              <a:rPr lang="en-US" sz="3600" b="1" dirty="0" smtClean="0">
                <a:effectLst>
                  <a:outerShdw blurRad="63500" dist="50800" dir="2700000" algn="tl" rotWithShape="0">
                    <a:srgbClr val="00B0F0"/>
                  </a:outerShdw>
                </a:effectLst>
              </a:rPr>
              <a:t>Not a Test of Orthodoxy!</a:t>
            </a:r>
            <a:endParaRPr lang="en-US" sz="3600" b="1" dirty="0">
              <a:effectLst>
                <a:outerShdw blurRad="63500" dist="50800" dir="2700000" algn="tl" rotWithShape="0">
                  <a:srgbClr val="00B0F0"/>
                </a:outerShdw>
              </a:effectLst>
            </a:endParaRPr>
          </a:p>
        </p:txBody>
      </p:sp>
      <p:sp>
        <p:nvSpPr>
          <p:cNvPr id="3" name="Content Placeholder 2"/>
          <p:cNvSpPr>
            <a:spLocks noGrp="1"/>
          </p:cNvSpPr>
          <p:nvPr>
            <p:ph idx="1"/>
          </p:nvPr>
        </p:nvSpPr>
        <p:spPr>
          <a:xfrm>
            <a:off x="457200" y="1828800"/>
            <a:ext cx="8229600" cy="5029200"/>
          </a:xfrm>
        </p:spPr>
        <p:txBody>
          <a:bodyPr>
            <a:normAutofit fontScale="85000" lnSpcReduction="20000"/>
          </a:bodyPr>
          <a:lstStyle/>
          <a:p>
            <a:r>
              <a:rPr lang="en-US" b="1" dirty="0" smtClean="0">
                <a:effectLst>
                  <a:outerShdw blurRad="63500" dist="50800" dir="2700000" algn="tl" rotWithShape="0">
                    <a:srgbClr val="00B0F0">
                      <a:alpha val="97000"/>
                    </a:srgbClr>
                  </a:outerShdw>
                </a:effectLst>
              </a:rPr>
              <a:t>In studying, it is a good idea to use a </a:t>
            </a:r>
            <a:r>
              <a:rPr lang="en-US" b="1" u="sng" dirty="0" smtClean="0">
                <a:effectLst>
                  <a:outerShdw blurRad="63500" dist="50800" dir="2700000" algn="tl" rotWithShape="0">
                    <a:srgbClr val="00B0F0">
                      <a:alpha val="97000"/>
                    </a:srgbClr>
                  </a:outerShdw>
                </a:effectLst>
              </a:rPr>
              <a:t>number</a:t>
            </a:r>
            <a:r>
              <a:rPr lang="en-US" b="1" dirty="0" smtClean="0">
                <a:effectLst>
                  <a:outerShdw blurRad="63500" dist="50800" dir="2700000" algn="tl" rotWithShape="0">
                    <a:srgbClr val="00B0F0">
                      <a:alpha val="97000"/>
                    </a:srgbClr>
                  </a:outerShdw>
                </a:effectLst>
              </a:rPr>
              <a:t> of good translations so as to get more of the possible flavors of what a text might mean.</a:t>
            </a:r>
          </a:p>
          <a:p>
            <a:r>
              <a:rPr lang="en-US" b="1" dirty="0" smtClean="0">
                <a:effectLst>
                  <a:outerShdw blurRad="63500" dist="50800" dir="2700000" algn="tl" rotWithShape="0">
                    <a:srgbClr val="00B0F0">
                      <a:alpha val="97000"/>
                    </a:srgbClr>
                  </a:outerShdw>
                </a:effectLst>
              </a:rPr>
              <a:t>Generally translations that are the </a:t>
            </a:r>
            <a:r>
              <a:rPr lang="en-US" b="1" u="sng" dirty="0" smtClean="0">
                <a:effectLst>
                  <a:outerShdw blurRad="63500" dist="50800" dir="2700000" algn="tl" rotWithShape="0">
                    <a:srgbClr val="00B0F0">
                      <a:alpha val="97000"/>
                    </a:srgbClr>
                  </a:outerShdw>
                </a:effectLst>
              </a:rPr>
              <a:t>most</a:t>
            </a:r>
            <a:r>
              <a:rPr lang="en-US" b="1" dirty="0" smtClean="0">
                <a:effectLst>
                  <a:outerShdw blurRad="63500" dist="50800" dir="2700000" algn="tl" rotWithShape="0">
                    <a:srgbClr val="00B0F0">
                      <a:alpha val="97000"/>
                    </a:srgbClr>
                  </a:outerShdw>
                </a:effectLst>
              </a:rPr>
              <a:t> helpful will be those that:</a:t>
            </a:r>
          </a:p>
          <a:p>
            <a:pPr lvl="1"/>
            <a:r>
              <a:rPr lang="en-US" b="1" dirty="0" smtClean="0">
                <a:effectLst>
                  <a:outerShdw blurRad="63500" dist="50800" dir="2700000" algn="tl" rotWithShape="0">
                    <a:srgbClr val="00B0F0">
                      <a:alpha val="97000"/>
                    </a:srgbClr>
                  </a:outerShdw>
                </a:effectLst>
              </a:rPr>
              <a:t>Are translated by a </a:t>
            </a:r>
            <a:r>
              <a:rPr lang="en-US" b="1" u="sng" dirty="0" smtClean="0">
                <a:effectLst>
                  <a:outerShdw blurRad="63500" dist="50800" dir="2700000" algn="tl" rotWithShape="0">
                    <a:srgbClr val="00B0F0">
                      <a:alpha val="97000"/>
                    </a:srgbClr>
                  </a:outerShdw>
                </a:effectLst>
              </a:rPr>
              <a:t>team</a:t>
            </a:r>
            <a:r>
              <a:rPr lang="en-US" b="1" dirty="0" smtClean="0">
                <a:effectLst>
                  <a:outerShdw blurRad="63500" dist="50800" dir="2700000" algn="tl" rotWithShape="0">
                    <a:srgbClr val="00B0F0">
                      <a:alpha val="97000"/>
                    </a:srgbClr>
                  </a:outerShdw>
                </a:effectLst>
              </a:rPr>
              <a:t> of good scholars</a:t>
            </a:r>
          </a:p>
          <a:p>
            <a:pPr lvl="1"/>
            <a:r>
              <a:rPr lang="en-US" b="1" dirty="0" smtClean="0">
                <a:effectLst>
                  <a:outerShdw blurRad="63500" dist="50800" dir="2700000" algn="tl" rotWithShape="0">
                    <a:srgbClr val="00B0F0">
                      <a:alpha val="97000"/>
                    </a:srgbClr>
                  </a:outerShdw>
                </a:effectLst>
              </a:rPr>
              <a:t>Use the best (and usually oldest) manuscripts available</a:t>
            </a:r>
          </a:p>
          <a:p>
            <a:pPr lvl="1"/>
            <a:r>
              <a:rPr lang="en-US" b="1" dirty="0" smtClean="0">
                <a:effectLst>
                  <a:outerShdw blurRad="63500" dist="50800" dir="2700000" algn="tl" rotWithShape="0">
                    <a:srgbClr val="00B0F0">
                      <a:alpha val="97000"/>
                    </a:srgbClr>
                  </a:outerShdw>
                </a:effectLst>
              </a:rPr>
              <a:t>Stick as close to the original as possible (not a paraphrase)</a:t>
            </a:r>
          </a:p>
          <a:p>
            <a:pPr lvl="1"/>
            <a:r>
              <a:rPr lang="en-US" b="1" dirty="0" smtClean="0">
                <a:effectLst>
                  <a:outerShdw blurRad="63500" dist="50800" dir="2700000" algn="tl" rotWithShape="0">
                    <a:srgbClr val="00B0F0">
                      <a:alpha val="97000"/>
                    </a:srgbClr>
                  </a:outerShdw>
                </a:effectLst>
              </a:rPr>
              <a:t>Use good readable modern English (but avoid gender-neutral language where it is not appropriate)</a:t>
            </a:r>
          </a:p>
          <a:p>
            <a:r>
              <a:rPr lang="en-US" b="1" dirty="0" smtClean="0">
                <a:effectLst>
                  <a:outerShdw blurRad="63500" dist="50800" dir="2700000" algn="tl" rotWithShape="0">
                    <a:srgbClr val="00B0F0">
                      <a:alpha val="97000"/>
                    </a:srgbClr>
                  </a:outerShdw>
                </a:effectLst>
              </a:rPr>
              <a:t>Although paraphrases have their place, use them carefully recognizing that ideas can be introduced that are not in the original</a:t>
            </a:r>
            <a:endParaRPr lang="en-US" b="1" dirty="0">
              <a:effectLst>
                <a:outerShdw blurRad="63500" dist="50800" dir="2700000" algn="tl" rotWithShape="0">
                  <a:srgbClr val="00B0F0">
                    <a:alpha val="97000"/>
                  </a:srgbClr>
                </a:outerShdw>
              </a:effectLst>
            </a:endParaRPr>
          </a:p>
        </p:txBody>
      </p:sp>
    </p:spTree>
  </p:cSld>
  <p:clrMapOvr>
    <a:masterClrMapping/>
  </p:clrMapOvr>
  <p:transition>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630362"/>
          </a:xfrm>
        </p:spPr>
        <p:txBody>
          <a:bodyPr>
            <a:normAutofit fontScale="90000"/>
          </a:bodyPr>
          <a:lstStyle/>
          <a:p>
            <a:r>
              <a:rPr lang="en-US" b="1" dirty="0" smtClean="0"/>
              <a:t>Elegance, Accuracy, Readability</a:t>
            </a:r>
            <a:r>
              <a:rPr lang="en-US" dirty="0" smtClean="0"/>
              <a:t/>
            </a:r>
            <a:br>
              <a:rPr lang="en-US" dirty="0" smtClean="0"/>
            </a:br>
            <a:r>
              <a:rPr lang="en-US" b="1" dirty="0" smtClean="0"/>
              <a:t>in Major English Bibles*</a:t>
            </a:r>
            <a:br>
              <a:rPr lang="en-US" b="1" dirty="0" smtClean="0"/>
            </a:br>
            <a:r>
              <a:rPr lang="en-US" sz="3100" dirty="0" smtClean="0"/>
              <a:t>(scale of 1-10, with 10 being the best score)</a:t>
            </a:r>
            <a:endParaRPr lang="en-US" dirty="0"/>
          </a:p>
        </p:txBody>
      </p:sp>
      <p:graphicFrame>
        <p:nvGraphicFramePr>
          <p:cNvPr id="4" name="Content Placeholder 3"/>
          <p:cNvGraphicFramePr>
            <a:graphicFrameLocks noGrp="1"/>
          </p:cNvGraphicFramePr>
          <p:nvPr>
            <p:ph idx="1"/>
          </p:nvPr>
        </p:nvGraphicFramePr>
        <p:xfrm>
          <a:off x="457200" y="2286000"/>
          <a:ext cx="8229600" cy="3708400"/>
        </p:xfrm>
        <a:graphic>
          <a:graphicData uri="http://schemas.openxmlformats.org/drawingml/2006/table">
            <a:tbl>
              <a:tblPr firstRow="1" bandRow="1">
                <a:tableStyleId>{5C22544A-7EE6-4342-B048-85BDC9FD1C3A}</a:tableStyleId>
              </a:tblPr>
              <a:tblGrid>
                <a:gridCol w="2057400"/>
                <a:gridCol w="2057400"/>
                <a:gridCol w="2057400"/>
                <a:gridCol w="2057400"/>
              </a:tblGrid>
              <a:tr h="370840">
                <a:tc>
                  <a:txBody>
                    <a:bodyPr/>
                    <a:lstStyle/>
                    <a:p>
                      <a:endParaRPr lang="en-US" dirty="0"/>
                    </a:p>
                  </a:txBody>
                  <a:tcPr marL="0" marR="0" marT="0" marB="0"/>
                </a:tc>
                <a:tc>
                  <a:txBody>
                    <a:bodyPr/>
                    <a:lstStyle/>
                    <a:p>
                      <a:r>
                        <a:rPr lang="en-US" b="1" dirty="0"/>
                        <a:t>Elegance</a:t>
                      </a:r>
                      <a:endParaRPr lang="en-US" dirty="0"/>
                    </a:p>
                  </a:txBody>
                  <a:tcPr marL="0" marR="0" marT="0" marB="0"/>
                </a:tc>
                <a:tc>
                  <a:txBody>
                    <a:bodyPr/>
                    <a:lstStyle/>
                    <a:p>
                      <a:r>
                        <a:rPr lang="en-US" b="1"/>
                        <a:t>Accuracy</a:t>
                      </a:r>
                      <a:endParaRPr lang="en-US"/>
                    </a:p>
                  </a:txBody>
                  <a:tcPr marL="0" marR="0" marT="0" marB="0"/>
                </a:tc>
                <a:tc>
                  <a:txBody>
                    <a:bodyPr/>
                    <a:lstStyle/>
                    <a:p>
                      <a:r>
                        <a:rPr lang="en-US" b="1"/>
                        <a:t>Readability</a:t>
                      </a:r>
                      <a:endParaRPr lang="en-US"/>
                    </a:p>
                  </a:txBody>
                  <a:tcPr marL="0" marR="0" marT="0" marB="0"/>
                </a:tc>
              </a:tr>
              <a:tr h="370840">
                <a:tc>
                  <a:txBody>
                    <a:bodyPr/>
                    <a:lstStyle/>
                    <a:p>
                      <a:r>
                        <a:rPr lang="en-US" b="1"/>
                        <a:t>KJV</a:t>
                      </a:r>
                      <a:endParaRPr lang="en-US"/>
                    </a:p>
                  </a:txBody>
                  <a:tcPr marL="0" marR="0" marT="0" marB="0"/>
                </a:tc>
                <a:tc>
                  <a:txBody>
                    <a:bodyPr/>
                    <a:lstStyle/>
                    <a:p>
                      <a:pPr algn="ctr"/>
                      <a:r>
                        <a:rPr lang="en-US"/>
                        <a:t>9</a:t>
                      </a:r>
                    </a:p>
                  </a:txBody>
                  <a:tcPr marL="0" marR="0" marT="0" marB="0"/>
                </a:tc>
                <a:tc>
                  <a:txBody>
                    <a:bodyPr/>
                    <a:lstStyle/>
                    <a:p>
                      <a:pPr algn="ctr"/>
                      <a:r>
                        <a:rPr lang="en-US"/>
                        <a:t>5</a:t>
                      </a:r>
                    </a:p>
                  </a:txBody>
                  <a:tcPr marL="0" marR="0" marT="0" marB="0"/>
                </a:tc>
                <a:tc>
                  <a:txBody>
                    <a:bodyPr/>
                    <a:lstStyle/>
                    <a:p>
                      <a:pPr algn="ctr"/>
                      <a:r>
                        <a:rPr lang="en-US"/>
                        <a:t>3</a:t>
                      </a:r>
                    </a:p>
                  </a:txBody>
                  <a:tcPr marL="0" marR="0" marT="0" marB="0"/>
                </a:tc>
              </a:tr>
              <a:tr h="370840">
                <a:tc>
                  <a:txBody>
                    <a:bodyPr/>
                    <a:lstStyle/>
                    <a:p>
                      <a:r>
                        <a:rPr lang="en-US" b="1"/>
                        <a:t>RV</a:t>
                      </a:r>
                      <a:endParaRPr lang="en-US"/>
                    </a:p>
                  </a:txBody>
                  <a:tcPr marL="0" marR="0" marT="0" marB="0"/>
                </a:tc>
                <a:tc>
                  <a:txBody>
                    <a:bodyPr/>
                    <a:lstStyle/>
                    <a:p>
                      <a:pPr algn="ctr"/>
                      <a:r>
                        <a:rPr lang="en-US"/>
                        <a:t>1</a:t>
                      </a:r>
                    </a:p>
                  </a:txBody>
                  <a:tcPr marL="0" marR="0" marT="0" marB="0"/>
                </a:tc>
                <a:tc>
                  <a:txBody>
                    <a:bodyPr/>
                    <a:lstStyle/>
                    <a:p>
                      <a:pPr algn="ctr"/>
                      <a:r>
                        <a:rPr lang="en-US"/>
                        <a:t>9</a:t>
                      </a:r>
                    </a:p>
                  </a:txBody>
                  <a:tcPr marL="0" marR="0" marT="0" marB="0"/>
                </a:tc>
                <a:tc>
                  <a:txBody>
                    <a:bodyPr/>
                    <a:lstStyle/>
                    <a:p>
                      <a:pPr algn="ctr"/>
                      <a:r>
                        <a:rPr lang="en-US"/>
                        <a:t>2</a:t>
                      </a:r>
                    </a:p>
                  </a:txBody>
                  <a:tcPr marL="0" marR="0" marT="0" marB="0"/>
                </a:tc>
              </a:tr>
              <a:tr h="370840">
                <a:tc>
                  <a:txBody>
                    <a:bodyPr/>
                    <a:lstStyle/>
                    <a:p>
                      <a:r>
                        <a:rPr lang="en-US" b="1"/>
                        <a:t>ASV</a:t>
                      </a:r>
                      <a:endParaRPr lang="en-US"/>
                    </a:p>
                  </a:txBody>
                  <a:tcPr marL="0" marR="0" marT="0" marB="0"/>
                </a:tc>
                <a:tc>
                  <a:txBody>
                    <a:bodyPr/>
                    <a:lstStyle/>
                    <a:p>
                      <a:pPr algn="ctr"/>
                      <a:r>
                        <a:rPr lang="en-US"/>
                        <a:t>4</a:t>
                      </a:r>
                    </a:p>
                  </a:txBody>
                  <a:tcPr marL="0" marR="0" marT="0" marB="0"/>
                </a:tc>
                <a:tc>
                  <a:txBody>
                    <a:bodyPr/>
                    <a:lstStyle/>
                    <a:p>
                      <a:pPr algn="ctr"/>
                      <a:r>
                        <a:rPr lang="en-US"/>
                        <a:t>9</a:t>
                      </a:r>
                    </a:p>
                  </a:txBody>
                  <a:tcPr marL="0" marR="0" marT="0" marB="0"/>
                </a:tc>
                <a:tc>
                  <a:txBody>
                    <a:bodyPr/>
                    <a:lstStyle/>
                    <a:p>
                      <a:pPr algn="ctr"/>
                      <a:r>
                        <a:rPr lang="en-US"/>
                        <a:t>5</a:t>
                      </a:r>
                    </a:p>
                  </a:txBody>
                  <a:tcPr marL="0" marR="0" marT="0" marB="0"/>
                </a:tc>
              </a:tr>
              <a:tr h="370840">
                <a:tc>
                  <a:txBody>
                    <a:bodyPr/>
                    <a:lstStyle/>
                    <a:p>
                      <a:r>
                        <a:rPr lang="en-US" b="1"/>
                        <a:t>RSV</a:t>
                      </a:r>
                      <a:endParaRPr lang="en-US"/>
                    </a:p>
                  </a:txBody>
                  <a:tcPr marL="0" marR="0" marT="0" marB="0"/>
                </a:tc>
                <a:tc>
                  <a:txBody>
                    <a:bodyPr/>
                    <a:lstStyle/>
                    <a:p>
                      <a:pPr algn="ctr"/>
                      <a:r>
                        <a:rPr lang="en-US"/>
                        <a:t>7</a:t>
                      </a:r>
                    </a:p>
                  </a:txBody>
                  <a:tcPr marL="0" marR="0" marT="0" marB="0"/>
                </a:tc>
                <a:tc>
                  <a:txBody>
                    <a:bodyPr/>
                    <a:lstStyle/>
                    <a:p>
                      <a:pPr algn="ctr"/>
                      <a:r>
                        <a:rPr lang="en-US"/>
                        <a:t>8</a:t>
                      </a:r>
                    </a:p>
                  </a:txBody>
                  <a:tcPr marL="0" marR="0" marT="0" marB="0"/>
                </a:tc>
                <a:tc>
                  <a:txBody>
                    <a:bodyPr/>
                    <a:lstStyle/>
                    <a:p>
                      <a:pPr algn="ctr"/>
                      <a:r>
                        <a:rPr lang="en-US"/>
                        <a:t>8</a:t>
                      </a:r>
                    </a:p>
                  </a:txBody>
                  <a:tcPr marL="0" marR="0" marT="0" marB="0"/>
                </a:tc>
              </a:tr>
              <a:tr h="370840">
                <a:tc>
                  <a:txBody>
                    <a:bodyPr/>
                    <a:lstStyle/>
                    <a:p>
                      <a:r>
                        <a:rPr lang="en-US" b="1"/>
                        <a:t>NASB</a:t>
                      </a:r>
                      <a:endParaRPr lang="en-US"/>
                    </a:p>
                  </a:txBody>
                  <a:tcPr marL="0" marR="0" marT="0" marB="0"/>
                </a:tc>
                <a:tc>
                  <a:txBody>
                    <a:bodyPr/>
                    <a:lstStyle/>
                    <a:p>
                      <a:pPr algn="ctr"/>
                      <a:r>
                        <a:rPr lang="en-US"/>
                        <a:t>4</a:t>
                      </a:r>
                    </a:p>
                  </a:txBody>
                  <a:tcPr marL="0" marR="0" marT="0" marB="0"/>
                </a:tc>
                <a:tc>
                  <a:txBody>
                    <a:bodyPr/>
                    <a:lstStyle/>
                    <a:p>
                      <a:pPr algn="ctr"/>
                      <a:r>
                        <a:rPr lang="en-US"/>
                        <a:t>8</a:t>
                      </a:r>
                    </a:p>
                  </a:txBody>
                  <a:tcPr marL="0" marR="0" marT="0" marB="0"/>
                </a:tc>
                <a:tc>
                  <a:txBody>
                    <a:bodyPr/>
                    <a:lstStyle/>
                    <a:p>
                      <a:pPr algn="ctr"/>
                      <a:r>
                        <a:rPr lang="en-US"/>
                        <a:t>4</a:t>
                      </a:r>
                    </a:p>
                  </a:txBody>
                  <a:tcPr marL="0" marR="0" marT="0" marB="0"/>
                </a:tc>
              </a:tr>
              <a:tr h="370840">
                <a:tc>
                  <a:txBody>
                    <a:bodyPr/>
                    <a:lstStyle/>
                    <a:p>
                      <a:r>
                        <a:rPr lang="en-US" b="1"/>
                        <a:t>NRSV</a:t>
                      </a:r>
                      <a:endParaRPr lang="en-US"/>
                    </a:p>
                  </a:txBody>
                  <a:tcPr marL="0" marR="0" marT="0" marB="0"/>
                </a:tc>
                <a:tc>
                  <a:txBody>
                    <a:bodyPr/>
                    <a:lstStyle/>
                    <a:p>
                      <a:pPr algn="ctr"/>
                      <a:r>
                        <a:rPr lang="en-US"/>
                        <a:t>6</a:t>
                      </a:r>
                    </a:p>
                  </a:txBody>
                  <a:tcPr marL="0" marR="0" marT="0" marB="0"/>
                </a:tc>
                <a:tc>
                  <a:txBody>
                    <a:bodyPr/>
                    <a:lstStyle/>
                    <a:p>
                      <a:pPr algn="ctr"/>
                      <a:r>
                        <a:rPr lang="en-US"/>
                        <a:t>8</a:t>
                      </a:r>
                    </a:p>
                  </a:txBody>
                  <a:tcPr marL="0" marR="0" marT="0" marB="0"/>
                </a:tc>
                <a:tc>
                  <a:txBody>
                    <a:bodyPr/>
                    <a:lstStyle/>
                    <a:p>
                      <a:pPr algn="ctr"/>
                      <a:r>
                        <a:rPr lang="en-US"/>
                        <a:t>6</a:t>
                      </a:r>
                    </a:p>
                  </a:txBody>
                  <a:tcPr marL="0" marR="0" marT="0" marB="0"/>
                </a:tc>
              </a:tr>
              <a:tr h="370840">
                <a:tc>
                  <a:txBody>
                    <a:bodyPr/>
                    <a:lstStyle/>
                    <a:p>
                      <a:r>
                        <a:rPr lang="en-US" b="1"/>
                        <a:t>ESV</a:t>
                      </a:r>
                      <a:endParaRPr lang="en-US"/>
                    </a:p>
                  </a:txBody>
                  <a:tcPr marL="0" marR="0" marT="0" marB="0"/>
                </a:tc>
                <a:tc>
                  <a:txBody>
                    <a:bodyPr/>
                    <a:lstStyle/>
                    <a:p>
                      <a:pPr algn="ctr"/>
                      <a:r>
                        <a:rPr lang="en-US"/>
                        <a:t>8</a:t>
                      </a:r>
                    </a:p>
                  </a:txBody>
                  <a:tcPr marL="0" marR="0" marT="0" marB="0"/>
                </a:tc>
                <a:tc>
                  <a:txBody>
                    <a:bodyPr/>
                    <a:lstStyle/>
                    <a:p>
                      <a:pPr algn="ctr"/>
                      <a:r>
                        <a:rPr lang="en-US"/>
                        <a:t>8</a:t>
                      </a:r>
                    </a:p>
                  </a:txBody>
                  <a:tcPr marL="0" marR="0" marT="0" marB="0"/>
                </a:tc>
                <a:tc>
                  <a:txBody>
                    <a:bodyPr/>
                    <a:lstStyle/>
                    <a:p>
                      <a:pPr algn="ctr"/>
                      <a:r>
                        <a:rPr lang="en-US"/>
                        <a:t>8</a:t>
                      </a:r>
                    </a:p>
                  </a:txBody>
                  <a:tcPr marL="0" marR="0" marT="0" marB="0"/>
                </a:tc>
              </a:tr>
              <a:tr h="370840">
                <a:tc>
                  <a:txBody>
                    <a:bodyPr/>
                    <a:lstStyle/>
                    <a:p>
                      <a:r>
                        <a:rPr lang="en-US" b="1"/>
                        <a:t>NIV (whole tradition)</a:t>
                      </a:r>
                      <a:endParaRPr lang="en-US"/>
                    </a:p>
                  </a:txBody>
                  <a:tcPr marL="0" marR="0" marT="0" marB="0"/>
                </a:tc>
                <a:tc>
                  <a:txBody>
                    <a:bodyPr/>
                    <a:lstStyle/>
                    <a:p>
                      <a:pPr algn="ctr"/>
                      <a:r>
                        <a:rPr lang="en-US"/>
                        <a:t>4</a:t>
                      </a:r>
                    </a:p>
                  </a:txBody>
                  <a:tcPr marL="0" marR="0" marT="0" marB="0"/>
                </a:tc>
                <a:tc>
                  <a:txBody>
                    <a:bodyPr/>
                    <a:lstStyle/>
                    <a:p>
                      <a:pPr algn="ctr"/>
                      <a:r>
                        <a:rPr lang="en-US"/>
                        <a:t>8</a:t>
                      </a:r>
                    </a:p>
                  </a:txBody>
                  <a:tcPr marL="0" marR="0" marT="0" marB="0"/>
                </a:tc>
                <a:tc>
                  <a:txBody>
                    <a:bodyPr/>
                    <a:lstStyle/>
                    <a:p>
                      <a:pPr algn="ctr"/>
                      <a:r>
                        <a:rPr lang="en-US"/>
                        <a:t>10</a:t>
                      </a:r>
                    </a:p>
                  </a:txBody>
                  <a:tcPr marL="0" marR="0" marT="0" marB="0"/>
                </a:tc>
              </a:tr>
              <a:tr h="370840">
                <a:tc>
                  <a:txBody>
                    <a:bodyPr/>
                    <a:lstStyle/>
                    <a:p>
                      <a:r>
                        <a:rPr lang="en-US" b="1"/>
                        <a:t>NET</a:t>
                      </a:r>
                      <a:endParaRPr lang="en-US"/>
                    </a:p>
                  </a:txBody>
                  <a:tcPr marL="0" marR="0" marT="0" marB="0"/>
                </a:tc>
                <a:tc>
                  <a:txBody>
                    <a:bodyPr/>
                    <a:lstStyle/>
                    <a:p>
                      <a:pPr algn="ctr"/>
                      <a:r>
                        <a:rPr lang="en-US"/>
                        <a:t>7</a:t>
                      </a:r>
                    </a:p>
                  </a:txBody>
                  <a:tcPr marL="0" marR="0" marT="0" marB="0"/>
                </a:tc>
                <a:tc>
                  <a:txBody>
                    <a:bodyPr/>
                    <a:lstStyle/>
                    <a:p>
                      <a:pPr algn="ctr"/>
                      <a:r>
                        <a:rPr lang="en-US"/>
                        <a:t>10</a:t>
                      </a:r>
                    </a:p>
                  </a:txBody>
                  <a:tcPr marL="0" marR="0" marT="0" marB="0"/>
                </a:tc>
                <a:tc>
                  <a:txBody>
                    <a:bodyPr/>
                    <a:lstStyle/>
                    <a:p>
                      <a:pPr algn="ctr"/>
                      <a:r>
                        <a:rPr lang="en-US" dirty="0"/>
                        <a:t>6</a:t>
                      </a:r>
                    </a:p>
                  </a:txBody>
                  <a:tcPr marL="0" marR="0" marT="0" marB="0"/>
                </a:tc>
              </a:tr>
            </a:tbl>
          </a:graphicData>
        </a:graphic>
      </p:graphicFrame>
      <p:sp>
        <p:nvSpPr>
          <p:cNvPr id="5" name="TextBox 4"/>
          <p:cNvSpPr txBox="1"/>
          <p:nvPr/>
        </p:nvSpPr>
        <p:spPr>
          <a:xfrm>
            <a:off x="228600" y="6096000"/>
            <a:ext cx="8502456" cy="646331"/>
          </a:xfrm>
          <a:prstGeom prst="rect">
            <a:avLst/>
          </a:prstGeom>
          <a:noFill/>
        </p:spPr>
        <p:txBody>
          <a:bodyPr wrap="none" rtlCol="0">
            <a:spAutoFit/>
          </a:bodyPr>
          <a:lstStyle/>
          <a:p>
            <a:r>
              <a:rPr lang="en-US" dirty="0" smtClean="0"/>
              <a:t>*Given in a recent blog by Dan Wallace:</a:t>
            </a:r>
            <a:endParaRPr lang="en-US" dirty="0" smtClean="0">
              <a:hlinkClick r:id="rId2"/>
            </a:endParaRPr>
          </a:p>
          <a:p>
            <a:r>
              <a:rPr lang="en-US" dirty="0" smtClean="0">
                <a:hlinkClick r:id="rId2"/>
              </a:rPr>
              <a:t>http://www.reclaimingthemind.org/blog/2011/07/a-review-of-the-niv-2011-part-3-of-4/</a:t>
            </a:r>
            <a:endParaRPr lang="en-US" dirty="0"/>
          </a:p>
        </p:txBody>
      </p:sp>
    </p:spTree>
  </p:cSld>
  <p:clrMapOvr>
    <a:masterClrMapping/>
  </p:clrMapOvr>
  <p:transition>
    <p:newsflash/>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r>
              <a:rPr lang="en-US" sz="6000" b="1" dirty="0" smtClean="0">
                <a:solidFill>
                  <a:schemeClr val="bg1"/>
                </a:solidFill>
                <a:effectLst>
                  <a:outerShdw blurRad="76200" dist="76200" dir="2700000" algn="tl" rotWithShape="0">
                    <a:prstClr val="black"/>
                  </a:outerShdw>
                </a:effectLst>
              </a:rPr>
              <a:t>Review Questions</a:t>
            </a:r>
            <a:endParaRPr lang="en-US" sz="6000" b="1" dirty="0">
              <a:solidFill>
                <a:schemeClr val="bg1"/>
              </a:solidFill>
              <a:effectLst>
                <a:outerShdw blurRad="76200" dist="76200" dir="2700000" algn="tl" rotWithShape="0">
                  <a:prstClr val="black"/>
                </a:outerShdw>
              </a:effectLst>
            </a:endParaRPr>
          </a:p>
        </p:txBody>
      </p:sp>
      <p:sp>
        <p:nvSpPr>
          <p:cNvPr id="3" name="Content Placeholder 2"/>
          <p:cNvSpPr>
            <a:spLocks noGrp="1"/>
          </p:cNvSpPr>
          <p:nvPr>
            <p:ph idx="1"/>
          </p:nvPr>
        </p:nvSpPr>
        <p:spPr>
          <a:xfrm>
            <a:off x="457200" y="990600"/>
            <a:ext cx="8229600" cy="5867400"/>
          </a:xfrm>
        </p:spPr>
        <p:txBody>
          <a:bodyPr>
            <a:normAutofit lnSpcReduction="10000"/>
          </a:bodyPr>
          <a:lstStyle/>
          <a:p>
            <a:r>
              <a:rPr lang="en-US" dirty="0" smtClean="0">
                <a:effectLst>
                  <a:glow rad="101600">
                    <a:schemeClr val="accent4">
                      <a:satMod val="175000"/>
                      <a:alpha val="40000"/>
                    </a:schemeClr>
                  </a:glow>
                </a:effectLst>
              </a:rPr>
              <a:t>But over time the Vulgate ended up becoming the </a:t>
            </a:r>
            <a:r>
              <a:rPr lang="en-US" u="sng" dirty="0" smtClean="0">
                <a:effectLst>
                  <a:glow rad="101600">
                    <a:schemeClr val="accent4">
                      <a:satMod val="175000"/>
                      <a:alpha val="40000"/>
                    </a:schemeClr>
                  </a:glow>
                </a:effectLst>
              </a:rPr>
              <a:t>standard translation</a:t>
            </a:r>
            <a:r>
              <a:rPr lang="en-US" dirty="0" smtClean="0">
                <a:effectLst>
                  <a:glow rad="101600">
                    <a:schemeClr val="accent4">
                      <a:satMod val="175000"/>
                      <a:alpha val="40000"/>
                    </a:schemeClr>
                  </a:glow>
                </a:effectLst>
              </a:rPr>
              <a:t> that everyone used. </a:t>
            </a:r>
          </a:p>
          <a:p>
            <a:r>
              <a:rPr lang="en-US" dirty="0" smtClean="0">
                <a:effectLst>
                  <a:glow rad="101600">
                    <a:schemeClr val="accent4">
                      <a:satMod val="175000"/>
                      <a:alpha val="40000"/>
                    </a:schemeClr>
                  </a:glow>
                </a:effectLst>
              </a:rPr>
              <a:t>So much so, that in 1516, when a scholar by the name of Erasmus </a:t>
            </a:r>
            <a:r>
              <a:rPr lang="en-US" u="sng" dirty="0" smtClean="0">
                <a:effectLst>
                  <a:glow rad="101600">
                    <a:schemeClr val="accent4">
                      <a:satMod val="175000"/>
                      <a:alpha val="40000"/>
                    </a:schemeClr>
                  </a:glow>
                </a:effectLst>
              </a:rPr>
              <a:t>updated</a:t>
            </a:r>
            <a:r>
              <a:rPr lang="en-US" dirty="0" smtClean="0">
                <a:effectLst>
                  <a:glow rad="101600">
                    <a:schemeClr val="accent4">
                      <a:satMod val="175000"/>
                      <a:alpha val="40000"/>
                    </a:schemeClr>
                  </a:glow>
                </a:effectLst>
              </a:rPr>
              <a:t> Jerome’s Vulgate by publishing his own Latin translation, which he considered to be </a:t>
            </a:r>
            <a:r>
              <a:rPr lang="en-US" u="sng" dirty="0" smtClean="0">
                <a:effectLst>
                  <a:glow rad="101600">
                    <a:schemeClr val="accent4">
                      <a:satMod val="175000"/>
                      <a:alpha val="40000"/>
                    </a:schemeClr>
                  </a:glow>
                </a:effectLst>
              </a:rPr>
              <a:t>more readable</a:t>
            </a:r>
            <a:r>
              <a:rPr lang="en-US" dirty="0" smtClean="0">
                <a:effectLst>
                  <a:glow rad="101600">
                    <a:schemeClr val="accent4">
                      <a:satMod val="175000"/>
                      <a:alpha val="40000"/>
                    </a:schemeClr>
                  </a:glow>
                </a:effectLst>
              </a:rPr>
              <a:t> – he encountered much resistance.</a:t>
            </a:r>
          </a:p>
          <a:p>
            <a:r>
              <a:rPr lang="en-US" dirty="0" smtClean="0">
                <a:effectLst>
                  <a:glow rad="101600">
                    <a:schemeClr val="accent4">
                      <a:satMod val="175000"/>
                      <a:alpha val="40000"/>
                    </a:schemeClr>
                  </a:glow>
                </a:effectLst>
              </a:rPr>
              <a:t>What was the primary objection to Erasmus’ updated Latin translation?</a:t>
            </a:r>
          </a:p>
          <a:p>
            <a:pPr lvl="1"/>
            <a:r>
              <a:rPr lang="en-US" dirty="0" smtClean="0">
                <a:effectLst>
                  <a:glow rad="101600">
                    <a:schemeClr val="accent6">
                      <a:satMod val="175000"/>
                      <a:alpha val="40000"/>
                    </a:schemeClr>
                  </a:glow>
                </a:effectLst>
              </a:rPr>
              <a:t>It differed from the Vulgate translation which everyone had come to accept as authoritative, therefore Erasmus was  accused of “changing the Word of God”.</a:t>
            </a:r>
            <a:endParaRPr lang="en-US" dirty="0">
              <a:effectLst>
                <a:glow rad="101600">
                  <a:schemeClr val="accent6">
                    <a:satMod val="175000"/>
                    <a:alpha val="40000"/>
                  </a:schemeClr>
                </a:glo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7000"/>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14400"/>
          </a:xfrm>
        </p:spPr>
        <p:txBody>
          <a:bodyPr>
            <a:noAutofit/>
          </a:bodyPr>
          <a:lstStyle/>
          <a:p>
            <a:r>
              <a:rPr lang="en-US" sz="6000" b="1" dirty="0" smtClean="0">
                <a:solidFill>
                  <a:schemeClr val="bg1"/>
                </a:solidFill>
                <a:effectLst>
                  <a:outerShdw blurRad="76200" dist="76200" dir="2700000" algn="tl" rotWithShape="0">
                    <a:prstClr val="black"/>
                  </a:outerShdw>
                </a:effectLst>
              </a:rPr>
              <a:t>Review Questions</a:t>
            </a:r>
            <a:endParaRPr lang="en-US" sz="6000" b="1" dirty="0">
              <a:solidFill>
                <a:schemeClr val="bg1"/>
              </a:solidFill>
              <a:effectLst>
                <a:outerShdw blurRad="76200" dist="76200" dir="2700000" algn="tl" rotWithShape="0">
                  <a:prstClr val="black"/>
                </a:outerShdw>
              </a:effectLst>
            </a:endParaRPr>
          </a:p>
        </p:txBody>
      </p:sp>
      <p:sp>
        <p:nvSpPr>
          <p:cNvPr id="3" name="Content Placeholder 2"/>
          <p:cNvSpPr>
            <a:spLocks noGrp="1"/>
          </p:cNvSpPr>
          <p:nvPr>
            <p:ph idx="1"/>
          </p:nvPr>
        </p:nvSpPr>
        <p:spPr>
          <a:xfrm>
            <a:off x="457200" y="990600"/>
            <a:ext cx="8229600" cy="5867400"/>
          </a:xfrm>
        </p:spPr>
        <p:txBody>
          <a:bodyPr>
            <a:normAutofit/>
          </a:bodyPr>
          <a:lstStyle/>
          <a:p>
            <a:r>
              <a:rPr lang="en-US" dirty="0" smtClean="0">
                <a:effectLst>
                  <a:glow rad="101600">
                    <a:schemeClr val="accent4">
                      <a:satMod val="175000"/>
                      <a:alpha val="40000"/>
                    </a:schemeClr>
                  </a:glow>
                </a:effectLst>
              </a:rPr>
              <a:t>What other scholarly work, having to do with the Greek New Testament, is Erasmus known for?</a:t>
            </a:r>
          </a:p>
          <a:p>
            <a:pPr lvl="1"/>
            <a:r>
              <a:rPr lang="en-US" dirty="0" smtClean="0">
                <a:effectLst>
                  <a:glow rad="101600">
                    <a:schemeClr val="accent6">
                      <a:satMod val="175000"/>
                      <a:alpha val="40000"/>
                    </a:schemeClr>
                  </a:glow>
                </a:effectLst>
              </a:rPr>
              <a:t>Erasmus produced (and over time revised) the </a:t>
            </a:r>
            <a:r>
              <a:rPr lang="en-US" u="sng" dirty="0" smtClean="0">
                <a:effectLst>
                  <a:glow rad="101600">
                    <a:schemeClr val="accent6">
                      <a:satMod val="175000"/>
                      <a:alpha val="40000"/>
                    </a:schemeClr>
                  </a:glow>
                </a:effectLst>
              </a:rPr>
              <a:t>first published critical Greek text</a:t>
            </a:r>
            <a:r>
              <a:rPr lang="en-US" dirty="0" smtClean="0">
                <a:effectLst>
                  <a:glow rad="101600">
                    <a:schemeClr val="accent6">
                      <a:satMod val="175000"/>
                      <a:alpha val="40000"/>
                    </a:schemeClr>
                  </a:glow>
                </a:effectLst>
              </a:rPr>
              <a:t>. This text, though based on a relatively small number of Greek manuscripts, was remarkably accurate and  was the forerunner of what later became known as the </a:t>
            </a:r>
            <a:r>
              <a:rPr lang="en-US" u="sng" dirty="0" err="1" smtClean="0">
                <a:effectLst>
                  <a:glow rad="101600">
                    <a:schemeClr val="accent6">
                      <a:satMod val="175000"/>
                      <a:alpha val="40000"/>
                    </a:schemeClr>
                  </a:glow>
                </a:effectLst>
              </a:rPr>
              <a:t>Textus</a:t>
            </a:r>
            <a:r>
              <a:rPr lang="en-US" u="sng" dirty="0" smtClean="0">
                <a:effectLst>
                  <a:glow rad="101600">
                    <a:schemeClr val="accent6">
                      <a:satMod val="175000"/>
                      <a:alpha val="40000"/>
                    </a:schemeClr>
                  </a:glow>
                </a:effectLst>
              </a:rPr>
              <a:t> </a:t>
            </a:r>
            <a:r>
              <a:rPr lang="en-US" u="sng" dirty="0" err="1" smtClean="0">
                <a:effectLst>
                  <a:glow rad="101600">
                    <a:schemeClr val="accent6">
                      <a:satMod val="175000"/>
                      <a:alpha val="40000"/>
                    </a:schemeClr>
                  </a:glow>
                </a:effectLst>
              </a:rPr>
              <a:t>Receptus</a:t>
            </a:r>
            <a:r>
              <a:rPr lang="en-US" dirty="0" smtClean="0">
                <a:effectLst>
                  <a:glow rad="101600">
                    <a:schemeClr val="accent6">
                      <a:satMod val="175000"/>
                      <a:alpha val="40000"/>
                    </a:schemeClr>
                  </a:glow>
                </a:effectLst>
              </a:rPr>
              <a:t> (meaning “received text” – a text that had come to be </a:t>
            </a:r>
            <a:r>
              <a:rPr lang="en-US" u="sng" dirty="0" smtClean="0">
                <a:effectLst>
                  <a:glow rad="101600">
                    <a:schemeClr val="accent6">
                      <a:satMod val="175000"/>
                      <a:alpha val="40000"/>
                    </a:schemeClr>
                  </a:glow>
                </a:effectLst>
              </a:rPr>
              <a:t>favorably receive</a:t>
            </a:r>
            <a:r>
              <a:rPr lang="en-US" dirty="0" smtClean="0">
                <a:effectLst>
                  <a:glow rad="101600">
                    <a:schemeClr val="accent6">
                      <a:satMod val="175000"/>
                      <a:alpha val="40000"/>
                    </a:schemeClr>
                  </a:glow>
                </a:effectLst>
              </a:rPr>
              <a:t>d by most people). This was the Greek text upon which the King James NT was later based.</a:t>
            </a:r>
            <a:endParaRPr lang="en-US" dirty="0">
              <a:effectLst>
                <a:glow rad="101600">
                  <a:schemeClr val="accent6">
                    <a:satMod val="175000"/>
                    <a:alpha val="40000"/>
                  </a:schemeClr>
                </a:glo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a:blip r:embed="rId2" cstate="print"/>
          <a:tile tx="0" ty="0" sx="100000" sy="100000" flip="none" algn="tl"/>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143000"/>
          </a:xfrm>
        </p:spPr>
        <p:txBody>
          <a:bodyPr>
            <a:normAutofit/>
          </a:bodyPr>
          <a:lstStyle/>
          <a:p>
            <a:r>
              <a:rPr lang="en-US" b="1" dirty="0" smtClean="0">
                <a:effectLst>
                  <a:glow rad="139700">
                    <a:schemeClr val="accent6">
                      <a:satMod val="175000"/>
                      <a:alpha val="40000"/>
                    </a:schemeClr>
                  </a:glow>
                  <a:outerShdw blurRad="38100" dist="38100" dir="2700000" algn="tl">
                    <a:srgbClr val="000000">
                      <a:alpha val="43137"/>
                    </a:srgbClr>
                  </a:outerShdw>
                </a:effectLst>
              </a:rPr>
              <a:t>The History of Early English Bibles</a:t>
            </a:r>
            <a:endParaRPr lang="en-US" b="1" dirty="0">
              <a:effectLst>
                <a:glow rad="139700">
                  <a:schemeClr val="accent6">
                    <a:satMod val="175000"/>
                    <a:alpha val="40000"/>
                  </a:schemeClr>
                </a:glow>
                <a:outerShdw blurRad="38100" dist="38100" dir="2700000" algn="tl">
                  <a:srgbClr val="000000">
                    <a:alpha val="43137"/>
                  </a:srgbClr>
                </a:outerShdw>
              </a:effectLst>
            </a:endParaRPr>
          </a:p>
        </p:txBody>
      </p:sp>
      <p:pic>
        <p:nvPicPr>
          <p:cNvPr id="7" name="Picture 6" descr="LatinVulgate.jpg"/>
          <p:cNvPicPr>
            <a:picLocks noChangeAspect="1"/>
          </p:cNvPicPr>
          <p:nvPr/>
        </p:nvPicPr>
        <p:blipFill>
          <a:blip r:embed="rId3" cstate="print"/>
          <a:stretch>
            <a:fillRect/>
          </a:stretch>
        </p:blipFill>
        <p:spPr>
          <a:xfrm>
            <a:off x="0" y="1219200"/>
            <a:ext cx="2514600" cy="3708848"/>
          </a:xfrm>
          <a:prstGeom prst="rect">
            <a:avLst/>
          </a:prstGeom>
        </p:spPr>
      </p:pic>
      <p:pic>
        <p:nvPicPr>
          <p:cNvPr id="6" name="Picture 5" descr="WycliffeTranslation_John_1.jpg"/>
          <p:cNvPicPr>
            <a:picLocks noChangeAspect="1"/>
          </p:cNvPicPr>
          <p:nvPr/>
        </p:nvPicPr>
        <p:blipFill>
          <a:blip r:embed="rId4" cstate="print"/>
          <a:stretch>
            <a:fillRect/>
          </a:stretch>
        </p:blipFill>
        <p:spPr>
          <a:xfrm>
            <a:off x="2133600" y="2819400"/>
            <a:ext cx="2858940" cy="4038600"/>
          </a:xfrm>
          <a:prstGeom prst="rect">
            <a:avLst/>
          </a:prstGeom>
        </p:spPr>
      </p:pic>
      <p:pic>
        <p:nvPicPr>
          <p:cNvPr id="8" name="Picture 7" descr="TyndaleTranslation.jpg"/>
          <p:cNvPicPr>
            <a:picLocks noChangeAspect="1"/>
          </p:cNvPicPr>
          <p:nvPr/>
        </p:nvPicPr>
        <p:blipFill>
          <a:blip r:embed="rId5" cstate="print"/>
          <a:stretch>
            <a:fillRect/>
          </a:stretch>
        </p:blipFill>
        <p:spPr>
          <a:xfrm>
            <a:off x="4267200" y="1295400"/>
            <a:ext cx="2505456" cy="4126992"/>
          </a:xfrm>
          <a:prstGeom prst="rect">
            <a:avLst/>
          </a:prstGeom>
        </p:spPr>
      </p:pic>
      <p:pic>
        <p:nvPicPr>
          <p:cNvPr id="5" name="Picture 4" descr="GenevaBible.jpg"/>
          <p:cNvPicPr>
            <a:picLocks noChangeAspect="1"/>
          </p:cNvPicPr>
          <p:nvPr/>
        </p:nvPicPr>
        <p:blipFill>
          <a:blip r:embed="rId6" cstate="print"/>
          <a:stretch>
            <a:fillRect/>
          </a:stretch>
        </p:blipFill>
        <p:spPr>
          <a:xfrm>
            <a:off x="5181600" y="3886200"/>
            <a:ext cx="3962400" cy="2971800"/>
          </a:xfrm>
          <a:prstGeom prst="rect">
            <a:avLst/>
          </a:prstGeom>
        </p:spPr>
      </p:pic>
    </p:spTree>
  </p:cSld>
  <p:clrMapOvr>
    <a:masterClrMapping/>
  </p:clrMapOvr>
  <p:transition>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effectLst>
                  <a:glow rad="139700">
                    <a:schemeClr val="accent6">
                      <a:satMod val="175000"/>
                      <a:alpha val="40000"/>
                    </a:schemeClr>
                  </a:glow>
                  <a:outerShdw blurRad="38100" dist="38100" dir="2700000" algn="tl">
                    <a:srgbClr val="000000">
                      <a:alpha val="43137"/>
                    </a:srgbClr>
                  </a:outerShdw>
                </a:effectLst>
              </a:rPr>
              <a:t>The History of Early English </a:t>
            </a:r>
            <a:r>
              <a:rPr lang="en-US" b="1" dirty="0" smtClean="0">
                <a:effectLst>
                  <a:glow rad="139700">
                    <a:schemeClr val="accent6">
                      <a:satMod val="175000"/>
                      <a:alpha val="40000"/>
                    </a:schemeClr>
                  </a:glow>
                  <a:outerShdw blurRad="38100" dist="38100" dir="2700000" algn="tl">
                    <a:srgbClr val="000000">
                      <a:alpha val="43137"/>
                    </a:srgbClr>
                  </a:outerShdw>
                </a:effectLst>
              </a:rPr>
              <a:t>Bibles</a:t>
            </a:r>
            <a:endParaRPr lang="en-US" dirty="0">
              <a:effectLst>
                <a:glow rad="139700">
                  <a:schemeClr val="accent6">
                    <a:satMod val="175000"/>
                    <a:alpha val="40000"/>
                  </a:scheme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6800"/>
            <a:ext cx="8229600" cy="5562600"/>
          </a:xfrm>
        </p:spPr>
        <p:txBody>
          <a:bodyPr>
            <a:normAutofit fontScale="92500" lnSpcReduction="10000"/>
          </a:bodyPr>
          <a:lstStyle/>
          <a:p>
            <a:r>
              <a:rPr lang="en-US" dirty="0">
                <a:effectLst>
                  <a:glow rad="63500">
                    <a:schemeClr val="accent6">
                      <a:satMod val="175000"/>
                      <a:alpha val="40000"/>
                    </a:schemeClr>
                  </a:glow>
                </a:effectLst>
              </a:rPr>
              <a:t>There have been </a:t>
            </a:r>
            <a:r>
              <a:rPr lang="en-US" u="sng" dirty="0">
                <a:effectLst>
                  <a:glow rad="63500">
                    <a:schemeClr val="accent6">
                      <a:satMod val="175000"/>
                      <a:alpha val="40000"/>
                    </a:schemeClr>
                  </a:glow>
                </a:effectLst>
              </a:rPr>
              <a:t>numerous</a:t>
            </a:r>
            <a:r>
              <a:rPr lang="en-US" dirty="0">
                <a:effectLst>
                  <a:glow rad="63500">
                    <a:schemeClr val="accent6">
                      <a:satMod val="175000"/>
                      <a:alpha val="40000"/>
                    </a:schemeClr>
                  </a:glow>
                </a:effectLst>
              </a:rPr>
              <a:t> English translations of the Bible. The earliest translations were portions of the Bible that were translated into Anglo-Saxon and Middle English. </a:t>
            </a:r>
            <a:endParaRPr lang="en-US" dirty="0" smtClean="0">
              <a:effectLst>
                <a:glow rad="63500">
                  <a:schemeClr val="accent6">
                    <a:satMod val="175000"/>
                    <a:alpha val="40000"/>
                  </a:schemeClr>
                </a:glow>
              </a:effectLst>
            </a:endParaRPr>
          </a:p>
          <a:p>
            <a:r>
              <a:rPr lang="en-US" dirty="0" smtClean="0">
                <a:effectLst>
                  <a:glow rad="63500">
                    <a:schemeClr val="accent6">
                      <a:satMod val="175000"/>
                      <a:alpha val="40000"/>
                    </a:schemeClr>
                  </a:glow>
                </a:effectLst>
              </a:rPr>
              <a:t>The </a:t>
            </a:r>
            <a:r>
              <a:rPr lang="en-US" u="sng" dirty="0">
                <a:effectLst>
                  <a:glow rad="63500">
                    <a:schemeClr val="accent6">
                      <a:satMod val="175000"/>
                      <a:alpha val="40000"/>
                    </a:schemeClr>
                  </a:glow>
                </a:effectLst>
              </a:rPr>
              <a:t>first full translation</a:t>
            </a:r>
            <a:r>
              <a:rPr lang="en-US" dirty="0">
                <a:effectLst>
                  <a:glow rad="63500">
                    <a:schemeClr val="accent6">
                      <a:satMod val="175000"/>
                      <a:alpha val="40000"/>
                    </a:schemeClr>
                  </a:glow>
                </a:effectLst>
              </a:rPr>
              <a:t> of the Bible into </a:t>
            </a:r>
            <a:r>
              <a:rPr lang="en-US" u="sng" dirty="0">
                <a:effectLst>
                  <a:glow rad="63500">
                    <a:schemeClr val="accent6">
                      <a:satMod val="175000"/>
                      <a:alpha val="40000"/>
                    </a:schemeClr>
                  </a:glow>
                </a:effectLst>
              </a:rPr>
              <a:t>English</a:t>
            </a:r>
            <a:r>
              <a:rPr lang="en-US" dirty="0">
                <a:effectLst>
                  <a:glow rad="63500">
                    <a:schemeClr val="accent6">
                      <a:satMod val="175000"/>
                      <a:alpha val="40000"/>
                    </a:schemeClr>
                  </a:glow>
                </a:effectLst>
              </a:rPr>
              <a:t> was the </a:t>
            </a:r>
            <a:r>
              <a:rPr lang="en-US" u="sng" dirty="0">
                <a:effectLst>
                  <a:glow rad="63500">
                    <a:schemeClr val="accent6">
                      <a:satMod val="175000"/>
                      <a:alpha val="40000"/>
                    </a:schemeClr>
                  </a:glow>
                </a:effectLst>
              </a:rPr>
              <a:t>Wycliffe translation</a:t>
            </a:r>
            <a:r>
              <a:rPr lang="en-US" dirty="0">
                <a:effectLst>
                  <a:glow rad="63500">
                    <a:schemeClr val="accent6">
                      <a:satMod val="175000"/>
                      <a:alpha val="40000"/>
                    </a:schemeClr>
                  </a:glow>
                </a:effectLst>
              </a:rPr>
              <a:t> which was done in about 1380 AD.  </a:t>
            </a:r>
            <a:endParaRPr lang="en-US" dirty="0" smtClean="0">
              <a:effectLst>
                <a:glow rad="63500">
                  <a:schemeClr val="accent6">
                    <a:satMod val="175000"/>
                    <a:alpha val="40000"/>
                  </a:schemeClr>
                </a:glow>
              </a:effectLst>
            </a:endParaRPr>
          </a:p>
          <a:p>
            <a:r>
              <a:rPr lang="en-US" dirty="0" smtClean="0">
                <a:effectLst>
                  <a:glow rad="63500">
                    <a:schemeClr val="accent6">
                      <a:satMod val="175000"/>
                      <a:alpha val="40000"/>
                    </a:schemeClr>
                  </a:glow>
                </a:effectLst>
              </a:rPr>
              <a:t>The following chart shows </a:t>
            </a:r>
            <a:r>
              <a:rPr lang="en-US" dirty="0">
                <a:effectLst>
                  <a:glow rad="63500">
                    <a:schemeClr val="accent6">
                      <a:satMod val="175000"/>
                      <a:alpha val="40000"/>
                    </a:schemeClr>
                  </a:glow>
                </a:effectLst>
              </a:rPr>
              <a:t>some of the more popular early English Bible translations along with some of the relevant history that </a:t>
            </a:r>
            <a:r>
              <a:rPr lang="en-US" dirty="0" smtClean="0">
                <a:effectLst>
                  <a:glow rad="63500">
                    <a:schemeClr val="accent6">
                      <a:satMod val="175000"/>
                      <a:alpha val="40000"/>
                    </a:schemeClr>
                  </a:glow>
                </a:effectLst>
              </a:rPr>
              <a:t>led up </a:t>
            </a:r>
            <a:r>
              <a:rPr lang="en-US" dirty="0">
                <a:effectLst>
                  <a:glow rad="63500">
                    <a:schemeClr val="accent6">
                      <a:satMod val="175000"/>
                      <a:alpha val="40000"/>
                    </a:schemeClr>
                  </a:glow>
                </a:effectLst>
              </a:rPr>
              <a:t>to </a:t>
            </a:r>
            <a:r>
              <a:rPr lang="en-US" dirty="0" smtClean="0">
                <a:effectLst>
                  <a:glow rad="63500">
                    <a:schemeClr val="accent6">
                      <a:satMod val="175000"/>
                      <a:alpha val="40000"/>
                    </a:schemeClr>
                  </a:glow>
                </a:effectLst>
              </a:rPr>
              <a:t>the </a:t>
            </a:r>
            <a:r>
              <a:rPr lang="en-US" dirty="0">
                <a:effectLst>
                  <a:glow rad="63500">
                    <a:schemeClr val="accent6">
                      <a:satMod val="175000"/>
                      <a:alpha val="40000"/>
                    </a:schemeClr>
                  </a:glow>
                </a:effectLst>
              </a:rPr>
              <a:t>most popular English </a:t>
            </a:r>
            <a:r>
              <a:rPr lang="en-US" dirty="0" smtClean="0">
                <a:effectLst>
                  <a:glow rad="63500">
                    <a:schemeClr val="accent6">
                      <a:satMod val="175000"/>
                      <a:alpha val="40000"/>
                    </a:schemeClr>
                  </a:glow>
                </a:effectLst>
              </a:rPr>
              <a:t>translation </a:t>
            </a:r>
            <a:r>
              <a:rPr lang="en-US" dirty="0">
                <a:effectLst>
                  <a:glow rad="63500">
                    <a:schemeClr val="accent6">
                      <a:satMod val="175000"/>
                      <a:alpha val="40000"/>
                    </a:schemeClr>
                  </a:glow>
                </a:effectLst>
              </a:rPr>
              <a:t>of all times – the </a:t>
            </a:r>
            <a:r>
              <a:rPr lang="en-US" u="sng" dirty="0">
                <a:effectLst>
                  <a:glow rad="63500">
                    <a:schemeClr val="accent6">
                      <a:satMod val="175000"/>
                      <a:alpha val="40000"/>
                    </a:schemeClr>
                  </a:glow>
                </a:effectLst>
              </a:rPr>
              <a:t>King James translation</a:t>
            </a:r>
            <a:r>
              <a:rPr lang="en-US" dirty="0">
                <a:effectLst>
                  <a:glow rad="63500">
                    <a:schemeClr val="accent6">
                      <a:satMod val="175000"/>
                      <a:alpha val="40000"/>
                    </a:schemeClr>
                  </a:glow>
                </a:effectLst>
              </a:rPr>
              <a:t> of 1611. </a:t>
            </a: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85800"/>
          </a:xfrm>
        </p:spPr>
        <p:txBody>
          <a:bodyPr>
            <a:noAutofit/>
          </a:bodyPr>
          <a:lstStyle/>
          <a:p>
            <a:r>
              <a:rPr lang="en-US" b="1" dirty="0" smtClean="0">
                <a:effectLst>
                  <a:glow rad="139700">
                    <a:schemeClr val="accent6">
                      <a:satMod val="175000"/>
                      <a:alpha val="40000"/>
                    </a:schemeClr>
                  </a:glow>
                  <a:outerShdw blurRad="38100" dist="38100" dir="2700000" algn="tl">
                    <a:srgbClr val="000000">
                      <a:alpha val="43137"/>
                    </a:srgbClr>
                  </a:outerShdw>
                </a:effectLst>
              </a:rPr>
              <a:t>The History of Early English Bibles</a:t>
            </a:r>
            <a:endParaRPr lang="en-US" b="1" dirty="0">
              <a:effectLst>
                <a:glow rad="139700">
                  <a:schemeClr val="accent6">
                    <a:satMod val="175000"/>
                    <a:alpha val="40000"/>
                  </a:schemeClr>
                </a:glow>
                <a:outerShdw blurRad="38100" dist="38100" dir="2700000" algn="tl">
                  <a:srgbClr val="000000">
                    <a:alpha val="43137"/>
                  </a:srgbClr>
                </a:outerShdw>
              </a:effectLst>
            </a:endParaRPr>
          </a:p>
        </p:txBody>
      </p:sp>
      <p:sp>
        <p:nvSpPr>
          <p:cNvPr id="5" name="Rectangle 4"/>
          <p:cNvSpPr/>
          <p:nvPr/>
        </p:nvSpPr>
        <p:spPr>
          <a:xfrm>
            <a:off x="609600" y="4572000"/>
            <a:ext cx="792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rot="5400000">
            <a:off x="438526"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rot="5400000">
            <a:off x="1816754"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rot="5400000">
            <a:off x="1472197"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rot="5400000">
            <a:off x="2161311"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rot="5400000">
            <a:off x="2505868"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rot="5400000">
            <a:off x="2850425"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rot="5400000">
            <a:off x="3194982"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rot="5400000">
            <a:off x="3539539"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rot="5400000">
            <a:off x="3884096"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rot="5400000">
            <a:off x="4228653"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rot="5400000">
            <a:off x="5262324"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rot="5400000">
            <a:off x="4917767"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rot="5400000">
            <a:off x="5606881"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rot="5400000">
            <a:off x="5951438"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rot="5400000">
            <a:off x="6295995"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rot="5400000">
            <a:off x="6640552"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rot="5400000">
            <a:off x="6985109"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rot="5400000">
            <a:off x="7329666"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rot="5400000">
            <a:off x="7674223"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rot="5400000">
            <a:off x="783083"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rot="5400000">
            <a:off x="8363326" y="4666874"/>
            <a:ext cx="342900" cy="752"/>
          </a:xfrm>
          <a:prstGeom prst="line">
            <a:avLst/>
          </a:prstGeom>
          <a:ln w="25400"/>
        </p:spPr>
        <p:style>
          <a:lnRef idx="1">
            <a:schemeClr val="dk1"/>
          </a:lnRef>
          <a:fillRef idx="0">
            <a:schemeClr val="dk1"/>
          </a:fillRef>
          <a:effectRef idx="0">
            <a:schemeClr val="dk1"/>
          </a:effectRef>
          <a:fontRef idx="minor">
            <a:schemeClr val="tx1"/>
          </a:fontRef>
        </p:style>
      </p:cxnSp>
      <p:grpSp>
        <p:nvGrpSpPr>
          <p:cNvPr id="2" name="Group 62"/>
          <p:cNvGrpSpPr/>
          <p:nvPr/>
        </p:nvGrpSpPr>
        <p:grpSpPr>
          <a:xfrm>
            <a:off x="990600" y="4267200"/>
            <a:ext cx="652743" cy="1055132"/>
            <a:chOff x="304800" y="4191000"/>
            <a:chExt cx="652743" cy="1055132"/>
          </a:xfrm>
        </p:grpSpPr>
        <p:cxnSp>
          <p:nvCxnSpPr>
            <p:cNvPr id="64" name="Straight Connector 63"/>
            <p:cNvCxnSpPr/>
            <p:nvPr/>
          </p:nvCxnSpPr>
          <p:spPr>
            <a:xfrm rot="5400000">
              <a:off x="248444" y="4552156"/>
              <a:ext cx="723900" cy="1588"/>
            </a:xfrm>
            <a:prstGeom prst="line">
              <a:avLst/>
            </a:prstGeom>
            <a:ln w="25400"/>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304800" y="4876800"/>
              <a:ext cx="652743" cy="369332"/>
            </a:xfrm>
            <a:prstGeom prst="rect">
              <a:avLst/>
            </a:prstGeom>
            <a:noFill/>
          </p:spPr>
          <p:txBody>
            <a:bodyPr wrap="none" rtlCol="0">
              <a:spAutoFit/>
            </a:bodyPr>
            <a:lstStyle/>
            <a:p>
              <a:r>
                <a:rPr lang="en-US" dirty="0" smtClean="0"/>
                <a:t>1400</a:t>
              </a:r>
              <a:endParaRPr lang="en-US" dirty="0"/>
            </a:p>
          </p:txBody>
        </p:sp>
      </p:grpSp>
      <p:grpSp>
        <p:nvGrpSpPr>
          <p:cNvPr id="3" name="Group 65"/>
          <p:cNvGrpSpPr/>
          <p:nvPr/>
        </p:nvGrpSpPr>
        <p:grpSpPr>
          <a:xfrm>
            <a:off x="4419600" y="4267200"/>
            <a:ext cx="652743" cy="1055132"/>
            <a:chOff x="304800" y="4191000"/>
            <a:chExt cx="652743" cy="1055132"/>
          </a:xfrm>
        </p:grpSpPr>
        <p:cxnSp>
          <p:nvCxnSpPr>
            <p:cNvPr id="67" name="Straight Connector 66"/>
            <p:cNvCxnSpPr/>
            <p:nvPr/>
          </p:nvCxnSpPr>
          <p:spPr>
            <a:xfrm rot="5400000">
              <a:off x="248444" y="4552156"/>
              <a:ext cx="723900" cy="1588"/>
            </a:xfrm>
            <a:prstGeom prst="line">
              <a:avLst/>
            </a:prstGeom>
            <a:ln w="25400"/>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304800" y="4876800"/>
              <a:ext cx="652743" cy="369332"/>
            </a:xfrm>
            <a:prstGeom prst="rect">
              <a:avLst/>
            </a:prstGeom>
            <a:noFill/>
          </p:spPr>
          <p:txBody>
            <a:bodyPr wrap="none" rtlCol="0">
              <a:spAutoFit/>
            </a:bodyPr>
            <a:lstStyle/>
            <a:p>
              <a:r>
                <a:rPr lang="en-US" dirty="0" smtClean="0"/>
                <a:t>1500</a:t>
              </a:r>
              <a:endParaRPr lang="en-US" dirty="0"/>
            </a:p>
          </p:txBody>
        </p:sp>
      </p:grpSp>
      <p:grpSp>
        <p:nvGrpSpPr>
          <p:cNvPr id="6" name="Group 68"/>
          <p:cNvGrpSpPr/>
          <p:nvPr/>
        </p:nvGrpSpPr>
        <p:grpSpPr>
          <a:xfrm>
            <a:off x="7848600" y="4267200"/>
            <a:ext cx="652743" cy="1055132"/>
            <a:chOff x="304800" y="4191000"/>
            <a:chExt cx="652743" cy="1055132"/>
          </a:xfrm>
        </p:grpSpPr>
        <p:cxnSp>
          <p:nvCxnSpPr>
            <p:cNvPr id="70" name="Straight Connector 69"/>
            <p:cNvCxnSpPr/>
            <p:nvPr/>
          </p:nvCxnSpPr>
          <p:spPr>
            <a:xfrm rot="5400000">
              <a:off x="248444" y="4552156"/>
              <a:ext cx="723900" cy="1588"/>
            </a:xfrm>
            <a:prstGeom prst="line">
              <a:avLst/>
            </a:prstGeom>
            <a:ln w="25400"/>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304800" y="4876800"/>
              <a:ext cx="652743" cy="369332"/>
            </a:xfrm>
            <a:prstGeom prst="rect">
              <a:avLst/>
            </a:prstGeom>
            <a:noFill/>
          </p:spPr>
          <p:txBody>
            <a:bodyPr wrap="none" rtlCol="0">
              <a:spAutoFit/>
            </a:bodyPr>
            <a:lstStyle/>
            <a:p>
              <a:r>
                <a:rPr lang="en-US" dirty="0" smtClean="0"/>
                <a:t>1600</a:t>
              </a:r>
              <a:endParaRPr lang="en-US" dirty="0"/>
            </a:p>
          </p:txBody>
        </p:sp>
      </p:grpSp>
      <p:grpSp>
        <p:nvGrpSpPr>
          <p:cNvPr id="7" name="Group 72"/>
          <p:cNvGrpSpPr/>
          <p:nvPr/>
        </p:nvGrpSpPr>
        <p:grpSpPr>
          <a:xfrm>
            <a:off x="0" y="2590800"/>
            <a:ext cx="1224759" cy="1283732"/>
            <a:chOff x="2057400" y="1600200"/>
            <a:chExt cx="1224759" cy="1283732"/>
          </a:xfrm>
        </p:grpSpPr>
        <p:pic>
          <p:nvPicPr>
            <p:cNvPr id="1028" name="Picture 4" descr="C:\Documents and Settings\bconnoll\Local Settings\Temporary Internet Files\Content.IE5\WYZ4GTZS\MCj03986990000[1].wmf"/>
            <p:cNvPicPr>
              <a:picLocks noChangeAspect="1" noChangeArrowheads="1"/>
            </p:cNvPicPr>
            <p:nvPr/>
          </p:nvPicPr>
          <p:blipFill>
            <a:blip r:embed="rId2" cstate="print"/>
            <a:srcRect/>
            <a:stretch>
              <a:fillRect/>
            </a:stretch>
          </p:blipFill>
          <p:spPr bwMode="auto">
            <a:xfrm>
              <a:off x="2133600" y="1905000"/>
              <a:ext cx="1066800" cy="673408"/>
            </a:xfrm>
            <a:prstGeom prst="rect">
              <a:avLst/>
            </a:prstGeom>
            <a:noFill/>
          </p:spPr>
        </p:pic>
        <p:sp>
          <p:nvSpPr>
            <p:cNvPr id="62" name="TextBox 61"/>
            <p:cNvSpPr txBox="1"/>
            <p:nvPr/>
          </p:nvSpPr>
          <p:spPr>
            <a:xfrm>
              <a:off x="2057400" y="1600200"/>
              <a:ext cx="1224759" cy="461665"/>
            </a:xfrm>
            <a:prstGeom prst="rect">
              <a:avLst/>
            </a:prstGeom>
            <a:noFill/>
          </p:spPr>
          <p:txBody>
            <a:bodyPr wrap="none" rtlCol="0">
              <a:spAutoFit/>
            </a:bodyPr>
            <a:lstStyle/>
            <a:p>
              <a:pPr algn="ctr"/>
              <a:r>
                <a:rPr lang="en-US" sz="2400" b="1" dirty="0" smtClean="0"/>
                <a:t>Wycliffe</a:t>
              </a:r>
              <a:endParaRPr lang="en-US" sz="2400" b="1" dirty="0"/>
            </a:p>
          </p:txBody>
        </p:sp>
        <p:sp>
          <p:nvSpPr>
            <p:cNvPr id="72" name="TextBox 71"/>
            <p:cNvSpPr txBox="1"/>
            <p:nvPr/>
          </p:nvSpPr>
          <p:spPr>
            <a:xfrm>
              <a:off x="2362200" y="2514600"/>
              <a:ext cx="652743" cy="369332"/>
            </a:xfrm>
            <a:prstGeom prst="rect">
              <a:avLst/>
            </a:prstGeom>
            <a:noFill/>
          </p:spPr>
          <p:txBody>
            <a:bodyPr wrap="none" rtlCol="0">
              <a:spAutoFit/>
            </a:bodyPr>
            <a:lstStyle/>
            <a:p>
              <a:r>
                <a:rPr lang="en-US" b="1" dirty="0" smtClean="0"/>
                <a:t>1380</a:t>
              </a:r>
              <a:endParaRPr lang="en-US" dirty="0" smtClean="0"/>
            </a:p>
          </p:txBody>
        </p:sp>
      </p:grpSp>
      <p:grpSp>
        <p:nvGrpSpPr>
          <p:cNvPr id="8" name="Group 73"/>
          <p:cNvGrpSpPr/>
          <p:nvPr/>
        </p:nvGrpSpPr>
        <p:grpSpPr>
          <a:xfrm>
            <a:off x="4953000" y="1066800"/>
            <a:ext cx="1219199" cy="1436132"/>
            <a:chOff x="2057400" y="1447800"/>
            <a:chExt cx="1219199" cy="1436132"/>
          </a:xfrm>
        </p:grpSpPr>
        <p:pic>
          <p:nvPicPr>
            <p:cNvPr id="75" name="Picture 4" descr="C:\Documents and Settings\bconnoll\Local Settings\Temporary Internet Files\Content.IE5\WYZ4GTZS\MCj03986990000[1].wmf"/>
            <p:cNvPicPr>
              <a:picLocks noChangeAspect="1" noChangeArrowheads="1"/>
            </p:cNvPicPr>
            <p:nvPr/>
          </p:nvPicPr>
          <p:blipFill>
            <a:blip r:embed="rId2" cstate="print"/>
            <a:srcRect/>
            <a:stretch>
              <a:fillRect/>
            </a:stretch>
          </p:blipFill>
          <p:spPr bwMode="auto">
            <a:xfrm>
              <a:off x="2133600" y="1905000"/>
              <a:ext cx="1066800" cy="673408"/>
            </a:xfrm>
            <a:prstGeom prst="rect">
              <a:avLst/>
            </a:prstGeom>
            <a:noFill/>
          </p:spPr>
        </p:pic>
        <p:sp>
          <p:nvSpPr>
            <p:cNvPr id="76" name="TextBox 75"/>
            <p:cNvSpPr txBox="1"/>
            <p:nvPr/>
          </p:nvSpPr>
          <p:spPr>
            <a:xfrm>
              <a:off x="2057400" y="1447800"/>
              <a:ext cx="1219199" cy="646331"/>
            </a:xfrm>
            <a:prstGeom prst="rect">
              <a:avLst/>
            </a:prstGeom>
            <a:noFill/>
          </p:spPr>
          <p:txBody>
            <a:bodyPr wrap="square" rtlCol="0">
              <a:spAutoFit/>
            </a:bodyPr>
            <a:lstStyle/>
            <a:p>
              <a:pPr algn="ctr"/>
              <a:r>
                <a:rPr lang="en-US" b="1" dirty="0" smtClean="0"/>
                <a:t>Matthew’s </a:t>
              </a:r>
            </a:p>
            <a:p>
              <a:pPr algn="ctr"/>
              <a:r>
                <a:rPr lang="en-US" b="1" dirty="0" smtClean="0"/>
                <a:t>Bible </a:t>
              </a:r>
              <a:endParaRPr lang="en-US" b="1" dirty="0"/>
            </a:p>
          </p:txBody>
        </p:sp>
        <p:sp>
          <p:nvSpPr>
            <p:cNvPr id="77" name="TextBox 76"/>
            <p:cNvSpPr txBox="1"/>
            <p:nvPr/>
          </p:nvSpPr>
          <p:spPr>
            <a:xfrm>
              <a:off x="2362200" y="2514600"/>
              <a:ext cx="652743" cy="369332"/>
            </a:xfrm>
            <a:prstGeom prst="rect">
              <a:avLst/>
            </a:prstGeom>
            <a:noFill/>
          </p:spPr>
          <p:txBody>
            <a:bodyPr wrap="none" rtlCol="0">
              <a:spAutoFit/>
            </a:bodyPr>
            <a:lstStyle/>
            <a:p>
              <a:r>
                <a:rPr lang="en-US" b="1" dirty="0" smtClean="0"/>
                <a:t>1537</a:t>
              </a:r>
              <a:endParaRPr lang="en-US" dirty="0"/>
            </a:p>
          </p:txBody>
        </p:sp>
      </p:grpSp>
      <p:grpSp>
        <p:nvGrpSpPr>
          <p:cNvPr id="9" name="Group 77"/>
          <p:cNvGrpSpPr/>
          <p:nvPr/>
        </p:nvGrpSpPr>
        <p:grpSpPr>
          <a:xfrm>
            <a:off x="5638800" y="2667000"/>
            <a:ext cx="1066800" cy="1436132"/>
            <a:chOff x="2133600" y="1447800"/>
            <a:chExt cx="1066800" cy="1436132"/>
          </a:xfrm>
        </p:grpSpPr>
        <p:pic>
          <p:nvPicPr>
            <p:cNvPr id="79" name="Picture 4" descr="C:\Documents and Settings\bconnoll\Local Settings\Temporary Internet Files\Content.IE5\WYZ4GTZS\MCj03986990000[1].wmf"/>
            <p:cNvPicPr>
              <a:picLocks noChangeAspect="1" noChangeArrowheads="1"/>
            </p:cNvPicPr>
            <p:nvPr/>
          </p:nvPicPr>
          <p:blipFill>
            <a:blip r:embed="rId2" cstate="print"/>
            <a:srcRect/>
            <a:stretch>
              <a:fillRect/>
            </a:stretch>
          </p:blipFill>
          <p:spPr bwMode="auto">
            <a:xfrm>
              <a:off x="2133600" y="1905000"/>
              <a:ext cx="1066800" cy="673408"/>
            </a:xfrm>
            <a:prstGeom prst="rect">
              <a:avLst/>
            </a:prstGeom>
            <a:noFill/>
          </p:spPr>
        </p:pic>
        <p:sp>
          <p:nvSpPr>
            <p:cNvPr id="80" name="TextBox 79"/>
            <p:cNvSpPr txBox="1"/>
            <p:nvPr/>
          </p:nvSpPr>
          <p:spPr>
            <a:xfrm>
              <a:off x="2286000" y="1447800"/>
              <a:ext cx="771493" cy="646331"/>
            </a:xfrm>
            <a:prstGeom prst="rect">
              <a:avLst/>
            </a:prstGeom>
            <a:noFill/>
          </p:spPr>
          <p:txBody>
            <a:bodyPr wrap="none" rtlCol="0">
              <a:spAutoFit/>
            </a:bodyPr>
            <a:lstStyle/>
            <a:p>
              <a:pPr algn="ctr"/>
              <a:r>
                <a:rPr lang="en-US" b="1" dirty="0" smtClean="0"/>
                <a:t>Great </a:t>
              </a:r>
            </a:p>
            <a:p>
              <a:pPr algn="ctr"/>
              <a:r>
                <a:rPr lang="en-US" b="1" dirty="0" smtClean="0"/>
                <a:t>Bible</a:t>
              </a:r>
              <a:endParaRPr lang="en-US" b="1" dirty="0"/>
            </a:p>
          </p:txBody>
        </p:sp>
        <p:sp>
          <p:nvSpPr>
            <p:cNvPr id="81" name="TextBox 80"/>
            <p:cNvSpPr txBox="1"/>
            <p:nvPr/>
          </p:nvSpPr>
          <p:spPr>
            <a:xfrm>
              <a:off x="2362200" y="2514600"/>
              <a:ext cx="652743" cy="369332"/>
            </a:xfrm>
            <a:prstGeom prst="rect">
              <a:avLst/>
            </a:prstGeom>
            <a:noFill/>
          </p:spPr>
          <p:txBody>
            <a:bodyPr wrap="none" rtlCol="0">
              <a:spAutoFit/>
            </a:bodyPr>
            <a:lstStyle/>
            <a:p>
              <a:r>
                <a:rPr lang="en-US" b="1" dirty="0" smtClean="0"/>
                <a:t>1539</a:t>
              </a:r>
              <a:endParaRPr lang="en-US" dirty="0" smtClean="0"/>
            </a:p>
          </p:txBody>
        </p:sp>
      </p:grpSp>
      <p:grpSp>
        <p:nvGrpSpPr>
          <p:cNvPr id="10" name="Group 81"/>
          <p:cNvGrpSpPr/>
          <p:nvPr/>
        </p:nvGrpSpPr>
        <p:grpSpPr>
          <a:xfrm>
            <a:off x="6248400" y="1066800"/>
            <a:ext cx="1066800" cy="1436132"/>
            <a:chOff x="2133600" y="1447800"/>
            <a:chExt cx="1066800" cy="1436132"/>
          </a:xfrm>
        </p:grpSpPr>
        <p:pic>
          <p:nvPicPr>
            <p:cNvPr id="83" name="Picture 4" descr="C:\Documents and Settings\bconnoll\Local Settings\Temporary Internet Files\Content.IE5\WYZ4GTZS\MCj03986990000[1].wmf"/>
            <p:cNvPicPr>
              <a:picLocks noChangeAspect="1" noChangeArrowheads="1"/>
            </p:cNvPicPr>
            <p:nvPr/>
          </p:nvPicPr>
          <p:blipFill>
            <a:blip r:embed="rId2" cstate="print"/>
            <a:srcRect/>
            <a:stretch>
              <a:fillRect/>
            </a:stretch>
          </p:blipFill>
          <p:spPr bwMode="auto">
            <a:xfrm>
              <a:off x="2133600" y="1905000"/>
              <a:ext cx="1066800" cy="673408"/>
            </a:xfrm>
            <a:prstGeom prst="rect">
              <a:avLst/>
            </a:prstGeom>
            <a:noFill/>
          </p:spPr>
        </p:pic>
        <p:sp>
          <p:nvSpPr>
            <p:cNvPr id="84" name="TextBox 83"/>
            <p:cNvSpPr txBox="1"/>
            <p:nvPr/>
          </p:nvSpPr>
          <p:spPr>
            <a:xfrm>
              <a:off x="2209800" y="1447800"/>
              <a:ext cx="957570" cy="646331"/>
            </a:xfrm>
            <a:prstGeom prst="rect">
              <a:avLst/>
            </a:prstGeom>
            <a:noFill/>
          </p:spPr>
          <p:txBody>
            <a:bodyPr wrap="none" rtlCol="0">
              <a:spAutoFit/>
            </a:bodyPr>
            <a:lstStyle/>
            <a:p>
              <a:pPr algn="ctr"/>
              <a:r>
                <a:rPr lang="en-US" b="1" dirty="0" smtClean="0"/>
                <a:t>Geneva </a:t>
              </a:r>
            </a:p>
            <a:p>
              <a:pPr algn="ctr"/>
              <a:r>
                <a:rPr lang="en-US" b="1" dirty="0" smtClean="0"/>
                <a:t>Bible </a:t>
              </a:r>
              <a:endParaRPr lang="en-US" b="1" dirty="0"/>
            </a:p>
          </p:txBody>
        </p:sp>
        <p:sp>
          <p:nvSpPr>
            <p:cNvPr id="85" name="TextBox 84"/>
            <p:cNvSpPr txBox="1"/>
            <p:nvPr/>
          </p:nvSpPr>
          <p:spPr>
            <a:xfrm>
              <a:off x="2362200" y="2514600"/>
              <a:ext cx="652743" cy="369332"/>
            </a:xfrm>
            <a:prstGeom prst="rect">
              <a:avLst/>
            </a:prstGeom>
            <a:noFill/>
          </p:spPr>
          <p:txBody>
            <a:bodyPr wrap="none" rtlCol="0">
              <a:spAutoFit/>
            </a:bodyPr>
            <a:lstStyle/>
            <a:p>
              <a:r>
                <a:rPr lang="en-US" b="1" dirty="0" smtClean="0"/>
                <a:t>1560</a:t>
              </a:r>
              <a:endParaRPr lang="en-US" dirty="0" smtClean="0"/>
            </a:p>
          </p:txBody>
        </p:sp>
      </p:grpSp>
      <p:grpSp>
        <p:nvGrpSpPr>
          <p:cNvPr id="11" name="Group 85"/>
          <p:cNvGrpSpPr/>
          <p:nvPr/>
        </p:nvGrpSpPr>
        <p:grpSpPr>
          <a:xfrm>
            <a:off x="6781800" y="2590800"/>
            <a:ext cx="1066800" cy="1436131"/>
            <a:chOff x="2133600" y="1447801"/>
            <a:chExt cx="1066800" cy="1436131"/>
          </a:xfrm>
        </p:grpSpPr>
        <p:pic>
          <p:nvPicPr>
            <p:cNvPr id="87" name="Picture 4" descr="C:\Documents and Settings\bconnoll\Local Settings\Temporary Internet Files\Content.IE5\WYZ4GTZS\MCj03986990000[1].wmf"/>
            <p:cNvPicPr>
              <a:picLocks noChangeAspect="1" noChangeArrowheads="1"/>
            </p:cNvPicPr>
            <p:nvPr/>
          </p:nvPicPr>
          <p:blipFill>
            <a:blip r:embed="rId2" cstate="print"/>
            <a:srcRect/>
            <a:stretch>
              <a:fillRect/>
            </a:stretch>
          </p:blipFill>
          <p:spPr bwMode="auto">
            <a:xfrm>
              <a:off x="2133600" y="1905000"/>
              <a:ext cx="1066800" cy="673408"/>
            </a:xfrm>
            <a:prstGeom prst="rect">
              <a:avLst/>
            </a:prstGeom>
            <a:noFill/>
          </p:spPr>
        </p:pic>
        <p:sp>
          <p:nvSpPr>
            <p:cNvPr id="88" name="TextBox 87"/>
            <p:cNvSpPr txBox="1"/>
            <p:nvPr/>
          </p:nvSpPr>
          <p:spPr>
            <a:xfrm>
              <a:off x="2133600" y="1447801"/>
              <a:ext cx="990600" cy="646331"/>
            </a:xfrm>
            <a:prstGeom prst="rect">
              <a:avLst/>
            </a:prstGeom>
            <a:noFill/>
          </p:spPr>
          <p:txBody>
            <a:bodyPr wrap="square" rtlCol="0">
              <a:spAutoFit/>
            </a:bodyPr>
            <a:lstStyle/>
            <a:p>
              <a:pPr algn="ctr"/>
              <a:r>
                <a:rPr lang="en-US" b="1" dirty="0" smtClean="0"/>
                <a:t>Bishops' </a:t>
              </a:r>
            </a:p>
            <a:p>
              <a:pPr algn="ctr"/>
              <a:r>
                <a:rPr lang="en-US" b="1" dirty="0" smtClean="0"/>
                <a:t>Bible </a:t>
              </a:r>
              <a:endParaRPr lang="en-US" b="1" dirty="0"/>
            </a:p>
          </p:txBody>
        </p:sp>
        <p:sp>
          <p:nvSpPr>
            <p:cNvPr id="89" name="TextBox 88"/>
            <p:cNvSpPr txBox="1"/>
            <p:nvPr/>
          </p:nvSpPr>
          <p:spPr>
            <a:xfrm>
              <a:off x="2362200" y="2514600"/>
              <a:ext cx="652743" cy="369332"/>
            </a:xfrm>
            <a:prstGeom prst="rect">
              <a:avLst/>
            </a:prstGeom>
            <a:noFill/>
          </p:spPr>
          <p:txBody>
            <a:bodyPr wrap="none" rtlCol="0">
              <a:spAutoFit/>
            </a:bodyPr>
            <a:lstStyle/>
            <a:p>
              <a:r>
                <a:rPr lang="en-US" b="1" dirty="0" smtClean="0"/>
                <a:t>1568</a:t>
              </a:r>
              <a:endParaRPr lang="en-US" b="1" dirty="0"/>
            </a:p>
          </p:txBody>
        </p:sp>
      </p:grpSp>
      <p:grpSp>
        <p:nvGrpSpPr>
          <p:cNvPr id="12" name="Group 89"/>
          <p:cNvGrpSpPr/>
          <p:nvPr/>
        </p:nvGrpSpPr>
        <p:grpSpPr>
          <a:xfrm>
            <a:off x="7620000" y="1028700"/>
            <a:ext cx="1066800" cy="1512332"/>
            <a:chOff x="2133600" y="1371600"/>
            <a:chExt cx="1066800" cy="1512332"/>
          </a:xfrm>
        </p:grpSpPr>
        <p:pic>
          <p:nvPicPr>
            <p:cNvPr id="91" name="Picture 4" descr="C:\Documents and Settings\bconnoll\Local Settings\Temporary Internet Files\Content.IE5\WYZ4GTZS\MCj03986990000[1].wmf"/>
            <p:cNvPicPr>
              <a:picLocks noChangeAspect="1" noChangeArrowheads="1"/>
            </p:cNvPicPr>
            <p:nvPr/>
          </p:nvPicPr>
          <p:blipFill>
            <a:blip r:embed="rId2" cstate="print"/>
            <a:srcRect/>
            <a:stretch>
              <a:fillRect/>
            </a:stretch>
          </p:blipFill>
          <p:spPr bwMode="auto">
            <a:xfrm>
              <a:off x="2133600" y="1905000"/>
              <a:ext cx="1066800" cy="673408"/>
            </a:xfrm>
            <a:prstGeom prst="rect">
              <a:avLst/>
            </a:prstGeom>
            <a:noFill/>
          </p:spPr>
        </p:pic>
        <p:sp>
          <p:nvSpPr>
            <p:cNvPr id="92" name="TextBox 91"/>
            <p:cNvSpPr txBox="1"/>
            <p:nvPr/>
          </p:nvSpPr>
          <p:spPr>
            <a:xfrm>
              <a:off x="2209800" y="1371600"/>
              <a:ext cx="811440" cy="646331"/>
            </a:xfrm>
            <a:prstGeom prst="rect">
              <a:avLst/>
            </a:prstGeom>
            <a:noFill/>
          </p:spPr>
          <p:txBody>
            <a:bodyPr wrap="square" rtlCol="0">
              <a:spAutoFit/>
            </a:bodyPr>
            <a:lstStyle/>
            <a:p>
              <a:pPr algn="ctr"/>
              <a:r>
                <a:rPr lang="en-US" b="1" kern="0" spc="-100" dirty="0" smtClean="0"/>
                <a:t>Douay-Rheims</a:t>
              </a:r>
              <a:r>
                <a:rPr lang="en-US" b="1" dirty="0" smtClean="0"/>
                <a:t> </a:t>
              </a:r>
              <a:endParaRPr lang="en-US" b="1" dirty="0"/>
            </a:p>
          </p:txBody>
        </p:sp>
        <p:sp>
          <p:nvSpPr>
            <p:cNvPr id="93" name="TextBox 92"/>
            <p:cNvSpPr txBox="1"/>
            <p:nvPr/>
          </p:nvSpPr>
          <p:spPr>
            <a:xfrm>
              <a:off x="2362200" y="2514600"/>
              <a:ext cx="652743" cy="369332"/>
            </a:xfrm>
            <a:prstGeom prst="rect">
              <a:avLst/>
            </a:prstGeom>
            <a:noFill/>
          </p:spPr>
          <p:txBody>
            <a:bodyPr wrap="none" rtlCol="0">
              <a:spAutoFit/>
            </a:bodyPr>
            <a:lstStyle/>
            <a:p>
              <a:r>
                <a:rPr lang="en-US" b="1" dirty="0" smtClean="0"/>
                <a:t>1609</a:t>
              </a:r>
              <a:endParaRPr lang="en-US" b="1" dirty="0"/>
            </a:p>
          </p:txBody>
        </p:sp>
      </p:grpSp>
      <p:grpSp>
        <p:nvGrpSpPr>
          <p:cNvPr id="13" name="Group 93"/>
          <p:cNvGrpSpPr/>
          <p:nvPr/>
        </p:nvGrpSpPr>
        <p:grpSpPr>
          <a:xfrm>
            <a:off x="8077200" y="2667000"/>
            <a:ext cx="1066800" cy="1436132"/>
            <a:chOff x="2133600" y="1447800"/>
            <a:chExt cx="1066800" cy="1436132"/>
          </a:xfrm>
        </p:grpSpPr>
        <p:pic>
          <p:nvPicPr>
            <p:cNvPr id="95" name="Picture 4" descr="C:\Documents and Settings\bconnoll\Local Settings\Temporary Internet Files\Content.IE5\WYZ4GTZS\MCj03986990000[1].wmf"/>
            <p:cNvPicPr>
              <a:picLocks noChangeAspect="1" noChangeArrowheads="1"/>
            </p:cNvPicPr>
            <p:nvPr/>
          </p:nvPicPr>
          <p:blipFill>
            <a:blip r:embed="rId2" cstate="print"/>
            <a:srcRect/>
            <a:stretch>
              <a:fillRect/>
            </a:stretch>
          </p:blipFill>
          <p:spPr bwMode="auto">
            <a:xfrm>
              <a:off x="2133600" y="1905000"/>
              <a:ext cx="1066800" cy="673408"/>
            </a:xfrm>
            <a:prstGeom prst="rect">
              <a:avLst/>
            </a:prstGeom>
            <a:noFill/>
          </p:spPr>
        </p:pic>
        <p:sp>
          <p:nvSpPr>
            <p:cNvPr id="96" name="TextBox 95"/>
            <p:cNvSpPr txBox="1"/>
            <p:nvPr/>
          </p:nvSpPr>
          <p:spPr>
            <a:xfrm>
              <a:off x="2256663" y="1447800"/>
              <a:ext cx="822661" cy="646331"/>
            </a:xfrm>
            <a:prstGeom prst="rect">
              <a:avLst/>
            </a:prstGeom>
            <a:noFill/>
          </p:spPr>
          <p:txBody>
            <a:bodyPr wrap="none" rtlCol="0">
              <a:spAutoFit/>
            </a:bodyPr>
            <a:lstStyle/>
            <a:p>
              <a:pPr algn="ctr"/>
              <a:r>
                <a:rPr lang="en-US" b="1" dirty="0" smtClean="0"/>
                <a:t>King </a:t>
              </a:r>
            </a:p>
            <a:p>
              <a:pPr algn="ctr"/>
              <a:r>
                <a:rPr lang="en-US" b="1" dirty="0" smtClean="0"/>
                <a:t>James </a:t>
              </a:r>
              <a:endParaRPr lang="en-US" b="1" dirty="0"/>
            </a:p>
          </p:txBody>
        </p:sp>
        <p:sp>
          <p:nvSpPr>
            <p:cNvPr id="97" name="TextBox 96"/>
            <p:cNvSpPr txBox="1"/>
            <p:nvPr/>
          </p:nvSpPr>
          <p:spPr>
            <a:xfrm>
              <a:off x="2362200" y="2514600"/>
              <a:ext cx="652743" cy="369332"/>
            </a:xfrm>
            <a:prstGeom prst="rect">
              <a:avLst/>
            </a:prstGeom>
            <a:noFill/>
          </p:spPr>
          <p:txBody>
            <a:bodyPr wrap="none" rtlCol="0">
              <a:spAutoFit/>
            </a:bodyPr>
            <a:lstStyle/>
            <a:p>
              <a:r>
                <a:rPr lang="en-US" b="1" dirty="0" smtClean="0"/>
                <a:t>1611</a:t>
              </a:r>
              <a:endParaRPr lang="en-US" b="1" dirty="0"/>
            </a:p>
          </p:txBody>
        </p:sp>
      </p:grpSp>
      <p:grpSp>
        <p:nvGrpSpPr>
          <p:cNvPr id="14" name="Group 97"/>
          <p:cNvGrpSpPr/>
          <p:nvPr/>
        </p:nvGrpSpPr>
        <p:grpSpPr>
          <a:xfrm>
            <a:off x="3962400" y="1181100"/>
            <a:ext cx="1066800" cy="1207532"/>
            <a:chOff x="2133600" y="1676400"/>
            <a:chExt cx="1066800" cy="1207532"/>
          </a:xfrm>
        </p:grpSpPr>
        <p:pic>
          <p:nvPicPr>
            <p:cNvPr id="99" name="Picture 4" descr="C:\Documents and Settings\bconnoll\Local Settings\Temporary Internet Files\Content.IE5\WYZ4GTZS\MCj03986990000[1].wmf"/>
            <p:cNvPicPr>
              <a:picLocks noChangeAspect="1" noChangeArrowheads="1"/>
            </p:cNvPicPr>
            <p:nvPr/>
          </p:nvPicPr>
          <p:blipFill>
            <a:blip r:embed="rId2" cstate="print"/>
            <a:srcRect/>
            <a:stretch>
              <a:fillRect/>
            </a:stretch>
          </p:blipFill>
          <p:spPr bwMode="auto">
            <a:xfrm>
              <a:off x="2133600" y="1905000"/>
              <a:ext cx="1066800" cy="673408"/>
            </a:xfrm>
            <a:prstGeom prst="rect">
              <a:avLst/>
            </a:prstGeom>
            <a:noFill/>
          </p:spPr>
        </p:pic>
        <p:sp>
          <p:nvSpPr>
            <p:cNvPr id="100" name="TextBox 99"/>
            <p:cNvSpPr txBox="1"/>
            <p:nvPr/>
          </p:nvSpPr>
          <p:spPr>
            <a:xfrm>
              <a:off x="2209800" y="1676400"/>
              <a:ext cx="985334" cy="369332"/>
            </a:xfrm>
            <a:prstGeom prst="rect">
              <a:avLst/>
            </a:prstGeom>
            <a:noFill/>
          </p:spPr>
          <p:txBody>
            <a:bodyPr wrap="none" rtlCol="0">
              <a:spAutoFit/>
            </a:bodyPr>
            <a:lstStyle/>
            <a:p>
              <a:r>
                <a:rPr lang="en-US" b="1" dirty="0" smtClean="0"/>
                <a:t>Tyndale </a:t>
              </a:r>
              <a:endParaRPr lang="en-US" b="1" dirty="0"/>
            </a:p>
          </p:txBody>
        </p:sp>
        <p:sp>
          <p:nvSpPr>
            <p:cNvPr id="101" name="TextBox 100"/>
            <p:cNvSpPr txBox="1"/>
            <p:nvPr/>
          </p:nvSpPr>
          <p:spPr>
            <a:xfrm>
              <a:off x="2362200" y="2514600"/>
              <a:ext cx="652743" cy="369332"/>
            </a:xfrm>
            <a:prstGeom prst="rect">
              <a:avLst/>
            </a:prstGeom>
            <a:noFill/>
          </p:spPr>
          <p:txBody>
            <a:bodyPr wrap="none" rtlCol="0">
              <a:spAutoFit/>
            </a:bodyPr>
            <a:lstStyle/>
            <a:p>
              <a:r>
                <a:rPr lang="en-US" b="1" dirty="0" smtClean="0"/>
                <a:t>1525</a:t>
              </a:r>
              <a:endParaRPr lang="en-US" b="1" dirty="0"/>
            </a:p>
          </p:txBody>
        </p:sp>
      </p:grpSp>
      <p:grpSp>
        <p:nvGrpSpPr>
          <p:cNvPr id="15" name="Group 101"/>
          <p:cNvGrpSpPr/>
          <p:nvPr/>
        </p:nvGrpSpPr>
        <p:grpSpPr>
          <a:xfrm>
            <a:off x="4419600" y="2895600"/>
            <a:ext cx="1192121" cy="1207532"/>
            <a:chOff x="2133600" y="1676400"/>
            <a:chExt cx="1192121" cy="1207532"/>
          </a:xfrm>
        </p:grpSpPr>
        <p:pic>
          <p:nvPicPr>
            <p:cNvPr id="103" name="Picture 4" descr="C:\Documents and Settings\bconnoll\Local Settings\Temporary Internet Files\Content.IE5\WYZ4GTZS\MCj03986990000[1].wmf"/>
            <p:cNvPicPr>
              <a:picLocks noChangeAspect="1" noChangeArrowheads="1"/>
            </p:cNvPicPr>
            <p:nvPr/>
          </p:nvPicPr>
          <p:blipFill>
            <a:blip r:embed="rId2" cstate="print"/>
            <a:srcRect/>
            <a:stretch>
              <a:fillRect/>
            </a:stretch>
          </p:blipFill>
          <p:spPr bwMode="auto">
            <a:xfrm>
              <a:off x="2133600" y="1905000"/>
              <a:ext cx="1066800" cy="673408"/>
            </a:xfrm>
            <a:prstGeom prst="rect">
              <a:avLst/>
            </a:prstGeom>
            <a:noFill/>
          </p:spPr>
        </p:pic>
        <p:sp>
          <p:nvSpPr>
            <p:cNvPr id="104" name="TextBox 103"/>
            <p:cNvSpPr txBox="1"/>
            <p:nvPr/>
          </p:nvSpPr>
          <p:spPr>
            <a:xfrm>
              <a:off x="2133600" y="1676400"/>
              <a:ext cx="1192121" cy="369332"/>
            </a:xfrm>
            <a:prstGeom prst="rect">
              <a:avLst/>
            </a:prstGeom>
            <a:noFill/>
          </p:spPr>
          <p:txBody>
            <a:bodyPr wrap="none" rtlCol="0">
              <a:spAutoFit/>
            </a:bodyPr>
            <a:lstStyle/>
            <a:p>
              <a:pPr algn="ctr"/>
              <a:r>
                <a:rPr lang="en-US" b="1" dirty="0" smtClean="0"/>
                <a:t>Coverdale </a:t>
              </a:r>
            </a:p>
          </p:txBody>
        </p:sp>
        <p:sp>
          <p:nvSpPr>
            <p:cNvPr id="105" name="TextBox 104"/>
            <p:cNvSpPr txBox="1"/>
            <p:nvPr/>
          </p:nvSpPr>
          <p:spPr>
            <a:xfrm>
              <a:off x="2362200" y="2514600"/>
              <a:ext cx="652743" cy="369332"/>
            </a:xfrm>
            <a:prstGeom prst="rect">
              <a:avLst/>
            </a:prstGeom>
            <a:noFill/>
          </p:spPr>
          <p:txBody>
            <a:bodyPr wrap="none" rtlCol="0">
              <a:spAutoFit/>
            </a:bodyPr>
            <a:lstStyle/>
            <a:p>
              <a:r>
                <a:rPr lang="en-US" b="1" dirty="0" smtClean="0"/>
                <a:t>1535</a:t>
              </a:r>
              <a:endParaRPr lang="en-US" dirty="0" smtClean="0"/>
            </a:p>
          </p:txBody>
        </p:sp>
      </p:grpSp>
      <p:grpSp>
        <p:nvGrpSpPr>
          <p:cNvPr id="16" name="Group 108"/>
          <p:cNvGrpSpPr/>
          <p:nvPr/>
        </p:nvGrpSpPr>
        <p:grpSpPr>
          <a:xfrm>
            <a:off x="1371600" y="2590800"/>
            <a:ext cx="1295399" cy="1981200"/>
            <a:chOff x="1371600" y="2514600"/>
            <a:chExt cx="1295399" cy="1981200"/>
          </a:xfrm>
        </p:grpSpPr>
        <p:sp>
          <p:nvSpPr>
            <p:cNvPr id="106" name="TextBox 105"/>
            <p:cNvSpPr txBox="1"/>
            <p:nvPr/>
          </p:nvSpPr>
          <p:spPr>
            <a:xfrm>
              <a:off x="1371600" y="2514600"/>
              <a:ext cx="1295399" cy="1477328"/>
            </a:xfrm>
            <a:prstGeom prst="rect">
              <a:avLst/>
            </a:prstGeom>
            <a:noFill/>
            <a:ln w="9525">
              <a:solidFill>
                <a:schemeClr val="tx1"/>
              </a:solidFill>
            </a:ln>
          </p:spPr>
          <p:txBody>
            <a:bodyPr wrap="square" rtlCol="0">
              <a:spAutoFit/>
            </a:bodyPr>
            <a:lstStyle/>
            <a:p>
              <a:pPr algn="ctr"/>
              <a:r>
                <a:rPr lang="en-US" b="1" dirty="0" smtClean="0"/>
                <a:t>Translation of the Bible into English Forbidden</a:t>
              </a:r>
            </a:p>
            <a:p>
              <a:pPr algn="ctr"/>
              <a:r>
                <a:rPr lang="en-US" b="1" dirty="0" smtClean="0"/>
                <a:t>1408</a:t>
              </a:r>
            </a:p>
          </p:txBody>
        </p:sp>
        <p:cxnSp>
          <p:nvCxnSpPr>
            <p:cNvPr id="108" name="Elbow Connector 107"/>
            <p:cNvCxnSpPr>
              <a:endCxn id="106" idx="2"/>
            </p:cNvCxnSpPr>
            <p:nvPr/>
          </p:nvCxnSpPr>
          <p:spPr>
            <a:xfrm rot="5400000" flipH="1" flipV="1">
              <a:off x="1557814" y="4034314"/>
              <a:ext cx="503872" cy="419100"/>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30"/>
          <p:cNvGrpSpPr/>
          <p:nvPr/>
        </p:nvGrpSpPr>
        <p:grpSpPr>
          <a:xfrm>
            <a:off x="2133600" y="4800600"/>
            <a:ext cx="1752599" cy="1981200"/>
            <a:chOff x="5105400" y="4877594"/>
            <a:chExt cx="1752599" cy="1981200"/>
          </a:xfrm>
        </p:grpSpPr>
        <p:sp>
          <p:nvSpPr>
            <p:cNvPr id="132" name="TextBox 131"/>
            <p:cNvSpPr txBox="1"/>
            <p:nvPr/>
          </p:nvSpPr>
          <p:spPr>
            <a:xfrm>
              <a:off x="5105400" y="5639594"/>
              <a:ext cx="1752599" cy="1219200"/>
            </a:xfrm>
            <a:prstGeom prst="rect">
              <a:avLst/>
            </a:prstGeom>
            <a:noFill/>
            <a:ln w="9525">
              <a:solidFill>
                <a:schemeClr val="tx1"/>
              </a:solidFill>
            </a:ln>
          </p:spPr>
          <p:txBody>
            <a:bodyPr wrap="square" rtlCol="0">
              <a:spAutoFit/>
            </a:bodyPr>
            <a:lstStyle/>
            <a:p>
              <a:pPr algn="ctr"/>
              <a:r>
                <a:rPr lang="en-US" b="1" dirty="0" smtClean="0"/>
                <a:t>First Bible Printed in Latin by Gutenberg </a:t>
              </a:r>
            </a:p>
            <a:p>
              <a:pPr algn="ctr"/>
              <a:r>
                <a:rPr lang="en-US" b="1" dirty="0" smtClean="0"/>
                <a:t>1450</a:t>
              </a:r>
            </a:p>
          </p:txBody>
        </p:sp>
        <p:cxnSp>
          <p:nvCxnSpPr>
            <p:cNvPr id="133" name="Straight Connector 132"/>
            <p:cNvCxnSpPr/>
            <p:nvPr/>
          </p:nvCxnSpPr>
          <p:spPr>
            <a:xfrm rot="16200000" flipV="1">
              <a:off x="5619750" y="5239544"/>
              <a:ext cx="762000" cy="381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53"/>
          <p:cNvGrpSpPr/>
          <p:nvPr/>
        </p:nvGrpSpPr>
        <p:grpSpPr>
          <a:xfrm>
            <a:off x="6400800" y="4801394"/>
            <a:ext cx="2667000" cy="1961536"/>
            <a:chOff x="6400800" y="4801394"/>
            <a:chExt cx="2667000" cy="1961536"/>
          </a:xfrm>
        </p:grpSpPr>
        <p:sp>
          <p:nvSpPr>
            <p:cNvPr id="110" name="TextBox 109"/>
            <p:cNvSpPr txBox="1"/>
            <p:nvPr/>
          </p:nvSpPr>
          <p:spPr>
            <a:xfrm>
              <a:off x="6477000" y="5562601"/>
              <a:ext cx="2590800" cy="1200329"/>
            </a:xfrm>
            <a:prstGeom prst="rect">
              <a:avLst/>
            </a:prstGeom>
            <a:noFill/>
            <a:ln w="9525">
              <a:solidFill>
                <a:schemeClr val="tx1"/>
              </a:solidFill>
            </a:ln>
          </p:spPr>
          <p:txBody>
            <a:bodyPr wrap="square" rtlCol="0">
              <a:spAutoFit/>
            </a:bodyPr>
            <a:lstStyle/>
            <a:p>
              <a:pPr algn="ctr"/>
              <a:r>
                <a:rPr lang="en-US" b="1" dirty="0" smtClean="0"/>
                <a:t>Protestant Reformation Begins to Take Root in the Church of England</a:t>
              </a:r>
            </a:p>
            <a:p>
              <a:pPr algn="ctr"/>
              <a:r>
                <a:rPr lang="en-US" b="1" dirty="0" smtClean="0"/>
                <a:t>1547</a:t>
              </a:r>
            </a:p>
          </p:txBody>
        </p:sp>
        <p:cxnSp>
          <p:nvCxnSpPr>
            <p:cNvPr id="120" name="Shape 119"/>
            <p:cNvCxnSpPr>
              <a:stCxn id="110" idx="0"/>
            </p:cNvCxnSpPr>
            <p:nvPr/>
          </p:nvCxnSpPr>
          <p:spPr>
            <a:xfrm rot="16200000" flipV="1">
              <a:off x="6972301" y="4762502"/>
              <a:ext cx="228600" cy="1371598"/>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6134894" y="5067300"/>
              <a:ext cx="532606" cy="7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11"/>
          <p:cNvGrpSpPr/>
          <p:nvPr/>
        </p:nvGrpSpPr>
        <p:grpSpPr>
          <a:xfrm>
            <a:off x="4114800" y="4800600"/>
            <a:ext cx="2133599" cy="1962329"/>
            <a:chOff x="4114800" y="4800600"/>
            <a:chExt cx="2133599" cy="1962329"/>
          </a:xfrm>
        </p:grpSpPr>
        <p:cxnSp>
          <p:nvCxnSpPr>
            <p:cNvPr id="123" name="Straight Connector 122"/>
            <p:cNvCxnSpPr>
              <a:stCxn id="111" idx="0"/>
            </p:cNvCxnSpPr>
            <p:nvPr/>
          </p:nvCxnSpPr>
          <p:spPr>
            <a:xfrm rot="5400000" flipH="1" flipV="1">
              <a:off x="5067300" y="5448300"/>
              <a:ext cx="2286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4114800" y="5562600"/>
              <a:ext cx="2133599" cy="1200329"/>
            </a:xfrm>
            <a:prstGeom prst="rect">
              <a:avLst/>
            </a:prstGeom>
            <a:noFill/>
            <a:ln w="9525">
              <a:solidFill>
                <a:schemeClr val="tx1"/>
              </a:solidFill>
            </a:ln>
          </p:spPr>
          <p:txBody>
            <a:bodyPr wrap="square" rtlCol="0">
              <a:spAutoFit/>
            </a:bodyPr>
            <a:lstStyle/>
            <a:p>
              <a:pPr algn="ctr"/>
              <a:r>
                <a:rPr lang="en-US" b="1" dirty="0" smtClean="0"/>
                <a:t>Church of England Severs Ties with Rome</a:t>
              </a:r>
            </a:p>
            <a:p>
              <a:pPr algn="ctr"/>
              <a:r>
                <a:rPr lang="en-US" b="1" dirty="0" smtClean="0"/>
                <a:t>1532</a:t>
              </a:r>
            </a:p>
          </p:txBody>
        </p:sp>
        <p:cxnSp>
          <p:nvCxnSpPr>
            <p:cNvPr id="141" name="Elbow Connector 140"/>
            <p:cNvCxnSpPr/>
            <p:nvPr/>
          </p:nvCxnSpPr>
          <p:spPr>
            <a:xfrm rot="5400000" flipH="1" flipV="1">
              <a:off x="5181600" y="4800600"/>
              <a:ext cx="533400" cy="533400"/>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wipe(up)">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wipe(down)">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par>
                                <p:cTn id="26" presetID="9" presetClass="entr" presetSubtype="0" fill="hold" nodeType="with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dissolve">
                                      <p:cBhvr>
                                        <p:cTn id="28" dur="500"/>
                                        <p:tgtEl>
                                          <p:spTgt spid="8"/>
                                        </p:tgtEl>
                                      </p:cBhvr>
                                    </p:animEffect>
                                  </p:childTnLst>
                                </p:cTn>
                              </p:par>
                              <p:par>
                                <p:cTn id="29" presetID="9" presetClass="entr" presetSubtype="0" fill="hold" nodeType="with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dissolve">
                                      <p:cBhvr>
                                        <p:cTn id="31" dur="500"/>
                                        <p:tgtEl>
                                          <p:spTgt spid="9"/>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down)">
                                      <p:cBhvr>
                                        <p:cTn id="36" dur="500"/>
                                        <p:tgtEl>
                                          <p:spTgt spid="19"/>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4" fill="hold" nodeType="click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down)">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9" presetClass="entr" presetSubtype="0" fill="hold"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dissolve">
                                      <p:cBhvr>
                                        <p:cTn id="46" dur="500"/>
                                        <p:tgtEl>
                                          <p:spTgt spid="10"/>
                                        </p:tgtEl>
                                      </p:cBhvr>
                                    </p:animEffect>
                                  </p:childTnLst>
                                </p:cTn>
                              </p:par>
                              <p:par>
                                <p:cTn id="47" presetID="9" presetClass="entr" presetSubtype="0" fill="hold" nodeType="with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dissolve">
                                      <p:cBhvr>
                                        <p:cTn id="49" dur="500"/>
                                        <p:tgtEl>
                                          <p:spTgt spid="12"/>
                                        </p:tgtEl>
                                      </p:cBhvr>
                                    </p:animEffect>
                                  </p:childTnLst>
                                </p:cTn>
                              </p:par>
                              <p:par>
                                <p:cTn id="50" presetID="9" presetClass="entr" presetSubtype="0" fill="hold" nodeType="with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ssolve">
                                      <p:cBhvr>
                                        <p:cTn id="52" dur="500"/>
                                        <p:tgtEl>
                                          <p:spTgt spid="11"/>
                                        </p:tgtEl>
                                      </p:cBhvr>
                                    </p:animEffect>
                                  </p:childTnLst>
                                </p:cTn>
                              </p:par>
                              <p:par>
                                <p:cTn id="53" presetID="9" presetClass="entr" presetSubtype="0" fill="hold" nodeType="withEffect">
                                  <p:stCondLst>
                                    <p:cond delay="0"/>
                                  </p:stCondLst>
                                  <p:childTnLst>
                                    <p:set>
                                      <p:cBhvr>
                                        <p:cTn id="54" dur="1" fill="hold">
                                          <p:stCondLst>
                                            <p:cond delay="0"/>
                                          </p:stCondLst>
                                        </p:cTn>
                                        <p:tgtEl>
                                          <p:spTgt spid="13"/>
                                        </p:tgtEl>
                                        <p:attrNameLst>
                                          <p:attrName>style.visibility</p:attrName>
                                        </p:attrNameLst>
                                      </p:cBhvr>
                                      <p:to>
                                        <p:strVal val="visible"/>
                                      </p:to>
                                    </p:set>
                                    <p:animEffect transition="in" filter="dissolve">
                                      <p:cBhvr>
                                        <p:cTn id="5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3" cstate="print"/>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a:effectLst>
                  <a:glow rad="139700">
                    <a:schemeClr val="accent6">
                      <a:satMod val="175000"/>
                      <a:alpha val="40000"/>
                    </a:schemeClr>
                  </a:glow>
                  <a:outerShdw blurRad="38100" dist="38100" dir="2700000" algn="tl">
                    <a:srgbClr val="000000">
                      <a:alpha val="43137"/>
                    </a:srgbClr>
                  </a:outerShdw>
                </a:effectLst>
              </a:rPr>
              <a:t>The History of Early English </a:t>
            </a:r>
            <a:r>
              <a:rPr lang="en-US" b="1" dirty="0" smtClean="0">
                <a:effectLst>
                  <a:glow rad="139700">
                    <a:schemeClr val="accent6">
                      <a:satMod val="175000"/>
                      <a:alpha val="40000"/>
                    </a:schemeClr>
                  </a:glow>
                  <a:outerShdw blurRad="38100" dist="38100" dir="2700000" algn="tl">
                    <a:srgbClr val="000000">
                      <a:alpha val="43137"/>
                    </a:srgbClr>
                  </a:outerShdw>
                </a:effectLst>
              </a:rPr>
              <a:t>Bibles</a:t>
            </a:r>
            <a:endParaRPr lang="en-US" b="1" dirty="0">
              <a:effectLst>
                <a:glow rad="139700">
                  <a:schemeClr val="accent6">
                    <a:satMod val="175000"/>
                    <a:alpha val="40000"/>
                  </a:schemeClr>
                </a:glow>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1066800"/>
            <a:ext cx="8229600" cy="5562600"/>
          </a:xfrm>
        </p:spPr>
        <p:txBody>
          <a:bodyPr>
            <a:normAutofit lnSpcReduction="10000"/>
          </a:bodyPr>
          <a:lstStyle/>
          <a:p>
            <a:r>
              <a:rPr lang="en-US" dirty="0" smtClean="0"/>
              <a:t>As we look briefly at the history of English translations we will see:</a:t>
            </a:r>
          </a:p>
          <a:p>
            <a:pPr lvl="1"/>
            <a:r>
              <a:rPr lang="en-US" dirty="0" smtClean="0"/>
              <a:t>Even though the best translations make use of the original languages, all translations tend to make use of translations that have gone before.</a:t>
            </a:r>
          </a:p>
          <a:p>
            <a:pPr lvl="1"/>
            <a:r>
              <a:rPr lang="en-US" dirty="0" smtClean="0"/>
              <a:t>While we tend to think of the King James Version as the earliest English translation, there were </a:t>
            </a:r>
            <a:r>
              <a:rPr lang="en-US" u="sng" dirty="0" smtClean="0"/>
              <a:t>many translations</a:t>
            </a:r>
            <a:r>
              <a:rPr lang="en-US" dirty="0" smtClean="0"/>
              <a:t> the preceded it.</a:t>
            </a:r>
          </a:p>
          <a:p>
            <a:pPr lvl="1"/>
            <a:r>
              <a:rPr lang="en-US" dirty="0" smtClean="0"/>
              <a:t>Though we take our current English translations for granted, many early English translations came at </a:t>
            </a:r>
            <a:r>
              <a:rPr lang="en-US" u="sng" dirty="0" smtClean="0"/>
              <a:t>great cost</a:t>
            </a:r>
            <a:r>
              <a:rPr lang="en-US" dirty="0" smtClean="0"/>
              <a:t> to those who made them – some even lost their lives as a result of their translation efforts.</a:t>
            </a:r>
            <a:endParaRPr lang="en-US" dirty="0"/>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4000"/>
            <a:lum/>
          </a:blip>
          <a:srcRect/>
          <a:stretch>
            <a:fillRect t="-10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5400" dirty="0" smtClean="0">
                <a:effectLst>
                  <a:glow rad="63500">
                    <a:schemeClr val="accent1">
                      <a:satMod val="175000"/>
                      <a:alpha val="40000"/>
                    </a:schemeClr>
                  </a:glow>
                </a:effectLst>
                <a:latin typeface="Old English Text MT" pitchFamily="66" charset="0"/>
              </a:rPr>
              <a:t>The Wycliffe Bible</a:t>
            </a:r>
            <a:endParaRPr lang="en-US" sz="5400" dirty="0">
              <a:effectLst>
                <a:glow rad="63500">
                  <a:schemeClr val="accent1">
                    <a:satMod val="175000"/>
                    <a:alpha val="40000"/>
                  </a:schemeClr>
                </a:glow>
              </a:effectLst>
              <a:latin typeface="Old English Text MT" pitchFamily="66" charset="0"/>
            </a:endParaRPr>
          </a:p>
        </p:txBody>
      </p:sp>
      <p:pic>
        <p:nvPicPr>
          <p:cNvPr id="4" name="Content Placeholder 3" descr="WycliffeTranslation_John_1.jpg"/>
          <p:cNvPicPr>
            <a:picLocks noGrp="1" noChangeAspect="1"/>
          </p:cNvPicPr>
          <p:nvPr>
            <p:ph idx="1"/>
          </p:nvPr>
        </p:nvPicPr>
        <p:blipFill>
          <a:blip r:embed="rId4" cstate="print"/>
          <a:stretch>
            <a:fillRect/>
          </a:stretch>
        </p:blipFill>
        <p:spPr>
          <a:xfrm>
            <a:off x="2438400" y="849212"/>
            <a:ext cx="4267200" cy="6027939"/>
          </a:xfrm>
        </p:spPr>
      </p:pic>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4000"/>
            <a:lum/>
          </a:blip>
          <a:srcRect/>
          <a:stretch>
            <a:fillRect t="-10000" b="-3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1143000"/>
          </a:xfrm>
        </p:spPr>
        <p:txBody>
          <a:bodyPr>
            <a:normAutofit/>
          </a:bodyPr>
          <a:lstStyle/>
          <a:p>
            <a:r>
              <a:rPr lang="en-US" sz="5400" dirty="0" smtClean="0">
                <a:effectLst>
                  <a:glow rad="63500">
                    <a:schemeClr val="accent1">
                      <a:satMod val="175000"/>
                      <a:alpha val="40000"/>
                    </a:schemeClr>
                  </a:glow>
                </a:effectLst>
                <a:latin typeface="Old English Text MT" pitchFamily="66" charset="0"/>
              </a:rPr>
              <a:t>The Wycliffe Bible</a:t>
            </a:r>
            <a:endParaRPr lang="en-US" sz="5400" dirty="0"/>
          </a:p>
        </p:txBody>
      </p:sp>
      <p:sp>
        <p:nvSpPr>
          <p:cNvPr id="4" name="Content Placeholder 3"/>
          <p:cNvSpPr>
            <a:spLocks noGrp="1"/>
          </p:cNvSpPr>
          <p:nvPr>
            <p:ph idx="1"/>
          </p:nvPr>
        </p:nvSpPr>
        <p:spPr>
          <a:xfrm>
            <a:off x="457200" y="990600"/>
            <a:ext cx="8229600" cy="5867400"/>
          </a:xfrm>
        </p:spPr>
        <p:txBody>
          <a:bodyPr>
            <a:normAutofit/>
          </a:bodyPr>
          <a:lstStyle/>
          <a:p>
            <a:r>
              <a:rPr lang="en-US" dirty="0" smtClean="0">
                <a:effectLst>
                  <a:glow rad="63500">
                    <a:schemeClr val="accent1">
                      <a:satMod val="175000"/>
                      <a:alpha val="40000"/>
                    </a:schemeClr>
                  </a:glow>
                </a:effectLst>
              </a:rPr>
              <a:t>Was translated by John Wycliffe in 1380</a:t>
            </a:r>
          </a:p>
          <a:p>
            <a:r>
              <a:rPr lang="en-US" dirty="0" smtClean="0">
                <a:effectLst>
                  <a:glow rad="63500">
                    <a:schemeClr val="accent1">
                      <a:satMod val="175000"/>
                      <a:alpha val="40000"/>
                    </a:schemeClr>
                  </a:glow>
                </a:effectLst>
              </a:rPr>
              <a:t>This was the first full translation of the Bible into English. </a:t>
            </a:r>
          </a:p>
          <a:p>
            <a:r>
              <a:rPr lang="en-US" dirty="0" smtClean="0">
                <a:effectLst>
                  <a:glow rad="63500">
                    <a:schemeClr val="accent1">
                      <a:satMod val="175000"/>
                      <a:alpha val="40000"/>
                    </a:schemeClr>
                  </a:glow>
                </a:effectLst>
              </a:rPr>
              <a:t>It was translated from the Latin </a:t>
            </a:r>
            <a:r>
              <a:rPr lang="en-US" i="1" dirty="0" smtClean="0">
                <a:effectLst>
                  <a:glow rad="63500">
                    <a:schemeClr val="accent1">
                      <a:satMod val="175000"/>
                      <a:alpha val="40000"/>
                    </a:schemeClr>
                  </a:glow>
                </a:effectLst>
              </a:rPr>
              <a:t>Vulgate</a:t>
            </a:r>
            <a:r>
              <a:rPr lang="en-US" dirty="0" smtClean="0">
                <a:effectLst>
                  <a:glow rad="63500">
                    <a:schemeClr val="accent1">
                      <a:satMod val="175000"/>
                      <a:alpha val="40000"/>
                    </a:schemeClr>
                  </a:glow>
                </a:effectLst>
              </a:rPr>
              <a:t> and was very literal even to the point of following the Latin word order.</a:t>
            </a:r>
          </a:p>
          <a:p>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000" b="1" dirty="0" smtClean="0">
                <a:solidFill>
                  <a:schemeClr val="bg1"/>
                </a:solidFill>
                <a:effectLst>
                  <a:outerShdw blurRad="76200" dist="76200" dir="2700000" algn="tl" rotWithShape="0">
                    <a:prstClr val="black"/>
                  </a:outerShdw>
                </a:effectLst>
              </a:rPr>
              <a:t>Bible Translations</a:t>
            </a:r>
            <a:endParaRPr lang="en-US" sz="8000" b="1" dirty="0">
              <a:solidFill>
                <a:schemeClr val="bg1"/>
              </a:solidFill>
              <a:effectLst>
                <a:outerShdw blurRad="76200" dist="76200" dir="2700000" algn="tl" rotWithShape="0">
                  <a:prstClr val="black"/>
                </a:outerShdw>
              </a:effectLst>
            </a:endParaRPr>
          </a:p>
        </p:txBody>
      </p:sp>
    </p:spTree>
  </p:cSld>
  <p:clrMapOvr>
    <a:masterClrMapping/>
  </p:clrMapOvr>
  <p:transition>
    <p:zoom/>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4000"/>
            <a:lum/>
          </a:blip>
          <a:srcRect/>
          <a:stretch>
            <a:fillRect t="-10000" b="-3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a:xfrm>
            <a:off x="457200" y="0"/>
            <a:ext cx="8229600" cy="685800"/>
          </a:xfrm>
        </p:spPr>
        <p:txBody>
          <a:bodyPr>
            <a:noAutofit/>
          </a:bodyPr>
          <a:lstStyle/>
          <a:p>
            <a:r>
              <a:rPr lang="en-US" dirty="0" smtClean="0">
                <a:effectLst>
                  <a:glow rad="63500">
                    <a:schemeClr val="accent1">
                      <a:satMod val="175000"/>
                      <a:alpha val="40000"/>
                    </a:schemeClr>
                  </a:glow>
                </a:effectLst>
                <a:latin typeface="Old English Text MT" pitchFamily="66" charset="0"/>
              </a:rPr>
              <a:t>The Wycliffe Bible</a:t>
            </a:r>
            <a:endParaRPr lang="en-US" dirty="0">
              <a:effectLst>
                <a:glow rad="63500">
                  <a:schemeClr val="accent1">
                    <a:satMod val="175000"/>
                    <a:alpha val="40000"/>
                  </a:schemeClr>
                </a:glow>
              </a:effectLst>
              <a:latin typeface="Old English Text MT" pitchFamily="66" charset="0"/>
            </a:endParaRPr>
          </a:p>
        </p:txBody>
      </p:sp>
      <p:sp>
        <p:nvSpPr>
          <p:cNvPr id="4" name="Content Placeholder 3"/>
          <p:cNvSpPr>
            <a:spLocks noGrp="1"/>
          </p:cNvSpPr>
          <p:nvPr>
            <p:ph idx="1"/>
          </p:nvPr>
        </p:nvSpPr>
        <p:spPr>
          <a:xfrm>
            <a:off x="457200" y="685800"/>
            <a:ext cx="8229600" cy="5486400"/>
          </a:xfrm>
        </p:spPr>
        <p:txBody>
          <a:bodyPr>
            <a:normAutofit fontScale="85000" lnSpcReduction="20000"/>
          </a:bodyPr>
          <a:lstStyle/>
          <a:p>
            <a:r>
              <a:rPr lang="en-US" sz="3300" dirty="0" smtClean="0">
                <a:effectLst>
                  <a:glow rad="63500">
                    <a:schemeClr val="accent1">
                      <a:satMod val="175000"/>
                      <a:alpha val="40000"/>
                    </a:schemeClr>
                  </a:glow>
                </a:effectLst>
              </a:rPr>
              <a:t>John Wycliffe was born in Yorkshire, England and studied at Oxford where he received a doctorate in theology in 1372. </a:t>
            </a:r>
          </a:p>
          <a:p>
            <a:r>
              <a:rPr lang="en-US" sz="3300" dirty="0" smtClean="0">
                <a:effectLst>
                  <a:glow rad="63500">
                    <a:schemeClr val="accent1">
                      <a:satMod val="175000"/>
                      <a:alpha val="40000"/>
                    </a:schemeClr>
                  </a:glow>
                </a:effectLst>
              </a:rPr>
              <a:t>He has been called the “Morning Star of the Reformation” because of his belief that the Bible was the only authoritative guide for faith. </a:t>
            </a:r>
          </a:p>
          <a:p>
            <a:r>
              <a:rPr lang="en-US" sz="3300" dirty="0" smtClean="0">
                <a:effectLst>
                  <a:glow rad="63500">
                    <a:schemeClr val="accent1">
                      <a:satMod val="175000"/>
                      <a:alpha val="40000"/>
                    </a:schemeClr>
                  </a:glow>
                </a:effectLst>
              </a:rPr>
              <a:t>He denied transubstantiation, attacked the institution of the papacy, and repudiated indulgences. </a:t>
            </a:r>
          </a:p>
          <a:p>
            <a:r>
              <a:rPr lang="en-US" sz="3300" dirty="0" smtClean="0">
                <a:effectLst>
                  <a:glow rad="63500">
                    <a:schemeClr val="accent1">
                      <a:satMod val="175000"/>
                      <a:alpha val="40000"/>
                    </a:schemeClr>
                  </a:glow>
                </a:effectLst>
              </a:rPr>
              <a:t>He died of a stroke in 1384 and was buried in a church graveyard. </a:t>
            </a:r>
          </a:p>
          <a:p>
            <a:r>
              <a:rPr lang="en-US" sz="3300" dirty="0" smtClean="0">
                <a:effectLst>
                  <a:glow rad="63500">
                    <a:schemeClr val="accent1">
                      <a:satMod val="175000"/>
                      <a:alpha val="40000"/>
                    </a:schemeClr>
                  </a:glow>
                </a:effectLst>
              </a:rPr>
              <a:t>In 1428, the Roman Catholics dug up his body, tried him for heresy, found him guilty and had his body burned and thrown into the Swift River!</a:t>
            </a:r>
          </a:p>
          <a:p>
            <a:endParaRPr lang="en-US" dirty="0"/>
          </a:p>
        </p:txBody>
      </p:sp>
      <p:sp>
        <p:nvSpPr>
          <p:cNvPr id="5" name="Rectangle 4"/>
          <p:cNvSpPr/>
          <p:nvPr/>
        </p:nvSpPr>
        <p:spPr>
          <a:xfrm>
            <a:off x="533400" y="6211669"/>
            <a:ext cx="8610600" cy="646331"/>
          </a:xfrm>
          <a:prstGeom prst="rect">
            <a:avLst/>
          </a:prstGeom>
        </p:spPr>
        <p:txBody>
          <a:bodyPr wrap="square">
            <a:spAutoFit/>
          </a:bodyPr>
          <a:lstStyle/>
          <a:p>
            <a:r>
              <a:rPr lang="en-US" u="sng" dirty="0" smtClean="0"/>
              <a:t>Dictionary of the Christian Church</a:t>
            </a:r>
            <a:r>
              <a:rPr lang="en-US" dirty="0" smtClean="0"/>
              <a:t>, J. D. Douglas General Editor, Zondervan Publishing, 1978, </a:t>
            </a:r>
            <a:r>
              <a:rPr lang="en-US" i="1" dirty="0" smtClean="0"/>
              <a:t>Wycliffe, John</a:t>
            </a:r>
            <a:r>
              <a:rPr lang="en-US" dirty="0" smtClean="0"/>
              <a:t>, p.1064</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7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z="3600" b="1" dirty="0" smtClean="0">
                <a:effectLst>
                  <a:outerShdw blurRad="76200" dist="76200" dir="2700000" algn="tl" rotWithShape="0">
                    <a:schemeClr val="bg2">
                      <a:lumMod val="50000"/>
                    </a:schemeClr>
                  </a:outerShdw>
                </a:effectLst>
              </a:rPr>
              <a:t>Translation of the Bible into English Forbidden</a:t>
            </a:r>
            <a:endParaRPr lang="en-US" sz="3600" b="1" dirty="0">
              <a:effectLst>
                <a:outerShdw blurRad="76200" dist="76200" dir="2700000" algn="tl" rotWithShape="0">
                  <a:schemeClr val="bg2">
                    <a:lumMod val="50000"/>
                  </a:schemeClr>
                </a:outerShdw>
              </a:effectLst>
            </a:endParaRPr>
          </a:p>
        </p:txBody>
      </p:sp>
      <p:sp>
        <p:nvSpPr>
          <p:cNvPr id="3" name="Content Placeholder 2"/>
          <p:cNvSpPr>
            <a:spLocks noGrp="1"/>
          </p:cNvSpPr>
          <p:nvPr>
            <p:ph idx="1"/>
          </p:nvPr>
        </p:nvSpPr>
        <p:spPr/>
        <p:txBody>
          <a:bodyPr/>
          <a:lstStyle/>
          <a:p>
            <a:r>
              <a:rPr lang="en-US" dirty="0" smtClean="0">
                <a:effectLst>
                  <a:glow rad="101600">
                    <a:schemeClr val="bg2">
                      <a:lumMod val="75000"/>
                      <a:alpha val="60000"/>
                    </a:schemeClr>
                  </a:glow>
                </a:effectLst>
              </a:rPr>
              <a:t>In 1408 the English Catholic Church made the translation of the Bible into English illegal except by specific permission from the Church.</a:t>
            </a:r>
          </a:p>
          <a:p>
            <a:endParaRPr lang="en-US" dirty="0">
              <a:effectLst>
                <a:glow rad="101600">
                  <a:schemeClr val="bg2">
                    <a:lumMod val="75000"/>
                    <a:alpha val="60000"/>
                  </a:schemeClr>
                </a:glow>
              </a:effectLst>
            </a:endParaRPr>
          </a:p>
        </p:txBody>
      </p:sp>
      <p:sp>
        <p:nvSpPr>
          <p:cNvPr id="4" name="Rectangle 3"/>
          <p:cNvSpPr/>
          <p:nvPr/>
        </p:nvSpPr>
        <p:spPr>
          <a:xfrm>
            <a:off x="381000" y="6324600"/>
            <a:ext cx="6324600" cy="369332"/>
          </a:xfrm>
          <a:prstGeom prst="rect">
            <a:avLst/>
          </a:prstGeom>
        </p:spPr>
        <p:txBody>
          <a:bodyPr wrap="square">
            <a:spAutoFit/>
          </a:bodyPr>
          <a:lstStyle/>
          <a:p>
            <a:r>
              <a:rPr lang="en-US" dirty="0" smtClean="0"/>
              <a:t>Christian History Magazine, Volume IV, No. 4, Issue 16, pp. 4, 17</a:t>
            </a:r>
            <a:endParaRPr lang="en-US" dirty="0"/>
          </a:p>
        </p:txBody>
      </p:sp>
    </p:spTree>
  </p:cSld>
  <p:clrMapOvr>
    <a:masterClrMapping/>
  </p:clrMapOvr>
  <p:transition>
    <p:zoom/>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b="-98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381000" y="0"/>
            <a:ext cx="8229600" cy="1143000"/>
          </a:xfrm>
        </p:spPr>
        <p:txBody>
          <a:bodyPr>
            <a:normAutofit/>
          </a:bodyPr>
          <a:lstStyle/>
          <a:p>
            <a:r>
              <a:rPr lang="en-US" sz="6600" b="1" dirty="0" smtClean="0">
                <a:solidFill>
                  <a:schemeClr val="bg1"/>
                </a:solidFill>
                <a:effectLst>
                  <a:outerShdw blurRad="76200" dist="76200" dir="2700000" algn="tl" rotWithShape="0">
                    <a:schemeClr val="tx1"/>
                  </a:outerShdw>
                </a:effectLst>
              </a:rPr>
              <a:t>Tyndale Translation</a:t>
            </a:r>
            <a:endParaRPr lang="en-US" sz="6600" b="1" dirty="0">
              <a:solidFill>
                <a:schemeClr val="bg1"/>
              </a:solidFill>
              <a:effectLst>
                <a:outerShdw blurRad="76200" dist="76200" dir="2700000" algn="tl" rotWithShape="0">
                  <a:schemeClr val="tx1"/>
                </a:outerShdw>
              </a:effectLst>
            </a:endParaRPr>
          </a:p>
        </p:txBody>
      </p:sp>
      <p:pic>
        <p:nvPicPr>
          <p:cNvPr id="5" name="Picture 4" descr="TyndaleTranslation.jpg"/>
          <p:cNvPicPr>
            <a:picLocks noChangeAspect="1"/>
          </p:cNvPicPr>
          <p:nvPr/>
        </p:nvPicPr>
        <p:blipFill>
          <a:blip r:embed="rId3" cstate="print"/>
          <a:stretch>
            <a:fillRect/>
          </a:stretch>
        </p:blipFill>
        <p:spPr>
          <a:xfrm>
            <a:off x="5638800" y="1084228"/>
            <a:ext cx="3505200" cy="5773772"/>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b="-9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62000"/>
          </a:xfrm>
        </p:spPr>
        <p:txBody>
          <a:bodyPr>
            <a:noAutofit/>
          </a:bodyPr>
          <a:lstStyle/>
          <a:p>
            <a:r>
              <a:rPr lang="en-US" sz="4800" b="1" dirty="0" smtClean="0">
                <a:solidFill>
                  <a:schemeClr val="bg1"/>
                </a:solidFill>
                <a:effectLst>
                  <a:outerShdw blurRad="76200" dist="76200" dir="2700000" algn="tl" rotWithShape="0">
                    <a:schemeClr val="tx1"/>
                  </a:outerShdw>
                </a:effectLst>
              </a:rPr>
              <a:t>Tyndale Translation</a:t>
            </a:r>
            <a:endParaRPr lang="en-US" sz="4800" dirty="0">
              <a:effectLst>
                <a:outerShdw blurRad="76200" dist="76200" dir="2700000" algn="tl" rotWithShape="0">
                  <a:schemeClr val="tx1"/>
                </a:outerShdw>
              </a:effectLst>
            </a:endParaRPr>
          </a:p>
        </p:txBody>
      </p:sp>
      <p:sp>
        <p:nvSpPr>
          <p:cNvPr id="3" name="Content Placeholder 2"/>
          <p:cNvSpPr>
            <a:spLocks noGrp="1"/>
          </p:cNvSpPr>
          <p:nvPr>
            <p:ph idx="1"/>
          </p:nvPr>
        </p:nvSpPr>
        <p:spPr>
          <a:xfrm>
            <a:off x="457200" y="838200"/>
            <a:ext cx="8229600" cy="5562600"/>
          </a:xfrm>
        </p:spPr>
        <p:txBody>
          <a:bodyPr>
            <a:normAutofit lnSpcReduction="10000"/>
          </a:bodyPr>
          <a:lstStyle/>
          <a:p>
            <a:r>
              <a:rPr lang="en-US" dirty="0" smtClean="0">
                <a:effectLst>
                  <a:glow rad="63500">
                    <a:schemeClr val="accent3">
                      <a:satMod val="175000"/>
                      <a:alpha val="40000"/>
                    </a:schemeClr>
                  </a:glow>
                </a:effectLst>
              </a:rPr>
              <a:t>William Tyndale was born in England educated at Oxford and afterward at Cambridge. </a:t>
            </a:r>
          </a:p>
          <a:p>
            <a:r>
              <a:rPr lang="en-US" dirty="0" smtClean="0">
                <a:effectLst>
                  <a:glow rad="63500">
                    <a:schemeClr val="accent3">
                      <a:satMod val="175000"/>
                      <a:alpha val="40000"/>
                    </a:schemeClr>
                  </a:glow>
                </a:effectLst>
              </a:rPr>
              <a:t>Frustrated with church’s hypocrisy and denied special permission to translate the Bible onto English, he left England never to return. </a:t>
            </a:r>
          </a:p>
          <a:p>
            <a:r>
              <a:rPr lang="en-US" dirty="0" smtClean="0">
                <a:effectLst>
                  <a:glow rad="63500">
                    <a:schemeClr val="accent3">
                      <a:satMod val="175000"/>
                      <a:alpha val="40000"/>
                    </a:schemeClr>
                  </a:glow>
                </a:effectLst>
              </a:rPr>
              <a:t>He worked on his translation from outside the country beginning in 1525. </a:t>
            </a:r>
          </a:p>
          <a:p>
            <a:r>
              <a:rPr lang="en-US" dirty="0" smtClean="0">
                <a:effectLst>
                  <a:glow rad="63500">
                    <a:schemeClr val="accent3">
                      <a:satMod val="175000"/>
                      <a:alpha val="40000"/>
                    </a:schemeClr>
                  </a:glow>
                </a:effectLst>
              </a:rPr>
              <a:t>In spite of being continuously pursued by those who opposed his work, and enduring various other hardships he continued the work of translation. </a:t>
            </a:r>
          </a:p>
        </p:txBody>
      </p:sp>
      <p:sp>
        <p:nvSpPr>
          <p:cNvPr id="4" name="Rectangle 3"/>
          <p:cNvSpPr/>
          <p:nvPr/>
        </p:nvSpPr>
        <p:spPr>
          <a:xfrm>
            <a:off x="609600" y="6488668"/>
            <a:ext cx="7010400" cy="369332"/>
          </a:xfrm>
          <a:prstGeom prst="rect">
            <a:avLst/>
          </a:prstGeom>
        </p:spPr>
        <p:txBody>
          <a:bodyPr wrap="square">
            <a:spAutoFit/>
          </a:bodyPr>
          <a:lstStyle/>
          <a:p>
            <a:r>
              <a:rPr lang="en-US" dirty="0" smtClean="0"/>
              <a:t>Christian History Magazine, Volume IV, No. 4, Issue 16, p. 4</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b="-9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62000"/>
          </a:xfrm>
        </p:spPr>
        <p:txBody>
          <a:bodyPr>
            <a:noAutofit/>
          </a:bodyPr>
          <a:lstStyle/>
          <a:p>
            <a:r>
              <a:rPr lang="en-US" sz="4800" b="1" dirty="0" smtClean="0">
                <a:solidFill>
                  <a:schemeClr val="bg1"/>
                </a:solidFill>
                <a:effectLst>
                  <a:outerShdw blurRad="76200" dist="76200" dir="2700000" algn="tl" rotWithShape="0">
                    <a:schemeClr val="tx1"/>
                  </a:outerShdw>
                </a:effectLst>
              </a:rPr>
              <a:t>Tyndale Translation</a:t>
            </a:r>
            <a:endParaRPr lang="en-US" sz="4800" b="1" dirty="0">
              <a:solidFill>
                <a:schemeClr val="bg1"/>
              </a:solidFill>
              <a:effectLst>
                <a:outerShdw blurRad="76200" dist="76200" dir="2700000" algn="tl" rotWithShape="0">
                  <a:schemeClr val="tx1"/>
                </a:outerShdw>
              </a:effectLst>
            </a:endParaRPr>
          </a:p>
        </p:txBody>
      </p:sp>
      <p:sp>
        <p:nvSpPr>
          <p:cNvPr id="3" name="Content Placeholder 2"/>
          <p:cNvSpPr>
            <a:spLocks noGrp="1"/>
          </p:cNvSpPr>
          <p:nvPr>
            <p:ph idx="1"/>
          </p:nvPr>
        </p:nvSpPr>
        <p:spPr>
          <a:xfrm>
            <a:off x="457200" y="838200"/>
            <a:ext cx="8229600" cy="5562600"/>
          </a:xfrm>
        </p:spPr>
        <p:txBody>
          <a:bodyPr>
            <a:normAutofit lnSpcReduction="10000"/>
          </a:bodyPr>
          <a:lstStyle/>
          <a:p>
            <a:r>
              <a:rPr lang="en-US" dirty="0" smtClean="0">
                <a:effectLst>
                  <a:glow rad="63500">
                    <a:schemeClr val="accent3">
                      <a:satMod val="175000"/>
                      <a:alpha val="40000"/>
                    </a:schemeClr>
                  </a:glow>
                </a:effectLst>
              </a:rPr>
              <a:t>Tyndale did his own translation from the original languages.</a:t>
            </a:r>
          </a:p>
          <a:p>
            <a:r>
              <a:rPr lang="en-US" dirty="0" smtClean="0">
                <a:effectLst>
                  <a:glow rad="63500">
                    <a:schemeClr val="accent3">
                      <a:satMod val="175000"/>
                      <a:alpha val="40000"/>
                    </a:schemeClr>
                  </a:glow>
                </a:effectLst>
              </a:rPr>
              <a:t>Tyndale produced a quality translation that was lucid, clear and concise. </a:t>
            </a:r>
          </a:p>
          <a:p>
            <a:r>
              <a:rPr lang="en-US" dirty="0" smtClean="0">
                <a:effectLst>
                  <a:glow rad="63500">
                    <a:schemeClr val="accent3">
                      <a:satMod val="175000"/>
                      <a:alpha val="40000"/>
                    </a:schemeClr>
                  </a:glow>
                </a:effectLst>
              </a:rPr>
              <a:t>Tyndale’s translation work was so good that 90 percent of his wordings appeared in the King James Version published 100 years later.</a:t>
            </a:r>
          </a:p>
          <a:p>
            <a:r>
              <a:rPr lang="en-US" dirty="0" smtClean="0">
                <a:effectLst>
                  <a:glow rad="63500">
                    <a:schemeClr val="accent3">
                      <a:satMod val="175000"/>
                      <a:alpha val="40000"/>
                    </a:schemeClr>
                  </a:glow>
                </a:effectLst>
              </a:rPr>
              <a:t>Numerous copies of this translation were printed using the printing press.</a:t>
            </a:r>
          </a:p>
          <a:p>
            <a:r>
              <a:rPr lang="en-US" dirty="0" smtClean="0">
                <a:effectLst>
                  <a:glow rad="63500">
                    <a:schemeClr val="accent3">
                      <a:satMod val="175000"/>
                      <a:alpha val="40000"/>
                    </a:schemeClr>
                  </a:glow>
                </a:effectLst>
              </a:rPr>
              <a:t>Tyndale was strangled and burned for his translations in 1536.</a:t>
            </a:r>
          </a:p>
        </p:txBody>
      </p:sp>
      <p:sp>
        <p:nvSpPr>
          <p:cNvPr id="4" name="Rectangle 3"/>
          <p:cNvSpPr/>
          <p:nvPr/>
        </p:nvSpPr>
        <p:spPr>
          <a:xfrm>
            <a:off x="609600" y="6488668"/>
            <a:ext cx="7010400" cy="369332"/>
          </a:xfrm>
          <a:prstGeom prst="rect">
            <a:avLst/>
          </a:prstGeom>
        </p:spPr>
        <p:txBody>
          <a:bodyPr wrap="square">
            <a:spAutoFit/>
          </a:bodyPr>
          <a:lstStyle/>
          <a:p>
            <a:r>
              <a:rPr lang="en-US" dirty="0" smtClean="0"/>
              <a:t>Christian History Magazine, Volume IV, No. 4, Issue 16, p. 4</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b="-7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effectLst>
                  <a:glow rad="139700">
                    <a:schemeClr val="accent1">
                      <a:satMod val="175000"/>
                      <a:alpha val="40000"/>
                    </a:schemeClr>
                  </a:glow>
                </a:effectLst>
              </a:rPr>
              <a:t>Church of England Severs Ties with Rome</a:t>
            </a:r>
            <a:endParaRPr lang="en-US" dirty="0">
              <a:effectLst>
                <a:glow rad="139700">
                  <a:schemeClr val="accent1">
                    <a:satMod val="175000"/>
                    <a:alpha val="40000"/>
                  </a:schemeClr>
                </a:glow>
              </a:effectLst>
            </a:endParaRPr>
          </a:p>
        </p:txBody>
      </p:sp>
      <p:sp>
        <p:nvSpPr>
          <p:cNvPr id="3" name="Content Placeholder 2"/>
          <p:cNvSpPr>
            <a:spLocks noGrp="1"/>
          </p:cNvSpPr>
          <p:nvPr>
            <p:ph idx="1"/>
          </p:nvPr>
        </p:nvSpPr>
        <p:spPr/>
        <p:txBody>
          <a:bodyPr/>
          <a:lstStyle/>
          <a:p>
            <a:r>
              <a:rPr lang="en-US" dirty="0" smtClean="0">
                <a:effectLst>
                  <a:glow rad="63500">
                    <a:schemeClr val="accent1">
                      <a:satMod val="175000"/>
                      <a:alpha val="40000"/>
                    </a:schemeClr>
                  </a:glow>
                </a:effectLst>
              </a:rPr>
              <a:t>Henry VIII (King of England and Ireland 1491 – 1547) used his divorce from Catherine of Aragon as grounds for detaching England from the authority of the Roman Catholic Church. </a:t>
            </a:r>
          </a:p>
          <a:p>
            <a:r>
              <a:rPr lang="en-US" dirty="0" smtClean="0">
                <a:effectLst>
                  <a:glow rad="63500">
                    <a:schemeClr val="accent1">
                      <a:satMod val="175000"/>
                      <a:alpha val="40000"/>
                    </a:schemeClr>
                  </a:glow>
                </a:effectLst>
              </a:rPr>
              <a:t>The English parliament appointed Henry VIII head of the Church of England in 1532.</a:t>
            </a:r>
          </a:p>
          <a:p>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15000" r="-1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305800" cy="990600"/>
          </a:xfrm>
        </p:spPr>
        <p:txBody>
          <a:bodyPr>
            <a:noAutofit/>
          </a:bodyPr>
          <a:lstStyle/>
          <a:p>
            <a:r>
              <a:rPr lang="en-US" sz="6000" b="1" dirty="0" smtClean="0">
                <a:solidFill>
                  <a:schemeClr val="bg1"/>
                </a:solidFill>
                <a:effectLst>
                  <a:outerShdw blurRad="76200" dist="76200" dir="2700000" algn="tl" rotWithShape="0">
                    <a:prstClr val="black"/>
                  </a:outerShdw>
                </a:effectLst>
              </a:rPr>
              <a:t>Coverdale Translation</a:t>
            </a:r>
            <a:endParaRPr lang="en-US" sz="6000" b="1" dirty="0">
              <a:solidFill>
                <a:schemeClr val="bg1"/>
              </a:solidFill>
              <a:effectLst>
                <a:outerShdw blurRad="76200" dist="76200" dir="2700000" algn="tl" rotWithShape="0">
                  <a:prstClr val="black"/>
                </a:outerShdw>
              </a:effectLst>
            </a:endParaRPr>
          </a:p>
        </p:txBody>
      </p:sp>
      <p:pic>
        <p:nvPicPr>
          <p:cNvPr id="6" name="Picture 5" descr="Myles_Coverdale.jpg"/>
          <p:cNvPicPr>
            <a:picLocks noChangeAspect="1"/>
          </p:cNvPicPr>
          <p:nvPr/>
        </p:nvPicPr>
        <p:blipFill>
          <a:blip r:embed="rId3" cstate="print"/>
          <a:stretch>
            <a:fillRect/>
          </a:stretch>
        </p:blipFill>
        <p:spPr>
          <a:xfrm>
            <a:off x="1981200" y="946041"/>
            <a:ext cx="5181600" cy="5911959"/>
          </a:xfrm>
          <a:prstGeom prst="rect">
            <a:avLst/>
          </a:prstGeom>
        </p:spPr>
      </p:pic>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l="-15000" r="-1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Autofit/>
          </a:bodyPr>
          <a:lstStyle/>
          <a:p>
            <a:r>
              <a:rPr lang="en-US" sz="6000" b="1" dirty="0" smtClean="0">
                <a:solidFill>
                  <a:schemeClr val="bg1"/>
                </a:solidFill>
                <a:effectLst>
                  <a:outerShdw blurRad="76200" dist="76200" dir="2700000" algn="tl" rotWithShape="0">
                    <a:prstClr val="black"/>
                  </a:outerShdw>
                </a:effectLst>
              </a:rPr>
              <a:t>Coverdale Translation</a:t>
            </a:r>
            <a:endParaRPr lang="en-US" sz="6000" b="1" dirty="0">
              <a:solidFill>
                <a:schemeClr val="bg1"/>
              </a:solidFill>
              <a:effectLst>
                <a:outerShdw blurRad="76200" dist="76200" dir="2700000" algn="tl" rotWithShape="0">
                  <a:prstClr val="black"/>
                </a:outerShdw>
              </a:effectLst>
            </a:endParaRPr>
          </a:p>
        </p:txBody>
      </p:sp>
      <p:sp>
        <p:nvSpPr>
          <p:cNvPr id="3" name="Content Placeholder 2"/>
          <p:cNvSpPr>
            <a:spLocks noGrp="1"/>
          </p:cNvSpPr>
          <p:nvPr>
            <p:ph idx="1"/>
          </p:nvPr>
        </p:nvSpPr>
        <p:spPr>
          <a:xfrm>
            <a:off x="457200" y="1066800"/>
            <a:ext cx="8229600" cy="5334000"/>
          </a:xfrm>
        </p:spPr>
        <p:txBody>
          <a:bodyPr>
            <a:normAutofit fontScale="85000" lnSpcReduction="10000"/>
          </a:bodyPr>
          <a:lstStyle/>
          <a:p>
            <a:r>
              <a:rPr lang="en-US" dirty="0" smtClean="0">
                <a:solidFill>
                  <a:schemeClr val="bg1"/>
                </a:solidFill>
                <a:effectLst>
                  <a:glow rad="139700">
                    <a:schemeClr val="accent6">
                      <a:satMod val="175000"/>
                      <a:alpha val="40000"/>
                    </a:schemeClr>
                  </a:glow>
                  <a:outerShdw blurRad="76200" dist="76200" dir="2700000" algn="tl" rotWithShape="0">
                    <a:schemeClr val="tx1"/>
                  </a:outerShdw>
                </a:effectLst>
              </a:rPr>
              <a:t>Produced in 1535 by Miles Coverdale, a younger contemporary of Tyndale. </a:t>
            </a:r>
          </a:p>
          <a:p>
            <a:r>
              <a:rPr lang="en-US" dirty="0" smtClean="0">
                <a:solidFill>
                  <a:schemeClr val="bg1"/>
                </a:solidFill>
                <a:effectLst>
                  <a:glow rad="139700">
                    <a:schemeClr val="accent6">
                      <a:satMod val="175000"/>
                      <a:alpha val="40000"/>
                    </a:schemeClr>
                  </a:glow>
                  <a:outerShdw blurRad="76200" dist="76200" dir="2700000" algn="tl" rotWithShape="0">
                    <a:schemeClr val="tx1"/>
                  </a:outerShdw>
                </a:effectLst>
              </a:rPr>
              <a:t>Like Tyndale, Coverdale was forced to flee England and spent many years in hiding for fear of his life.</a:t>
            </a:r>
          </a:p>
          <a:p>
            <a:r>
              <a:rPr lang="en-US" dirty="0" smtClean="0">
                <a:solidFill>
                  <a:schemeClr val="bg1"/>
                </a:solidFill>
                <a:effectLst>
                  <a:glow rad="139700">
                    <a:schemeClr val="accent6">
                      <a:satMod val="175000"/>
                      <a:alpha val="40000"/>
                    </a:schemeClr>
                  </a:glow>
                  <a:outerShdw blurRad="76200" dist="76200" dir="2700000" algn="tl" rotWithShape="0">
                    <a:schemeClr val="tx1"/>
                  </a:outerShdw>
                </a:effectLst>
              </a:rPr>
              <a:t>Coverdale took Tyndale's New Testament and the published portions of his Old Testament, and translated the remainder of the Old Testament himself from Latin and German versions. (Wikipedia – </a:t>
            </a:r>
            <a:r>
              <a:rPr lang="en-US" i="1" dirty="0" smtClean="0">
                <a:solidFill>
                  <a:schemeClr val="bg1"/>
                </a:solidFill>
                <a:effectLst>
                  <a:glow rad="139700">
                    <a:schemeClr val="accent6">
                      <a:satMod val="175000"/>
                      <a:alpha val="40000"/>
                    </a:schemeClr>
                  </a:glow>
                  <a:outerShdw blurRad="76200" dist="76200" dir="2700000" algn="tl" rotWithShape="0">
                    <a:schemeClr val="tx1"/>
                  </a:outerShdw>
                </a:effectLst>
              </a:rPr>
              <a:t>Coverdale’s Bible</a:t>
            </a:r>
            <a:r>
              <a:rPr lang="en-US" dirty="0" smtClean="0">
                <a:solidFill>
                  <a:schemeClr val="bg1"/>
                </a:solidFill>
                <a:effectLst>
                  <a:glow rad="139700">
                    <a:schemeClr val="accent6">
                      <a:satMod val="175000"/>
                      <a:alpha val="40000"/>
                    </a:schemeClr>
                  </a:glow>
                  <a:outerShdw blurRad="76200" dist="76200" dir="2700000" algn="tl" rotWithShape="0">
                    <a:schemeClr val="tx1"/>
                  </a:outerShdw>
                </a:effectLst>
              </a:rPr>
              <a:t>)</a:t>
            </a:r>
          </a:p>
          <a:p>
            <a:r>
              <a:rPr lang="en-US" dirty="0" smtClean="0">
                <a:solidFill>
                  <a:schemeClr val="bg1"/>
                </a:solidFill>
                <a:effectLst>
                  <a:glow rad="139700">
                    <a:schemeClr val="accent6">
                      <a:satMod val="175000"/>
                      <a:alpha val="40000"/>
                    </a:schemeClr>
                  </a:glow>
                  <a:outerShdw blurRad="76200" dist="76200" dir="2700000" algn="tl" rotWithShape="0">
                    <a:schemeClr val="tx1"/>
                  </a:outerShdw>
                </a:effectLst>
              </a:rPr>
              <a:t>He successfully studied the use of musical effects in his sentences and many of the finest phrases in the King James Version are directly traced to Coverdale. </a:t>
            </a:r>
          </a:p>
          <a:p>
            <a:r>
              <a:rPr lang="en-US" dirty="0" smtClean="0">
                <a:solidFill>
                  <a:schemeClr val="bg1"/>
                </a:solidFill>
                <a:effectLst>
                  <a:glow rad="139700">
                    <a:schemeClr val="accent6">
                      <a:satMod val="175000"/>
                      <a:alpha val="40000"/>
                    </a:schemeClr>
                  </a:glow>
                  <a:outerShdw blurRad="76200" dist="76200" dir="2700000" algn="tl" rotWithShape="0">
                    <a:schemeClr val="tx1"/>
                  </a:outerShdw>
                </a:effectLst>
              </a:rPr>
              <a:t>His version of the Psalms is still in daily use in the ritual of the Church of England</a:t>
            </a:r>
            <a:endParaRPr lang="en-US" dirty="0">
              <a:solidFill>
                <a:schemeClr val="bg1"/>
              </a:solidFill>
              <a:effectLst>
                <a:glow rad="139700">
                  <a:schemeClr val="accent6">
                    <a:satMod val="175000"/>
                    <a:alpha val="40000"/>
                  </a:schemeClr>
                </a:glow>
                <a:outerShdw blurRad="76200" dist="76200" dir="2700000" algn="tl" rotWithShape="0">
                  <a:schemeClr val="tx1"/>
                </a:outerShdw>
              </a:effectLst>
            </a:endParaRPr>
          </a:p>
        </p:txBody>
      </p:sp>
      <p:sp>
        <p:nvSpPr>
          <p:cNvPr id="4" name="Rectangle 3"/>
          <p:cNvSpPr/>
          <p:nvPr/>
        </p:nvSpPr>
        <p:spPr>
          <a:xfrm>
            <a:off x="457200" y="6488668"/>
            <a:ext cx="7620000" cy="369332"/>
          </a:xfrm>
          <a:prstGeom prst="rect">
            <a:avLst/>
          </a:prstGeom>
        </p:spPr>
        <p:txBody>
          <a:bodyPr wrap="square">
            <a:spAutoFit/>
          </a:bodyPr>
          <a:lstStyle/>
          <a:p>
            <a:r>
              <a:rPr lang="en-US" u="sng" dirty="0" smtClean="0"/>
              <a:t>ISBE</a:t>
            </a:r>
            <a:r>
              <a:rPr lang="en-US" dirty="0" smtClean="0"/>
              <a:t>, CD version (1901), English Versions of the Scriptures</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70000"/>
            <a:lum/>
          </a:blip>
          <a:srcRect/>
          <a:stretch>
            <a:fillRect t="-52000" b="-5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chemeClr val="bg1"/>
                </a:solidFill>
                <a:effectLst>
                  <a:glow rad="228600">
                    <a:schemeClr val="accent4">
                      <a:satMod val="175000"/>
                      <a:alpha val="40000"/>
                    </a:schemeClr>
                  </a:glow>
                  <a:outerShdw blurRad="76200" dist="76200" dir="2700000" algn="tl" rotWithShape="0">
                    <a:prstClr val="black"/>
                  </a:outerShdw>
                </a:effectLst>
              </a:rPr>
              <a:t>Matthew’s Bible</a:t>
            </a:r>
            <a:endParaRPr lang="en-US" b="1" dirty="0">
              <a:solidFill>
                <a:schemeClr val="bg1"/>
              </a:solidFill>
              <a:effectLst>
                <a:glow rad="228600">
                  <a:schemeClr val="accent4">
                    <a:satMod val="175000"/>
                    <a:alpha val="40000"/>
                  </a:schemeClr>
                </a:glow>
                <a:outerShdw blurRad="76200" dist="76200" dir="2700000" algn="tl" rotWithShape="0">
                  <a:prstClr val="black"/>
                </a:outerShdw>
              </a:effectLst>
            </a:endParaRPr>
          </a:p>
        </p:txBody>
      </p:sp>
      <p:sp>
        <p:nvSpPr>
          <p:cNvPr id="3" name="Content Placeholder 2"/>
          <p:cNvSpPr>
            <a:spLocks noGrp="1"/>
          </p:cNvSpPr>
          <p:nvPr>
            <p:ph idx="1"/>
          </p:nvPr>
        </p:nvSpPr>
        <p:spPr/>
        <p:txBody>
          <a:bodyPr/>
          <a:lstStyle/>
          <a:p>
            <a:r>
              <a:rPr lang="en-US" dirty="0" smtClean="0">
                <a:solidFill>
                  <a:schemeClr val="bg1"/>
                </a:solidFill>
                <a:effectLst>
                  <a:glow rad="228600">
                    <a:schemeClr val="accent4">
                      <a:satMod val="175000"/>
                      <a:alpha val="40000"/>
                    </a:schemeClr>
                  </a:glow>
                  <a:outerShdw blurRad="76200" dist="76200" dir="2700000" algn="tl" rotWithShape="0">
                    <a:schemeClr val="tx1"/>
                  </a:outerShdw>
                </a:effectLst>
              </a:rPr>
              <a:t>Matthew's Bible was produced by John Rogers, working under the pseudonym "Thomas Matthew" for safety, in 1537. </a:t>
            </a:r>
          </a:p>
          <a:p>
            <a:r>
              <a:rPr lang="en-US" dirty="0" smtClean="0">
                <a:solidFill>
                  <a:schemeClr val="bg1"/>
                </a:solidFill>
                <a:effectLst>
                  <a:glow rad="228600">
                    <a:schemeClr val="accent4">
                      <a:satMod val="175000"/>
                      <a:alpha val="40000"/>
                    </a:schemeClr>
                  </a:glow>
                  <a:outerShdw blurRad="76200" dist="76200" dir="2700000" algn="tl" rotWithShape="0">
                    <a:schemeClr val="tx1"/>
                  </a:outerShdw>
                </a:effectLst>
              </a:rPr>
              <a:t>It was based on Tyndale's previously published editions with the addition of his unpublished Old Testament material. </a:t>
            </a:r>
          </a:p>
          <a:p>
            <a:r>
              <a:rPr lang="en-US" dirty="0" smtClean="0">
                <a:solidFill>
                  <a:schemeClr val="bg1"/>
                </a:solidFill>
                <a:effectLst>
                  <a:glow rad="228600">
                    <a:schemeClr val="accent4">
                      <a:satMod val="175000"/>
                      <a:alpha val="40000"/>
                    </a:schemeClr>
                  </a:glow>
                  <a:outerShdw blurRad="76200" dist="76200" dir="2700000" algn="tl" rotWithShape="0">
                    <a:schemeClr val="tx1"/>
                  </a:outerShdw>
                </a:effectLst>
              </a:rPr>
              <a:t>The remainder used Coverdale's translation. </a:t>
            </a:r>
          </a:p>
          <a:p>
            <a:r>
              <a:rPr lang="en-US" dirty="0" smtClean="0">
                <a:solidFill>
                  <a:schemeClr val="bg1"/>
                </a:solidFill>
                <a:effectLst>
                  <a:glow rad="228600">
                    <a:schemeClr val="accent4">
                      <a:satMod val="175000"/>
                      <a:alpha val="40000"/>
                    </a:schemeClr>
                  </a:glow>
                  <a:outerShdw blurRad="76200" dist="76200" dir="2700000" algn="tl" rotWithShape="0">
                    <a:schemeClr val="tx1"/>
                  </a:outerShdw>
                </a:effectLst>
              </a:rPr>
              <a:t>It received the approval of Henry VIII.</a:t>
            </a:r>
          </a:p>
        </p:txBody>
      </p:sp>
      <p:sp>
        <p:nvSpPr>
          <p:cNvPr id="5" name="TextBox 4"/>
          <p:cNvSpPr txBox="1"/>
          <p:nvPr/>
        </p:nvSpPr>
        <p:spPr>
          <a:xfrm>
            <a:off x="685800" y="6248400"/>
            <a:ext cx="5104795" cy="369332"/>
          </a:xfrm>
          <a:prstGeom prst="rect">
            <a:avLst/>
          </a:prstGeom>
          <a:noFill/>
        </p:spPr>
        <p:txBody>
          <a:bodyPr wrap="none" rtlCol="0">
            <a:spAutoFit/>
          </a:bodyPr>
          <a:lstStyle/>
          <a:p>
            <a:r>
              <a:rPr lang="en-US" dirty="0" smtClean="0">
                <a:effectLst>
                  <a:glow rad="228600">
                    <a:schemeClr val="accent4">
                      <a:satMod val="175000"/>
                      <a:alpha val="40000"/>
                    </a:schemeClr>
                  </a:glow>
                </a:effectLst>
              </a:rPr>
              <a:t>Wikipedia – </a:t>
            </a:r>
            <a:r>
              <a:rPr lang="en-US" i="1" dirty="0" smtClean="0">
                <a:effectLst>
                  <a:glow rad="228600">
                    <a:schemeClr val="accent4">
                      <a:satMod val="175000"/>
                      <a:alpha val="40000"/>
                    </a:schemeClr>
                  </a:glow>
                </a:effectLst>
              </a:rPr>
              <a:t>Early Modern English Bible translations</a:t>
            </a:r>
            <a:endParaRPr lang="en-US" i="1" dirty="0">
              <a:effectLst>
                <a:glow rad="228600">
                  <a:schemeClr val="accent4">
                    <a:satMod val="175000"/>
                    <a:alpha val="40000"/>
                  </a:schemeClr>
                </a:glo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noAutofit/>
          </a:bodyPr>
          <a:lstStyle/>
          <a:p>
            <a:r>
              <a:rPr lang="en-US" sz="5400" b="1" dirty="0" smtClean="0">
                <a:solidFill>
                  <a:schemeClr val="bg1"/>
                </a:solidFill>
                <a:effectLst>
                  <a:outerShdw blurRad="76200" dist="76200" dir="2700000" algn="tl" rotWithShape="0">
                    <a:prstClr val="black"/>
                  </a:outerShdw>
                </a:effectLst>
              </a:rPr>
              <a:t>The Great Bible</a:t>
            </a:r>
            <a:endParaRPr lang="en-US" sz="5400" b="1" dirty="0">
              <a:solidFill>
                <a:schemeClr val="bg1"/>
              </a:solidFill>
              <a:effectLst>
                <a:outerShdw blurRad="76200" dist="76200" dir="2700000" algn="tl" rotWithShape="0">
                  <a:prstClr val="black"/>
                </a:outerShdw>
              </a:effectLst>
            </a:endParaRPr>
          </a:p>
        </p:txBody>
      </p:sp>
      <p:sp>
        <p:nvSpPr>
          <p:cNvPr id="3" name="Content Placeholder 2"/>
          <p:cNvSpPr>
            <a:spLocks noGrp="1"/>
          </p:cNvSpPr>
          <p:nvPr>
            <p:ph idx="1"/>
          </p:nvPr>
        </p:nvSpPr>
        <p:spPr>
          <a:xfrm>
            <a:off x="457200" y="685800"/>
            <a:ext cx="8229600" cy="5715000"/>
          </a:xfrm>
          <a:effectLst/>
        </p:spPr>
        <p:txBody>
          <a:bodyPr>
            <a:normAutofit/>
          </a:bodyPr>
          <a:lstStyle/>
          <a:p>
            <a:pPr>
              <a:spcBef>
                <a:spcPts val="0"/>
              </a:spcBef>
            </a:pPr>
            <a:r>
              <a:rPr lang="en-US" sz="2700" dirty="0" smtClean="0">
                <a:solidFill>
                  <a:srgbClr val="FFFF00"/>
                </a:solidFill>
                <a:effectLst>
                  <a:outerShdw blurRad="76200" dist="76200" dir="2700000" algn="tl" rotWithShape="0">
                    <a:prstClr val="black"/>
                  </a:outerShdw>
                </a:effectLst>
              </a:rPr>
              <a:t>Was compiled by Myles Coverdale in 1539. The version gets its name from the size of the volume (15” by 9”).  </a:t>
            </a:r>
          </a:p>
          <a:p>
            <a:pPr>
              <a:spcBef>
                <a:spcPts val="0"/>
              </a:spcBef>
            </a:pPr>
            <a:r>
              <a:rPr lang="en-US" sz="2700" dirty="0" smtClean="0">
                <a:solidFill>
                  <a:srgbClr val="FFFF00"/>
                </a:solidFill>
                <a:effectLst>
                  <a:outerShdw blurRad="76200" dist="76200" dir="2700000" algn="tl" rotWithShape="0">
                    <a:prstClr val="black"/>
                  </a:outerShdw>
                </a:effectLst>
              </a:rPr>
              <a:t>The Great Bible was issued to meet a decree that each church should make available in some convenient place the largest possible copy of the whole Bible, where all the parishioners could have access to it.</a:t>
            </a:r>
          </a:p>
          <a:p>
            <a:pPr>
              <a:spcBef>
                <a:spcPts val="0"/>
              </a:spcBef>
            </a:pPr>
            <a:r>
              <a:rPr lang="en-US" sz="2700" dirty="0" smtClean="0">
                <a:solidFill>
                  <a:srgbClr val="FFFF00"/>
                </a:solidFill>
                <a:effectLst>
                  <a:outerShdw blurRad="76200" dist="76200" dir="2700000" algn="tl" rotWithShape="0">
                    <a:prstClr val="black"/>
                  </a:outerShdw>
                </a:effectLst>
              </a:rPr>
              <a:t>That decree dates 1538 – twelve years after Tyndale's books were burned, two years after he was burned. </a:t>
            </a:r>
          </a:p>
          <a:p>
            <a:pPr>
              <a:spcBef>
                <a:spcPts val="0"/>
              </a:spcBef>
            </a:pPr>
            <a:r>
              <a:rPr lang="en-US" sz="2700" dirty="0" smtClean="0">
                <a:solidFill>
                  <a:srgbClr val="FFFF00"/>
                </a:solidFill>
                <a:effectLst>
                  <a:outerShdw blurRad="76200" dist="76200" dir="2700000" algn="tl" rotWithShape="0">
                    <a:prstClr val="black"/>
                  </a:outerShdw>
                </a:effectLst>
              </a:rPr>
              <a:t>The installation of these great books caused tremendous excitement as crowds gathered everywhere to see it. </a:t>
            </a:r>
          </a:p>
          <a:p>
            <a:pPr>
              <a:spcBef>
                <a:spcPts val="0"/>
              </a:spcBef>
            </a:pPr>
            <a:r>
              <a:rPr lang="en-US" sz="2700" dirty="0" smtClean="0">
                <a:solidFill>
                  <a:srgbClr val="FFFF00"/>
                </a:solidFill>
                <a:effectLst>
                  <a:outerShdw blurRad="76200" dist="76200" dir="2700000" algn="tl" rotWithShape="0">
                    <a:prstClr val="black"/>
                  </a:outerShdw>
                </a:effectLst>
              </a:rPr>
              <a:t>The Great Bible remained the authorized version of the Church of England for thirty years. </a:t>
            </a:r>
          </a:p>
        </p:txBody>
      </p:sp>
      <p:sp>
        <p:nvSpPr>
          <p:cNvPr id="4" name="TextBox 3"/>
          <p:cNvSpPr txBox="1"/>
          <p:nvPr/>
        </p:nvSpPr>
        <p:spPr>
          <a:xfrm>
            <a:off x="609600" y="6488668"/>
            <a:ext cx="5117619" cy="369332"/>
          </a:xfrm>
          <a:prstGeom prst="rect">
            <a:avLst/>
          </a:prstGeom>
          <a:noFill/>
        </p:spPr>
        <p:txBody>
          <a:bodyPr wrap="none" rtlCol="0">
            <a:spAutoFit/>
          </a:bodyPr>
          <a:lstStyle/>
          <a:p>
            <a:r>
              <a:rPr lang="en-US" dirty="0" smtClean="0">
                <a:solidFill>
                  <a:schemeClr val="bg1"/>
                </a:solidFill>
              </a:rPr>
              <a:t>Wikipedia - Early Modern English Bible translations</a:t>
            </a:r>
            <a:endParaRPr lang="en-US" dirty="0">
              <a:solidFill>
                <a:schemeClr val="bg1"/>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effectLst>
                  <a:outerShdw blurRad="76200" dist="76200" dir="2700000" algn="tl" rotWithShape="0">
                    <a:prstClr val="black"/>
                  </a:outerShdw>
                </a:effectLst>
              </a:rPr>
              <a:t>Bible Translations</a:t>
            </a:r>
            <a:endParaRPr lang="en-US" b="1" dirty="0">
              <a:solidFill>
                <a:schemeClr val="bg1"/>
              </a:solidFill>
              <a:effectLst>
                <a:outerShdw blurRad="76200" dist="76200" dir="2700000" algn="tl" rotWithShape="0">
                  <a:prstClr val="black"/>
                </a:outerShdw>
              </a:effectLst>
            </a:endParaRPr>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b="1" dirty="0">
                <a:solidFill>
                  <a:schemeClr val="bg1"/>
                </a:solidFill>
                <a:effectLst>
                  <a:outerShdw blurRad="50800" dist="38100" dir="2700000" algn="tl" rotWithShape="0">
                    <a:prstClr val="black"/>
                  </a:outerShdw>
                </a:effectLst>
              </a:rPr>
              <a:t>The Old Testament was originally written in (mostly) Hebrew (and some Aramaic). </a:t>
            </a:r>
            <a:r>
              <a:rPr lang="en-US" b="1" dirty="0" smtClean="0">
                <a:solidFill>
                  <a:schemeClr val="bg1"/>
                </a:solidFill>
                <a:effectLst>
                  <a:outerShdw blurRad="50800" dist="38100" dir="2700000" algn="tl" rotWithShape="0">
                    <a:prstClr val="black"/>
                  </a:outerShdw>
                </a:effectLst>
              </a:rPr>
              <a:t>The </a:t>
            </a:r>
            <a:r>
              <a:rPr lang="en-US" b="1" dirty="0">
                <a:solidFill>
                  <a:schemeClr val="bg1"/>
                </a:solidFill>
                <a:effectLst>
                  <a:outerShdw blurRad="50800" dist="38100" dir="2700000" algn="tl" rotWithShape="0">
                    <a:prstClr val="black"/>
                  </a:outerShdw>
                </a:effectLst>
              </a:rPr>
              <a:t>New Testament was originally written in Greek. </a:t>
            </a:r>
            <a:endParaRPr lang="en-US" b="1" dirty="0" smtClean="0">
              <a:solidFill>
                <a:schemeClr val="bg1"/>
              </a:solidFill>
              <a:effectLst>
                <a:outerShdw blurRad="50800" dist="38100" dir="2700000" algn="tl" rotWithShape="0">
                  <a:prstClr val="black"/>
                </a:outerShdw>
              </a:effectLst>
            </a:endParaRPr>
          </a:p>
          <a:p>
            <a:r>
              <a:rPr lang="en-US" b="1" dirty="0" smtClean="0">
                <a:solidFill>
                  <a:schemeClr val="bg1"/>
                </a:solidFill>
                <a:effectLst>
                  <a:outerShdw blurRad="50800" dist="38100" dir="2700000" algn="tl" rotWithShape="0">
                    <a:prstClr val="black"/>
                  </a:outerShdw>
                </a:effectLst>
              </a:rPr>
              <a:t>As </a:t>
            </a:r>
            <a:r>
              <a:rPr lang="en-US" b="1" dirty="0">
                <a:solidFill>
                  <a:schemeClr val="bg1"/>
                </a:solidFill>
                <a:effectLst>
                  <a:outerShdw blurRad="50800" dist="38100" dir="2700000" algn="tl" rotWithShape="0">
                    <a:prstClr val="black"/>
                  </a:outerShdw>
                </a:effectLst>
              </a:rPr>
              <a:t>the Bible has gone out to various nations at various times, it has been necessary to translate the Bible into other languages. </a:t>
            </a:r>
            <a:endParaRPr lang="en-US" b="1" dirty="0" smtClean="0">
              <a:solidFill>
                <a:schemeClr val="bg1"/>
              </a:solidFill>
              <a:effectLst>
                <a:outerShdw blurRad="50800" dist="38100" dir="2700000" algn="tl" rotWithShape="0">
                  <a:prstClr val="black"/>
                </a:outerShdw>
              </a:effectLst>
            </a:endParaRPr>
          </a:p>
          <a:p>
            <a:r>
              <a:rPr lang="en-US" b="1" dirty="0" smtClean="0">
                <a:solidFill>
                  <a:schemeClr val="bg1"/>
                </a:solidFill>
                <a:effectLst>
                  <a:outerShdw blurRad="50800" dist="38100" dir="2700000" algn="tl" rotWithShape="0">
                    <a:prstClr val="black"/>
                  </a:outerShdw>
                </a:effectLst>
              </a:rPr>
              <a:t>We </a:t>
            </a:r>
            <a:r>
              <a:rPr lang="en-US" b="1" dirty="0">
                <a:solidFill>
                  <a:schemeClr val="bg1"/>
                </a:solidFill>
                <a:effectLst>
                  <a:outerShdw blurRad="50800" dist="38100" dir="2700000" algn="tl" rotWithShape="0">
                    <a:prstClr val="black"/>
                  </a:outerShdw>
                </a:effectLst>
              </a:rPr>
              <a:t>have already seen an example of this in the case of the Septuagint translation of the Hebrew Old Testament into Greek. </a:t>
            </a:r>
          </a:p>
          <a:p>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685800"/>
          </a:xfrm>
        </p:spPr>
        <p:txBody>
          <a:bodyPr>
            <a:noAutofit/>
          </a:bodyPr>
          <a:lstStyle/>
          <a:p>
            <a:r>
              <a:rPr lang="en-US" b="1" dirty="0" smtClean="0">
                <a:effectLst>
                  <a:glow rad="139700">
                    <a:schemeClr val="accent6">
                      <a:satMod val="175000"/>
                      <a:alpha val="40000"/>
                    </a:schemeClr>
                  </a:glow>
                  <a:outerShdw blurRad="38100" dist="38100" dir="2700000" algn="tl">
                    <a:srgbClr val="000000">
                      <a:alpha val="43137"/>
                    </a:srgbClr>
                  </a:outerShdw>
                </a:effectLst>
              </a:rPr>
              <a:t>The History of Early English Bibles</a:t>
            </a:r>
            <a:endParaRPr lang="en-US" b="1" dirty="0">
              <a:effectLst>
                <a:glow rad="139700">
                  <a:schemeClr val="accent6">
                    <a:satMod val="175000"/>
                    <a:alpha val="40000"/>
                  </a:schemeClr>
                </a:glow>
                <a:outerShdw blurRad="38100" dist="38100" dir="2700000" algn="tl">
                  <a:srgbClr val="000000">
                    <a:alpha val="43137"/>
                  </a:srgbClr>
                </a:outerShdw>
              </a:effectLst>
            </a:endParaRPr>
          </a:p>
        </p:txBody>
      </p:sp>
      <p:sp>
        <p:nvSpPr>
          <p:cNvPr id="5" name="Rectangle 4"/>
          <p:cNvSpPr/>
          <p:nvPr/>
        </p:nvSpPr>
        <p:spPr>
          <a:xfrm>
            <a:off x="609600" y="4572000"/>
            <a:ext cx="792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rot="5400000">
            <a:off x="438526"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rot="5400000">
            <a:off x="1816754"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rot="5400000">
            <a:off x="1472197"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rot="5400000">
            <a:off x="2161311"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rot="5400000">
            <a:off x="2505868"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rot="5400000">
            <a:off x="2850425"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rot="5400000">
            <a:off x="3194982"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rot="5400000">
            <a:off x="3539539"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rot="5400000">
            <a:off x="3884096"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rot="5400000">
            <a:off x="4228653"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rot="5400000">
            <a:off x="5262324"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rot="5400000">
            <a:off x="4917767"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rot="5400000">
            <a:off x="5606881"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rot="5400000">
            <a:off x="5951438"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rot="5400000">
            <a:off x="6295995"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rot="5400000">
            <a:off x="6640552"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rot="5400000">
            <a:off x="6985109"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rot="5400000">
            <a:off x="7329666"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rot="5400000">
            <a:off x="7674223"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rot="5400000">
            <a:off x="783083" y="46668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rot="5400000">
            <a:off x="8363326" y="4666874"/>
            <a:ext cx="342900" cy="752"/>
          </a:xfrm>
          <a:prstGeom prst="line">
            <a:avLst/>
          </a:prstGeom>
          <a:ln w="25400"/>
        </p:spPr>
        <p:style>
          <a:lnRef idx="1">
            <a:schemeClr val="dk1"/>
          </a:lnRef>
          <a:fillRef idx="0">
            <a:schemeClr val="dk1"/>
          </a:fillRef>
          <a:effectRef idx="0">
            <a:schemeClr val="dk1"/>
          </a:effectRef>
          <a:fontRef idx="minor">
            <a:schemeClr val="tx1"/>
          </a:fontRef>
        </p:style>
      </p:cxnSp>
      <p:grpSp>
        <p:nvGrpSpPr>
          <p:cNvPr id="2" name="Group 62"/>
          <p:cNvGrpSpPr/>
          <p:nvPr/>
        </p:nvGrpSpPr>
        <p:grpSpPr>
          <a:xfrm>
            <a:off x="990600" y="4267200"/>
            <a:ext cx="652743" cy="1055132"/>
            <a:chOff x="304800" y="4191000"/>
            <a:chExt cx="652743" cy="1055132"/>
          </a:xfrm>
        </p:grpSpPr>
        <p:cxnSp>
          <p:nvCxnSpPr>
            <p:cNvPr id="64" name="Straight Connector 63"/>
            <p:cNvCxnSpPr/>
            <p:nvPr/>
          </p:nvCxnSpPr>
          <p:spPr>
            <a:xfrm rot="5400000">
              <a:off x="248444" y="4552156"/>
              <a:ext cx="723900" cy="1588"/>
            </a:xfrm>
            <a:prstGeom prst="line">
              <a:avLst/>
            </a:prstGeom>
            <a:ln w="25400"/>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304800" y="4876800"/>
              <a:ext cx="652743" cy="369332"/>
            </a:xfrm>
            <a:prstGeom prst="rect">
              <a:avLst/>
            </a:prstGeom>
            <a:noFill/>
          </p:spPr>
          <p:txBody>
            <a:bodyPr wrap="none" rtlCol="0">
              <a:spAutoFit/>
            </a:bodyPr>
            <a:lstStyle/>
            <a:p>
              <a:r>
                <a:rPr lang="en-US" dirty="0" smtClean="0"/>
                <a:t>1400</a:t>
              </a:r>
              <a:endParaRPr lang="en-US" dirty="0"/>
            </a:p>
          </p:txBody>
        </p:sp>
      </p:grpSp>
      <p:grpSp>
        <p:nvGrpSpPr>
          <p:cNvPr id="3" name="Group 65"/>
          <p:cNvGrpSpPr/>
          <p:nvPr/>
        </p:nvGrpSpPr>
        <p:grpSpPr>
          <a:xfrm>
            <a:off x="4419600" y="4267200"/>
            <a:ext cx="652743" cy="1055132"/>
            <a:chOff x="304800" y="4191000"/>
            <a:chExt cx="652743" cy="1055132"/>
          </a:xfrm>
        </p:grpSpPr>
        <p:cxnSp>
          <p:nvCxnSpPr>
            <p:cNvPr id="67" name="Straight Connector 66"/>
            <p:cNvCxnSpPr/>
            <p:nvPr/>
          </p:nvCxnSpPr>
          <p:spPr>
            <a:xfrm rot="5400000">
              <a:off x="248444" y="4552156"/>
              <a:ext cx="723900" cy="1588"/>
            </a:xfrm>
            <a:prstGeom prst="line">
              <a:avLst/>
            </a:prstGeom>
            <a:ln w="25400"/>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304800" y="4876800"/>
              <a:ext cx="652743" cy="369332"/>
            </a:xfrm>
            <a:prstGeom prst="rect">
              <a:avLst/>
            </a:prstGeom>
            <a:noFill/>
          </p:spPr>
          <p:txBody>
            <a:bodyPr wrap="none" rtlCol="0">
              <a:spAutoFit/>
            </a:bodyPr>
            <a:lstStyle/>
            <a:p>
              <a:r>
                <a:rPr lang="en-US" dirty="0" smtClean="0"/>
                <a:t>1500</a:t>
              </a:r>
              <a:endParaRPr lang="en-US" dirty="0"/>
            </a:p>
          </p:txBody>
        </p:sp>
      </p:grpSp>
      <p:grpSp>
        <p:nvGrpSpPr>
          <p:cNvPr id="6" name="Group 68"/>
          <p:cNvGrpSpPr/>
          <p:nvPr/>
        </p:nvGrpSpPr>
        <p:grpSpPr>
          <a:xfrm>
            <a:off x="7848600" y="4267200"/>
            <a:ext cx="652743" cy="1055132"/>
            <a:chOff x="304800" y="4191000"/>
            <a:chExt cx="652743" cy="1055132"/>
          </a:xfrm>
        </p:grpSpPr>
        <p:cxnSp>
          <p:nvCxnSpPr>
            <p:cNvPr id="70" name="Straight Connector 69"/>
            <p:cNvCxnSpPr/>
            <p:nvPr/>
          </p:nvCxnSpPr>
          <p:spPr>
            <a:xfrm rot="5400000">
              <a:off x="248444" y="4552156"/>
              <a:ext cx="723900" cy="1588"/>
            </a:xfrm>
            <a:prstGeom prst="line">
              <a:avLst/>
            </a:prstGeom>
            <a:ln w="25400"/>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304800" y="4876800"/>
              <a:ext cx="652743" cy="369332"/>
            </a:xfrm>
            <a:prstGeom prst="rect">
              <a:avLst/>
            </a:prstGeom>
            <a:noFill/>
          </p:spPr>
          <p:txBody>
            <a:bodyPr wrap="none" rtlCol="0">
              <a:spAutoFit/>
            </a:bodyPr>
            <a:lstStyle/>
            <a:p>
              <a:r>
                <a:rPr lang="en-US" dirty="0" smtClean="0"/>
                <a:t>1600</a:t>
              </a:r>
              <a:endParaRPr lang="en-US" dirty="0"/>
            </a:p>
          </p:txBody>
        </p:sp>
      </p:grpSp>
      <p:grpSp>
        <p:nvGrpSpPr>
          <p:cNvPr id="7" name="Group 72"/>
          <p:cNvGrpSpPr/>
          <p:nvPr/>
        </p:nvGrpSpPr>
        <p:grpSpPr>
          <a:xfrm>
            <a:off x="0" y="2590800"/>
            <a:ext cx="1224759" cy="1283732"/>
            <a:chOff x="2057400" y="1600200"/>
            <a:chExt cx="1224759" cy="1283732"/>
          </a:xfrm>
        </p:grpSpPr>
        <p:pic>
          <p:nvPicPr>
            <p:cNvPr id="1028" name="Picture 4" descr="C:\Documents and Settings\bconnoll\Local Settings\Temporary Internet Files\Content.IE5\WYZ4GTZS\MCj03986990000[1].wmf"/>
            <p:cNvPicPr>
              <a:picLocks noChangeAspect="1" noChangeArrowheads="1"/>
            </p:cNvPicPr>
            <p:nvPr/>
          </p:nvPicPr>
          <p:blipFill>
            <a:blip r:embed="rId2" cstate="print"/>
            <a:srcRect/>
            <a:stretch>
              <a:fillRect/>
            </a:stretch>
          </p:blipFill>
          <p:spPr bwMode="auto">
            <a:xfrm>
              <a:off x="2133600" y="1905000"/>
              <a:ext cx="1066800" cy="673408"/>
            </a:xfrm>
            <a:prstGeom prst="rect">
              <a:avLst/>
            </a:prstGeom>
            <a:noFill/>
          </p:spPr>
        </p:pic>
        <p:sp>
          <p:nvSpPr>
            <p:cNvPr id="62" name="TextBox 61"/>
            <p:cNvSpPr txBox="1"/>
            <p:nvPr/>
          </p:nvSpPr>
          <p:spPr>
            <a:xfrm>
              <a:off x="2057400" y="1600200"/>
              <a:ext cx="1224759" cy="461665"/>
            </a:xfrm>
            <a:prstGeom prst="rect">
              <a:avLst/>
            </a:prstGeom>
            <a:noFill/>
          </p:spPr>
          <p:txBody>
            <a:bodyPr wrap="none" rtlCol="0">
              <a:spAutoFit/>
            </a:bodyPr>
            <a:lstStyle/>
            <a:p>
              <a:pPr algn="ctr"/>
              <a:r>
                <a:rPr lang="en-US" sz="2400" b="1" dirty="0" smtClean="0"/>
                <a:t>Wycliffe</a:t>
              </a:r>
              <a:endParaRPr lang="en-US" sz="2400" b="1" dirty="0"/>
            </a:p>
          </p:txBody>
        </p:sp>
        <p:sp>
          <p:nvSpPr>
            <p:cNvPr id="72" name="TextBox 71"/>
            <p:cNvSpPr txBox="1"/>
            <p:nvPr/>
          </p:nvSpPr>
          <p:spPr>
            <a:xfrm>
              <a:off x="2362200" y="2514600"/>
              <a:ext cx="652743" cy="369332"/>
            </a:xfrm>
            <a:prstGeom prst="rect">
              <a:avLst/>
            </a:prstGeom>
            <a:noFill/>
          </p:spPr>
          <p:txBody>
            <a:bodyPr wrap="none" rtlCol="0">
              <a:spAutoFit/>
            </a:bodyPr>
            <a:lstStyle/>
            <a:p>
              <a:r>
                <a:rPr lang="en-US" b="1" dirty="0" smtClean="0"/>
                <a:t>1380</a:t>
              </a:r>
              <a:endParaRPr lang="en-US" dirty="0" smtClean="0"/>
            </a:p>
          </p:txBody>
        </p:sp>
      </p:grpSp>
      <p:grpSp>
        <p:nvGrpSpPr>
          <p:cNvPr id="8" name="Group 73"/>
          <p:cNvGrpSpPr/>
          <p:nvPr/>
        </p:nvGrpSpPr>
        <p:grpSpPr>
          <a:xfrm>
            <a:off x="5181600" y="1066800"/>
            <a:ext cx="1219199" cy="1436132"/>
            <a:chOff x="2057400" y="1447800"/>
            <a:chExt cx="1219199" cy="1436132"/>
          </a:xfrm>
        </p:grpSpPr>
        <p:pic>
          <p:nvPicPr>
            <p:cNvPr id="75" name="Picture 4" descr="C:\Documents and Settings\bconnoll\Local Settings\Temporary Internet Files\Content.IE5\WYZ4GTZS\MCj03986990000[1].wmf"/>
            <p:cNvPicPr>
              <a:picLocks noChangeAspect="1" noChangeArrowheads="1"/>
            </p:cNvPicPr>
            <p:nvPr/>
          </p:nvPicPr>
          <p:blipFill>
            <a:blip r:embed="rId2" cstate="print"/>
            <a:srcRect/>
            <a:stretch>
              <a:fillRect/>
            </a:stretch>
          </p:blipFill>
          <p:spPr bwMode="auto">
            <a:xfrm>
              <a:off x="2133600" y="1905000"/>
              <a:ext cx="1066800" cy="673408"/>
            </a:xfrm>
            <a:prstGeom prst="rect">
              <a:avLst/>
            </a:prstGeom>
            <a:noFill/>
          </p:spPr>
        </p:pic>
        <p:sp>
          <p:nvSpPr>
            <p:cNvPr id="76" name="TextBox 75"/>
            <p:cNvSpPr txBox="1"/>
            <p:nvPr/>
          </p:nvSpPr>
          <p:spPr>
            <a:xfrm>
              <a:off x="2057400" y="1447800"/>
              <a:ext cx="1219199" cy="646331"/>
            </a:xfrm>
            <a:prstGeom prst="rect">
              <a:avLst/>
            </a:prstGeom>
            <a:noFill/>
          </p:spPr>
          <p:txBody>
            <a:bodyPr wrap="square" rtlCol="0">
              <a:spAutoFit/>
            </a:bodyPr>
            <a:lstStyle/>
            <a:p>
              <a:pPr algn="ctr"/>
              <a:r>
                <a:rPr lang="en-US" b="1" dirty="0" smtClean="0"/>
                <a:t>Matthew’s </a:t>
              </a:r>
            </a:p>
            <a:p>
              <a:pPr algn="ctr"/>
              <a:r>
                <a:rPr lang="en-US" b="1" dirty="0" smtClean="0"/>
                <a:t>Bible </a:t>
              </a:r>
              <a:endParaRPr lang="en-US" b="1" dirty="0"/>
            </a:p>
          </p:txBody>
        </p:sp>
        <p:sp>
          <p:nvSpPr>
            <p:cNvPr id="77" name="TextBox 76"/>
            <p:cNvSpPr txBox="1"/>
            <p:nvPr/>
          </p:nvSpPr>
          <p:spPr>
            <a:xfrm>
              <a:off x="2362200" y="2514600"/>
              <a:ext cx="652743" cy="369332"/>
            </a:xfrm>
            <a:prstGeom prst="rect">
              <a:avLst/>
            </a:prstGeom>
            <a:noFill/>
          </p:spPr>
          <p:txBody>
            <a:bodyPr wrap="none" rtlCol="0">
              <a:spAutoFit/>
            </a:bodyPr>
            <a:lstStyle/>
            <a:p>
              <a:r>
                <a:rPr lang="en-US" b="1" dirty="0" smtClean="0"/>
                <a:t>1537</a:t>
              </a:r>
              <a:endParaRPr lang="en-US" dirty="0"/>
            </a:p>
          </p:txBody>
        </p:sp>
      </p:grpSp>
      <p:grpSp>
        <p:nvGrpSpPr>
          <p:cNvPr id="9" name="Group 77"/>
          <p:cNvGrpSpPr/>
          <p:nvPr/>
        </p:nvGrpSpPr>
        <p:grpSpPr>
          <a:xfrm>
            <a:off x="5638800" y="2667000"/>
            <a:ext cx="1066800" cy="1436132"/>
            <a:chOff x="2133600" y="1447800"/>
            <a:chExt cx="1066800" cy="1436132"/>
          </a:xfrm>
        </p:grpSpPr>
        <p:pic>
          <p:nvPicPr>
            <p:cNvPr id="79" name="Picture 4" descr="C:\Documents and Settings\bconnoll\Local Settings\Temporary Internet Files\Content.IE5\WYZ4GTZS\MCj03986990000[1].wmf"/>
            <p:cNvPicPr>
              <a:picLocks noChangeAspect="1" noChangeArrowheads="1"/>
            </p:cNvPicPr>
            <p:nvPr/>
          </p:nvPicPr>
          <p:blipFill>
            <a:blip r:embed="rId2" cstate="print"/>
            <a:srcRect/>
            <a:stretch>
              <a:fillRect/>
            </a:stretch>
          </p:blipFill>
          <p:spPr bwMode="auto">
            <a:xfrm>
              <a:off x="2133600" y="1905000"/>
              <a:ext cx="1066800" cy="673408"/>
            </a:xfrm>
            <a:prstGeom prst="rect">
              <a:avLst/>
            </a:prstGeom>
            <a:noFill/>
          </p:spPr>
        </p:pic>
        <p:sp>
          <p:nvSpPr>
            <p:cNvPr id="80" name="TextBox 79"/>
            <p:cNvSpPr txBox="1"/>
            <p:nvPr/>
          </p:nvSpPr>
          <p:spPr>
            <a:xfrm>
              <a:off x="2286000" y="1447800"/>
              <a:ext cx="771493" cy="646331"/>
            </a:xfrm>
            <a:prstGeom prst="rect">
              <a:avLst/>
            </a:prstGeom>
            <a:noFill/>
          </p:spPr>
          <p:txBody>
            <a:bodyPr wrap="none" rtlCol="0">
              <a:spAutoFit/>
            </a:bodyPr>
            <a:lstStyle/>
            <a:p>
              <a:pPr algn="ctr"/>
              <a:r>
                <a:rPr lang="en-US" b="1" dirty="0" smtClean="0"/>
                <a:t>Great </a:t>
              </a:r>
            </a:p>
            <a:p>
              <a:pPr algn="ctr"/>
              <a:r>
                <a:rPr lang="en-US" b="1" dirty="0" smtClean="0"/>
                <a:t>Bible</a:t>
              </a:r>
              <a:endParaRPr lang="en-US" b="1" dirty="0"/>
            </a:p>
          </p:txBody>
        </p:sp>
        <p:sp>
          <p:nvSpPr>
            <p:cNvPr id="81" name="TextBox 80"/>
            <p:cNvSpPr txBox="1"/>
            <p:nvPr/>
          </p:nvSpPr>
          <p:spPr>
            <a:xfrm>
              <a:off x="2362200" y="2514600"/>
              <a:ext cx="652743" cy="369332"/>
            </a:xfrm>
            <a:prstGeom prst="rect">
              <a:avLst/>
            </a:prstGeom>
            <a:noFill/>
          </p:spPr>
          <p:txBody>
            <a:bodyPr wrap="none" rtlCol="0">
              <a:spAutoFit/>
            </a:bodyPr>
            <a:lstStyle/>
            <a:p>
              <a:r>
                <a:rPr lang="en-US" b="1" dirty="0" smtClean="0"/>
                <a:t>1539</a:t>
              </a:r>
              <a:endParaRPr lang="en-US" dirty="0" smtClean="0"/>
            </a:p>
          </p:txBody>
        </p:sp>
      </p:grpSp>
      <p:grpSp>
        <p:nvGrpSpPr>
          <p:cNvPr id="10" name="Group 81"/>
          <p:cNvGrpSpPr/>
          <p:nvPr/>
        </p:nvGrpSpPr>
        <p:grpSpPr>
          <a:xfrm>
            <a:off x="6248400" y="1066800"/>
            <a:ext cx="1066800" cy="1436132"/>
            <a:chOff x="2133600" y="1447800"/>
            <a:chExt cx="1066800" cy="1436132"/>
          </a:xfrm>
        </p:grpSpPr>
        <p:pic>
          <p:nvPicPr>
            <p:cNvPr id="83" name="Picture 4" descr="C:\Documents and Settings\bconnoll\Local Settings\Temporary Internet Files\Content.IE5\WYZ4GTZS\MCj03986990000[1].wmf"/>
            <p:cNvPicPr>
              <a:picLocks noChangeAspect="1" noChangeArrowheads="1"/>
            </p:cNvPicPr>
            <p:nvPr/>
          </p:nvPicPr>
          <p:blipFill>
            <a:blip r:embed="rId2" cstate="print"/>
            <a:srcRect/>
            <a:stretch>
              <a:fillRect/>
            </a:stretch>
          </p:blipFill>
          <p:spPr bwMode="auto">
            <a:xfrm>
              <a:off x="2133600" y="1905000"/>
              <a:ext cx="1066800" cy="673408"/>
            </a:xfrm>
            <a:prstGeom prst="rect">
              <a:avLst/>
            </a:prstGeom>
            <a:noFill/>
          </p:spPr>
        </p:pic>
        <p:sp>
          <p:nvSpPr>
            <p:cNvPr id="84" name="TextBox 83"/>
            <p:cNvSpPr txBox="1"/>
            <p:nvPr/>
          </p:nvSpPr>
          <p:spPr>
            <a:xfrm>
              <a:off x="2209800" y="1447800"/>
              <a:ext cx="957570" cy="646331"/>
            </a:xfrm>
            <a:prstGeom prst="rect">
              <a:avLst/>
            </a:prstGeom>
            <a:noFill/>
          </p:spPr>
          <p:txBody>
            <a:bodyPr wrap="none" rtlCol="0">
              <a:spAutoFit/>
            </a:bodyPr>
            <a:lstStyle/>
            <a:p>
              <a:pPr algn="ctr"/>
              <a:r>
                <a:rPr lang="en-US" b="1" dirty="0" smtClean="0"/>
                <a:t>Geneva </a:t>
              </a:r>
            </a:p>
            <a:p>
              <a:pPr algn="ctr"/>
              <a:r>
                <a:rPr lang="en-US" b="1" dirty="0" smtClean="0"/>
                <a:t>Bible </a:t>
              </a:r>
              <a:endParaRPr lang="en-US" b="1" dirty="0"/>
            </a:p>
          </p:txBody>
        </p:sp>
        <p:sp>
          <p:nvSpPr>
            <p:cNvPr id="85" name="TextBox 84"/>
            <p:cNvSpPr txBox="1"/>
            <p:nvPr/>
          </p:nvSpPr>
          <p:spPr>
            <a:xfrm>
              <a:off x="2362200" y="2514600"/>
              <a:ext cx="652743" cy="369332"/>
            </a:xfrm>
            <a:prstGeom prst="rect">
              <a:avLst/>
            </a:prstGeom>
            <a:noFill/>
          </p:spPr>
          <p:txBody>
            <a:bodyPr wrap="none" rtlCol="0">
              <a:spAutoFit/>
            </a:bodyPr>
            <a:lstStyle/>
            <a:p>
              <a:r>
                <a:rPr lang="en-US" b="1" dirty="0" smtClean="0"/>
                <a:t>1560</a:t>
              </a:r>
              <a:endParaRPr lang="en-US" dirty="0" smtClean="0"/>
            </a:p>
          </p:txBody>
        </p:sp>
      </p:grpSp>
      <p:grpSp>
        <p:nvGrpSpPr>
          <p:cNvPr id="11" name="Group 85"/>
          <p:cNvGrpSpPr/>
          <p:nvPr/>
        </p:nvGrpSpPr>
        <p:grpSpPr>
          <a:xfrm>
            <a:off x="6781800" y="2590800"/>
            <a:ext cx="1066800" cy="1436131"/>
            <a:chOff x="2133600" y="1447801"/>
            <a:chExt cx="1066800" cy="1436131"/>
          </a:xfrm>
        </p:grpSpPr>
        <p:pic>
          <p:nvPicPr>
            <p:cNvPr id="87" name="Picture 4" descr="C:\Documents and Settings\bconnoll\Local Settings\Temporary Internet Files\Content.IE5\WYZ4GTZS\MCj03986990000[1].wmf"/>
            <p:cNvPicPr>
              <a:picLocks noChangeAspect="1" noChangeArrowheads="1"/>
            </p:cNvPicPr>
            <p:nvPr/>
          </p:nvPicPr>
          <p:blipFill>
            <a:blip r:embed="rId2" cstate="print"/>
            <a:srcRect/>
            <a:stretch>
              <a:fillRect/>
            </a:stretch>
          </p:blipFill>
          <p:spPr bwMode="auto">
            <a:xfrm>
              <a:off x="2133600" y="1905000"/>
              <a:ext cx="1066800" cy="673408"/>
            </a:xfrm>
            <a:prstGeom prst="rect">
              <a:avLst/>
            </a:prstGeom>
            <a:noFill/>
          </p:spPr>
        </p:pic>
        <p:sp>
          <p:nvSpPr>
            <p:cNvPr id="88" name="TextBox 87"/>
            <p:cNvSpPr txBox="1"/>
            <p:nvPr/>
          </p:nvSpPr>
          <p:spPr>
            <a:xfrm>
              <a:off x="2133600" y="1447801"/>
              <a:ext cx="990600" cy="646331"/>
            </a:xfrm>
            <a:prstGeom prst="rect">
              <a:avLst/>
            </a:prstGeom>
            <a:noFill/>
          </p:spPr>
          <p:txBody>
            <a:bodyPr wrap="square" rtlCol="0">
              <a:spAutoFit/>
            </a:bodyPr>
            <a:lstStyle/>
            <a:p>
              <a:pPr algn="ctr"/>
              <a:r>
                <a:rPr lang="en-US" b="1" dirty="0" smtClean="0"/>
                <a:t>Bishops' </a:t>
              </a:r>
            </a:p>
            <a:p>
              <a:pPr algn="ctr"/>
              <a:r>
                <a:rPr lang="en-US" b="1" dirty="0" smtClean="0"/>
                <a:t>Bible </a:t>
              </a:r>
              <a:endParaRPr lang="en-US" b="1" dirty="0"/>
            </a:p>
          </p:txBody>
        </p:sp>
        <p:sp>
          <p:nvSpPr>
            <p:cNvPr id="89" name="TextBox 88"/>
            <p:cNvSpPr txBox="1"/>
            <p:nvPr/>
          </p:nvSpPr>
          <p:spPr>
            <a:xfrm>
              <a:off x="2362200" y="2514600"/>
              <a:ext cx="652743" cy="369332"/>
            </a:xfrm>
            <a:prstGeom prst="rect">
              <a:avLst/>
            </a:prstGeom>
            <a:noFill/>
          </p:spPr>
          <p:txBody>
            <a:bodyPr wrap="none" rtlCol="0">
              <a:spAutoFit/>
            </a:bodyPr>
            <a:lstStyle/>
            <a:p>
              <a:r>
                <a:rPr lang="en-US" b="1" dirty="0" smtClean="0"/>
                <a:t>1568</a:t>
              </a:r>
              <a:endParaRPr lang="en-US" b="1" dirty="0"/>
            </a:p>
          </p:txBody>
        </p:sp>
      </p:grpSp>
      <p:grpSp>
        <p:nvGrpSpPr>
          <p:cNvPr id="12" name="Group 89"/>
          <p:cNvGrpSpPr/>
          <p:nvPr/>
        </p:nvGrpSpPr>
        <p:grpSpPr>
          <a:xfrm>
            <a:off x="7620000" y="1028700"/>
            <a:ext cx="1066800" cy="1512332"/>
            <a:chOff x="2133600" y="1371600"/>
            <a:chExt cx="1066800" cy="1512332"/>
          </a:xfrm>
        </p:grpSpPr>
        <p:pic>
          <p:nvPicPr>
            <p:cNvPr id="91" name="Picture 4" descr="C:\Documents and Settings\bconnoll\Local Settings\Temporary Internet Files\Content.IE5\WYZ4GTZS\MCj03986990000[1].wmf"/>
            <p:cNvPicPr>
              <a:picLocks noChangeAspect="1" noChangeArrowheads="1"/>
            </p:cNvPicPr>
            <p:nvPr/>
          </p:nvPicPr>
          <p:blipFill>
            <a:blip r:embed="rId2" cstate="print"/>
            <a:srcRect/>
            <a:stretch>
              <a:fillRect/>
            </a:stretch>
          </p:blipFill>
          <p:spPr bwMode="auto">
            <a:xfrm>
              <a:off x="2133600" y="1905000"/>
              <a:ext cx="1066800" cy="673408"/>
            </a:xfrm>
            <a:prstGeom prst="rect">
              <a:avLst/>
            </a:prstGeom>
            <a:noFill/>
          </p:spPr>
        </p:pic>
        <p:sp>
          <p:nvSpPr>
            <p:cNvPr id="92" name="TextBox 91"/>
            <p:cNvSpPr txBox="1"/>
            <p:nvPr/>
          </p:nvSpPr>
          <p:spPr>
            <a:xfrm>
              <a:off x="2209800" y="1371600"/>
              <a:ext cx="811440" cy="646331"/>
            </a:xfrm>
            <a:prstGeom prst="rect">
              <a:avLst/>
            </a:prstGeom>
            <a:noFill/>
          </p:spPr>
          <p:txBody>
            <a:bodyPr wrap="square" rtlCol="0">
              <a:spAutoFit/>
            </a:bodyPr>
            <a:lstStyle/>
            <a:p>
              <a:pPr algn="ctr"/>
              <a:r>
                <a:rPr lang="en-US" b="1" kern="0" spc="-100" dirty="0" smtClean="0"/>
                <a:t>Douay-Rheims</a:t>
              </a:r>
              <a:r>
                <a:rPr lang="en-US" b="1" dirty="0" smtClean="0"/>
                <a:t> </a:t>
              </a:r>
              <a:endParaRPr lang="en-US" b="1" dirty="0"/>
            </a:p>
          </p:txBody>
        </p:sp>
        <p:sp>
          <p:nvSpPr>
            <p:cNvPr id="93" name="TextBox 92"/>
            <p:cNvSpPr txBox="1"/>
            <p:nvPr/>
          </p:nvSpPr>
          <p:spPr>
            <a:xfrm>
              <a:off x="2362200" y="2514600"/>
              <a:ext cx="652743" cy="369332"/>
            </a:xfrm>
            <a:prstGeom prst="rect">
              <a:avLst/>
            </a:prstGeom>
            <a:noFill/>
          </p:spPr>
          <p:txBody>
            <a:bodyPr wrap="none" rtlCol="0">
              <a:spAutoFit/>
            </a:bodyPr>
            <a:lstStyle/>
            <a:p>
              <a:r>
                <a:rPr lang="en-US" b="1" dirty="0" smtClean="0"/>
                <a:t>1609</a:t>
              </a:r>
              <a:endParaRPr lang="en-US" b="1" dirty="0"/>
            </a:p>
          </p:txBody>
        </p:sp>
      </p:grpSp>
      <p:grpSp>
        <p:nvGrpSpPr>
          <p:cNvPr id="13" name="Group 93"/>
          <p:cNvGrpSpPr/>
          <p:nvPr/>
        </p:nvGrpSpPr>
        <p:grpSpPr>
          <a:xfrm>
            <a:off x="8077200" y="2667000"/>
            <a:ext cx="1066800" cy="1436132"/>
            <a:chOff x="2133600" y="1447800"/>
            <a:chExt cx="1066800" cy="1436132"/>
          </a:xfrm>
        </p:grpSpPr>
        <p:pic>
          <p:nvPicPr>
            <p:cNvPr id="95" name="Picture 4" descr="C:\Documents and Settings\bconnoll\Local Settings\Temporary Internet Files\Content.IE5\WYZ4GTZS\MCj03986990000[1].wmf"/>
            <p:cNvPicPr>
              <a:picLocks noChangeAspect="1" noChangeArrowheads="1"/>
            </p:cNvPicPr>
            <p:nvPr/>
          </p:nvPicPr>
          <p:blipFill>
            <a:blip r:embed="rId2" cstate="print"/>
            <a:srcRect/>
            <a:stretch>
              <a:fillRect/>
            </a:stretch>
          </p:blipFill>
          <p:spPr bwMode="auto">
            <a:xfrm>
              <a:off x="2133600" y="1905000"/>
              <a:ext cx="1066800" cy="673408"/>
            </a:xfrm>
            <a:prstGeom prst="rect">
              <a:avLst/>
            </a:prstGeom>
            <a:noFill/>
          </p:spPr>
        </p:pic>
        <p:sp>
          <p:nvSpPr>
            <p:cNvPr id="96" name="TextBox 95"/>
            <p:cNvSpPr txBox="1"/>
            <p:nvPr/>
          </p:nvSpPr>
          <p:spPr>
            <a:xfrm>
              <a:off x="2256663" y="1447800"/>
              <a:ext cx="822661" cy="646331"/>
            </a:xfrm>
            <a:prstGeom prst="rect">
              <a:avLst/>
            </a:prstGeom>
            <a:noFill/>
          </p:spPr>
          <p:txBody>
            <a:bodyPr wrap="none" rtlCol="0">
              <a:spAutoFit/>
            </a:bodyPr>
            <a:lstStyle/>
            <a:p>
              <a:pPr algn="ctr"/>
              <a:r>
                <a:rPr lang="en-US" b="1" dirty="0" smtClean="0"/>
                <a:t>King </a:t>
              </a:r>
            </a:p>
            <a:p>
              <a:pPr algn="ctr"/>
              <a:r>
                <a:rPr lang="en-US" b="1" dirty="0" smtClean="0"/>
                <a:t>James </a:t>
              </a:r>
              <a:endParaRPr lang="en-US" b="1" dirty="0"/>
            </a:p>
          </p:txBody>
        </p:sp>
        <p:sp>
          <p:nvSpPr>
            <p:cNvPr id="97" name="TextBox 96"/>
            <p:cNvSpPr txBox="1"/>
            <p:nvPr/>
          </p:nvSpPr>
          <p:spPr>
            <a:xfrm>
              <a:off x="2362200" y="2514600"/>
              <a:ext cx="652743" cy="369332"/>
            </a:xfrm>
            <a:prstGeom prst="rect">
              <a:avLst/>
            </a:prstGeom>
            <a:noFill/>
          </p:spPr>
          <p:txBody>
            <a:bodyPr wrap="none" rtlCol="0">
              <a:spAutoFit/>
            </a:bodyPr>
            <a:lstStyle/>
            <a:p>
              <a:r>
                <a:rPr lang="en-US" b="1" dirty="0" smtClean="0"/>
                <a:t>1611</a:t>
              </a:r>
              <a:endParaRPr lang="en-US" b="1" dirty="0"/>
            </a:p>
          </p:txBody>
        </p:sp>
      </p:grpSp>
      <p:grpSp>
        <p:nvGrpSpPr>
          <p:cNvPr id="14" name="Group 97"/>
          <p:cNvGrpSpPr/>
          <p:nvPr/>
        </p:nvGrpSpPr>
        <p:grpSpPr>
          <a:xfrm>
            <a:off x="3962400" y="1181100"/>
            <a:ext cx="1066800" cy="1207532"/>
            <a:chOff x="2133600" y="1676400"/>
            <a:chExt cx="1066800" cy="1207532"/>
          </a:xfrm>
        </p:grpSpPr>
        <p:pic>
          <p:nvPicPr>
            <p:cNvPr id="99" name="Picture 4" descr="C:\Documents and Settings\bconnoll\Local Settings\Temporary Internet Files\Content.IE5\WYZ4GTZS\MCj03986990000[1].wmf"/>
            <p:cNvPicPr>
              <a:picLocks noChangeAspect="1" noChangeArrowheads="1"/>
            </p:cNvPicPr>
            <p:nvPr/>
          </p:nvPicPr>
          <p:blipFill>
            <a:blip r:embed="rId2" cstate="print"/>
            <a:srcRect/>
            <a:stretch>
              <a:fillRect/>
            </a:stretch>
          </p:blipFill>
          <p:spPr bwMode="auto">
            <a:xfrm>
              <a:off x="2133600" y="1905000"/>
              <a:ext cx="1066800" cy="673408"/>
            </a:xfrm>
            <a:prstGeom prst="rect">
              <a:avLst/>
            </a:prstGeom>
            <a:noFill/>
          </p:spPr>
        </p:pic>
        <p:sp>
          <p:nvSpPr>
            <p:cNvPr id="100" name="TextBox 99"/>
            <p:cNvSpPr txBox="1"/>
            <p:nvPr/>
          </p:nvSpPr>
          <p:spPr>
            <a:xfrm>
              <a:off x="2209800" y="1676400"/>
              <a:ext cx="985334" cy="369332"/>
            </a:xfrm>
            <a:prstGeom prst="rect">
              <a:avLst/>
            </a:prstGeom>
            <a:noFill/>
          </p:spPr>
          <p:txBody>
            <a:bodyPr wrap="none" rtlCol="0">
              <a:spAutoFit/>
            </a:bodyPr>
            <a:lstStyle/>
            <a:p>
              <a:r>
                <a:rPr lang="en-US" b="1" dirty="0" smtClean="0"/>
                <a:t>Tyndale </a:t>
              </a:r>
              <a:endParaRPr lang="en-US" b="1" dirty="0"/>
            </a:p>
          </p:txBody>
        </p:sp>
        <p:sp>
          <p:nvSpPr>
            <p:cNvPr id="101" name="TextBox 100"/>
            <p:cNvSpPr txBox="1"/>
            <p:nvPr/>
          </p:nvSpPr>
          <p:spPr>
            <a:xfrm>
              <a:off x="2362200" y="2514600"/>
              <a:ext cx="652743" cy="369332"/>
            </a:xfrm>
            <a:prstGeom prst="rect">
              <a:avLst/>
            </a:prstGeom>
            <a:noFill/>
          </p:spPr>
          <p:txBody>
            <a:bodyPr wrap="none" rtlCol="0">
              <a:spAutoFit/>
            </a:bodyPr>
            <a:lstStyle/>
            <a:p>
              <a:r>
                <a:rPr lang="en-US" b="1" dirty="0" smtClean="0"/>
                <a:t>1525</a:t>
              </a:r>
              <a:endParaRPr lang="en-US" b="1" dirty="0"/>
            </a:p>
          </p:txBody>
        </p:sp>
      </p:grpSp>
      <p:grpSp>
        <p:nvGrpSpPr>
          <p:cNvPr id="15" name="Group 101"/>
          <p:cNvGrpSpPr/>
          <p:nvPr/>
        </p:nvGrpSpPr>
        <p:grpSpPr>
          <a:xfrm>
            <a:off x="4419600" y="2895600"/>
            <a:ext cx="1192121" cy="1207532"/>
            <a:chOff x="2133600" y="1676400"/>
            <a:chExt cx="1192121" cy="1207532"/>
          </a:xfrm>
        </p:grpSpPr>
        <p:pic>
          <p:nvPicPr>
            <p:cNvPr id="103" name="Picture 4" descr="C:\Documents and Settings\bconnoll\Local Settings\Temporary Internet Files\Content.IE5\WYZ4GTZS\MCj03986990000[1].wmf"/>
            <p:cNvPicPr>
              <a:picLocks noChangeAspect="1" noChangeArrowheads="1"/>
            </p:cNvPicPr>
            <p:nvPr/>
          </p:nvPicPr>
          <p:blipFill>
            <a:blip r:embed="rId2" cstate="print"/>
            <a:srcRect/>
            <a:stretch>
              <a:fillRect/>
            </a:stretch>
          </p:blipFill>
          <p:spPr bwMode="auto">
            <a:xfrm>
              <a:off x="2133600" y="1905000"/>
              <a:ext cx="1066800" cy="673408"/>
            </a:xfrm>
            <a:prstGeom prst="rect">
              <a:avLst/>
            </a:prstGeom>
            <a:noFill/>
          </p:spPr>
        </p:pic>
        <p:sp>
          <p:nvSpPr>
            <p:cNvPr id="104" name="TextBox 103"/>
            <p:cNvSpPr txBox="1"/>
            <p:nvPr/>
          </p:nvSpPr>
          <p:spPr>
            <a:xfrm>
              <a:off x="2133600" y="1676400"/>
              <a:ext cx="1192121" cy="369332"/>
            </a:xfrm>
            <a:prstGeom prst="rect">
              <a:avLst/>
            </a:prstGeom>
            <a:noFill/>
          </p:spPr>
          <p:txBody>
            <a:bodyPr wrap="none" rtlCol="0">
              <a:spAutoFit/>
            </a:bodyPr>
            <a:lstStyle/>
            <a:p>
              <a:pPr algn="ctr"/>
              <a:r>
                <a:rPr lang="en-US" b="1" dirty="0" smtClean="0"/>
                <a:t>Coverdale </a:t>
              </a:r>
            </a:p>
          </p:txBody>
        </p:sp>
        <p:sp>
          <p:nvSpPr>
            <p:cNvPr id="105" name="TextBox 104"/>
            <p:cNvSpPr txBox="1"/>
            <p:nvPr/>
          </p:nvSpPr>
          <p:spPr>
            <a:xfrm>
              <a:off x="2362200" y="2514600"/>
              <a:ext cx="652743" cy="369332"/>
            </a:xfrm>
            <a:prstGeom prst="rect">
              <a:avLst/>
            </a:prstGeom>
            <a:noFill/>
          </p:spPr>
          <p:txBody>
            <a:bodyPr wrap="none" rtlCol="0">
              <a:spAutoFit/>
            </a:bodyPr>
            <a:lstStyle/>
            <a:p>
              <a:r>
                <a:rPr lang="en-US" b="1" dirty="0" smtClean="0"/>
                <a:t>1535</a:t>
              </a:r>
              <a:endParaRPr lang="en-US" dirty="0" smtClean="0"/>
            </a:p>
          </p:txBody>
        </p:sp>
      </p:grpSp>
      <p:grpSp>
        <p:nvGrpSpPr>
          <p:cNvPr id="16" name="Group 108"/>
          <p:cNvGrpSpPr/>
          <p:nvPr/>
        </p:nvGrpSpPr>
        <p:grpSpPr>
          <a:xfrm>
            <a:off x="1371600" y="2590800"/>
            <a:ext cx="1295399" cy="1981200"/>
            <a:chOff x="1371600" y="2514600"/>
            <a:chExt cx="1295399" cy="1981200"/>
          </a:xfrm>
        </p:grpSpPr>
        <p:sp>
          <p:nvSpPr>
            <p:cNvPr id="106" name="TextBox 105"/>
            <p:cNvSpPr txBox="1"/>
            <p:nvPr/>
          </p:nvSpPr>
          <p:spPr>
            <a:xfrm>
              <a:off x="1371600" y="2514600"/>
              <a:ext cx="1295399" cy="1477328"/>
            </a:xfrm>
            <a:prstGeom prst="rect">
              <a:avLst/>
            </a:prstGeom>
            <a:noFill/>
            <a:ln w="9525">
              <a:solidFill>
                <a:schemeClr val="tx1"/>
              </a:solidFill>
            </a:ln>
          </p:spPr>
          <p:txBody>
            <a:bodyPr wrap="square" rtlCol="0">
              <a:spAutoFit/>
            </a:bodyPr>
            <a:lstStyle/>
            <a:p>
              <a:pPr algn="ctr"/>
              <a:r>
                <a:rPr lang="en-US" b="1" dirty="0" smtClean="0"/>
                <a:t>Translation of the Bible into English Forbidden</a:t>
              </a:r>
            </a:p>
            <a:p>
              <a:pPr algn="ctr"/>
              <a:r>
                <a:rPr lang="en-US" b="1" dirty="0" smtClean="0"/>
                <a:t>1408</a:t>
              </a:r>
            </a:p>
          </p:txBody>
        </p:sp>
        <p:cxnSp>
          <p:nvCxnSpPr>
            <p:cNvPr id="108" name="Elbow Connector 107"/>
            <p:cNvCxnSpPr>
              <a:endCxn id="106" idx="2"/>
            </p:cNvCxnSpPr>
            <p:nvPr/>
          </p:nvCxnSpPr>
          <p:spPr>
            <a:xfrm rot="5400000" flipH="1" flipV="1">
              <a:off x="1557814" y="4034314"/>
              <a:ext cx="503872" cy="419100"/>
            </a:xfrm>
            <a:prstGeom prst="bentConnector3">
              <a:avLst>
                <a:gd name="adj1" fmla="val 50000"/>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7" name="Group 130"/>
          <p:cNvGrpSpPr/>
          <p:nvPr/>
        </p:nvGrpSpPr>
        <p:grpSpPr>
          <a:xfrm>
            <a:off x="2133600" y="4800600"/>
            <a:ext cx="1752599" cy="1981200"/>
            <a:chOff x="5105400" y="4877594"/>
            <a:chExt cx="1752599" cy="1981200"/>
          </a:xfrm>
        </p:grpSpPr>
        <p:sp>
          <p:nvSpPr>
            <p:cNvPr id="132" name="TextBox 131"/>
            <p:cNvSpPr txBox="1"/>
            <p:nvPr/>
          </p:nvSpPr>
          <p:spPr>
            <a:xfrm>
              <a:off x="5105400" y="5639594"/>
              <a:ext cx="1752599" cy="1219200"/>
            </a:xfrm>
            <a:prstGeom prst="rect">
              <a:avLst/>
            </a:prstGeom>
            <a:noFill/>
            <a:ln w="9525">
              <a:solidFill>
                <a:schemeClr val="tx1"/>
              </a:solidFill>
            </a:ln>
          </p:spPr>
          <p:txBody>
            <a:bodyPr wrap="square" rtlCol="0">
              <a:spAutoFit/>
            </a:bodyPr>
            <a:lstStyle/>
            <a:p>
              <a:pPr algn="ctr"/>
              <a:r>
                <a:rPr lang="en-US" b="1" dirty="0" smtClean="0"/>
                <a:t>First Bible Printed in Latin by Gutenberg </a:t>
              </a:r>
            </a:p>
            <a:p>
              <a:pPr algn="ctr"/>
              <a:r>
                <a:rPr lang="en-US" b="1" dirty="0" smtClean="0"/>
                <a:t>1450</a:t>
              </a:r>
            </a:p>
          </p:txBody>
        </p:sp>
        <p:cxnSp>
          <p:nvCxnSpPr>
            <p:cNvPr id="133" name="Straight Connector 132"/>
            <p:cNvCxnSpPr/>
            <p:nvPr/>
          </p:nvCxnSpPr>
          <p:spPr>
            <a:xfrm rot="16200000" flipV="1">
              <a:off x="5619750" y="5239544"/>
              <a:ext cx="762000" cy="38100"/>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8" name="Group 153"/>
          <p:cNvGrpSpPr/>
          <p:nvPr/>
        </p:nvGrpSpPr>
        <p:grpSpPr>
          <a:xfrm>
            <a:off x="6400800" y="4801394"/>
            <a:ext cx="2667000" cy="1961536"/>
            <a:chOff x="6400800" y="4801394"/>
            <a:chExt cx="2667000" cy="1961536"/>
          </a:xfrm>
        </p:grpSpPr>
        <p:sp>
          <p:nvSpPr>
            <p:cNvPr id="110" name="TextBox 109"/>
            <p:cNvSpPr txBox="1"/>
            <p:nvPr/>
          </p:nvSpPr>
          <p:spPr>
            <a:xfrm>
              <a:off x="6477000" y="5562601"/>
              <a:ext cx="2590800" cy="1200329"/>
            </a:xfrm>
            <a:prstGeom prst="rect">
              <a:avLst/>
            </a:prstGeom>
            <a:noFill/>
            <a:ln w="9525">
              <a:solidFill>
                <a:schemeClr val="tx1"/>
              </a:solidFill>
            </a:ln>
          </p:spPr>
          <p:txBody>
            <a:bodyPr wrap="square" rtlCol="0">
              <a:spAutoFit/>
            </a:bodyPr>
            <a:lstStyle/>
            <a:p>
              <a:pPr algn="ctr"/>
              <a:r>
                <a:rPr lang="en-US" b="1" dirty="0" smtClean="0"/>
                <a:t>Protestant Reformation Begins to Take Root in the Church of England</a:t>
              </a:r>
            </a:p>
            <a:p>
              <a:pPr algn="ctr"/>
              <a:r>
                <a:rPr lang="en-US" b="1" dirty="0" smtClean="0"/>
                <a:t>1547</a:t>
              </a:r>
            </a:p>
          </p:txBody>
        </p:sp>
        <p:cxnSp>
          <p:nvCxnSpPr>
            <p:cNvPr id="120" name="Shape 119"/>
            <p:cNvCxnSpPr>
              <a:stCxn id="110" idx="0"/>
            </p:cNvCxnSpPr>
            <p:nvPr/>
          </p:nvCxnSpPr>
          <p:spPr>
            <a:xfrm rot="16200000" flipV="1">
              <a:off x="6972301" y="4762502"/>
              <a:ext cx="228600" cy="1371598"/>
            </a:xfrm>
            <a:prstGeom prst="bentConnector2">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6134894" y="5067300"/>
              <a:ext cx="532606" cy="794"/>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grpSp>
        <p:nvGrpSpPr>
          <p:cNvPr id="19" name="Group 111"/>
          <p:cNvGrpSpPr/>
          <p:nvPr/>
        </p:nvGrpSpPr>
        <p:grpSpPr>
          <a:xfrm>
            <a:off x="4114800" y="4800600"/>
            <a:ext cx="2133599" cy="1962329"/>
            <a:chOff x="4114800" y="4800600"/>
            <a:chExt cx="2133599" cy="1962329"/>
          </a:xfrm>
        </p:grpSpPr>
        <p:cxnSp>
          <p:nvCxnSpPr>
            <p:cNvPr id="123" name="Straight Connector 122"/>
            <p:cNvCxnSpPr>
              <a:stCxn id="111" idx="0"/>
            </p:cNvCxnSpPr>
            <p:nvPr/>
          </p:nvCxnSpPr>
          <p:spPr>
            <a:xfrm rot="5400000" flipH="1" flipV="1">
              <a:off x="5067300" y="5448300"/>
              <a:ext cx="228600" cy="1588"/>
            </a:xfrm>
            <a:prstGeom prst="line">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sp>
          <p:nvSpPr>
            <p:cNvPr id="111" name="TextBox 110"/>
            <p:cNvSpPr txBox="1"/>
            <p:nvPr/>
          </p:nvSpPr>
          <p:spPr>
            <a:xfrm>
              <a:off x="4114800" y="5562600"/>
              <a:ext cx="2133599" cy="1200329"/>
            </a:xfrm>
            <a:prstGeom prst="rect">
              <a:avLst/>
            </a:prstGeom>
            <a:noFill/>
            <a:ln w="9525">
              <a:solidFill>
                <a:schemeClr val="tx1"/>
              </a:solidFill>
            </a:ln>
          </p:spPr>
          <p:txBody>
            <a:bodyPr wrap="square" rtlCol="0">
              <a:spAutoFit/>
            </a:bodyPr>
            <a:lstStyle/>
            <a:p>
              <a:pPr algn="ctr"/>
              <a:r>
                <a:rPr lang="en-US" b="1" dirty="0" smtClean="0"/>
                <a:t>Church of England Severs Ties with Rome</a:t>
              </a:r>
            </a:p>
            <a:p>
              <a:pPr algn="ctr"/>
              <a:r>
                <a:rPr lang="en-US" b="1" dirty="0" smtClean="0"/>
                <a:t>1532</a:t>
              </a:r>
            </a:p>
          </p:txBody>
        </p:sp>
        <p:cxnSp>
          <p:nvCxnSpPr>
            <p:cNvPr id="141" name="Elbow Connector 140"/>
            <p:cNvCxnSpPr/>
            <p:nvPr/>
          </p:nvCxnSpPr>
          <p:spPr>
            <a:xfrm flipV="1">
              <a:off x="5181600" y="4800600"/>
              <a:ext cx="685800" cy="533400"/>
            </a:xfrm>
            <a:prstGeom prst="bentConnector3">
              <a:avLst>
                <a:gd name="adj1" fmla="val 100617"/>
              </a:avLst>
            </a:prstGeom>
            <a:ln w="25400">
              <a:solidFill>
                <a:schemeClr val="tx1"/>
              </a:solidFill>
            </a:ln>
          </p:spPr>
          <p:style>
            <a:lnRef idx="1">
              <a:schemeClr val="accent1"/>
            </a:lnRef>
            <a:fillRef idx="0">
              <a:schemeClr val="accent1"/>
            </a:fillRef>
            <a:effectRef idx="0">
              <a:schemeClr val="accent1"/>
            </a:effectRef>
            <a:fontRef idx="minor">
              <a:schemeClr val="tx1"/>
            </a:fontRef>
          </p:style>
        </p:cxn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dissolve">
                                      <p:cBhvr>
                                        <p:cTn id="22" dur="500"/>
                                        <p:tgtEl>
                                          <p:spTgt spid="14"/>
                                        </p:tgtEl>
                                      </p:cBhvr>
                                    </p:animEffect>
                                  </p:childTnLst>
                                </p:cTn>
                              </p:par>
                              <p:par>
                                <p:cTn id="23" presetID="9" presetClass="entr" presetSubtype="0" fill="hold" nodeType="with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dissolve">
                                      <p:cBhvr>
                                        <p:cTn id="25" dur="500"/>
                                        <p:tgtEl>
                                          <p:spTgt spid="15"/>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par>
                    <p:cTn id="31" fill="hold">
                      <p:stCondLst>
                        <p:cond delay="indefinite"/>
                      </p:stCondLst>
                      <p:childTnLst>
                        <p:par>
                          <p:cTn id="32" fill="hold">
                            <p:stCondLst>
                              <p:cond delay="0"/>
                            </p:stCondLst>
                            <p:childTnLst>
                              <p:par>
                                <p:cTn id="33" presetID="9" presetClass="entr" presetSubtype="0" fill="hold"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dissolve">
                                      <p:cBhvr>
                                        <p:cTn id="35" dur="500"/>
                                        <p:tgtEl>
                                          <p:spTgt spid="8"/>
                                        </p:tgtEl>
                                      </p:cBhvr>
                                    </p:animEffect>
                                  </p:childTnLst>
                                </p:cTn>
                              </p:par>
                              <p:par>
                                <p:cTn id="36" presetID="9" presetClass="entr" presetSubtype="0" fill="hold"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dissolve">
                                      <p:cBhvr>
                                        <p:cTn id="38" dur="500"/>
                                        <p:tgtEl>
                                          <p:spTgt spid="9"/>
                                        </p:tgtEl>
                                      </p:cBhvr>
                                    </p:animEffect>
                                  </p:childTnLst>
                                </p:cTn>
                              </p:par>
                            </p:childTnLst>
                          </p:cTn>
                        </p:par>
                      </p:childTnLst>
                    </p:cTn>
                  </p:par>
                  <p:par>
                    <p:cTn id="39" fill="hold">
                      <p:stCondLst>
                        <p:cond delay="indefinite"/>
                      </p:stCondLst>
                      <p:childTnLst>
                        <p:par>
                          <p:cTn id="40" fill="hold">
                            <p:stCondLst>
                              <p:cond delay="0"/>
                            </p:stCondLst>
                            <p:childTnLst>
                              <p:par>
                                <p:cTn id="41" presetID="9" presetClass="entr" presetSubtype="0" fill="hold" nodeType="clickEffect">
                                  <p:stCondLst>
                                    <p:cond delay="0"/>
                                  </p:stCondLst>
                                  <p:childTnLst>
                                    <p:set>
                                      <p:cBhvr>
                                        <p:cTn id="42" dur="1" fill="hold">
                                          <p:stCondLst>
                                            <p:cond delay="0"/>
                                          </p:stCondLst>
                                        </p:cTn>
                                        <p:tgtEl>
                                          <p:spTgt spid="18"/>
                                        </p:tgtEl>
                                        <p:attrNameLst>
                                          <p:attrName>style.visibility</p:attrName>
                                        </p:attrNameLst>
                                      </p:cBhvr>
                                      <p:to>
                                        <p:strVal val="visible"/>
                                      </p:to>
                                    </p:set>
                                    <p:animEffect transition="in" filter="dissolve">
                                      <p:cBhvr>
                                        <p:cTn id="43" dur="500"/>
                                        <p:tgtEl>
                                          <p:spTgt spid="18"/>
                                        </p:tgtEl>
                                      </p:cBhvr>
                                    </p:animEffect>
                                  </p:childTnLst>
                                </p:cTn>
                              </p:par>
                            </p:childTnLst>
                          </p:cTn>
                        </p:par>
                      </p:childTnLst>
                    </p:cTn>
                  </p:par>
                  <p:par>
                    <p:cTn id="44" fill="hold">
                      <p:stCondLst>
                        <p:cond delay="indefinite"/>
                      </p:stCondLst>
                      <p:childTnLst>
                        <p:par>
                          <p:cTn id="45" fill="hold">
                            <p:stCondLst>
                              <p:cond delay="0"/>
                            </p:stCondLst>
                            <p:childTnLst>
                              <p:par>
                                <p:cTn id="46" presetID="9" presetClass="entr" presetSubtype="0" fill="hold" nodeType="clickEffect">
                                  <p:stCondLst>
                                    <p:cond delay="0"/>
                                  </p:stCondLst>
                                  <p:childTnLst>
                                    <p:set>
                                      <p:cBhvr>
                                        <p:cTn id="47" dur="1" fill="hold">
                                          <p:stCondLst>
                                            <p:cond delay="0"/>
                                          </p:stCondLst>
                                        </p:cTn>
                                        <p:tgtEl>
                                          <p:spTgt spid="10"/>
                                        </p:tgtEl>
                                        <p:attrNameLst>
                                          <p:attrName>style.visibility</p:attrName>
                                        </p:attrNameLst>
                                      </p:cBhvr>
                                      <p:to>
                                        <p:strVal val="visible"/>
                                      </p:to>
                                    </p:set>
                                    <p:animEffect transition="in" filter="dissolve">
                                      <p:cBhvr>
                                        <p:cTn id="48" dur="500"/>
                                        <p:tgtEl>
                                          <p:spTgt spid="10"/>
                                        </p:tgtEl>
                                      </p:cBhvr>
                                    </p:animEffect>
                                  </p:childTnLst>
                                </p:cTn>
                              </p:par>
                              <p:par>
                                <p:cTn id="49" presetID="9" presetClass="entr" presetSubtype="0" fill="hold"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dissolve">
                                      <p:cBhvr>
                                        <p:cTn id="51" dur="500"/>
                                        <p:tgtEl>
                                          <p:spTgt spid="11"/>
                                        </p:tgtEl>
                                      </p:cBhvr>
                                    </p:animEffect>
                                  </p:childTnLst>
                                </p:cTn>
                              </p:par>
                              <p:par>
                                <p:cTn id="52" presetID="9" presetClass="entr" presetSubtype="0" fill="hold" nodeType="withEffect">
                                  <p:stCondLst>
                                    <p:cond delay="0"/>
                                  </p:stCondLst>
                                  <p:childTnLst>
                                    <p:set>
                                      <p:cBhvr>
                                        <p:cTn id="53" dur="1" fill="hold">
                                          <p:stCondLst>
                                            <p:cond delay="0"/>
                                          </p:stCondLst>
                                        </p:cTn>
                                        <p:tgtEl>
                                          <p:spTgt spid="12"/>
                                        </p:tgtEl>
                                        <p:attrNameLst>
                                          <p:attrName>style.visibility</p:attrName>
                                        </p:attrNameLst>
                                      </p:cBhvr>
                                      <p:to>
                                        <p:strVal val="visible"/>
                                      </p:to>
                                    </p:set>
                                    <p:animEffect transition="in" filter="dissolve">
                                      <p:cBhvr>
                                        <p:cTn id="54" dur="500"/>
                                        <p:tgtEl>
                                          <p:spTgt spid="12"/>
                                        </p:tgtEl>
                                      </p:cBhvr>
                                    </p:animEffect>
                                  </p:childTnLst>
                                </p:cTn>
                              </p:par>
                              <p:par>
                                <p:cTn id="55" presetID="9" presetClass="entr" presetSubtype="0" fill="hold" nodeType="with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dissolve">
                                      <p:cBhvr>
                                        <p:cTn id="5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6000" b="1" dirty="0" smtClean="0">
                <a:solidFill>
                  <a:schemeClr val="bg1"/>
                </a:solidFill>
                <a:effectLst>
                  <a:outerShdw blurRad="76200" dist="76200" dir="2700000" algn="tl" rotWithShape="0">
                    <a:schemeClr val="tx1"/>
                  </a:outerShdw>
                </a:effectLst>
              </a:rPr>
              <a:t>The Geneva Bible</a:t>
            </a:r>
            <a:endParaRPr lang="en-US" sz="6000" b="1" dirty="0">
              <a:solidFill>
                <a:schemeClr val="bg1"/>
              </a:solidFill>
              <a:effectLst>
                <a:outerShdw blurRad="76200" dist="76200" dir="2700000" algn="tl" rotWithShape="0">
                  <a:schemeClr val="tx1"/>
                </a:outerShdw>
              </a:effectLst>
            </a:endParaRPr>
          </a:p>
        </p:txBody>
      </p:sp>
      <p:sp>
        <p:nvSpPr>
          <p:cNvPr id="4" name="TextBox 3"/>
          <p:cNvSpPr txBox="1"/>
          <p:nvPr/>
        </p:nvSpPr>
        <p:spPr>
          <a:xfrm>
            <a:off x="685800" y="6248400"/>
            <a:ext cx="5104795" cy="369332"/>
          </a:xfrm>
          <a:prstGeom prst="rect">
            <a:avLst/>
          </a:prstGeom>
          <a:noFill/>
        </p:spPr>
        <p:txBody>
          <a:bodyPr wrap="none" rtlCol="0">
            <a:spAutoFit/>
          </a:bodyPr>
          <a:lstStyle/>
          <a:p>
            <a:r>
              <a:rPr lang="en-US" dirty="0" smtClean="0">
                <a:solidFill>
                  <a:schemeClr val="bg1"/>
                </a:solidFill>
              </a:rPr>
              <a:t>Wikipedia – </a:t>
            </a:r>
            <a:r>
              <a:rPr lang="en-US" i="1" dirty="0" smtClean="0">
                <a:solidFill>
                  <a:schemeClr val="bg1"/>
                </a:solidFill>
              </a:rPr>
              <a:t>Early Modern English Bible translations</a:t>
            </a:r>
            <a:endParaRPr lang="en-US" i="1" dirty="0">
              <a:solidFill>
                <a:schemeClr val="bg1"/>
              </a:solidFill>
            </a:endParaRPr>
          </a:p>
        </p:txBody>
      </p:sp>
    </p:spTree>
  </p:cSld>
  <p:clrMapOvr>
    <a:masterClrMapping/>
  </p:clrMapOvr>
  <p:transition>
    <p:zoom/>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62000"/>
          </a:xfrm>
        </p:spPr>
        <p:txBody>
          <a:bodyPr>
            <a:normAutofit/>
          </a:bodyPr>
          <a:lstStyle/>
          <a:p>
            <a:r>
              <a:rPr lang="en-US" b="1" dirty="0" smtClean="0">
                <a:solidFill>
                  <a:schemeClr val="bg1"/>
                </a:solidFill>
                <a:effectLst>
                  <a:outerShdw blurRad="76200" dist="76200" dir="2700000" algn="tl" rotWithShape="0">
                    <a:schemeClr val="tx1"/>
                  </a:outerShdw>
                </a:effectLst>
              </a:rPr>
              <a:t>The Geneva Bible</a:t>
            </a:r>
            <a:endParaRPr lang="en-US" b="1" dirty="0">
              <a:solidFill>
                <a:schemeClr val="bg1"/>
              </a:solidFill>
              <a:effectLst>
                <a:outerShdw blurRad="76200" dist="76200" dir="2700000" algn="tl" rotWithShape="0">
                  <a:schemeClr val="tx1"/>
                </a:outerShdw>
              </a:effectLst>
            </a:endParaRPr>
          </a:p>
        </p:txBody>
      </p:sp>
      <p:sp>
        <p:nvSpPr>
          <p:cNvPr id="3" name="Content Placeholder 2"/>
          <p:cNvSpPr>
            <a:spLocks noGrp="1"/>
          </p:cNvSpPr>
          <p:nvPr>
            <p:ph idx="1"/>
          </p:nvPr>
        </p:nvSpPr>
        <p:spPr>
          <a:xfrm>
            <a:off x="457200" y="838200"/>
            <a:ext cx="8229600" cy="5638800"/>
          </a:xfrm>
        </p:spPr>
        <p:txBody>
          <a:bodyPr>
            <a:normAutofit fontScale="92500" lnSpcReduction="20000"/>
          </a:bodyPr>
          <a:lstStyle/>
          <a:p>
            <a:r>
              <a:rPr lang="en-US" b="1" dirty="0" smtClean="0">
                <a:ln>
                  <a:solidFill>
                    <a:schemeClr val="tx1"/>
                  </a:solidFill>
                </a:ln>
                <a:solidFill>
                  <a:schemeClr val="tx2">
                    <a:lumMod val="40000"/>
                    <a:lumOff val="60000"/>
                  </a:schemeClr>
                </a:solidFill>
                <a:effectLst>
                  <a:outerShdw blurRad="76200" dist="76200" dir="2700000" algn="tl" rotWithShape="0">
                    <a:schemeClr val="tx1"/>
                  </a:outerShdw>
                </a:effectLst>
              </a:rPr>
              <a:t>The Geneva Bible was published in Geneva in 1560, by William Whittingham, brother-in-law to John Calvin.</a:t>
            </a:r>
          </a:p>
          <a:p>
            <a:r>
              <a:rPr lang="en-US" b="1" dirty="0" smtClean="0">
                <a:ln>
                  <a:solidFill>
                    <a:schemeClr val="tx1"/>
                  </a:solidFill>
                </a:ln>
                <a:solidFill>
                  <a:schemeClr val="tx2">
                    <a:lumMod val="40000"/>
                    <a:lumOff val="60000"/>
                  </a:schemeClr>
                </a:solidFill>
                <a:effectLst>
                  <a:outerShdw blurRad="76200" dist="76200" dir="2700000" algn="tl" rotWithShape="0">
                    <a:schemeClr val="tx1"/>
                  </a:outerShdw>
                </a:effectLst>
              </a:rPr>
              <a:t>It was translated from the original languages and was often more direct and modern in style than the King James Version printed 51 years later.</a:t>
            </a:r>
          </a:p>
          <a:p>
            <a:r>
              <a:rPr lang="en-US" b="1" dirty="0" smtClean="0">
                <a:ln>
                  <a:solidFill>
                    <a:schemeClr val="tx1"/>
                  </a:solidFill>
                </a:ln>
                <a:solidFill>
                  <a:schemeClr val="tx2">
                    <a:lumMod val="40000"/>
                    <a:lumOff val="60000"/>
                  </a:schemeClr>
                </a:solidFill>
                <a:effectLst>
                  <a:outerShdw blurRad="76200" dist="76200" dir="2700000" algn="tl" rotWithShape="0">
                    <a:schemeClr val="tx1"/>
                  </a:outerShdw>
                </a:effectLst>
              </a:rPr>
              <a:t>It was the primary Bible of the 16th Century Protestant movement and was the Bible used by William Shakespeare, John Knox, and John Bunyan, author of Pilgrim's Progress. </a:t>
            </a:r>
          </a:p>
          <a:p>
            <a:r>
              <a:rPr lang="en-US" b="1" dirty="0" smtClean="0">
                <a:ln>
                  <a:solidFill>
                    <a:schemeClr val="tx1"/>
                  </a:solidFill>
                </a:ln>
                <a:solidFill>
                  <a:schemeClr val="tx2">
                    <a:lumMod val="40000"/>
                    <a:lumOff val="60000"/>
                  </a:schemeClr>
                </a:solidFill>
                <a:effectLst>
                  <a:outerShdw blurRad="76200" dist="76200" dir="2700000" algn="tl" rotWithShape="0">
                    <a:schemeClr val="tx1"/>
                  </a:outerShdw>
                </a:effectLst>
              </a:rPr>
              <a:t>It was also popular with the Puritans and was one of the Bibles taken to America on the Mayflower.</a:t>
            </a:r>
          </a:p>
        </p:txBody>
      </p:sp>
      <p:sp>
        <p:nvSpPr>
          <p:cNvPr id="4" name="TextBox 3"/>
          <p:cNvSpPr txBox="1"/>
          <p:nvPr/>
        </p:nvSpPr>
        <p:spPr>
          <a:xfrm>
            <a:off x="685800" y="6488668"/>
            <a:ext cx="5104795" cy="369332"/>
          </a:xfrm>
          <a:prstGeom prst="rect">
            <a:avLst/>
          </a:prstGeom>
          <a:noFill/>
        </p:spPr>
        <p:txBody>
          <a:bodyPr wrap="none" rtlCol="0">
            <a:spAutoFit/>
          </a:bodyPr>
          <a:lstStyle/>
          <a:p>
            <a:r>
              <a:rPr lang="en-US" dirty="0" smtClean="0">
                <a:solidFill>
                  <a:schemeClr val="bg1"/>
                </a:solidFill>
              </a:rPr>
              <a:t>Wikipedia – </a:t>
            </a:r>
            <a:r>
              <a:rPr lang="en-US" i="1" dirty="0" smtClean="0">
                <a:solidFill>
                  <a:schemeClr val="bg1"/>
                </a:solidFill>
              </a:rPr>
              <a:t>Early Modern English Bible translations</a:t>
            </a:r>
            <a:endParaRPr lang="en-US" i="1" dirty="0">
              <a:solidFill>
                <a:schemeClr val="bg1"/>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762000"/>
          </a:xfrm>
        </p:spPr>
        <p:txBody>
          <a:bodyPr>
            <a:normAutofit/>
          </a:bodyPr>
          <a:lstStyle/>
          <a:p>
            <a:r>
              <a:rPr lang="en-US" b="1" dirty="0" smtClean="0">
                <a:solidFill>
                  <a:schemeClr val="bg1"/>
                </a:solidFill>
                <a:effectLst>
                  <a:outerShdw blurRad="76200" dist="76200" dir="2700000" algn="tl" rotWithShape="0">
                    <a:schemeClr val="tx1"/>
                  </a:outerShdw>
                </a:effectLst>
              </a:rPr>
              <a:t>The Geneva Bible</a:t>
            </a:r>
            <a:endParaRPr lang="en-US" b="1" dirty="0">
              <a:solidFill>
                <a:schemeClr val="bg1"/>
              </a:solidFill>
              <a:effectLst>
                <a:outerShdw blurRad="76200" dist="76200" dir="2700000" algn="tl" rotWithShape="0">
                  <a:schemeClr val="tx1"/>
                </a:outerShdw>
              </a:effectLst>
            </a:endParaRPr>
          </a:p>
        </p:txBody>
      </p:sp>
      <p:sp>
        <p:nvSpPr>
          <p:cNvPr id="3" name="Content Placeholder 2"/>
          <p:cNvSpPr>
            <a:spLocks noGrp="1"/>
          </p:cNvSpPr>
          <p:nvPr>
            <p:ph idx="1"/>
          </p:nvPr>
        </p:nvSpPr>
        <p:spPr>
          <a:xfrm>
            <a:off x="457200" y="838200"/>
            <a:ext cx="8229600" cy="5638800"/>
          </a:xfrm>
        </p:spPr>
        <p:txBody>
          <a:bodyPr>
            <a:normAutofit lnSpcReduction="10000"/>
          </a:bodyPr>
          <a:lstStyle/>
          <a:p>
            <a:pPr>
              <a:lnSpc>
                <a:spcPct val="80000"/>
              </a:lnSpc>
            </a:pPr>
            <a:r>
              <a:rPr lang="en-US" b="1" dirty="0" smtClean="0">
                <a:ln>
                  <a:solidFill>
                    <a:schemeClr val="tx1"/>
                  </a:solidFill>
                </a:ln>
                <a:solidFill>
                  <a:schemeClr val="tx2">
                    <a:lumMod val="40000"/>
                    <a:lumOff val="60000"/>
                  </a:schemeClr>
                </a:solidFill>
                <a:effectLst>
                  <a:outerShdw blurRad="76200" dist="76200" dir="2700000" algn="tl" rotWithShape="0">
                    <a:schemeClr val="tx1"/>
                  </a:outerShdw>
                </a:effectLst>
              </a:rPr>
              <a:t>The Geneva Bible was the first printed, mass – produced Bible made available directly to the general public which came with cross-references, introductions to each book of the Bible, maps, tables, indexes, etc.— making the Geneva Bible </a:t>
            </a:r>
            <a:r>
              <a:rPr lang="en-US" b="1" u="sng" dirty="0" smtClean="0">
                <a:ln>
                  <a:solidFill>
                    <a:schemeClr val="tx1"/>
                  </a:solidFill>
                </a:ln>
                <a:solidFill>
                  <a:schemeClr val="tx2">
                    <a:lumMod val="40000"/>
                    <a:lumOff val="60000"/>
                  </a:schemeClr>
                </a:solidFill>
                <a:effectLst>
                  <a:outerShdw blurRad="76200" dist="76200" dir="2700000" algn="tl" rotWithShape="0">
                    <a:schemeClr val="tx1"/>
                  </a:outerShdw>
                </a:effectLst>
              </a:rPr>
              <a:t>the first English study bible</a:t>
            </a:r>
            <a:r>
              <a:rPr lang="en-US" b="1" dirty="0" smtClean="0">
                <a:ln>
                  <a:solidFill>
                    <a:schemeClr val="tx1"/>
                  </a:solidFill>
                </a:ln>
                <a:solidFill>
                  <a:schemeClr val="tx2">
                    <a:lumMod val="40000"/>
                    <a:lumOff val="60000"/>
                  </a:schemeClr>
                </a:solidFill>
                <a:effectLst>
                  <a:outerShdw blurRad="76200" dist="76200" dir="2700000" algn="tl" rotWithShape="0">
                    <a:schemeClr val="tx1"/>
                  </a:outerShdw>
                </a:effectLst>
              </a:rPr>
              <a:t>.</a:t>
            </a:r>
          </a:p>
          <a:p>
            <a:pPr>
              <a:lnSpc>
                <a:spcPct val="80000"/>
              </a:lnSpc>
            </a:pPr>
            <a:r>
              <a:rPr lang="en-US" b="1" dirty="0" smtClean="0">
                <a:ln>
                  <a:solidFill>
                    <a:schemeClr val="tx1"/>
                  </a:solidFill>
                </a:ln>
                <a:solidFill>
                  <a:schemeClr val="tx2">
                    <a:lumMod val="40000"/>
                    <a:lumOff val="60000"/>
                  </a:schemeClr>
                </a:solidFill>
                <a:effectLst>
                  <a:outerShdw blurRad="76200" dist="76200" dir="2700000" algn="tl" rotWithShape="0">
                    <a:schemeClr val="tx1"/>
                  </a:outerShdw>
                </a:effectLst>
              </a:rPr>
              <a:t>It was the first English Bible to include </a:t>
            </a:r>
            <a:r>
              <a:rPr lang="en-US" b="1" u="sng" dirty="0" smtClean="0">
                <a:ln>
                  <a:solidFill>
                    <a:schemeClr val="tx1"/>
                  </a:solidFill>
                </a:ln>
                <a:solidFill>
                  <a:schemeClr val="tx2">
                    <a:lumMod val="40000"/>
                    <a:lumOff val="60000"/>
                  </a:schemeClr>
                </a:solidFill>
                <a:effectLst>
                  <a:outerShdw blurRad="76200" dist="76200" dir="2700000" algn="tl" rotWithShape="0">
                    <a:schemeClr val="tx1"/>
                  </a:outerShdw>
                </a:effectLst>
              </a:rPr>
              <a:t>verse numbers</a:t>
            </a:r>
            <a:r>
              <a:rPr lang="en-US" b="1" dirty="0" smtClean="0">
                <a:ln>
                  <a:solidFill>
                    <a:schemeClr val="tx1"/>
                  </a:solidFill>
                </a:ln>
                <a:solidFill>
                  <a:schemeClr val="tx2">
                    <a:lumMod val="40000"/>
                    <a:lumOff val="60000"/>
                  </a:schemeClr>
                </a:solidFill>
                <a:effectLst>
                  <a:outerShdw blurRad="76200" dist="76200" dir="2700000" algn="tl" rotWithShape="0">
                    <a:schemeClr val="tx1"/>
                  </a:outerShdw>
                </a:effectLst>
              </a:rPr>
              <a:t> (which were introduced by Robert </a:t>
            </a:r>
            <a:r>
              <a:rPr lang="en-US" b="1" dirty="0" err="1" smtClean="0">
                <a:ln>
                  <a:solidFill>
                    <a:schemeClr val="tx1"/>
                  </a:solidFill>
                </a:ln>
                <a:solidFill>
                  <a:schemeClr val="tx2">
                    <a:lumMod val="40000"/>
                    <a:lumOff val="60000"/>
                  </a:schemeClr>
                </a:solidFill>
                <a:effectLst>
                  <a:outerShdw blurRad="76200" dist="76200" dir="2700000" algn="tl" rotWithShape="0">
                    <a:schemeClr val="tx1"/>
                  </a:outerShdw>
                </a:effectLst>
              </a:rPr>
              <a:t>Stephanus</a:t>
            </a:r>
            <a:r>
              <a:rPr lang="en-US" b="1" dirty="0" smtClean="0">
                <a:ln>
                  <a:solidFill>
                    <a:schemeClr val="tx1"/>
                  </a:solidFill>
                </a:ln>
                <a:solidFill>
                  <a:schemeClr val="tx2">
                    <a:lumMod val="40000"/>
                    <a:lumOff val="60000"/>
                  </a:schemeClr>
                </a:solidFill>
                <a:effectLst>
                  <a:outerShdw blurRad="76200" dist="76200" dir="2700000" algn="tl" rotWithShape="0">
                    <a:schemeClr val="tx1"/>
                  </a:outerShdw>
                </a:effectLst>
              </a:rPr>
              <a:t> in his 1551 revision of </a:t>
            </a:r>
            <a:r>
              <a:rPr lang="en-US" b="1" dirty="0" err="1" smtClean="0">
                <a:ln>
                  <a:solidFill>
                    <a:schemeClr val="tx1"/>
                  </a:solidFill>
                </a:ln>
                <a:solidFill>
                  <a:schemeClr val="tx2">
                    <a:lumMod val="40000"/>
                    <a:lumOff val="60000"/>
                  </a:schemeClr>
                </a:solidFill>
                <a:effectLst>
                  <a:outerShdw blurRad="76200" dist="76200" dir="2700000" algn="tl" rotWithShape="0">
                    <a:schemeClr val="tx1"/>
                  </a:outerShdw>
                </a:effectLst>
              </a:rPr>
              <a:t>Erausmus</a:t>
            </a:r>
            <a:r>
              <a:rPr lang="en-US" b="1" dirty="0" smtClean="0">
                <a:ln>
                  <a:solidFill>
                    <a:schemeClr val="tx1"/>
                  </a:solidFill>
                </a:ln>
                <a:solidFill>
                  <a:schemeClr val="tx2">
                    <a:lumMod val="40000"/>
                    <a:lumOff val="60000"/>
                  </a:schemeClr>
                </a:solidFill>
                <a:effectLst>
                  <a:outerShdw blurRad="76200" dist="76200" dir="2700000" algn="tl" rotWithShape="0">
                    <a:schemeClr val="tx1"/>
                  </a:outerShdw>
                </a:effectLst>
              </a:rPr>
              <a:t>’ Greek text)</a:t>
            </a:r>
          </a:p>
          <a:p>
            <a:pPr>
              <a:lnSpc>
                <a:spcPct val="80000"/>
              </a:lnSpc>
            </a:pPr>
            <a:r>
              <a:rPr lang="en-US" b="1" dirty="0" smtClean="0">
                <a:ln>
                  <a:solidFill>
                    <a:schemeClr val="tx1"/>
                  </a:solidFill>
                </a:ln>
                <a:solidFill>
                  <a:schemeClr val="tx2">
                    <a:lumMod val="40000"/>
                    <a:lumOff val="60000"/>
                  </a:schemeClr>
                </a:solidFill>
                <a:effectLst>
                  <a:outerShdw blurRad="76200" dist="76200" dir="2700000" algn="tl" rotWithShape="0">
                    <a:schemeClr val="tx1"/>
                  </a:outerShdw>
                </a:effectLst>
              </a:rPr>
              <a:t>It had full "notes on hard passages", some of which eventually proved controversial to King James and prompting him to call for the production of the King James version.</a:t>
            </a:r>
          </a:p>
          <a:p>
            <a:endParaRPr lang="en-US" dirty="0">
              <a:solidFill>
                <a:schemeClr val="bg1"/>
              </a:solidFill>
            </a:endParaRPr>
          </a:p>
        </p:txBody>
      </p:sp>
      <p:sp>
        <p:nvSpPr>
          <p:cNvPr id="4" name="TextBox 3"/>
          <p:cNvSpPr txBox="1"/>
          <p:nvPr/>
        </p:nvSpPr>
        <p:spPr>
          <a:xfrm>
            <a:off x="685800" y="6488668"/>
            <a:ext cx="5104795" cy="369332"/>
          </a:xfrm>
          <a:prstGeom prst="rect">
            <a:avLst/>
          </a:prstGeom>
          <a:noFill/>
        </p:spPr>
        <p:txBody>
          <a:bodyPr wrap="none" rtlCol="0">
            <a:spAutoFit/>
          </a:bodyPr>
          <a:lstStyle/>
          <a:p>
            <a:r>
              <a:rPr lang="en-US" dirty="0" smtClean="0">
                <a:solidFill>
                  <a:schemeClr val="bg1"/>
                </a:solidFill>
              </a:rPr>
              <a:t>Wikipedia – </a:t>
            </a:r>
            <a:r>
              <a:rPr lang="en-US" i="1" dirty="0" smtClean="0">
                <a:solidFill>
                  <a:schemeClr val="bg1"/>
                </a:solidFill>
              </a:rPr>
              <a:t>Early Modern English Bible translations</a:t>
            </a:r>
            <a:endParaRPr lang="en-US" i="1" dirty="0">
              <a:solidFill>
                <a:schemeClr val="bg1"/>
              </a:solidFill>
            </a:endParaRP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0"/>
            <a:ext cx="8229600" cy="838200"/>
          </a:xfrm>
        </p:spPr>
        <p:txBody>
          <a:bodyPr>
            <a:normAutofit/>
          </a:bodyPr>
          <a:lstStyle/>
          <a:p>
            <a:r>
              <a:rPr lang="en-US" sz="4800" dirty="0" smtClean="0">
                <a:ln>
                  <a:solidFill>
                    <a:schemeClr val="tx1"/>
                  </a:solidFill>
                </a:ln>
                <a:solidFill>
                  <a:srgbClr val="00B0F0"/>
                </a:solidFill>
                <a:effectLst>
                  <a:outerShdw blurRad="76200" dist="76200" dir="2700000" algn="tl" rotWithShape="0">
                    <a:prstClr val="black"/>
                  </a:outerShdw>
                </a:effectLst>
              </a:rPr>
              <a:t>The Bishops' Bible</a:t>
            </a:r>
            <a:endParaRPr lang="en-US" sz="4800" dirty="0">
              <a:ln>
                <a:solidFill>
                  <a:schemeClr val="tx1"/>
                </a:solidFill>
              </a:ln>
              <a:solidFill>
                <a:srgbClr val="00B0F0"/>
              </a:solidFill>
              <a:effectLst>
                <a:outerShdw blurRad="76200" dist="76200" dir="2700000" algn="tl" rotWithShape="0">
                  <a:prstClr val="black"/>
                </a:outerShdw>
              </a:effectLst>
            </a:endParaRPr>
          </a:p>
        </p:txBody>
      </p:sp>
      <p:sp>
        <p:nvSpPr>
          <p:cNvPr id="3" name="Content Placeholder 2"/>
          <p:cNvSpPr>
            <a:spLocks noGrp="1"/>
          </p:cNvSpPr>
          <p:nvPr>
            <p:ph idx="1"/>
          </p:nvPr>
        </p:nvSpPr>
        <p:spPr>
          <a:xfrm>
            <a:off x="457200" y="914400"/>
            <a:ext cx="8229600" cy="5486400"/>
          </a:xfrm>
        </p:spPr>
        <p:txBody>
          <a:bodyPr>
            <a:normAutofit fontScale="92500" lnSpcReduction="10000"/>
          </a:bodyPr>
          <a:lstStyle/>
          <a:p>
            <a:r>
              <a:rPr lang="en-US" b="1" dirty="0" smtClean="0">
                <a:ln>
                  <a:solidFill>
                    <a:schemeClr val="tx1"/>
                  </a:solidFill>
                </a:ln>
                <a:solidFill>
                  <a:srgbClr val="00B0F0"/>
                </a:solidFill>
                <a:effectLst>
                  <a:outerShdw blurRad="76200" dist="76200" dir="2700000" algn="tl" rotWithShape="0">
                    <a:prstClr val="black"/>
                  </a:outerShdw>
                </a:effectLst>
              </a:rPr>
              <a:t>The Bishop’s Bible was produced in 1568 by Archbishop Parker and eight bishops--from whom the version received its name.</a:t>
            </a:r>
          </a:p>
          <a:p>
            <a:r>
              <a:rPr lang="en-US" b="1" dirty="0" smtClean="0">
                <a:ln>
                  <a:solidFill>
                    <a:schemeClr val="tx1"/>
                  </a:solidFill>
                </a:ln>
                <a:solidFill>
                  <a:srgbClr val="00B0F0"/>
                </a:solidFill>
                <a:effectLst>
                  <a:outerShdw blurRad="76200" dist="76200" dir="2700000" algn="tl" rotWithShape="0">
                    <a:prstClr val="black"/>
                  </a:outerShdw>
                </a:effectLst>
              </a:rPr>
              <a:t>This became the next officially sanctioned Bible (by the Church of England under Elizabeth) replacing the previously authorized “Great Bible”.</a:t>
            </a:r>
          </a:p>
          <a:p>
            <a:r>
              <a:rPr lang="en-US" b="1" dirty="0" smtClean="0">
                <a:ln>
                  <a:solidFill>
                    <a:schemeClr val="tx1"/>
                  </a:solidFill>
                </a:ln>
                <a:solidFill>
                  <a:srgbClr val="00B0F0"/>
                </a:solidFill>
                <a:effectLst>
                  <a:outerShdw blurRad="76200" dist="76200" dir="2700000" algn="tl" rotWithShape="0">
                    <a:prstClr val="black"/>
                  </a:outerShdw>
                </a:effectLst>
              </a:rPr>
              <a:t>It was hoped that the Bishop’s Bible would effectively compete with the unsanctioned Geneva Bible which had no hope of receiving official approval from the Queen or the Church of England.</a:t>
            </a:r>
            <a:endParaRPr lang="en-US" b="1" dirty="0">
              <a:ln>
                <a:solidFill>
                  <a:schemeClr val="tx1"/>
                </a:solidFill>
              </a:ln>
              <a:solidFill>
                <a:srgbClr val="00B0F0"/>
              </a:solidFill>
              <a:effectLst>
                <a:outerShdw blurRad="76200" dist="76200" dir="2700000" algn="tl" rotWithShape="0">
                  <a:prstClr val="black"/>
                </a:outerShdw>
              </a:effectLst>
            </a:endParaRPr>
          </a:p>
        </p:txBody>
      </p:sp>
      <p:sp>
        <p:nvSpPr>
          <p:cNvPr id="4" name="TextBox 3"/>
          <p:cNvSpPr txBox="1"/>
          <p:nvPr/>
        </p:nvSpPr>
        <p:spPr>
          <a:xfrm>
            <a:off x="685800" y="6457890"/>
            <a:ext cx="5523948" cy="400110"/>
          </a:xfrm>
          <a:prstGeom prst="rect">
            <a:avLst/>
          </a:prstGeom>
          <a:noFill/>
        </p:spPr>
        <p:txBody>
          <a:bodyPr wrap="none" rtlCol="0">
            <a:spAutoFit/>
          </a:bodyPr>
          <a:lstStyle/>
          <a:p>
            <a:r>
              <a:rPr lang="en-US" sz="2000" dirty="0" smtClean="0">
                <a:solidFill>
                  <a:srgbClr val="00B0F0"/>
                </a:solidFill>
                <a:effectLst>
                  <a:outerShdw blurRad="76200" dist="63500" dir="2700000" algn="tl" rotWithShape="0">
                    <a:prstClr val="black"/>
                  </a:outerShdw>
                </a:effectLst>
              </a:rPr>
              <a:t>Wikipedia – </a:t>
            </a:r>
            <a:r>
              <a:rPr lang="en-US" sz="2000" i="1" dirty="0" smtClean="0">
                <a:solidFill>
                  <a:srgbClr val="00B0F0"/>
                </a:solidFill>
                <a:effectLst>
                  <a:outerShdw blurRad="76200" dist="63500" dir="2700000" algn="tl" rotWithShape="0">
                    <a:prstClr val="black"/>
                  </a:outerShdw>
                </a:effectLst>
              </a:rPr>
              <a:t>Early Modern English Bible translations</a:t>
            </a:r>
            <a:endParaRPr lang="en-US" sz="2000" i="1" dirty="0">
              <a:solidFill>
                <a:srgbClr val="00B0F0"/>
              </a:solidFill>
              <a:effectLst>
                <a:outerShdw blurRad="76200" dist="63500" dir="2700000" algn="tl" rotWithShape="0">
                  <a:prstClr val="black"/>
                </a:outerShdw>
              </a:effectLst>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0" y="0"/>
            <a:ext cx="9144000" cy="6858000"/>
            <a:chOff x="0" y="0"/>
            <a:chExt cx="9144000" cy="6858000"/>
          </a:xfrm>
        </p:grpSpPr>
        <p:pic>
          <p:nvPicPr>
            <p:cNvPr id="6" name="Picture 5" descr="reims_cathedral.jpg"/>
            <p:cNvPicPr>
              <a:picLocks noChangeAspect="1"/>
            </p:cNvPicPr>
            <p:nvPr/>
          </p:nvPicPr>
          <p:blipFill>
            <a:blip r:embed="rId2" cstate="print">
              <a:lum bright="21000" contrast="-42000"/>
            </a:blip>
            <a:stretch>
              <a:fillRect/>
            </a:stretch>
          </p:blipFill>
          <p:spPr>
            <a:xfrm>
              <a:off x="3747247" y="0"/>
              <a:ext cx="5396753" cy="6858000"/>
            </a:xfrm>
            <a:prstGeom prst="rect">
              <a:avLst/>
            </a:prstGeom>
          </p:spPr>
        </p:pic>
        <p:pic>
          <p:nvPicPr>
            <p:cNvPr id="5" name="Picture 4" descr="Douai._belfry.jpg"/>
            <p:cNvPicPr>
              <a:picLocks noChangeAspect="1"/>
            </p:cNvPicPr>
            <p:nvPr/>
          </p:nvPicPr>
          <p:blipFill>
            <a:blip r:embed="rId3" cstate="print">
              <a:lum bright="21000" contrast="-42000"/>
            </a:blip>
            <a:stretch>
              <a:fillRect/>
            </a:stretch>
          </p:blipFill>
          <p:spPr>
            <a:xfrm>
              <a:off x="0" y="0"/>
              <a:ext cx="4163245" cy="6858000"/>
            </a:xfrm>
            <a:prstGeom prst="rect">
              <a:avLst/>
            </a:prstGeom>
          </p:spPr>
        </p:pic>
      </p:grpSp>
      <p:sp>
        <p:nvSpPr>
          <p:cNvPr id="2" name="Title 1"/>
          <p:cNvSpPr>
            <a:spLocks noGrp="1"/>
          </p:cNvSpPr>
          <p:nvPr>
            <p:ph type="title"/>
          </p:nvPr>
        </p:nvSpPr>
        <p:spPr>
          <a:xfrm>
            <a:off x="457200" y="0"/>
            <a:ext cx="8229600" cy="914400"/>
          </a:xfrm>
        </p:spPr>
        <p:txBody>
          <a:bodyPr/>
          <a:lstStyle/>
          <a:p>
            <a:r>
              <a:rPr lang="en-US" b="1" dirty="0" smtClean="0">
                <a:ln>
                  <a:solidFill>
                    <a:schemeClr val="tx1"/>
                  </a:solidFill>
                </a:ln>
                <a:solidFill>
                  <a:schemeClr val="bg1"/>
                </a:solidFill>
                <a:effectLst>
                  <a:outerShdw blurRad="76200" dist="76200" dir="2700000" algn="tl" rotWithShape="0">
                    <a:prstClr val="black"/>
                  </a:outerShdw>
                </a:effectLst>
              </a:rPr>
              <a:t>The Douay-Rheims Version</a:t>
            </a:r>
            <a:endParaRPr lang="en-US" b="1" dirty="0">
              <a:ln>
                <a:solidFill>
                  <a:schemeClr val="tx1"/>
                </a:solidFill>
              </a:ln>
              <a:solidFill>
                <a:schemeClr val="bg1"/>
              </a:solidFill>
              <a:effectLst>
                <a:outerShdw blurRad="76200" dist="76200" dir="2700000" algn="tl" rotWithShape="0">
                  <a:prstClr val="black"/>
                </a:outerShdw>
              </a:effectLst>
            </a:endParaRPr>
          </a:p>
        </p:txBody>
      </p:sp>
      <p:sp>
        <p:nvSpPr>
          <p:cNvPr id="3" name="Content Placeholder 2"/>
          <p:cNvSpPr>
            <a:spLocks noGrp="1"/>
          </p:cNvSpPr>
          <p:nvPr>
            <p:ph idx="1"/>
          </p:nvPr>
        </p:nvSpPr>
        <p:spPr>
          <a:xfrm>
            <a:off x="457200" y="838200"/>
            <a:ext cx="8229600" cy="5638800"/>
          </a:xfrm>
        </p:spPr>
        <p:txBody>
          <a:bodyPr>
            <a:normAutofit lnSpcReduction="10000"/>
          </a:bodyPr>
          <a:lstStyle/>
          <a:p>
            <a:r>
              <a:rPr lang="en-US" b="1" dirty="0" smtClean="0">
                <a:ln>
                  <a:solidFill>
                    <a:schemeClr val="tx1"/>
                  </a:solidFill>
                </a:ln>
                <a:solidFill>
                  <a:schemeClr val="bg1"/>
                </a:solidFill>
                <a:effectLst>
                  <a:glow rad="63500">
                    <a:schemeClr val="accent6">
                      <a:satMod val="175000"/>
                      <a:alpha val="40000"/>
                    </a:schemeClr>
                  </a:glow>
                  <a:outerShdw blurRad="76200" dist="76200" dir="2700000" algn="tl" rotWithShape="0">
                    <a:prstClr val="black"/>
                  </a:outerShdw>
                </a:effectLst>
              </a:rPr>
              <a:t>The Douai (or Douay) version was the work of English </a:t>
            </a:r>
            <a:r>
              <a:rPr lang="en-US" b="1" u="sng" dirty="0" smtClean="0">
                <a:ln>
                  <a:solidFill>
                    <a:schemeClr val="tx1"/>
                  </a:solidFill>
                </a:ln>
                <a:solidFill>
                  <a:schemeClr val="bg1"/>
                </a:solidFill>
                <a:effectLst>
                  <a:glow rad="63500">
                    <a:schemeClr val="accent6">
                      <a:satMod val="175000"/>
                      <a:alpha val="40000"/>
                    </a:schemeClr>
                  </a:glow>
                  <a:outerShdw blurRad="76200" dist="76200" dir="2700000" algn="tl" rotWithShape="0">
                    <a:prstClr val="black"/>
                  </a:outerShdw>
                </a:effectLst>
              </a:rPr>
              <a:t>Roman Catholic</a:t>
            </a:r>
            <a:r>
              <a:rPr lang="en-US" b="1" dirty="0" smtClean="0">
                <a:ln>
                  <a:solidFill>
                    <a:schemeClr val="tx1"/>
                  </a:solidFill>
                </a:ln>
                <a:solidFill>
                  <a:schemeClr val="bg1"/>
                </a:solidFill>
                <a:effectLst>
                  <a:glow rad="63500">
                    <a:schemeClr val="accent6">
                      <a:satMod val="175000"/>
                      <a:alpha val="40000"/>
                    </a:schemeClr>
                  </a:glow>
                  <a:outerShdw blurRad="76200" dist="76200" dir="2700000" algn="tl" rotWithShape="0">
                    <a:prstClr val="black"/>
                  </a:outerShdw>
                </a:effectLst>
              </a:rPr>
              <a:t> scholars connected with the University of Douai in France. </a:t>
            </a:r>
          </a:p>
          <a:p>
            <a:r>
              <a:rPr lang="en-US" b="1" dirty="0" smtClean="0">
                <a:ln>
                  <a:solidFill>
                    <a:schemeClr val="tx1"/>
                  </a:solidFill>
                </a:ln>
                <a:solidFill>
                  <a:schemeClr val="bg1"/>
                </a:solidFill>
                <a:effectLst>
                  <a:glow rad="63500">
                    <a:schemeClr val="accent6">
                      <a:satMod val="175000"/>
                      <a:alpha val="40000"/>
                    </a:schemeClr>
                  </a:glow>
                  <a:outerShdw blurRad="76200" dist="76200" dir="2700000" algn="tl" rotWithShape="0">
                    <a:prstClr val="black"/>
                  </a:outerShdw>
                </a:effectLst>
              </a:rPr>
              <a:t>It was completed at Rheims, France in in 1609, just before the King James version. </a:t>
            </a:r>
          </a:p>
          <a:p>
            <a:r>
              <a:rPr lang="en-US" b="1" dirty="0" smtClean="0">
                <a:ln>
                  <a:solidFill>
                    <a:schemeClr val="tx1"/>
                  </a:solidFill>
                </a:ln>
                <a:solidFill>
                  <a:schemeClr val="bg1"/>
                </a:solidFill>
                <a:effectLst>
                  <a:glow rad="63500">
                    <a:schemeClr val="accent6">
                      <a:satMod val="175000"/>
                      <a:alpha val="40000"/>
                    </a:schemeClr>
                  </a:glow>
                  <a:outerShdw blurRad="76200" dist="76200" dir="2700000" algn="tl" rotWithShape="0">
                    <a:prstClr val="black"/>
                  </a:outerShdw>
                </a:effectLst>
              </a:rPr>
              <a:t>It is made, not from the Hebrew and the Greek, but from the Latin Vulgate. </a:t>
            </a:r>
          </a:p>
          <a:p>
            <a:r>
              <a:rPr lang="en-US" b="1" dirty="0" smtClean="0">
                <a:ln>
                  <a:solidFill>
                    <a:schemeClr val="tx1"/>
                  </a:solidFill>
                </a:ln>
                <a:solidFill>
                  <a:schemeClr val="bg1"/>
                </a:solidFill>
                <a:effectLst>
                  <a:glow rad="63500">
                    <a:schemeClr val="accent6">
                      <a:satMod val="175000"/>
                      <a:alpha val="40000"/>
                    </a:schemeClr>
                  </a:glow>
                  <a:outerShdw blurRad="76200" dist="76200" dir="2700000" algn="tl" rotWithShape="0">
                    <a:prstClr val="black"/>
                  </a:outerShdw>
                </a:effectLst>
              </a:rPr>
              <a:t>Its notes were </a:t>
            </a:r>
            <a:r>
              <a:rPr lang="en-US" b="1" u="sng" dirty="0" smtClean="0">
                <a:ln>
                  <a:solidFill>
                    <a:schemeClr val="tx1"/>
                  </a:solidFill>
                </a:ln>
                <a:solidFill>
                  <a:schemeClr val="bg1"/>
                </a:solidFill>
                <a:effectLst>
                  <a:glow rad="63500">
                    <a:schemeClr val="accent6">
                      <a:satMod val="175000"/>
                      <a:alpha val="40000"/>
                    </a:schemeClr>
                  </a:glow>
                  <a:outerShdw blurRad="76200" dist="76200" dir="2700000" algn="tl" rotWithShape="0">
                    <a:prstClr val="black"/>
                  </a:outerShdw>
                </a:effectLst>
              </a:rPr>
              <a:t>strongly anti-Protestant</a:t>
            </a:r>
            <a:r>
              <a:rPr lang="en-US" b="1" dirty="0" smtClean="0">
                <a:ln>
                  <a:solidFill>
                    <a:schemeClr val="tx1"/>
                  </a:solidFill>
                </a:ln>
                <a:solidFill>
                  <a:schemeClr val="bg1"/>
                </a:solidFill>
                <a:effectLst>
                  <a:glow rad="63500">
                    <a:schemeClr val="accent6">
                      <a:satMod val="175000"/>
                      <a:alpha val="40000"/>
                    </a:schemeClr>
                  </a:glow>
                  <a:outerShdw blurRad="76200" dist="76200" dir="2700000" algn="tl" rotWithShape="0">
                    <a:prstClr val="black"/>
                  </a:outerShdw>
                </a:effectLst>
              </a:rPr>
              <a:t>, and in its preface it explains its existence by saying that Protestants have been guilty of “casting the holy to dogs and pearls to hogs.”</a:t>
            </a:r>
            <a:endParaRPr lang="en-US" b="1" dirty="0">
              <a:ln>
                <a:solidFill>
                  <a:schemeClr val="tx1"/>
                </a:solidFill>
              </a:ln>
              <a:solidFill>
                <a:schemeClr val="bg1"/>
              </a:solidFill>
              <a:effectLst>
                <a:glow rad="63500">
                  <a:schemeClr val="accent6">
                    <a:satMod val="175000"/>
                    <a:alpha val="40000"/>
                  </a:schemeClr>
                </a:glow>
                <a:outerShdw blurRad="76200" dist="76200" dir="2700000" algn="tl" rotWithShape="0">
                  <a:prstClr val="black"/>
                </a:outerShdw>
              </a:effectLst>
            </a:endParaRPr>
          </a:p>
        </p:txBody>
      </p:sp>
      <p:sp>
        <p:nvSpPr>
          <p:cNvPr id="4" name="TextBox 3"/>
          <p:cNvSpPr txBox="1"/>
          <p:nvPr/>
        </p:nvSpPr>
        <p:spPr>
          <a:xfrm>
            <a:off x="685800" y="6488668"/>
            <a:ext cx="5104795" cy="369332"/>
          </a:xfrm>
          <a:prstGeom prst="rect">
            <a:avLst/>
          </a:prstGeom>
          <a:noFill/>
        </p:spPr>
        <p:txBody>
          <a:bodyPr wrap="none" rtlCol="0">
            <a:spAutoFit/>
          </a:bodyPr>
          <a:lstStyle/>
          <a:p>
            <a:r>
              <a:rPr lang="en-US" dirty="0" smtClean="0">
                <a:solidFill>
                  <a:schemeClr val="bg1"/>
                </a:solidFill>
              </a:rPr>
              <a:t>Wikipedia – </a:t>
            </a:r>
            <a:r>
              <a:rPr lang="en-US" i="1" dirty="0" smtClean="0">
                <a:solidFill>
                  <a:schemeClr val="bg1"/>
                </a:solidFill>
              </a:rPr>
              <a:t>Early Modern English Bible translations</a:t>
            </a:r>
            <a:endParaRPr lang="en-US" i="1" dirty="0">
              <a:solidFill>
                <a:schemeClr val="bg1"/>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p:cNvGrpSpPr/>
          <p:nvPr/>
        </p:nvGrpSpPr>
        <p:grpSpPr>
          <a:xfrm>
            <a:off x="-1" y="0"/>
            <a:ext cx="9144001" cy="6858000"/>
            <a:chOff x="-1" y="0"/>
            <a:chExt cx="9144001" cy="6858000"/>
          </a:xfrm>
        </p:grpSpPr>
        <p:pic>
          <p:nvPicPr>
            <p:cNvPr id="6" name="Picture 5" descr="KingJamesBibl_page.JPG"/>
            <p:cNvPicPr>
              <a:picLocks noChangeAspect="1"/>
            </p:cNvPicPr>
            <p:nvPr/>
          </p:nvPicPr>
          <p:blipFill>
            <a:blip r:embed="rId2" cstate="print">
              <a:lum bright="37000" contrast="-48000"/>
            </a:blip>
            <a:stretch>
              <a:fillRect/>
            </a:stretch>
          </p:blipFill>
          <p:spPr>
            <a:xfrm>
              <a:off x="4895239" y="0"/>
              <a:ext cx="4248761" cy="6858000"/>
            </a:xfrm>
            <a:prstGeom prst="rect">
              <a:avLst/>
            </a:prstGeom>
          </p:spPr>
        </p:pic>
        <p:pic>
          <p:nvPicPr>
            <p:cNvPr id="5" name="Picture 4" descr="king-james-1.jpg"/>
            <p:cNvPicPr>
              <a:picLocks noChangeAspect="1"/>
            </p:cNvPicPr>
            <p:nvPr/>
          </p:nvPicPr>
          <p:blipFill>
            <a:blip r:embed="rId3" cstate="print">
              <a:lum bright="37000" contrast="-48000"/>
            </a:blip>
            <a:stretch>
              <a:fillRect/>
            </a:stretch>
          </p:blipFill>
          <p:spPr>
            <a:xfrm>
              <a:off x="-1" y="0"/>
              <a:ext cx="5193715" cy="6858000"/>
            </a:xfrm>
            <a:prstGeom prst="rect">
              <a:avLst/>
            </a:prstGeom>
          </p:spPr>
        </p:pic>
      </p:grpSp>
      <p:sp>
        <p:nvSpPr>
          <p:cNvPr id="2" name="Title 1"/>
          <p:cNvSpPr>
            <a:spLocks noGrp="1"/>
          </p:cNvSpPr>
          <p:nvPr>
            <p:ph type="title"/>
          </p:nvPr>
        </p:nvSpPr>
        <p:spPr>
          <a:xfrm>
            <a:off x="457200" y="0"/>
            <a:ext cx="8229600" cy="838200"/>
          </a:xfrm>
        </p:spPr>
        <p:txBody>
          <a:bodyPr>
            <a:normAutofit/>
          </a:bodyPr>
          <a:lstStyle/>
          <a:p>
            <a:r>
              <a:rPr lang="en-US" sz="4800" b="1" dirty="0" smtClean="0">
                <a:ln>
                  <a:solidFill>
                    <a:schemeClr val="tx1"/>
                  </a:solidFill>
                </a:ln>
                <a:solidFill>
                  <a:srgbClr val="FF7171"/>
                </a:solidFill>
                <a:effectLst>
                  <a:outerShdw blurRad="76200" dist="76200" dir="2700000" algn="tl" rotWithShape="0">
                    <a:prstClr val="black"/>
                  </a:outerShdw>
                </a:effectLst>
              </a:rPr>
              <a:t>King James Bible</a:t>
            </a:r>
            <a:endParaRPr lang="en-US" sz="4800" b="1" dirty="0">
              <a:ln>
                <a:solidFill>
                  <a:schemeClr val="tx1"/>
                </a:solidFill>
              </a:ln>
              <a:solidFill>
                <a:srgbClr val="FF7171"/>
              </a:solidFill>
              <a:effectLst>
                <a:outerShdw blurRad="76200" dist="76200" dir="2700000" algn="tl" rotWithShape="0">
                  <a:prstClr val="black"/>
                </a:outerShdw>
              </a:effectLst>
            </a:endParaRPr>
          </a:p>
        </p:txBody>
      </p:sp>
      <p:sp>
        <p:nvSpPr>
          <p:cNvPr id="3" name="Content Placeholder 2"/>
          <p:cNvSpPr>
            <a:spLocks noGrp="1"/>
          </p:cNvSpPr>
          <p:nvPr>
            <p:ph idx="1"/>
          </p:nvPr>
        </p:nvSpPr>
        <p:spPr>
          <a:xfrm>
            <a:off x="457200" y="990600"/>
            <a:ext cx="8229600" cy="5486400"/>
          </a:xfrm>
        </p:spPr>
        <p:txBody>
          <a:bodyPr>
            <a:normAutofit fontScale="62500" lnSpcReduction="20000"/>
          </a:bodyPr>
          <a:lstStyle/>
          <a:p>
            <a:r>
              <a:rPr lang="en-US" sz="5800" b="1" dirty="0" smtClean="0">
                <a:ln>
                  <a:solidFill>
                    <a:schemeClr val="tx1"/>
                  </a:solidFill>
                </a:ln>
                <a:solidFill>
                  <a:srgbClr val="FF7171"/>
                </a:solidFill>
                <a:effectLst>
                  <a:glow rad="101600">
                    <a:schemeClr val="accent1">
                      <a:satMod val="175000"/>
                      <a:alpha val="40000"/>
                    </a:schemeClr>
                  </a:glow>
                  <a:outerShdw blurRad="76200" dist="76200" dir="2700000" algn="tl" rotWithShape="0">
                    <a:prstClr val="black"/>
                  </a:outerShdw>
                </a:effectLst>
                <a:latin typeface="+mj-lt"/>
                <a:ea typeface="+mj-ea"/>
                <a:cs typeface="+mj-cs"/>
              </a:rPr>
              <a:t>The King James Version (KJV), or Authorized Version was commissioned for the benefit of the Church of England by James I of England in 1611. </a:t>
            </a:r>
          </a:p>
          <a:p>
            <a:r>
              <a:rPr lang="en-US" sz="5800" b="1" dirty="0" smtClean="0">
                <a:ln>
                  <a:solidFill>
                    <a:schemeClr val="tx1"/>
                  </a:solidFill>
                </a:ln>
                <a:solidFill>
                  <a:srgbClr val="FF7171"/>
                </a:solidFill>
                <a:effectLst>
                  <a:glow rad="101600">
                    <a:schemeClr val="accent1">
                      <a:satMod val="175000"/>
                      <a:alpha val="40000"/>
                    </a:schemeClr>
                  </a:glow>
                  <a:outerShdw blurRad="76200" dist="76200" dir="2700000" algn="tl" rotWithShape="0">
                    <a:prstClr val="black"/>
                  </a:outerShdw>
                </a:effectLst>
                <a:latin typeface="+mj-lt"/>
                <a:ea typeface="+mj-ea"/>
                <a:cs typeface="+mj-cs"/>
              </a:rPr>
              <a:t>Translated by the largest group of translators up  to that time, (around 50) and using the widest range of source texts, it became the most widely used of the early modern English Bible translations and its use has continued in some traditions up to the present. </a:t>
            </a:r>
          </a:p>
          <a:p>
            <a:endParaRPr lang="en-US" dirty="0"/>
          </a:p>
        </p:txBody>
      </p:sp>
      <p:sp>
        <p:nvSpPr>
          <p:cNvPr id="4" name="TextBox 3"/>
          <p:cNvSpPr txBox="1"/>
          <p:nvPr/>
        </p:nvSpPr>
        <p:spPr>
          <a:xfrm>
            <a:off x="685800" y="6488668"/>
            <a:ext cx="5104795" cy="369332"/>
          </a:xfrm>
          <a:prstGeom prst="rect">
            <a:avLst/>
          </a:prstGeom>
          <a:noFill/>
        </p:spPr>
        <p:txBody>
          <a:bodyPr wrap="none" rtlCol="0">
            <a:spAutoFit/>
          </a:bodyPr>
          <a:lstStyle/>
          <a:p>
            <a:r>
              <a:rPr lang="en-US" b="1" dirty="0" smtClean="0">
                <a:ln>
                  <a:solidFill>
                    <a:schemeClr val="tx1"/>
                  </a:solidFill>
                </a:ln>
                <a:solidFill>
                  <a:srgbClr val="FF7171"/>
                </a:solidFill>
              </a:rPr>
              <a:t>Wikipedia – </a:t>
            </a:r>
            <a:r>
              <a:rPr lang="en-US" b="1" i="1" dirty="0" smtClean="0">
                <a:ln>
                  <a:solidFill>
                    <a:schemeClr val="tx1"/>
                  </a:solidFill>
                </a:ln>
                <a:solidFill>
                  <a:srgbClr val="FF7171"/>
                </a:solidFill>
              </a:rPr>
              <a:t>Early Modern English Bible translations</a:t>
            </a:r>
            <a:endParaRPr lang="en-US" b="1" i="1" dirty="0">
              <a:ln>
                <a:solidFill>
                  <a:schemeClr val="tx1"/>
                </a:solidFill>
              </a:ln>
              <a:solidFill>
                <a:srgbClr val="FF7171"/>
              </a:solidFill>
            </a:endParaRPr>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73000"/>
            <a:lum/>
          </a:blip>
          <a:srcRect/>
          <a:stretch>
            <a:fillRect b="-25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685800" y="2057400"/>
            <a:ext cx="8229600" cy="2209800"/>
          </a:xfrm>
        </p:spPr>
        <p:txBody>
          <a:bodyPr>
            <a:noAutofit/>
          </a:bodyPr>
          <a:lstStyle/>
          <a:p>
            <a:r>
              <a:rPr lang="en-US" sz="9600" b="1" dirty="0" smtClean="0">
                <a:solidFill>
                  <a:srgbClr val="FFC000"/>
                </a:solidFill>
                <a:effectLst>
                  <a:glow rad="228600">
                    <a:schemeClr val="accent6">
                      <a:satMod val="175000"/>
                      <a:alpha val="40000"/>
                    </a:schemeClr>
                  </a:glow>
                  <a:outerShdw blurRad="76200" dist="76200" dir="2700000" algn="tl" rotWithShape="0">
                    <a:schemeClr val="tx1"/>
                  </a:outerShdw>
                </a:effectLst>
              </a:rPr>
              <a:t>The King James Only Debate</a:t>
            </a:r>
            <a:endParaRPr lang="en-US" sz="9600" b="1" dirty="0">
              <a:solidFill>
                <a:srgbClr val="FFC000"/>
              </a:solidFill>
              <a:effectLst>
                <a:glow rad="228600">
                  <a:schemeClr val="accent6">
                    <a:satMod val="175000"/>
                    <a:alpha val="40000"/>
                  </a:schemeClr>
                </a:glow>
                <a:outerShdw blurRad="76200" dist="76200" dir="2700000" algn="tl" rotWithShape="0">
                  <a:schemeClr val="tx1"/>
                </a:outerShdw>
              </a:effectLst>
            </a:endParaRPr>
          </a:p>
        </p:txBody>
      </p:sp>
    </p:spTree>
  </p:cSld>
  <p:clrMapOvr>
    <a:overrideClrMapping bg1="lt1" tx1="dk1" bg2="lt2" tx2="dk2" accent1="accent1" accent2="accent2" accent3="accent3" accent4="accent4" accent5="accent5" accent6="accent6" hlink="hlink" folHlink="folHlink"/>
  </p:clrMapOvr>
  <p:transition>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7000"/>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solidFill>
                  <a:srgbClr val="FFC000"/>
                </a:solidFill>
                <a:effectLst>
                  <a:glow rad="139700">
                    <a:schemeClr val="accent6">
                      <a:satMod val="175000"/>
                      <a:alpha val="40000"/>
                    </a:schemeClr>
                  </a:glow>
                  <a:outerShdw blurRad="76200" dist="76200" dir="2700000" algn="tl" rotWithShape="0">
                    <a:schemeClr val="tx1"/>
                  </a:outerShdw>
                </a:effectLst>
              </a:rPr>
              <a:t>The King James Only Debate</a:t>
            </a:r>
            <a:endParaRPr lang="en-US" b="1" dirty="0">
              <a:solidFill>
                <a:srgbClr val="FFC000"/>
              </a:solidFill>
              <a:effectLst>
                <a:glow rad="139700">
                  <a:schemeClr val="accent6">
                    <a:satMod val="175000"/>
                    <a:alpha val="40000"/>
                  </a:schemeClr>
                </a:glow>
                <a:outerShdw blurRad="76200" dist="76200" dir="2700000" algn="tl" rotWithShape="0">
                  <a:schemeClr val="tx1"/>
                </a:outerShdw>
              </a:effectLst>
            </a:endParaRPr>
          </a:p>
        </p:txBody>
      </p:sp>
      <p:sp>
        <p:nvSpPr>
          <p:cNvPr id="3" name="Content Placeholder 2"/>
          <p:cNvSpPr>
            <a:spLocks noGrp="1"/>
          </p:cNvSpPr>
          <p:nvPr>
            <p:ph idx="1"/>
          </p:nvPr>
        </p:nvSpPr>
        <p:spPr/>
        <p:txBody>
          <a:bodyPr/>
          <a:lstStyle/>
          <a:p>
            <a:r>
              <a:rPr lang="en-US" dirty="0" smtClean="0">
                <a:effectLst>
                  <a:glow rad="101600">
                    <a:schemeClr val="accent6">
                      <a:satMod val="175000"/>
                      <a:alpha val="40000"/>
                    </a:schemeClr>
                  </a:glow>
                </a:effectLst>
              </a:rPr>
              <a:t>Like other popular translations of the past (e.g. the Greek Septuagint and the Latin Vulgate), the King James translation has become, for some, the </a:t>
            </a:r>
            <a:r>
              <a:rPr lang="en-US" u="sng" dirty="0" smtClean="0">
                <a:effectLst>
                  <a:glow rad="101600">
                    <a:schemeClr val="accent6">
                      <a:satMod val="175000"/>
                      <a:alpha val="40000"/>
                    </a:schemeClr>
                  </a:glow>
                </a:effectLst>
              </a:rPr>
              <a:t>only</a:t>
            </a:r>
            <a:r>
              <a:rPr lang="en-US" dirty="0" smtClean="0">
                <a:effectLst>
                  <a:glow rad="101600">
                    <a:schemeClr val="accent6">
                      <a:satMod val="175000"/>
                      <a:alpha val="40000"/>
                    </a:schemeClr>
                  </a:glow>
                </a:effectLst>
              </a:rPr>
              <a:t> acceptable translation.</a:t>
            </a:r>
          </a:p>
        </p:txBody>
      </p:sp>
    </p:spTree>
  </p:cSld>
  <p:clrMapOvr>
    <a:masterClrMapping/>
  </p:clrMapOvr>
  <p:transition>
    <p:zoom/>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solidFill>
                  <a:srgbClr val="FFC000"/>
                </a:solidFill>
                <a:effectLst>
                  <a:glow rad="139700">
                    <a:schemeClr val="accent6">
                      <a:satMod val="175000"/>
                      <a:alpha val="40000"/>
                    </a:schemeClr>
                  </a:glow>
                  <a:outerShdw blurRad="76200" dist="76200" dir="2700000" algn="tl" rotWithShape="0">
                    <a:schemeClr val="tx1"/>
                  </a:outerShdw>
                </a:effectLst>
              </a:rPr>
              <a:t>The King James Only Debate</a:t>
            </a:r>
          </a:p>
        </p:txBody>
      </p:sp>
      <p:sp>
        <p:nvSpPr>
          <p:cNvPr id="3" name="Content Placeholder 2"/>
          <p:cNvSpPr>
            <a:spLocks noGrp="1"/>
          </p:cNvSpPr>
          <p:nvPr>
            <p:ph idx="1"/>
          </p:nvPr>
        </p:nvSpPr>
        <p:spPr>
          <a:xfrm>
            <a:off x="457200" y="838200"/>
            <a:ext cx="8229600" cy="5715000"/>
          </a:xfrm>
        </p:spPr>
        <p:txBody>
          <a:bodyPr>
            <a:normAutofit fontScale="92500"/>
          </a:bodyPr>
          <a:lstStyle/>
          <a:p>
            <a:r>
              <a:rPr lang="en-US" b="1" dirty="0" smtClean="0">
                <a:effectLst>
                  <a:glow rad="228600">
                    <a:schemeClr val="accent6">
                      <a:satMod val="175000"/>
                      <a:alpha val="40000"/>
                    </a:schemeClr>
                  </a:glow>
                </a:effectLst>
              </a:rPr>
              <a:t>Categories of King James Only Advocates</a:t>
            </a:r>
            <a:r>
              <a:rPr lang="en-US" dirty="0" smtClean="0">
                <a:effectLst>
                  <a:glow rad="228600">
                    <a:schemeClr val="accent6">
                      <a:satMod val="175000"/>
                      <a:alpha val="40000"/>
                    </a:schemeClr>
                  </a:glow>
                </a:effectLst>
              </a:rPr>
              <a:t>*:</a:t>
            </a:r>
          </a:p>
          <a:p>
            <a:pPr lvl="1"/>
            <a:r>
              <a:rPr lang="en-US" b="1" dirty="0" smtClean="0">
                <a:effectLst>
                  <a:glow rad="228600">
                    <a:schemeClr val="accent6">
                      <a:satMod val="175000"/>
                      <a:alpha val="40000"/>
                    </a:schemeClr>
                  </a:glow>
                </a:effectLst>
              </a:rPr>
              <a:t>Prefers the way the KJV Reads</a:t>
            </a:r>
            <a:r>
              <a:rPr lang="en-US" dirty="0" smtClean="0">
                <a:effectLst>
                  <a:glow rad="228600">
                    <a:schemeClr val="accent6">
                      <a:satMod val="175000"/>
                      <a:alpha val="40000"/>
                    </a:schemeClr>
                  </a:glow>
                </a:effectLst>
              </a:rPr>
              <a:t> – This group is not a big problem.</a:t>
            </a:r>
          </a:p>
          <a:p>
            <a:pPr lvl="1"/>
            <a:r>
              <a:rPr lang="en-US" b="1" dirty="0" smtClean="0">
                <a:effectLst>
                  <a:glow rad="228600">
                    <a:schemeClr val="accent6">
                      <a:satMod val="175000"/>
                      <a:alpha val="40000"/>
                    </a:schemeClr>
                  </a:glow>
                </a:effectLst>
              </a:rPr>
              <a:t>Insists on Greek and Hebrew “Majority Text”</a:t>
            </a:r>
            <a:r>
              <a:rPr lang="en-US" dirty="0" smtClean="0">
                <a:effectLst>
                  <a:glow rad="228600">
                    <a:schemeClr val="accent6">
                      <a:satMod val="175000"/>
                      <a:alpha val="40000"/>
                    </a:schemeClr>
                  </a:glow>
                </a:effectLst>
              </a:rPr>
              <a:t>– the text upon which the KJV is based does tend to line up with the majority of Greek and Hebrew manuscripts</a:t>
            </a:r>
          </a:p>
          <a:p>
            <a:pPr lvl="1"/>
            <a:r>
              <a:rPr lang="en-US" b="1" dirty="0" smtClean="0">
                <a:effectLst>
                  <a:glow rad="228600">
                    <a:schemeClr val="accent6">
                      <a:satMod val="175000"/>
                      <a:alpha val="40000"/>
                    </a:schemeClr>
                  </a:glow>
                </a:effectLst>
              </a:rPr>
              <a:t>Insists we use the “Textus Receptus” </a:t>
            </a:r>
            <a:r>
              <a:rPr lang="en-US" dirty="0" smtClean="0">
                <a:effectLst>
                  <a:glow rad="228600">
                    <a:schemeClr val="accent6">
                      <a:satMod val="175000"/>
                      <a:alpha val="40000"/>
                    </a:schemeClr>
                  </a:glow>
                </a:effectLst>
              </a:rPr>
              <a:t>– the actual text used by the KJV translators between 1604 and 1611 </a:t>
            </a:r>
          </a:p>
          <a:p>
            <a:pPr lvl="1"/>
            <a:r>
              <a:rPr lang="en-US" b="1" dirty="0" smtClean="0">
                <a:effectLst>
                  <a:glow rad="228600">
                    <a:schemeClr val="accent6">
                      <a:satMod val="175000"/>
                      <a:alpha val="40000"/>
                    </a:schemeClr>
                  </a:glow>
                </a:effectLst>
              </a:rPr>
              <a:t>Believes the KJV is an </a:t>
            </a:r>
            <a:r>
              <a:rPr lang="en-US" b="1" u="sng" dirty="0" smtClean="0">
                <a:effectLst>
                  <a:glow rad="228600">
                    <a:schemeClr val="accent6">
                      <a:satMod val="175000"/>
                      <a:alpha val="40000"/>
                    </a:schemeClr>
                  </a:glow>
                </a:effectLst>
              </a:rPr>
              <a:t>inspired</a:t>
            </a:r>
            <a:r>
              <a:rPr lang="en-US" b="1" dirty="0" smtClean="0">
                <a:effectLst>
                  <a:glow rad="228600">
                    <a:schemeClr val="accent6">
                      <a:satMod val="175000"/>
                      <a:alpha val="40000"/>
                    </a:schemeClr>
                  </a:glow>
                </a:effectLst>
              </a:rPr>
              <a:t> English translation </a:t>
            </a:r>
            <a:r>
              <a:rPr lang="en-US" dirty="0" smtClean="0">
                <a:effectLst>
                  <a:glow rad="228600">
                    <a:schemeClr val="accent6">
                      <a:satMod val="175000"/>
                      <a:alpha val="40000"/>
                    </a:schemeClr>
                  </a:glow>
                </a:effectLst>
              </a:rPr>
              <a:t>– </a:t>
            </a:r>
          </a:p>
          <a:p>
            <a:pPr lvl="2"/>
            <a:r>
              <a:rPr lang="en-US" sz="2600" dirty="0" smtClean="0">
                <a:effectLst>
                  <a:glow rad="228600">
                    <a:schemeClr val="accent6">
                      <a:satMod val="175000"/>
                      <a:alpha val="40000"/>
                    </a:schemeClr>
                  </a:glow>
                </a:effectLst>
              </a:rPr>
              <a:t>The King James Bible </a:t>
            </a:r>
            <a:r>
              <a:rPr lang="en-US" sz="2600" b="1" dirty="0" smtClean="0">
                <a:effectLst>
                  <a:glow rad="228600">
                    <a:schemeClr val="accent6">
                      <a:satMod val="175000"/>
                      <a:alpha val="40000"/>
                    </a:schemeClr>
                  </a:glow>
                </a:effectLst>
              </a:rPr>
              <a:t>Alone</a:t>
            </a:r>
            <a:r>
              <a:rPr lang="en-US" sz="2600" dirty="0" smtClean="0">
                <a:effectLst>
                  <a:glow rad="228600">
                    <a:schemeClr val="accent6">
                      <a:satMod val="175000"/>
                      <a:alpha val="40000"/>
                    </a:schemeClr>
                  </a:glow>
                </a:effectLst>
              </a:rPr>
              <a:t>  = the Word of God </a:t>
            </a:r>
            <a:r>
              <a:rPr lang="en-US" sz="2600" b="1" dirty="0" smtClean="0">
                <a:effectLst>
                  <a:glow rad="228600">
                    <a:schemeClr val="accent6">
                      <a:satMod val="175000"/>
                      <a:alpha val="40000"/>
                    </a:schemeClr>
                  </a:glow>
                </a:effectLst>
              </a:rPr>
              <a:t>Alone </a:t>
            </a:r>
          </a:p>
          <a:p>
            <a:pPr lvl="2"/>
            <a:r>
              <a:rPr lang="en-US" sz="2600" u="sng" dirty="0" smtClean="0">
                <a:effectLst>
                  <a:glow rad="228600">
                    <a:schemeClr val="accent6">
                      <a:satMod val="175000"/>
                      <a:alpha val="40000"/>
                    </a:schemeClr>
                  </a:glow>
                </a:effectLst>
              </a:rPr>
              <a:t>Any</a:t>
            </a:r>
            <a:r>
              <a:rPr lang="en-US" sz="2600" dirty="0" smtClean="0">
                <a:effectLst>
                  <a:glow rad="228600">
                    <a:schemeClr val="accent6">
                      <a:satMod val="175000"/>
                      <a:alpha val="40000"/>
                    </a:schemeClr>
                  </a:glow>
                </a:effectLst>
              </a:rPr>
              <a:t> translation that differs from the KJV is “corrupt” and those who use differing translations are “changing the Word of God”!</a:t>
            </a:r>
          </a:p>
        </p:txBody>
      </p:sp>
      <p:sp>
        <p:nvSpPr>
          <p:cNvPr id="4" name="TextBox 3"/>
          <p:cNvSpPr txBox="1"/>
          <p:nvPr/>
        </p:nvSpPr>
        <p:spPr>
          <a:xfrm>
            <a:off x="838200" y="6477000"/>
            <a:ext cx="6938887" cy="369332"/>
          </a:xfrm>
          <a:prstGeom prst="rect">
            <a:avLst/>
          </a:prstGeom>
          <a:noFill/>
        </p:spPr>
        <p:txBody>
          <a:bodyPr wrap="none" rtlCol="0">
            <a:spAutoFit/>
          </a:bodyPr>
          <a:lstStyle/>
          <a:p>
            <a:r>
              <a:rPr lang="en-US" dirty="0" smtClean="0"/>
              <a:t>*Adapted from James White’s, </a:t>
            </a:r>
            <a:r>
              <a:rPr lang="en-US" i="1" dirty="0" smtClean="0"/>
              <a:t>The King James Only Controversy</a:t>
            </a:r>
            <a:r>
              <a:rPr lang="en-US" dirty="0" smtClean="0"/>
              <a:t>, pp. 1-4</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 calcmode="lin" valueType="num">
                                      <p:cBhvr>
                                        <p:cTn id="42"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49000" b="-49000"/>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667000"/>
            <a:ext cx="8229600" cy="1143000"/>
          </a:xfrm>
          <a:effectLst>
            <a:outerShdw blurRad="76200" dist="76200" dir="2400000" algn="l" rotWithShape="0">
              <a:schemeClr val="bg1">
                <a:lumMod val="85000"/>
                <a:alpha val="40000"/>
              </a:schemeClr>
            </a:outerShdw>
          </a:effectLst>
        </p:spPr>
        <p:txBody>
          <a:bodyPr>
            <a:noAutofit/>
          </a:bodyPr>
          <a:lstStyle/>
          <a:p>
            <a:r>
              <a:rPr lang="en-US" sz="7200" b="1" dirty="0" smtClean="0">
                <a:solidFill>
                  <a:schemeClr val="bg1"/>
                </a:solidFill>
                <a:effectLst>
                  <a:outerShdw blurRad="76200" dist="76200" dir="2700000" algn="tl" rotWithShape="0">
                    <a:prstClr val="black">
                      <a:alpha val="40000"/>
                    </a:prstClr>
                  </a:outerShdw>
                </a:effectLst>
              </a:rPr>
              <a:t>The Latin Vulgate</a:t>
            </a:r>
            <a:endParaRPr lang="en-US" sz="7200" b="1" dirty="0">
              <a:solidFill>
                <a:schemeClr val="bg1"/>
              </a:solidFill>
              <a:effectLst>
                <a:outerShdw blurRad="76200" dist="76200" dir="2700000" algn="tl" rotWithShape="0">
                  <a:prstClr val="black">
                    <a:alpha val="40000"/>
                  </a:prstClr>
                </a:outerShdw>
              </a:effectLst>
            </a:endParaRPr>
          </a:p>
        </p:txBody>
      </p:sp>
    </p:spTree>
  </p:cSld>
  <p:clrMapOvr>
    <a:masterClrMapping/>
  </p:clrMapOvr>
  <p:transition>
    <p:zoom/>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t="-13000" b="-7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b="1" dirty="0" smtClean="0">
                <a:solidFill>
                  <a:schemeClr val="bg1"/>
                </a:solidFill>
                <a:effectLst>
                  <a:glow rad="139700">
                    <a:schemeClr val="accent1">
                      <a:satMod val="175000"/>
                      <a:alpha val="40000"/>
                    </a:schemeClr>
                  </a:glow>
                  <a:outerShdw blurRad="76200" dist="76200" dir="2700000" algn="tl" rotWithShape="0">
                    <a:schemeClr val="tx1"/>
                  </a:outerShdw>
                </a:effectLst>
              </a:rPr>
              <a:t>An Irony of the “King James Only” View*</a:t>
            </a:r>
            <a:endParaRPr lang="en-US" sz="4000" b="1" dirty="0">
              <a:solidFill>
                <a:schemeClr val="bg1"/>
              </a:solidFill>
              <a:effectLst>
                <a:glow rad="139700">
                  <a:schemeClr val="accent1">
                    <a:satMod val="175000"/>
                    <a:alpha val="40000"/>
                  </a:schemeClr>
                </a:glow>
                <a:outerShdw blurRad="76200" dist="76200" dir="2700000" algn="tl" rotWithShape="0">
                  <a:schemeClr val="tx1"/>
                </a:outerShdw>
              </a:effectLst>
            </a:endParaRPr>
          </a:p>
        </p:txBody>
      </p:sp>
      <p:sp>
        <p:nvSpPr>
          <p:cNvPr id="3" name="Content Placeholder 2"/>
          <p:cNvSpPr>
            <a:spLocks noGrp="1"/>
          </p:cNvSpPr>
          <p:nvPr>
            <p:ph idx="1"/>
          </p:nvPr>
        </p:nvSpPr>
        <p:spPr/>
        <p:txBody>
          <a:bodyPr>
            <a:normAutofit fontScale="92500"/>
          </a:bodyPr>
          <a:lstStyle/>
          <a:p>
            <a:r>
              <a:rPr lang="en-US" dirty="0" smtClean="0">
                <a:effectLst>
                  <a:glow rad="101600">
                    <a:schemeClr val="accent1">
                      <a:satMod val="175000"/>
                      <a:alpha val="40000"/>
                    </a:schemeClr>
                  </a:glow>
                </a:effectLst>
              </a:rPr>
              <a:t>The KJV New Testament was translated from a Greek text originally compiled by Erasmus which later came to be known as the “Textus Receptus”</a:t>
            </a:r>
          </a:p>
          <a:p>
            <a:r>
              <a:rPr lang="en-US" dirty="0" smtClean="0">
                <a:effectLst>
                  <a:glow rad="101600">
                    <a:schemeClr val="accent1">
                      <a:satMod val="175000"/>
                      <a:alpha val="40000"/>
                    </a:schemeClr>
                  </a:glow>
                </a:effectLst>
              </a:rPr>
              <a:t>Yet many of the arguments that the King James Only Advocates use against other English translations are the </a:t>
            </a:r>
            <a:r>
              <a:rPr lang="en-US" b="1" u="sng" dirty="0" smtClean="0">
                <a:effectLst>
                  <a:glow rad="101600">
                    <a:schemeClr val="accent1">
                      <a:satMod val="175000"/>
                      <a:alpha val="40000"/>
                    </a:schemeClr>
                  </a:glow>
                </a:effectLst>
              </a:rPr>
              <a:t>same</a:t>
            </a:r>
            <a:r>
              <a:rPr lang="en-US" dirty="0" smtClean="0">
                <a:effectLst>
                  <a:glow rad="101600">
                    <a:schemeClr val="accent1">
                      <a:satMod val="175000"/>
                      <a:alpha val="40000"/>
                    </a:schemeClr>
                  </a:glow>
                </a:effectLst>
              </a:rPr>
              <a:t> arguments that people used against Erasmus’ Greek text (and the updated Latin translation that he produced from that text)!</a:t>
            </a:r>
            <a:endParaRPr lang="en-US" dirty="0">
              <a:effectLst>
                <a:glow rad="101600">
                  <a:schemeClr val="accent1">
                    <a:satMod val="175000"/>
                    <a:alpha val="40000"/>
                  </a:schemeClr>
                </a:glow>
              </a:effectLst>
            </a:endParaRPr>
          </a:p>
        </p:txBody>
      </p:sp>
      <p:sp>
        <p:nvSpPr>
          <p:cNvPr id="4" name="TextBox 3"/>
          <p:cNvSpPr txBox="1"/>
          <p:nvPr/>
        </p:nvSpPr>
        <p:spPr>
          <a:xfrm>
            <a:off x="838200" y="6477000"/>
            <a:ext cx="6868355" cy="369332"/>
          </a:xfrm>
          <a:prstGeom prst="rect">
            <a:avLst/>
          </a:prstGeom>
          <a:noFill/>
        </p:spPr>
        <p:txBody>
          <a:bodyPr wrap="none" rtlCol="0">
            <a:spAutoFit/>
          </a:bodyPr>
          <a:lstStyle/>
          <a:p>
            <a:r>
              <a:rPr lang="en-US" dirty="0" smtClean="0"/>
              <a:t>*Adapted from James White’s, </a:t>
            </a:r>
            <a:r>
              <a:rPr lang="en-US" i="1" dirty="0" smtClean="0"/>
              <a:t>The King James Only Controversy</a:t>
            </a:r>
            <a:r>
              <a:rPr lang="en-US" dirty="0" smtClean="0"/>
              <a:t>, p. 55</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0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b="1" dirty="0" smtClean="0">
                <a:solidFill>
                  <a:schemeClr val="bg1"/>
                </a:solidFill>
                <a:effectLst>
                  <a:glow rad="139700">
                    <a:schemeClr val="accent1">
                      <a:satMod val="175000"/>
                      <a:alpha val="40000"/>
                    </a:schemeClr>
                  </a:glow>
                  <a:outerShdw blurRad="76200" dist="76200" dir="2700000" algn="tl" rotWithShape="0">
                    <a:schemeClr val="tx1"/>
                  </a:outerShdw>
                </a:effectLst>
              </a:rPr>
              <a:t>An Irony of the “King James Only” View*</a:t>
            </a:r>
          </a:p>
        </p:txBody>
      </p:sp>
      <p:sp>
        <p:nvSpPr>
          <p:cNvPr id="4" name="Content Placeholder 3"/>
          <p:cNvSpPr>
            <a:spLocks noGrp="1"/>
          </p:cNvSpPr>
          <p:nvPr>
            <p:ph sz="half" idx="1"/>
          </p:nvPr>
        </p:nvSpPr>
        <p:spPr/>
        <p:txBody>
          <a:bodyPr/>
          <a:lstStyle/>
          <a:p>
            <a:r>
              <a:rPr lang="en-US" dirty="0" smtClean="0">
                <a:effectLst>
                  <a:glow rad="228600">
                    <a:schemeClr val="accent1">
                      <a:satMod val="175000"/>
                      <a:alpha val="40000"/>
                    </a:schemeClr>
                  </a:glow>
                </a:effectLst>
              </a:rPr>
              <a:t>KJV Advocates often object to using other English translations because you would have to know Greek and Hebrew to decide which is right and they would rather just go with the KJV.</a:t>
            </a:r>
            <a:endParaRPr lang="en-US" dirty="0">
              <a:effectLst>
                <a:glow rad="228600">
                  <a:schemeClr val="accent1">
                    <a:satMod val="175000"/>
                    <a:alpha val="40000"/>
                  </a:schemeClr>
                </a:glow>
              </a:effectLst>
            </a:endParaRPr>
          </a:p>
        </p:txBody>
      </p:sp>
      <p:sp>
        <p:nvSpPr>
          <p:cNvPr id="5" name="Content Placeholder 4"/>
          <p:cNvSpPr>
            <a:spLocks noGrp="1"/>
          </p:cNvSpPr>
          <p:nvPr>
            <p:ph sz="half" idx="2"/>
          </p:nvPr>
        </p:nvSpPr>
        <p:spPr/>
        <p:txBody>
          <a:bodyPr/>
          <a:lstStyle/>
          <a:p>
            <a:r>
              <a:rPr lang="en-US" dirty="0" smtClean="0">
                <a:effectLst>
                  <a:glow rad="228600">
                    <a:schemeClr val="accent1">
                      <a:satMod val="175000"/>
                      <a:alpha val="40000"/>
                    </a:schemeClr>
                  </a:glow>
                </a:effectLst>
              </a:rPr>
              <a:t>Erasmus often had to argue against those who complained that going back to the original Greek and Hebrew was unnecessary –they thought it was good enough just to go with the Latin Vulgate.</a:t>
            </a:r>
            <a:endParaRPr lang="en-US" dirty="0">
              <a:effectLst>
                <a:glow rad="228600">
                  <a:schemeClr val="accent1">
                    <a:satMod val="175000"/>
                    <a:alpha val="40000"/>
                  </a:schemeClr>
                </a:glow>
              </a:effectLst>
            </a:endParaRPr>
          </a:p>
        </p:txBody>
      </p:sp>
      <p:sp>
        <p:nvSpPr>
          <p:cNvPr id="6" name="TextBox 5"/>
          <p:cNvSpPr txBox="1"/>
          <p:nvPr/>
        </p:nvSpPr>
        <p:spPr>
          <a:xfrm>
            <a:off x="838200" y="6477000"/>
            <a:ext cx="7172926" cy="369332"/>
          </a:xfrm>
          <a:prstGeom prst="rect">
            <a:avLst/>
          </a:prstGeom>
          <a:noFill/>
        </p:spPr>
        <p:txBody>
          <a:bodyPr wrap="none" rtlCol="0">
            <a:spAutoFit/>
          </a:bodyPr>
          <a:lstStyle/>
          <a:p>
            <a:r>
              <a:rPr lang="en-US" dirty="0" smtClean="0"/>
              <a:t>*Adapted from James White’s, </a:t>
            </a:r>
            <a:r>
              <a:rPr lang="en-US" i="1" dirty="0" smtClean="0"/>
              <a:t>The King James Only Controversy</a:t>
            </a:r>
            <a:r>
              <a:rPr lang="en-US" dirty="0" smtClean="0"/>
              <a:t>, pp. 55-56</a:t>
            </a:r>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l="-3000" r="-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b="1" dirty="0" smtClean="0">
                <a:solidFill>
                  <a:schemeClr val="bg1"/>
                </a:solidFill>
                <a:effectLst>
                  <a:glow rad="139700">
                    <a:schemeClr val="accent1">
                      <a:satMod val="175000"/>
                      <a:alpha val="40000"/>
                    </a:schemeClr>
                  </a:glow>
                  <a:outerShdw blurRad="76200" dist="76200" dir="2700000" algn="tl" rotWithShape="0">
                    <a:schemeClr val="tx1"/>
                  </a:outerShdw>
                </a:effectLst>
              </a:rPr>
              <a:t>An Irony of the “King James Only” View*</a:t>
            </a:r>
          </a:p>
        </p:txBody>
      </p:sp>
      <p:sp>
        <p:nvSpPr>
          <p:cNvPr id="4" name="Content Placeholder 3"/>
          <p:cNvSpPr>
            <a:spLocks noGrp="1"/>
          </p:cNvSpPr>
          <p:nvPr>
            <p:ph sz="half" idx="1"/>
          </p:nvPr>
        </p:nvSpPr>
        <p:spPr>
          <a:xfrm>
            <a:off x="457200" y="1600200"/>
            <a:ext cx="4038600" cy="4800600"/>
          </a:xfrm>
        </p:spPr>
        <p:txBody>
          <a:bodyPr>
            <a:noAutofit/>
          </a:bodyPr>
          <a:lstStyle/>
          <a:p>
            <a:r>
              <a:rPr lang="en-US" dirty="0" smtClean="0">
                <a:effectLst>
                  <a:glow rad="228600">
                    <a:schemeClr val="accent1">
                      <a:satMod val="175000"/>
                      <a:alpha val="40000"/>
                    </a:schemeClr>
                  </a:glow>
                </a:effectLst>
              </a:rPr>
              <a:t>We are often told that God has </a:t>
            </a:r>
            <a:r>
              <a:rPr lang="en-US" u="sng" dirty="0" smtClean="0">
                <a:effectLst>
                  <a:glow rad="228600">
                    <a:schemeClr val="accent1">
                      <a:satMod val="175000"/>
                      <a:alpha val="40000"/>
                    </a:schemeClr>
                  </a:glow>
                </a:effectLst>
              </a:rPr>
              <a:t>blessed</a:t>
            </a:r>
            <a:r>
              <a:rPr lang="en-US" dirty="0" smtClean="0">
                <a:effectLst>
                  <a:glow rad="228600">
                    <a:schemeClr val="accent1">
                      <a:satMod val="175000"/>
                      <a:alpha val="40000"/>
                    </a:schemeClr>
                  </a:glow>
                </a:effectLst>
              </a:rPr>
              <a:t> the KJV more than any other translation of the Bible, and that the fact that it was the “only” Bible for </a:t>
            </a:r>
            <a:r>
              <a:rPr lang="en-US" u="sng" dirty="0" smtClean="0">
                <a:effectLst>
                  <a:glow rad="228600">
                    <a:schemeClr val="accent1">
                      <a:satMod val="175000"/>
                      <a:alpha val="40000"/>
                    </a:schemeClr>
                  </a:glow>
                </a:effectLst>
              </a:rPr>
              <a:t>hundreds of years</a:t>
            </a:r>
            <a:r>
              <a:rPr lang="en-US" dirty="0" smtClean="0">
                <a:effectLst>
                  <a:glow rad="228600">
                    <a:schemeClr val="accent1">
                      <a:satMod val="175000"/>
                      <a:alpha val="40000"/>
                    </a:schemeClr>
                  </a:glow>
                </a:effectLst>
              </a:rPr>
              <a:t> should be grounds enough for us today to hold to it as the standard.</a:t>
            </a:r>
          </a:p>
        </p:txBody>
      </p:sp>
      <p:sp>
        <p:nvSpPr>
          <p:cNvPr id="5" name="Content Placeholder 4"/>
          <p:cNvSpPr>
            <a:spLocks noGrp="1"/>
          </p:cNvSpPr>
          <p:nvPr>
            <p:ph sz="half" idx="2"/>
          </p:nvPr>
        </p:nvSpPr>
        <p:spPr/>
        <p:txBody>
          <a:bodyPr>
            <a:normAutofit/>
          </a:bodyPr>
          <a:lstStyle/>
          <a:p>
            <a:r>
              <a:rPr lang="en-US" dirty="0" smtClean="0">
                <a:effectLst>
                  <a:glow rad="228600">
                    <a:schemeClr val="accent1">
                      <a:satMod val="175000"/>
                      <a:alpha val="40000"/>
                    </a:schemeClr>
                  </a:glow>
                </a:effectLst>
              </a:rPr>
              <a:t>Erasmus was told: “It is not reasonable that the whole church, which has </a:t>
            </a:r>
            <a:r>
              <a:rPr lang="en-US" u="sng" dirty="0" smtClean="0">
                <a:effectLst>
                  <a:glow rad="228600">
                    <a:schemeClr val="accent1">
                      <a:satMod val="175000"/>
                      <a:alpha val="40000"/>
                    </a:schemeClr>
                  </a:glow>
                </a:effectLst>
              </a:rPr>
              <a:t>always</a:t>
            </a:r>
            <a:r>
              <a:rPr lang="en-US" dirty="0" smtClean="0">
                <a:effectLst>
                  <a:glow rad="228600">
                    <a:schemeClr val="accent1">
                      <a:satMod val="175000"/>
                      <a:alpha val="40000"/>
                    </a:schemeClr>
                  </a:glow>
                </a:effectLst>
              </a:rPr>
              <a:t> used [the Latin Vulgate] and still both approves and uses it, should for all these centuries have been wrong.”</a:t>
            </a:r>
          </a:p>
        </p:txBody>
      </p:sp>
      <p:sp>
        <p:nvSpPr>
          <p:cNvPr id="6" name="TextBox 5"/>
          <p:cNvSpPr txBox="1"/>
          <p:nvPr/>
        </p:nvSpPr>
        <p:spPr>
          <a:xfrm>
            <a:off x="838200" y="6477000"/>
            <a:ext cx="6746527" cy="369332"/>
          </a:xfrm>
          <a:prstGeom prst="rect">
            <a:avLst/>
          </a:prstGeom>
          <a:noFill/>
        </p:spPr>
        <p:txBody>
          <a:bodyPr wrap="none" rtlCol="0">
            <a:spAutoFit/>
          </a:bodyPr>
          <a:lstStyle/>
          <a:p>
            <a:r>
              <a:rPr lang="en-US" dirty="0" smtClean="0"/>
              <a:t>*Adapted from James White’s, </a:t>
            </a:r>
            <a:r>
              <a:rPr lang="en-US" i="1" dirty="0" smtClean="0"/>
              <a:t>The King James Only Controversy</a:t>
            </a:r>
            <a:r>
              <a:rPr lang="en-US" dirty="0" smtClean="0"/>
              <a:t>, p. 56</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 calcmode="lin" valueType="num">
                                      <p:cBhvr>
                                        <p:cTn id="7"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t="-3000" b="-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b="1" dirty="0" smtClean="0">
                <a:solidFill>
                  <a:schemeClr val="bg1"/>
                </a:solidFill>
                <a:effectLst>
                  <a:glow rad="139700">
                    <a:schemeClr val="accent1">
                      <a:satMod val="175000"/>
                      <a:alpha val="40000"/>
                    </a:schemeClr>
                  </a:glow>
                  <a:outerShdw blurRad="76200" dist="76200" dir="2700000" algn="tl" rotWithShape="0">
                    <a:schemeClr val="tx1"/>
                  </a:outerShdw>
                </a:effectLst>
              </a:rPr>
              <a:t>An Irony of the “King James Only” View*</a:t>
            </a:r>
          </a:p>
        </p:txBody>
      </p:sp>
      <p:sp>
        <p:nvSpPr>
          <p:cNvPr id="4" name="Content Placeholder 3"/>
          <p:cNvSpPr>
            <a:spLocks noGrp="1"/>
          </p:cNvSpPr>
          <p:nvPr>
            <p:ph sz="half" idx="1"/>
          </p:nvPr>
        </p:nvSpPr>
        <p:spPr/>
        <p:txBody>
          <a:bodyPr>
            <a:normAutofit lnSpcReduction="10000"/>
          </a:bodyPr>
          <a:lstStyle/>
          <a:p>
            <a:r>
              <a:rPr lang="en-US" dirty="0" smtClean="0">
                <a:effectLst>
                  <a:glow rad="228600">
                    <a:schemeClr val="accent1">
                      <a:satMod val="175000"/>
                      <a:alpha val="40000"/>
                    </a:schemeClr>
                  </a:glow>
                </a:effectLst>
              </a:rPr>
              <a:t>KJV Advocate Dr. Samuel </a:t>
            </a:r>
            <a:r>
              <a:rPr lang="en-US" dirty="0" err="1" smtClean="0">
                <a:effectLst>
                  <a:glow rad="228600">
                    <a:schemeClr val="accent1">
                      <a:satMod val="175000"/>
                      <a:alpha val="40000"/>
                    </a:schemeClr>
                  </a:glow>
                </a:effectLst>
              </a:rPr>
              <a:t>Gipp</a:t>
            </a:r>
            <a:r>
              <a:rPr lang="en-US" dirty="0" smtClean="0">
                <a:effectLst>
                  <a:glow rad="228600">
                    <a:schemeClr val="accent1">
                      <a:satMod val="175000"/>
                      <a:alpha val="40000"/>
                    </a:schemeClr>
                  </a:glow>
                </a:effectLst>
              </a:rPr>
              <a:t> was asked, “What should I do where my [KJV] and my Greek Lexicon contradict?</a:t>
            </a:r>
          </a:p>
          <a:p>
            <a:r>
              <a:rPr lang="en-US" dirty="0" err="1" smtClean="0">
                <a:effectLst>
                  <a:glow rad="228600">
                    <a:schemeClr val="accent1">
                      <a:satMod val="175000"/>
                      <a:alpha val="40000"/>
                    </a:schemeClr>
                  </a:glow>
                </a:effectLst>
              </a:rPr>
              <a:t>Gipp’s</a:t>
            </a:r>
            <a:r>
              <a:rPr lang="en-US" dirty="0" smtClean="0">
                <a:effectLst>
                  <a:glow rad="228600">
                    <a:schemeClr val="accent1">
                      <a:satMod val="175000"/>
                      <a:alpha val="40000"/>
                    </a:schemeClr>
                  </a:glow>
                </a:effectLst>
              </a:rPr>
              <a:t> Answer: “Throw out the Lexicon”</a:t>
            </a:r>
          </a:p>
        </p:txBody>
      </p:sp>
      <p:sp>
        <p:nvSpPr>
          <p:cNvPr id="5" name="Content Placeholder 4"/>
          <p:cNvSpPr>
            <a:spLocks noGrp="1"/>
          </p:cNvSpPr>
          <p:nvPr>
            <p:ph sz="half" idx="2"/>
          </p:nvPr>
        </p:nvSpPr>
        <p:spPr/>
        <p:txBody>
          <a:bodyPr>
            <a:normAutofit lnSpcReduction="10000"/>
          </a:bodyPr>
          <a:lstStyle/>
          <a:p>
            <a:r>
              <a:rPr lang="en-US" dirty="0" smtClean="0">
                <a:effectLst>
                  <a:glow rad="228600">
                    <a:schemeClr val="accent1">
                      <a:satMod val="175000"/>
                      <a:alpha val="40000"/>
                    </a:schemeClr>
                  </a:glow>
                </a:effectLst>
              </a:rPr>
              <a:t>One of Erasmus’ detractors went so far as to say, “If … a sentence as rendered by the Latin translator varies in a point of truth from the Greek manuscript, at that point I bid the Greeks goodbye and cleave to the </a:t>
            </a:r>
            <a:r>
              <a:rPr lang="en-US" dirty="0" err="1" smtClean="0">
                <a:effectLst>
                  <a:glow rad="228600">
                    <a:schemeClr val="accent1">
                      <a:satMod val="175000"/>
                      <a:alpha val="40000"/>
                    </a:schemeClr>
                  </a:glow>
                </a:effectLst>
              </a:rPr>
              <a:t>Latins</a:t>
            </a:r>
            <a:r>
              <a:rPr lang="en-US" dirty="0" smtClean="0">
                <a:effectLst>
                  <a:glow rad="228600">
                    <a:schemeClr val="accent1">
                      <a:satMod val="175000"/>
                      <a:alpha val="40000"/>
                    </a:schemeClr>
                  </a:glow>
                </a:effectLst>
              </a:rPr>
              <a:t>.”</a:t>
            </a:r>
          </a:p>
        </p:txBody>
      </p:sp>
      <p:sp>
        <p:nvSpPr>
          <p:cNvPr id="6" name="TextBox 5"/>
          <p:cNvSpPr txBox="1"/>
          <p:nvPr/>
        </p:nvSpPr>
        <p:spPr>
          <a:xfrm>
            <a:off x="838200" y="6477000"/>
            <a:ext cx="7055906" cy="369332"/>
          </a:xfrm>
          <a:prstGeom prst="rect">
            <a:avLst/>
          </a:prstGeom>
          <a:noFill/>
        </p:spPr>
        <p:txBody>
          <a:bodyPr wrap="none" rtlCol="0">
            <a:spAutoFit/>
          </a:bodyPr>
          <a:lstStyle/>
          <a:p>
            <a:r>
              <a:rPr lang="en-US" dirty="0" smtClean="0"/>
              <a:t>*Adapted from James White’s, </a:t>
            </a:r>
            <a:r>
              <a:rPr lang="en-US" i="1" dirty="0" smtClean="0"/>
              <a:t>The King James Only Controversy</a:t>
            </a:r>
            <a:r>
              <a:rPr lang="en-US" dirty="0" smtClean="0"/>
              <a:t>, pp. 56-7</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1" end="1"/>
                                            </p:txEl>
                                          </p:spTgt>
                                        </p:tgtEl>
                                        <p:attrNameLst>
                                          <p:attrName>style.visibility</p:attrName>
                                        </p:attrNameLst>
                                      </p:cBhvr>
                                      <p:to>
                                        <p:strVal val="visible"/>
                                      </p:to>
                                    </p:set>
                                    <p:anim calcmode="lin" valueType="num">
                                      <p:cBhvr>
                                        <p:cTn id="14"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4">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5">
                                            <p:txEl>
                                              <p:pRg st="0" end="0"/>
                                            </p:txEl>
                                          </p:spTgt>
                                        </p:tgtEl>
                                        <p:attrNameLst>
                                          <p:attrName>style.visibility</p:attrName>
                                        </p:attrNameLst>
                                      </p:cBhvr>
                                      <p:to>
                                        <p:strVal val="visible"/>
                                      </p:to>
                                    </p:set>
                                    <p:anim calcmode="lin" valueType="num">
                                      <p:cBhvr>
                                        <p:cTn id="21"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0000"/>
            <a:lum/>
          </a:blip>
          <a:srcRect/>
          <a:stretch>
            <a:fillRect l="-2000" r="-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rmAutofit/>
          </a:bodyPr>
          <a:lstStyle/>
          <a:p>
            <a:r>
              <a:rPr lang="en-US" sz="4000" b="1" dirty="0" smtClean="0">
                <a:solidFill>
                  <a:schemeClr val="bg1"/>
                </a:solidFill>
                <a:effectLst>
                  <a:glow rad="139700">
                    <a:schemeClr val="accent1">
                      <a:satMod val="175000"/>
                      <a:alpha val="40000"/>
                    </a:schemeClr>
                  </a:glow>
                  <a:outerShdw blurRad="76200" dist="76200" dir="2700000" algn="tl" rotWithShape="0">
                    <a:schemeClr val="tx1"/>
                  </a:outerShdw>
                </a:effectLst>
              </a:rPr>
              <a:t>An Irony of the “King James Only” View*</a:t>
            </a:r>
          </a:p>
        </p:txBody>
      </p:sp>
      <p:sp>
        <p:nvSpPr>
          <p:cNvPr id="4" name="Content Placeholder 3"/>
          <p:cNvSpPr>
            <a:spLocks noGrp="1"/>
          </p:cNvSpPr>
          <p:nvPr>
            <p:ph sz="half" idx="1"/>
          </p:nvPr>
        </p:nvSpPr>
        <p:spPr/>
        <p:txBody>
          <a:bodyPr>
            <a:normAutofit/>
          </a:bodyPr>
          <a:lstStyle/>
          <a:p>
            <a:r>
              <a:rPr lang="en-US" dirty="0" smtClean="0">
                <a:effectLst>
                  <a:glow rad="228600">
                    <a:schemeClr val="accent1">
                      <a:satMod val="175000"/>
                      <a:alpha val="40000"/>
                    </a:schemeClr>
                  </a:glow>
                </a:effectLst>
              </a:rPr>
              <a:t>KJV Advocate D.A. Waite writes, “The diabolical nature of the New King James Version shows itself in their printing all the various readings of the Greek text in the footnotes… By doing so they confuse the readers.”</a:t>
            </a:r>
          </a:p>
        </p:txBody>
      </p:sp>
      <p:sp>
        <p:nvSpPr>
          <p:cNvPr id="5" name="Content Placeholder 4"/>
          <p:cNvSpPr>
            <a:spLocks noGrp="1"/>
          </p:cNvSpPr>
          <p:nvPr>
            <p:ph sz="half" idx="2"/>
          </p:nvPr>
        </p:nvSpPr>
        <p:spPr/>
        <p:txBody>
          <a:bodyPr>
            <a:normAutofit/>
          </a:bodyPr>
          <a:lstStyle/>
          <a:p>
            <a:r>
              <a:rPr lang="en-US" dirty="0" smtClean="0">
                <a:effectLst>
                  <a:glow rad="228600">
                    <a:schemeClr val="accent1">
                      <a:satMod val="175000"/>
                      <a:alpha val="40000"/>
                    </a:schemeClr>
                  </a:glow>
                </a:effectLst>
              </a:rPr>
              <a:t>Someone once complained in a letter to Erasmus that because he noted textual variants in his Greek text, “A great many people will discuss the integrity of the Scriptures and have doubts about it.”</a:t>
            </a:r>
          </a:p>
        </p:txBody>
      </p:sp>
      <p:sp>
        <p:nvSpPr>
          <p:cNvPr id="6" name="TextBox 5"/>
          <p:cNvSpPr txBox="1"/>
          <p:nvPr/>
        </p:nvSpPr>
        <p:spPr>
          <a:xfrm>
            <a:off x="838200" y="6477000"/>
            <a:ext cx="6746527" cy="369332"/>
          </a:xfrm>
          <a:prstGeom prst="rect">
            <a:avLst/>
          </a:prstGeom>
          <a:noFill/>
        </p:spPr>
        <p:txBody>
          <a:bodyPr wrap="none" rtlCol="0">
            <a:spAutoFit/>
          </a:bodyPr>
          <a:lstStyle/>
          <a:p>
            <a:r>
              <a:rPr lang="en-US" dirty="0" smtClean="0"/>
              <a:t>*Adapted from James White’s, </a:t>
            </a:r>
            <a:r>
              <a:rPr lang="en-US" i="1" dirty="0" smtClean="0"/>
              <a:t>The King James Only Controversy</a:t>
            </a:r>
            <a:r>
              <a:rPr lang="en-US" dirty="0" smtClean="0"/>
              <a:t>, p. 57</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4">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t="-13000" b="-7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274638"/>
            <a:ext cx="9144000" cy="1143000"/>
          </a:xfrm>
        </p:spPr>
        <p:txBody>
          <a:bodyPr>
            <a:noAutofit/>
          </a:bodyPr>
          <a:lstStyle/>
          <a:p>
            <a:r>
              <a:rPr lang="en-US" sz="4000" b="1" dirty="0" smtClean="0">
                <a:solidFill>
                  <a:schemeClr val="bg1"/>
                </a:solidFill>
                <a:effectLst>
                  <a:glow rad="139700">
                    <a:schemeClr val="accent1">
                      <a:satMod val="175000"/>
                      <a:alpha val="40000"/>
                    </a:schemeClr>
                  </a:glow>
                  <a:outerShdw blurRad="76200" dist="76200" dir="2700000" algn="tl" rotWithShape="0">
                    <a:schemeClr val="tx1"/>
                  </a:outerShdw>
                </a:effectLst>
              </a:rPr>
              <a:t>An Irony of the “King James Only” View*</a:t>
            </a:r>
          </a:p>
        </p:txBody>
      </p:sp>
      <p:sp>
        <p:nvSpPr>
          <p:cNvPr id="3" name="Content Placeholder 2"/>
          <p:cNvSpPr>
            <a:spLocks noGrp="1"/>
          </p:cNvSpPr>
          <p:nvPr>
            <p:ph idx="1"/>
          </p:nvPr>
        </p:nvSpPr>
        <p:spPr/>
        <p:txBody>
          <a:bodyPr/>
          <a:lstStyle/>
          <a:p>
            <a:r>
              <a:rPr lang="en-US" dirty="0" smtClean="0">
                <a:effectLst>
                  <a:glow rad="228600">
                    <a:schemeClr val="accent1">
                      <a:satMod val="175000"/>
                      <a:alpha val="40000"/>
                    </a:schemeClr>
                  </a:glow>
                </a:effectLst>
              </a:rPr>
              <a:t>Erasmus argued against his critics using many of the arguments and facts used by modern textual scholars:</a:t>
            </a:r>
          </a:p>
          <a:p>
            <a:pPr lvl="1"/>
            <a:r>
              <a:rPr lang="en-US" dirty="0" smtClean="0">
                <a:effectLst>
                  <a:glow rad="228600">
                    <a:schemeClr val="accent1">
                      <a:satMod val="175000"/>
                      <a:alpha val="40000"/>
                    </a:schemeClr>
                  </a:glow>
                </a:effectLst>
              </a:rPr>
              <a:t>“</a:t>
            </a:r>
            <a:r>
              <a:rPr lang="en-US" i="1" dirty="0" smtClean="0">
                <a:effectLst>
                  <a:glow rad="228600">
                    <a:schemeClr val="accent1">
                      <a:satMod val="175000"/>
                      <a:alpha val="40000"/>
                    </a:schemeClr>
                  </a:glow>
                </a:effectLst>
              </a:rPr>
              <a:t>Granted that Greek books are just as corrupt as the Latin ones, yet by collating manuscripts that are equally corrupt one can often discover the true reading, for it frequently happens that what has been corrupted by chance in one is found intact in another.</a:t>
            </a:r>
            <a:r>
              <a:rPr lang="en-US" dirty="0" smtClean="0">
                <a:effectLst>
                  <a:glow rad="228600">
                    <a:schemeClr val="accent1">
                      <a:satMod val="175000"/>
                      <a:alpha val="40000"/>
                    </a:schemeClr>
                  </a:glow>
                </a:effectLst>
              </a:rPr>
              <a:t>”</a:t>
            </a:r>
            <a:endParaRPr lang="en-US" dirty="0">
              <a:effectLst>
                <a:glow rad="228600">
                  <a:schemeClr val="accent1">
                    <a:satMod val="175000"/>
                    <a:alpha val="40000"/>
                  </a:schemeClr>
                </a:glow>
              </a:effectLst>
            </a:endParaRPr>
          </a:p>
        </p:txBody>
      </p:sp>
      <p:sp>
        <p:nvSpPr>
          <p:cNvPr id="4" name="TextBox 3"/>
          <p:cNvSpPr txBox="1"/>
          <p:nvPr/>
        </p:nvSpPr>
        <p:spPr>
          <a:xfrm>
            <a:off x="838200" y="6477000"/>
            <a:ext cx="6868355" cy="369332"/>
          </a:xfrm>
          <a:prstGeom prst="rect">
            <a:avLst/>
          </a:prstGeom>
          <a:noFill/>
        </p:spPr>
        <p:txBody>
          <a:bodyPr wrap="none" rtlCol="0">
            <a:spAutoFit/>
          </a:bodyPr>
          <a:lstStyle/>
          <a:p>
            <a:r>
              <a:rPr lang="en-US" dirty="0" smtClean="0"/>
              <a:t>*Adapted from James White’s, </a:t>
            </a:r>
            <a:r>
              <a:rPr lang="en-US" i="1" dirty="0" smtClean="0"/>
              <a:t>The King James Only Controversy</a:t>
            </a:r>
            <a:r>
              <a:rPr lang="en-US" dirty="0" smtClean="0"/>
              <a:t>, p. 57</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9144001" cy="6858000"/>
            <a:chOff x="-1" y="0"/>
            <a:chExt cx="9144001" cy="6858000"/>
          </a:xfrm>
        </p:grpSpPr>
        <p:pic>
          <p:nvPicPr>
            <p:cNvPr id="6" name="Picture 5" descr="KingJamesBibl_page.JPG"/>
            <p:cNvPicPr>
              <a:picLocks noChangeAspect="1"/>
            </p:cNvPicPr>
            <p:nvPr/>
          </p:nvPicPr>
          <p:blipFill>
            <a:blip r:embed="rId2" cstate="print">
              <a:lum bright="37000" contrast="-48000"/>
            </a:blip>
            <a:stretch>
              <a:fillRect/>
            </a:stretch>
          </p:blipFill>
          <p:spPr>
            <a:xfrm>
              <a:off x="4895239" y="0"/>
              <a:ext cx="4248761" cy="6858000"/>
            </a:xfrm>
            <a:prstGeom prst="rect">
              <a:avLst/>
            </a:prstGeom>
          </p:spPr>
        </p:pic>
        <p:pic>
          <p:nvPicPr>
            <p:cNvPr id="7" name="Picture 6" descr="king-james-1.jpg"/>
            <p:cNvPicPr>
              <a:picLocks noChangeAspect="1"/>
            </p:cNvPicPr>
            <p:nvPr/>
          </p:nvPicPr>
          <p:blipFill>
            <a:blip r:embed="rId3" cstate="print">
              <a:lum bright="37000" contrast="-48000"/>
            </a:blip>
            <a:stretch>
              <a:fillRect/>
            </a:stretch>
          </p:blipFill>
          <p:spPr>
            <a:xfrm>
              <a:off x="-1" y="0"/>
              <a:ext cx="5193715" cy="6858000"/>
            </a:xfrm>
            <a:prstGeom prst="rect">
              <a:avLst/>
            </a:prstGeom>
          </p:spPr>
        </p:pic>
      </p:grpSp>
      <p:sp>
        <p:nvSpPr>
          <p:cNvPr id="2" name="Title 1"/>
          <p:cNvSpPr>
            <a:spLocks noGrp="1"/>
          </p:cNvSpPr>
          <p:nvPr>
            <p:ph type="title"/>
          </p:nvPr>
        </p:nvSpPr>
        <p:spPr>
          <a:xfrm>
            <a:off x="457200" y="0"/>
            <a:ext cx="8229600" cy="1219200"/>
          </a:xfrm>
        </p:spPr>
        <p:txBody>
          <a:bodyPr>
            <a:noAutofit/>
          </a:bodyPr>
          <a:lstStyle/>
          <a:p>
            <a:r>
              <a:rPr lang="en-US" sz="4800" b="1" dirty="0" smtClean="0">
                <a:ln>
                  <a:solidFill>
                    <a:schemeClr val="tx1"/>
                  </a:solidFill>
                </a:ln>
                <a:solidFill>
                  <a:srgbClr val="FF7171"/>
                </a:solidFill>
                <a:effectLst>
                  <a:outerShdw blurRad="76200" dist="76200" dir="2700000" algn="tl" rotWithShape="0">
                    <a:prstClr val="black"/>
                  </a:outerShdw>
                </a:effectLst>
              </a:rPr>
              <a:t>Interesting Quotations from the KJV Translators*</a:t>
            </a:r>
          </a:p>
        </p:txBody>
      </p:sp>
      <p:sp>
        <p:nvSpPr>
          <p:cNvPr id="3" name="Content Placeholder 2"/>
          <p:cNvSpPr>
            <a:spLocks noGrp="1"/>
          </p:cNvSpPr>
          <p:nvPr>
            <p:ph idx="1"/>
          </p:nvPr>
        </p:nvSpPr>
        <p:spPr>
          <a:xfrm>
            <a:off x="457200" y="1219200"/>
            <a:ext cx="8229600" cy="4906963"/>
          </a:xfrm>
        </p:spPr>
        <p:txBody>
          <a:bodyPr>
            <a:normAutofit/>
          </a:bodyPr>
          <a:lstStyle/>
          <a:p>
            <a:r>
              <a:rPr lang="en-US" sz="3600" b="1" i="1" dirty="0" smtClean="0">
                <a:ln>
                  <a:solidFill>
                    <a:schemeClr val="tx1"/>
                  </a:solidFill>
                </a:ln>
                <a:solidFill>
                  <a:srgbClr val="FF7171"/>
                </a:solidFill>
                <a:effectLst>
                  <a:glow rad="101600">
                    <a:schemeClr val="accent1">
                      <a:satMod val="175000"/>
                      <a:alpha val="40000"/>
                    </a:schemeClr>
                  </a:glow>
                  <a:outerShdw blurRad="76200" dist="76200" dir="2700000" algn="tl" rotWithShape="0">
                    <a:prstClr val="black"/>
                  </a:outerShdw>
                </a:effectLst>
                <a:latin typeface="+mj-lt"/>
                <a:ea typeface="+mj-ea"/>
                <a:cs typeface="+mj-cs"/>
              </a:rPr>
              <a:t>Without a translation into the vulgar [i.e. common] tongue, the unlearned are like children at Jacob’s well …without a bucket or something to draw with… Now what can be more available thereto, than to deliver God’s book unto God’s people in a tongue which they understand?</a:t>
            </a:r>
          </a:p>
          <a:p>
            <a:pPr lvl="1"/>
            <a:endParaRPr lang="en-US" dirty="0"/>
          </a:p>
        </p:txBody>
      </p:sp>
      <p:sp>
        <p:nvSpPr>
          <p:cNvPr id="4" name="TextBox 3"/>
          <p:cNvSpPr txBox="1"/>
          <p:nvPr/>
        </p:nvSpPr>
        <p:spPr>
          <a:xfrm>
            <a:off x="838200" y="6477000"/>
            <a:ext cx="7172926" cy="369332"/>
          </a:xfrm>
          <a:prstGeom prst="rect">
            <a:avLst/>
          </a:prstGeom>
          <a:noFill/>
        </p:spPr>
        <p:txBody>
          <a:bodyPr wrap="none" rtlCol="0">
            <a:spAutoFit/>
          </a:bodyPr>
          <a:lstStyle/>
          <a:p>
            <a:r>
              <a:rPr lang="en-US" dirty="0" smtClean="0"/>
              <a:t>*Adapted from James White’s, </a:t>
            </a:r>
            <a:r>
              <a:rPr lang="en-US" i="1" dirty="0" smtClean="0"/>
              <a:t>The King James Only Controversy</a:t>
            </a:r>
            <a:r>
              <a:rPr lang="en-US" dirty="0" smtClean="0"/>
              <a:t>, pp. 72-76</a:t>
            </a:r>
            <a:endParaRPr lang="en-US" dirty="0"/>
          </a:p>
        </p:txBody>
      </p:sp>
    </p:spTree>
  </p:cSld>
  <p:clrMapOvr>
    <a:masterClrMapping/>
  </p:clrMapOvr>
  <p:transition>
    <p:zoom/>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1" y="0"/>
            <a:ext cx="9144001" cy="6858000"/>
            <a:chOff x="-1" y="0"/>
            <a:chExt cx="9144001" cy="6858000"/>
          </a:xfrm>
        </p:grpSpPr>
        <p:pic>
          <p:nvPicPr>
            <p:cNvPr id="6" name="Picture 5" descr="KingJamesBibl_page.JPG"/>
            <p:cNvPicPr>
              <a:picLocks noChangeAspect="1"/>
            </p:cNvPicPr>
            <p:nvPr/>
          </p:nvPicPr>
          <p:blipFill>
            <a:blip r:embed="rId2" cstate="print">
              <a:lum bright="37000" contrast="-48000"/>
            </a:blip>
            <a:stretch>
              <a:fillRect/>
            </a:stretch>
          </p:blipFill>
          <p:spPr>
            <a:xfrm>
              <a:off x="4895239" y="0"/>
              <a:ext cx="4248761" cy="6858000"/>
            </a:xfrm>
            <a:prstGeom prst="rect">
              <a:avLst/>
            </a:prstGeom>
          </p:spPr>
        </p:pic>
        <p:pic>
          <p:nvPicPr>
            <p:cNvPr id="7" name="Picture 6" descr="king-james-1.jpg"/>
            <p:cNvPicPr>
              <a:picLocks noChangeAspect="1"/>
            </p:cNvPicPr>
            <p:nvPr/>
          </p:nvPicPr>
          <p:blipFill>
            <a:blip r:embed="rId3" cstate="print">
              <a:lum bright="37000" contrast="-48000"/>
            </a:blip>
            <a:stretch>
              <a:fillRect/>
            </a:stretch>
          </p:blipFill>
          <p:spPr>
            <a:xfrm>
              <a:off x="-1" y="0"/>
              <a:ext cx="5193715" cy="6858000"/>
            </a:xfrm>
            <a:prstGeom prst="rect">
              <a:avLst/>
            </a:prstGeom>
          </p:spPr>
        </p:pic>
      </p:grpSp>
      <p:sp>
        <p:nvSpPr>
          <p:cNvPr id="2" name="Title 1"/>
          <p:cNvSpPr>
            <a:spLocks noGrp="1"/>
          </p:cNvSpPr>
          <p:nvPr>
            <p:ph type="title"/>
          </p:nvPr>
        </p:nvSpPr>
        <p:spPr>
          <a:xfrm>
            <a:off x="457200" y="0"/>
            <a:ext cx="8229600" cy="1219200"/>
          </a:xfrm>
        </p:spPr>
        <p:txBody>
          <a:bodyPr>
            <a:noAutofit/>
          </a:bodyPr>
          <a:lstStyle/>
          <a:p>
            <a:r>
              <a:rPr lang="en-US" sz="4800" b="1" dirty="0" smtClean="0">
                <a:ln>
                  <a:solidFill>
                    <a:schemeClr val="tx1"/>
                  </a:solidFill>
                </a:ln>
                <a:solidFill>
                  <a:srgbClr val="FF7171"/>
                </a:solidFill>
                <a:effectLst>
                  <a:outerShdw blurRad="76200" dist="76200" dir="2700000" algn="tl" rotWithShape="0">
                    <a:prstClr val="black"/>
                  </a:outerShdw>
                </a:effectLst>
              </a:rPr>
              <a:t>Interesting Quotations from the KJV Translators*</a:t>
            </a:r>
          </a:p>
        </p:txBody>
      </p:sp>
      <p:sp>
        <p:nvSpPr>
          <p:cNvPr id="3" name="Content Placeholder 2"/>
          <p:cNvSpPr>
            <a:spLocks noGrp="1"/>
          </p:cNvSpPr>
          <p:nvPr>
            <p:ph idx="1"/>
          </p:nvPr>
        </p:nvSpPr>
        <p:spPr>
          <a:xfrm>
            <a:off x="457200" y="1219200"/>
            <a:ext cx="8229600" cy="4906963"/>
          </a:xfrm>
        </p:spPr>
        <p:txBody>
          <a:bodyPr>
            <a:normAutofit/>
          </a:bodyPr>
          <a:lstStyle/>
          <a:p>
            <a:r>
              <a:rPr lang="en-US" sz="3600" b="1" i="1" dirty="0" smtClean="0">
                <a:ln>
                  <a:solidFill>
                    <a:schemeClr val="tx1"/>
                  </a:solidFill>
                </a:ln>
                <a:solidFill>
                  <a:srgbClr val="FF7171"/>
                </a:solidFill>
                <a:effectLst>
                  <a:glow rad="101600">
                    <a:schemeClr val="accent1">
                      <a:satMod val="175000"/>
                      <a:alpha val="40000"/>
                    </a:schemeClr>
                  </a:glow>
                  <a:outerShdw blurRad="76200" dist="76200" dir="2700000" algn="tl" rotWithShape="0">
                    <a:prstClr val="black"/>
                  </a:outerShdw>
                </a:effectLst>
                <a:latin typeface="+mj-lt"/>
                <a:ea typeface="+mj-ea"/>
                <a:cs typeface="+mj-cs"/>
              </a:rPr>
              <a:t>Many men’s mouths have been open a good while (and yet are not stopped) with speeches about the Translation so long in hand… Hath the Church been deceived, say they, all this while?</a:t>
            </a:r>
          </a:p>
          <a:p>
            <a:pPr>
              <a:buNone/>
            </a:pPr>
            <a:endParaRPr lang="en-US" dirty="0" smtClean="0"/>
          </a:p>
          <a:p>
            <a:pPr lvl="1"/>
            <a:endParaRPr lang="en-US" dirty="0"/>
          </a:p>
        </p:txBody>
      </p:sp>
      <p:sp>
        <p:nvSpPr>
          <p:cNvPr id="4" name="TextBox 3"/>
          <p:cNvSpPr txBox="1"/>
          <p:nvPr/>
        </p:nvSpPr>
        <p:spPr>
          <a:xfrm>
            <a:off x="838200" y="6477000"/>
            <a:ext cx="7172926" cy="369332"/>
          </a:xfrm>
          <a:prstGeom prst="rect">
            <a:avLst/>
          </a:prstGeom>
          <a:noFill/>
        </p:spPr>
        <p:txBody>
          <a:bodyPr wrap="none" rtlCol="0">
            <a:spAutoFit/>
          </a:bodyPr>
          <a:lstStyle/>
          <a:p>
            <a:r>
              <a:rPr lang="en-US" dirty="0" smtClean="0"/>
              <a:t>*Adapted from James White’s, </a:t>
            </a:r>
            <a:r>
              <a:rPr lang="en-US" i="1" dirty="0" smtClean="0"/>
              <a:t>The King James Only Controversy</a:t>
            </a:r>
            <a:r>
              <a:rPr lang="en-US" dirty="0" smtClean="0"/>
              <a:t>, pp. 72-76</a:t>
            </a:r>
            <a:endParaRPr lang="en-US" dirty="0"/>
          </a:p>
        </p:txBody>
      </p:sp>
    </p:spTree>
  </p:cSld>
  <p:clrMapOvr>
    <a:masterClrMapping/>
  </p:clrMapOvr>
  <p:transition>
    <p:zoom/>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1000"/>
            <a:lum/>
          </a:blip>
          <a:srcRect/>
          <a:stretch>
            <a:fillRect t="-48000" b="-4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ln>
                  <a:solidFill>
                    <a:schemeClr val="tx1"/>
                  </a:solidFill>
                </a:ln>
                <a:solidFill>
                  <a:srgbClr val="FFFF00"/>
                </a:solidFill>
                <a:effectLst>
                  <a:outerShdw blurRad="50800" dist="38100" dir="2700000" algn="tl" rotWithShape="0">
                    <a:prstClr val="black"/>
                  </a:outerShdw>
                </a:effectLst>
              </a:rPr>
              <a:t>The Revisions of the KJV*</a:t>
            </a:r>
          </a:p>
        </p:txBody>
      </p:sp>
      <p:sp>
        <p:nvSpPr>
          <p:cNvPr id="3" name="Content Placeholder 2"/>
          <p:cNvSpPr>
            <a:spLocks noGrp="1"/>
          </p:cNvSpPr>
          <p:nvPr>
            <p:ph idx="1"/>
          </p:nvPr>
        </p:nvSpPr>
        <p:spPr>
          <a:xfrm>
            <a:off x="457200" y="1143000"/>
            <a:ext cx="8229600" cy="4983163"/>
          </a:xfrm>
        </p:spPr>
        <p:txBody>
          <a:bodyPr>
            <a:normAutofit lnSpcReduction="10000"/>
          </a:bodyPr>
          <a:lstStyle/>
          <a:p>
            <a:r>
              <a:rPr lang="en-US" b="1" dirty="0" smtClean="0">
                <a:ln w="3175">
                  <a:solidFill>
                    <a:schemeClr val="tx1"/>
                  </a:solidFill>
                </a:ln>
                <a:solidFill>
                  <a:schemeClr val="accent6">
                    <a:lumMod val="75000"/>
                  </a:schemeClr>
                </a:solidFill>
                <a:effectLst>
                  <a:outerShdw dist="50800" dir="2700000" algn="tl" rotWithShape="0">
                    <a:prstClr val="black"/>
                  </a:outerShdw>
                </a:effectLst>
              </a:rPr>
              <a:t>The KJV that is carried by the KJV Only advocate today looks very different from the edition that came off the press of Robert Barker (the royal printer) in 1611.</a:t>
            </a:r>
          </a:p>
          <a:p>
            <a:r>
              <a:rPr lang="en-US" b="1" dirty="0" smtClean="0">
                <a:ln w="3175">
                  <a:solidFill>
                    <a:schemeClr val="tx1"/>
                  </a:solidFill>
                </a:ln>
                <a:solidFill>
                  <a:schemeClr val="accent6">
                    <a:lumMod val="75000"/>
                  </a:schemeClr>
                </a:solidFill>
                <a:effectLst>
                  <a:outerShdw dist="50800" dir="2700000" algn="tl" rotWithShape="0">
                    <a:prstClr val="black"/>
                  </a:outerShdw>
                </a:effectLst>
              </a:rPr>
              <a:t>Numerous editions of the KJV were printed over the years, making numerous changes and corrections – although most of these changes are rather minor, it raises serious questions for the radical KJV Only proponent. Which revision is the correct one?</a:t>
            </a:r>
          </a:p>
        </p:txBody>
      </p:sp>
      <p:sp>
        <p:nvSpPr>
          <p:cNvPr id="4" name="TextBox 3"/>
          <p:cNvSpPr txBox="1"/>
          <p:nvPr/>
        </p:nvSpPr>
        <p:spPr>
          <a:xfrm>
            <a:off x="838200" y="6477000"/>
            <a:ext cx="7172926" cy="369332"/>
          </a:xfrm>
          <a:prstGeom prst="rect">
            <a:avLst/>
          </a:prstGeom>
          <a:noFill/>
        </p:spPr>
        <p:txBody>
          <a:bodyPr wrap="none" rtlCol="0">
            <a:spAutoFit/>
          </a:bodyPr>
          <a:lstStyle/>
          <a:p>
            <a:r>
              <a:rPr lang="en-US" dirty="0" smtClean="0"/>
              <a:t>*Adapted from James White’s, </a:t>
            </a:r>
            <a:r>
              <a:rPr lang="en-US" i="1" dirty="0" smtClean="0"/>
              <a:t>The King James Only Controversy</a:t>
            </a:r>
            <a:r>
              <a:rPr lang="en-US" dirty="0" smtClean="0"/>
              <a:t>, pp. 78-82</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1000"/>
            <a:lum/>
          </a:blip>
          <a:srcRect/>
          <a:stretch>
            <a:fillRect t="-48000" b="-4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n>
                  <a:solidFill>
                    <a:schemeClr val="tx1"/>
                  </a:solidFill>
                </a:ln>
                <a:solidFill>
                  <a:srgbClr val="FFFF00"/>
                </a:solidFill>
                <a:effectLst>
                  <a:outerShdw blurRad="50800" dist="38100" dir="2700000" algn="tl" rotWithShape="0">
                    <a:prstClr val="black"/>
                  </a:outerShdw>
                </a:effectLst>
              </a:rPr>
              <a:t>Some Amusing Errors Found in Early Versions of the KJV*</a:t>
            </a:r>
          </a:p>
        </p:txBody>
      </p:sp>
      <p:sp>
        <p:nvSpPr>
          <p:cNvPr id="3" name="Content Placeholder 2"/>
          <p:cNvSpPr>
            <a:spLocks noGrp="1"/>
          </p:cNvSpPr>
          <p:nvPr>
            <p:ph idx="1"/>
          </p:nvPr>
        </p:nvSpPr>
        <p:spPr>
          <a:xfrm>
            <a:off x="457200" y="1600200"/>
            <a:ext cx="8229600" cy="4800600"/>
          </a:xfrm>
        </p:spPr>
        <p:txBody>
          <a:bodyPr>
            <a:normAutofit fontScale="92500"/>
          </a:bodyPr>
          <a:lstStyle/>
          <a:p>
            <a:r>
              <a:rPr lang="en-US" sz="3900" b="1" dirty="0" smtClean="0">
                <a:ln w="3175">
                  <a:solidFill>
                    <a:schemeClr val="tx1"/>
                  </a:solidFill>
                </a:ln>
                <a:solidFill>
                  <a:schemeClr val="accent6">
                    <a:lumMod val="75000"/>
                  </a:schemeClr>
                </a:solidFill>
                <a:effectLst>
                  <a:outerShdw dist="50800" dir="2700000" algn="tl" rotWithShape="0">
                    <a:prstClr val="black"/>
                  </a:outerShdw>
                </a:effectLst>
              </a:rPr>
              <a:t>In 1611 some KJV Bibles had Matthew 26:36 as “</a:t>
            </a:r>
            <a:r>
              <a:rPr lang="en-US" sz="3900" i="1" dirty="0" smtClean="0">
                <a:solidFill>
                  <a:srgbClr val="0070C0"/>
                </a:solidFill>
                <a:effectLst>
                  <a:outerShdw blurRad="76200" dist="63500" dir="2700000" algn="ctr" rotWithShape="0">
                    <a:schemeClr val="tx1"/>
                  </a:outerShdw>
                </a:effectLst>
              </a:rPr>
              <a:t>Then cometh Judas</a:t>
            </a:r>
            <a:r>
              <a:rPr lang="en-US" sz="3900" b="1" dirty="0" smtClean="0">
                <a:ln w="3175">
                  <a:solidFill>
                    <a:schemeClr val="tx1"/>
                  </a:solidFill>
                </a:ln>
                <a:solidFill>
                  <a:schemeClr val="accent6">
                    <a:lumMod val="75000"/>
                  </a:schemeClr>
                </a:solidFill>
                <a:effectLst>
                  <a:outerShdw dist="50800" dir="2700000" algn="tl" rotWithShape="0">
                    <a:prstClr val="black"/>
                  </a:outerShdw>
                </a:effectLst>
              </a:rPr>
              <a:t>,” when it should read “</a:t>
            </a:r>
            <a:r>
              <a:rPr lang="en-US" sz="3900" i="1" dirty="0" smtClean="0">
                <a:solidFill>
                  <a:srgbClr val="0070C0"/>
                </a:solidFill>
                <a:effectLst>
                  <a:outerShdw blurRad="76200" dist="63500" dir="2700000" algn="ctr" rotWithShape="0">
                    <a:schemeClr val="tx1"/>
                  </a:outerShdw>
                </a:effectLst>
              </a:rPr>
              <a:t>Then cometh Jesus</a:t>
            </a:r>
            <a:r>
              <a:rPr lang="en-US" sz="3900" b="1" dirty="0" smtClean="0">
                <a:ln w="3175">
                  <a:solidFill>
                    <a:schemeClr val="tx1"/>
                  </a:solidFill>
                </a:ln>
                <a:solidFill>
                  <a:schemeClr val="accent6">
                    <a:lumMod val="75000"/>
                  </a:schemeClr>
                </a:solidFill>
                <a:effectLst>
                  <a:outerShdw dist="50800" dir="2700000" algn="tl" rotWithShape="0">
                    <a:prstClr val="black"/>
                  </a:outerShdw>
                </a:effectLst>
              </a:rPr>
              <a:t>.”</a:t>
            </a:r>
          </a:p>
          <a:p>
            <a:r>
              <a:rPr lang="en-US" sz="3900" b="1" dirty="0" smtClean="0">
                <a:ln w="3175">
                  <a:solidFill>
                    <a:schemeClr val="tx1"/>
                  </a:solidFill>
                </a:ln>
                <a:solidFill>
                  <a:schemeClr val="accent6">
                    <a:lumMod val="75000"/>
                  </a:schemeClr>
                </a:solidFill>
                <a:effectLst>
                  <a:outerShdw dist="50800" dir="2700000" algn="tl" rotWithShape="0">
                    <a:prstClr val="black"/>
                  </a:outerShdw>
                </a:effectLst>
              </a:rPr>
              <a:t>One printing of the KJV omitted  the word “</a:t>
            </a:r>
            <a:r>
              <a:rPr lang="en-US" sz="3900" i="1" dirty="0" smtClean="0">
                <a:solidFill>
                  <a:srgbClr val="0070C0"/>
                </a:solidFill>
                <a:effectLst>
                  <a:outerShdw blurRad="76200" dist="63500" dir="2700000" algn="ctr" rotWithShape="0">
                    <a:schemeClr val="tx1"/>
                  </a:outerShdw>
                </a:effectLst>
              </a:rPr>
              <a:t>not</a:t>
            </a:r>
            <a:r>
              <a:rPr lang="en-US" sz="3900" b="1" dirty="0" smtClean="0">
                <a:ln w="3175">
                  <a:solidFill>
                    <a:schemeClr val="tx1"/>
                  </a:solidFill>
                </a:ln>
                <a:solidFill>
                  <a:schemeClr val="accent6">
                    <a:lumMod val="75000"/>
                  </a:schemeClr>
                </a:solidFill>
                <a:effectLst>
                  <a:outerShdw dist="50800" dir="2700000" algn="tl" rotWithShape="0">
                    <a:prstClr val="black"/>
                  </a:outerShdw>
                </a:effectLst>
              </a:rPr>
              <a:t>” from the Seventh  Commandment (</a:t>
            </a:r>
            <a:r>
              <a:rPr lang="en-US" sz="3900" i="1" dirty="0" smtClean="0">
                <a:solidFill>
                  <a:srgbClr val="0070C0"/>
                </a:solidFill>
                <a:effectLst>
                  <a:outerShdw blurRad="76200" dist="63500" dir="2700000" algn="ctr" rotWithShape="0">
                    <a:schemeClr val="tx1"/>
                  </a:outerShdw>
                </a:effectLst>
              </a:rPr>
              <a:t>Thou </a:t>
            </a:r>
            <a:r>
              <a:rPr lang="en-US" sz="3900" i="1" dirty="0" err="1" smtClean="0">
                <a:solidFill>
                  <a:srgbClr val="0070C0"/>
                </a:solidFill>
                <a:effectLst>
                  <a:outerShdw blurRad="76200" dist="63500" dir="2700000" algn="ctr" rotWithShape="0">
                    <a:schemeClr val="tx1"/>
                  </a:outerShdw>
                </a:effectLst>
              </a:rPr>
              <a:t>shalt</a:t>
            </a:r>
            <a:r>
              <a:rPr lang="en-US" sz="3900" i="1" dirty="0" smtClean="0">
                <a:solidFill>
                  <a:srgbClr val="0070C0"/>
                </a:solidFill>
                <a:effectLst>
                  <a:outerShdw blurRad="76200" dist="63500" dir="2700000" algn="ctr" rotWithShape="0">
                    <a:schemeClr val="tx1"/>
                  </a:outerShdw>
                </a:effectLst>
              </a:rPr>
              <a:t> not commit adultery</a:t>
            </a:r>
            <a:r>
              <a:rPr lang="en-US" sz="3900" b="1" dirty="0" smtClean="0">
                <a:ln w="3175">
                  <a:solidFill>
                    <a:schemeClr val="tx1"/>
                  </a:solidFill>
                </a:ln>
                <a:solidFill>
                  <a:schemeClr val="accent6">
                    <a:lumMod val="75000"/>
                  </a:schemeClr>
                </a:solidFill>
                <a:effectLst>
                  <a:outerShdw dist="50800" dir="2700000" algn="tl" rotWithShape="0">
                    <a:prstClr val="black"/>
                  </a:outerShdw>
                </a:effectLst>
              </a:rPr>
              <a:t>) earning it the title “The Wicked Bible”)</a:t>
            </a:r>
          </a:p>
          <a:p>
            <a:endParaRPr lang="en-US" dirty="0"/>
          </a:p>
        </p:txBody>
      </p:sp>
      <p:sp>
        <p:nvSpPr>
          <p:cNvPr id="4" name="TextBox 3"/>
          <p:cNvSpPr txBox="1"/>
          <p:nvPr/>
        </p:nvSpPr>
        <p:spPr>
          <a:xfrm>
            <a:off x="838200" y="6477000"/>
            <a:ext cx="6863546" cy="369332"/>
          </a:xfrm>
          <a:prstGeom prst="rect">
            <a:avLst/>
          </a:prstGeom>
          <a:noFill/>
        </p:spPr>
        <p:txBody>
          <a:bodyPr wrap="none" rtlCol="0">
            <a:spAutoFit/>
          </a:bodyPr>
          <a:lstStyle/>
          <a:p>
            <a:r>
              <a:rPr lang="en-US" dirty="0" smtClean="0"/>
              <a:t>*Adapted from James White’s, </a:t>
            </a:r>
            <a:r>
              <a:rPr lang="en-US" i="1" dirty="0" smtClean="0"/>
              <a:t>The King James Only Controversy</a:t>
            </a:r>
            <a:r>
              <a:rPr lang="en-US" dirty="0" smtClean="0"/>
              <a:t>, p. 78</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t="-49000" b="-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a:effectLst>
            <a:outerShdw blurRad="50800" dist="38100" dir="2700000" algn="tl" rotWithShape="0">
              <a:prstClr val="black"/>
            </a:outerShdw>
          </a:effectLst>
        </p:spPr>
        <p:txBody>
          <a:bodyPr/>
          <a:lstStyle/>
          <a:p>
            <a:r>
              <a:rPr lang="en-US" b="1" dirty="0" smtClean="0">
                <a:solidFill>
                  <a:schemeClr val="bg1"/>
                </a:solidFill>
                <a:effectLst>
                  <a:outerShdw blurRad="38100" dist="38100" dir="2700000" algn="tl">
                    <a:srgbClr val="000000">
                      <a:alpha val="43137"/>
                    </a:srgbClr>
                  </a:outerShdw>
                </a:effectLst>
              </a:rPr>
              <a:t>The Latin Vulgate</a:t>
            </a:r>
            <a:endParaRPr lang="en-US" b="1" dirty="0">
              <a:solidFill>
                <a:schemeClr val="bg1"/>
              </a:solidFill>
              <a:effectLst>
                <a:outerShdw blurRad="38100" dist="38100" dir="2700000" algn="tl">
                  <a:srgbClr val="000000">
                    <a:alpha val="43137"/>
                  </a:srgbClr>
                </a:outerShdw>
              </a:effectLst>
            </a:endParaRPr>
          </a:p>
        </p:txBody>
      </p:sp>
      <p:sp>
        <p:nvSpPr>
          <p:cNvPr id="3" name="Content Placeholder 2"/>
          <p:cNvSpPr>
            <a:spLocks noGrp="1"/>
          </p:cNvSpPr>
          <p:nvPr>
            <p:ph idx="1"/>
          </p:nvPr>
        </p:nvSpPr>
        <p:spPr>
          <a:xfrm>
            <a:off x="457200" y="762000"/>
            <a:ext cx="8229600" cy="5562600"/>
          </a:xfrm>
        </p:spPr>
        <p:txBody>
          <a:bodyPr>
            <a:normAutofit fontScale="92500" lnSpcReduction="20000"/>
          </a:bodyPr>
          <a:lstStyle/>
          <a:p>
            <a:r>
              <a:rPr lang="en-US" dirty="0" smtClean="0">
                <a:effectLst>
                  <a:glow rad="63500">
                    <a:schemeClr val="accent6">
                      <a:satMod val="175000"/>
                      <a:alpha val="40000"/>
                    </a:schemeClr>
                  </a:glow>
                </a:effectLst>
              </a:rPr>
              <a:t>By </a:t>
            </a:r>
            <a:r>
              <a:rPr lang="en-US" dirty="0">
                <a:effectLst>
                  <a:glow rad="63500">
                    <a:schemeClr val="accent6">
                      <a:satMod val="175000"/>
                      <a:alpha val="40000"/>
                    </a:schemeClr>
                  </a:glow>
                </a:effectLst>
              </a:rPr>
              <a:t>the middle of the fourth century, there were </a:t>
            </a:r>
            <a:r>
              <a:rPr lang="en-US" dirty="0" smtClean="0">
                <a:effectLst>
                  <a:glow rad="63500">
                    <a:schemeClr val="accent6">
                      <a:satMod val="175000"/>
                      <a:alpha val="40000"/>
                    </a:schemeClr>
                  </a:glow>
                </a:effectLst>
              </a:rPr>
              <a:t>a number of Latin </a:t>
            </a:r>
            <a:r>
              <a:rPr lang="en-US" dirty="0">
                <a:effectLst>
                  <a:glow rad="63500">
                    <a:schemeClr val="accent6">
                      <a:satMod val="175000"/>
                      <a:alpha val="40000"/>
                    </a:schemeClr>
                  </a:glow>
                </a:effectLst>
              </a:rPr>
              <a:t>translations of the </a:t>
            </a:r>
            <a:r>
              <a:rPr lang="en-US" dirty="0" smtClean="0">
                <a:effectLst>
                  <a:glow rad="63500">
                    <a:schemeClr val="accent6">
                      <a:satMod val="175000"/>
                      <a:alpha val="40000"/>
                    </a:schemeClr>
                  </a:glow>
                </a:effectLst>
              </a:rPr>
              <a:t>Bible, </a:t>
            </a:r>
            <a:r>
              <a:rPr lang="en-US" dirty="0">
                <a:effectLst>
                  <a:glow rad="63500">
                    <a:schemeClr val="accent6">
                      <a:satMod val="175000"/>
                      <a:alpha val="40000"/>
                    </a:schemeClr>
                  </a:glow>
                </a:effectLst>
              </a:rPr>
              <a:t>most of inferior quality</a:t>
            </a:r>
            <a:r>
              <a:rPr lang="en-US" dirty="0" smtClean="0">
                <a:effectLst>
                  <a:glow rad="63500">
                    <a:schemeClr val="accent6">
                      <a:satMod val="175000"/>
                      <a:alpha val="40000"/>
                    </a:schemeClr>
                  </a:glow>
                </a:effectLst>
              </a:rPr>
              <a:t>.</a:t>
            </a:r>
          </a:p>
          <a:p>
            <a:r>
              <a:rPr lang="en-US" dirty="0" smtClean="0">
                <a:effectLst>
                  <a:glow rad="63500">
                    <a:schemeClr val="accent6">
                      <a:satMod val="175000"/>
                      <a:alpha val="40000"/>
                    </a:schemeClr>
                  </a:glow>
                </a:effectLst>
              </a:rPr>
              <a:t>Most of these Latin translations translated the Old Testament from the Septuagint , because:</a:t>
            </a:r>
          </a:p>
          <a:p>
            <a:pPr lvl="1"/>
            <a:r>
              <a:rPr lang="en-US" dirty="0" smtClean="0">
                <a:effectLst>
                  <a:glow rad="63500">
                    <a:schemeClr val="accent6">
                      <a:satMod val="175000"/>
                      <a:alpha val="40000"/>
                    </a:schemeClr>
                  </a:glow>
                </a:effectLst>
              </a:rPr>
              <a:t>Very few Christians at that time could read Hebrew</a:t>
            </a:r>
          </a:p>
          <a:p>
            <a:pPr lvl="1"/>
            <a:r>
              <a:rPr lang="en-US" dirty="0" smtClean="0">
                <a:effectLst>
                  <a:glow rad="63500">
                    <a:schemeClr val="accent6">
                      <a:satMod val="175000"/>
                      <a:alpha val="40000"/>
                    </a:schemeClr>
                  </a:glow>
                </a:effectLst>
              </a:rPr>
              <a:t>And by this time many had come to believe that the Septuagint was an “inspired” translation!</a:t>
            </a:r>
          </a:p>
          <a:p>
            <a:r>
              <a:rPr lang="en-US" dirty="0" smtClean="0">
                <a:effectLst>
                  <a:glow rad="63500">
                    <a:schemeClr val="accent6">
                      <a:satMod val="175000"/>
                      <a:alpha val="40000"/>
                    </a:schemeClr>
                  </a:glow>
                </a:effectLst>
              </a:rPr>
              <a:t>In the beginning of the fifth century, a scholar named Jerome produced a fresh Latin </a:t>
            </a:r>
            <a:r>
              <a:rPr lang="en-US" dirty="0">
                <a:effectLst>
                  <a:glow rad="63500">
                    <a:schemeClr val="accent6">
                      <a:satMod val="175000"/>
                      <a:alpha val="40000"/>
                    </a:schemeClr>
                  </a:glow>
                </a:effectLst>
              </a:rPr>
              <a:t>translation </a:t>
            </a:r>
            <a:r>
              <a:rPr lang="en-US" dirty="0" smtClean="0">
                <a:effectLst>
                  <a:glow rad="63500">
                    <a:schemeClr val="accent6">
                      <a:satMod val="175000"/>
                      <a:alpha val="40000"/>
                    </a:schemeClr>
                  </a:glow>
                </a:effectLst>
              </a:rPr>
              <a:t>of the Old Testament .</a:t>
            </a:r>
          </a:p>
          <a:p>
            <a:r>
              <a:rPr lang="en-US" dirty="0" smtClean="0">
                <a:effectLst>
                  <a:glow rad="63500">
                    <a:schemeClr val="accent6">
                      <a:satMod val="175000"/>
                      <a:alpha val="40000"/>
                    </a:schemeClr>
                  </a:glow>
                </a:effectLst>
              </a:rPr>
              <a:t>What was unique about Jerome’s translation is that he translated it from the original Hebrew, rather than the Septuagint. </a:t>
            </a:r>
          </a:p>
        </p:txBody>
      </p:sp>
      <p:sp>
        <p:nvSpPr>
          <p:cNvPr id="4" name="Rectangle 3"/>
          <p:cNvSpPr/>
          <p:nvPr/>
        </p:nvSpPr>
        <p:spPr>
          <a:xfrm>
            <a:off x="533400" y="6488668"/>
            <a:ext cx="5047216" cy="369332"/>
          </a:xfrm>
          <a:prstGeom prst="rect">
            <a:avLst/>
          </a:prstGeom>
        </p:spPr>
        <p:txBody>
          <a:bodyPr wrap="none">
            <a:spAutoFit/>
          </a:bodyPr>
          <a:lstStyle/>
          <a:p>
            <a:r>
              <a:rPr lang="en-US" dirty="0" smtClean="0"/>
              <a:t>James White, </a:t>
            </a:r>
            <a:r>
              <a:rPr lang="en-US" i="1" dirty="0" smtClean="0"/>
              <a:t>King James Only Controversy</a:t>
            </a:r>
            <a:r>
              <a:rPr lang="en-US" dirty="0" smtClean="0"/>
              <a:t>, p. 10-11</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1000"/>
            <a:lum/>
          </a:blip>
          <a:srcRect/>
          <a:stretch>
            <a:fillRect t="-48000" b="-4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b="1" dirty="0" smtClean="0">
                <a:ln>
                  <a:solidFill>
                    <a:schemeClr val="tx1"/>
                  </a:solidFill>
                </a:ln>
                <a:solidFill>
                  <a:srgbClr val="FFFF00"/>
                </a:solidFill>
                <a:effectLst>
                  <a:outerShdw blurRad="50800" dist="38100" dir="2700000" algn="tl" rotWithShape="0">
                    <a:prstClr val="black"/>
                  </a:outerShdw>
                </a:effectLst>
              </a:rPr>
              <a:t>Some Amusing Errors Found in Early Versions of the KJV*</a:t>
            </a:r>
          </a:p>
        </p:txBody>
      </p:sp>
      <p:sp>
        <p:nvSpPr>
          <p:cNvPr id="3" name="Content Placeholder 2"/>
          <p:cNvSpPr>
            <a:spLocks noGrp="1"/>
          </p:cNvSpPr>
          <p:nvPr>
            <p:ph idx="1"/>
          </p:nvPr>
        </p:nvSpPr>
        <p:spPr>
          <a:xfrm>
            <a:off x="457200" y="1600200"/>
            <a:ext cx="8229600" cy="4800600"/>
          </a:xfrm>
        </p:spPr>
        <p:txBody>
          <a:bodyPr>
            <a:normAutofit fontScale="85000" lnSpcReduction="20000"/>
          </a:bodyPr>
          <a:lstStyle/>
          <a:p>
            <a:r>
              <a:rPr lang="en-US" sz="4200" b="1" dirty="0" smtClean="0">
                <a:ln w="3175">
                  <a:solidFill>
                    <a:schemeClr val="tx1"/>
                  </a:solidFill>
                </a:ln>
                <a:solidFill>
                  <a:schemeClr val="accent6">
                    <a:lumMod val="75000"/>
                  </a:schemeClr>
                </a:solidFill>
                <a:effectLst>
                  <a:outerShdw dist="50800" dir="2700000" algn="tl" rotWithShape="0">
                    <a:prstClr val="black"/>
                  </a:outerShdw>
                </a:effectLst>
              </a:rPr>
              <a:t>The unrighteous inheriting the kingdom at 1Corinthians 6:9</a:t>
            </a:r>
          </a:p>
          <a:p>
            <a:r>
              <a:rPr lang="en-US" sz="4200" b="1" dirty="0" smtClean="0">
                <a:ln w="3175">
                  <a:solidFill>
                    <a:schemeClr val="tx1"/>
                  </a:solidFill>
                </a:ln>
                <a:solidFill>
                  <a:schemeClr val="accent6">
                    <a:lumMod val="75000"/>
                  </a:schemeClr>
                </a:solidFill>
                <a:effectLst>
                  <a:outerShdw dist="50800" dir="2700000" algn="tl" rotWithShape="0">
                    <a:prstClr val="black"/>
                  </a:outerShdw>
                </a:effectLst>
              </a:rPr>
              <a:t>“</a:t>
            </a:r>
            <a:r>
              <a:rPr lang="en-US" sz="4200" i="1" dirty="0" smtClean="0">
                <a:solidFill>
                  <a:srgbClr val="0070C0"/>
                </a:solidFill>
                <a:effectLst>
                  <a:outerShdw blurRad="76200" dist="63500" dir="2700000" algn="ctr" rotWithShape="0">
                    <a:schemeClr val="tx1"/>
                  </a:outerShdw>
                </a:effectLst>
              </a:rPr>
              <a:t>Printers have persecuted</a:t>
            </a:r>
            <a:r>
              <a:rPr lang="en-US" sz="4200" b="1" dirty="0" smtClean="0">
                <a:ln w="3175">
                  <a:solidFill>
                    <a:schemeClr val="tx1"/>
                  </a:solidFill>
                </a:ln>
                <a:solidFill>
                  <a:schemeClr val="accent6">
                    <a:lumMod val="75000"/>
                  </a:schemeClr>
                </a:solidFill>
                <a:effectLst>
                  <a:outerShdw dist="50800" dir="2700000" algn="tl" rotWithShape="0">
                    <a:prstClr val="black"/>
                  </a:outerShdw>
                </a:effectLst>
              </a:rPr>
              <a:t>” rather than “</a:t>
            </a:r>
            <a:r>
              <a:rPr lang="en-US" sz="4200" i="1" dirty="0" smtClean="0">
                <a:solidFill>
                  <a:srgbClr val="0070C0"/>
                </a:solidFill>
                <a:effectLst>
                  <a:outerShdw blurRad="76200" dist="63500" dir="2700000" algn="ctr" rotWithShape="0">
                    <a:schemeClr val="tx1"/>
                  </a:outerShdw>
                </a:effectLst>
              </a:rPr>
              <a:t>princes have persecuted</a:t>
            </a:r>
            <a:r>
              <a:rPr lang="en-US" sz="4200" b="1" dirty="0" smtClean="0">
                <a:ln w="3175">
                  <a:solidFill>
                    <a:schemeClr val="tx1"/>
                  </a:solidFill>
                </a:ln>
                <a:solidFill>
                  <a:schemeClr val="accent6">
                    <a:lumMod val="75000"/>
                  </a:schemeClr>
                </a:solidFill>
                <a:effectLst>
                  <a:outerShdw dist="50800" dir="2700000" algn="tl" rotWithShape="0">
                    <a:prstClr val="black"/>
                  </a:outerShdw>
                </a:effectLst>
              </a:rPr>
              <a:t>” at Psalm 119:161</a:t>
            </a:r>
          </a:p>
          <a:p>
            <a:r>
              <a:rPr lang="en-US" sz="4200" b="1" dirty="0" smtClean="0">
                <a:ln w="3175">
                  <a:solidFill>
                    <a:schemeClr val="tx1"/>
                  </a:solidFill>
                </a:ln>
                <a:solidFill>
                  <a:schemeClr val="accent6">
                    <a:lumMod val="75000"/>
                  </a:schemeClr>
                </a:solidFill>
                <a:effectLst>
                  <a:outerShdw dist="50800" dir="2700000" algn="tl" rotWithShape="0">
                    <a:prstClr val="black"/>
                  </a:outerShdw>
                </a:effectLst>
              </a:rPr>
              <a:t>The use of “</a:t>
            </a:r>
            <a:r>
              <a:rPr lang="en-US" sz="4200" i="1" dirty="0" smtClean="0">
                <a:solidFill>
                  <a:srgbClr val="0070C0"/>
                </a:solidFill>
                <a:effectLst>
                  <a:outerShdw blurRad="76200" dist="63500" dir="2700000" algn="ctr" rotWithShape="0">
                    <a:schemeClr val="tx1"/>
                  </a:outerShdw>
                </a:effectLst>
              </a:rPr>
              <a:t>sin on more</a:t>
            </a:r>
            <a:r>
              <a:rPr lang="en-US" sz="4200" b="1" dirty="0" smtClean="0">
                <a:ln w="3175">
                  <a:solidFill>
                    <a:schemeClr val="tx1"/>
                  </a:solidFill>
                </a:ln>
                <a:solidFill>
                  <a:schemeClr val="accent6">
                    <a:lumMod val="75000"/>
                  </a:schemeClr>
                </a:solidFill>
                <a:effectLst>
                  <a:outerShdw dist="50800" dir="2700000" algn="tl" rotWithShape="0">
                    <a:prstClr val="black"/>
                  </a:outerShdw>
                </a:effectLst>
              </a:rPr>
              <a:t>” rather than “</a:t>
            </a:r>
            <a:r>
              <a:rPr lang="en-US" sz="4200" i="1" dirty="0" smtClean="0">
                <a:solidFill>
                  <a:srgbClr val="0070C0"/>
                </a:solidFill>
                <a:effectLst>
                  <a:outerShdw blurRad="76200" dist="63500" dir="2700000" algn="ctr" rotWithShape="0">
                    <a:schemeClr val="tx1"/>
                  </a:outerShdw>
                </a:effectLst>
              </a:rPr>
              <a:t>sin no more</a:t>
            </a:r>
            <a:r>
              <a:rPr lang="en-US" sz="4200" b="1" dirty="0" smtClean="0">
                <a:ln w="3175">
                  <a:solidFill>
                    <a:schemeClr val="tx1"/>
                  </a:solidFill>
                </a:ln>
                <a:solidFill>
                  <a:schemeClr val="accent6">
                    <a:lumMod val="75000"/>
                  </a:schemeClr>
                </a:solidFill>
                <a:effectLst>
                  <a:outerShdw dist="50800" dir="2700000" algn="tl" rotWithShape="0">
                    <a:prstClr val="black"/>
                  </a:outerShdw>
                </a:effectLst>
              </a:rPr>
              <a:t>” at John 5:14</a:t>
            </a:r>
          </a:p>
          <a:p>
            <a:r>
              <a:rPr lang="en-US" sz="4200" b="1" dirty="0" smtClean="0">
                <a:ln w="3175">
                  <a:solidFill>
                    <a:schemeClr val="tx1"/>
                  </a:solidFill>
                </a:ln>
                <a:solidFill>
                  <a:schemeClr val="accent6">
                    <a:lumMod val="75000"/>
                  </a:schemeClr>
                </a:solidFill>
                <a:effectLst>
                  <a:outerShdw dist="50800" dir="2700000" algn="tl" rotWithShape="0">
                    <a:prstClr val="black"/>
                  </a:outerShdw>
                </a:effectLst>
              </a:rPr>
              <a:t>The “</a:t>
            </a:r>
            <a:r>
              <a:rPr lang="en-US" sz="4200" i="1" dirty="0" smtClean="0">
                <a:solidFill>
                  <a:srgbClr val="0070C0"/>
                </a:solidFill>
                <a:effectLst>
                  <a:outerShdw blurRad="76200" dist="63500" dir="2700000" algn="ctr" rotWithShape="0">
                    <a:schemeClr val="tx1"/>
                  </a:outerShdw>
                </a:effectLst>
              </a:rPr>
              <a:t>parable of the Vinegar</a:t>
            </a:r>
            <a:r>
              <a:rPr lang="en-US" sz="4200" b="1" dirty="0" smtClean="0">
                <a:ln w="3175">
                  <a:solidFill>
                    <a:schemeClr val="tx1"/>
                  </a:solidFill>
                </a:ln>
                <a:solidFill>
                  <a:schemeClr val="accent6">
                    <a:lumMod val="75000"/>
                  </a:schemeClr>
                </a:solidFill>
                <a:effectLst>
                  <a:outerShdw dist="50800" dir="2700000" algn="tl" rotWithShape="0">
                    <a:prstClr val="black"/>
                  </a:outerShdw>
                </a:effectLst>
              </a:rPr>
              <a:t>” rather than “</a:t>
            </a:r>
            <a:r>
              <a:rPr lang="en-US" sz="4200" i="1" dirty="0" smtClean="0">
                <a:solidFill>
                  <a:srgbClr val="0070C0"/>
                </a:solidFill>
                <a:effectLst>
                  <a:outerShdw blurRad="76200" dist="63500" dir="2700000" algn="ctr" rotWithShape="0">
                    <a:schemeClr val="tx1"/>
                  </a:outerShdw>
                </a:effectLst>
              </a:rPr>
              <a:t>Vineyard</a:t>
            </a:r>
            <a:r>
              <a:rPr lang="en-US" sz="4200" b="1" dirty="0" smtClean="0">
                <a:ln w="3175">
                  <a:solidFill>
                    <a:schemeClr val="tx1"/>
                  </a:solidFill>
                </a:ln>
                <a:solidFill>
                  <a:schemeClr val="accent6">
                    <a:lumMod val="75000"/>
                  </a:schemeClr>
                </a:solidFill>
                <a:effectLst>
                  <a:outerShdw dist="50800" dir="2700000" algn="tl" rotWithShape="0">
                    <a:prstClr val="black"/>
                  </a:outerShdw>
                </a:effectLst>
              </a:rPr>
              <a:t>” at Luke 20.</a:t>
            </a:r>
          </a:p>
          <a:p>
            <a:endParaRPr lang="en-US" dirty="0"/>
          </a:p>
        </p:txBody>
      </p:sp>
      <p:sp>
        <p:nvSpPr>
          <p:cNvPr id="4" name="TextBox 3"/>
          <p:cNvSpPr txBox="1"/>
          <p:nvPr/>
        </p:nvSpPr>
        <p:spPr>
          <a:xfrm>
            <a:off x="838200" y="6477000"/>
            <a:ext cx="6863546" cy="369332"/>
          </a:xfrm>
          <a:prstGeom prst="rect">
            <a:avLst/>
          </a:prstGeom>
          <a:noFill/>
        </p:spPr>
        <p:txBody>
          <a:bodyPr wrap="none" rtlCol="0">
            <a:spAutoFit/>
          </a:bodyPr>
          <a:lstStyle/>
          <a:p>
            <a:r>
              <a:rPr lang="en-US" dirty="0" smtClean="0"/>
              <a:t>*Adapted from James White’s, </a:t>
            </a:r>
            <a:r>
              <a:rPr lang="en-US" i="1" dirty="0" smtClean="0"/>
              <a:t>The King James Only Controversy</a:t>
            </a:r>
            <a:r>
              <a:rPr lang="en-US" dirty="0" smtClean="0"/>
              <a:t>, p. 78</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51000"/>
            <a:lum/>
          </a:blip>
          <a:srcRect/>
          <a:stretch>
            <a:fillRect t="-48000" b="-4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ln>
                  <a:solidFill>
                    <a:schemeClr val="tx1"/>
                  </a:solidFill>
                </a:ln>
                <a:solidFill>
                  <a:srgbClr val="FFFF00"/>
                </a:solidFill>
                <a:effectLst>
                  <a:outerShdw blurRad="50800" dist="38100" dir="2700000" algn="tl" rotWithShape="0">
                    <a:prstClr val="black"/>
                  </a:outerShdw>
                </a:effectLst>
              </a:rPr>
              <a:t>The Revisions of the KJV*</a:t>
            </a:r>
          </a:p>
        </p:txBody>
      </p:sp>
      <p:sp>
        <p:nvSpPr>
          <p:cNvPr id="3" name="Content Placeholder 2"/>
          <p:cNvSpPr>
            <a:spLocks noGrp="1"/>
          </p:cNvSpPr>
          <p:nvPr>
            <p:ph idx="1"/>
          </p:nvPr>
        </p:nvSpPr>
        <p:spPr>
          <a:xfrm>
            <a:off x="457200" y="1143000"/>
            <a:ext cx="8229600" cy="4983163"/>
          </a:xfrm>
        </p:spPr>
        <p:txBody>
          <a:bodyPr>
            <a:normAutofit fontScale="92500"/>
          </a:bodyPr>
          <a:lstStyle/>
          <a:p>
            <a:r>
              <a:rPr lang="en-US" b="1" dirty="0" smtClean="0">
                <a:ln w="3175">
                  <a:solidFill>
                    <a:schemeClr val="tx1"/>
                  </a:solidFill>
                </a:ln>
                <a:solidFill>
                  <a:schemeClr val="accent6">
                    <a:lumMod val="75000"/>
                  </a:schemeClr>
                </a:solidFill>
                <a:effectLst>
                  <a:outerShdw dist="50800" dir="2700000" algn="tl" rotWithShape="0">
                    <a:prstClr val="black"/>
                  </a:outerShdw>
                </a:effectLst>
              </a:rPr>
              <a:t>It may surprise some readers to discover that there are differences between various printed additions of the KJV even today in our age of computer-typesetting and proofing.</a:t>
            </a:r>
          </a:p>
          <a:p>
            <a:r>
              <a:rPr lang="en-US" b="1" dirty="0" smtClean="0">
                <a:ln w="3175">
                  <a:solidFill>
                    <a:schemeClr val="tx1"/>
                  </a:solidFill>
                </a:ln>
                <a:solidFill>
                  <a:schemeClr val="accent6">
                    <a:lumMod val="75000"/>
                  </a:schemeClr>
                </a:solidFill>
                <a:effectLst>
                  <a:outerShdw dist="50800" dir="2700000" algn="tl" rotWithShape="0">
                    <a:prstClr val="black"/>
                  </a:outerShdw>
                </a:effectLst>
              </a:rPr>
              <a:t>The American Bible Society examined six editions of the KJV in the nineteenth century and discovered 24,000 variant in the text and punctuation as a result of this survey</a:t>
            </a:r>
          </a:p>
          <a:p>
            <a:r>
              <a:rPr lang="en-US" b="1" dirty="0" smtClean="0">
                <a:ln w="3175">
                  <a:solidFill>
                    <a:schemeClr val="tx1"/>
                  </a:solidFill>
                </a:ln>
                <a:solidFill>
                  <a:schemeClr val="accent6">
                    <a:lumMod val="75000"/>
                  </a:schemeClr>
                </a:solidFill>
                <a:effectLst>
                  <a:outerShdw dist="50800" dir="2700000" algn="tl" rotWithShape="0">
                    <a:prstClr val="black"/>
                  </a:outerShdw>
                </a:effectLst>
              </a:rPr>
              <a:t>Even today differences remain, sometimes in editions printed by the very same publisher.</a:t>
            </a:r>
          </a:p>
        </p:txBody>
      </p:sp>
      <p:sp>
        <p:nvSpPr>
          <p:cNvPr id="4" name="TextBox 3"/>
          <p:cNvSpPr txBox="1"/>
          <p:nvPr/>
        </p:nvSpPr>
        <p:spPr>
          <a:xfrm>
            <a:off x="838200" y="6477000"/>
            <a:ext cx="7172926" cy="369332"/>
          </a:xfrm>
          <a:prstGeom prst="rect">
            <a:avLst/>
          </a:prstGeom>
          <a:noFill/>
        </p:spPr>
        <p:txBody>
          <a:bodyPr wrap="none" rtlCol="0">
            <a:spAutoFit/>
          </a:bodyPr>
          <a:lstStyle/>
          <a:p>
            <a:r>
              <a:rPr lang="en-US" dirty="0" smtClean="0"/>
              <a:t>*Adapted from James White’s, </a:t>
            </a:r>
            <a:r>
              <a:rPr lang="en-US" i="1" dirty="0" smtClean="0"/>
              <a:t>The King James Only Controversy</a:t>
            </a:r>
            <a:r>
              <a:rPr lang="en-US" dirty="0" smtClean="0"/>
              <a:t>, pp. 78-82</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solidFill>
                  <a:srgbClr val="FFC000"/>
                </a:solidFill>
                <a:effectLst>
                  <a:glow rad="139700">
                    <a:schemeClr val="accent6">
                      <a:satMod val="175000"/>
                      <a:alpha val="40000"/>
                    </a:schemeClr>
                  </a:glow>
                  <a:outerShdw blurRad="76200" dist="76200" dir="2700000" algn="tl" rotWithShape="0">
                    <a:schemeClr val="tx1"/>
                  </a:outerShdw>
                </a:effectLst>
              </a:rPr>
              <a:t>Conclusion</a:t>
            </a:r>
          </a:p>
        </p:txBody>
      </p:sp>
      <p:sp>
        <p:nvSpPr>
          <p:cNvPr id="3" name="Content Placeholder 2"/>
          <p:cNvSpPr>
            <a:spLocks noGrp="1"/>
          </p:cNvSpPr>
          <p:nvPr>
            <p:ph idx="1"/>
          </p:nvPr>
        </p:nvSpPr>
        <p:spPr/>
        <p:txBody>
          <a:bodyPr/>
          <a:lstStyle/>
          <a:p>
            <a:r>
              <a:rPr lang="en-US" i="1" dirty="0" smtClean="0">
                <a:effectLst>
                  <a:glow rad="101600">
                    <a:schemeClr val="accent6">
                      <a:satMod val="175000"/>
                      <a:alpha val="40000"/>
                    </a:schemeClr>
                  </a:glow>
                </a:effectLst>
              </a:rPr>
              <a:t>The King James Version is a monument to those who labored to bring it into existence. Of this there can be no question. But as we have seen, it was a human process, and as in all of human life and endeavor, it did not partake of infallibility. </a:t>
            </a:r>
            <a:r>
              <a:rPr lang="en-US" sz="2000" dirty="0" smtClean="0">
                <a:effectLst/>
              </a:rPr>
              <a:t>(James White, </a:t>
            </a:r>
            <a:r>
              <a:rPr lang="en-US" sz="2000" i="1" dirty="0" smtClean="0">
                <a:effectLst/>
              </a:rPr>
              <a:t>The King James Only Controversy</a:t>
            </a:r>
            <a:r>
              <a:rPr lang="en-US" sz="2000" dirty="0" smtClean="0">
                <a:effectLst/>
              </a:rPr>
              <a:t>, p. 82)</a:t>
            </a:r>
            <a:endParaRPr lang="en-US" dirty="0" smtClean="0">
              <a:effectLst/>
            </a:endParaRPr>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7000"/>
            <a:lum/>
          </a:blip>
          <a:srcRect/>
          <a:stretch>
            <a:fillRect t="-25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b="1" dirty="0" smtClean="0">
                <a:solidFill>
                  <a:srgbClr val="FFC000"/>
                </a:solidFill>
                <a:effectLst>
                  <a:glow rad="139700">
                    <a:schemeClr val="accent6">
                      <a:satMod val="175000"/>
                      <a:alpha val="40000"/>
                    </a:schemeClr>
                  </a:glow>
                  <a:outerShdw blurRad="76200" dist="76200" dir="2700000" algn="tl" rotWithShape="0">
                    <a:schemeClr val="tx1"/>
                  </a:outerShdw>
                </a:effectLst>
              </a:rPr>
              <a:t>After the Kings James Version*</a:t>
            </a:r>
          </a:p>
        </p:txBody>
      </p:sp>
      <p:sp>
        <p:nvSpPr>
          <p:cNvPr id="3" name="Content Placeholder 2"/>
          <p:cNvSpPr>
            <a:spLocks noGrp="1"/>
          </p:cNvSpPr>
          <p:nvPr>
            <p:ph idx="1"/>
          </p:nvPr>
        </p:nvSpPr>
        <p:spPr>
          <a:xfrm>
            <a:off x="457200" y="1066800"/>
            <a:ext cx="8229600" cy="5257800"/>
          </a:xfrm>
        </p:spPr>
        <p:txBody>
          <a:bodyPr>
            <a:normAutofit fontScale="92500" lnSpcReduction="10000"/>
          </a:bodyPr>
          <a:lstStyle/>
          <a:p>
            <a:r>
              <a:rPr lang="en-US" dirty="0" smtClean="0">
                <a:effectLst>
                  <a:glow rad="101600">
                    <a:schemeClr val="accent6">
                      <a:satMod val="175000"/>
                      <a:alpha val="40000"/>
                    </a:schemeClr>
                  </a:glow>
                </a:effectLst>
              </a:rPr>
              <a:t>The early users of the KJV did not regard it as the </a:t>
            </a:r>
            <a:r>
              <a:rPr lang="en-US" u="sng" dirty="0" smtClean="0">
                <a:effectLst>
                  <a:glow rad="101600">
                    <a:schemeClr val="accent6">
                      <a:satMod val="175000"/>
                      <a:alpha val="40000"/>
                    </a:schemeClr>
                  </a:glow>
                </a:effectLst>
              </a:rPr>
              <a:t>final word</a:t>
            </a:r>
            <a:r>
              <a:rPr lang="en-US" dirty="0" smtClean="0">
                <a:effectLst>
                  <a:glow rad="101600">
                    <a:schemeClr val="accent6">
                      <a:satMod val="175000"/>
                      <a:alpha val="40000"/>
                    </a:schemeClr>
                  </a:glow>
                </a:effectLst>
              </a:rPr>
              <a:t> in the way that King James Only advocates do today.</a:t>
            </a:r>
          </a:p>
          <a:p>
            <a:r>
              <a:rPr lang="en-US" dirty="0" smtClean="0">
                <a:effectLst>
                  <a:glow rad="101600">
                    <a:schemeClr val="accent6">
                      <a:satMod val="175000"/>
                      <a:alpha val="40000"/>
                    </a:schemeClr>
                  </a:glow>
                </a:effectLst>
              </a:rPr>
              <a:t>For a time after the King James was published:</a:t>
            </a:r>
          </a:p>
          <a:p>
            <a:pPr lvl="1"/>
            <a:r>
              <a:rPr lang="en-US" dirty="0" smtClean="0">
                <a:effectLst>
                  <a:glow rad="101600">
                    <a:schemeClr val="accent6">
                      <a:satMod val="175000"/>
                      <a:alpha val="40000"/>
                    </a:schemeClr>
                  </a:glow>
                </a:effectLst>
              </a:rPr>
              <a:t>Some continued to buy </a:t>
            </a:r>
            <a:r>
              <a:rPr lang="en-US" u="sng" dirty="0" smtClean="0">
                <a:effectLst>
                  <a:glow rad="101600">
                    <a:schemeClr val="accent6">
                      <a:satMod val="175000"/>
                      <a:alpha val="40000"/>
                    </a:schemeClr>
                  </a:glow>
                </a:effectLst>
              </a:rPr>
              <a:t>previous versions</a:t>
            </a:r>
            <a:r>
              <a:rPr lang="en-US" dirty="0" smtClean="0">
                <a:effectLst>
                  <a:glow rad="101600">
                    <a:schemeClr val="accent6">
                      <a:satMod val="175000"/>
                      <a:alpha val="40000"/>
                    </a:schemeClr>
                  </a:glow>
                </a:effectLst>
              </a:rPr>
              <a:t> (like the Geneva Bible)</a:t>
            </a:r>
          </a:p>
          <a:p>
            <a:pPr lvl="1"/>
            <a:r>
              <a:rPr lang="en-US" dirty="0" smtClean="0">
                <a:effectLst>
                  <a:glow rad="101600">
                    <a:schemeClr val="accent6">
                      <a:satMod val="175000"/>
                      <a:alpha val="40000"/>
                    </a:schemeClr>
                  </a:glow>
                </a:effectLst>
              </a:rPr>
              <a:t>Others worked steadily at </a:t>
            </a:r>
            <a:r>
              <a:rPr lang="en-US" u="sng" dirty="0" smtClean="0">
                <a:effectLst>
                  <a:glow rad="101600">
                    <a:schemeClr val="accent6">
                      <a:satMod val="175000"/>
                      <a:alpha val="40000"/>
                    </a:schemeClr>
                  </a:glow>
                </a:effectLst>
              </a:rPr>
              <a:t>improving the KJV itself</a:t>
            </a:r>
            <a:r>
              <a:rPr lang="en-US" dirty="0" smtClean="0">
                <a:effectLst>
                  <a:glow rad="101600">
                    <a:schemeClr val="accent6">
                      <a:satMod val="175000"/>
                      <a:alpha val="40000"/>
                    </a:schemeClr>
                  </a:glow>
                </a:effectLst>
              </a:rPr>
              <a:t> (over 300 corrections were made in the 1613 edition)</a:t>
            </a:r>
          </a:p>
          <a:p>
            <a:pPr lvl="1"/>
            <a:r>
              <a:rPr lang="en-US" dirty="0" smtClean="0">
                <a:effectLst>
                  <a:glow rad="101600">
                    <a:schemeClr val="accent6">
                      <a:satMod val="175000"/>
                      <a:alpha val="40000"/>
                    </a:schemeClr>
                  </a:glow>
                </a:effectLst>
              </a:rPr>
              <a:t>Others attempted </a:t>
            </a:r>
            <a:r>
              <a:rPr lang="en-US" u="sng" dirty="0" smtClean="0">
                <a:effectLst>
                  <a:glow rad="101600">
                    <a:schemeClr val="accent6">
                      <a:satMod val="175000"/>
                      <a:alpha val="40000"/>
                    </a:schemeClr>
                  </a:glow>
                </a:effectLst>
              </a:rPr>
              <a:t>new translations</a:t>
            </a:r>
            <a:r>
              <a:rPr lang="en-US" dirty="0" smtClean="0">
                <a:effectLst>
                  <a:glow rad="101600">
                    <a:schemeClr val="accent6">
                      <a:satMod val="175000"/>
                      <a:alpha val="40000"/>
                    </a:schemeClr>
                  </a:glow>
                </a:effectLst>
              </a:rPr>
              <a:t> because:</a:t>
            </a:r>
          </a:p>
          <a:p>
            <a:pPr lvl="2"/>
            <a:r>
              <a:rPr lang="en-US" sz="2600" u="sng" dirty="0" smtClean="0">
                <a:effectLst>
                  <a:glow rad="101600">
                    <a:schemeClr val="accent6">
                      <a:satMod val="175000"/>
                      <a:alpha val="40000"/>
                    </a:schemeClr>
                  </a:glow>
                </a:effectLst>
              </a:rPr>
              <a:t>Better manuscripts</a:t>
            </a:r>
            <a:r>
              <a:rPr lang="en-US" sz="2600" dirty="0" smtClean="0">
                <a:effectLst>
                  <a:glow rad="101600">
                    <a:schemeClr val="accent6">
                      <a:satMod val="175000"/>
                      <a:alpha val="40000"/>
                    </a:schemeClr>
                  </a:glow>
                </a:effectLst>
              </a:rPr>
              <a:t> were becoming available</a:t>
            </a:r>
          </a:p>
          <a:p>
            <a:pPr lvl="2"/>
            <a:r>
              <a:rPr lang="en-US" sz="2600" dirty="0" smtClean="0">
                <a:effectLst>
                  <a:glow rad="101600">
                    <a:schemeClr val="accent6">
                      <a:satMod val="175000"/>
                      <a:alpha val="40000"/>
                    </a:schemeClr>
                  </a:glow>
                </a:effectLst>
              </a:rPr>
              <a:t>Changes in vocabulary and style demanded </a:t>
            </a:r>
            <a:r>
              <a:rPr lang="en-US" sz="2600" u="sng" dirty="0" smtClean="0">
                <a:effectLst>
                  <a:glow rad="101600">
                    <a:schemeClr val="accent6">
                      <a:satMod val="175000"/>
                      <a:alpha val="40000"/>
                    </a:schemeClr>
                  </a:glow>
                </a:effectLst>
              </a:rPr>
              <a:t>more up to date</a:t>
            </a:r>
            <a:r>
              <a:rPr lang="en-US" sz="2600" dirty="0" smtClean="0">
                <a:effectLst>
                  <a:glow rad="101600">
                    <a:schemeClr val="accent6">
                      <a:satMod val="175000"/>
                      <a:alpha val="40000"/>
                    </a:schemeClr>
                  </a:glow>
                </a:effectLst>
              </a:rPr>
              <a:t> renderings</a:t>
            </a:r>
            <a:endParaRPr lang="en-US" sz="2600" dirty="0" smtClean="0">
              <a:effectLst/>
            </a:endParaRPr>
          </a:p>
        </p:txBody>
      </p:sp>
      <p:sp>
        <p:nvSpPr>
          <p:cNvPr id="4" name="TextBox 3"/>
          <p:cNvSpPr txBox="1"/>
          <p:nvPr/>
        </p:nvSpPr>
        <p:spPr>
          <a:xfrm>
            <a:off x="838200" y="6477000"/>
            <a:ext cx="4360681" cy="369332"/>
          </a:xfrm>
          <a:prstGeom prst="rect">
            <a:avLst/>
          </a:prstGeom>
          <a:noFill/>
        </p:spPr>
        <p:txBody>
          <a:bodyPr wrap="none" rtlCol="0">
            <a:spAutoFit/>
          </a:bodyPr>
          <a:lstStyle/>
          <a:p>
            <a:r>
              <a:rPr lang="en-US" dirty="0" smtClean="0"/>
              <a:t>*Adapted from ISBE, </a:t>
            </a:r>
            <a:r>
              <a:rPr lang="en-US" i="1" dirty="0" smtClean="0"/>
              <a:t>English Versions</a:t>
            </a:r>
            <a:r>
              <a:rPr lang="en-US" dirty="0" smtClean="0"/>
              <a:t>, p. 92</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219200"/>
          </a:xfrm>
        </p:spPr>
        <p:txBody>
          <a:bodyPr>
            <a:noAutofit/>
          </a:bodyPr>
          <a:lstStyle/>
          <a:p>
            <a:r>
              <a:rPr lang="en-US" b="1" dirty="0" smtClean="0">
                <a:effectLst>
                  <a:glow rad="139700">
                    <a:schemeClr val="accent6">
                      <a:satMod val="175000"/>
                      <a:alpha val="40000"/>
                    </a:schemeClr>
                  </a:glow>
                  <a:outerShdw blurRad="38100" dist="38100" dir="2700000" algn="tl">
                    <a:srgbClr val="000000">
                      <a:alpha val="43137"/>
                    </a:srgbClr>
                  </a:outerShdw>
                </a:effectLst>
              </a:rPr>
              <a:t>18th and 19th Century English Translations</a:t>
            </a:r>
            <a:endParaRPr lang="en-US" b="1" dirty="0">
              <a:effectLst>
                <a:glow rad="139700">
                  <a:schemeClr val="accent6">
                    <a:satMod val="175000"/>
                    <a:alpha val="40000"/>
                  </a:schemeClr>
                </a:glow>
                <a:outerShdw blurRad="38100" dist="38100" dir="2700000" algn="tl">
                  <a:srgbClr val="000000">
                    <a:alpha val="43137"/>
                  </a:srgbClr>
                </a:outerShdw>
              </a:effectLst>
            </a:endParaRPr>
          </a:p>
        </p:txBody>
      </p:sp>
      <p:sp>
        <p:nvSpPr>
          <p:cNvPr id="5" name="Rectangle 4"/>
          <p:cNvSpPr/>
          <p:nvPr/>
        </p:nvSpPr>
        <p:spPr>
          <a:xfrm>
            <a:off x="609600" y="5562600"/>
            <a:ext cx="7924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rot="5400000">
            <a:off x="438526"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rot="5400000">
            <a:off x="1816754"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36" name="Straight Connector 35"/>
          <p:cNvCxnSpPr/>
          <p:nvPr/>
        </p:nvCxnSpPr>
        <p:spPr>
          <a:xfrm rot="5400000">
            <a:off x="1472197"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37" name="Straight Connector 36"/>
          <p:cNvCxnSpPr/>
          <p:nvPr/>
        </p:nvCxnSpPr>
        <p:spPr>
          <a:xfrm rot="5400000">
            <a:off x="2161311"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rot="5400000">
            <a:off x="2505868"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39" name="Straight Connector 38"/>
          <p:cNvCxnSpPr/>
          <p:nvPr/>
        </p:nvCxnSpPr>
        <p:spPr>
          <a:xfrm rot="5400000">
            <a:off x="2850425"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rot="5400000">
            <a:off x="3194982"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1" name="Straight Connector 40"/>
          <p:cNvCxnSpPr/>
          <p:nvPr/>
        </p:nvCxnSpPr>
        <p:spPr>
          <a:xfrm rot="5400000">
            <a:off x="3539539"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rot="5400000">
            <a:off x="3884096"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3" name="Straight Connector 42"/>
          <p:cNvCxnSpPr/>
          <p:nvPr/>
        </p:nvCxnSpPr>
        <p:spPr>
          <a:xfrm rot="5400000">
            <a:off x="4228653"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rot="5400000">
            <a:off x="5262324"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5" name="Straight Connector 44"/>
          <p:cNvCxnSpPr/>
          <p:nvPr/>
        </p:nvCxnSpPr>
        <p:spPr>
          <a:xfrm rot="5400000">
            <a:off x="4917767"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6" name="Straight Connector 45"/>
          <p:cNvCxnSpPr/>
          <p:nvPr/>
        </p:nvCxnSpPr>
        <p:spPr>
          <a:xfrm rot="5400000">
            <a:off x="5606881"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rot="5400000">
            <a:off x="5951438"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8" name="Straight Connector 47"/>
          <p:cNvCxnSpPr/>
          <p:nvPr/>
        </p:nvCxnSpPr>
        <p:spPr>
          <a:xfrm rot="5400000">
            <a:off x="6295995"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rot="5400000">
            <a:off x="6640552"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50" name="Straight Connector 49"/>
          <p:cNvCxnSpPr/>
          <p:nvPr/>
        </p:nvCxnSpPr>
        <p:spPr>
          <a:xfrm rot="5400000">
            <a:off x="6985109"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rot="5400000">
            <a:off x="7329666"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52" name="Straight Connector 51"/>
          <p:cNvCxnSpPr/>
          <p:nvPr/>
        </p:nvCxnSpPr>
        <p:spPr>
          <a:xfrm rot="5400000">
            <a:off x="7674223"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53" name="Straight Connector 52"/>
          <p:cNvCxnSpPr/>
          <p:nvPr/>
        </p:nvCxnSpPr>
        <p:spPr>
          <a:xfrm rot="5400000">
            <a:off x="783083"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54" name="Straight Connector 53"/>
          <p:cNvCxnSpPr/>
          <p:nvPr/>
        </p:nvCxnSpPr>
        <p:spPr>
          <a:xfrm rot="5400000">
            <a:off x="8363326" y="5657474"/>
            <a:ext cx="342900" cy="752"/>
          </a:xfrm>
          <a:prstGeom prst="line">
            <a:avLst/>
          </a:prstGeom>
          <a:ln w="25400"/>
        </p:spPr>
        <p:style>
          <a:lnRef idx="1">
            <a:schemeClr val="dk1"/>
          </a:lnRef>
          <a:fillRef idx="0">
            <a:schemeClr val="dk1"/>
          </a:fillRef>
          <a:effectRef idx="0">
            <a:schemeClr val="dk1"/>
          </a:effectRef>
          <a:fontRef idx="minor">
            <a:schemeClr val="tx1"/>
          </a:fontRef>
        </p:style>
      </p:cxnSp>
      <p:grpSp>
        <p:nvGrpSpPr>
          <p:cNvPr id="2" name="Group 62"/>
          <p:cNvGrpSpPr/>
          <p:nvPr/>
        </p:nvGrpSpPr>
        <p:grpSpPr>
          <a:xfrm>
            <a:off x="990600" y="5257800"/>
            <a:ext cx="652743" cy="1055132"/>
            <a:chOff x="304800" y="4191000"/>
            <a:chExt cx="652743" cy="1055132"/>
          </a:xfrm>
        </p:grpSpPr>
        <p:cxnSp>
          <p:nvCxnSpPr>
            <p:cNvPr id="64" name="Straight Connector 63"/>
            <p:cNvCxnSpPr/>
            <p:nvPr/>
          </p:nvCxnSpPr>
          <p:spPr>
            <a:xfrm rot="5400000">
              <a:off x="248444" y="4552156"/>
              <a:ext cx="723900" cy="1588"/>
            </a:xfrm>
            <a:prstGeom prst="line">
              <a:avLst/>
            </a:prstGeom>
            <a:ln w="25400"/>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304800" y="4876800"/>
              <a:ext cx="652743" cy="369332"/>
            </a:xfrm>
            <a:prstGeom prst="rect">
              <a:avLst/>
            </a:prstGeom>
            <a:noFill/>
          </p:spPr>
          <p:txBody>
            <a:bodyPr wrap="none" rtlCol="0">
              <a:spAutoFit/>
            </a:bodyPr>
            <a:lstStyle/>
            <a:p>
              <a:r>
                <a:rPr lang="en-US" dirty="0" smtClean="0"/>
                <a:t>1700</a:t>
              </a:r>
              <a:endParaRPr lang="en-US" dirty="0"/>
            </a:p>
          </p:txBody>
        </p:sp>
      </p:grpSp>
      <p:grpSp>
        <p:nvGrpSpPr>
          <p:cNvPr id="3" name="Group 65"/>
          <p:cNvGrpSpPr/>
          <p:nvPr/>
        </p:nvGrpSpPr>
        <p:grpSpPr>
          <a:xfrm>
            <a:off x="4419600" y="5257800"/>
            <a:ext cx="652743" cy="1055132"/>
            <a:chOff x="304800" y="4191000"/>
            <a:chExt cx="652743" cy="1055132"/>
          </a:xfrm>
        </p:grpSpPr>
        <p:cxnSp>
          <p:nvCxnSpPr>
            <p:cNvPr id="67" name="Straight Connector 66"/>
            <p:cNvCxnSpPr/>
            <p:nvPr/>
          </p:nvCxnSpPr>
          <p:spPr>
            <a:xfrm rot="5400000">
              <a:off x="248444" y="4552156"/>
              <a:ext cx="723900" cy="1588"/>
            </a:xfrm>
            <a:prstGeom prst="line">
              <a:avLst/>
            </a:prstGeom>
            <a:ln w="25400"/>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304800" y="4876800"/>
              <a:ext cx="652743" cy="369332"/>
            </a:xfrm>
            <a:prstGeom prst="rect">
              <a:avLst/>
            </a:prstGeom>
            <a:noFill/>
          </p:spPr>
          <p:txBody>
            <a:bodyPr wrap="none" rtlCol="0">
              <a:spAutoFit/>
            </a:bodyPr>
            <a:lstStyle/>
            <a:p>
              <a:r>
                <a:rPr lang="en-US" dirty="0" smtClean="0"/>
                <a:t>1800</a:t>
              </a:r>
              <a:endParaRPr lang="en-US" dirty="0"/>
            </a:p>
          </p:txBody>
        </p:sp>
      </p:grpSp>
      <p:grpSp>
        <p:nvGrpSpPr>
          <p:cNvPr id="6" name="Group 68"/>
          <p:cNvGrpSpPr/>
          <p:nvPr/>
        </p:nvGrpSpPr>
        <p:grpSpPr>
          <a:xfrm>
            <a:off x="7848600" y="5257800"/>
            <a:ext cx="652743" cy="1055132"/>
            <a:chOff x="304800" y="4191000"/>
            <a:chExt cx="652743" cy="1055132"/>
          </a:xfrm>
        </p:grpSpPr>
        <p:cxnSp>
          <p:nvCxnSpPr>
            <p:cNvPr id="70" name="Straight Connector 69"/>
            <p:cNvCxnSpPr/>
            <p:nvPr/>
          </p:nvCxnSpPr>
          <p:spPr>
            <a:xfrm rot="5400000">
              <a:off x="248444" y="4552156"/>
              <a:ext cx="723900" cy="1588"/>
            </a:xfrm>
            <a:prstGeom prst="line">
              <a:avLst/>
            </a:prstGeom>
            <a:ln w="25400"/>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304800" y="4876800"/>
              <a:ext cx="652743" cy="369332"/>
            </a:xfrm>
            <a:prstGeom prst="rect">
              <a:avLst/>
            </a:prstGeom>
            <a:noFill/>
          </p:spPr>
          <p:txBody>
            <a:bodyPr wrap="none" rtlCol="0">
              <a:spAutoFit/>
            </a:bodyPr>
            <a:lstStyle/>
            <a:p>
              <a:r>
                <a:rPr lang="en-US" dirty="0" smtClean="0"/>
                <a:t>1900</a:t>
              </a:r>
              <a:endParaRPr lang="en-US" dirty="0"/>
            </a:p>
          </p:txBody>
        </p:sp>
      </p:grpSp>
      <p:grpSp>
        <p:nvGrpSpPr>
          <p:cNvPr id="7" name="Group 72"/>
          <p:cNvGrpSpPr/>
          <p:nvPr/>
        </p:nvGrpSpPr>
        <p:grpSpPr>
          <a:xfrm>
            <a:off x="2895600" y="3810000"/>
            <a:ext cx="1066800" cy="1524000"/>
            <a:chOff x="2133600" y="1447800"/>
            <a:chExt cx="1066800" cy="1512332"/>
          </a:xfrm>
        </p:grpSpPr>
        <p:pic>
          <p:nvPicPr>
            <p:cNvPr id="1028" name="Picture 4" descr="C:\Documents and Settings\bconnoll\Local Settings\Temporary Internet Files\Content.IE5\WYZ4GTZS\MCj03986990000[1].wmf"/>
            <p:cNvPicPr>
              <a:picLocks noChangeAspect="1" noChangeArrowheads="1"/>
            </p:cNvPicPr>
            <p:nvPr/>
          </p:nvPicPr>
          <p:blipFill>
            <a:blip r:embed="rId3" cstate="print"/>
            <a:srcRect/>
            <a:stretch>
              <a:fillRect/>
            </a:stretch>
          </p:blipFill>
          <p:spPr bwMode="auto">
            <a:xfrm>
              <a:off x="2133600" y="1981200"/>
              <a:ext cx="1066800" cy="673408"/>
            </a:xfrm>
            <a:prstGeom prst="rect">
              <a:avLst/>
            </a:prstGeom>
            <a:noFill/>
          </p:spPr>
        </p:pic>
        <p:sp>
          <p:nvSpPr>
            <p:cNvPr id="62" name="TextBox 61"/>
            <p:cNvSpPr txBox="1"/>
            <p:nvPr/>
          </p:nvSpPr>
          <p:spPr>
            <a:xfrm>
              <a:off x="2209800" y="1447800"/>
              <a:ext cx="935000" cy="646331"/>
            </a:xfrm>
            <a:prstGeom prst="rect">
              <a:avLst/>
            </a:prstGeom>
            <a:noFill/>
          </p:spPr>
          <p:txBody>
            <a:bodyPr wrap="none" rtlCol="0">
              <a:spAutoFit/>
            </a:bodyPr>
            <a:lstStyle/>
            <a:p>
              <a:pPr algn="ctr"/>
              <a:r>
                <a:rPr lang="en-US" b="1" dirty="0" smtClean="0"/>
                <a:t>Quaker </a:t>
              </a:r>
            </a:p>
            <a:p>
              <a:pPr algn="ctr"/>
              <a:r>
                <a:rPr lang="en-US" b="1" dirty="0" smtClean="0"/>
                <a:t>Bible</a:t>
              </a:r>
              <a:endParaRPr lang="en-US" b="1" dirty="0"/>
            </a:p>
          </p:txBody>
        </p:sp>
        <p:sp>
          <p:nvSpPr>
            <p:cNvPr id="72" name="TextBox 71"/>
            <p:cNvSpPr txBox="1"/>
            <p:nvPr/>
          </p:nvSpPr>
          <p:spPr>
            <a:xfrm>
              <a:off x="2362200" y="2590800"/>
              <a:ext cx="652743" cy="369332"/>
            </a:xfrm>
            <a:prstGeom prst="rect">
              <a:avLst/>
            </a:prstGeom>
            <a:noFill/>
          </p:spPr>
          <p:txBody>
            <a:bodyPr wrap="none" rtlCol="0">
              <a:spAutoFit/>
            </a:bodyPr>
            <a:lstStyle/>
            <a:p>
              <a:r>
                <a:rPr lang="en-US" b="1" dirty="0" smtClean="0"/>
                <a:t>1764</a:t>
              </a:r>
              <a:endParaRPr lang="en-US" dirty="0" smtClean="0"/>
            </a:p>
          </p:txBody>
        </p:sp>
      </p:grpSp>
      <p:grpSp>
        <p:nvGrpSpPr>
          <p:cNvPr id="8" name="Group 73"/>
          <p:cNvGrpSpPr/>
          <p:nvPr/>
        </p:nvGrpSpPr>
        <p:grpSpPr>
          <a:xfrm>
            <a:off x="7010400" y="3886200"/>
            <a:ext cx="1219199" cy="1436132"/>
            <a:chOff x="2057400" y="1447800"/>
            <a:chExt cx="1219199" cy="1436132"/>
          </a:xfrm>
        </p:grpSpPr>
        <p:pic>
          <p:nvPicPr>
            <p:cNvPr id="75" name="Picture 4" descr="C:\Documents and Settings\bconnoll\Local Settings\Temporary Internet Files\Content.IE5\WYZ4GTZS\MCj03986990000[1].wmf"/>
            <p:cNvPicPr>
              <a:picLocks noChangeAspect="1" noChangeArrowheads="1"/>
            </p:cNvPicPr>
            <p:nvPr/>
          </p:nvPicPr>
          <p:blipFill>
            <a:blip r:embed="rId3" cstate="print"/>
            <a:srcRect/>
            <a:stretch>
              <a:fillRect/>
            </a:stretch>
          </p:blipFill>
          <p:spPr bwMode="auto">
            <a:xfrm>
              <a:off x="2133600" y="1905000"/>
              <a:ext cx="1066800" cy="673408"/>
            </a:xfrm>
            <a:prstGeom prst="rect">
              <a:avLst/>
            </a:prstGeom>
            <a:noFill/>
          </p:spPr>
        </p:pic>
        <p:sp>
          <p:nvSpPr>
            <p:cNvPr id="76" name="TextBox 75"/>
            <p:cNvSpPr txBox="1"/>
            <p:nvPr/>
          </p:nvSpPr>
          <p:spPr>
            <a:xfrm>
              <a:off x="2057400" y="1447800"/>
              <a:ext cx="1219199" cy="646331"/>
            </a:xfrm>
            <a:prstGeom prst="rect">
              <a:avLst/>
            </a:prstGeom>
            <a:noFill/>
          </p:spPr>
          <p:txBody>
            <a:bodyPr wrap="square" rtlCol="0">
              <a:spAutoFit/>
            </a:bodyPr>
            <a:lstStyle/>
            <a:p>
              <a:pPr algn="ctr"/>
              <a:r>
                <a:rPr lang="en-US" b="1" dirty="0" smtClean="0"/>
                <a:t>Revised Version</a:t>
              </a:r>
              <a:endParaRPr lang="en-US" b="1" dirty="0"/>
            </a:p>
          </p:txBody>
        </p:sp>
        <p:sp>
          <p:nvSpPr>
            <p:cNvPr id="77" name="TextBox 76"/>
            <p:cNvSpPr txBox="1"/>
            <p:nvPr/>
          </p:nvSpPr>
          <p:spPr>
            <a:xfrm>
              <a:off x="2362200" y="2514600"/>
              <a:ext cx="652743" cy="369332"/>
            </a:xfrm>
            <a:prstGeom prst="rect">
              <a:avLst/>
            </a:prstGeom>
            <a:noFill/>
          </p:spPr>
          <p:txBody>
            <a:bodyPr wrap="none" rtlCol="0">
              <a:spAutoFit/>
            </a:bodyPr>
            <a:lstStyle/>
            <a:p>
              <a:r>
                <a:rPr lang="en-US" b="1" dirty="0" smtClean="0"/>
                <a:t>1885</a:t>
              </a:r>
              <a:endParaRPr lang="en-US" dirty="0"/>
            </a:p>
          </p:txBody>
        </p:sp>
      </p:grpSp>
      <p:grpSp>
        <p:nvGrpSpPr>
          <p:cNvPr id="9" name="Group 77"/>
          <p:cNvGrpSpPr/>
          <p:nvPr/>
        </p:nvGrpSpPr>
        <p:grpSpPr>
          <a:xfrm>
            <a:off x="7315200" y="2209800"/>
            <a:ext cx="1143000" cy="1436132"/>
            <a:chOff x="2133600" y="1447800"/>
            <a:chExt cx="1143000" cy="1436132"/>
          </a:xfrm>
        </p:grpSpPr>
        <p:pic>
          <p:nvPicPr>
            <p:cNvPr id="79" name="Picture 4" descr="C:\Documents and Settings\bconnoll\Local Settings\Temporary Internet Files\Content.IE5\WYZ4GTZS\MCj03986990000[1].wmf"/>
            <p:cNvPicPr>
              <a:picLocks noChangeAspect="1" noChangeArrowheads="1"/>
            </p:cNvPicPr>
            <p:nvPr/>
          </p:nvPicPr>
          <p:blipFill>
            <a:blip r:embed="rId3" cstate="print"/>
            <a:srcRect/>
            <a:stretch>
              <a:fillRect/>
            </a:stretch>
          </p:blipFill>
          <p:spPr bwMode="auto">
            <a:xfrm>
              <a:off x="2133600" y="1905000"/>
              <a:ext cx="1066800" cy="673408"/>
            </a:xfrm>
            <a:prstGeom prst="rect">
              <a:avLst/>
            </a:prstGeom>
            <a:noFill/>
          </p:spPr>
        </p:pic>
        <p:sp>
          <p:nvSpPr>
            <p:cNvPr id="80" name="TextBox 79"/>
            <p:cNvSpPr txBox="1"/>
            <p:nvPr/>
          </p:nvSpPr>
          <p:spPr>
            <a:xfrm>
              <a:off x="2133600" y="1447800"/>
              <a:ext cx="1143000" cy="646331"/>
            </a:xfrm>
            <a:prstGeom prst="rect">
              <a:avLst/>
            </a:prstGeom>
            <a:noFill/>
          </p:spPr>
          <p:txBody>
            <a:bodyPr wrap="square" rtlCol="0">
              <a:spAutoFit/>
            </a:bodyPr>
            <a:lstStyle/>
            <a:p>
              <a:pPr algn="ctr"/>
              <a:r>
                <a:rPr lang="en-US" b="1" dirty="0" smtClean="0"/>
                <a:t>Darby Bible</a:t>
              </a:r>
              <a:endParaRPr lang="en-US" b="1" dirty="0"/>
            </a:p>
          </p:txBody>
        </p:sp>
        <p:sp>
          <p:nvSpPr>
            <p:cNvPr id="81" name="TextBox 80"/>
            <p:cNvSpPr txBox="1"/>
            <p:nvPr/>
          </p:nvSpPr>
          <p:spPr>
            <a:xfrm>
              <a:off x="2362200" y="2514600"/>
              <a:ext cx="652743" cy="369332"/>
            </a:xfrm>
            <a:prstGeom prst="rect">
              <a:avLst/>
            </a:prstGeom>
            <a:noFill/>
          </p:spPr>
          <p:txBody>
            <a:bodyPr wrap="none" rtlCol="0">
              <a:spAutoFit/>
            </a:bodyPr>
            <a:lstStyle/>
            <a:p>
              <a:r>
                <a:rPr lang="en-US" b="1" dirty="0" smtClean="0"/>
                <a:t>1890</a:t>
              </a:r>
              <a:endParaRPr lang="en-US" dirty="0" smtClean="0"/>
            </a:p>
          </p:txBody>
        </p:sp>
      </p:grpSp>
      <p:grpSp>
        <p:nvGrpSpPr>
          <p:cNvPr id="14" name="Group 97"/>
          <p:cNvGrpSpPr/>
          <p:nvPr/>
        </p:nvGrpSpPr>
        <p:grpSpPr>
          <a:xfrm>
            <a:off x="5486400" y="3810000"/>
            <a:ext cx="1133644" cy="1512332"/>
            <a:chOff x="2133600" y="1371600"/>
            <a:chExt cx="1133644" cy="1512332"/>
          </a:xfrm>
        </p:grpSpPr>
        <p:pic>
          <p:nvPicPr>
            <p:cNvPr id="99" name="Picture 4" descr="C:\Documents and Settings\bconnoll\Local Settings\Temporary Internet Files\Content.IE5\WYZ4GTZS\MCj03986990000[1].wmf"/>
            <p:cNvPicPr>
              <a:picLocks noChangeAspect="1" noChangeArrowheads="1"/>
            </p:cNvPicPr>
            <p:nvPr/>
          </p:nvPicPr>
          <p:blipFill>
            <a:blip r:embed="rId3" cstate="print"/>
            <a:srcRect/>
            <a:stretch>
              <a:fillRect/>
            </a:stretch>
          </p:blipFill>
          <p:spPr bwMode="auto">
            <a:xfrm>
              <a:off x="2133600" y="1905000"/>
              <a:ext cx="1066800" cy="673408"/>
            </a:xfrm>
            <a:prstGeom prst="rect">
              <a:avLst/>
            </a:prstGeom>
            <a:noFill/>
          </p:spPr>
        </p:pic>
        <p:sp>
          <p:nvSpPr>
            <p:cNvPr id="100" name="TextBox 99"/>
            <p:cNvSpPr txBox="1"/>
            <p:nvPr/>
          </p:nvSpPr>
          <p:spPr>
            <a:xfrm>
              <a:off x="2133600" y="1371600"/>
              <a:ext cx="1133644" cy="646331"/>
            </a:xfrm>
            <a:prstGeom prst="rect">
              <a:avLst/>
            </a:prstGeom>
            <a:noFill/>
          </p:spPr>
          <p:txBody>
            <a:bodyPr wrap="none" rtlCol="0">
              <a:spAutoFit/>
            </a:bodyPr>
            <a:lstStyle/>
            <a:p>
              <a:r>
                <a:rPr lang="en-US" b="1" dirty="0" smtClean="0"/>
                <a:t>Webster’s</a:t>
              </a:r>
            </a:p>
            <a:p>
              <a:r>
                <a:rPr lang="en-US" b="1" dirty="0" smtClean="0"/>
                <a:t>Revision </a:t>
              </a:r>
              <a:endParaRPr lang="en-US" b="1" dirty="0"/>
            </a:p>
          </p:txBody>
        </p:sp>
        <p:sp>
          <p:nvSpPr>
            <p:cNvPr id="101" name="TextBox 100"/>
            <p:cNvSpPr txBox="1"/>
            <p:nvPr/>
          </p:nvSpPr>
          <p:spPr>
            <a:xfrm>
              <a:off x="2362200" y="2514600"/>
              <a:ext cx="652743" cy="369332"/>
            </a:xfrm>
            <a:prstGeom prst="rect">
              <a:avLst/>
            </a:prstGeom>
            <a:noFill/>
          </p:spPr>
          <p:txBody>
            <a:bodyPr wrap="none" rtlCol="0">
              <a:spAutoFit/>
            </a:bodyPr>
            <a:lstStyle/>
            <a:p>
              <a:r>
                <a:rPr lang="en-US" b="1" dirty="0" smtClean="0"/>
                <a:t>1833</a:t>
              </a:r>
              <a:endParaRPr lang="en-US" b="1" dirty="0"/>
            </a:p>
          </p:txBody>
        </p:sp>
      </p:grpSp>
      <p:grpSp>
        <p:nvGrpSpPr>
          <p:cNvPr id="15" name="Group 101"/>
          <p:cNvGrpSpPr/>
          <p:nvPr/>
        </p:nvGrpSpPr>
        <p:grpSpPr>
          <a:xfrm>
            <a:off x="6248400" y="1905000"/>
            <a:ext cx="1295739" cy="1740932"/>
            <a:chOff x="2133600" y="1143000"/>
            <a:chExt cx="1295739" cy="1740932"/>
          </a:xfrm>
        </p:grpSpPr>
        <p:pic>
          <p:nvPicPr>
            <p:cNvPr id="103" name="Picture 4" descr="C:\Documents and Settings\bconnoll\Local Settings\Temporary Internet Files\Content.IE5\WYZ4GTZS\MCj03986990000[1].wmf"/>
            <p:cNvPicPr>
              <a:picLocks noChangeAspect="1" noChangeArrowheads="1"/>
            </p:cNvPicPr>
            <p:nvPr/>
          </p:nvPicPr>
          <p:blipFill>
            <a:blip r:embed="rId3" cstate="print"/>
            <a:srcRect/>
            <a:stretch>
              <a:fillRect/>
            </a:stretch>
          </p:blipFill>
          <p:spPr bwMode="auto">
            <a:xfrm>
              <a:off x="2133600" y="1905000"/>
              <a:ext cx="1066800" cy="673408"/>
            </a:xfrm>
            <a:prstGeom prst="rect">
              <a:avLst/>
            </a:prstGeom>
            <a:noFill/>
          </p:spPr>
        </p:pic>
        <p:sp>
          <p:nvSpPr>
            <p:cNvPr id="104" name="TextBox 103"/>
            <p:cNvSpPr txBox="1"/>
            <p:nvPr/>
          </p:nvSpPr>
          <p:spPr>
            <a:xfrm>
              <a:off x="2133600" y="1143000"/>
              <a:ext cx="1295739" cy="923330"/>
            </a:xfrm>
            <a:prstGeom prst="rect">
              <a:avLst/>
            </a:prstGeom>
            <a:noFill/>
          </p:spPr>
          <p:txBody>
            <a:bodyPr wrap="none" rtlCol="0">
              <a:spAutoFit/>
            </a:bodyPr>
            <a:lstStyle/>
            <a:p>
              <a:pPr algn="ctr"/>
              <a:r>
                <a:rPr lang="en-US" b="1" dirty="0" smtClean="0"/>
                <a:t>Young's </a:t>
              </a:r>
            </a:p>
            <a:p>
              <a:pPr algn="ctr"/>
              <a:r>
                <a:rPr lang="en-US" b="1" dirty="0" smtClean="0"/>
                <a:t>Literal </a:t>
              </a:r>
            </a:p>
            <a:p>
              <a:pPr algn="ctr"/>
              <a:r>
                <a:rPr lang="en-US" b="1" dirty="0" smtClean="0"/>
                <a:t>Translation </a:t>
              </a:r>
            </a:p>
          </p:txBody>
        </p:sp>
        <p:sp>
          <p:nvSpPr>
            <p:cNvPr id="105" name="TextBox 104"/>
            <p:cNvSpPr txBox="1"/>
            <p:nvPr/>
          </p:nvSpPr>
          <p:spPr>
            <a:xfrm>
              <a:off x="2362200" y="2514600"/>
              <a:ext cx="652743" cy="369332"/>
            </a:xfrm>
            <a:prstGeom prst="rect">
              <a:avLst/>
            </a:prstGeom>
            <a:noFill/>
          </p:spPr>
          <p:txBody>
            <a:bodyPr wrap="none" rtlCol="0">
              <a:spAutoFit/>
            </a:bodyPr>
            <a:lstStyle/>
            <a:p>
              <a:r>
                <a:rPr lang="en-US" b="1" dirty="0" smtClean="0"/>
                <a:t>1862</a:t>
              </a:r>
              <a:endParaRPr lang="en-US" dirty="0" smtClean="0"/>
            </a:p>
          </p:txBody>
        </p:sp>
      </p:grpSp>
      <p:sp>
        <p:nvSpPr>
          <p:cNvPr id="86" name="Rectangle 85"/>
          <p:cNvSpPr/>
          <p:nvPr/>
        </p:nvSpPr>
        <p:spPr>
          <a:xfrm>
            <a:off x="609600" y="6488668"/>
            <a:ext cx="7162800" cy="369332"/>
          </a:xfrm>
          <a:prstGeom prst="rect">
            <a:avLst/>
          </a:prstGeom>
        </p:spPr>
        <p:txBody>
          <a:bodyPr wrap="square">
            <a:spAutoFit/>
          </a:bodyPr>
          <a:lstStyle/>
          <a:p>
            <a:r>
              <a:rPr lang="en-US" dirty="0" smtClean="0"/>
              <a:t>http://en.wikipedia.org/wiki/Modern_English_Bible_translations</a:t>
            </a:r>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dissolv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8"/>
                                        </p:tgtEl>
                                        <p:attrNameLst>
                                          <p:attrName>style.visibility</p:attrName>
                                        </p:attrNameLst>
                                      </p:cBhvr>
                                      <p:to>
                                        <p:strVal val="visible"/>
                                      </p:to>
                                    </p:set>
                                    <p:animEffect transition="in" filter="dissolve">
                                      <p:cBhvr>
                                        <p:cTn id="22" dur="500"/>
                                        <p:tgtEl>
                                          <p:spTgt spid="8"/>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9"/>
                                        </p:tgtEl>
                                        <p:attrNameLst>
                                          <p:attrName>style.visibility</p:attrName>
                                        </p:attrNameLst>
                                      </p:cBhvr>
                                      <p:to>
                                        <p:strVal val="visible"/>
                                      </p:to>
                                    </p:set>
                                    <p:animEffect transition="in" filter="dissolve">
                                      <p:cBhvr>
                                        <p:cTn id="2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Quaker Bible (1764)</a:t>
            </a:r>
          </a:p>
        </p:txBody>
      </p:sp>
      <p:sp>
        <p:nvSpPr>
          <p:cNvPr id="3" name="Content Placeholder 2"/>
          <p:cNvSpPr>
            <a:spLocks noGrp="1"/>
          </p:cNvSpPr>
          <p:nvPr>
            <p:ph idx="1"/>
          </p:nvPr>
        </p:nvSpPr>
        <p:spPr/>
        <p:txBody>
          <a:bodyPr>
            <a:normAutofit fontScale="92500"/>
          </a:bodyPr>
          <a:lstStyle/>
          <a:p>
            <a:r>
              <a:rPr lang="en-US" dirty="0" smtClean="0"/>
              <a:t>Translated into English by Anthony </a:t>
            </a:r>
            <a:r>
              <a:rPr lang="en-US" dirty="0" err="1" smtClean="0"/>
              <a:t>Purver</a:t>
            </a:r>
            <a:r>
              <a:rPr lang="en-US" dirty="0" smtClean="0"/>
              <a:t> (1702–1777), a Quaker, over a period of thirty years.</a:t>
            </a:r>
          </a:p>
          <a:p>
            <a:r>
              <a:rPr lang="en-US" dirty="0" err="1" smtClean="0"/>
              <a:t>Purver</a:t>
            </a:r>
            <a:r>
              <a:rPr lang="en-US" dirty="0" smtClean="0"/>
              <a:t> was never able to interest anyone in publishing his translation.</a:t>
            </a:r>
          </a:p>
          <a:p>
            <a:r>
              <a:rPr lang="en-US" dirty="0" smtClean="0"/>
              <a:t>Charles Haddon Spurgeon, who was acquainted with </a:t>
            </a:r>
            <a:r>
              <a:rPr lang="en-US" dirty="0" err="1" smtClean="0"/>
              <a:t>Purver’s</a:t>
            </a:r>
            <a:r>
              <a:rPr lang="en-US" dirty="0" smtClean="0"/>
              <a:t> version remarks "A Quaker Translation. Often ungrammatical and unintelligible. Not without its good points, but much more curious than useful." </a:t>
            </a:r>
            <a:endParaRPr lang="en-US" dirty="0"/>
          </a:p>
        </p:txBody>
      </p:sp>
      <p:sp>
        <p:nvSpPr>
          <p:cNvPr id="4" name="Rectangle 3"/>
          <p:cNvSpPr/>
          <p:nvPr/>
        </p:nvSpPr>
        <p:spPr>
          <a:xfrm>
            <a:off x="914400" y="6324600"/>
            <a:ext cx="4191789" cy="369332"/>
          </a:xfrm>
          <a:prstGeom prst="rect">
            <a:avLst/>
          </a:prstGeom>
        </p:spPr>
        <p:txBody>
          <a:bodyPr wrap="none">
            <a:spAutoFit/>
          </a:bodyPr>
          <a:lstStyle/>
          <a:p>
            <a:r>
              <a:rPr lang="en-US" dirty="0" smtClean="0"/>
              <a:t>http://en.wikipedia.org/wiki/Quaker_Bible</a:t>
            </a:r>
            <a:endParaRPr lang="en-US" dirty="0"/>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Webster’s Revision (1833)</a:t>
            </a:r>
          </a:p>
        </p:txBody>
      </p:sp>
      <p:sp>
        <p:nvSpPr>
          <p:cNvPr id="3" name="Content Placeholder 2"/>
          <p:cNvSpPr>
            <a:spLocks noGrp="1"/>
          </p:cNvSpPr>
          <p:nvPr>
            <p:ph idx="1"/>
          </p:nvPr>
        </p:nvSpPr>
        <p:spPr/>
        <p:txBody>
          <a:bodyPr>
            <a:normAutofit fontScale="92500" lnSpcReduction="10000"/>
          </a:bodyPr>
          <a:lstStyle/>
          <a:p>
            <a:r>
              <a:rPr lang="en-US" dirty="0" smtClean="0"/>
              <a:t>A limited revision of the King James Bible focused mainly on replacing archaic words and making simple grammatical changes. Some examples:</a:t>
            </a:r>
          </a:p>
          <a:p>
            <a:pPr lvl="1"/>
            <a:r>
              <a:rPr lang="en-US" dirty="0" smtClean="0"/>
              <a:t>"why" instead of "wherefore“</a:t>
            </a:r>
          </a:p>
          <a:p>
            <a:pPr lvl="1"/>
            <a:r>
              <a:rPr lang="en-US" dirty="0" smtClean="0"/>
              <a:t>"its" instead of "his" when referring to nonliving things</a:t>
            </a:r>
          </a:p>
          <a:p>
            <a:pPr lvl="1"/>
            <a:r>
              <a:rPr lang="en-US" dirty="0" smtClean="0"/>
              <a:t>"male child" instead of "</a:t>
            </a:r>
            <a:r>
              <a:rPr lang="en-US" dirty="0" err="1" smtClean="0"/>
              <a:t>manchild</a:t>
            </a:r>
            <a:r>
              <a:rPr lang="en-US" dirty="0" smtClean="0"/>
              <a:t>“</a:t>
            </a:r>
          </a:p>
          <a:p>
            <a:r>
              <a:rPr lang="en-US" dirty="0" smtClean="0"/>
              <a:t>Overall, very few changes were made, and the result is a book which is almost indistinguishable from the King James Bible. </a:t>
            </a:r>
          </a:p>
        </p:txBody>
      </p:sp>
      <p:sp>
        <p:nvSpPr>
          <p:cNvPr id="4" name="Rectangle 3"/>
          <p:cNvSpPr/>
          <p:nvPr/>
        </p:nvSpPr>
        <p:spPr>
          <a:xfrm>
            <a:off x="838200" y="6248400"/>
            <a:ext cx="5181600" cy="369332"/>
          </a:xfrm>
          <a:prstGeom prst="rect">
            <a:avLst/>
          </a:prstGeom>
        </p:spPr>
        <p:txBody>
          <a:bodyPr wrap="square">
            <a:spAutoFit/>
          </a:bodyPr>
          <a:lstStyle/>
          <a:p>
            <a:r>
              <a:rPr lang="en-US" dirty="0" smtClean="0"/>
              <a:t>http://en.wikipedia.org/wiki/Webster%27s_Revision</a:t>
            </a:r>
            <a:endParaRPr lang="en-US" dirty="0"/>
          </a:p>
        </p:txBody>
      </p:sp>
    </p:spTree>
  </p:cSld>
  <p:clrMapOvr>
    <a:masterClrMapping/>
  </p:clrMapOvr>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85800"/>
          </a:xfrm>
        </p:spPr>
        <p:txBody>
          <a:bodyPr>
            <a:normAutofit fontScale="90000"/>
          </a:bodyPr>
          <a:lstStyle/>
          <a:p>
            <a:r>
              <a:rPr lang="en-US" dirty="0" smtClean="0"/>
              <a:t>Young's Literal Translation (1862)</a:t>
            </a:r>
          </a:p>
        </p:txBody>
      </p:sp>
      <p:sp>
        <p:nvSpPr>
          <p:cNvPr id="3" name="Content Placeholder 2"/>
          <p:cNvSpPr>
            <a:spLocks noGrp="1"/>
          </p:cNvSpPr>
          <p:nvPr>
            <p:ph idx="1"/>
          </p:nvPr>
        </p:nvSpPr>
        <p:spPr>
          <a:xfrm>
            <a:off x="457200" y="838200"/>
            <a:ext cx="8229600" cy="5334000"/>
          </a:xfrm>
        </p:spPr>
        <p:txBody>
          <a:bodyPr>
            <a:normAutofit fontScale="85000" lnSpcReduction="10000"/>
          </a:bodyPr>
          <a:lstStyle/>
          <a:p>
            <a:r>
              <a:rPr lang="en-US" dirty="0" smtClean="0"/>
              <a:t>The translation was made by Robert Young, compiler of </a:t>
            </a:r>
            <a:r>
              <a:rPr lang="en-US" i="1" dirty="0" smtClean="0"/>
              <a:t>Young's Analytical Concordance to the Bible</a:t>
            </a:r>
            <a:r>
              <a:rPr lang="en-US" dirty="0" smtClean="0"/>
              <a:t> </a:t>
            </a:r>
          </a:p>
          <a:p>
            <a:r>
              <a:rPr lang="en-US" dirty="0" smtClean="0"/>
              <a:t>The Literal Translation is unusual in that, as the name implies, it is a strictly literal translation of the original Hebrew and Greek texts.</a:t>
            </a:r>
          </a:p>
          <a:p>
            <a:r>
              <a:rPr lang="en-US" dirty="0" smtClean="0"/>
              <a:t>Young believed that to translate the original Greek or Hebrew into a different tense in English was to tamper with the original. And so he was careful to preserve the original verb tenses, even if it made for very rough reading in English. For example in Genesis 1:3:</a:t>
            </a:r>
          </a:p>
          <a:p>
            <a:pPr lvl="1"/>
            <a:r>
              <a:rPr lang="en-US" b="1" dirty="0" smtClean="0"/>
              <a:t>YLT</a:t>
            </a:r>
            <a:r>
              <a:rPr lang="en-US" dirty="0" smtClean="0"/>
              <a:t>: … and God </a:t>
            </a:r>
            <a:r>
              <a:rPr lang="en-US" dirty="0" err="1" smtClean="0"/>
              <a:t>saith</a:t>
            </a:r>
            <a:r>
              <a:rPr lang="en-US" dirty="0" smtClean="0"/>
              <a:t>, 'Let light be;' and light is.</a:t>
            </a:r>
          </a:p>
          <a:p>
            <a:pPr lvl="1"/>
            <a:r>
              <a:rPr lang="en-US" b="1" dirty="0" smtClean="0"/>
              <a:t>NIV</a:t>
            </a:r>
            <a:r>
              <a:rPr lang="en-US" dirty="0" smtClean="0"/>
              <a:t>: And God said, "Let there be light," and there was light. </a:t>
            </a:r>
          </a:p>
          <a:p>
            <a:pPr lvl="1"/>
            <a:endParaRPr lang="en-US" dirty="0" smtClean="0"/>
          </a:p>
        </p:txBody>
      </p:sp>
      <p:sp>
        <p:nvSpPr>
          <p:cNvPr id="4" name="Rectangle 3"/>
          <p:cNvSpPr/>
          <p:nvPr/>
        </p:nvSpPr>
        <p:spPr>
          <a:xfrm>
            <a:off x="914400" y="6172200"/>
            <a:ext cx="5791200" cy="369332"/>
          </a:xfrm>
          <a:prstGeom prst="rect">
            <a:avLst/>
          </a:prstGeom>
        </p:spPr>
        <p:txBody>
          <a:bodyPr wrap="square">
            <a:spAutoFit/>
          </a:bodyPr>
          <a:lstStyle/>
          <a:p>
            <a:r>
              <a:rPr lang="en-US" dirty="0" smtClean="0"/>
              <a:t>http://en.wikipedia.org/wiki/Young%27s_Literal_Translation</a:t>
            </a:r>
            <a:endParaRPr lang="en-US" dirty="0"/>
          </a:p>
        </p:txBody>
      </p:sp>
    </p:spTree>
  </p:cSld>
  <p:clrMapOvr>
    <a:masterClrMapping/>
  </p:clrMapOvr>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Darby Bible (1890)</a:t>
            </a:r>
            <a:endParaRPr lang="en-US" dirty="0"/>
          </a:p>
        </p:txBody>
      </p:sp>
      <p:sp>
        <p:nvSpPr>
          <p:cNvPr id="3" name="Content Placeholder 2"/>
          <p:cNvSpPr>
            <a:spLocks noGrp="1"/>
          </p:cNvSpPr>
          <p:nvPr>
            <p:ph idx="1"/>
          </p:nvPr>
        </p:nvSpPr>
        <p:spPr/>
        <p:txBody>
          <a:bodyPr>
            <a:normAutofit fontScale="85000" lnSpcReduction="20000"/>
          </a:bodyPr>
          <a:lstStyle/>
          <a:p>
            <a:r>
              <a:rPr lang="en-US" dirty="0" smtClean="0"/>
              <a:t>Translated from Hebrew and Greek by John Nelson Darby – cofounder of the Plymouth Brethren and regarded by many as the father of premillennial Dispensationalism.</a:t>
            </a:r>
          </a:p>
          <a:p>
            <a:r>
              <a:rPr lang="en-US" dirty="0" smtClean="0"/>
              <a:t>J N Darby’s purpose was, as he states in the preface to his English NT, to make a modern translation for the unlearned who have neither access to manuscript texts or training and knowledge of ancient languages of the Scriptures. </a:t>
            </a:r>
          </a:p>
          <a:p>
            <a:r>
              <a:rPr lang="en-US" dirty="0" smtClean="0"/>
              <a:t>Darby’s translation work was not intended to be read aloud. His work was for study and private use. In his own oral ministry he generally used the English KJV. </a:t>
            </a:r>
          </a:p>
          <a:p>
            <a:endParaRPr lang="en-US" dirty="0"/>
          </a:p>
        </p:txBody>
      </p:sp>
      <p:sp>
        <p:nvSpPr>
          <p:cNvPr id="4" name="Rectangle 3"/>
          <p:cNvSpPr/>
          <p:nvPr/>
        </p:nvSpPr>
        <p:spPr>
          <a:xfrm>
            <a:off x="990600" y="6248400"/>
            <a:ext cx="4069832" cy="369332"/>
          </a:xfrm>
          <a:prstGeom prst="rect">
            <a:avLst/>
          </a:prstGeom>
        </p:spPr>
        <p:txBody>
          <a:bodyPr wrap="none">
            <a:spAutoFit/>
          </a:bodyPr>
          <a:lstStyle/>
          <a:p>
            <a:r>
              <a:rPr lang="en-US" dirty="0" smtClean="0"/>
              <a:t>http://en.wikipedia.org/wiki/Darby_Bible</a:t>
            </a:r>
            <a:endParaRPr lang="en-US" dirty="0"/>
          </a:p>
        </p:txBody>
      </p:sp>
    </p:spTree>
  </p:cSld>
  <p:clrMapOvr>
    <a:masterClrMapping/>
  </p:clrMapOvr>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Revised Version (1885)</a:t>
            </a:r>
            <a:endParaRPr lang="en-US" dirty="0"/>
          </a:p>
        </p:txBody>
      </p:sp>
      <p:sp>
        <p:nvSpPr>
          <p:cNvPr id="3" name="Content Placeholder 2"/>
          <p:cNvSpPr>
            <a:spLocks noGrp="1"/>
          </p:cNvSpPr>
          <p:nvPr>
            <p:ph idx="1"/>
          </p:nvPr>
        </p:nvSpPr>
        <p:spPr/>
        <p:txBody>
          <a:bodyPr>
            <a:normAutofit fontScale="92500" lnSpcReduction="10000"/>
          </a:bodyPr>
          <a:lstStyle/>
          <a:p>
            <a:r>
              <a:rPr lang="en-US" dirty="0" smtClean="0"/>
              <a:t>A late 19th-century British revision of the King James Version, translated by a committee scholars including Westcott and Hort</a:t>
            </a:r>
          </a:p>
          <a:p>
            <a:r>
              <a:rPr lang="en-US" dirty="0" smtClean="0"/>
              <a:t>The stated aim of the RV's translators was "to adapt King James' version to the present state of the English language without changing the idiom and vocabulary," and "to adapt it to the present standard of Biblical scholarship.“</a:t>
            </a:r>
          </a:p>
          <a:p>
            <a:r>
              <a:rPr lang="en-US" dirty="0" smtClean="0"/>
              <a:t>The RV is regarded as the forerunner of the entire modern translation tradition.</a:t>
            </a:r>
            <a:endParaRPr lang="en-US" dirty="0"/>
          </a:p>
        </p:txBody>
      </p:sp>
      <p:sp>
        <p:nvSpPr>
          <p:cNvPr id="4" name="Rectangle 3"/>
          <p:cNvSpPr/>
          <p:nvPr/>
        </p:nvSpPr>
        <p:spPr>
          <a:xfrm>
            <a:off x="914400" y="6324600"/>
            <a:ext cx="4460708" cy="369332"/>
          </a:xfrm>
          <a:prstGeom prst="rect">
            <a:avLst/>
          </a:prstGeom>
        </p:spPr>
        <p:txBody>
          <a:bodyPr wrap="none">
            <a:spAutoFit/>
          </a:bodyPr>
          <a:lstStyle/>
          <a:p>
            <a:r>
              <a:rPr lang="en-US" dirty="0" smtClean="0"/>
              <a:t>http://en.wikipedia.org/wiki/Revised_Version</a:t>
            </a:r>
            <a:endParaRPr lang="en-US" dirty="0"/>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t="-49000" b="-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solidFill>
                  <a:schemeClr val="bg1"/>
                </a:solidFill>
                <a:effectLst>
                  <a:outerShdw blurRad="76200" dist="76200" dir="2700000" algn="tl" rotWithShape="0">
                    <a:prstClr val="black"/>
                  </a:outerShdw>
                </a:effectLst>
              </a:rPr>
              <a:t>The Latin Vulgate</a:t>
            </a:r>
          </a:p>
        </p:txBody>
      </p:sp>
      <p:sp>
        <p:nvSpPr>
          <p:cNvPr id="3" name="Content Placeholder 2"/>
          <p:cNvSpPr>
            <a:spLocks noGrp="1"/>
          </p:cNvSpPr>
          <p:nvPr>
            <p:ph idx="1"/>
          </p:nvPr>
        </p:nvSpPr>
        <p:spPr>
          <a:xfrm>
            <a:off x="457200" y="762000"/>
            <a:ext cx="8229600" cy="5791200"/>
          </a:xfrm>
        </p:spPr>
        <p:txBody>
          <a:bodyPr>
            <a:normAutofit fontScale="92500" lnSpcReduction="20000"/>
          </a:bodyPr>
          <a:lstStyle/>
          <a:p>
            <a:r>
              <a:rPr lang="en-US" dirty="0" smtClean="0">
                <a:effectLst>
                  <a:glow rad="63500">
                    <a:schemeClr val="accent6">
                      <a:satMod val="175000"/>
                      <a:alpha val="40000"/>
                    </a:schemeClr>
                  </a:glow>
                </a:effectLst>
              </a:rPr>
              <a:t>At first there was much resistance to Jerome’s translation because it differed from the Septuagint and many of the previous Latin translations.</a:t>
            </a:r>
          </a:p>
          <a:p>
            <a:r>
              <a:rPr lang="en-US" dirty="0" smtClean="0">
                <a:effectLst>
                  <a:glow rad="63500">
                    <a:schemeClr val="accent6">
                      <a:satMod val="175000"/>
                      <a:alpha val="40000"/>
                    </a:schemeClr>
                  </a:glow>
                </a:effectLst>
              </a:rPr>
              <a:t>Augustine (bishop of Hippo) wrote in a letter to Jerome:</a:t>
            </a:r>
          </a:p>
          <a:p>
            <a:pPr lvl="1"/>
            <a:r>
              <a:rPr lang="en-US" i="1" dirty="0" smtClean="0">
                <a:effectLst>
                  <a:glow rad="63500">
                    <a:schemeClr val="accent6">
                      <a:satMod val="175000"/>
                      <a:alpha val="40000"/>
                    </a:schemeClr>
                  </a:glow>
                </a:effectLst>
              </a:rPr>
              <a:t>My only reason for objecting to the public reading of your translation from the Hebrew was, lest, bringing forward anything which was, as it were, new and opposed to the authority of the Septuagint version, we should trouble by serious cause of offense the flocks of Christ, whose ears and hearts have become accustomed to listen to that version to which the seal of approbation was given by the apostles themselves </a:t>
            </a:r>
            <a:r>
              <a:rPr lang="en-US" dirty="0" smtClean="0">
                <a:effectLst>
                  <a:glow rad="63500">
                    <a:schemeClr val="accent6">
                      <a:satMod val="175000"/>
                      <a:alpha val="40000"/>
                    </a:schemeClr>
                  </a:glow>
                </a:effectLst>
              </a:rPr>
              <a:t>(Augustine - Letter LXXXII in  </a:t>
            </a:r>
            <a:r>
              <a:rPr lang="en-US" i="1" dirty="0" smtClean="0">
                <a:effectLst>
                  <a:glow rad="63500">
                    <a:schemeClr val="accent6">
                      <a:satMod val="175000"/>
                      <a:alpha val="40000"/>
                    </a:schemeClr>
                  </a:glow>
                </a:effectLst>
              </a:rPr>
              <a:t>The Nicene and Post-Nicene Fathers, </a:t>
            </a:r>
            <a:r>
              <a:rPr lang="en-US" dirty="0" err="1" smtClean="0">
                <a:effectLst>
                  <a:glow rad="63500">
                    <a:schemeClr val="accent6">
                      <a:satMod val="175000"/>
                      <a:alpha val="40000"/>
                    </a:schemeClr>
                  </a:glow>
                </a:effectLst>
              </a:rPr>
              <a:t>Eerdmans</a:t>
            </a:r>
            <a:r>
              <a:rPr lang="en-US" dirty="0" smtClean="0">
                <a:effectLst>
                  <a:glow rad="63500">
                    <a:schemeClr val="accent6">
                      <a:satMod val="175000"/>
                      <a:alpha val="40000"/>
                    </a:schemeClr>
                  </a:glow>
                </a:effectLst>
              </a:rPr>
              <a:t>: 1983, Series I, I:361)</a:t>
            </a:r>
            <a:endParaRPr lang="en-US" dirty="0">
              <a:effectLst>
                <a:glow rad="63500">
                  <a:schemeClr val="accent6">
                    <a:satMod val="175000"/>
                    <a:alpha val="40000"/>
                  </a:schemeClr>
                </a:glow>
              </a:effectLst>
            </a:endParaRPr>
          </a:p>
        </p:txBody>
      </p:sp>
      <p:sp>
        <p:nvSpPr>
          <p:cNvPr id="4" name="Rectangle 3"/>
          <p:cNvSpPr/>
          <p:nvPr/>
        </p:nvSpPr>
        <p:spPr>
          <a:xfrm>
            <a:off x="533400" y="6488668"/>
            <a:ext cx="5047216" cy="369332"/>
          </a:xfrm>
          <a:prstGeom prst="rect">
            <a:avLst/>
          </a:prstGeom>
        </p:spPr>
        <p:txBody>
          <a:bodyPr wrap="none">
            <a:spAutoFit/>
          </a:bodyPr>
          <a:lstStyle/>
          <a:p>
            <a:r>
              <a:rPr lang="en-US" dirty="0" smtClean="0"/>
              <a:t>James White, </a:t>
            </a:r>
            <a:r>
              <a:rPr lang="en-US" i="1" dirty="0" smtClean="0"/>
              <a:t>King James Only Controversy</a:t>
            </a:r>
            <a:r>
              <a:rPr lang="en-US" dirty="0" smtClean="0"/>
              <a:t>, p. 11-12</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4830762"/>
          </a:xfrm>
        </p:spPr>
        <p:txBody>
          <a:bodyPr>
            <a:noAutofit/>
          </a:bodyPr>
          <a:lstStyle/>
          <a:p>
            <a:r>
              <a:rPr lang="en-US" sz="8800" b="1" dirty="0" smtClean="0">
                <a:effectLst>
                  <a:glow rad="228600">
                    <a:schemeClr val="bg1">
                      <a:alpha val="40000"/>
                    </a:schemeClr>
                  </a:glow>
                  <a:outerShdw blurRad="50800" dist="38100" dir="2700000" algn="tl" rotWithShape="0">
                    <a:prstClr val="black">
                      <a:alpha val="40000"/>
                    </a:prstClr>
                  </a:outerShdw>
                </a:effectLst>
              </a:rPr>
              <a:t>Modern Translation Issues</a:t>
            </a:r>
          </a:p>
        </p:txBody>
      </p:sp>
    </p:spTree>
  </p:cSld>
  <p:clrMapOvr>
    <a:overrideClrMapping bg1="lt1" tx1="dk1" bg2="lt2" tx2="dk2" accent1="accent1" accent2="accent2" accent3="accent3" accent4="accent4" accent5="accent5" accent6="accent6" hlink="hlink" folHlink="folHlink"/>
  </p:clrMapOvr>
  <p:transition>
    <p:wedge/>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effectLst>
                  <a:outerShdw blurRad="63500" dist="50800" dir="2700000" algn="tl" rotWithShape="0">
                    <a:srgbClr val="00B0F0"/>
                  </a:outerShdw>
                </a:effectLst>
              </a:rPr>
              <a:t>Modern Translation Issues</a:t>
            </a:r>
            <a:endParaRPr lang="en-US" b="1" dirty="0">
              <a:effectLst>
                <a:outerShdw blurRad="63500" dist="50800" dir="2700000" algn="tl" rotWithShape="0">
                  <a:srgbClr val="00B0F0"/>
                </a:outerShdw>
              </a:effectLst>
            </a:endParaRPr>
          </a:p>
        </p:txBody>
      </p:sp>
      <p:sp>
        <p:nvSpPr>
          <p:cNvPr id="4" name="Content Placeholder 3"/>
          <p:cNvSpPr>
            <a:spLocks noGrp="1"/>
          </p:cNvSpPr>
          <p:nvPr>
            <p:ph idx="1"/>
          </p:nvPr>
        </p:nvSpPr>
        <p:spPr>
          <a:xfrm>
            <a:off x="457200" y="1600200"/>
            <a:ext cx="8229600" cy="4876800"/>
          </a:xfrm>
        </p:spPr>
        <p:txBody>
          <a:bodyPr>
            <a:normAutofit lnSpcReduction="10000"/>
          </a:bodyPr>
          <a:lstStyle/>
          <a:p>
            <a:r>
              <a:rPr lang="en-US" b="1" dirty="0" smtClean="0">
                <a:effectLst>
                  <a:outerShdw blurRad="76200" dist="63500" dir="2700000" algn="tl" rotWithShape="0">
                    <a:srgbClr val="00B0F0"/>
                  </a:outerShdw>
                </a:effectLst>
              </a:rPr>
              <a:t>Archaic Versus Modern Language</a:t>
            </a:r>
          </a:p>
          <a:p>
            <a:r>
              <a:rPr lang="en-US" b="1" dirty="0" smtClean="0">
                <a:effectLst>
                  <a:outerShdw blurRad="76200" dist="63500" dir="2700000" algn="tl" rotWithShape="0">
                    <a:srgbClr val="00B0F0"/>
                  </a:outerShdw>
                </a:effectLst>
              </a:rPr>
              <a:t>Translation Done by Individual Versus Committee</a:t>
            </a:r>
          </a:p>
          <a:p>
            <a:r>
              <a:rPr lang="en-US" b="1" dirty="0" smtClean="0">
                <a:effectLst>
                  <a:outerShdw blurRad="76200" dist="63500" dir="2700000" algn="tl" rotWithShape="0">
                    <a:srgbClr val="00B0F0"/>
                  </a:outerShdw>
                </a:effectLst>
              </a:rPr>
              <a:t>Translation Sources:</a:t>
            </a:r>
          </a:p>
          <a:p>
            <a:pPr lvl="1"/>
            <a:r>
              <a:rPr lang="en-US" b="1" dirty="0" smtClean="0">
                <a:effectLst>
                  <a:outerShdw blurRad="76200" dist="63500" dir="2700000" algn="tl" rotWithShape="0">
                    <a:srgbClr val="00B0F0"/>
                  </a:outerShdw>
                </a:effectLst>
              </a:rPr>
              <a:t>Original Languages Versus Other Translation(s)</a:t>
            </a:r>
          </a:p>
          <a:p>
            <a:pPr lvl="1"/>
            <a:r>
              <a:rPr lang="en-US" b="1" dirty="0" smtClean="0">
                <a:effectLst>
                  <a:outerShdw blurRad="76200" dist="63500" dir="2700000" algn="tl" rotWithShape="0">
                    <a:srgbClr val="00B0F0"/>
                  </a:outerShdw>
                </a:effectLst>
              </a:rPr>
              <a:t>Which Manuscripts Used:</a:t>
            </a:r>
          </a:p>
          <a:p>
            <a:pPr lvl="2"/>
            <a:r>
              <a:rPr lang="en-US" b="1" dirty="0" smtClean="0">
                <a:effectLst>
                  <a:outerShdw blurRad="76200" dist="63500" dir="2700000" algn="tl" rotWithShape="0">
                    <a:srgbClr val="00B0F0"/>
                  </a:outerShdw>
                </a:effectLst>
              </a:rPr>
              <a:t>Late Manuscripts (Majority Text)</a:t>
            </a:r>
          </a:p>
          <a:p>
            <a:pPr lvl="2"/>
            <a:r>
              <a:rPr lang="en-US" b="1" dirty="0" smtClean="0">
                <a:effectLst>
                  <a:outerShdw blurRad="76200" dist="63500" dir="2700000" algn="tl" rotWithShape="0">
                    <a:srgbClr val="00B0F0"/>
                  </a:outerShdw>
                </a:effectLst>
              </a:rPr>
              <a:t>Early Manuscripts</a:t>
            </a:r>
          </a:p>
          <a:p>
            <a:r>
              <a:rPr lang="en-US" b="1" dirty="0" smtClean="0">
                <a:effectLst>
                  <a:outerShdw blurRad="76200" dist="63500" dir="2700000" algn="tl" rotWithShape="0">
                    <a:srgbClr val="00B0F0"/>
                  </a:outerShdw>
                </a:effectLst>
              </a:rPr>
              <a:t>Literal Versus Free</a:t>
            </a:r>
          </a:p>
          <a:p>
            <a:r>
              <a:rPr lang="en-US" b="1" dirty="0" smtClean="0">
                <a:effectLst>
                  <a:outerShdw blurRad="76200" dist="63500" dir="2700000" algn="tl" rotWithShape="0">
                    <a:srgbClr val="00B0F0"/>
                  </a:outerShdw>
                </a:effectLst>
              </a:rPr>
              <a:t>Gender Neutral </a:t>
            </a:r>
          </a:p>
          <a:p>
            <a:endParaRPr lang="en-US" dirty="0"/>
          </a:p>
        </p:txBody>
      </p:sp>
    </p:spTree>
  </p:cSld>
  <p:clrMapOvr>
    <a:overrideClrMapping bg1="lt1" tx1="dk1" bg2="lt2" tx2="dk2" accent1="accent1" accent2="accent2" accent3="accent3" accent4="accent4" accent5="accent5" accent6="accent6" hlink="hlink" folHlink="folHlink"/>
  </p:clrMapOvr>
  <p:transition>
    <p:diamon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anim calcmode="lin" valueType="num">
                                      <p:cBhvr>
                                        <p:cTn id="7"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4">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4">
                                            <p:txEl>
                                              <p:pRg st="2" end="2"/>
                                            </p:txEl>
                                          </p:spTgt>
                                        </p:tgtEl>
                                        <p:attrNameLst>
                                          <p:attrName>style.visibility</p:attrName>
                                        </p:attrNameLst>
                                      </p:cBhvr>
                                      <p:to>
                                        <p:strVal val="visible"/>
                                      </p:to>
                                    </p:set>
                                    <p:anim calcmode="lin" valueType="num">
                                      <p:cBhvr>
                                        <p:cTn id="14"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4">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4">
                                            <p:txEl>
                                              <p:pRg st="3" end="3"/>
                                            </p:txEl>
                                          </p:spTgt>
                                        </p:tgtEl>
                                        <p:attrNameLst>
                                          <p:attrName>style.visibility</p:attrName>
                                        </p:attrNameLst>
                                      </p:cBhvr>
                                      <p:to>
                                        <p:strVal val="visible"/>
                                      </p:to>
                                    </p:set>
                                    <p:anim calcmode="lin" valueType="num">
                                      <p:cBhvr>
                                        <p:cTn id="21"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4">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4">
                                            <p:txEl>
                                              <p:pRg st="4" end="4"/>
                                            </p:txEl>
                                          </p:spTgt>
                                        </p:tgtEl>
                                        <p:attrNameLst>
                                          <p:attrName>style.visibility</p:attrName>
                                        </p:attrNameLst>
                                      </p:cBhvr>
                                      <p:to>
                                        <p:strVal val="visible"/>
                                      </p:to>
                                    </p:set>
                                    <p:anim calcmode="lin" valueType="num">
                                      <p:cBhvr>
                                        <p:cTn id="28" dur="500" fill="hold"/>
                                        <p:tgtEl>
                                          <p:spTgt spid="4">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4">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4">
                                            <p:txEl>
                                              <p:pRg st="5" end="5"/>
                                            </p:txEl>
                                          </p:spTgt>
                                        </p:tgtEl>
                                        <p:attrNameLst>
                                          <p:attrName>style.visibility</p:attrName>
                                        </p:attrNameLst>
                                      </p:cBhvr>
                                      <p:to>
                                        <p:strVal val="visible"/>
                                      </p:to>
                                    </p:set>
                                    <p:anim calcmode="lin" valueType="num">
                                      <p:cBhvr>
                                        <p:cTn id="35" dur="500" fill="hold"/>
                                        <p:tgtEl>
                                          <p:spTgt spid="4">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4">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4">
                                            <p:txEl>
                                              <p:pRg st="6" end="6"/>
                                            </p:txEl>
                                          </p:spTgt>
                                        </p:tgtEl>
                                        <p:attrNameLst>
                                          <p:attrName>style.visibility</p:attrName>
                                        </p:attrNameLst>
                                      </p:cBhvr>
                                      <p:to>
                                        <p:strVal val="visible"/>
                                      </p:to>
                                    </p:set>
                                    <p:anim calcmode="lin" valueType="num">
                                      <p:cBhvr>
                                        <p:cTn id="42" dur="500" fill="hold"/>
                                        <p:tgtEl>
                                          <p:spTgt spid="4">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4">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4">
                                            <p:txEl>
                                              <p:pRg st="6" end="6"/>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4">
                                            <p:txEl>
                                              <p:pRg st="7" end="7"/>
                                            </p:txEl>
                                          </p:spTgt>
                                        </p:tgtEl>
                                        <p:attrNameLst>
                                          <p:attrName>style.visibility</p:attrName>
                                        </p:attrNameLst>
                                      </p:cBhvr>
                                      <p:to>
                                        <p:strVal val="visible"/>
                                      </p:to>
                                    </p:set>
                                    <p:anim calcmode="lin" valueType="num">
                                      <p:cBhvr>
                                        <p:cTn id="49" dur="500" fill="hold"/>
                                        <p:tgtEl>
                                          <p:spTgt spid="4">
                                            <p:txEl>
                                              <p:pRg st="7" end="7"/>
                                            </p:txEl>
                                          </p:spTgt>
                                        </p:tgtEl>
                                        <p:attrNameLst>
                                          <p:attrName>ppt_w</p:attrName>
                                        </p:attrNameLst>
                                      </p:cBhvr>
                                      <p:tavLst>
                                        <p:tav tm="0">
                                          <p:val>
                                            <p:fltVal val="0"/>
                                          </p:val>
                                        </p:tav>
                                        <p:tav tm="100000">
                                          <p:val>
                                            <p:strVal val="#ppt_w"/>
                                          </p:val>
                                        </p:tav>
                                      </p:tavLst>
                                    </p:anim>
                                    <p:anim calcmode="lin" valueType="num">
                                      <p:cBhvr>
                                        <p:cTn id="50" dur="500" fill="hold"/>
                                        <p:tgtEl>
                                          <p:spTgt spid="4">
                                            <p:txEl>
                                              <p:pRg st="7" end="7"/>
                                            </p:txEl>
                                          </p:spTgt>
                                        </p:tgtEl>
                                        <p:attrNameLst>
                                          <p:attrName>ppt_h</p:attrName>
                                        </p:attrNameLst>
                                      </p:cBhvr>
                                      <p:tavLst>
                                        <p:tav tm="0">
                                          <p:val>
                                            <p:fltVal val="0"/>
                                          </p:val>
                                        </p:tav>
                                        <p:tav tm="100000">
                                          <p:val>
                                            <p:strVal val="#ppt_h"/>
                                          </p:val>
                                        </p:tav>
                                      </p:tavLst>
                                    </p:anim>
                                    <p:animEffect transition="in" filter="fade">
                                      <p:cBhvr>
                                        <p:cTn id="51" dur="500"/>
                                        <p:tgtEl>
                                          <p:spTgt spid="4">
                                            <p:txEl>
                                              <p:pRg st="7" end="7"/>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0" fill="hold" nodeType="clickEffect">
                                  <p:stCondLst>
                                    <p:cond delay="0"/>
                                  </p:stCondLst>
                                  <p:childTnLst>
                                    <p:set>
                                      <p:cBhvr>
                                        <p:cTn id="55" dur="1" fill="hold">
                                          <p:stCondLst>
                                            <p:cond delay="0"/>
                                          </p:stCondLst>
                                        </p:cTn>
                                        <p:tgtEl>
                                          <p:spTgt spid="4">
                                            <p:txEl>
                                              <p:pRg st="8" end="8"/>
                                            </p:txEl>
                                          </p:spTgt>
                                        </p:tgtEl>
                                        <p:attrNameLst>
                                          <p:attrName>style.visibility</p:attrName>
                                        </p:attrNameLst>
                                      </p:cBhvr>
                                      <p:to>
                                        <p:strVal val="visible"/>
                                      </p:to>
                                    </p:set>
                                    <p:anim calcmode="lin" valueType="num">
                                      <p:cBhvr>
                                        <p:cTn id="56" dur="500" fill="hold"/>
                                        <p:tgtEl>
                                          <p:spTgt spid="4">
                                            <p:txEl>
                                              <p:pRg st="8" end="8"/>
                                            </p:txEl>
                                          </p:spTgt>
                                        </p:tgtEl>
                                        <p:attrNameLst>
                                          <p:attrName>ppt_w</p:attrName>
                                        </p:attrNameLst>
                                      </p:cBhvr>
                                      <p:tavLst>
                                        <p:tav tm="0">
                                          <p:val>
                                            <p:fltVal val="0"/>
                                          </p:val>
                                        </p:tav>
                                        <p:tav tm="100000">
                                          <p:val>
                                            <p:strVal val="#ppt_w"/>
                                          </p:val>
                                        </p:tav>
                                      </p:tavLst>
                                    </p:anim>
                                    <p:anim calcmode="lin" valueType="num">
                                      <p:cBhvr>
                                        <p:cTn id="57" dur="500" fill="hold"/>
                                        <p:tgtEl>
                                          <p:spTgt spid="4">
                                            <p:txEl>
                                              <p:pRg st="8" end="8"/>
                                            </p:txEl>
                                          </p:spTgt>
                                        </p:tgtEl>
                                        <p:attrNameLst>
                                          <p:attrName>ppt_h</p:attrName>
                                        </p:attrNameLst>
                                      </p:cBhvr>
                                      <p:tavLst>
                                        <p:tav tm="0">
                                          <p:val>
                                            <p:fltVal val="0"/>
                                          </p:val>
                                        </p:tav>
                                        <p:tav tm="100000">
                                          <p:val>
                                            <p:strVal val="#ppt_h"/>
                                          </p:val>
                                        </p:tav>
                                      </p:tavLst>
                                    </p:anim>
                                    <p:animEffect transition="in" filter="fade">
                                      <p:cBhvr>
                                        <p:cTn id="58" dur="500"/>
                                        <p:tgtEl>
                                          <p:spTgt spid="4">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lstStyle/>
          <a:p>
            <a:r>
              <a:rPr lang="en-US" b="1" dirty="0" smtClean="0">
                <a:effectLst>
                  <a:glow rad="101600">
                    <a:schemeClr val="accent1">
                      <a:satMod val="175000"/>
                      <a:alpha val="40000"/>
                    </a:schemeClr>
                  </a:glow>
                </a:effectLst>
              </a:rPr>
              <a:t>Literal Versus Free Translation</a:t>
            </a:r>
            <a:endParaRPr lang="en-US" b="1" dirty="0">
              <a:effectLst>
                <a:glow rad="101600">
                  <a:schemeClr val="accent1">
                    <a:satMod val="175000"/>
                    <a:alpha val="40000"/>
                  </a:schemeClr>
                </a:glow>
              </a:effectLst>
            </a:endParaRPr>
          </a:p>
        </p:txBody>
      </p:sp>
      <p:sp>
        <p:nvSpPr>
          <p:cNvPr id="19" name="Text Placeholder 18"/>
          <p:cNvSpPr>
            <a:spLocks noGrp="1"/>
          </p:cNvSpPr>
          <p:nvPr>
            <p:ph idx="1"/>
          </p:nvPr>
        </p:nvSpPr>
        <p:spPr>
          <a:xfrm>
            <a:off x="457200" y="838200"/>
            <a:ext cx="8229600" cy="5562600"/>
          </a:xfrm>
        </p:spPr>
        <p:txBody>
          <a:bodyPr anchor="t">
            <a:normAutofit lnSpcReduction="10000"/>
          </a:bodyPr>
          <a:lstStyle/>
          <a:p>
            <a:r>
              <a:rPr lang="en-US" dirty="0" smtClean="0">
                <a:effectLst>
                  <a:glow rad="101600">
                    <a:schemeClr val="accent1">
                      <a:satMod val="175000"/>
                      <a:alpha val="40000"/>
                    </a:schemeClr>
                  </a:glow>
                </a:effectLst>
              </a:rPr>
              <a:t>Many people today think that a faithful translation of the Bible means a “word-for-word” translation: </a:t>
            </a:r>
          </a:p>
          <a:p>
            <a:pPr lvl="1"/>
            <a:r>
              <a:rPr lang="en-US" dirty="0" smtClean="0">
                <a:effectLst>
                  <a:glow rad="101600">
                    <a:schemeClr val="accent1">
                      <a:satMod val="175000"/>
                      <a:alpha val="40000"/>
                    </a:schemeClr>
                  </a:glow>
                </a:effectLst>
              </a:rPr>
              <a:t>If the original has a </a:t>
            </a:r>
            <a:r>
              <a:rPr lang="en-US" u="sng" dirty="0" smtClean="0">
                <a:effectLst>
                  <a:glow rad="101600">
                    <a:schemeClr val="accent1">
                      <a:satMod val="175000"/>
                      <a:alpha val="40000"/>
                    </a:schemeClr>
                  </a:glow>
                </a:effectLst>
              </a:rPr>
              <a:t>noun</a:t>
            </a:r>
            <a:r>
              <a:rPr lang="en-US" dirty="0" smtClean="0">
                <a:effectLst>
                  <a:glow rad="101600">
                    <a:schemeClr val="accent1">
                      <a:satMod val="175000"/>
                      <a:alpha val="40000"/>
                    </a:schemeClr>
                  </a:glow>
                </a:effectLst>
              </a:rPr>
              <a:t>, they expect a noun in the translation. </a:t>
            </a:r>
          </a:p>
          <a:p>
            <a:pPr lvl="1"/>
            <a:r>
              <a:rPr lang="en-US" dirty="0" smtClean="0">
                <a:effectLst>
                  <a:glow rad="101600">
                    <a:schemeClr val="accent1">
                      <a:satMod val="175000"/>
                      <a:alpha val="40000"/>
                    </a:schemeClr>
                  </a:glow>
                </a:effectLst>
              </a:rPr>
              <a:t>If the original has </a:t>
            </a:r>
            <a:r>
              <a:rPr lang="en-US" u="sng" dirty="0" smtClean="0">
                <a:effectLst>
                  <a:glow rad="101600">
                    <a:schemeClr val="accent1">
                      <a:satMod val="175000"/>
                      <a:alpha val="40000"/>
                    </a:schemeClr>
                  </a:glow>
                </a:effectLst>
              </a:rPr>
              <a:t>sixteen</a:t>
            </a:r>
            <a:r>
              <a:rPr lang="en-US" dirty="0" smtClean="0">
                <a:effectLst>
                  <a:glow rad="101600">
                    <a:schemeClr val="accent1">
                      <a:satMod val="175000"/>
                      <a:alpha val="40000"/>
                    </a:schemeClr>
                  </a:glow>
                </a:effectLst>
              </a:rPr>
              <a:t> words, they don’t want to see </a:t>
            </a:r>
            <a:r>
              <a:rPr lang="en-US" u="sng" dirty="0" smtClean="0">
                <a:effectLst>
                  <a:glow rad="101600">
                    <a:schemeClr val="accent1">
                      <a:satMod val="175000"/>
                      <a:alpha val="40000"/>
                    </a:schemeClr>
                  </a:glow>
                </a:effectLst>
              </a:rPr>
              <a:t>seventeen</a:t>
            </a:r>
            <a:r>
              <a:rPr lang="en-US" dirty="0" smtClean="0">
                <a:effectLst>
                  <a:glow rad="101600">
                    <a:schemeClr val="accent1">
                      <a:satMod val="175000"/>
                      <a:alpha val="40000"/>
                    </a:schemeClr>
                  </a:glow>
                </a:effectLst>
              </a:rPr>
              <a:t> in the translation. </a:t>
            </a:r>
          </a:p>
          <a:p>
            <a:pPr lvl="1"/>
            <a:r>
              <a:rPr lang="en-US" dirty="0" smtClean="0">
                <a:effectLst>
                  <a:glow rad="101600">
                    <a:schemeClr val="accent1">
                      <a:satMod val="175000"/>
                      <a:alpha val="40000"/>
                    </a:schemeClr>
                  </a:glow>
                </a:effectLst>
              </a:rPr>
              <a:t>This type of translation is sometimes called “formal equivalence” or what I will refer to as a </a:t>
            </a:r>
            <a:r>
              <a:rPr lang="en-US" u="sng" dirty="0" smtClean="0">
                <a:effectLst>
                  <a:glow rad="101600">
                    <a:schemeClr val="accent1">
                      <a:satMod val="175000"/>
                      <a:alpha val="40000"/>
                    </a:schemeClr>
                  </a:glow>
                </a:effectLst>
              </a:rPr>
              <a:t>more literal translation</a:t>
            </a:r>
            <a:r>
              <a:rPr lang="en-US" dirty="0" smtClean="0">
                <a:effectLst>
                  <a:glow rad="101600">
                    <a:schemeClr val="accent1">
                      <a:satMod val="175000"/>
                      <a:alpha val="40000"/>
                    </a:schemeClr>
                  </a:glow>
                </a:effectLst>
              </a:rPr>
              <a:t>.</a:t>
            </a:r>
          </a:p>
          <a:p>
            <a:pPr lvl="1"/>
            <a:r>
              <a:rPr lang="en-US" dirty="0" smtClean="0">
                <a:effectLst>
                  <a:glow rad="101600">
                    <a:schemeClr val="accent1">
                      <a:satMod val="175000"/>
                      <a:alpha val="40000"/>
                    </a:schemeClr>
                  </a:glow>
                </a:effectLst>
              </a:rPr>
              <a:t>The KJV, NASB, and ESV come the closest to this ideal.</a:t>
            </a:r>
          </a:p>
          <a:p>
            <a:endParaRPr lang="en-US" sz="2400" dirty="0"/>
          </a:p>
        </p:txBody>
      </p:sp>
      <p:sp>
        <p:nvSpPr>
          <p:cNvPr id="9" name="Rectangle 8"/>
          <p:cNvSpPr/>
          <p:nvPr/>
        </p:nvSpPr>
        <p:spPr>
          <a:xfrm>
            <a:off x="914400" y="6488668"/>
            <a:ext cx="7210372" cy="369332"/>
          </a:xfrm>
          <a:prstGeom prst="rect">
            <a:avLst/>
          </a:prstGeom>
        </p:spPr>
        <p:txBody>
          <a:bodyPr wrap="none">
            <a:spAutoFit/>
          </a:bodyPr>
          <a:lstStyle/>
          <a:p>
            <a:r>
              <a:rPr lang="en-US" dirty="0" smtClean="0"/>
              <a:t>http://www.biblestudymagazine.com/preview/choosetranslationWeb.pdf</a:t>
            </a:r>
            <a:endParaRPr lang="en-US" dirty="0"/>
          </a:p>
        </p:txBody>
      </p:sp>
    </p:spTree>
  </p:cSld>
  <p:clrMapOvr>
    <a:overrideClrMapping bg1="lt1" tx1="dk1" bg2="lt2" tx2="dk2" accent1="accent1" accent2="accent2" accent3="accent3" accent4="accent4" accent5="accent5" accent6="accent6" hlink="hlink" folHlink="folHlink"/>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9">
                                            <p:txEl>
                                              <p:pRg st="1" end="1"/>
                                            </p:txEl>
                                          </p:spTgt>
                                        </p:tgtEl>
                                        <p:attrNameLst>
                                          <p:attrName>style.visibility</p:attrName>
                                        </p:attrNameLst>
                                      </p:cBhvr>
                                      <p:to>
                                        <p:strVal val="visible"/>
                                      </p:to>
                                    </p:set>
                                    <p:anim calcmode="lin" valueType="num">
                                      <p:cBhvr>
                                        <p:cTn id="14"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9">
                                            <p:txEl>
                                              <p:pRg st="2" end="2"/>
                                            </p:txEl>
                                          </p:spTgt>
                                        </p:tgtEl>
                                        <p:attrNameLst>
                                          <p:attrName>style.visibility</p:attrName>
                                        </p:attrNameLst>
                                      </p:cBhvr>
                                      <p:to>
                                        <p:strVal val="visible"/>
                                      </p:to>
                                    </p:set>
                                    <p:anim calcmode="lin" valueType="num">
                                      <p:cBhvr>
                                        <p:cTn id="21"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9">
                                            <p:txEl>
                                              <p:pRg st="3" end="3"/>
                                            </p:txEl>
                                          </p:spTgt>
                                        </p:tgtEl>
                                        <p:attrNameLst>
                                          <p:attrName>style.visibility</p:attrName>
                                        </p:attrNameLst>
                                      </p:cBhvr>
                                      <p:to>
                                        <p:strVal val="visible"/>
                                      </p:to>
                                    </p:set>
                                    <p:anim calcmode="lin" valueType="num">
                                      <p:cBhvr>
                                        <p:cTn id="28" dur="5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p:cTn id="35" dur="500" fill="hold"/>
                                        <p:tgtEl>
                                          <p:spTgt spid="1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9">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lstStyle/>
          <a:p>
            <a:r>
              <a:rPr lang="en-US" b="1" dirty="0" smtClean="0">
                <a:effectLst>
                  <a:glow rad="101600">
                    <a:schemeClr val="accent1">
                      <a:satMod val="175000"/>
                      <a:alpha val="40000"/>
                    </a:schemeClr>
                  </a:glow>
                </a:effectLst>
              </a:rPr>
              <a:t>Literal Versus Free Translation</a:t>
            </a:r>
            <a:endParaRPr lang="en-US" b="1" dirty="0">
              <a:effectLst>
                <a:glow rad="101600">
                  <a:schemeClr val="accent1">
                    <a:satMod val="175000"/>
                    <a:alpha val="40000"/>
                  </a:schemeClr>
                </a:glow>
              </a:effectLst>
            </a:endParaRPr>
          </a:p>
        </p:txBody>
      </p:sp>
      <p:sp>
        <p:nvSpPr>
          <p:cNvPr id="19" name="Text Placeholder 18"/>
          <p:cNvSpPr>
            <a:spLocks noGrp="1"/>
          </p:cNvSpPr>
          <p:nvPr>
            <p:ph idx="1"/>
          </p:nvPr>
        </p:nvSpPr>
        <p:spPr>
          <a:xfrm>
            <a:off x="457200" y="838200"/>
            <a:ext cx="8229600" cy="5562600"/>
          </a:xfrm>
        </p:spPr>
        <p:txBody>
          <a:bodyPr anchor="t">
            <a:normAutofit fontScale="92500" lnSpcReduction="20000"/>
          </a:bodyPr>
          <a:lstStyle/>
          <a:p>
            <a:r>
              <a:rPr lang="en-US" sz="3000" dirty="0" smtClean="0">
                <a:effectLst>
                  <a:glow rad="101600">
                    <a:schemeClr val="accent1">
                      <a:satMod val="175000"/>
                      <a:alpha val="40000"/>
                    </a:schemeClr>
                  </a:glow>
                </a:effectLst>
              </a:rPr>
              <a:t>Towards the other end of the spectrum are what I will refer to as </a:t>
            </a:r>
            <a:r>
              <a:rPr lang="en-US" sz="3000" u="sng" dirty="0" smtClean="0">
                <a:effectLst>
                  <a:glow rad="101600">
                    <a:schemeClr val="accent1">
                      <a:satMod val="175000"/>
                      <a:alpha val="40000"/>
                    </a:schemeClr>
                  </a:glow>
                </a:effectLst>
              </a:rPr>
              <a:t>“freer” translations</a:t>
            </a:r>
            <a:r>
              <a:rPr lang="en-US" sz="3000" dirty="0" smtClean="0">
                <a:effectLst>
                  <a:glow rad="101600">
                    <a:schemeClr val="accent1">
                      <a:satMod val="175000"/>
                      <a:alpha val="40000"/>
                    </a:schemeClr>
                  </a:glow>
                </a:effectLst>
              </a:rPr>
              <a:t>:</a:t>
            </a:r>
          </a:p>
          <a:p>
            <a:pPr lvl="1"/>
            <a:r>
              <a:rPr lang="en-US" dirty="0" smtClean="0">
                <a:effectLst>
                  <a:glow rad="101600">
                    <a:schemeClr val="accent1">
                      <a:satMod val="175000"/>
                      <a:alpha val="40000"/>
                    </a:schemeClr>
                  </a:glow>
                </a:effectLst>
              </a:rPr>
              <a:t>On the </a:t>
            </a:r>
            <a:r>
              <a:rPr lang="en-US" u="sng" dirty="0" smtClean="0">
                <a:effectLst>
                  <a:glow rad="101600">
                    <a:schemeClr val="accent1">
                      <a:satMod val="175000"/>
                      <a:alpha val="40000"/>
                    </a:schemeClr>
                  </a:glow>
                </a:effectLst>
              </a:rPr>
              <a:t>far extreme</a:t>
            </a:r>
            <a:r>
              <a:rPr lang="en-US" dirty="0" smtClean="0">
                <a:effectLst>
                  <a:glow rad="101600">
                    <a:schemeClr val="accent1">
                      <a:satMod val="175000"/>
                      <a:alpha val="40000"/>
                    </a:schemeClr>
                  </a:glow>
                </a:effectLst>
              </a:rPr>
              <a:t> is a </a:t>
            </a:r>
            <a:r>
              <a:rPr lang="en-US" u="sng" dirty="0" smtClean="0">
                <a:effectLst>
                  <a:glow rad="101600">
                    <a:schemeClr val="accent1">
                      <a:satMod val="175000"/>
                      <a:alpha val="40000"/>
                    </a:schemeClr>
                  </a:glow>
                </a:effectLst>
              </a:rPr>
              <a:t>paraphrase</a:t>
            </a:r>
            <a:r>
              <a:rPr lang="en-US" dirty="0" smtClean="0">
                <a:effectLst>
                  <a:glow rad="101600">
                    <a:schemeClr val="accent1">
                      <a:satMod val="175000"/>
                      <a:alpha val="40000"/>
                    </a:schemeClr>
                  </a:glow>
                </a:effectLst>
              </a:rPr>
              <a:t> of the Bible</a:t>
            </a:r>
          </a:p>
          <a:p>
            <a:pPr lvl="1"/>
            <a:r>
              <a:rPr lang="en-US" dirty="0" smtClean="0">
                <a:effectLst>
                  <a:glow rad="101600">
                    <a:schemeClr val="accent1">
                      <a:satMod val="175000"/>
                      <a:alpha val="40000"/>
                    </a:schemeClr>
                  </a:glow>
                </a:effectLst>
              </a:rPr>
              <a:t>And somewhere </a:t>
            </a:r>
            <a:r>
              <a:rPr lang="en-US" u="sng" dirty="0" smtClean="0">
                <a:effectLst>
                  <a:glow rad="101600">
                    <a:schemeClr val="accent1">
                      <a:satMod val="175000"/>
                      <a:alpha val="40000"/>
                    </a:schemeClr>
                  </a:glow>
                </a:effectLst>
              </a:rPr>
              <a:t>between a literal translation and a paraphrase</a:t>
            </a:r>
            <a:r>
              <a:rPr lang="en-US" dirty="0" smtClean="0">
                <a:effectLst>
                  <a:glow rad="101600">
                    <a:schemeClr val="accent1">
                      <a:satMod val="175000"/>
                      <a:alpha val="40000"/>
                    </a:schemeClr>
                  </a:glow>
                </a:effectLst>
              </a:rPr>
              <a:t> are the “phrase-for-phrase” translations, also known as a “dynamic equivalence” translations.</a:t>
            </a:r>
          </a:p>
          <a:p>
            <a:r>
              <a:rPr lang="en-US" sz="3000" dirty="0" smtClean="0">
                <a:effectLst>
                  <a:glow rad="101600">
                    <a:schemeClr val="accent1">
                      <a:satMod val="175000"/>
                      <a:alpha val="40000"/>
                    </a:schemeClr>
                  </a:glow>
                </a:effectLst>
              </a:rPr>
              <a:t>A freer translation is not as concerned with the grammatical form of the original language, as it is with the </a:t>
            </a:r>
            <a:r>
              <a:rPr lang="en-US" sz="3000" u="sng" dirty="0" smtClean="0">
                <a:effectLst>
                  <a:glow rad="101600">
                    <a:schemeClr val="accent1">
                      <a:satMod val="175000"/>
                      <a:alpha val="40000"/>
                    </a:schemeClr>
                  </a:glow>
                </a:effectLst>
              </a:rPr>
              <a:t>meaning</a:t>
            </a:r>
            <a:r>
              <a:rPr lang="en-US" sz="3000" dirty="0" smtClean="0">
                <a:effectLst>
                  <a:glow rad="101600">
                    <a:schemeClr val="accent1">
                      <a:satMod val="175000"/>
                      <a:alpha val="40000"/>
                    </a:schemeClr>
                  </a:glow>
                </a:effectLst>
              </a:rPr>
              <a:t> of the original. </a:t>
            </a:r>
          </a:p>
          <a:p>
            <a:pPr lvl="1"/>
            <a:r>
              <a:rPr lang="en-US" dirty="0" smtClean="0">
                <a:effectLst>
                  <a:glow rad="101600">
                    <a:schemeClr val="accent1">
                      <a:satMod val="175000"/>
                      <a:alpha val="40000"/>
                    </a:schemeClr>
                  </a:glow>
                </a:effectLst>
              </a:rPr>
              <a:t>It does </a:t>
            </a:r>
            <a:r>
              <a:rPr lang="en-US" u="sng" dirty="0" smtClean="0">
                <a:effectLst>
                  <a:glow rad="101600">
                    <a:schemeClr val="accent1">
                      <a:satMod val="175000"/>
                      <a:alpha val="40000"/>
                    </a:schemeClr>
                  </a:glow>
                </a:effectLst>
              </a:rPr>
              <a:t>more interpreting</a:t>
            </a:r>
            <a:r>
              <a:rPr lang="en-US" dirty="0" smtClean="0">
                <a:effectLst>
                  <a:glow rad="101600">
                    <a:schemeClr val="accent1">
                      <a:satMod val="175000"/>
                      <a:alpha val="40000"/>
                    </a:schemeClr>
                  </a:glow>
                </a:effectLst>
              </a:rPr>
              <a:t> for the reader and is therefore </a:t>
            </a:r>
            <a:r>
              <a:rPr lang="en-US" u="sng" dirty="0" smtClean="0">
                <a:effectLst>
                  <a:glow rad="101600">
                    <a:schemeClr val="accent1">
                      <a:satMod val="175000"/>
                      <a:alpha val="40000"/>
                    </a:schemeClr>
                  </a:glow>
                </a:effectLst>
              </a:rPr>
              <a:t>easier to understand</a:t>
            </a:r>
            <a:r>
              <a:rPr lang="en-US" dirty="0" smtClean="0">
                <a:effectLst>
                  <a:glow rad="101600">
                    <a:schemeClr val="accent1">
                      <a:satMod val="175000"/>
                      <a:alpha val="40000"/>
                    </a:schemeClr>
                  </a:glow>
                </a:effectLst>
              </a:rPr>
              <a:t>.</a:t>
            </a:r>
          </a:p>
          <a:p>
            <a:pPr lvl="1"/>
            <a:r>
              <a:rPr lang="en-US" dirty="0" smtClean="0">
                <a:effectLst>
                  <a:glow rad="101600">
                    <a:schemeClr val="accent1">
                      <a:satMod val="175000"/>
                      <a:alpha val="40000"/>
                    </a:schemeClr>
                  </a:glow>
                </a:effectLst>
              </a:rPr>
              <a:t>The NIV and the NEB follow the “dynamic equivalence” philosophy.</a:t>
            </a:r>
          </a:p>
          <a:p>
            <a:pPr lvl="1"/>
            <a:r>
              <a:rPr lang="en-US" dirty="0" smtClean="0">
                <a:effectLst>
                  <a:glow rad="101600">
                    <a:schemeClr val="accent1">
                      <a:satMod val="175000"/>
                      <a:alpha val="40000"/>
                    </a:schemeClr>
                  </a:glow>
                </a:effectLst>
              </a:rPr>
              <a:t>The NLT and The Living Bible would be considered paraphrases.</a:t>
            </a:r>
            <a:endParaRPr lang="en-US" dirty="0">
              <a:effectLst>
                <a:glow rad="101600">
                  <a:schemeClr val="accent1">
                    <a:satMod val="175000"/>
                    <a:alpha val="40000"/>
                  </a:schemeClr>
                </a:glow>
              </a:effectLst>
            </a:endParaRPr>
          </a:p>
        </p:txBody>
      </p:sp>
      <p:sp>
        <p:nvSpPr>
          <p:cNvPr id="9" name="Rectangle 8"/>
          <p:cNvSpPr/>
          <p:nvPr/>
        </p:nvSpPr>
        <p:spPr>
          <a:xfrm>
            <a:off x="914400" y="6488668"/>
            <a:ext cx="7210372" cy="369332"/>
          </a:xfrm>
          <a:prstGeom prst="rect">
            <a:avLst/>
          </a:prstGeom>
        </p:spPr>
        <p:txBody>
          <a:bodyPr wrap="none">
            <a:spAutoFit/>
          </a:bodyPr>
          <a:lstStyle/>
          <a:p>
            <a:r>
              <a:rPr lang="en-US" dirty="0" smtClean="0"/>
              <a:t>http://www.biblestudymagazine.com/preview/choosetranslationWeb.pdf</a:t>
            </a:r>
            <a:endParaRPr lang="en-US" dirty="0"/>
          </a:p>
        </p:txBody>
      </p:sp>
    </p:spTree>
  </p:cSld>
  <p:clrMapOvr>
    <a:overrideClrMapping bg1="lt1" tx1="dk1" bg2="lt2" tx2="dk2" accent1="accent1" accent2="accent2" accent3="accent3" accent4="accent4" accent5="accent5" accent6="accent6" hlink="hlink" folHlink="folHlink"/>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 calcmode="lin" valueType="num">
                                      <p:cBhvr>
                                        <p:cTn id="7"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9">
                                            <p:txEl>
                                              <p:pRg st="2" end="2"/>
                                            </p:txEl>
                                          </p:spTgt>
                                        </p:tgtEl>
                                        <p:attrNameLst>
                                          <p:attrName>style.visibility</p:attrName>
                                        </p:attrNameLst>
                                      </p:cBhvr>
                                      <p:to>
                                        <p:strVal val="visible"/>
                                      </p:to>
                                    </p:set>
                                    <p:anim calcmode="lin" valueType="num">
                                      <p:cBhvr>
                                        <p:cTn id="14"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anim calcmode="lin" valueType="num">
                                      <p:cBhvr>
                                        <p:cTn id="21" dur="5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9">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1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9">
                                            <p:txEl>
                                              <p:pRg st="4" end="4"/>
                                            </p:txEl>
                                          </p:spTgt>
                                        </p:tgtEl>
                                        <p:attrNameLst>
                                          <p:attrName>style.visibility</p:attrName>
                                        </p:attrNameLst>
                                      </p:cBhvr>
                                      <p:to>
                                        <p:strVal val="visible"/>
                                      </p:to>
                                    </p:set>
                                    <p:anim calcmode="lin" valueType="num">
                                      <p:cBhvr>
                                        <p:cTn id="28" dur="500" fill="hold"/>
                                        <p:tgtEl>
                                          <p:spTgt spid="19">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19">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19">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9">
                                            <p:txEl>
                                              <p:pRg st="5" end="5"/>
                                            </p:txEl>
                                          </p:spTgt>
                                        </p:tgtEl>
                                        <p:attrNameLst>
                                          <p:attrName>style.visibility</p:attrName>
                                        </p:attrNameLst>
                                      </p:cBhvr>
                                      <p:to>
                                        <p:strVal val="visible"/>
                                      </p:to>
                                    </p:set>
                                    <p:anim calcmode="lin" valueType="num">
                                      <p:cBhvr>
                                        <p:cTn id="35" dur="500" fill="hold"/>
                                        <p:tgtEl>
                                          <p:spTgt spid="19">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19">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19">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9">
                                            <p:txEl>
                                              <p:pRg st="6" end="6"/>
                                            </p:txEl>
                                          </p:spTgt>
                                        </p:tgtEl>
                                        <p:attrNameLst>
                                          <p:attrName>style.visibility</p:attrName>
                                        </p:attrNameLst>
                                      </p:cBhvr>
                                      <p:to>
                                        <p:strVal val="visible"/>
                                      </p:to>
                                    </p:set>
                                    <p:anim calcmode="lin" valueType="num">
                                      <p:cBhvr>
                                        <p:cTn id="42" dur="500" fill="hold"/>
                                        <p:tgtEl>
                                          <p:spTgt spid="19">
                                            <p:txEl>
                                              <p:pRg st="6" end="6"/>
                                            </p:txEl>
                                          </p:spTgt>
                                        </p:tgtEl>
                                        <p:attrNameLst>
                                          <p:attrName>ppt_w</p:attrName>
                                        </p:attrNameLst>
                                      </p:cBhvr>
                                      <p:tavLst>
                                        <p:tav tm="0">
                                          <p:val>
                                            <p:fltVal val="0"/>
                                          </p:val>
                                        </p:tav>
                                        <p:tav tm="100000">
                                          <p:val>
                                            <p:strVal val="#ppt_w"/>
                                          </p:val>
                                        </p:tav>
                                      </p:tavLst>
                                    </p:anim>
                                    <p:anim calcmode="lin" valueType="num">
                                      <p:cBhvr>
                                        <p:cTn id="43" dur="500" fill="hold"/>
                                        <p:tgtEl>
                                          <p:spTgt spid="19">
                                            <p:txEl>
                                              <p:pRg st="6" end="6"/>
                                            </p:txEl>
                                          </p:spTgt>
                                        </p:tgtEl>
                                        <p:attrNameLst>
                                          <p:attrName>ppt_h</p:attrName>
                                        </p:attrNameLst>
                                      </p:cBhvr>
                                      <p:tavLst>
                                        <p:tav tm="0">
                                          <p:val>
                                            <p:fltVal val="0"/>
                                          </p:val>
                                        </p:tav>
                                        <p:tav tm="100000">
                                          <p:val>
                                            <p:strVal val="#ppt_h"/>
                                          </p:val>
                                        </p:tav>
                                      </p:tavLst>
                                    </p:anim>
                                    <p:animEffect transition="in" filter="fade">
                                      <p:cBhvr>
                                        <p:cTn id="44" dur="500"/>
                                        <p:tgtEl>
                                          <p:spTgt spid="1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28600"/>
            <a:ext cx="8229600" cy="1219200"/>
          </a:xfrm>
        </p:spPr>
        <p:txBody>
          <a:bodyPr/>
          <a:lstStyle/>
          <a:p>
            <a:r>
              <a:rPr lang="en-US" dirty="0" smtClean="0"/>
              <a:t>Literal Versus Free Translation</a:t>
            </a:r>
            <a:endParaRPr lang="en-US" dirty="0"/>
          </a:p>
        </p:txBody>
      </p:sp>
      <p:sp>
        <p:nvSpPr>
          <p:cNvPr id="19" name="Text Placeholder 18"/>
          <p:cNvSpPr>
            <a:spLocks noGrp="1"/>
          </p:cNvSpPr>
          <p:nvPr>
            <p:ph sz="half" idx="1"/>
          </p:nvPr>
        </p:nvSpPr>
        <p:spPr>
          <a:xfrm>
            <a:off x="457200" y="2362200"/>
            <a:ext cx="4038600" cy="4343400"/>
          </a:xfrm>
        </p:spPr>
        <p:txBody>
          <a:bodyPr anchor="t">
            <a:normAutofit/>
          </a:bodyPr>
          <a:lstStyle/>
          <a:p>
            <a:pPr>
              <a:spcBef>
                <a:spcPts val="0"/>
              </a:spcBef>
            </a:pPr>
            <a:r>
              <a:rPr lang="en-US" dirty="0" smtClean="0"/>
              <a:t>Tries to translate </a:t>
            </a:r>
            <a:r>
              <a:rPr lang="en-US" u="sng" dirty="0" smtClean="0"/>
              <a:t>word for word</a:t>
            </a:r>
          </a:p>
          <a:p>
            <a:pPr>
              <a:spcBef>
                <a:spcPts val="0"/>
              </a:spcBef>
            </a:pPr>
            <a:r>
              <a:rPr lang="en-US" dirty="0" smtClean="0"/>
              <a:t>Tries to stay close to the original word order and form.</a:t>
            </a:r>
          </a:p>
          <a:p>
            <a:pPr>
              <a:spcBef>
                <a:spcPts val="0"/>
              </a:spcBef>
            </a:pPr>
            <a:r>
              <a:rPr lang="en-US" dirty="0" smtClean="0"/>
              <a:t>Tends to sacrifice readability in English in order to follow the above guidelines</a:t>
            </a:r>
          </a:p>
          <a:p>
            <a:pPr>
              <a:spcBef>
                <a:spcPts val="0"/>
              </a:spcBef>
            </a:pPr>
            <a:endParaRPr lang="en-US" dirty="0"/>
          </a:p>
        </p:txBody>
      </p:sp>
      <p:sp>
        <p:nvSpPr>
          <p:cNvPr id="21" name="Text Placeholder 20"/>
          <p:cNvSpPr>
            <a:spLocks noGrp="1"/>
          </p:cNvSpPr>
          <p:nvPr>
            <p:ph sz="half" idx="2"/>
          </p:nvPr>
        </p:nvSpPr>
        <p:spPr>
          <a:xfrm>
            <a:off x="4648200" y="2362200"/>
            <a:ext cx="4038600" cy="4419600"/>
          </a:xfrm>
        </p:spPr>
        <p:txBody>
          <a:bodyPr anchor="t">
            <a:normAutofit/>
          </a:bodyPr>
          <a:lstStyle/>
          <a:p>
            <a:r>
              <a:rPr lang="en-US" dirty="0" smtClean="0"/>
              <a:t>Not as much word for word translation</a:t>
            </a:r>
          </a:p>
          <a:p>
            <a:r>
              <a:rPr lang="en-US" dirty="0" smtClean="0"/>
              <a:t>Will often vary from original word order and form if it makes for better reading in English</a:t>
            </a:r>
          </a:p>
          <a:p>
            <a:r>
              <a:rPr lang="en-US" dirty="0" smtClean="0"/>
              <a:t>Tries to convey the </a:t>
            </a:r>
            <a:r>
              <a:rPr lang="en-US" u="sng" dirty="0" smtClean="0"/>
              <a:t>thoughts</a:t>
            </a:r>
            <a:r>
              <a:rPr lang="en-US" dirty="0" smtClean="0"/>
              <a:t> expressed in the original</a:t>
            </a:r>
          </a:p>
          <a:p>
            <a:endParaRPr lang="en-US" dirty="0" smtClean="0"/>
          </a:p>
        </p:txBody>
      </p:sp>
      <p:grpSp>
        <p:nvGrpSpPr>
          <p:cNvPr id="2" name="Group 15"/>
          <p:cNvGrpSpPr/>
          <p:nvPr/>
        </p:nvGrpSpPr>
        <p:grpSpPr>
          <a:xfrm>
            <a:off x="228600" y="1371600"/>
            <a:ext cx="8610600" cy="584775"/>
            <a:chOff x="228600" y="1828800"/>
            <a:chExt cx="8610600" cy="584775"/>
          </a:xfrm>
        </p:grpSpPr>
        <p:cxnSp>
          <p:nvCxnSpPr>
            <p:cNvPr id="7" name="Straight Arrow Connector 6"/>
            <p:cNvCxnSpPr/>
            <p:nvPr/>
          </p:nvCxnSpPr>
          <p:spPr>
            <a:xfrm>
              <a:off x="228600" y="2133600"/>
              <a:ext cx="8610600" cy="2136"/>
            </a:xfrm>
            <a:prstGeom prst="straightConnector1">
              <a:avLst/>
            </a:prstGeom>
            <a:ln w="635000">
              <a:solidFill>
                <a:schemeClr val="tx2">
                  <a:lumMod val="40000"/>
                  <a:lumOff val="60000"/>
                </a:schemeClr>
              </a:solidFill>
              <a:headEnd type="stealth" w="sm" len="sm"/>
              <a:tailEnd type="stealth" w="sm"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9600" y="1828800"/>
              <a:ext cx="2438400" cy="584775"/>
            </a:xfrm>
            <a:prstGeom prst="rect">
              <a:avLst/>
            </a:prstGeom>
            <a:noFill/>
          </p:spPr>
          <p:txBody>
            <a:bodyPr wrap="square" rtlCol="0">
              <a:spAutoFit/>
            </a:bodyPr>
            <a:lstStyle/>
            <a:p>
              <a:r>
                <a:rPr lang="en-US" sz="3200" b="1" dirty="0" smtClean="0"/>
                <a:t>More Literal</a:t>
              </a:r>
              <a:endParaRPr lang="en-US" sz="3200" b="1" dirty="0"/>
            </a:p>
          </p:txBody>
        </p:sp>
        <p:sp>
          <p:nvSpPr>
            <p:cNvPr id="11" name="TextBox 10"/>
            <p:cNvSpPr txBox="1"/>
            <p:nvPr/>
          </p:nvSpPr>
          <p:spPr>
            <a:xfrm>
              <a:off x="6400800" y="1828800"/>
              <a:ext cx="2057400" cy="584775"/>
            </a:xfrm>
            <a:prstGeom prst="rect">
              <a:avLst/>
            </a:prstGeom>
            <a:noFill/>
          </p:spPr>
          <p:txBody>
            <a:bodyPr wrap="square" rtlCol="0">
              <a:spAutoFit/>
            </a:bodyPr>
            <a:lstStyle/>
            <a:p>
              <a:pPr algn="r"/>
              <a:r>
                <a:rPr lang="en-US" sz="3200" b="1" dirty="0" smtClean="0"/>
                <a:t>More Free</a:t>
              </a:r>
              <a:endParaRPr lang="en-US" sz="3200" b="1" dirty="0"/>
            </a:p>
          </p:txBody>
        </p:sp>
      </p:gr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strVal val="#ppt_w*0.70"/>
                                          </p:val>
                                        </p:tav>
                                        <p:tav tm="100000">
                                          <p:val>
                                            <p:strVal val="#ppt_w"/>
                                          </p:val>
                                        </p:tav>
                                      </p:tavLst>
                                    </p:anim>
                                    <p:anim calcmode="lin" valueType="num">
                                      <p:cBhvr>
                                        <p:cTn id="8" dur="1000" fill="hold"/>
                                        <p:tgtEl>
                                          <p:spTgt spid="2"/>
                                        </p:tgtEl>
                                        <p:attrNameLst>
                                          <p:attrName>ppt_h</p:attrName>
                                        </p:attrNameLst>
                                      </p:cBhvr>
                                      <p:tavLst>
                                        <p:tav tm="0">
                                          <p:val>
                                            <p:strVal val="#ppt_h"/>
                                          </p:val>
                                        </p:tav>
                                        <p:tav tm="100000">
                                          <p:val>
                                            <p:strVal val="#ppt_h"/>
                                          </p:val>
                                        </p:tav>
                                      </p:tavLst>
                                    </p:anim>
                                    <p:animEffect transition="in" filter="fade">
                                      <p:cBhvr>
                                        <p:cTn id="9" dur="1000"/>
                                        <p:tgtEl>
                                          <p:spTgt spid="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9">
                                            <p:txEl>
                                              <p:pRg st="0" end="0"/>
                                            </p:txEl>
                                          </p:spTgt>
                                        </p:tgtEl>
                                        <p:attrNameLst>
                                          <p:attrName>style.visibility</p:attrName>
                                        </p:attrNameLst>
                                      </p:cBhvr>
                                      <p:to>
                                        <p:strVal val="visible"/>
                                      </p:to>
                                    </p:set>
                                    <p:anim calcmode="lin" valueType="num">
                                      <p:cBhvr>
                                        <p:cTn id="14"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19">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9">
                                            <p:txEl>
                                              <p:pRg st="1" end="1"/>
                                            </p:txEl>
                                          </p:spTgt>
                                        </p:tgtEl>
                                        <p:attrNameLst>
                                          <p:attrName>style.visibility</p:attrName>
                                        </p:attrNameLst>
                                      </p:cBhvr>
                                      <p:to>
                                        <p:strVal val="visible"/>
                                      </p:to>
                                    </p:set>
                                    <p:anim calcmode="lin" valueType="num">
                                      <p:cBhvr>
                                        <p:cTn id="21"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19">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9">
                                            <p:txEl>
                                              <p:pRg st="2" end="2"/>
                                            </p:txEl>
                                          </p:spTgt>
                                        </p:tgtEl>
                                        <p:attrNameLst>
                                          <p:attrName>style.visibility</p:attrName>
                                        </p:attrNameLst>
                                      </p:cBhvr>
                                      <p:to>
                                        <p:strVal val="visible"/>
                                      </p:to>
                                    </p:set>
                                    <p:anim calcmode="lin" valueType="num">
                                      <p:cBhvr>
                                        <p:cTn id="28"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19">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 calcmode="lin" valueType="num">
                                      <p:cBhvr>
                                        <p:cTn id="35"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2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21">
                                            <p:txEl>
                                              <p:pRg st="1" end="1"/>
                                            </p:txEl>
                                          </p:spTgt>
                                        </p:tgtEl>
                                        <p:attrNameLst>
                                          <p:attrName>style.visibility</p:attrName>
                                        </p:attrNameLst>
                                      </p:cBhvr>
                                      <p:to>
                                        <p:strVal val="visible"/>
                                      </p:to>
                                    </p:set>
                                    <p:anim calcmode="lin" valueType="num">
                                      <p:cBhvr>
                                        <p:cTn id="42" dur="5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43" dur="500" fill="hold"/>
                                        <p:tgtEl>
                                          <p:spTgt spid="21">
                                            <p:txEl>
                                              <p:pRg st="1" end="1"/>
                                            </p:txEl>
                                          </p:spTgt>
                                        </p:tgtEl>
                                        <p:attrNameLst>
                                          <p:attrName>ppt_h</p:attrName>
                                        </p:attrNameLst>
                                      </p:cBhvr>
                                      <p:tavLst>
                                        <p:tav tm="0">
                                          <p:val>
                                            <p:fltVal val="0"/>
                                          </p:val>
                                        </p:tav>
                                        <p:tav tm="100000">
                                          <p:val>
                                            <p:strVal val="#ppt_h"/>
                                          </p:val>
                                        </p:tav>
                                      </p:tavLst>
                                    </p:anim>
                                    <p:animEffect transition="in" filter="fade">
                                      <p:cBhvr>
                                        <p:cTn id="44" dur="500"/>
                                        <p:tgtEl>
                                          <p:spTgt spid="21">
                                            <p:txEl>
                                              <p:pRg st="1" end="1"/>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21">
                                            <p:txEl>
                                              <p:pRg st="2" end="2"/>
                                            </p:txEl>
                                          </p:spTgt>
                                        </p:tgtEl>
                                        <p:attrNameLst>
                                          <p:attrName>style.visibility</p:attrName>
                                        </p:attrNameLst>
                                      </p:cBhvr>
                                      <p:to>
                                        <p:strVal val="visible"/>
                                      </p:to>
                                    </p:set>
                                    <p:anim calcmode="lin" valueType="num">
                                      <p:cBhvr>
                                        <p:cTn id="49" dur="500" fill="hold"/>
                                        <p:tgtEl>
                                          <p:spTgt spid="21">
                                            <p:txEl>
                                              <p:pRg st="2" end="2"/>
                                            </p:txEl>
                                          </p:spTgt>
                                        </p:tgtEl>
                                        <p:attrNameLst>
                                          <p:attrName>ppt_w</p:attrName>
                                        </p:attrNameLst>
                                      </p:cBhvr>
                                      <p:tavLst>
                                        <p:tav tm="0">
                                          <p:val>
                                            <p:fltVal val="0"/>
                                          </p:val>
                                        </p:tav>
                                        <p:tav tm="100000">
                                          <p:val>
                                            <p:strVal val="#ppt_w"/>
                                          </p:val>
                                        </p:tav>
                                      </p:tavLst>
                                    </p:anim>
                                    <p:anim calcmode="lin" valueType="num">
                                      <p:cBhvr>
                                        <p:cTn id="50" dur="500" fill="hold"/>
                                        <p:tgtEl>
                                          <p:spTgt spid="21">
                                            <p:txEl>
                                              <p:pRg st="2" end="2"/>
                                            </p:txEl>
                                          </p:spTgt>
                                        </p:tgtEl>
                                        <p:attrNameLst>
                                          <p:attrName>ppt_h</p:attrName>
                                        </p:attrNameLst>
                                      </p:cBhvr>
                                      <p:tavLst>
                                        <p:tav tm="0">
                                          <p:val>
                                            <p:fltVal val="0"/>
                                          </p:val>
                                        </p:tav>
                                        <p:tav tm="100000">
                                          <p:val>
                                            <p:strVal val="#ppt_h"/>
                                          </p:val>
                                        </p:tav>
                                      </p:tavLst>
                                    </p:anim>
                                    <p:animEffect transition="in" filter="fade">
                                      <p:cBhvr>
                                        <p:cTn id="51" dur="500"/>
                                        <p:tgtEl>
                                          <p:spTgt spid="2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Literal Versus Free Translation</a:t>
            </a:r>
            <a:endParaRPr lang="en-US" dirty="0"/>
          </a:p>
        </p:txBody>
      </p:sp>
      <p:grpSp>
        <p:nvGrpSpPr>
          <p:cNvPr id="2" name="Group 15"/>
          <p:cNvGrpSpPr/>
          <p:nvPr/>
        </p:nvGrpSpPr>
        <p:grpSpPr>
          <a:xfrm>
            <a:off x="228600" y="1371600"/>
            <a:ext cx="8610600" cy="584775"/>
            <a:chOff x="228600" y="1828800"/>
            <a:chExt cx="8610600" cy="584775"/>
          </a:xfrm>
        </p:grpSpPr>
        <p:cxnSp>
          <p:nvCxnSpPr>
            <p:cNvPr id="7" name="Straight Arrow Connector 6"/>
            <p:cNvCxnSpPr/>
            <p:nvPr/>
          </p:nvCxnSpPr>
          <p:spPr>
            <a:xfrm>
              <a:off x="228600" y="2133600"/>
              <a:ext cx="8610600" cy="2136"/>
            </a:xfrm>
            <a:prstGeom prst="straightConnector1">
              <a:avLst/>
            </a:prstGeom>
            <a:ln w="635000">
              <a:solidFill>
                <a:schemeClr val="tx2">
                  <a:lumMod val="40000"/>
                  <a:lumOff val="60000"/>
                </a:schemeClr>
              </a:solidFill>
              <a:headEnd type="stealth" w="sm" len="sm"/>
              <a:tailEnd type="stealth" w="sm"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9600" y="1828800"/>
              <a:ext cx="2438400" cy="584775"/>
            </a:xfrm>
            <a:prstGeom prst="rect">
              <a:avLst/>
            </a:prstGeom>
            <a:noFill/>
          </p:spPr>
          <p:txBody>
            <a:bodyPr wrap="square" rtlCol="0">
              <a:spAutoFit/>
            </a:bodyPr>
            <a:lstStyle/>
            <a:p>
              <a:r>
                <a:rPr lang="en-US" sz="3200" b="1" dirty="0" smtClean="0"/>
                <a:t>More Literal</a:t>
              </a:r>
              <a:endParaRPr lang="en-US" sz="3200" b="1" dirty="0"/>
            </a:p>
          </p:txBody>
        </p:sp>
        <p:sp>
          <p:nvSpPr>
            <p:cNvPr id="11" name="TextBox 10"/>
            <p:cNvSpPr txBox="1"/>
            <p:nvPr/>
          </p:nvSpPr>
          <p:spPr>
            <a:xfrm>
              <a:off x="6400800" y="1828800"/>
              <a:ext cx="2057400" cy="584775"/>
            </a:xfrm>
            <a:prstGeom prst="rect">
              <a:avLst/>
            </a:prstGeom>
            <a:noFill/>
          </p:spPr>
          <p:txBody>
            <a:bodyPr wrap="square" rtlCol="0">
              <a:spAutoFit/>
            </a:bodyPr>
            <a:lstStyle/>
            <a:p>
              <a:pPr algn="r"/>
              <a:r>
                <a:rPr lang="en-US" sz="3200" b="1" dirty="0" smtClean="0"/>
                <a:t>More Free</a:t>
              </a:r>
              <a:endParaRPr lang="en-US" sz="3200" b="1" dirty="0"/>
            </a:p>
          </p:txBody>
        </p:sp>
      </p:grpSp>
      <p:sp>
        <p:nvSpPr>
          <p:cNvPr id="13" name="TextBox 12"/>
          <p:cNvSpPr txBox="1"/>
          <p:nvPr/>
        </p:nvSpPr>
        <p:spPr>
          <a:xfrm>
            <a:off x="381000" y="2743200"/>
            <a:ext cx="2362200" cy="3108543"/>
          </a:xfrm>
          <a:prstGeom prst="rect">
            <a:avLst/>
          </a:prstGeom>
          <a:noFill/>
        </p:spPr>
        <p:txBody>
          <a:bodyPr wrap="square" rtlCol="0">
            <a:spAutoFit/>
          </a:bodyPr>
          <a:lstStyle/>
          <a:p>
            <a:r>
              <a:rPr lang="en-US" sz="2800" u="sng" dirty="0" smtClean="0"/>
              <a:t>Formal Equivalence </a:t>
            </a:r>
            <a:r>
              <a:rPr lang="en-US" sz="2800" dirty="0" smtClean="0"/>
              <a:t>or “word for word”, literal translation (KJV, NASB, ESV)</a:t>
            </a:r>
            <a:endParaRPr lang="en-US" sz="2800" dirty="0"/>
          </a:p>
        </p:txBody>
      </p:sp>
      <p:sp>
        <p:nvSpPr>
          <p:cNvPr id="14" name="TextBox 13"/>
          <p:cNvSpPr txBox="1"/>
          <p:nvPr/>
        </p:nvSpPr>
        <p:spPr>
          <a:xfrm>
            <a:off x="3390900" y="2743200"/>
            <a:ext cx="2514600" cy="2677656"/>
          </a:xfrm>
          <a:prstGeom prst="rect">
            <a:avLst/>
          </a:prstGeom>
          <a:noFill/>
        </p:spPr>
        <p:txBody>
          <a:bodyPr wrap="square" rtlCol="0">
            <a:spAutoFit/>
          </a:bodyPr>
          <a:lstStyle/>
          <a:p>
            <a:r>
              <a:rPr lang="en-US" sz="2800" u="sng" dirty="0" smtClean="0"/>
              <a:t>Dynamic Equivalence </a:t>
            </a:r>
            <a:r>
              <a:rPr lang="en-US" sz="2800" dirty="0" smtClean="0"/>
              <a:t>or “thought for thought” translation (NIV, NEB)</a:t>
            </a:r>
            <a:endParaRPr lang="en-US" sz="2800" dirty="0"/>
          </a:p>
        </p:txBody>
      </p:sp>
      <p:sp>
        <p:nvSpPr>
          <p:cNvPr id="15" name="TextBox 14"/>
          <p:cNvSpPr txBox="1"/>
          <p:nvPr/>
        </p:nvSpPr>
        <p:spPr>
          <a:xfrm>
            <a:off x="6553200" y="2743200"/>
            <a:ext cx="2286000" cy="2677656"/>
          </a:xfrm>
          <a:prstGeom prst="rect">
            <a:avLst/>
          </a:prstGeom>
          <a:noFill/>
        </p:spPr>
        <p:txBody>
          <a:bodyPr wrap="square" rtlCol="0">
            <a:spAutoFit/>
          </a:bodyPr>
          <a:lstStyle/>
          <a:p>
            <a:r>
              <a:rPr lang="en-US" sz="2800" u="sng" dirty="0" smtClean="0"/>
              <a:t>Paraphrase</a:t>
            </a:r>
            <a:r>
              <a:rPr lang="en-US" sz="2800" dirty="0" smtClean="0"/>
              <a:t> or “free” translation (The Living Translation, NLT)</a:t>
            </a:r>
            <a:endParaRPr lang="en-US" sz="2800"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 fill="hold"/>
                                        <p:tgtEl>
                                          <p:spTgt spid="13"/>
                                        </p:tgtEl>
                                        <p:attrNameLst>
                                          <p:attrName>ppt_w</p:attrName>
                                        </p:attrNameLst>
                                      </p:cBhvr>
                                      <p:tavLst>
                                        <p:tav tm="0">
                                          <p:val>
                                            <p:fltVal val="0"/>
                                          </p:val>
                                        </p:tav>
                                        <p:tav tm="100000">
                                          <p:val>
                                            <p:strVal val="#ppt_w"/>
                                          </p:val>
                                        </p:tav>
                                      </p:tavLst>
                                    </p:anim>
                                    <p:anim calcmode="lin" valueType="num">
                                      <p:cBhvr>
                                        <p:cTn id="8" dur="500" fill="hold"/>
                                        <p:tgtEl>
                                          <p:spTgt spid="13"/>
                                        </p:tgtEl>
                                        <p:attrNameLst>
                                          <p:attrName>ppt_h</p:attrName>
                                        </p:attrNameLst>
                                      </p:cBhvr>
                                      <p:tavLst>
                                        <p:tav tm="0">
                                          <p:val>
                                            <p:fltVal val="0"/>
                                          </p:val>
                                        </p:tav>
                                        <p:tav tm="100000">
                                          <p:val>
                                            <p:strVal val="#ppt_h"/>
                                          </p:val>
                                        </p:tav>
                                      </p:tavLst>
                                    </p:anim>
                                    <p:animEffect transition="in" filter="fade">
                                      <p:cBhvr>
                                        <p:cTn id="9" dur="500"/>
                                        <p:tgtEl>
                                          <p:spTgt spid="1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4"/>
                                        </p:tgtEl>
                                        <p:attrNameLst>
                                          <p:attrName>style.visibility</p:attrName>
                                        </p:attrNameLst>
                                      </p:cBhvr>
                                      <p:to>
                                        <p:strVal val="visible"/>
                                      </p:to>
                                    </p:set>
                                    <p:anim calcmode="lin" valueType="num">
                                      <p:cBhvr>
                                        <p:cTn id="14" dur="500" fill="hold"/>
                                        <p:tgtEl>
                                          <p:spTgt spid="14"/>
                                        </p:tgtEl>
                                        <p:attrNameLst>
                                          <p:attrName>ppt_w</p:attrName>
                                        </p:attrNameLst>
                                      </p:cBhvr>
                                      <p:tavLst>
                                        <p:tav tm="0">
                                          <p:val>
                                            <p:fltVal val="0"/>
                                          </p:val>
                                        </p:tav>
                                        <p:tav tm="100000">
                                          <p:val>
                                            <p:strVal val="#ppt_w"/>
                                          </p:val>
                                        </p:tav>
                                      </p:tavLst>
                                    </p:anim>
                                    <p:anim calcmode="lin" valueType="num">
                                      <p:cBhvr>
                                        <p:cTn id="15" dur="500" fill="hold"/>
                                        <p:tgtEl>
                                          <p:spTgt spid="14"/>
                                        </p:tgtEl>
                                        <p:attrNameLst>
                                          <p:attrName>ppt_h</p:attrName>
                                        </p:attrNameLst>
                                      </p:cBhvr>
                                      <p:tavLst>
                                        <p:tav tm="0">
                                          <p:val>
                                            <p:fltVal val="0"/>
                                          </p:val>
                                        </p:tav>
                                        <p:tav tm="100000">
                                          <p:val>
                                            <p:strVal val="#ppt_h"/>
                                          </p:val>
                                        </p:tav>
                                      </p:tavLst>
                                    </p:anim>
                                    <p:animEffect transition="in" filter="fade">
                                      <p:cBhvr>
                                        <p:cTn id="16" dur="500"/>
                                        <p:tgtEl>
                                          <p:spTgt spid="14"/>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 calcmode="lin" valueType="num">
                                      <p:cBhvr>
                                        <p:cTn id="21" dur="500" fill="hold"/>
                                        <p:tgtEl>
                                          <p:spTgt spid="15"/>
                                        </p:tgtEl>
                                        <p:attrNameLst>
                                          <p:attrName>ppt_w</p:attrName>
                                        </p:attrNameLst>
                                      </p:cBhvr>
                                      <p:tavLst>
                                        <p:tav tm="0">
                                          <p:val>
                                            <p:fltVal val="0"/>
                                          </p:val>
                                        </p:tav>
                                        <p:tav tm="100000">
                                          <p:val>
                                            <p:strVal val="#ppt_w"/>
                                          </p:val>
                                        </p:tav>
                                      </p:tavLst>
                                    </p:anim>
                                    <p:anim calcmode="lin" valueType="num">
                                      <p:cBhvr>
                                        <p:cTn id="22" dur="500" fill="hold"/>
                                        <p:tgtEl>
                                          <p:spTgt spid="15"/>
                                        </p:tgtEl>
                                        <p:attrNameLst>
                                          <p:attrName>ppt_h</p:attrName>
                                        </p:attrNameLst>
                                      </p:cBhvr>
                                      <p:tavLst>
                                        <p:tav tm="0">
                                          <p:val>
                                            <p:fltVal val="0"/>
                                          </p:val>
                                        </p:tav>
                                        <p:tav tm="100000">
                                          <p:val>
                                            <p:strVal val="#ppt_h"/>
                                          </p:val>
                                        </p:tav>
                                      </p:tavLst>
                                    </p:anim>
                                    <p:animEffect transition="in" filter="fade">
                                      <p:cBhvr>
                                        <p:cTn id="23"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lstStyle/>
          <a:p>
            <a:r>
              <a:rPr lang="en-US" b="1" dirty="0" smtClean="0">
                <a:effectLst>
                  <a:glow rad="101600">
                    <a:schemeClr val="accent1">
                      <a:satMod val="175000"/>
                      <a:alpha val="40000"/>
                    </a:schemeClr>
                  </a:glow>
                </a:effectLst>
              </a:rPr>
              <a:t>Literal Versus Free Translation</a:t>
            </a:r>
            <a:endParaRPr lang="en-US" b="1" dirty="0">
              <a:effectLst>
                <a:glow rad="101600">
                  <a:schemeClr val="accent1">
                    <a:satMod val="175000"/>
                    <a:alpha val="40000"/>
                  </a:schemeClr>
                </a:glow>
              </a:effectLst>
            </a:endParaRPr>
          </a:p>
        </p:txBody>
      </p:sp>
      <p:sp>
        <p:nvSpPr>
          <p:cNvPr id="19" name="Text Placeholder 18"/>
          <p:cNvSpPr>
            <a:spLocks noGrp="1"/>
          </p:cNvSpPr>
          <p:nvPr>
            <p:ph idx="1"/>
          </p:nvPr>
        </p:nvSpPr>
        <p:spPr>
          <a:xfrm>
            <a:off x="457200" y="838200"/>
            <a:ext cx="8229600" cy="5562600"/>
          </a:xfrm>
        </p:spPr>
        <p:txBody>
          <a:bodyPr anchor="t">
            <a:normAutofit fontScale="92500" lnSpcReduction="10000"/>
          </a:bodyPr>
          <a:lstStyle/>
          <a:p>
            <a:r>
              <a:rPr lang="en-US" dirty="0" smtClean="0">
                <a:effectLst>
                  <a:glow rad="101600">
                    <a:schemeClr val="accent1">
                      <a:satMod val="175000"/>
                      <a:alpha val="40000"/>
                    </a:schemeClr>
                  </a:glow>
                </a:effectLst>
              </a:rPr>
              <a:t>Anyone who has learned a second language knows that a word-for-word translation is impossible much or most of the time: Idioms and colloquialisms in a language need to be paraphrased to make sense in another language. </a:t>
            </a:r>
          </a:p>
          <a:p>
            <a:r>
              <a:rPr lang="en-US" dirty="0" smtClean="0">
                <a:effectLst>
                  <a:glow rad="101600">
                    <a:schemeClr val="accent1">
                      <a:satMod val="175000"/>
                      <a:alpha val="40000"/>
                    </a:schemeClr>
                  </a:glow>
                </a:effectLst>
              </a:rPr>
              <a:t>Even the KJV translators realized this:</a:t>
            </a:r>
          </a:p>
          <a:p>
            <a:pPr lvl="1"/>
            <a:r>
              <a:rPr lang="en-US" dirty="0" smtClean="0">
                <a:effectLst>
                  <a:glow rad="101600">
                    <a:schemeClr val="accent1">
                      <a:satMod val="175000"/>
                      <a:alpha val="40000"/>
                    </a:schemeClr>
                  </a:glow>
                </a:effectLst>
              </a:rPr>
              <a:t>In a couple of places in the Old Testament, the Hebrew text literally reads, “God’s nostrils enlarged.” But, the KJV translates this as, “God became angry”—which is what the expression means. </a:t>
            </a:r>
          </a:p>
          <a:p>
            <a:pPr lvl="1"/>
            <a:r>
              <a:rPr lang="en-US" dirty="0" smtClean="0">
                <a:effectLst>
                  <a:glow rad="101600">
                    <a:schemeClr val="accent1">
                      <a:satMod val="175000"/>
                      <a:alpha val="40000"/>
                    </a:schemeClr>
                  </a:glow>
                </a:effectLst>
              </a:rPr>
              <a:t>In Matthew 1:18 the KJV says that Mary was found to be with child. But the Greek is quite different and quite graphic: “Mary was having it in the belly!”</a:t>
            </a:r>
          </a:p>
        </p:txBody>
      </p:sp>
      <p:sp>
        <p:nvSpPr>
          <p:cNvPr id="9" name="Rectangle 8"/>
          <p:cNvSpPr/>
          <p:nvPr/>
        </p:nvSpPr>
        <p:spPr>
          <a:xfrm>
            <a:off x="914400" y="6488668"/>
            <a:ext cx="7210372" cy="369332"/>
          </a:xfrm>
          <a:prstGeom prst="rect">
            <a:avLst/>
          </a:prstGeom>
        </p:spPr>
        <p:txBody>
          <a:bodyPr wrap="none">
            <a:spAutoFit/>
          </a:bodyPr>
          <a:lstStyle/>
          <a:p>
            <a:r>
              <a:rPr lang="en-US" dirty="0" smtClean="0"/>
              <a:t>http://www.biblestudymagazine.com/preview/choosetranslationWeb.pdf</a:t>
            </a:r>
            <a:endParaRPr lang="en-US" dirty="0"/>
          </a:p>
        </p:txBody>
      </p:sp>
    </p:spTree>
  </p:cSld>
  <p:clrMapOvr>
    <a:overrideClrMapping bg1="lt1" tx1="dk1" bg2="lt2" tx2="dk2" accent1="accent1" accent2="accent2" accent3="accent3" accent4="accent4" accent5="accent5" accent6="accent6" hlink="hlink" folHlink="folHlink"/>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 calcmode="lin" valueType="num">
                                      <p:cBhvr>
                                        <p:cTn id="7"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9">
                                            <p:txEl>
                                              <p:pRg st="2" end="2"/>
                                            </p:txEl>
                                          </p:spTgt>
                                        </p:tgtEl>
                                        <p:attrNameLst>
                                          <p:attrName>style.visibility</p:attrName>
                                        </p:attrNameLst>
                                      </p:cBhvr>
                                      <p:to>
                                        <p:strVal val="visible"/>
                                      </p:to>
                                    </p:set>
                                    <p:anim calcmode="lin" valueType="num">
                                      <p:cBhvr>
                                        <p:cTn id="14"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anim calcmode="lin" valueType="num">
                                      <p:cBhvr>
                                        <p:cTn id="21" dur="5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9">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lstStyle/>
          <a:p>
            <a:r>
              <a:rPr lang="en-US" b="1" dirty="0" smtClean="0">
                <a:effectLst>
                  <a:glow rad="101600">
                    <a:schemeClr val="accent1">
                      <a:satMod val="175000"/>
                      <a:alpha val="40000"/>
                    </a:schemeClr>
                  </a:glow>
                </a:effectLst>
              </a:rPr>
              <a:t>Literal Versus Free Translation</a:t>
            </a:r>
            <a:endParaRPr lang="en-US" b="1" dirty="0">
              <a:effectLst>
                <a:glow rad="101600">
                  <a:schemeClr val="accent1">
                    <a:satMod val="175000"/>
                    <a:alpha val="40000"/>
                  </a:schemeClr>
                </a:glow>
              </a:effectLst>
            </a:endParaRPr>
          </a:p>
        </p:txBody>
      </p:sp>
      <p:sp>
        <p:nvSpPr>
          <p:cNvPr id="19" name="Text Placeholder 18"/>
          <p:cNvSpPr>
            <a:spLocks noGrp="1"/>
          </p:cNvSpPr>
          <p:nvPr>
            <p:ph idx="1"/>
          </p:nvPr>
        </p:nvSpPr>
        <p:spPr>
          <a:xfrm>
            <a:off x="457200" y="838200"/>
            <a:ext cx="8229600" cy="5562600"/>
          </a:xfrm>
        </p:spPr>
        <p:txBody>
          <a:bodyPr anchor="t">
            <a:normAutofit/>
          </a:bodyPr>
          <a:lstStyle/>
          <a:p>
            <a:r>
              <a:rPr lang="en-US" dirty="0" smtClean="0">
                <a:effectLst>
                  <a:glow rad="101600">
                    <a:schemeClr val="accent1">
                      <a:satMod val="175000"/>
                      <a:alpha val="40000"/>
                    </a:schemeClr>
                  </a:glow>
                </a:effectLst>
              </a:rPr>
              <a:t>There are problems with each of the translation philosophies:</a:t>
            </a:r>
          </a:p>
          <a:p>
            <a:pPr lvl="1"/>
            <a:r>
              <a:rPr lang="en-US" dirty="0" smtClean="0">
                <a:effectLst>
                  <a:glow rad="101600">
                    <a:schemeClr val="accent1">
                      <a:satMod val="175000"/>
                      <a:alpha val="40000"/>
                    </a:schemeClr>
                  </a:glow>
                </a:effectLst>
              </a:rPr>
              <a:t>The KJV, with its attempted fidelity to form, does not make sense in some passages. (In 1611, these instances did not make sense either). Likewise, The NASB often contains wooden, stilted English.</a:t>
            </a:r>
          </a:p>
          <a:p>
            <a:pPr lvl="1"/>
            <a:r>
              <a:rPr lang="en-US" dirty="0" smtClean="0">
                <a:effectLst>
                  <a:glow rad="101600">
                    <a:schemeClr val="accent1">
                      <a:satMod val="175000"/>
                      <a:alpha val="40000"/>
                    </a:schemeClr>
                  </a:glow>
                </a:effectLst>
              </a:rPr>
              <a:t>On the other hand, freer translations sometimes go too far in their interpretation of a particular phrase.</a:t>
            </a:r>
          </a:p>
        </p:txBody>
      </p:sp>
      <p:sp>
        <p:nvSpPr>
          <p:cNvPr id="9" name="Rectangle 8"/>
          <p:cNvSpPr/>
          <p:nvPr/>
        </p:nvSpPr>
        <p:spPr>
          <a:xfrm>
            <a:off x="914400" y="6488668"/>
            <a:ext cx="7210372" cy="369332"/>
          </a:xfrm>
          <a:prstGeom prst="rect">
            <a:avLst/>
          </a:prstGeom>
        </p:spPr>
        <p:txBody>
          <a:bodyPr wrap="none">
            <a:spAutoFit/>
          </a:bodyPr>
          <a:lstStyle/>
          <a:p>
            <a:r>
              <a:rPr lang="en-US" dirty="0" smtClean="0"/>
              <a:t>http://www.biblestudymagazine.com/preview/choosetranslationWeb.pdf</a:t>
            </a:r>
            <a:endParaRPr lang="en-US" dirty="0"/>
          </a:p>
        </p:txBody>
      </p:sp>
    </p:spTree>
  </p:cSld>
  <p:clrMapOvr>
    <a:overrideClrMapping bg1="lt1" tx1="dk1" bg2="lt2" tx2="dk2" accent1="accent1" accent2="accent2" accent3="accent3" accent4="accent4" accent5="accent5" accent6="accent6" hlink="hlink" folHlink="folHlink"/>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 calcmode="lin" valueType="num">
                                      <p:cBhvr>
                                        <p:cTn id="7"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9">
                                            <p:txEl>
                                              <p:pRg st="2" end="2"/>
                                            </p:txEl>
                                          </p:spTgt>
                                        </p:tgtEl>
                                        <p:attrNameLst>
                                          <p:attrName>style.visibility</p:attrName>
                                        </p:attrNameLst>
                                      </p:cBhvr>
                                      <p:to>
                                        <p:strVal val="visible"/>
                                      </p:to>
                                    </p:set>
                                    <p:anim calcmode="lin" valueType="num">
                                      <p:cBhvr>
                                        <p:cTn id="14"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lstStyle/>
          <a:p>
            <a:r>
              <a:rPr lang="en-US" b="1" dirty="0" smtClean="0">
                <a:effectLst>
                  <a:glow rad="101600">
                    <a:schemeClr val="accent1">
                      <a:satMod val="175000"/>
                      <a:alpha val="40000"/>
                    </a:schemeClr>
                  </a:glow>
                </a:effectLst>
              </a:rPr>
              <a:t>Literal Versus Free Translation</a:t>
            </a:r>
            <a:endParaRPr lang="en-US" b="1" dirty="0">
              <a:effectLst>
                <a:glow rad="101600">
                  <a:schemeClr val="accent1">
                    <a:satMod val="175000"/>
                    <a:alpha val="40000"/>
                  </a:schemeClr>
                </a:glow>
              </a:effectLst>
            </a:endParaRPr>
          </a:p>
        </p:txBody>
      </p:sp>
      <p:sp>
        <p:nvSpPr>
          <p:cNvPr id="19" name="Text Placeholder 18"/>
          <p:cNvSpPr>
            <a:spLocks noGrp="1"/>
          </p:cNvSpPr>
          <p:nvPr>
            <p:ph idx="1"/>
          </p:nvPr>
        </p:nvSpPr>
        <p:spPr>
          <a:xfrm>
            <a:off x="457200" y="838200"/>
            <a:ext cx="8229600" cy="5562600"/>
          </a:xfrm>
        </p:spPr>
        <p:txBody>
          <a:bodyPr anchor="t">
            <a:normAutofit/>
          </a:bodyPr>
          <a:lstStyle/>
          <a:p>
            <a:r>
              <a:rPr lang="en-US" dirty="0" smtClean="0">
                <a:effectLst>
                  <a:glow rad="101600">
                    <a:schemeClr val="accent1">
                      <a:satMod val="175000"/>
                      <a:alpha val="40000"/>
                    </a:schemeClr>
                  </a:glow>
                </a:effectLst>
              </a:rPr>
              <a:t>A formal equivalence translation </a:t>
            </a:r>
            <a:r>
              <a:rPr lang="en-US" u="sng" dirty="0" smtClean="0">
                <a:effectLst>
                  <a:glow rad="101600">
                    <a:schemeClr val="accent1">
                      <a:satMod val="175000"/>
                      <a:alpha val="40000"/>
                    </a:schemeClr>
                  </a:glow>
                </a:effectLst>
              </a:rPr>
              <a:t>lets the reader interpret for himself</a:t>
            </a:r>
            <a:r>
              <a:rPr lang="en-US" dirty="0" smtClean="0">
                <a:effectLst>
                  <a:glow rad="101600">
                    <a:schemeClr val="accent1">
                      <a:satMod val="175000"/>
                      <a:alpha val="40000"/>
                    </a:schemeClr>
                  </a:glow>
                </a:effectLst>
              </a:rPr>
              <a:t>. </a:t>
            </a:r>
          </a:p>
          <a:p>
            <a:r>
              <a:rPr lang="en-US" dirty="0" smtClean="0">
                <a:effectLst>
                  <a:glow rad="101600">
                    <a:schemeClr val="accent1">
                      <a:satMod val="175000"/>
                      <a:alpha val="40000"/>
                    </a:schemeClr>
                  </a:glow>
                </a:effectLst>
              </a:rPr>
              <a:t>However, the reader often does not have the background information or the tools to interpret accurately. </a:t>
            </a:r>
          </a:p>
          <a:p>
            <a:r>
              <a:rPr lang="en-US" dirty="0" smtClean="0">
                <a:effectLst>
                  <a:glow rad="101600">
                    <a:schemeClr val="accent1">
                      <a:satMod val="175000"/>
                      <a:alpha val="40000"/>
                    </a:schemeClr>
                  </a:glow>
                </a:effectLst>
              </a:rPr>
              <a:t>The net result is that the reader runs the risk of misunderstanding the text, simply because their translation was not clear enough.</a:t>
            </a:r>
          </a:p>
        </p:txBody>
      </p:sp>
      <p:sp>
        <p:nvSpPr>
          <p:cNvPr id="9" name="Rectangle 8"/>
          <p:cNvSpPr/>
          <p:nvPr/>
        </p:nvSpPr>
        <p:spPr>
          <a:xfrm>
            <a:off x="914400" y="6488668"/>
            <a:ext cx="7210372" cy="369332"/>
          </a:xfrm>
          <a:prstGeom prst="rect">
            <a:avLst/>
          </a:prstGeom>
        </p:spPr>
        <p:txBody>
          <a:bodyPr wrap="none">
            <a:spAutoFit/>
          </a:bodyPr>
          <a:lstStyle/>
          <a:p>
            <a:r>
              <a:rPr lang="en-US" dirty="0" smtClean="0"/>
              <a:t>http://www.biblestudymagazine.com/preview/choosetranslationWeb.pdf</a:t>
            </a:r>
            <a:endParaRPr lang="en-US" dirty="0"/>
          </a:p>
        </p:txBody>
      </p:sp>
    </p:spTree>
  </p:cSld>
  <p:clrMapOvr>
    <a:overrideClrMapping bg1="lt1" tx1="dk1" bg2="lt2" tx2="dk2" accent1="accent1" accent2="accent2" accent3="accent3" accent4="accent4" accent5="accent5" accent6="accent6" hlink="hlink" folHlink="folHlink"/>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 calcmode="lin" valueType="num">
                                      <p:cBhvr>
                                        <p:cTn id="7"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9">
                                            <p:txEl>
                                              <p:pRg st="2" end="2"/>
                                            </p:txEl>
                                          </p:spTgt>
                                        </p:tgtEl>
                                        <p:attrNameLst>
                                          <p:attrName>style.visibility</p:attrName>
                                        </p:attrNameLst>
                                      </p:cBhvr>
                                      <p:to>
                                        <p:strVal val="visible"/>
                                      </p:to>
                                    </p:set>
                                    <p:anim calcmode="lin" valueType="num">
                                      <p:cBhvr>
                                        <p:cTn id="14"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lstStyle/>
          <a:p>
            <a:r>
              <a:rPr lang="en-US" b="1" dirty="0" smtClean="0">
                <a:effectLst>
                  <a:glow rad="101600">
                    <a:schemeClr val="accent1">
                      <a:satMod val="175000"/>
                      <a:alpha val="40000"/>
                    </a:schemeClr>
                  </a:glow>
                </a:effectLst>
              </a:rPr>
              <a:t>Literal Versus Free Translation</a:t>
            </a:r>
            <a:endParaRPr lang="en-US" b="1" dirty="0">
              <a:effectLst>
                <a:glow rad="101600">
                  <a:schemeClr val="accent1">
                    <a:satMod val="175000"/>
                    <a:alpha val="40000"/>
                  </a:schemeClr>
                </a:glow>
              </a:effectLst>
            </a:endParaRPr>
          </a:p>
        </p:txBody>
      </p:sp>
      <p:sp>
        <p:nvSpPr>
          <p:cNvPr id="19" name="Text Placeholder 18"/>
          <p:cNvSpPr>
            <a:spLocks noGrp="1"/>
          </p:cNvSpPr>
          <p:nvPr>
            <p:ph idx="1"/>
          </p:nvPr>
        </p:nvSpPr>
        <p:spPr>
          <a:xfrm>
            <a:off x="457200" y="838200"/>
            <a:ext cx="8229600" cy="5562600"/>
          </a:xfrm>
        </p:spPr>
        <p:txBody>
          <a:bodyPr anchor="t">
            <a:normAutofit/>
          </a:bodyPr>
          <a:lstStyle/>
          <a:p>
            <a:r>
              <a:rPr lang="en-US" dirty="0" smtClean="0">
                <a:effectLst>
                  <a:glow rad="101600">
                    <a:schemeClr val="accent1">
                      <a:satMod val="175000"/>
                      <a:alpha val="40000"/>
                    </a:schemeClr>
                  </a:glow>
                </a:effectLst>
              </a:rPr>
              <a:t>On the other hand, a freer translation is usually clear and quite understandable. </a:t>
            </a:r>
          </a:p>
          <a:p>
            <a:r>
              <a:rPr lang="en-US" dirty="0" smtClean="0">
                <a:effectLst>
                  <a:glow rad="101600">
                    <a:schemeClr val="accent1">
                      <a:satMod val="175000"/>
                      <a:alpha val="40000"/>
                    </a:schemeClr>
                  </a:glow>
                </a:effectLst>
              </a:rPr>
              <a:t>But if the translators missed the point of the original (either intentionally or unintentionally) they may communicate an idea that is not found in the biblical text.</a:t>
            </a:r>
          </a:p>
        </p:txBody>
      </p:sp>
      <p:sp>
        <p:nvSpPr>
          <p:cNvPr id="9" name="Rectangle 8"/>
          <p:cNvSpPr/>
          <p:nvPr/>
        </p:nvSpPr>
        <p:spPr>
          <a:xfrm>
            <a:off x="914400" y="6488668"/>
            <a:ext cx="7210372" cy="369332"/>
          </a:xfrm>
          <a:prstGeom prst="rect">
            <a:avLst/>
          </a:prstGeom>
        </p:spPr>
        <p:txBody>
          <a:bodyPr wrap="none">
            <a:spAutoFit/>
          </a:bodyPr>
          <a:lstStyle/>
          <a:p>
            <a:r>
              <a:rPr lang="en-US" dirty="0" smtClean="0"/>
              <a:t>http://www.biblestudymagazine.com/preview/choosetranslationWeb.pdf</a:t>
            </a:r>
            <a:endParaRPr lang="en-US" dirty="0"/>
          </a:p>
        </p:txBody>
      </p:sp>
    </p:spTree>
  </p:cSld>
  <p:clrMapOvr>
    <a:overrideClrMapping bg1="lt1" tx1="dk1" bg2="lt2" tx2="dk2" accent1="accent1" accent2="accent2" accent3="accent3" accent4="accent4" accent5="accent5" accent6="accent6" hlink="hlink" folHlink="folHlink"/>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 calcmode="lin" valueType="num">
                                      <p:cBhvr>
                                        <p:cTn id="7"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t="-49000" b="-49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normAutofit/>
          </a:bodyPr>
          <a:lstStyle/>
          <a:p>
            <a:r>
              <a:rPr lang="en-US" b="1" dirty="0" smtClean="0">
                <a:solidFill>
                  <a:schemeClr val="bg1"/>
                </a:solidFill>
                <a:effectLst>
                  <a:outerShdw blurRad="76200" dist="76200" dir="2700000" algn="tl" rotWithShape="0">
                    <a:prstClr val="black"/>
                  </a:outerShdw>
                </a:effectLst>
              </a:rPr>
              <a:t>The Latin Vulgate</a:t>
            </a:r>
            <a:endParaRPr lang="en-US" b="1" dirty="0">
              <a:solidFill>
                <a:schemeClr val="bg1"/>
              </a:solidFill>
              <a:effectLst>
                <a:outerShdw blurRad="76200" dist="76200" dir="2700000" algn="tl" rotWithShape="0">
                  <a:prstClr val="black"/>
                </a:outerShdw>
              </a:effectLst>
            </a:endParaRPr>
          </a:p>
        </p:txBody>
      </p:sp>
      <p:sp>
        <p:nvSpPr>
          <p:cNvPr id="3" name="Content Placeholder 2"/>
          <p:cNvSpPr>
            <a:spLocks noGrp="1"/>
          </p:cNvSpPr>
          <p:nvPr>
            <p:ph idx="1"/>
          </p:nvPr>
        </p:nvSpPr>
        <p:spPr>
          <a:xfrm>
            <a:off x="457200" y="762000"/>
            <a:ext cx="8229600" cy="5791200"/>
          </a:xfrm>
        </p:spPr>
        <p:txBody>
          <a:bodyPr>
            <a:normAutofit fontScale="85000" lnSpcReduction="20000"/>
          </a:bodyPr>
          <a:lstStyle/>
          <a:p>
            <a:r>
              <a:rPr lang="en-US" sz="3300" dirty="0" smtClean="0">
                <a:effectLst>
                  <a:glow rad="63500">
                    <a:schemeClr val="accent6">
                      <a:satMod val="175000"/>
                      <a:alpha val="40000"/>
                    </a:schemeClr>
                  </a:glow>
                </a:effectLst>
              </a:rPr>
              <a:t>Over 1,100 years after Jerome published his Latin translation of the Bible, which came to be called the </a:t>
            </a:r>
            <a:r>
              <a:rPr lang="en-US" sz="3300" i="1" dirty="0" smtClean="0">
                <a:effectLst>
                  <a:glow rad="63500">
                    <a:schemeClr val="accent6">
                      <a:satMod val="175000"/>
                      <a:alpha val="40000"/>
                    </a:schemeClr>
                  </a:glow>
                </a:effectLst>
              </a:rPr>
              <a:t>Vulgate,</a:t>
            </a:r>
            <a:r>
              <a:rPr lang="en-US" sz="3300" dirty="0" smtClean="0">
                <a:effectLst>
                  <a:glow rad="63500">
                    <a:schemeClr val="accent6">
                      <a:satMod val="175000"/>
                      <a:alpha val="40000"/>
                    </a:schemeClr>
                  </a:glow>
                </a:effectLst>
              </a:rPr>
              <a:t> it had become the most popular translation in Europe.</a:t>
            </a:r>
          </a:p>
          <a:p>
            <a:r>
              <a:rPr lang="en-US" sz="3300" dirty="0" smtClean="0">
                <a:effectLst>
                  <a:glow rad="63500">
                    <a:schemeClr val="accent6">
                      <a:satMod val="175000"/>
                      <a:alpha val="40000"/>
                    </a:schemeClr>
                  </a:glow>
                </a:effectLst>
              </a:rPr>
              <a:t>In 1516, a scholar by the name of Erasmus updated Jerome’s </a:t>
            </a:r>
            <a:r>
              <a:rPr lang="en-US" sz="3300" i="1" dirty="0" smtClean="0">
                <a:effectLst>
                  <a:glow rad="63500">
                    <a:schemeClr val="accent6">
                      <a:satMod val="175000"/>
                      <a:alpha val="40000"/>
                    </a:schemeClr>
                  </a:glow>
                </a:effectLst>
              </a:rPr>
              <a:t>Vulgate</a:t>
            </a:r>
            <a:r>
              <a:rPr lang="en-US" sz="3300" dirty="0" smtClean="0">
                <a:effectLst>
                  <a:glow rad="63500">
                    <a:schemeClr val="accent6">
                      <a:satMod val="175000"/>
                      <a:alpha val="40000"/>
                    </a:schemeClr>
                  </a:glow>
                </a:effectLst>
              </a:rPr>
              <a:t> by publishing his own Latin translation alongside the first published Greek New Testament.</a:t>
            </a:r>
          </a:p>
          <a:p>
            <a:r>
              <a:rPr lang="en-US" sz="3300" dirty="0" smtClean="0">
                <a:effectLst>
                  <a:glow rad="63500">
                    <a:schemeClr val="accent6">
                      <a:satMod val="175000"/>
                      <a:alpha val="40000"/>
                    </a:schemeClr>
                  </a:glow>
                </a:effectLst>
              </a:rPr>
              <a:t>Erasmus considered his translation to be more readable in his day than the Vulgate declaring that “It is only fair that Paul should address the Romans in somewhat better Latin.” (Wikipedia, </a:t>
            </a:r>
            <a:r>
              <a:rPr lang="en-US" sz="3300" i="1" dirty="0" err="1" smtClean="0">
                <a:effectLst>
                  <a:glow rad="63500">
                    <a:schemeClr val="accent6">
                      <a:satMod val="175000"/>
                      <a:alpha val="40000"/>
                    </a:schemeClr>
                  </a:glow>
                </a:effectLst>
              </a:rPr>
              <a:t>Desiderius</a:t>
            </a:r>
            <a:r>
              <a:rPr lang="en-US" sz="3300" i="1" dirty="0" smtClean="0">
                <a:effectLst>
                  <a:glow rad="63500">
                    <a:schemeClr val="accent6">
                      <a:satMod val="175000"/>
                      <a:alpha val="40000"/>
                    </a:schemeClr>
                  </a:glow>
                </a:effectLst>
              </a:rPr>
              <a:t> Erasmus</a:t>
            </a:r>
            <a:r>
              <a:rPr lang="en-US" sz="3300" dirty="0" smtClean="0">
                <a:effectLst>
                  <a:glow rad="63500">
                    <a:schemeClr val="accent6">
                      <a:satMod val="175000"/>
                      <a:alpha val="40000"/>
                    </a:schemeClr>
                  </a:glow>
                </a:effectLst>
              </a:rPr>
              <a:t>)</a:t>
            </a:r>
            <a:endParaRPr lang="en-US" sz="3300" i="1" dirty="0" smtClean="0">
              <a:effectLst>
                <a:glow rad="63500">
                  <a:schemeClr val="accent6">
                    <a:satMod val="175000"/>
                    <a:alpha val="40000"/>
                  </a:schemeClr>
                </a:glow>
              </a:effectLst>
            </a:endParaRPr>
          </a:p>
          <a:p>
            <a:r>
              <a:rPr lang="en-US" sz="3300" dirty="0" smtClean="0">
                <a:effectLst>
                  <a:glow rad="63500">
                    <a:schemeClr val="accent6">
                      <a:satMod val="175000"/>
                      <a:alpha val="40000"/>
                    </a:schemeClr>
                  </a:glow>
                </a:effectLst>
              </a:rPr>
              <a:t>But Erasmus was criticized by many in his day for “altering the Word of God” (so they claimed).</a:t>
            </a:r>
          </a:p>
          <a:p>
            <a:endParaRPr lang="en-US" dirty="0"/>
          </a:p>
        </p:txBody>
      </p:sp>
      <p:sp>
        <p:nvSpPr>
          <p:cNvPr id="4" name="Rectangle 3"/>
          <p:cNvSpPr/>
          <p:nvPr/>
        </p:nvSpPr>
        <p:spPr>
          <a:xfrm>
            <a:off x="533400" y="6488668"/>
            <a:ext cx="5051063" cy="369332"/>
          </a:xfrm>
          <a:prstGeom prst="rect">
            <a:avLst/>
          </a:prstGeom>
        </p:spPr>
        <p:txBody>
          <a:bodyPr wrap="none">
            <a:spAutoFit/>
          </a:bodyPr>
          <a:lstStyle/>
          <a:p>
            <a:r>
              <a:rPr lang="en-US" dirty="0" smtClean="0"/>
              <a:t>James White, </a:t>
            </a:r>
            <a:r>
              <a:rPr lang="en-US" i="1" dirty="0" smtClean="0"/>
              <a:t>King James Only Controversy</a:t>
            </a:r>
            <a:r>
              <a:rPr lang="en-US" dirty="0" smtClean="0"/>
              <a:t>, p. 13-17</a:t>
            </a:r>
            <a:endParaRPr lang="en-US" dirty="0"/>
          </a:p>
        </p:txBody>
      </p:sp>
    </p:spTree>
  </p:cSld>
  <p:clrMapOvr>
    <a:overrideClrMapping bg1="lt1" tx1="dk1" bg2="lt2" tx2="dk2" accent1="accent1" accent2="accent2" accent3="accent3" accent4="accent4" accent5="accent5" accent6="accent6" hlink="hlink" folHlink="folHlink"/>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lstStyle/>
          <a:p>
            <a:r>
              <a:rPr lang="en-US" dirty="0" smtClean="0"/>
              <a:t>Literal Versus Free Translation</a:t>
            </a:r>
            <a:endParaRPr lang="en-US" dirty="0"/>
          </a:p>
        </p:txBody>
      </p:sp>
      <p:sp>
        <p:nvSpPr>
          <p:cNvPr id="19" name="Text Placeholder 18"/>
          <p:cNvSpPr>
            <a:spLocks noGrp="1"/>
          </p:cNvSpPr>
          <p:nvPr>
            <p:ph sz="half" idx="1"/>
          </p:nvPr>
        </p:nvSpPr>
        <p:spPr>
          <a:xfrm>
            <a:off x="152400" y="3276600"/>
            <a:ext cx="4267200" cy="2971800"/>
          </a:xfrm>
        </p:spPr>
        <p:txBody>
          <a:bodyPr anchor="t">
            <a:noAutofit/>
          </a:bodyPr>
          <a:lstStyle/>
          <a:p>
            <a:pPr>
              <a:spcBef>
                <a:spcPts val="0"/>
              </a:spcBef>
            </a:pPr>
            <a:r>
              <a:rPr lang="en-US" sz="2400" i="1" dirty="0" smtClean="0">
                <a:solidFill>
                  <a:srgbClr val="0000FF"/>
                </a:solidFill>
                <a:latin typeface="Cambria" pitchFamily="18" charset="0"/>
              </a:rPr>
              <a:t>Brothers, if anyone is </a:t>
            </a:r>
            <a:r>
              <a:rPr lang="en-US" sz="2400" b="1" i="1" u="sng" dirty="0" smtClean="0">
                <a:solidFill>
                  <a:srgbClr val="0000FF"/>
                </a:solidFill>
                <a:latin typeface="Cambria" pitchFamily="18" charset="0"/>
              </a:rPr>
              <a:t>caught in</a:t>
            </a:r>
            <a:r>
              <a:rPr lang="en-US" sz="2400" b="1" i="1" dirty="0" smtClean="0">
                <a:solidFill>
                  <a:srgbClr val="0000FF"/>
                </a:solidFill>
                <a:latin typeface="Cambria" pitchFamily="18" charset="0"/>
              </a:rPr>
              <a:t> </a:t>
            </a:r>
            <a:r>
              <a:rPr lang="en-US" sz="2400" i="1" dirty="0" smtClean="0">
                <a:solidFill>
                  <a:srgbClr val="0000FF"/>
                </a:solidFill>
                <a:latin typeface="Cambria" pitchFamily="18" charset="0"/>
              </a:rPr>
              <a:t>any transgression, you who are spiritual should restore him… </a:t>
            </a:r>
            <a:r>
              <a:rPr lang="en-US" sz="2400" dirty="0" smtClean="0"/>
              <a:t>(Gal 6:1a </a:t>
            </a:r>
            <a:r>
              <a:rPr lang="en-US" sz="2400" b="1" dirty="0" smtClean="0"/>
              <a:t>ESV</a:t>
            </a:r>
            <a:r>
              <a:rPr lang="en-US" sz="2400" dirty="0" smtClean="0"/>
              <a:t>)</a:t>
            </a:r>
          </a:p>
          <a:p>
            <a:pPr>
              <a:spcBef>
                <a:spcPts val="0"/>
              </a:spcBef>
            </a:pPr>
            <a:r>
              <a:rPr lang="en-US" sz="2400" i="1" dirty="0" smtClean="0">
                <a:solidFill>
                  <a:srgbClr val="0000FF"/>
                </a:solidFill>
                <a:latin typeface="Cambria" pitchFamily="18" charset="0"/>
              </a:rPr>
              <a:t>Brothers, if someone is </a:t>
            </a:r>
            <a:r>
              <a:rPr lang="en-US" sz="2400" b="1" i="1" u="sng" dirty="0" smtClean="0">
                <a:solidFill>
                  <a:srgbClr val="0000FF"/>
                </a:solidFill>
                <a:latin typeface="Cambria" pitchFamily="18" charset="0"/>
              </a:rPr>
              <a:t>caught in</a:t>
            </a:r>
            <a:r>
              <a:rPr lang="en-US" sz="2400" i="1" dirty="0" smtClean="0">
                <a:solidFill>
                  <a:srgbClr val="0000FF"/>
                </a:solidFill>
                <a:latin typeface="Cambria" pitchFamily="18" charset="0"/>
              </a:rPr>
              <a:t> a sin, you who are spiritual should restore him… </a:t>
            </a:r>
            <a:r>
              <a:rPr lang="en-US" sz="2400" dirty="0" smtClean="0"/>
              <a:t>(Gal 6:1a </a:t>
            </a:r>
            <a:r>
              <a:rPr lang="en-US" sz="2400" b="1" dirty="0" smtClean="0"/>
              <a:t>NIV</a:t>
            </a:r>
            <a:r>
              <a:rPr lang="en-US" sz="2400" dirty="0" smtClean="0"/>
              <a:t>)</a:t>
            </a:r>
          </a:p>
        </p:txBody>
      </p:sp>
      <p:sp>
        <p:nvSpPr>
          <p:cNvPr id="21" name="Text Placeholder 20"/>
          <p:cNvSpPr>
            <a:spLocks noGrp="1"/>
          </p:cNvSpPr>
          <p:nvPr>
            <p:ph sz="half" idx="2"/>
          </p:nvPr>
        </p:nvSpPr>
        <p:spPr>
          <a:xfrm>
            <a:off x="4572000" y="3276600"/>
            <a:ext cx="4495800" cy="3429000"/>
          </a:xfrm>
        </p:spPr>
        <p:txBody>
          <a:bodyPr anchor="t">
            <a:noAutofit/>
          </a:bodyPr>
          <a:lstStyle/>
          <a:p>
            <a:r>
              <a:rPr lang="en-US" sz="2400" i="1" dirty="0" smtClean="0">
                <a:solidFill>
                  <a:srgbClr val="0000FF"/>
                </a:solidFill>
                <a:latin typeface="Cambria" pitchFamily="18" charset="0"/>
              </a:rPr>
              <a:t>Dear brothers and sisters, if another believer is </a:t>
            </a:r>
            <a:r>
              <a:rPr lang="en-US" sz="2400" b="1" i="1" u="sng" dirty="0" smtClean="0">
                <a:solidFill>
                  <a:srgbClr val="0000FF"/>
                </a:solidFill>
                <a:latin typeface="Cambria" pitchFamily="18" charset="0"/>
              </a:rPr>
              <a:t>overcome by</a:t>
            </a:r>
            <a:r>
              <a:rPr lang="en-US" sz="2400" b="1" i="1" dirty="0" smtClean="0">
                <a:solidFill>
                  <a:srgbClr val="0000FF"/>
                </a:solidFill>
                <a:latin typeface="Cambria" pitchFamily="18" charset="0"/>
              </a:rPr>
              <a:t> </a:t>
            </a:r>
            <a:r>
              <a:rPr lang="en-US" sz="2400" i="1" dirty="0" smtClean="0">
                <a:solidFill>
                  <a:srgbClr val="0000FF"/>
                </a:solidFill>
                <a:latin typeface="Cambria" pitchFamily="18" charset="0"/>
              </a:rPr>
              <a:t>some sin, you who are godly should … help that person… </a:t>
            </a:r>
            <a:r>
              <a:rPr lang="en-US" sz="2400" dirty="0" smtClean="0"/>
              <a:t>(Gal 6:1a </a:t>
            </a:r>
            <a:r>
              <a:rPr lang="en-US" sz="2400" b="1" dirty="0" smtClean="0"/>
              <a:t>NLT</a:t>
            </a:r>
            <a:r>
              <a:rPr lang="en-US" sz="2400" dirty="0" smtClean="0"/>
              <a:t>)</a:t>
            </a:r>
          </a:p>
          <a:p>
            <a:r>
              <a:rPr lang="en-US" sz="2400" i="1" dirty="0" smtClean="0">
                <a:solidFill>
                  <a:srgbClr val="0000FF"/>
                </a:solidFill>
                <a:latin typeface="Cambria" pitchFamily="18" charset="0"/>
              </a:rPr>
              <a:t>Brothers and sisters, if a person is </a:t>
            </a:r>
            <a:r>
              <a:rPr lang="en-US" sz="2400" b="1" i="1" u="sng" dirty="0" smtClean="0">
                <a:solidFill>
                  <a:srgbClr val="0000FF"/>
                </a:solidFill>
                <a:latin typeface="Cambria" pitchFamily="18" charset="0"/>
              </a:rPr>
              <a:t>discovered in</a:t>
            </a:r>
            <a:r>
              <a:rPr lang="en-US" sz="2400" i="1" dirty="0" smtClean="0">
                <a:solidFill>
                  <a:srgbClr val="0000FF"/>
                </a:solidFill>
                <a:latin typeface="Cambria" pitchFamily="18" charset="0"/>
              </a:rPr>
              <a:t> some sin, you who are spiritual restore such a person… </a:t>
            </a:r>
            <a:r>
              <a:rPr lang="en-US" sz="2400" dirty="0" smtClean="0"/>
              <a:t>(Gal 6:1a </a:t>
            </a:r>
            <a:r>
              <a:rPr lang="en-US" sz="2400" b="1" dirty="0" smtClean="0"/>
              <a:t>NET</a:t>
            </a:r>
            <a:r>
              <a:rPr lang="en-US" sz="2400" dirty="0" smtClean="0"/>
              <a:t>)</a:t>
            </a:r>
          </a:p>
          <a:p>
            <a:endParaRPr lang="en-US" sz="2400" dirty="0" smtClean="0"/>
          </a:p>
        </p:txBody>
      </p:sp>
      <p:grpSp>
        <p:nvGrpSpPr>
          <p:cNvPr id="2" name="Group 15"/>
          <p:cNvGrpSpPr/>
          <p:nvPr/>
        </p:nvGrpSpPr>
        <p:grpSpPr>
          <a:xfrm>
            <a:off x="152400" y="990600"/>
            <a:ext cx="8610600" cy="584775"/>
            <a:chOff x="228600" y="1828800"/>
            <a:chExt cx="8610600" cy="584775"/>
          </a:xfrm>
        </p:grpSpPr>
        <p:cxnSp>
          <p:nvCxnSpPr>
            <p:cNvPr id="7" name="Straight Arrow Connector 6"/>
            <p:cNvCxnSpPr/>
            <p:nvPr/>
          </p:nvCxnSpPr>
          <p:spPr>
            <a:xfrm>
              <a:off x="228600" y="2133600"/>
              <a:ext cx="8610600" cy="2136"/>
            </a:xfrm>
            <a:prstGeom prst="straightConnector1">
              <a:avLst/>
            </a:prstGeom>
            <a:ln w="635000">
              <a:solidFill>
                <a:schemeClr val="tx2">
                  <a:lumMod val="40000"/>
                  <a:lumOff val="60000"/>
                </a:schemeClr>
              </a:solidFill>
              <a:headEnd type="stealth" w="sm" len="sm"/>
              <a:tailEnd type="stealth" w="sm"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9600" y="1828800"/>
              <a:ext cx="2438400" cy="584775"/>
            </a:xfrm>
            <a:prstGeom prst="rect">
              <a:avLst/>
            </a:prstGeom>
            <a:noFill/>
          </p:spPr>
          <p:txBody>
            <a:bodyPr wrap="square" rtlCol="0">
              <a:spAutoFit/>
            </a:bodyPr>
            <a:lstStyle/>
            <a:p>
              <a:r>
                <a:rPr lang="en-US" sz="3200" b="1" dirty="0" smtClean="0"/>
                <a:t>More Literal</a:t>
              </a:r>
              <a:endParaRPr lang="en-US" sz="3200" b="1" dirty="0"/>
            </a:p>
          </p:txBody>
        </p:sp>
        <p:sp>
          <p:nvSpPr>
            <p:cNvPr id="11" name="TextBox 10"/>
            <p:cNvSpPr txBox="1"/>
            <p:nvPr/>
          </p:nvSpPr>
          <p:spPr>
            <a:xfrm>
              <a:off x="6400800" y="1828800"/>
              <a:ext cx="2057400" cy="584775"/>
            </a:xfrm>
            <a:prstGeom prst="rect">
              <a:avLst/>
            </a:prstGeom>
            <a:noFill/>
          </p:spPr>
          <p:txBody>
            <a:bodyPr wrap="square" rtlCol="0">
              <a:spAutoFit/>
            </a:bodyPr>
            <a:lstStyle/>
            <a:p>
              <a:pPr algn="r"/>
              <a:r>
                <a:rPr lang="en-US" sz="3200" b="1" dirty="0" smtClean="0"/>
                <a:t>More Free</a:t>
              </a:r>
              <a:endParaRPr lang="en-US" sz="3200" b="1" dirty="0"/>
            </a:p>
          </p:txBody>
        </p:sp>
      </p:grpSp>
      <p:sp>
        <p:nvSpPr>
          <p:cNvPr id="9" name="TextBox 8"/>
          <p:cNvSpPr txBox="1"/>
          <p:nvPr/>
        </p:nvSpPr>
        <p:spPr>
          <a:xfrm>
            <a:off x="152400" y="1828800"/>
            <a:ext cx="4419600" cy="830997"/>
          </a:xfrm>
          <a:prstGeom prst="rect">
            <a:avLst/>
          </a:prstGeom>
          <a:noFill/>
        </p:spPr>
        <p:txBody>
          <a:bodyPr wrap="square" rtlCol="0">
            <a:spAutoFit/>
          </a:bodyPr>
          <a:lstStyle/>
          <a:p>
            <a:pPr>
              <a:spcBef>
                <a:spcPts val="0"/>
              </a:spcBef>
            </a:pPr>
            <a:r>
              <a:rPr lang="en-US" sz="2400" dirty="0" smtClean="0"/>
              <a:t>A more literal translation </a:t>
            </a:r>
            <a:r>
              <a:rPr lang="en-US" sz="2400" u="sng" dirty="0" smtClean="0"/>
              <a:t>lets the reader interpret</a:t>
            </a:r>
            <a:r>
              <a:rPr lang="en-US" sz="2400" dirty="0" smtClean="0"/>
              <a:t> for himself:</a:t>
            </a:r>
          </a:p>
        </p:txBody>
      </p:sp>
      <p:sp>
        <p:nvSpPr>
          <p:cNvPr id="12" name="TextBox 11"/>
          <p:cNvSpPr txBox="1"/>
          <p:nvPr/>
        </p:nvSpPr>
        <p:spPr>
          <a:xfrm>
            <a:off x="4572000" y="1828800"/>
            <a:ext cx="4343400" cy="1569660"/>
          </a:xfrm>
          <a:prstGeom prst="rect">
            <a:avLst/>
          </a:prstGeom>
          <a:noFill/>
        </p:spPr>
        <p:txBody>
          <a:bodyPr wrap="square" rtlCol="0">
            <a:spAutoFit/>
          </a:bodyPr>
          <a:lstStyle/>
          <a:p>
            <a:pPr>
              <a:spcBef>
                <a:spcPts val="0"/>
              </a:spcBef>
            </a:pPr>
            <a:r>
              <a:rPr lang="en-US" sz="2400" dirty="0" smtClean="0"/>
              <a:t>A freer translation </a:t>
            </a:r>
            <a:r>
              <a:rPr lang="en-US" sz="2400" u="sng" dirty="0" smtClean="0"/>
              <a:t>does more interpreting</a:t>
            </a:r>
            <a:r>
              <a:rPr lang="en-US" sz="2400" dirty="0" smtClean="0"/>
              <a:t> for the reader, which sometimes </a:t>
            </a:r>
            <a:r>
              <a:rPr lang="en-US" sz="2400" u="sng" dirty="0" smtClean="0"/>
              <a:t>obscures</a:t>
            </a:r>
            <a:r>
              <a:rPr lang="en-US" sz="2400" dirty="0" smtClean="0"/>
              <a:t> other possible interpretations</a:t>
            </a:r>
          </a:p>
        </p:txBody>
      </p:sp>
    </p:spTree>
  </p:cSld>
  <p:clrMapOvr>
    <a:masterClrMapping/>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2"/>
                                        </p:tgtEl>
                                        <p:attrNameLst>
                                          <p:attrName>style.visibility</p:attrName>
                                        </p:attrNameLst>
                                      </p:cBhvr>
                                      <p:to>
                                        <p:strVal val="visible"/>
                                      </p:to>
                                    </p:set>
                                    <p:anim calcmode="lin" valueType="num">
                                      <p:cBhvr>
                                        <p:cTn id="14" dur="500" fill="hold"/>
                                        <p:tgtEl>
                                          <p:spTgt spid="12"/>
                                        </p:tgtEl>
                                        <p:attrNameLst>
                                          <p:attrName>ppt_w</p:attrName>
                                        </p:attrNameLst>
                                      </p:cBhvr>
                                      <p:tavLst>
                                        <p:tav tm="0">
                                          <p:val>
                                            <p:fltVal val="0"/>
                                          </p:val>
                                        </p:tav>
                                        <p:tav tm="100000">
                                          <p:val>
                                            <p:strVal val="#ppt_w"/>
                                          </p:val>
                                        </p:tav>
                                      </p:tavLst>
                                    </p:anim>
                                    <p:anim calcmode="lin" valueType="num">
                                      <p:cBhvr>
                                        <p:cTn id="15" dur="500" fill="hold"/>
                                        <p:tgtEl>
                                          <p:spTgt spid="12"/>
                                        </p:tgtEl>
                                        <p:attrNameLst>
                                          <p:attrName>ppt_h</p:attrName>
                                        </p:attrNameLst>
                                      </p:cBhvr>
                                      <p:tavLst>
                                        <p:tav tm="0">
                                          <p:val>
                                            <p:fltVal val="0"/>
                                          </p:val>
                                        </p:tav>
                                        <p:tav tm="100000">
                                          <p:val>
                                            <p:strVal val="#ppt_h"/>
                                          </p:val>
                                        </p:tav>
                                      </p:tavLst>
                                    </p:anim>
                                    <p:animEffect transition="in" filter="fade">
                                      <p:cBhvr>
                                        <p:cTn id="16" dur="500"/>
                                        <p:tgtEl>
                                          <p:spTgt spid="12"/>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9">
                                            <p:txEl>
                                              <p:pRg st="0" end="0"/>
                                            </p:txEl>
                                          </p:spTgt>
                                        </p:tgtEl>
                                        <p:attrNameLst>
                                          <p:attrName>style.visibility</p:attrName>
                                        </p:attrNameLst>
                                      </p:cBhvr>
                                      <p:to>
                                        <p:strVal val="visible"/>
                                      </p:to>
                                    </p:set>
                                    <p:anim calcmode="lin" valueType="num">
                                      <p:cBhvr>
                                        <p:cTn id="21"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22"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23" dur="500"/>
                                        <p:tgtEl>
                                          <p:spTgt spid="19">
                                            <p:txEl>
                                              <p:pRg st="0" end="0"/>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9">
                                            <p:txEl>
                                              <p:pRg st="1" end="1"/>
                                            </p:txEl>
                                          </p:spTgt>
                                        </p:tgtEl>
                                        <p:attrNameLst>
                                          <p:attrName>style.visibility</p:attrName>
                                        </p:attrNameLst>
                                      </p:cBhvr>
                                      <p:to>
                                        <p:strVal val="visible"/>
                                      </p:to>
                                    </p:set>
                                    <p:anim calcmode="lin" valueType="num">
                                      <p:cBhvr>
                                        <p:cTn id="28"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29"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30" dur="500"/>
                                        <p:tgtEl>
                                          <p:spTgt spid="19">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21">
                                            <p:txEl>
                                              <p:pRg st="0" end="0"/>
                                            </p:txEl>
                                          </p:spTgt>
                                        </p:tgtEl>
                                        <p:attrNameLst>
                                          <p:attrName>style.visibility</p:attrName>
                                        </p:attrNameLst>
                                      </p:cBhvr>
                                      <p:to>
                                        <p:strVal val="visible"/>
                                      </p:to>
                                    </p:set>
                                    <p:anim calcmode="lin" valueType="num">
                                      <p:cBhvr>
                                        <p:cTn id="35" dur="500" fill="hold"/>
                                        <p:tgtEl>
                                          <p:spTgt spid="21">
                                            <p:txEl>
                                              <p:pRg st="0" end="0"/>
                                            </p:txEl>
                                          </p:spTgt>
                                        </p:tgtEl>
                                        <p:attrNameLst>
                                          <p:attrName>ppt_w</p:attrName>
                                        </p:attrNameLst>
                                      </p:cBhvr>
                                      <p:tavLst>
                                        <p:tav tm="0">
                                          <p:val>
                                            <p:fltVal val="0"/>
                                          </p:val>
                                        </p:tav>
                                        <p:tav tm="100000">
                                          <p:val>
                                            <p:strVal val="#ppt_w"/>
                                          </p:val>
                                        </p:tav>
                                      </p:tavLst>
                                    </p:anim>
                                    <p:anim calcmode="lin" valueType="num">
                                      <p:cBhvr>
                                        <p:cTn id="36" dur="500" fill="hold"/>
                                        <p:tgtEl>
                                          <p:spTgt spid="21">
                                            <p:txEl>
                                              <p:pRg st="0" end="0"/>
                                            </p:txEl>
                                          </p:spTgt>
                                        </p:tgtEl>
                                        <p:attrNameLst>
                                          <p:attrName>ppt_h</p:attrName>
                                        </p:attrNameLst>
                                      </p:cBhvr>
                                      <p:tavLst>
                                        <p:tav tm="0">
                                          <p:val>
                                            <p:fltVal val="0"/>
                                          </p:val>
                                        </p:tav>
                                        <p:tav tm="100000">
                                          <p:val>
                                            <p:strVal val="#ppt_h"/>
                                          </p:val>
                                        </p:tav>
                                      </p:tavLst>
                                    </p:anim>
                                    <p:animEffect transition="in" filter="fade">
                                      <p:cBhvr>
                                        <p:cTn id="37" dur="500"/>
                                        <p:tgtEl>
                                          <p:spTgt spid="21">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21">
                                            <p:txEl>
                                              <p:pRg st="1" end="1"/>
                                            </p:txEl>
                                          </p:spTgt>
                                        </p:tgtEl>
                                        <p:attrNameLst>
                                          <p:attrName>style.visibility</p:attrName>
                                        </p:attrNameLst>
                                      </p:cBhvr>
                                      <p:to>
                                        <p:strVal val="visible"/>
                                      </p:to>
                                    </p:set>
                                    <p:anim calcmode="lin" valueType="num">
                                      <p:cBhvr>
                                        <p:cTn id="42" dur="500" fill="hold"/>
                                        <p:tgtEl>
                                          <p:spTgt spid="21">
                                            <p:txEl>
                                              <p:pRg st="1" end="1"/>
                                            </p:txEl>
                                          </p:spTgt>
                                        </p:tgtEl>
                                        <p:attrNameLst>
                                          <p:attrName>ppt_w</p:attrName>
                                        </p:attrNameLst>
                                      </p:cBhvr>
                                      <p:tavLst>
                                        <p:tav tm="0">
                                          <p:val>
                                            <p:fltVal val="0"/>
                                          </p:val>
                                        </p:tav>
                                        <p:tav tm="100000">
                                          <p:val>
                                            <p:strVal val="#ppt_w"/>
                                          </p:val>
                                        </p:tav>
                                      </p:tavLst>
                                    </p:anim>
                                    <p:anim calcmode="lin" valueType="num">
                                      <p:cBhvr>
                                        <p:cTn id="43" dur="500" fill="hold"/>
                                        <p:tgtEl>
                                          <p:spTgt spid="21">
                                            <p:txEl>
                                              <p:pRg st="1" end="1"/>
                                            </p:txEl>
                                          </p:spTgt>
                                        </p:tgtEl>
                                        <p:attrNameLst>
                                          <p:attrName>ppt_h</p:attrName>
                                        </p:attrNameLst>
                                      </p:cBhvr>
                                      <p:tavLst>
                                        <p:tav tm="0">
                                          <p:val>
                                            <p:fltVal val="0"/>
                                          </p:val>
                                        </p:tav>
                                        <p:tav tm="100000">
                                          <p:val>
                                            <p:strVal val="#ppt_h"/>
                                          </p:val>
                                        </p:tav>
                                      </p:tavLst>
                                    </p:anim>
                                    <p:animEffect transition="in" filter="fade">
                                      <p:cBhvr>
                                        <p:cTn id="44" dur="500"/>
                                        <p:tgtEl>
                                          <p:spTgt spid="2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2" grpId="0"/>
    </p:bld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lstStyle/>
          <a:p>
            <a:r>
              <a:rPr lang="en-US" b="1" dirty="0" smtClean="0">
                <a:effectLst>
                  <a:glow rad="101600">
                    <a:schemeClr val="accent1">
                      <a:satMod val="175000"/>
                      <a:alpha val="40000"/>
                    </a:schemeClr>
                  </a:glow>
                </a:effectLst>
              </a:rPr>
              <a:t>Literal Versus Free Translation</a:t>
            </a:r>
            <a:endParaRPr lang="en-US" b="1" dirty="0">
              <a:effectLst>
                <a:glow rad="101600">
                  <a:schemeClr val="accent1">
                    <a:satMod val="175000"/>
                    <a:alpha val="40000"/>
                  </a:schemeClr>
                </a:glow>
              </a:effectLst>
            </a:endParaRPr>
          </a:p>
        </p:txBody>
      </p:sp>
      <p:sp>
        <p:nvSpPr>
          <p:cNvPr id="19" name="Text Placeholder 18"/>
          <p:cNvSpPr>
            <a:spLocks noGrp="1"/>
          </p:cNvSpPr>
          <p:nvPr>
            <p:ph idx="1"/>
          </p:nvPr>
        </p:nvSpPr>
        <p:spPr>
          <a:xfrm>
            <a:off x="457200" y="838200"/>
            <a:ext cx="8229600" cy="5562600"/>
          </a:xfrm>
        </p:spPr>
        <p:txBody>
          <a:bodyPr anchor="t">
            <a:normAutofit/>
          </a:bodyPr>
          <a:lstStyle/>
          <a:p>
            <a:r>
              <a:rPr lang="en-US" dirty="0" smtClean="0">
                <a:effectLst>
                  <a:glow rad="101600">
                    <a:schemeClr val="accent1">
                      <a:satMod val="175000"/>
                      <a:alpha val="40000"/>
                    </a:schemeClr>
                  </a:glow>
                </a:effectLst>
              </a:rPr>
              <a:t>Some versions don’t </a:t>
            </a:r>
            <a:r>
              <a:rPr lang="en-US" u="sng" dirty="0" smtClean="0">
                <a:effectLst>
                  <a:glow rad="101600">
                    <a:schemeClr val="accent1">
                      <a:satMod val="175000"/>
                      <a:alpha val="40000"/>
                    </a:schemeClr>
                  </a:glow>
                </a:effectLst>
              </a:rPr>
              <a:t>interpret</a:t>
            </a:r>
            <a:r>
              <a:rPr lang="en-US" dirty="0" smtClean="0">
                <a:effectLst>
                  <a:glow rad="101600">
                    <a:schemeClr val="accent1">
                      <a:satMod val="175000"/>
                      <a:alpha val="40000"/>
                    </a:schemeClr>
                  </a:glow>
                </a:effectLst>
              </a:rPr>
              <a:t> — they </a:t>
            </a:r>
            <a:r>
              <a:rPr lang="en-US" u="sng" dirty="0" smtClean="0">
                <a:effectLst>
                  <a:glow rad="101600">
                    <a:schemeClr val="accent1">
                      <a:satMod val="175000"/>
                      <a:alpha val="40000"/>
                    </a:schemeClr>
                  </a:glow>
                </a:effectLst>
              </a:rPr>
              <a:t>distort</a:t>
            </a:r>
            <a:r>
              <a:rPr lang="en-US" dirty="0" smtClean="0">
                <a:effectLst>
                  <a:glow rad="101600">
                    <a:schemeClr val="accent1">
                      <a:satMod val="175000"/>
                      <a:alpha val="40000"/>
                    </a:schemeClr>
                  </a:glow>
                </a:effectLst>
              </a:rPr>
              <a:t>: </a:t>
            </a:r>
          </a:p>
          <a:p>
            <a:pPr lvl="1"/>
            <a:r>
              <a:rPr lang="en-US" dirty="0" smtClean="0">
                <a:effectLst>
                  <a:glow rad="101600">
                    <a:schemeClr val="accent1">
                      <a:satMod val="175000"/>
                      <a:alpha val="40000"/>
                    </a:schemeClr>
                  </a:glow>
                </a:effectLst>
              </a:rPr>
              <a:t>Some are notorious for omitting references to God’s sovereignty in salvation, or for attempting to deny the deity of Christ. </a:t>
            </a:r>
          </a:p>
          <a:p>
            <a:pPr lvl="1"/>
            <a:r>
              <a:rPr lang="en-US" dirty="0" smtClean="0">
                <a:effectLst>
                  <a:glow rad="101600">
                    <a:schemeClr val="accent1">
                      <a:satMod val="175000"/>
                      <a:alpha val="40000"/>
                    </a:schemeClr>
                  </a:glow>
                </a:effectLst>
              </a:rPr>
              <a:t>In these instances, the translators are neither faithful to the form or the meaning. They have </a:t>
            </a:r>
            <a:r>
              <a:rPr lang="en-US" u="sng" dirty="0" smtClean="0">
                <a:effectLst>
                  <a:glow rad="101600">
                    <a:schemeClr val="accent1">
                      <a:satMod val="175000"/>
                      <a:alpha val="40000"/>
                    </a:schemeClr>
                  </a:glow>
                </a:effectLst>
              </a:rPr>
              <a:t>perverted</a:t>
            </a:r>
            <a:r>
              <a:rPr lang="en-US" dirty="0" smtClean="0">
                <a:effectLst>
                  <a:glow rad="101600">
                    <a:schemeClr val="accent1">
                      <a:satMod val="175000"/>
                      <a:alpha val="40000"/>
                    </a:schemeClr>
                  </a:glow>
                </a:effectLst>
              </a:rPr>
              <a:t> the Word of God.</a:t>
            </a:r>
          </a:p>
        </p:txBody>
      </p:sp>
      <p:sp>
        <p:nvSpPr>
          <p:cNvPr id="9" name="Rectangle 8"/>
          <p:cNvSpPr/>
          <p:nvPr/>
        </p:nvSpPr>
        <p:spPr>
          <a:xfrm>
            <a:off x="914400" y="6488668"/>
            <a:ext cx="7210372" cy="369332"/>
          </a:xfrm>
          <a:prstGeom prst="rect">
            <a:avLst/>
          </a:prstGeom>
        </p:spPr>
        <p:txBody>
          <a:bodyPr wrap="none">
            <a:spAutoFit/>
          </a:bodyPr>
          <a:lstStyle/>
          <a:p>
            <a:r>
              <a:rPr lang="en-US" dirty="0" smtClean="0"/>
              <a:t>http://www.biblestudymagazine.com/preview/choosetranslationWeb.pdf</a:t>
            </a:r>
            <a:endParaRPr lang="en-US" dirty="0"/>
          </a:p>
        </p:txBody>
      </p:sp>
    </p:spTree>
  </p:cSld>
  <p:clrMapOvr>
    <a:overrideClrMapping bg1="lt1" tx1="dk1" bg2="lt2" tx2="dk2" accent1="accent1" accent2="accent2" accent3="accent3" accent4="accent4" accent5="accent5" accent6="accent6" hlink="hlink" folHlink="folHlink"/>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 calcmode="lin" valueType="num">
                                      <p:cBhvr>
                                        <p:cTn id="7"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9">
                                            <p:txEl>
                                              <p:pRg st="2" end="2"/>
                                            </p:txEl>
                                          </p:spTgt>
                                        </p:tgtEl>
                                        <p:attrNameLst>
                                          <p:attrName>style.visibility</p:attrName>
                                        </p:attrNameLst>
                                      </p:cBhvr>
                                      <p:to>
                                        <p:strVal val="visible"/>
                                      </p:to>
                                    </p:set>
                                    <p:anim calcmode="lin" valueType="num">
                                      <p:cBhvr>
                                        <p:cTn id="14"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Literal Versus Free Translation</a:t>
            </a:r>
            <a:endParaRPr lang="en-US" dirty="0"/>
          </a:p>
        </p:txBody>
      </p:sp>
      <p:grpSp>
        <p:nvGrpSpPr>
          <p:cNvPr id="2" name="Group 15"/>
          <p:cNvGrpSpPr/>
          <p:nvPr/>
        </p:nvGrpSpPr>
        <p:grpSpPr>
          <a:xfrm>
            <a:off x="228600" y="1371600"/>
            <a:ext cx="8610600" cy="584775"/>
            <a:chOff x="228600" y="1828800"/>
            <a:chExt cx="8610600" cy="584775"/>
          </a:xfrm>
        </p:grpSpPr>
        <p:cxnSp>
          <p:nvCxnSpPr>
            <p:cNvPr id="7" name="Straight Arrow Connector 6"/>
            <p:cNvCxnSpPr/>
            <p:nvPr/>
          </p:nvCxnSpPr>
          <p:spPr>
            <a:xfrm>
              <a:off x="228600" y="2133600"/>
              <a:ext cx="8610600" cy="2136"/>
            </a:xfrm>
            <a:prstGeom prst="straightConnector1">
              <a:avLst/>
            </a:prstGeom>
            <a:ln w="635000">
              <a:solidFill>
                <a:schemeClr val="tx2">
                  <a:lumMod val="40000"/>
                  <a:lumOff val="60000"/>
                </a:schemeClr>
              </a:solidFill>
              <a:headEnd type="stealth" w="sm" len="sm"/>
              <a:tailEnd type="stealth" w="sm"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9600" y="1828800"/>
              <a:ext cx="2438400" cy="584775"/>
            </a:xfrm>
            <a:prstGeom prst="rect">
              <a:avLst/>
            </a:prstGeom>
            <a:noFill/>
          </p:spPr>
          <p:txBody>
            <a:bodyPr wrap="square" rtlCol="0">
              <a:spAutoFit/>
            </a:bodyPr>
            <a:lstStyle/>
            <a:p>
              <a:r>
                <a:rPr lang="en-US" sz="3200" b="1" dirty="0" smtClean="0"/>
                <a:t>More Literal</a:t>
              </a:r>
              <a:endParaRPr lang="en-US" sz="3200" b="1" dirty="0"/>
            </a:p>
          </p:txBody>
        </p:sp>
        <p:sp>
          <p:nvSpPr>
            <p:cNvPr id="11" name="TextBox 10"/>
            <p:cNvSpPr txBox="1"/>
            <p:nvPr/>
          </p:nvSpPr>
          <p:spPr>
            <a:xfrm>
              <a:off x="6400800" y="1828800"/>
              <a:ext cx="2057400" cy="584775"/>
            </a:xfrm>
            <a:prstGeom prst="rect">
              <a:avLst/>
            </a:prstGeom>
            <a:noFill/>
          </p:spPr>
          <p:txBody>
            <a:bodyPr wrap="square" rtlCol="0">
              <a:spAutoFit/>
            </a:bodyPr>
            <a:lstStyle/>
            <a:p>
              <a:pPr algn="r"/>
              <a:r>
                <a:rPr lang="en-US" sz="3200" b="1" dirty="0" smtClean="0"/>
                <a:t>More Free</a:t>
              </a:r>
              <a:endParaRPr lang="en-US" sz="3200" b="1" dirty="0"/>
            </a:p>
          </p:txBody>
        </p:sp>
      </p:grpSp>
      <p:sp>
        <p:nvSpPr>
          <p:cNvPr id="23" name="TextBox 22"/>
          <p:cNvSpPr txBox="1"/>
          <p:nvPr/>
        </p:nvSpPr>
        <p:spPr>
          <a:xfrm>
            <a:off x="304800" y="2819400"/>
            <a:ext cx="3974101" cy="369332"/>
          </a:xfrm>
          <a:prstGeom prst="rect">
            <a:avLst/>
          </a:prstGeom>
          <a:noFill/>
        </p:spPr>
        <p:txBody>
          <a:bodyPr wrap="none" rtlCol="0">
            <a:spAutoFit/>
          </a:bodyPr>
          <a:lstStyle/>
          <a:p>
            <a:r>
              <a:rPr lang="en-US" b="1" dirty="0" smtClean="0"/>
              <a:t>YLT: </a:t>
            </a:r>
            <a:r>
              <a:rPr lang="en-US" dirty="0" smtClean="0"/>
              <a:t>What -- to me and to thee, woman?</a:t>
            </a:r>
            <a:endParaRPr lang="en-US" dirty="0"/>
          </a:p>
        </p:txBody>
      </p:sp>
      <p:sp>
        <p:nvSpPr>
          <p:cNvPr id="24" name="TextBox 23"/>
          <p:cNvSpPr txBox="1"/>
          <p:nvPr/>
        </p:nvSpPr>
        <p:spPr>
          <a:xfrm>
            <a:off x="3733800" y="1981200"/>
            <a:ext cx="1619354" cy="523220"/>
          </a:xfrm>
          <a:prstGeom prst="rect">
            <a:avLst/>
          </a:prstGeom>
          <a:noFill/>
        </p:spPr>
        <p:txBody>
          <a:bodyPr wrap="none" rtlCol="0">
            <a:spAutoFit/>
          </a:bodyPr>
          <a:lstStyle/>
          <a:p>
            <a:r>
              <a:rPr lang="en-US" sz="2800" b="1" dirty="0" smtClean="0"/>
              <a:t>John 2:4b</a:t>
            </a:r>
            <a:endParaRPr lang="en-US" sz="2800" b="1" dirty="0"/>
          </a:p>
        </p:txBody>
      </p:sp>
      <p:sp>
        <p:nvSpPr>
          <p:cNvPr id="25" name="TextBox 24"/>
          <p:cNvSpPr txBox="1"/>
          <p:nvPr/>
        </p:nvSpPr>
        <p:spPr>
          <a:xfrm>
            <a:off x="1490250" y="3505200"/>
            <a:ext cx="4974632" cy="369332"/>
          </a:xfrm>
          <a:prstGeom prst="rect">
            <a:avLst/>
          </a:prstGeom>
          <a:noFill/>
        </p:spPr>
        <p:txBody>
          <a:bodyPr wrap="none" rtlCol="0">
            <a:spAutoFit/>
          </a:bodyPr>
          <a:lstStyle/>
          <a:p>
            <a:r>
              <a:rPr lang="en-US" b="1" dirty="0" smtClean="0"/>
              <a:t>NASB: </a:t>
            </a:r>
            <a:r>
              <a:rPr lang="en-US" dirty="0" smtClean="0"/>
              <a:t>Woman, what does that have to do with us?</a:t>
            </a:r>
            <a:endParaRPr lang="en-US" dirty="0"/>
          </a:p>
        </p:txBody>
      </p:sp>
      <p:sp>
        <p:nvSpPr>
          <p:cNvPr id="26" name="TextBox 25"/>
          <p:cNvSpPr txBox="1"/>
          <p:nvPr/>
        </p:nvSpPr>
        <p:spPr>
          <a:xfrm>
            <a:off x="3676231" y="4191000"/>
            <a:ext cx="4217821" cy="369332"/>
          </a:xfrm>
          <a:prstGeom prst="rect">
            <a:avLst/>
          </a:prstGeom>
          <a:noFill/>
        </p:spPr>
        <p:txBody>
          <a:bodyPr wrap="none" rtlCol="0">
            <a:spAutoFit/>
          </a:bodyPr>
          <a:lstStyle/>
          <a:p>
            <a:r>
              <a:rPr lang="en-US" b="1" dirty="0" smtClean="0"/>
              <a:t>NIV: </a:t>
            </a:r>
            <a:r>
              <a:rPr lang="en-US" dirty="0" smtClean="0"/>
              <a:t>Dear woman, why do you involve me?</a:t>
            </a:r>
            <a:endParaRPr lang="en-US" dirty="0"/>
          </a:p>
        </p:txBody>
      </p:sp>
      <p:sp>
        <p:nvSpPr>
          <p:cNvPr id="27" name="Rectangle 26"/>
          <p:cNvSpPr/>
          <p:nvPr/>
        </p:nvSpPr>
        <p:spPr>
          <a:xfrm>
            <a:off x="5105400" y="4876800"/>
            <a:ext cx="3665042" cy="369332"/>
          </a:xfrm>
          <a:prstGeom prst="rect">
            <a:avLst/>
          </a:prstGeom>
        </p:spPr>
        <p:txBody>
          <a:bodyPr wrap="none">
            <a:spAutoFit/>
          </a:bodyPr>
          <a:lstStyle/>
          <a:p>
            <a:r>
              <a:rPr lang="en-US" b="1" dirty="0" smtClean="0"/>
              <a:t>TEV: </a:t>
            </a:r>
            <a:r>
              <a:rPr lang="en-US" dirty="0" smtClean="0"/>
              <a:t>You must not tell me what to do</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Literal Versus Free Translation</a:t>
            </a:r>
            <a:endParaRPr lang="en-US" dirty="0"/>
          </a:p>
        </p:txBody>
      </p:sp>
      <p:grpSp>
        <p:nvGrpSpPr>
          <p:cNvPr id="2" name="Group 15"/>
          <p:cNvGrpSpPr/>
          <p:nvPr/>
        </p:nvGrpSpPr>
        <p:grpSpPr>
          <a:xfrm>
            <a:off x="228600" y="1371600"/>
            <a:ext cx="8610600" cy="584775"/>
            <a:chOff x="228600" y="1828800"/>
            <a:chExt cx="8610600" cy="584775"/>
          </a:xfrm>
        </p:grpSpPr>
        <p:cxnSp>
          <p:nvCxnSpPr>
            <p:cNvPr id="7" name="Straight Arrow Connector 6"/>
            <p:cNvCxnSpPr/>
            <p:nvPr/>
          </p:nvCxnSpPr>
          <p:spPr>
            <a:xfrm>
              <a:off x="228600" y="2133600"/>
              <a:ext cx="8610600" cy="2136"/>
            </a:xfrm>
            <a:prstGeom prst="straightConnector1">
              <a:avLst/>
            </a:prstGeom>
            <a:ln w="635000">
              <a:solidFill>
                <a:schemeClr val="tx2">
                  <a:lumMod val="40000"/>
                  <a:lumOff val="60000"/>
                </a:schemeClr>
              </a:solidFill>
              <a:headEnd type="stealth" w="sm" len="sm"/>
              <a:tailEnd type="stealth" w="sm" len="sm"/>
            </a:ln>
          </p:spPr>
          <p:style>
            <a:lnRef idx="1">
              <a:schemeClr val="accent1"/>
            </a:lnRef>
            <a:fillRef idx="0">
              <a:schemeClr val="accent1"/>
            </a:fillRef>
            <a:effectRef idx="0">
              <a:schemeClr val="accent1"/>
            </a:effectRef>
            <a:fontRef idx="minor">
              <a:schemeClr val="tx1"/>
            </a:fontRef>
          </p:style>
        </p:cxnSp>
        <p:sp>
          <p:nvSpPr>
            <p:cNvPr id="10" name="TextBox 9"/>
            <p:cNvSpPr txBox="1"/>
            <p:nvPr/>
          </p:nvSpPr>
          <p:spPr>
            <a:xfrm>
              <a:off x="609600" y="1828800"/>
              <a:ext cx="2438400" cy="584775"/>
            </a:xfrm>
            <a:prstGeom prst="rect">
              <a:avLst/>
            </a:prstGeom>
            <a:noFill/>
          </p:spPr>
          <p:txBody>
            <a:bodyPr wrap="square" rtlCol="0">
              <a:spAutoFit/>
            </a:bodyPr>
            <a:lstStyle/>
            <a:p>
              <a:r>
                <a:rPr lang="en-US" sz="3200" b="1" dirty="0" smtClean="0"/>
                <a:t>More Literal</a:t>
              </a:r>
              <a:endParaRPr lang="en-US" sz="3200" b="1" dirty="0"/>
            </a:p>
          </p:txBody>
        </p:sp>
        <p:sp>
          <p:nvSpPr>
            <p:cNvPr id="11" name="TextBox 10"/>
            <p:cNvSpPr txBox="1"/>
            <p:nvPr/>
          </p:nvSpPr>
          <p:spPr>
            <a:xfrm>
              <a:off x="6400800" y="1828800"/>
              <a:ext cx="2057400" cy="584775"/>
            </a:xfrm>
            <a:prstGeom prst="rect">
              <a:avLst/>
            </a:prstGeom>
            <a:noFill/>
          </p:spPr>
          <p:txBody>
            <a:bodyPr wrap="square" rtlCol="0">
              <a:spAutoFit/>
            </a:bodyPr>
            <a:lstStyle/>
            <a:p>
              <a:pPr algn="r"/>
              <a:r>
                <a:rPr lang="en-US" sz="3200" b="1" dirty="0" smtClean="0"/>
                <a:t>More Free</a:t>
              </a:r>
              <a:endParaRPr lang="en-US" sz="3200" b="1" dirty="0"/>
            </a:p>
          </p:txBody>
        </p:sp>
      </p:grpSp>
      <p:sp>
        <p:nvSpPr>
          <p:cNvPr id="23" name="TextBox 22"/>
          <p:cNvSpPr txBox="1"/>
          <p:nvPr/>
        </p:nvSpPr>
        <p:spPr>
          <a:xfrm>
            <a:off x="304800" y="2819400"/>
            <a:ext cx="8101449" cy="369332"/>
          </a:xfrm>
          <a:prstGeom prst="rect">
            <a:avLst/>
          </a:prstGeom>
          <a:noFill/>
        </p:spPr>
        <p:txBody>
          <a:bodyPr wrap="none" rtlCol="0">
            <a:spAutoFit/>
          </a:bodyPr>
          <a:lstStyle/>
          <a:p>
            <a:r>
              <a:rPr lang="en-US" b="1" dirty="0" smtClean="0"/>
              <a:t>NASB: </a:t>
            </a:r>
            <a:r>
              <a:rPr lang="en-US" dirty="0" smtClean="0"/>
              <a:t>I have manifested Your name to the men whom You gave Me out of the world.</a:t>
            </a:r>
            <a:endParaRPr lang="en-US" dirty="0"/>
          </a:p>
        </p:txBody>
      </p:sp>
      <p:sp>
        <p:nvSpPr>
          <p:cNvPr id="24" name="TextBox 23"/>
          <p:cNvSpPr txBox="1"/>
          <p:nvPr/>
        </p:nvSpPr>
        <p:spPr>
          <a:xfrm>
            <a:off x="3733800" y="1981200"/>
            <a:ext cx="1787669" cy="523220"/>
          </a:xfrm>
          <a:prstGeom prst="rect">
            <a:avLst/>
          </a:prstGeom>
          <a:noFill/>
        </p:spPr>
        <p:txBody>
          <a:bodyPr wrap="none" rtlCol="0">
            <a:spAutoFit/>
          </a:bodyPr>
          <a:lstStyle/>
          <a:p>
            <a:r>
              <a:rPr lang="en-US" sz="2800" b="1" dirty="0" smtClean="0"/>
              <a:t>John 17:6a</a:t>
            </a:r>
            <a:endParaRPr lang="en-US" sz="2800" b="1" dirty="0"/>
          </a:p>
        </p:txBody>
      </p:sp>
      <p:sp>
        <p:nvSpPr>
          <p:cNvPr id="25" name="TextBox 24"/>
          <p:cNvSpPr txBox="1"/>
          <p:nvPr/>
        </p:nvSpPr>
        <p:spPr>
          <a:xfrm>
            <a:off x="1490250" y="3498334"/>
            <a:ext cx="7196550" cy="646331"/>
          </a:xfrm>
          <a:prstGeom prst="rect">
            <a:avLst/>
          </a:prstGeom>
          <a:noFill/>
        </p:spPr>
        <p:txBody>
          <a:bodyPr wrap="square" rtlCol="0">
            <a:spAutoFit/>
          </a:bodyPr>
          <a:lstStyle/>
          <a:p>
            <a:r>
              <a:rPr lang="en-US" b="1" dirty="0" smtClean="0"/>
              <a:t>ESV: </a:t>
            </a:r>
            <a:r>
              <a:rPr lang="en-US" dirty="0" smtClean="0"/>
              <a:t>I have manifested your name to the people whom you gave me out of the world.</a:t>
            </a:r>
            <a:endParaRPr lang="en-US" dirty="0"/>
          </a:p>
        </p:txBody>
      </p:sp>
      <p:sp>
        <p:nvSpPr>
          <p:cNvPr id="26" name="TextBox 25"/>
          <p:cNvSpPr txBox="1"/>
          <p:nvPr/>
        </p:nvSpPr>
        <p:spPr>
          <a:xfrm>
            <a:off x="3676231" y="4454267"/>
            <a:ext cx="5086769" cy="646331"/>
          </a:xfrm>
          <a:prstGeom prst="rect">
            <a:avLst/>
          </a:prstGeom>
          <a:noFill/>
        </p:spPr>
        <p:txBody>
          <a:bodyPr wrap="square" rtlCol="0">
            <a:spAutoFit/>
          </a:bodyPr>
          <a:lstStyle/>
          <a:p>
            <a:r>
              <a:rPr lang="en-US" b="1" dirty="0" smtClean="0"/>
              <a:t>NIV: </a:t>
            </a:r>
            <a:r>
              <a:rPr lang="en-US" dirty="0" smtClean="0"/>
              <a:t>I have revealed you to those whom you gave me out of the world.</a:t>
            </a:r>
            <a:endParaRPr lang="en-US" dirty="0"/>
          </a:p>
        </p:txBody>
      </p:sp>
      <p:sp>
        <p:nvSpPr>
          <p:cNvPr id="27" name="Rectangle 26"/>
          <p:cNvSpPr/>
          <p:nvPr/>
        </p:nvSpPr>
        <p:spPr>
          <a:xfrm>
            <a:off x="5105400" y="5410200"/>
            <a:ext cx="3657600" cy="923330"/>
          </a:xfrm>
          <a:prstGeom prst="rect">
            <a:avLst/>
          </a:prstGeom>
        </p:spPr>
        <p:txBody>
          <a:bodyPr wrap="square">
            <a:spAutoFit/>
          </a:bodyPr>
          <a:lstStyle/>
          <a:p>
            <a:r>
              <a:rPr lang="en-US" b="1" dirty="0" smtClean="0"/>
              <a:t>CEV: </a:t>
            </a:r>
            <a:r>
              <a:rPr lang="en-US" dirty="0" smtClean="0"/>
              <a:t>You have given me some followers from this world, and I have shown them what you are like.</a:t>
            </a:r>
            <a:endParaRPr lang="en-US" dirty="0"/>
          </a:p>
        </p:txBody>
      </p:sp>
    </p:spTree>
  </p:cSld>
  <p:clrMapOvr>
    <a:masterClrMapping/>
  </p:clrMapOvr>
  <p:transition>
    <p:wipe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 calcmode="lin" valueType="num">
                                      <p:cBhvr>
                                        <p:cTn id="7" dur="500" fill="hold"/>
                                        <p:tgtEl>
                                          <p:spTgt spid="23"/>
                                        </p:tgtEl>
                                        <p:attrNameLst>
                                          <p:attrName>ppt_w</p:attrName>
                                        </p:attrNameLst>
                                      </p:cBhvr>
                                      <p:tavLst>
                                        <p:tav tm="0">
                                          <p:val>
                                            <p:fltVal val="0"/>
                                          </p:val>
                                        </p:tav>
                                        <p:tav tm="100000">
                                          <p:val>
                                            <p:strVal val="#ppt_w"/>
                                          </p:val>
                                        </p:tav>
                                      </p:tavLst>
                                    </p:anim>
                                    <p:anim calcmode="lin" valueType="num">
                                      <p:cBhvr>
                                        <p:cTn id="8" dur="500" fill="hold"/>
                                        <p:tgtEl>
                                          <p:spTgt spid="23"/>
                                        </p:tgtEl>
                                        <p:attrNameLst>
                                          <p:attrName>ppt_h</p:attrName>
                                        </p:attrNameLst>
                                      </p:cBhvr>
                                      <p:tavLst>
                                        <p:tav tm="0">
                                          <p:val>
                                            <p:fltVal val="0"/>
                                          </p:val>
                                        </p:tav>
                                        <p:tav tm="100000">
                                          <p:val>
                                            <p:strVal val="#ppt_h"/>
                                          </p:val>
                                        </p:tav>
                                      </p:tavLst>
                                    </p:anim>
                                    <p:animEffect transition="in" filter="fade">
                                      <p:cBhvr>
                                        <p:cTn id="9" dur="500"/>
                                        <p:tgtEl>
                                          <p:spTgt spid="23"/>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25"/>
                                        </p:tgtEl>
                                        <p:attrNameLst>
                                          <p:attrName>style.visibility</p:attrName>
                                        </p:attrNameLst>
                                      </p:cBhvr>
                                      <p:to>
                                        <p:strVal val="visible"/>
                                      </p:to>
                                    </p:set>
                                    <p:anim calcmode="lin" valueType="num">
                                      <p:cBhvr>
                                        <p:cTn id="14" dur="500" fill="hold"/>
                                        <p:tgtEl>
                                          <p:spTgt spid="25"/>
                                        </p:tgtEl>
                                        <p:attrNameLst>
                                          <p:attrName>ppt_w</p:attrName>
                                        </p:attrNameLst>
                                      </p:cBhvr>
                                      <p:tavLst>
                                        <p:tav tm="0">
                                          <p:val>
                                            <p:fltVal val="0"/>
                                          </p:val>
                                        </p:tav>
                                        <p:tav tm="100000">
                                          <p:val>
                                            <p:strVal val="#ppt_w"/>
                                          </p:val>
                                        </p:tav>
                                      </p:tavLst>
                                    </p:anim>
                                    <p:anim calcmode="lin" valueType="num">
                                      <p:cBhvr>
                                        <p:cTn id="15" dur="500" fill="hold"/>
                                        <p:tgtEl>
                                          <p:spTgt spid="25"/>
                                        </p:tgtEl>
                                        <p:attrNameLst>
                                          <p:attrName>ppt_h</p:attrName>
                                        </p:attrNameLst>
                                      </p:cBhvr>
                                      <p:tavLst>
                                        <p:tav tm="0">
                                          <p:val>
                                            <p:fltVal val="0"/>
                                          </p:val>
                                        </p:tav>
                                        <p:tav tm="100000">
                                          <p:val>
                                            <p:strVal val="#ppt_h"/>
                                          </p:val>
                                        </p:tav>
                                      </p:tavLst>
                                    </p:anim>
                                    <p:animEffect transition="in" filter="fade">
                                      <p:cBhvr>
                                        <p:cTn id="16" dur="500"/>
                                        <p:tgtEl>
                                          <p:spTgt spid="25"/>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grpId="0" nodeType="clickEffect">
                                  <p:stCondLst>
                                    <p:cond delay="0"/>
                                  </p:stCondLst>
                                  <p:childTnLst>
                                    <p:set>
                                      <p:cBhvr>
                                        <p:cTn id="20" dur="1" fill="hold">
                                          <p:stCondLst>
                                            <p:cond delay="0"/>
                                          </p:stCondLst>
                                        </p:cTn>
                                        <p:tgtEl>
                                          <p:spTgt spid="26"/>
                                        </p:tgtEl>
                                        <p:attrNameLst>
                                          <p:attrName>style.visibility</p:attrName>
                                        </p:attrNameLst>
                                      </p:cBhvr>
                                      <p:to>
                                        <p:strVal val="visible"/>
                                      </p:to>
                                    </p:set>
                                    <p:anim calcmode="lin" valueType="num">
                                      <p:cBhvr>
                                        <p:cTn id="21" dur="500" fill="hold"/>
                                        <p:tgtEl>
                                          <p:spTgt spid="26"/>
                                        </p:tgtEl>
                                        <p:attrNameLst>
                                          <p:attrName>ppt_w</p:attrName>
                                        </p:attrNameLst>
                                      </p:cBhvr>
                                      <p:tavLst>
                                        <p:tav tm="0">
                                          <p:val>
                                            <p:fltVal val="0"/>
                                          </p:val>
                                        </p:tav>
                                        <p:tav tm="100000">
                                          <p:val>
                                            <p:strVal val="#ppt_w"/>
                                          </p:val>
                                        </p:tav>
                                      </p:tavLst>
                                    </p:anim>
                                    <p:anim calcmode="lin" valueType="num">
                                      <p:cBhvr>
                                        <p:cTn id="22" dur="500" fill="hold"/>
                                        <p:tgtEl>
                                          <p:spTgt spid="26"/>
                                        </p:tgtEl>
                                        <p:attrNameLst>
                                          <p:attrName>ppt_h</p:attrName>
                                        </p:attrNameLst>
                                      </p:cBhvr>
                                      <p:tavLst>
                                        <p:tav tm="0">
                                          <p:val>
                                            <p:fltVal val="0"/>
                                          </p:val>
                                        </p:tav>
                                        <p:tav tm="100000">
                                          <p:val>
                                            <p:strVal val="#ppt_h"/>
                                          </p:val>
                                        </p:tav>
                                      </p:tavLst>
                                    </p:anim>
                                    <p:animEffect transition="in" filter="fade">
                                      <p:cBhvr>
                                        <p:cTn id="23" dur="500"/>
                                        <p:tgtEl>
                                          <p:spTgt spid="2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5" grpId="0"/>
      <p:bldP spid="26" grpId="0"/>
      <p:bldP spid="27" grpId="0"/>
    </p:bldLst>
  </p:timing>
</p:sld>
</file>

<file path=ppt/slides/slide7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8229600" cy="6354762"/>
          </a:xfrm>
        </p:spPr>
        <p:txBody>
          <a:bodyPr>
            <a:noAutofit/>
          </a:bodyPr>
          <a:lstStyle/>
          <a:p>
            <a:r>
              <a:rPr lang="en-US" sz="8000" b="1" dirty="0" smtClean="0">
                <a:effectLst>
                  <a:outerShdw blurRad="76200" dist="63500" dir="2700000" algn="tl" rotWithShape="0">
                    <a:schemeClr val="accent1"/>
                  </a:outerShdw>
                </a:effectLst>
              </a:rPr>
              <a:t>Review Questions</a:t>
            </a:r>
            <a:br>
              <a:rPr lang="en-US" sz="8000" b="1" dirty="0" smtClean="0">
                <a:effectLst>
                  <a:outerShdw blurRad="76200" dist="63500" dir="2700000" algn="tl" rotWithShape="0">
                    <a:schemeClr val="accent1"/>
                  </a:outerShdw>
                </a:effectLst>
              </a:rPr>
            </a:br>
            <a:r>
              <a:rPr lang="en-US" sz="8000" b="1" dirty="0" smtClean="0">
                <a:effectLst>
                  <a:outerShdw blurRad="76200" dist="63500" dir="2700000" algn="tl" rotWithShape="0">
                    <a:schemeClr val="accent1"/>
                  </a:outerShdw>
                </a:effectLst>
              </a:rPr>
              <a:t>on </a:t>
            </a:r>
            <a:br>
              <a:rPr lang="en-US" sz="8000" b="1" dirty="0" smtClean="0">
                <a:effectLst>
                  <a:outerShdw blurRad="76200" dist="63500" dir="2700000" algn="tl" rotWithShape="0">
                    <a:schemeClr val="accent1"/>
                  </a:outerShdw>
                </a:effectLst>
              </a:rPr>
            </a:br>
            <a:r>
              <a:rPr lang="en-US" sz="8000" b="1" dirty="0" smtClean="0">
                <a:effectLst>
                  <a:outerShdw blurRad="76200" dist="63500" dir="2700000" algn="tl" rotWithShape="0">
                    <a:schemeClr val="accent1"/>
                  </a:outerShdw>
                </a:effectLst>
              </a:rPr>
              <a:t>Literal Versus Free Translations</a:t>
            </a:r>
          </a:p>
        </p:txBody>
      </p:sp>
    </p:spTree>
  </p:cSld>
  <p:clrMapOvr>
    <a:overrideClrMapping bg1="lt1" tx1="dk1" bg2="lt2" tx2="dk2" accent1="accent1" accent2="accent2" accent3="accent3" accent4="accent4" accent5="accent5" accent6="accent6" hlink="hlink" folHlink="folHlink"/>
  </p:clrMapOvr>
  <p:transition>
    <p:wedge/>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lstStyle/>
          <a:p>
            <a:r>
              <a:rPr lang="en-US" b="1" dirty="0" smtClean="0">
                <a:effectLst>
                  <a:glow rad="101600">
                    <a:schemeClr val="accent1">
                      <a:satMod val="175000"/>
                      <a:alpha val="40000"/>
                    </a:schemeClr>
                  </a:glow>
                </a:effectLst>
              </a:rPr>
              <a:t>Review Questions</a:t>
            </a:r>
            <a:endParaRPr lang="en-US" b="1" dirty="0">
              <a:effectLst>
                <a:glow rad="101600">
                  <a:schemeClr val="accent1">
                    <a:satMod val="175000"/>
                    <a:alpha val="40000"/>
                  </a:schemeClr>
                </a:glow>
              </a:effectLst>
            </a:endParaRPr>
          </a:p>
        </p:txBody>
      </p:sp>
      <p:sp>
        <p:nvSpPr>
          <p:cNvPr id="19" name="Text Placeholder 18"/>
          <p:cNvSpPr>
            <a:spLocks noGrp="1"/>
          </p:cNvSpPr>
          <p:nvPr>
            <p:ph idx="1"/>
          </p:nvPr>
        </p:nvSpPr>
        <p:spPr>
          <a:xfrm>
            <a:off x="457200" y="838200"/>
            <a:ext cx="8229600" cy="5867400"/>
          </a:xfrm>
        </p:spPr>
        <p:txBody>
          <a:bodyPr anchor="t">
            <a:normAutofit fontScale="92500" lnSpcReduction="10000"/>
          </a:bodyPr>
          <a:lstStyle/>
          <a:p>
            <a:r>
              <a:rPr lang="en-US" dirty="0" smtClean="0">
                <a:effectLst>
                  <a:glow rad="101600">
                    <a:schemeClr val="accent1">
                      <a:satMod val="175000"/>
                      <a:alpha val="40000"/>
                    </a:schemeClr>
                  </a:glow>
                </a:effectLst>
              </a:rPr>
              <a:t>Name the </a:t>
            </a:r>
            <a:r>
              <a:rPr lang="en-US" u="sng" dirty="0" smtClean="0">
                <a:effectLst>
                  <a:glow rad="101600">
                    <a:schemeClr val="accent1">
                      <a:satMod val="175000"/>
                      <a:alpha val="40000"/>
                    </a:schemeClr>
                  </a:glow>
                </a:effectLst>
              </a:rPr>
              <a:t>three</a:t>
            </a:r>
            <a:r>
              <a:rPr lang="en-US" dirty="0" smtClean="0">
                <a:effectLst>
                  <a:glow rad="101600">
                    <a:schemeClr val="accent1">
                      <a:satMod val="175000"/>
                      <a:alpha val="40000"/>
                    </a:schemeClr>
                  </a:glow>
                </a:effectLst>
              </a:rPr>
              <a:t> categories of translations that I described last time and explain the differences between these categories – name one or two translations that fit in each category:</a:t>
            </a:r>
          </a:p>
          <a:p>
            <a:pPr lvl="1"/>
            <a:r>
              <a:rPr lang="en-US" u="sng" dirty="0" smtClean="0">
                <a:effectLst>
                  <a:glow rad="101600">
                    <a:schemeClr val="accent6">
                      <a:satMod val="175000"/>
                      <a:alpha val="40000"/>
                    </a:schemeClr>
                  </a:glow>
                </a:effectLst>
              </a:rPr>
              <a:t>Literal or “word for word” translations</a:t>
            </a:r>
            <a:r>
              <a:rPr lang="en-US" dirty="0" smtClean="0">
                <a:effectLst>
                  <a:glow rad="101600">
                    <a:schemeClr val="accent6">
                      <a:satMod val="175000"/>
                      <a:alpha val="40000"/>
                    </a:schemeClr>
                  </a:glow>
                </a:effectLst>
              </a:rPr>
              <a:t> – try as much as possible to follow the structure and wording of the original Greek or Hebrew (KJV, NASB, NKJV, ESV)</a:t>
            </a:r>
          </a:p>
          <a:p>
            <a:pPr lvl="1"/>
            <a:r>
              <a:rPr lang="en-US" u="sng" dirty="0" smtClean="0">
                <a:effectLst>
                  <a:glow rad="101600">
                    <a:schemeClr val="accent6">
                      <a:satMod val="175000"/>
                      <a:alpha val="40000"/>
                    </a:schemeClr>
                  </a:glow>
                </a:effectLst>
              </a:rPr>
              <a:t>“Dynamic equivalent” translations</a:t>
            </a:r>
            <a:r>
              <a:rPr lang="en-US" dirty="0" smtClean="0">
                <a:effectLst>
                  <a:glow rad="101600">
                    <a:schemeClr val="accent6">
                      <a:satMod val="175000"/>
                      <a:alpha val="40000"/>
                    </a:schemeClr>
                  </a:glow>
                </a:effectLst>
              </a:rPr>
              <a:t> – try to express the </a:t>
            </a:r>
            <a:r>
              <a:rPr lang="en-US" u="sng" dirty="0" smtClean="0">
                <a:effectLst>
                  <a:glow rad="101600">
                    <a:schemeClr val="accent6">
                      <a:satMod val="175000"/>
                      <a:alpha val="40000"/>
                    </a:schemeClr>
                  </a:glow>
                </a:effectLst>
              </a:rPr>
              <a:t>ideas</a:t>
            </a:r>
            <a:r>
              <a:rPr lang="en-US" dirty="0" smtClean="0">
                <a:effectLst>
                  <a:glow rad="101600">
                    <a:schemeClr val="accent6">
                      <a:satMod val="175000"/>
                      <a:alpha val="40000"/>
                    </a:schemeClr>
                  </a:glow>
                </a:effectLst>
              </a:rPr>
              <a:t> found in the original without as much concern for the original structure or wording. (NIV, NEB)</a:t>
            </a:r>
          </a:p>
          <a:p>
            <a:pPr lvl="1"/>
            <a:r>
              <a:rPr lang="en-US" u="sng" dirty="0" smtClean="0">
                <a:effectLst>
                  <a:glow rad="101600">
                    <a:schemeClr val="accent6">
                      <a:satMod val="175000"/>
                      <a:alpha val="40000"/>
                    </a:schemeClr>
                  </a:glow>
                </a:effectLst>
              </a:rPr>
              <a:t>Paraphrases</a:t>
            </a:r>
            <a:r>
              <a:rPr lang="en-US" dirty="0" smtClean="0">
                <a:effectLst>
                  <a:glow rad="101600">
                    <a:schemeClr val="accent6">
                      <a:satMod val="175000"/>
                      <a:alpha val="40000"/>
                    </a:schemeClr>
                  </a:glow>
                </a:effectLst>
              </a:rPr>
              <a:t> – seek to communicate the general meaning of the original with little or no regard for the structure or wording of the original. (NLT, The Living Bible)</a:t>
            </a:r>
          </a:p>
        </p:txBody>
      </p:sp>
    </p:spTree>
  </p:cSld>
  <p:clrMapOvr>
    <a:overrideClrMapping bg1="lt1" tx1="dk1" bg2="lt2" tx2="dk2" accent1="accent1" accent2="accent2" accent3="accent3" accent4="accent4" accent5="accent5" accent6="accent6" hlink="hlink" folHlink="folHlink"/>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 calcmode="lin" valueType="num">
                                      <p:cBhvr>
                                        <p:cTn id="7"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9">
                                            <p:txEl>
                                              <p:pRg st="2" end="2"/>
                                            </p:txEl>
                                          </p:spTgt>
                                        </p:tgtEl>
                                        <p:attrNameLst>
                                          <p:attrName>style.visibility</p:attrName>
                                        </p:attrNameLst>
                                      </p:cBhvr>
                                      <p:to>
                                        <p:strVal val="visible"/>
                                      </p:to>
                                    </p:set>
                                    <p:anim calcmode="lin" valueType="num">
                                      <p:cBhvr>
                                        <p:cTn id="14"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anim calcmode="lin" valueType="num">
                                      <p:cBhvr>
                                        <p:cTn id="21" dur="5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9">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lstStyle/>
          <a:p>
            <a:r>
              <a:rPr lang="en-US" b="1" dirty="0" smtClean="0">
                <a:effectLst>
                  <a:glow rad="101600">
                    <a:schemeClr val="accent1">
                      <a:satMod val="175000"/>
                      <a:alpha val="40000"/>
                    </a:schemeClr>
                  </a:glow>
                </a:effectLst>
              </a:rPr>
              <a:t>Review Questions</a:t>
            </a:r>
            <a:endParaRPr lang="en-US" b="1" dirty="0">
              <a:effectLst>
                <a:glow rad="101600">
                  <a:schemeClr val="accent1">
                    <a:satMod val="175000"/>
                    <a:alpha val="40000"/>
                  </a:schemeClr>
                </a:glow>
              </a:effectLst>
            </a:endParaRPr>
          </a:p>
        </p:txBody>
      </p:sp>
      <p:sp>
        <p:nvSpPr>
          <p:cNvPr id="19" name="Text Placeholder 18"/>
          <p:cNvSpPr>
            <a:spLocks noGrp="1"/>
          </p:cNvSpPr>
          <p:nvPr>
            <p:ph idx="1"/>
          </p:nvPr>
        </p:nvSpPr>
        <p:spPr>
          <a:xfrm>
            <a:off x="457200" y="838200"/>
            <a:ext cx="8229600" cy="5867400"/>
          </a:xfrm>
        </p:spPr>
        <p:txBody>
          <a:bodyPr anchor="t">
            <a:normAutofit fontScale="92500"/>
          </a:bodyPr>
          <a:lstStyle/>
          <a:p>
            <a:r>
              <a:rPr lang="en-US" dirty="0" smtClean="0">
                <a:effectLst>
                  <a:glow rad="101600">
                    <a:schemeClr val="accent1">
                      <a:satMod val="175000"/>
                      <a:alpha val="40000"/>
                    </a:schemeClr>
                  </a:glow>
                </a:effectLst>
              </a:rPr>
              <a:t>Is there such thing as a strictly literal, “word for word” translation out there?</a:t>
            </a:r>
          </a:p>
          <a:p>
            <a:pPr lvl="1"/>
            <a:r>
              <a:rPr lang="en-US" dirty="0" smtClean="0">
                <a:effectLst>
                  <a:glow rad="101600">
                    <a:schemeClr val="accent6">
                      <a:satMod val="175000"/>
                      <a:alpha val="40000"/>
                    </a:schemeClr>
                  </a:glow>
                </a:effectLst>
              </a:rPr>
              <a:t>No, even the most literal translations have to paraphrase idioms and colloquialisms in the original Greek or Hebrew in order to make sense in English</a:t>
            </a:r>
          </a:p>
          <a:p>
            <a:pPr lvl="1"/>
            <a:r>
              <a:rPr lang="en-US" dirty="0" smtClean="0">
                <a:effectLst>
                  <a:glow rad="101600">
                    <a:schemeClr val="accent6">
                      <a:satMod val="175000"/>
                      <a:alpha val="40000"/>
                    </a:schemeClr>
                  </a:glow>
                </a:effectLst>
              </a:rPr>
              <a:t>In a couple of places in the Old Testament, the Hebrew text literally reads, “God’s nostrils enlarged.” But, the KJV translates this as, “God became angry”—which is what the expression means. </a:t>
            </a:r>
          </a:p>
          <a:p>
            <a:pPr lvl="1"/>
            <a:r>
              <a:rPr lang="en-US" dirty="0" smtClean="0">
                <a:effectLst>
                  <a:glow rad="101600">
                    <a:schemeClr val="accent6">
                      <a:satMod val="175000"/>
                      <a:alpha val="40000"/>
                    </a:schemeClr>
                  </a:glow>
                </a:effectLst>
              </a:rPr>
              <a:t>In Matthew 1:18 the KJV says that Mary was found to be with child. But the Greek is quite different and quite graphic: “Mary was having it in the belly!</a:t>
            </a:r>
          </a:p>
          <a:p>
            <a:pPr lvl="1"/>
            <a:endParaRPr lang="en-US" dirty="0" smtClean="0">
              <a:effectLst>
                <a:glow rad="101600">
                  <a:schemeClr val="accent6">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 calcmode="lin" valueType="num">
                                      <p:cBhvr>
                                        <p:cTn id="7"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9">
                                            <p:txEl>
                                              <p:pRg st="2" end="2"/>
                                            </p:txEl>
                                          </p:spTgt>
                                        </p:tgtEl>
                                        <p:attrNameLst>
                                          <p:attrName>style.visibility</p:attrName>
                                        </p:attrNameLst>
                                      </p:cBhvr>
                                      <p:to>
                                        <p:strVal val="visible"/>
                                      </p:to>
                                    </p:set>
                                    <p:anim calcmode="lin" valueType="num">
                                      <p:cBhvr>
                                        <p:cTn id="14"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anim calcmode="lin" valueType="num">
                                      <p:cBhvr>
                                        <p:cTn id="21" dur="5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9">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lstStyle/>
          <a:p>
            <a:r>
              <a:rPr lang="en-US" b="1" dirty="0" smtClean="0">
                <a:effectLst>
                  <a:glow rad="101600">
                    <a:schemeClr val="accent1">
                      <a:satMod val="175000"/>
                      <a:alpha val="40000"/>
                    </a:schemeClr>
                  </a:glow>
                </a:effectLst>
              </a:rPr>
              <a:t>Review Questions</a:t>
            </a:r>
            <a:endParaRPr lang="en-US" b="1" dirty="0">
              <a:effectLst>
                <a:glow rad="101600">
                  <a:schemeClr val="accent1">
                    <a:satMod val="175000"/>
                    <a:alpha val="40000"/>
                  </a:schemeClr>
                </a:glow>
              </a:effectLst>
            </a:endParaRPr>
          </a:p>
        </p:txBody>
      </p:sp>
      <p:sp>
        <p:nvSpPr>
          <p:cNvPr id="19" name="Text Placeholder 18"/>
          <p:cNvSpPr>
            <a:spLocks noGrp="1"/>
          </p:cNvSpPr>
          <p:nvPr>
            <p:ph idx="1"/>
          </p:nvPr>
        </p:nvSpPr>
        <p:spPr>
          <a:xfrm>
            <a:off x="457200" y="838200"/>
            <a:ext cx="8229600" cy="5867400"/>
          </a:xfrm>
        </p:spPr>
        <p:txBody>
          <a:bodyPr anchor="t">
            <a:normAutofit fontScale="92500" lnSpcReduction="20000"/>
          </a:bodyPr>
          <a:lstStyle/>
          <a:p>
            <a:r>
              <a:rPr lang="en-US" dirty="0" smtClean="0">
                <a:effectLst>
                  <a:glow rad="101600">
                    <a:schemeClr val="accent1">
                      <a:satMod val="175000"/>
                      <a:alpha val="40000"/>
                    </a:schemeClr>
                  </a:glow>
                </a:effectLst>
              </a:rPr>
              <a:t>A freer translation tends to be </a:t>
            </a:r>
            <a:r>
              <a:rPr lang="en-US" u="sng" dirty="0" smtClean="0">
                <a:effectLst>
                  <a:glow rad="101600">
                    <a:schemeClr val="accent1">
                      <a:satMod val="175000"/>
                      <a:alpha val="40000"/>
                    </a:schemeClr>
                  </a:glow>
                </a:effectLst>
              </a:rPr>
              <a:t>easier to read and understand</a:t>
            </a:r>
            <a:r>
              <a:rPr lang="en-US" dirty="0" smtClean="0">
                <a:effectLst>
                  <a:glow rad="101600">
                    <a:schemeClr val="accent1">
                      <a:satMod val="175000"/>
                      <a:alpha val="40000"/>
                    </a:schemeClr>
                  </a:glow>
                </a:effectLst>
              </a:rPr>
              <a:t> than a literal or “word for word” translation. What is the </a:t>
            </a:r>
            <a:r>
              <a:rPr lang="en-US" u="sng" dirty="0" smtClean="0">
                <a:effectLst>
                  <a:glow rad="101600">
                    <a:schemeClr val="accent1">
                      <a:satMod val="175000"/>
                      <a:alpha val="40000"/>
                    </a:schemeClr>
                  </a:glow>
                </a:effectLst>
              </a:rPr>
              <a:t>disadvantage</a:t>
            </a:r>
            <a:r>
              <a:rPr lang="en-US" dirty="0" smtClean="0">
                <a:effectLst>
                  <a:glow rad="101600">
                    <a:schemeClr val="accent1">
                      <a:satMod val="175000"/>
                      <a:alpha val="40000"/>
                    </a:schemeClr>
                  </a:glow>
                </a:effectLst>
              </a:rPr>
              <a:t> of a freer translation (versus a more literal translation)?</a:t>
            </a:r>
          </a:p>
          <a:p>
            <a:pPr lvl="1"/>
            <a:r>
              <a:rPr lang="en-US" dirty="0" smtClean="0">
                <a:effectLst>
                  <a:glow rad="101600">
                    <a:schemeClr val="accent6">
                      <a:satMod val="175000"/>
                      <a:alpha val="40000"/>
                    </a:schemeClr>
                  </a:glow>
                </a:effectLst>
              </a:rPr>
              <a:t>A freer translation </a:t>
            </a:r>
            <a:r>
              <a:rPr lang="en-US" u="sng" dirty="0" smtClean="0">
                <a:effectLst>
                  <a:glow rad="101600">
                    <a:schemeClr val="accent6">
                      <a:satMod val="175000"/>
                      <a:alpha val="40000"/>
                    </a:schemeClr>
                  </a:glow>
                </a:effectLst>
              </a:rPr>
              <a:t>does more interpreting</a:t>
            </a:r>
            <a:r>
              <a:rPr lang="en-US" dirty="0" smtClean="0">
                <a:effectLst>
                  <a:glow rad="101600">
                    <a:schemeClr val="accent6">
                      <a:satMod val="175000"/>
                      <a:alpha val="40000"/>
                    </a:schemeClr>
                  </a:glow>
                </a:effectLst>
              </a:rPr>
              <a:t> for the reader, and may </a:t>
            </a:r>
            <a:r>
              <a:rPr lang="en-US" u="sng" dirty="0" smtClean="0">
                <a:effectLst>
                  <a:glow rad="101600">
                    <a:schemeClr val="accent6">
                      <a:satMod val="175000"/>
                      <a:alpha val="40000"/>
                    </a:schemeClr>
                  </a:glow>
                </a:effectLst>
              </a:rPr>
              <a:t>misinterpret</a:t>
            </a:r>
            <a:r>
              <a:rPr lang="en-US" dirty="0" smtClean="0">
                <a:effectLst>
                  <a:glow rad="101600">
                    <a:schemeClr val="accent6">
                      <a:satMod val="175000"/>
                      <a:alpha val="40000"/>
                    </a:schemeClr>
                  </a:glow>
                </a:effectLst>
              </a:rPr>
              <a:t> or at least </a:t>
            </a:r>
            <a:r>
              <a:rPr lang="en-US" u="sng" dirty="0" smtClean="0">
                <a:effectLst>
                  <a:glow rad="101600">
                    <a:schemeClr val="accent6">
                      <a:satMod val="175000"/>
                      <a:alpha val="40000"/>
                    </a:schemeClr>
                  </a:glow>
                </a:effectLst>
              </a:rPr>
              <a:t>obscure</a:t>
            </a:r>
            <a:r>
              <a:rPr lang="en-US" dirty="0" smtClean="0">
                <a:effectLst>
                  <a:glow rad="101600">
                    <a:schemeClr val="accent6">
                      <a:satMod val="175000"/>
                      <a:alpha val="40000"/>
                    </a:schemeClr>
                  </a:glow>
                </a:effectLst>
              </a:rPr>
              <a:t> other possible interpretations.</a:t>
            </a:r>
          </a:p>
          <a:p>
            <a:pPr lvl="1"/>
            <a:r>
              <a:rPr lang="en-US" i="1" dirty="0" smtClean="0">
                <a:solidFill>
                  <a:srgbClr val="0000FF"/>
                </a:solidFill>
                <a:latin typeface="Cambria" pitchFamily="18" charset="0"/>
              </a:rPr>
              <a:t>Brothers, if anyone is </a:t>
            </a:r>
            <a:r>
              <a:rPr lang="en-US" b="1" i="1" u="sng" dirty="0" smtClean="0">
                <a:solidFill>
                  <a:srgbClr val="0000FF"/>
                </a:solidFill>
                <a:latin typeface="Cambria" pitchFamily="18" charset="0"/>
              </a:rPr>
              <a:t>caught in</a:t>
            </a:r>
            <a:r>
              <a:rPr lang="en-US" b="1" i="1" dirty="0" smtClean="0">
                <a:solidFill>
                  <a:srgbClr val="0000FF"/>
                </a:solidFill>
                <a:latin typeface="Cambria" pitchFamily="18" charset="0"/>
              </a:rPr>
              <a:t> </a:t>
            </a:r>
            <a:r>
              <a:rPr lang="en-US" i="1" dirty="0" smtClean="0">
                <a:solidFill>
                  <a:srgbClr val="0000FF"/>
                </a:solidFill>
                <a:latin typeface="Cambria" pitchFamily="18" charset="0"/>
              </a:rPr>
              <a:t>any transgression, you who are spiritual should restore him… </a:t>
            </a:r>
            <a:r>
              <a:rPr lang="en-US" dirty="0" smtClean="0"/>
              <a:t>(Gal 6:1a </a:t>
            </a:r>
            <a:r>
              <a:rPr lang="en-US" b="1" dirty="0" smtClean="0"/>
              <a:t>ESV</a:t>
            </a:r>
            <a:r>
              <a:rPr lang="en-US" dirty="0" smtClean="0"/>
              <a:t>)</a:t>
            </a:r>
          </a:p>
          <a:p>
            <a:pPr lvl="1"/>
            <a:r>
              <a:rPr lang="en-US" i="1" dirty="0" smtClean="0">
                <a:solidFill>
                  <a:srgbClr val="0000FF"/>
                </a:solidFill>
                <a:latin typeface="Cambria" pitchFamily="18" charset="0"/>
              </a:rPr>
              <a:t>Dear brothers and sisters, if another believer is </a:t>
            </a:r>
            <a:r>
              <a:rPr lang="en-US" b="1" i="1" u="sng" dirty="0" smtClean="0">
                <a:solidFill>
                  <a:srgbClr val="0000FF"/>
                </a:solidFill>
                <a:latin typeface="Cambria" pitchFamily="18" charset="0"/>
              </a:rPr>
              <a:t>overcome by</a:t>
            </a:r>
            <a:r>
              <a:rPr lang="en-US" b="1" i="1" dirty="0" smtClean="0">
                <a:solidFill>
                  <a:srgbClr val="0000FF"/>
                </a:solidFill>
                <a:latin typeface="Cambria" pitchFamily="18" charset="0"/>
              </a:rPr>
              <a:t> </a:t>
            </a:r>
            <a:r>
              <a:rPr lang="en-US" i="1" dirty="0" smtClean="0">
                <a:solidFill>
                  <a:srgbClr val="0000FF"/>
                </a:solidFill>
                <a:latin typeface="Cambria" pitchFamily="18" charset="0"/>
              </a:rPr>
              <a:t>some sin, you who are godly should … help that person… </a:t>
            </a:r>
            <a:r>
              <a:rPr lang="en-US" dirty="0" smtClean="0"/>
              <a:t>(Gal 6:1a </a:t>
            </a:r>
            <a:r>
              <a:rPr lang="en-US" b="1" dirty="0" smtClean="0"/>
              <a:t>NLT</a:t>
            </a:r>
            <a:r>
              <a:rPr lang="en-US" dirty="0" smtClean="0"/>
              <a:t>)</a:t>
            </a:r>
          </a:p>
          <a:p>
            <a:pPr lvl="1"/>
            <a:r>
              <a:rPr lang="en-US" i="1" dirty="0" smtClean="0">
                <a:solidFill>
                  <a:srgbClr val="0000FF"/>
                </a:solidFill>
                <a:latin typeface="Cambria" pitchFamily="18" charset="0"/>
              </a:rPr>
              <a:t>Brothers and sisters, if a person is </a:t>
            </a:r>
            <a:r>
              <a:rPr lang="en-US" b="1" i="1" u="sng" dirty="0" smtClean="0">
                <a:solidFill>
                  <a:srgbClr val="0000FF"/>
                </a:solidFill>
                <a:latin typeface="Cambria" pitchFamily="18" charset="0"/>
              </a:rPr>
              <a:t>discovered in</a:t>
            </a:r>
            <a:r>
              <a:rPr lang="en-US" i="1" dirty="0" smtClean="0">
                <a:solidFill>
                  <a:srgbClr val="0000FF"/>
                </a:solidFill>
                <a:latin typeface="Cambria" pitchFamily="18" charset="0"/>
              </a:rPr>
              <a:t> some sin, you who are spiritual restore such a person… </a:t>
            </a:r>
            <a:r>
              <a:rPr lang="en-US" dirty="0" smtClean="0"/>
              <a:t>(Gal 6:1a </a:t>
            </a:r>
            <a:r>
              <a:rPr lang="en-US" b="1" dirty="0" smtClean="0"/>
              <a:t>NET</a:t>
            </a:r>
            <a:r>
              <a:rPr lang="en-US" dirty="0" smtClean="0"/>
              <a:t>)</a:t>
            </a:r>
          </a:p>
          <a:p>
            <a:pPr lvl="1"/>
            <a:endParaRPr lang="en-US" dirty="0" smtClean="0">
              <a:effectLst>
                <a:glow rad="101600">
                  <a:schemeClr val="accent6">
                    <a:satMod val="175000"/>
                    <a:alpha val="40000"/>
                  </a:schemeClr>
                </a:glow>
              </a:effectLst>
            </a:endParaRPr>
          </a:p>
        </p:txBody>
      </p:sp>
    </p:spTree>
  </p:cSld>
  <p:clrMapOvr>
    <a:overrideClrMapping bg1="lt1" tx1="dk1" bg2="lt2" tx2="dk2" accent1="accent1" accent2="accent2" accent3="accent3" accent4="accent4" accent5="accent5" accent6="accent6" hlink="hlink" folHlink="folHlink"/>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xEl>
                                              <p:pRg st="1" end="1"/>
                                            </p:txEl>
                                          </p:spTgt>
                                        </p:tgtEl>
                                        <p:attrNameLst>
                                          <p:attrName>style.visibility</p:attrName>
                                        </p:attrNameLst>
                                      </p:cBhvr>
                                      <p:to>
                                        <p:strVal val="visible"/>
                                      </p:to>
                                    </p:set>
                                    <p:anim calcmode="lin" valueType="num">
                                      <p:cBhvr>
                                        <p:cTn id="7"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19">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9">
                                            <p:txEl>
                                              <p:pRg st="2" end="2"/>
                                            </p:txEl>
                                          </p:spTgt>
                                        </p:tgtEl>
                                        <p:attrNameLst>
                                          <p:attrName>style.visibility</p:attrName>
                                        </p:attrNameLst>
                                      </p:cBhvr>
                                      <p:to>
                                        <p:strVal val="visible"/>
                                      </p:to>
                                    </p:set>
                                    <p:anim calcmode="lin" valueType="num">
                                      <p:cBhvr>
                                        <p:cTn id="14"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19">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9">
                                            <p:txEl>
                                              <p:pRg st="3" end="3"/>
                                            </p:txEl>
                                          </p:spTgt>
                                        </p:tgtEl>
                                        <p:attrNameLst>
                                          <p:attrName>style.visibility</p:attrName>
                                        </p:attrNameLst>
                                      </p:cBhvr>
                                      <p:to>
                                        <p:strVal val="visible"/>
                                      </p:to>
                                    </p:set>
                                    <p:anim calcmode="lin" valueType="num">
                                      <p:cBhvr>
                                        <p:cTn id="21" dur="5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19">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19">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9">
                                            <p:txEl>
                                              <p:pRg st="4" end="4"/>
                                            </p:txEl>
                                          </p:spTgt>
                                        </p:tgtEl>
                                        <p:attrNameLst>
                                          <p:attrName>style.visibility</p:attrName>
                                        </p:attrNameLst>
                                      </p:cBhvr>
                                      <p:to>
                                        <p:strVal val="visible"/>
                                      </p:to>
                                    </p:set>
                                    <p:anim calcmode="lin" valueType="num">
                                      <p:cBhvr>
                                        <p:cTn id="28" dur="500" fill="hold"/>
                                        <p:tgtEl>
                                          <p:spTgt spid="19">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19">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19">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5000"/>
            <a:lum/>
          </a:blip>
          <a:srcRect/>
          <a:stretch>
            <a:fillRect/>
          </a:stretch>
        </a:blip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838200"/>
          </a:xfrm>
        </p:spPr>
        <p:txBody>
          <a:bodyPr/>
          <a:lstStyle/>
          <a:p>
            <a:r>
              <a:rPr lang="en-US" b="1" dirty="0" smtClean="0">
                <a:effectLst>
                  <a:glow rad="101600">
                    <a:schemeClr val="accent1">
                      <a:satMod val="175000"/>
                      <a:alpha val="40000"/>
                    </a:schemeClr>
                  </a:glow>
                </a:effectLst>
              </a:rPr>
              <a:t>Choosing a Bible Translation</a:t>
            </a:r>
            <a:endParaRPr lang="en-US" b="1" dirty="0">
              <a:effectLst>
                <a:glow rad="101600">
                  <a:schemeClr val="accent1">
                    <a:satMod val="175000"/>
                    <a:alpha val="40000"/>
                  </a:schemeClr>
                </a:glow>
              </a:effectLst>
            </a:endParaRPr>
          </a:p>
        </p:txBody>
      </p:sp>
      <p:sp>
        <p:nvSpPr>
          <p:cNvPr id="19" name="Text Placeholder 18"/>
          <p:cNvSpPr>
            <a:spLocks noGrp="1"/>
          </p:cNvSpPr>
          <p:nvPr>
            <p:ph idx="1"/>
          </p:nvPr>
        </p:nvSpPr>
        <p:spPr>
          <a:xfrm>
            <a:off x="457200" y="838200"/>
            <a:ext cx="8229600" cy="5181600"/>
          </a:xfrm>
        </p:spPr>
        <p:txBody>
          <a:bodyPr anchor="t">
            <a:normAutofit/>
          </a:bodyPr>
          <a:lstStyle/>
          <a:p>
            <a:r>
              <a:rPr lang="en-US" dirty="0" smtClean="0">
                <a:effectLst>
                  <a:glow rad="101600">
                    <a:schemeClr val="accent1">
                      <a:satMod val="175000"/>
                      <a:alpha val="40000"/>
                    </a:schemeClr>
                  </a:glow>
                </a:effectLst>
              </a:rPr>
              <a:t>I suggest that every Christian who is serious about studying the Bible own at least:</a:t>
            </a:r>
          </a:p>
          <a:p>
            <a:pPr lvl="1"/>
            <a:r>
              <a:rPr lang="en-US" u="sng" dirty="0" smtClean="0">
                <a:effectLst>
                  <a:glow rad="101600">
                    <a:schemeClr val="accent1">
                      <a:satMod val="175000"/>
                      <a:alpha val="40000"/>
                    </a:schemeClr>
                  </a:glow>
                </a:effectLst>
              </a:rPr>
              <a:t>One</a:t>
            </a:r>
            <a:r>
              <a:rPr lang="en-US" dirty="0" smtClean="0">
                <a:effectLst>
                  <a:glow rad="101600">
                    <a:schemeClr val="accent1">
                      <a:satMod val="175000"/>
                      <a:alpha val="40000"/>
                    </a:schemeClr>
                  </a:glow>
                </a:effectLst>
              </a:rPr>
              <a:t> literal, “word for word” translation. </a:t>
            </a:r>
          </a:p>
          <a:p>
            <a:pPr lvl="1"/>
            <a:r>
              <a:rPr lang="en-US" u="sng" dirty="0" smtClean="0">
                <a:effectLst>
                  <a:glow rad="101600">
                    <a:schemeClr val="accent1">
                      <a:satMod val="175000"/>
                      <a:alpha val="40000"/>
                    </a:schemeClr>
                  </a:glow>
                </a:effectLst>
              </a:rPr>
              <a:t>Two</a:t>
            </a:r>
            <a:r>
              <a:rPr lang="en-US" dirty="0" smtClean="0">
                <a:effectLst>
                  <a:glow rad="101600">
                    <a:schemeClr val="accent1">
                      <a:satMod val="175000"/>
                      <a:alpha val="40000"/>
                    </a:schemeClr>
                  </a:glow>
                </a:effectLst>
              </a:rPr>
              <a:t> good dynamic equivalent translations: </a:t>
            </a:r>
          </a:p>
          <a:p>
            <a:pPr lvl="2"/>
            <a:r>
              <a:rPr lang="en-US" sz="2800" dirty="0" smtClean="0">
                <a:effectLst>
                  <a:glow rad="101600">
                    <a:schemeClr val="accent1">
                      <a:satMod val="175000"/>
                      <a:alpha val="40000"/>
                    </a:schemeClr>
                  </a:glow>
                </a:effectLst>
              </a:rPr>
              <a:t>If the translator’s interpretation is </a:t>
            </a:r>
            <a:r>
              <a:rPr lang="en-US" sz="2800" u="sng" dirty="0" smtClean="0">
                <a:effectLst>
                  <a:glow rad="101600">
                    <a:schemeClr val="accent1">
                      <a:satMod val="175000"/>
                      <a:alpha val="40000"/>
                    </a:schemeClr>
                  </a:glow>
                </a:effectLst>
              </a:rPr>
              <a:t>correct</a:t>
            </a:r>
            <a:r>
              <a:rPr lang="en-US" sz="2800" dirty="0" smtClean="0">
                <a:effectLst>
                  <a:glow rad="101600">
                    <a:schemeClr val="accent1">
                      <a:satMod val="175000"/>
                      <a:alpha val="40000"/>
                    </a:schemeClr>
                  </a:glow>
                </a:effectLst>
              </a:rPr>
              <a:t>, it can only clarify the meaning of the text</a:t>
            </a:r>
          </a:p>
          <a:p>
            <a:pPr lvl="2"/>
            <a:r>
              <a:rPr lang="en-US" sz="2800" dirty="0" smtClean="0">
                <a:effectLst>
                  <a:glow rad="101600">
                    <a:schemeClr val="accent1">
                      <a:satMod val="175000"/>
                      <a:alpha val="40000"/>
                    </a:schemeClr>
                  </a:glow>
                </a:effectLst>
              </a:rPr>
              <a:t>If the translator’s interpretation is </a:t>
            </a:r>
            <a:r>
              <a:rPr lang="en-US" sz="2800" u="sng" dirty="0" smtClean="0">
                <a:effectLst>
                  <a:glow rad="101600">
                    <a:schemeClr val="accent1">
                      <a:satMod val="175000"/>
                      <a:alpha val="40000"/>
                    </a:schemeClr>
                  </a:glow>
                </a:effectLst>
              </a:rPr>
              <a:t>incorrect</a:t>
            </a:r>
            <a:r>
              <a:rPr lang="en-US" sz="2800" dirty="0" smtClean="0">
                <a:effectLst>
                  <a:glow rad="101600">
                    <a:schemeClr val="accent1">
                      <a:satMod val="175000"/>
                      <a:alpha val="40000"/>
                    </a:schemeClr>
                  </a:glow>
                </a:effectLst>
              </a:rPr>
              <a:t>, then a comparison with the other translation will make this evident!</a:t>
            </a:r>
          </a:p>
          <a:p>
            <a:r>
              <a:rPr lang="en-US" dirty="0" smtClean="0">
                <a:effectLst>
                  <a:glow rad="101600">
                    <a:schemeClr val="accent1">
                      <a:satMod val="175000"/>
                      <a:alpha val="40000"/>
                    </a:schemeClr>
                  </a:glow>
                </a:effectLst>
              </a:rPr>
              <a:t>And then, make sure that you read the book!</a:t>
            </a:r>
          </a:p>
        </p:txBody>
      </p:sp>
      <p:sp>
        <p:nvSpPr>
          <p:cNvPr id="6" name="TextBox 5"/>
          <p:cNvSpPr txBox="1"/>
          <p:nvPr/>
        </p:nvSpPr>
        <p:spPr>
          <a:xfrm>
            <a:off x="457200" y="6096000"/>
            <a:ext cx="7094956" cy="646331"/>
          </a:xfrm>
          <a:prstGeom prst="rect">
            <a:avLst/>
          </a:prstGeom>
          <a:noFill/>
        </p:spPr>
        <p:txBody>
          <a:bodyPr wrap="square" rtlCol="0">
            <a:spAutoFit/>
          </a:bodyPr>
          <a:lstStyle/>
          <a:p>
            <a:r>
              <a:rPr lang="en-US" dirty="0" smtClean="0"/>
              <a:t>Dan Wallace, “Choosing a Bible Translation”</a:t>
            </a:r>
          </a:p>
          <a:p>
            <a:r>
              <a:rPr lang="en-US" dirty="0" smtClean="0">
                <a:hlinkClick r:id="rId4"/>
              </a:rPr>
              <a:t>http://www.biblestudymagazine.com/preview/choosetranslationWeb.pdf</a:t>
            </a:r>
            <a:endParaRPr lang="en-US" dirty="0" smtClean="0"/>
          </a:p>
        </p:txBody>
      </p:sp>
    </p:spTree>
  </p:cSld>
  <p:clrMapOvr>
    <a:overrideClrMapping bg1="lt1" tx1="dk1" bg2="lt2" tx2="dk2" accent1="accent1" accent2="accent2" accent3="accent3" accent4="accent4" accent5="accent5" accent6="accent6" hlink="hlink" folHlink="folHlink"/>
  </p:clrMapOvr>
  <p:transition>
    <p:split orient="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19">
                                            <p:txEl>
                                              <p:pRg st="0" end="0"/>
                                            </p:txEl>
                                          </p:spTgt>
                                        </p:tgtEl>
                                        <p:attrNameLst>
                                          <p:attrName>style.visibility</p:attrName>
                                        </p:attrNameLst>
                                      </p:cBhvr>
                                      <p:to>
                                        <p:strVal val="visible"/>
                                      </p:to>
                                    </p:set>
                                    <p:anim calcmode="lin" valueType="num">
                                      <p:cBhvr>
                                        <p:cTn id="7" dur="500" fill="hold"/>
                                        <p:tgtEl>
                                          <p:spTgt spid="19">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19">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19">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19">
                                            <p:txEl>
                                              <p:pRg st="1" end="1"/>
                                            </p:txEl>
                                          </p:spTgt>
                                        </p:tgtEl>
                                        <p:attrNameLst>
                                          <p:attrName>style.visibility</p:attrName>
                                        </p:attrNameLst>
                                      </p:cBhvr>
                                      <p:to>
                                        <p:strVal val="visible"/>
                                      </p:to>
                                    </p:set>
                                    <p:anim calcmode="lin" valueType="num">
                                      <p:cBhvr>
                                        <p:cTn id="14" dur="500" fill="hold"/>
                                        <p:tgtEl>
                                          <p:spTgt spid="19">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19">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19">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19">
                                            <p:txEl>
                                              <p:pRg st="2" end="2"/>
                                            </p:txEl>
                                          </p:spTgt>
                                        </p:tgtEl>
                                        <p:attrNameLst>
                                          <p:attrName>style.visibility</p:attrName>
                                        </p:attrNameLst>
                                      </p:cBhvr>
                                      <p:to>
                                        <p:strVal val="visible"/>
                                      </p:to>
                                    </p:set>
                                    <p:anim calcmode="lin" valueType="num">
                                      <p:cBhvr>
                                        <p:cTn id="21" dur="500" fill="hold"/>
                                        <p:tgtEl>
                                          <p:spTgt spid="19">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19">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19">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19">
                                            <p:txEl>
                                              <p:pRg st="3" end="3"/>
                                            </p:txEl>
                                          </p:spTgt>
                                        </p:tgtEl>
                                        <p:attrNameLst>
                                          <p:attrName>style.visibility</p:attrName>
                                        </p:attrNameLst>
                                      </p:cBhvr>
                                      <p:to>
                                        <p:strVal val="visible"/>
                                      </p:to>
                                    </p:set>
                                    <p:anim calcmode="lin" valueType="num">
                                      <p:cBhvr>
                                        <p:cTn id="28" dur="500" fill="hold"/>
                                        <p:tgtEl>
                                          <p:spTgt spid="19">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9">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9">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19">
                                            <p:txEl>
                                              <p:pRg st="4" end="4"/>
                                            </p:txEl>
                                          </p:spTgt>
                                        </p:tgtEl>
                                        <p:attrNameLst>
                                          <p:attrName>style.visibility</p:attrName>
                                        </p:attrNameLst>
                                      </p:cBhvr>
                                      <p:to>
                                        <p:strVal val="visible"/>
                                      </p:to>
                                    </p:set>
                                    <p:anim calcmode="lin" valueType="num">
                                      <p:cBhvr>
                                        <p:cTn id="35" dur="500" fill="hold"/>
                                        <p:tgtEl>
                                          <p:spTgt spid="19">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19">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19">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19">
                                            <p:txEl>
                                              <p:pRg st="5" end="5"/>
                                            </p:txEl>
                                          </p:spTgt>
                                        </p:tgtEl>
                                        <p:attrNameLst>
                                          <p:attrName>style.visibility</p:attrName>
                                        </p:attrNameLst>
                                      </p:cBhvr>
                                      <p:to>
                                        <p:strVal val="visible"/>
                                      </p:to>
                                    </p:set>
                                    <p:anim calcmode="lin" valueType="num">
                                      <p:cBhvr>
                                        <p:cTn id="42" dur="500" fill="hold"/>
                                        <p:tgtEl>
                                          <p:spTgt spid="19">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19">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19">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58000"/>
            <a:lum/>
          </a:blip>
          <a:srcRect/>
          <a:stretch>
            <a:fillRect/>
          </a:stretch>
        </a:blipFill>
        <a:effectLst/>
      </p:bgPr>
    </p:bg>
    <p:spTree>
      <p:nvGrpSpPr>
        <p:cNvPr id="1" name=""/>
        <p:cNvGrpSpPr/>
        <p:nvPr/>
      </p:nvGrpSpPr>
      <p:grpSpPr>
        <a:xfrm>
          <a:off x="0" y="0"/>
          <a:ext cx="0" cy="0"/>
          <a:chOff x="0" y="0"/>
          <a:chExt cx="0" cy="0"/>
        </a:xfrm>
      </p:grpSpPr>
      <p:sp>
        <p:nvSpPr>
          <p:cNvPr id="6" name="Title 5"/>
          <p:cNvSpPr>
            <a:spLocks noGrp="1"/>
          </p:cNvSpPr>
          <p:nvPr>
            <p:ph type="ctrTitle"/>
          </p:nvPr>
        </p:nvSpPr>
        <p:spPr>
          <a:xfrm>
            <a:off x="685800" y="1219201"/>
            <a:ext cx="7772400" cy="2381250"/>
          </a:xfrm>
          <a:effectLst>
            <a:outerShdw blurRad="76200" dist="50800" dir="2700000" algn="ctr" rotWithShape="0">
              <a:schemeClr val="bg1"/>
            </a:outerShdw>
          </a:effectLst>
        </p:spPr>
        <p:txBody>
          <a:bodyPr>
            <a:noAutofit/>
          </a:bodyPr>
          <a:lstStyle/>
          <a:p>
            <a:r>
              <a:rPr lang="en-US" sz="8800" b="1" dirty="0" smtClean="0">
                <a:effectLst>
                  <a:glow rad="228600">
                    <a:schemeClr val="bg1">
                      <a:alpha val="40000"/>
                    </a:schemeClr>
                  </a:glow>
                  <a:outerShdw blurRad="50800" dist="38100" dir="2700000" algn="tl" rotWithShape="0">
                    <a:prstClr val="black">
                      <a:alpha val="40000"/>
                    </a:prstClr>
                  </a:outerShdw>
                </a:effectLst>
              </a:rPr>
              <a:t>Modern Bible Translations</a:t>
            </a:r>
            <a:endParaRPr lang="en-US" sz="8800" b="1" dirty="0">
              <a:effectLst>
                <a:glow rad="228600">
                  <a:schemeClr val="bg1">
                    <a:alpha val="40000"/>
                  </a:schemeClr>
                </a:glow>
                <a:outerShdw blurRad="50800" dist="38100" dir="2700000" algn="tl" rotWithShape="0">
                  <a:prstClr val="black">
                    <a:alpha val="40000"/>
                  </a:prstClr>
                </a:outerShdw>
              </a:effectLst>
            </a:endParaRPr>
          </a:p>
        </p:txBody>
      </p:sp>
      <p:sp>
        <p:nvSpPr>
          <p:cNvPr id="7" name="Subtitle 6"/>
          <p:cNvSpPr>
            <a:spLocks noGrp="1"/>
          </p:cNvSpPr>
          <p:nvPr>
            <p:ph type="subTitle" idx="1"/>
          </p:nvPr>
        </p:nvSpPr>
        <p:spPr/>
        <p:txBody>
          <a:bodyPr>
            <a:normAutofit/>
          </a:bodyPr>
          <a:lstStyle/>
          <a:p>
            <a:r>
              <a:rPr lang="en-US" sz="5400" b="1" dirty="0" smtClean="0">
                <a:solidFill>
                  <a:schemeClr val="tx1"/>
                </a:solidFill>
                <a:effectLst>
                  <a:glow rad="228600">
                    <a:schemeClr val="bg1">
                      <a:alpha val="40000"/>
                    </a:schemeClr>
                  </a:glow>
                  <a:outerShdw blurRad="76200" dist="63500" dir="2700000" algn="tl" rotWithShape="0">
                    <a:schemeClr val="bg1"/>
                  </a:outerShdw>
                </a:effectLst>
              </a:rPr>
              <a:t>18</a:t>
            </a:r>
            <a:r>
              <a:rPr lang="en-US" sz="5400" b="1" baseline="30000" dirty="0" smtClean="0">
                <a:solidFill>
                  <a:schemeClr val="tx1"/>
                </a:solidFill>
                <a:effectLst>
                  <a:glow rad="228600">
                    <a:schemeClr val="bg1">
                      <a:alpha val="40000"/>
                    </a:schemeClr>
                  </a:glow>
                  <a:outerShdw blurRad="76200" dist="63500" dir="2700000" algn="tl" rotWithShape="0">
                    <a:schemeClr val="bg1"/>
                  </a:outerShdw>
                </a:effectLst>
              </a:rPr>
              <a:t>th</a:t>
            </a:r>
            <a:r>
              <a:rPr lang="en-US" sz="5400" b="1" dirty="0" smtClean="0">
                <a:solidFill>
                  <a:schemeClr val="tx1"/>
                </a:solidFill>
                <a:effectLst>
                  <a:glow rad="228600">
                    <a:schemeClr val="bg1">
                      <a:alpha val="40000"/>
                    </a:schemeClr>
                  </a:glow>
                  <a:outerShdw blurRad="76200" dist="63500" dir="2700000" algn="tl" rotWithShape="0">
                    <a:schemeClr val="bg1"/>
                  </a:outerShdw>
                </a:effectLst>
              </a:rPr>
              <a:t> – 21</a:t>
            </a:r>
            <a:r>
              <a:rPr lang="en-US" sz="5400" b="1" baseline="30000" dirty="0" smtClean="0">
                <a:solidFill>
                  <a:schemeClr val="tx1"/>
                </a:solidFill>
                <a:effectLst>
                  <a:glow rad="228600">
                    <a:schemeClr val="bg1">
                      <a:alpha val="40000"/>
                    </a:schemeClr>
                  </a:glow>
                  <a:outerShdw blurRad="76200" dist="63500" dir="2700000" algn="tl" rotWithShape="0">
                    <a:schemeClr val="bg1"/>
                  </a:outerShdw>
                </a:effectLst>
              </a:rPr>
              <a:t>st</a:t>
            </a:r>
            <a:r>
              <a:rPr lang="en-US" sz="5400" b="1" dirty="0" smtClean="0">
                <a:solidFill>
                  <a:schemeClr val="tx1"/>
                </a:solidFill>
                <a:effectLst>
                  <a:glow rad="228600">
                    <a:schemeClr val="bg1">
                      <a:alpha val="40000"/>
                    </a:schemeClr>
                  </a:glow>
                  <a:outerShdw blurRad="76200" dist="63500" dir="2700000" algn="tl" rotWithShape="0">
                    <a:schemeClr val="bg1"/>
                  </a:outerShdw>
                </a:effectLst>
              </a:rPr>
              <a:t> Centuries</a:t>
            </a:r>
            <a:endParaRPr lang="en-US" sz="5400" b="1" dirty="0">
              <a:solidFill>
                <a:schemeClr val="tx1"/>
              </a:solidFill>
              <a:effectLst>
                <a:glow rad="228600">
                  <a:schemeClr val="bg1">
                    <a:alpha val="40000"/>
                  </a:schemeClr>
                </a:glow>
                <a:outerShdw blurRad="76200" dist="63500" dir="2700000" algn="tl" rotWithShape="0">
                  <a:schemeClr val="bg1"/>
                </a:outerShdw>
              </a:effectLst>
            </a:endParaRPr>
          </a:p>
        </p:txBody>
      </p:sp>
    </p:spTree>
  </p:cSld>
  <p:clrMapOvr>
    <a:masterClrMapping/>
  </p:clrMapOvr>
  <p:transition>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40000"/>
            <a:lum/>
          </a:blip>
          <a:srcRect/>
          <a:stretch>
            <a:fillRect t="-13000" b="-72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solidFill>
                  <a:schemeClr val="bg1"/>
                </a:solidFill>
                <a:effectLst>
                  <a:glow rad="139700">
                    <a:schemeClr val="accent1">
                      <a:satMod val="175000"/>
                      <a:alpha val="40000"/>
                    </a:schemeClr>
                  </a:glow>
                  <a:outerShdw blurRad="76200" dist="76200" dir="2700000" algn="tl" rotWithShape="0">
                    <a:prstClr val="black"/>
                  </a:outerShdw>
                </a:effectLst>
              </a:rPr>
              <a:t>The </a:t>
            </a:r>
            <a:r>
              <a:rPr lang="en-US" b="1" i="1" dirty="0" smtClean="0">
                <a:solidFill>
                  <a:schemeClr val="bg1"/>
                </a:solidFill>
                <a:effectLst>
                  <a:glow rad="139700">
                    <a:schemeClr val="accent1">
                      <a:satMod val="175000"/>
                      <a:alpha val="40000"/>
                    </a:schemeClr>
                  </a:glow>
                  <a:outerShdw blurRad="76200" dist="76200" dir="2700000" algn="tl" rotWithShape="0">
                    <a:prstClr val="black"/>
                  </a:outerShdw>
                </a:effectLst>
              </a:rPr>
              <a:t>Textus</a:t>
            </a:r>
            <a:r>
              <a:rPr lang="en-US" b="1" dirty="0" smtClean="0">
                <a:solidFill>
                  <a:schemeClr val="bg1"/>
                </a:solidFill>
                <a:effectLst>
                  <a:glow rad="139700">
                    <a:schemeClr val="accent1">
                      <a:satMod val="175000"/>
                      <a:alpha val="40000"/>
                    </a:schemeClr>
                  </a:glow>
                  <a:outerShdw blurRad="76200" dist="76200" dir="2700000" algn="tl" rotWithShape="0">
                    <a:prstClr val="black"/>
                  </a:outerShdw>
                </a:effectLst>
              </a:rPr>
              <a:t> </a:t>
            </a:r>
            <a:r>
              <a:rPr lang="en-US" b="1" i="1" dirty="0" smtClean="0">
                <a:solidFill>
                  <a:schemeClr val="bg1"/>
                </a:solidFill>
                <a:effectLst>
                  <a:glow rad="139700">
                    <a:schemeClr val="accent1">
                      <a:satMod val="175000"/>
                      <a:alpha val="40000"/>
                    </a:schemeClr>
                  </a:glow>
                  <a:outerShdw blurRad="76200" dist="76200" dir="2700000" algn="tl" rotWithShape="0">
                    <a:prstClr val="black"/>
                  </a:outerShdw>
                </a:effectLst>
              </a:rPr>
              <a:t>Receptus</a:t>
            </a:r>
            <a:endParaRPr lang="en-US" b="1" i="1" dirty="0">
              <a:solidFill>
                <a:schemeClr val="bg1"/>
              </a:solidFill>
              <a:effectLst>
                <a:glow rad="139700">
                  <a:schemeClr val="accent1">
                    <a:satMod val="175000"/>
                    <a:alpha val="40000"/>
                  </a:schemeClr>
                </a:glow>
                <a:outerShdw blurRad="76200" dist="76200" dir="2700000" algn="tl" rotWithShape="0">
                  <a:prstClr val="black"/>
                </a:outerShdw>
              </a:effectLst>
            </a:endParaRPr>
          </a:p>
        </p:txBody>
      </p:sp>
      <p:sp>
        <p:nvSpPr>
          <p:cNvPr id="3" name="Content Placeholder 2"/>
          <p:cNvSpPr>
            <a:spLocks noGrp="1"/>
          </p:cNvSpPr>
          <p:nvPr>
            <p:ph idx="1"/>
          </p:nvPr>
        </p:nvSpPr>
        <p:spPr>
          <a:xfrm>
            <a:off x="457200" y="762000"/>
            <a:ext cx="8229600" cy="5791200"/>
          </a:xfrm>
        </p:spPr>
        <p:txBody>
          <a:bodyPr>
            <a:normAutofit fontScale="92500"/>
          </a:bodyPr>
          <a:lstStyle/>
          <a:p>
            <a:r>
              <a:rPr lang="en-US" dirty="0" smtClean="0">
                <a:effectLst>
                  <a:glow rad="228600">
                    <a:schemeClr val="bg1">
                      <a:alpha val="40000"/>
                    </a:schemeClr>
                  </a:glow>
                </a:effectLst>
              </a:rPr>
              <a:t>Erasmus’ Greek text went through several revisions over the next 20 years before his death (1516, 1519, 1522, 1527, and 1535).</a:t>
            </a:r>
          </a:p>
          <a:p>
            <a:r>
              <a:rPr lang="en-US" dirty="0" smtClean="0">
                <a:effectLst>
                  <a:glow rad="228600">
                    <a:schemeClr val="bg1">
                      <a:alpha val="40000"/>
                    </a:schemeClr>
                  </a:glow>
                </a:effectLst>
              </a:rPr>
              <a:t>This Greek text was the forerunner of what would later become known as the Textus Receptus (which means, “received text”) – the Greek text upon which the King James Version of the Bible would later be based.</a:t>
            </a:r>
          </a:p>
          <a:p>
            <a:r>
              <a:rPr lang="en-US" dirty="0" smtClean="0">
                <a:effectLst>
                  <a:glow rad="228600">
                    <a:schemeClr val="bg1">
                      <a:alpha val="40000"/>
                    </a:schemeClr>
                  </a:glow>
                </a:effectLst>
              </a:rPr>
              <a:t>Erasmus’ Greek text was remarkably accurate considering the fact that he based it on a relatively small number of late manuscripts compared to what we have available to us today.</a:t>
            </a:r>
            <a:endParaRPr lang="en-US" dirty="0">
              <a:effectLst>
                <a:glow rad="228600">
                  <a:schemeClr val="bg1">
                    <a:alpha val="40000"/>
                  </a:schemeClr>
                </a:glow>
              </a:effectLst>
            </a:endParaRPr>
          </a:p>
        </p:txBody>
      </p:sp>
      <p:sp>
        <p:nvSpPr>
          <p:cNvPr id="4" name="Rectangle 3"/>
          <p:cNvSpPr/>
          <p:nvPr/>
        </p:nvSpPr>
        <p:spPr>
          <a:xfrm>
            <a:off x="533400" y="6488668"/>
            <a:ext cx="5051063" cy="369332"/>
          </a:xfrm>
          <a:prstGeom prst="rect">
            <a:avLst/>
          </a:prstGeom>
        </p:spPr>
        <p:txBody>
          <a:bodyPr wrap="none">
            <a:spAutoFit/>
          </a:bodyPr>
          <a:lstStyle/>
          <a:p>
            <a:r>
              <a:rPr lang="en-US" dirty="0" smtClean="0"/>
              <a:t>James White, </a:t>
            </a:r>
            <a:r>
              <a:rPr lang="en-US" i="1" dirty="0" smtClean="0"/>
              <a:t>King James Only Controversy</a:t>
            </a:r>
            <a:r>
              <a:rPr lang="en-US" dirty="0" smtClean="0"/>
              <a:t>, p. 54-55</a:t>
            </a:r>
            <a:endParaRPr lang="en-US" dirty="0"/>
          </a:p>
        </p:txBody>
      </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0"/>
            <a:ext cx="8229600" cy="1219200"/>
          </a:xfrm>
        </p:spPr>
        <p:txBody>
          <a:bodyPr>
            <a:noAutofit/>
          </a:bodyPr>
          <a:lstStyle/>
          <a:p>
            <a:r>
              <a:rPr lang="en-US" b="1" dirty="0" smtClean="0">
                <a:effectLst>
                  <a:glow rad="139700">
                    <a:schemeClr val="accent6">
                      <a:satMod val="175000"/>
                      <a:alpha val="40000"/>
                    </a:schemeClr>
                  </a:glow>
                  <a:outerShdw blurRad="38100" dist="38100" dir="2700000" algn="tl">
                    <a:srgbClr val="000000">
                      <a:alpha val="43137"/>
                    </a:srgbClr>
                  </a:outerShdw>
                </a:effectLst>
              </a:rPr>
              <a:t>20th and 21st Century English Translations</a:t>
            </a:r>
            <a:endParaRPr lang="en-US" b="1" dirty="0">
              <a:effectLst>
                <a:glow rad="139700">
                  <a:schemeClr val="accent6">
                    <a:satMod val="175000"/>
                    <a:alpha val="40000"/>
                  </a:schemeClr>
                </a:glow>
                <a:outerShdw blurRad="38100" dist="38100" dir="2700000" algn="tl">
                  <a:srgbClr val="000000">
                    <a:alpha val="43137"/>
                  </a:srgbClr>
                </a:outerShdw>
              </a:effectLst>
            </a:endParaRPr>
          </a:p>
        </p:txBody>
      </p:sp>
      <p:sp>
        <p:nvSpPr>
          <p:cNvPr id="5" name="Rectangle 4"/>
          <p:cNvSpPr/>
          <p:nvPr/>
        </p:nvSpPr>
        <p:spPr>
          <a:xfrm>
            <a:off x="838200" y="5562600"/>
            <a:ext cx="7543800" cy="2286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31" name="Straight Connector 30"/>
          <p:cNvCxnSpPr/>
          <p:nvPr/>
        </p:nvCxnSpPr>
        <p:spPr>
          <a:xfrm rot="5400000">
            <a:off x="8210926"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35" name="Straight Connector 34"/>
          <p:cNvCxnSpPr/>
          <p:nvPr/>
        </p:nvCxnSpPr>
        <p:spPr>
          <a:xfrm rot="5400000">
            <a:off x="2045354"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38" name="Straight Connector 37"/>
          <p:cNvCxnSpPr/>
          <p:nvPr/>
        </p:nvCxnSpPr>
        <p:spPr>
          <a:xfrm rot="5400000">
            <a:off x="2734468"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0" name="Straight Connector 39"/>
          <p:cNvCxnSpPr/>
          <p:nvPr/>
        </p:nvCxnSpPr>
        <p:spPr>
          <a:xfrm rot="5400000">
            <a:off x="3423582"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2" name="Straight Connector 41"/>
          <p:cNvCxnSpPr/>
          <p:nvPr/>
        </p:nvCxnSpPr>
        <p:spPr>
          <a:xfrm rot="5400000">
            <a:off x="1352926"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4" name="Straight Connector 43"/>
          <p:cNvCxnSpPr/>
          <p:nvPr/>
        </p:nvCxnSpPr>
        <p:spPr>
          <a:xfrm rot="5400000">
            <a:off x="5490924"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7" name="Straight Connector 46"/>
          <p:cNvCxnSpPr/>
          <p:nvPr/>
        </p:nvCxnSpPr>
        <p:spPr>
          <a:xfrm rot="5400000">
            <a:off x="6180038"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49" name="Straight Connector 48"/>
          <p:cNvCxnSpPr/>
          <p:nvPr/>
        </p:nvCxnSpPr>
        <p:spPr>
          <a:xfrm rot="5400000">
            <a:off x="6869152" y="5657474"/>
            <a:ext cx="342900" cy="752"/>
          </a:xfrm>
          <a:prstGeom prst="line">
            <a:avLst/>
          </a:prstGeom>
          <a:ln w="25400"/>
        </p:spPr>
        <p:style>
          <a:lnRef idx="1">
            <a:schemeClr val="dk1"/>
          </a:lnRef>
          <a:fillRef idx="0">
            <a:schemeClr val="dk1"/>
          </a:fillRef>
          <a:effectRef idx="0">
            <a:schemeClr val="dk1"/>
          </a:effectRef>
          <a:fontRef idx="minor">
            <a:schemeClr val="tx1"/>
          </a:fontRef>
        </p:style>
      </p:cxnSp>
      <p:cxnSp>
        <p:nvCxnSpPr>
          <p:cNvPr id="51" name="Straight Connector 50"/>
          <p:cNvCxnSpPr/>
          <p:nvPr/>
        </p:nvCxnSpPr>
        <p:spPr>
          <a:xfrm rot="5400000">
            <a:off x="4781926" y="5657474"/>
            <a:ext cx="342900" cy="752"/>
          </a:xfrm>
          <a:prstGeom prst="line">
            <a:avLst/>
          </a:prstGeom>
          <a:ln w="25400"/>
        </p:spPr>
        <p:style>
          <a:lnRef idx="1">
            <a:schemeClr val="dk1"/>
          </a:lnRef>
          <a:fillRef idx="0">
            <a:schemeClr val="dk1"/>
          </a:fillRef>
          <a:effectRef idx="0">
            <a:schemeClr val="dk1"/>
          </a:effectRef>
          <a:fontRef idx="minor">
            <a:schemeClr val="tx1"/>
          </a:fontRef>
        </p:style>
      </p:cxnSp>
      <p:grpSp>
        <p:nvGrpSpPr>
          <p:cNvPr id="2" name="Group 62"/>
          <p:cNvGrpSpPr/>
          <p:nvPr/>
        </p:nvGrpSpPr>
        <p:grpSpPr>
          <a:xfrm>
            <a:off x="533400" y="5257800"/>
            <a:ext cx="652743" cy="1055132"/>
            <a:chOff x="304800" y="4191000"/>
            <a:chExt cx="652743" cy="1055132"/>
          </a:xfrm>
        </p:grpSpPr>
        <p:cxnSp>
          <p:nvCxnSpPr>
            <p:cNvPr id="64" name="Straight Connector 63"/>
            <p:cNvCxnSpPr/>
            <p:nvPr/>
          </p:nvCxnSpPr>
          <p:spPr>
            <a:xfrm rot="5400000">
              <a:off x="248444" y="4552156"/>
              <a:ext cx="723900" cy="1588"/>
            </a:xfrm>
            <a:prstGeom prst="line">
              <a:avLst/>
            </a:prstGeom>
            <a:ln w="25400"/>
          </p:spPr>
          <p:style>
            <a:lnRef idx="1">
              <a:schemeClr val="dk1"/>
            </a:lnRef>
            <a:fillRef idx="0">
              <a:schemeClr val="dk1"/>
            </a:fillRef>
            <a:effectRef idx="0">
              <a:schemeClr val="dk1"/>
            </a:effectRef>
            <a:fontRef idx="minor">
              <a:schemeClr val="tx1"/>
            </a:fontRef>
          </p:style>
        </p:cxnSp>
        <p:sp>
          <p:nvSpPr>
            <p:cNvPr id="65" name="TextBox 64"/>
            <p:cNvSpPr txBox="1"/>
            <p:nvPr/>
          </p:nvSpPr>
          <p:spPr>
            <a:xfrm>
              <a:off x="304800" y="4876800"/>
              <a:ext cx="652743" cy="369332"/>
            </a:xfrm>
            <a:prstGeom prst="rect">
              <a:avLst/>
            </a:prstGeom>
            <a:noFill/>
          </p:spPr>
          <p:txBody>
            <a:bodyPr wrap="none" rtlCol="0">
              <a:spAutoFit/>
            </a:bodyPr>
            <a:lstStyle/>
            <a:p>
              <a:r>
                <a:rPr lang="en-US" dirty="0" smtClean="0"/>
                <a:t>1900</a:t>
              </a:r>
              <a:endParaRPr lang="en-US" dirty="0"/>
            </a:p>
          </p:txBody>
        </p:sp>
      </p:grpSp>
      <p:grpSp>
        <p:nvGrpSpPr>
          <p:cNvPr id="3" name="Group 65"/>
          <p:cNvGrpSpPr/>
          <p:nvPr/>
        </p:nvGrpSpPr>
        <p:grpSpPr>
          <a:xfrm>
            <a:off x="3962400" y="5334001"/>
            <a:ext cx="652743" cy="902731"/>
            <a:chOff x="304800" y="4343401"/>
            <a:chExt cx="652743" cy="902731"/>
          </a:xfrm>
        </p:grpSpPr>
        <p:cxnSp>
          <p:nvCxnSpPr>
            <p:cNvPr id="67" name="Straight Connector 66"/>
            <p:cNvCxnSpPr/>
            <p:nvPr/>
          </p:nvCxnSpPr>
          <p:spPr>
            <a:xfrm rot="16200000" flipH="1">
              <a:off x="323225" y="4628524"/>
              <a:ext cx="571499" cy="1254"/>
            </a:xfrm>
            <a:prstGeom prst="line">
              <a:avLst/>
            </a:prstGeom>
            <a:ln w="25400"/>
          </p:spPr>
          <p:style>
            <a:lnRef idx="1">
              <a:schemeClr val="dk1"/>
            </a:lnRef>
            <a:fillRef idx="0">
              <a:schemeClr val="dk1"/>
            </a:fillRef>
            <a:effectRef idx="0">
              <a:schemeClr val="dk1"/>
            </a:effectRef>
            <a:fontRef idx="minor">
              <a:schemeClr val="tx1"/>
            </a:fontRef>
          </p:style>
        </p:cxnSp>
        <p:sp>
          <p:nvSpPr>
            <p:cNvPr id="68" name="TextBox 67"/>
            <p:cNvSpPr txBox="1"/>
            <p:nvPr/>
          </p:nvSpPr>
          <p:spPr>
            <a:xfrm>
              <a:off x="304800" y="4876800"/>
              <a:ext cx="652743" cy="369332"/>
            </a:xfrm>
            <a:prstGeom prst="rect">
              <a:avLst/>
            </a:prstGeom>
            <a:noFill/>
          </p:spPr>
          <p:txBody>
            <a:bodyPr wrap="none" rtlCol="0">
              <a:spAutoFit/>
            </a:bodyPr>
            <a:lstStyle/>
            <a:p>
              <a:r>
                <a:rPr lang="en-US" dirty="0" smtClean="0"/>
                <a:t>1950</a:t>
              </a:r>
              <a:endParaRPr lang="en-US" dirty="0"/>
            </a:p>
          </p:txBody>
        </p:sp>
      </p:grpSp>
      <p:grpSp>
        <p:nvGrpSpPr>
          <p:cNvPr id="6" name="Group 68"/>
          <p:cNvGrpSpPr/>
          <p:nvPr/>
        </p:nvGrpSpPr>
        <p:grpSpPr>
          <a:xfrm>
            <a:off x="7391400" y="5257800"/>
            <a:ext cx="652743" cy="1055132"/>
            <a:chOff x="304800" y="4191000"/>
            <a:chExt cx="652743" cy="1055132"/>
          </a:xfrm>
        </p:grpSpPr>
        <p:cxnSp>
          <p:nvCxnSpPr>
            <p:cNvPr id="70" name="Straight Connector 69"/>
            <p:cNvCxnSpPr/>
            <p:nvPr/>
          </p:nvCxnSpPr>
          <p:spPr>
            <a:xfrm rot="5400000">
              <a:off x="248444" y="4552156"/>
              <a:ext cx="723900" cy="1588"/>
            </a:xfrm>
            <a:prstGeom prst="line">
              <a:avLst/>
            </a:prstGeom>
            <a:ln w="25400"/>
          </p:spPr>
          <p:style>
            <a:lnRef idx="1">
              <a:schemeClr val="dk1"/>
            </a:lnRef>
            <a:fillRef idx="0">
              <a:schemeClr val="dk1"/>
            </a:fillRef>
            <a:effectRef idx="0">
              <a:schemeClr val="dk1"/>
            </a:effectRef>
            <a:fontRef idx="minor">
              <a:schemeClr val="tx1"/>
            </a:fontRef>
          </p:style>
        </p:cxnSp>
        <p:sp>
          <p:nvSpPr>
            <p:cNvPr id="71" name="TextBox 70"/>
            <p:cNvSpPr txBox="1"/>
            <p:nvPr/>
          </p:nvSpPr>
          <p:spPr>
            <a:xfrm>
              <a:off x="304800" y="4876800"/>
              <a:ext cx="652743" cy="369332"/>
            </a:xfrm>
            <a:prstGeom prst="rect">
              <a:avLst/>
            </a:prstGeom>
            <a:noFill/>
          </p:spPr>
          <p:txBody>
            <a:bodyPr wrap="none" rtlCol="0">
              <a:spAutoFit/>
            </a:bodyPr>
            <a:lstStyle/>
            <a:p>
              <a:r>
                <a:rPr lang="en-US" dirty="0" smtClean="0"/>
                <a:t>2000</a:t>
              </a:r>
              <a:endParaRPr lang="en-US" dirty="0"/>
            </a:p>
          </p:txBody>
        </p:sp>
      </p:grpSp>
      <p:grpSp>
        <p:nvGrpSpPr>
          <p:cNvPr id="7" name="Group 72"/>
          <p:cNvGrpSpPr/>
          <p:nvPr/>
        </p:nvGrpSpPr>
        <p:grpSpPr>
          <a:xfrm>
            <a:off x="228600" y="3505200"/>
            <a:ext cx="1219200" cy="1749751"/>
            <a:chOff x="2133600" y="1220950"/>
            <a:chExt cx="1219200" cy="1736355"/>
          </a:xfrm>
        </p:grpSpPr>
        <p:pic>
          <p:nvPicPr>
            <p:cNvPr id="1028" name="Picture 4" descr="C:\Documents and Settings\bconnoll\Local Settings\Temporary Internet Files\Content.IE5\WYZ4GTZS\MCj03986990000[1].wmf"/>
            <p:cNvPicPr>
              <a:picLocks noChangeAspect="1" noChangeArrowheads="1"/>
            </p:cNvPicPr>
            <p:nvPr/>
          </p:nvPicPr>
          <p:blipFill>
            <a:blip r:embed="rId3" cstate="print"/>
            <a:srcRect/>
            <a:stretch>
              <a:fillRect/>
            </a:stretch>
          </p:blipFill>
          <p:spPr bwMode="auto">
            <a:xfrm>
              <a:off x="2133600" y="1981200"/>
              <a:ext cx="1066800" cy="673408"/>
            </a:xfrm>
            <a:prstGeom prst="rect">
              <a:avLst/>
            </a:prstGeom>
            <a:noFill/>
          </p:spPr>
        </p:pic>
        <p:sp>
          <p:nvSpPr>
            <p:cNvPr id="62" name="TextBox 61"/>
            <p:cNvSpPr txBox="1"/>
            <p:nvPr/>
          </p:nvSpPr>
          <p:spPr>
            <a:xfrm>
              <a:off x="2209800" y="1220950"/>
              <a:ext cx="1143000" cy="916261"/>
            </a:xfrm>
            <a:prstGeom prst="rect">
              <a:avLst/>
            </a:prstGeom>
            <a:noFill/>
          </p:spPr>
          <p:txBody>
            <a:bodyPr wrap="square" rtlCol="0">
              <a:spAutoFit/>
            </a:bodyPr>
            <a:lstStyle/>
            <a:p>
              <a:pPr algn="ctr"/>
              <a:r>
                <a:rPr lang="en-US" b="1" dirty="0" smtClean="0"/>
                <a:t>American Standard Version</a:t>
              </a:r>
              <a:endParaRPr lang="en-US" b="1" dirty="0"/>
            </a:p>
          </p:txBody>
        </p:sp>
        <p:sp>
          <p:nvSpPr>
            <p:cNvPr id="72" name="TextBox 71"/>
            <p:cNvSpPr txBox="1"/>
            <p:nvPr/>
          </p:nvSpPr>
          <p:spPr>
            <a:xfrm>
              <a:off x="2362200" y="2590801"/>
              <a:ext cx="652743" cy="366504"/>
            </a:xfrm>
            <a:prstGeom prst="rect">
              <a:avLst/>
            </a:prstGeom>
            <a:noFill/>
          </p:spPr>
          <p:txBody>
            <a:bodyPr wrap="none" rtlCol="0">
              <a:spAutoFit/>
            </a:bodyPr>
            <a:lstStyle/>
            <a:p>
              <a:r>
                <a:rPr lang="en-US" b="1" dirty="0" smtClean="0"/>
                <a:t>1901</a:t>
              </a:r>
              <a:endParaRPr lang="en-US" dirty="0" smtClean="0"/>
            </a:p>
          </p:txBody>
        </p:sp>
      </p:grpSp>
      <p:grpSp>
        <p:nvGrpSpPr>
          <p:cNvPr id="8" name="Group 73"/>
          <p:cNvGrpSpPr/>
          <p:nvPr/>
        </p:nvGrpSpPr>
        <p:grpSpPr>
          <a:xfrm>
            <a:off x="5029200" y="1676400"/>
            <a:ext cx="1219199" cy="1740932"/>
            <a:chOff x="2057400" y="1143000"/>
            <a:chExt cx="1219199" cy="1740932"/>
          </a:xfrm>
        </p:grpSpPr>
        <p:pic>
          <p:nvPicPr>
            <p:cNvPr id="75" name="Picture 4" descr="C:\Documents and Settings\bconnoll\Local Settings\Temporary Internet Files\Content.IE5\WYZ4GTZS\MCj03986990000[1].wmf"/>
            <p:cNvPicPr>
              <a:picLocks noChangeAspect="1" noChangeArrowheads="1"/>
            </p:cNvPicPr>
            <p:nvPr/>
          </p:nvPicPr>
          <p:blipFill>
            <a:blip r:embed="rId3" cstate="print"/>
            <a:srcRect/>
            <a:stretch>
              <a:fillRect/>
            </a:stretch>
          </p:blipFill>
          <p:spPr bwMode="auto">
            <a:xfrm>
              <a:off x="2133600" y="1905000"/>
              <a:ext cx="1066800" cy="673408"/>
            </a:xfrm>
            <a:prstGeom prst="rect">
              <a:avLst/>
            </a:prstGeom>
            <a:noFill/>
          </p:spPr>
        </p:pic>
        <p:sp>
          <p:nvSpPr>
            <p:cNvPr id="76" name="TextBox 75"/>
            <p:cNvSpPr txBox="1"/>
            <p:nvPr/>
          </p:nvSpPr>
          <p:spPr>
            <a:xfrm>
              <a:off x="2057400" y="1143000"/>
              <a:ext cx="1219199" cy="923330"/>
            </a:xfrm>
            <a:prstGeom prst="rect">
              <a:avLst/>
            </a:prstGeom>
            <a:noFill/>
          </p:spPr>
          <p:txBody>
            <a:bodyPr wrap="square" rtlCol="0">
              <a:spAutoFit/>
            </a:bodyPr>
            <a:lstStyle/>
            <a:p>
              <a:pPr algn="ctr"/>
              <a:r>
                <a:rPr lang="en-US" b="1" dirty="0" smtClean="0"/>
                <a:t>New American Standard</a:t>
              </a:r>
              <a:endParaRPr lang="en-US" b="1" dirty="0"/>
            </a:p>
          </p:txBody>
        </p:sp>
        <p:sp>
          <p:nvSpPr>
            <p:cNvPr id="77" name="TextBox 76"/>
            <p:cNvSpPr txBox="1"/>
            <p:nvPr/>
          </p:nvSpPr>
          <p:spPr>
            <a:xfrm>
              <a:off x="2362200" y="2514600"/>
              <a:ext cx="652743" cy="369332"/>
            </a:xfrm>
            <a:prstGeom prst="rect">
              <a:avLst/>
            </a:prstGeom>
            <a:noFill/>
          </p:spPr>
          <p:txBody>
            <a:bodyPr wrap="none" rtlCol="0">
              <a:spAutoFit/>
            </a:bodyPr>
            <a:lstStyle/>
            <a:p>
              <a:r>
                <a:rPr lang="en-US" b="1" dirty="0" smtClean="0"/>
                <a:t>1971</a:t>
              </a:r>
              <a:endParaRPr lang="en-US" dirty="0"/>
            </a:p>
          </p:txBody>
        </p:sp>
      </p:grpSp>
      <p:grpSp>
        <p:nvGrpSpPr>
          <p:cNvPr id="9" name="Group 77"/>
          <p:cNvGrpSpPr/>
          <p:nvPr/>
        </p:nvGrpSpPr>
        <p:grpSpPr>
          <a:xfrm>
            <a:off x="5867400" y="3505200"/>
            <a:ext cx="1524000" cy="1740932"/>
            <a:chOff x="1905000" y="1143000"/>
            <a:chExt cx="1524000" cy="1740932"/>
          </a:xfrm>
        </p:grpSpPr>
        <p:pic>
          <p:nvPicPr>
            <p:cNvPr id="79" name="Picture 4" descr="C:\Documents and Settings\bconnoll\Local Settings\Temporary Internet Files\Content.IE5\WYZ4GTZS\MCj03986990000[1].wmf"/>
            <p:cNvPicPr>
              <a:picLocks noChangeAspect="1" noChangeArrowheads="1"/>
            </p:cNvPicPr>
            <p:nvPr/>
          </p:nvPicPr>
          <p:blipFill>
            <a:blip r:embed="rId3" cstate="print"/>
            <a:srcRect/>
            <a:stretch>
              <a:fillRect/>
            </a:stretch>
          </p:blipFill>
          <p:spPr bwMode="auto">
            <a:xfrm>
              <a:off x="2133600" y="1905000"/>
              <a:ext cx="1066800" cy="673408"/>
            </a:xfrm>
            <a:prstGeom prst="rect">
              <a:avLst/>
            </a:prstGeom>
            <a:noFill/>
          </p:spPr>
        </p:pic>
        <p:sp>
          <p:nvSpPr>
            <p:cNvPr id="80" name="TextBox 79"/>
            <p:cNvSpPr txBox="1"/>
            <p:nvPr/>
          </p:nvSpPr>
          <p:spPr>
            <a:xfrm>
              <a:off x="1905000" y="1143000"/>
              <a:ext cx="1524000" cy="923330"/>
            </a:xfrm>
            <a:prstGeom prst="rect">
              <a:avLst/>
            </a:prstGeom>
            <a:noFill/>
          </p:spPr>
          <p:txBody>
            <a:bodyPr wrap="square" rtlCol="0">
              <a:spAutoFit/>
            </a:bodyPr>
            <a:lstStyle/>
            <a:p>
              <a:pPr algn="ctr"/>
              <a:r>
                <a:rPr lang="en-US" b="1" dirty="0" smtClean="0"/>
                <a:t>New International Version</a:t>
              </a:r>
              <a:endParaRPr lang="en-US" b="1" dirty="0"/>
            </a:p>
          </p:txBody>
        </p:sp>
        <p:sp>
          <p:nvSpPr>
            <p:cNvPr id="81" name="TextBox 80"/>
            <p:cNvSpPr txBox="1"/>
            <p:nvPr/>
          </p:nvSpPr>
          <p:spPr>
            <a:xfrm>
              <a:off x="2362200" y="2514600"/>
              <a:ext cx="652743" cy="369332"/>
            </a:xfrm>
            <a:prstGeom prst="rect">
              <a:avLst/>
            </a:prstGeom>
            <a:noFill/>
          </p:spPr>
          <p:txBody>
            <a:bodyPr wrap="none" rtlCol="0">
              <a:spAutoFit/>
            </a:bodyPr>
            <a:lstStyle/>
            <a:p>
              <a:r>
                <a:rPr lang="en-US" b="1" dirty="0" smtClean="0"/>
                <a:t>1978</a:t>
              </a:r>
              <a:endParaRPr lang="en-US" dirty="0" smtClean="0"/>
            </a:p>
          </p:txBody>
        </p:sp>
      </p:grpSp>
      <p:grpSp>
        <p:nvGrpSpPr>
          <p:cNvPr id="10" name="Group 97"/>
          <p:cNvGrpSpPr/>
          <p:nvPr/>
        </p:nvGrpSpPr>
        <p:grpSpPr>
          <a:xfrm>
            <a:off x="3962400" y="3505200"/>
            <a:ext cx="1066800" cy="1740932"/>
            <a:chOff x="2133600" y="1143000"/>
            <a:chExt cx="1066800" cy="1740932"/>
          </a:xfrm>
        </p:grpSpPr>
        <p:pic>
          <p:nvPicPr>
            <p:cNvPr id="99" name="Picture 4" descr="C:\Documents and Settings\bconnoll\Local Settings\Temporary Internet Files\Content.IE5\WYZ4GTZS\MCj03986990000[1].wmf"/>
            <p:cNvPicPr>
              <a:picLocks noChangeAspect="1" noChangeArrowheads="1"/>
            </p:cNvPicPr>
            <p:nvPr/>
          </p:nvPicPr>
          <p:blipFill>
            <a:blip r:embed="rId3" cstate="print"/>
            <a:srcRect/>
            <a:stretch>
              <a:fillRect/>
            </a:stretch>
          </p:blipFill>
          <p:spPr bwMode="auto">
            <a:xfrm>
              <a:off x="2133600" y="1905000"/>
              <a:ext cx="1066800" cy="673408"/>
            </a:xfrm>
            <a:prstGeom prst="rect">
              <a:avLst/>
            </a:prstGeom>
            <a:noFill/>
          </p:spPr>
        </p:pic>
        <p:sp>
          <p:nvSpPr>
            <p:cNvPr id="100" name="TextBox 99"/>
            <p:cNvSpPr txBox="1"/>
            <p:nvPr/>
          </p:nvSpPr>
          <p:spPr>
            <a:xfrm>
              <a:off x="2133600" y="1143000"/>
              <a:ext cx="1066799" cy="923330"/>
            </a:xfrm>
            <a:prstGeom prst="rect">
              <a:avLst/>
            </a:prstGeom>
            <a:noFill/>
          </p:spPr>
          <p:txBody>
            <a:bodyPr wrap="square" rtlCol="0">
              <a:spAutoFit/>
            </a:bodyPr>
            <a:lstStyle/>
            <a:p>
              <a:r>
                <a:rPr lang="en-US" b="1" dirty="0" smtClean="0"/>
                <a:t>Revised Standard Version</a:t>
              </a:r>
              <a:endParaRPr lang="en-US" b="1" dirty="0"/>
            </a:p>
          </p:txBody>
        </p:sp>
        <p:sp>
          <p:nvSpPr>
            <p:cNvPr id="101" name="TextBox 100"/>
            <p:cNvSpPr txBox="1"/>
            <p:nvPr/>
          </p:nvSpPr>
          <p:spPr>
            <a:xfrm>
              <a:off x="2362200" y="2514600"/>
              <a:ext cx="652743" cy="369332"/>
            </a:xfrm>
            <a:prstGeom prst="rect">
              <a:avLst/>
            </a:prstGeom>
            <a:noFill/>
          </p:spPr>
          <p:txBody>
            <a:bodyPr wrap="none" rtlCol="0">
              <a:spAutoFit/>
            </a:bodyPr>
            <a:lstStyle/>
            <a:p>
              <a:r>
                <a:rPr lang="en-US" b="1" dirty="0" smtClean="0"/>
                <a:t>1952</a:t>
              </a:r>
              <a:endParaRPr lang="en-US" b="1" dirty="0"/>
            </a:p>
          </p:txBody>
        </p:sp>
      </p:grpSp>
      <p:grpSp>
        <p:nvGrpSpPr>
          <p:cNvPr id="11" name="Group 101"/>
          <p:cNvGrpSpPr/>
          <p:nvPr/>
        </p:nvGrpSpPr>
        <p:grpSpPr>
          <a:xfrm>
            <a:off x="4953000" y="3505200"/>
            <a:ext cx="1066800" cy="1740932"/>
            <a:chOff x="2133600" y="1143000"/>
            <a:chExt cx="1066800" cy="1740932"/>
          </a:xfrm>
        </p:grpSpPr>
        <p:pic>
          <p:nvPicPr>
            <p:cNvPr id="103" name="Picture 4" descr="C:\Documents and Settings\bconnoll\Local Settings\Temporary Internet Files\Content.IE5\WYZ4GTZS\MCj03986990000[1].wmf"/>
            <p:cNvPicPr>
              <a:picLocks noChangeAspect="1" noChangeArrowheads="1"/>
            </p:cNvPicPr>
            <p:nvPr/>
          </p:nvPicPr>
          <p:blipFill>
            <a:blip r:embed="rId3" cstate="print"/>
            <a:srcRect/>
            <a:stretch>
              <a:fillRect/>
            </a:stretch>
          </p:blipFill>
          <p:spPr bwMode="auto">
            <a:xfrm>
              <a:off x="2133600" y="1905000"/>
              <a:ext cx="1066800" cy="673408"/>
            </a:xfrm>
            <a:prstGeom prst="rect">
              <a:avLst/>
            </a:prstGeom>
            <a:noFill/>
          </p:spPr>
        </p:pic>
        <p:sp>
          <p:nvSpPr>
            <p:cNvPr id="104" name="TextBox 103"/>
            <p:cNvSpPr txBox="1"/>
            <p:nvPr/>
          </p:nvSpPr>
          <p:spPr>
            <a:xfrm>
              <a:off x="2209800" y="1143000"/>
              <a:ext cx="914400" cy="923330"/>
            </a:xfrm>
            <a:prstGeom prst="rect">
              <a:avLst/>
            </a:prstGeom>
            <a:noFill/>
          </p:spPr>
          <p:txBody>
            <a:bodyPr wrap="square" rtlCol="0">
              <a:spAutoFit/>
            </a:bodyPr>
            <a:lstStyle/>
            <a:p>
              <a:pPr algn="ctr"/>
              <a:r>
                <a:rPr lang="en-US" b="1" dirty="0" smtClean="0"/>
                <a:t>New English Bible</a:t>
              </a:r>
            </a:p>
          </p:txBody>
        </p:sp>
        <p:sp>
          <p:nvSpPr>
            <p:cNvPr id="105" name="TextBox 104"/>
            <p:cNvSpPr txBox="1"/>
            <p:nvPr/>
          </p:nvSpPr>
          <p:spPr>
            <a:xfrm>
              <a:off x="2362200" y="2514600"/>
              <a:ext cx="652743" cy="369332"/>
            </a:xfrm>
            <a:prstGeom prst="rect">
              <a:avLst/>
            </a:prstGeom>
            <a:noFill/>
          </p:spPr>
          <p:txBody>
            <a:bodyPr wrap="none" rtlCol="0">
              <a:spAutoFit/>
            </a:bodyPr>
            <a:lstStyle/>
            <a:p>
              <a:r>
                <a:rPr lang="en-US" b="1" dirty="0" smtClean="0"/>
                <a:t>1970</a:t>
              </a:r>
              <a:endParaRPr lang="en-US" dirty="0" smtClean="0"/>
            </a:p>
          </p:txBody>
        </p:sp>
      </p:grpSp>
      <p:grpSp>
        <p:nvGrpSpPr>
          <p:cNvPr id="57" name="Group 97"/>
          <p:cNvGrpSpPr/>
          <p:nvPr/>
        </p:nvGrpSpPr>
        <p:grpSpPr>
          <a:xfrm>
            <a:off x="4038600" y="1676400"/>
            <a:ext cx="1143000" cy="1740932"/>
            <a:chOff x="2133600" y="1143000"/>
            <a:chExt cx="1143000" cy="1740932"/>
          </a:xfrm>
        </p:grpSpPr>
        <p:pic>
          <p:nvPicPr>
            <p:cNvPr id="58" name="Picture 4" descr="C:\Documents and Settings\bconnoll\Local Settings\Temporary Internet Files\Content.IE5\WYZ4GTZS\MCj03986990000[1].wmf"/>
            <p:cNvPicPr>
              <a:picLocks noChangeAspect="1" noChangeArrowheads="1"/>
            </p:cNvPicPr>
            <p:nvPr/>
          </p:nvPicPr>
          <p:blipFill>
            <a:blip r:embed="rId3" cstate="print"/>
            <a:srcRect/>
            <a:stretch>
              <a:fillRect/>
            </a:stretch>
          </p:blipFill>
          <p:spPr bwMode="auto">
            <a:xfrm>
              <a:off x="2133600" y="1905000"/>
              <a:ext cx="1066800" cy="673408"/>
            </a:xfrm>
            <a:prstGeom prst="rect">
              <a:avLst/>
            </a:prstGeom>
            <a:noFill/>
          </p:spPr>
        </p:pic>
        <p:sp>
          <p:nvSpPr>
            <p:cNvPr id="59" name="TextBox 58"/>
            <p:cNvSpPr txBox="1"/>
            <p:nvPr/>
          </p:nvSpPr>
          <p:spPr>
            <a:xfrm>
              <a:off x="2133600" y="1143000"/>
              <a:ext cx="1143000" cy="646331"/>
            </a:xfrm>
            <a:prstGeom prst="rect">
              <a:avLst/>
            </a:prstGeom>
            <a:noFill/>
          </p:spPr>
          <p:txBody>
            <a:bodyPr wrap="square" rtlCol="0">
              <a:spAutoFit/>
            </a:bodyPr>
            <a:lstStyle/>
            <a:p>
              <a:pPr algn="ctr"/>
              <a:r>
                <a:rPr lang="en-US" b="1" dirty="0" smtClean="0"/>
                <a:t>Amplified Bible</a:t>
              </a:r>
              <a:endParaRPr lang="en-US" b="1" dirty="0"/>
            </a:p>
          </p:txBody>
        </p:sp>
        <p:sp>
          <p:nvSpPr>
            <p:cNvPr id="60" name="TextBox 59"/>
            <p:cNvSpPr txBox="1"/>
            <p:nvPr/>
          </p:nvSpPr>
          <p:spPr>
            <a:xfrm>
              <a:off x="2362200" y="2514600"/>
              <a:ext cx="652743" cy="369332"/>
            </a:xfrm>
            <a:prstGeom prst="rect">
              <a:avLst/>
            </a:prstGeom>
            <a:noFill/>
          </p:spPr>
          <p:txBody>
            <a:bodyPr wrap="none" rtlCol="0">
              <a:spAutoFit/>
            </a:bodyPr>
            <a:lstStyle/>
            <a:p>
              <a:r>
                <a:rPr lang="en-US" b="1" dirty="0" smtClean="0"/>
                <a:t>1965</a:t>
              </a:r>
              <a:endParaRPr lang="en-US" b="1" dirty="0"/>
            </a:p>
          </p:txBody>
        </p:sp>
      </p:grpSp>
      <p:grpSp>
        <p:nvGrpSpPr>
          <p:cNvPr id="61" name="Group 77"/>
          <p:cNvGrpSpPr/>
          <p:nvPr/>
        </p:nvGrpSpPr>
        <p:grpSpPr>
          <a:xfrm>
            <a:off x="7239000" y="3505200"/>
            <a:ext cx="1524000" cy="1740932"/>
            <a:chOff x="1905000" y="1143000"/>
            <a:chExt cx="1524000" cy="1740932"/>
          </a:xfrm>
        </p:grpSpPr>
        <p:pic>
          <p:nvPicPr>
            <p:cNvPr id="63" name="Picture 4" descr="C:\Documents and Settings\bconnoll\Local Settings\Temporary Internet Files\Content.IE5\WYZ4GTZS\MCj03986990000[1].wmf"/>
            <p:cNvPicPr>
              <a:picLocks noChangeAspect="1" noChangeArrowheads="1"/>
            </p:cNvPicPr>
            <p:nvPr/>
          </p:nvPicPr>
          <p:blipFill>
            <a:blip r:embed="rId3" cstate="print"/>
            <a:srcRect/>
            <a:stretch>
              <a:fillRect/>
            </a:stretch>
          </p:blipFill>
          <p:spPr bwMode="auto">
            <a:xfrm>
              <a:off x="2133600" y="1905000"/>
              <a:ext cx="1066800" cy="673408"/>
            </a:xfrm>
            <a:prstGeom prst="rect">
              <a:avLst/>
            </a:prstGeom>
            <a:noFill/>
          </p:spPr>
        </p:pic>
        <p:sp>
          <p:nvSpPr>
            <p:cNvPr id="66" name="TextBox 65"/>
            <p:cNvSpPr txBox="1"/>
            <p:nvPr/>
          </p:nvSpPr>
          <p:spPr>
            <a:xfrm>
              <a:off x="1905000" y="1143000"/>
              <a:ext cx="1524000" cy="923330"/>
            </a:xfrm>
            <a:prstGeom prst="rect">
              <a:avLst/>
            </a:prstGeom>
            <a:noFill/>
          </p:spPr>
          <p:txBody>
            <a:bodyPr wrap="square" rtlCol="0">
              <a:spAutoFit/>
            </a:bodyPr>
            <a:lstStyle/>
            <a:p>
              <a:pPr algn="ctr"/>
              <a:r>
                <a:rPr lang="en-US" b="1" dirty="0" smtClean="0"/>
                <a:t>English Standard Version</a:t>
              </a:r>
              <a:endParaRPr lang="en-US" b="1" dirty="0"/>
            </a:p>
          </p:txBody>
        </p:sp>
        <p:sp>
          <p:nvSpPr>
            <p:cNvPr id="69" name="TextBox 68"/>
            <p:cNvSpPr txBox="1"/>
            <p:nvPr/>
          </p:nvSpPr>
          <p:spPr>
            <a:xfrm>
              <a:off x="2362200" y="2514600"/>
              <a:ext cx="652743" cy="369332"/>
            </a:xfrm>
            <a:prstGeom prst="rect">
              <a:avLst/>
            </a:prstGeom>
            <a:noFill/>
          </p:spPr>
          <p:txBody>
            <a:bodyPr wrap="none" rtlCol="0">
              <a:spAutoFit/>
            </a:bodyPr>
            <a:lstStyle/>
            <a:p>
              <a:r>
                <a:rPr lang="en-US" b="1" dirty="0" smtClean="0"/>
                <a:t>2001</a:t>
              </a:r>
              <a:endParaRPr lang="en-US" dirty="0" smtClean="0"/>
            </a:p>
          </p:txBody>
        </p:sp>
      </p:grpSp>
      <p:grpSp>
        <p:nvGrpSpPr>
          <p:cNvPr id="73" name="Group 77"/>
          <p:cNvGrpSpPr/>
          <p:nvPr/>
        </p:nvGrpSpPr>
        <p:grpSpPr>
          <a:xfrm>
            <a:off x="6019800" y="1676400"/>
            <a:ext cx="1219200" cy="1740932"/>
            <a:chOff x="2057400" y="1143000"/>
            <a:chExt cx="1219200" cy="1740932"/>
          </a:xfrm>
        </p:grpSpPr>
        <p:pic>
          <p:nvPicPr>
            <p:cNvPr id="74" name="Picture 4" descr="C:\Documents and Settings\bconnoll\Local Settings\Temporary Internet Files\Content.IE5\WYZ4GTZS\MCj03986990000[1].wmf"/>
            <p:cNvPicPr>
              <a:picLocks noChangeAspect="1" noChangeArrowheads="1"/>
            </p:cNvPicPr>
            <p:nvPr/>
          </p:nvPicPr>
          <p:blipFill>
            <a:blip r:embed="rId3" cstate="print"/>
            <a:srcRect/>
            <a:stretch>
              <a:fillRect/>
            </a:stretch>
          </p:blipFill>
          <p:spPr bwMode="auto">
            <a:xfrm>
              <a:off x="2133600" y="1905000"/>
              <a:ext cx="1066800" cy="673408"/>
            </a:xfrm>
            <a:prstGeom prst="rect">
              <a:avLst/>
            </a:prstGeom>
            <a:noFill/>
          </p:spPr>
        </p:pic>
        <p:sp>
          <p:nvSpPr>
            <p:cNvPr id="78" name="TextBox 77"/>
            <p:cNvSpPr txBox="1"/>
            <p:nvPr/>
          </p:nvSpPr>
          <p:spPr>
            <a:xfrm>
              <a:off x="2057400" y="1143000"/>
              <a:ext cx="1219200" cy="646331"/>
            </a:xfrm>
            <a:prstGeom prst="rect">
              <a:avLst/>
            </a:prstGeom>
            <a:noFill/>
          </p:spPr>
          <p:txBody>
            <a:bodyPr wrap="square" rtlCol="0">
              <a:spAutoFit/>
            </a:bodyPr>
            <a:lstStyle/>
            <a:p>
              <a:pPr algn="ctr"/>
              <a:r>
                <a:rPr lang="en-US" b="1" dirty="0" smtClean="0"/>
                <a:t>New King James</a:t>
              </a:r>
              <a:endParaRPr lang="en-US" b="1" dirty="0"/>
            </a:p>
          </p:txBody>
        </p:sp>
        <p:sp>
          <p:nvSpPr>
            <p:cNvPr id="82" name="TextBox 81"/>
            <p:cNvSpPr txBox="1"/>
            <p:nvPr/>
          </p:nvSpPr>
          <p:spPr>
            <a:xfrm>
              <a:off x="2362200" y="2514600"/>
              <a:ext cx="652743" cy="369332"/>
            </a:xfrm>
            <a:prstGeom prst="rect">
              <a:avLst/>
            </a:prstGeom>
            <a:noFill/>
          </p:spPr>
          <p:txBody>
            <a:bodyPr wrap="none" rtlCol="0">
              <a:spAutoFit/>
            </a:bodyPr>
            <a:lstStyle/>
            <a:p>
              <a:r>
                <a:rPr lang="en-US" b="1" dirty="0" smtClean="0"/>
                <a:t>1982</a:t>
              </a:r>
              <a:endParaRPr lang="en-US" dirty="0" smtClean="0"/>
            </a:p>
          </p:txBody>
        </p:sp>
      </p:grpSp>
      <p:sp>
        <p:nvSpPr>
          <p:cNvPr id="83" name="Rectangle 82"/>
          <p:cNvSpPr/>
          <p:nvPr/>
        </p:nvSpPr>
        <p:spPr>
          <a:xfrm>
            <a:off x="609600" y="6488668"/>
            <a:ext cx="7162800" cy="369332"/>
          </a:xfrm>
          <a:prstGeom prst="rect">
            <a:avLst/>
          </a:prstGeom>
        </p:spPr>
        <p:txBody>
          <a:bodyPr wrap="square">
            <a:spAutoFit/>
          </a:bodyPr>
          <a:lstStyle/>
          <a:p>
            <a:r>
              <a:rPr lang="en-US" dirty="0" smtClean="0"/>
              <a:t>http://en.wikipedia.org/wiki/Modern_English_Bible_translations</a:t>
            </a:r>
            <a:endParaRPr lang="en-US" dirty="0"/>
          </a:p>
        </p:txBody>
      </p:sp>
      <p:grpSp>
        <p:nvGrpSpPr>
          <p:cNvPr id="55" name="Group 77"/>
          <p:cNvGrpSpPr/>
          <p:nvPr/>
        </p:nvGrpSpPr>
        <p:grpSpPr>
          <a:xfrm>
            <a:off x="7467600" y="1676400"/>
            <a:ext cx="1524000" cy="1740932"/>
            <a:chOff x="1905000" y="1143000"/>
            <a:chExt cx="1524000" cy="1740932"/>
          </a:xfrm>
        </p:grpSpPr>
        <p:pic>
          <p:nvPicPr>
            <p:cNvPr id="56" name="Picture 4" descr="C:\Documents and Settings\bconnoll\Local Settings\Temporary Internet Files\Content.IE5\WYZ4GTZS\MCj03986990000[1].wmf"/>
            <p:cNvPicPr>
              <a:picLocks noChangeAspect="1" noChangeArrowheads="1"/>
            </p:cNvPicPr>
            <p:nvPr/>
          </p:nvPicPr>
          <p:blipFill>
            <a:blip r:embed="rId3" cstate="print"/>
            <a:srcRect/>
            <a:stretch>
              <a:fillRect/>
            </a:stretch>
          </p:blipFill>
          <p:spPr bwMode="auto">
            <a:xfrm>
              <a:off x="2133600" y="1905000"/>
              <a:ext cx="1066800" cy="673408"/>
            </a:xfrm>
            <a:prstGeom prst="rect">
              <a:avLst/>
            </a:prstGeom>
            <a:noFill/>
          </p:spPr>
        </p:pic>
        <p:sp>
          <p:nvSpPr>
            <p:cNvPr id="84" name="TextBox 83"/>
            <p:cNvSpPr txBox="1"/>
            <p:nvPr/>
          </p:nvSpPr>
          <p:spPr>
            <a:xfrm>
              <a:off x="1905000" y="1143000"/>
              <a:ext cx="1524000" cy="646331"/>
            </a:xfrm>
            <a:prstGeom prst="rect">
              <a:avLst/>
            </a:prstGeom>
            <a:noFill/>
          </p:spPr>
          <p:txBody>
            <a:bodyPr wrap="square" rtlCol="0">
              <a:spAutoFit/>
            </a:bodyPr>
            <a:lstStyle/>
            <a:p>
              <a:pPr algn="ctr"/>
              <a:r>
                <a:rPr lang="en-US" b="1" dirty="0" smtClean="0"/>
                <a:t>New English Translation</a:t>
              </a:r>
              <a:endParaRPr lang="en-US" b="1" dirty="0"/>
            </a:p>
          </p:txBody>
        </p:sp>
        <p:sp>
          <p:nvSpPr>
            <p:cNvPr id="85" name="TextBox 84"/>
            <p:cNvSpPr txBox="1"/>
            <p:nvPr/>
          </p:nvSpPr>
          <p:spPr>
            <a:xfrm>
              <a:off x="2362200" y="2514600"/>
              <a:ext cx="652743" cy="369332"/>
            </a:xfrm>
            <a:prstGeom prst="rect">
              <a:avLst/>
            </a:prstGeom>
            <a:noFill/>
          </p:spPr>
          <p:txBody>
            <a:bodyPr wrap="none" rtlCol="0">
              <a:spAutoFit/>
            </a:bodyPr>
            <a:lstStyle/>
            <a:p>
              <a:r>
                <a:rPr lang="en-US" b="1" dirty="0" smtClean="0"/>
                <a:t>2005</a:t>
              </a:r>
              <a:endParaRPr lang="en-US" dirty="0" smtClean="0"/>
            </a:p>
          </p:txBody>
        </p:sp>
      </p:grpSp>
    </p:spTree>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7"/>
                                        </p:tgtEl>
                                        <p:attrNameLst>
                                          <p:attrName>style.visibility</p:attrName>
                                        </p:attrNameLst>
                                      </p:cBhvr>
                                      <p:to>
                                        <p:strVal val="visible"/>
                                      </p:to>
                                    </p:set>
                                    <p:animEffect transition="in" filter="dissolve">
                                      <p:cBhvr>
                                        <p:cTn id="17" dur="500"/>
                                        <p:tgtEl>
                                          <p:spTgt spid="57"/>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dissolve">
                                      <p:cBhvr>
                                        <p:cTn id="27" dur="500"/>
                                        <p:tgtEl>
                                          <p:spTgt spid="8"/>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73"/>
                                        </p:tgtEl>
                                        <p:attrNameLst>
                                          <p:attrName>style.visibility</p:attrName>
                                        </p:attrNameLst>
                                      </p:cBhvr>
                                      <p:to>
                                        <p:strVal val="visible"/>
                                      </p:to>
                                    </p:set>
                                    <p:animEffect transition="in" filter="dissolve">
                                      <p:cBhvr>
                                        <p:cTn id="37" dur="500"/>
                                        <p:tgtEl>
                                          <p:spTgt spid="7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nodeType="click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dissolve">
                                      <p:cBhvr>
                                        <p:cTn id="42" dur="500"/>
                                        <p:tgtEl>
                                          <p:spTgt spid="61"/>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dissolve">
                                      <p:cBhvr>
                                        <p:cTn id="4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8000"/>
            <a:lum/>
          </a:blip>
          <a:srcRect/>
          <a:stretch>
            <a:fillRect t="-44000" b="-44000"/>
          </a:stretch>
        </a:blipFill>
        <a:effectLst/>
      </p:bgPr>
    </p:bg>
    <p:spTree>
      <p:nvGrpSpPr>
        <p:cNvPr id="1" name=""/>
        <p:cNvGrpSpPr/>
        <p:nvPr/>
      </p:nvGrpSpPr>
      <p:grpSpPr>
        <a:xfrm>
          <a:off x="0" y="0"/>
          <a:ext cx="0" cy="0"/>
          <a:chOff x="0" y="0"/>
          <a:chExt cx="0" cy="0"/>
        </a:xfrm>
      </p:grpSpPr>
      <p:sp>
        <p:nvSpPr>
          <p:cNvPr id="3" name="Title 2"/>
          <p:cNvSpPr>
            <a:spLocks noGrp="1"/>
          </p:cNvSpPr>
          <p:nvPr>
            <p:ph type="title"/>
          </p:nvPr>
        </p:nvSpPr>
        <p:spPr/>
        <p:txBody>
          <a:bodyPr>
            <a:normAutofit/>
          </a:bodyPr>
          <a:lstStyle/>
          <a:p>
            <a:r>
              <a:rPr lang="en-US" b="1" dirty="0" smtClean="0">
                <a:effectLst>
                  <a:outerShdw blurRad="63500" dist="50800" dir="2700000" algn="tl" rotWithShape="0">
                    <a:srgbClr val="FF0000"/>
                  </a:outerShdw>
                </a:effectLst>
              </a:rPr>
              <a:t>American Standard Version (1901)</a:t>
            </a:r>
            <a:endParaRPr lang="en-US" b="1" dirty="0">
              <a:effectLst>
                <a:outerShdw blurRad="63500" dist="50800" dir="2700000" algn="tl" rotWithShape="0">
                  <a:srgbClr val="FF0000"/>
                </a:outerShdw>
              </a:effectLst>
            </a:endParaRPr>
          </a:p>
        </p:txBody>
      </p:sp>
      <p:sp>
        <p:nvSpPr>
          <p:cNvPr id="4" name="Content Placeholder 3"/>
          <p:cNvSpPr>
            <a:spLocks noGrp="1"/>
          </p:cNvSpPr>
          <p:nvPr>
            <p:ph idx="1"/>
          </p:nvPr>
        </p:nvSpPr>
        <p:spPr/>
        <p:txBody>
          <a:bodyPr>
            <a:normAutofit fontScale="92500" lnSpcReduction="20000"/>
          </a:bodyPr>
          <a:lstStyle/>
          <a:p>
            <a:r>
              <a:rPr lang="en-US" b="1" dirty="0" smtClean="0">
                <a:effectLst>
                  <a:outerShdw blurRad="63500" dist="50800" dir="2700000" algn="tl" rotWithShape="0">
                    <a:srgbClr val="FF0000"/>
                  </a:outerShdw>
                </a:effectLst>
              </a:rPr>
              <a:t>The American Standard Version is rooted in the work that was done with the Revised Version (RV). </a:t>
            </a:r>
          </a:p>
          <a:p>
            <a:r>
              <a:rPr lang="en-US" b="1" dirty="0" smtClean="0">
                <a:effectLst>
                  <a:outerShdw blurRad="63500" dist="50800" dir="2700000" algn="tl" rotWithShape="0">
                    <a:srgbClr val="FF0000"/>
                  </a:outerShdw>
                </a:effectLst>
              </a:rPr>
              <a:t>Because the language of the ASV was limited to Elizabethan English, as well as because of what some perceived to be its excessive literalism, it never achieved wide popularity, and the King James Version would remain the primary translation for most American Protestant Christians until the publication of the Revised Standard Version in 1952.</a:t>
            </a:r>
            <a:endParaRPr lang="en-US" b="1" dirty="0">
              <a:effectLst>
                <a:outerShdw blurRad="63500" dist="50800" dir="2700000" algn="tl" rotWithShape="0">
                  <a:srgbClr val="FF0000"/>
                </a:outerShdw>
              </a:effectLst>
            </a:endParaRPr>
          </a:p>
        </p:txBody>
      </p:sp>
      <p:sp>
        <p:nvSpPr>
          <p:cNvPr id="5" name="Rectangle 4"/>
          <p:cNvSpPr/>
          <p:nvPr/>
        </p:nvSpPr>
        <p:spPr>
          <a:xfrm>
            <a:off x="914400" y="6488668"/>
            <a:ext cx="7467600" cy="369332"/>
          </a:xfrm>
          <a:prstGeom prst="rect">
            <a:avLst/>
          </a:prstGeom>
        </p:spPr>
        <p:txBody>
          <a:bodyPr wrap="square">
            <a:spAutoFit/>
          </a:bodyPr>
          <a:lstStyle/>
          <a:p>
            <a:r>
              <a:rPr lang="en-US" dirty="0" smtClean="0"/>
              <a:t>http://en.wikipedia.org/wiki/American_Standard_Version</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2.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0000"/>
            <a:lum/>
          </a:blip>
          <a:srcRect/>
          <a:stretch>
            <a:fillRect t="-100000" b="-3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normAutofit/>
          </a:bodyPr>
          <a:lstStyle/>
          <a:p>
            <a:r>
              <a:rPr lang="en-US" b="1" dirty="0" smtClean="0">
                <a:effectLst>
                  <a:outerShdw blurRad="63500" dist="50800" dir="2700000" algn="tl" rotWithShape="0">
                    <a:srgbClr val="FFFF00"/>
                  </a:outerShdw>
                </a:effectLst>
              </a:rPr>
              <a:t>Revised Standard Version (1952)</a:t>
            </a:r>
            <a:endParaRPr lang="en-US" b="1" dirty="0">
              <a:effectLst>
                <a:outerShdw blurRad="63500" dist="50800" dir="2700000" algn="tl" rotWithShape="0">
                  <a:srgbClr val="FFFF00"/>
                </a:outerShdw>
              </a:effectLst>
            </a:endParaRPr>
          </a:p>
        </p:txBody>
      </p:sp>
      <p:sp>
        <p:nvSpPr>
          <p:cNvPr id="3" name="Content Placeholder 2"/>
          <p:cNvSpPr>
            <a:spLocks noGrp="1"/>
          </p:cNvSpPr>
          <p:nvPr>
            <p:ph idx="1"/>
          </p:nvPr>
        </p:nvSpPr>
        <p:spPr>
          <a:xfrm>
            <a:off x="457200" y="990600"/>
            <a:ext cx="8229600" cy="5135563"/>
          </a:xfrm>
        </p:spPr>
        <p:txBody>
          <a:bodyPr>
            <a:normAutofit fontScale="77500" lnSpcReduction="20000"/>
          </a:bodyPr>
          <a:lstStyle/>
          <a:p>
            <a:r>
              <a:rPr lang="en-US" b="1" dirty="0" smtClean="0">
                <a:effectLst>
                  <a:outerShdw blurRad="63500" dist="50800" dir="2700000" algn="tl" rotWithShape="0">
                    <a:srgbClr val="FFFF00"/>
                  </a:outerShdw>
                </a:effectLst>
              </a:rPr>
              <a:t>The RSV posed the first serious challenge to the popularity of the KJV, aiming to be a readable and literally accurate modern English translation of the Bible. </a:t>
            </a:r>
          </a:p>
          <a:p>
            <a:r>
              <a:rPr lang="en-US" b="1" dirty="0" smtClean="0">
                <a:effectLst>
                  <a:outerShdw blurRad="63500" dist="50800" dir="2700000" algn="tl" rotWithShape="0">
                    <a:srgbClr val="FFFF00"/>
                  </a:outerShdw>
                </a:effectLst>
              </a:rPr>
              <a:t>The RSV New Testament was well received, but reactions to the Old Testament were varied and not without controversy.</a:t>
            </a:r>
          </a:p>
          <a:p>
            <a:r>
              <a:rPr lang="en-US" b="1" dirty="0" smtClean="0">
                <a:effectLst>
                  <a:outerShdw blurRad="63500" dist="50800" dir="2700000" algn="tl" rotWithShape="0">
                    <a:srgbClr val="FFFF00"/>
                  </a:outerShdw>
                </a:effectLst>
              </a:rPr>
              <a:t>The focus of the controversy was the translation of the Hebrew word ALMAH in Isaiah 7:14 as "young woman" rather than the traditional Christian translation of "virgin", agreeing with the Greek word found in the Septuagint's translation of this passage as well as the New Testament at Matthew 1:23.</a:t>
            </a:r>
          </a:p>
          <a:p>
            <a:r>
              <a:rPr lang="en-US" b="1" dirty="0" smtClean="0">
                <a:effectLst>
                  <a:outerShdw blurRad="63500" dist="50800" dir="2700000" algn="tl" rotWithShape="0">
                    <a:srgbClr val="FFFF00"/>
                  </a:outerShdw>
                </a:effectLst>
              </a:rPr>
              <a:t>Fundamentalists and evangelicals, in particular, accused the translators of deliberately tampering with the Scriptures to deny the doctrine of the Virgin Birth of Jesus.</a:t>
            </a:r>
            <a:endParaRPr lang="en-US" b="1" dirty="0">
              <a:effectLst>
                <a:outerShdw blurRad="63500" dist="50800" dir="2700000" algn="tl" rotWithShape="0">
                  <a:srgbClr val="FFFF00"/>
                </a:outerShdw>
              </a:effectLst>
            </a:endParaRPr>
          </a:p>
        </p:txBody>
      </p:sp>
      <p:sp>
        <p:nvSpPr>
          <p:cNvPr id="4" name="Rectangle 3"/>
          <p:cNvSpPr/>
          <p:nvPr/>
        </p:nvSpPr>
        <p:spPr>
          <a:xfrm>
            <a:off x="838200" y="6211669"/>
            <a:ext cx="5486400" cy="369332"/>
          </a:xfrm>
          <a:prstGeom prst="rect">
            <a:avLst/>
          </a:prstGeom>
        </p:spPr>
        <p:txBody>
          <a:bodyPr wrap="square">
            <a:spAutoFit/>
          </a:bodyPr>
          <a:lstStyle/>
          <a:p>
            <a:r>
              <a:rPr lang="en-US" dirty="0" smtClean="0"/>
              <a:t>http://en.wikipedia.org/wiki/Revised_Standard_Version</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6000"/>
            <a:lum/>
          </a:blip>
          <a:srcRect/>
          <a:stretch>
            <a:fillRect t="-13000" b="-5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609600"/>
          </a:xfrm>
        </p:spPr>
        <p:txBody>
          <a:bodyPr>
            <a:normAutofit fontScale="90000"/>
          </a:bodyPr>
          <a:lstStyle/>
          <a:p>
            <a:r>
              <a:rPr lang="en-US" b="1" dirty="0" smtClean="0">
                <a:effectLst>
                  <a:outerShdw blurRad="50800" dist="38100" dir="2700000" algn="tl" rotWithShape="0">
                    <a:srgbClr val="FF0000"/>
                  </a:outerShdw>
                </a:effectLst>
              </a:rPr>
              <a:t>Amplified Bible (1965)</a:t>
            </a:r>
            <a:endParaRPr lang="en-US" b="1" dirty="0">
              <a:effectLst>
                <a:outerShdw blurRad="50800" dist="38100" dir="2700000" algn="tl" rotWithShape="0">
                  <a:srgbClr val="FF0000"/>
                </a:outerShdw>
              </a:effectLst>
            </a:endParaRPr>
          </a:p>
        </p:txBody>
      </p:sp>
      <p:sp>
        <p:nvSpPr>
          <p:cNvPr id="3" name="Content Placeholder 2"/>
          <p:cNvSpPr>
            <a:spLocks noGrp="1"/>
          </p:cNvSpPr>
          <p:nvPr>
            <p:ph idx="1"/>
          </p:nvPr>
        </p:nvSpPr>
        <p:spPr>
          <a:xfrm>
            <a:off x="457200" y="609600"/>
            <a:ext cx="8229600" cy="6019800"/>
          </a:xfrm>
        </p:spPr>
        <p:txBody>
          <a:bodyPr>
            <a:normAutofit fontScale="85000" lnSpcReduction="10000"/>
          </a:bodyPr>
          <a:lstStyle/>
          <a:p>
            <a:r>
              <a:rPr lang="en-US" b="1" dirty="0" smtClean="0">
                <a:effectLst>
                  <a:outerShdw blurRad="63500" dist="50800" dir="2700000" algn="tl" rotWithShape="0">
                    <a:srgbClr val="FF0000"/>
                  </a:outerShdw>
                </a:effectLst>
              </a:rPr>
              <a:t>The Amplified Bible (AMP) is an English translation of the Bible produced jointly by The Zondervan Corporation and The </a:t>
            </a:r>
            <a:r>
              <a:rPr lang="en-US" b="1" dirty="0" err="1" smtClean="0">
                <a:effectLst>
                  <a:outerShdw blurRad="63500" dist="50800" dir="2700000" algn="tl" rotWithShape="0">
                    <a:srgbClr val="FF0000"/>
                  </a:outerShdw>
                </a:effectLst>
              </a:rPr>
              <a:t>Lockman</a:t>
            </a:r>
            <a:r>
              <a:rPr lang="en-US" b="1" dirty="0" smtClean="0">
                <a:effectLst>
                  <a:outerShdw blurRad="63500" dist="50800" dir="2700000" algn="tl" rotWithShape="0">
                    <a:srgbClr val="FF0000"/>
                  </a:outerShdw>
                </a:effectLst>
              </a:rPr>
              <a:t> Foundation. </a:t>
            </a:r>
          </a:p>
          <a:p>
            <a:r>
              <a:rPr lang="en-US" b="1" dirty="0" smtClean="0">
                <a:effectLst>
                  <a:outerShdw blurRad="63500" dist="50800" dir="2700000" algn="tl" rotWithShape="0">
                    <a:srgbClr val="FF0000"/>
                  </a:outerShdw>
                </a:effectLst>
              </a:rPr>
              <a:t>It is largely a revision of the American Standard Version of 1901</a:t>
            </a:r>
          </a:p>
          <a:p>
            <a:r>
              <a:rPr lang="en-US" b="1" dirty="0" smtClean="0">
                <a:effectLst>
                  <a:outerShdw blurRad="63500" dist="50800" dir="2700000" algn="tl" rotWithShape="0">
                    <a:srgbClr val="FF0000"/>
                  </a:outerShdw>
                </a:effectLst>
              </a:rPr>
              <a:t>It is designed to "amplify" the text by using a system of punctuation and other typographical features to bring out all shades of meaning present in the original texts:</a:t>
            </a:r>
          </a:p>
          <a:p>
            <a:pPr lvl="1"/>
            <a:r>
              <a:rPr lang="en-US" b="1" i="1" dirty="0" smtClean="0">
                <a:effectLst>
                  <a:outerShdw blurRad="63500" dist="50800" dir="2700000" algn="tl" rotWithShape="0">
                    <a:srgbClr val="FF0000"/>
                  </a:outerShdw>
                </a:effectLst>
              </a:rPr>
              <a:t>THE LORD is my Shepherd [to feed, guide, and shield me], I shall not lack.  He makes me lie down in [fresh, tender] green pastures; He leads me beside the still and restful waters.  He refreshes and restores my life (my self); He leads me in the paths of righteousness [uprightness and right standing with Him--not for my earning it, but] for His name's sake.</a:t>
            </a:r>
          </a:p>
        </p:txBody>
      </p:sp>
      <p:sp>
        <p:nvSpPr>
          <p:cNvPr id="4" name="Rectangle 3"/>
          <p:cNvSpPr/>
          <p:nvPr/>
        </p:nvSpPr>
        <p:spPr>
          <a:xfrm>
            <a:off x="990600" y="6488668"/>
            <a:ext cx="4409220" cy="369332"/>
          </a:xfrm>
          <a:prstGeom prst="rect">
            <a:avLst/>
          </a:prstGeom>
        </p:spPr>
        <p:txBody>
          <a:bodyPr wrap="none">
            <a:spAutoFit/>
          </a:bodyPr>
          <a:lstStyle/>
          <a:p>
            <a:r>
              <a:rPr lang="en-US" dirty="0" smtClean="0"/>
              <a:t>http://en.wikipedia.org/wiki/Amplified_Bible</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4.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1000"/>
            <a:lum/>
          </a:blip>
          <a:srcRect/>
          <a:stretch>
            <a:fillRect t="-22000" b="-4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38200"/>
          </a:xfrm>
        </p:spPr>
        <p:txBody>
          <a:bodyPr>
            <a:normAutofit/>
          </a:bodyPr>
          <a:lstStyle/>
          <a:p>
            <a:r>
              <a:rPr lang="en-US" sz="3600" b="1" dirty="0" smtClean="0">
                <a:effectLst>
                  <a:outerShdw blurRad="76200" dist="63500" dir="2700000" algn="tl" rotWithShape="0">
                    <a:schemeClr val="bg1"/>
                  </a:outerShdw>
                </a:effectLst>
              </a:rPr>
              <a:t>New American Standard Bible (1971, 1995)</a:t>
            </a:r>
            <a:endParaRPr lang="en-US" sz="3600" b="1" dirty="0">
              <a:effectLst>
                <a:outerShdw blurRad="76200" dist="63500" dir="2700000" algn="tl" rotWithShape="0">
                  <a:schemeClr val="bg1"/>
                </a:outerShdw>
              </a:effectLst>
            </a:endParaRPr>
          </a:p>
        </p:txBody>
      </p:sp>
      <p:sp>
        <p:nvSpPr>
          <p:cNvPr id="3" name="Content Placeholder 2"/>
          <p:cNvSpPr>
            <a:spLocks noGrp="1"/>
          </p:cNvSpPr>
          <p:nvPr>
            <p:ph idx="1"/>
          </p:nvPr>
        </p:nvSpPr>
        <p:spPr>
          <a:xfrm>
            <a:off x="457200" y="990600"/>
            <a:ext cx="8229600" cy="5410200"/>
          </a:xfrm>
        </p:spPr>
        <p:txBody>
          <a:bodyPr>
            <a:normAutofit fontScale="85000" lnSpcReduction="20000"/>
          </a:bodyPr>
          <a:lstStyle/>
          <a:p>
            <a:r>
              <a:rPr lang="en-US" b="1" dirty="0" smtClean="0">
                <a:effectLst>
                  <a:outerShdw blurRad="76200" dist="63500" dir="2700000" algn="tl" rotWithShape="0">
                    <a:schemeClr val="bg1"/>
                  </a:outerShdw>
                </a:effectLst>
              </a:rPr>
              <a:t>Was first published in 1971 by the </a:t>
            </a:r>
            <a:r>
              <a:rPr lang="en-US" b="1" dirty="0" err="1" smtClean="0">
                <a:effectLst>
                  <a:outerShdw blurRad="76200" dist="63500" dir="2700000" algn="tl" rotWithShape="0">
                    <a:schemeClr val="bg1"/>
                  </a:outerShdw>
                </a:effectLst>
              </a:rPr>
              <a:t>Lockman</a:t>
            </a:r>
            <a:r>
              <a:rPr lang="en-US" b="1" dirty="0" smtClean="0">
                <a:effectLst>
                  <a:outerShdw blurRad="76200" dist="63500" dir="2700000" algn="tl" rotWithShape="0">
                    <a:schemeClr val="bg1"/>
                  </a:outerShdw>
                </a:effectLst>
              </a:rPr>
              <a:t> Foundation. It was then updated in 1995.</a:t>
            </a:r>
          </a:p>
          <a:p>
            <a:r>
              <a:rPr lang="en-US" b="1" dirty="0" smtClean="0">
                <a:effectLst>
                  <a:outerShdw blurRad="76200" dist="63500" dir="2700000" algn="tl" rotWithShape="0">
                    <a:schemeClr val="bg1"/>
                  </a:outerShdw>
                </a:effectLst>
              </a:rPr>
              <a:t>The revised NASB (1995) involved over 20 translators from a variety of denominational backgrounds who are conservative Bible scholars with doctorates in biblical languages, theology, or other advanced degrees.</a:t>
            </a:r>
          </a:p>
          <a:p>
            <a:r>
              <a:rPr lang="en-US" b="1" dirty="0" smtClean="0">
                <a:effectLst>
                  <a:outerShdw blurRad="76200" dist="63500" dir="2700000" algn="tl" rotWithShape="0">
                    <a:schemeClr val="bg1"/>
                  </a:outerShdw>
                </a:effectLst>
              </a:rPr>
              <a:t>As its name implies, the NASB is a revision of the American Standard Version of 1901. </a:t>
            </a:r>
          </a:p>
          <a:p>
            <a:r>
              <a:rPr lang="en-US" b="1" dirty="0" smtClean="0">
                <a:effectLst>
                  <a:outerShdw blurRad="76200" dist="63500" dir="2700000" algn="tl" rotWithShape="0">
                    <a:schemeClr val="bg1"/>
                  </a:outerShdw>
                </a:effectLst>
              </a:rPr>
              <a:t>This translation was begun as an alternative to the Revised Standard Version, itself a revision of the ASV, but considered by many to be theologically liberal.</a:t>
            </a:r>
          </a:p>
          <a:p>
            <a:r>
              <a:rPr lang="en-US" b="1" dirty="0" smtClean="0">
                <a:effectLst>
                  <a:outerShdw blurRad="76200" dist="63500" dir="2700000" algn="tl" rotWithShape="0">
                    <a:schemeClr val="bg1"/>
                  </a:outerShdw>
                </a:effectLst>
              </a:rPr>
              <a:t>The NASB is very accurate and very literal in its translation making it a good study Bible but makes for somewhat stiff reading.</a:t>
            </a:r>
            <a:endParaRPr lang="en-US" b="1" dirty="0">
              <a:effectLst>
                <a:outerShdw blurRad="76200" dist="63500" dir="2700000" algn="tl" rotWithShape="0">
                  <a:schemeClr val="bg1"/>
                </a:outerShdw>
              </a:effectLst>
            </a:endParaRPr>
          </a:p>
        </p:txBody>
      </p:sp>
      <p:sp>
        <p:nvSpPr>
          <p:cNvPr id="4" name="Rectangle 3"/>
          <p:cNvSpPr/>
          <p:nvPr/>
        </p:nvSpPr>
        <p:spPr>
          <a:xfrm>
            <a:off x="457200" y="6488668"/>
            <a:ext cx="6096000" cy="369332"/>
          </a:xfrm>
          <a:prstGeom prst="rect">
            <a:avLst/>
          </a:prstGeom>
        </p:spPr>
        <p:txBody>
          <a:bodyPr wrap="square">
            <a:spAutoFit/>
          </a:bodyPr>
          <a:lstStyle/>
          <a:p>
            <a:r>
              <a:rPr lang="en-US" dirty="0" smtClean="0"/>
              <a:t>http://en.wikipedia.org/wiki/New_American_Standard_Bible</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5.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7000"/>
            <a:lum/>
          </a:blip>
          <a:srcRect/>
          <a:stretch>
            <a:fillRect t="-6000" b="-6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a:lstStyle/>
          <a:p>
            <a:r>
              <a:rPr lang="en-US" b="1" dirty="0" smtClean="0">
                <a:effectLst>
                  <a:outerShdw blurRad="76200" dist="63500" dir="2700000" algn="tl" rotWithShape="0">
                    <a:srgbClr val="FFFF00"/>
                  </a:outerShdw>
                </a:effectLst>
              </a:rPr>
              <a:t>The New English Bible (1970)</a:t>
            </a:r>
            <a:endParaRPr lang="en-US" b="1" dirty="0">
              <a:effectLst>
                <a:outerShdw blurRad="76200" dist="63500" dir="2700000" algn="tl" rotWithShape="0">
                  <a:srgbClr val="FFFF00"/>
                </a:outerShdw>
              </a:effectLst>
            </a:endParaRPr>
          </a:p>
        </p:txBody>
      </p:sp>
      <p:sp>
        <p:nvSpPr>
          <p:cNvPr id="3" name="Content Placeholder 2"/>
          <p:cNvSpPr>
            <a:spLocks noGrp="1"/>
          </p:cNvSpPr>
          <p:nvPr>
            <p:ph idx="1"/>
          </p:nvPr>
        </p:nvSpPr>
        <p:spPr>
          <a:xfrm>
            <a:off x="457200" y="1066800"/>
            <a:ext cx="8229600" cy="5059363"/>
          </a:xfrm>
        </p:spPr>
        <p:txBody>
          <a:bodyPr>
            <a:normAutofit fontScale="77500" lnSpcReduction="20000"/>
          </a:bodyPr>
          <a:lstStyle/>
          <a:p>
            <a:r>
              <a:rPr lang="en-US" b="1" dirty="0" smtClean="0">
                <a:effectLst>
                  <a:outerShdw blurRad="76200" dist="63500" dir="2700000" algn="tl" rotWithShape="0">
                    <a:srgbClr val="FFFF00"/>
                  </a:outerShdw>
                </a:effectLst>
              </a:rPr>
              <a:t>The New English Bible (NEB) was a fresh translation of the Bible into modern English directly from the original Greek, Hebrew, and Aramaic texts.</a:t>
            </a:r>
          </a:p>
          <a:p>
            <a:r>
              <a:rPr lang="en-US" b="1" dirty="0" smtClean="0">
                <a:effectLst>
                  <a:outerShdw blurRad="76200" dist="63500" dir="2700000" algn="tl" rotWithShape="0">
                    <a:srgbClr val="FFFF00"/>
                  </a:outerShdw>
                </a:effectLst>
              </a:rPr>
              <a:t>Three committees of translators and one committee of literary advisers were enlisted and charged with the task of producing the New English Bible.</a:t>
            </a:r>
          </a:p>
          <a:p>
            <a:r>
              <a:rPr lang="en-US" b="1" dirty="0" smtClean="0">
                <a:effectLst>
                  <a:outerShdw blurRad="76200" dist="63500" dir="2700000" algn="tl" rotWithShape="0">
                    <a:srgbClr val="FFFF00"/>
                  </a:outerShdw>
                </a:effectLst>
              </a:rPr>
              <a:t>The translators of the New English Bible used a principle of translation called dynamic equivalence (also referred to as thought-for-thought translation). </a:t>
            </a:r>
          </a:p>
          <a:p>
            <a:r>
              <a:rPr lang="en-US" b="1" dirty="0" smtClean="0">
                <a:effectLst>
                  <a:outerShdw blurRad="76200" dist="63500" dir="2700000" algn="tl" rotWithShape="0">
                    <a:srgbClr val="FFFF00"/>
                  </a:outerShdw>
                </a:effectLst>
              </a:rPr>
              <a:t>C. H. Dodd, Vice-Chairman and Director of the Joint Committee, commented that the translators "...conceived our task to be that of understanding the original as precisely as we could... and then saying again in our own native idiom what we believed the author to be saying in his."</a:t>
            </a:r>
          </a:p>
          <a:p>
            <a:endParaRPr lang="en-US" dirty="0"/>
          </a:p>
        </p:txBody>
      </p:sp>
      <p:sp>
        <p:nvSpPr>
          <p:cNvPr id="4" name="Rectangle 3"/>
          <p:cNvSpPr/>
          <p:nvPr/>
        </p:nvSpPr>
        <p:spPr>
          <a:xfrm>
            <a:off x="838200" y="6324600"/>
            <a:ext cx="4724400" cy="369332"/>
          </a:xfrm>
          <a:prstGeom prst="rect">
            <a:avLst/>
          </a:prstGeom>
        </p:spPr>
        <p:txBody>
          <a:bodyPr wrap="square">
            <a:spAutoFit/>
          </a:bodyPr>
          <a:lstStyle/>
          <a:p>
            <a:r>
              <a:rPr lang="en-US" dirty="0" smtClean="0"/>
              <a:t>http://en.wikipedia.org/wiki/New_English_Bible</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6.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33000"/>
            <a:lum/>
          </a:blip>
          <a:srcRect/>
          <a:stretch>
            <a:fillRect l="-21000" t="-25000" r="-20000" b="-25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b="1" dirty="0" smtClean="0">
                <a:effectLst>
                  <a:outerShdw blurRad="76200" dist="50800" dir="2700000" algn="tl" rotWithShape="0">
                    <a:schemeClr val="tx2">
                      <a:lumMod val="60000"/>
                      <a:lumOff val="40000"/>
                    </a:schemeClr>
                  </a:outerShdw>
                </a:effectLst>
              </a:rPr>
              <a:t>New King James (1982)</a:t>
            </a:r>
            <a:endParaRPr lang="en-US" b="1" dirty="0">
              <a:effectLst>
                <a:outerShdw blurRad="76200" dist="50800" dir="2700000" algn="tl" rotWithShape="0">
                  <a:schemeClr val="tx2">
                    <a:lumMod val="60000"/>
                    <a:lumOff val="40000"/>
                  </a:schemeClr>
                </a:outerShdw>
              </a:effectLst>
            </a:endParaRPr>
          </a:p>
        </p:txBody>
      </p:sp>
      <p:sp>
        <p:nvSpPr>
          <p:cNvPr id="3" name="Content Placeholder 2"/>
          <p:cNvSpPr>
            <a:spLocks noGrp="1"/>
          </p:cNvSpPr>
          <p:nvPr>
            <p:ph idx="1"/>
          </p:nvPr>
        </p:nvSpPr>
        <p:spPr/>
        <p:txBody>
          <a:bodyPr>
            <a:normAutofit fontScale="85000" lnSpcReduction="10000"/>
          </a:bodyPr>
          <a:lstStyle/>
          <a:p>
            <a:r>
              <a:rPr lang="en-US" b="1" dirty="0" smtClean="0">
                <a:effectLst>
                  <a:outerShdw blurRad="76200" dist="63500" dir="2700000" algn="tl" rotWithShape="0">
                    <a:schemeClr val="tx2">
                      <a:lumMod val="60000"/>
                      <a:lumOff val="40000"/>
                    </a:schemeClr>
                  </a:outerShdw>
                </a:effectLst>
              </a:rPr>
              <a:t>The translators sought to update the vocabulary and grammar of the King James Version, “while preserving the classic style and beauty of the 1611 version”.</a:t>
            </a:r>
          </a:p>
          <a:p>
            <a:r>
              <a:rPr lang="en-US" b="1" dirty="0" smtClean="0">
                <a:effectLst>
                  <a:outerShdw blurRad="76200" dist="63500" dir="2700000" algn="tl" rotWithShape="0">
                    <a:schemeClr val="tx2">
                      <a:lumMod val="60000"/>
                      <a:lumOff val="40000"/>
                    </a:schemeClr>
                  </a:outerShdw>
                </a:effectLst>
              </a:rPr>
              <a:t>The New King James Version also uses the Textus Receptus ("Received Text") for the New Testament, just as the King James Version had used. </a:t>
            </a:r>
          </a:p>
          <a:p>
            <a:r>
              <a:rPr lang="en-US" b="1" dirty="0" smtClean="0">
                <a:effectLst>
                  <a:outerShdw blurRad="76200" dist="63500" dir="2700000" algn="tl" rotWithShape="0">
                    <a:schemeClr val="tx2">
                      <a:lumMod val="60000"/>
                      <a:lumOff val="40000"/>
                    </a:schemeClr>
                  </a:outerShdw>
                </a:effectLst>
              </a:rPr>
              <a:t>In spite of the efforts made to stay true to the KJV, many proponents of the King-James-Only Movement see the New King James Version as something less than a true successor to the KJV.</a:t>
            </a:r>
            <a:endParaRPr lang="en-US" b="1" dirty="0">
              <a:effectLst>
                <a:outerShdw blurRad="76200" dist="63500" dir="2700000" algn="tl" rotWithShape="0">
                  <a:schemeClr val="tx2">
                    <a:lumMod val="60000"/>
                    <a:lumOff val="40000"/>
                  </a:schemeClr>
                </a:outerShdw>
              </a:effectLst>
            </a:endParaRPr>
          </a:p>
        </p:txBody>
      </p:sp>
      <p:sp>
        <p:nvSpPr>
          <p:cNvPr id="4" name="Rectangle 3"/>
          <p:cNvSpPr/>
          <p:nvPr/>
        </p:nvSpPr>
        <p:spPr>
          <a:xfrm>
            <a:off x="762000" y="6211669"/>
            <a:ext cx="5486400" cy="369332"/>
          </a:xfrm>
          <a:prstGeom prst="rect">
            <a:avLst/>
          </a:prstGeom>
        </p:spPr>
        <p:txBody>
          <a:bodyPr wrap="square">
            <a:spAutoFit/>
          </a:bodyPr>
          <a:lstStyle/>
          <a:p>
            <a:r>
              <a:rPr lang="en-US" dirty="0" smtClean="0"/>
              <a:t>http://en.wikipedia.org/wiki/New_King_James_Version</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7.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40000"/>
            <a:lum/>
          </a:blip>
          <a:srcRect/>
          <a:stretch>
            <a:fillRect l="-25000" t="-23000" r="-25000" b="-23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8229600" cy="762000"/>
          </a:xfrm>
        </p:spPr>
        <p:txBody>
          <a:bodyPr/>
          <a:lstStyle/>
          <a:p>
            <a:r>
              <a:rPr lang="en-US" b="1" dirty="0" smtClean="0">
                <a:effectLst>
                  <a:glow rad="228600">
                    <a:schemeClr val="accent1">
                      <a:satMod val="175000"/>
                      <a:alpha val="40000"/>
                    </a:schemeClr>
                  </a:glow>
                </a:effectLst>
              </a:rPr>
              <a:t>New International Version (1978)</a:t>
            </a:r>
            <a:endParaRPr lang="en-US" b="1" dirty="0">
              <a:effectLst>
                <a:glow rad="228600">
                  <a:schemeClr val="accent1">
                    <a:satMod val="175000"/>
                    <a:alpha val="40000"/>
                  </a:schemeClr>
                </a:glow>
              </a:effectLst>
            </a:endParaRPr>
          </a:p>
        </p:txBody>
      </p:sp>
      <p:sp>
        <p:nvSpPr>
          <p:cNvPr id="3" name="Content Placeholder 2"/>
          <p:cNvSpPr>
            <a:spLocks noGrp="1"/>
          </p:cNvSpPr>
          <p:nvPr>
            <p:ph idx="1"/>
          </p:nvPr>
        </p:nvSpPr>
        <p:spPr>
          <a:xfrm>
            <a:off x="457200" y="762000"/>
            <a:ext cx="8229600" cy="5638800"/>
          </a:xfrm>
        </p:spPr>
        <p:txBody>
          <a:bodyPr>
            <a:normAutofit fontScale="85000" lnSpcReduction="20000"/>
          </a:bodyPr>
          <a:lstStyle/>
          <a:p>
            <a:r>
              <a:rPr lang="en-US" b="1" dirty="0" smtClean="0">
                <a:effectLst>
                  <a:glow rad="139700">
                    <a:schemeClr val="accent1">
                      <a:satMod val="175000"/>
                      <a:alpha val="40000"/>
                    </a:schemeClr>
                  </a:glow>
                </a:effectLst>
              </a:rPr>
              <a:t>Published by Zondervan, the NIV became one of the most popular modern translations made in the twentieth century.</a:t>
            </a:r>
          </a:p>
          <a:p>
            <a:r>
              <a:rPr lang="en-US" b="1" dirty="0" smtClean="0">
                <a:effectLst>
                  <a:glow rad="139700">
                    <a:schemeClr val="accent1">
                      <a:satMod val="175000"/>
                      <a:alpha val="40000"/>
                    </a:schemeClr>
                  </a:glow>
                </a:effectLst>
              </a:rPr>
              <a:t>The core translation group consisted of fifteen Biblical scholars. The translation took ten years and involved a team of up to 100 people from the USA, Canada, the United Kingdom, Australia, New Zealand, and South Africa. </a:t>
            </a:r>
          </a:p>
          <a:p>
            <a:r>
              <a:rPr lang="en-US" b="1" dirty="0" smtClean="0">
                <a:effectLst>
                  <a:glow rad="139700">
                    <a:schemeClr val="accent1">
                      <a:satMod val="175000"/>
                      <a:alpha val="40000"/>
                    </a:schemeClr>
                  </a:glow>
                </a:effectLst>
              </a:rPr>
              <a:t>The range of those participating included over twenty different denominations such as Baptists, Evangelicals, Methodists, Lutherans, Anglicans, and more.</a:t>
            </a:r>
          </a:p>
          <a:p>
            <a:r>
              <a:rPr lang="en-US" b="1" dirty="0" smtClean="0">
                <a:effectLst>
                  <a:glow rad="139700">
                    <a:schemeClr val="accent1">
                      <a:satMod val="175000"/>
                      <a:alpha val="40000"/>
                    </a:schemeClr>
                  </a:glow>
                </a:effectLst>
              </a:rPr>
              <a:t>The translators tried to produce an accurate and readable translation that would fall between a literal word-for-word translation and a paraphrase.</a:t>
            </a:r>
            <a:endParaRPr lang="en-US" b="1" dirty="0">
              <a:effectLst>
                <a:glow rad="139700">
                  <a:schemeClr val="accent1">
                    <a:satMod val="175000"/>
                    <a:alpha val="40000"/>
                  </a:schemeClr>
                </a:glow>
              </a:effectLst>
            </a:endParaRPr>
          </a:p>
        </p:txBody>
      </p:sp>
      <p:sp>
        <p:nvSpPr>
          <p:cNvPr id="4" name="Rectangle 3"/>
          <p:cNvSpPr/>
          <p:nvPr/>
        </p:nvSpPr>
        <p:spPr>
          <a:xfrm>
            <a:off x="838200" y="6488668"/>
            <a:ext cx="5562600" cy="369332"/>
          </a:xfrm>
          <a:prstGeom prst="rect">
            <a:avLst/>
          </a:prstGeom>
        </p:spPr>
        <p:txBody>
          <a:bodyPr wrap="square">
            <a:spAutoFit/>
          </a:bodyPr>
          <a:lstStyle/>
          <a:p>
            <a:r>
              <a:rPr lang="en-US" dirty="0" smtClean="0"/>
              <a:t>http://en.wikipedia.org/wiki/New_International_Version</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8.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3000"/>
            <a:lum/>
          </a:blip>
          <a:srcRect/>
          <a:stretch>
            <a:fillRect t="-48000" b="-48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effectLst>
                  <a:outerShdw blurRad="76200" dist="63500" dir="2700000" algn="tl" rotWithShape="0">
                    <a:schemeClr val="accent6">
                      <a:lumMod val="75000"/>
                    </a:schemeClr>
                  </a:outerShdw>
                </a:effectLst>
              </a:rPr>
              <a:t>English Standard Version (2001)</a:t>
            </a:r>
            <a:endParaRPr lang="en-US" b="1" dirty="0">
              <a:effectLst>
                <a:outerShdw blurRad="76200" dist="63500" dir="2700000" algn="tl" rotWithShape="0">
                  <a:schemeClr val="accent6">
                    <a:lumMod val="75000"/>
                  </a:schemeClr>
                </a:outerShdw>
              </a:effectLst>
            </a:endParaRPr>
          </a:p>
        </p:txBody>
      </p:sp>
      <p:sp>
        <p:nvSpPr>
          <p:cNvPr id="3" name="Content Placeholder 2"/>
          <p:cNvSpPr>
            <a:spLocks noGrp="1"/>
          </p:cNvSpPr>
          <p:nvPr>
            <p:ph idx="1"/>
          </p:nvPr>
        </p:nvSpPr>
        <p:spPr/>
        <p:txBody>
          <a:bodyPr>
            <a:normAutofit fontScale="92500" lnSpcReduction="20000"/>
          </a:bodyPr>
          <a:lstStyle/>
          <a:p>
            <a:r>
              <a:rPr lang="en-US" b="1" dirty="0" smtClean="0">
                <a:effectLst>
                  <a:outerShdw blurRad="76200" dist="63500" dir="2700000" algn="tl" rotWithShape="0">
                    <a:schemeClr val="accent6">
                      <a:lumMod val="75000"/>
                    </a:schemeClr>
                  </a:outerShdw>
                </a:effectLst>
              </a:rPr>
              <a:t>A revision of the 1971 edition of the Revised Standard Version.</a:t>
            </a:r>
          </a:p>
          <a:p>
            <a:r>
              <a:rPr lang="en-US" b="1" dirty="0" smtClean="0">
                <a:effectLst>
                  <a:outerShdw blurRad="76200" dist="63500" dir="2700000" algn="tl" rotWithShape="0">
                    <a:schemeClr val="accent6">
                      <a:lumMod val="75000"/>
                    </a:schemeClr>
                  </a:outerShdw>
                </a:effectLst>
              </a:rPr>
              <a:t>Like the NASB and others before that, it follows a somewhat literal style of translation.</a:t>
            </a:r>
          </a:p>
          <a:p>
            <a:r>
              <a:rPr lang="en-US" b="1" dirty="0" smtClean="0">
                <a:effectLst>
                  <a:outerShdw blurRad="76200" dist="63500" dir="2700000" algn="tl" rotWithShape="0">
                    <a:schemeClr val="accent6">
                      <a:lumMod val="75000"/>
                    </a:schemeClr>
                  </a:outerShdw>
                </a:effectLst>
              </a:rPr>
              <a:t>The ESV also tried to avoid the degree of “gender-neutral” style of translation used by later revisions of the NIV (such as the TNIV).</a:t>
            </a:r>
          </a:p>
          <a:p>
            <a:r>
              <a:rPr lang="en-US" b="1" dirty="0" smtClean="0">
                <a:effectLst>
                  <a:outerShdw blurRad="76200" dist="63500" dir="2700000" algn="tl" rotWithShape="0">
                    <a:schemeClr val="accent6">
                      <a:lumMod val="75000"/>
                    </a:schemeClr>
                  </a:outerShdw>
                </a:effectLst>
              </a:rPr>
              <a:t>The ESV Study Bible was released by Crossway Bibles in October 2008. The general editor is Wayne Grudem, and features ESV editor J.I. Packer as theological editor</a:t>
            </a:r>
            <a:endParaRPr lang="en-US" b="1" dirty="0">
              <a:effectLst>
                <a:outerShdw blurRad="76200" dist="63500" dir="2700000" algn="tl" rotWithShape="0">
                  <a:schemeClr val="accent6">
                    <a:lumMod val="75000"/>
                  </a:schemeClr>
                </a:outerShdw>
              </a:effectLst>
            </a:endParaRPr>
          </a:p>
        </p:txBody>
      </p:sp>
      <p:sp>
        <p:nvSpPr>
          <p:cNvPr id="4" name="Rectangle 3"/>
          <p:cNvSpPr/>
          <p:nvPr/>
        </p:nvSpPr>
        <p:spPr>
          <a:xfrm>
            <a:off x="838200" y="6248400"/>
            <a:ext cx="5486400" cy="369332"/>
          </a:xfrm>
          <a:prstGeom prst="rect">
            <a:avLst/>
          </a:prstGeom>
        </p:spPr>
        <p:txBody>
          <a:bodyPr wrap="square">
            <a:spAutoFit/>
          </a:bodyPr>
          <a:lstStyle/>
          <a:p>
            <a:r>
              <a:rPr lang="en-US" dirty="0" smtClean="0"/>
              <a:t>http://en.wikipedia.org/wiki/English_Standard_Version</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alphaModFix amt="23000"/>
            <a:lum/>
          </a:blip>
          <a:srcRect/>
          <a:stretch>
            <a:fillRect b="-47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990600"/>
          </a:xfrm>
        </p:spPr>
        <p:txBody>
          <a:bodyPr/>
          <a:lstStyle/>
          <a:p>
            <a:r>
              <a:rPr lang="en-US" b="1" dirty="0" smtClean="0">
                <a:effectLst>
                  <a:outerShdw blurRad="76200" dist="63500" dir="2700000" algn="tl" rotWithShape="0">
                    <a:schemeClr val="accent3">
                      <a:lumMod val="50000"/>
                    </a:schemeClr>
                  </a:outerShdw>
                </a:effectLst>
              </a:rPr>
              <a:t>New English Translation (2005)</a:t>
            </a:r>
            <a:endParaRPr lang="en-US" b="1" dirty="0">
              <a:effectLst>
                <a:outerShdw blurRad="76200" dist="63500" dir="2700000" algn="tl" rotWithShape="0">
                  <a:schemeClr val="accent3">
                    <a:lumMod val="50000"/>
                  </a:schemeClr>
                </a:outerShdw>
              </a:effectLst>
            </a:endParaRPr>
          </a:p>
        </p:txBody>
      </p:sp>
      <p:sp>
        <p:nvSpPr>
          <p:cNvPr id="3" name="Content Placeholder 2"/>
          <p:cNvSpPr>
            <a:spLocks noGrp="1"/>
          </p:cNvSpPr>
          <p:nvPr>
            <p:ph idx="1"/>
          </p:nvPr>
        </p:nvSpPr>
        <p:spPr>
          <a:xfrm>
            <a:off x="457200" y="914400"/>
            <a:ext cx="8229600" cy="5410200"/>
          </a:xfrm>
        </p:spPr>
        <p:txBody>
          <a:bodyPr>
            <a:normAutofit fontScale="92500" lnSpcReduction="20000"/>
          </a:bodyPr>
          <a:lstStyle/>
          <a:p>
            <a:r>
              <a:rPr lang="en-US" b="1" dirty="0" smtClean="0">
                <a:effectLst>
                  <a:outerShdw blurRad="76200" dist="63500" dir="2700000" algn="tl" rotWithShape="0">
                    <a:schemeClr val="accent3">
                      <a:lumMod val="50000"/>
                    </a:schemeClr>
                  </a:outerShdw>
                </a:effectLst>
              </a:rPr>
              <a:t>A completely new translation of the Bible, not an update or revision of an older one .</a:t>
            </a:r>
          </a:p>
          <a:p>
            <a:r>
              <a:rPr lang="en-US" b="1" dirty="0" smtClean="0">
                <a:effectLst>
                  <a:outerShdw blurRad="76200" dist="63500" dir="2700000" algn="tl" rotWithShape="0">
                    <a:schemeClr val="accent3">
                      <a:lumMod val="50000"/>
                    </a:schemeClr>
                  </a:outerShdw>
                </a:effectLst>
              </a:rPr>
              <a:t>The translation and extensive notes were undertaken by more than twenty biblical scholars who worked directly from the best currently available Hebrew, Aramaic, and Greek texts.</a:t>
            </a:r>
          </a:p>
          <a:p>
            <a:r>
              <a:rPr lang="en-US" b="1" dirty="0" smtClean="0">
                <a:effectLst>
                  <a:outerShdw blurRad="76200" dist="63500" dir="2700000" algn="tl" rotWithShape="0">
                    <a:schemeClr val="accent3">
                      <a:lumMod val="50000"/>
                    </a:schemeClr>
                  </a:outerShdw>
                </a:effectLst>
              </a:rPr>
              <a:t>The translation is most notable for:</a:t>
            </a:r>
          </a:p>
          <a:p>
            <a:pPr lvl="1"/>
            <a:r>
              <a:rPr lang="en-US" b="1" dirty="0" smtClean="0">
                <a:effectLst>
                  <a:outerShdw blurRad="76200" dist="63500" dir="2700000" algn="tl" rotWithShape="0">
                    <a:schemeClr val="accent3">
                      <a:lumMod val="50000"/>
                    </a:schemeClr>
                  </a:outerShdw>
                </a:effectLst>
              </a:rPr>
              <a:t>An immense number of lengthy footnotes (which often explain its textual translation decision)</a:t>
            </a:r>
          </a:p>
          <a:p>
            <a:pPr lvl="1"/>
            <a:r>
              <a:rPr lang="en-US" b="1" dirty="0" smtClean="0">
                <a:effectLst>
                  <a:outerShdw blurRad="76200" dist="63500" dir="2700000" algn="tl" rotWithShape="0">
                    <a:schemeClr val="accent3">
                      <a:lumMod val="50000"/>
                    </a:schemeClr>
                  </a:outerShdw>
                </a:effectLst>
              </a:rPr>
              <a:t>Its open translation process </a:t>
            </a:r>
          </a:p>
          <a:p>
            <a:pPr lvl="1"/>
            <a:r>
              <a:rPr lang="en-US" b="1" dirty="0" smtClean="0">
                <a:effectLst>
                  <a:outerShdw blurRad="76200" dist="63500" dir="2700000" algn="tl" rotWithShape="0">
                    <a:schemeClr val="accent3">
                      <a:lumMod val="50000"/>
                    </a:schemeClr>
                  </a:outerShdw>
                </a:effectLst>
              </a:rPr>
              <a:t>Its availability on the Internet</a:t>
            </a:r>
          </a:p>
          <a:p>
            <a:pPr lvl="1"/>
            <a:r>
              <a:rPr lang="en-US" b="1" dirty="0" smtClean="0">
                <a:effectLst>
                  <a:outerShdw blurRad="76200" dist="63500" dir="2700000" algn="tl" rotWithShape="0">
                    <a:schemeClr val="accent3">
                      <a:lumMod val="50000"/>
                    </a:schemeClr>
                  </a:outerShdw>
                </a:effectLst>
              </a:rPr>
              <a:t>Its open copyright permitting free downloads.</a:t>
            </a:r>
            <a:endParaRPr lang="en-US" b="1" dirty="0">
              <a:effectLst>
                <a:outerShdw blurRad="76200" dist="63500" dir="2700000" algn="tl" rotWithShape="0">
                  <a:schemeClr val="accent3">
                    <a:lumMod val="50000"/>
                  </a:schemeClr>
                </a:outerShdw>
              </a:effectLst>
            </a:endParaRPr>
          </a:p>
        </p:txBody>
      </p:sp>
      <p:sp>
        <p:nvSpPr>
          <p:cNvPr id="4" name="Rectangle 3"/>
          <p:cNvSpPr/>
          <p:nvPr/>
        </p:nvSpPr>
        <p:spPr>
          <a:xfrm>
            <a:off x="838200" y="6400800"/>
            <a:ext cx="5486400" cy="369332"/>
          </a:xfrm>
          <a:prstGeom prst="rect">
            <a:avLst/>
          </a:prstGeom>
        </p:spPr>
        <p:txBody>
          <a:bodyPr wrap="square">
            <a:spAutoFit/>
          </a:bodyPr>
          <a:lstStyle/>
          <a:p>
            <a:r>
              <a:rPr lang="en-US" dirty="0" smtClean="0"/>
              <a:t>http://en.wikipedia.org/wiki/English_Standard_Version</a:t>
            </a:r>
            <a:endParaRPr lang="en-US" dirty="0"/>
          </a:p>
        </p:txBody>
      </p:sp>
    </p:spTree>
  </p:cSld>
  <p:clrMapOvr>
    <a:masterClrMapping/>
  </p:clrMapOvr>
  <p:transition>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p:cTn id="7"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8"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9" dur="500"/>
                                        <p:tgtEl>
                                          <p:spTgt spid="3">
                                            <p:txEl>
                                              <p:pRg st="0" end="0"/>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 calcmode="lin" valueType="num">
                                      <p:cBhvr>
                                        <p:cTn id="14"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6" dur="500"/>
                                        <p:tgtEl>
                                          <p:spTgt spid="3">
                                            <p:txEl>
                                              <p:pRg st="1" end="1"/>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 calcmode="lin" valueType="num">
                                      <p:cBhvr>
                                        <p:cTn id="21"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3" dur="500"/>
                                        <p:tgtEl>
                                          <p:spTgt spid="3">
                                            <p:txEl>
                                              <p:pRg st="2" end="2"/>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 calcmode="lin" valueType="num">
                                      <p:cBhvr>
                                        <p:cTn id="28"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3">
                                            <p:txEl>
                                              <p:pRg st="3" end="3"/>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 calcmode="lin" valueType="num">
                                      <p:cBhvr>
                                        <p:cTn id="35"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7" dur="500"/>
                                        <p:tgtEl>
                                          <p:spTgt spid="3">
                                            <p:txEl>
                                              <p:pRg st="4" end="4"/>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3">
                                            <p:txEl>
                                              <p:pRg st="5" end="5"/>
                                            </p:txEl>
                                          </p:spTgt>
                                        </p:tgtEl>
                                        <p:attrNameLst>
                                          <p:attrName>style.visibility</p:attrName>
                                        </p:attrNameLst>
                                      </p:cBhvr>
                                      <p:to>
                                        <p:strVal val="visible"/>
                                      </p:to>
                                    </p:set>
                                    <p:anim calcmode="lin" valueType="num">
                                      <p:cBhvr>
                                        <p:cTn id="42"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3"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4" dur="500"/>
                                        <p:tgtEl>
                                          <p:spTgt spid="3">
                                            <p:txEl>
                                              <p:pRg st="5" end="5"/>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0" fill="hold" nodeType="clickEffect">
                                  <p:stCondLst>
                                    <p:cond delay="0"/>
                                  </p:stCondLst>
                                  <p:childTnLst>
                                    <p:set>
                                      <p:cBhvr>
                                        <p:cTn id="48" dur="1" fill="hold">
                                          <p:stCondLst>
                                            <p:cond delay="0"/>
                                          </p:stCondLst>
                                        </p:cTn>
                                        <p:tgtEl>
                                          <p:spTgt spid="3">
                                            <p:txEl>
                                              <p:pRg st="6" end="6"/>
                                            </p:txEl>
                                          </p:spTgt>
                                        </p:tgtEl>
                                        <p:attrNameLst>
                                          <p:attrName>style.visibility</p:attrName>
                                        </p:attrNameLst>
                                      </p:cBhvr>
                                      <p:to>
                                        <p:strVal val="visible"/>
                                      </p:to>
                                    </p:set>
                                    <p:anim calcmode="lin" valueType="num">
                                      <p:cBhvr>
                                        <p:cTn id="49" dur="500" fill="hold"/>
                                        <p:tgtEl>
                                          <p:spTgt spid="3">
                                            <p:txEl>
                                              <p:pRg st="6" end="6"/>
                                            </p:txEl>
                                          </p:spTgt>
                                        </p:tgtEl>
                                        <p:attrNameLst>
                                          <p:attrName>ppt_w</p:attrName>
                                        </p:attrNameLst>
                                      </p:cBhvr>
                                      <p:tavLst>
                                        <p:tav tm="0">
                                          <p:val>
                                            <p:fltVal val="0"/>
                                          </p:val>
                                        </p:tav>
                                        <p:tav tm="100000">
                                          <p:val>
                                            <p:strVal val="#ppt_w"/>
                                          </p:val>
                                        </p:tav>
                                      </p:tavLst>
                                    </p:anim>
                                    <p:anim calcmode="lin" valueType="num">
                                      <p:cBhvr>
                                        <p:cTn id="50" dur="500" fill="hold"/>
                                        <p:tgtEl>
                                          <p:spTgt spid="3">
                                            <p:txEl>
                                              <p:pRg st="6" end="6"/>
                                            </p:txEl>
                                          </p:spTgt>
                                        </p:tgtEl>
                                        <p:attrNameLst>
                                          <p:attrName>ppt_h</p:attrName>
                                        </p:attrNameLst>
                                      </p:cBhvr>
                                      <p:tavLst>
                                        <p:tav tm="0">
                                          <p:val>
                                            <p:fltVal val="0"/>
                                          </p:val>
                                        </p:tav>
                                        <p:tav tm="100000">
                                          <p:val>
                                            <p:strVal val="#ppt_h"/>
                                          </p:val>
                                        </p:tav>
                                      </p:tavLst>
                                    </p:anim>
                                    <p:animEffect transition="in" filter="fade">
                                      <p:cBhvr>
                                        <p:cTn id="5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50000" b="-5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noAutofit/>
          </a:bodyPr>
          <a:lstStyle/>
          <a:p>
            <a:r>
              <a:rPr lang="en-US" sz="8000" b="1" dirty="0" smtClean="0">
                <a:solidFill>
                  <a:schemeClr val="bg1"/>
                </a:solidFill>
                <a:effectLst>
                  <a:outerShdw blurRad="76200" dist="76200" dir="2700000" algn="tl" rotWithShape="0">
                    <a:prstClr val="black"/>
                  </a:outerShdw>
                </a:effectLst>
              </a:rPr>
              <a:t>Review Questions</a:t>
            </a:r>
            <a:endParaRPr lang="en-US" sz="8000" b="1" dirty="0">
              <a:solidFill>
                <a:schemeClr val="bg1"/>
              </a:solidFill>
              <a:effectLst>
                <a:outerShdw blurRad="76200" dist="76200" dir="2700000" algn="tl" rotWithShape="0">
                  <a:prstClr val="black"/>
                </a:outerShdw>
              </a:effectLst>
            </a:endParaRPr>
          </a:p>
        </p:txBody>
      </p:sp>
    </p:spTree>
  </p:cSld>
  <p:clrMapOvr>
    <a:masterClrMapping/>
  </p:clrMapOvr>
  <p:transition>
    <p:zoom/>
  </p:transition>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bg>
      <p:bgPr>
        <a:blipFill dpi="0" rotWithShape="1">
          <a:blip r:embed="rId2" cstate="print">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468562"/>
          </a:xfrm>
        </p:spPr>
        <p:txBody>
          <a:bodyPr>
            <a:noAutofit/>
          </a:bodyPr>
          <a:lstStyle/>
          <a:p>
            <a:r>
              <a:rPr lang="en-US" sz="5400" b="1" dirty="0" smtClean="0">
                <a:ln>
                  <a:solidFill>
                    <a:schemeClr val="tx1"/>
                  </a:solidFill>
                </a:ln>
                <a:solidFill>
                  <a:schemeClr val="accent2">
                    <a:lumMod val="40000"/>
                    <a:lumOff val="60000"/>
                  </a:schemeClr>
                </a:solidFill>
                <a:effectLst>
                  <a:outerShdw blurRad="63500" dist="76200" dir="2700000" algn="tl" rotWithShape="0">
                    <a:schemeClr val="accent2">
                      <a:lumMod val="75000"/>
                    </a:schemeClr>
                  </a:outerShdw>
                </a:effectLst>
                <a:latin typeface="Verdana" pitchFamily="34" charset="0"/>
              </a:rPr>
              <a:t>What’s Wrong with Gender-Neutral Bible Translations?</a:t>
            </a:r>
            <a:endParaRPr lang="en-US" sz="5400" b="1" dirty="0">
              <a:ln>
                <a:solidFill>
                  <a:schemeClr val="tx1"/>
                </a:solidFill>
              </a:ln>
              <a:solidFill>
                <a:schemeClr val="accent2">
                  <a:lumMod val="40000"/>
                  <a:lumOff val="60000"/>
                </a:schemeClr>
              </a:solidFill>
              <a:effectLst>
                <a:outerShdw blurRad="63500" dist="76200" dir="2700000" algn="tl" rotWithShape="0">
                  <a:schemeClr val="accent2">
                    <a:lumMod val="75000"/>
                  </a:schemeClr>
                </a:outerShdw>
              </a:effectLst>
              <a:latin typeface="Verdana" pitchFamily="34" charset="0"/>
            </a:endParaRPr>
          </a:p>
        </p:txBody>
      </p:sp>
    </p:spTree>
  </p:cSld>
  <p:clrMapOvr>
    <a:masterClrMapping/>
  </p:clrMapOvr>
  <p:transition>
    <p:newsflash/>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lIns="91440" tIns="45720" rIns="91440" bIns="45720" rtlCol="0" anchor="ctr">
            <a:noAutofit/>
          </a:bodyPr>
          <a:lstStyle/>
          <a:p>
            <a:r>
              <a:rPr lang="en-US" sz="4000" b="1" dirty="0" smtClean="0">
                <a:ln>
                  <a:solidFill>
                    <a:schemeClr val="tx1"/>
                  </a:solidFill>
                </a:ln>
                <a:solidFill>
                  <a:schemeClr val="accent2">
                    <a:lumMod val="40000"/>
                    <a:lumOff val="60000"/>
                  </a:schemeClr>
                </a:solidFill>
                <a:effectLst>
                  <a:outerShdw blurRad="63500" dist="38100" dir="2700000" algn="tl" rotWithShape="0">
                    <a:srgbClr val="C00000"/>
                  </a:outerShdw>
                </a:effectLst>
              </a:rPr>
              <a:t>What’s Wrong with Gender-Neutral Bible Translations?</a:t>
            </a:r>
            <a:endParaRPr lang="en-US" sz="4000" b="1" dirty="0">
              <a:ln>
                <a:solidFill>
                  <a:schemeClr val="tx1"/>
                </a:solidFill>
              </a:ln>
              <a:solidFill>
                <a:schemeClr val="accent2">
                  <a:lumMod val="40000"/>
                  <a:lumOff val="60000"/>
                </a:schemeClr>
              </a:solidFill>
              <a:effectLst>
                <a:outerShdw blurRad="63500" dist="38100" dir="2700000" algn="tl" rotWithShape="0">
                  <a:srgbClr val="C00000"/>
                </a:outerShdw>
              </a:effectLst>
            </a:endParaRPr>
          </a:p>
        </p:txBody>
      </p:sp>
      <p:sp>
        <p:nvSpPr>
          <p:cNvPr id="3" name="Content Placeholder 2"/>
          <p:cNvSpPr>
            <a:spLocks noGrp="1"/>
          </p:cNvSpPr>
          <p:nvPr>
            <p:ph idx="1"/>
          </p:nvPr>
        </p:nvSpPr>
        <p:spPr>
          <a:xfrm>
            <a:off x="457200" y="1219200"/>
            <a:ext cx="8229600" cy="5257800"/>
          </a:xfrm>
        </p:spPr>
        <p:txBody>
          <a:bodyPr>
            <a:normAutofit fontScale="92500"/>
          </a:bodyPr>
          <a:lstStyle/>
          <a:p>
            <a:r>
              <a:rPr lang="en-US" u="sng" dirty="0" smtClean="0">
                <a:effectLst>
                  <a:glow rad="63500">
                    <a:schemeClr val="accent2">
                      <a:satMod val="175000"/>
                      <a:alpha val="40000"/>
                    </a:schemeClr>
                  </a:glow>
                </a:effectLst>
              </a:rPr>
              <a:t>At first</a:t>
            </a:r>
            <a:r>
              <a:rPr lang="en-US" dirty="0" smtClean="0">
                <a:effectLst>
                  <a:glow rad="63500">
                    <a:schemeClr val="accent2">
                      <a:satMod val="175000"/>
                      <a:alpha val="40000"/>
                    </a:schemeClr>
                  </a:glow>
                </a:effectLst>
              </a:rPr>
              <a:t> the idea of a gender neutral (or what some would call “gender-inclusive”) translation of the Bible can sound like a </a:t>
            </a:r>
            <a:r>
              <a:rPr lang="en-US" u="sng" dirty="0" smtClean="0">
                <a:effectLst>
                  <a:glow rad="63500">
                    <a:schemeClr val="accent2">
                      <a:satMod val="175000"/>
                      <a:alpha val="40000"/>
                    </a:schemeClr>
                  </a:glow>
                </a:effectLst>
              </a:rPr>
              <a:t>good</a:t>
            </a:r>
            <a:r>
              <a:rPr lang="en-US" dirty="0" smtClean="0">
                <a:effectLst>
                  <a:glow rad="63500">
                    <a:schemeClr val="accent2">
                      <a:satMod val="175000"/>
                      <a:alpha val="40000"/>
                    </a:schemeClr>
                  </a:glow>
                </a:effectLst>
              </a:rPr>
              <a:t> idea:</a:t>
            </a:r>
          </a:p>
          <a:p>
            <a:r>
              <a:rPr lang="en-US" dirty="0" smtClean="0">
                <a:effectLst>
                  <a:glow rad="63500">
                    <a:schemeClr val="accent2">
                      <a:satMod val="175000"/>
                      <a:alpha val="40000"/>
                    </a:schemeClr>
                  </a:glow>
                </a:effectLst>
              </a:rPr>
              <a:t>At last, we are told, misleading, masculine-oriented language has been removed from the Bible. For example, in Romans 3:28: </a:t>
            </a:r>
          </a:p>
          <a:p>
            <a:pPr lvl="1"/>
            <a:r>
              <a:rPr lang="en-US" b="1" dirty="0" smtClean="0">
                <a:effectLst>
                  <a:glow rad="63500">
                    <a:schemeClr val="accent2">
                      <a:satMod val="175000"/>
                      <a:alpha val="40000"/>
                    </a:schemeClr>
                  </a:glow>
                </a:effectLst>
              </a:rPr>
              <a:t>NIV -</a:t>
            </a:r>
            <a:r>
              <a:rPr lang="en-US" dirty="0" smtClean="0">
                <a:effectLst>
                  <a:glow rad="63500">
                    <a:schemeClr val="accent2">
                      <a:satMod val="175000"/>
                      <a:alpha val="40000"/>
                    </a:schemeClr>
                  </a:glow>
                </a:effectLst>
              </a:rPr>
              <a:t> Paul no longer says, “</a:t>
            </a:r>
            <a:r>
              <a:rPr lang="en-US" i="1" dirty="0" smtClean="0">
                <a:effectLst>
                  <a:glow rad="63500">
                    <a:schemeClr val="accent2">
                      <a:satMod val="175000"/>
                      <a:alpha val="40000"/>
                    </a:schemeClr>
                  </a:glow>
                </a:effectLst>
                <a:latin typeface="Cambria" pitchFamily="18" charset="0"/>
              </a:rPr>
              <a:t>we maintain that a </a:t>
            </a:r>
            <a:r>
              <a:rPr lang="en-US" b="1" i="1" u="sng" dirty="0" smtClean="0">
                <a:effectLst>
                  <a:glow rad="63500">
                    <a:schemeClr val="accent2">
                      <a:satMod val="175000"/>
                      <a:alpha val="40000"/>
                    </a:schemeClr>
                  </a:glow>
                </a:effectLst>
                <a:latin typeface="Cambria" pitchFamily="18" charset="0"/>
              </a:rPr>
              <a:t>man</a:t>
            </a:r>
            <a:r>
              <a:rPr lang="en-US" i="1" dirty="0" smtClean="0">
                <a:effectLst>
                  <a:glow rad="63500">
                    <a:schemeClr val="accent2">
                      <a:satMod val="175000"/>
                      <a:alpha val="40000"/>
                    </a:schemeClr>
                  </a:glow>
                </a:effectLst>
                <a:latin typeface="Cambria" pitchFamily="18" charset="0"/>
              </a:rPr>
              <a:t> is justified by faith apart from observing the law </a:t>
            </a:r>
            <a:r>
              <a:rPr lang="en-US" dirty="0" smtClean="0">
                <a:effectLst>
                  <a:glow rad="63500">
                    <a:schemeClr val="accent2">
                      <a:satMod val="175000"/>
                      <a:alpha val="40000"/>
                    </a:schemeClr>
                  </a:glow>
                </a:effectLst>
              </a:rPr>
              <a:t>”</a:t>
            </a:r>
          </a:p>
          <a:p>
            <a:pPr lvl="1"/>
            <a:r>
              <a:rPr lang="en-US" b="1" dirty="0" smtClean="0">
                <a:effectLst>
                  <a:glow rad="63500">
                    <a:schemeClr val="accent2">
                      <a:satMod val="175000"/>
                      <a:alpha val="40000"/>
                    </a:schemeClr>
                  </a:glow>
                </a:effectLst>
              </a:rPr>
              <a:t>NRSV</a:t>
            </a:r>
            <a:r>
              <a:rPr lang="en-US" dirty="0" smtClean="0">
                <a:effectLst>
                  <a:glow rad="63500">
                    <a:schemeClr val="accent2">
                      <a:satMod val="175000"/>
                      <a:alpha val="40000"/>
                    </a:schemeClr>
                  </a:glow>
                </a:effectLst>
              </a:rPr>
              <a:t> - But instead, “</a:t>
            </a:r>
            <a:r>
              <a:rPr lang="en-US" i="1" dirty="0" smtClean="0">
                <a:effectLst>
                  <a:glow rad="63500">
                    <a:schemeClr val="accent2">
                      <a:satMod val="175000"/>
                      <a:alpha val="40000"/>
                    </a:schemeClr>
                  </a:glow>
                </a:effectLst>
              </a:rPr>
              <a:t>For we hold that a </a:t>
            </a:r>
            <a:r>
              <a:rPr lang="en-US" b="1" i="1" u="sng" dirty="0" smtClean="0">
                <a:effectLst>
                  <a:glow rad="63500">
                    <a:schemeClr val="accent2">
                      <a:satMod val="175000"/>
                      <a:alpha val="40000"/>
                    </a:schemeClr>
                  </a:glow>
                </a:effectLst>
              </a:rPr>
              <a:t>person</a:t>
            </a:r>
            <a:r>
              <a:rPr lang="en-US" i="1" dirty="0" smtClean="0">
                <a:effectLst>
                  <a:glow rad="63500">
                    <a:schemeClr val="accent2">
                      <a:satMod val="175000"/>
                      <a:alpha val="40000"/>
                    </a:schemeClr>
                  </a:glow>
                </a:effectLst>
              </a:rPr>
              <a:t> is justified by faith apart from works prescribed by the law</a:t>
            </a:r>
            <a:r>
              <a:rPr lang="en-US" dirty="0" smtClean="0">
                <a:effectLst>
                  <a:glow rad="63500">
                    <a:schemeClr val="accent2">
                      <a:satMod val="175000"/>
                      <a:alpha val="40000"/>
                    </a:schemeClr>
                  </a:glow>
                </a:effectLst>
              </a:rPr>
              <a:t>”</a:t>
            </a:r>
          </a:p>
          <a:p>
            <a:endParaRPr lang="en-US" dirty="0"/>
          </a:p>
        </p:txBody>
      </p:sp>
      <p:sp>
        <p:nvSpPr>
          <p:cNvPr id="15361" name="Rectangle 1"/>
          <p:cNvSpPr>
            <a:spLocks noChangeArrowheads="1"/>
          </p:cNvSpPr>
          <p:nvPr/>
        </p:nvSpPr>
        <p:spPr bwMode="auto">
          <a:xfrm>
            <a:off x="381000" y="6581001"/>
            <a:ext cx="7162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4"/>
              </a:rPr>
              <a:t>http://www.cbmw.org/Resources/Articles/What-s-Wrong-with-Gender-Neutral-Bible-Translations</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2.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lIns="91440" tIns="45720" rIns="91440" bIns="45720" rtlCol="0" anchor="ctr">
            <a:noAutofit/>
          </a:bodyPr>
          <a:lstStyle/>
          <a:p>
            <a:r>
              <a:rPr lang="en-US" sz="4000" b="1" dirty="0" smtClean="0">
                <a:ln>
                  <a:solidFill>
                    <a:schemeClr val="tx1"/>
                  </a:solidFill>
                </a:ln>
                <a:solidFill>
                  <a:schemeClr val="accent2">
                    <a:lumMod val="40000"/>
                    <a:lumOff val="60000"/>
                  </a:schemeClr>
                </a:solidFill>
                <a:effectLst>
                  <a:outerShdw blurRad="63500" dist="38100" dir="2700000" algn="tl" rotWithShape="0">
                    <a:srgbClr val="C00000"/>
                  </a:outerShdw>
                </a:effectLst>
              </a:rPr>
              <a:t>What’s Wrong with Gender-Neutral Bible Translations?</a:t>
            </a:r>
          </a:p>
        </p:txBody>
      </p:sp>
      <p:sp>
        <p:nvSpPr>
          <p:cNvPr id="3" name="Content Placeholder 2"/>
          <p:cNvSpPr>
            <a:spLocks noGrp="1"/>
          </p:cNvSpPr>
          <p:nvPr>
            <p:ph idx="1"/>
          </p:nvPr>
        </p:nvSpPr>
        <p:spPr>
          <a:xfrm>
            <a:off x="457200" y="1219200"/>
            <a:ext cx="8229600" cy="5257800"/>
          </a:xfrm>
        </p:spPr>
        <p:txBody>
          <a:bodyPr>
            <a:normAutofit fontScale="92500" lnSpcReduction="10000"/>
          </a:bodyPr>
          <a:lstStyle/>
          <a:p>
            <a:r>
              <a:rPr lang="en-US" dirty="0" smtClean="0">
                <a:effectLst>
                  <a:glow rad="63500">
                    <a:schemeClr val="accent2">
                      <a:satMod val="175000"/>
                      <a:alpha val="40000"/>
                    </a:schemeClr>
                  </a:glow>
                </a:effectLst>
              </a:rPr>
              <a:t>The NRSV in 1989 was one of the first major "gender neutral" translations, but many of its patterns have been followed by: </a:t>
            </a:r>
          </a:p>
          <a:p>
            <a:pPr lvl="1"/>
            <a:r>
              <a:rPr lang="en-US" i="1" dirty="0" smtClean="0">
                <a:effectLst>
                  <a:glow rad="63500">
                    <a:schemeClr val="accent2">
                      <a:satMod val="175000"/>
                      <a:alpha val="40000"/>
                    </a:schemeClr>
                  </a:glow>
                </a:effectLst>
              </a:rPr>
              <a:t>Contemporary English Version</a:t>
            </a:r>
            <a:r>
              <a:rPr lang="en-US" dirty="0" smtClean="0">
                <a:effectLst>
                  <a:glow rad="63500">
                    <a:schemeClr val="accent2">
                      <a:satMod val="175000"/>
                      <a:alpha val="40000"/>
                    </a:schemeClr>
                  </a:glow>
                </a:effectLst>
              </a:rPr>
              <a:t> (CEV) - 1995 </a:t>
            </a:r>
          </a:p>
          <a:p>
            <a:pPr lvl="1"/>
            <a:r>
              <a:rPr lang="en-US" i="1" dirty="0" smtClean="0">
                <a:effectLst>
                  <a:glow rad="63500">
                    <a:schemeClr val="accent2">
                      <a:satMod val="175000"/>
                      <a:alpha val="40000"/>
                    </a:schemeClr>
                  </a:glow>
                </a:effectLst>
              </a:rPr>
              <a:t>New Living Translation</a:t>
            </a:r>
            <a:r>
              <a:rPr lang="en-US" dirty="0" smtClean="0">
                <a:effectLst>
                  <a:glow rad="63500">
                    <a:schemeClr val="accent2">
                      <a:satMod val="175000"/>
                      <a:alpha val="40000"/>
                    </a:schemeClr>
                  </a:glow>
                </a:effectLst>
              </a:rPr>
              <a:t> (NLT) - 1996 </a:t>
            </a:r>
          </a:p>
          <a:p>
            <a:pPr lvl="1"/>
            <a:r>
              <a:rPr lang="en-US" i="1" dirty="0" smtClean="0">
                <a:effectLst>
                  <a:glow rad="63500">
                    <a:schemeClr val="accent2">
                      <a:satMod val="175000"/>
                      <a:alpha val="40000"/>
                    </a:schemeClr>
                  </a:glow>
                </a:effectLst>
              </a:rPr>
              <a:t>New International Version-Inclusive Language Edition</a:t>
            </a:r>
            <a:r>
              <a:rPr lang="en-US" dirty="0" smtClean="0">
                <a:effectLst>
                  <a:glow rad="63500">
                    <a:schemeClr val="accent2">
                      <a:satMod val="175000"/>
                      <a:alpha val="40000"/>
                    </a:schemeClr>
                  </a:glow>
                </a:effectLst>
              </a:rPr>
              <a:t> (NIVI ) - 1997  (In England only) </a:t>
            </a:r>
          </a:p>
          <a:p>
            <a:pPr lvl="1"/>
            <a:r>
              <a:rPr lang="en-US" dirty="0" smtClean="0">
                <a:effectLst>
                  <a:glow rad="63500">
                    <a:schemeClr val="accent2">
                      <a:satMod val="175000"/>
                      <a:alpha val="40000"/>
                    </a:schemeClr>
                  </a:glow>
                </a:effectLst>
              </a:rPr>
              <a:t>Today's New International Version (TNIV) – 2002</a:t>
            </a:r>
          </a:p>
          <a:p>
            <a:r>
              <a:rPr lang="en-US" i="1" dirty="0" smtClean="0">
                <a:effectLst>
                  <a:glow rad="63500">
                    <a:schemeClr val="accent2">
                      <a:satMod val="175000"/>
                      <a:alpha val="40000"/>
                    </a:schemeClr>
                  </a:glow>
                </a:effectLst>
              </a:rPr>
              <a:t>“In 1952, </a:t>
            </a:r>
            <a:r>
              <a:rPr lang="en-US" i="1" u="sng" dirty="0" smtClean="0">
                <a:effectLst>
                  <a:glow rad="63500">
                    <a:schemeClr val="accent2">
                      <a:satMod val="175000"/>
                      <a:alpha val="40000"/>
                    </a:schemeClr>
                  </a:glow>
                </a:effectLst>
              </a:rPr>
              <a:t>one</a:t>
            </a:r>
            <a:r>
              <a:rPr lang="en-US" i="1" dirty="0" smtClean="0">
                <a:effectLst>
                  <a:glow rad="63500">
                    <a:schemeClr val="accent2">
                      <a:satMod val="175000"/>
                      <a:alpha val="40000"/>
                    </a:schemeClr>
                  </a:glow>
                </a:effectLst>
              </a:rPr>
              <a:t> woman was at the center of the storm of Bible translations; beginning in 1989, </a:t>
            </a:r>
            <a:r>
              <a:rPr lang="en-US" i="1" u="sng" dirty="0" smtClean="0">
                <a:effectLst>
                  <a:glow rad="63500">
                    <a:schemeClr val="accent2">
                      <a:satMod val="175000"/>
                      <a:alpha val="40000"/>
                    </a:schemeClr>
                  </a:glow>
                </a:effectLst>
              </a:rPr>
              <a:t>all women</a:t>
            </a:r>
            <a:r>
              <a:rPr lang="en-US" i="1" dirty="0" smtClean="0">
                <a:effectLst>
                  <a:glow rad="63500">
                    <a:schemeClr val="accent2">
                      <a:satMod val="175000"/>
                      <a:alpha val="40000"/>
                    </a:schemeClr>
                  </a:glow>
                </a:effectLst>
              </a:rPr>
              <a:t> were the focus. And, once again, it was the (N)RSV that was the instigator.” </a:t>
            </a:r>
            <a:r>
              <a:rPr lang="en-US" dirty="0" smtClean="0">
                <a:effectLst>
                  <a:glow rad="63500">
                    <a:schemeClr val="accent2">
                      <a:satMod val="175000"/>
                      <a:alpha val="40000"/>
                    </a:schemeClr>
                  </a:glow>
                </a:effectLst>
              </a:rPr>
              <a:t>(Dan Wallace)</a:t>
            </a:r>
          </a:p>
        </p:txBody>
      </p:sp>
      <p:sp>
        <p:nvSpPr>
          <p:cNvPr id="15361" name="Rectangle 1"/>
          <p:cNvSpPr>
            <a:spLocks noChangeArrowheads="1"/>
          </p:cNvSpPr>
          <p:nvPr/>
        </p:nvSpPr>
        <p:spPr bwMode="auto">
          <a:xfrm>
            <a:off x="381000" y="6581001"/>
            <a:ext cx="7924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4"/>
              </a:rPr>
              <a:t>http://www.cbmw.org/Resources/Articles/What-s-Wrong-with-Gender-Neutral-Bible-Translations</a:t>
            </a: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(by Wayne Grudem)</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3.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lIns="91440" tIns="45720" rIns="91440" bIns="45720" rtlCol="0" anchor="ctr">
            <a:noAutofit/>
          </a:bodyPr>
          <a:lstStyle/>
          <a:p>
            <a:r>
              <a:rPr lang="en-US" sz="4000" b="1" dirty="0" smtClean="0">
                <a:ln>
                  <a:solidFill>
                    <a:schemeClr val="tx1"/>
                  </a:solidFill>
                </a:ln>
                <a:solidFill>
                  <a:schemeClr val="accent2">
                    <a:lumMod val="40000"/>
                    <a:lumOff val="60000"/>
                  </a:schemeClr>
                </a:solidFill>
                <a:effectLst>
                  <a:outerShdw blurRad="63500" dist="38100" dir="2700000" algn="tl" rotWithShape="0">
                    <a:srgbClr val="C00000"/>
                  </a:outerShdw>
                </a:effectLst>
              </a:rPr>
              <a:t>What’s Wrong with Gender-Neutral Bible Translations?</a:t>
            </a:r>
          </a:p>
        </p:txBody>
      </p:sp>
      <p:sp>
        <p:nvSpPr>
          <p:cNvPr id="3" name="Content Placeholder 2"/>
          <p:cNvSpPr>
            <a:spLocks noGrp="1"/>
          </p:cNvSpPr>
          <p:nvPr>
            <p:ph idx="1"/>
          </p:nvPr>
        </p:nvSpPr>
        <p:spPr>
          <a:xfrm>
            <a:off x="457200" y="1219200"/>
            <a:ext cx="8229600" cy="5257800"/>
          </a:xfrm>
        </p:spPr>
        <p:txBody>
          <a:bodyPr>
            <a:normAutofit/>
          </a:bodyPr>
          <a:lstStyle/>
          <a:p>
            <a:r>
              <a:rPr lang="en-US" dirty="0" smtClean="0">
                <a:effectLst>
                  <a:glow rad="63500">
                    <a:schemeClr val="accent2">
                      <a:satMod val="175000"/>
                      <a:alpha val="40000"/>
                    </a:schemeClr>
                  </a:glow>
                </a:effectLst>
              </a:rPr>
              <a:t>To their </a:t>
            </a:r>
            <a:r>
              <a:rPr lang="en-US" u="sng" dirty="0" smtClean="0">
                <a:effectLst>
                  <a:glow rad="63500">
                    <a:schemeClr val="accent2">
                      <a:satMod val="175000"/>
                      <a:alpha val="40000"/>
                    </a:schemeClr>
                  </a:glow>
                </a:effectLst>
              </a:rPr>
              <a:t>credit</a:t>
            </a:r>
            <a:r>
              <a:rPr lang="en-US" dirty="0" smtClean="0">
                <a:effectLst>
                  <a:glow rad="63500">
                    <a:schemeClr val="accent2">
                      <a:satMod val="175000"/>
                      <a:alpha val="40000"/>
                    </a:schemeClr>
                  </a:glow>
                </a:effectLst>
              </a:rPr>
              <a:t>, the NRSV has not gone as far as some people wanted, because it still calls: </a:t>
            </a:r>
          </a:p>
          <a:p>
            <a:pPr lvl="1"/>
            <a:r>
              <a:rPr lang="en-US" dirty="0" smtClean="0">
                <a:effectLst>
                  <a:glow rad="63500">
                    <a:schemeClr val="accent2">
                      <a:satMod val="175000"/>
                      <a:alpha val="40000"/>
                    </a:schemeClr>
                  </a:glow>
                </a:effectLst>
              </a:rPr>
              <a:t>God "</a:t>
            </a:r>
            <a:r>
              <a:rPr lang="en-US" b="1" dirty="0" smtClean="0">
                <a:effectLst>
                  <a:glow rad="63500">
                    <a:schemeClr val="accent2">
                      <a:satMod val="175000"/>
                      <a:alpha val="40000"/>
                    </a:schemeClr>
                  </a:glow>
                </a:effectLst>
              </a:rPr>
              <a:t>Father</a:t>
            </a:r>
            <a:r>
              <a:rPr lang="en-US" dirty="0" smtClean="0">
                <a:effectLst>
                  <a:glow rad="63500">
                    <a:schemeClr val="accent2">
                      <a:satMod val="175000"/>
                      <a:alpha val="40000"/>
                    </a:schemeClr>
                  </a:glow>
                </a:effectLst>
              </a:rPr>
              <a:t>" (not "</a:t>
            </a:r>
            <a:r>
              <a:rPr lang="en-US" b="1" dirty="0" smtClean="0">
                <a:effectLst>
                  <a:glow rad="63500">
                    <a:schemeClr val="accent2">
                      <a:satMod val="175000"/>
                      <a:alpha val="40000"/>
                    </a:schemeClr>
                  </a:glow>
                </a:effectLst>
              </a:rPr>
              <a:t>Parent</a:t>
            </a:r>
            <a:r>
              <a:rPr lang="en-US" dirty="0" smtClean="0">
                <a:effectLst>
                  <a:glow rad="63500">
                    <a:schemeClr val="accent2">
                      <a:satMod val="175000"/>
                      <a:alpha val="40000"/>
                    </a:schemeClr>
                  </a:glow>
                </a:effectLst>
              </a:rPr>
              <a:t>")</a:t>
            </a:r>
          </a:p>
          <a:p>
            <a:pPr lvl="1"/>
            <a:r>
              <a:rPr lang="en-US" dirty="0" smtClean="0">
                <a:effectLst>
                  <a:glow rad="63500">
                    <a:schemeClr val="accent2">
                      <a:satMod val="175000"/>
                      <a:alpha val="40000"/>
                    </a:schemeClr>
                  </a:glow>
                </a:effectLst>
              </a:rPr>
              <a:t>Jesus the "</a:t>
            </a:r>
            <a:r>
              <a:rPr lang="en-US" b="1" dirty="0" smtClean="0">
                <a:effectLst>
                  <a:glow rad="63500">
                    <a:schemeClr val="accent2">
                      <a:satMod val="175000"/>
                      <a:alpha val="40000"/>
                    </a:schemeClr>
                  </a:glow>
                </a:effectLst>
              </a:rPr>
              <a:t>Son</a:t>
            </a:r>
            <a:r>
              <a:rPr lang="en-US" dirty="0" smtClean="0">
                <a:effectLst>
                  <a:glow rad="63500">
                    <a:schemeClr val="accent2">
                      <a:satMod val="175000"/>
                      <a:alpha val="40000"/>
                    </a:schemeClr>
                  </a:glow>
                </a:effectLst>
              </a:rPr>
              <a:t> of God" (not "</a:t>
            </a:r>
            <a:r>
              <a:rPr lang="en-US" b="1" dirty="0" smtClean="0">
                <a:effectLst>
                  <a:glow rad="63500">
                    <a:schemeClr val="accent2">
                      <a:satMod val="175000"/>
                      <a:alpha val="40000"/>
                    </a:schemeClr>
                  </a:glow>
                </a:effectLst>
              </a:rPr>
              <a:t>Child</a:t>
            </a:r>
            <a:r>
              <a:rPr lang="en-US" dirty="0" smtClean="0">
                <a:effectLst>
                  <a:glow rad="63500">
                    <a:schemeClr val="accent2">
                      <a:satMod val="175000"/>
                      <a:alpha val="40000"/>
                    </a:schemeClr>
                  </a:glow>
                </a:effectLst>
              </a:rPr>
              <a:t> of God")—</a:t>
            </a:r>
          </a:p>
          <a:p>
            <a:r>
              <a:rPr lang="en-US" dirty="0" smtClean="0">
                <a:effectLst>
                  <a:glow rad="63500">
                    <a:schemeClr val="accent2">
                      <a:satMod val="175000"/>
                      <a:alpha val="40000"/>
                    </a:schemeClr>
                  </a:glow>
                </a:effectLst>
              </a:rPr>
              <a:t>This was probably in large measure due to the conservative influence of the chairman of the NRSV translation committee: Bruce Metzger. </a:t>
            </a:r>
          </a:p>
          <a:p>
            <a:r>
              <a:rPr lang="en-US" dirty="0" smtClean="0">
                <a:effectLst>
                  <a:glow rad="63500">
                    <a:schemeClr val="accent2">
                      <a:satMod val="175000"/>
                      <a:alpha val="40000"/>
                    </a:schemeClr>
                  </a:glow>
                </a:effectLst>
              </a:rPr>
              <a:t>But there are many other changes that should cause evangelicals concern. </a:t>
            </a:r>
          </a:p>
        </p:txBody>
      </p:sp>
      <p:sp>
        <p:nvSpPr>
          <p:cNvPr id="15361" name="Rectangle 1"/>
          <p:cNvSpPr>
            <a:spLocks noChangeArrowheads="1"/>
          </p:cNvSpPr>
          <p:nvPr/>
        </p:nvSpPr>
        <p:spPr bwMode="auto">
          <a:xfrm>
            <a:off x="381000" y="6581001"/>
            <a:ext cx="7924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4"/>
              </a:rPr>
              <a:t>http://www.cbmw.org/Resources/Articles/What-s-Wrong-with-Gender-Neutral-Bible-Translations</a:t>
            </a: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(by Wayne Grudem)</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vert="horz" lIns="91440" tIns="45720" rIns="91440" bIns="45720" rtlCol="0" anchor="ctr">
            <a:noAutofit/>
          </a:bodyPr>
          <a:lstStyle/>
          <a:p>
            <a:r>
              <a:rPr lang="en-US" sz="4000" b="1" dirty="0" smtClean="0">
                <a:ln>
                  <a:solidFill>
                    <a:schemeClr val="tx1"/>
                  </a:solidFill>
                </a:ln>
                <a:solidFill>
                  <a:schemeClr val="accent2">
                    <a:lumMod val="40000"/>
                    <a:lumOff val="60000"/>
                  </a:schemeClr>
                </a:solidFill>
                <a:effectLst>
                  <a:outerShdw blurRad="63500" dist="38100" dir="2700000" algn="tl" rotWithShape="0">
                    <a:srgbClr val="C00000"/>
                  </a:outerShdw>
                </a:effectLst>
              </a:rPr>
              <a:t>What’s Wrong with Gender-Neutral Bible Translations?</a:t>
            </a:r>
          </a:p>
        </p:txBody>
      </p:sp>
      <p:sp>
        <p:nvSpPr>
          <p:cNvPr id="3" name="Content Placeholder 2"/>
          <p:cNvSpPr>
            <a:spLocks noGrp="1"/>
          </p:cNvSpPr>
          <p:nvPr>
            <p:ph idx="1"/>
          </p:nvPr>
        </p:nvSpPr>
        <p:spPr>
          <a:xfrm>
            <a:off x="457200" y="1219200"/>
            <a:ext cx="8229600" cy="5257800"/>
          </a:xfrm>
        </p:spPr>
        <p:txBody>
          <a:bodyPr>
            <a:normAutofit fontScale="92500" lnSpcReduction="20000"/>
          </a:bodyPr>
          <a:lstStyle/>
          <a:p>
            <a:r>
              <a:rPr lang="en-US" dirty="0" smtClean="0">
                <a:effectLst>
                  <a:glow rad="63500">
                    <a:schemeClr val="accent2">
                      <a:satMod val="175000"/>
                      <a:alpha val="40000"/>
                    </a:schemeClr>
                  </a:glow>
                </a:effectLst>
              </a:rPr>
              <a:t>The </a:t>
            </a:r>
            <a:r>
              <a:rPr lang="en-US" u="sng" dirty="0" smtClean="0">
                <a:effectLst>
                  <a:glow rad="63500">
                    <a:schemeClr val="accent2">
                      <a:satMod val="175000"/>
                      <a:alpha val="40000"/>
                    </a:schemeClr>
                  </a:glow>
                </a:effectLst>
              </a:rPr>
              <a:t>biggest</a:t>
            </a:r>
            <a:r>
              <a:rPr lang="en-US" dirty="0" smtClean="0">
                <a:effectLst>
                  <a:glow rad="63500">
                    <a:schemeClr val="accent2">
                      <a:satMod val="175000"/>
                      <a:alpha val="40000"/>
                    </a:schemeClr>
                  </a:glow>
                </a:effectLst>
              </a:rPr>
              <a:t> concern comes as we see that modern society is becoming increasingly opposed to the Biblical distinctions that the Bible makes between men and women. For example:</a:t>
            </a:r>
          </a:p>
          <a:p>
            <a:pPr lvl="1"/>
            <a:r>
              <a:rPr lang="en-US" dirty="0" smtClean="0">
                <a:effectLst>
                  <a:glow rad="63500">
                    <a:schemeClr val="accent2">
                      <a:satMod val="175000"/>
                      <a:alpha val="40000"/>
                    </a:schemeClr>
                  </a:glow>
                </a:effectLst>
              </a:rPr>
              <a:t>Modern </a:t>
            </a:r>
            <a:r>
              <a:rPr lang="en-US" u="sng" dirty="0" smtClean="0">
                <a:effectLst>
                  <a:glow rad="63500">
                    <a:schemeClr val="accent2">
                      <a:satMod val="175000"/>
                      <a:alpha val="40000"/>
                    </a:schemeClr>
                  </a:glow>
                </a:effectLst>
              </a:rPr>
              <a:t>feminists</a:t>
            </a:r>
            <a:r>
              <a:rPr lang="en-US" dirty="0" smtClean="0">
                <a:effectLst>
                  <a:glow rad="63500">
                    <a:schemeClr val="accent2">
                      <a:satMod val="175000"/>
                      <a:alpha val="40000"/>
                    </a:schemeClr>
                  </a:glow>
                </a:effectLst>
              </a:rPr>
              <a:t> reject many of the role distinctions that God has established for men and women</a:t>
            </a:r>
          </a:p>
          <a:p>
            <a:pPr lvl="1"/>
            <a:r>
              <a:rPr lang="en-US" dirty="0" smtClean="0">
                <a:effectLst>
                  <a:glow rad="63500">
                    <a:schemeClr val="accent2">
                      <a:satMod val="175000"/>
                      <a:alpha val="40000"/>
                    </a:schemeClr>
                  </a:glow>
                </a:effectLst>
              </a:rPr>
              <a:t>There is a strong movement underway in many parts of our country today to do away with </a:t>
            </a:r>
            <a:r>
              <a:rPr lang="en-US" u="sng" dirty="0" smtClean="0">
                <a:effectLst>
                  <a:glow rad="63500">
                    <a:schemeClr val="accent2">
                      <a:satMod val="175000"/>
                      <a:alpha val="40000"/>
                    </a:schemeClr>
                  </a:glow>
                </a:effectLst>
              </a:rPr>
              <a:t>all</a:t>
            </a:r>
            <a:r>
              <a:rPr lang="en-US" dirty="0" smtClean="0">
                <a:effectLst>
                  <a:glow rad="63500">
                    <a:schemeClr val="accent2">
                      <a:satMod val="175000"/>
                      <a:alpha val="40000"/>
                    </a:schemeClr>
                  </a:glow>
                </a:effectLst>
              </a:rPr>
              <a:t> gender distinctions!</a:t>
            </a:r>
          </a:p>
          <a:p>
            <a:r>
              <a:rPr lang="en-US" dirty="0" smtClean="0">
                <a:effectLst>
                  <a:glow rad="63500">
                    <a:schemeClr val="accent2">
                      <a:satMod val="175000"/>
                      <a:alpha val="40000"/>
                    </a:schemeClr>
                  </a:glow>
                </a:effectLst>
              </a:rPr>
              <a:t>So when we see translators attempting to remove gender distinctions that exist in the Bible, we are rightly concerned that they may be twisting what the Bible says in an effort to make it conform to modern worldly thinking.</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28600"/>
            <a:ext cx="7772400" cy="2609850"/>
          </a:xfrm>
        </p:spPr>
        <p:txBody>
          <a:bodyPr vert="horz" lIns="91440" tIns="45720" rIns="91440" bIns="45720" rtlCol="0" anchor="ctr">
            <a:noAutofit/>
          </a:bodyPr>
          <a:lstStyle/>
          <a:p>
            <a:r>
              <a:rPr lang="en-US" sz="6000" b="1" dirty="0" smtClean="0">
                <a:ln>
                  <a:solidFill>
                    <a:schemeClr val="tx1"/>
                  </a:solidFill>
                </a:ln>
                <a:solidFill>
                  <a:srgbClr val="FFFF00"/>
                </a:solidFill>
                <a:effectLst>
                  <a:outerShdw blurRad="63500" dist="38100" dir="2700000" algn="tl" rotWithShape="0">
                    <a:srgbClr val="FF0000"/>
                  </a:outerShdw>
                </a:effectLst>
              </a:rPr>
              <a:t>The Gender-Neutral Controversy Erupts</a:t>
            </a:r>
          </a:p>
        </p:txBody>
      </p:sp>
      <p:sp>
        <p:nvSpPr>
          <p:cNvPr id="4" name="Subtitle 3"/>
          <p:cNvSpPr>
            <a:spLocks noGrp="1"/>
          </p:cNvSpPr>
          <p:nvPr>
            <p:ph type="subTitle" idx="1"/>
          </p:nvPr>
        </p:nvSpPr>
        <p:spPr/>
        <p:txBody>
          <a:bodyPr/>
          <a:lstStyle/>
          <a:p>
            <a:endParaRPr lang="en-US" dirty="0"/>
          </a:p>
        </p:txBody>
      </p:sp>
      <p:sp>
        <p:nvSpPr>
          <p:cNvPr id="5" name="TextBox 4"/>
          <p:cNvSpPr txBox="1"/>
          <p:nvPr/>
        </p:nvSpPr>
        <p:spPr>
          <a:xfrm>
            <a:off x="304800" y="6172200"/>
            <a:ext cx="8536632" cy="584775"/>
          </a:xfrm>
          <a:prstGeom prst="rect">
            <a:avLst/>
          </a:prstGeom>
          <a:solidFill>
            <a:schemeClr val="accent1"/>
          </a:solidFill>
        </p:spPr>
        <p:txBody>
          <a:bodyPr wrap="none" rtlCol="0">
            <a:spAutoFit/>
          </a:bodyPr>
          <a:lstStyle/>
          <a:p>
            <a:r>
              <a:rPr lang="en-US" sz="1600" dirty="0" smtClean="0">
                <a:hlinkClick r:id="rId4"/>
              </a:rPr>
              <a:t>http://www.salemthesoldier.us/TNIV_concordia_debate.html</a:t>
            </a:r>
            <a:endParaRPr lang="en-US" sz="1600" dirty="0" smtClean="0"/>
          </a:p>
          <a:p>
            <a:r>
              <a:rPr lang="en-US" sz="1600" dirty="0" smtClean="0">
                <a:latin typeface="Calibri" pitchFamily="34" charset="0"/>
                <a:ea typeface="Times New Roman" pitchFamily="18" charset="0"/>
                <a:cs typeface="Times New Roman" pitchFamily="18" charset="0"/>
                <a:hlinkClick r:id="rId5"/>
              </a:rPr>
              <a:t>http://www.cbmw.org/Resources/Articles/What-s-Wrong-with-Gender-Neutral-Bible-Translations</a:t>
            </a:r>
            <a:endParaRPr lang="en-US" sz="1600" dirty="0"/>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4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838200"/>
          </a:xfrm>
        </p:spPr>
        <p:txBody>
          <a:bodyPr vert="horz" lIns="91440" tIns="45720" rIns="91440" bIns="45720" rtlCol="0" anchor="ctr">
            <a:noAutofit/>
          </a:bodyPr>
          <a:lstStyle/>
          <a:p>
            <a:r>
              <a:rPr lang="en-US" sz="4000" b="1" dirty="0" smtClean="0">
                <a:ln>
                  <a:solidFill>
                    <a:schemeClr val="tx1"/>
                  </a:solidFill>
                </a:ln>
                <a:solidFill>
                  <a:srgbClr val="FFFF00"/>
                </a:solidFill>
                <a:effectLst>
                  <a:outerShdw blurRad="63500" dist="38100" dir="2700000" algn="tl" rotWithShape="0">
                    <a:srgbClr val="C00000"/>
                  </a:outerShdw>
                </a:effectLst>
              </a:rPr>
              <a:t>Gender-Neutral Controversy Erupts</a:t>
            </a:r>
          </a:p>
        </p:txBody>
      </p:sp>
      <p:sp>
        <p:nvSpPr>
          <p:cNvPr id="3" name="Content Placeholder 2"/>
          <p:cNvSpPr>
            <a:spLocks noGrp="1"/>
          </p:cNvSpPr>
          <p:nvPr>
            <p:ph idx="1"/>
          </p:nvPr>
        </p:nvSpPr>
        <p:spPr>
          <a:xfrm>
            <a:off x="457200" y="838200"/>
            <a:ext cx="8229600" cy="5943600"/>
          </a:xfrm>
        </p:spPr>
        <p:txBody>
          <a:bodyPr>
            <a:normAutofit/>
          </a:bodyPr>
          <a:lstStyle/>
          <a:p>
            <a:r>
              <a:rPr lang="en-US" sz="2600" dirty="0" smtClean="0">
                <a:effectLst>
                  <a:glow rad="63500">
                    <a:srgbClr val="FF0000">
                      <a:alpha val="40000"/>
                    </a:srgbClr>
                  </a:glow>
                </a:effectLst>
              </a:rPr>
              <a:t>In 1997, the translators of the NIV Bible (IBS), produced the NIVI –  a new gender-neutral translation of the Bible which was published in England.</a:t>
            </a:r>
          </a:p>
          <a:p>
            <a:r>
              <a:rPr lang="en-US" sz="2600" dirty="0" smtClean="0">
                <a:effectLst>
                  <a:glow rad="63500">
                    <a:srgbClr val="FF0000">
                      <a:alpha val="40000"/>
                    </a:srgbClr>
                  </a:glow>
                </a:effectLst>
              </a:rPr>
              <a:t>They intended to go on and produce an </a:t>
            </a:r>
            <a:r>
              <a:rPr lang="en-US" sz="2600" u="sng" dirty="0" smtClean="0">
                <a:effectLst>
                  <a:glow rad="63500">
                    <a:srgbClr val="FF0000">
                      <a:alpha val="40000"/>
                    </a:srgbClr>
                  </a:glow>
                </a:effectLst>
              </a:rPr>
              <a:t>American</a:t>
            </a:r>
            <a:r>
              <a:rPr lang="en-US" sz="2600" dirty="0" smtClean="0">
                <a:effectLst>
                  <a:glow rad="63500">
                    <a:srgbClr val="FF0000">
                      <a:alpha val="40000"/>
                    </a:srgbClr>
                  </a:glow>
                </a:effectLst>
              </a:rPr>
              <a:t> gender-neutral translation as well, but when word got out, there was a strong public outcry among conservative evangelicals.</a:t>
            </a:r>
          </a:p>
          <a:p>
            <a:r>
              <a:rPr lang="en-US" sz="2600" dirty="0" smtClean="0">
                <a:effectLst>
                  <a:glow rad="63500">
                    <a:srgbClr val="FF0000">
                      <a:alpha val="40000"/>
                    </a:srgbClr>
                  </a:glow>
                </a:effectLst>
              </a:rPr>
              <a:t>In May, 1997, Dr. James Dobson convened a meeting in Colorado Springs with a number of well known conservative evangelical leaders to try to address the issue. </a:t>
            </a:r>
          </a:p>
          <a:p>
            <a:pPr marL="342900" lvl="1" indent="-342900">
              <a:buFont typeface="Arial" pitchFamily="34" charset="0"/>
              <a:buChar char="•"/>
            </a:pPr>
            <a:r>
              <a:rPr lang="en-US" sz="2600" dirty="0" smtClean="0">
                <a:effectLst>
                  <a:glow rad="63500">
                    <a:srgbClr val="FF0000">
                      <a:alpha val="40000"/>
                    </a:srgbClr>
                  </a:glow>
                </a:effectLst>
              </a:rPr>
              <a:t>Attendees included: Wayne Grudem, John Piper, Ken Barker, R.C. Sproul, Joel </a:t>
            </a:r>
            <a:r>
              <a:rPr lang="en-US" sz="2600" dirty="0" err="1" smtClean="0">
                <a:effectLst>
                  <a:glow rad="63500">
                    <a:srgbClr val="FF0000">
                      <a:alpha val="40000"/>
                    </a:srgbClr>
                  </a:glow>
                </a:effectLst>
              </a:rPr>
              <a:t>Belz</a:t>
            </a:r>
            <a:r>
              <a:rPr lang="en-US" sz="2600" dirty="0" smtClean="0">
                <a:effectLst>
                  <a:glow rad="63500">
                    <a:srgbClr val="FF0000">
                      <a:alpha val="40000"/>
                    </a:srgbClr>
                  </a:glow>
                </a:effectLst>
              </a:rPr>
              <a:t>, and others</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34000"/>
            <a:lum/>
          </a:blip>
          <a:srcRect/>
          <a:stretch>
            <a:fillRect l="-11000" r="-1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762000"/>
          </a:xfrm>
        </p:spPr>
        <p:txBody>
          <a:bodyPr vert="horz" lIns="91440" tIns="45720" rIns="91440" bIns="45720" rtlCol="0" anchor="ctr">
            <a:noAutofit/>
          </a:bodyPr>
          <a:lstStyle/>
          <a:p>
            <a:r>
              <a:rPr lang="en-US" sz="4000" b="1" dirty="0" smtClean="0">
                <a:ln>
                  <a:solidFill>
                    <a:schemeClr val="tx1"/>
                  </a:solidFill>
                </a:ln>
                <a:solidFill>
                  <a:srgbClr val="FFFF00"/>
                </a:solidFill>
                <a:effectLst>
                  <a:outerShdw blurRad="63500" dist="38100" dir="2700000" algn="tl" rotWithShape="0">
                    <a:srgbClr val="C00000"/>
                  </a:outerShdw>
                </a:effectLst>
              </a:rPr>
              <a:t>Gender-Neutral Controversy Erupts</a:t>
            </a:r>
          </a:p>
        </p:txBody>
      </p:sp>
      <p:sp>
        <p:nvSpPr>
          <p:cNvPr id="3" name="Content Placeholder 2"/>
          <p:cNvSpPr>
            <a:spLocks noGrp="1"/>
          </p:cNvSpPr>
          <p:nvPr>
            <p:ph idx="1"/>
          </p:nvPr>
        </p:nvSpPr>
        <p:spPr>
          <a:xfrm>
            <a:off x="457200" y="762000"/>
            <a:ext cx="8229600" cy="6096000"/>
          </a:xfrm>
        </p:spPr>
        <p:txBody>
          <a:bodyPr>
            <a:normAutofit lnSpcReduction="10000"/>
          </a:bodyPr>
          <a:lstStyle/>
          <a:p>
            <a:r>
              <a:rPr lang="en-US" sz="2600" dirty="0" smtClean="0">
                <a:effectLst>
                  <a:glow rad="63500">
                    <a:schemeClr val="accent2">
                      <a:satMod val="175000"/>
                      <a:alpha val="40000"/>
                    </a:schemeClr>
                  </a:glow>
                </a:effectLst>
              </a:rPr>
              <a:t>In this meeting they produced a list of guidelines that they believed should be followed when translating gender in an English translation of the Bible.</a:t>
            </a:r>
          </a:p>
          <a:p>
            <a:r>
              <a:rPr lang="en-US" sz="2600" dirty="0" smtClean="0">
                <a:effectLst>
                  <a:glow rad="63500">
                    <a:schemeClr val="accent2">
                      <a:satMod val="175000"/>
                      <a:alpha val="40000"/>
                    </a:schemeClr>
                  </a:glow>
                </a:effectLst>
              </a:rPr>
              <a:t>Later these guidelines were endorsed by an even wider range of evangelical leaders including J. I. Packer, Al </a:t>
            </a:r>
            <a:r>
              <a:rPr lang="en-US" sz="2600" dirty="0" err="1" smtClean="0">
                <a:effectLst>
                  <a:glow rad="63500">
                    <a:schemeClr val="accent2">
                      <a:satMod val="175000"/>
                      <a:alpha val="40000"/>
                    </a:schemeClr>
                  </a:glow>
                </a:effectLst>
              </a:rPr>
              <a:t>Mohler</a:t>
            </a:r>
            <a:r>
              <a:rPr lang="en-US" sz="2600" dirty="0" smtClean="0">
                <a:effectLst>
                  <a:glow rad="63500">
                    <a:schemeClr val="accent2">
                      <a:satMod val="175000"/>
                      <a:alpha val="40000"/>
                    </a:schemeClr>
                  </a:glow>
                </a:effectLst>
              </a:rPr>
              <a:t>, Bill Bright, Stu Weber, Gleason Archer, Robert Lewis, etc.</a:t>
            </a:r>
          </a:p>
          <a:p>
            <a:r>
              <a:rPr lang="en-US" sz="2600" dirty="0" smtClean="0">
                <a:effectLst>
                  <a:glow rad="63500">
                    <a:schemeClr val="accent2">
                      <a:satMod val="175000"/>
                      <a:alpha val="40000"/>
                    </a:schemeClr>
                  </a:glow>
                </a:effectLst>
              </a:rPr>
              <a:t>In response to public outcry and the concerns expressed by these evangelical leaders, IBS promised to “abandon all plans for gender-related changes in future editions of the NIV”.</a:t>
            </a:r>
          </a:p>
          <a:p>
            <a:r>
              <a:rPr lang="en-US" sz="2600" dirty="0" smtClean="0">
                <a:effectLst>
                  <a:glow rad="63500">
                    <a:schemeClr val="accent2">
                      <a:satMod val="175000"/>
                      <a:alpha val="40000"/>
                    </a:schemeClr>
                  </a:glow>
                </a:effectLst>
              </a:rPr>
              <a:t>But in 2002, IBS secretly worked to produce a gender neutral translation known as the TNIV and, after it was published, notified Wayne Grudem and others that they were “withdrawing” from their agreement not to produce a gender neutral translation!</a:t>
            </a: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8.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295400"/>
            <a:ext cx="7772400" cy="2819399"/>
          </a:xfrm>
        </p:spPr>
        <p:txBody>
          <a:bodyPr vert="horz" lIns="91440" tIns="45720" rIns="91440" bIns="45720" rtlCol="0" anchor="ctr">
            <a:noAutofit/>
          </a:bodyPr>
          <a:lstStyle/>
          <a:p>
            <a:r>
              <a:rPr lang="en-US" sz="6000" b="1" dirty="0" smtClean="0">
                <a:ln>
                  <a:solidFill>
                    <a:schemeClr val="tx1"/>
                  </a:solidFill>
                </a:ln>
                <a:solidFill>
                  <a:schemeClr val="accent2">
                    <a:lumMod val="40000"/>
                    <a:lumOff val="60000"/>
                  </a:schemeClr>
                </a:solidFill>
                <a:effectLst>
                  <a:outerShdw blurRad="63500" dist="38100" dir="2700000" algn="tl" rotWithShape="0">
                    <a:srgbClr val="C00000"/>
                  </a:outerShdw>
                </a:effectLst>
              </a:rPr>
              <a:t>Examples of </a:t>
            </a:r>
            <a:br>
              <a:rPr lang="en-US" sz="6000" b="1" dirty="0" smtClean="0">
                <a:ln>
                  <a:solidFill>
                    <a:schemeClr val="tx1"/>
                  </a:solidFill>
                </a:ln>
                <a:solidFill>
                  <a:schemeClr val="accent2">
                    <a:lumMod val="40000"/>
                    <a:lumOff val="60000"/>
                  </a:schemeClr>
                </a:solidFill>
                <a:effectLst>
                  <a:outerShdw blurRad="63500" dist="38100" dir="2700000" algn="tl" rotWithShape="0">
                    <a:srgbClr val="C00000"/>
                  </a:outerShdw>
                </a:effectLst>
              </a:rPr>
            </a:br>
            <a:r>
              <a:rPr lang="en-US" sz="6000" b="1" dirty="0" smtClean="0">
                <a:ln>
                  <a:solidFill>
                    <a:schemeClr val="tx1"/>
                  </a:solidFill>
                </a:ln>
                <a:solidFill>
                  <a:schemeClr val="accent2">
                    <a:lumMod val="40000"/>
                    <a:lumOff val="60000"/>
                  </a:schemeClr>
                </a:solidFill>
                <a:effectLst>
                  <a:outerShdw blurRad="63500" dist="38100" dir="2700000" algn="tl" rotWithShape="0">
                    <a:srgbClr val="C00000"/>
                  </a:outerShdw>
                </a:effectLst>
              </a:rPr>
              <a:t>Gender-Neutral Translation Problems</a:t>
            </a:r>
            <a:endParaRPr lang="en-US" sz="6000" b="1" dirty="0">
              <a:ln>
                <a:solidFill>
                  <a:schemeClr val="tx1"/>
                </a:solidFill>
              </a:ln>
              <a:solidFill>
                <a:schemeClr val="accent2">
                  <a:lumMod val="40000"/>
                  <a:lumOff val="60000"/>
                </a:schemeClr>
              </a:solidFill>
              <a:effectLst>
                <a:outerShdw blurRad="63500" dist="38100" dir="2700000" algn="tl" rotWithShape="0">
                  <a:srgbClr val="C00000"/>
                </a:outerShdw>
              </a:effectLst>
            </a:endParaRPr>
          </a:p>
        </p:txBody>
      </p:sp>
      <p:sp>
        <p:nvSpPr>
          <p:cNvPr id="3" name="Content Placeholder 2"/>
          <p:cNvSpPr>
            <a:spLocks noGrp="1"/>
          </p:cNvSpPr>
          <p:nvPr>
            <p:ph type="subTitle" idx="1"/>
          </p:nvPr>
        </p:nvSpPr>
        <p:spPr/>
        <p:txBody>
          <a:bodyPr>
            <a:normAutofit/>
          </a:bodyPr>
          <a:lstStyle/>
          <a:p>
            <a:pPr lvl="1"/>
            <a:endParaRPr lang="en-US" b="1" dirty="0" smtClean="0"/>
          </a:p>
          <a:p>
            <a:endParaRPr lang="en-US" b="1" dirty="0" smtClean="0"/>
          </a:p>
          <a:p>
            <a:endParaRPr lang="en-US" dirty="0" smtClean="0"/>
          </a:p>
        </p:txBody>
      </p:sp>
      <p:sp>
        <p:nvSpPr>
          <p:cNvPr id="15361" name="Rectangle 1"/>
          <p:cNvSpPr>
            <a:spLocks noChangeArrowheads="1"/>
          </p:cNvSpPr>
          <p:nvPr/>
        </p:nvSpPr>
        <p:spPr bwMode="auto">
          <a:xfrm>
            <a:off x="381000" y="6581001"/>
            <a:ext cx="7924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4"/>
              </a:rPr>
              <a:t>http://www.cbmw.org/Resources/Articles/What-s-Wrong-with-Gender-Neutral-Bible-Translations</a:t>
            </a: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(by Wayne Grudem)</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24000"/>
            <a:lum/>
          </a:blip>
          <a:srcRect/>
          <a:stretch>
            <a:fillRect t="-21000" b="-2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685800"/>
          </a:xfrm>
        </p:spPr>
        <p:txBody>
          <a:bodyPr vert="horz" lIns="91440" tIns="45720" rIns="91440" bIns="45720" rtlCol="0" anchor="ctr">
            <a:noAutofit/>
          </a:bodyPr>
          <a:lstStyle/>
          <a:p>
            <a:r>
              <a:rPr lang="en-US" sz="3600" b="1" dirty="0" smtClean="0">
                <a:ln>
                  <a:solidFill>
                    <a:schemeClr val="tx1"/>
                  </a:solidFill>
                </a:ln>
                <a:solidFill>
                  <a:schemeClr val="accent2">
                    <a:lumMod val="40000"/>
                    <a:lumOff val="60000"/>
                  </a:schemeClr>
                </a:solidFill>
                <a:effectLst>
                  <a:outerShdw blurRad="63500" dist="38100" dir="2700000" algn="tl" rotWithShape="0">
                    <a:srgbClr val="C00000"/>
                  </a:outerShdw>
                </a:effectLst>
              </a:rPr>
              <a:t>Gender-Neutral Translation Problems</a:t>
            </a:r>
            <a:endParaRPr lang="en-US" sz="3600" b="1" dirty="0">
              <a:ln>
                <a:solidFill>
                  <a:schemeClr val="tx1"/>
                </a:solidFill>
              </a:ln>
              <a:solidFill>
                <a:schemeClr val="accent2">
                  <a:lumMod val="40000"/>
                  <a:lumOff val="60000"/>
                </a:schemeClr>
              </a:solidFill>
              <a:effectLst>
                <a:outerShdw blurRad="63500" dist="38100" dir="2700000" algn="tl" rotWithShape="0">
                  <a:srgbClr val="C00000"/>
                </a:outerShdw>
              </a:effectLst>
            </a:endParaRPr>
          </a:p>
        </p:txBody>
      </p:sp>
      <p:sp>
        <p:nvSpPr>
          <p:cNvPr id="3" name="Content Placeholder 2"/>
          <p:cNvSpPr>
            <a:spLocks noGrp="1"/>
          </p:cNvSpPr>
          <p:nvPr>
            <p:ph idx="1"/>
          </p:nvPr>
        </p:nvSpPr>
        <p:spPr>
          <a:xfrm>
            <a:off x="457200" y="685800"/>
            <a:ext cx="8229600" cy="5791200"/>
          </a:xfrm>
        </p:spPr>
        <p:txBody>
          <a:bodyPr>
            <a:normAutofit fontScale="92500" lnSpcReduction="20000"/>
          </a:bodyPr>
          <a:lstStyle/>
          <a:p>
            <a:pPr>
              <a:buNone/>
            </a:pPr>
            <a:r>
              <a:rPr lang="en-US" sz="3300" b="1" dirty="0" smtClean="0">
                <a:effectLst>
                  <a:glow rad="63500">
                    <a:schemeClr val="accent1">
                      <a:satMod val="175000"/>
                      <a:alpha val="40000"/>
                    </a:schemeClr>
                  </a:glow>
                </a:effectLst>
              </a:rPr>
              <a:t>Psalm 34:20</a:t>
            </a:r>
            <a:r>
              <a:rPr lang="en-US" sz="3300" dirty="0" smtClean="0">
                <a:effectLst>
                  <a:glow rad="63500">
                    <a:schemeClr val="accent1">
                      <a:satMod val="175000"/>
                      <a:alpha val="40000"/>
                    </a:schemeClr>
                  </a:glow>
                </a:effectLst>
              </a:rPr>
              <a:t>: </a:t>
            </a:r>
          </a:p>
          <a:p>
            <a:r>
              <a:rPr lang="en-US" b="1" dirty="0" smtClean="0">
                <a:effectLst>
                  <a:glow rad="63500">
                    <a:schemeClr val="accent1">
                      <a:satMod val="175000"/>
                      <a:alpha val="40000"/>
                    </a:schemeClr>
                  </a:glow>
                </a:effectLst>
              </a:rPr>
              <a:t>RSV</a:t>
            </a:r>
            <a:r>
              <a:rPr lang="en-US" dirty="0" smtClean="0">
                <a:effectLst>
                  <a:glow rad="63500">
                    <a:schemeClr val="accent1">
                      <a:satMod val="175000"/>
                      <a:alpha val="40000"/>
                    </a:schemeClr>
                  </a:glow>
                </a:effectLst>
              </a:rPr>
              <a:t>: “He keeps all </a:t>
            </a:r>
            <a:r>
              <a:rPr lang="en-US" b="1" i="1" dirty="0" smtClean="0">
                <a:effectLst>
                  <a:glow rad="63500">
                    <a:schemeClr val="accent1">
                      <a:satMod val="175000"/>
                      <a:alpha val="40000"/>
                    </a:schemeClr>
                  </a:glow>
                </a:effectLst>
              </a:rPr>
              <a:t>his</a:t>
            </a:r>
            <a:r>
              <a:rPr lang="en-US" dirty="0" smtClean="0">
                <a:effectLst>
                  <a:glow rad="63500">
                    <a:schemeClr val="accent1">
                      <a:satMod val="175000"/>
                      <a:alpha val="40000"/>
                    </a:schemeClr>
                  </a:glow>
                </a:effectLst>
              </a:rPr>
              <a:t> bones; not one of them is broken.”</a:t>
            </a:r>
          </a:p>
          <a:p>
            <a:pPr lvl="1"/>
            <a:r>
              <a:rPr lang="en-US" dirty="0" smtClean="0">
                <a:effectLst>
                  <a:glow rad="63500">
                    <a:schemeClr val="accent1">
                      <a:satMod val="175000"/>
                      <a:alpha val="40000"/>
                    </a:schemeClr>
                  </a:glow>
                </a:effectLst>
              </a:rPr>
              <a:t>John's gospel refers to this (and probably Exod. 12:46) with respect to Jesus' death: "For these things took place that the scripture might be fulfilled, 'Not a bone of him shall be broken'" (19:36, RSV). </a:t>
            </a:r>
          </a:p>
          <a:p>
            <a:r>
              <a:rPr lang="en-US" b="1" dirty="0" smtClean="0">
                <a:effectLst>
                  <a:glow rad="63500">
                    <a:schemeClr val="accent2">
                      <a:satMod val="175000"/>
                      <a:alpha val="40000"/>
                    </a:schemeClr>
                  </a:glow>
                </a:effectLst>
              </a:rPr>
              <a:t>NRSV</a:t>
            </a:r>
            <a:r>
              <a:rPr lang="en-US" dirty="0" smtClean="0">
                <a:effectLst>
                  <a:glow rad="63500">
                    <a:schemeClr val="accent2">
                      <a:satMod val="175000"/>
                      <a:alpha val="40000"/>
                    </a:schemeClr>
                  </a:glow>
                </a:effectLst>
              </a:rPr>
              <a:t>: "He keeps all </a:t>
            </a:r>
            <a:r>
              <a:rPr lang="en-US" b="1" i="1" dirty="0" smtClean="0">
                <a:effectLst>
                  <a:glow rad="63500">
                    <a:schemeClr val="accent2">
                      <a:satMod val="175000"/>
                      <a:alpha val="40000"/>
                    </a:schemeClr>
                  </a:glow>
                </a:effectLst>
              </a:rPr>
              <a:t>their</a:t>
            </a:r>
            <a:r>
              <a:rPr lang="en-US" dirty="0" smtClean="0">
                <a:effectLst>
                  <a:glow rad="63500">
                    <a:schemeClr val="accent2">
                      <a:satMod val="175000"/>
                      <a:alpha val="40000"/>
                    </a:schemeClr>
                  </a:glow>
                </a:effectLst>
              </a:rPr>
              <a:t> bones; not one of them will be broken.” </a:t>
            </a:r>
          </a:p>
          <a:p>
            <a:pPr lvl="1"/>
            <a:r>
              <a:rPr lang="en-US" dirty="0" smtClean="0">
                <a:effectLst>
                  <a:glow rad="63500">
                    <a:schemeClr val="accent2">
                      <a:satMod val="175000"/>
                      <a:alpha val="40000"/>
                    </a:schemeClr>
                  </a:glow>
                </a:effectLst>
              </a:rPr>
              <a:t>The individuality of the Messianic prediction, so wonderfully fulfilled in Jesus' death, is lost to readers of the NRSV. </a:t>
            </a:r>
          </a:p>
          <a:p>
            <a:pPr lvl="1"/>
            <a:r>
              <a:rPr lang="en-US" dirty="0" smtClean="0">
                <a:effectLst>
                  <a:glow rad="63500">
                    <a:schemeClr val="accent2">
                      <a:satMod val="175000"/>
                      <a:alpha val="40000"/>
                    </a:schemeClr>
                  </a:glow>
                </a:effectLst>
              </a:rPr>
              <a:t>And the NCV, NLT, and TNIV all have "their bones" as well, even though the statement is singular ("</a:t>
            </a:r>
            <a:r>
              <a:rPr lang="en-US" b="1" i="1" dirty="0" smtClean="0">
                <a:effectLst>
                  <a:glow rad="63500">
                    <a:schemeClr val="accent2">
                      <a:satMod val="175000"/>
                      <a:alpha val="40000"/>
                    </a:schemeClr>
                  </a:glow>
                </a:effectLst>
              </a:rPr>
              <a:t>his</a:t>
            </a:r>
            <a:r>
              <a:rPr lang="en-US" dirty="0" smtClean="0">
                <a:effectLst>
                  <a:glow rad="63500">
                    <a:schemeClr val="accent2">
                      <a:satMod val="175000"/>
                      <a:alpha val="40000"/>
                    </a:schemeClr>
                  </a:glow>
                </a:effectLst>
              </a:rPr>
              <a:t> bones") in Hebrew. </a:t>
            </a:r>
            <a:endParaRPr lang="en-US" b="1" dirty="0" smtClean="0">
              <a:effectLst>
                <a:glow rad="63500">
                  <a:schemeClr val="accent2">
                    <a:satMod val="175000"/>
                    <a:alpha val="40000"/>
                  </a:schemeClr>
                </a:glow>
              </a:effectLst>
            </a:endParaRPr>
          </a:p>
          <a:p>
            <a:pPr lvl="1"/>
            <a:endParaRPr lang="en-US" b="1" dirty="0" smtClean="0"/>
          </a:p>
          <a:p>
            <a:endParaRPr lang="en-US" b="1" dirty="0" smtClean="0"/>
          </a:p>
          <a:p>
            <a:endParaRPr lang="en-US" dirty="0" smtClean="0"/>
          </a:p>
        </p:txBody>
      </p:sp>
      <p:sp>
        <p:nvSpPr>
          <p:cNvPr id="15361" name="Rectangle 1"/>
          <p:cNvSpPr>
            <a:spLocks noChangeArrowheads="1"/>
          </p:cNvSpPr>
          <p:nvPr/>
        </p:nvSpPr>
        <p:spPr bwMode="auto">
          <a:xfrm>
            <a:off x="381000" y="6581001"/>
            <a:ext cx="7924800" cy="27699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hlinkClick r:id="rId4"/>
              </a:rPr>
              <a:t>http://www.cbmw.org/Resources/Articles/What-s-Wrong-with-Gender-Neutral-Bible-Translations</a:t>
            </a:r>
            <a:r>
              <a:rPr kumimoji="0" lang="en-US" sz="1200" b="1" i="0" u="none" strike="noStrike" cap="none" normalizeH="0" baseline="0" dirty="0" smtClean="0">
                <a:ln>
                  <a:noFill/>
                </a:ln>
                <a:solidFill>
                  <a:schemeClr val="tx1"/>
                </a:solidFill>
                <a:effectLst/>
                <a:latin typeface="Calibri" pitchFamily="34" charset="0"/>
                <a:ea typeface="Times New Roman" pitchFamily="18" charset="0"/>
                <a:cs typeface="Times New Roman" pitchFamily="18" charset="0"/>
              </a:rPr>
              <a:t>  (by Wayne Grudem)</a:t>
            </a:r>
            <a:endParaRPr kumimoji="0" lang="en-US" sz="2800" b="0" i="0" u="none" strike="noStrike" cap="none" normalizeH="0" baseline="0" dirty="0" smtClean="0">
              <a:ln>
                <a:noFill/>
              </a:ln>
              <a:solidFill>
                <a:schemeClr val="tx1"/>
              </a:solidFill>
              <a:effectLst/>
              <a:latin typeface="Arial" pitchFamily="34" charset="0"/>
            </a:endParaRPr>
          </a:p>
        </p:txBody>
      </p:sp>
    </p:spTree>
  </p:cSld>
  <p:clrMapOvr>
    <a:overrideClrMapping bg1="lt1" tx1="dk1" bg2="lt2" tx2="dk2" accent1="accent1" accent2="accent2" accent3="accent3" accent4="accent4" accent5="accent5" accent6="accent6" hlink="hlink" folHlink="folHlink"/>
  </p:clrMapOvr>
  <p:transition>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9" dur="500"/>
                                        <p:tgtEl>
                                          <p:spTgt spid="3">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 calcmode="lin" valueType="num">
                                      <p:cBhvr>
                                        <p:cTn id="14"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16" dur="500"/>
                                        <p:tgtEl>
                                          <p:spTgt spid="3">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anim calcmode="lin" valueType="num">
                                      <p:cBhvr>
                                        <p:cTn id="21"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23" dur="500"/>
                                        <p:tgtEl>
                                          <p:spTgt spid="3">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 calcmode="lin" valueType="num">
                                      <p:cBhvr>
                                        <p:cTn id="2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30" dur="500"/>
                                        <p:tgtEl>
                                          <p:spTgt spid="3">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3">
                                            <p:txEl>
                                              <p:pRg st="5" end="5"/>
                                            </p:txEl>
                                          </p:spTgt>
                                        </p:tgtEl>
                                        <p:attrNameLst>
                                          <p:attrName>style.visibility</p:attrName>
                                        </p:attrNameLst>
                                      </p:cBhvr>
                                      <p:to>
                                        <p:strVal val="visible"/>
                                      </p:to>
                                    </p:set>
                                    <p:anim calcmode="lin" valueType="num">
                                      <p:cBhvr>
                                        <p:cTn id="35"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36"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3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1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0.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5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6.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7.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9.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10439</TotalTime>
  <Words>9800</Words>
  <Application>Microsoft Office PowerPoint</Application>
  <PresentationFormat>On-screen Show (4:3)</PresentationFormat>
  <Paragraphs>792</Paragraphs>
  <Slides>118</Slides>
  <Notes>5</Notes>
  <HiddenSlides>5</HiddenSlides>
  <MMClips>0</MMClips>
  <ScaleCrop>false</ScaleCrop>
  <HeadingPairs>
    <vt:vector size="6" baseType="variant">
      <vt:variant>
        <vt:lpstr>Theme</vt:lpstr>
      </vt:variant>
      <vt:variant>
        <vt:i4>1</vt:i4>
      </vt:variant>
      <vt:variant>
        <vt:lpstr>Embedded OLE Servers</vt:lpstr>
      </vt:variant>
      <vt:variant>
        <vt:i4>0</vt:i4>
      </vt:variant>
      <vt:variant>
        <vt:lpstr>Slide Titles</vt:lpstr>
      </vt:variant>
      <vt:variant>
        <vt:i4>118</vt:i4>
      </vt:variant>
    </vt:vector>
  </HeadingPairs>
  <TitlesOfParts>
    <vt:vector size="119" baseType="lpstr">
      <vt:lpstr>Office Theme</vt:lpstr>
      <vt:lpstr>Slide 1</vt:lpstr>
      <vt:lpstr>Bible Translations</vt:lpstr>
      <vt:lpstr>Bible Translations</vt:lpstr>
      <vt:lpstr>The Latin Vulgate</vt:lpstr>
      <vt:lpstr>The Latin Vulgate</vt:lpstr>
      <vt:lpstr>The Latin Vulgate</vt:lpstr>
      <vt:lpstr>The Latin Vulgate</vt:lpstr>
      <vt:lpstr>The Textus Receptus</vt:lpstr>
      <vt:lpstr>Review Questions</vt:lpstr>
      <vt:lpstr>Review Questions</vt:lpstr>
      <vt:lpstr>Review Questions</vt:lpstr>
      <vt:lpstr>Review Questions</vt:lpstr>
      <vt:lpstr>Review Questions</vt:lpstr>
      <vt:lpstr>The History of Early English Bibles</vt:lpstr>
      <vt:lpstr>The History of Early English Bibles</vt:lpstr>
      <vt:lpstr>The History of Early English Bibles</vt:lpstr>
      <vt:lpstr>The History of Early English Bibles</vt:lpstr>
      <vt:lpstr>The Wycliffe Bible</vt:lpstr>
      <vt:lpstr>The Wycliffe Bible</vt:lpstr>
      <vt:lpstr>The Wycliffe Bible</vt:lpstr>
      <vt:lpstr>Translation of the Bible into English Forbidden</vt:lpstr>
      <vt:lpstr>Tyndale Translation</vt:lpstr>
      <vt:lpstr>Tyndale Translation</vt:lpstr>
      <vt:lpstr>Tyndale Translation</vt:lpstr>
      <vt:lpstr>Church of England Severs Ties with Rome</vt:lpstr>
      <vt:lpstr>Coverdale Translation</vt:lpstr>
      <vt:lpstr>Coverdale Translation</vt:lpstr>
      <vt:lpstr>Matthew’s Bible</vt:lpstr>
      <vt:lpstr>The Great Bible</vt:lpstr>
      <vt:lpstr>The History of Early English Bibles</vt:lpstr>
      <vt:lpstr>The Geneva Bible</vt:lpstr>
      <vt:lpstr>The Geneva Bible</vt:lpstr>
      <vt:lpstr>The Geneva Bible</vt:lpstr>
      <vt:lpstr>The Bishops' Bible</vt:lpstr>
      <vt:lpstr>The Douay-Rheims Version</vt:lpstr>
      <vt:lpstr>King James Bible</vt:lpstr>
      <vt:lpstr>The King James Only Debate</vt:lpstr>
      <vt:lpstr>The King James Only Debate</vt:lpstr>
      <vt:lpstr>The King James Only Debate</vt:lpstr>
      <vt:lpstr>An Irony of the “King James Only” View*</vt:lpstr>
      <vt:lpstr>An Irony of the “King James Only” View*</vt:lpstr>
      <vt:lpstr>An Irony of the “King James Only” View*</vt:lpstr>
      <vt:lpstr>An Irony of the “King James Only” View*</vt:lpstr>
      <vt:lpstr>An Irony of the “King James Only” View*</vt:lpstr>
      <vt:lpstr>An Irony of the “King James Only” View*</vt:lpstr>
      <vt:lpstr>Interesting Quotations from the KJV Translators*</vt:lpstr>
      <vt:lpstr>Interesting Quotations from the KJV Translators*</vt:lpstr>
      <vt:lpstr>The Revisions of the KJV*</vt:lpstr>
      <vt:lpstr>Some Amusing Errors Found in Early Versions of the KJV*</vt:lpstr>
      <vt:lpstr>Some Amusing Errors Found in Early Versions of the KJV*</vt:lpstr>
      <vt:lpstr>The Revisions of the KJV*</vt:lpstr>
      <vt:lpstr>Conclusion</vt:lpstr>
      <vt:lpstr>After the Kings James Version*</vt:lpstr>
      <vt:lpstr>18th and 19th Century English Translations</vt:lpstr>
      <vt:lpstr>Quaker Bible (1764)</vt:lpstr>
      <vt:lpstr>Webster’s Revision (1833)</vt:lpstr>
      <vt:lpstr>Young's Literal Translation (1862)</vt:lpstr>
      <vt:lpstr>Darby Bible (1890)</vt:lpstr>
      <vt:lpstr>Revised Version (1885)</vt:lpstr>
      <vt:lpstr>Modern Translation Issues</vt:lpstr>
      <vt:lpstr>Modern Translation Issues</vt:lpstr>
      <vt:lpstr>Literal Versus Free Translation</vt:lpstr>
      <vt:lpstr>Literal Versus Free Translation</vt:lpstr>
      <vt:lpstr>Literal Versus Free Translation</vt:lpstr>
      <vt:lpstr>Literal Versus Free Translation</vt:lpstr>
      <vt:lpstr>Literal Versus Free Translation</vt:lpstr>
      <vt:lpstr>Literal Versus Free Translation</vt:lpstr>
      <vt:lpstr>Literal Versus Free Translation</vt:lpstr>
      <vt:lpstr>Literal Versus Free Translation</vt:lpstr>
      <vt:lpstr>Literal Versus Free Translation</vt:lpstr>
      <vt:lpstr>Literal Versus Free Translation</vt:lpstr>
      <vt:lpstr>Literal Versus Free Translation</vt:lpstr>
      <vt:lpstr>Literal Versus Free Translation</vt:lpstr>
      <vt:lpstr>Review Questions on  Literal Versus Free Translations</vt:lpstr>
      <vt:lpstr>Review Questions</vt:lpstr>
      <vt:lpstr>Review Questions</vt:lpstr>
      <vt:lpstr>Review Questions</vt:lpstr>
      <vt:lpstr>Choosing a Bible Translation</vt:lpstr>
      <vt:lpstr>Modern Bible Translations</vt:lpstr>
      <vt:lpstr>20th and 21st Century English Translations</vt:lpstr>
      <vt:lpstr>American Standard Version (1901)</vt:lpstr>
      <vt:lpstr>Revised Standard Version (1952)</vt:lpstr>
      <vt:lpstr>Amplified Bible (1965)</vt:lpstr>
      <vt:lpstr>New American Standard Bible (1971, 1995)</vt:lpstr>
      <vt:lpstr>The New English Bible (1970)</vt:lpstr>
      <vt:lpstr>New King James (1982)</vt:lpstr>
      <vt:lpstr>New International Version (1978)</vt:lpstr>
      <vt:lpstr>English Standard Version (2001)</vt:lpstr>
      <vt:lpstr>New English Translation (2005)</vt:lpstr>
      <vt:lpstr>What’s Wrong with Gender-Neutral Bible Translations?</vt:lpstr>
      <vt:lpstr>What’s Wrong with Gender-Neutral Bible Translations?</vt:lpstr>
      <vt:lpstr>What’s Wrong with Gender-Neutral Bible Translations?</vt:lpstr>
      <vt:lpstr>What’s Wrong with Gender-Neutral Bible Translations?</vt:lpstr>
      <vt:lpstr>What’s Wrong with Gender-Neutral Bible Translations?</vt:lpstr>
      <vt:lpstr>The Gender-Neutral Controversy Erupts</vt:lpstr>
      <vt:lpstr>Gender-Neutral Controversy Erupts</vt:lpstr>
      <vt:lpstr>Gender-Neutral Controversy Erupts</vt:lpstr>
      <vt:lpstr>Examples of  Gender-Neutral Translation Problems</vt:lpstr>
      <vt:lpstr>Gender-Neutral Translation Problems</vt:lpstr>
      <vt:lpstr>Gender-Neutral Translation Problems</vt:lpstr>
      <vt:lpstr>Gender-Neutral Translation Problems</vt:lpstr>
      <vt:lpstr>Gender-Neutral Translation Problems</vt:lpstr>
      <vt:lpstr>Gender-Neutral Translation Problems</vt:lpstr>
      <vt:lpstr>Gender-Neutral Translation Problems</vt:lpstr>
      <vt:lpstr>Gender-Neutral Translation Problems</vt:lpstr>
      <vt:lpstr>Gender-Neutral Translation Problems</vt:lpstr>
      <vt:lpstr>Gender-Neutral Translation Problems</vt:lpstr>
      <vt:lpstr>Literal Versus Free Translation</vt:lpstr>
      <vt:lpstr>20th and 21st Century English Paraphrases</vt:lpstr>
      <vt:lpstr>J.B. Phillip’s New Testament (1958)</vt:lpstr>
      <vt:lpstr>The Living Bible (1971)</vt:lpstr>
      <vt:lpstr>Good News Bible (1976)</vt:lpstr>
      <vt:lpstr>Contemporary English Version (1995)</vt:lpstr>
      <vt:lpstr>New Living Translation (1996)</vt:lpstr>
      <vt:lpstr>The Message (2002)</vt:lpstr>
      <vt:lpstr>Ranking of Translations From Literal to Paraphrase</vt:lpstr>
      <vt:lpstr>Which English Translation? An Area of Wisdom and Liberty  Not a Test of Orthodoxy!</vt:lpstr>
      <vt:lpstr>Elegance, Accuracy, Readability in Major English Bibles* (scale of 1-10, with 10 being the best score)</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Bible Translations</dc:title>
  <dc:creator>Bob Connolly</dc:creator>
  <cp:lastModifiedBy>rsconnolly</cp:lastModifiedBy>
  <cp:revision>778</cp:revision>
  <dcterms:created xsi:type="dcterms:W3CDTF">2009-04-08T00:26:32Z</dcterms:created>
  <dcterms:modified xsi:type="dcterms:W3CDTF">2012-05-27T12:16:15Z</dcterms:modified>
</cp:coreProperties>
</file>