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Override104.xml" ContentType="application/vnd.openxmlformats-officedocument.themeOverride+xml"/>
  <Override PartName="/ppt/theme/themeOverride151.xml" ContentType="application/vnd.openxmlformats-officedocument.themeOverride+xml"/>
  <Override PartName="/ppt/slides/slide120.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theme/themeOverride39.xml" ContentType="application/vnd.openxmlformats-officedocument.themeOverride+xml"/>
  <Override PartName="/ppt/theme/themeOverride86.xml" ContentType="application/vnd.openxmlformats-officedocument.themeOverride+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theme/themeOverride17.xml" ContentType="application/vnd.openxmlformats-officedocument.themeOverride+xml"/>
  <Override PartName="/ppt/theme/themeOverride28.xml" ContentType="application/vnd.openxmlformats-officedocument.themeOverride+xml"/>
  <Override PartName="/ppt/theme/themeOverride64.xml" ContentType="application/vnd.openxmlformats-officedocument.themeOverride+xml"/>
  <Override PartName="/ppt/theme/themeOverride75.xml" ContentType="application/vnd.openxmlformats-officedocument.themeOverride+xml"/>
  <Override PartName="/ppt/theme/themeOverride167.xml" ContentType="application/vnd.openxmlformats-officedocument.themeOverr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theme/themeOverride53.xml" ContentType="application/vnd.openxmlformats-officedocument.themeOverride+xml"/>
  <Override PartName="/ppt/theme/themeOverride109.xml" ContentType="application/vnd.openxmlformats-officedocument.themeOverride+xml"/>
  <Override PartName="/ppt/theme/themeOverride145.xml" ContentType="application/vnd.openxmlformats-officedocument.themeOverride+xml"/>
  <Override PartName="/ppt/theme/themeOverride156.xml" ContentType="application/vnd.openxmlformats-officedocument.themeOverr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theme/themeOverride42.xml" ContentType="application/vnd.openxmlformats-officedocument.themeOverride+xml"/>
  <Override PartName="/ppt/theme/themeOverride134.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theme/themeOverride123.xml" ContentType="application/vnd.openxmlformats-officedocument.themeOverride+xml"/>
  <Override PartName="/ppt/theme/themeOverride170.xml" ContentType="application/vnd.openxmlformats-officedocument.themeOverr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theme/themeOverride101.xml" ContentType="application/vnd.openxmlformats-officedocument.themeOverride+xml"/>
  <Override PartName="/ppt/theme/themeOverride112.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theme/themeOverride69.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21.xml" ContentType="application/vnd.openxmlformats-officedocument.presentationml.slideLayout+xml"/>
  <Override PartName="/ppt/theme/themeOverride47.xml" ContentType="application/vnd.openxmlformats-officedocument.themeOverride+xml"/>
  <Override PartName="/ppt/theme/themeOverride58.xml" ContentType="application/vnd.openxmlformats-officedocument.themeOverride+xml"/>
  <Override PartName="/ppt/theme/themeOverride94.xml" ContentType="application/vnd.openxmlformats-officedocument.themeOverr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theme/themeOverride36.xml" ContentType="application/vnd.openxmlformats-officedocument.themeOverride+xml"/>
  <Override PartName="/ppt/theme/themeOverride83.xml" ContentType="application/vnd.openxmlformats-officedocument.themeOverride+xml"/>
  <Override PartName="/ppt/theme/themeOverride128.xml" ContentType="application/vnd.openxmlformats-officedocument.themeOverride+xml"/>
  <Override PartName="/ppt/theme/themeOverride139.xml" ContentType="application/vnd.openxmlformats-officedocument.themeOverride+xml"/>
  <Override PartName="/ppt/slides/slide108.xml" ContentType="application/vnd.openxmlformats-officedocument.presentationml.slide+xml"/>
  <Override PartName="/ppt/slides/slide155.xml" ContentType="application/vnd.openxmlformats-officedocument.presentationml.slide+xml"/>
  <Override PartName="/ppt/theme/themeOverride25.xml" ContentType="application/vnd.openxmlformats-officedocument.themeOverride+xml"/>
  <Override PartName="/ppt/theme/themeOverride72.xml" ContentType="application/vnd.openxmlformats-officedocument.themeOverride+xml"/>
  <Override PartName="/ppt/theme/themeOverride117.xml" ContentType="application/vnd.openxmlformats-officedocument.themeOverride+xml"/>
  <Override PartName="/ppt/theme/themeOverride164.xml" ContentType="application/vnd.openxmlformats-officedocument.themeOverr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theme/themeOverride14.xml" ContentType="application/vnd.openxmlformats-officedocument.themeOverride+xml"/>
  <Override PartName="/ppt/theme/themeOverride61.xml" ContentType="application/vnd.openxmlformats-officedocument.themeOverride+xml"/>
  <Override PartName="/ppt/theme/themeOverride106.xml" ContentType="application/vnd.openxmlformats-officedocument.themeOverride+xml"/>
  <Override PartName="/ppt/theme/themeOverride153.xml" ContentType="application/vnd.openxmlformats-officedocument.themeOverr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theme/themeOverride50.xml" ContentType="application/vnd.openxmlformats-officedocument.themeOverride+xml"/>
  <Override PartName="/ppt/theme/themeOverride131.xml" ContentType="application/vnd.openxmlformats-officedocument.themeOverride+xml"/>
  <Override PartName="/ppt/theme/themeOverride142.xml" ContentType="application/vnd.openxmlformats-officedocument.themeOverr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Override12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theme/themeOverride99.xml" ContentType="application/vnd.openxmlformats-officedocument.themeOverride+xml"/>
  <Override PartName="/ppt/slides/slide41.xml" ContentType="application/vnd.openxmlformats-officedocument.presentationml.slide+xml"/>
  <Override PartName="/ppt/theme/themeOverride88.xml" ContentType="application/vnd.openxmlformats-officedocument.themeOverr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theme/themeOverride19.xml" ContentType="application/vnd.openxmlformats-officedocument.themeOverride+xml"/>
  <Override PartName="/ppt/theme/themeOverride66.xml" ContentType="application/vnd.openxmlformats-officedocument.themeOverride+xml"/>
  <Override PartName="/ppt/theme/themeOverride77.xml" ContentType="application/vnd.openxmlformats-officedocument.themeOverride+xml"/>
  <Override PartName="/ppt/theme/themeOverride169.xml" ContentType="application/vnd.openxmlformats-officedocument.themeOverride+xml"/>
  <Override PartName="/ppt/slides/slide138.xml" ContentType="application/vnd.openxmlformats-officedocument.presentationml.slide+xml"/>
  <Override PartName="/ppt/slides/slide185.xml" ContentType="application/vnd.openxmlformats-officedocument.presentationml.slide+xml"/>
  <Override PartName="/ppt/theme/themeOverride55.xml" ContentType="application/vnd.openxmlformats-officedocument.themeOverride+xml"/>
  <Override PartName="/ppt/theme/themeOverride147.xml" ContentType="application/vnd.openxmlformats-officedocument.themeOverride+xml"/>
  <Override PartName="/ppt/theme/themeOverride158.xml" ContentType="application/vnd.openxmlformats-officedocument.themeOverr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theme/themeOverride44.xml" ContentType="application/vnd.openxmlformats-officedocument.themeOverride+xml"/>
  <Override PartName="/ppt/theme/themeOverride91.xml" ContentType="application/vnd.openxmlformats-officedocument.themeOverride+xml"/>
  <Override PartName="/ppt/theme/themeOverride136.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theme/themeOverride80.xml" ContentType="application/vnd.openxmlformats-officedocument.themeOverride+xml"/>
  <Override PartName="/ppt/theme/themeOverride125.xml" ContentType="application/vnd.openxmlformats-officedocument.themeOverride+xml"/>
  <Override PartName="/ppt/theme/themeOverride172.xml" ContentType="application/vnd.openxmlformats-officedocument.themeOverr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103.xml" ContentType="application/vnd.openxmlformats-officedocument.themeOverride+xml"/>
  <Override PartName="/ppt/theme/themeOverride114.xml" ContentType="application/vnd.openxmlformats-officedocument.themeOverride+xml"/>
  <Override PartName="/ppt/theme/themeOverride150.xml" ContentType="application/vnd.openxmlformats-officedocument.themeOverride+xml"/>
  <Override PartName="/ppt/theme/themeOverride161.xml" ContentType="application/vnd.openxmlformats-officedocument.themeOverr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theme/themeOverride38.xml" ContentType="application/vnd.openxmlformats-officedocument.themeOverride+xml"/>
  <Override PartName="/ppt/theme/themeOverride49.xml" ContentType="application/vnd.openxmlformats-officedocument.themeOverride+xml"/>
  <Override PartName="/ppt/theme/themeOverride85.xml" ContentType="application/vnd.openxmlformats-officedocument.themeOverride+xml"/>
  <Override PartName="/ppt/theme/themeOverride96.xml" ContentType="application/vnd.openxmlformats-officedocument.themeOverride+xml"/>
  <Override PartName="/ppt/slides/slide157.xml" ContentType="application/vnd.openxmlformats-officedocument.presentationml.slide+xml"/>
  <Override PartName="/ppt/theme/themeOverride27.xml" ContentType="application/vnd.openxmlformats-officedocument.themeOverride+xml"/>
  <Override PartName="/ppt/theme/themeOverride74.xml" ContentType="application/vnd.openxmlformats-officedocument.themeOverride+xml"/>
  <Override PartName="/ppt/theme/themeOverride119.xml" ContentType="application/vnd.openxmlformats-officedocument.themeOverride+xml"/>
  <Override PartName="/ppt/theme/themeOverride166.xml" ContentType="application/vnd.openxmlformats-officedocument.themeOverr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theme/themeOverride16.xml" ContentType="application/vnd.openxmlformats-officedocument.themeOverride+xml"/>
  <Override PartName="/ppt/theme/themeOverride63.xml" ContentType="application/vnd.openxmlformats-officedocument.themeOverride+xml"/>
  <Override PartName="/ppt/theme/themeOverride108.xml" ContentType="application/vnd.openxmlformats-officedocument.themeOverride+xml"/>
  <Override PartName="/ppt/theme/themeOverride155.xml" ContentType="application/vnd.openxmlformats-officedocument.themeOverr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theme/themeOverride41.xml" ContentType="application/vnd.openxmlformats-officedocument.themeOverride+xml"/>
  <Override PartName="/ppt/theme/themeOverride52.xml" ContentType="application/vnd.openxmlformats-officedocument.themeOverride+xml"/>
  <Override PartName="/ppt/theme/themeOverride144.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theme/themeOverride30.xml" ContentType="application/vnd.openxmlformats-officedocument.themeOverride+xml"/>
  <Override PartName="/ppt/theme/themeOverride122.xml" ContentType="application/vnd.openxmlformats-officedocument.themeOverride+xml"/>
  <Override PartName="/ppt/theme/themeOverride133.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theme/themeOverride111.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heme/themeOverride100.xml" ContentType="application/vnd.openxmlformats-officedocument.themeOverride+xml"/>
  <Override PartName="/ppt/slides/slide32.xml" ContentType="application/vnd.openxmlformats-officedocument.presentationml.slide+xml"/>
  <Override PartName="/ppt/theme/themeOverride68.xml" ContentType="application/vnd.openxmlformats-officedocument.themeOverride+xml"/>
  <Override PartName="/ppt/theme/themeOverride79.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Layouts/slideLayout20.xml" ContentType="application/vnd.openxmlformats-officedocument.presentationml.slideLayout+xml"/>
  <Override PartName="/ppt/theme/themeOverride57.xml" ContentType="application/vnd.openxmlformats-officedocument.themeOverride+xml"/>
  <Override PartName="/ppt/theme/themeOverride149.xml" ContentType="application/vnd.openxmlformats-officedocument.themeOverride+xml"/>
  <Override PartName="/ppt/slides/slide129.xml" ContentType="application/vnd.openxmlformats-officedocument.presentationml.slide+xml"/>
  <Override PartName="/ppt/slides/slide176.xml" ContentType="application/vnd.openxmlformats-officedocument.presentationml.slide+xml"/>
  <Override PartName="/ppt/theme/themeOverride46.xml" ContentType="application/vnd.openxmlformats-officedocument.themeOverride+xml"/>
  <Override PartName="/ppt/theme/themeOverride93.xml" ContentType="application/vnd.openxmlformats-officedocument.themeOverride+xml"/>
  <Override PartName="/ppt/theme/themeOverride138.xml" ContentType="application/vnd.openxmlformats-officedocument.themeOverride+xml"/>
  <Override PartName="/ppt/slides/slide118.xml" ContentType="application/vnd.openxmlformats-officedocument.presentationml.slide+xml"/>
  <Override PartName="/ppt/slides/slide165.xml" ContentType="application/vnd.openxmlformats-officedocument.presentationml.slide+xml"/>
  <Override PartName="/ppt/theme/themeOverride24.xml" ContentType="application/vnd.openxmlformats-officedocument.themeOverride+xml"/>
  <Override PartName="/ppt/theme/themeOverride35.xml" ContentType="application/vnd.openxmlformats-officedocument.themeOverride+xml"/>
  <Override PartName="/ppt/theme/themeOverride71.xml" ContentType="application/vnd.openxmlformats-officedocument.themeOverride+xml"/>
  <Override PartName="/ppt/theme/themeOverride82.xml" ContentType="application/vnd.openxmlformats-officedocument.themeOverride+xml"/>
  <Override PartName="/ppt/theme/themeOverride127.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60.xml" ContentType="application/vnd.openxmlformats-officedocument.themeOverride+xml"/>
  <Override PartName="/ppt/theme/themeOverride105.xml" ContentType="application/vnd.openxmlformats-officedocument.themeOverride+xml"/>
  <Override PartName="/ppt/theme/themeOverride116.xml" ContentType="application/vnd.openxmlformats-officedocument.themeOverride+xml"/>
  <Override PartName="/ppt/theme/themeOverride152.xml" ContentType="application/vnd.openxmlformats-officedocument.themeOverride+xml"/>
  <Override PartName="/ppt/theme/themeOverride163.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theme/themeOverride14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Override130.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theme/themeOverride87.xml" ContentType="application/vnd.openxmlformats-officedocument.themeOverride+xml"/>
  <Override PartName="/ppt/theme/themeOverride98.xml" ContentType="application/vnd.openxmlformats-officedocument.themeOverride+xml"/>
  <Override PartName="/ppt/slides/slide40.xml" ContentType="application/vnd.openxmlformats-officedocument.presentationml.slide+xml"/>
  <Override PartName="/ppt/slides/slide159.xml" ContentType="application/vnd.openxmlformats-officedocument.presentationml.slide+xml"/>
  <Override PartName="/ppt/theme/themeOverride29.xml" ContentType="application/vnd.openxmlformats-officedocument.themeOverride+xml"/>
  <Override PartName="/ppt/theme/themeOverride76.xml" ContentType="application/vnd.openxmlformats-officedocument.themeOverride+xml"/>
  <Override PartName="/ppt/theme/themeOverride168.xml" ContentType="application/vnd.openxmlformats-officedocument.themeOverride+xml"/>
  <Override PartName="/ppt/slides/slide148.xml" ContentType="application/vnd.openxmlformats-officedocument.presentationml.slide+xml"/>
  <Override PartName="/ppt/slides/slide195.xml" ContentType="application/vnd.openxmlformats-officedocument.presentationml.slide+xml"/>
  <Default Extension="vml" ContentType="application/vnd.openxmlformats-officedocument.vmlDrawing"/>
  <Override PartName="/ppt/theme/themeOverride18.xml" ContentType="application/vnd.openxmlformats-officedocument.themeOverride+xml"/>
  <Override PartName="/ppt/theme/themeOverride65.xml" ContentType="application/vnd.openxmlformats-officedocument.themeOverride+xml"/>
  <Override PartName="/ppt/theme/themeOverride157.xml" ContentType="application/vnd.openxmlformats-officedocument.themeOverr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theme/themeOverride43.xml" ContentType="application/vnd.openxmlformats-officedocument.themeOverride+xml"/>
  <Override PartName="/ppt/theme/themeOverride54.xml" ContentType="application/vnd.openxmlformats-officedocument.themeOverride+xml"/>
  <Override PartName="/ppt/theme/themeOverride90.xml" ContentType="application/vnd.openxmlformats-officedocument.themeOverride+xml"/>
  <Override PartName="/ppt/theme/themeOverride146.xml" ContentType="application/vnd.openxmlformats-officedocument.themeOverr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theme/themeOverride32.xml" ContentType="application/vnd.openxmlformats-officedocument.themeOverride+xml"/>
  <Override PartName="/ppt/theme/themeOverride124.xml" ContentType="application/vnd.openxmlformats-officedocument.themeOverride+xml"/>
  <Override PartName="/ppt/theme/themeOverride135.xml" ContentType="application/vnd.openxmlformats-officedocument.themeOverride+xml"/>
  <Override PartName="/ppt/theme/themeOverride171.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theme/themeOverride113.xml" ContentType="application/vnd.openxmlformats-officedocument.themeOverride+xml"/>
  <Override PartName="/ppt/theme/themeOverride160.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theme/themeOverride10.xml" ContentType="application/vnd.openxmlformats-officedocument.themeOverride+xml"/>
  <Override PartName="/ppt/theme/themeOverride102.xml" ContentType="application/vnd.openxmlformats-officedocument.themeOverride+xml"/>
  <Override PartName="/ppt/slides/slide34.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Layouts/slideLayout22.xml" ContentType="application/vnd.openxmlformats-officedocument.presentationml.slideLayout+xml"/>
  <Override PartName="/ppt/theme/themeOverride59.xml" ContentType="application/vnd.openxmlformats-officedocument.themeOverr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theme/themeOverride48.xml" ContentType="application/vnd.openxmlformats-officedocument.themeOverride+xml"/>
  <Override PartName="/ppt/theme/themeOverride95.xml" ContentType="application/vnd.openxmlformats-officedocument.themeOverride+xml"/>
  <Override PartName="/ppt/slides/slide167.xml" ContentType="application/vnd.openxmlformats-officedocument.presentationml.slide+xml"/>
  <Override PartName="/ppt/theme/themeOverride37.xml" ContentType="application/vnd.openxmlformats-officedocument.themeOverride+xml"/>
  <Override PartName="/ppt/theme/themeOverride84.xml" ContentType="application/vnd.openxmlformats-officedocument.themeOverride+xml"/>
  <Override PartName="/ppt/theme/themeOverride129.xml" ContentType="application/vnd.openxmlformats-officedocument.themeOverr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theme/themeOverride15.xml" ContentType="application/vnd.openxmlformats-officedocument.themeOverride+xml"/>
  <Override PartName="/ppt/theme/themeOverride26.xml" ContentType="application/vnd.openxmlformats-officedocument.themeOverride+xml"/>
  <Override PartName="/ppt/theme/themeOverride62.xml" ContentType="application/vnd.openxmlformats-officedocument.themeOverride+xml"/>
  <Override PartName="/ppt/theme/themeOverride73.xml" ContentType="application/vnd.openxmlformats-officedocument.themeOverride+xml"/>
  <Override PartName="/ppt/theme/themeOverride107.xml" ContentType="application/vnd.openxmlformats-officedocument.themeOverride+xml"/>
  <Override PartName="/ppt/theme/themeOverride118.xml" ContentType="application/vnd.openxmlformats-officedocument.themeOverride+xml"/>
  <Override PartName="/ppt/theme/themeOverride154.xml" ContentType="application/vnd.openxmlformats-officedocument.themeOverride+xml"/>
  <Override PartName="/ppt/theme/themeOverride165.xml" ContentType="application/vnd.openxmlformats-officedocument.themeOverr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theme/themeOverride51.xml" ContentType="application/vnd.openxmlformats-officedocument.themeOverride+xml"/>
  <Override PartName="/ppt/theme/themeOverride143.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theme/themeOverride40.xml" ContentType="application/vnd.openxmlformats-officedocument.themeOverride+xml"/>
  <Override PartName="/ppt/theme/themeOverride132.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theme/themeOverride121.xml" ContentType="application/vnd.openxmlformats-officedocument.themeOverr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theme/themeOverride89.xml" ContentType="application/vnd.openxmlformats-officedocument.themeOverride+xml"/>
  <Override PartName="/ppt/theme/themeOverride110.xml" ContentType="application/vnd.openxmlformats-officedocument.themeOverride+xml"/>
  <Override PartName="/ppt/slides/slide31.xml" ContentType="application/vnd.openxmlformats-officedocument.presentationml.slide+xml"/>
  <Override PartName="/ppt/slides/slide42.xml" ContentType="application/vnd.openxmlformats-officedocument.presentationml.slide+xml"/>
  <Override PartName="/ppt/theme/themeOverride78.xml" ContentType="application/vnd.openxmlformats-officedocument.themeOverride+xml"/>
  <Override PartName="/ppt/slides/slide20.xml" ContentType="application/vnd.openxmlformats-officedocument.presentationml.slide+xml"/>
  <Override PartName="/ppt/slides/slide197.xml" ContentType="application/vnd.openxmlformats-officedocument.presentationml.slide+xml"/>
  <Override PartName="/ppt/theme/themeOverride67.xml" ContentType="application/vnd.openxmlformats-officedocument.themeOverride+xml"/>
  <Override PartName="/ppt/theme/themeOverride159.xml" ContentType="application/vnd.openxmlformats-officedocument.themeOverride+xml"/>
  <Override PartName="/ppt/slides/slide139.xml" ContentType="application/vnd.openxmlformats-officedocument.presentationml.slide+xml"/>
  <Override PartName="/ppt/slides/slide186.xml" ContentType="application/vnd.openxmlformats-officedocument.presentationml.slide+xml"/>
  <Override PartName="/ppt/theme/themeOverride45.xml" ContentType="application/vnd.openxmlformats-officedocument.themeOverride+xml"/>
  <Override PartName="/ppt/theme/themeOverride56.xml" ContentType="application/vnd.openxmlformats-officedocument.themeOverride+xml"/>
  <Override PartName="/ppt/theme/themeOverride92.xml" ContentType="application/vnd.openxmlformats-officedocument.themeOverride+xml"/>
  <Override PartName="/ppt/theme/themeOverride148.xml" ContentType="application/vnd.openxmlformats-officedocument.themeOverr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theme/themeOverride34.xml" ContentType="application/vnd.openxmlformats-officedocument.themeOverride+xml"/>
  <Override PartName="/ppt/theme/themeOverride81.xml" ContentType="application/vnd.openxmlformats-officedocument.themeOverride+xml"/>
  <Override PartName="/ppt/theme/themeOverride126.xml" ContentType="application/vnd.openxmlformats-officedocument.themeOverride+xml"/>
  <Override PartName="/ppt/theme/themeOverride137.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theme/themeOverride70.xml" ContentType="application/vnd.openxmlformats-officedocument.themeOverride+xml"/>
  <Override PartName="/ppt/theme/themeOverride115.xml" ContentType="application/vnd.openxmlformats-officedocument.themeOverride+xml"/>
  <Override PartName="/ppt/theme/themeOverride162.xml" ContentType="application/vnd.openxmlformats-officedocument.themeOverr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theme/themeOverride140.xml" ContentType="application/vnd.openxmlformats-officedocument.themeOverr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97.xml" ContentType="application/vnd.openxmlformats-officedocument.themeOverride+xml"/>
  <Override PartName="/ppt/slides/slide169.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00"/>
  </p:notesMasterIdLst>
  <p:sldIdLst>
    <p:sldId id="459" r:id="rId3"/>
    <p:sldId id="256" r:id="rId4"/>
    <p:sldId id="259" r:id="rId5"/>
    <p:sldId id="274" r:id="rId6"/>
    <p:sldId id="275" r:id="rId7"/>
    <p:sldId id="260" r:id="rId8"/>
    <p:sldId id="460" r:id="rId9"/>
    <p:sldId id="261" r:id="rId10"/>
    <p:sldId id="262" r:id="rId11"/>
    <p:sldId id="263" r:id="rId12"/>
    <p:sldId id="264" r:id="rId13"/>
    <p:sldId id="265" r:id="rId14"/>
    <p:sldId id="266" r:id="rId15"/>
    <p:sldId id="267" r:id="rId16"/>
    <p:sldId id="269" r:id="rId17"/>
    <p:sldId id="268" r:id="rId18"/>
    <p:sldId id="270" r:id="rId19"/>
    <p:sldId id="276" r:id="rId20"/>
    <p:sldId id="300" r:id="rId21"/>
    <p:sldId id="271" r:id="rId22"/>
    <p:sldId id="465" r:id="rId23"/>
    <p:sldId id="272" r:id="rId24"/>
    <p:sldId id="273" r:id="rId25"/>
    <p:sldId id="466" r:id="rId26"/>
    <p:sldId id="467" r:id="rId27"/>
    <p:sldId id="468" r:id="rId28"/>
    <p:sldId id="469" r:id="rId29"/>
    <p:sldId id="470" r:id="rId30"/>
    <p:sldId id="471" r:id="rId31"/>
    <p:sldId id="472" r:id="rId32"/>
    <p:sldId id="473" r:id="rId33"/>
    <p:sldId id="474" r:id="rId34"/>
    <p:sldId id="475" r:id="rId35"/>
    <p:sldId id="476" r:id="rId36"/>
    <p:sldId id="282" r:id="rId37"/>
    <p:sldId id="283" r:id="rId38"/>
    <p:sldId id="298" r:id="rId39"/>
    <p:sldId id="284" r:id="rId40"/>
    <p:sldId id="286" r:id="rId41"/>
    <p:sldId id="285" r:id="rId42"/>
    <p:sldId id="477" r:id="rId43"/>
    <p:sldId id="301" r:id="rId44"/>
    <p:sldId id="478" r:id="rId45"/>
    <p:sldId id="479" r:id="rId46"/>
    <p:sldId id="303" r:id="rId47"/>
    <p:sldId id="304" r:id="rId48"/>
    <p:sldId id="480" r:id="rId49"/>
    <p:sldId id="481" r:id="rId50"/>
    <p:sldId id="482" r:id="rId51"/>
    <p:sldId id="299" r:id="rId52"/>
    <p:sldId id="287" r:id="rId53"/>
    <p:sldId id="289" r:id="rId54"/>
    <p:sldId id="288" r:id="rId55"/>
    <p:sldId id="483" r:id="rId56"/>
    <p:sldId id="290" r:id="rId57"/>
    <p:sldId id="291" r:id="rId58"/>
    <p:sldId id="292" r:id="rId59"/>
    <p:sldId id="293" r:id="rId60"/>
    <p:sldId id="294" r:id="rId61"/>
    <p:sldId id="295" r:id="rId62"/>
    <p:sldId id="305" r:id="rId63"/>
    <p:sldId id="306" r:id="rId64"/>
    <p:sldId id="310" r:id="rId65"/>
    <p:sldId id="307" r:id="rId66"/>
    <p:sldId id="308" r:id="rId67"/>
    <p:sldId id="309" r:id="rId68"/>
    <p:sldId id="485" r:id="rId69"/>
    <p:sldId id="313" r:id="rId70"/>
    <p:sldId id="315" r:id="rId71"/>
    <p:sldId id="316" r:id="rId72"/>
    <p:sldId id="317" r:id="rId73"/>
    <p:sldId id="318" r:id="rId74"/>
    <p:sldId id="484" r:id="rId75"/>
    <p:sldId id="319" r:id="rId76"/>
    <p:sldId id="311" r:id="rId77"/>
    <p:sldId id="312" r:id="rId78"/>
    <p:sldId id="320" r:id="rId79"/>
    <p:sldId id="321" r:id="rId80"/>
    <p:sldId id="486" r:id="rId81"/>
    <p:sldId id="323" r:id="rId82"/>
    <p:sldId id="487" r:id="rId83"/>
    <p:sldId id="327" r:id="rId84"/>
    <p:sldId id="488" r:id="rId85"/>
    <p:sldId id="329" r:id="rId86"/>
    <p:sldId id="489" r:id="rId87"/>
    <p:sldId id="490" r:id="rId88"/>
    <p:sldId id="491" r:id="rId89"/>
    <p:sldId id="492" r:id="rId90"/>
    <p:sldId id="335" r:id="rId91"/>
    <p:sldId id="330" r:id="rId92"/>
    <p:sldId id="331" r:id="rId93"/>
    <p:sldId id="332" r:id="rId94"/>
    <p:sldId id="333" r:id="rId95"/>
    <p:sldId id="334" r:id="rId96"/>
    <p:sldId id="339" r:id="rId97"/>
    <p:sldId id="336" r:id="rId98"/>
    <p:sldId id="495" r:id="rId99"/>
    <p:sldId id="494" r:id="rId100"/>
    <p:sldId id="499" r:id="rId101"/>
    <p:sldId id="493" r:id="rId102"/>
    <p:sldId id="498" r:id="rId103"/>
    <p:sldId id="497" r:id="rId104"/>
    <p:sldId id="337" r:id="rId105"/>
    <p:sldId id="338" r:id="rId106"/>
    <p:sldId id="340" r:id="rId107"/>
    <p:sldId id="369" r:id="rId108"/>
    <p:sldId id="366" r:id="rId109"/>
    <p:sldId id="341" r:id="rId110"/>
    <p:sldId id="342" r:id="rId111"/>
    <p:sldId id="367" r:id="rId112"/>
    <p:sldId id="368" r:id="rId113"/>
    <p:sldId id="370" r:id="rId114"/>
    <p:sldId id="343" r:id="rId115"/>
    <p:sldId id="344" r:id="rId116"/>
    <p:sldId id="358" r:id="rId117"/>
    <p:sldId id="361" r:id="rId118"/>
    <p:sldId id="359" r:id="rId119"/>
    <p:sldId id="502" r:id="rId120"/>
    <p:sldId id="501" r:id="rId121"/>
    <p:sldId id="363" r:id="rId122"/>
    <p:sldId id="362" r:id="rId123"/>
    <p:sldId id="360" r:id="rId124"/>
    <p:sldId id="364" r:id="rId125"/>
    <p:sldId id="371" r:id="rId126"/>
    <p:sldId id="345" r:id="rId127"/>
    <p:sldId id="346" r:id="rId128"/>
    <p:sldId id="365" r:id="rId129"/>
    <p:sldId id="375" r:id="rId130"/>
    <p:sldId id="500" r:id="rId131"/>
    <p:sldId id="347" r:id="rId132"/>
    <p:sldId id="348" r:id="rId133"/>
    <p:sldId id="349" r:id="rId134"/>
    <p:sldId id="376" r:id="rId135"/>
    <p:sldId id="377" r:id="rId136"/>
    <p:sldId id="378" r:id="rId137"/>
    <p:sldId id="503" r:id="rId138"/>
    <p:sldId id="504" r:id="rId139"/>
    <p:sldId id="373" r:id="rId140"/>
    <p:sldId id="505" r:id="rId141"/>
    <p:sldId id="374" r:id="rId142"/>
    <p:sldId id="379" r:id="rId143"/>
    <p:sldId id="506" r:id="rId144"/>
    <p:sldId id="372" r:id="rId145"/>
    <p:sldId id="350" r:id="rId146"/>
    <p:sldId id="508" r:id="rId147"/>
    <p:sldId id="507" r:id="rId148"/>
    <p:sldId id="388" r:id="rId149"/>
    <p:sldId id="383" r:id="rId150"/>
    <p:sldId id="384" r:id="rId151"/>
    <p:sldId id="509" r:id="rId152"/>
    <p:sldId id="387" r:id="rId153"/>
    <p:sldId id="386" r:id="rId154"/>
    <p:sldId id="399" r:id="rId155"/>
    <p:sldId id="400" r:id="rId156"/>
    <p:sldId id="401" r:id="rId157"/>
    <p:sldId id="380" r:id="rId158"/>
    <p:sldId id="382" r:id="rId159"/>
    <p:sldId id="394" r:id="rId160"/>
    <p:sldId id="395" r:id="rId161"/>
    <p:sldId id="396" r:id="rId162"/>
    <p:sldId id="397" r:id="rId163"/>
    <p:sldId id="398" r:id="rId164"/>
    <p:sldId id="393" r:id="rId165"/>
    <p:sldId id="406" r:id="rId166"/>
    <p:sldId id="402" r:id="rId167"/>
    <p:sldId id="356" r:id="rId168"/>
    <p:sldId id="407" r:id="rId169"/>
    <p:sldId id="413" r:id="rId170"/>
    <p:sldId id="417" r:id="rId171"/>
    <p:sldId id="416" r:id="rId172"/>
    <p:sldId id="414" r:id="rId173"/>
    <p:sldId id="415" r:id="rId174"/>
    <p:sldId id="404" r:id="rId175"/>
    <p:sldId id="410" r:id="rId176"/>
    <p:sldId id="411" r:id="rId177"/>
    <p:sldId id="412" r:id="rId178"/>
    <p:sldId id="419" r:id="rId179"/>
    <p:sldId id="418" r:id="rId180"/>
    <p:sldId id="446" r:id="rId181"/>
    <p:sldId id="447" r:id="rId182"/>
    <p:sldId id="448" r:id="rId183"/>
    <p:sldId id="449" r:id="rId184"/>
    <p:sldId id="510" r:id="rId185"/>
    <p:sldId id="452" r:id="rId186"/>
    <p:sldId id="451" r:id="rId187"/>
    <p:sldId id="453" r:id="rId188"/>
    <p:sldId id="454" r:id="rId189"/>
    <p:sldId id="514" r:id="rId190"/>
    <p:sldId id="515" r:id="rId191"/>
    <p:sldId id="511" r:id="rId192"/>
    <p:sldId id="512" r:id="rId193"/>
    <p:sldId id="513" r:id="rId194"/>
    <p:sldId id="456" r:id="rId195"/>
    <p:sldId id="455" r:id="rId196"/>
    <p:sldId id="457" r:id="rId197"/>
    <p:sldId id="516" r:id="rId198"/>
    <p:sldId id="458" r:id="rId1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8E"/>
    <a:srgbClr val="0000FF"/>
    <a:srgbClr val="FFFF66"/>
    <a:srgbClr val="006600"/>
    <a:srgbClr val="E77927"/>
    <a:srgbClr val="E4A60A"/>
    <a:srgbClr val="CC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0" autoAdjust="0"/>
    <p:restoredTop sz="94707" autoAdjust="0"/>
  </p:normalViewPr>
  <p:slideViewPr>
    <p:cSldViewPr>
      <p:cViewPr varScale="1">
        <p:scale>
          <a:sx n="106" d="100"/>
          <a:sy n="106"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196" Type="http://schemas.openxmlformats.org/officeDocument/2006/relationships/slide" Target="slides/slide194.xml"/><Relationship Id="rId200"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1"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190" Type="http://schemas.openxmlformats.org/officeDocument/2006/relationships/slide" Target="slides/slide188.xml"/><Relationship Id="rId204"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74764E-4A0A-4936-9ABA-881D1CDC41BC}" type="datetimeFigureOut">
              <a:rPr lang="en-US" smtClean="0"/>
              <a:pPr/>
              <a:t>8/25/2012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944DA8-8E5A-4950-81C8-F0C6E0FB6D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90EB3-7086-498C-98A6-C497E4F55CD6}" type="slidenum">
              <a:rPr lang="en-US"/>
              <a:pPr/>
              <a:t>1</a:t>
            </a:fld>
            <a:endParaRPr 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90EB3-7086-498C-98A6-C497E4F55CD6}" type="slidenum">
              <a:rPr lang="en-US"/>
              <a:pPr/>
              <a:t>7</a:t>
            </a:fld>
            <a:endParaRPr 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8/25/2012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8/25/2012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8/25/2012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8/25/2012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8/25/2012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8/25/2012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8/25/2012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8/25/2012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8/25/2012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8/25/2012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8/25/2012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fld id="{1D8BD707-D9CF-40AE-B4C6-C98DA3205C09}" type="datetimeFigureOut">
              <a:rPr lang="en-US" smtClean="0"/>
              <a:pPr/>
              <a:t>8/25/2012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oleObject" Target="../embeddings/oleObject2.bin"/><Relationship Id="rId12"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hyperlink" Target="http://images.google.com/imgres?imgurl=http://www.oralchelation.com/images/people1.jpg&amp;imgrefurl=http://www.oralchelation.com/history/index.html&amp;h=266&amp;w=424&amp;sz=25&amp;hl=en&amp;start=1&amp;sig2=QdZLkADtj2wBQhemIjsVXw&amp;tbnid=QLHO5myS7FkNnM:&amp;tbnh=79&amp;tbnw=126&amp;ei=JsWaRsv1JJ7KiwGAjpjKBA&amp;prev=/images?q=crowd+.wmf&amp;gbv=2&amp;svnum=10&amp;hl=en" TargetMode="External"/><Relationship Id="rId5" Type="http://schemas.openxmlformats.org/officeDocument/2006/relationships/image" Target="../media/image3.jpeg"/><Relationship Id="rId10" Type="http://schemas.openxmlformats.org/officeDocument/2006/relationships/image" Target="../media/image4.png"/><Relationship Id="rId4" Type="http://schemas.openxmlformats.org/officeDocument/2006/relationships/image" Target="../media/image2.jpeg"/><Relationship Id="rId9"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hemeOverride" Target="../theme/themeOverride81.xml"/></Relationships>
</file>

<file path=ppt/slides/_rels/slide10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82.xml"/></Relationships>
</file>

<file path=ppt/slides/_rels/slide10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83.xml"/></Relationships>
</file>

<file path=ppt/slides/_rels/slide10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84.xml"/></Relationships>
</file>

<file path=ppt/slides/_rels/slide10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85.xml"/></Relationships>
</file>

<file path=ppt/slides/_rels/slide10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86.xml"/></Relationships>
</file>

<file path=ppt/slides/_rels/slide10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6.xml"/><Relationship Id="rId1" Type="http://schemas.openxmlformats.org/officeDocument/2006/relationships/themeOverride" Target="../theme/themeOverride87.xml"/></Relationships>
</file>

<file path=ppt/slides/_rels/slide10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hemeOverride" Target="../theme/themeOverride88.xml"/><Relationship Id="rId4" Type="http://schemas.openxmlformats.org/officeDocument/2006/relationships/image" Target="../media/image26.jpeg"/></Relationships>
</file>

<file path=ppt/slides/_rels/slide10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hemeOverride" Target="../theme/themeOverride89.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hemeOverride" Target="../theme/themeOverride90.xml"/></Relationships>
</file>

<file path=ppt/slides/_rels/slide1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hemeOverride" Target="../theme/themeOverride91.xml"/></Relationships>
</file>

<file path=ppt/slides/_rels/slide1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92.xml"/></Relationships>
</file>

<file path=ppt/slides/_rels/slide1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93.xml"/></Relationships>
</file>

<file path=ppt/slides/_rels/slide1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94.xml"/></Relationships>
</file>

<file path=ppt/slides/_rels/slide1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95.xml"/></Relationships>
</file>

<file path=ppt/slides/_rels/slide1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96.xml"/></Relationships>
</file>

<file path=ppt/slides/_rels/slide1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97.xml"/></Relationships>
</file>

<file path=ppt/slides/_rels/slide1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9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99.xml"/></Relationships>
</file>

<file path=ppt/slides/_rels/slide1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100.xml"/></Relationships>
</file>

<file path=ppt/slides/_rels/slide1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101.xml"/></Relationships>
</file>

<file path=ppt/slides/_rels/slide1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102.xml"/></Relationships>
</file>

<file path=ppt/slides/_rels/slide1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103.xml"/></Relationships>
</file>

<file path=ppt/slides/_rels/slide1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104.xml"/></Relationships>
</file>

<file path=ppt/slides/_rels/slide1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hemeOverride" Target="../theme/themeOverride105.xml"/></Relationships>
</file>

<file path=ppt/slides/_rels/slide1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hemeOverride" Target="../theme/themeOverride106.xml"/><Relationship Id="rId4" Type="http://schemas.openxmlformats.org/officeDocument/2006/relationships/image" Target="../media/image31.jpeg"/></Relationships>
</file>

<file path=ppt/slides/_rels/slide1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hemeOverride" Target="../theme/themeOverride107.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108.xml"/></Relationships>
</file>

<file path=ppt/slides/_rels/slide1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109.xml"/></Relationships>
</file>

<file path=ppt/slides/_rels/slide1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110.xml"/></Relationships>
</file>

<file path=ppt/slides/_rels/slide1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111.xml"/></Relationships>
</file>

<file path=ppt/slides/_rels/slide1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112.xml"/></Relationships>
</file>

<file path=ppt/slides/_rels/slide1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113.xml"/></Relationships>
</file>

<file path=ppt/slides/_rels/slide1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114.xml"/></Relationships>
</file>

<file path=ppt/slides/_rels/slide1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115.xml"/></Relationships>
</file>

<file path=ppt/slides/_rels/slide1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116.xml"/></Relationships>
</file>

<file path=ppt/slides/_rels/slide1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11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118.xml"/></Relationships>
</file>

<file path=ppt/slides/_rels/slide1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119.xml"/></Relationships>
</file>

<file path=ppt/slides/_rels/slide1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themeOverride" Target="../theme/themeOverride120.xml"/></Relationships>
</file>

<file path=ppt/slides/_rels/slide1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21.xml"/></Relationships>
</file>

<file path=ppt/slides/_rels/slide1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22.xml"/></Relationships>
</file>

<file path=ppt/slides/_rels/slide1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23.xml"/></Relationships>
</file>

<file path=ppt/slides/_rels/slide1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24.xml"/></Relationships>
</file>

<file path=ppt/slides/_rels/slide1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25.xml"/></Relationships>
</file>

<file path=ppt/slides/_rels/slide1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2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27.xml"/></Relationships>
</file>

<file path=ppt/slides/_rels/slide1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28.xml"/></Relationships>
</file>

<file path=ppt/slides/_rels/slide1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29.xml"/></Relationships>
</file>

<file path=ppt/slides/_rels/slide1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30.xml"/></Relationships>
</file>

<file path=ppt/slides/_rels/slide1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31.xml"/></Relationships>
</file>

<file path=ppt/slides/_rels/slide1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32.xml"/></Relationships>
</file>

<file path=ppt/slides/_rels/slide1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33.xml"/></Relationships>
</file>

<file path=ppt/slides/_rels/slide1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34.xml"/></Relationships>
</file>

<file path=ppt/slides/_rels/slide1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35.xml"/></Relationships>
</file>

<file path=ppt/slides/_rels/slide1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3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37.xml"/></Relationships>
</file>

<file path=ppt/slides/_rels/slide1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38.xml"/></Relationships>
</file>

<file path=ppt/slides/_rels/slide1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39.xml"/></Relationships>
</file>

<file path=ppt/slides/_rels/slide1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140.xml"/></Relationships>
</file>

<file path=ppt/slides/_rels/slide1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141.xml"/></Relationships>
</file>

<file path=ppt/slides/_rels/slide1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142.xml"/></Relationships>
</file>

<file path=ppt/slides/_rels/slide1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143.xml"/></Relationships>
</file>

<file path=ppt/slides/_rels/slide1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144.xml"/></Relationships>
</file>

<file path=ppt/slides/_rels/slide16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14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146.xml"/></Relationships>
</file>

<file path=ppt/slides/_rels/slide17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147.xml"/></Relationships>
</file>

<file path=ppt/slides/_rels/slide17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148.xml"/></Relationships>
</file>

<file path=ppt/slides/_rels/slide17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149.xml"/></Relationships>
</file>

<file path=ppt/slides/_rels/slide17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150.xml"/></Relationships>
</file>

<file path=ppt/slides/_rels/slide17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151.xml"/></Relationships>
</file>

<file path=ppt/slides/_rels/slide17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152.xml"/></Relationships>
</file>

<file path=ppt/slides/_rels/slide17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153.xml"/></Relationships>
</file>

<file path=ppt/slides/_rels/slide17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154.xml"/></Relationships>
</file>

<file path=ppt/slides/_rels/slide17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8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7.xml"/><Relationship Id="rId1" Type="http://schemas.openxmlformats.org/officeDocument/2006/relationships/themeOverride" Target="../theme/themeOverride155.xml"/><Relationship Id="rId4" Type="http://schemas.openxmlformats.org/officeDocument/2006/relationships/image" Target="../media/image36.png"/></Relationships>
</file>

<file path=ppt/slides/_rels/slide1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7.xml"/><Relationship Id="rId1" Type="http://schemas.openxmlformats.org/officeDocument/2006/relationships/themeOverride" Target="../theme/themeOverride156.xml"/><Relationship Id="rId5" Type="http://schemas.openxmlformats.org/officeDocument/2006/relationships/image" Target="../media/image38.jpeg"/><Relationship Id="rId4" Type="http://schemas.openxmlformats.org/officeDocument/2006/relationships/image" Target="../media/image37.jpeg"/></Relationships>
</file>

<file path=ppt/slides/_rels/slide18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7.xml"/><Relationship Id="rId1" Type="http://schemas.openxmlformats.org/officeDocument/2006/relationships/themeOverride" Target="../theme/themeOverride157.xml"/><Relationship Id="rId5" Type="http://schemas.openxmlformats.org/officeDocument/2006/relationships/image" Target="../media/image40.png"/><Relationship Id="rId4" Type="http://schemas.openxmlformats.org/officeDocument/2006/relationships/image" Target="../media/image39.jpeg"/></Relationships>
</file>

<file path=ppt/slides/_rels/slide18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7.xml"/><Relationship Id="rId1" Type="http://schemas.openxmlformats.org/officeDocument/2006/relationships/themeOverride" Target="../theme/themeOverride158.xml"/><Relationship Id="rId5" Type="http://schemas.openxmlformats.org/officeDocument/2006/relationships/image" Target="../media/image41.jpeg"/><Relationship Id="rId4" Type="http://schemas.openxmlformats.org/officeDocument/2006/relationships/image" Target="../media/image39.jpeg"/></Relationships>
</file>

<file path=ppt/slides/_rels/slide18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7.xml"/><Relationship Id="rId1" Type="http://schemas.openxmlformats.org/officeDocument/2006/relationships/themeOverride" Target="../theme/themeOverride159.xml"/><Relationship Id="rId4" Type="http://schemas.openxmlformats.org/officeDocument/2006/relationships/image" Target="../media/image42.jpeg"/></Relationships>
</file>

<file path=ppt/slides/_rels/slide18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7.xml"/><Relationship Id="rId1" Type="http://schemas.openxmlformats.org/officeDocument/2006/relationships/themeOverride" Target="../theme/themeOverride160.xml"/><Relationship Id="rId4" Type="http://schemas.openxmlformats.org/officeDocument/2006/relationships/image" Target="../media/image43.png"/></Relationships>
</file>

<file path=ppt/slides/_rels/slide18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hemeOverride" Target="../theme/themeOverride161.xml"/></Relationships>
</file>

<file path=ppt/slides/_rels/slide18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hemeOverride" Target="../theme/themeOverride162.xml"/></Relationships>
</file>

<file path=ppt/slides/_rels/slide18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7.xml"/><Relationship Id="rId1" Type="http://schemas.openxmlformats.org/officeDocument/2006/relationships/themeOverride" Target="../theme/themeOverride163.xml"/><Relationship Id="rId5" Type="http://schemas.openxmlformats.org/officeDocument/2006/relationships/image" Target="../media/image45.png"/><Relationship Id="rId4" Type="http://schemas.openxmlformats.org/officeDocument/2006/relationships/image" Target="../media/image44.png"/></Relationships>
</file>

<file path=ppt/slides/_rels/slide18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7.xml"/><Relationship Id="rId1" Type="http://schemas.openxmlformats.org/officeDocument/2006/relationships/themeOverride" Target="../theme/themeOverride164.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9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7.xml"/><Relationship Id="rId1" Type="http://schemas.openxmlformats.org/officeDocument/2006/relationships/themeOverride" Target="../theme/themeOverride165.xml"/><Relationship Id="rId5" Type="http://schemas.openxmlformats.org/officeDocument/2006/relationships/image" Target="../media/image47.png"/><Relationship Id="rId4" Type="http://schemas.openxmlformats.org/officeDocument/2006/relationships/image" Target="../media/image45.png"/></Relationships>
</file>

<file path=ppt/slides/_rels/slide19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7.xml"/><Relationship Id="rId1" Type="http://schemas.openxmlformats.org/officeDocument/2006/relationships/themeOverride" Target="../theme/themeOverride166.xml"/><Relationship Id="rId5" Type="http://schemas.openxmlformats.org/officeDocument/2006/relationships/image" Target="../media/image48.png"/><Relationship Id="rId4" Type="http://schemas.openxmlformats.org/officeDocument/2006/relationships/image" Target="../media/image45.png"/></Relationships>
</file>

<file path=ppt/slides/_rels/slide19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7.xml"/><Relationship Id="rId1" Type="http://schemas.openxmlformats.org/officeDocument/2006/relationships/themeOverride" Target="../theme/themeOverride167.xml"/><Relationship Id="rId5" Type="http://schemas.openxmlformats.org/officeDocument/2006/relationships/image" Target="../media/image49.png"/><Relationship Id="rId4" Type="http://schemas.openxmlformats.org/officeDocument/2006/relationships/image" Target="../media/image45.png"/></Relationships>
</file>

<file path=ppt/slides/_rels/slide19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7.xml"/><Relationship Id="rId1" Type="http://schemas.openxmlformats.org/officeDocument/2006/relationships/themeOverride" Target="../theme/themeOverride168.xml"/><Relationship Id="rId4" Type="http://schemas.openxmlformats.org/officeDocument/2006/relationships/image" Target="../media/image50.png"/></Relationships>
</file>

<file path=ppt/slides/_rels/slide19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7.xml"/><Relationship Id="rId1" Type="http://schemas.openxmlformats.org/officeDocument/2006/relationships/themeOverride" Target="../theme/themeOverride169.xml"/><Relationship Id="rId4" Type="http://schemas.openxmlformats.org/officeDocument/2006/relationships/image" Target="../media/image51.png"/></Relationships>
</file>

<file path=ppt/slides/_rels/slide19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7.xml"/><Relationship Id="rId1" Type="http://schemas.openxmlformats.org/officeDocument/2006/relationships/themeOverride" Target="../theme/themeOverride170.xml"/><Relationship Id="rId5" Type="http://schemas.openxmlformats.org/officeDocument/2006/relationships/image" Target="../media/image53.jpeg"/><Relationship Id="rId4" Type="http://schemas.openxmlformats.org/officeDocument/2006/relationships/image" Target="../media/image52.png"/></Relationships>
</file>

<file path=ppt/slides/_rels/slide19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7.xml"/><Relationship Id="rId1" Type="http://schemas.openxmlformats.org/officeDocument/2006/relationships/themeOverride" Target="../theme/themeOverride171.xml"/><Relationship Id="rId4" Type="http://schemas.openxmlformats.org/officeDocument/2006/relationships/image" Target="../media/image54.png"/></Relationships>
</file>

<file path=ppt/slides/_rels/slide19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7.xml"/><Relationship Id="rId1" Type="http://schemas.openxmlformats.org/officeDocument/2006/relationships/themeOverride" Target="../theme/themeOverride172.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hemeOverride" Target="../theme/themeOverr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slide" Target="slide27.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hemeOverride" Target="../theme/themeOverride15.xml"/><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hemeOverride" Target="../theme/themeOverride16.xml"/><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hemeOverride" Target="../theme/themeOverride18.xml"/><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slide" Target="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hemeOverride" Target="../theme/themeOverride20.xml"/><Relationship Id="rId5" Type="http://schemas.openxmlformats.org/officeDocument/2006/relationships/slide" Target="slide13.xml"/><Relationship Id="rId4" Type="http://schemas.openxmlformats.org/officeDocument/2006/relationships/slide" Target="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slide" Target="slide34.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slide" Target="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slide" Target="slide3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themeOverride" Target="../theme/themeOverride27.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45.xml"/><Relationship Id="rId4" Type="http://schemas.openxmlformats.org/officeDocument/2006/relationships/image" Target="../media/image18.jpeg"/></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6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51.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52.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xml"/><Relationship Id="rId7" Type="http://schemas.openxmlformats.org/officeDocument/2006/relationships/oleObject" Target="../embeddings/oleObject6.bin"/><Relationship Id="rId12"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hyperlink" Target="http://images.google.com/imgres?imgurl=http://www.oralchelation.com/images/people1.jpg&amp;imgrefurl=http://www.oralchelation.com/history/index.html&amp;h=266&amp;w=424&amp;sz=25&amp;hl=en&amp;start=1&amp;sig2=QdZLkADtj2wBQhemIjsVXw&amp;tbnid=QLHO5myS7FkNnM:&amp;tbnh=79&amp;tbnw=126&amp;ei=JsWaRsv1JJ7KiwGAjpjKBA&amp;prev=/images?q=crowd+.wmf&amp;gbv=2&amp;svnum=10&amp;hl=en" TargetMode="External"/><Relationship Id="rId5" Type="http://schemas.openxmlformats.org/officeDocument/2006/relationships/image" Target="../media/image3.jpeg"/><Relationship Id="rId10" Type="http://schemas.openxmlformats.org/officeDocument/2006/relationships/image" Target="../media/image4.png"/><Relationship Id="rId4" Type="http://schemas.openxmlformats.org/officeDocument/2006/relationships/image" Target="../media/image2.jpeg"/><Relationship Id="rId9" Type="http://schemas.openxmlformats.org/officeDocument/2006/relationships/oleObject" Target="../embeddings/oleObject8.bin"/></Relationships>
</file>

<file path=ppt/slides/_rels/slide7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54.xml"/></Relationships>
</file>

<file path=ppt/slides/_rels/slide7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55.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56.xml"/></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57.xml"/></Relationships>
</file>

<file path=ppt/slides/_rels/slide7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58.xml"/></Relationships>
</file>

<file path=ppt/slides/_rels/slide7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59.xml"/></Relationships>
</file>

<file path=ppt/slides/_rels/slide7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60.xml"/></Relationships>
</file>

<file path=ppt/slides/_rels/slide7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61.xml"/></Relationships>
</file>

<file path=ppt/slides/_rels/slide7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6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63.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65.xml"/></Relationships>
</file>

<file path=ppt/slides/_rels/slide8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66.xml"/></Relationships>
</file>

<file path=ppt/slides/_rels/slide8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67.xml"/></Relationships>
</file>

<file path=ppt/slides/_rels/slide8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68.xml"/></Relationships>
</file>

<file path=ppt/slides/_rels/slide8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69.xml"/></Relationships>
</file>

<file path=ppt/slides/_rels/slide8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70.xml"/></Relationships>
</file>

<file path=ppt/slides/_rels/slide8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71.xml"/></Relationships>
</file>

<file path=ppt/slides/_rels/slide8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hemeOverride" Target="../theme/themeOverride72.xml"/></Relationships>
</file>

<file path=ppt/slides/_rels/slide9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hemeOverride" Target="../theme/themeOverride73.xml"/></Relationships>
</file>

<file path=ppt/slides/_rels/slide9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hemeOverride" Target="../theme/themeOverride74.xml"/></Relationships>
</file>

<file path=ppt/slides/_rels/slide9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hemeOverride" Target="../theme/themeOverride75.xml"/></Relationships>
</file>

<file path=ppt/slides/_rels/slide9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hemeOverride" Target="../theme/themeOverride76.xml"/></Relationships>
</file>

<file path=ppt/slides/_rels/slide9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77.xml"/></Relationships>
</file>

<file path=ppt/slides/_rels/slide9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hemeOverride" Target="../theme/themeOverride78.xml"/></Relationships>
</file>

<file path=ppt/slides/_rels/slide9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hemeOverride" Target="../theme/themeOverride79.xml"/></Relationships>
</file>

<file path=ppt/slides/_rels/slide9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hemeOverride" Target="../theme/themeOverride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7"/>
          <p:cNvGrpSpPr>
            <a:grpSpLocks/>
          </p:cNvGrpSpPr>
          <p:nvPr/>
        </p:nvGrpSpPr>
        <p:grpSpPr bwMode="auto">
          <a:xfrm>
            <a:off x="4152900" y="3689350"/>
            <a:ext cx="3940175" cy="1063625"/>
            <a:chOff x="2616" y="2324"/>
            <a:chExt cx="2482" cy="670"/>
          </a:xfrm>
        </p:grpSpPr>
        <p:sp>
          <p:nvSpPr>
            <p:cNvPr id="11285" name="Text Box 21"/>
            <p:cNvSpPr txBox="1">
              <a:spLocks noChangeArrowheads="1"/>
            </p:cNvSpPr>
            <p:nvPr/>
          </p:nvSpPr>
          <p:spPr bwMode="auto">
            <a:xfrm>
              <a:off x="3504" y="2352"/>
              <a:ext cx="1110" cy="642"/>
            </a:xfrm>
            <a:prstGeom prst="rect">
              <a:avLst/>
            </a:prstGeom>
            <a:noFill/>
            <a:ln w="12700" algn="ctr">
              <a:solidFill>
                <a:schemeClr val="tx1"/>
              </a:solidFill>
              <a:miter lim="800000"/>
              <a:headEnd/>
              <a:tailEnd/>
            </a:ln>
            <a:effectLst/>
          </p:spPr>
          <p:txBody>
            <a:bodyPr>
              <a:spAutoFit/>
            </a:bodyPr>
            <a:lstStyle/>
            <a:p>
              <a:pPr algn="ctr" eaLnBrk="0" hangingPunct="0"/>
              <a:r>
                <a:rPr lang="en-US" sz="2000" b="1" i="1" dirty="0">
                  <a:latin typeface="Times New Roman" pitchFamily="18" charset="0"/>
                </a:rPr>
                <a:t>Observation</a:t>
              </a:r>
              <a:br>
                <a:rPr lang="en-US" sz="2000" b="1" i="1" dirty="0">
                  <a:latin typeface="Times New Roman" pitchFamily="18" charset="0"/>
                </a:rPr>
              </a:br>
              <a:r>
                <a:rPr lang="en-US" sz="2000" b="1" i="1" dirty="0">
                  <a:latin typeface="Times New Roman" pitchFamily="18" charset="0"/>
                </a:rPr>
                <a:t>and</a:t>
              </a:r>
              <a:br>
                <a:rPr lang="en-US" sz="2000" b="1" i="1" dirty="0">
                  <a:latin typeface="Times New Roman" pitchFamily="18" charset="0"/>
                </a:rPr>
              </a:br>
              <a:r>
                <a:rPr lang="en-US" sz="2000" b="1" i="1" dirty="0">
                  <a:latin typeface="Times New Roman" pitchFamily="18" charset="0"/>
                </a:rPr>
                <a:t> Interpretation</a:t>
              </a:r>
            </a:p>
          </p:txBody>
        </p:sp>
        <p:cxnSp>
          <p:nvCxnSpPr>
            <p:cNvPr id="11313" name="AutoShape 49"/>
            <p:cNvCxnSpPr>
              <a:cxnSpLocks noChangeShapeType="1"/>
              <a:stCxn id="11285" idx="3"/>
              <a:endCxn id="0" idx="0"/>
            </p:cNvCxnSpPr>
            <p:nvPr/>
          </p:nvCxnSpPr>
          <p:spPr bwMode="auto">
            <a:xfrm>
              <a:off x="4614" y="2673"/>
              <a:ext cx="484" cy="111"/>
            </a:xfrm>
            <a:prstGeom prst="bentConnector2">
              <a:avLst/>
            </a:prstGeom>
            <a:noFill/>
            <a:ln w="127000">
              <a:solidFill>
                <a:srgbClr val="008080"/>
              </a:solidFill>
              <a:miter lim="800000"/>
              <a:headEnd/>
              <a:tailEnd type="none" w="lg" len="med"/>
            </a:ln>
            <a:effectLst/>
          </p:spPr>
        </p:cxnSp>
        <p:cxnSp>
          <p:nvCxnSpPr>
            <p:cNvPr id="11314" name="AutoShape 50"/>
            <p:cNvCxnSpPr>
              <a:cxnSpLocks noChangeShapeType="1"/>
              <a:stCxn id="11285" idx="1"/>
              <a:endCxn id="0" idx="2"/>
            </p:cNvCxnSpPr>
            <p:nvPr/>
          </p:nvCxnSpPr>
          <p:spPr bwMode="auto">
            <a:xfrm rot="10800000">
              <a:off x="2616" y="2324"/>
              <a:ext cx="888" cy="349"/>
            </a:xfrm>
            <a:prstGeom prst="bentConnector2">
              <a:avLst/>
            </a:prstGeom>
            <a:noFill/>
            <a:ln w="127000">
              <a:solidFill>
                <a:srgbClr val="008080"/>
              </a:solidFill>
              <a:miter lim="800000"/>
              <a:headEnd/>
              <a:tailEnd type="stealth" w="lg" len="med"/>
            </a:ln>
            <a:effectLst/>
          </p:spPr>
        </p:cxnSp>
      </p:grpSp>
      <p:grpSp>
        <p:nvGrpSpPr>
          <p:cNvPr id="3" name="Group 108"/>
          <p:cNvGrpSpPr>
            <a:grpSpLocks/>
          </p:cNvGrpSpPr>
          <p:nvPr/>
        </p:nvGrpSpPr>
        <p:grpSpPr bwMode="auto">
          <a:xfrm>
            <a:off x="3352800" y="1320800"/>
            <a:ext cx="1557338" cy="1270000"/>
            <a:chOff x="2112" y="832"/>
            <a:chExt cx="981" cy="800"/>
          </a:xfrm>
        </p:grpSpPr>
        <p:sp>
          <p:nvSpPr>
            <p:cNvPr id="11286" name="Text Box 22"/>
            <p:cNvSpPr txBox="1">
              <a:spLocks noChangeArrowheads="1"/>
            </p:cNvSpPr>
            <p:nvPr/>
          </p:nvSpPr>
          <p:spPr bwMode="auto">
            <a:xfrm>
              <a:off x="2112" y="1008"/>
              <a:ext cx="981" cy="258"/>
            </a:xfrm>
            <a:prstGeom prst="rect">
              <a:avLst/>
            </a:prstGeom>
            <a:noFill/>
            <a:ln w="12700" algn="ctr">
              <a:solidFill>
                <a:schemeClr val="tx1"/>
              </a:solidFill>
              <a:miter lim="800000"/>
              <a:headEnd/>
              <a:tailEnd/>
            </a:ln>
            <a:effectLst/>
          </p:spPr>
          <p:txBody>
            <a:bodyPr>
              <a:spAutoFit/>
            </a:bodyPr>
            <a:lstStyle/>
            <a:p>
              <a:pPr algn="ctr" eaLnBrk="0" hangingPunct="0"/>
              <a:r>
                <a:rPr lang="en-US" sz="2000" b="1" i="1" dirty="0">
                  <a:latin typeface="Times New Roman" pitchFamily="18" charset="0"/>
                </a:rPr>
                <a:t>Illumination</a:t>
              </a:r>
            </a:p>
          </p:txBody>
        </p:sp>
        <p:cxnSp>
          <p:nvCxnSpPr>
            <p:cNvPr id="11315" name="AutoShape 51"/>
            <p:cNvCxnSpPr>
              <a:cxnSpLocks noChangeShapeType="1"/>
              <a:stCxn id="11286" idx="0"/>
              <a:endCxn id="11322" idx="3"/>
            </p:cNvCxnSpPr>
            <p:nvPr/>
          </p:nvCxnSpPr>
          <p:spPr bwMode="auto">
            <a:xfrm flipV="1">
              <a:off x="2603" y="832"/>
              <a:ext cx="17" cy="176"/>
            </a:xfrm>
            <a:prstGeom prst="straightConnector1">
              <a:avLst/>
            </a:prstGeom>
            <a:noFill/>
            <a:ln w="127000">
              <a:solidFill>
                <a:srgbClr val="008080"/>
              </a:solidFill>
              <a:round/>
              <a:headEnd/>
              <a:tailEnd type="none" w="lg" len="med"/>
            </a:ln>
            <a:effectLst/>
          </p:spPr>
        </p:cxnSp>
        <p:cxnSp>
          <p:nvCxnSpPr>
            <p:cNvPr id="11316" name="AutoShape 52"/>
            <p:cNvCxnSpPr>
              <a:cxnSpLocks noChangeShapeType="1"/>
              <a:stCxn id="11286" idx="2"/>
              <a:endCxn id="0" idx="0"/>
            </p:cNvCxnSpPr>
            <p:nvPr/>
          </p:nvCxnSpPr>
          <p:spPr bwMode="auto">
            <a:xfrm>
              <a:off x="2603" y="1266"/>
              <a:ext cx="13" cy="366"/>
            </a:xfrm>
            <a:prstGeom prst="straightConnector1">
              <a:avLst/>
            </a:prstGeom>
            <a:noFill/>
            <a:ln w="127000">
              <a:solidFill>
                <a:srgbClr val="008080"/>
              </a:solidFill>
              <a:round/>
              <a:headEnd/>
              <a:tailEnd type="stealth" w="lg" len="med"/>
            </a:ln>
            <a:effectLst/>
          </p:spPr>
        </p:cxnSp>
      </p:grpSp>
      <p:grpSp>
        <p:nvGrpSpPr>
          <p:cNvPr id="4" name="Group 109"/>
          <p:cNvGrpSpPr>
            <a:grpSpLocks/>
          </p:cNvGrpSpPr>
          <p:nvPr/>
        </p:nvGrpSpPr>
        <p:grpSpPr bwMode="auto">
          <a:xfrm>
            <a:off x="5029200" y="2438400"/>
            <a:ext cx="3694113" cy="701675"/>
            <a:chOff x="3168" y="1536"/>
            <a:chExt cx="2327" cy="442"/>
          </a:xfrm>
        </p:grpSpPr>
        <p:sp>
          <p:nvSpPr>
            <p:cNvPr id="11287" name="Text Box 23"/>
            <p:cNvSpPr txBox="1">
              <a:spLocks noChangeArrowheads="1"/>
            </p:cNvSpPr>
            <p:nvPr/>
          </p:nvSpPr>
          <p:spPr bwMode="auto">
            <a:xfrm>
              <a:off x="4080" y="1536"/>
              <a:ext cx="911" cy="258"/>
            </a:xfrm>
            <a:prstGeom prst="rect">
              <a:avLst/>
            </a:prstGeom>
            <a:noFill/>
            <a:ln w="12700" algn="ctr">
              <a:solidFill>
                <a:schemeClr val="tx1"/>
              </a:solidFill>
              <a:miter lim="800000"/>
              <a:headEnd/>
              <a:tailEnd/>
            </a:ln>
            <a:effectLst/>
          </p:spPr>
          <p:txBody>
            <a:bodyPr>
              <a:spAutoFit/>
            </a:bodyPr>
            <a:lstStyle/>
            <a:p>
              <a:pPr algn="ctr" eaLnBrk="0" hangingPunct="0"/>
              <a:r>
                <a:rPr lang="en-US" sz="2000" b="1" i="1" dirty="0">
                  <a:latin typeface="Times New Roman" pitchFamily="18" charset="0"/>
                </a:rPr>
                <a:t>Application</a:t>
              </a:r>
            </a:p>
          </p:txBody>
        </p:sp>
        <p:cxnSp>
          <p:nvCxnSpPr>
            <p:cNvPr id="11317" name="AutoShape 53"/>
            <p:cNvCxnSpPr>
              <a:cxnSpLocks noChangeShapeType="1"/>
              <a:stCxn id="11287" idx="1"/>
              <a:endCxn id="0" idx="3"/>
            </p:cNvCxnSpPr>
            <p:nvPr/>
          </p:nvCxnSpPr>
          <p:spPr bwMode="auto">
            <a:xfrm flipH="1">
              <a:off x="3168" y="1665"/>
              <a:ext cx="912" cy="313"/>
            </a:xfrm>
            <a:prstGeom prst="straightConnector1">
              <a:avLst/>
            </a:prstGeom>
            <a:noFill/>
            <a:ln w="127000">
              <a:solidFill>
                <a:srgbClr val="008080"/>
              </a:solidFill>
              <a:round/>
              <a:headEnd/>
              <a:tailEnd type="none" w="lg" len="med"/>
            </a:ln>
            <a:effectLst/>
          </p:spPr>
        </p:cxnSp>
        <p:cxnSp>
          <p:nvCxnSpPr>
            <p:cNvPr id="11318" name="AutoShape 54"/>
            <p:cNvCxnSpPr>
              <a:cxnSpLocks noChangeShapeType="1"/>
              <a:stCxn id="11287" idx="3"/>
            </p:cNvCxnSpPr>
            <p:nvPr/>
          </p:nvCxnSpPr>
          <p:spPr bwMode="auto">
            <a:xfrm flipV="1">
              <a:off x="4991" y="1649"/>
              <a:ext cx="504" cy="16"/>
            </a:xfrm>
            <a:prstGeom prst="straightConnector1">
              <a:avLst/>
            </a:prstGeom>
            <a:noFill/>
            <a:ln w="127000">
              <a:solidFill>
                <a:srgbClr val="008080"/>
              </a:solidFill>
              <a:round/>
              <a:headEnd/>
              <a:tailEnd type="stealth" w="lg" len="med"/>
            </a:ln>
            <a:effectLst/>
          </p:spPr>
        </p:cxnSp>
      </p:grpSp>
      <p:sp>
        <p:nvSpPr>
          <p:cNvPr id="11322" name="AutoShape 58"/>
          <p:cNvSpPr>
            <a:spLocks noChangeArrowheads="1"/>
          </p:cNvSpPr>
          <p:nvPr/>
        </p:nvSpPr>
        <p:spPr bwMode="auto">
          <a:xfrm>
            <a:off x="3454400" y="123825"/>
            <a:ext cx="1409700" cy="1196975"/>
          </a:xfrm>
          <a:prstGeom prst="triangle">
            <a:avLst>
              <a:gd name="adj" fmla="val 50000"/>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spAutoFit/>
          </a:bodyPr>
          <a:lstStyle/>
          <a:p>
            <a:pPr algn="ctr"/>
            <a:r>
              <a:rPr lang="en-US" sz="2400" b="1" dirty="0"/>
              <a:t>God</a:t>
            </a:r>
          </a:p>
        </p:txBody>
      </p:sp>
      <p:grpSp>
        <p:nvGrpSpPr>
          <p:cNvPr id="5" name="Group 103"/>
          <p:cNvGrpSpPr>
            <a:grpSpLocks/>
          </p:cNvGrpSpPr>
          <p:nvPr/>
        </p:nvGrpSpPr>
        <p:grpSpPr bwMode="auto">
          <a:xfrm>
            <a:off x="762000" y="457200"/>
            <a:ext cx="3044825" cy="2771775"/>
            <a:chOff x="480" y="288"/>
            <a:chExt cx="1918" cy="1746"/>
          </a:xfrm>
        </p:grpSpPr>
        <p:sp>
          <p:nvSpPr>
            <p:cNvPr id="11281" name="Text Box 17"/>
            <p:cNvSpPr txBox="1">
              <a:spLocks noChangeArrowheads="1"/>
            </p:cNvSpPr>
            <p:nvPr/>
          </p:nvSpPr>
          <p:spPr bwMode="auto">
            <a:xfrm>
              <a:off x="912" y="288"/>
              <a:ext cx="849" cy="258"/>
            </a:xfrm>
            <a:prstGeom prst="rect">
              <a:avLst/>
            </a:prstGeom>
            <a:noFill/>
            <a:ln w="12700">
              <a:solidFill>
                <a:schemeClr val="tx1"/>
              </a:solidFill>
              <a:miter lim="800000"/>
              <a:headEnd/>
              <a:tailEnd/>
            </a:ln>
            <a:effectLst/>
          </p:spPr>
          <p:txBody>
            <a:bodyPr>
              <a:spAutoFit/>
            </a:bodyPr>
            <a:lstStyle/>
            <a:p>
              <a:pPr eaLnBrk="0" hangingPunct="0"/>
              <a:r>
                <a:rPr lang="en-US" sz="2000" b="1" i="1" dirty="0">
                  <a:latin typeface="Times New Roman" pitchFamily="18" charset="0"/>
                </a:rPr>
                <a:t>Revelation</a:t>
              </a:r>
              <a:endParaRPr lang="en-US" sz="2000" dirty="0">
                <a:latin typeface="Times New Roman" pitchFamily="18" charset="0"/>
              </a:endParaRPr>
            </a:p>
          </p:txBody>
        </p:sp>
        <p:cxnSp>
          <p:nvCxnSpPr>
            <p:cNvPr id="11292" name="AutoShape 28"/>
            <p:cNvCxnSpPr>
              <a:cxnSpLocks noChangeShapeType="1"/>
              <a:stCxn id="11281" idx="1"/>
              <a:endCxn id="0" idx="0"/>
            </p:cNvCxnSpPr>
            <p:nvPr/>
          </p:nvCxnSpPr>
          <p:spPr bwMode="auto">
            <a:xfrm rot="10800000" flipV="1">
              <a:off x="741" y="417"/>
              <a:ext cx="171" cy="495"/>
            </a:xfrm>
            <a:prstGeom prst="bentConnector2">
              <a:avLst/>
            </a:prstGeom>
            <a:noFill/>
            <a:ln w="127000">
              <a:solidFill>
                <a:srgbClr val="008080"/>
              </a:solidFill>
              <a:miter lim="800000"/>
              <a:headEnd/>
              <a:tailEnd type="stealth" w="lg" len="med"/>
            </a:ln>
            <a:effectLst/>
          </p:spPr>
        </p:cxnSp>
        <p:cxnSp>
          <p:nvCxnSpPr>
            <p:cNvPr id="11299" name="AutoShape 35"/>
            <p:cNvCxnSpPr>
              <a:cxnSpLocks noChangeShapeType="1"/>
              <a:stCxn id="11322" idx="1"/>
              <a:endCxn id="11281" idx="3"/>
            </p:cNvCxnSpPr>
            <p:nvPr/>
          </p:nvCxnSpPr>
          <p:spPr bwMode="auto">
            <a:xfrm flipH="1" flipV="1">
              <a:off x="1761" y="417"/>
              <a:ext cx="637" cy="38"/>
            </a:xfrm>
            <a:prstGeom prst="straightConnector1">
              <a:avLst/>
            </a:prstGeom>
            <a:noFill/>
            <a:ln w="127000">
              <a:solidFill>
                <a:srgbClr val="008080"/>
              </a:solidFill>
              <a:round/>
              <a:headEnd/>
              <a:tailEnd type="none" w="lg" len="med"/>
            </a:ln>
            <a:effectLst/>
          </p:spPr>
        </p:cxnSp>
        <p:pic>
          <p:nvPicPr>
            <p:cNvPr id="11325" name="Picture 61" descr="bd07697_.wmf (29954 bytes)"/>
            <p:cNvPicPr>
              <a:picLocks noChangeAspect="1" noChangeArrowheads="1"/>
            </p:cNvPicPr>
            <p:nvPr/>
          </p:nvPicPr>
          <p:blipFill>
            <a:blip r:embed="rId4" cstate="print"/>
            <a:srcRect/>
            <a:stretch>
              <a:fillRect/>
            </a:stretch>
          </p:blipFill>
          <p:spPr bwMode="auto">
            <a:xfrm>
              <a:off x="480" y="912"/>
              <a:ext cx="522" cy="1122"/>
            </a:xfrm>
            <a:prstGeom prst="rect">
              <a:avLst/>
            </a:prstGeom>
            <a:noFill/>
          </p:spPr>
        </p:pic>
        <p:sp>
          <p:nvSpPr>
            <p:cNvPr id="11333" name="Text Box 69"/>
            <p:cNvSpPr txBox="1">
              <a:spLocks noChangeArrowheads="1"/>
            </p:cNvSpPr>
            <p:nvPr/>
          </p:nvSpPr>
          <p:spPr bwMode="auto">
            <a:xfrm>
              <a:off x="950" y="887"/>
              <a:ext cx="868" cy="404"/>
            </a:xfrm>
            <a:prstGeom prst="rect">
              <a:avLst/>
            </a:prstGeom>
            <a:noFill/>
            <a:ln w="9525">
              <a:noFill/>
              <a:miter lim="800000"/>
              <a:headEnd/>
              <a:tailEnd/>
            </a:ln>
            <a:effectLst/>
          </p:spPr>
          <p:txBody>
            <a:bodyPr wrap="none">
              <a:spAutoFit/>
            </a:bodyPr>
            <a:lstStyle/>
            <a:p>
              <a:r>
                <a:rPr lang="en-US" b="1" dirty="0"/>
                <a:t>Prophet</a:t>
              </a:r>
            </a:p>
            <a:p>
              <a:r>
                <a:rPr lang="en-US" b="1" dirty="0"/>
                <a:t> or Apostle</a:t>
              </a:r>
            </a:p>
          </p:txBody>
        </p:sp>
      </p:grpSp>
      <p:grpSp>
        <p:nvGrpSpPr>
          <p:cNvPr id="6" name="Group 104"/>
          <p:cNvGrpSpPr>
            <a:grpSpLocks/>
          </p:cNvGrpSpPr>
          <p:nvPr/>
        </p:nvGrpSpPr>
        <p:grpSpPr bwMode="auto">
          <a:xfrm>
            <a:off x="457200" y="3228975"/>
            <a:ext cx="2470150" cy="2638425"/>
            <a:chOff x="288" y="2034"/>
            <a:chExt cx="1556" cy="1662"/>
          </a:xfrm>
        </p:grpSpPr>
        <p:sp>
          <p:nvSpPr>
            <p:cNvPr id="11282" name="Text Box 18"/>
            <p:cNvSpPr txBox="1">
              <a:spLocks noChangeArrowheads="1"/>
            </p:cNvSpPr>
            <p:nvPr/>
          </p:nvSpPr>
          <p:spPr bwMode="auto">
            <a:xfrm>
              <a:off x="288" y="2335"/>
              <a:ext cx="884" cy="258"/>
            </a:xfrm>
            <a:prstGeom prst="rect">
              <a:avLst/>
            </a:prstGeom>
            <a:noFill/>
            <a:ln w="12700" algn="ctr">
              <a:solidFill>
                <a:schemeClr val="tx1"/>
              </a:solidFill>
              <a:miter lim="800000"/>
              <a:headEnd/>
              <a:tailEnd/>
            </a:ln>
            <a:effectLst/>
          </p:spPr>
          <p:txBody>
            <a:bodyPr>
              <a:spAutoFit/>
            </a:bodyPr>
            <a:lstStyle/>
            <a:p>
              <a:pPr eaLnBrk="0" hangingPunct="0"/>
              <a:r>
                <a:rPr lang="en-US" sz="2000" b="1" i="1" dirty="0">
                  <a:latin typeface="Times New Roman" pitchFamily="18" charset="0"/>
                </a:rPr>
                <a:t>Inspiration</a:t>
              </a:r>
            </a:p>
          </p:txBody>
        </p:sp>
        <p:cxnSp>
          <p:nvCxnSpPr>
            <p:cNvPr id="11301" name="AutoShape 37"/>
            <p:cNvCxnSpPr>
              <a:cxnSpLocks noChangeShapeType="1"/>
              <a:stCxn id="0" idx="2"/>
              <a:endCxn id="11282" idx="0"/>
            </p:cNvCxnSpPr>
            <p:nvPr/>
          </p:nvCxnSpPr>
          <p:spPr bwMode="auto">
            <a:xfrm flipH="1">
              <a:off x="730" y="2034"/>
              <a:ext cx="11" cy="301"/>
            </a:xfrm>
            <a:prstGeom prst="straightConnector1">
              <a:avLst/>
            </a:prstGeom>
            <a:noFill/>
            <a:ln w="127000">
              <a:solidFill>
                <a:srgbClr val="008080"/>
              </a:solidFill>
              <a:round/>
              <a:headEnd/>
              <a:tailEnd type="none" w="lg" len="med"/>
            </a:ln>
            <a:effectLst/>
          </p:spPr>
        </p:cxnSp>
        <p:cxnSp>
          <p:nvCxnSpPr>
            <p:cNvPr id="11304" name="AutoShape 40"/>
            <p:cNvCxnSpPr>
              <a:cxnSpLocks noChangeShapeType="1"/>
              <a:stCxn id="11282" idx="2"/>
              <a:endCxn id="0" idx="0"/>
            </p:cNvCxnSpPr>
            <p:nvPr/>
          </p:nvCxnSpPr>
          <p:spPr bwMode="auto">
            <a:xfrm>
              <a:off x="730" y="2593"/>
              <a:ext cx="13" cy="527"/>
            </a:xfrm>
            <a:prstGeom prst="straightConnector1">
              <a:avLst/>
            </a:prstGeom>
            <a:noFill/>
            <a:ln w="127000">
              <a:solidFill>
                <a:srgbClr val="008080"/>
              </a:solidFill>
              <a:round/>
              <a:headEnd/>
              <a:tailEnd type="stealth" w="lg" len="med"/>
            </a:ln>
            <a:effectLst/>
          </p:spPr>
        </p:cxnSp>
        <p:pic>
          <p:nvPicPr>
            <p:cNvPr id="11335" name="Picture 71" descr="scroll6.wmf (2754 bytes)"/>
            <p:cNvPicPr>
              <a:picLocks noChangeAspect="1" noChangeArrowheads="1"/>
            </p:cNvPicPr>
            <p:nvPr/>
          </p:nvPicPr>
          <p:blipFill>
            <a:blip r:embed="rId5" cstate="print"/>
            <a:srcRect/>
            <a:stretch>
              <a:fillRect/>
            </a:stretch>
          </p:blipFill>
          <p:spPr bwMode="auto">
            <a:xfrm>
              <a:off x="480" y="3120"/>
              <a:ext cx="526" cy="576"/>
            </a:xfrm>
            <a:prstGeom prst="rect">
              <a:avLst/>
            </a:prstGeom>
            <a:noFill/>
          </p:spPr>
        </p:pic>
        <p:sp>
          <p:nvSpPr>
            <p:cNvPr id="11337" name="Text Box 73"/>
            <p:cNvSpPr txBox="1">
              <a:spLocks noChangeArrowheads="1"/>
            </p:cNvSpPr>
            <p:nvPr/>
          </p:nvSpPr>
          <p:spPr bwMode="auto">
            <a:xfrm>
              <a:off x="960" y="3168"/>
              <a:ext cx="884" cy="404"/>
            </a:xfrm>
            <a:prstGeom prst="rect">
              <a:avLst/>
            </a:prstGeom>
            <a:noFill/>
            <a:ln w="9525">
              <a:noFill/>
              <a:miter lim="800000"/>
              <a:headEnd/>
              <a:tailEnd/>
            </a:ln>
            <a:effectLst/>
          </p:spPr>
          <p:txBody>
            <a:bodyPr wrap="none">
              <a:spAutoFit/>
            </a:bodyPr>
            <a:lstStyle/>
            <a:p>
              <a:r>
                <a:rPr lang="en-US" b="1" dirty="0"/>
                <a:t>Original </a:t>
              </a:r>
            </a:p>
            <a:p>
              <a:r>
                <a:rPr lang="en-US" b="1" dirty="0"/>
                <a:t>Manuscript</a:t>
              </a:r>
            </a:p>
          </p:txBody>
        </p:sp>
      </p:grpSp>
      <p:grpSp>
        <p:nvGrpSpPr>
          <p:cNvPr id="7" name="Group 105"/>
          <p:cNvGrpSpPr>
            <a:grpSpLocks/>
          </p:cNvGrpSpPr>
          <p:nvPr/>
        </p:nvGrpSpPr>
        <p:grpSpPr bwMode="auto">
          <a:xfrm>
            <a:off x="1179513" y="5334000"/>
            <a:ext cx="5329237" cy="1524000"/>
            <a:chOff x="743" y="3360"/>
            <a:chExt cx="3357" cy="960"/>
          </a:xfrm>
        </p:grpSpPr>
        <p:sp>
          <p:nvSpPr>
            <p:cNvPr id="11283" name="Text Box 19"/>
            <p:cNvSpPr txBox="1">
              <a:spLocks noChangeArrowheads="1"/>
            </p:cNvSpPr>
            <p:nvPr/>
          </p:nvSpPr>
          <p:spPr bwMode="auto">
            <a:xfrm>
              <a:off x="960" y="3792"/>
              <a:ext cx="1044" cy="258"/>
            </a:xfrm>
            <a:prstGeom prst="rect">
              <a:avLst/>
            </a:prstGeom>
            <a:noFill/>
            <a:ln w="12700" algn="ctr">
              <a:solidFill>
                <a:schemeClr val="tx1"/>
              </a:solidFill>
              <a:miter lim="800000"/>
              <a:headEnd/>
              <a:tailEnd/>
            </a:ln>
            <a:effectLst/>
          </p:spPr>
          <p:txBody>
            <a:bodyPr>
              <a:spAutoFit/>
            </a:bodyPr>
            <a:lstStyle/>
            <a:p>
              <a:pPr eaLnBrk="0" hangingPunct="0"/>
              <a:r>
                <a:rPr lang="en-US" sz="2000" b="1" i="1" dirty="0">
                  <a:latin typeface="Times New Roman" pitchFamily="18" charset="0"/>
                </a:rPr>
                <a:t>Preservation</a:t>
              </a:r>
            </a:p>
          </p:txBody>
        </p:sp>
        <p:cxnSp>
          <p:nvCxnSpPr>
            <p:cNvPr id="11302" name="AutoShape 38"/>
            <p:cNvCxnSpPr>
              <a:cxnSpLocks noChangeShapeType="1"/>
              <a:stCxn id="0" idx="2"/>
              <a:endCxn id="11283" idx="1"/>
            </p:cNvCxnSpPr>
            <p:nvPr/>
          </p:nvCxnSpPr>
          <p:spPr bwMode="auto">
            <a:xfrm rot="16200000" flipH="1">
              <a:off x="739" y="3700"/>
              <a:ext cx="225" cy="217"/>
            </a:xfrm>
            <a:prstGeom prst="bentConnector2">
              <a:avLst/>
            </a:prstGeom>
            <a:noFill/>
            <a:ln w="127000">
              <a:solidFill>
                <a:srgbClr val="008080"/>
              </a:solidFill>
              <a:miter lim="800000"/>
              <a:headEnd/>
              <a:tailEnd type="none" w="lg" len="med"/>
            </a:ln>
            <a:effectLst/>
          </p:spPr>
        </p:cxnSp>
        <p:cxnSp>
          <p:nvCxnSpPr>
            <p:cNvPr id="11305" name="AutoShape 41"/>
            <p:cNvCxnSpPr>
              <a:cxnSpLocks noChangeShapeType="1"/>
              <a:stCxn id="11283" idx="3"/>
              <a:endCxn id="11354" idx="6"/>
            </p:cNvCxnSpPr>
            <p:nvPr/>
          </p:nvCxnSpPr>
          <p:spPr bwMode="auto">
            <a:xfrm>
              <a:off x="2004" y="3921"/>
              <a:ext cx="732" cy="15"/>
            </a:xfrm>
            <a:prstGeom prst="straightConnector1">
              <a:avLst/>
            </a:prstGeom>
            <a:noFill/>
            <a:ln w="127000">
              <a:solidFill>
                <a:srgbClr val="008080"/>
              </a:solidFill>
              <a:round/>
              <a:headEnd/>
              <a:tailEnd type="stealth" w="lg" len="med"/>
            </a:ln>
            <a:effectLst/>
          </p:spPr>
        </p:cxnSp>
        <p:grpSp>
          <p:nvGrpSpPr>
            <p:cNvPr id="8" name="Group 92"/>
            <p:cNvGrpSpPr>
              <a:grpSpLocks/>
            </p:cNvGrpSpPr>
            <p:nvPr/>
          </p:nvGrpSpPr>
          <p:grpSpPr bwMode="auto">
            <a:xfrm>
              <a:off x="2640" y="3468"/>
              <a:ext cx="803" cy="852"/>
              <a:chOff x="2640" y="3468"/>
              <a:chExt cx="803" cy="852"/>
            </a:xfrm>
          </p:grpSpPr>
          <p:graphicFrame>
            <p:nvGraphicFramePr>
              <p:cNvPr id="11348" name="Object 84"/>
              <p:cNvGraphicFramePr>
                <a:graphicFrameLocks noChangeAspect="1"/>
              </p:cNvGraphicFramePr>
              <p:nvPr/>
            </p:nvGraphicFramePr>
            <p:xfrm>
              <a:off x="2640" y="3468"/>
              <a:ext cx="515" cy="564"/>
            </p:xfrm>
            <a:graphic>
              <a:graphicData uri="http://schemas.openxmlformats.org/presentationml/2006/ole">
                <p:oleObj spid="_x0000_s190466" r:id="rId6" imgW="3161905" imgH="3467584" progId="">
                  <p:embed/>
                </p:oleObj>
              </a:graphicData>
            </a:graphic>
          </p:graphicFrame>
          <p:graphicFrame>
            <p:nvGraphicFramePr>
              <p:cNvPr id="11349" name="Object 85"/>
              <p:cNvGraphicFramePr>
                <a:graphicFrameLocks noChangeAspect="1"/>
              </p:cNvGraphicFramePr>
              <p:nvPr/>
            </p:nvGraphicFramePr>
            <p:xfrm>
              <a:off x="2736" y="3564"/>
              <a:ext cx="515" cy="564"/>
            </p:xfrm>
            <a:graphic>
              <a:graphicData uri="http://schemas.openxmlformats.org/presentationml/2006/ole">
                <p:oleObj spid="_x0000_s190467" r:id="rId7" imgW="3161905" imgH="3467584" progId="">
                  <p:embed/>
                </p:oleObj>
              </a:graphicData>
            </a:graphic>
          </p:graphicFrame>
          <p:graphicFrame>
            <p:nvGraphicFramePr>
              <p:cNvPr id="11350" name="Object 86"/>
              <p:cNvGraphicFramePr>
                <a:graphicFrameLocks noChangeAspect="1"/>
              </p:cNvGraphicFramePr>
              <p:nvPr/>
            </p:nvGraphicFramePr>
            <p:xfrm>
              <a:off x="2832" y="3660"/>
              <a:ext cx="515" cy="564"/>
            </p:xfrm>
            <a:graphic>
              <a:graphicData uri="http://schemas.openxmlformats.org/presentationml/2006/ole">
                <p:oleObj spid="_x0000_s190468" r:id="rId8" imgW="3161905" imgH="3467584" progId="">
                  <p:embed/>
                </p:oleObj>
              </a:graphicData>
            </a:graphic>
          </p:graphicFrame>
          <p:graphicFrame>
            <p:nvGraphicFramePr>
              <p:cNvPr id="11351" name="Object 87"/>
              <p:cNvGraphicFramePr>
                <a:graphicFrameLocks noChangeAspect="1"/>
              </p:cNvGraphicFramePr>
              <p:nvPr/>
            </p:nvGraphicFramePr>
            <p:xfrm>
              <a:off x="2928" y="3756"/>
              <a:ext cx="515" cy="564"/>
            </p:xfrm>
            <a:graphic>
              <a:graphicData uri="http://schemas.openxmlformats.org/presentationml/2006/ole">
                <p:oleObj spid="_x0000_s190469" r:id="rId9" imgW="3161905" imgH="3467584" progId="">
                  <p:embed/>
                </p:oleObj>
              </a:graphicData>
            </a:graphic>
          </p:graphicFrame>
          <p:sp>
            <p:nvSpPr>
              <p:cNvPr id="11353" name="Oval 89"/>
              <p:cNvSpPr>
                <a:spLocks noChangeArrowheads="1"/>
              </p:cNvSpPr>
              <p:nvPr/>
            </p:nvSpPr>
            <p:spPr bwMode="auto">
              <a:xfrm>
                <a:off x="3312" y="3936"/>
                <a:ext cx="96" cy="96"/>
              </a:xfrm>
              <a:prstGeom prst="ellipse">
                <a:avLst/>
              </a:prstGeom>
              <a:solidFill>
                <a:schemeClr val="accent1">
                  <a:alpha val="0"/>
                </a:schemeClr>
              </a:solidFill>
              <a:ln w="9525">
                <a:noFill/>
                <a:round/>
                <a:headEnd/>
                <a:tailEnd/>
              </a:ln>
              <a:effectLst/>
            </p:spPr>
            <p:txBody>
              <a:bodyPr wrap="none" anchor="ctr"/>
              <a:lstStyle/>
              <a:p>
                <a:endParaRPr lang="en-US" dirty="0"/>
              </a:p>
            </p:txBody>
          </p:sp>
          <p:sp>
            <p:nvSpPr>
              <p:cNvPr id="11354" name="Oval 90"/>
              <p:cNvSpPr>
                <a:spLocks noChangeArrowheads="1"/>
              </p:cNvSpPr>
              <p:nvPr/>
            </p:nvSpPr>
            <p:spPr bwMode="auto">
              <a:xfrm>
                <a:off x="2640" y="3888"/>
                <a:ext cx="96" cy="96"/>
              </a:xfrm>
              <a:prstGeom prst="ellipse">
                <a:avLst/>
              </a:prstGeom>
              <a:solidFill>
                <a:schemeClr val="accent1">
                  <a:alpha val="0"/>
                </a:schemeClr>
              </a:solidFill>
              <a:ln w="9525">
                <a:noFill/>
                <a:round/>
                <a:headEnd/>
                <a:tailEnd/>
              </a:ln>
              <a:effectLst/>
            </p:spPr>
            <p:txBody>
              <a:bodyPr wrap="none" anchor="ctr"/>
              <a:lstStyle/>
              <a:p>
                <a:endParaRPr lang="en-US" dirty="0"/>
              </a:p>
            </p:txBody>
          </p:sp>
        </p:grpSp>
        <p:sp>
          <p:nvSpPr>
            <p:cNvPr id="11357" name="Text Box 93"/>
            <p:cNvSpPr txBox="1">
              <a:spLocks noChangeArrowheads="1"/>
            </p:cNvSpPr>
            <p:nvPr/>
          </p:nvSpPr>
          <p:spPr bwMode="auto">
            <a:xfrm>
              <a:off x="3216" y="3360"/>
              <a:ext cx="884" cy="404"/>
            </a:xfrm>
            <a:prstGeom prst="rect">
              <a:avLst/>
            </a:prstGeom>
            <a:noFill/>
            <a:ln w="9525">
              <a:noFill/>
              <a:miter lim="800000"/>
              <a:headEnd/>
              <a:tailEnd/>
            </a:ln>
            <a:effectLst/>
          </p:spPr>
          <p:txBody>
            <a:bodyPr wrap="none">
              <a:spAutoFit/>
            </a:bodyPr>
            <a:lstStyle/>
            <a:p>
              <a:r>
                <a:rPr lang="en-US" b="1" dirty="0"/>
                <a:t>Manuscript</a:t>
              </a:r>
            </a:p>
            <a:p>
              <a:r>
                <a:rPr lang="en-US" b="1" dirty="0"/>
                <a:t>Copies</a:t>
              </a:r>
            </a:p>
          </p:txBody>
        </p:sp>
      </p:grpSp>
      <p:grpSp>
        <p:nvGrpSpPr>
          <p:cNvPr id="9" name="Group 106"/>
          <p:cNvGrpSpPr>
            <a:grpSpLocks/>
          </p:cNvGrpSpPr>
          <p:nvPr/>
        </p:nvGrpSpPr>
        <p:grpSpPr bwMode="auto">
          <a:xfrm>
            <a:off x="5280025" y="4419600"/>
            <a:ext cx="3571875" cy="2085975"/>
            <a:chOff x="3326" y="2784"/>
            <a:chExt cx="2250" cy="1314"/>
          </a:xfrm>
        </p:grpSpPr>
        <p:sp>
          <p:nvSpPr>
            <p:cNvPr id="11284" name="Text Box 20"/>
            <p:cNvSpPr txBox="1">
              <a:spLocks noChangeArrowheads="1"/>
            </p:cNvSpPr>
            <p:nvPr/>
          </p:nvSpPr>
          <p:spPr bwMode="auto">
            <a:xfrm>
              <a:off x="4656" y="3840"/>
              <a:ext cx="920" cy="258"/>
            </a:xfrm>
            <a:prstGeom prst="rect">
              <a:avLst/>
            </a:prstGeom>
            <a:noFill/>
            <a:ln w="12700" algn="ctr">
              <a:solidFill>
                <a:schemeClr val="tx1"/>
              </a:solidFill>
              <a:miter lim="800000"/>
              <a:headEnd/>
              <a:tailEnd/>
            </a:ln>
            <a:effectLst/>
          </p:spPr>
          <p:txBody>
            <a:bodyPr>
              <a:spAutoFit/>
            </a:bodyPr>
            <a:lstStyle/>
            <a:p>
              <a:pPr algn="ctr" eaLnBrk="0" hangingPunct="0"/>
              <a:r>
                <a:rPr lang="en-US" sz="2000" b="1" i="1" dirty="0">
                  <a:latin typeface="Times New Roman" pitchFamily="18" charset="0"/>
                </a:rPr>
                <a:t>Translation</a:t>
              </a:r>
            </a:p>
          </p:txBody>
        </p:sp>
        <p:cxnSp>
          <p:nvCxnSpPr>
            <p:cNvPr id="11303" name="AutoShape 39"/>
            <p:cNvCxnSpPr>
              <a:cxnSpLocks noChangeShapeType="1"/>
              <a:stCxn id="11353" idx="1"/>
              <a:endCxn id="11284" idx="1"/>
            </p:cNvCxnSpPr>
            <p:nvPr/>
          </p:nvCxnSpPr>
          <p:spPr bwMode="auto">
            <a:xfrm>
              <a:off x="3326" y="3950"/>
              <a:ext cx="1330" cy="19"/>
            </a:xfrm>
            <a:prstGeom prst="straightConnector1">
              <a:avLst/>
            </a:prstGeom>
            <a:noFill/>
            <a:ln w="127000">
              <a:solidFill>
                <a:srgbClr val="008080"/>
              </a:solidFill>
              <a:round/>
              <a:headEnd/>
              <a:tailEnd type="none" w="lg" len="med"/>
            </a:ln>
            <a:effectLst/>
          </p:spPr>
        </p:cxnSp>
        <p:cxnSp>
          <p:nvCxnSpPr>
            <p:cNvPr id="11306" name="AutoShape 42"/>
            <p:cNvCxnSpPr>
              <a:cxnSpLocks noChangeShapeType="1"/>
              <a:stCxn id="11284" idx="0"/>
              <a:endCxn id="0" idx="2"/>
            </p:cNvCxnSpPr>
            <p:nvPr/>
          </p:nvCxnSpPr>
          <p:spPr bwMode="auto">
            <a:xfrm flipH="1" flipV="1">
              <a:off x="5098" y="3531"/>
              <a:ext cx="18" cy="309"/>
            </a:xfrm>
            <a:prstGeom prst="straightConnector1">
              <a:avLst/>
            </a:prstGeom>
            <a:noFill/>
            <a:ln w="127000">
              <a:solidFill>
                <a:srgbClr val="008080"/>
              </a:solidFill>
              <a:round/>
              <a:headEnd/>
              <a:tailEnd type="stealth" w="lg" len="med"/>
            </a:ln>
            <a:effectLst/>
          </p:spPr>
        </p:cxnSp>
        <p:pic>
          <p:nvPicPr>
            <p:cNvPr id="11359" name="Picture 95" descr="bible_search"/>
            <p:cNvPicPr>
              <a:picLocks noChangeAspect="1" noChangeArrowheads="1"/>
            </p:cNvPicPr>
            <p:nvPr/>
          </p:nvPicPr>
          <p:blipFill>
            <a:blip r:embed="rId10" cstate="print"/>
            <a:srcRect/>
            <a:stretch>
              <a:fillRect/>
            </a:stretch>
          </p:blipFill>
          <p:spPr bwMode="auto">
            <a:xfrm>
              <a:off x="4848" y="2784"/>
              <a:ext cx="499" cy="747"/>
            </a:xfrm>
            <a:prstGeom prst="rect">
              <a:avLst/>
            </a:prstGeom>
            <a:noFill/>
          </p:spPr>
        </p:pic>
      </p:grpSp>
      <p:pic>
        <p:nvPicPr>
          <p:cNvPr id="11362" name="Picture 98" descr="people1">
            <a:hlinkClick r:id="rId11"/>
          </p:cNvPr>
          <p:cNvPicPr>
            <a:picLocks noChangeAspect="1" noChangeArrowheads="1"/>
          </p:cNvPicPr>
          <p:nvPr/>
        </p:nvPicPr>
        <p:blipFill>
          <a:blip r:embed="rId12" cstate="print"/>
          <a:srcRect/>
          <a:stretch>
            <a:fillRect/>
          </a:stretch>
        </p:blipFill>
        <p:spPr bwMode="auto">
          <a:xfrm>
            <a:off x="3276600" y="2590800"/>
            <a:ext cx="1752600" cy="1098550"/>
          </a:xfrm>
          <a:prstGeom prst="rect">
            <a:avLst/>
          </a:prstGeom>
          <a:noFill/>
        </p:spPr>
      </p:pic>
      <p:sp>
        <p:nvSpPr>
          <p:cNvPr id="11363" name="Text Box 99"/>
          <p:cNvSpPr txBox="1">
            <a:spLocks noChangeArrowheads="1"/>
          </p:cNvSpPr>
          <p:nvPr/>
        </p:nvSpPr>
        <p:spPr bwMode="auto">
          <a:xfrm>
            <a:off x="2651125" y="3617913"/>
            <a:ext cx="1301750" cy="641350"/>
          </a:xfrm>
          <a:prstGeom prst="rect">
            <a:avLst/>
          </a:prstGeom>
          <a:noFill/>
          <a:ln w="9525">
            <a:noFill/>
            <a:miter lim="800000"/>
            <a:headEnd/>
            <a:tailEnd/>
          </a:ln>
          <a:effectLst/>
        </p:spPr>
        <p:txBody>
          <a:bodyPr wrap="none">
            <a:spAutoFit/>
          </a:bodyPr>
          <a:lstStyle/>
          <a:p>
            <a:pPr algn="ctr"/>
            <a:r>
              <a:rPr lang="en-US" b="1" dirty="0"/>
              <a:t>Christians</a:t>
            </a:r>
          </a:p>
          <a:p>
            <a:pPr algn="ctr"/>
            <a:r>
              <a:rPr lang="en-US" b="1" dirty="0"/>
              <a:t>Today</a:t>
            </a:r>
          </a:p>
        </p:txBody>
      </p:sp>
      <p:sp>
        <p:nvSpPr>
          <p:cNvPr id="47" name="Text Box 14"/>
          <p:cNvSpPr txBox="1">
            <a:spLocks noChangeArrowheads="1"/>
          </p:cNvSpPr>
          <p:nvPr/>
        </p:nvSpPr>
        <p:spPr bwMode="auto">
          <a:xfrm>
            <a:off x="5257800" y="0"/>
            <a:ext cx="3886200" cy="1077218"/>
          </a:xfrm>
          <a:prstGeom prst="rect">
            <a:avLst/>
          </a:prstGeom>
          <a:solidFill>
            <a:srgbClr val="99CCFF"/>
          </a:solidFill>
          <a:ln w="76200" cmpd="tri">
            <a:solidFill>
              <a:schemeClr val="tx1"/>
            </a:solidFill>
            <a:miter lim="800000"/>
            <a:headEnd/>
            <a:tailEnd/>
          </a:ln>
        </p:spPr>
        <p:txBody>
          <a:bodyPr>
            <a:spAutoFit/>
          </a:bodyPr>
          <a:lstStyle/>
          <a:p>
            <a:pPr algn="ctr"/>
            <a:r>
              <a:rPr lang="en-US" sz="3200" b="1" dirty="0" smtClean="0"/>
              <a:t>How God Provides Us With His Word</a:t>
            </a:r>
            <a:endParaRPr lang="en-US" sz="32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7000"/>
            <a:lum/>
          </a:blip>
          <a:srcRect/>
          <a:stretch>
            <a:fillRect b="-10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4000" b="1" dirty="0" smtClean="0">
                <a:solidFill>
                  <a:srgbClr val="92D050"/>
                </a:solidFill>
                <a:effectLst>
                  <a:outerShdw blurRad="76200" dist="63500" dir="2700000" algn="tl" rotWithShape="0">
                    <a:schemeClr val="tx1"/>
                  </a:outerShdw>
                </a:effectLst>
              </a:rPr>
              <a:t>Before You Begin to Study the Text . . . </a:t>
            </a:r>
            <a:endParaRPr lang="en-US" sz="4000" b="1" dirty="0">
              <a:solidFill>
                <a:srgbClr val="92D050"/>
              </a:solidFill>
              <a:effectLst>
                <a:outerShdw blurRad="76200" dist="63500" dir="2700000" algn="tl" rotWithShape="0">
                  <a:schemeClr val="tx1"/>
                </a:outerShdw>
              </a:effectLst>
            </a:endParaRPr>
          </a:p>
        </p:txBody>
      </p:sp>
      <p:sp>
        <p:nvSpPr>
          <p:cNvPr id="3" name="Content Placeholder 2"/>
          <p:cNvSpPr>
            <a:spLocks noGrp="1"/>
          </p:cNvSpPr>
          <p:nvPr>
            <p:ph idx="1"/>
          </p:nvPr>
        </p:nvSpPr>
        <p:spPr>
          <a:xfrm>
            <a:off x="457200" y="914400"/>
            <a:ext cx="8229600" cy="5943600"/>
          </a:xfrm>
        </p:spPr>
        <p:txBody>
          <a:bodyPr>
            <a:normAutofit/>
          </a:bodyPr>
          <a:lstStyle/>
          <a:p>
            <a:r>
              <a:rPr lang="en-US" dirty="0" smtClean="0">
                <a:solidFill>
                  <a:srgbClr val="92D050"/>
                </a:solidFill>
                <a:effectLst>
                  <a:glow rad="101600">
                    <a:schemeClr val="tx1">
                      <a:alpha val="60000"/>
                    </a:schemeClr>
                  </a:glow>
                  <a:outerShdw blurRad="76200" dist="63500" dir="2700000" algn="tl" rotWithShape="0">
                    <a:prstClr val="black"/>
                  </a:outerShdw>
                </a:effectLst>
              </a:rPr>
              <a:t> </a:t>
            </a:r>
            <a:r>
              <a:rPr lang="en-US" b="1" dirty="0" smtClean="0">
                <a:solidFill>
                  <a:srgbClr val="92D050"/>
                </a:solidFill>
                <a:effectLst>
                  <a:glow rad="101600">
                    <a:schemeClr val="tx1">
                      <a:alpha val="60000"/>
                    </a:schemeClr>
                  </a:glow>
                  <a:outerShdw blurRad="76200" dist="63500" dir="2700000" algn="tl" rotWithShape="0">
                    <a:prstClr val="black"/>
                  </a:outerShdw>
                </a:effectLst>
              </a:rPr>
              <a:t>Approach the text with objectivity </a:t>
            </a:r>
            <a:r>
              <a:rPr lang="en-US" dirty="0" smtClean="0">
                <a:solidFill>
                  <a:srgbClr val="92D050"/>
                </a:solidFill>
                <a:effectLst>
                  <a:glow rad="101600">
                    <a:schemeClr val="tx1">
                      <a:alpha val="60000"/>
                    </a:schemeClr>
                  </a:glow>
                  <a:outerShdw blurRad="76200" dist="63500" dir="2700000" algn="tl" rotWithShape="0">
                    <a:prstClr val="black"/>
                  </a:outerShdw>
                </a:effectLst>
              </a:rPr>
              <a:t>– </a:t>
            </a:r>
          </a:p>
          <a:p>
            <a:pPr lvl="1"/>
            <a:r>
              <a:rPr lang="en-US" dirty="0" smtClean="0">
                <a:solidFill>
                  <a:srgbClr val="92D050"/>
                </a:solidFill>
                <a:effectLst>
                  <a:glow rad="101600">
                    <a:schemeClr val="tx1">
                      <a:alpha val="60000"/>
                    </a:schemeClr>
                  </a:glow>
                  <a:outerShdw blurRad="76200" dist="63500" dir="2700000" algn="tl" rotWithShape="0">
                    <a:prstClr val="black"/>
                  </a:outerShdw>
                </a:effectLst>
              </a:rPr>
              <a:t>Always strive to be fair with the text. </a:t>
            </a:r>
          </a:p>
          <a:p>
            <a:pPr lvl="1"/>
            <a:r>
              <a:rPr lang="en-US" dirty="0" smtClean="0">
                <a:solidFill>
                  <a:srgbClr val="92D050"/>
                </a:solidFill>
                <a:effectLst>
                  <a:glow rad="101600">
                    <a:schemeClr val="tx1">
                      <a:alpha val="60000"/>
                    </a:schemeClr>
                  </a:glow>
                  <a:outerShdw blurRad="76200" dist="63500" dir="2700000" algn="tl" rotWithShape="0">
                    <a:prstClr val="black"/>
                  </a:outerShdw>
                </a:effectLst>
              </a:rPr>
              <a:t>Be careful not to read your preconceived ideas into the text: </a:t>
            </a:r>
          </a:p>
          <a:p>
            <a:pPr lvl="2"/>
            <a:r>
              <a:rPr lang="en-US" dirty="0" smtClean="0">
                <a:solidFill>
                  <a:srgbClr val="92D050"/>
                </a:solidFill>
                <a:effectLst>
                  <a:glow rad="101600">
                    <a:schemeClr val="tx1">
                      <a:alpha val="60000"/>
                    </a:schemeClr>
                  </a:glow>
                  <a:outerShdw blurRad="76200" dist="63500" dir="2700000" algn="tl" rotWithShape="0">
                    <a:prstClr val="black"/>
                  </a:outerShdw>
                </a:effectLst>
              </a:rPr>
              <a:t>What someone told you it says</a:t>
            </a:r>
          </a:p>
          <a:p>
            <a:pPr lvl="2"/>
            <a:r>
              <a:rPr lang="en-US" dirty="0" smtClean="0">
                <a:solidFill>
                  <a:srgbClr val="92D050"/>
                </a:solidFill>
                <a:effectLst>
                  <a:glow rad="101600">
                    <a:schemeClr val="tx1">
                      <a:alpha val="60000"/>
                    </a:schemeClr>
                  </a:glow>
                  <a:outerShdw blurRad="76200" dist="63500" dir="2700000" algn="tl" rotWithShape="0">
                    <a:prstClr val="black"/>
                  </a:outerShdw>
                </a:effectLst>
              </a:rPr>
              <a:t>What  you always thought it was saying</a:t>
            </a:r>
          </a:p>
          <a:p>
            <a:pPr lvl="2"/>
            <a:r>
              <a:rPr lang="en-US" dirty="0" smtClean="0">
                <a:solidFill>
                  <a:srgbClr val="92D050"/>
                </a:solidFill>
                <a:effectLst>
                  <a:glow rad="101600">
                    <a:schemeClr val="tx1">
                      <a:alpha val="60000"/>
                    </a:schemeClr>
                  </a:glow>
                  <a:outerShdw blurRad="76200" dist="63500" dir="2700000" algn="tl" rotWithShape="0">
                    <a:prstClr val="black"/>
                  </a:outerShdw>
                </a:effectLst>
              </a:rPr>
              <a:t>What fits with your preconceived theological ideas </a:t>
            </a:r>
          </a:p>
          <a:p>
            <a:pPr lvl="1"/>
            <a:r>
              <a:rPr lang="en-US" dirty="0" smtClean="0">
                <a:solidFill>
                  <a:srgbClr val="92D050"/>
                </a:solidFill>
                <a:effectLst>
                  <a:glow rad="101600">
                    <a:schemeClr val="tx1">
                      <a:alpha val="60000"/>
                    </a:schemeClr>
                  </a:glow>
                  <a:outerShdw blurRad="76200" dist="63500" dir="2700000" algn="tl" rotWithShape="0">
                    <a:prstClr val="black"/>
                  </a:outerShdw>
                </a:effectLst>
              </a:rPr>
              <a:t>Though these things will be in your mind as you study the text – always try to differentiate between what is actually in the text and what you would tend to bring to the text because of your presuppositions. </a:t>
            </a:r>
          </a:p>
          <a:p>
            <a:endParaRPr lang="en-US" dirty="0">
              <a:solidFill>
                <a:schemeClr val="bg1"/>
              </a:solidFill>
              <a:effectLst>
                <a:glow rad="101600">
                  <a:schemeClr val="accent4">
                    <a:satMod val="175000"/>
                    <a:alpha val="40000"/>
                  </a:schemeClr>
                </a:glo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effectLst>
                  <a:glow rad="63500">
                    <a:schemeClr val="accent4">
                      <a:satMod val="175000"/>
                      <a:alpha val="40000"/>
                    </a:schemeClr>
                  </a:glow>
                </a:effectLst>
              </a:rPr>
              <a:t>Symbols in the Old Testament</a:t>
            </a:r>
            <a:endParaRPr lang="en-US" dirty="0">
              <a:effectLst>
                <a:glow rad="63500">
                  <a:schemeClr val="accent4">
                    <a:satMod val="175000"/>
                    <a:alpha val="40000"/>
                  </a:schemeClr>
                </a:glow>
              </a:effectLst>
            </a:endParaRPr>
          </a:p>
        </p:txBody>
      </p:sp>
      <p:sp>
        <p:nvSpPr>
          <p:cNvPr id="3" name="Content Placeholder 2"/>
          <p:cNvSpPr>
            <a:spLocks noGrp="1"/>
          </p:cNvSpPr>
          <p:nvPr>
            <p:ph idx="1"/>
          </p:nvPr>
        </p:nvSpPr>
        <p:spPr>
          <a:xfrm>
            <a:off x="457200" y="762000"/>
            <a:ext cx="8229600" cy="6096000"/>
          </a:xfrm>
        </p:spPr>
        <p:txBody>
          <a:bodyPr>
            <a:normAutofit fontScale="92500" lnSpcReduction="20000"/>
          </a:bodyPr>
          <a:lstStyle/>
          <a:p>
            <a:r>
              <a:rPr lang="en-US" u="sng" dirty="0" smtClean="0">
                <a:effectLst>
                  <a:glow rad="63500">
                    <a:schemeClr val="accent4">
                      <a:satMod val="175000"/>
                      <a:alpha val="40000"/>
                    </a:schemeClr>
                  </a:glow>
                </a:effectLst>
              </a:rPr>
              <a:t>Many</a:t>
            </a:r>
            <a:r>
              <a:rPr lang="en-US" dirty="0" smtClean="0">
                <a:effectLst>
                  <a:glow rad="63500">
                    <a:schemeClr val="accent4">
                      <a:satMod val="175000"/>
                      <a:alpha val="40000"/>
                    </a:schemeClr>
                  </a:glow>
                </a:effectLst>
              </a:rPr>
              <a:t> of the symbols in the Old Testament are only identifiable once their meaning is revealed in the New Testament:</a:t>
            </a:r>
          </a:p>
          <a:p>
            <a:pPr lvl="1"/>
            <a:r>
              <a:rPr lang="en-US" i="1" dirty="0" smtClean="0">
                <a:solidFill>
                  <a:srgbClr val="002F8E"/>
                </a:solidFill>
                <a:effectLst>
                  <a:glow rad="101600">
                    <a:schemeClr val="bg1">
                      <a:lumMod val="75000"/>
                      <a:alpha val="60000"/>
                    </a:schemeClr>
                  </a:glow>
                </a:effectLst>
              </a:rPr>
              <a:t>And as Moses </a:t>
            </a:r>
            <a:r>
              <a:rPr lang="en-US" i="1" u="sng" dirty="0" smtClean="0">
                <a:solidFill>
                  <a:srgbClr val="002F8E"/>
                </a:solidFill>
                <a:effectLst>
                  <a:glow rad="101600">
                    <a:schemeClr val="bg1">
                      <a:lumMod val="75000"/>
                      <a:alpha val="60000"/>
                    </a:schemeClr>
                  </a:glow>
                </a:effectLst>
              </a:rPr>
              <a:t>lifted up the serpent</a:t>
            </a:r>
            <a:r>
              <a:rPr lang="en-US" i="1" dirty="0" smtClean="0">
                <a:solidFill>
                  <a:srgbClr val="002F8E"/>
                </a:solidFill>
                <a:effectLst>
                  <a:glow rad="101600">
                    <a:schemeClr val="bg1">
                      <a:lumMod val="75000"/>
                      <a:alpha val="60000"/>
                    </a:schemeClr>
                  </a:glow>
                </a:effectLst>
              </a:rPr>
              <a:t> in the wilderness, so must the Son of Man be lifted up, </a:t>
            </a:r>
            <a:r>
              <a:rPr lang="en-US" i="1" baseline="30000" dirty="0" smtClean="0">
                <a:solidFill>
                  <a:srgbClr val="002F8E"/>
                </a:solidFill>
                <a:effectLst>
                  <a:glow rad="101600">
                    <a:schemeClr val="bg1">
                      <a:lumMod val="75000"/>
                      <a:alpha val="60000"/>
                    </a:schemeClr>
                  </a:glow>
                </a:effectLst>
              </a:rPr>
              <a:t>15</a:t>
            </a:r>
            <a:r>
              <a:rPr lang="en-US" i="1" dirty="0" smtClean="0">
                <a:solidFill>
                  <a:srgbClr val="002F8E"/>
                </a:solidFill>
                <a:effectLst>
                  <a:glow rad="101600">
                    <a:schemeClr val="bg1">
                      <a:lumMod val="75000"/>
                      <a:alpha val="60000"/>
                    </a:schemeClr>
                  </a:glow>
                </a:effectLst>
              </a:rPr>
              <a:t> that whoever believes in him may have eternal life.</a:t>
            </a:r>
            <a:r>
              <a:rPr lang="en-US" dirty="0" smtClean="0">
                <a:effectLst>
                  <a:glow rad="101600">
                    <a:schemeClr val="bg1">
                      <a:lumMod val="75000"/>
                      <a:alpha val="60000"/>
                    </a:schemeClr>
                  </a:glow>
                </a:effectLst>
              </a:rPr>
              <a:t> </a:t>
            </a:r>
            <a:r>
              <a:rPr lang="en-US" b="1" dirty="0" smtClean="0">
                <a:effectLst>
                  <a:glow rad="101600">
                    <a:schemeClr val="bg1">
                      <a:lumMod val="75000"/>
                      <a:alpha val="60000"/>
                    </a:schemeClr>
                  </a:glow>
                </a:effectLst>
              </a:rPr>
              <a:t>(John 3:14-15) – </a:t>
            </a:r>
            <a:r>
              <a:rPr lang="en-US" dirty="0" smtClean="0">
                <a:effectLst>
                  <a:glow rad="63500">
                    <a:schemeClr val="accent4">
                      <a:satMod val="175000"/>
                      <a:alpha val="40000"/>
                    </a:schemeClr>
                  </a:glow>
                </a:effectLst>
              </a:rPr>
              <a:t>a reference to the time when the Israelites grumbled against Moses and God sent snakes among them causing many of them to die. Later the people were delivered from death when they looked on a serpent that God instructed Moses to hold up on a pole. (Numbers 21:4-9)</a:t>
            </a:r>
          </a:p>
          <a:p>
            <a:pPr lvl="1"/>
            <a:r>
              <a:rPr lang="en-US" i="1" dirty="0" smtClean="0">
                <a:solidFill>
                  <a:srgbClr val="002F8E"/>
                </a:solidFill>
                <a:effectLst>
                  <a:glow rad="101600">
                    <a:schemeClr val="bg1">
                      <a:lumMod val="75000"/>
                      <a:alpha val="60000"/>
                    </a:schemeClr>
                  </a:glow>
                </a:effectLst>
              </a:rPr>
              <a:t>[John the Baptist] saw Jesus coming toward him, and said, "Behold, </a:t>
            </a:r>
            <a:r>
              <a:rPr lang="en-US" i="1" u="sng" dirty="0" smtClean="0">
                <a:solidFill>
                  <a:srgbClr val="002F8E"/>
                </a:solidFill>
                <a:effectLst>
                  <a:glow rad="101600">
                    <a:schemeClr val="bg1">
                      <a:lumMod val="75000"/>
                      <a:alpha val="60000"/>
                    </a:schemeClr>
                  </a:glow>
                </a:effectLst>
              </a:rPr>
              <a:t>the Lamb</a:t>
            </a:r>
            <a:r>
              <a:rPr lang="en-US" i="1" dirty="0" smtClean="0">
                <a:solidFill>
                  <a:srgbClr val="002F8E"/>
                </a:solidFill>
                <a:effectLst>
                  <a:glow rad="101600">
                    <a:schemeClr val="bg1">
                      <a:lumMod val="75000"/>
                      <a:alpha val="60000"/>
                    </a:schemeClr>
                  </a:glow>
                </a:effectLst>
              </a:rPr>
              <a:t> of God, who takes away the sin of the world! </a:t>
            </a:r>
            <a:r>
              <a:rPr lang="en-US" b="1" dirty="0" smtClean="0">
                <a:effectLst>
                  <a:glow rad="101600">
                    <a:schemeClr val="bg1">
                      <a:lumMod val="75000"/>
                      <a:alpha val="60000"/>
                    </a:schemeClr>
                  </a:glow>
                </a:effectLst>
              </a:rPr>
              <a:t>(John 1:29) – </a:t>
            </a:r>
            <a:r>
              <a:rPr lang="en-US" dirty="0" smtClean="0">
                <a:effectLst>
                  <a:glow rad="63500">
                    <a:schemeClr val="accent4">
                      <a:satMod val="175000"/>
                      <a:alpha val="40000"/>
                    </a:schemeClr>
                  </a:glow>
                </a:effectLst>
              </a:rPr>
              <a:t>a reference to a lamb offered in the Old Testament as a sacrifice for the people of God (cf. Ex 12-13; Num 28:4; Isaiah 53:6-10)</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effectLst>
                  <a:glow rad="63500">
                    <a:schemeClr val="accent4">
                      <a:satMod val="175000"/>
                      <a:alpha val="40000"/>
                    </a:schemeClr>
                  </a:glow>
                </a:effectLst>
              </a:rPr>
              <a:t>Symbols in the New Testament</a:t>
            </a:r>
            <a:endParaRPr lang="en-US" dirty="0">
              <a:effectLst>
                <a:glow rad="63500">
                  <a:schemeClr val="accent4">
                    <a:satMod val="175000"/>
                    <a:alpha val="40000"/>
                  </a:schemeClr>
                </a:glow>
              </a:effectLst>
            </a:endParaRPr>
          </a:p>
        </p:txBody>
      </p:sp>
      <p:sp>
        <p:nvSpPr>
          <p:cNvPr id="3" name="Content Placeholder 2"/>
          <p:cNvSpPr>
            <a:spLocks noGrp="1"/>
          </p:cNvSpPr>
          <p:nvPr>
            <p:ph idx="1"/>
          </p:nvPr>
        </p:nvSpPr>
        <p:spPr>
          <a:xfrm>
            <a:off x="457200" y="762000"/>
            <a:ext cx="8229600" cy="6096000"/>
          </a:xfrm>
        </p:spPr>
        <p:txBody>
          <a:bodyPr>
            <a:normAutofit fontScale="85000" lnSpcReduction="10000"/>
          </a:bodyPr>
          <a:lstStyle/>
          <a:p>
            <a:r>
              <a:rPr lang="en-US" dirty="0" smtClean="0">
                <a:effectLst>
                  <a:glow rad="63500">
                    <a:schemeClr val="accent4">
                      <a:satMod val="175000"/>
                      <a:alpha val="40000"/>
                    </a:schemeClr>
                  </a:glow>
                </a:effectLst>
              </a:rPr>
              <a:t>There are a number of symbols used in the two </a:t>
            </a:r>
            <a:r>
              <a:rPr lang="en-US" u="sng" dirty="0" smtClean="0">
                <a:effectLst>
                  <a:glow rad="63500">
                    <a:schemeClr val="accent4">
                      <a:satMod val="175000"/>
                      <a:alpha val="40000"/>
                    </a:schemeClr>
                  </a:glow>
                </a:effectLst>
              </a:rPr>
              <a:t>ordinances</a:t>
            </a:r>
            <a:r>
              <a:rPr lang="en-US" dirty="0" smtClean="0">
                <a:effectLst>
                  <a:glow rad="63500">
                    <a:schemeClr val="accent4">
                      <a:satMod val="175000"/>
                      <a:alpha val="40000"/>
                    </a:schemeClr>
                  </a:glow>
                </a:effectLst>
              </a:rPr>
              <a:t> given to the New Testament church. :</a:t>
            </a:r>
          </a:p>
          <a:p>
            <a:r>
              <a:rPr lang="en-US" dirty="0" smtClean="0">
                <a:effectLst>
                  <a:glow rad="63500">
                    <a:schemeClr val="accent4">
                      <a:satMod val="175000"/>
                      <a:alpha val="40000"/>
                    </a:schemeClr>
                  </a:glow>
                </a:effectLst>
              </a:rPr>
              <a:t>The </a:t>
            </a:r>
            <a:r>
              <a:rPr lang="en-US" u="sng" dirty="0" smtClean="0">
                <a:effectLst>
                  <a:glow rad="63500">
                    <a:schemeClr val="accent4">
                      <a:satMod val="175000"/>
                      <a:alpha val="40000"/>
                    </a:schemeClr>
                  </a:glow>
                </a:effectLst>
              </a:rPr>
              <a:t>Lord’s Supper</a:t>
            </a:r>
            <a:r>
              <a:rPr lang="en-US" dirty="0" smtClean="0">
                <a:effectLst>
                  <a:glow rad="63500">
                    <a:schemeClr val="accent4">
                      <a:satMod val="175000"/>
                      <a:alpha val="40000"/>
                    </a:schemeClr>
                  </a:glow>
                </a:effectLst>
              </a:rPr>
              <a:t> involves </a:t>
            </a:r>
            <a:r>
              <a:rPr lang="en-US" u="sng" dirty="0" smtClean="0">
                <a:effectLst>
                  <a:glow rad="63500">
                    <a:schemeClr val="accent4">
                      <a:satMod val="175000"/>
                      <a:alpha val="40000"/>
                    </a:schemeClr>
                  </a:glow>
                </a:effectLst>
              </a:rPr>
              <a:t>two</a:t>
            </a:r>
            <a:r>
              <a:rPr lang="en-US" dirty="0" smtClean="0">
                <a:effectLst>
                  <a:glow rad="63500">
                    <a:schemeClr val="accent4">
                      <a:satMod val="175000"/>
                      <a:alpha val="40000"/>
                    </a:schemeClr>
                  </a:glow>
                </a:effectLst>
              </a:rPr>
              <a:t> symbols: </a:t>
            </a:r>
          </a:p>
          <a:p>
            <a:pPr lvl="1"/>
            <a:r>
              <a:rPr lang="en-US" i="1" baseline="30000" dirty="0" smtClean="0">
                <a:solidFill>
                  <a:srgbClr val="002F8E"/>
                </a:solidFill>
              </a:rPr>
              <a:t>19</a:t>
            </a:r>
            <a:r>
              <a:rPr lang="en-US" i="1" dirty="0" smtClean="0">
                <a:solidFill>
                  <a:srgbClr val="002F8E"/>
                </a:solidFill>
              </a:rPr>
              <a:t> [Jesus] took </a:t>
            </a:r>
            <a:r>
              <a:rPr lang="en-US" i="1" u="sng" dirty="0" smtClean="0">
                <a:solidFill>
                  <a:srgbClr val="002F8E"/>
                </a:solidFill>
              </a:rPr>
              <a:t>bread</a:t>
            </a:r>
            <a:r>
              <a:rPr lang="en-US" i="1" dirty="0" smtClean="0">
                <a:solidFill>
                  <a:srgbClr val="002F8E"/>
                </a:solidFill>
              </a:rPr>
              <a:t>, and when he had given thanks, he </a:t>
            </a:r>
            <a:r>
              <a:rPr lang="en-US" i="1" u="sng" dirty="0" smtClean="0">
                <a:solidFill>
                  <a:srgbClr val="002F8E"/>
                </a:solidFill>
              </a:rPr>
              <a:t>broke it</a:t>
            </a:r>
            <a:r>
              <a:rPr lang="en-US" i="1" dirty="0" smtClean="0">
                <a:solidFill>
                  <a:srgbClr val="002F8E"/>
                </a:solidFill>
              </a:rPr>
              <a:t> and gave it to them, saying, “This is my body, which is given for you. Do this in remembrance of me.” </a:t>
            </a:r>
          </a:p>
          <a:p>
            <a:pPr lvl="1"/>
            <a:r>
              <a:rPr lang="en-US" i="1" baseline="30000" dirty="0" smtClean="0">
                <a:solidFill>
                  <a:srgbClr val="002F8E"/>
                </a:solidFill>
              </a:rPr>
              <a:t>20</a:t>
            </a:r>
            <a:r>
              <a:rPr lang="en-US" i="1" dirty="0" smtClean="0">
                <a:solidFill>
                  <a:srgbClr val="002F8E"/>
                </a:solidFill>
              </a:rPr>
              <a:t> And likewise </a:t>
            </a:r>
            <a:r>
              <a:rPr lang="en-US" i="1" u="sng" dirty="0" smtClean="0">
                <a:solidFill>
                  <a:srgbClr val="002F8E"/>
                </a:solidFill>
              </a:rPr>
              <a:t>the cup</a:t>
            </a:r>
            <a:r>
              <a:rPr lang="en-US" i="1" dirty="0" smtClean="0">
                <a:solidFill>
                  <a:srgbClr val="002F8E"/>
                </a:solidFill>
              </a:rPr>
              <a:t> after they had eaten, saying, “This cup that is </a:t>
            </a:r>
            <a:r>
              <a:rPr lang="en-US" i="1" u="sng" dirty="0" smtClean="0">
                <a:solidFill>
                  <a:srgbClr val="002F8E"/>
                </a:solidFill>
              </a:rPr>
              <a:t>poured out</a:t>
            </a:r>
            <a:r>
              <a:rPr lang="en-US" i="1" dirty="0" smtClean="0">
                <a:solidFill>
                  <a:srgbClr val="002F8E"/>
                </a:solidFill>
              </a:rPr>
              <a:t> for you is the new covenant in my blood.” </a:t>
            </a:r>
            <a:r>
              <a:rPr lang="en-US" b="1" dirty="0" smtClean="0"/>
              <a:t>(Luke 22:19-20)</a:t>
            </a:r>
            <a:endParaRPr lang="en-US" dirty="0" smtClean="0">
              <a:effectLst>
                <a:glow rad="63500">
                  <a:schemeClr val="accent4">
                    <a:satMod val="175000"/>
                    <a:alpha val="40000"/>
                  </a:schemeClr>
                </a:glow>
              </a:effectLst>
            </a:endParaRPr>
          </a:p>
          <a:p>
            <a:r>
              <a:rPr lang="en-US" dirty="0" smtClean="0">
                <a:effectLst>
                  <a:glow rad="63500">
                    <a:schemeClr val="accent4">
                      <a:satMod val="175000"/>
                      <a:alpha val="40000"/>
                    </a:schemeClr>
                  </a:glow>
                </a:effectLst>
              </a:rPr>
              <a:t>There are at least </a:t>
            </a:r>
            <a:r>
              <a:rPr lang="en-US" u="sng" dirty="0" smtClean="0">
                <a:effectLst>
                  <a:glow rad="63500">
                    <a:schemeClr val="accent4">
                      <a:satMod val="175000"/>
                      <a:alpha val="40000"/>
                    </a:schemeClr>
                  </a:glow>
                </a:effectLst>
              </a:rPr>
              <a:t>two</a:t>
            </a:r>
            <a:r>
              <a:rPr lang="en-US" dirty="0" smtClean="0">
                <a:effectLst>
                  <a:glow rad="63500">
                    <a:schemeClr val="accent4">
                      <a:satMod val="175000"/>
                      <a:alpha val="40000"/>
                    </a:schemeClr>
                  </a:glow>
                </a:effectLst>
              </a:rPr>
              <a:t> ideas symbolized by </a:t>
            </a:r>
            <a:r>
              <a:rPr lang="en-US" u="sng" dirty="0" smtClean="0">
                <a:effectLst>
                  <a:glow rad="63500">
                    <a:schemeClr val="accent4">
                      <a:satMod val="175000"/>
                      <a:alpha val="40000"/>
                    </a:schemeClr>
                  </a:glow>
                </a:effectLst>
              </a:rPr>
              <a:t>baptism</a:t>
            </a:r>
            <a:r>
              <a:rPr lang="en-US" dirty="0" smtClean="0">
                <a:effectLst>
                  <a:glow rad="63500">
                    <a:schemeClr val="accent4">
                      <a:satMod val="175000"/>
                      <a:alpha val="40000"/>
                    </a:schemeClr>
                  </a:glow>
                </a:effectLst>
              </a:rPr>
              <a:t> – </a:t>
            </a:r>
          </a:p>
          <a:p>
            <a:pPr lvl="1"/>
            <a:r>
              <a:rPr lang="en-US" i="1" dirty="0" smtClean="0">
                <a:solidFill>
                  <a:srgbClr val="002F8E"/>
                </a:solidFill>
              </a:rPr>
              <a:t>Rise and </a:t>
            </a:r>
            <a:r>
              <a:rPr lang="en-US" i="1" u="sng" dirty="0" smtClean="0">
                <a:solidFill>
                  <a:srgbClr val="002F8E"/>
                </a:solidFill>
              </a:rPr>
              <a:t>be baptized</a:t>
            </a:r>
            <a:r>
              <a:rPr lang="en-US" i="1" dirty="0" smtClean="0">
                <a:solidFill>
                  <a:srgbClr val="002F8E"/>
                </a:solidFill>
              </a:rPr>
              <a:t> and </a:t>
            </a:r>
            <a:r>
              <a:rPr lang="en-US" i="1" u="sng" dirty="0" smtClean="0">
                <a:solidFill>
                  <a:srgbClr val="002F8E"/>
                </a:solidFill>
              </a:rPr>
              <a:t>wash</a:t>
            </a:r>
            <a:r>
              <a:rPr lang="en-US" i="1" dirty="0" smtClean="0">
                <a:solidFill>
                  <a:srgbClr val="002F8E"/>
                </a:solidFill>
              </a:rPr>
              <a:t> away your sins, calling on his name </a:t>
            </a:r>
            <a:r>
              <a:rPr lang="en-US" b="1" dirty="0" smtClean="0"/>
              <a:t>(Act 22:16b cf. 1 Peter 3:21)</a:t>
            </a:r>
          </a:p>
          <a:p>
            <a:pPr lvl="1"/>
            <a:r>
              <a:rPr lang="en-US" i="1" dirty="0" smtClean="0">
                <a:solidFill>
                  <a:srgbClr val="002F8E"/>
                </a:solidFill>
              </a:rPr>
              <a:t>Having been </a:t>
            </a:r>
            <a:r>
              <a:rPr lang="en-US" i="1" u="sng" dirty="0" smtClean="0">
                <a:solidFill>
                  <a:srgbClr val="002F8E"/>
                </a:solidFill>
              </a:rPr>
              <a:t>buried</a:t>
            </a:r>
            <a:r>
              <a:rPr lang="en-US" i="1" dirty="0" smtClean="0">
                <a:solidFill>
                  <a:srgbClr val="002F8E"/>
                </a:solidFill>
              </a:rPr>
              <a:t> with him </a:t>
            </a:r>
            <a:r>
              <a:rPr lang="en-US" i="1" u="sng" dirty="0" smtClean="0">
                <a:solidFill>
                  <a:srgbClr val="002F8E"/>
                </a:solidFill>
              </a:rPr>
              <a:t>in baptism</a:t>
            </a:r>
            <a:r>
              <a:rPr lang="en-US" i="1" dirty="0" smtClean="0">
                <a:solidFill>
                  <a:srgbClr val="002F8E"/>
                </a:solidFill>
              </a:rPr>
              <a:t>, in which you were also raised with him through faith in the powerful working of God, who raised him from the dead. </a:t>
            </a:r>
            <a:r>
              <a:rPr lang="en-US" b="1" dirty="0" smtClean="0"/>
              <a:t>(Colossians 2:12 cf. Romans 6:3-4)</a:t>
            </a:r>
            <a:endParaRPr lang="en-US" b="1" dirty="0" smtClean="0">
              <a:effectLst>
                <a:glow rad="63500">
                  <a:schemeClr val="accent4">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effectLst>
                  <a:glow rad="63500">
                    <a:schemeClr val="accent4">
                      <a:satMod val="175000"/>
                      <a:alpha val="40000"/>
                    </a:schemeClr>
                  </a:glow>
                </a:effectLst>
              </a:rPr>
              <a:t>Symbols in the New Testament</a:t>
            </a:r>
            <a:endParaRPr lang="en-US" dirty="0">
              <a:effectLst>
                <a:glow rad="63500">
                  <a:schemeClr val="accent4">
                    <a:satMod val="175000"/>
                    <a:alpha val="40000"/>
                  </a:schemeClr>
                </a:glow>
              </a:effectLst>
            </a:endParaRPr>
          </a:p>
        </p:txBody>
      </p:sp>
      <p:sp>
        <p:nvSpPr>
          <p:cNvPr id="3" name="Content Placeholder 2"/>
          <p:cNvSpPr>
            <a:spLocks noGrp="1"/>
          </p:cNvSpPr>
          <p:nvPr>
            <p:ph idx="1"/>
          </p:nvPr>
        </p:nvSpPr>
        <p:spPr>
          <a:xfrm>
            <a:off x="457200" y="685800"/>
            <a:ext cx="8229600" cy="6172200"/>
          </a:xfrm>
        </p:spPr>
        <p:txBody>
          <a:bodyPr>
            <a:normAutofit fontScale="85000" lnSpcReduction="20000"/>
          </a:bodyPr>
          <a:lstStyle/>
          <a:p>
            <a:r>
              <a:rPr lang="en-US" dirty="0" smtClean="0">
                <a:effectLst>
                  <a:glow rad="63500">
                    <a:schemeClr val="accent4">
                      <a:satMod val="175000"/>
                      <a:alpha val="40000"/>
                    </a:schemeClr>
                  </a:glow>
                </a:effectLst>
              </a:rPr>
              <a:t>Without a doubt, the greatest abundance of symbols in the New Testament can be found within the book of Revelation.</a:t>
            </a:r>
          </a:p>
          <a:p>
            <a:r>
              <a:rPr lang="en-US" dirty="0" smtClean="0">
                <a:effectLst>
                  <a:glow rad="63500">
                    <a:schemeClr val="accent4">
                      <a:satMod val="175000"/>
                      <a:alpha val="40000"/>
                    </a:schemeClr>
                  </a:glow>
                </a:effectLst>
              </a:rPr>
              <a:t>Frequently the book of Revelation will give us the meaning of its symbols, but in spite of this help, we are sometimes still left with questions that are difficult to answer!</a:t>
            </a:r>
          </a:p>
          <a:p>
            <a:pPr lvl="1"/>
            <a:r>
              <a:rPr lang="en-US" i="1" dirty="0" smtClean="0">
                <a:solidFill>
                  <a:srgbClr val="002F8E"/>
                </a:solidFill>
              </a:rPr>
              <a:t>And I saw a beast rising out of the sea, with </a:t>
            </a:r>
            <a:r>
              <a:rPr lang="en-US" i="1" u="sng" dirty="0" smtClean="0">
                <a:solidFill>
                  <a:srgbClr val="002F8E"/>
                </a:solidFill>
              </a:rPr>
              <a:t>ten horns and seven heads</a:t>
            </a:r>
            <a:r>
              <a:rPr lang="en-US" i="1" dirty="0" smtClean="0">
                <a:solidFill>
                  <a:srgbClr val="002F8E"/>
                </a:solidFill>
              </a:rPr>
              <a:t>... </a:t>
            </a:r>
            <a:r>
              <a:rPr lang="en-US" b="1" dirty="0" smtClean="0"/>
              <a:t>(Rev 13:1) </a:t>
            </a:r>
          </a:p>
          <a:p>
            <a:pPr lvl="1"/>
            <a:r>
              <a:rPr lang="en-US" i="1" dirty="0" smtClean="0">
                <a:solidFill>
                  <a:srgbClr val="002F8E"/>
                </a:solidFill>
              </a:rPr>
              <a:t>This calls for a mind with wisdom: </a:t>
            </a:r>
            <a:r>
              <a:rPr lang="en-US" i="1" u="sng" dirty="0" smtClean="0">
                <a:solidFill>
                  <a:srgbClr val="002F8E"/>
                </a:solidFill>
              </a:rPr>
              <a:t>the seven heads are seven mountains on which the woman is seated</a:t>
            </a:r>
            <a:r>
              <a:rPr lang="en-US" i="1" dirty="0" smtClean="0">
                <a:solidFill>
                  <a:srgbClr val="002F8E"/>
                </a:solidFill>
              </a:rPr>
              <a:t>; </a:t>
            </a:r>
            <a:r>
              <a:rPr lang="en-US" i="1" baseline="30000" dirty="0" smtClean="0">
                <a:solidFill>
                  <a:srgbClr val="002F8E"/>
                </a:solidFill>
              </a:rPr>
              <a:t>10</a:t>
            </a:r>
            <a:r>
              <a:rPr lang="en-US" i="1" dirty="0" smtClean="0">
                <a:solidFill>
                  <a:srgbClr val="002F8E"/>
                </a:solidFill>
              </a:rPr>
              <a:t> </a:t>
            </a:r>
            <a:r>
              <a:rPr lang="en-US" i="1" u="sng" dirty="0" smtClean="0">
                <a:solidFill>
                  <a:srgbClr val="002F8E"/>
                </a:solidFill>
              </a:rPr>
              <a:t>they are also seven kings</a:t>
            </a:r>
            <a:r>
              <a:rPr lang="en-US" i="1" dirty="0" smtClean="0">
                <a:solidFill>
                  <a:srgbClr val="002F8E"/>
                </a:solidFill>
              </a:rPr>
              <a:t>, five of whom have fallen, one is, the other has not yet come, and when he does come he must remain only a little while. </a:t>
            </a:r>
            <a:r>
              <a:rPr lang="en-US" i="1" baseline="30000" dirty="0" smtClean="0">
                <a:solidFill>
                  <a:srgbClr val="002F8E"/>
                </a:solidFill>
              </a:rPr>
              <a:t>11</a:t>
            </a:r>
            <a:r>
              <a:rPr lang="en-US" i="1" dirty="0" smtClean="0">
                <a:solidFill>
                  <a:srgbClr val="002F8E"/>
                </a:solidFill>
              </a:rPr>
              <a:t> As for the beast that was and is not, it is an eighth but it belongs to the seven, and it goes to destruction. </a:t>
            </a:r>
            <a:r>
              <a:rPr lang="en-US" i="1" baseline="30000" dirty="0" smtClean="0">
                <a:solidFill>
                  <a:srgbClr val="002F8E"/>
                </a:solidFill>
              </a:rPr>
              <a:t>12</a:t>
            </a:r>
            <a:r>
              <a:rPr lang="en-US" i="1" dirty="0" smtClean="0">
                <a:solidFill>
                  <a:srgbClr val="002F8E"/>
                </a:solidFill>
              </a:rPr>
              <a:t> And </a:t>
            </a:r>
            <a:r>
              <a:rPr lang="en-US" i="1" u="sng" dirty="0" smtClean="0">
                <a:solidFill>
                  <a:srgbClr val="002F8E"/>
                </a:solidFill>
              </a:rPr>
              <a:t>the ten horns that you saw are ten kings who have not yet received royal power</a:t>
            </a:r>
            <a:r>
              <a:rPr lang="en-US" i="1" dirty="0" smtClean="0">
                <a:solidFill>
                  <a:srgbClr val="002F8E"/>
                </a:solidFill>
              </a:rPr>
              <a:t>, but they are to receive authority as kings for one hour, together with the beast. </a:t>
            </a:r>
            <a:r>
              <a:rPr lang="en-US" b="1" dirty="0" smtClean="0"/>
              <a:t>(Rev 17:9-12)</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09600"/>
          </a:xfrm>
        </p:spPr>
        <p:txBody>
          <a:bodyPr>
            <a:normAutofit fontScale="90000"/>
          </a:bodyPr>
          <a:lstStyle/>
          <a:p>
            <a:r>
              <a:rPr lang="en-US" dirty="0" smtClean="0">
                <a:effectLst>
                  <a:glow rad="63500">
                    <a:schemeClr val="accent4">
                      <a:satMod val="175000"/>
                      <a:alpha val="40000"/>
                    </a:schemeClr>
                  </a:glow>
                </a:effectLst>
              </a:rPr>
              <a:t>Things to Remember About Symbol</a:t>
            </a:r>
            <a:r>
              <a:rPr lang="en-US" dirty="0" smtClean="0"/>
              <a:t>s</a:t>
            </a:r>
            <a:endParaRPr lang="en-US" dirty="0"/>
          </a:p>
        </p:txBody>
      </p:sp>
      <p:sp>
        <p:nvSpPr>
          <p:cNvPr id="3" name="Content Placeholder 2"/>
          <p:cNvSpPr>
            <a:spLocks noGrp="1"/>
          </p:cNvSpPr>
          <p:nvPr>
            <p:ph idx="1"/>
          </p:nvPr>
        </p:nvSpPr>
        <p:spPr>
          <a:xfrm>
            <a:off x="457200" y="609600"/>
            <a:ext cx="8229600" cy="6248400"/>
          </a:xfrm>
        </p:spPr>
        <p:txBody>
          <a:bodyPr>
            <a:normAutofit fontScale="92500" lnSpcReduction="20000"/>
          </a:bodyPr>
          <a:lstStyle/>
          <a:p>
            <a:r>
              <a:rPr lang="en-US" dirty="0" smtClean="0">
                <a:effectLst>
                  <a:glow rad="63500">
                    <a:schemeClr val="accent4">
                      <a:satMod val="175000"/>
                      <a:alpha val="40000"/>
                    </a:schemeClr>
                  </a:glow>
                </a:effectLst>
              </a:rPr>
              <a:t>Be aware that a particular symbol can symbolize </a:t>
            </a:r>
            <a:r>
              <a:rPr lang="en-US" u="sng" dirty="0" smtClean="0">
                <a:effectLst>
                  <a:glow rad="63500">
                    <a:schemeClr val="accent4">
                      <a:satMod val="175000"/>
                      <a:alpha val="40000"/>
                    </a:schemeClr>
                  </a:glow>
                </a:effectLst>
              </a:rPr>
              <a:t>different things in different passages</a:t>
            </a:r>
            <a:r>
              <a:rPr lang="en-US" dirty="0" smtClean="0">
                <a:effectLst>
                  <a:glow rad="63500">
                    <a:schemeClr val="accent4">
                      <a:satMod val="175000"/>
                      <a:alpha val="40000"/>
                    </a:schemeClr>
                  </a:glow>
                </a:effectLst>
              </a:rPr>
              <a:t>. For example:</a:t>
            </a:r>
          </a:p>
          <a:p>
            <a:pPr lvl="1"/>
            <a:r>
              <a:rPr lang="en-US" b="1" dirty="0" smtClean="0">
                <a:effectLst>
                  <a:glow rad="63500">
                    <a:schemeClr val="accent4">
                      <a:satMod val="175000"/>
                      <a:alpha val="40000"/>
                    </a:schemeClr>
                  </a:glow>
                </a:effectLst>
              </a:rPr>
              <a:t>Water –</a:t>
            </a:r>
            <a:r>
              <a:rPr lang="en-US" dirty="0" smtClean="0">
                <a:effectLst>
                  <a:glow rad="63500">
                    <a:schemeClr val="accent4">
                      <a:satMod val="175000"/>
                      <a:alpha val="40000"/>
                    </a:schemeClr>
                  </a:glow>
                </a:effectLst>
              </a:rPr>
              <a:t> In Ephesians 5:25-26, symbolizes </a:t>
            </a:r>
            <a:r>
              <a:rPr lang="en-US" u="sng" dirty="0" smtClean="0">
                <a:effectLst>
                  <a:glow rad="63500">
                    <a:schemeClr val="accent4">
                      <a:satMod val="175000"/>
                      <a:alpha val="40000"/>
                    </a:schemeClr>
                  </a:glow>
                </a:effectLst>
              </a:rPr>
              <a:t>the word of the gospel</a:t>
            </a:r>
            <a:r>
              <a:rPr lang="en-US" dirty="0" smtClean="0">
                <a:effectLst>
                  <a:glow rad="63500">
                    <a:schemeClr val="accent4">
                      <a:satMod val="175000"/>
                      <a:alpha val="40000"/>
                    </a:schemeClr>
                  </a:glow>
                </a:effectLst>
              </a:rPr>
              <a:t> which cleanses us from sin; in John 7:38-39, we’re told that water symbolizes </a:t>
            </a:r>
            <a:r>
              <a:rPr lang="en-US" u="sng" dirty="0" smtClean="0">
                <a:effectLst>
                  <a:glow rad="63500">
                    <a:schemeClr val="accent4">
                      <a:satMod val="175000"/>
                      <a:alpha val="40000"/>
                    </a:schemeClr>
                  </a:glow>
                </a:effectLst>
              </a:rPr>
              <a:t>the Holy Spirit</a:t>
            </a:r>
            <a:r>
              <a:rPr lang="en-US" dirty="0" smtClean="0">
                <a:effectLst>
                  <a:glow rad="63500">
                    <a:schemeClr val="accent4">
                      <a:satMod val="175000"/>
                      <a:alpha val="40000"/>
                    </a:schemeClr>
                  </a:glow>
                </a:effectLst>
              </a:rPr>
              <a:t>!</a:t>
            </a:r>
          </a:p>
          <a:p>
            <a:pPr lvl="1"/>
            <a:r>
              <a:rPr lang="en-US" b="1" dirty="0" smtClean="0">
                <a:effectLst>
                  <a:glow rad="63500">
                    <a:schemeClr val="accent4">
                      <a:satMod val="175000"/>
                      <a:alpha val="40000"/>
                    </a:schemeClr>
                  </a:glow>
                </a:effectLst>
              </a:rPr>
              <a:t>Lion –</a:t>
            </a:r>
            <a:r>
              <a:rPr lang="en-US" dirty="0" smtClean="0">
                <a:effectLst>
                  <a:glow rad="63500">
                    <a:schemeClr val="accent4">
                      <a:satMod val="175000"/>
                      <a:alpha val="40000"/>
                    </a:schemeClr>
                  </a:glow>
                </a:effectLst>
              </a:rPr>
              <a:t> is used as a symbol for </a:t>
            </a:r>
            <a:r>
              <a:rPr lang="en-US" u="sng" dirty="0" smtClean="0">
                <a:effectLst>
                  <a:glow rad="63500">
                    <a:schemeClr val="accent4">
                      <a:satMod val="175000"/>
                      <a:alpha val="40000"/>
                    </a:schemeClr>
                  </a:glow>
                </a:effectLst>
              </a:rPr>
              <a:t>Satan </a:t>
            </a:r>
            <a:r>
              <a:rPr lang="en-US" dirty="0" smtClean="0">
                <a:effectLst>
                  <a:glow rad="63500">
                    <a:schemeClr val="accent4">
                      <a:satMod val="175000"/>
                      <a:alpha val="40000"/>
                    </a:schemeClr>
                  </a:glow>
                </a:effectLst>
              </a:rPr>
              <a:t>in 1 Peter 5:8, in Revelation 5:5 is used as a symbol for </a:t>
            </a:r>
            <a:r>
              <a:rPr lang="en-US" u="sng" dirty="0" smtClean="0">
                <a:effectLst>
                  <a:glow rad="63500">
                    <a:schemeClr val="accent4">
                      <a:satMod val="175000"/>
                      <a:alpha val="40000"/>
                    </a:schemeClr>
                  </a:glow>
                </a:effectLst>
              </a:rPr>
              <a:t>Christ</a:t>
            </a:r>
            <a:r>
              <a:rPr lang="en-US" dirty="0" smtClean="0">
                <a:effectLst>
                  <a:glow rad="63500">
                    <a:schemeClr val="accent4">
                      <a:satMod val="175000"/>
                      <a:alpha val="40000"/>
                    </a:schemeClr>
                  </a:glow>
                </a:effectLst>
              </a:rPr>
              <a:t>!</a:t>
            </a:r>
          </a:p>
          <a:p>
            <a:pPr lvl="1"/>
            <a:r>
              <a:rPr lang="en-US" b="1" dirty="0" smtClean="0">
                <a:effectLst>
                  <a:glow rad="63500">
                    <a:schemeClr val="accent4">
                      <a:satMod val="175000"/>
                      <a:alpha val="40000"/>
                    </a:schemeClr>
                  </a:glow>
                </a:effectLst>
              </a:rPr>
              <a:t>Serpent –</a:t>
            </a:r>
            <a:r>
              <a:rPr lang="en-US" dirty="0" smtClean="0">
                <a:effectLst>
                  <a:glow rad="63500">
                    <a:schemeClr val="accent4">
                      <a:satMod val="175000"/>
                      <a:alpha val="40000"/>
                    </a:schemeClr>
                  </a:glow>
                </a:effectLst>
              </a:rPr>
              <a:t> in John 3:14 is a symbol for </a:t>
            </a:r>
            <a:r>
              <a:rPr lang="en-US" u="sng" dirty="0" smtClean="0">
                <a:effectLst>
                  <a:glow rad="63500">
                    <a:schemeClr val="accent4">
                      <a:satMod val="175000"/>
                      <a:alpha val="40000"/>
                    </a:schemeClr>
                  </a:glow>
                </a:effectLst>
              </a:rPr>
              <a:t>Christ</a:t>
            </a:r>
            <a:r>
              <a:rPr lang="en-US" dirty="0" smtClean="0">
                <a:effectLst>
                  <a:glow rad="63500">
                    <a:schemeClr val="accent4">
                      <a:satMod val="175000"/>
                      <a:alpha val="40000"/>
                    </a:schemeClr>
                  </a:glow>
                </a:effectLst>
              </a:rPr>
              <a:t>, in Revelation 12:14-15 a symbol for </a:t>
            </a:r>
            <a:r>
              <a:rPr lang="en-US" u="sng" dirty="0" smtClean="0">
                <a:effectLst>
                  <a:glow rad="63500">
                    <a:schemeClr val="accent4">
                      <a:satMod val="175000"/>
                      <a:alpha val="40000"/>
                    </a:schemeClr>
                  </a:glow>
                </a:effectLst>
              </a:rPr>
              <a:t>Satan</a:t>
            </a:r>
            <a:r>
              <a:rPr lang="en-US" dirty="0" smtClean="0">
                <a:effectLst>
                  <a:glow rad="63500">
                    <a:schemeClr val="accent4">
                      <a:satMod val="175000"/>
                      <a:alpha val="40000"/>
                    </a:schemeClr>
                  </a:glow>
                </a:effectLst>
              </a:rPr>
              <a:t>.</a:t>
            </a:r>
          </a:p>
          <a:p>
            <a:pPr lvl="1"/>
            <a:r>
              <a:rPr lang="en-US" b="1" dirty="0" smtClean="0">
                <a:effectLst>
                  <a:glow rad="63500">
                    <a:schemeClr val="accent4">
                      <a:satMod val="175000"/>
                      <a:alpha val="40000"/>
                    </a:schemeClr>
                  </a:glow>
                </a:effectLst>
              </a:rPr>
              <a:t>Leaven –</a:t>
            </a:r>
            <a:r>
              <a:rPr lang="en-US" dirty="0" smtClean="0">
                <a:effectLst>
                  <a:glow rad="63500">
                    <a:schemeClr val="accent4">
                      <a:satMod val="175000"/>
                      <a:alpha val="40000"/>
                    </a:schemeClr>
                  </a:glow>
                </a:effectLst>
              </a:rPr>
              <a:t> is </a:t>
            </a:r>
            <a:r>
              <a:rPr lang="en-US" i="1" dirty="0" smtClean="0">
                <a:effectLst>
                  <a:glow rad="63500">
                    <a:schemeClr val="accent4">
                      <a:satMod val="175000"/>
                      <a:alpha val="40000"/>
                    </a:schemeClr>
                  </a:glow>
                </a:effectLst>
              </a:rPr>
              <a:t>normally</a:t>
            </a:r>
            <a:r>
              <a:rPr lang="en-US" dirty="0" smtClean="0">
                <a:effectLst>
                  <a:glow rad="63500">
                    <a:schemeClr val="accent4">
                      <a:satMod val="175000"/>
                      <a:alpha val="40000"/>
                    </a:schemeClr>
                  </a:glow>
                </a:effectLst>
              </a:rPr>
              <a:t> a symbol for </a:t>
            </a:r>
            <a:r>
              <a:rPr lang="en-US" u="sng" dirty="0" smtClean="0">
                <a:effectLst>
                  <a:glow rad="63500">
                    <a:schemeClr val="accent4">
                      <a:satMod val="175000"/>
                      <a:alpha val="40000"/>
                    </a:schemeClr>
                  </a:glow>
                </a:effectLst>
              </a:rPr>
              <a:t>sin and corruption</a:t>
            </a:r>
            <a:r>
              <a:rPr lang="en-US" dirty="0" smtClean="0">
                <a:effectLst>
                  <a:glow rad="63500">
                    <a:schemeClr val="accent4">
                      <a:satMod val="175000"/>
                      <a:alpha val="40000"/>
                    </a:schemeClr>
                  </a:glow>
                </a:effectLst>
              </a:rPr>
              <a:t> (Mat 6:16; 1 </a:t>
            </a:r>
            <a:r>
              <a:rPr lang="en-US" dirty="0" err="1" smtClean="0">
                <a:effectLst>
                  <a:glow rad="63500">
                    <a:schemeClr val="accent4">
                      <a:satMod val="175000"/>
                      <a:alpha val="40000"/>
                    </a:schemeClr>
                  </a:glow>
                </a:effectLst>
              </a:rPr>
              <a:t>Cor</a:t>
            </a:r>
            <a:r>
              <a:rPr lang="en-US" dirty="0" smtClean="0">
                <a:effectLst>
                  <a:glow rad="63500">
                    <a:schemeClr val="accent4">
                      <a:satMod val="175000"/>
                      <a:alpha val="40000"/>
                    </a:schemeClr>
                  </a:glow>
                </a:effectLst>
              </a:rPr>
              <a:t> 5:6ff), but in Mat 13:3 it is used as a symbol of the </a:t>
            </a:r>
            <a:r>
              <a:rPr lang="en-US" u="sng" dirty="0" smtClean="0">
                <a:effectLst>
                  <a:glow rad="63500">
                    <a:schemeClr val="accent4">
                      <a:satMod val="175000"/>
                      <a:alpha val="40000"/>
                    </a:schemeClr>
                  </a:glow>
                </a:effectLst>
              </a:rPr>
              <a:t>rapid growth of God’s kingdom</a:t>
            </a:r>
            <a:r>
              <a:rPr lang="en-US" dirty="0" smtClean="0">
                <a:effectLst>
                  <a:glow rad="63500">
                    <a:schemeClr val="accent4">
                      <a:satMod val="175000"/>
                      <a:alpha val="40000"/>
                    </a:schemeClr>
                  </a:glow>
                </a:effectLst>
              </a:rPr>
              <a:t>.</a:t>
            </a:r>
          </a:p>
          <a:p>
            <a:r>
              <a:rPr lang="en-US" dirty="0" smtClean="0">
                <a:effectLst>
                  <a:glow rad="63500">
                    <a:schemeClr val="accent4">
                      <a:satMod val="175000"/>
                      <a:alpha val="40000"/>
                    </a:schemeClr>
                  </a:glow>
                </a:effectLst>
              </a:rPr>
              <a:t>Therefore it is important to allow the </a:t>
            </a:r>
            <a:r>
              <a:rPr lang="en-US" u="sng" dirty="0" smtClean="0">
                <a:effectLst>
                  <a:glow rad="63500">
                    <a:schemeClr val="accent4">
                      <a:satMod val="175000"/>
                      <a:alpha val="40000"/>
                    </a:schemeClr>
                  </a:glow>
                </a:effectLst>
              </a:rPr>
              <a:t>context</a:t>
            </a:r>
            <a:r>
              <a:rPr lang="en-US" dirty="0" smtClean="0">
                <a:effectLst>
                  <a:glow rad="63500">
                    <a:schemeClr val="accent4">
                      <a:satMod val="175000"/>
                      <a:alpha val="40000"/>
                    </a:schemeClr>
                  </a:glow>
                </a:effectLst>
              </a:rPr>
              <a:t> to determine the meaning of a symbol in a particular passage.</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effectLst>
                  <a:glow rad="63500">
                    <a:schemeClr val="accent4">
                      <a:satMod val="175000"/>
                      <a:alpha val="40000"/>
                    </a:schemeClr>
                  </a:glow>
                </a:effectLst>
              </a:rPr>
              <a:t>Things to Remember About Symbols</a:t>
            </a:r>
            <a:endParaRPr lang="en-US" dirty="0">
              <a:effectLst>
                <a:glow rad="63500">
                  <a:schemeClr val="accent4">
                    <a:satMod val="175000"/>
                    <a:alpha val="40000"/>
                  </a:schemeClr>
                </a:glow>
              </a:effectLst>
            </a:endParaRPr>
          </a:p>
        </p:txBody>
      </p:sp>
      <p:sp>
        <p:nvSpPr>
          <p:cNvPr id="3" name="Content Placeholder 2"/>
          <p:cNvSpPr>
            <a:spLocks noGrp="1"/>
          </p:cNvSpPr>
          <p:nvPr>
            <p:ph idx="1"/>
          </p:nvPr>
        </p:nvSpPr>
        <p:spPr>
          <a:xfrm>
            <a:off x="457200" y="685800"/>
            <a:ext cx="8229600" cy="6172200"/>
          </a:xfrm>
        </p:spPr>
        <p:txBody>
          <a:bodyPr>
            <a:normAutofit fontScale="92500" lnSpcReduction="20000"/>
          </a:bodyPr>
          <a:lstStyle/>
          <a:p>
            <a:r>
              <a:rPr lang="en-US" sz="3300" dirty="0" smtClean="0">
                <a:effectLst>
                  <a:glow rad="63500">
                    <a:schemeClr val="accent4">
                      <a:satMod val="175000"/>
                      <a:alpha val="40000"/>
                    </a:schemeClr>
                  </a:glow>
                </a:effectLst>
              </a:rPr>
              <a:t>Before trying to assign a meaning to a symbol, look to see if the scriptures themselves give the meaning of the symbol (perhaps within the passage itself or perhaps later in the book)</a:t>
            </a:r>
          </a:p>
          <a:p>
            <a:pPr lvl="1"/>
            <a:r>
              <a:rPr lang="en-US" i="1" baseline="30000" dirty="0" smtClean="0">
                <a:solidFill>
                  <a:srgbClr val="002F8E"/>
                </a:solidFill>
              </a:rPr>
              <a:t>12</a:t>
            </a:r>
            <a:r>
              <a:rPr lang="en-US" i="1" dirty="0" smtClean="0">
                <a:solidFill>
                  <a:srgbClr val="002F8E"/>
                </a:solidFill>
              </a:rPr>
              <a:t> Then I turned to see the voice that was speaking to me, and on turning I saw </a:t>
            </a:r>
            <a:r>
              <a:rPr lang="en-US" i="1" u="sng" dirty="0" smtClean="0">
                <a:solidFill>
                  <a:srgbClr val="002F8E"/>
                </a:solidFill>
              </a:rPr>
              <a:t>seven golden lampstands</a:t>
            </a:r>
            <a:r>
              <a:rPr lang="en-US" i="1" dirty="0" smtClean="0">
                <a:solidFill>
                  <a:srgbClr val="002F8E"/>
                </a:solidFill>
              </a:rPr>
              <a:t>, </a:t>
            </a:r>
            <a:r>
              <a:rPr lang="en-US" i="1" baseline="30000" dirty="0" smtClean="0">
                <a:solidFill>
                  <a:srgbClr val="002F8E"/>
                </a:solidFill>
              </a:rPr>
              <a:t>13</a:t>
            </a:r>
            <a:r>
              <a:rPr lang="en-US" i="1" dirty="0" smtClean="0">
                <a:solidFill>
                  <a:srgbClr val="002F8E"/>
                </a:solidFill>
              </a:rPr>
              <a:t> and in the midst of the lampstands one like a son of man …</a:t>
            </a:r>
            <a:r>
              <a:rPr lang="en-US" baseline="30000" dirty="0" smtClean="0"/>
              <a:t> </a:t>
            </a:r>
            <a:r>
              <a:rPr lang="en-US" i="1" baseline="30000" dirty="0" smtClean="0">
                <a:solidFill>
                  <a:srgbClr val="002F8E"/>
                </a:solidFill>
              </a:rPr>
              <a:t>16</a:t>
            </a:r>
            <a:r>
              <a:rPr lang="en-US" i="1" dirty="0" smtClean="0">
                <a:solidFill>
                  <a:srgbClr val="002F8E"/>
                </a:solidFill>
              </a:rPr>
              <a:t> In his right hand he held </a:t>
            </a:r>
            <a:r>
              <a:rPr lang="en-US" i="1" u="sng" dirty="0" smtClean="0">
                <a:solidFill>
                  <a:srgbClr val="002F8E"/>
                </a:solidFill>
              </a:rPr>
              <a:t>seven stars</a:t>
            </a:r>
            <a:r>
              <a:rPr lang="en-US" i="1" dirty="0" smtClean="0">
                <a:solidFill>
                  <a:srgbClr val="002F8E"/>
                </a:solidFill>
              </a:rPr>
              <a:t>, from his mouth came a sharp two-edged sword, and his face was like the sun shining in full strength. </a:t>
            </a:r>
            <a:r>
              <a:rPr lang="en-US" i="1" baseline="30000" dirty="0" smtClean="0">
                <a:solidFill>
                  <a:srgbClr val="002F8E"/>
                </a:solidFill>
              </a:rPr>
              <a:t>17</a:t>
            </a:r>
            <a:r>
              <a:rPr lang="en-US" i="1" dirty="0" smtClean="0">
                <a:solidFill>
                  <a:srgbClr val="002F8E"/>
                </a:solidFill>
              </a:rPr>
              <a:t> When I saw him, I fell at his feet as though dead. But he laid his right hand on me, saying, “Fear not, I am the first and the last … </a:t>
            </a:r>
            <a:r>
              <a:rPr lang="en-US" i="1" baseline="30000" dirty="0" smtClean="0">
                <a:solidFill>
                  <a:srgbClr val="002F8E"/>
                </a:solidFill>
              </a:rPr>
              <a:t>20</a:t>
            </a:r>
            <a:r>
              <a:rPr lang="en-US" i="1" dirty="0" smtClean="0">
                <a:solidFill>
                  <a:srgbClr val="002F8E"/>
                </a:solidFill>
              </a:rPr>
              <a:t> As for the mystery of the seven stars that you saw in my right hand, and the seven golden lampstands, </a:t>
            </a:r>
            <a:r>
              <a:rPr lang="en-US" i="1" u="sng" dirty="0" smtClean="0">
                <a:solidFill>
                  <a:srgbClr val="002F8E"/>
                </a:solidFill>
              </a:rPr>
              <a:t>the seven stars are the angels of the seven churches</a:t>
            </a:r>
            <a:r>
              <a:rPr lang="en-US" i="1" dirty="0" smtClean="0">
                <a:solidFill>
                  <a:srgbClr val="002F8E"/>
                </a:solidFill>
              </a:rPr>
              <a:t>, and </a:t>
            </a:r>
            <a:r>
              <a:rPr lang="en-US" i="1" u="sng" dirty="0" smtClean="0">
                <a:solidFill>
                  <a:srgbClr val="002F8E"/>
                </a:solidFill>
              </a:rPr>
              <a:t>the seven lampstands are the seven churches</a:t>
            </a:r>
            <a:r>
              <a:rPr lang="en-US" i="1" dirty="0" smtClean="0">
                <a:solidFill>
                  <a:srgbClr val="002F8E"/>
                </a:solidFill>
              </a:rPr>
              <a:t>.” </a:t>
            </a:r>
            <a:r>
              <a:rPr lang="en-US" b="1" dirty="0" smtClean="0"/>
              <a:t>(Rev 1:12-20 ESV)</a:t>
            </a:r>
            <a:endParaRPr lang="en-US" b="1" dirty="0" smtClean="0">
              <a:effectLst>
                <a:glow rad="63500">
                  <a:schemeClr val="accent4">
                    <a:satMod val="175000"/>
                    <a:alpha val="40000"/>
                  </a:schemeClr>
                </a:glow>
              </a:effectLst>
            </a:endParaRPr>
          </a:p>
          <a:p>
            <a:pPr lvl="1"/>
            <a:endParaRPr lang="en-US" b="1" dirty="0" smtClean="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effectLst>
                  <a:glow rad="63500">
                    <a:schemeClr val="accent4">
                      <a:satMod val="175000"/>
                      <a:alpha val="40000"/>
                    </a:schemeClr>
                  </a:glow>
                </a:effectLst>
              </a:rPr>
              <a:t>Things to Remember About Symbols</a:t>
            </a:r>
            <a:endParaRPr lang="en-US" dirty="0">
              <a:effectLst>
                <a:glow rad="63500">
                  <a:schemeClr val="accent4">
                    <a:satMod val="175000"/>
                    <a:alpha val="40000"/>
                  </a:schemeClr>
                </a:glow>
              </a:effectLst>
            </a:endParaRPr>
          </a:p>
        </p:txBody>
      </p:sp>
      <p:sp>
        <p:nvSpPr>
          <p:cNvPr id="3" name="Content Placeholder 2"/>
          <p:cNvSpPr>
            <a:spLocks noGrp="1"/>
          </p:cNvSpPr>
          <p:nvPr>
            <p:ph idx="1"/>
          </p:nvPr>
        </p:nvSpPr>
        <p:spPr>
          <a:xfrm>
            <a:off x="457200" y="685800"/>
            <a:ext cx="8229600" cy="6172200"/>
          </a:xfrm>
        </p:spPr>
        <p:txBody>
          <a:bodyPr>
            <a:normAutofit lnSpcReduction="10000"/>
          </a:bodyPr>
          <a:lstStyle/>
          <a:p>
            <a:r>
              <a:rPr lang="en-US" sz="3300" dirty="0" smtClean="0">
                <a:effectLst>
                  <a:glow rad="63500">
                    <a:schemeClr val="accent4">
                      <a:satMod val="175000"/>
                      <a:alpha val="40000"/>
                    </a:schemeClr>
                  </a:glow>
                </a:effectLst>
              </a:rPr>
              <a:t>If the scriptures do </a:t>
            </a:r>
            <a:r>
              <a:rPr lang="en-US" sz="3300" b="1" i="1" dirty="0" smtClean="0">
                <a:effectLst>
                  <a:glow rad="63500">
                    <a:schemeClr val="accent4">
                      <a:satMod val="175000"/>
                      <a:alpha val="40000"/>
                    </a:schemeClr>
                  </a:glow>
                </a:effectLst>
              </a:rPr>
              <a:t>not</a:t>
            </a:r>
            <a:r>
              <a:rPr lang="en-US" sz="3300" dirty="0" smtClean="0">
                <a:effectLst>
                  <a:glow rad="63500">
                    <a:schemeClr val="accent4">
                      <a:satMod val="175000"/>
                      <a:alpha val="40000"/>
                    </a:schemeClr>
                  </a:glow>
                </a:effectLst>
              </a:rPr>
              <a:t> define a symbol for us, then look to see if the meaning is evident in the immediate context.</a:t>
            </a:r>
          </a:p>
          <a:p>
            <a:r>
              <a:rPr lang="en-US" sz="3300" dirty="0" smtClean="0">
                <a:effectLst>
                  <a:glow rad="63500">
                    <a:schemeClr val="accent4">
                      <a:satMod val="175000"/>
                      <a:alpha val="40000"/>
                    </a:schemeClr>
                  </a:glow>
                </a:effectLst>
              </a:rPr>
              <a:t>If a symbol is </a:t>
            </a:r>
            <a:r>
              <a:rPr lang="en-US" sz="3300" u="sng" dirty="0" smtClean="0">
                <a:effectLst>
                  <a:glow rad="63500">
                    <a:schemeClr val="accent4">
                      <a:satMod val="175000"/>
                      <a:alpha val="40000"/>
                    </a:schemeClr>
                  </a:glow>
                </a:effectLst>
              </a:rPr>
              <a:t>not defined</a:t>
            </a:r>
            <a:r>
              <a:rPr lang="en-US" sz="3300" dirty="0" smtClean="0">
                <a:effectLst>
                  <a:glow rad="63500">
                    <a:schemeClr val="accent4">
                      <a:satMod val="175000"/>
                      <a:alpha val="40000"/>
                    </a:schemeClr>
                  </a:glow>
                </a:effectLst>
              </a:rPr>
              <a:t> for us and its meaning is </a:t>
            </a:r>
            <a:r>
              <a:rPr lang="en-US" sz="3300" u="sng" dirty="0" smtClean="0">
                <a:effectLst>
                  <a:glow rad="63500">
                    <a:schemeClr val="accent4">
                      <a:satMod val="175000"/>
                      <a:alpha val="40000"/>
                    </a:schemeClr>
                  </a:glow>
                </a:effectLst>
              </a:rPr>
              <a:t>not readily apparent</a:t>
            </a:r>
            <a:r>
              <a:rPr lang="en-US" sz="3300" dirty="0" smtClean="0">
                <a:effectLst>
                  <a:glow rad="63500">
                    <a:schemeClr val="accent4">
                      <a:satMod val="175000"/>
                      <a:alpha val="40000"/>
                    </a:schemeClr>
                  </a:glow>
                </a:effectLst>
              </a:rPr>
              <a:t> in the immediate context then:</a:t>
            </a:r>
          </a:p>
          <a:p>
            <a:pPr lvl="1"/>
            <a:r>
              <a:rPr lang="en-US" sz="2900" dirty="0" smtClean="0">
                <a:effectLst>
                  <a:glow rad="63500">
                    <a:schemeClr val="accent4">
                      <a:satMod val="175000"/>
                      <a:alpha val="40000"/>
                    </a:schemeClr>
                  </a:glow>
                </a:effectLst>
              </a:rPr>
              <a:t>We can look at how that symbol is used in other passages of scripture – especially passages where there are similar symbols being used and similar ideas being discussed. </a:t>
            </a:r>
          </a:p>
          <a:p>
            <a:pPr lvl="1"/>
            <a:r>
              <a:rPr lang="en-US" sz="2900" dirty="0" smtClean="0">
                <a:effectLst>
                  <a:glow rad="63500">
                    <a:schemeClr val="accent4">
                      <a:satMod val="175000"/>
                      <a:alpha val="40000"/>
                    </a:schemeClr>
                  </a:glow>
                </a:effectLst>
              </a:rPr>
              <a:t>In such a case as this, our level of certainty about what the symbol means should be tempered with good dose humility!</a:t>
            </a:r>
            <a:endParaRPr lang="en-US" sz="2900" dirty="0">
              <a:effectLst>
                <a:glow rad="63500">
                  <a:schemeClr val="accent4">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8229600" cy="2209800"/>
          </a:xfrm>
        </p:spPr>
        <p:txBody>
          <a:bodyPr>
            <a:noAutofit/>
          </a:bodyPr>
          <a:lstStyle/>
          <a:p>
            <a:r>
              <a:rPr lang="en-US" sz="7200" b="1" dirty="0" smtClean="0">
                <a:solidFill>
                  <a:srgbClr val="FFFF00"/>
                </a:solidFill>
                <a:effectLst>
                  <a:outerShdw blurRad="76200" dist="63500" dir="2700000" algn="tl" rotWithShape="0">
                    <a:schemeClr val="tx1"/>
                  </a:outerShdw>
                </a:effectLst>
              </a:rPr>
              <a:t>Frame of Reference in the Bible</a:t>
            </a:r>
            <a:endParaRPr lang="en-US" sz="7200" dirty="0">
              <a:solidFill>
                <a:srgbClr val="FFFF00"/>
              </a:solidFill>
              <a:effectLst>
                <a:outerShdw blurRad="76200" dist="63500" dir="2700000" algn="tl" rotWithShape="0">
                  <a:schemeClr val="tx1"/>
                </a:outerShdw>
              </a:effectLst>
            </a:endParaRPr>
          </a:p>
        </p:txBody>
      </p:sp>
    </p:spTree>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effectLst>
                  <a:glow rad="63500">
                    <a:schemeClr val="accent4">
                      <a:satMod val="175000"/>
                      <a:alpha val="40000"/>
                    </a:schemeClr>
                  </a:glow>
                </a:effectLst>
              </a:rPr>
              <a:t>Frame of Reference in the Bible</a:t>
            </a:r>
            <a:endParaRPr lang="en-US" dirty="0">
              <a:effectLst>
                <a:glow rad="63500">
                  <a:schemeClr val="accent4">
                    <a:satMod val="175000"/>
                    <a:alpha val="40000"/>
                  </a:schemeClr>
                </a:glow>
              </a:effectLst>
            </a:endParaRPr>
          </a:p>
        </p:txBody>
      </p:sp>
      <p:sp>
        <p:nvSpPr>
          <p:cNvPr id="3" name="Content Placeholder 2"/>
          <p:cNvSpPr>
            <a:spLocks noGrp="1"/>
          </p:cNvSpPr>
          <p:nvPr>
            <p:ph idx="1"/>
          </p:nvPr>
        </p:nvSpPr>
        <p:spPr>
          <a:xfrm>
            <a:off x="457200" y="762000"/>
            <a:ext cx="8229600" cy="5791200"/>
          </a:xfrm>
        </p:spPr>
        <p:txBody>
          <a:bodyPr>
            <a:normAutofit fontScale="85000" lnSpcReduction="10000"/>
          </a:bodyPr>
          <a:lstStyle/>
          <a:p>
            <a:r>
              <a:rPr lang="en-US" dirty="0" smtClean="0">
                <a:effectLst>
                  <a:glow rad="63500">
                    <a:schemeClr val="accent4">
                      <a:satMod val="175000"/>
                      <a:alpha val="40000"/>
                    </a:schemeClr>
                  </a:glow>
                </a:effectLst>
              </a:rPr>
              <a:t>In the 17</a:t>
            </a:r>
            <a:r>
              <a:rPr lang="en-US" baseline="30000" dirty="0" smtClean="0">
                <a:effectLst>
                  <a:glow rad="63500">
                    <a:schemeClr val="accent4">
                      <a:satMod val="175000"/>
                      <a:alpha val="40000"/>
                    </a:schemeClr>
                  </a:glow>
                </a:effectLst>
              </a:rPr>
              <a:t>th</a:t>
            </a:r>
            <a:r>
              <a:rPr lang="en-US" dirty="0" smtClean="0">
                <a:effectLst>
                  <a:glow rad="63500">
                    <a:schemeClr val="accent4">
                      <a:satMod val="175000"/>
                      <a:alpha val="40000"/>
                    </a:schemeClr>
                  </a:glow>
                </a:effectLst>
              </a:rPr>
              <a:t> century, Galileo (1564-1642) proposed that it made more sense to describe the motion of the planets in our solar system from a frame of reference which viewed the sun as being stationary and the earth (and the other planets) as orbiting around the sun rather than from the traditional frame of reference which viewed the earth as being stationary. </a:t>
            </a:r>
          </a:p>
          <a:p>
            <a:r>
              <a:rPr lang="en-US" dirty="0" smtClean="0">
                <a:effectLst>
                  <a:glow rad="63500">
                    <a:schemeClr val="accent4">
                      <a:satMod val="175000"/>
                      <a:alpha val="40000"/>
                    </a:schemeClr>
                  </a:glow>
                </a:effectLst>
              </a:rPr>
              <a:t>The Roman Catholic Church hierarchy at that time argued that Biblical passages that talk about the sun “rising” (Ecclesiastes 1:5)  and rain “falling” and passages like Psalm 93:1; 96:10; and 104:5 which say that the that earth “cannot be moved” require us (as biblical dogma) to always view the earth as stationary and to view the sun and planets as orbiting around the earth.</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b="1" dirty="0" smtClean="0">
                <a:effectLst>
                  <a:glow rad="63500">
                    <a:schemeClr val="accent4">
                      <a:satMod val="175000"/>
                      <a:alpha val="40000"/>
                    </a:schemeClr>
                  </a:glow>
                </a:effectLst>
              </a:rPr>
              <a:t>Frame of Reference in the Bible</a:t>
            </a:r>
            <a:endParaRPr lang="en-US" b="1" dirty="0">
              <a:effectLst>
                <a:glow rad="63500">
                  <a:schemeClr val="accent4">
                    <a:satMod val="175000"/>
                    <a:alpha val="40000"/>
                  </a:schemeClr>
                </a:glow>
              </a:effectLst>
            </a:endParaRPr>
          </a:p>
        </p:txBody>
      </p:sp>
      <p:sp>
        <p:nvSpPr>
          <p:cNvPr id="3" name="Content Placeholder 2"/>
          <p:cNvSpPr>
            <a:spLocks noGrp="1"/>
          </p:cNvSpPr>
          <p:nvPr>
            <p:ph idx="1"/>
          </p:nvPr>
        </p:nvSpPr>
        <p:spPr>
          <a:xfrm>
            <a:off x="457200" y="685800"/>
            <a:ext cx="6400800" cy="5867400"/>
          </a:xfrm>
        </p:spPr>
        <p:txBody>
          <a:bodyPr>
            <a:normAutofit fontScale="85000" lnSpcReduction="20000"/>
          </a:bodyPr>
          <a:lstStyle/>
          <a:p>
            <a:r>
              <a:rPr lang="en-US" dirty="0" smtClean="0">
                <a:effectLst>
                  <a:glow rad="63500">
                    <a:schemeClr val="accent4">
                      <a:satMod val="175000"/>
                      <a:alpha val="40000"/>
                    </a:schemeClr>
                  </a:glow>
                </a:effectLst>
              </a:rPr>
              <a:t>The Biblical writers, like all writers, view the physical world from a particular frame of reference. When the Bible will speaks of the sun “rising” (Ecclesiastes 1:5) it is using the same frame of reference that modern newspapers do! </a:t>
            </a:r>
          </a:p>
          <a:p>
            <a:r>
              <a:rPr lang="en-US" dirty="0" smtClean="0">
                <a:effectLst>
                  <a:glow rad="63500">
                    <a:schemeClr val="accent4">
                      <a:satMod val="175000"/>
                      <a:alpha val="40000"/>
                    </a:schemeClr>
                  </a:glow>
                </a:effectLst>
              </a:rPr>
              <a:t>From the frame of reference of anyone standing on the earth’s surface (which, of course, was true of all the biblical writers!) the sun does indeed “rise” in the sky every morning. </a:t>
            </a:r>
          </a:p>
          <a:p>
            <a:r>
              <a:rPr lang="en-US" dirty="0" smtClean="0">
                <a:effectLst>
                  <a:glow rad="63500">
                    <a:schemeClr val="accent4">
                      <a:satMod val="175000"/>
                      <a:alpha val="40000"/>
                    </a:schemeClr>
                  </a:glow>
                </a:effectLst>
              </a:rPr>
              <a:t>This statement in the Bible, however, must not be pressed to say that we cannot (under other circumstances) view the earth as moving or rotating with respect to the sun when we study astronomy. </a:t>
            </a:r>
          </a:p>
          <a:p>
            <a:endParaRPr lang="en-US" dirty="0" smtClean="0"/>
          </a:p>
        </p:txBody>
      </p:sp>
      <p:grpSp>
        <p:nvGrpSpPr>
          <p:cNvPr id="7" name="Group 6"/>
          <p:cNvGrpSpPr/>
          <p:nvPr/>
        </p:nvGrpSpPr>
        <p:grpSpPr>
          <a:xfrm>
            <a:off x="6705600" y="685800"/>
            <a:ext cx="2240632" cy="5844064"/>
            <a:chOff x="6705600" y="685800"/>
            <a:chExt cx="2240632" cy="5844064"/>
          </a:xfrm>
        </p:grpSpPr>
        <p:pic>
          <p:nvPicPr>
            <p:cNvPr id="4" name="Picture 3" descr="SunriseSunset.jpg"/>
            <p:cNvPicPr>
              <a:picLocks noChangeAspect="1"/>
            </p:cNvPicPr>
            <p:nvPr/>
          </p:nvPicPr>
          <p:blipFill>
            <a:blip r:embed="rId4" cstate="print"/>
            <a:stretch>
              <a:fillRect/>
            </a:stretch>
          </p:blipFill>
          <p:spPr>
            <a:xfrm>
              <a:off x="6781800" y="685800"/>
              <a:ext cx="2164432" cy="5200650"/>
            </a:xfrm>
            <a:prstGeom prst="rect">
              <a:avLst/>
            </a:prstGeom>
          </p:spPr>
        </p:pic>
        <p:sp>
          <p:nvSpPr>
            <p:cNvPr id="5" name="TextBox 4"/>
            <p:cNvSpPr txBox="1"/>
            <p:nvPr/>
          </p:nvSpPr>
          <p:spPr>
            <a:xfrm>
              <a:off x="6781800" y="5791200"/>
              <a:ext cx="2133600" cy="738664"/>
            </a:xfrm>
            <a:prstGeom prst="rect">
              <a:avLst/>
            </a:prstGeom>
            <a:solidFill>
              <a:schemeClr val="accent4">
                <a:lumMod val="40000"/>
                <a:lumOff val="60000"/>
              </a:schemeClr>
            </a:solidFill>
            <a:ln>
              <a:solidFill>
                <a:schemeClr val="tx1"/>
              </a:solidFill>
            </a:ln>
          </p:spPr>
          <p:txBody>
            <a:bodyPr wrap="square" rtlCol="0">
              <a:spAutoFit/>
            </a:bodyPr>
            <a:lstStyle/>
            <a:p>
              <a:r>
                <a:rPr lang="en-US" sz="1400" dirty="0" smtClean="0"/>
                <a:t>Arkansas Democrat Gazette; October 27, 2009; p. 6D</a:t>
              </a:r>
              <a:endParaRPr lang="en-US" sz="1400" dirty="0"/>
            </a:p>
          </p:txBody>
        </p:sp>
        <p:sp>
          <p:nvSpPr>
            <p:cNvPr id="6" name="Oval 5"/>
            <p:cNvSpPr/>
            <p:nvPr/>
          </p:nvSpPr>
          <p:spPr>
            <a:xfrm>
              <a:off x="6705600" y="4419600"/>
              <a:ext cx="16764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b="1" dirty="0" smtClean="0">
                <a:effectLst>
                  <a:glow rad="63500">
                    <a:schemeClr val="accent4">
                      <a:satMod val="175000"/>
                      <a:alpha val="40000"/>
                    </a:schemeClr>
                  </a:glow>
                </a:effectLst>
              </a:rPr>
              <a:t>Frame of Reference in the Bible</a:t>
            </a:r>
            <a:endParaRPr lang="en-US" dirty="0">
              <a:effectLst>
                <a:glow rad="63500">
                  <a:schemeClr val="accent4">
                    <a:satMod val="175000"/>
                    <a:alpha val="40000"/>
                  </a:schemeClr>
                </a:glow>
              </a:effectLst>
            </a:endParaRPr>
          </a:p>
        </p:txBody>
      </p:sp>
      <p:sp>
        <p:nvSpPr>
          <p:cNvPr id="3" name="Content Placeholder 2"/>
          <p:cNvSpPr>
            <a:spLocks noGrp="1"/>
          </p:cNvSpPr>
          <p:nvPr>
            <p:ph idx="1"/>
          </p:nvPr>
        </p:nvSpPr>
        <p:spPr>
          <a:xfrm>
            <a:off x="457200" y="685800"/>
            <a:ext cx="5181600" cy="5943600"/>
          </a:xfrm>
        </p:spPr>
        <p:txBody>
          <a:bodyPr>
            <a:normAutofit lnSpcReduction="10000"/>
          </a:bodyPr>
          <a:lstStyle/>
          <a:p>
            <a:r>
              <a:rPr lang="en-US" dirty="0" smtClean="0">
                <a:effectLst>
                  <a:glow rad="63500">
                    <a:schemeClr val="accent4">
                      <a:satMod val="175000"/>
                      <a:alpha val="40000"/>
                    </a:schemeClr>
                  </a:glow>
                </a:effectLst>
              </a:rPr>
              <a:t>Similarly the Bible speaks of rain “falling” (Psalm 72:6). </a:t>
            </a:r>
          </a:p>
          <a:p>
            <a:r>
              <a:rPr lang="en-US" dirty="0" smtClean="0">
                <a:effectLst>
                  <a:glow rad="63500">
                    <a:schemeClr val="accent4">
                      <a:satMod val="175000"/>
                      <a:alpha val="40000"/>
                    </a:schemeClr>
                  </a:glow>
                </a:effectLst>
              </a:rPr>
              <a:t>From another frame of reference (out in space), rain on some parts of the earth could actually be viewed as </a:t>
            </a:r>
            <a:r>
              <a:rPr lang="en-US" u="sng" dirty="0" smtClean="0">
                <a:effectLst>
                  <a:glow rad="63500">
                    <a:schemeClr val="accent4">
                      <a:satMod val="175000"/>
                      <a:alpha val="40000"/>
                    </a:schemeClr>
                  </a:glow>
                </a:effectLst>
              </a:rPr>
              <a:t>rising</a:t>
            </a:r>
            <a:r>
              <a:rPr lang="en-US" dirty="0" smtClean="0">
                <a:effectLst>
                  <a:glow rad="63500">
                    <a:schemeClr val="accent4">
                      <a:satMod val="175000"/>
                      <a:alpha val="40000"/>
                    </a:schemeClr>
                  </a:glow>
                </a:effectLst>
              </a:rPr>
              <a:t>! </a:t>
            </a:r>
          </a:p>
          <a:p>
            <a:r>
              <a:rPr lang="en-US" dirty="0" smtClean="0">
                <a:effectLst>
                  <a:glow rad="63500">
                    <a:schemeClr val="accent4">
                      <a:satMod val="175000"/>
                      <a:alpha val="40000"/>
                    </a:schemeClr>
                  </a:glow>
                </a:effectLst>
              </a:rPr>
              <a:t>Therefore, when we interpret such statements, we must keep in mind the frame of reference implied by the writer.</a:t>
            </a:r>
          </a:p>
        </p:txBody>
      </p:sp>
      <p:pic>
        <p:nvPicPr>
          <p:cNvPr id="8" name="Picture 7" descr="rain_on_earth.jpg"/>
          <p:cNvPicPr>
            <a:picLocks noChangeAspect="1"/>
          </p:cNvPicPr>
          <p:nvPr/>
        </p:nvPicPr>
        <p:blipFill>
          <a:blip r:embed="rId4" cstate="print"/>
          <a:stretch>
            <a:fillRect/>
          </a:stretch>
        </p:blipFill>
        <p:spPr>
          <a:xfrm>
            <a:off x="5943600" y="1371600"/>
            <a:ext cx="2857500" cy="3810000"/>
          </a:xfrm>
          <a:prstGeom prst="rect">
            <a:avLst/>
          </a:prstGeom>
        </p:spPr>
      </p:pic>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7000"/>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solidFill>
                  <a:srgbClr val="FFFF00"/>
                </a:solidFill>
                <a:effectLst>
                  <a:outerShdw blurRad="76200" dist="63500" dir="2700000" algn="tl" rotWithShape="0">
                    <a:prstClr val="black"/>
                  </a:outerShdw>
                </a:effectLst>
              </a:rPr>
              <a:t>Examining the Context</a:t>
            </a:r>
            <a:endParaRPr lang="en-US" dirty="0">
              <a:solidFill>
                <a:srgbClr val="FFFF00"/>
              </a:solidFill>
              <a:effectLst>
                <a:outerShdw blurRad="76200" dist="63500" dir="2700000" algn="tl" rotWithShape="0">
                  <a:prstClr val="black"/>
                </a:outerShdw>
              </a:effectLst>
            </a:endParaRPr>
          </a:p>
        </p:txBody>
      </p:sp>
      <p:sp>
        <p:nvSpPr>
          <p:cNvPr id="3" name="Content Placeholder 2"/>
          <p:cNvSpPr>
            <a:spLocks noGrp="1"/>
          </p:cNvSpPr>
          <p:nvPr>
            <p:ph idx="1"/>
          </p:nvPr>
        </p:nvSpPr>
        <p:spPr>
          <a:xfrm>
            <a:off x="457200" y="914400"/>
            <a:ext cx="8229600" cy="5211763"/>
          </a:xfrm>
        </p:spPr>
        <p:txBody>
          <a:bodyPr>
            <a:normAutofit/>
          </a:bodyPr>
          <a:lstStyle/>
          <a:p>
            <a:r>
              <a:rPr lang="en-US" dirty="0" smtClean="0">
                <a:solidFill>
                  <a:srgbClr val="FFFF00"/>
                </a:solidFill>
                <a:effectLst>
                  <a:glow rad="101600">
                    <a:schemeClr val="tx1">
                      <a:alpha val="60000"/>
                    </a:schemeClr>
                  </a:glow>
                  <a:outerShdw blurRad="76200" dist="63500" dir="2700000" algn="tl" rotWithShape="0">
                    <a:prstClr val="black"/>
                  </a:outerShdw>
                </a:effectLst>
              </a:rPr>
              <a:t>Before you even begin making observations about a passage in the Bible, it is often very helpful to study the </a:t>
            </a:r>
            <a:r>
              <a:rPr lang="en-US" u="sng" dirty="0" smtClean="0">
                <a:solidFill>
                  <a:srgbClr val="FFFF00"/>
                </a:solidFill>
                <a:effectLst>
                  <a:glow rad="101600">
                    <a:schemeClr val="tx1">
                      <a:alpha val="60000"/>
                    </a:schemeClr>
                  </a:glow>
                  <a:outerShdw blurRad="76200" dist="63500" dir="2700000" algn="tl" rotWithShape="0">
                    <a:prstClr val="black"/>
                  </a:outerShdw>
                </a:effectLst>
              </a:rPr>
              <a:t>context</a:t>
            </a:r>
            <a:r>
              <a:rPr lang="en-US" dirty="0" smtClean="0">
                <a:solidFill>
                  <a:srgbClr val="FFFF00"/>
                </a:solidFill>
                <a:effectLst>
                  <a:glow rad="101600">
                    <a:schemeClr val="tx1">
                      <a:alpha val="60000"/>
                    </a:schemeClr>
                  </a:glow>
                  <a:outerShdw blurRad="76200" dist="63500" dir="2700000" algn="tl" rotWithShape="0">
                    <a:prstClr val="black"/>
                  </a:outerShdw>
                </a:effectLst>
              </a:rPr>
              <a:t> in which the passage is found. </a:t>
            </a:r>
          </a:p>
          <a:p>
            <a:r>
              <a:rPr lang="en-US" dirty="0" smtClean="0">
                <a:solidFill>
                  <a:srgbClr val="FFFF00"/>
                </a:solidFill>
                <a:effectLst>
                  <a:glow rad="101600">
                    <a:schemeClr val="tx1">
                      <a:alpha val="60000"/>
                    </a:schemeClr>
                  </a:glow>
                  <a:outerShdw blurRad="76200" dist="63500" dir="2700000" algn="tl" rotWithShape="0">
                    <a:prstClr val="black"/>
                  </a:outerShdw>
                </a:effectLst>
              </a:rPr>
              <a:t>Understanding the context of a passage and how it fits into that context is </a:t>
            </a:r>
            <a:r>
              <a:rPr lang="en-US" u="sng" dirty="0" smtClean="0">
                <a:solidFill>
                  <a:srgbClr val="FFFF00"/>
                </a:solidFill>
                <a:effectLst>
                  <a:glow rad="101600">
                    <a:schemeClr val="tx1">
                      <a:alpha val="60000"/>
                    </a:schemeClr>
                  </a:glow>
                  <a:outerShdw blurRad="76200" dist="63500" dir="2700000" algn="tl" rotWithShape="0">
                    <a:prstClr val="black"/>
                  </a:outerShdw>
                </a:effectLst>
              </a:rPr>
              <a:t>foundational</a:t>
            </a:r>
            <a:r>
              <a:rPr lang="en-US" dirty="0" smtClean="0">
                <a:solidFill>
                  <a:srgbClr val="FFFF00"/>
                </a:solidFill>
                <a:effectLst>
                  <a:glow rad="101600">
                    <a:schemeClr val="tx1">
                      <a:alpha val="60000"/>
                    </a:schemeClr>
                  </a:glow>
                  <a:outerShdw blurRad="76200" dist="63500" dir="2700000" algn="tl" rotWithShape="0">
                    <a:prstClr val="black"/>
                  </a:outerShdw>
                </a:effectLst>
              </a:rPr>
              <a:t> to understanding that passage. </a:t>
            </a:r>
          </a:p>
          <a:p>
            <a:r>
              <a:rPr lang="en-US" dirty="0" smtClean="0">
                <a:solidFill>
                  <a:srgbClr val="FFFF00"/>
                </a:solidFill>
                <a:effectLst>
                  <a:glow rad="101600">
                    <a:schemeClr val="tx1">
                      <a:alpha val="60000"/>
                    </a:schemeClr>
                  </a:glow>
                  <a:outerShdw blurRad="76200" dist="63500" dir="2700000" algn="tl" rotWithShape="0">
                    <a:prstClr val="black"/>
                  </a:outerShdw>
                </a:effectLst>
              </a:rPr>
              <a:t>Start with the </a:t>
            </a:r>
            <a:r>
              <a:rPr lang="en-US" u="sng" dirty="0" smtClean="0">
                <a:solidFill>
                  <a:srgbClr val="FFFF00"/>
                </a:solidFill>
                <a:effectLst>
                  <a:glow rad="101600">
                    <a:schemeClr val="tx1">
                      <a:alpha val="60000"/>
                    </a:schemeClr>
                  </a:glow>
                  <a:outerShdw blurRad="76200" dist="63500" dir="2700000" algn="tl" rotWithShape="0">
                    <a:prstClr val="black"/>
                  </a:outerShdw>
                </a:effectLst>
              </a:rPr>
              <a:t>larger</a:t>
            </a:r>
            <a:r>
              <a:rPr lang="en-US" dirty="0" smtClean="0">
                <a:solidFill>
                  <a:srgbClr val="FFFF00"/>
                </a:solidFill>
                <a:effectLst>
                  <a:glow rad="101600">
                    <a:schemeClr val="tx1">
                      <a:alpha val="60000"/>
                    </a:schemeClr>
                  </a:glow>
                  <a:outerShdw blurRad="76200" dist="63500" dir="2700000" algn="tl" rotWithShape="0">
                    <a:prstClr val="black"/>
                  </a:outerShdw>
                </a:effectLst>
              </a:rPr>
              <a:t> context and work your way to the </a:t>
            </a:r>
            <a:r>
              <a:rPr lang="en-US" u="sng" dirty="0" smtClean="0">
                <a:solidFill>
                  <a:srgbClr val="FFFF00"/>
                </a:solidFill>
                <a:effectLst>
                  <a:glow rad="101600">
                    <a:schemeClr val="tx1">
                      <a:alpha val="60000"/>
                    </a:schemeClr>
                  </a:glow>
                  <a:outerShdw blurRad="76200" dist="63500" dir="2700000" algn="tl" rotWithShape="0">
                    <a:prstClr val="black"/>
                  </a:outerShdw>
                </a:effectLst>
              </a:rPr>
              <a:t>more immediate</a:t>
            </a:r>
            <a:r>
              <a:rPr lang="en-US" dirty="0" smtClean="0">
                <a:solidFill>
                  <a:srgbClr val="FFFF00"/>
                </a:solidFill>
                <a:effectLst>
                  <a:glow rad="101600">
                    <a:schemeClr val="tx1">
                      <a:alpha val="60000"/>
                    </a:schemeClr>
                  </a:glow>
                  <a:outerShdw blurRad="76200" dist="63500" dir="2700000" algn="tl" rotWithShape="0">
                    <a:prstClr val="black"/>
                  </a:outerShdw>
                </a:effectLst>
              </a:rPr>
              <a:t> context.</a:t>
            </a:r>
          </a:p>
          <a:p>
            <a:endParaRPr lang="en-US" dirty="0">
              <a:solidFill>
                <a:schemeClr val="bg1"/>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effectLst>
                  <a:glow rad="63500">
                    <a:schemeClr val="accent4">
                      <a:satMod val="175000"/>
                      <a:alpha val="40000"/>
                    </a:schemeClr>
                  </a:glow>
                </a:effectLst>
              </a:rPr>
              <a:t>Frame of Reference in the Bible</a:t>
            </a:r>
            <a:endParaRPr lang="en-US" dirty="0">
              <a:effectLst>
                <a:glow rad="63500">
                  <a:schemeClr val="accent4">
                    <a:satMod val="175000"/>
                    <a:alpha val="40000"/>
                  </a:schemeClr>
                </a:glow>
              </a:effectLst>
            </a:endParaRPr>
          </a:p>
        </p:txBody>
      </p:sp>
      <p:sp>
        <p:nvSpPr>
          <p:cNvPr id="3" name="Content Placeholder 2"/>
          <p:cNvSpPr>
            <a:spLocks noGrp="1"/>
          </p:cNvSpPr>
          <p:nvPr>
            <p:ph idx="1"/>
          </p:nvPr>
        </p:nvSpPr>
        <p:spPr>
          <a:xfrm>
            <a:off x="457200" y="762000"/>
            <a:ext cx="8229600" cy="5791200"/>
          </a:xfrm>
        </p:spPr>
        <p:txBody>
          <a:bodyPr>
            <a:normAutofit fontScale="92500" lnSpcReduction="20000"/>
          </a:bodyPr>
          <a:lstStyle/>
          <a:p>
            <a:r>
              <a:rPr lang="en-US" dirty="0" smtClean="0">
                <a:effectLst>
                  <a:glow rad="63500">
                    <a:schemeClr val="accent4">
                      <a:satMod val="175000"/>
                      <a:alpha val="40000"/>
                    </a:schemeClr>
                  </a:glow>
                </a:effectLst>
              </a:rPr>
              <a:t>Psalm 93:1 and 96:10, when examined in context, are not talking about interplanetary movement at all but about God’s sovereign control over the earth:</a:t>
            </a:r>
          </a:p>
          <a:p>
            <a:pPr lvl="1"/>
            <a:r>
              <a:rPr lang="en-US" b="1" dirty="0" smtClean="0">
                <a:effectLst>
                  <a:glow rad="63500">
                    <a:schemeClr val="accent4">
                      <a:satMod val="175000"/>
                      <a:alpha val="40000"/>
                    </a:schemeClr>
                  </a:glow>
                </a:effectLst>
              </a:rPr>
              <a:t>Psalm 93:1-2 –  </a:t>
            </a:r>
            <a:r>
              <a:rPr lang="en-US" i="1" dirty="0" smtClean="0">
                <a:solidFill>
                  <a:srgbClr val="002F8E"/>
                </a:solidFill>
              </a:rPr>
              <a:t>The </a:t>
            </a:r>
            <a:r>
              <a:rPr lang="en-US" i="1" u="sng" dirty="0" smtClean="0">
                <a:solidFill>
                  <a:srgbClr val="002F8E"/>
                </a:solidFill>
              </a:rPr>
              <a:t>LORD reigns</a:t>
            </a:r>
            <a:r>
              <a:rPr lang="en-US" i="1" dirty="0" smtClean="0">
                <a:solidFill>
                  <a:srgbClr val="002F8E"/>
                </a:solidFill>
              </a:rPr>
              <a:t>; he is robed in majesty; the LORD is robed; he has put on strength as his belt. Yes, the world is established; it shall never be moved </a:t>
            </a:r>
            <a:r>
              <a:rPr lang="en-US" dirty="0" smtClean="0">
                <a:solidFill>
                  <a:srgbClr val="002F8E"/>
                </a:solidFill>
                <a:effectLst>
                  <a:glow rad="63500">
                    <a:schemeClr val="accent4">
                      <a:satMod val="175000"/>
                      <a:alpha val="40000"/>
                    </a:schemeClr>
                  </a:glow>
                </a:effectLst>
              </a:rPr>
              <a:t>[i.e. from under God’s sovereign control]</a:t>
            </a:r>
            <a:r>
              <a:rPr lang="en-US" i="1" dirty="0" smtClean="0">
                <a:solidFill>
                  <a:srgbClr val="002F8E"/>
                </a:solidFill>
              </a:rPr>
              <a:t>. </a:t>
            </a:r>
            <a:r>
              <a:rPr lang="en-US" i="1" baseline="30000" dirty="0" smtClean="0">
                <a:solidFill>
                  <a:srgbClr val="002F8E"/>
                </a:solidFill>
              </a:rPr>
              <a:t>2</a:t>
            </a:r>
            <a:r>
              <a:rPr lang="en-US" i="1" dirty="0" smtClean="0">
                <a:solidFill>
                  <a:srgbClr val="002F8E"/>
                </a:solidFill>
              </a:rPr>
              <a:t> </a:t>
            </a:r>
            <a:r>
              <a:rPr lang="en-US" i="1" u="sng" dirty="0" smtClean="0">
                <a:solidFill>
                  <a:srgbClr val="002F8E"/>
                </a:solidFill>
              </a:rPr>
              <a:t>Your throne is established</a:t>
            </a:r>
            <a:r>
              <a:rPr lang="en-US" i="1" dirty="0" smtClean="0">
                <a:solidFill>
                  <a:srgbClr val="002F8E"/>
                </a:solidFill>
              </a:rPr>
              <a:t> from of old; you are from everlasting. </a:t>
            </a:r>
            <a:endParaRPr lang="en-US" i="1" dirty="0" smtClean="0">
              <a:solidFill>
                <a:srgbClr val="002F8E"/>
              </a:solidFill>
              <a:effectLst>
                <a:glow rad="63500">
                  <a:schemeClr val="accent4">
                    <a:satMod val="175000"/>
                    <a:alpha val="40000"/>
                  </a:schemeClr>
                </a:glow>
              </a:effectLst>
            </a:endParaRPr>
          </a:p>
          <a:p>
            <a:pPr lvl="1"/>
            <a:r>
              <a:rPr lang="en-US" b="1" dirty="0" smtClean="0">
                <a:effectLst>
                  <a:glow rad="63500">
                    <a:schemeClr val="accent4">
                      <a:satMod val="175000"/>
                      <a:alpha val="40000"/>
                    </a:schemeClr>
                  </a:glow>
                </a:effectLst>
              </a:rPr>
              <a:t>Psalm 96:9-10 – </a:t>
            </a:r>
            <a:r>
              <a:rPr lang="en-US" i="1" dirty="0" smtClean="0">
                <a:solidFill>
                  <a:srgbClr val="002F8E"/>
                </a:solidFill>
              </a:rPr>
              <a:t>Worship the LORD in the splendor of holiness; tremble before him, all the earth! </a:t>
            </a:r>
            <a:r>
              <a:rPr lang="en-US" i="1" baseline="30000" dirty="0" smtClean="0">
                <a:solidFill>
                  <a:srgbClr val="002F8E"/>
                </a:solidFill>
              </a:rPr>
              <a:t>10</a:t>
            </a:r>
            <a:r>
              <a:rPr lang="en-US" i="1" dirty="0" smtClean="0">
                <a:solidFill>
                  <a:srgbClr val="002F8E"/>
                </a:solidFill>
              </a:rPr>
              <a:t> Say among the nations, "</a:t>
            </a:r>
            <a:r>
              <a:rPr lang="en-US" i="1" u="sng" dirty="0" smtClean="0">
                <a:solidFill>
                  <a:srgbClr val="002F8E"/>
                </a:solidFill>
              </a:rPr>
              <a:t>The LORD reigns</a:t>
            </a:r>
            <a:r>
              <a:rPr lang="en-US" i="1" dirty="0" smtClean="0">
                <a:solidFill>
                  <a:srgbClr val="002F8E"/>
                </a:solidFill>
              </a:rPr>
              <a:t>! Yes, the world is established; it shall never be moved </a:t>
            </a:r>
            <a:r>
              <a:rPr lang="en-US" dirty="0" smtClean="0">
                <a:solidFill>
                  <a:srgbClr val="002F8E"/>
                </a:solidFill>
                <a:effectLst>
                  <a:glow rad="101600">
                    <a:schemeClr val="accent4">
                      <a:satMod val="175000"/>
                      <a:alpha val="40000"/>
                    </a:schemeClr>
                  </a:glow>
                </a:effectLst>
              </a:rPr>
              <a:t>[i.e. from under God’s sovereign control]</a:t>
            </a:r>
            <a:r>
              <a:rPr lang="en-US" i="1" dirty="0" smtClean="0">
                <a:solidFill>
                  <a:srgbClr val="002F8E"/>
                </a:solidFill>
              </a:rPr>
              <a:t>; </a:t>
            </a:r>
            <a:r>
              <a:rPr lang="en-US" i="1" u="sng" dirty="0" smtClean="0">
                <a:solidFill>
                  <a:srgbClr val="002F8E"/>
                </a:solidFill>
              </a:rPr>
              <a:t>He will judge the peoples</a:t>
            </a:r>
            <a:r>
              <a:rPr lang="en-US" i="1" dirty="0" smtClean="0">
                <a:solidFill>
                  <a:srgbClr val="002F8E"/>
                </a:solidFill>
              </a:rPr>
              <a:t> with equity.”</a:t>
            </a:r>
            <a:endParaRPr lang="en-US" i="1" dirty="0">
              <a:effectLst>
                <a:glow rad="63500">
                  <a:schemeClr val="accent4">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effectLst>
                  <a:glow rad="63500">
                    <a:schemeClr val="accent4">
                      <a:satMod val="175000"/>
                      <a:alpha val="40000"/>
                    </a:schemeClr>
                  </a:glow>
                </a:effectLst>
              </a:rPr>
              <a:t>Frame of Reference</a:t>
            </a:r>
            <a:r>
              <a:rPr lang="en-US" dirty="0" smtClean="0">
                <a:effectLst>
                  <a:glow rad="63500">
                    <a:schemeClr val="accent4">
                      <a:satMod val="175000"/>
                      <a:alpha val="40000"/>
                    </a:schemeClr>
                  </a:glow>
                </a:effectLst>
              </a:rPr>
              <a:t> </a:t>
            </a:r>
            <a:endParaRPr lang="en-US" dirty="0">
              <a:effectLst>
                <a:glow rad="63500">
                  <a:schemeClr val="accent4">
                    <a:satMod val="175000"/>
                    <a:alpha val="40000"/>
                  </a:schemeClr>
                </a:glow>
              </a:effectLst>
            </a:endParaRPr>
          </a:p>
        </p:txBody>
      </p:sp>
      <p:sp>
        <p:nvSpPr>
          <p:cNvPr id="3" name="Content Placeholder 2"/>
          <p:cNvSpPr>
            <a:spLocks noGrp="1"/>
          </p:cNvSpPr>
          <p:nvPr>
            <p:ph idx="1"/>
          </p:nvPr>
        </p:nvSpPr>
        <p:spPr>
          <a:xfrm>
            <a:off x="457200" y="762000"/>
            <a:ext cx="8229600" cy="5364163"/>
          </a:xfrm>
        </p:spPr>
        <p:txBody>
          <a:bodyPr>
            <a:normAutofit fontScale="85000" lnSpcReduction="10000"/>
          </a:bodyPr>
          <a:lstStyle/>
          <a:p>
            <a:r>
              <a:rPr lang="en-US" dirty="0" smtClean="0">
                <a:effectLst>
                  <a:glow rad="63500">
                    <a:schemeClr val="accent4">
                      <a:satMod val="175000"/>
                      <a:alpha val="40000"/>
                    </a:schemeClr>
                  </a:glow>
                </a:effectLst>
              </a:rPr>
              <a:t>The term “earth” as used in Psalm 104:5, does not refer to the planet, but to the land as distinct from the seas. The Hebrew word for “earth” (</a:t>
            </a:r>
            <a:r>
              <a:rPr lang="en-US" i="1" dirty="0" err="1" smtClean="0">
                <a:effectLst>
                  <a:glow rad="63500">
                    <a:schemeClr val="accent4">
                      <a:satMod val="175000"/>
                      <a:alpha val="40000"/>
                    </a:schemeClr>
                  </a:glow>
                </a:effectLst>
              </a:rPr>
              <a:t>erets</a:t>
            </a:r>
            <a:r>
              <a:rPr lang="en-US" dirty="0" smtClean="0">
                <a:effectLst>
                  <a:glow rad="63500">
                    <a:schemeClr val="accent4">
                      <a:satMod val="175000"/>
                      <a:alpha val="40000"/>
                    </a:schemeClr>
                  </a:glow>
                </a:effectLst>
              </a:rPr>
              <a:t>) can have either meaning, depending on the context.</a:t>
            </a:r>
          </a:p>
          <a:p>
            <a:r>
              <a:rPr lang="en-US" b="1" dirty="0" smtClean="0">
                <a:effectLst>
                  <a:glow rad="63500">
                    <a:schemeClr val="accent4">
                      <a:satMod val="175000"/>
                      <a:alpha val="40000"/>
                    </a:schemeClr>
                  </a:glow>
                </a:effectLst>
              </a:rPr>
              <a:t>Psalm 104:5-9 – </a:t>
            </a:r>
            <a:r>
              <a:rPr lang="en-US" i="1" baseline="30000" dirty="0" smtClean="0">
                <a:solidFill>
                  <a:srgbClr val="002F8E"/>
                </a:solidFill>
              </a:rPr>
              <a:t>5</a:t>
            </a:r>
            <a:r>
              <a:rPr lang="en-US" i="1" dirty="0" smtClean="0">
                <a:solidFill>
                  <a:srgbClr val="002F8E"/>
                </a:solidFill>
              </a:rPr>
              <a:t> He set the earth </a:t>
            </a:r>
            <a:r>
              <a:rPr lang="en-US" dirty="0" smtClean="0">
                <a:solidFill>
                  <a:srgbClr val="002F8E"/>
                </a:solidFill>
                <a:effectLst>
                  <a:glow rad="101600">
                    <a:schemeClr val="accent4">
                      <a:satMod val="175000"/>
                      <a:alpha val="40000"/>
                    </a:schemeClr>
                  </a:glow>
                </a:effectLst>
              </a:rPr>
              <a:t>[i.e. the land] </a:t>
            </a:r>
            <a:r>
              <a:rPr lang="en-US" i="1" dirty="0" smtClean="0">
                <a:solidFill>
                  <a:srgbClr val="002F8E"/>
                </a:solidFill>
              </a:rPr>
              <a:t>on its foundations, so that it should never be moved. </a:t>
            </a:r>
            <a:r>
              <a:rPr lang="en-US" i="1" baseline="30000" dirty="0" smtClean="0">
                <a:solidFill>
                  <a:srgbClr val="002F8E"/>
                </a:solidFill>
              </a:rPr>
              <a:t>6</a:t>
            </a:r>
            <a:r>
              <a:rPr lang="en-US" i="1" dirty="0" smtClean="0">
                <a:solidFill>
                  <a:srgbClr val="002F8E"/>
                </a:solidFill>
              </a:rPr>
              <a:t> You covered it with the deep as with a garment; the waters stood above the mountains</a:t>
            </a:r>
            <a:r>
              <a:rPr lang="en-US" dirty="0" smtClean="0">
                <a:solidFill>
                  <a:srgbClr val="002F8E"/>
                </a:solidFill>
              </a:rPr>
              <a:t>.</a:t>
            </a:r>
            <a:r>
              <a:rPr lang="en-US" i="1" dirty="0" smtClean="0">
                <a:solidFill>
                  <a:srgbClr val="002F8E"/>
                </a:solidFill>
              </a:rPr>
              <a:t> </a:t>
            </a:r>
            <a:r>
              <a:rPr lang="en-US" i="1" baseline="30000" dirty="0" smtClean="0">
                <a:solidFill>
                  <a:srgbClr val="002F8E"/>
                </a:solidFill>
              </a:rPr>
              <a:t>7</a:t>
            </a:r>
            <a:r>
              <a:rPr lang="en-US" i="1" dirty="0" smtClean="0">
                <a:solidFill>
                  <a:srgbClr val="002F8E"/>
                </a:solidFill>
              </a:rPr>
              <a:t> At your rebuke they fled; at the sound of your thunder they took to flight. </a:t>
            </a:r>
            <a:r>
              <a:rPr lang="en-US" i="1" baseline="30000" dirty="0" smtClean="0">
                <a:solidFill>
                  <a:srgbClr val="002F8E"/>
                </a:solidFill>
              </a:rPr>
              <a:t>8</a:t>
            </a:r>
            <a:r>
              <a:rPr lang="en-US" i="1" dirty="0" smtClean="0">
                <a:solidFill>
                  <a:srgbClr val="002F8E"/>
                </a:solidFill>
              </a:rPr>
              <a:t> The mountains rose, the valleys sank down to the place that you appointed for them. </a:t>
            </a:r>
            <a:r>
              <a:rPr lang="en-US" i="1" baseline="30000" dirty="0" smtClean="0">
                <a:solidFill>
                  <a:srgbClr val="002F8E"/>
                </a:solidFill>
              </a:rPr>
              <a:t>9</a:t>
            </a:r>
            <a:r>
              <a:rPr lang="en-US" i="1" dirty="0" smtClean="0">
                <a:solidFill>
                  <a:srgbClr val="002F8E"/>
                </a:solidFill>
              </a:rPr>
              <a:t> You set a boundary that they may not pass, so that they might not again cover the earth.</a:t>
            </a:r>
            <a:endParaRPr lang="en-US" i="1" dirty="0">
              <a:solidFill>
                <a:srgbClr val="002F8E"/>
              </a:solidFill>
              <a:effectLst>
                <a:glow rad="63500">
                  <a:schemeClr val="accent4">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t="-5000" r="-18000" b="-49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459162"/>
          </a:xfrm>
        </p:spPr>
        <p:txBody>
          <a:bodyPr>
            <a:noAutofit/>
          </a:bodyPr>
          <a:lstStyle/>
          <a:p>
            <a:r>
              <a:rPr lang="en-US" sz="11500" b="1" dirty="0" smtClean="0">
                <a:solidFill>
                  <a:schemeClr val="bg1"/>
                </a:solidFill>
                <a:effectLst>
                  <a:outerShdw blurRad="76200" dist="76200" dir="2700000" algn="tl" rotWithShape="0">
                    <a:schemeClr val="bg1">
                      <a:lumMod val="50000"/>
                    </a:schemeClr>
                  </a:outerShdw>
                </a:effectLst>
              </a:rPr>
              <a:t>Quotations in the Bible</a:t>
            </a:r>
            <a:endParaRPr lang="en-US" sz="11500" dirty="0">
              <a:solidFill>
                <a:schemeClr val="bg1"/>
              </a:solidFill>
              <a:effectLst>
                <a:outerShdw blurRad="76200" dist="76200" dir="2700000" algn="tl" rotWithShape="0">
                  <a:schemeClr val="bg1">
                    <a:lumMod val="50000"/>
                  </a:schemeClr>
                </a:outerShdw>
              </a:effectLst>
            </a:endParaRPr>
          </a:p>
        </p:txBody>
      </p:sp>
    </p:spTree>
  </p:cSld>
  <p:clrMapOvr>
    <a:masterClrMapping/>
  </p:clrMapOvr>
  <p:transition>
    <p:newsflash/>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9000" t="-5000" r="-18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dirty="0" smtClean="0">
                <a:effectLst>
                  <a:glow rad="101600">
                    <a:srgbClr val="FFFF66">
                      <a:alpha val="60000"/>
                    </a:srgbClr>
                  </a:glow>
                </a:effectLst>
              </a:rPr>
              <a:t>Quotations in the Bible</a:t>
            </a:r>
            <a:endParaRPr lang="en-US" dirty="0">
              <a:effectLst>
                <a:glow rad="101600">
                  <a:srgbClr val="FFFF66">
                    <a:alpha val="60000"/>
                  </a:srgbClr>
                </a:glow>
              </a:effectLst>
            </a:endParaRPr>
          </a:p>
        </p:txBody>
      </p:sp>
      <p:sp>
        <p:nvSpPr>
          <p:cNvPr id="3" name="Content Placeholder 2"/>
          <p:cNvSpPr>
            <a:spLocks noGrp="1"/>
          </p:cNvSpPr>
          <p:nvPr>
            <p:ph idx="1"/>
          </p:nvPr>
        </p:nvSpPr>
        <p:spPr>
          <a:xfrm>
            <a:off x="457200" y="685800"/>
            <a:ext cx="8229600" cy="5943600"/>
          </a:xfrm>
        </p:spPr>
        <p:txBody>
          <a:bodyPr>
            <a:normAutofit fontScale="92500" lnSpcReduction="20000"/>
          </a:bodyPr>
          <a:lstStyle/>
          <a:p>
            <a:r>
              <a:rPr lang="en-US" dirty="0" smtClean="0">
                <a:effectLst>
                  <a:glow rad="101600">
                    <a:srgbClr val="FFFF66">
                      <a:alpha val="60000"/>
                    </a:srgbClr>
                  </a:glow>
                </a:effectLst>
              </a:rPr>
              <a:t>In contemporary American culture, we are used to quoting a person’s exact words, and placing them in quotation marks. We call this a direct quote. But when we give an indirect quote (with no quotation marks) we only expect an accurate report of the substance of the statement. </a:t>
            </a:r>
          </a:p>
          <a:p>
            <a:r>
              <a:rPr lang="en-US" dirty="0" smtClean="0">
                <a:effectLst>
                  <a:glow rad="101600">
                    <a:srgbClr val="FFFF66">
                      <a:alpha val="60000"/>
                    </a:srgbClr>
                  </a:glow>
                </a:effectLst>
              </a:rPr>
              <a:t>For example, if we say: “Elliot said that he would return home for supper right away.”</a:t>
            </a:r>
          </a:p>
          <a:p>
            <a:r>
              <a:rPr lang="en-US" dirty="0" smtClean="0">
                <a:effectLst>
                  <a:glow rad="101600">
                    <a:srgbClr val="FFFF66">
                      <a:alpha val="60000"/>
                    </a:srgbClr>
                  </a:glow>
                </a:effectLst>
              </a:rPr>
              <a:t>When Elliot actually said: “I will come to the house to eat in two minutes.”</a:t>
            </a:r>
          </a:p>
          <a:p>
            <a:r>
              <a:rPr lang="en-US" dirty="0" smtClean="0">
                <a:effectLst>
                  <a:glow rad="101600">
                    <a:srgbClr val="FFFF66">
                      <a:alpha val="60000"/>
                    </a:srgbClr>
                  </a:glow>
                </a:effectLst>
              </a:rPr>
              <a:t>Our statement does not quote Elliot directly, but it is an acceptable and truthful report of Elliot’s actual statement even though our indirect quotation included </a:t>
            </a:r>
            <a:r>
              <a:rPr lang="en-US" b="1" i="1" dirty="0" smtClean="0">
                <a:effectLst>
                  <a:glow rad="101600">
                    <a:srgbClr val="FFFF66">
                      <a:alpha val="60000"/>
                    </a:srgbClr>
                  </a:glow>
                </a:effectLst>
              </a:rPr>
              <a:t>none</a:t>
            </a:r>
            <a:r>
              <a:rPr lang="en-US" dirty="0" smtClean="0">
                <a:effectLst>
                  <a:glow rad="101600">
                    <a:srgbClr val="FFFF66">
                      <a:alpha val="60000"/>
                    </a:srgbClr>
                  </a:glow>
                </a:effectLst>
              </a:rPr>
              <a:t> of Elliot’s original words!</a:t>
            </a:r>
          </a:p>
          <a:p>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9000" t="-5000" r="-18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dirty="0" smtClean="0">
                <a:effectLst>
                  <a:glow rad="101600">
                    <a:srgbClr val="FFFF66">
                      <a:alpha val="60000"/>
                    </a:srgbClr>
                  </a:glow>
                </a:effectLst>
              </a:rPr>
              <a:t>Quotations in the Bible</a:t>
            </a:r>
            <a:endParaRPr lang="en-US" dirty="0">
              <a:effectLst>
                <a:glow rad="101600">
                  <a:srgbClr val="FFFF66">
                    <a:alpha val="60000"/>
                  </a:srgbClr>
                </a:glow>
              </a:effectLst>
            </a:endParaRPr>
          </a:p>
        </p:txBody>
      </p:sp>
      <p:sp>
        <p:nvSpPr>
          <p:cNvPr id="3" name="Content Placeholder 2"/>
          <p:cNvSpPr>
            <a:spLocks noGrp="1"/>
          </p:cNvSpPr>
          <p:nvPr>
            <p:ph idx="1"/>
          </p:nvPr>
        </p:nvSpPr>
        <p:spPr>
          <a:xfrm>
            <a:off x="457200" y="685800"/>
            <a:ext cx="8229600" cy="5943600"/>
          </a:xfrm>
        </p:spPr>
        <p:txBody>
          <a:bodyPr>
            <a:normAutofit fontScale="92500" lnSpcReduction="20000"/>
          </a:bodyPr>
          <a:lstStyle/>
          <a:p>
            <a:r>
              <a:rPr lang="en-US" dirty="0" smtClean="0">
                <a:effectLst>
                  <a:glow rad="101600">
                    <a:srgbClr val="FFFF66">
                      <a:alpha val="60000"/>
                    </a:srgbClr>
                  </a:glow>
                </a:effectLst>
              </a:rPr>
              <a:t>In biblical times, written Hebrew and Greek had no quotation marks or equivalent kinds of punctuation, nor were they particularly bound by our Western ideas about the importance of giving direct, word-for-word quotations.</a:t>
            </a:r>
          </a:p>
          <a:p>
            <a:r>
              <a:rPr lang="en-US" dirty="0" smtClean="0">
                <a:effectLst>
                  <a:glow rad="101600">
                    <a:srgbClr val="FFFF66">
                      <a:alpha val="60000"/>
                    </a:srgbClr>
                  </a:glow>
                </a:effectLst>
              </a:rPr>
              <a:t>In biblical times, a citation of what another person said, needed only to accurately represent the </a:t>
            </a:r>
            <a:r>
              <a:rPr lang="en-US" i="1" dirty="0" smtClean="0">
                <a:effectLst>
                  <a:glow rad="101600">
                    <a:srgbClr val="FFFF66">
                      <a:alpha val="60000"/>
                    </a:srgbClr>
                  </a:glow>
                </a:effectLst>
              </a:rPr>
              <a:t>content</a:t>
            </a:r>
            <a:r>
              <a:rPr lang="en-US" dirty="0" smtClean="0">
                <a:effectLst>
                  <a:glow rad="101600">
                    <a:srgbClr val="FFFF66">
                      <a:alpha val="60000"/>
                    </a:srgbClr>
                  </a:glow>
                </a:effectLst>
              </a:rPr>
              <a:t> of what a person said (like our indirect quotes). </a:t>
            </a:r>
          </a:p>
          <a:p>
            <a:r>
              <a:rPr lang="en-US" dirty="0" smtClean="0">
                <a:effectLst>
                  <a:glow rad="101600">
                    <a:srgbClr val="FFFF66">
                      <a:alpha val="60000"/>
                    </a:srgbClr>
                  </a:glow>
                </a:effectLst>
              </a:rPr>
              <a:t>Therefore we need to recognize that when a biblical writer “quotes” or cites something that was written or spoken in their day, they are not necessarily giving us a word for word quotation, but rather an accurate </a:t>
            </a:r>
            <a:r>
              <a:rPr lang="en-US" b="1" i="1" dirty="0" smtClean="0">
                <a:effectLst>
                  <a:glow rad="101600">
                    <a:srgbClr val="FFFF66">
                      <a:alpha val="60000"/>
                    </a:srgbClr>
                  </a:glow>
                </a:effectLst>
              </a:rPr>
              <a:t>representation</a:t>
            </a:r>
            <a:r>
              <a:rPr lang="en-US" dirty="0" smtClean="0">
                <a:effectLst>
                  <a:glow rad="101600">
                    <a:srgbClr val="FFFF66">
                      <a:alpha val="60000"/>
                    </a:srgbClr>
                  </a:glow>
                </a:effectLst>
              </a:rPr>
              <a:t> of what was originally written or spoken.</a:t>
            </a:r>
          </a:p>
          <a:p>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9000" t="-5000" r="-18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dirty="0" smtClean="0">
                <a:effectLst>
                  <a:glow rad="101600">
                    <a:srgbClr val="FFFF66">
                      <a:alpha val="60000"/>
                    </a:srgbClr>
                  </a:glow>
                </a:effectLst>
              </a:rPr>
              <a:t>Quotations in the Bible</a:t>
            </a:r>
            <a:endParaRPr lang="en-US" dirty="0">
              <a:effectLst>
                <a:glow rad="101600">
                  <a:srgbClr val="FFFF66">
                    <a:alpha val="60000"/>
                  </a:srgbClr>
                </a:glow>
              </a:effectLst>
            </a:endParaRPr>
          </a:p>
        </p:txBody>
      </p:sp>
      <p:sp>
        <p:nvSpPr>
          <p:cNvPr id="3" name="Content Placeholder 2"/>
          <p:cNvSpPr>
            <a:spLocks noGrp="1"/>
          </p:cNvSpPr>
          <p:nvPr>
            <p:ph idx="1"/>
          </p:nvPr>
        </p:nvSpPr>
        <p:spPr>
          <a:xfrm>
            <a:off x="457200" y="685800"/>
            <a:ext cx="8229600" cy="5486400"/>
          </a:xfrm>
        </p:spPr>
        <p:txBody>
          <a:bodyPr>
            <a:normAutofit fontScale="92500" lnSpcReduction="20000"/>
          </a:bodyPr>
          <a:lstStyle/>
          <a:p>
            <a:r>
              <a:rPr lang="en-US" dirty="0" smtClean="0">
                <a:effectLst>
                  <a:glow rad="101600">
                    <a:srgbClr val="FFFF66">
                      <a:alpha val="60000"/>
                    </a:srgbClr>
                  </a:glow>
                </a:effectLst>
              </a:rPr>
              <a:t>So for example, the Bible tells us that when Jesus was crucified </a:t>
            </a:r>
            <a:r>
              <a:rPr lang="en-US" i="1" dirty="0" smtClean="0">
                <a:effectLst>
                  <a:glow rad="101600">
                    <a:srgbClr val="FFFF66">
                      <a:alpha val="60000"/>
                    </a:srgbClr>
                  </a:glow>
                </a:effectLst>
              </a:rPr>
              <a:t>“</a:t>
            </a:r>
            <a:r>
              <a:rPr lang="en-US" i="1" dirty="0" smtClean="0">
                <a:solidFill>
                  <a:srgbClr val="002F8E"/>
                </a:solidFill>
              </a:rPr>
              <a:t>Pilate also wrote an inscription and put it on the cross.</a:t>
            </a:r>
            <a:r>
              <a:rPr lang="en-US" i="1" dirty="0" smtClean="0">
                <a:effectLst>
                  <a:glow rad="101600">
                    <a:srgbClr val="FFFF66">
                      <a:alpha val="60000"/>
                    </a:srgbClr>
                  </a:glow>
                </a:effectLst>
              </a:rPr>
              <a:t>” </a:t>
            </a:r>
            <a:r>
              <a:rPr lang="en-US" dirty="0" smtClean="0">
                <a:effectLst>
                  <a:glow rad="101600">
                    <a:srgbClr val="FFFF66">
                      <a:alpha val="60000"/>
                    </a:srgbClr>
                  </a:glow>
                </a:effectLst>
              </a:rPr>
              <a:t>(John 19:19). Each of the four Gospels quote the notice in a slightly different way:</a:t>
            </a:r>
          </a:p>
          <a:p>
            <a:pPr lvl="1"/>
            <a:r>
              <a:rPr lang="en-US" i="1" dirty="0" smtClean="0">
                <a:solidFill>
                  <a:srgbClr val="002F8E"/>
                </a:solidFill>
              </a:rPr>
              <a:t>This is Jesus, the King of the Jews </a:t>
            </a:r>
            <a:r>
              <a:rPr lang="en-US" dirty="0" smtClean="0"/>
              <a:t>(Matthew 27:37)</a:t>
            </a:r>
          </a:p>
          <a:p>
            <a:pPr lvl="1"/>
            <a:r>
              <a:rPr lang="en-US" i="1" dirty="0" smtClean="0">
                <a:solidFill>
                  <a:srgbClr val="002F8E"/>
                </a:solidFill>
              </a:rPr>
              <a:t>The King of the Jews </a:t>
            </a:r>
            <a:r>
              <a:rPr lang="en-US" dirty="0" smtClean="0"/>
              <a:t>(Mark 15:26)</a:t>
            </a:r>
            <a:endParaRPr lang="en-US" dirty="0" smtClean="0">
              <a:effectLst>
                <a:glow rad="101600">
                  <a:srgbClr val="FFFF66">
                    <a:alpha val="60000"/>
                  </a:srgbClr>
                </a:glow>
              </a:effectLst>
            </a:endParaRPr>
          </a:p>
          <a:p>
            <a:pPr lvl="1"/>
            <a:r>
              <a:rPr lang="en-US" i="1" dirty="0" smtClean="0">
                <a:solidFill>
                  <a:srgbClr val="002F8E"/>
                </a:solidFill>
              </a:rPr>
              <a:t>This is the King of the Jews </a:t>
            </a:r>
            <a:r>
              <a:rPr lang="en-US" dirty="0" smtClean="0"/>
              <a:t>(Luke 23:38) </a:t>
            </a:r>
          </a:p>
          <a:p>
            <a:pPr lvl="1"/>
            <a:r>
              <a:rPr lang="en-US" i="1" dirty="0" smtClean="0">
                <a:solidFill>
                  <a:srgbClr val="002F8E"/>
                </a:solidFill>
              </a:rPr>
              <a:t>Jesus of Nazareth, the King of the Jews</a:t>
            </a:r>
            <a:r>
              <a:rPr lang="en-US" dirty="0" smtClean="0"/>
              <a:t> (John 19:19)</a:t>
            </a:r>
          </a:p>
          <a:p>
            <a:r>
              <a:rPr lang="en-US" dirty="0" smtClean="0">
                <a:effectLst>
                  <a:glow rad="101600">
                    <a:srgbClr val="FFFF66">
                      <a:alpha val="60000"/>
                    </a:srgbClr>
                  </a:glow>
                </a:effectLst>
              </a:rPr>
              <a:t>William Hendriksen in his commentary on John suggests that the full title must have been: “</a:t>
            </a:r>
            <a:r>
              <a:rPr lang="en-US" b="1" i="1" dirty="0" smtClean="0">
                <a:effectLst>
                  <a:glow rad="101600">
                    <a:srgbClr val="FFFF66">
                      <a:alpha val="60000"/>
                    </a:srgbClr>
                  </a:glow>
                </a:effectLst>
              </a:rPr>
              <a:t>This is Jesus of Nazareth the King of the Jews</a:t>
            </a:r>
            <a:r>
              <a:rPr lang="en-US" dirty="0" smtClean="0">
                <a:effectLst>
                  <a:glow rad="101600">
                    <a:srgbClr val="FFFF66">
                      <a:alpha val="60000"/>
                    </a:srgbClr>
                  </a:glow>
                </a:effectLst>
              </a:rPr>
              <a:t>” – and each writer gives the gist as he sees it.*</a:t>
            </a:r>
            <a:endParaRPr lang="en-US" dirty="0">
              <a:effectLst>
                <a:glow rad="101600">
                  <a:srgbClr val="FFFF66">
                    <a:alpha val="60000"/>
                  </a:srgbClr>
                </a:glow>
              </a:effectLst>
            </a:endParaRPr>
          </a:p>
        </p:txBody>
      </p:sp>
      <p:sp>
        <p:nvSpPr>
          <p:cNvPr id="4" name="TextBox 3"/>
          <p:cNvSpPr txBox="1"/>
          <p:nvPr/>
        </p:nvSpPr>
        <p:spPr>
          <a:xfrm>
            <a:off x="914400" y="6324600"/>
            <a:ext cx="5469318" cy="369332"/>
          </a:xfrm>
          <a:prstGeom prst="rect">
            <a:avLst/>
          </a:prstGeom>
          <a:noFill/>
        </p:spPr>
        <p:txBody>
          <a:bodyPr wrap="none" rtlCol="0">
            <a:spAutoFit/>
          </a:bodyPr>
          <a:lstStyle/>
          <a:p>
            <a:r>
              <a:rPr lang="en-US" dirty="0" smtClean="0">
                <a:effectLst>
                  <a:glow rad="101600">
                    <a:srgbClr val="FFFF66">
                      <a:alpha val="60000"/>
                    </a:srgbClr>
                  </a:glow>
                </a:effectLst>
              </a:rPr>
              <a:t>*William Hendriksen,  NTC on the Gospel of John, p. 427</a:t>
            </a:r>
            <a:endParaRPr lang="en-US" dirty="0">
              <a:effectLst>
                <a:glow rad="101600">
                  <a:srgbClr val="FFFF66">
                    <a:alpha val="60000"/>
                  </a:srgb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par>
                          <p:cTn id="38" fill="hold">
                            <p:stCondLst>
                              <p:cond delay="500"/>
                            </p:stCondLst>
                            <p:childTnLst>
                              <p:par>
                                <p:cTn id="39" presetID="53"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9000" t="-5000" r="-18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dirty="0" smtClean="0">
                <a:effectLst>
                  <a:glow rad="101600">
                    <a:srgbClr val="FFFF66">
                      <a:alpha val="60000"/>
                    </a:srgbClr>
                  </a:glow>
                </a:effectLst>
              </a:rPr>
              <a:t>Quotations in the Bible</a:t>
            </a:r>
            <a:endParaRPr lang="en-US" dirty="0">
              <a:effectLst>
                <a:glow rad="101600">
                  <a:srgbClr val="FFFF66">
                    <a:alpha val="60000"/>
                  </a:srgbClr>
                </a:glow>
              </a:effectLst>
            </a:endParaRPr>
          </a:p>
        </p:txBody>
      </p:sp>
      <p:sp>
        <p:nvSpPr>
          <p:cNvPr id="3" name="Content Placeholder 2"/>
          <p:cNvSpPr>
            <a:spLocks noGrp="1"/>
          </p:cNvSpPr>
          <p:nvPr>
            <p:ph idx="1"/>
          </p:nvPr>
        </p:nvSpPr>
        <p:spPr>
          <a:xfrm>
            <a:off x="457200" y="685800"/>
            <a:ext cx="8229600" cy="5486400"/>
          </a:xfrm>
        </p:spPr>
        <p:txBody>
          <a:bodyPr>
            <a:normAutofit/>
          </a:bodyPr>
          <a:lstStyle/>
          <a:p>
            <a:r>
              <a:rPr lang="en-US" dirty="0" smtClean="0">
                <a:effectLst>
                  <a:glow rad="101600">
                    <a:srgbClr val="FFFF66">
                      <a:alpha val="60000"/>
                    </a:srgbClr>
                  </a:glow>
                </a:effectLst>
              </a:rPr>
              <a:t>Likewise, we should not assume when speeches or long discourses are recorded in the Bible (for example, Jesus’ “Sermon on the Mount” or Paul’s “Mars Hill” speech at Athens) that we have been given a word for word </a:t>
            </a:r>
            <a:r>
              <a:rPr lang="en-US" u="sng" dirty="0" smtClean="0">
                <a:effectLst>
                  <a:glow rad="101600">
                    <a:srgbClr val="FFFF66">
                      <a:alpha val="60000"/>
                    </a:srgbClr>
                  </a:glow>
                </a:effectLst>
              </a:rPr>
              <a:t>transcript</a:t>
            </a:r>
            <a:r>
              <a:rPr lang="en-US" dirty="0" smtClean="0">
                <a:effectLst>
                  <a:glow rad="101600">
                    <a:srgbClr val="FFFF66">
                      <a:alpha val="60000"/>
                    </a:srgbClr>
                  </a:glow>
                </a:effectLst>
              </a:rPr>
              <a:t> of what was said.</a:t>
            </a:r>
          </a:p>
          <a:p>
            <a:r>
              <a:rPr lang="en-US" dirty="0" smtClean="0">
                <a:effectLst>
                  <a:glow rad="101600">
                    <a:srgbClr val="FFFF66">
                      <a:alpha val="60000"/>
                    </a:srgbClr>
                  </a:glow>
                </a:effectLst>
              </a:rPr>
              <a:t>Most likely, we have been given a </a:t>
            </a:r>
            <a:r>
              <a:rPr lang="en-US" u="sng" dirty="0" smtClean="0">
                <a:effectLst>
                  <a:glow rad="101600">
                    <a:srgbClr val="FFFF66">
                      <a:alpha val="60000"/>
                    </a:srgbClr>
                  </a:glow>
                </a:effectLst>
              </a:rPr>
              <a:t>summary</a:t>
            </a:r>
            <a:r>
              <a:rPr lang="en-US" dirty="0" smtClean="0">
                <a:effectLst>
                  <a:glow rad="101600">
                    <a:srgbClr val="FFFF66">
                      <a:alpha val="60000"/>
                    </a:srgbClr>
                  </a:glow>
                </a:effectLst>
              </a:rPr>
              <a:t> of the main ideas that were expressed by the speaker on those occasions.</a:t>
            </a:r>
            <a:endParaRPr lang="en-US" dirty="0">
              <a:effectLst>
                <a:glow rad="101600">
                  <a:srgbClr val="FFFF66">
                    <a:alpha val="60000"/>
                  </a:srgb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9000" t="-5000" r="-18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3600" b="1" dirty="0" smtClean="0">
                <a:effectLst>
                  <a:glow rad="101600">
                    <a:srgbClr val="FFFF66">
                      <a:alpha val="60000"/>
                    </a:srgbClr>
                  </a:glow>
                </a:effectLst>
              </a:rPr>
              <a:t>Quoting the Old Testament in the New</a:t>
            </a:r>
            <a:endParaRPr lang="en-US" sz="3600" dirty="0">
              <a:effectLst>
                <a:glow rad="101600">
                  <a:srgbClr val="FFFF66">
                    <a:alpha val="60000"/>
                  </a:srgbClr>
                </a:glow>
              </a:effectLst>
            </a:endParaRPr>
          </a:p>
        </p:txBody>
      </p:sp>
      <p:sp>
        <p:nvSpPr>
          <p:cNvPr id="3" name="Content Placeholder 2"/>
          <p:cNvSpPr>
            <a:spLocks noGrp="1"/>
          </p:cNvSpPr>
          <p:nvPr>
            <p:ph idx="1"/>
          </p:nvPr>
        </p:nvSpPr>
        <p:spPr>
          <a:xfrm>
            <a:off x="457200" y="685800"/>
            <a:ext cx="8229600" cy="6172200"/>
          </a:xfrm>
        </p:spPr>
        <p:txBody>
          <a:bodyPr>
            <a:normAutofit lnSpcReduction="10000"/>
          </a:bodyPr>
          <a:lstStyle/>
          <a:p>
            <a:r>
              <a:rPr lang="en-US" dirty="0" smtClean="0">
                <a:effectLst>
                  <a:glow rad="101600">
                    <a:srgbClr val="FFFF66">
                      <a:alpha val="60000"/>
                    </a:srgbClr>
                  </a:glow>
                </a:effectLst>
              </a:rPr>
              <a:t>When New Testament writers quote the Old Testament they will </a:t>
            </a:r>
            <a:r>
              <a:rPr lang="en-US" u="sng" dirty="0" smtClean="0">
                <a:effectLst>
                  <a:glow rad="101600">
                    <a:srgbClr val="FFFF66">
                      <a:alpha val="60000"/>
                    </a:srgbClr>
                  </a:glow>
                </a:effectLst>
              </a:rPr>
              <a:t>sometimes</a:t>
            </a:r>
            <a:r>
              <a:rPr lang="en-US" dirty="0" smtClean="0">
                <a:effectLst>
                  <a:glow rad="101600">
                    <a:srgbClr val="FFFF66">
                      <a:alpha val="60000"/>
                    </a:srgbClr>
                  </a:glow>
                </a:effectLst>
              </a:rPr>
              <a:t> cite </a:t>
            </a:r>
            <a:r>
              <a:rPr lang="en-US" u="sng" dirty="0" smtClean="0">
                <a:effectLst>
                  <a:glow rad="101600">
                    <a:srgbClr val="FFFF66">
                      <a:alpha val="60000"/>
                    </a:srgbClr>
                  </a:glow>
                </a:effectLst>
              </a:rPr>
              <a:t>the author</a:t>
            </a:r>
            <a:r>
              <a:rPr lang="en-US" dirty="0" smtClean="0">
                <a:effectLst>
                  <a:glow rad="101600">
                    <a:srgbClr val="FFFF66">
                      <a:alpha val="60000"/>
                    </a:srgbClr>
                  </a:glow>
                </a:effectLst>
              </a:rPr>
              <a:t> of their source:</a:t>
            </a:r>
          </a:p>
          <a:p>
            <a:pPr lvl="1"/>
            <a:r>
              <a:rPr lang="en-US" b="1" dirty="0" smtClean="0"/>
              <a:t>Romans 10:16 –</a:t>
            </a:r>
            <a:r>
              <a:rPr lang="en-US" dirty="0" smtClean="0"/>
              <a:t> </a:t>
            </a:r>
            <a:r>
              <a:rPr lang="en-US" i="1" dirty="0" smtClean="0">
                <a:solidFill>
                  <a:srgbClr val="002F8E"/>
                </a:solidFill>
              </a:rPr>
              <a:t>For </a:t>
            </a:r>
            <a:r>
              <a:rPr lang="en-US" i="1" u="sng" dirty="0" smtClean="0">
                <a:solidFill>
                  <a:srgbClr val="002F8E"/>
                </a:solidFill>
              </a:rPr>
              <a:t>Isaiah says</a:t>
            </a:r>
            <a:r>
              <a:rPr lang="en-US" i="1" dirty="0" smtClean="0">
                <a:solidFill>
                  <a:srgbClr val="002F8E"/>
                </a:solidFill>
              </a:rPr>
              <a:t>, "Lord, who has believed what he has heard from us?”</a:t>
            </a:r>
          </a:p>
          <a:p>
            <a:pPr lvl="1"/>
            <a:r>
              <a:rPr lang="en-US" b="1" dirty="0" smtClean="0"/>
              <a:t>Acts 2:25 </a:t>
            </a:r>
            <a:r>
              <a:rPr lang="en-US" i="1" dirty="0" smtClean="0">
                <a:solidFill>
                  <a:srgbClr val="002F8E"/>
                </a:solidFill>
              </a:rPr>
              <a:t>– For </a:t>
            </a:r>
            <a:r>
              <a:rPr lang="en-US" i="1" u="sng" dirty="0" smtClean="0">
                <a:solidFill>
                  <a:srgbClr val="002F8E"/>
                </a:solidFill>
              </a:rPr>
              <a:t>David says</a:t>
            </a:r>
            <a:r>
              <a:rPr lang="en-US" i="1" dirty="0" smtClean="0">
                <a:solidFill>
                  <a:srgbClr val="002F8E"/>
                </a:solidFill>
              </a:rPr>
              <a:t> concerning him, "'I saw the Lord always before me, for he is at my right hand that I may not be shaken”</a:t>
            </a:r>
          </a:p>
          <a:p>
            <a:r>
              <a:rPr lang="en-US" dirty="0" smtClean="0">
                <a:effectLst>
                  <a:glow rad="101600">
                    <a:srgbClr val="FFFF66">
                      <a:alpha val="60000"/>
                    </a:srgbClr>
                  </a:glow>
                </a:effectLst>
              </a:rPr>
              <a:t>Note: The New Testament writers could not give us the </a:t>
            </a:r>
            <a:r>
              <a:rPr lang="en-US" u="sng" dirty="0" smtClean="0">
                <a:effectLst>
                  <a:glow rad="101600">
                    <a:srgbClr val="FFFF66">
                      <a:alpha val="60000"/>
                    </a:srgbClr>
                  </a:glow>
                </a:effectLst>
              </a:rPr>
              <a:t>chapter and verse</a:t>
            </a:r>
            <a:r>
              <a:rPr lang="en-US" dirty="0" smtClean="0">
                <a:effectLst>
                  <a:glow rad="101600">
                    <a:srgbClr val="FFFF66">
                      <a:alpha val="60000"/>
                    </a:srgbClr>
                  </a:glow>
                </a:effectLst>
              </a:rPr>
              <a:t> of their citation, because the chapter and verse divisions found in our modern Bibles </a:t>
            </a:r>
            <a:r>
              <a:rPr lang="en-US" u="sng" dirty="0" smtClean="0">
                <a:effectLst>
                  <a:glow rad="101600">
                    <a:srgbClr val="FFFF66">
                      <a:alpha val="60000"/>
                    </a:srgbClr>
                  </a:glow>
                </a:effectLst>
              </a:rPr>
              <a:t>did not exist</a:t>
            </a:r>
            <a:r>
              <a:rPr lang="en-US" dirty="0" smtClean="0">
                <a:effectLst>
                  <a:glow rad="101600">
                    <a:srgbClr val="FFFF66">
                      <a:alpha val="60000"/>
                    </a:srgbClr>
                  </a:glow>
                </a:effectLst>
              </a:rPr>
              <a:t> at time the New Testament was being written!</a:t>
            </a:r>
            <a:endParaRPr lang="en-US" i="1" dirty="0" smtClean="0">
              <a:solidFill>
                <a:srgbClr val="002F8E"/>
              </a:solidFill>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9000" t="-5000" r="-18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3600" b="1" dirty="0" smtClean="0">
                <a:effectLst>
                  <a:glow rad="101600">
                    <a:srgbClr val="FFFF66">
                      <a:alpha val="60000"/>
                    </a:srgbClr>
                  </a:glow>
                </a:effectLst>
              </a:rPr>
              <a:t>Quoting the Old Testament in the New</a:t>
            </a:r>
            <a:endParaRPr lang="en-US" sz="3600" dirty="0">
              <a:effectLst>
                <a:glow rad="101600">
                  <a:srgbClr val="FFFF66">
                    <a:alpha val="60000"/>
                  </a:srgbClr>
                </a:glow>
              </a:effectLst>
            </a:endParaRPr>
          </a:p>
        </p:txBody>
      </p:sp>
      <p:sp>
        <p:nvSpPr>
          <p:cNvPr id="3" name="Content Placeholder 2"/>
          <p:cNvSpPr>
            <a:spLocks noGrp="1"/>
          </p:cNvSpPr>
          <p:nvPr>
            <p:ph idx="1"/>
          </p:nvPr>
        </p:nvSpPr>
        <p:spPr>
          <a:xfrm>
            <a:off x="457200" y="685800"/>
            <a:ext cx="8229600" cy="6172200"/>
          </a:xfrm>
        </p:spPr>
        <p:txBody>
          <a:bodyPr>
            <a:normAutofit lnSpcReduction="10000"/>
          </a:bodyPr>
          <a:lstStyle/>
          <a:p>
            <a:r>
              <a:rPr lang="en-US" u="sng" dirty="0" smtClean="0">
                <a:effectLst>
                  <a:glow rad="101600">
                    <a:srgbClr val="FFFF66">
                      <a:alpha val="60000"/>
                    </a:srgbClr>
                  </a:glow>
                </a:effectLst>
              </a:rPr>
              <a:t>Most of the time</a:t>
            </a:r>
            <a:r>
              <a:rPr lang="en-US" dirty="0" smtClean="0">
                <a:effectLst>
                  <a:glow rad="101600">
                    <a:srgbClr val="FFFF66">
                      <a:alpha val="60000"/>
                    </a:srgbClr>
                  </a:glow>
                </a:effectLst>
              </a:rPr>
              <a:t> when New Testament writers quote the Old Testament they will simply use a phrase that indicates to their reader that they are quoting </a:t>
            </a:r>
            <a:r>
              <a:rPr lang="en-US" u="sng" dirty="0" smtClean="0">
                <a:effectLst>
                  <a:glow rad="101600">
                    <a:srgbClr val="FFFF66">
                      <a:alpha val="60000"/>
                    </a:srgbClr>
                  </a:glow>
                </a:effectLst>
              </a:rPr>
              <a:t>scripture</a:t>
            </a:r>
            <a:r>
              <a:rPr lang="en-US" dirty="0" smtClean="0">
                <a:effectLst>
                  <a:glow rad="101600">
                    <a:srgbClr val="FFFF66">
                      <a:alpha val="60000"/>
                    </a:srgbClr>
                  </a:glow>
                </a:effectLst>
              </a:rPr>
              <a:t>, without giving the specific source:</a:t>
            </a:r>
          </a:p>
          <a:p>
            <a:pPr lvl="1"/>
            <a:r>
              <a:rPr lang="en-US" b="1" dirty="0" smtClean="0"/>
              <a:t>Rom 9:17a – </a:t>
            </a:r>
            <a:r>
              <a:rPr lang="en-US" i="1" dirty="0" smtClean="0">
                <a:solidFill>
                  <a:srgbClr val="002F8E"/>
                </a:solidFill>
              </a:rPr>
              <a:t>For </a:t>
            </a:r>
            <a:r>
              <a:rPr lang="en-US" i="1" u="sng" dirty="0" smtClean="0">
                <a:solidFill>
                  <a:srgbClr val="002F8E"/>
                </a:solidFill>
              </a:rPr>
              <a:t>the Scripture says</a:t>
            </a:r>
            <a:r>
              <a:rPr lang="en-US" i="1" dirty="0" smtClean="0">
                <a:solidFill>
                  <a:srgbClr val="002F8E"/>
                </a:solidFill>
              </a:rPr>
              <a:t> to Pharaoh, “For this very purpose I have raised you up”</a:t>
            </a:r>
          </a:p>
          <a:p>
            <a:pPr lvl="1"/>
            <a:r>
              <a:rPr lang="en-US" b="1" dirty="0" smtClean="0"/>
              <a:t>Hebrews 3:7 – </a:t>
            </a:r>
            <a:r>
              <a:rPr lang="en-US" i="1" dirty="0" smtClean="0">
                <a:solidFill>
                  <a:srgbClr val="002F8E"/>
                </a:solidFill>
              </a:rPr>
              <a:t>Therefore </a:t>
            </a:r>
            <a:r>
              <a:rPr lang="en-US" i="1" u="sng" dirty="0" smtClean="0">
                <a:solidFill>
                  <a:srgbClr val="002F8E"/>
                </a:solidFill>
              </a:rPr>
              <a:t>as the Holy Spirit says</a:t>
            </a:r>
            <a:r>
              <a:rPr lang="en-US" i="1" dirty="0" smtClean="0">
                <a:solidFill>
                  <a:srgbClr val="002F8E"/>
                </a:solidFill>
              </a:rPr>
              <a:t>, “Today, if you hear his voice…”</a:t>
            </a:r>
          </a:p>
          <a:p>
            <a:pPr lvl="1"/>
            <a:r>
              <a:rPr lang="en-US" b="1" dirty="0" smtClean="0"/>
              <a:t>Matthew 4:4b –</a:t>
            </a:r>
            <a:r>
              <a:rPr lang="en-US" dirty="0" smtClean="0"/>
              <a:t> </a:t>
            </a:r>
            <a:r>
              <a:rPr lang="en-US" i="1" dirty="0" smtClean="0">
                <a:solidFill>
                  <a:srgbClr val="002F8E"/>
                </a:solidFill>
              </a:rPr>
              <a:t> </a:t>
            </a:r>
            <a:r>
              <a:rPr lang="en-US" i="1" u="sng" dirty="0" smtClean="0">
                <a:solidFill>
                  <a:srgbClr val="002F8E"/>
                </a:solidFill>
              </a:rPr>
              <a:t>It is written</a:t>
            </a:r>
            <a:r>
              <a:rPr lang="en-US" i="1" dirty="0" smtClean="0">
                <a:solidFill>
                  <a:srgbClr val="002F8E"/>
                </a:solidFill>
              </a:rPr>
              <a:t>, “Man shall not live by bread alone…”</a:t>
            </a:r>
          </a:p>
          <a:p>
            <a:pPr lvl="1"/>
            <a:r>
              <a:rPr lang="en-US" b="1" dirty="0" smtClean="0"/>
              <a:t>Hebrews 2:6a – </a:t>
            </a:r>
            <a:r>
              <a:rPr lang="en-US" i="1" u="sng" dirty="0" smtClean="0">
                <a:solidFill>
                  <a:srgbClr val="002F8E"/>
                </a:solidFill>
              </a:rPr>
              <a:t>It has been testified somewhere</a:t>
            </a:r>
            <a:r>
              <a:rPr lang="en-US" i="1" dirty="0" smtClean="0">
                <a:solidFill>
                  <a:srgbClr val="002F8E"/>
                </a:solidFill>
              </a:rPr>
              <a:t>, "What is man, that you are mindful of him…”</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9000" t="-5000" r="-18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3600" b="1" dirty="0" smtClean="0">
                <a:effectLst>
                  <a:glow rad="101600">
                    <a:srgbClr val="FFFF66">
                      <a:alpha val="60000"/>
                    </a:srgbClr>
                  </a:glow>
                </a:effectLst>
              </a:rPr>
              <a:t>Quoting the Old Testament in the New</a:t>
            </a:r>
            <a:endParaRPr lang="en-US" sz="3600" dirty="0">
              <a:effectLst>
                <a:glow rad="101600">
                  <a:srgbClr val="FFFF66">
                    <a:alpha val="60000"/>
                  </a:srgbClr>
                </a:glow>
              </a:effectLst>
            </a:endParaRPr>
          </a:p>
        </p:txBody>
      </p:sp>
      <p:sp>
        <p:nvSpPr>
          <p:cNvPr id="3" name="Content Placeholder 2"/>
          <p:cNvSpPr>
            <a:spLocks noGrp="1"/>
          </p:cNvSpPr>
          <p:nvPr>
            <p:ph idx="1"/>
          </p:nvPr>
        </p:nvSpPr>
        <p:spPr>
          <a:xfrm>
            <a:off x="457200" y="685800"/>
            <a:ext cx="8229600" cy="6172200"/>
          </a:xfrm>
        </p:spPr>
        <p:txBody>
          <a:bodyPr>
            <a:normAutofit fontScale="92500" lnSpcReduction="20000"/>
          </a:bodyPr>
          <a:lstStyle/>
          <a:p>
            <a:r>
              <a:rPr lang="en-US" u="sng" dirty="0" smtClean="0">
                <a:effectLst>
                  <a:glow rad="101600">
                    <a:srgbClr val="FFFF66">
                      <a:alpha val="60000"/>
                    </a:srgbClr>
                  </a:glow>
                </a:effectLst>
              </a:rPr>
              <a:t>Sometimes</a:t>
            </a:r>
            <a:r>
              <a:rPr lang="en-US" dirty="0" smtClean="0">
                <a:effectLst>
                  <a:glow rad="101600">
                    <a:srgbClr val="FFFF66">
                      <a:alpha val="60000"/>
                    </a:srgbClr>
                  </a:glow>
                </a:effectLst>
              </a:rPr>
              <a:t> New Testament writers will  </a:t>
            </a:r>
            <a:r>
              <a:rPr lang="en-US" b="1" i="1" dirty="0" smtClean="0">
                <a:effectLst>
                  <a:glow rad="101600">
                    <a:srgbClr val="FFFF66">
                      <a:alpha val="60000"/>
                    </a:srgbClr>
                  </a:glow>
                </a:effectLst>
              </a:rPr>
              <a:t>string together </a:t>
            </a:r>
            <a:r>
              <a:rPr lang="en-US" b="1" i="1" u="sng" dirty="0" smtClean="0">
                <a:effectLst>
                  <a:glow rad="101600">
                    <a:srgbClr val="FFFF66">
                      <a:alpha val="60000"/>
                    </a:srgbClr>
                  </a:glow>
                </a:effectLst>
              </a:rPr>
              <a:t>several</a:t>
            </a:r>
            <a:r>
              <a:rPr lang="en-US" b="1" i="1" dirty="0" smtClean="0">
                <a:effectLst>
                  <a:glow rad="101600">
                    <a:srgbClr val="FFFF66">
                      <a:alpha val="60000"/>
                    </a:srgbClr>
                  </a:glow>
                </a:effectLst>
              </a:rPr>
              <a:t> </a:t>
            </a:r>
            <a:r>
              <a:rPr lang="en-US" dirty="0" smtClean="0">
                <a:effectLst>
                  <a:glow rad="101600">
                    <a:srgbClr val="FFFF66">
                      <a:alpha val="60000"/>
                    </a:srgbClr>
                  </a:glow>
                </a:effectLst>
              </a:rPr>
              <a:t>Old Testament </a:t>
            </a:r>
            <a:r>
              <a:rPr lang="en-US" b="1" i="1" dirty="0" smtClean="0">
                <a:effectLst>
                  <a:glow rad="101600">
                    <a:srgbClr val="FFFF66">
                      <a:alpha val="60000"/>
                    </a:srgbClr>
                  </a:glow>
                </a:effectLst>
              </a:rPr>
              <a:t>texts</a:t>
            </a:r>
            <a:r>
              <a:rPr lang="en-US" dirty="0" smtClean="0">
                <a:effectLst>
                  <a:glow rad="101600">
                    <a:srgbClr val="FFFF66">
                      <a:alpha val="60000"/>
                    </a:srgbClr>
                  </a:glow>
                </a:effectLst>
              </a:rPr>
              <a:t> without differentiating the different sources:</a:t>
            </a:r>
          </a:p>
          <a:p>
            <a:r>
              <a:rPr lang="en-US" b="1" dirty="0" smtClean="0"/>
              <a:t>Romans 3:10-18 –</a:t>
            </a:r>
            <a:r>
              <a:rPr lang="en-US" dirty="0" smtClean="0"/>
              <a:t> </a:t>
            </a:r>
            <a:r>
              <a:rPr lang="en-US" i="1" u="sng" dirty="0" smtClean="0">
                <a:solidFill>
                  <a:srgbClr val="002F8E"/>
                </a:solidFill>
              </a:rPr>
              <a:t>As it is written</a:t>
            </a:r>
            <a:r>
              <a:rPr lang="en-US" i="1" dirty="0" smtClean="0">
                <a:solidFill>
                  <a:srgbClr val="002F8E"/>
                </a:solidFill>
              </a:rPr>
              <a:t>: “None is righteous, no, not one; no one understands; no one seeks for God. All have turned aside; together they have become worthless; no one does good, not even one.” </a:t>
            </a:r>
            <a:r>
              <a:rPr lang="en-US" dirty="0" smtClean="0"/>
              <a:t>(Psalm 14:1-3; 53:1-3</a:t>
            </a:r>
            <a:r>
              <a:rPr lang="en-US" i="1" dirty="0" smtClean="0">
                <a:solidFill>
                  <a:srgbClr val="002F8E"/>
                </a:solidFill>
              </a:rPr>
              <a:t>) “Their throat is an open grave; they use their tongues to deceive.” </a:t>
            </a:r>
            <a:r>
              <a:rPr lang="en-US" dirty="0" smtClean="0"/>
              <a:t>(Psalm 5:9) </a:t>
            </a:r>
            <a:r>
              <a:rPr lang="en-US" i="1" dirty="0" smtClean="0">
                <a:solidFill>
                  <a:srgbClr val="002F8E"/>
                </a:solidFill>
              </a:rPr>
              <a:t>“The venom of asps is under their lips.” </a:t>
            </a:r>
            <a:r>
              <a:rPr lang="en-US" dirty="0" smtClean="0"/>
              <a:t>(Psalm 140:3) </a:t>
            </a:r>
            <a:r>
              <a:rPr lang="en-US" i="1" dirty="0" smtClean="0">
                <a:solidFill>
                  <a:srgbClr val="002F8E"/>
                </a:solidFill>
              </a:rPr>
              <a:t>“Their mouth is full of curses and bitterness.” </a:t>
            </a:r>
            <a:r>
              <a:rPr lang="en-US" dirty="0" smtClean="0"/>
              <a:t>(Psalm 10:7) </a:t>
            </a:r>
            <a:r>
              <a:rPr lang="en-US" i="1" dirty="0" smtClean="0">
                <a:solidFill>
                  <a:srgbClr val="002F8E"/>
                </a:solidFill>
              </a:rPr>
              <a:t>“Their feet are swift to shed blood; in their paths are ruin and misery, and the way of peace they have not known.” </a:t>
            </a:r>
            <a:r>
              <a:rPr lang="en-US" dirty="0" smtClean="0"/>
              <a:t>(Isaiah 59:7,8) </a:t>
            </a:r>
            <a:r>
              <a:rPr lang="en-US" i="1" dirty="0" smtClean="0">
                <a:solidFill>
                  <a:srgbClr val="002F8E"/>
                </a:solidFill>
              </a:rPr>
              <a:t>“There is no fear of God before their eyes.” </a:t>
            </a:r>
            <a:r>
              <a:rPr lang="en-US" dirty="0" smtClean="0"/>
              <a:t>(Psalm 36:1)</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solidFill>
                  <a:srgbClr val="FFFF00"/>
                </a:solidFill>
                <a:effectLst>
                  <a:outerShdw blurRad="76200" dist="63500" dir="2700000" algn="tl" rotWithShape="0">
                    <a:prstClr val="black"/>
                  </a:outerShdw>
                </a:effectLst>
              </a:rPr>
              <a:t>Examining the Context</a:t>
            </a:r>
            <a:endParaRPr lang="en-US" b="1" dirty="0">
              <a:solidFill>
                <a:srgbClr val="FFFF00"/>
              </a:solidFill>
              <a:effectLst>
                <a:outerShdw blurRad="76200" dist="63500" dir="2700000" algn="tl" rotWithShape="0">
                  <a:prstClr val="black"/>
                </a:outerShdw>
              </a:effectLst>
            </a:endParaRPr>
          </a:p>
        </p:txBody>
      </p:sp>
      <p:sp>
        <p:nvSpPr>
          <p:cNvPr id="3" name="Content Placeholder 2"/>
          <p:cNvSpPr>
            <a:spLocks noGrp="1"/>
          </p:cNvSpPr>
          <p:nvPr>
            <p:ph idx="1"/>
          </p:nvPr>
        </p:nvSpPr>
        <p:spPr>
          <a:xfrm>
            <a:off x="457200" y="914400"/>
            <a:ext cx="8229600" cy="5211763"/>
          </a:xfrm>
        </p:spPr>
        <p:txBody>
          <a:bodyPr>
            <a:normAutofit/>
          </a:bodyPr>
          <a:lstStyle/>
          <a:p>
            <a:r>
              <a:rPr lang="en-US" sz="3600" b="1" dirty="0" smtClean="0">
                <a:solidFill>
                  <a:srgbClr val="FFFF00"/>
                </a:solidFill>
                <a:effectLst>
                  <a:glow rad="101600">
                    <a:schemeClr val="tx1">
                      <a:alpha val="60000"/>
                    </a:schemeClr>
                  </a:glow>
                  <a:outerShdw blurRad="76200" dist="63500" dir="2700000" algn="tl" rotWithShape="0">
                    <a:prstClr val="black"/>
                  </a:outerShdw>
                </a:effectLst>
              </a:rPr>
              <a:t>What </a:t>
            </a:r>
            <a:r>
              <a:rPr lang="en-US" sz="3600" b="1" u="sng" dirty="0" smtClean="0">
                <a:solidFill>
                  <a:srgbClr val="FFFF00"/>
                </a:solidFill>
                <a:effectLst>
                  <a:glow rad="101600">
                    <a:schemeClr val="tx1">
                      <a:alpha val="60000"/>
                    </a:schemeClr>
                  </a:glow>
                  <a:outerShdw blurRad="76200" dist="63500" dir="2700000" algn="tl" rotWithShape="0">
                    <a:prstClr val="black"/>
                  </a:outerShdw>
                </a:effectLst>
              </a:rPr>
              <a:t>Testament</a:t>
            </a:r>
            <a:r>
              <a:rPr lang="en-US" sz="3600" b="1" dirty="0" smtClean="0">
                <a:solidFill>
                  <a:srgbClr val="FFFF00"/>
                </a:solidFill>
                <a:effectLst>
                  <a:glow rad="101600">
                    <a:schemeClr val="tx1">
                      <a:alpha val="60000"/>
                    </a:schemeClr>
                  </a:glow>
                  <a:outerShdw blurRad="76200" dist="63500" dir="2700000" algn="tl" rotWithShape="0">
                    <a:prstClr val="black"/>
                  </a:outerShdw>
                </a:effectLst>
              </a:rPr>
              <a:t> is it in? </a:t>
            </a:r>
          </a:p>
          <a:p>
            <a:pPr lvl="1"/>
            <a:r>
              <a:rPr lang="en-US" sz="3200" dirty="0" smtClean="0">
                <a:solidFill>
                  <a:srgbClr val="FFFF00"/>
                </a:solidFill>
                <a:effectLst>
                  <a:glow rad="101600">
                    <a:schemeClr val="tx1">
                      <a:alpha val="60000"/>
                    </a:schemeClr>
                  </a:glow>
                  <a:outerShdw blurRad="76200" dist="63500" dir="2700000" algn="tl" rotWithShape="0">
                    <a:prstClr val="black"/>
                  </a:outerShdw>
                </a:effectLst>
              </a:rPr>
              <a:t>The </a:t>
            </a:r>
            <a:r>
              <a:rPr lang="en-US" sz="3200" u="sng" dirty="0" smtClean="0">
                <a:solidFill>
                  <a:srgbClr val="FFFF00"/>
                </a:solidFill>
                <a:effectLst>
                  <a:glow rad="101600">
                    <a:schemeClr val="tx1">
                      <a:alpha val="60000"/>
                    </a:schemeClr>
                  </a:glow>
                  <a:outerShdw blurRad="76200" dist="63500" dir="2700000" algn="tl" rotWithShape="0">
                    <a:prstClr val="black"/>
                  </a:outerShdw>
                </a:effectLst>
              </a:rPr>
              <a:t>Old Testament</a:t>
            </a:r>
            <a:r>
              <a:rPr lang="en-US" sz="3200" dirty="0" smtClean="0">
                <a:solidFill>
                  <a:srgbClr val="FFFF00"/>
                </a:solidFill>
                <a:effectLst>
                  <a:glow rad="101600">
                    <a:schemeClr val="tx1">
                      <a:alpha val="60000"/>
                    </a:schemeClr>
                  </a:glow>
                  <a:outerShdw blurRad="76200" dist="63500" dir="2700000" algn="tl" rotWithShape="0">
                    <a:prstClr val="black"/>
                  </a:outerShdw>
                </a:effectLst>
              </a:rPr>
              <a:t> is primarily addressed to the nation of </a:t>
            </a:r>
            <a:r>
              <a:rPr lang="en-US" sz="3200" u="sng" dirty="0" smtClean="0">
                <a:solidFill>
                  <a:srgbClr val="FFFF00"/>
                </a:solidFill>
                <a:effectLst>
                  <a:glow rad="101600">
                    <a:schemeClr val="tx1">
                      <a:alpha val="60000"/>
                    </a:schemeClr>
                  </a:glow>
                  <a:outerShdw blurRad="76200" dist="63500" dir="2700000" algn="tl" rotWithShape="0">
                    <a:prstClr val="black"/>
                  </a:outerShdw>
                </a:effectLst>
              </a:rPr>
              <a:t>Israel</a:t>
            </a:r>
            <a:r>
              <a:rPr lang="en-US" sz="3200" dirty="0" smtClean="0">
                <a:solidFill>
                  <a:srgbClr val="FFFF00"/>
                </a:solidFill>
                <a:effectLst>
                  <a:glow rad="101600">
                    <a:schemeClr val="tx1">
                      <a:alpha val="60000"/>
                    </a:schemeClr>
                  </a:glow>
                  <a:outerShdw blurRad="76200" dist="63500" dir="2700000" algn="tl" rotWithShape="0">
                    <a:prstClr val="black"/>
                  </a:outerShdw>
                </a:effectLst>
              </a:rPr>
              <a:t> and looks forward to Christ’s coming. </a:t>
            </a:r>
          </a:p>
          <a:p>
            <a:pPr lvl="1"/>
            <a:r>
              <a:rPr lang="en-US" sz="3200" dirty="0" smtClean="0">
                <a:solidFill>
                  <a:srgbClr val="FFFF00"/>
                </a:solidFill>
                <a:effectLst>
                  <a:glow rad="101600">
                    <a:schemeClr val="tx1">
                      <a:alpha val="60000"/>
                    </a:schemeClr>
                  </a:glow>
                  <a:outerShdw blurRad="76200" dist="63500" dir="2700000" algn="tl" rotWithShape="0">
                    <a:prstClr val="black"/>
                  </a:outerShdw>
                </a:effectLst>
              </a:rPr>
              <a:t>The </a:t>
            </a:r>
            <a:r>
              <a:rPr lang="en-US" sz="3200" u="sng" dirty="0" smtClean="0">
                <a:solidFill>
                  <a:srgbClr val="FFFF00"/>
                </a:solidFill>
                <a:effectLst>
                  <a:glow rad="101600">
                    <a:schemeClr val="tx1">
                      <a:alpha val="60000"/>
                    </a:schemeClr>
                  </a:glow>
                  <a:outerShdw blurRad="76200" dist="63500" dir="2700000" algn="tl" rotWithShape="0">
                    <a:prstClr val="black"/>
                  </a:outerShdw>
                </a:effectLst>
              </a:rPr>
              <a:t>New Testament</a:t>
            </a:r>
            <a:r>
              <a:rPr lang="en-US" sz="3200" dirty="0" smtClean="0">
                <a:solidFill>
                  <a:srgbClr val="FFFF00"/>
                </a:solidFill>
                <a:effectLst>
                  <a:glow rad="101600">
                    <a:schemeClr val="tx1">
                      <a:alpha val="60000"/>
                    </a:schemeClr>
                  </a:glow>
                  <a:outerShdw blurRad="76200" dist="63500" dir="2700000" algn="tl" rotWithShape="0">
                    <a:prstClr val="black"/>
                  </a:outerShdw>
                </a:effectLst>
              </a:rPr>
              <a:t> is addressed to spiritual Israel - </a:t>
            </a:r>
            <a:r>
              <a:rPr lang="en-US" sz="3200" u="sng" dirty="0" smtClean="0">
                <a:solidFill>
                  <a:srgbClr val="FFFF00"/>
                </a:solidFill>
                <a:effectLst>
                  <a:glow rad="101600">
                    <a:schemeClr val="tx1">
                      <a:alpha val="60000"/>
                    </a:schemeClr>
                  </a:glow>
                  <a:outerShdw blurRad="76200" dist="63500" dir="2700000" algn="tl" rotWithShape="0">
                    <a:prstClr val="black"/>
                  </a:outerShdw>
                </a:effectLst>
              </a:rPr>
              <a:t>Christians</a:t>
            </a:r>
            <a:r>
              <a:rPr lang="en-US" sz="3200" dirty="0" smtClean="0">
                <a:solidFill>
                  <a:srgbClr val="FFFF00"/>
                </a:solidFill>
                <a:effectLst>
                  <a:glow rad="101600">
                    <a:schemeClr val="tx1">
                      <a:alpha val="60000"/>
                    </a:schemeClr>
                  </a:glow>
                  <a:outerShdw blurRad="76200" dist="63500" dir="2700000" algn="tl" rotWithShape="0">
                    <a:prstClr val="black"/>
                  </a:outerShdw>
                </a:effectLst>
              </a:rPr>
              <a:t> from every nation tongue and tribe. It explains the coming of Christ and looks forward to His Second Coming.</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9000" t="-5000" r="-18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3600" b="1" dirty="0" smtClean="0">
                <a:effectLst>
                  <a:glow rad="101600">
                    <a:srgbClr val="FFFF66">
                      <a:alpha val="60000"/>
                    </a:srgbClr>
                  </a:glow>
                </a:effectLst>
              </a:rPr>
              <a:t>Quoting the Old Testament in the New</a:t>
            </a:r>
            <a:endParaRPr lang="en-US" sz="3600" dirty="0">
              <a:effectLst>
                <a:glow rad="101600">
                  <a:srgbClr val="FFFF66">
                    <a:alpha val="60000"/>
                  </a:srgbClr>
                </a:glow>
              </a:effectLst>
            </a:endParaRPr>
          </a:p>
        </p:txBody>
      </p:sp>
      <p:sp>
        <p:nvSpPr>
          <p:cNvPr id="3" name="Content Placeholder 2"/>
          <p:cNvSpPr>
            <a:spLocks noGrp="1"/>
          </p:cNvSpPr>
          <p:nvPr>
            <p:ph idx="1"/>
          </p:nvPr>
        </p:nvSpPr>
        <p:spPr>
          <a:xfrm>
            <a:off x="457200" y="685800"/>
            <a:ext cx="8229600" cy="5791200"/>
          </a:xfrm>
        </p:spPr>
        <p:txBody>
          <a:bodyPr>
            <a:normAutofit lnSpcReduction="10000"/>
          </a:bodyPr>
          <a:lstStyle/>
          <a:p>
            <a:r>
              <a:rPr lang="en-US" dirty="0" smtClean="0">
                <a:effectLst>
                  <a:glow rad="101600">
                    <a:srgbClr val="FFFF66">
                      <a:alpha val="60000"/>
                    </a:srgbClr>
                  </a:glow>
                </a:effectLst>
              </a:rPr>
              <a:t>Sometimes the New Testament writers will </a:t>
            </a:r>
            <a:r>
              <a:rPr lang="en-US" b="1" i="1" dirty="0" smtClean="0">
                <a:effectLst>
                  <a:glow rad="101600">
                    <a:srgbClr val="FFFF66">
                      <a:alpha val="60000"/>
                    </a:srgbClr>
                  </a:glow>
                </a:effectLst>
              </a:rPr>
              <a:t>intermingle and paraphrase</a:t>
            </a:r>
            <a:r>
              <a:rPr lang="en-US" dirty="0" smtClean="0">
                <a:effectLst>
                  <a:glow rad="101600">
                    <a:srgbClr val="FFFF66">
                      <a:alpha val="60000"/>
                    </a:srgbClr>
                  </a:glow>
                </a:effectLst>
              </a:rPr>
              <a:t> multiple Old Testament texts:</a:t>
            </a:r>
          </a:p>
          <a:p>
            <a:pPr lvl="1"/>
            <a:r>
              <a:rPr lang="en-US" b="1" dirty="0" smtClean="0">
                <a:effectLst>
                  <a:glow rad="101600">
                    <a:srgbClr val="FFFF66">
                      <a:alpha val="60000"/>
                    </a:srgbClr>
                  </a:glow>
                </a:effectLst>
              </a:rPr>
              <a:t>Romans 9:33 </a:t>
            </a:r>
            <a:r>
              <a:rPr lang="en-US" dirty="0" smtClean="0">
                <a:effectLst>
                  <a:glow rad="101600">
                    <a:srgbClr val="FFFF66">
                      <a:alpha val="60000"/>
                    </a:srgbClr>
                  </a:glow>
                </a:effectLst>
              </a:rPr>
              <a:t>- As it is written: “</a:t>
            </a:r>
            <a:r>
              <a:rPr lang="en-US" dirty="0" smtClean="0">
                <a:solidFill>
                  <a:srgbClr val="0000FF"/>
                </a:solidFill>
                <a:effectLst>
                  <a:glow rad="101600">
                    <a:srgbClr val="FFFF66">
                      <a:alpha val="60000"/>
                    </a:srgbClr>
                  </a:glow>
                </a:effectLst>
              </a:rPr>
              <a:t>See, I lay in Zion </a:t>
            </a:r>
            <a:r>
              <a:rPr lang="en-US" dirty="0" smtClean="0">
                <a:solidFill>
                  <a:srgbClr val="FF0000"/>
                </a:solidFill>
                <a:effectLst>
                  <a:glow rad="101600">
                    <a:srgbClr val="FFFF66">
                      <a:alpha val="60000"/>
                    </a:srgbClr>
                  </a:glow>
                </a:effectLst>
              </a:rPr>
              <a:t>a stone that causes men to stumble and a rock that makes them fall</a:t>
            </a:r>
            <a:r>
              <a:rPr lang="en-US" dirty="0" smtClean="0">
                <a:effectLst>
                  <a:glow rad="101600">
                    <a:srgbClr val="FFFF66">
                      <a:alpha val="60000"/>
                    </a:srgbClr>
                  </a:glow>
                </a:effectLst>
              </a:rPr>
              <a:t>, and </a:t>
            </a:r>
            <a:r>
              <a:rPr lang="en-US" dirty="0" smtClean="0">
                <a:solidFill>
                  <a:srgbClr val="00B050"/>
                </a:solidFill>
                <a:effectLst>
                  <a:glow rad="101600">
                    <a:srgbClr val="FFFF66">
                      <a:alpha val="60000"/>
                    </a:srgbClr>
                  </a:glow>
                </a:effectLst>
              </a:rPr>
              <a:t>the one who trusts in him will never be put to shame</a:t>
            </a:r>
            <a:r>
              <a:rPr lang="en-US" dirty="0" smtClean="0">
                <a:effectLst>
                  <a:glow rad="101600">
                    <a:srgbClr val="FFFF66">
                      <a:alpha val="60000"/>
                    </a:srgbClr>
                  </a:glow>
                </a:effectLst>
              </a:rPr>
              <a:t>.”(NIV)</a:t>
            </a:r>
          </a:p>
          <a:p>
            <a:pPr lvl="1"/>
            <a:r>
              <a:rPr lang="en-US" b="1" dirty="0" smtClean="0">
                <a:effectLst>
                  <a:glow rad="101600">
                    <a:srgbClr val="FFFF66">
                      <a:alpha val="60000"/>
                    </a:srgbClr>
                  </a:glow>
                </a:effectLst>
              </a:rPr>
              <a:t>Isaiah 8:14 </a:t>
            </a:r>
            <a:r>
              <a:rPr lang="en-US" dirty="0" smtClean="0">
                <a:effectLst>
                  <a:glow rad="101600">
                    <a:srgbClr val="FFFF66">
                      <a:alpha val="60000"/>
                    </a:srgbClr>
                  </a:glow>
                </a:effectLst>
              </a:rPr>
              <a:t>- he will be </a:t>
            </a:r>
            <a:r>
              <a:rPr lang="en-US" dirty="0" smtClean="0">
                <a:solidFill>
                  <a:srgbClr val="FF0000"/>
                </a:solidFill>
                <a:effectLst>
                  <a:glow rad="101600">
                    <a:srgbClr val="FFFF66">
                      <a:alpha val="60000"/>
                    </a:srgbClr>
                  </a:glow>
                </a:effectLst>
              </a:rPr>
              <a:t>a stone that causes men to stumble and a rock that makes them fall</a:t>
            </a:r>
            <a:r>
              <a:rPr lang="en-US" dirty="0" smtClean="0">
                <a:effectLst>
                  <a:glow rad="101600">
                    <a:srgbClr val="FFFF66">
                      <a:alpha val="60000"/>
                    </a:srgbClr>
                  </a:glow>
                </a:effectLst>
              </a:rPr>
              <a:t>. (NIV)</a:t>
            </a:r>
          </a:p>
          <a:p>
            <a:pPr lvl="1"/>
            <a:r>
              <a:rPr lang="en-US" b="1" dirty="0" smtClean="0">
                <a:effectLst>
                  <a:glow rad="101600">
                    <a:srgbClr val="FFFF66">
                      <a:alpha val="60000"/>
                    </a:srgbClr>
                  </a:glow>
                </a:effectLst>
              </a:rPr>
              <a:t>Isaiah 28:16 </a:t>
            </a:r>
            <a:r>
              <a:rPr lang="en-US" dirty="0" smtClean="0">
                <a:effectLst>
                  <a:glow rad="101600">
                    <a:srgbClr val="FFFF66">
                      <a:alpha val="60000"/>
                    </a:srgbClr>
                  </a:glow>
                </a:effectLst>
              </a:rPr>
              <a:t>- </a:t>
            </a:r>
            <a:r>
              <a:rPr lang="en-US" dirty="0" smtClean="0">
                <a:solidFill>
                  <a:srgbClr val="0000FF"/>
                </a:solidFill>
                <a:effectLst>
                  <a:glow rad="101600">
                    <a:srgbClr val="FFFF66">
                      <a:alpha val="60000"/>
                    </a:srgbClr>
                  </a:glow>
                </a:effectLst>
              </a:rPr>
              <a:t>See, I lay a stone in Zion</a:t>
            </a:r>
            <a:r>
              <a:rPr lang="en-US" dirty="0" smtClean="0">
                <a:effectLst>
                  <a:glow rad="101600">
                    <a:srgbClr val="FFFF66">
                      <a:alpha val="60000"/>
                    </a:srgbClr>
                  </a:glow>
                </a:effectLst>
              </a:rPr>
              <a:t>, a tested stone, a precious cornerstone for a sure foundation; </a:t>
            </a:r>
            <a:r>
              <a:rPr lang="en-US" dirty="0" smtClean="0">
                <a:solidFill>
                  <a:srgbClr val="00B050"/>
                </a:solidFill>
                <a:effectLst>
                  <a:glow rad="101600">
                    <a:srgbClr val="FFFF66">
                      <a:alpha val="60000"/>
                    </a:srgbClr>
                  </a:glow>
                </a:effectLst>
              </a:rPr>
              <a:t>the one who trusts will never be dismayed</a:t>
            </a:r>
            <a:r>
              <a:rPr lang="en-US" dirty="0" smtClean="0">
                <a:effectLst>
                  <a:glow rad="101600">
                    <a:srgbClr val="FFFF66">
                      <a:alpha val="60000"/>
                    </a:srgbClr>
                  </a:glow>
                </a:effectLst>
              </a:rPr>
              <a:t>. (NIV)</a:t>
            </a:r>
            <a:endParaRPr lang="en-US" i="1" dirty="0" smtClean="0">
              <a:effectLst>
                <a:glow rad="101600">
                  <a:srgbClr val="FFFF66">
                    <a:alpha val="60000"/>
                  </a:srgb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9000" t="-5000" r="-18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sz="3600" b="1" dirty="0" smtClean="0">
                <a:effectLst>
                  <a:glow rad="101600">
                    <a:srgbClr val="FFFF66">
                      <a:alpha val="60000"/>
                    </a:srgbClr>
                  </a:glow>
                </a:effectLst>
              </a:rPr>
              <a:t>Quoting the Septuagint in the New Testament </a:t>
            </a:r>
            <a:endParaRPr lang="en-US" sz="3600" dirty="0">
              <a:effectLst>
                <a:glow rad="101600">
                  <a:srgbClr val="FFFF66">
                    <a:alpha val="60000"/>
                  </a:srgbClr>
                </a:glow>
              </a:effectLst>
            </a:endParaRPr>
          </a:p>
        </p:txBody>
      </p:sp>
      <p:sp>
        <p:nvSpPr>
          <p:cNvPr id="3" name="Content Placeholder 2"/>
          <p:cNvSpPr>
            <a:spLocks noGrp="1"/>
          </p:cNvSpPr>
          <p:nvPr>
            <p:ph idx="1"/>
          </p:nvPr>
        </p:nvSpPr>
        <p:spPr>
          <a:xfrm>
            <a:off x="457200" y="685800"/>
            <a:ext cx="8229600" cy="6172200"/>
          </a:xfrm>
        </p:spPr>
        <p:txBody>
          <a:bodyPr>
            <a:normAutofit fontScale="92500" lnSpcReduction="20000"/>
          </a:bodyPr>
          <a:lstStyle/>
          <a:p>
            <a:r>
              <a:rPr lang="en-US" dirty="0" smtClean="0">
                <a:effectLst>
                  <a:glow rad="101600">
                    <a:srgbClr val="FFFF66">
                      <a:alpha val="60000"/>
                    </a:srgbClr>
                  </a:glow>
                </a:effectLst>
              </a:rPr>
              <a:t>When New Testament writers quote the Old Testament: </a:t>
            </a:r>
          </a:p>
          <a:p>
            <a:pPr lvl="1"/>
            <a:r>
              <a:rPr lang="en-US" b="1" i="1" dirty="0" smtClean="0">
                <a:effectLst>
                  <a:glow rad="101600">
                    <a:srgbClr val="FFFF66">
                      <a:alpha val="60000"/>
                    </a:srgbClr>
                  </a:glow>
                </a:effectLst>
              </a:rPr>
              <a:t>Sometimes</a:t>
            </a:r>
            <a:r>
              <a:rPr lang="en-US" dirty="0" smtClean="0">
                <a:effectLst>
                  <a:glow rad="101600">
                    <a:srgbClr val="FFFF66">
                      <a:alpha val="60000"/>
                    </a:srgbClr>
                  </a:glow>
                </a:effectLst>
              </a:rPr>
              <a:t> they translate (or paraphrase) from the </a:t>
            </a:r>
            <a:r>
              <a:rPr lang="en-US" b="1" i="1" dirty="0" smtClean="0">
                <a:effectLst>
                  <a:glow rad="101600">
                    <a:srgbClr val="FFFF66">
                      <a:alpha val="60000"/>
                    </a:srgbClr>
                  </a:glow>
                </a:effectLst>
              </a:rPr>
              <a:t>original Hebrew </a:t>
            </a:r>
            <a:r>
              <a:rPr lang="en-US" dirty="0" smtClean="0">
                <a:effectLst>
                  <a:glow rad="101600">
                    <a:srgbClr val="FFFF66">
                      <a:alpha val="60000"/>
                    </a:srgbClr>
                  </a:glow>
                </a:effectLst>
              </a:rPr>
              <a:t>(the Masoretic Text)</a:t>
            </a:r>
          </a:p>
          <a:p>
            <a:pPr lvl="1"/>
            <a:r>
              <a:rPr lang="en-US" b="1" i="1" dirty="0" smtClean="0">
                <a:effectLst>
                  <a:glow rad="101600">
                    <a:srgbClr val="FFFF66">
                      <a:alpha val="60000"/>
                    </a:srgbClr>
                  </a:glow>
                </a:effectLst>
              </a:rPr>
              <a:t>Sometimes</a:t>
            </a:r>
            <a:r>
              <a:rPr lang="en-US" dirty="0" smtClean="0">
                <a:effectLst>
                  <a:glow rad="101600">
                    <a:srgbClr val="FFFF66">
                      <a:alpha val="60000"/>
                    </a:srgbClr>
                  </a:glow>
                </a:effectLst>
              </a:rPr>
              <a:t> they quote from the </a:t>
            </a:r>
            <a:r>
              <a:rPr lang="en-US" b="1" i="1" dirty="0" smtClean="0">
                <a:effectLst>
                  <a:glow rad="101600">
                    <a:srgbClr val="FFFF66">
                      <a:alpha val="60000"/>
                    </a:srgbClr>
                  </a:glow>
                </a:effectLst>
              </a:rPr>
              <a:t>Septuagint</a:t>
            </a:r>
            <a:r>
              <a:rPr lang="en-US" dirty="0" smtClean="0">
                <a:effectLst>
                  <a:glow rad="101600">
                    <a:srgbClr val="FFFF66">
                      <a:alpha val="60000"/>
                    </a:srgbClr>
                  </a:glow>
                </a:effectLst>
              </a:rPr>
              <a:t> – a Greek translation of the Old Testament produced beginning in the third century before Christ</a:t>
            </a:r>
          </a:p>
          <a:p>
            <a:r>
              <a:rPr lang="en-US" dirty="0" smtClean="0">
                <a:effectLst>
                  <a:glow rad="101600">
                    <a:srgbClr val="FFFF66">
                      <a:alpha val="60000"/>
                    </a:srgbClr>
                  </a:glow>
                </a:effectLst>
              </a:rPr>
              <a:t>Because it is a </a:t>
            </a:r>
            <a:r>
              <a:rPr lang="en-US" b="1" i="1" dirty="0" smtClean="0">
                <a:effectLst>
                  <a:glow rad="101600">
                    <a:srgbClr val="FFFF66">
                      <a:alpha val="60000"/>
                    </a:srgbClr>
                  </a:glow>
                </a:effectLst>
              </a:rPr>
              <a:t>translation</a:t>
            </a:r>
            <a:r>
              <a:rPr lang="en-US" dirty="0" smtClean="0">
                <a:effectLst>
                  <a:glow rad="101600">
                    <a:srgbClr val="FFFF66">
                      <a:alpha val="60000"/>
                    </a:srgbClr>
                  </a:glow>
                </a:effectLst>
              </a:rPr>
              <a:t> and is </a:t>
            </a:r>
            <a:r>
              <a:rPr lang="en-US" b="1" i="1" dirty="0" smtClean="0">
                <a:effectLst>
                  <a:glow rad="101600">
                    <a:srgbClr val="FFFF66">
                      <a:alpha val="60000"/>
                    </a:srgbClr>
                  </a:glow>
                </a:effectLst>
              </a:rPr>
              <a:t>not inspired</a:t>
            </a:r>
            <a:r>
              <a:rPr lang="en-US" dirty="0" smtClean="0">
                <a:effectLst>
                  <a:glow rad="101600">
                    <a:srgbClr val="FFFF66">
                      <a:alpha val="60000"/>
                    </a:srgbClr>
                  </a:glow>
                </a:effectLst>
              </a:rPr>
              <a:t>, the Septuagint can vary from or contain nuances not found in the original Hebrew text that it translated.</a:t>
            </a:r>
          </a:p>
          <a:p>
            <a:r>
              <a:rPr lang="en-US" dirty="0" smtClean="0">
                <a:effectLst>
                  <a:glow rad="101600">
                    <a:srgbClr val="FFFF66">
                      <a:alpha val="60000"/>
                    </a:srgbClr>
                  </a:glow>
                </a:effectLst>
              </a:rPr>
              <a:t>Nevertheless, when the New Testament writers quote the Septuagint, the portion they quote becomes part of the inspired New Testament text!</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9000" t="-5000" r="-18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sz="3600" b="1" dirty="0" smtClean="0">
                <a:effectLst>
                  <a:glow rad="101600">
                    <a:srgbClr val="FFFF66">
                      <a:alpha val="60000"/>
                    </a:srgbClr>
                  </a:glow>
                </a:effectLst>
              </a:rPr>
              <a:t>Quoting the Septuagint in the New Testament </a:t>
            </a:r>
            <a:endParaRPr lang="en-US" sz="3600" dirty="0">
              <a:effectLst>
                <a:glow rad="101600">
                  <a:srgbClr val="FFFF66">
                    <a:alpha val="60000"/>
                  </a:srgbClr>
                </a:glow>
              </a:effectLst>
            </a:endParaRPr>
          </a:p>
        </p:txBody>
      </p:sp>
      <p:sp>
        <p:nvSpPr>
          <p:cNvPr id="3" name="Content Placeholder 2"/>
          <p:cNvSpPr>
            <a:spLocks noGrp="1"/>
          </p:cNvSpPr>
          <p:nvPr>
            <p:ph idx="1"/>
          </p:nvPr>
        </p:nvSpPr>
        <p:spPr>
          <a:xfrm>
            <a:off x="457200" y="685800"/>
            <a:ext cx="8229600" cy="6172200"/>
          </a:xfrm>
        </p:spPr>
        <p:txBody>
          <a:bodyPr>
            <a:normAutofit fontScale="85000" lnSpcReduction="10000"/>
          </a:bodyPr>
          <a:lstStyle/>
          <a:p>
            <a:r>
              <a:rPr lang="en-US" dirty="0" smtClean="0">
                <a:effectLst>
                  <a:glow rad="101600">
                    <a:srgbClr val="FFFF66">
                      <a:alpha val="60000"/>
                    </a:srgbClr>
                  </a:glow>
                </a:effectLst>
              </a:rPr>
              <a:t>For example:</a:t>
            </a:r>
          </a:p>
          <a:p>
            <a:pPr lvl="1"/>
            <a:r>
              <a:rPr lang="en-US" b="1" dirty="0" smtClean="0">
                <a:effectLst>
                  <a:glow rad="101600">
                    <a:srgbClr val="FFFF66">
                      <a:alpha val="60000"/>
                    </a:srgbClr>
                  </a:glow>
                </a:effectLst>
              </a:rPr>
              <a:t>Isaiah 7:14 </a:t>
            </a:r>
            <a:r>
              <a:rPr lang="en-US" dirty="0" smtClean="0">
                <a:effectLst>
                  <a:glow rad="101600">
                    <a:srgbClr val="FFFF66">
                      <a:alpha val="60000"/>
                    </a:srgbClr>
                  </a:glow>
                </a:effectLst>
              </a:rPr>
              <a:t>- </a:t>
            </a:r>
            <a:r>
              <a:rPr lang="en-US" i="1" dirty="0" smtClean="0">
                <a:solidFill>
                  <a:srgbClr val="002F8E"/>
                </a:solidFill>
              </a:rPr>
              <a:t>Therefore the Lord himself will give you a sign. Behold, </a:t>
            </a:r>
            <a:r>
              <a:rPr lang="en-US" b="1" i="1" u="sng" dirty="0" smtClean="0">
                <a:solidFill>
                  <a:srgbClr val="002F8E"/>
                </a:solidFill>
              </a:rPr>
              <a:t>the virgin</a:t>
            </a:r>
            <a:r>
              <a:rPr lang="en-US" i="1" dirty="0" smtClean="0">
                <a:solidFill>
                  <a:srgbClr val="002F8E"/>
                </a:solidFill>
              </a:rPr>
              <a:t> </a:t>
            </a:r>
            <a:r>
              <a:rPr lang="en-US" i="1" dirty="0" smtClean="0">
                <a:effectLst>
                  <a:glow rad="101600">
                    <a:srgbClr val="FFFF66">
                      <a:alpha val="60000"/>
                    </a:srgbClr>
                  </a:glow>
                </a:effectLst>
              </a:rPr>
              <a:t>[RSV: “</a:t>
            </a:r>
            <a:r>
              <a:rPr lang="en-US" b="1" i="1" dirty="0" smtClean="0">
                <a:effectLst>
                  <a:glow rad="101600">
                    <a:srgbClr val="FFFF66">
                      <a:alpha val="60000"/>
                    </a:srgbClr>
                  </a:glow>
                </a:effectLst>
              </a:rPr>
              <a:t>young woman</a:t>
            </a:r>
            <a:r>
              <a:rPr lang="en-US" i="1" dirty="0" smtClean="0">
                <a:effectLst>
                  <a:glow rad="101600">
                    <a:srgbClr val="FFFF66">
                      <a:alpha val="60000"/>
                    </a:srgbClr>
                  </a:glow>
                </a:effectLst>
              </a:rPr>
              <a:t>”] </a:t>
            </a:r>
            <a:r>
              <a:rPr lang="en-US" i="1" dirty="0" smtClean="0">
                <a:solidFill>
                  <a:srgbClr val="002F8E"/>
                </a:solidFill>
              </a:rPr>
              <a:t>shall conceive and bear a son, and shall call his name Immanuel.</a:t>
            </a:r>
            <a:r>
              <a:rPr lang="en-US" i="1" dirty="0" smtClean="0">
                <a:solidFill>
                  <a:srgbClr val="002F8E"/>
                </a:solidFill>
                <a:effectLst>
                  <a:glow rad="101600">
                    <a:srgbClr val="FFFF66">
                      <a:alpha val="60000"/>
                    </a:srgbClr>
                  </a:glow>
                </a:effectLst>
              </a:rPr>
              <a:t> </a:t>
            </a:r>
          </a:p>
          <a:p>
            <a:pPr lvl="1"/>
            <a:r>
              <a:rPr lang="en-US" b="1" dirty="0" smtClean="0">
                <a:effectLst>
                  <a:glow rad="101600">
                    <a:srgbClr val="FFFF66">
                      <a:alpha val="60000"/>
                    </a:srgbClr>
                  </a:glow>
                </a:effectLst>
              </a:rPr>
              <a:t>Matthew 1:22-23 </a:t>
            </a:r>
            <a:r>
              <a:rPr lang="en-US" dirty="0" smtClean="0">
                <a:effectLst>
                  <a:glow rad="101600">
                    <a:srgbClr val="FFFF66">
                      <a:alpha val="60000"/>
                    </a:srgbClr>
                  </a:glow>
                </a:effectLst>
              </a:rPr>
              <a:t>- </a:t>
            </a:r>
            <a:r>
              <a:rPr lang="en-US" i="1" dirty="0" smtClean="0">
                <a:solidFill>
                  <a:srgbClr val="002F8E"/>
                </a:solidFill>
              </a:rPr>
              <a:t>All this took place to fulfill what the Lord had spoken by the prophet: “Behold, </a:t>
            </a:r>
            <a:r>
              <a:rPr lang="en-US" b="1" i="1" u="sng" dirty="0" smtClean="0">
                <a:solidFill>
                  <a:srgbClr val="002F8E"/>
                </a:solidFill>
              </a:rPr>
              <a:t>the virgin</a:t>
            </a:r>
            <a:r>
              <a:rPr lang="en-US" i="1" dirty="0" smtClean="0">
                <a:solidFill>
                  <a:srgbClr val="002F8E"/>
                </a:solidFill>
              </a:rPr>
              <a:t> shall conceive and bear a son, and they shall call his name Immanuel” (which means, God with us).</a:t>
            </a:r>
            <a:endParaRPr lang="en-US" i="1" dirty="0" smtClean="0">
              <a:solidFill>
                <a:srgbClr val="002F8E"/>
              </a:solidFill>
              <a:effectLst>
                <a:glow rad="101600">
                  <a:srgbClr val="FFFF66">
                    <a:alpha val="60000"/>
                  </a:srgbClr>
                </a:glow>
              </a:effectLst>
            </a:endParaRPr>
          </a:p>
          <a:p>
            <a:r>
              <a:rPr lang="en-US" dirty="0" smtClean="0">
                <a:effectLst>
                  <a:glow rad="101600">
                    <a:srgbClr val="FFFF66">
                      <a:alpha val="60000"/>
                    </a:srgbClr>
                  </a:glow>
                </a:effectLst>
              </a:rPr>
              <a:t>The Hebrew word (</a:t>
            </a:r>
            <a:r>
              <a:rPr lang="en-US" i="1" dirty="0" err="1" smtClean="0">
                <a:effectLst>
                  <a:glow rad="101600">
                    <a:srgbClr val="FFFF66">
                      <a:alpha val="60000"/>
                    </a:srgbClr>
                  </a:glow>
                </a:effectLst>
              </a:rPr>
              <a:t>almah</a:t>
            </a:r>
            <a:r>
              <a:rPr lang="en-US" dirty="0" smtClean="0">
                <a:effectLst>
                  <a:glow rad="101600">
                    <a:srgbClr val="FFFF66">
                      <a:alpha val="60000"/>
                    </a:srgbClr>
                  </a:glow>
                </a:effectLst>
              </a:rPr>
              <a:t>) (translated “virgin” in Isaiah 7:14) means “young woman” and can refer to either:</a:t>
            </a:r>
          </a:p>
          <a:p>
            <a:pPr lvl="1"/>
            <a:r>
              <a:rPr lang="en-US" dirty="0" smtClean="0">
                <a:effectLst>
                  <a:glow rad="101600">
                    <a:srgbClr val="FFFF66">
                      <a:alpha val="60000"/>
                    </a:srgbClr>
                  </a:glow>
                </a:effectLst>
              </a:rPr>
              <a:t>A </a:t>
            </a:r>
            <a:r>
              <a:rPr lang="en-US" u="sng" dirty="0" smtClean="0">
                <a:effectLst>
                  <a:glow rad="101600">
                    <a:srgbClr val="FFFF66">
                      <a:alpha val="60000"/>
                    </a:srgbClr>
                  </a:glow>
                </a:effectLst>
              </a:rPr>
              <a:t>virgin</a:t>
            </a:r>
            <a:r>
              <a:rPr lang="en-US" dirty="0" smtClean="0">
                <a:effectLst>
                  <a:glow rad="101600">
                    <a:srgbClr val="FFFF66">
                      <a:alpha val="60000"/>
                    </a:srgbClr>
                  </a:glow>
                </a:effectLst>
              </a:rPr>
              <a:t> of marriageable age </a:t>
            </a:r>
          </a:p>
          <a:p>
            <a:pPr lvl="1"/>
            <a:r>
              <a:rPr lang="en-US" dirty="0" smtClean="0">
                <a:effectLst>
                  <a:glow rad="101600">
                    <a:srgbClr val="FFFF66">
                      <a:alpha val="60000"/>
                    </a:srgbClr>
                  </a:glow>
                </a:effectLst>
              </a:rPr>
              <a:t>A newly married woman.</a:t>
            </a:r>
          </a:p>
          <a:p>
            <a:r>
              <a:rPr lang="en-US" dirty="0" smtClean="0">
                <a:effectLst>
                  <a:glow rad="101600">
                    <a:srgbClr val="FFFF66">
                      <a:alpha val="60000"/>
                    </a:srgbClr>
                  </a:glow>
                </a:effectLst>
              </a:rPr>
              <a:t>In his gospel, Matthew chose to use the Greek word (</a:t>
            </a:r>
            <a:r>
              <a:rPr lang="en-US" i="1" dirty="0" err="1" smtClean="0">
                <a:effectLst>
                  <a:glow rad="101600">
                    <a:srgbClr val="FFFF66">
                      <a:alpha val="60000"/>
                    </a:srgbClr>
                  </a:glow>
                </a:effectLst>
              </a:rPr>
              <a:t>parthenos</a:t>
            </a:r>
            <a:r>
              <a:rPr lang="en-US" dirty="0" smtClean="0">
                <a:effectLst>
                  <a:glow rad="101600">
                    <a:srgbClr val="FFFF66">
                      <a:alpha val="60000"/>
                    </a:srgbClr>
                  </a:glow>
                </a:effectLst>
              </a:rPr>
              <a:t>) that is used in the Septuagint which can </a:t>
            </a:r>
            <a:r>
              <a:rPr lang="en-US" b="1" i="1" dirty="0" smtClean="0">
                <a:effectLst>
                  <a:glow rad="101600">
                    <a:srgbClr val="FFFF66">
                      <a:alpha val="60000"/>
                    </a:srgbClr>
                  </a:glow>
                </a:effectLst>
              </a:rPr>
              <a:t>only</a:t>
            </a:r>
            <a:r>
              <a:rPr lang="en-US" dirty="0" smtClean="0">
                <a:effectLst>
                  <a:glow rad="101600">
                    <a:srgbClr val="FFFF66">
                      <a:alpha val="60000"/>
                    </a:srgbClr>
                  </a:glow>
                </a:effectLst>
              </a:rPr>
              <a:t> mean “virgin”.</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9000" t="-5000" r="-18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sz="3600" b="1" dirty="0" smtClean="0">
                <a:effectLst>
                  <a:glow rad="101600">
                    <a:srgbClr val="FFFF66">
                      <a:alpha val="60000"/>
                    </a:srgbClr>
                  </a:glow>
                </a:effectLst>
              </a:rPr>
              <a:t>Quoting the Septuagint in the New Testament </a:t>
            </a:r>
            <a:endParaRPr lang="en-US" sz="3600" b="1" dirty="0">
              <a:effectLst>
                <a:glow rad="101600">
                  <a:srgbClr val="FFFF66">
                    <a:alpha val="60000"/>
                  </a:srgbClr>
                </a:glow>
              </a:effectLst>
            </a:endParaRPr>
          </a:p>
        </p:txBody>
      </p:sp>
      <p:sp>
        <p:nvSpPr>
          <p:cNvPr id="3" name="Content Placeholder 2"/>
          <p:cNvSpPr>
            <a:spLocks noGrp="1"/>
          </p:cNvSpPr>
          <p:nvPr>
            <p:ph idx="1"/>
          </p:nvPr>
        </p:nvSpPr>
        <p:spPr>
          <a:xfrm>
            <a:off x="457200" y="685800"/>
            <a:ext cx="8229600" cy="6172200"/>
          </a:xfrm>
        </p:spPr>
        <p:txBody>
          <a:bodyPr>
            <a:normAutofit fontScale="85000" lnSpcReduction="10000"/>
          </a:bodyPr>
          <a:lstStyle/>
          <a:p>
            <a:r>
              <a:rPr lang="en-US" dirty="0" smtClean="0">
                <a:effectLst>
                  <a:glow rad="101600">
                    <a:srgbClr val="FFFF66">
                      <a:alpha val="60000"/>
                    </a:srgbClr>
                  </a:glow>
                </a:effectLst>
              </a:rPr>
              <a:t>Another example:</a:t>
            </a:r>
          </a:p>
          <a:p>
            <a:pPr lvl="1"/>
            <a:r>
              <a:rPr lang="en-US" b="1" dirty="0" smtClean="0">
                <a:effectLst>
                  <a:glow rad="101600">
                    <a:srgbClr val="FFFF66">
                      <a:alpha val="60000"/>
                    </a:srgbClr>
                  </a:glow>
                </a:effectLst>
              </a:rPr>
              <a:t>Psalm 40:6-8 </a:t>
            </a:r>
            <a:r>
              <a:rPr lang="en-US" i="1" dirty="0" smtClean="0">
                <a:solidFill>
                  <a:srgbClr val="002F8E"/>
                </a:solidFill>
              </a:rPr>
              <a:t>In sacrifice and offering you have not delighted, </a:t>
            </a:r>
            <a:r>
              <a:rPr lang="en-US" b="1" i="1" u="sng" dirty="0" smtClean="0">
                <a:solidFill>
                  <a:srgbClr val="002F8E"/>
                </a:solidFill>
              </a:rPr>
              <a:t>but you have given me an open ear</a:t>
            </a:r>
            <a:r>
              <a:rPr lang="en-US" i="1" dirty="0" smtClean="0">
                <a:solidFill>
                  <a:srgbClr val="002F8E"/>
                </a:solidFill>
              </a:rPr>
              <a:t>… Behold, I have come… I desire to do your will, O my God… </a:t>
            </a:r>
          </a:p>
          <a:p>
            <a:pPr lvl="1"/>
            <a:r>
              <a:rPr lang="en-US" b="1" dirty="0" smtClean="0">
                <a:effectLst>
                  <a:glow rad="101600">
                    <a:srgbClr val="FFFF66">
                      <a:alpha val="60000"/>
                    </a:srgbClr>
                  </a:glow>
                </a:effectLst>
              </a:rPr>
              <a:t>Hebrews </a:t>
            </a:r>
            <a:r>
              <a:rPr lang="en-US" i="1" dirty="0" smtClean="0">
                <a:solidFill>
                  <a:srgbClr val="002F8E"/>
                </a:solidFill>
              </a:rPr>
              <a:t>10:5,7   Sacrifices and offerings you have not desired, </a:t>
            </a:r>
            <a:r>
              <a:rPr lang="en-US" b="1" i="1" u="sng" dirty="0" smtClean="0">
                <a:solidFill>
                  <a:srgbClr val="002F8E"/>
                </a:solidFill>
              </a:rPr>
              <a:t>but a body have you prepared for me</a:t>
            </a:r>
            <a:r>
              <a:rPr lang="en-US" i="1" dirty="0" smtClean="0">
                <a:solidFill>
                  <a:srgbClr val="002F8E"/>
                </a:solidFill>
              </a:rPr>
              <a:t>… Behold, I have come to do your will, O God.</a:t>
            </a:r>
            <a:endParaRPr lang="en-US" dirty="0" smtClean="0">
              <a:effectLst>
                <a:glow rad="101600">
                  <a:srgbClr val="FFFF66">
                    <a:alpha val="60000"/>
                  </a:srgbClr>
                </a:glow>
              </a:effectLst>
            </a:endParaRPr>
          </a:p>
          <a:p>
            <a:r>
              <a:rPr lang="en-US" dirty="0" smtClean="0">
                <a:effectLst>
                  <a:glow rad="101600">
                    <a:srgbClr val="FFFF66">
                      <a:alpha val="60000"/>
                    </a:srgbClr>
                  </a:glow>
                </a:effectLst>
              </a:rPr>
              <a:t>Here the writer of Hebrews quotes the Septuagint which in one phrase differs significantly (see </a:t>
            </a:r>
            <a:r>
              <a:rPr lang="en-US" b="1" dirty="0" smtClean="0">
                <a:effectLst>
                  <a:glow rad="101600">
                    <a:srgbClr val="FFFF66">
                      <a:alpha val="60000"/>
                    </a:srgbClr>
                  </a:glow>
                </a:effectLst>
              </a:rPr>
              <a:t>bold</a:t>
            </a:r>
            <a:r>
              <a:rPr lang="en-US" dirty="0" smtClean="0">
                <a:effectLst>
                  <a:glow rad="101600">
                    <a:srgbClr val="FFFF66">
                      <a:alpha val="60000"/>
                    </a:srgbClr>
                  </a:glow>
                </a:effectLst>
              </a:rPr>
              <a:t> text above) from the Hebrew text.</a:t>
            </a:r>
          </a:p>
          <a:p>
            <a:r>
              <a:rPr lang="en-US" dirty="0" smtClean="0">
                <a:effectLst>
                  <a:glow rad="101600">
                    <a:srgbClr val="FFFF66">
                      <a:alpha val="60000"/>
                    </a:srgbClr>
                  </a:glow>
                </a:effectLst>
              </a:rPr>
              <a:t>It appears that the Septuagint translator decided to replace a Hebrew idiom with one that has the same meaning but makes more sense to a Greek audience.</a:t>
            </a:r>
          </a:p>
          <a:p>
            <a:r>
              <a:rPr lang="en-US" dirty="0" smtClean="0">
                <a:effectLst>
                  <a:glow rad="101600">
                    <a:srgbClr val="FFFF66">
                      <a:alpha val="60000"/>
                    </a:srgbClr>
                  </a:glow>
                </a:effectLst>
              </a:rPr>
              <a:t>In the providence of God, this upgraded idiom applied in an even more fitting way to Christ whom this Psalm ultimately describes.</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4221162"/>
          </a:xfrm>
        </p:spPr>
        <p:txBody>
          <a:bodyPr>
            <a:noAutofit/>
          </a:bodyPr>
          <a:lstStyle/>
          <a:p>
            <a:r>
              <a:rPr lang="en-US" sz="8800" b="1" dirty="0" smtClean="0">
                <a:effectLst>
                  <a:outerShdw blurRad="76200" dist="63500" dir="2700000" algn="tl" rotWithShape="0">
                    <a:schemeClr val="bg1"/>
                  </a:outerShdw>
                </a:effectLst>
              </a:rPr>
              <a:t>Counts and Measurements in the Bible</a:t>
            </a:r>
            <a:endParaRPr lang="en-US" sz="8800" dirty="0">
              <a:effectLst>
                <a:outerShdw blurRad="76200" dist="63500" dir="2700000" algn="tl" rotWithShape="0">
                  <a:schemeClr val="bg1"/>
                </a:outerShdw>
              </a:effectLst>
            </a:endParaRPr>
          </a:p>
        </p:txBody>
      </p:sp>
    </p:spTree>
  </p:cSld>
  <p:clrMapOvr>
    <a:masterClrMapping/>
  </p:clrMapOvr>
  <p:transition>
    <p:newsflash/>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smtClean="0">
                <a:effectLst>
                  <a:glow rad="63500">
                    <a:schemeClr val="accent5">
                      <a:satMod val="175000"/>
                      <a:alpha val="40000"/>
                    </a:schemeClr>
                  </a:glow>
                </a:effectLst>
              </a:rPr>
              <a:t>Counts and Measurements in the Bible</a:t>
            </a:r>
            <a:endParaRPr lang="en-US" dirty="0">
              <a:effectLst>
                <a:glow rad="63500">
                  <a:schemeClr val="accent5">
                    <a:satMod val="175000"/>
                    <a:alpha val="40000"/>
                  </a:schemeClr>
                </a:glow>
              </a:effectLst>
            </a:endParaRPr>
          </a:p>
        </p:txBody>
      </p:sp>
      <p:sp>
        <p:nvSpPr>
          <p:cNvPr id="3" name="Content Placeholder 2"/>
          <p:cNvSpPr>
            <a:spLocks noGrp="1"/>
          </p:cNvSpPr>
          <p:nvPr>
            <p:ph idx="1"/>
          </p:nvPr>
        </p:nvSpPr>
        <p:spPr>
          <a:xfrm>
            <a:off x="457200" y="762000"/>
            <a:ext cx="8229600" cy="5867400"/>
          </a:xfrm>
        </p:spPr>
        <p:txBody>
          <a:bodyPr>
            <a:normAutofit fontScale="85000" lnSpcReduction="20000"/>
          </a:bodyPr>
          <a:lstStyle/>
          <a:p>
            <a:r>
              <a:rPr lang="en-US" dirty="0" smtClean="0">
                <a:effectLst>
                  <a:glow rad="63500">
                    <a:schemeClr val="accent5">
                      <a:satMod val="175000"/>
                      <a:alpha val="40000"/>
                    </a:schemeClr>
                  </a:glow>
                </a:effectLst>
              </a:rPr>
              <a:t>Today when a reporter says that 50,000 troops were deployed to Iraq, we recognize that he is probably giving us a round number and that in fact the exact number might have been something like 49,823 troops or 51,127 troops. </a:t>
            </a:r>
          </a:p>
          <a:p>
            <a:r>
              <a:rPr lang="en-US" dirty="0" smtClean="0">
                <a:effectLst>
                  <a:glow rad="63500">
                    <a:schemeClr val="accent5">
                      <a:satMod val="175000"/>
                      <a:alpha val="40000"/>
                    </a:schemeClr>
                  </a:glow>
                </a:effectLst>
              </a:rPr>
              <a:t>Likewise, the Bible often gives us counts using rounded numbers. For example:</a:t>
            </a:r>
          </a:p>
          <a:p>
            <a:pPr lvl="1"/>
            <a:r>
              <a:rPr lang="en-US" b="1" dirty="0" smtClean="0">
                <a:effectLst>
                  <a:glow rad="63500">
                    <a:schemeClr val="accent5">
                      <a:satMod val="175000"/>
                      <a:alpha val="40000"/>
                    </a:schemeClr>
                  </a:glow>
                </a:effectLst>
              </a:rPr>
              <a:t>1 Chronicles 12:23-26 – </a:t>
            </a:r>
            <a:r>
              <a:rPr lang="en-US" i="1" dirty="0" smtClean="0">
                <a:solidFill>
                  <a:srgbClr val="002F8E"/>
                </a:solidFill>
              </a:rPr>
              <a:t>These are the numbers of the divisions of the armed troops who came to David in Hebron to turn the kingdom of Saul over to him, according to the word of the LORD. </a:t>
            </a:r>
            <a:r>
              <a:rPr lang="en-US" i="1" baseline="30000" dirty="0" smtClean="0">
                <a:solidFill>
                  <a:srgbClr val="002F8E"/>
                </a:solidFill>
              </a:rPr>
              <a:t>24</a:t>
            </a:r>
            <a:r>
              <a:rPr lang="en-US" i="1" dirty="0" smtClean="0">
                <a:solidFill>
                  <a:srgbClr val="002F8E"/>
                </a:solidFill>
              </a:rPr>
              <a:t> The men of Judah bearing shield and spear were </a:t>
            </a:r>
            <a:r>
              <a:rPr lang="en-US" i="1" u="sng" dirty="0" smtClean="0">
                <a:solidFill>
                  <a:srgbClr val="002F8E"/>
                </a:solidFill>
              </a:rPr>
              <a:t>6,800</a:t>
            </a:r>
            <a:r>
              <a:rPr lang="en-US" i="1" dirty="0" smtClean="0">
                <a:solidFill>
                  <a:srgbClr val="002F8E"/>
                </a:solidFill>
              </a:rPr>
              <a:t> armed troops. </a:t>
            </a:r>
            <a:r>
              <a:rPr lang="en-US" i="1" baseline="30000" dirty="0" smtClean="0">
                <a:solidFill>
                  <a:srgbClr val="002F8E"/>
                </a:solidFill>
              </a:rPr>
              <a:t>25</a:t>
            </a:r>
            <a:r>
              <a:rPr lang="en-US" i="1" dirty="0" smtClean="0">
                <a:solidFill>
                  <a:srgbClr val="002F8E"/>
                </a:solidFill>
              </a:rPr>
              <a:t> Of the </a:t>
            </a:r>
            <a:r>
              <a:rPr lang="en-US" i="1" dirty="0" err="1" smtClean="0">
                <a:solidFill>
                  <a:srgbClr val="002F8E"/>
                </a:solidFill>
              </a:rPr>
              <a:t>Simeonites</a:t>
            </a:r>
            <a:r>
              <a:rPr lang="en-US" i="1" dirty="0" smtClean="0">
                <a:solidFill>
                  <a:srgbClr val="002F8E"/>
                </a:solidFill>
              </a:rPr>
              <a:t>, mighty men of valor for war, </a:t>
            </a:r>
            <a:r>
              <a:rPr lang="en-US" i="1" u="sng" dirty="0" smtClean="0">
                <a:solidFill>
                  <a:srgbClr val="002F8E"/>
                </a:solidFill>
              </a:rPr>
              <a:t>7,100</a:t>
            </a:r>
            <a:r>
              <a:rPr lang="en-US" i="1" dirty="0" smtClean="0">
                <a:solidFill>
                  <a:srgbClr val="002F8E"/>
                </a:solidFill>
              </a:rPr>
              <a:t>. </a:t>
            </a:r>
            <a:r>
              <a:rPr lang="en-US" i="1" baseline="30000" dirty="0" smtClean="0">
                <a:solidFill>
                  <a:srgbClr val="002F8E"/>
                </a:solidFill>
              </a:rPr>
              <a:t>26</a:t>
            </a:r>
            <a:r>
              <a:rPr lang="en-US" i="1" dirty="0" smtClean="0">
                <a:solidFill>
                  <a:srgbClr val="002F8E"/>
                </a:solidFill>
              </a:rPr>
              <a:t> Of the Levites </a:t>
            </a:r>
            <a:r>
              <a:rPr lang="en-US" i="1" u="sng" dirty="0" smtClean="0">
                <a:solidFill>
                  <a:srgbClr val="002F8E"/>
                </a:solidFill>
              </a:rPr>
              <a:t>4,600</a:t>
            </a:r>
            <a:r>
              <a:rPr lang="en-US" i="1" dirty="0" smtClean="0">
                <a:solidFill>
                  <a:srgbClr val="002F8E"/>
                </a:solidFill>
                <a:effectLst>
                  <a:glow rad="63500">
                    <a:schemeClr val="accent5">
                      <a:satMod val="175000"/>
                      <a:alpha val="40000"/>
                    </a:schemeClr>
                  </a:glow>
                </a:effectLst>
              </a:rPr>
              <a:t> </a:t>
            </a:r>
            <a:r>
              <a:rPr lang="en-US" dirty="0" smtClean="0">
                <a:effectLst>
                  <a:glow rad="63500">
                    <a:schemeClr val="accent5">
                      <a:satMod val="175000"/>
                      <a:alpha val="40000"/>
                    </a:schemeClr>
                  </a:glow>
                </a:effectLst>
              </a:rPr>
              <a:t>… etc.</a:t>
            </a:r>
          </a:p>
          <a:p>
            <a:r>
              <a:rPr lang="en-US" dirty="0" smtClean="0">
                <a:effectLst>
                  <a:glow rad="63500">
                    <a:schemeClr val="accent5">
                      <a:satMod val="175000"/>
                      <a:alpha val="40000"/>
                    </a:schemeClr>
                  </a:glow>
                </a:effectLst>
              </a:rPr>
              <a:t>Therefore as we interpret these counts we should recognize that these counts probably represent a round figure rather than a precise count.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smtClean="0">
                <a:effectLst>
                  <a:glow rad="63500">
                    <a:schemeClr val="accent5">
                      <a:satMod val="175000"/>
                      <a:alpha val="40000"/>
                    </a:schemeClr>
                  </a:glow>
                </a:effectLst>
              </a:rPr>
              <a:t>Counts and Measurements in the Bible</a:t>
            </a:r>
            <a:endParaRPr lang="en-US" dirty="0">
              <a:effectLst>
                <a:glow rad="63500">
                  <a:schemeClr val="accent5">
                    <a:satMod val="175000"/>
                    <a:alpha val="40000"/>
                  </a:schemeClr>
                </a:glow>
              </a:effectLst>
            </a:endParaRPr>
          </a:p>
        </p:txBody>
      </p:sp>
      <p:sp>
        <p:nvSpPr>
          <p:cNvPr id="3" name="Content Placeholder 2"/>
          <p:cNvSpPr>
            <a:spLocks noGrp="1"/>
          </p:cNvSpPr>
          <p:nvPr>
            <p:ph idx="1"/>
          </p:nvPr>
        </p:nvSpPr>
        <p:spPr>
          <a:xfrm>
            <a:off x="457200" y="762000"/>
            <a:ext cx="8229600" cy="5867400"/>
          </a:xfrm>
        </p:spPr>
        <p:txBody>
          <a:bodyPr>
            <a:normAutofit lnSpcReduction="10000"/>
          </a:bodyPr>
          <a:lstStyle/>
          <a:p>
            <a:r>
              <a:rPr lang="en-US" dirty="0" smtClean="0">
                <a:effectLst>
                  <a:glow rad="63500">
                    <a:schemeClr val="accent5">
                      <a:satMod val="175000"/>
                      <a:alpha val="40000"/>
                    </a:schemeClr>
                  </a:glow>
                </a:effectLst>
              </a:rPr>
              <a:t>In the same way, measurements can only be given to a certain degree of accuracy. </a:t>
            </a:r>
          </a:p>
          <a:p>
            <a:r>
              <a:rPr lang="en-US" dirty="0" smtClean="0">
                <a:effectLst>
                  <a:glow rad="63500">
                    <a:schemeClr val="accent5">
                      <a:satMod val="175000"/>
                      <a:alpha val="40000"/>
                    </a:schemeClr>
                  </a:glow>
                </a:effectLst>
              </a:rPr>
              <a:t>For example, I might say, “I live a mile from where I work”. In actuality I might live 1.237 miles or .983 miles from my work. In interpreting my statement, everyone recognizes that I am implying that the distance between my house and work is one mile when rounded off to the nearest mile. </a:t>
            </a:r>
          </a:p>
          <a:p>
            <a:r>
              <a:rPr lang="en-US" dirty="0" smtClean="0">
                <a:effectLst>
                  <a:glow rad="63500">
                    <a:schemeClr val="accent5">
                      <a:satMod val="175000"/>
                      <a:alpha val="40000"/>
                    </a:schemeClr>
                  </a:glow>
                </a:effectLst>
              </a:rPr>
              <a:t>Likewise measurements in the Bible should be understood to represent measurement rounded to a reasonable level of precision.</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vert="horz" lIns="91440" tIns="45720" rIns="91440" bIns="45720" rtlCol="0" anchor="ctr">
            <a:noAutofit/>
          </a:bodyPr>
          <a:lstStyle/>
          <a:p>
            <a:r>
              <a:rPr lang="en-US" sz="4000" b="1" dirty="0" smtClean="0">
                <a:effectLst>
                  <a:glow rad="63500">
                    <a:schemeClr val="accent5">
                      <a:satMod val="175000"/>
                      <a:alpha val="40000"/>
                    </a:schemeClr>
                  </a:glow>
                </a:effectLst>
              </a:rPr>
              <a:t>Counts and Measurements in the Bible</a:t>
            </a:r>
            <a:endParaRPr lang="en-US" sz="4000" b="1" dirty="0">
              <a:effectLst>
                <a:glow rad="63500">
                  <a:schemeClr val="accent5">
                    <a:satMod val="175000"/>
                    <a:alpha val="40000"/>
                  </a:schemeClr>
                </a:glow>
              </a:effectLst>
            </a:endParaRPr>
          </a:p>
        </p:txBody>
      </p:sp>
      <p:sp>
        <p:nvSpPr>
          <p:cNvPr id="3" name="Content Placeholder 2"/>
          <p:cNvSpPr>
            <a:spLocks noGrp="1"/>
          </p:cNvSpPr>
          <p:nvPr>
            <p:ph idx="1"/>
          </p:nvPr>
        </p:nvSpPr>
        <p:spPr>
          <a:xfrm>
            <a:off x="457200" y="762000"/>
            <a:ext cx="8229600" cy="5867400"/>
          </a:xfrm>
        </p:spPr>
        <p:txBody>
          <a:bodyPr>
            <a:normAutofit/>
          </a:bodyPr>
          <a:lstStyle/>
          <a:p>
            <a:r>
              <a:rPr lang="en-US" dirty="0" smtClean="0">
                <a:effectLst>
                  <a:glow rad="63500">
                    <a:schemeClr val="accent5">
                      <a:satMod val="175000"/>
                      <a:alpha val="40000"/>
                    </a:schemeClr>
                  </a:glow>
                </a:effectLst>
              </a:rPr>
              <a:t>Bible skeptics have claimed that 1 Kings 7:23 gives an inaccurate value for Pi (</a:t>
            </a:r>
            <a:r>
              <a:rPr lang="el-GR" b="1" dirty="0" smtClean="0">
                <a:effectLst>
                  <a:glow rad="63500">
                    <a:schemeClr val="accent5">
                      <a:satMod val="175000"/>
                      <a:alpha val="40000"/>
                    </a:schemeClr>
                  </a:glow>
                </a:effectLst>
              </a:rPr>
              <a:t>π</a:t>
            </a:r>
            <a:r>
              <a:rPr lang="en-US" b="1" dirty="0" smtClean="0">
                <a:effectLst>
                  <a:glow rad="63500">
                    <a:schemeClr val="accent5">
                      <a:satMod val="175000"/>
                      <a:alpha val="40000"/>
                    </a:schemeClr>
                  </a:glow>
                </a:effectLst>
              </a:rPr>
              <a:t>)</a:t>
            </a:r>
            <a:r>
              <a:rPr lang="en-US" dirty="0" smtClean="0">
                <a:effectLst>
                  <a:glow rad="63500">
                    <a:schemeClr val="accent5">
                      <a:satMod val="175000"/>
                      <a:alpha val="40000"/>
                    </a:schemeClr>
                  </a:glow>
                </a:effectLst>
              </a:rPr>
              <a:t>:</a:t>
            </a:r>
          </a:p>
          <a:p>
            <a:pPr lvl="1"/>
            <a:r>
              <a:rPr lang="en-US" b="1" dirty="0" smtClean="0">
                <a:effectLst>
                  <a:glow rad="63500">
                    <a:schemeClr val="accent5">
                      <a:satMod val="175000"/>
                      <a:alpha val="40000"/>
                    </a:schemeClr>
                  </a:glow>
                </a:effectLst>
              </a:rPr>
              <a:t>1 Kings 7:23 - </a:t>
            </a:r>
            <a:r>
              <a:rPr lang="en-US" i="1" dirty="0" smtClean="0">
                <a:solidFill>
                  <a:srgbClr val="002F8E"/>
                </a:solidFill>
              </a:rPr>
              <a:t>Then he made the sea of cast metal. It was round, </a:t>
            </a:r>
            <a:r>
              <a:rPr lang="en-US" i="1" u="sng" dirty="0" smtClean="0">
                <a:solidFill>
                  <a:srgbClr val="002F8E"/>
                </a:solidFill>
              </a:rPr>
              <a:t>ten cubits from brim to brim</a:t>
            </a:r>
            <a:r>
              <a:rPr lang="en-US" i="1" dirty="0" smtClean="0">
                <a:solidFill>
                  <a:srgbClr val="002F8E"/>
                </a:solidFill>
              </a:rPr>
              <a:t>, and five cubits high, and a line of </a:t>
            </a:r>
            <a:r>
              <a:rPr lang="en-US" i="1" u="sng" dirty="0" smtClean="0">
                <a:solidFill>
                  <a:srgbClr val="002F8E"/>
                </a:solidFill>
              </a:rPr>
              <a:t>thirty cubits measured its circumference</a:t>
            </a:r>
            <a:r>
              <a:rPr lang="en-US" i="1" dirty="0" smtClean="0">
                <a:solidFill>
                  <a:srgbClr val="002F8E"/>
                </a:solidFill>
              </a:rPr>
              <a:t>.</a:t>
            </a:r>
            <a:endParaRPr lang="en-US" i="1" dirty="0" smtClean="0">
              <a:solidFill>
                <a:srgbClr val="002F8E"/>
              </a:solidFill>
              <a:effectLst>
                <a:glow rad="63500">
                  <a:schemeClr val="accent5">
                    <a:satMod val="175000"/>
                    <a:alpha val="40000"/>
                  </a:schemeClr>
                </a:glow>
              </a:effectLst>
            </a:endParaRPr>
          </a:p>
          <a:p>
            <a:r>
              <a:rPr lang="en-US" dirty="0" smtClean="0">
                <a:effectLst>
                  <a:glow rad="63500">
                    <a:schemeClr val="accent5">
                      <a:satMod val="175000"/>
                      <a:alpha val="40000"/>
                    </a:schemeClr>
                  </a:glow>
                </a:effectLst>
              </a:rPr>
              <a:t>A circular object that is 10 cubits in diameter would have a circumference of 31.4159265 cubits (10 times Pi) rather than 30 cubits. </a:t>
            </a:r>
          </a:p>
          <a:p>
            <a:r>
              <a:rPr lang="en-US" dirty="0" smtClean="0">
                <a:effectLst>
                  <a:glow rad="63500">
                    <a:schemeClr val="accent5">
                      <a:satMod val="175000"/>
                      <a:alpha val="40000"/>
                    </a:schemeClr>
                  </a:glow>
                </a:effectLst>
              </a:rPr>
              <a:t>The measurements, however, are accurate if they were rounded to the nearest 10 cubits.</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vert="horz" lIns="91440" tIns="45720" rIns="91440" bIns="45720" rtlCol="0" anchor="ctr">
            <a:noAutofit/>
          </a:bodyPr>
          <a:lstStyle/>
          <a:p>
            <a:r>
              <a:rPr lang="en-US" sz="4000" b="1" dirty="0" smtClean="0">
                <a:effectLst>
                  <a:glow rad="63500">
                    <a:schemeClr val="accent5">
                      <a:satMod val="175000"/>
                      <a:alpha val="40000"/>
                    </a:schemeClr>
                  </a:glow>
                </a:effectLst>
              </a:rPr>
              <a:t>Counts and Measurements in the Bible</a:t>
            </a:r>
            <a:endParaRPr lang="en-US" sz="4000" b="1" dirty="0">
              <a:effectLst>
                <a:glow rad="63500">
                  <a:schemeClr val="accent5">
                    <a:satMod val="175000"/>
                    <a:alpha val="40000"/>
                  </a:schemeClr>
                </a:glow>
              </a:effectLst>
            </a:endParaRPr>
          </a:p>
        </p:txBody>
      </p:sp>
      <p:sp>
        <p:nvSpPr>
          <p:cNvPr id="3" name="Content Placeholder 2"/>
          <p:cNvSpPr>
            <a:spLocks noGrp="1"/>
          </p:cNvSpPr>
          <p:nvPr>
            <p:ph idx="1"/>
          </p:nvPr>
        </p:nvSpPr>
        <p:spPr>
          <a:xfrm>
            <a:off x="457200" y="762000"/>
            <a:ext cx="8229600" cy="2514600"/>
          </a:xfrm>
        </p:spPr>
        <p:txBody>
          <a:bodyPr>
            <a:normAutofit fontScale="92500" lnSpcReduction="10000"/>
          </a:bodyPr>
          <a:lstStyle/>
          <a:p>
            <a:r>
              <a:rPr lang="en-US" dirty="0" smtClean="0">
                <a:effectLst>
                  <a:glow rad="63500">
                    <a:schemeClr val="accent5">
                      <a:satMod val="175000"/>
                      <a:alpha val="40000"/>
                    </a:schemeClr>
                  </a:glow>
                </a:effectLst>
              </a:rPr>
              <a:t>There is one other interesting observation we could make in this text – a few verses later it tells us the </a:t>
            </a:r>
            <a:r>
              <a:rPr lang="en-US" u="sng" dirty="0" smtClean="0">
                <a:effectLst>
                  <a:glow rad="63500">
                    <a:schemeClr val="accent5">
                      <a:satMod val="175000"/>
                      <a:alpha val="40000"/>
                    </a:schemeClr>
                  </a:glow>
                </a:effectLst>
              </a:rPr>
              <a:t>thickness</a:t>
            </a:r>
            <a:r>
              <a:rPr lang="en-US" dirty="0" smtClean="0">
                <a:effectLst>
                  <a:glow rad="63500">
                    <a:schemeClr val="accent5">
                      <a:satMod val="175000"/>
                      <a:alpha val="40000"/>
                    </a:schemeClr>
                  </a:glow>
                </a:effectLst>
              </a:rPr>
              <a:t> of the water reservoir:</a:t>
            </a:r>
          </a:p>
          <a:p>
            <a:pPr lvl="1"/>
            <a:r>
              <a:rPr lang="en-US" b="1" dirty="0" smtClean="0">
                <a:effectLst>
                  <a:glow rad="63500">
                    <a:schemeClr val="accent5">
                      <a:satMod val="175000"/>
                      <a:alpha val="40000"/>
                    </a:schemeClr>
                  </a:glow>
                </a:effectLst>
              </a:rPr>
              <a:t>1 Kings 7:26 - </a:t>
            </a:r>
            <a:r>
              <a:rPr lang="en-US" i="1" dirty="0" smtClean="0">
                <a:solidFill>
                  <a:srgbClr val="002F8E"/>
                </a:solidFill>
              </a:rPr>
              <a:t>Its </a:t>
            </a:r>
            <a:r>
              <a:rPr lang="en-US" i="1" u="sng" dirty="0" smtClean="0">
                <a:solidFill>
                  <a:srgbClr val="002F8E"/>
                </a:solidFill>
              </a:rPr>
              <a:t>thickness</a:t>
            </a:r>
            <a:r>
              <a:rPr lang="en-US" i="1" dirty="0" smtClean="0">
                <a:solidFill>
                  <a:srgbClr val="002F8E"/>
                </a:solidFill>
              </a:rPr>
              <a:t> was a </a:t>
            </a:r>
            <a:r>
              <a:rPr lang="en-US" i="1" u="sng" dirty="0" smtClean="0">
                <a:solidFill>
                  <a:srgbClr val="002F8E"/>
                </a:solidFill>
              </a:rPr>
              <a:t>handbreadth</a:t>
            </a:r>
            <a:r>
              <a:rPr lang="en-US" i="1" dirty="0" smtClean="0">
                <a:solidFill>
                  <a:srgbClr val="002F8E"/>
                </a:solidFill>
              </a:rPr>
              <a:t>, and its brim was made like the brim of a cup, like the flower of a lily. It held two thousand baths.</a:t>
            </a:r>
            <a:endParaRPr lang="en-US" i="1" dirty="0" smtClean="0">
              <a:solidFill>
                <a:srgbClr val="002F8E"/>
              </a:solidFill>
              <a:effectLst>
                <a:glow rad="63500">
                  <a:schemeClr val="accent5">
                    <a:satMod val="175000"/>
                    <a:alpha val="40000"/>
                  </a:schemeClr>
                </a:glow>
              </a:effectLst>
            </a:endParaRPr>
          </a:p>
        </p:txBody>
      </p:sp>
      <p:pic>
        <p:nvPicPr>
          <p:cNvPr id="4" name="Picture 4" descr="C:\WINDOWS\Desktop\cubit.jpg"/>
          <p:cNvPicPr>
            <a:picLocks noChangeAspect="1" noChangeArrowheads="1"/>
          </p:cNvPicPr>
          <p:nvPr/>
        </p:nvPicPr>
        <p:blipFill>
          <a:blip r:embed="rId4" cstate="print"/>
          <a:srcRect/>
          <a:stretch>
            <a:fillRect/>
          </a:stretch>
        </p:blipFill>
        <p:spPr bwMode="auto">
          <a:xfrm>
            <a:off x="0" y="3259137"/>
            <a:ext cx="9144000" cy="3598863"/>
          </a:xfrm>
          <a:prstGeom prst="rect">
            <a:avLst/>
          </a:prstGeom>
          <a:noFill/>
        </p:spPr>
      </p:pic>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vert="horz" lIns="91440" tIns="45720" rIns="91440" bIns="45720" rtlCol="0" anchor="ctr">
            <a:noAutofit/>
          </a:bodyPr>
          <a:lstStyle/>
          <a:p>
            <a:r>
              <a:rPr lang="en-US" sz="4000" b="1" dirty="0" smtClean="0">
                <a:effectLst>
                  <a:glow rad="63500">
                    <a:schemeClr val="accent5">
                      <a:satMod val="175000"/>
                      <a:alpha val="40000"/>
                    </a:schemeClr>
                  </a:glow>
                </a:effectLst>
              </a:rPr>
              <a:t>Counts and Measurements in the Bible</a:t>
            </a:r>
            <a:endParaRPr lang="en-US" sz="4000" b="1" dirty="0">
              <a:effectLst>
                <a:glow rad="63500">
                  <a:schemeClr val="accent5">
                    <a:satMod val="175000"/>
                    <a:alpha val="40000"/>
                  </a:schemeClr>
                </a:glow>
              </a:effectLst>
            </a:endParaRPr>
          </a:p>
        </p:txBody>
      </p:sp>
      <p:sp>
        <p:nvSpPr>
          <p:cNvPr id="3" name="Content Placeholder 2"/>
          <p:cNvSpPr>
            <a:spLocks noGrp="1"/>
          </p:cNvSpPr>
          <p:nvPr>
            <p:ph idx="1"/>
          </p:nvPr>
        </p:nvSpPr>
        <p:spPr>
          <a:xfrm>
            <a:off x="457200" y="762000"/>
            <a:ext cx="8229600" cy="2514600"/>
          </a:xfrm>
        </p:spPr>
        <p:txBody>
          <a:bodyPr>
            <a:normAutofit fontScale="92500"/>
          </a:bodyPr>
          <a:lstStyle/>
          <a:p>
            <a:r>
              <a:rPr lang="en-US" dirty="0" smtClean="0">
                <a:effectLst>
                  <a:glow rad="63500">
                    <a:schemeClr val="accent5">
                      <a:satMod val="175000"/>
                      <a:alpha val="40000"/>
                    </a:schemeClr>
                  </a:glow>
                </a:effectLst>
              </a:rPr>
              <a:t>If we take into account the </a:t>
            </a:r>
            <a:r>
              <a:rPr lang="en-US" u="sng" dirty="0" smtClean="0">
                <a:effectLst>
                  <a:glow rad="63500">
                    <a:schemeClr val="accent5">
                      <a:satMod val="175000"/>
                      <a:alpha val="40000"/>
                    </a:schemeClr>
                  </a:glow>
                </a:effectLst>
              </a:rPr>
              <a:t>extra thickness added by the wall of the reservoir</a:t>
            </a:r>
            <a:r>
              <a:rPr lang="en-US" dirty="0" smtClean="0">
                <a:effectLst>
                  <a:glow rad="63500">
                    <a:schemeClr val="accent5">
                      <a:satMod val="175000"/>
                      <a:alpha val="40000"/>
                    </a:schemeClr>
                  </a:glow>
                </a:effectLst>
              </a:rPr>
              <a:t>, depending on the exact value of a cubit and a handbreadth at the time, it may well be that the </a:t>
            </a:r>
            <a:r>
              <a:rPr lang="en-US" u="sng" dirty="0" smtClean="0">
                <a:effectLst>
                  <a:glow rad="63500">
                    <a:schemeClr val="accent5">
                      <a:satMod val="175000"/>
                      <a:alpha val="40000"/>
                    </a:schemeClr>
                  </a:glow>
                </a:effectLst>
              </a:rPr>
              <a:t>inside</a:t>
            </a:r>
            <a:r>
              <a:rPr lang="en-US" dirty="0" smtClean="0">
                <a:effectLst>
                  <a:glow rad="63500">
                    <a:schemeClr val="accent5">
                      <a:satMod val="175000"/>
                      <a:alpha val="40000"/>
                    </a:schemeClr>
                  </a:glow>
                </a:effectLst>
              </a:rPr>
              <a:t> diameter of the basin being described was </a:t>
            </a:r>
            <a:r>
              <a:rPr lang="en-US" u="sng" dirty="0" smtClean="0">
                <a:effectLst>
                  <a:glow rad="63500">
                    <a:schemeClr val="accent5">
                      <a:satMod val="175000"/>
                      <a:alpha val="40000"/>
                    </a:schemeClr>
                  </a:glow>
                </a:effectLst>
              </a:rPr>
              <a:t>exactly</a:t>
            </a:r>
            <a:r>
              <a:rPr lang="en-US" dirty="0" smtClean="0">
                <a:effectLst>
                  <a:glow rad="63500">
                    <a:schemeClr val="accent5">
                      <a:satMod val="175000"/>
                      <a:alpha val="40000"/>
                    </a:schemeClr>
                  </a:glow>
                </a:effectLst>
              </a:rPr>
              <a:t> 30 cubits!</a:t>
            </a:r>
          </a:p>
        </p:txBody>
      </p:sp>
      <p:pic>
        <p:nvPicPr>
          <p:cNvPr id="4" name="Picture 4" descr="C:\WINDOWS\Desktop\cubit.jpg"/>
          <p:cNvPicPr>
            <a:picLocks noChangeAspect="1" noChangeArrowheads="1"/>
          </p:cNvPicPr>
          <p:nvPr/>
        </p:nvPicPr>
        <p:blipFill>
          <a:blip r:embed="rId4" cstate="print"/>
          <a:srcRect/>
          <a:stretch>
            <a:fillRect/>
          </a:stretch>
        </p:blipFill>
        <p:spPr bwMode="auto">
          <a:xfrm>
            <a:off x="0" y="3259137"/>
            <a:ext cx="9144000" cy="3598863"/>
          </a:xfrm>
          <a:prstGeom prst="rect">
            <a:avLst/>
          </a:prstGeom>
          <a:noFill/>
        </p:spPr>
      </p:pic>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r>
              <a:rPr lang="en-US" sz="4800" b="1" dirty="0" smtClean="0">
                <a:solidFill>
                  <a:srgbClr val="FFFF00"/>
                </a:solidFill>
                <a:effectLst>
                  <a:outerShdw blurRad="76200" dist="63500" dir="2700000" algn="tl" rotWithShape="0">
                    <a:prstClr val="black"/>
                  </a:outerShdw>
                </a:effectLst>
              </a:rPr>
              <a:t>Examining the Context</a:t>
            </a:r>
            <a:endParaRPr lang="en-US" sz="4800" b="1" dirty="0">
              <a:solidFill>
                <a:srgbClr val="FFFF00"/>
              </a:solidFill>
              <a:effectLst>
                <a:outerShdw blurRad="76200" dist="63500" dir="2700000" algn="tl" rotWithShape="0">
                  <a:prstClr val="black"/>
                </a:outerShdw>
              </a:effectLst>
            </a:endParaRPr>
          </a:p>
        </p:txBody>
      </p:sp>
      <p:sp>
        <p:nvSpPr>
          <p:cNvPr id="3" name="Content Placeholder 2"/>
          <p:cNvSpPr>
            <a:spLocks noGrp="1"/>
          </p:cNvSpPr>
          <p:nvPr>
            <p:ph idx="1"/>
          </p:nvPr>
        </p:nvSpPr>
        <p:spPr>
          <a:xfrm>
            <a:off x="457200" y="914400"/>
            <a:ext cx="8229600" cy="5943600"/>
          </a:xfrm>
        </p:spPr>
        <p:txBody>
          <a:bodyPr>
            <a:normAutofit fontScale="92500" lnSpcReduction="20000"/>
          </a:bodyPr>
          <a:lstStyle/>
          <a:p>
            <a:r>
              <a:rPr lang="en-US" sz="4600" b="1" dirty="0" smtClean="0">
                <a:solidFill>
                  <a:srgbClr val="FFFF00"/>
                </a:solidFill>
                <a:effectLst>
                  <a:glow rad="101600">
                    <a:schemeClr val="tx1">
                      <a:alpha val="60000"/>
                    </a:schemeClr>
                  </a:glow>
                  <a:outerShdw blurRad="76200" dist="63500" dir="2700000" algn="tl" rotWithShape="0">
                    <a:prstClr val="black"/>
                  </a:outerShdw>
                </a:effectLst>
              </a:rPr>
              <a:t>What is the context of the </a:t>
            </a:r>
            <a:r>
              <a:rPr lang="en-US" sz="4600" b="1" u="sng" dirty="0" smtClean="0">
                <a:solidFill>
                  <a:srgbClr val="FFFF00"/>
                </a:solidFill>
                <a:effectLst>
                  <a:glow rad="101600">
                    <a:schemeClr val="tx1">
                      <a:alpha val="60000"/>
                    </a:schemeClr>
                  </a:glow>
                  <a:outerShdw blurRad="76200" dist="63500" dir="2700000" algn="tl" rotWithShape="0">
                    <a:prstClr val="black"/>
                  </a:outerShdw>
                </a:effectLst>
              </a:rPr>
              <a:t>book</a:t>
            </a:r>
            <a:r>
              <a:rPr lang="en-US" sz="4600" b="1" dirty="0" smtClean="0">
                <a:solidFill>
                  <a:srgbClr val="FFFF00"/>
                </a:solidFill>
                <a:effectLst>
                  <a:glow rad="101600">
                    <a:schemeClr val="tx1">
                      <a:alpha val="60000"/>
                    </a:schemeClr>
                  </a:glow>
                  <a:outerShdw blurRad="76200" dist="63500" dir="2700000" algn="tl" rotWithShape="0">
                    <a:prstClr val="black"/>
                  </a:outerShdw>
                </a:effectLst>
              </a:rPr>
              <a:t> in which it occurs? </a:t>
            </a:r>
          </a:p>
          <a:p>
            <a:pPr lvl="1"/>
            <a:r>
              <a:rPr lang="en-US" sz="4100" dirty="0" smtClean="0">
                <a:solidFill>
                  <a:srgbClr val="FFFF00"/>
                </a:solidFill>
                <a:effectLst>
                  <a:glow rad="101600">
                    <a:schemeClr val="tx1">
                      <a:alpha val="60000"/>
                    </a:schemeClr>
                  </a:glow>
                  <a:outerShdw blurRad="76200" dist="63500" dir="2700000" algn="tl" rotWithShape="0">
                    <a:prstClr val="black"/>
                  </a:outerShdw>
                </a:effectLst>
              </a:rPr>
              <a:t>In many cases, the context of a Biblical book can be found by looking in other books of the Bible. For example, the context of many of the New Testament letters is given in the Book of Acts. </a:t>
            </a:r>
          </a:p>
          <a:p>
            <a:pPr lvl="1"/>
            <a:r>
              <a:rPr lang="en-US" sz="4100" dirty="0" smtClean="0">
                <a:solidFill>
                  <a:srgbClr val="FFFF00"/>
                </a:solidFill>
                <a:effectLst>
                  <a:glow rad="101600">
                    <a:schemeClr val="tx1">
                      <a:alpha val="60000"/>
                    </a:schemeClr>
                  </a:glow>
                  <a:outerShdw blurRad="76200" dist="63500" dir="2700000" algn="tl" rotWithShape="0">
                    <a:prstClr val="black"/>
                  </a:outerShdw>
                </a:effectLst>
              </a:rPr>
              <a:t>We can also look at extra-Biblical historical information for help in understanding the context.</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effectLst>
                  <a:glow rad="63500">
                    <a:schemeClr val="accent5">
                      <a:satMod val="175000"/>
                      <a:alpha val="40000"/>
                    </a:schemeClr>
                  </a:glow>
                </a:effectLst>
              </a:rPr>
              <a:t>When Counts Don’t Match </a:t>
            </a:r>
            <a:endParaRPr lang="en-US" dirty="0">
              <a:effectLst>
                <a:glow rad="63500">
                  <a:schemeClr val="accent5">
                    <a:satMod val="175000"/>
                    <a:alpha val="40000"/>
                  </a:schemeClr>
                </a:glow>
              </a:effectLst>
            </a:endParaRPr>
          </a:p>
        </p:txBody>
      </p:sp>
      <p:sp>
        <p:nvSpPr>
          <p:cNvPr id="3" name="Content Placeholder 2"/>
          <p:cNvSpPr>
            <a:spLocks noGrp="1"/>
          </p:cNvSpPr>
          <p:nvPr>
            <p:ph idx="1"/>
          </p:nvPr>
        </p:nvSpPr>
        <p:spPr>
          <a:xfrm>
            <a:off x="457200" y="685800"/>
            <a:ext cx="8229600" cy="5943600"/>
          </a:xfrm>
        </p:spPr>
        <p:txBody>
          <a:bodyPr>
            <a:normAutofit/>
          </a:bodyPr>
          <a:lstStyle/>
          <a:p>
            <a:r>
              <a:rPr lang="en-US" u="sng" dirty="0" smtClean="0">
                <a:effectLst>
                  <a:glow rad="63500">
                    <a:schemeClr val="accent5">
                      <a:satMod val="175000"/>
                      <a:alpha val="40000"/>
                    </a:schemeClr>
                  </a:glow>
                </a:effectLst>
              </a:rPr>
              <a:t>Sometimes</a:t>
            </a:r>
            <a:r>
              <a:rPr lang="en-US" dirty="0" smtClean="0">
                <a:effectLst>
                  <a:glow rad="63500">
                    <a:schemeClr val="accent5">
                      <a:satMod val="175000"/>
                      <a:alpha val="40000"/>
                    </a:schemeClr>
                  </a:glow>
                </a:effectLst>
              </a:rPr>
              <a:t> when counts </a:t>
            </a:r>
            <a:r>
              <a:rPr lang="en-US" u="sng" dirty="0" smtClean="0">
                <a:effectLst>
                  <a:glow rad="63500">
                    <a:schemeClr val="accent5">
                      <a:satMod val="175000"/>
                      <a:alpha val="40000"/>
                    </a:schemeClr>
                  </a:glow>
                </a:effectLst>
              </a:rPr>
              <a:t>don’t match</a:t>
            </a:r>
            <a:r>
              <a:rPr lang="en-US" dirty="0" smtClean="0">
                <a:effectLst>
                  <a:glow rad="63500">
                    <a:schemeClr val="accent5">
                      <a:satMod val="175000"/>
                      <a:alpha val="40000"/>
                    </a:schemeClr>
                  </a:glow>
                </a:effectLst>
              </a:rPr>
              <a:t> in two different Bible passages, it is not because of a lack of precision or accuracy, but it is due instead to the fact that </a:t>
            </a:r>
            <a:r>
              <a:rPr lang="en-US" u="sng" dirty="0" smtClean="0">
                <a:effectLst>
                  <a:glow rad="63500">
                    <a:schemeClr val="accent5">
                      <a:satMod val="175000"/>
                      <a:alpha val="40000"/>
                    </a:schemeClr>
                  </a:glow>
                </a:effectLst>
              </a:rPr>
              <a:t>two different events</a:t>
            </a:r>
            <a:r>
              <a:rPr lang="en-US" dirty="0" smtClean="0">
                <a:effectLst>
                  <a:glow rad="63500">
                    <a:schemeClr val="accent5">
                      <a:satMod val="175000"/>
                      <a:alpha val="40000"/>
                    </a:schemeClr>
                  </a:glow>
                </a:effectLst>
              </a:rPr>
              <a:t> are being described  – even though on the surface they sound like the same event. </a:t>
            </a:r>
          </a:p>
          <a:p>
            <a:r>
              <a:rPr lang="en-US" dirty="0" smtClean="0">
                <a:effectLst>
                  <a:glow rad="63500">
                    <a:schemeClr val="accent5">
                      <a:satMod val="175000"/>
                      <a:alpha val="40000"/>
                    </a:schemeClr>
                  </a:glow>
                </a:effectLst>
              </a:rPr>
              <a:t>Following is a an example where, on the surface, it could appear that there is a discrepancy in the counts given. </a:t>
            </a:r>
            <a:r>
              <a:rPr lang="en-US" dirty="0" smtClean="0"/>
              <a:t>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effectLst>
                  <a:glow rad="63500">
                    <a:schemeClr val="accent5">
                      <a:satMod val="175000"/>
                      <a:alpha val="40000"/>
                    </a:schemeClr>
                  </a:glow>
                </a:effectLst>
              </a:rPr>
              <a:t>When Counts Don’t Match </a:t>
            </a:r>
            <a:endParaRPr lang="en-US" dirty="0">
              <a:effectLst>
                <a:glow rad="63500">
                  <a:schemeClr val="accent5">
                    <a:satMod val="175000"/>
                    <a:alpha val="40000"/>
                  </a:schemeClr>
                </a:glow>
              </a:effectLst>
            </a:endParaRPr>
          </a:p>
        </p:txBody>
      </p:sp>
      <p:sp>
        <p:nvSpPr>
          <p:cNvPr id="3" name="Content Placeholder 2"/>
          <p:cNvSpPr>
            <a:spLocks noGrp="1"/>
          </p:cNvSpPr>
          <p:nvPr>
            <p:ph idx="1"/>
          </p:nvPr>
        </p:nvSpPr>
        <p:spPr>
          <a:xfrm>
            <a:off x="457200" y="685800"/>
            <a:ext cx="8229600" cy="5943600"/>
          </a:xfrm>
        </p:spPr>
        <p:txBody>
          <a:bodyPr>
            <a:normAutofit fontScale="77500" lnSpcReduction="20000"/>
          </a:bodyPr>
          <a:lstStyle/>
          <a:p>
            <a:r>
              <a:rPr lang="en-US" b="1" dirty="0" smtClean="0">
                <a:effectLst>
                  <a:glow rad="63500">
                    <a:schemeClr val="accent5">
                      <a:satMod val="175000"/>
                      <a:alpha val="40000"/>
                    </a:schemeClr>
                  </a:glow>
                </a:effectLst>
              </a:rPr>
              <a:t>Mark 6:39-42 – </a:t>
            </a:r>
            <a:r>
              <a:rPr lang="en-US" i="1" dirty="0" smtClean="0">
                <a:solidFill>
                  <a:srgbClr val="002F8E"/>
                </a:solidFill>
              </a:rPr>
              <a:t>Then [Jesus] commanded them all to sit down in groups on the green grass. </a:t>
            </a:r>
            <a:r>
              <a:rPr lang="en-US" i="1" baseline="30000" dirty="0" smtClean="0">
                <a:solidFill>
                  <a:srgbClr val="002F8E"/>
                </a:solidFill>
              </a:rPr>
              <a:t>40</a:t>
            </a:r>
            <a:r>
              <a:rPr lang="en-US" i="1" dirty="0" smtClean="0">
                <a:solidFill>
                  <a:srgbClr val="002F8E"/>
                </a:solidFill>
              </a:rPr>
              <a:t> So they sat down in groups, by hundreds and by fifties. </a:t>
            </a:r>
            <a:r>
              <a:rPr lang="en-US" i="1" baseline="30000" dirty="0" smtClean="0">
                <a:solidFill>
                  <a:srgbClr val="002F8E"/>
                </a:solidFill>
              </a:rPr>
              <a:t>41</a:t>
            </a:r>
            <a:r>
              <a:rPr lang="en-US" i="1" dirty="0" smtClean="0">
                <a:solidFill>
                  <a:srgbClr val="002F8E"/>
                </a:solidFill>
              </a:rPr>
              <a:t> And taking the </a:t>
            </a:r>
            <a:r>
              <a:rPr lang="en-US" i="1" u="sng" dirty="0" smtClean="0">
                <a:solidFill>
                  <a:srgbClr val="002F8E"/>
                </a:solidFill>
              </a:rPr>
              <a:t>five loaves</a:t>
            </a:r>
            <a:r>
              <a:rPr lang="en-US" i="1" dirty="0" smtClean="0">
                <a:solidFill>
                  <a:srgbClr val="002F8E"/>
                </a:solidFill>
              </a:rPr>
              <a:t> and the two fish he looked up to heaven and said a blessing and broke the loaves and gave them to the disciples to set before the people. And he divided the two fish among them all. </a:t>
            </a:r>
            <a:r>
              <a:rPr lang="en-US" i="1" baseline="30000" dirty="0" smtClean="0">
                <a:solidFill>
                  <a:srgbClr val="002F8E"/>
                </a:solidFill>
              </a:rPr>
              <a:t>42</a:t>
            </a:r>
            <a:r>
              <a:rPr lang="en-US" i="1" dirty="0" smtClean="0">
                <a:solidFill>
                  <a:srgbClr val="002F8E"/>
                </a:solidFill>
              </a:rPr>
              <a:t> And they all ate and were satisfied. </a:t>
            </a:r>
            <a:r>
              <a:rPr lang="en-US" i="1" baseline="30000" dirty="0" smtClean="0">
                <a:solidFill>
                  <a:srgbClr val="002F8E"/>
                </a:solidFill>
              </a:rPr>
              <a:t>43</a:t>
            </a:r>
            <a:r>
              <a:rPr lang="en-US" i="1" dirty="0" smtClean="0">
                <a:solidFill>
                  <a:srgbClr val="002F8E"/>
                </a:solidFill>
              </a:rPr>
              <a:t> And they took up </a:t>
            </a:r>
            <a:r>
              <a:rPr lang="en-US" i="1" u="sng" dirty="0" smtClean="0">
                <a:solidFill>
                  <a:srgbClr val="002F8E"/>
                </a:solidFill>
              </a:rPr>
              <a:t>twelve baskets</a:t>
            </a:r>
            <a:r>
              <a:rPr lang="en-US" i="1" dirty="0" smtClean="0">
                <a:solidFill>
                  <a:srgbClr val="002F8E"/>
                </a:solidFill>
              </a:rPr>
              <a:t> full of broken pieces and of the fish. </a:t>
            </a:r>
            <a:r>
              <a:rPr lang="en-US" i="1" baseline="30000" dirty="0" smtClean="0">
                <a:solidFill>
                  <a:srgbClr val="002F8E"/>
                </a:solidFill>
              </a:rPr>
              <a:t>44</a:t>
            </a:r>
            <a:r>
              <a:rPr lang="en-US" i="1" dirty="0" smtClean="0">
                <a:solidFill>
                  <a:srgbClr val="002F8E"/>
                </a:solidFill>
              </a:rPr>
              <a:t> And those who ate the loaves were </a:t>
            </a:r>
            <a:r>
              <a:rPr lang="en-US" i="1" u="sng" dirty="0" smtClean="0">
                <a:solidFill>
                  <a:srgbClr val="002F8E"/>
                </a:solidFill>
              </a:rPr>
              <a:t>five thousand men</a:t>
            </a:r>
            <a:r>
              <a:rPr lang="en-US" i="1" dirty="0" smtClean="0">
                <a:solidFill>
                  <a:srgbClr val="002F8E"/>
                </a:solidFill>
              </a:rPr>
              <a:t>.</a:t>
            </a:r>
            <a:r>
              <a:rPr lang="en-US" i="1" dirty="0" smtClean="0">
                <a:solidFill>
                  <a:srgbClr val="002F8E"/>
                </a:solidFill>
                <a:effectLst>
                  <a:glow rad="63500">
                    <a:schemeClr val="accent5">
                      <a:satMod val="175000"/>
                      <a:alpha val="40000"/>
                    </a:schemeClr>
                  </a:glow>
                </a:effectLst>
              </a:rPr>
              <a:t> </a:t>
            </a:r>
          </a:p>
          <a:p>
            <a:r>
              <a:rPr lang="en-US" b="1" dirty="0" smtClean="0">
                <a:effectLst>
                  <a:glow rad="63500">
                    <a:schemeClr val="accent5">
                      <a:satMod val="175000"/>
                      <a:alpha val="40000"/>
                    </a:schemeClr>
                  </a:glow>
                </a:effectLst>
              </a:rPr>
              <a:t>Matthew 15:35-38 – </a:t>
            </a:r>
            <a:r>
              <a:rPr lang="en-US" i="1" dirty="0" smtClean="0">
                <a:solidFill>
                  <a:srgbClr val="002F8E"/>
                </a:solidFill>
              </a:rPr>
              <a:t>And directing the crowd to sit down on the ground, </a:t>
            </a:r>
            <a:r>
              <a:rPr lang="en-US" i="1" baseline="30000" dirty="0" smtClean="0">
                <a:solidFill>
                  <a:srgbClr val="002F8E"/>
                </a:solidFill>
              </a:rPr>
              <a:t>36</a:t>
            </a:r>
            <a:r>
              <a:rPr lang="en-US" i="1" dirty="0" smtClean="0">
                <a:solidFill>
                  <a:srgbClr val="002F8E"/>
                </a:solidFill>
              </a:rPr>
              <a:t> he took the </a:t>
            </a:r>
            <a:r>
              <a:rPr lang="en-US" i="1" u="sng" dirty="0" smtClean="0">
                <a:solidFill>
                  <a:srgbClr val="002F8E"/>
                </a:solidFill>
              </a:rPr>
              <a:t>seven loaves</a:t>
            </a:r>
            <a:r>
              <a:rPr lang="en-US" i="1" dirty="0" smtClean="0">
                <a:solidFill>
                  <a:srgbClr val="002F8E"/>
                </a:solidFill>
              </a:rPr>
              <a:t> and the fish, and having given thanks he broke them and gave them to the disciples, and the disciples gave them to the crowds. </a:t>
            </a:r>
            <a:r>
              <a:rPr lang="en-US" i="1" baseline="30000" dirty="0" smtClean="0">
                <a:solidFill>
                  <a:srgbClr val="002F8E"/>
                </a:solidFill>
              </a:rPr>
              <a:t>37</a:t>
            </a:r>
            <a:r>
              <a:rPr lang="en-US" i="1" dirty="0" smtClean="0">
                <a:solidFill>
                  <a:srgbClr val="002F8E"/>
                </a:solidFill>
              </a:rPr>
              <a:t> And they all ate and were satisfied. And they took up </a:t>
            </a:r>
            <a:r>
              <a:rPr lang="en-US" i="1" u="sng" dirty="0" smtClean="0">
                <a:solidFill>
                  <a:srgbClr val="002F8E"/>
                </a:solidFill>
              </a:rPr>
              <a:t>seven baskets</a:t>
            </a:r>
            <a:r>
              <a:rPr lang="en-US" i="1" dirty="0" smtClean="0">
                <a:solidFill>
                  <a:srgbClr val="002F8E"/>
                </a:solidFill>
              </a:rPr>
              <a:t> full of the broken pieces left over. </a:t>
            </a:r>
            <a:r>
              <a:rPr lang="en-US" i="1" baseline="30000" dirty="0" smtClean="0">
                <a:solidFill>
                  <a:srgbClr val="002F8E"/>
                </a:solidFill>
              </a:rPr>
              <a:t>38</a:t>
            </a:r>
            <a:r>
              <a:rPr lang="en-US" i="1" dirty="0" smtClean="0">
                <a:solidFill>
                  <a:srgbClr val="002F8E"/>
                </a:solidFill>
              </a:rPr>
              <a:t> Those who ate were </a:t>
            </a:r>
            <a:r>
              <a:rPr lang="en-US" i="1" u="sng" dirty="0" smtClean="0">
                <a:solidFill>
                  <a:srgbClr val="002F8E"/>
                </a:solidFill>
              </a:rPr>
              <a:t>four thousand men</a:t>
            </a:r>
            <a:r>
              <a:rPr lang="en-US" i="1" dirty="0" smtClean="0">
                <a:solidFill>
                  <a:srgbClr val="002F8E"/>
                </a:solidFill>
              </a:rPr>
              <a:t>, besides women and children.</a:t>
            </a:r>
            <a:endParaRPr lang="en-US" i="1" dirty="0" smtClean="0">
              <a:solidFill>
                <a:srgbClr val="002F8E"/>
              </a:solidFill>
              <a:effectLst>
                <a:glow rad="63500">
                  <a:schemeClr val="accent5">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effectLst>
                  <a:glow rad="63500">
                    <a:schemeClr val="accent5">
                      <a:satMod val="175000"/>
                      <a:alpha val="40000"/>
                    </a:schemeClr>
                  </a:glow>
                </a:effectLst>
              </a:rPr>
              <a:t>When Counts Don’t Match </a:t>
            </a:r>
            <a:endParaRPr lang="en-US" dirty="0">
              <a:effectLst>
                <a:glow rad="63500">
                  <a:schemeClr val="accent5">
                    <a:satMod val="175000"/>
                    <a:alpha val="40000"/>
                  </a:schemeClr>
                </a:glow>
              </a:effectLst>
            </a:endParaRPr>
          </a:p>
        </p:txBody>
      </p:sp>
      <p:sp>
        <p:nvSpPr>
          <p:cNvPr id="3" name="Content Placeholder 2"/>
          <p:cNvSpPr>
            <a:spLocks noGrp="1"/>
          </p:cNvSpPr>
          <p:nvPr>
            <p:ph idx="1"/>
          </p:nvPr>
        </p:nvSpPr>
        <p:spPr>
          <a:xfrm>
            <a:off x="457200" y="685800"/>
            <a:ext cx="8229600" cy="5943600"/>
          </a:xfrm>
        </p:spPr>
        <p:txBody>
          <a:bodyPr>
            <a:normAutofit/>
          </a:bodyPr>
          <a:lstStyle/>
          <a:p>
            <a:r>
              <a:rPr lang="en-US" dirty="0" smtClean="0">
                <a:effectLst>
                  <a:glow rad="63500">
                    <a:schemeClr val="accent5">
                      <a:satMod val="175000"/>
                      <a:alpha val="40000"/>
                    </a:schemeClr>
                  </a:glow>
                </a:effectLst>
              </a:rPr>
              <a:t>This particular discrepancy is easy to resolve, because Mark records Jesus making a reference to both events:</a:t>
            </a:r>
          </a:p>
          <a:p>
            <a:pPr lvl="1"/>
            <a:r>
              <a:rPr lang="en-US" b="1" dirty="0" smtClean="0">
                <a:effectLst>
                  <a:glow rad="63500">
                    <a:schemeClr val="accent5">
                      <a:satMod val="175000"/>
                      <a:alpha val="40000"/>
                    </a:schemeClr>
                  </a:glow>
                </a:effectLst>
              </a:rPr>
              <a:t>Mark 8:18b-20 –</a:t>
            </a:r>
            <a:r>
              <a:rPr lang="en-US" dirty="0" smtClean="0">
                <a:effectLst>
                  <a:glow rad="63500">
                    <a:schemeClr val="accent5">
                      <a:satMod val="175000"/>
                      <a:alpha val="40000"/>
                    </a:schemeClr>
                  </a:glow>
                </a:effectLst>
              </a:rPr>
              <a:t> </a:t>
            </a:r>
            <a:r>
              <a:rPr lang="en-US" i="1" dirty="0" smtClean="0">
                <a:effectLst>
                  <a:glow rad="63500">
                    <a:schemeClr val="accent5">
                      <a:satMod val="175000"/>
                      <a:alpha val="40000"/>
                    </a:schemeClr>
                  </a:glow>
                </a:effectLst>
              </a:rPr>
              <a:t>[Jesus speaking to the disciples:] </a:t>
            </a:r>
            <a:r>
              <a:rPr lang="en-US" i="1" dirty="0" smtClean="0">
                <a:solidFill>
                  <a:srgbClr val="002F8E"/>
                </a:solidFill>
              </a:rPr>
              <a:t>“And do you not remember? </a:t>
            </a:r>
            <a:r>
              <a:rPr lang="en-US" i="1" baseline="30000" dirty="0" smtClean="0">
                <a:solidFill>
                  <a:srgbClr val="002F8E"/>
                </a:solidFill>
              </a:rPr>
              <a:t>19</a:t>
            </a:r>
            <a:r>
              <a:rPr lang="en-US" i="1" dirty="0" smtClean="0">
                <a:solidFill>
                  <a:srgbClr val="002F8E"/>
                </a:solidFill>
              </a:rPr>
              <a:t> When I broke the </a:t>
            </a:r>
            <a:r>
              <a:rPr lang="en-US" i="1" u="sng" dirty="0" smtClean="0">
                <a:solidFill>
                  <a:srgbClr val="002F8E"/>
                </a:solidFill>
              </a:rPr>
              <a:t>five loaves</a:t>
            </a:r>
            <a:r>
              <a:rPr lang="en-US" i="1" dirty="0" smtClean="0">
                <a:solidFill>
                  <a:srgbClr val="002F8E"/>
                </a:solidFill>
              </a:rPr>
              <a:t> for the </a:t>
            </a:r>
            <a:r>
              <a:rPr lang="en-US" i="1" u="sng" dirty="0" smtClean="0">
                <a:solidFill>
                  <a:srgbClr val="002F8E"/>
                </a:solidFill>
              </a:rPr>
              <a:t>five thousand</a:t>
            </a:r>
            <a:r>
              <a:rPr lang="en-US" i="1" dirty="0" smtClean="0">
                <a:solidFill>
                  <a:srgbClr val="002F8E"/>
                </a:solidFill>
              </a:rPr>
              <a:t>, how many baskets full of broken pieces did you take up?” They said to him, “</a:t>
            </a:r>
            <a:r>
              <a:rPr lang="en-US" i="1" u="sng" dirty="0" smtClean="0">
                <a:solidFill>
                  <a:srgbClr val="002F8E"/>
                </a:solidFill>
              </a:rPr>
              <a:t>Twelve</a:t>
            </a:r>
            <a:r>
              <a:rPr lang="en-US" i="1" dirty="0" smtClean="0">
                <a:solidFill>
                  <a:srgbClr val="002F8E"/>
                </a:solidFill>
              </a:rPr>
              <a:t>.” </a:t>
            </a:r>
            <a:r>
              <a:rPr lang="en-US" i="1" baseline="30000" dirty="0" smtClean="0">
                <a:solidFill>
                  <a:srgbClr val="002F8E"/>
                </a:solidFill>
              </a:rPr>
              <a:t>20</a:t>
            </a:r>
            <a:r>
              <a:rPr lang="en-US" i="1" dirty="0" smtClean="0">
                <a:solidFill>
                  <a:srgbClr val="002F8E"/>
                </a:solidFill>
              </a:rPr>
              <a:t> “And the </a:t>
            </a:r>
            <a:r>
              <a:rPr lang="en-US" i="1" u="sng" dirty="0" smtClean="0">
                <a:solidFill>
                  <a:srgbClr val="002F8E"/>
                </a:solidFill>
              </a:rPr>
              <a:t>seven</a:t>
            </a:r>
            <a:r>
              <a:rPr lang="en-US" i="1" dirty="0" smtClean="0">
                <a:solidFill>
                  <a:srgbClr val="002F8E"/>
                </a:solidFill>
              </a:rPr>
              <a:t> for the </a:t>
            </a:r>
            <a:r>
              <a:rPr lang="en-US" i="1" u="sng" dirty="0" smtClean="0">
                <a:solidFill>
                  <a:srgbClr val="002F8E"/>
                </a:solidFill>
              </a:rPr>
              <a:t>four thousand</a:t>
            </a:r>
            <a:r>
              <a:rPr lang="en-US" i="1" dirty="0" smtClean="0">
                <a:solidFill>
                  <a:srgbClr val="002F8E"/>
                </a:solidFill>
              </a:rPr>
              <a:t>, how many baskets full of broken pieces did you take up?” And they said to him, “</a:t>
            </a:r>
            <a:r>
              <a:rPr lang="en-US" i="1" u="sng" dirty="0" smtClean="0">
                <a:solidFill>
                  <a:srgbClr val="002F8E"/>
                </a:solidFill>
              </a:rPr>
              <a:t>Seven</a:t>
            </a:r>
            <a:r>
              <a:rPr lang="en-US" i="1" dirty="0" smtClean="0">
                <a:solidFill>
                  <a:srgbClr val="002F8E"/>
                </a:solidFill>
              </a:rPr>
              <a:t>.”</a:t>
            </a:r>
            <a:endParaRPr lang="en-US" i="1" dirty="0" smtClean="0">
              <a:solidFill>
                <a:srgbClr val="002F8E"/>
              </a:solidFill>
              <a:effectLst>
                <a:glow rad="63500">
                  <a:schemeClr val="accent5">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smtClean="0">
                <a:effectLst>
                  <a:glow rad="63500">
                    <a:schemeClr val="accent5">
                      <a:satMod val="175000"/>
                      <a:alpha val="40000"/>
                    </a:schemeClr>
                  </a:glow>
                </a:effectLst>
              </a:rPr>
              <a:t>When Counts Don’t Match </a:t>
            </a:r>
            <a:endParaRPr lang="en-US" dirty="0">
              <a:effectLst>
                <a:glow rad="63500">
                  <a:schemeClr val="accent5">
                    <a:satMod val="175000"/>
                    <a:alpha val="40000"/>
                  </a:schemeClr>
                </a:glow>
              </a:effectLst>
            </a:endParaRPr>
          </a:p>
        </p:txBody>
      </p:sp>
      <p:sp>
        <p:nvSpPr>
          <p:cNvPr id="3" name="Content Placeholder 2"/>
          <p:cNvSpPr>
            <a:spLocks noGrp="1"/>
          </p:cNvSpPr>
          <p:nvPr>
            <p:ph idx="1"/>
          </p:nvPr>
        </p:nvSpPr>
        <p:spPr>
          <a:xfrm>
            <a:off x="457200" y="762000"/>
            <a:ext cx="8229600" cy="5943600"/>
          </a:xfrm>
        </p:spPr>
        <p:txBody>
          <a:bodyPr>
            <a:normAutofit fontScale="85000" lnSpcReduction="20000"/>
          </a:bodyPr>
          <a:lstStyle/>
          <a:p>
            <a:r>
              <a:rPr lang="en-US" dirty="0" smtClean="0">
                <a:effectLst>
                  <a:glow rad="63500">
                    <a:schemeClr val="accent5">
                      <a:satMod val="175000"/>
                      <a:alpha val="40000"/>
                    </a:schemeClr>
                  </a:glow>
                </a:effectLst>
              </a:rPr>
              <a:t>Here is one that is a little tougher to deal with:</a:t>
            </a:r>
          </a:p>
          <a:p>
            <a:pPr lvl="1"/>
            <a:r>
              <a:rPr lang="en-US" b="1" dirty="0" smtClean="0">
                <a:effectLst>
                  <a:glow rad="63500">
                    <a:schemeClr val="accent5">
                      <a:satMod val="175000"/>
                      <a:alpha val="40000"/>
                    </a:schemeClr>
                  </a:glow>
                </a:effectLst>
              </a:rPr>
              <a:t>1 Corinthians 10:8 – </a:t>
            </a:r>
            <a:r>
              <a:rPr lang="en-US" i="1" dirty="0" smtClean="0">
                <a:solidFill>
                  <a:srgbClr val="002F8E"/>
                </a:solidFill>
              </a:rPr>
              <a:t>We must not indulge in sexual immorality as some of them did, and </a:t>
            </a:r>
            <a:r>
              <a:rPr lang="en-US" i="1" u="sng" dirty="0" smtClean="0">
                <a:solidFill>
                  <a:srgbClr val="002F8E"/>
                </a:solidFill>
              </a:rPr>
              <a:t>twenty-three thousand fell in a single day</a:t>
            </a:r>
            <a:r>
              <a:rPr lang="en-US" i="1" dirty="0" smtClean="0">
                <a:solidFill>
                  <a:srgbClr val="002F8E"/>
                </a:solidFill>
              </a:rPr>
              <a:t>.</a:t>
            </a:r>
            <a:endParaRPr lang="en-US" i="1" dirty="0" smtClean="0">
              <a:solidFill>
                <a:srgbClr val="002F8E"/>
              </a:solidFill>
              <a:effectLst>
                <a:glow rad="63500">
                  <a:schemeClr val="accent5">
                    <a:satMod val="175000"/>
                    <a:alpha val="40000"/>
                  </a:schemeClr>
                </a:glow>
              </a:effectLst>
            </a:endParaRPr>
          </a:p>
          <a:p>
            <a:r>
              <a:rPr lang="en-US" dirty="0" smtClean="0">
                <a:effectLst>
                  <a:glow rad="63500">
                    <a:schemeClr val="accent5">
                      <a:satMod val="175000"/>
                      <a:alpha val="40000"/>
                    </a:schemeClr>
                  </a:glow>
                </a:effectLst>
              </a:rPr>
              <a:t>But in the Old Testament we read:</a:t>
            </a:r>
          </a:p>
          <a:p>
            <a:pPr lvl="1"/>
            <a:r>
              <a:rPr lang="en-US" b="1" dirty="0" smtClean="0">
                <a:effectLst>
                  <a:glow rad="63500">
                    <a:schemeClr val="accent5">
                      <a:satMod val="175000"/>
                      <a:alpha val="40000"/>
                    </a:schemeClr>
                  </a:glow>
                </a:effectLst>
              </a:rPr>
              <a:t>Numbers 25:1-3,9 – </a:t>
            </a:r>
            <a:r>
              <a:rPr lang="en-US" i="1" dirty="0" smtClean="0">
                <a:solidFill>
                  <a:srgbClr val="002F8E"/>
                </a:solidFill>
              </a:rPr>
              <a:t>While Israel lived in </a:t>
            </a:r>
            <a:r>
              <a:rPr lang="en-US" i="1" dirty="0" err="1" smtClean="0">
                <a:solidFill>
                  <a:srgbClr val="002F8E"/>
                </a:solidFill>
              </a:rPr>
              <a:t>Shittim</a:t>
            </a:r>
            <a:r>
              <a:rPr lang="en-US" i="1" dirty="0" smtClean="0">
                <a:solidFill>
                  <a:srgbClr val="002F8E"/>
                </a:solidFill>
              </a:rPr>
              <a:t>, the people began to whore with the daughters of Moab. </a:t>
            </a:r>
            <a:r>
              <a:rPr lang="en-US" i="1" baseline="30000" dirty="0" smtClean="0">
                <a:solidFill>
                  <a:srgbClr val="002F8E"/>
                </a:solidFill>
              </a:rPr>
              <a:t>2</a:t>
            </a:r>
            <a:r>
              <a:rPr lang="en-US" i="1" dirty="0" smtClean="0">
                <a:solidFill>
                  <a:srgbClr val="002F8E"/>
                </a:solidFill>
              </a:rPr>
              <a:t> These invited the people to the sacrifices of their gods, and the people ate and bowed down to their gods. </a:t>
            </a:r>
            <a:r>
              <a:rPr lang="en-US" i="1" baseline="30000" dirty="0" smtClean="0">
                <a:solidFill>
                  <a:srgbClr val="002F8E"/>
                </a:solidFill>
              </a:rPr>
              <a:t>3</a:t>
            </a:r>
            <a:r>
              <a:rPr lang="en-US" i="1" dirty="0" smtClean="0">
                <a:solidFill>
                  <a:srgbClr val="002F8E"/>
                </a:solidFill>
              </a:rPr>
              <a:t> So Israel yoked himself to Baal of </a:t>
            </a:r>
            <a:r>
              <a:rPr lang="en-US" i="1" dirty="0" err="1" smtClean="0">
                <a:solidFill>
                  <a:srgbClr val="002F8E"/>
                </a:solidFill>
              </a:rPr>
              <a:t>Peor</a:t>
            </a:r>
            <a:r>
              <a:rPr lang="en-US" i="1" dirty="0" smtClean="0">
                <a:solidFill>
                  <a:srgbClr val="002F8E"/>
                </a:solidFill>
              </a:rPr>
              <a:t>. And the anger of the LORD was kindled against Israel… those who died by the plague were </a:t>
            </a:r>
            <a:r>
              <a:rPr lang="en-US" i="1" u="sng" dirty="0" smtClean="0">
                <a:solidFill>
                  <a:srgbClr val="002F8E"/>
                </a:solidFill>
              </a:rPr>
              <a:t>twenty-four thousand</a:t>
            </a:r>
            <a:r>
              <a:rPr lang="en-US" i="1" dirty="0" smtClean="0">
                <a:solidFill>
                  <a:srgbClr val="002F8E"/>
                </a:solidFill>
              </a:rPr>
              <a:t>.</a:t>
            </a:r>
            <a:endParaRPr lang="en-US" i="1" dirty="0" smtClean="0">
              <a:solidFill>
                <a:srgbClr val="002F8E"/>
              </a:solidFill>
              <a:effectLst>
                <a:glow rad="63500">
                  <a:schemeClr val="accent5">
                    <a:satMod val="175000"/>
                    <a:alpha val="40000"/>
                  </a:schemeClr>
                </a:glow>
              </a:effectLst>
            </a:endParaRPr>
          </a:p>
          <a:p>
            <a:r>
              <a:rPr lang="en-US" dirty="0" smtClean="0">
                <a:effectLst>
                  <a:glow rad="63500">
                    <a:schemeClr val="accent5">
                      <a:satMod val="175000"/>
                      <a:alpha val="40000"/>
                    </a:schemeClr>
                  </a:glow>
                </a:effectLst>
              </a:rPr>
              <a:t>Some commentaries that deal with these texts point out that there were probably somewhere close to 23,500 who died that day and each writer is simply reporting in round numbers: one rounded </a:t>
            </a:r>
            <a:r>
              <a:rPr lang="en-US" b="1" dirty="0" smtClean="0">
                <a:effectLst>
                  <a:glow rad="63500">
                    <a:schemeClr val="accent5">
                      <a:satMod val="175000"/>
                      <a:alpha val="40000"/>
                    </a:schemeClr>
                  </a:glow>
                </a:effectLst>
              </a:rPr>
              <a:t>up</a:t>
            </a:r>
            <a:r>
              <a:rPr lang="en-US" dirty="0" smtClean="0">
                <a:effectLst>
                  <a:glow rad="63500">
                    <a:schemeClr val="accent5">
                      <a:satMod val="175000"/>
                      <a:alpha val="40000"/>
                    </a:schemeClr>
                  </a:glow>
                </a:effectLst>
              </a:rPr>
              <a:t> and the other rounded </a:t>
            </a:r>
            <a:r>
              <a:rPr lang="en-US" b="1" dirty="0" smtClean="0">
                <a:effectLst>
                  <a:glow rad="63500">
                    <a:schemeClr val="accent5">
                      <a:satMod val="175000"/>
                      <a:alpha val="40000"/>
                    </a:schemeClr>
                  </a:glow>
                </a:effectLst>
              </a:rPr>
              <a:t>down</a:t>
            </a:r>
            <a:r>
              <a:rPr lang="en-US" dirty="0" smtClean="0">
                <a:effectLst>
                  <a:glow rad="63500">
                    <a:schemeClr val="accent5">
                      <a:satMod val="175000"/>
                      <a:alpha val="40000"/>
                    </a:schemeClr>
                  </a:glow>
                </a:effectLst>
              </a:rPr>
              <a:t>.</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smtClean="0">
                <a:effectLst>
                  <a:glow rad="63500">
                    <a:schemeClr val="accent5">
                      <a:satMod val="175000"/>
                      <a:alpha val="40000"/>
                    </a:schemeClr>
                  </a:glow>
                </a:effectLst>
              </a:rPr>
              <a:t>When Counts Don’t Match </a:t>
            </a:r>
            <a:endParaRPr lang="en-US" dirty="0">
              <a:effectLst>
                <a:glow rad="63500">
                  <a:schemeClr val="accent5">
                    <a:satMod val="175000"/>
                    <a:alpha val="40000"/>
                  </a:schemeClr>
                </a:glow>
              </a:effectLst>
            </a:endParaRPr>
          </a:p>
        </p:txBody>
      </p:sp>
      <p:sp>
        <p:nvSpPr>
          <p:cNvPr id="3" name="Content Placeholder 2"/>
          <p:cNvSpPr>
            <a:spLocks noGrp="1"/>
          </p:cNvSpPr>
          <p:nvPr>
            <p:ph idx="1"/>
          </p:nvPr>
        </p:nvSpPr>
        <p:spPr>
          <a:xfrm>
            <a:off x="457200" y="762000"/>
            <a:ext cx="8229600" cy="5257800"/>
          </a:xfrm>
        </p:spPr>
        <p:txBody>
          <a:bodyPr>
            <a:normAutofit/>
          </a:bodyPr>
          <a:lstStyle/>
          <a:p>
            <a:r>
              <a:rPr lang="en-US" dirty="0" smtClean="0">
                <a:effectLst>
                  <a:glow rad="63500">
                    <a:schemeClr val="accent5">
                      <a:satMod val="175000"/>
                      <a:alpha val="40000"/>
                    </a:schemeClr>
                  </a:glow>
                </a:effectLst>
              </a:rPr>
              <a:t>Gleason Archer* points out that in the context where this count is given, Paul is quoting from Exodus </a:t>
            </a:r>
            <a:r>
              <a:rPr lang="en-US" b="1" i="1" dirty="0" smtClean="0">
                <a:effectLst>
                  <a:glow rad="63500">
                    <a:schemeClr val="accent5">
                      <a:satMod val="175000"/>
                      <a:alpha val="40000"/>
                    </a:schemeClr>
                  </a:glow>
                </a:effectLst>
              </a:rPr>
              <a:t>not</a:t>
            </a:r>
            <a:r>
              <a:rPr lang="en-US" dirty="0" smtClean="0">
                <a:effectLst>
                  <a:glow rad="63500">
                    <a:schemeClr val="accent5">
                      <a:satMod val="175000"/>
                      <a:alpha val="40000"/>
                    </a:schemeClr>
                  </a:glow>
                </a:effectLst>
              </a:rPr>
              <a:t> Numbers:</a:t>
            </a:r>
          </a:p>
          <a:p>
            <a:pPr lvl="1"/>
            <a:r>
              <a:rPr lang="en-US" b="1" dirty="0" smtClean="0">
                <a:effectLst>
                  <a:glow rad="63500">
                    <a:schemeClr val="accent5">
                      <a:satMod val="175000"/>
                      <a:alpha val="40000"/>
                    </a:schemeClr>
                  </a:glow>
                </a:effectLst>
              </a:rPr>
              <a:t>1 Corinthians 10:7 – </a:t>
            </a:r>
            <a:r>
              <a:rPr lang="en-US" i="1" dirty="0" smtClean="0">
                <a:solidFill>
                  <a:srgbClr val="002F8E"/>
                </a:solidFill>
              </a:rPr>
              <a:t>Do not be idolaters as some of them were; as it is written, “The people sat down to eat and drink and rose up to play.”</a:t>
            </a:r>
            <a:endParaRPr lang="en-US" i="1" dirty="0" smtClean="0">
              <a:solidFill>
                <a:srgbClr val="002F8E"/>
              </a:solidFill>
              <a:effectLst>
                <a:glow rad="63500">
                  <a:schemeClr val="accent5">
                    <a:satMod val="175000"/>
                    <a:alpha val="40000"/>
                  </a:schemeClr>
                </a:glow>
              </a:effectLst>
            </a:endParaRPr>
          </a:p>
          <a:p>
            <a:pPr lvl="1"/>
            <a:r>
              <a:rPr lang="en-US" b="1" dirty="0" smtClean="0">
                <a:effectLst>
                  <a:glow rad="63500">
                    <a:schemeClr val="accent5">
                      <a:satMod val="175000"/>
                      <a:alpha val="40000"/>
                    </a:schemeClr>
                  </a:glow>
                </a:effectLst>
              </a:rPr>
              <a:t>Exodus 32:6b – </a:t>
            </a:r>
            <a:r>
              <a:rPr lang="en-US" i="1" dirty="0" smtClean="0">
                <a:solidFill>
                  <a:srgbClr val="002F8E"/>
                </a:solidFill>
              </a:rPr>
              <a:t>And the people sat down to eat and drink and rose up to play.</a:t>
            </a:r>
            <a:endParaRPr lang="en-US" i="1" dirty="0" smtClean="0">
              <a:solidFill>
                <a:srgbClr val="002F8E"/>
              </a:solidFill>
              <a:effectLst>
                <a:glow rad="63500">
                  <a:schemeClr val="accent5">
                    <a:satMod val="175000"/>
                    <a:alpha val="40000"/>
                  </a:schemeClr>
                </a:glow>
              </a:effectLst>
            </a:endParaRPr>
          </a:p>
        </p:txBody>
      </p:sp>
      <p:sp>
        <p:nvSpPr>
          <p:cNvPr id="4" name="TextBox 3"/>
          <p:cNvSpPr txBox="1"/>
          <p:nvPr/>
        </p:nvSpPr>
        <p:spPr>
          <a:xfrm>
            <a:off x="762000" y="6400800"/>
            <a:ext cx="5771580" cy="369332"/>
          </a:xfrm>
          <a:prstGeom prst="rect">
            <a:avLst/>
          </a:prstGeom>
          <a:noFill/>
        </p:spPr>
        <p:txBody>
          <a:bodyPr wrap="none" rtlCol="0">
            <a:spAutoFit/>
          </a:bodyPr>
          <a:lstStyle/>
          <a:p>
            <a:r>
              <a:rPr lang="en-US" dirty="0" smtClean="0"/>
              <a:t>*Gleason L. Archer, Encyclopedia of Bible Difficulties, p. 401</a:t>
            </a: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smtClean="0">
                <a:effectLst>
                  <a:glow rad="63500">
                    <a:schemeClr val="accent5">
                      <a:satMod val="175000"/>
                      <a:alpha val="40000"/>
                    </a:schemeClr>
                  </a:glow>
                </a:effectLst>
              </a:rPr>
              <a:t>When Counts Don’t Match </a:t>
            </a:r>
            <a:endParaRPr lang="en-US" dirty="0">
              <a:effectLst>
                <a:glow rad="63500">
                  <a:schemeClr val="accent5">
                    <a:satMod val="175000"/>
                    <a:alpha val="40000"/>
                  </a:schemeClr>
                </a:glow>
              </a:effectLst>
            </a:endParaRPr>
          </a:p>
        </p:txBody>
      </p:sp>
      <p:sp>
        <p:nvSpPr>
          <p:cNvPr id="3" name="Content Placeholder 2"/>
          <p:cNvSpPr>
            <a:spLocks noGrp="1"/>
          </p:cNvSpPr>
          <p:nvPr>
            <p:ph idx="1"/>
          </p:nvPr>
        </p:nvSpPr>
        <p:spPr>
          <a:xfrm>
            <a:off x="457200" y="762000"/>
            <a:ext cx="8305800" cy="6096000"/>
          </a:xfrm>
        </p:spPr>
        <p:txBody>
          <a:bodyPr>
            <a:normAutofit fontScale="85000" lnSpcReduction="20000"/>
          </a:bodyPr>
          <a:lstStyle/>
          <a:p>
            <a:r>
              <a:rPr lang="en-US" dirty="0" smtClean="0">
                <a:effectLst>
                  <a:glow rad="63500">
                    <a:schemeClr val="accent5">
                      <a:satMod val="175000"/>
                      <a:alpha val="40000"/>
                    </a:schemeClr>
                  </a:glow>
                </a:effectLst>
              </a:rPr>
              <a:t>On the occasion that Paul cites in Exodus (the golden calf incident) we read a few verses later:</a:t>
            </a:r>
          </a:p>
          <a:p>
            <a:pPr lvl="1"/>
            <a:r>
              <a:rPr lang="en-US" b="1" dirty="0" smtClean="0">
                <a:effectLst>
                  <a:glow rad="63500">
                    <a:schemeClr val="accent5">
                      <a:satMod val="175000"/>
                      <a:alpha val="40000"/>
                    </a:schemeClr>
                  </a:glow>
                </a:effectLst>
              </a:rPr>
              <a:t>Exodus 32:27-28 – </a:t>
            </a:r>
            <a:r>
              <a:rPr lang="en-US" i="1" dirty="0" smtClean="0">
                <a:solidFill>
                  <a:srgbClr val="002F8E"/>
                </a:solidFill>
              </a:rPr>
              <a:t>And [Moses] said to them, "Thus says the LORD God of Israel, 'Put your sword on your side each of you, and go to and fro from gate to gate throughout the camp, and each of you kill his brother and his companion and his neighbor.'" </a:t>
            </a:r>
            <a:r>
              <a:rPr lang="en-US" i="1" baseline="30000" dirty="0" smtClean="0">
                <a:solidFill>
                  <a:srgbClr val="002F8E"/>
                </a:solidFill>
              </a:rPr>
              <a:t>28</a:t>
            </a:r>
            <a:r>
              <a:rPr lang="en-US" i="1" dirty="0" smtClean="0">
                <a:solidFill>
                  <a:srgbClr val="002F8E"/>
                </a:solidFill>
              </a:rPr>
              <a:t> And the sons of Levi did according to the word of Moses. And that day </a:t>
            </a:r>
            <a:r>
              <a:rPr lang="en-US" i="1" u="sng" dirty="0" smtClean="0">
                <a:solidFill>
                  <a:srgbClr val="002F8E"/>
                </a:solidFill>
              </a:rPr>
              <a:t>about three thousand men of the people fell</a:t>
            </a:r>
            <a:r>
              <a:rPr lang="en-US" i="1" dirty="0" smtClean="0">
                <a:solidFill>
                  <a:srgbClr val="002F8E"/>
                </a:solidFill>
              </a:rPr>
              <a:t>. </a:t>
            </a:r>
            <a:endParaRPr lang="en-US" i="1" dirty="0" smtClean="0">
              <a:solidFill>
                <a:srgbClr val="002F8E"/>
              </a:solidFill>
              <a:effectLst>
                <a:glow rad="63500">
                  <a:schemeClr val="accent5">
                    <a:satMod val="175000"/>
                    <a:alpha val="40000"/>
                  </a:schemeClr>
                </a:glow>
              </a:effectLst>
            </a:endParaRPr>
          </a:p>
          <a:p>
            <a:r>
              <a:rPr lang="en-US" dirty="0" smtClean="0">
                <a:effectLst>
                  <a:glow rad="63500">
                    <a:schemeClr val="accent5">
                      <a:satMod val="175000"/>
                      <a:alpha val="40000"/>
                    </a:schemeClr>
                  </a:glow>
                </a:effectLst>
              </a:rPr>
              <a:t>And then right after that we read:</a:t>
            </a:r>
          </a:p>
          <a:p>
            <a:pPr lvl="1"/>
            <a:r>
              <a:rPr lang="en-US" b="1" dirty="0" smtClean="0">
                <a:effectLst>
                  <a:glow rad="63500">
                    <a:schemeClr val="accent5">
                      <a:satMod val="175000"/>
                      <a:alpha val="40000"/>
                    </a:schemeClr>
                  </a:glow>
                </a:effectLst>
              </a:rPr>
              <a:t>Exodus 32:35 – </a:t>
            </a:r>
            <a:r>
              <a:rPr lang="en-US" i="1" dirty="0" smtClean="0">
                <a:solidFill>
                  <a:srgbClr val="002F8E"/>
                </a:solidFill>
              </a:rPr>
              <a:t>Then </a:t>
            </a:r>
            <a:r>
              <a:rPr lang="en-US" i="1" u="sng" dirty="0" smtClean="0">
                <a:solidFill>
                  <a:srgbClr val="002F8E"/>
                </a:solidFill>
              </a:rPr>
              <a:t>the LORD sent a plague on the people</a:t>
            </a:r>
            <a:r>
              <a:rPr lang="en-US" i="1" dirty="0" smtClean="0">
                <a:solidFill>
                  <a:srgbClr val="002F8E"/>
                </a:solidFill>
              </a:rPr>
              <a:t>, because they made the calf, the one that Aaron made.</a:t>
            </a:r>
            <a:endParaRPr lang="en-US" i="1" dirty="0" smtClean="0">
              <a:solidFill>
                <a:srgbClr val="002F8E"/>
              </a:solidFill>
              <a:effectLst>
                <a:glow rad="63500">
                  <a:schemeClr val="accent5">
                    <a:satMod val="175000"/>
                    <a:alpha val="40000"/>
                  </a:schemeClr>
                </a:glow>
              </a:effectLst>
            </a:endParaRPr>
          </a:p>
          <a:p>
            <a:r>
              <a:rPr lang="en-US" dirty="0" smtClean="0">
                <a:effectLst>
                  <a:glow rad="63500">
                    <a:schemeClr val="accent5">
                      <a:satMod val="175000"/>
                      <a:alpha val="40000"/>
                    </a:schemeClr>
                  </a:glow>
                </a:effectLst>
              </a:rPr>
              <a:t>We’re not told how many died in the plague that day. </a:t>
            </a:r>
          </a:p>
          <a:p>
            <a:r>
              <a:rPr lang="en-US" dirty="0" smtClean="0">
                <a:effectLst>
                  <a:glow rad="63500">
                    <a:schemeClr val="accent5">
                      <a:satMod val="175000"/>
                      <a:alpha val="40000"/>
                    </a:schemeClr>
                  </a:glow>
                </a:effectLst>
              </a:rPr>
              <a:t>Archer points out that since Paul (in 1 Corinthians 10:8) tells us that 23,000 died that day, we can deduce that 20,000 additional people (besides the 3,000 killed by the Levites) must have died that day from the plague that God sent.</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effectLst>
                  <a:glow rad="63500">
                    <a:schemeClr val="accent5">
                      <a:satMod val="175000"/>
                      <a:alpha val="40000"/>
                    </a:schemeClr>
                  </a:glow>
                </a:effectLst>
              </a:rPr>
              <a:t>When Counts Don’t Match - Review </a:t>
            </a:r>
            <a:endParaRPr lang="en-US" dirty="0">
              <a:effectLst>
                <a:glow rad="63500">
                  <a:schemeClr val="accent5">
                    <a:satMod val="175000"/>
                    <a:alpha val="40000"/>
                  </a:schemeClr>
                </a:glow>
              </a:effectLst>
            </a:endParaRPr>
          </a:p>
        </p:txBody>
      </p:sp>
      <p:sp>
        <p:nvSpPr>
          <p:cNvPr id="3" name="Content Placeholder 2"/>
          <p:cNvSpPr>
            <a:spLocks noGrp="1"/>
          </p:cNvSpPr>
          <p:nvPr>
            <p:ph idx="1"/>
          </p:nvPr>
        </p:nvSpPr>
        <p:spPr>
          <a:xfrm>
            <a:off x="457200" y="685800"/>
            <a:ext cx="8229600" cy="5943600"/>
          </a:xfrm>
        </p:spPr>
        <p:txBody>
          <a:bodyPr>
            <a:normAutofit fontScale="92500" lnSpcReduction="10000"/>
          </a:bodyPr>
          <a:lstStyle/>
          <a:p>
            <a:r>
              <a:rPr lang="en-US" dirty="0" smtClean="0">
                <a:effectLst>
                  <a:glow rad="63500">
                    <a:schemeClr val="accent5">
                      <a:satMod val="175000"/>
                      <a:alpha val="40000"/>
                    </a:schemeClr>
                  </a:glow>
                </a:effectLst>
              </a:rPr>
              <a:t>We have been looking at how to go about interpreting the Bible in a case when a count or measurement is given in a passage that:</a:t>
            </a:r>
          </a:p>
          <a:p>
            <a:pPr lvl="1"/>
            <a:r>
              <a:rPr lang="en-US" dirty="0" smtClean="0">
                <a:effectLst>
                  <a:glow rad="63500">
                    <a:schemeClr val="accent5">
                      <a:satMod val="175000"/>
                      <a:alpha val="40000"/>
                    </a:schemeClr>
                  </a:glow>
                </a:effectLst>
              </a:rPr>
              <a:t>Doesn’t seem to match what we know to be true (e.g. the value of pi)</a:t>
            </a:r>
          </a:p>
          <a:p>
            <a:pPr lvl="1"/>
            <a:r>
              <a:rPr lang="en-US" dirty="0" smtClean="0">
                <a:effectLst>
                  <a:glow rad="63500">
                    <a:schemeClr val="accent5">
                      <a:satMod val="175000"/>
                      <a:alpha val="40000"/>
                    </a:schemeClr>
                  </a:glow>
                </a:effectLst>
              </a:rPr>
              <a:t>Seems to not match a count or measurement given for that same event in another passage</a:t>
            </a:r>
          </a:p>
          <a:p>
            <a:r>
              <a:rPr lang="en-US" dirty="0" smtClean="0">
                <a:effectLst>
                  <a:glow rad="63500">
                    <a:schemeClr val="accent5">
                      <a:satMod val="175000"/>
                      <a:alpha val="40000"/>
                    </a:schemeClr>
                  </a:glow>
                </a:effectLst>
              </a:rPr>
              <a:t>We have seen that in such cases further study is needed because we </a:t>
            </a:r>
            <a:r>
              <a:rPr lang="en-US" u="sng" dirty="0" smtClean="0">
                <a:effectLst>
                  <a:glow rad="63500">
                    <a:schemeClr val="accent5">
                      <a:satMod val="175000"/>
                      <a:alpha val="40000"/>
                    </a:schemeClr>
                  </a:glow>
                </a:effectLst>
              </a:rPr>
              <a:t>know</a:t>
            </a:r>
            <a:r>
              <a:rPr lang="en-US" dirty="0" smtClean="0">
                <a:effectLst>
                  <a:glow rad="63500">
                    <a:schemeClr val="accent5">
                      <a:satMod val="175000"/>
                      <a:alpha val="40000"/>
                    </a:schemeClr>
                  </a:glow>
                </a:effectLst>
              </a:rPr>
              <a:t> that the Bible is consistent with reality and with itself.</a:t>
            </a:r>
          </a:p>
          <a:p>
            <a:pPr lvl="1"/>
            <a:r>
              <a:rPr lang="en-US" i="1" dirty="0" smtClean="0">
                <a:solidFill>
                  <a:srgbClr val="002F8E"/>
                </a:solidFill>
              </a:rPr>
              <a:t>As for God, his way is perfect; </a:t>
            </a:r>
            <a:r>
              <a:rPr lang="en-US" i="1" u="sng" dirty="0" smtClean="0">
                <a:solidFill>
                  <a:srgbClr val="002F8E"/>
                </a:solidFill>
              </a:rPr>
              <a:t>the word of the LORD is flawless</a:t>
            </a:r>
            <a:r>
              <a:rPr lang="en-US" i="1" dirty="0" smtClean="0">
                <a:solidFill>
                  <a:srgbClr val="002F8E"/>
                </a:solidFill>
              </a:rPr>
              <a:t>. </a:t>
            </a:r>
            <a:r>
              <a:rPr lang="en-US" dirty="0" smtClean="0"/>
              <a:t>(Psalm 18:30a – NIV)</a:t>
            </a:r>
          </a:p>
          <a:p>
            <a:pPr lvl="1"/>
            <a:r>
              <a:rPr lang="en-US" dirty="0" smtClean="0"/>
              <a:t> </a:t>
            </a:r>
            <a:r>
              <a:rPr lang="en-US" i="1" dirty="0" smtClean="0">
                <a:solidFill>
                  <a:srgbClr val="002F8E"/>
                </a:solidFill>
              </a:rPr>
              <a:t>Let God be true though every one were a liar </a:t>
            </a:r>
            <a:r>
              <a:rPr lang="en-US" dirty="0" smtClean="0"/>
              <a:t>(Romans 3:4b)</a:t>
            </a:r>
            <a:endParaRPr lang="en-US" dirty="0" smtClean="0">
              <a:effectLst>
                <a:glow rad="63500">
                  <a:schemeClr val="accent5">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effectLst>
                  <a:glow rad="63500">
                    <a:schemeClr val="accent5">
                      <a:satMod val="175000"/>
                      <a:alpha val="40000"/>
                    </a:schemeClr>
                  </a:glow>
                </a:effectLst>
              </a:rPr>
              <a:t>When Counts Don’t Match - Review </a:t>
            </a:r>
            <a:endParaRPr lang="en-US" dirty="0">
              <a:effectLst>
                <a:glow rad="63500">
                  <a:schemeClr val="accent5">
                    <a:satMod val="175000"/>
                    <a:alpha val="40000"/>
                  </a:schemeClr>
                </a:glow>
              </a:effectLst>
            </a:endParaRPr>
          </a:p>
        </p:txBody>
      </p:sp>
      <p:sp>
        <p:nvSpPr>
          <p:cNvPr id="3" name="Content Placeholder 2"/>
          <p:cNvSpPr>
            <a:spLocks noGrp="1"/>
          </p:cNvSpPr>
          <p:nvPr>
            <p:ph idx="1"/>
          </p:nvPr>
        </p:nvSpPr>
        <p:spPr>
          <a:xfrm>
            <a:off x="457200" y="685800"/>
            <a:ext cx="8229600" cy="5943600"/>
          </a:xfrm>
        </p:spPr>
        <p:txBody>
          <a:bodyPr>
            <a:normAutofit/>
          </a:bodyPr>
          <a:lstStyle/>
          <a:p>
            <a:r>
              <a:rPr lang="en-US" dirty="0" smtClean="0">
                <a:effectLst>
                  <a:glow rad="63500">
                    <a:schemeClr val="accent5">
                      <a:satMod val="175000"/>
                      <a:alpha val="40000"/>
                    </a:schemeClr>
                  </a:glow>
                </a:effectLst>
              </a:rPr>
              <a:t>In the examples that we have looked at so far, we have seen that apparent discrepancies in scripture can be the result of:</a:t>
            </a:r>
          </a:p>
          <a:p>
            <a:pPr lvl="1"/>
            <a:r>
              <a:rPr lang="en-US" dirty="0" smtClean="0">
                <a:effectLst>
                  <a:glow rad="63500">
                    <a:schemeClr val="accent5">
                      <a:satMod val="175000"/>
                      <a:alpha val="40000"/>
                    </a:schemeClr>
                  </a:glow>
                </a:effectLst>
              </a:rPr>
              <a:t>Failing to allow for the reasonable rounding of numbers</a:t>
            </a:r>
          </a:p>
          <a:p>
            <a:pPr lvl="1"/>
            <a:r>
              <a:rPr lang="en-US" dirty="0" smtClean="0">
                <a:effectLst>
                  <a:glow rad="63500">
                    <a:schemeClr val="accent5">
                      <a:satMod val="175000"/>
                      <a:alpha val="40000"/>
                    </a:schemeClr>
                  </a:glow>
                </a:effectLst>
              </a:rPr>
              <a:t>Thinking that two passages describe the same event, when in fact they are describing </a:t>
            </a:r>
            <a:r>
              <a:rPr lang="en-US" u="sng" dirty="0" smtClean="0">
                <a:effectLst>
                  <a:glow rad="63500">
                    <a:schemeClr val="accent5">
                      <a:satMod val="175000"/>
                      <a:alpha val="40000"/>
                    </a:schemeClr>
                  </a:glow>
                </a:effectLst>
              </a:rPr>
              <a:t>different</a:t>
            </a:r>
            <a:r>
              <a:rPr lang="en-US" dirty="0" smtClean="0">
                <a:effectLst>
                  <a:glow rad="63500">
                    <a:schemeClr val="accent5">
                      <a:satMod val="175000"/>
                      <a:alpha val="40000"/>
                    </a:schemeClr>
                  </a:glow>
                </a:effectLst>
              </a:rPr>
              <a:t> events.</a:t>
            </a:r>
          </a:p>
          <a:p>
            <a:pPr lvl="1"/>
            <a:r>
              <a:rPr lang="en-US" dirty="0" smtClean="0">
                <a:effectLst>
                  <a:glow rad="63500">
                    <a:schemeClr val="accent5">
                      <a:satMod val="175000"/>
                      <a:alpha val="40000"/>
                    </a:schemeClr>
                  </a:glow>
                </a:effectLst>
              </a:rPr>
              <a:t>A failure to fully or properly understand what the passage is actually teaching.</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effectLst>
                  <a:glow rad="63500">
                    <a:schemeClr val="accent5">
                      <a:satMod val="175000"/>
                      <a:alpha val="40000"/>
                    </a:schemeClr>
                  </a:glow>
                </a:effectLst>
              </a:rPr>
              <a:t>When Counts Don’t Match </a:t>
            </a:r>
            <a:endParaRPr lang="en-US" dirty="0">
              <a:effectLst>
                <a:glow rad="63500">
                  <a:schemeClr val="accent5">
                    <a:satMod val="175000"/>
                    <a:alpha val="40000"/>
                  </a:schemeClr>
                </a:glow>
              </a:effectLst>
            </a:endParaRPr>
          </a:p>
        </p:txBody>
      </p:sp>
      <p:sp>
        <p:nvSpPr>
          <p:cNvPr id="3" name="Content Placeholder 2"/>
          <p:cNvSpPr>
            <a:spLocks noGrp="1"/>
          </p:cNvSpPr>
          <p:nvPr>
            <p:ph idx="1"/>
          </p:nvPr>
        </p:nvSpPr>
        <p:spPr>
          <a:xfrm>
            <a:off x="457200" y="685800"/>
            <a:ext cx="8229600" cy="6172200"/>
          </a:xfrm>
        </p:spPr>
        <p:txBody>
          <a:bodyPr>
            <a:normAutofit fontScale="77500" lnSpcReduction="20000"/>
          </a:bodyPr>
          <a:lstStyle/>
          <a:p>
            <a:r>
              <a:rPr lang="en-US" dirty="0" smtClean="0">
                <a:effectLst>
                  <a:glow rad="63500">
                    <a:schemeClr val="accent5">
                      <a:satMod val="175000"/>
                      <a:alpha val="40000"/>
                    </a:schemeClr>
                  </a:glow>
                </a:effectLst>
              </a:rPr>
              <a:t>Another kind of apparent discrepancy that we encounter, especially in the Gospels, is that different writers, because they are writing with a </a:t>
            </a:r>
            <a:r>
              <a:rPr lang="en-US" u="sng" dirty="0" smtClean="0">
                <a:effectLst>
                  <a:glow rad="63500">
                    <a:schemeClr val="accent5">
                      <a:satMod val="175000"/>
                      <a:alpha val="40000"/>
                    </a:schemeClr>
                  </a:glow>
                </a:effectLst>
              </a:rPr>
              <a:t>different purpose</a:t>
            </a:r>
            <a:r>
              <a:rPr lang="en-US" dirty="0" smtClean="0">
                <a:effectLst>
                  <a:glow rad="63500">
                    <a:schemeClr val="accent5">
                      <a:satMod val="175000"/>
                      <a:alpha val="40000"/>
                    </a:schemeClr>
                  </a:glow>
                </a:effectLst>
              </a:rPr>
              <a:t> will sometimes choose to report (or not report) </a:t>
            </a:r>
            <a:r>
              <a:rPr lang="en-US" u="sng" dirty="0" smtClean="0">
                <a:effectLst>
                  <a:glow rad="63500">
                    <a:schemeClr val="accent5">
                      <a:satMod val="175000"/>
                      <a:alpha val="40000"/>
                    </a:schemeClr>
                  </a:glow>
                </a:effectLst>
              </a:rPr>
              <a:t>different things</a:t>
            </a:r>
            <a:r>
              <a:rPr lang="en-US" dirty="0" smtClean="0">
                <a:effectLst>
                  <a:glow rad="63500">
                    <a:schemeClr val="accent5">
                      <a:satMod val="175000"/>
                      <a:alpha val="40000"/>
                    </a:schemeClr>
                  </a:glow>
                </a:effectLst>
              </a:rPr>
              <a:t>:</a:t>
            </a:r>
          </a:p>
          <a:p>
            <a:pPr lvl="1"/>
            <a:r>
              <a:rPr lang="en-US" i="1" dirty="0" smtClean="0">
                <a:solidFill>
                  <a:srgbClr val="002F8E"/>
                </a:solidFill>
              </a:rPr>
              <a:t>And as [Jesus and His disciples] went out of Jericho, a great crowd followed him. And behold, there were </a:t>
            </a:r>
            <a:r>
              <a:rPr lang="en-US" i="1" u="sng" dirty="0" smtClean="0">
                <a:solidFill>
                  <a:srgbClr val="002F8E"/>
                </a:solidFill>
              </a:rPr>
              <a:t>two blind men</a:t>
            </a:r>
            <a:r>
              <a:rPr lang="en-US" i="1" dirty="0" smtClean="0">
                <a:solidFill>
                  <a:srgbClr val="002F8E"/>
                </a:solidFill>
              </a:rPr>
              <a:t> sitting by the roadside, and when </a:t>
            </a:r>
            <a:r>
              <a:rPr lang="en-US" i="1" u="sng" dirty="0" smtClean="0">
                <a:solidFill>
                  <a:srgbClr val="002F8E"/>
                </a:solidFill>
              </a:rPr>
              <a:t>they</a:t>
            </a:r>
            <a:r>
              <a:rPr lang="en-US" i="1" dirty="0" smtClean="0">
                <a:solidFill>
                  <a:srgbClr val="002F8E"/>
                </a:solidFill>
              </a:rPr>
              <a:t> heard that Jesus was passing by, </a:t>
            </a:r>
            <a:r>
              <a:rPr lang="en-US" i="1" u="sng" dirty="0" smtClean="0">
                <a:solidFill>
                  <a:srgbClr val="002F8E"/>
                </a:solidFill>
              </a:rPr>
              <a:t>they</a:t>
            </a:r>
            <a:r>
              <a:rPr lang="en-US" i="1" dirty="0" smtClean="0">
                <a:solidFill>
                  <a:srgbClr val="002F8E"/>
                </a:solidFill>
              </a:rPr>
              <a:t> cried out, “Lord, have mercy on us, Son of David!” </a:t>
            </a:r>
            <a:r>
              <a:rPr lang="en-US" dirty="0" smtClean="0"/>
              <a:t>(Matthew 20:29-30)</a:t>
            </a:r>
          </a:p>
          <a:p>
            <a:pPr lvl="1"/>
            <a:r>
              <a:rPr lang="en-US" i="1" dirty="0" smtClean="0">
                <a:solidFill>
                  <a:srgbClr val="002F8E"/>
                </a:solidFill>
              </a:rPr>
              <a:t>And as [Jesus] was leaving Jericho with his disciples and a great crowd, </a:t>
            </a:r>
            <a:r>
              <a:rPr lang="en-US" i="1" dirty="0" err="1" smtClean="0">
                <a:solidFill>
                  <a:srgbClr val="002F8E"/>
                </a:solidFill>
              </a:rPr>
              <a:t>Bartimaeus</a:t>
            </a:r>
            <a:r>
              <a:rPr lang="en-US" i="1" dirty="0" smtClean="0">
                <a:solidFill>
                  <a:srgbClr val="002F8E"/>
                </a:solidFill>
              </a:rPr>
              <a:t>, </a:t>
            </a:r>
            <a:r>
              <a:rPr lang="en-US" i="1" u="sng" dirty="0" smtClean="0">
                <a:solidFill>
                  <a:srgbClr val="002F8E"/>
                </a:solidFill>
              </a:rPr>
              <a:t>a blind beggar</a:t>
            </a:r>
            <a:r>
              <a:rPr lang="en-US" i="1" dirty="0" smtClean="0">
                <a:solidFill>
                  <a:srgbClr val="002F8E"/>
                </a:solidFill>
              </a:rPr>
              <a:t>, the son of </a:t>
            </a:r>
            <a:r>
              <a:rPr lang="en-US" i="1" dirty="0" err="1" smtClean="0">
                <a:solidFill>
                  <a:srgbClr val="002F8E"/>
                </a:solidFill>
              </a:rPr>
              <a:t>Timaeus</a:t>
            </a:r>
            <a:r>
              <a:rPr lang="en-US" i="1" dirty="0" smtClean="0">
                <a:solidFill>
                  <a:srgbClr val="002F8E"/>
                </a:solidFill>
              </a:rPr>
              <a:t>, was sitting by the roadside. And when </a:t>
            </a:r>
            <a:r>
              <a:rPr lang="en-US" i="1" u="sng" dirty="0" smtClean="0">
                <a:solidFill>
                  <a:srgbClr val="002F8E"/>
                </a:solidFill>
              </a:rPr>
              <a:t>he</a:t>
            </a:r>
            <a:r>
              <a:rPr lang="en-US" i="1" dirty="0" smtClean="0">
                <a:solidFill>
                  <a:srgbClr val="002F8E"/>
                </a:solidFill>
              </a:rPr>
              <a:t> heard that it was Jesus of Nazareth, </a:t>
            </a:r>
            <a:r>
              <a:rPr lang="en-US" i="1" u="sng" dirty="0" smtClean="0">
                <a:solidFill>
                  <a:srgbClr val="002F8E"/>
                </a:solidFill>
              </a:rPr>
              <a:t>he</a:t>
            </a:r>
            <a:r>
              <a:rPr lang="en-US" i="1" dirty="0" smtClean="0">
                <a:solidFill>
                  <a:srgbClr val="002F8E"/>
                </a:solidFill>
              </a:rPr>
              <a:t> began to cry out and say, “Jesus, Son of David, have mercy on me!” </a:t>
            </a:r>
            <a:r>
              <a:rPr lang="en-US" dirty="0" smtClean="0"/>
              <a:t>(Mark 10:46b-47)</a:t>
            </a:r>
          </a:p>
          <a:p>
            <a:r>
              <a:rPr lang="en-US" dirty="0" smtClean="0">
                <a:effectLst>
                  <a:glow rad="63500">
                    <a:schemeClr val="accent5">
                      <a:satMod val="175000"/>
                      <a:alpha val="40000"/>
                    </a:schemeClr>
                  </a:glow>
                </a:effectLst>
              </a:rPr>
              <a:t>There were apparently two men calling out to Jesus. It served Mark’s purpose to mention only </a:t>
            </a:r>
            <a:r>
              <a:rPr lang="en-US" u="sng" dirty="0" smtClean="0">
                <a:effectLst>
                  <a:glow rad="63500">
                    <a:schemeClr val="accent5">
                      <a:satMod val="175000"/>
                      <a:alpha val="40000"/>
                    </a:schemeClr>
                  </a:glow>
                </a:effectLst>
              </a:rPr>
              <a:t>one</a:t>
            </a:r>
            <a:r>
              <a:rPr lang="en-US" dirty="0" smtClean="0">
                <a:effectLst>
                  <a:glow rad="63500">
                    <a:schemeClr val="accent5">
                      <a:satMod val="175000"/>
                      <a:alpha val="40000"/>
                    </a:schemeClr>
                  </a:glow>
                </a:effectLst>
              </a:rPr>
              <a:t> of them (perhaps the more vocal of the two). He also gives us the man’s name, which Matthew does not. This is </a:t>
            </a:r>
            <a:r>
              <a:rPr lang="en-US" u="sng" dirty="0" smtClean="0">
                <a:effectLst>
                  <a:glow rad="63500">
                    <a:schemeClr val="accent5">
                      <a:satMod val="175000"/>
                      <a:alpha val="40000"/>
                    </a:schemeClr>
                  </a:glow>
                </a:effectLst>
              </a:rPr>
              <a:t>not</a:t>
            </a:r>
            <a:r>
              <a:rPr lang="en-US" dirty="0" smtClean="0">
                <a:effectLst>
                  <a:glow rad="63500">
                    <a:schemeClr val="accent5">
                      <a:satMod val="175000"/>
                      <a:alpha val="40000"/>
                    </a:schemeClr>
                  </a:glow>
                </a:effectLst>
              </a:rPr>
              <a:t> a contradiction or discrepancy, but two men choosing to report </a:t>
            </a:r>
            <a:r>
              <a:rPr lang="en-US" u="sng" dirty="0" smtClean="0">
                <a:effectLst>
                  <a:glow rad="63500">
                    <a:schemeClr val="accent5">
                      <a:satMod val="175000"/>
                      <a:alpha val="40000"/>
                    </a:schemeClr>
                  </a:glow>
                </a:effectLst>
              </a:rPr>
              <a:t>different</a:t>
            </a:r>
            <a:r>
              <a:rPr lang="en-US" dirty="0" smtClean="0">
                <a:effectLst>
                  <a:glow rad="63500">
                    <a:schemeClr val="accent5">
                      <a:satMod val="175000"/>
                      <a:alpha val="40000"/>
                    </a:schemeClr>
                  </a:glow>
                </a:effectLst>
              </a:rPr>
              <a:t> aspects of the same event.</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effectLst>
                  <a:glow rad="63500">
                    <a:schemeClr val="accent5">
                      <a:satMod val="175000"/>
                      <a:alpha val="40000"/>
                    </a:schemeClr>
                  </a:glow>
                </a:effectLst>
              </a:rPr>
              <a:t>When Counts Don’t Match </a:t>
            </a:r>
            <a:endParaRPr lang="en-US" dirty="0">
              <a:effectLst>
                <a:glow rad="63500">
                  <a:schemeClr val="accent5">
                    <a:satMod val="175000"/>
                    <a:alpha val="40000"/>
                  </a:schemeClr>
                </a:glow>
              </a:effectLst>
            </a:endParaRPr>
          </a:p>
        </p:txBody>
      </p:sp>
      <p:sp>
        <p:nvSpPr>
          <p:cNvPr id="3" name="Content Placeholder 2"/>
          <p:cNvSpPr>
            <a:spLocks noGrp="1"/>
          </p:cNvSpPr>
          <p:nvPr>
            <p:ph idx="1"/>
          </p:nvPr>
        </p:nvSpPr>
        <p:spPr>
          <a:xfrm>
            <a:off x="457200" y="685800"/>
            <a:ext cx="8229600" cy="5943600"/>
          </a:xfrm>
        </p:spPr>
        <p:txBody>
          <a:bodyPr>
            <a:normAutofit/>
          </a:bodyPr>
          <a:lstStyle/>
          <a:p>
            <a:r>
              <a:rPr lang="en-US" dirty="0" smtClean="0">
                <a:effectLst>
                  <a:glow rad="63500">
                    <a:schemeClr val="accent5">
                      <a:satMod val="175000"/>
                      <a:alpha val="40000"/>
                    </a:schemeClr>
                  </a:glow>
                </a:effectLst>
              </a:rPr>
              <a:t>One more example – this time the apparent discrepancy involves a </a:t>
            </a:r>
            <a:r>
              <a:rPr lang="en-US" u="sng" dirty="0" smtClean="0">
                <a:effectLst>
                  <a:glow rad="63500">
                    <a:schemeClr val="accent5">
                      <a:satMod val="175000"/>
                      <a:alpha val="40000"/>
                    </a:schemeClr>
                  </a:glow>
                </a:effectLst>
              </a:rPr>
              <a:t>period of time</a:t>
            </a:r>
            <a:r>
              <a:rPr lang="en-US" dirty="0" smtClean="0">
                <a:effectLst>
                  <a:glow rad="63500">
                    <a:schemeClr val="accent5">
                      <a:satMod val="175000"/>
                      <a:alpha val="40000"/>
                    </a:schemeClr>
                  </a:glow>
                </a:effectLst>
              </a:rPr>
              <a:t>:</a:t>
            </a:r>
          </a:p>
          <a:p>
            <a:pPr lvl="1"/>
            <a:r>
              <a:rPr lang="en-US" dirty="0" smtClean="0">
                <a:effectLst>
                  <a:glow rad="63500">
                    <a:schemeClr val="accent5">
                      <a:satMod val="175000"/>
                      <a:alpha val="40000"/>
                    </a:schemeClr>
                  </a:glow>
                </a:effectLst>
              </a:rPr>
              <a:t>Acts 19:10 states that Paul’s teaching at the school of Tyrannus (in </a:t>
            </a:r>
            <a:r>
              <a:rPr lang="en-US" u="sng" dirty="0" smtClean="0">
                <a:effectLst>
                  <a:glow rad="63500">
                    <a:schemeClr val="accent5">
                      <a:satMod val="175000"/>
                      <a:alpha val="40000"/>
                    </a:schemeClr>
                  </a:glow>
                </a:effectLst>
              </a:rPr>
              <a:t>Ephesus</a:t>
            </a:r>
            <a:r>
              <a:rPr lang="en-US" dirty="0" smtClean="0">
                <a:effectLst>
                  <a:glow rad="63500">
                    <a:schemeClr val="accent5">
                      <a:satMod val="175000"/>
                      <a:alpha val="40000"/>
                    </a:schemeClr>
                  </a:glow>
                </a:effectLst>
              </a:rPr>
              <a:t>) “</a:t>
            </a:r>
            <a:r>
              <a:rPr lang="en-US" i="1" dirty="0" smtClean="0">
                <a:solidFill>
                  <a:srgbClr val="002F8E"/>
                </a:solidFill>
              </a:rPr>
              <a:t>continued for </a:t>
            </a:r>
            <a:r>
              <a:rPr lang="en-US" i="1" u="sng" dirty="0" smtClean="0">
                <a:solidFill>
                  <a:srgbClr val="002F8E"/>
                </a:solidFill>
              </a:rPr>
              <a:t>two years</a:t>
            </a:r>
            <a:r>
              <a:rPr lang="en-US" i="1" dirty="0" smtClean="0">
                <a:solidFill>
                  <a:srgbClr val="002F8E"/>
                </a:solidFill>
              </a:rPr>
              <a:t>, so that all the residents of Asia heard the word of the Lord, both Jews and Greeks.</a:t>
            </a:r>
            <a:r>
              <a:rPr lang="en-US" dirty="0" smtClean="0">
                <a:effectLst>
                  <a:glow rad="63500">
                    <a:schemeClr val="accent5">
                      <a:satMod val="175000"/>
                      <a:alpha val="40000"/>
                    </a:schemeClr>
                  </a:glow>
                </a:effectLst>
              </a:rPr>
              <a:t>”</a:t>
            </a:r>
          </a:p>
          <a:p>
            <a:pPr lvl="1"/>
            <a:r>
              <a:rPr lang="en-US" dirty="0" smtClean="0">
                <a:effectLst>
                  <a:glow rad="63500">
                    <a:schemeClr val="accent5">
                      <a:satMod val="175000"/>
                      <a:alpha val="40000"/>
                    </a:schemeClr>
                  </a:glow>
                </a:effectLst>
              </a:rPr>
              <a:t>But in his charge to the </a:t>
            </a:r>
            <a:r>
              <a:rPr lang="en-US" u="sng" dirty="0" smtClean="0">
                <a:effectLst>
                  <a:glow rad="63500">
                    <a:schemeClr val="accent5">
                      <a:satMod val="175000"/>
                      <a:alpha val="40000"/>
                    </a:schemeClr>
                  </a:glow>
                </a:effectLst>
              </a:rPr>
              <a:t>Ephesian</a:t>
            </a:r>
            <a:r>
              <a:rPr lang="en-US" dirty="0" smtClean="0">
                <a:effectLst>
                  <a:glow rad="63500">
                    <a:schemeClr val="accent5">
                      <a:satMod val="175000"/>
                      <a:alpha val="40000"/>
                    </a:schemeClr>
                  </a:glow>
                </a:effectLst>
              </a:rPr>
              <a:t> elders, as recorded in Acts 20:31, Paul says, “</a:t>
            </a:r>
            <a:r>
              <a:rPr lang="en-US" i="1" dirty="0" smtClean="0">
                <a:solidFill>
                  <a:srgbClr val="002F8E"/>
                </a:solidFill>
              </a:rPr>
              <a:t>Therefore be alert, remembering that for </a:t>
            </a:r>
            <a:r>
              <a:rPr lang="en-US" i="1" u="sng" dirty="0" smtClean="0">
                <a:solidFill>
                  <a:srgbClr val="002F8E"/>
                </a:solidFill>
              </a:rPr>
              <a:t>three years</a:t>
            </a:r>
            <a:r>
              <a:rPr lang="en-US" i="1" dirty="0" smtClean="0">
                <a:solidFill>
                  <a:srgbClr val="002F8E"/>
                </a:solidFill>
              </a:rPr>
              <a:t> I did not cease night or day to admonish everyone with tears.</a:t>
            </a:r>
            <a:r>
              <a:rPr lang="en-US" dirty="0" smtClean="0">
                <a:effectLst>
                  <a:glow rad="63500">
                    <a:schemeClr val="accent5">
                      <a:satMod val="175000"/>
                      <a:alpha val="40000"/>
                    </a:schemeClr>
                  </a:glow>
                </a:effectLst>
              </a:rPr>
              <a:t>”</a:t>
            </a:r>
          </a:p>
          <a:p>
            <a:pPr lvl="1"/>
            <a:r>
              <a:rPr lang="en-US" dirty="0" smtClean="0">
                <a:effectLst>
                  <a:glow rad="63500">
                    <a:schemeClr val="accent5">
                      <a:satMod val="175000"/>
                      <a:alpha val="40000"/>
                    </a:schemeClr>
                  </a:glow>
                </a:effectLst>
              </a:rPr>
              <a:t>Which was it then, </a:t>
            </a:r>
            <a:r>
              <a:rPr lang="en-US" b="1" dirty="0" smtClean="0">
                <a:effectLst>
                  <a:glow rad="63500">
                    <a:schemeClr val="accent5">
                      <a:satMod val="175000"/>
                      <a:alpha val="40000"/>
                    </a:schemeClr>
                  </a:glow>
                </a:effectLst>
              </a:rPr>
              <a:t>two</a:t>
            </a:r>
            <a:r>
              <a:rPr lang="en-US" dirty="0" smtClean="0">
                <a:effectLst>
                  <a:glow rad="63500">
                    <a:schemeClr val="accent5">
                      <a:satMod val="175000"/>
                      <a:alpha val="40000"/>
                    </a:schemeClr>
                  </a:glow>
                </a:effectLst>
              </a:rPr>
              <a:t> years or </a:t>
            </a:r>
            <a:r>
              <a:rPr lang="en-US" b="1" dirty="0" smtClean="0">
                <a:effectLst>
                  <a:glow rad="63500">
                    <a:schemeClr val="accent5">
                      <a:satMod val="175000"/>
                      <a:alpha val="40000"/>
                    </a:schemeClr>
                  </a:glow>
                </a:effectLst>
              </a:rPr>
              <a:t>three</a:t>
            </a:r>
            <a:r>
              <a:rPr lang="en-US" dirty="0" smtClean="0">
                <a:effectLst>
                  <a:glow rad="63500">
                    <a:schemeClr val="accent5">
                      <a:satMod val="175000"/>
                      <a:alpha val="40000"/>
                    </a:schemeClr>
                  </a:glow>
                </a:effectLst>
              </a:rPr>
              <a:t>?</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4800" b="1" dirty="0" smtClean="0">
                <a:solidFill>
                  <a:srgbClr val="FFFF00"/>
                </a:solidFill>
                <a:effectLst>
                  <a:outerShdw blurRad="76200" dist="63500" dir="2700000" algn="tl" rotWithShape="0">
                    <a:prstClr val="black"/>
                  </a:outerShdw>
                </a:effectLst>
              </a:rPr>
              <a:t>Examining the Context</a:t>
            </a:r>
            <a:endParaRPr lang="en-US" sz="4800" b="1" dirty="0">
              <a:solidFill>
                <a:srgbClr val="FFFF00"/>
              </a:solidFill>
              <a:effectLst>
                <a:outerShdw blurRad="76200" dist="63500" dir="2700000" algn="tl" rotWithShape="0">
                  <a:prstClr val="black"/>
                </a:outerShdw>
              </a:effectLst>
            </a:endParaRPr>
          </a:p>
        </p:txBody>
      </p:sp>
      <p:sp>
        <p:nvSpPr>
          <p:cNvPr id="3" name="Content Placeholder 2"/>
          <p:cNvSpPr>
            <a:spLocks noGrp="1"/>
          </p:cNvSpPr>
          <p:nvPr>
            <p:ph idx="1"/>
          </p:nvPr>
        </p:nvSpPr>
        <p:spPr>
          <a:xfrm>
            <a:off x="457200" y="914400"/>
            <a:ext cx="8229600" cy="5943600"/>
          </a:xfrm>
        </p:spPr>
        <p:txBody>
          <a:bodyPr>
            <a:normAutofit fontScale="62500" lnSpcReduction="20000"/>
          </a:bodyPr>
          <a:lstStyle/>
          <a:p>
            <a:r>
              <a:rPr lang="en-US" sz="4500" b="1" dirty="0" smtClean="0">
                <a:solidFill>
                  <a:srgbClr val="FFFF00"/>
                </a:solidFill>
                <a:effectLst>
                  <a:glow rad="101600">
                    <a:schemeClr val="tx1">
                      <a:alpha val="60000"/>
                    </a:schemeClr>
                  </a:glow>
                  <a:outerShdw blurRad="76200" dist="63500" dir="2700000" algn="tl" rotWithShape="0">
                    <a:prstClr val="black"/>
                  </a:outerShdw>
                </a:effectLst>
              </a:rPr>
              <a:t>Ask the </a:t>
            </a:r>
            <a:r>
              <a:rPr lang="en-US" sz="4500" b="1" dirty="0" smtClean="0">
                <a:solidFill>
                  <a:schemeClr val="accent6">
                    <a:lumMod val="75000"/>
                  </a:schemeClr>
                </a:solidFill>
                <a:effectLst>
                  <a:glow rad="101600">
                    <a:schemeClr val="tx1">
                      <a:alpha val="60000"/>
                    </a:schemeClr>
                  </a:glow>
                  <a:outerShdw blurRad="76200" dist="63500" dir="2700000" algn="tl" rotWithShape="0">
                    <a:prstClr val="black"/>
                  </a:outerShdw>
                </a:effectLst>
              </a:rPr>
              <a:t>Who – When – Where – To Whom – What </a:t>
            </a:r>
            <a:r>
              <a:rPr lang="en-US" sz="4500" b="1" dirty="0" smtClean="0">
                <a:solidFill>
                  <a:srgbClr val="FFFF00"/>
                </a:solidFill>
                <a:effectLst>
                  <a:glow rad="101600">
                    <a:schemeClr val="tx1">
                      <a:alpha val="60000"/>
                    </a:schemeClr>
                  </a:glow>
                  <a:outerShdw blurRad="76200" dist="63500" dir="2700000" algn="tl" rotWithShape="0">
                    <a:prstClr val="black"/>
                  </a:outerShdw>
                </a:effectLst>
              </a:rPr>
              <a:t>Questions about the book where the passage is found:</a:t>
            </a:r>
          </a:p>
          <a:p>
            <a:pPr lvl="1"/>
            <a:r>
              <a:rPr lang="en-US" sz="4100" b="1" u="sng" dirty="0" smtClean="0">
                <a:solidFill>
                  <a:schemeClr val="accent6">
                    <a:lumMod val="75000"/>
                  </a:schemeClr>
                </a:solidFill>
                <a:effectLst>
                  <a:glow rad="101600">
                    <a:schemeClr val="tx1">
                      <a:alpha val="60000"/>
                    </a:schemeClr>
                  </a:glow>
                  <a:outerShdw blurRad="76200" dist="63500" dir="2700000" algn="tl" rotWithShape="0">
                    <a:prstClr val="black"/>
                  </a:outerShdw>
                </a:effectLst>
              </a:rPr>
              <a:t>Who</a:t>
            </a:r>
            <a:r>
              <a:rPr lang="en-US" sz="4100" b="1" u="sng" dirty="0" smtClean="0">
                <a:solidFill>
                  <a:srgbClr val="FFFF00"/>
                </a:solidFill>
                <a:effectLst>
                  <a:glow rad="101600">
                    <a:schemeClr val="tx1">
                      <a:alpha val="60000"/>
                    </a:schemeClr>
                  </a:glow>
                  <a:outerShdw blurRad="76200" dist="63500" dir="2700000" algn="tl" rotWithShape="0">
                    <a:prstClr val="black"/>
                  </a:outerShdw>
                </a:effectLst>
              </a:rPr>
              <a:t> wrote the book</a:t>
            </a:r>
            <a:r>
              <a:rPr lang="en-US" sz="4100" b="1" dirty="0" smtClean="0">
                <a:solidFill>
                  <a:srgbClr val="FFFF00"/>
                </a:solidFill>
                <a:effectLst>
                  <a:glow rad="101600">
                    <a:schemeClr val="tx1">
                      <a:alpha val="60000"/>
                    </a:schemeClr>
                  </a:glow>
                  <a:outerShdw blurRad="76200" dist="63500" dir="2700000" algn="tl" rotWithShape="0">
                    <a:prstClr val="black"/>
                  </a:outerShdw>
                </a:effectLst>
              </a:rPr>
              <a:t>? </a:t>
            </a:r>
            <a:r>
              <a:rPr lang="en-US" sz="4100" dirty="0" smtClean="0">
                <a:solidFill>
                  <a:srgbClr val="FFFF00"/>
                </a:solidFill>
                <a:effectLst>
                  <a:glow rad="101600">
                    <a:schemeClr val="tx1">
                      <a:alpha val="60000"/>
                    </a:schemeClr>
                  </a:glow>
                  <a:outerShdw blurRad="76200" dist="63500" dir="2700000" algn="tl" rotWithShape="0">
                    <a:prstClr val="black"/>
                  </a:outerShdw>
                </a:effectLst>
              </a:rPr>
              <a:t>Identify the author (if possible). It is also helpful to go on and familiarize yourself with the author – his life, his personality, and where the writing of this book fits into his life.</a:t>
            </a:r>
          </a:p>
          <a:p>
            <a:pPr lvl="1"/>
            <a:r>
              <a:rPr lang="en-US" sz="4100" b="1" u="sng" dirty="0" smtClean="0">
                <a:solidFill>
                  <a:schemeClr val="accent6">
                    <a:lumMod val="75000"/>
                  </a:schemeClr>
                </a:solidFill>
                <a:effectLst>
                  <a:glow rad="101600">
                    <a:schemeClr val="tx1">
                      <a:alpha val="60000"/>
                    </a:schemeClr>
                  </a:glow>
                  <a:outerShdw blurRad="76200" dist="63500" dir="2700000" algn="tl" rotWithShape="0">
                    <a:prstClr val="black"/>
                  </a:outerShdw>
                </a:effectLst>
              </a:rPr>
              <a:t>When</a:t>
            </a:r>
            <a:r>
              <a:rPr lang="en-US" sz="4100" b="1" u="sng" dirty="0" smtClean="0">
                <a:solidFill>
                  <a:srgbClr val="FFFF00"/>
                </a:solidFill>
                <a:effectLst>
                  <a:glow rad="101600">
                    <a:schemeClr val="tx1">
                      <a:alpha val="60000"/>
                    </a:schemeClr>
                  </a:glow>
                  <a:outerShdw blurRad="76200" dist="63500" dir="2700000" algn="tl" rotWithShape="0">
                    <a:prstClr val="black"/>
                  </a:outerShdw>
                </a:effectLst>
              </a:rPr>
              <a:t> was it written</a:t>
            </a:r>
            <a:r>
              <a:rPr lang="en-US" sz="4100" b="1" dirty="0" smtClean="0">
                <a:solidFill>
                  <a:srgbClr val="FFFF00"/>
                </a:solidFill>
                <a:effectLst>
                  <a:glow rad="101600">
                    <a:schemeClr val="tx1">
                      <a:alpha val="60000"/>
                    </a:schemeClr>
                  </a:glow>
                  <a:outerShdw blurRad="76200" dist="63500" dir="2700000" algn="tl" rotWithShape="0">
                    <a:prstClr val="black"/>
                  </a:outerShdw>
                </a:effectLst>
              </a:rPr>
              <a:t>? </a:t>
            </a:r>
            <a:r>
              <a:rPr lang="en-US" sz="4100" dirty="0" smtClean="0">
                <a:solidFill>
                  <a:srgbClr val="FFFF00"/>
                </a:solidFill>
                <a:effectLst>
                  <a:glow rad="101600">
                    <a:schemeClr val="tx1">
                      <a:alpha val="60000"/>
                    </a:schemeClr>
                  </a:glow>
                  <a:outerShdw blurRad="76200" dist="63500" dir="2700000" algn="tl" rotWithShape="0">
                    <a:prstClr val="black"/>
                  </a:outerShdw>
                </a:effectLst>
              </a:rPr>
              <a:t>Identify the year in which the book was written. It is also helpful to identify major events that occurred around that time.</a:t>
            </a:r>
          </a:p>
          <a:p>
            <a:pPr lvl="1"/>
            <a:r>
              <a:rPr lang="en-US" sz="4100" b="1" u="sng" dirty="0" smtClean="0">
                <a:solidFill>
                  <a:schemeClr val="accent6">
                    <a:lumMod val="75000"/>
                  </a:schemeClr>
                </a:solidFill>
                <a:effectLst>
                  <a:glow rad="101600">
                    <a:schemeClr val="tx1">
                      <a:alpha val="60000"/>
                    </a:schemeClr>
                  </a:glow>
                  <a:outerShdw blurRad="76200" dist="63500" dir="2700000" algn="tl" rotWithShape="0">
                    <a:prstClr val="black"/>
                  </a:outerShdw>
                </a:effectLst>
              </a:rPr>
              <a:t>Where</a:t>
            </a:r>
            <a:r>
              <a:rPr lang="en-US" sz="4100" b="1" u="sng" dirty="0" smtClean="0">
                <a:solidFill>
                  <a:srgbClr val="FFFF00"/>
                </a:solidFill>
                <a:effectLst>
                  <a:glow rad="101600">
                    <a:schemeClr val="tx1">
                      <a:alpha val="60000"/>
                    </a:schemeClr>
                  </a:glow>
                  <a:outerShdw blurRad="76200" dist="63500" dir="2700000" algn="tl" rotWithShape="0">
                    <a:prstClr val="black"/>
                  </a:outerShdw>
                </a:effectLst>
              </a:rPr>
              <a:t> was it written</a:t>
            </a:r>
            <a:r>
              <a:rPr lang="en-US" sz="4100" b="1" dirty="0" smtClean="0">
                <a:solidFill>
                  <a:srgbClr val="FFFF00"/>
                </a:solidFill>
                <a:effectLst>
                  <a:glow rad="101600">
                    <a:schemeClr val="tx1">
                      <a:alpha val="60000"/>
                    </a:schemeClr>
                  </a:glow>
                  <a:outerShdw blurRad="76200" dist="63500" dir="2700000" algn="tl" rotWithShape="0">
                    <a:prstClr val="black"/>
                  </a:outerShdw>
                </a:effectLst>
              </a:rPr>
              <a:t>? </a:t>
            </a:r>
            <a:r>
              <a:rPr lang="en-US" sz="4100" dirty="0" smtClean="0">
                <a:solidFill>
                  <a:srgbClr val="FFFF00"/>
                </a:solidFill>
                <a:effectLst>
                  <a:glow rad="101600">
                    <a:schemeClr val="tx1">
                      <a:alpha val="60000"/>
                    </a:schemeClr>
                  </a:glow>
                  <a:outerShdw blurRad="76200" dist="63500" dir="2700000" algn="tl" rotWithShape="0">
                    <a:prstClr val="black"/>
                  </a:outerShdw>
                </a:effectLst>
              </a:rPr>
              <a:t>It is helpful to identify on a map the location where the letter was written. What country, province, city? What was it like there? What were the circumstances under which the author was writing?</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effectLst>
                  <a:glow rad="63500">
                    <a:schemeClr val="accent5">
                      <a:satMod val="175000"/>
                      <a:alpha val="40000"/>
                    </a:schemeClr>
                  </a:glow>
                </a:effectLst>
              </a:rPr>
              <a:t>When Counts Don’t Match </a:t>
            </a:r>
            <a:endParaRPr lang="en-US" dirty="0">
              <a:effectLst>
                <a:glow rad="63500">
                  <a:schemeClr val="accent5">
                    <a:satMod val="175000"/>
                    <a:alpha val="40000"/>
                  </a:schemeClr>
                </a:glow>
              </a:effectLst>
            </a:endParaRPr>
          </a:p>
        </p:txBody>
      </p:sp>
      <p:sp>
        <p:nvSpPr>
          <p:cNvPr id="3" name="Content Placeholder 2"/>
          <p:cNvSpPr>
            <a:spLocks noGrp="1"/>
          </p:cNvSpPr>
          <p:nvPr>
            <p:ph idx="1"/>
          </p:nvPr>
        </p:nvSpPr>
        <p:spPr>
          <a:xfrm>
            <a:off x="457200" y="685800"/>
            <a:ext cx="8229600" cy="5943600"/>
          </a:xfrm>
        </p:spPr>
        <p:txBody>
          <a:bodyPr>
            <a:normAutofit fontScale="85000" lnSpcReduction="10000"/>
          </a:bodyPr>
          <a:lstStyle/>
          <a:p>
            <a:r>
              <a:rPr lang="en-US" dirty="0" smtClean="0">
                <a:effectLst>
                  <a:glow rad="63500">
                    <a:schemeClr val="accent5">
                      <a:satMod val="175000"/>
                      <a:alpha val="40000"/>
                    </a:schemeClr>
                  </a:glow>
                </a:effectLst>
              </a:rPr>
              <a:t>When we examine the </a:t>
            </a:r>
            <a:r>
              <a:rPr lang="en-US" u="sng" dirty="0" smtClean="0">
                <a:effectLst>
                  <a:glow rad="63500">
                    <a:schemeClr val="accent5">
                      <a:satMod val="175000"/>
                      <a:alpha val="40000"/>
                    </a:schemeClr>
                  </a:glow>
                </a:effectLst>
              </a:rPr>
              <a:t>whole</a:t>
            </a:r>
            <a:r>
              <a:rPr lang="en-US" dirty="0" smtClean="0">
                <a:effectLst>
                  <a:glow rad="63500">
                    <a:schemeClr val="accent5">
                      <a:satMod val="175000"/>
                      <a:alpha val="40000"/>
                    </a:schemeClr>
                  </a:glow>
                </a:effectLst>
              </a:rPr>
              <a:t> account of Paul’s mission to Ephesus in Acts, we find that he was there for </a:t>
            </a:r>
            <a:r>
              <a:rPr lang="en-US" u="sng" dirty="0" smtClean="0">
                <a:effectLst>
                  <a:glow rad="63500">
                    <a:schemeClr val="accent5">
                      <a:satMod val="175000"/>
                      <a:alpha val="40000"/>
                    </a:schemeClr>
                  </a:glow>
                </a:effectLst>
              </a:rPr>
              <a:t>more</a:t>
            </a:r>
            <a:r>
              <a:rPr lang="en-US" dirty="0" smtClean="0">
                <a:effectLst>
                  <a:glow rad="63500">
                    <a:schemeClr val="accent5">
                      <a:satMod val="175000"/>
                      <a:alpha val="40000"/>
                    </a:schemeClr>
                  </a:glow>
                </a:effectLst>
              </a:rPr>
              <a:t> than two years – which was merely the length of time he spent teaching </a:t>
            </a:r>
            <a:r>
              <a:rPr lang="en-US" u="sng" dirty="0" smtClean="0">
                <a:effectLst>
                  <a:glow rad="63500">
                    <a:schemeClr val="accent5">
                      <a:satMod val="175000"/>
                      <a:alpha val="40000"/>
                    </a:schemeClr>
                  </a:glow>
                </a:effectLst>
              </a:rPr>
              <a:t>at the school of Tyrannus</a:t>
            </a:r>
            <a:r>
              <a:rPr lang="en-US" dirty="0" smtClean="0">
                <a:effectLst>
                  <a:glow rad="63500">
                    <a:schemeClr val="accent5">
                      <a:satMod val="175000"/>
                      <a:alpha val="40000"/>
                    </a:schemeClr>
                  </a:glow>
                </a:effectLst>
              </a:rPr>
              <a:t>:</a:t>
            </a:r>
          </a:p>
          <a:p>
            <a:pPr lvl="1"/>
            <a:r>
              <a:rPr lang="en-US" dirty="0" smtClean="0">
                <a:effectLst>
                  <a:glow rad="63500">
                    <a:schemeClr val="accent5">
                      <a:satMod val="175000"/>
                      <a:alpha val="40000"/>
                    </a:schemeClr>
                  </a:glow>
                </a:effectLst>
              </a:rPr>
              <a:t>Acts 18:19-21 – Paul spent some time (we’re not told how long) in Ephesus reasoning with the Jews in the synagogue. He left promising to return.</a:t>
            </a:r>
          </a:p>
          <a:p>
            <a:pPr lvl="1"/>
            <a:r>
              <a:rPr lang="en-US" dirty="0" smtClean="0">
                <a:effectLst>
                  <a:glow rad="63500">
                    <a:schemeClr val="accent5">
                      <a:satMod val="175000"/>
                      <a:alpha val="40000"/>
                    </a:schemeClr>
                  </a:glow>
                </a:effectLst>
              </a:rPr>
              <a:t>Acts 19:1-6 – Paul then returned to Ephesus where he encountered a group of 12 men who had received “John’s baptism” but had not heard of the Holy Spirit. We’re not told how long he spent ministering to these men.</a:t>
            </a:r>
          </a:p>
          <a:p>
            <a:pPr lvl="1"/>
            <a:r>
              <a:rPr lang="en-US" dirty="0" smtClean="0">
                <a:effectLst>
                  <a:glow rad="63500">
                    <a:schemeClr val="accent5">
                      <a:satMod val="175000"/>
                      <a:alpha val="40000"/>
                    </a:schemeClr>
                  </a:glow>
                </a:effectLst>
              </a:rPr>
              <a:t>Acts 19:8-9 – After this Paul returned to the synagogue in Ephesus and “spoke boldly there for three months”</a:t>
            </a:r>
          </a:p>
          <a:p>
            <a:pPr lvl="1"/>
            <a:r>
              <a:rPr lang="en-US" u="sng" dirty="0" smtClean="0">
                <a:effectLst>
                  <a:glow rad="63500">
                    <a:schemeClr val="accent5">
                      <a:satMod val="175000"/>
                      <a:alpha val="40000"/>
                    </a:schemeClr>
                  </a:glow>
                </a:effectLst>
              </a:rPr>
              <a:t>After all this</a:t>
            </a:r>
            <a:r>
              <a:rPr lang="en-US" dirty="0" smtClean="0">
                <a:effectLst>
                  <a:glow rad="63500">
                    <a:schemeClr val="accent5">
                      <a:satMod val="175000"/>
                      <a:alpha val="40000"/>
                    </a:schemeClr>
                  </a:glow>
                </a:effectLst>
              </a:rPr>
              <a:t>, we are told that Paul was “</a:t>
            </a:r>
            <a:r>
              <a:rPr lang="en-US" i="1" dirty="0" smtClean="0">
                <a:solidFill>
                  <a:srgbClr val="002F8E"/>
                </a:solidFill>
              </a:rPr>
              <a:t>reasoning daily in the hall of </a:t>
            </a:r>
            <a:r>
              <a:rPr lang="en-US" i="1" dirty="0" err="1" smtClean="0">
                <a:solidFill>
                  <a:srgbClr val="002F8E"/>
                </a:solidFill>
              </a:rPr>
              <a:t>Tyrannus</a:t>
            </a:r>
            <a:r>
              <a:rPr lang="en-US" dirty="0" smtClean="0">
                <a:effectLst>
                  <a:glow rad="63500">
                    <a:schemeClr val="accent5">
                      <a:satMod val="175000"/>
                      <a:alpha val="40000"/>
                    </a:schemeClr>
                  </a:glow>
                </a:effectLst>
              </a:rPr>
              <a:t>” for two years. (Acts 19:9-10)</a:t>
            </a:r>
          </a:p>
          <a:p>
            <a:pPr lvl="1"/>
            <a:endParaRPr lang="en-US" dirty="0" smtClean="0">
              <a:effectLst>
                <a:glow rad="63500">
                  <a:schemeClr val="accent5">
                    <a:satMod val="175000"/>
                    <a:alpha val="40000"/>
                  </a:schemeClr>
                </a:glow>
              </a:effectLst>
            </a:endParaRPr>
          </a:p>
          <a:p>
            <a:pPr lvl="1"/>
            <a:endParaRPr lang="en-US" dirty="0" smtClean="0">
              <a:effectLst>
                <a:glow rad="63500">
                  <a:schemeClr val="accent5">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b="1" dirty="0" smtClean="0">
                <a:effectLst>
                  <a:glow rad="63500">
                    <a:schemeClr val="accent5">
                      <a:satMod val="175000"/>
                      <a:alpha val="40000"/>
                    </a:schemeClr>
                  </a:glow>
                </a:effectLst>
              </a:rPr>
              <a:t>General Principals For Dealing With Bible Difficulties*</a:t>
            </a:r>
            <a:endParaRPr lang="en-US" sz="3600" dirty="0">
              <a:effectLst>
                <a:glow rad="63500">
                  <a:schemeClr val="accent5">
                    <a:satMod val="175000"/>
                    <a:alpha val="40000"/>
                  </a:schemeClr>
                </a:glow>
              </a:effectLst>
            </a:endParaRPr>
          </a:p>
        </p:txBody>
      </p:sp>
      <p:sp>
        <p:nvSpPr>
          <p:cNvPr id="3" name="Content Placeholder 2"/>
          <p:cNvSpPr>
            <a:spLocks noGrp="1"/>
          </p:cNvSpPr>
          <p:nvPr>
            <p:ph idx="1"/>
          </p:nvPr>
        </p:nvSpPr>
        <p:spPr>
          <a:xfrm>
            <a:off x="457200" y="1066800"/>
            <a:ext cx="8229600" cy="5410200"/>
          </a:xfrm>
        </p:spPr>
        <p:txBody>
          <a:bodyPr>
            <a:normAutofit fontScale="85000" lnSpcReduction="20000"/>
          </a:bodyPr>
          <a:lstStyle/>
          <a:p>
            <a:r>
              <a:rPr lang="en-US" dirty="0" smtClean="0">
                <a:effectLst>
                  <a:glow rad="63500">
                    <a:schemeClr val="accent5">
                      <a:satMod val="175000"/>
                      <a:alpha val="40000"/>
                    </a:schemeClr>
                  </a:glow>
                </a:effectLst>
              </a:rPr>
              <a:t>Be fully persuaded in your own mind that an adequate explanation exists, even though you have not yet found it.</a:t>
            </a:r>
          </a:p>
          <a:p>
            <a:r>
              <a:rPr lang="en-US" dirty="0" smtClean="0">
                <a:effectLst>
                  <a:glow rad="63500">
                    <a:schemeClr val="accent5">
                      <a:satMod val="175000"/>
                      <a:alpha val="40000"/>
                    </a:schemeClr>
                  </a:glow>
                </a:effectLst>
              </a:rPr>
              <a:t>When we are unable to understand how God’s Word fits together we must bow before Him in humility and patiently wait for Him to clear up the difficulty.</a:t>
            </a:r>
          </a:p>
          <a:p>
            <a:r>
              <a:rPr lang="en-US" dirty="0" smtClean="0">
                <a:effectLst>
                  <a:glow rad="63500">
                    <a:schemeClr val="accent5">
                      <a:satMod val="175000"/>
                      <a:alpha val="40000"/>
                    </a:schemeClr>
                  </a:glow>
                </a:effectLst>
              </a:rPr>
              <a:t>Carefully study the passage in question, looking at context, grammar, word meanings, etc.</a:t>
            </a:r>
          </a:p>
          <a:p>
            <a:r>
              <a:rPr lang="en-US" dirty="0" smtClean="0">
                <a:effectLst>
                  <a:glow rad="63500">
                    <a:schemeClr val="accent5">
                      <a:satMod val="175000"/>
                      <a:alpha val="40000"/>
                    </a:schemeClr>
                  </a:glow>
                </a:effectLst>
              </a:rPr>
              <a:t>In the case of parallel passages, all the testimonies of the various witnesses are to be taken as trustworthy reports of what was said or done, even though the events may be viewed from a different perspective.</a:t>
            </a:r>
          </a:p>
          <a:p>
            <a:r>
              <a:rPr lang="en-US" dirty="0" smtClean="0">
                <a:effectLst>
                  <a:glow rad="63500">
                    <a:schemeClr val="accent5">
                      <a:satMod val="175000"/>
                      <a:alpha val="40000"/>
                    </a:schemeClr>
                  </a:glow>
                </a:effectLst>
              </a:rPr>
              <a:t>Consult the best commentaries available, especially those written by Evangelical scholars who believe in the integrity of scripture.</a:t>
            </a:r>
          </a:p>
        </p:txBody>
      </p:sp>
      <p:sp>
        <p:nvSpPr>
          <p:cNvPr id="4" name="TextBox 3"/>
          <p:cNvSpPr txBox="1"/>
          <p:nvPr/>
        </p:nvSpPr>
        <p:spPr>
          <a:xfrm>
            <a:off x="762000" y="6400800"/>
            <a:ext cx="7633756" cy="369332"/>
          </a:xfrm>
          <a:prstGeom prst="rect">
            <a:avLst/>
          </a:prstGeom>
          <a:noFill/>
        </p:spPr>
        <p:txBody>
          <a:bodyPr wrap="none" rtlCol="0">
            <a:spAutoFit/>
          </a:bodyPr>
          <a:lstStyle/>
          <a:p>
            <a:r>
              <a:rPr lang="en-US" dirty="0" smtClean="0"/>
              <a:t>*Condensed from: Gleason L. Archer, Encyclopedia of Bible Difficulties, p. 15-16</a:t>
            </a: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1000" t="15000" r="-21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r>
              <a:rPr lang="en-US" sz="3600" b="1" dirty="0" smtClean="0">
                <a:effectLst>
                  <a:glow rad="63500">
                    <a:schemeClr val="accent5">
                      <a:satMod val="175000"/>
                      <a:alpha val="40000"/>
                    </a:schemeClr>
                  </a:glow>
                </a:effectLst>
              </a:rPr>
              <a:t>An Amazing Example of a Resolved Biblical Discrepancy</a:t>
            </a:r>
            <a:endParaRPr lang="en-US" sz="3600" dirty="0">
              <a:effectLst>
                <a:glow rad="63500">
                  <a:schemeClr val="accent5">
                    <a:satMod val="175000"/>
                    <a:alpha val="40000"/>
                  </a:schemeClr>
                </a:glow>
              </a:effectLst>
            </a:endParaRPr>
          </a:p>
        </p:txBody>
      </p:sp>
      <p:sp>
        <p:nvSpPr>
          <p:cNvPr id="4" name="TextBox 3"/>
          <p:cNvSpPr txBox="1"/>
          <p:nvPr/>
        </p:nvSpPr>
        <p:spPr>
          <a:xfrm>
            <a:off x="0" y="6096000"/>
            <a:ext cx="9144000" cy="830997"/>
          </a:xfrm>
          <a:prstGeom prst="rect">
            <a:avLst/>
          </a:prstGeom>
          <a:noFill/>
        </p:spPr>
        <p:txBody>
          <a:bodyPr wrap="square" rtlCol="0">
            <a:spAutoFit/>
          </a:bodyPr>
          <a:lstStyle/>
          <a:p>
            <a:r>
              <a:rPr lang="en-US" sz="2400" b="1" dirty="0" smtClean="0">
                <a:effectLst>
                  <a:glow rad="101600">
                    <a:schemeClr val="bg1">
                      <a:alpha val="60000"/>
                    </a:schemeClr>
                  </a:glow>
                </a:effectLst>
              </a:rPr>
              <a:t>The video you are about to see was taken from the last 15 minutes of the 4</a:t>
            </a:r>
            <a:r>
              <a:rPr lang="en-US" sz="2400" b="1" baseline="30000" dirty="0" smtClean="0">
                <a:effectLst>
                  <a:glow rad="101600">
                    <a:schemeClr val="bg1">
                      <a:alpha val="60000"/>
                    </a:schemeClr>
                  </a:glow>
                </a:effectLst>
              </a:rPr>
              <a:t>th</a:t>
            </a:r>
            <a:r>
              <a:rPr lang="en-US" sz="2400" b="1" dirty="0" smtClean="0">
                <a:effectLst>
                  <a:glow rad="101600">
                    <a:schemeClr val="bg1">
                      <a:alpha val="60000"/>
                    </a:schemeClr>
                  </a:glow>
                </a:effectLst>
              </a:rPr>
              <a:t> lesson of a 12 part series put out by Focus on the Family</a:t>
            </a:r>
            <a:endParaRPr lang="en-US" sz="2400" b="1" dirty="0">
              <a:effectLst>
                <a:glow rad="101600">
                  <a:schemeClr val="bg1">
                    <a:alpha val="6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2000" r="-2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992562"/>
          </a:xfrm>
        </p:spPr>
        <p:txBody>
          <a:bodyPr>
            <a:noAutofit/>
          </a:bodyPr>
          <a:lstStyle/>
          <a:p>
            <a:r>
              <a:rPr lang="en-US" sz="8000" b="1" dirty="0" smtClean="0">
                <a:solidFill>
                  <a:schemeClr val="accent4">
                    <a:lumMod val="20000"/>
                    <a:lumOff val="80000"/>
                  </a:schemeClr>
                </a:solidFill>
                <a:effectLst>
                  <a:glow rad="228600">
                    <a:schemeClr val="accent4">
                      <a:satMod val="175000"/>
                      <a:alpha val="40000"/>
                    </a:schemeClr>
                  </a:glow>
                  <a:outerShdw blurRad="76200" dist="63500" dir="2700000" algn="tl" rotWithShape="0">
                    <a:schemeClr val="tx1"/>
                  </a:outerShdw>
                </a:effectLst>
              </a:rPr>
              <a:t>Finding the Meaning of Words in the Bible</a:t>
            </a:r>
            <a:endParaRPr lang="en-US" sz="8000" dirty="0">
              <a:solidFill>
                <a:schemeClr val="accent4">
                  <a:lumMod val="20000"/>
                  <a:lumOff val="80000"/>
                </a:schemeClr>
              </a:solidFill>
              <a:effectLst>
                <a:glow rad="228600">
                  <a:schemeClr val="accent4">
                    <a:satMod val="175000"/>
                    <a:alpha val="40000"/>
                  </a:schemeClr>
                </a:glow>
                <a:outerShdw blurRad="76200" dist="63500" dir="2700000" algn="tl" rotWithShape="0">
                  <a:schemeClr val="tx1"/>
                </a:outerShdw>
              </a:effectLst>
            </a:endParaRPr>
          </a:p>
        </p:txBody>
      </p:sp>
    </p:spTree>
  </p:cSld>
  <p:clrMapOvr>
    <a:masterClrMapping/>
  </p:clrMapOvr>
  <p:transition>
    <p:newsflash/>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t>Finding the Meaning of Words</a:t>
            </a:r>
            <a:endParaRPr lang="en-US" dirty="0"/>
          </a:p>
        </p:txBody>
      </p:sp>
      <p:sp>
        <p:nvSpPr>
          <p:cNvPr id="3" name="Content Placeholder 2"/>
          <p:cNvSpPr>
            <a:spLocks noGrp="1"/>
          </p:cNvSpPr>
          <p:nvPr>
            <p:ph idx="1"/>
          </p:nvPr>
        </p:nvSpPr>
        <p:spPr>
          <a:xfrm>
            <a:off x="457200" y="838200"/>
            <a:ext cx="8229600" cy="5638800"/>
          </a:xfrm>
        </p:spPr>
        <p:txBody>
          <a:bodyPr>
            <a:normAutofit fontScale="92500"/>
          </a:bodyPr>
          <a:lstStyle/>
          <a:p>
            <a:pPr marL="0" indent="0">
              <a:buNone/>
            </a:pPr>
            <a:r>
              <a:rPr lang="en-US" i="1" dirty="0" smtClean="0">
                <a:effectLst>
                  <a:glow rad="63500">
                    <a:schemeClr val="accent4">
                      <a:satMod val="175000"/>
                      <a:alpha val="40000"/>
                    </a:schemeClr>
                  </a:glow>
                </a:effectLst>
                <a:latin typeface="Cambria" pitchFamily="18" charset="0"/>
              </a:rPr>
              <a:t>Humpty Dumpty said … “There's glory for you!”</a:t>
            </a:r>
          </a:p>
          <a:p>
            <a:pPr marL="0" indent="0">
              <a:buNone/>
            </a:pPr>
            <a:r>
              <a:rPr lang="en-US" i="1" dirty="0" smtClean="0">
                <a:effectLst>
                  <a:glow rad="63500">
                    <a:schemeClr val="accent4">
                      <a:satMod val="175000"/>
                      <a:alpha val="40000"/>
                    </a:schemeClr>
                  </a:glow>
                </a:effectLst>
                <a:latin typeface="Cambria" pitchFamily="18" charset="0"/>
              </a:rPr>
              <a:t>“I don't know what you mean by ‘glory’,” Alice said.</a:t>
            </a:r>
          </a:p>
          <a:p>
            <a:pPr marL="0" indent="0">
              <a:buNone/>
            </a:pPr>
            <a:r>
              <a:rPr lang="en-US" i="1" dirty="0" smtClean="0">
                <a:effectLst>
                  <a:glow rad="63500">
                    <a:schemeClr val="accent4">
                      <a:satMod val="175000"/>
                      <a:alpha val="40000"/>
                    </a:schemeClr>
                  </a:glow>
                </a:effectLst>
                <a:latin typeface="Cambria" pitchFamily="18" charset="0"/>
              </a:rPr>
              <a:t>Humpty Dumpty smiled contemptuously. “Of course you don't — till I tell you. I meant ‘there's a nice knock-down argument for you!’”</a:t>
            </a:r>
          </a:p>
          <a:p>
            <a:pPr marL="0" indent="0">
              <a:buNone/>
            </a:pPr>
            <a:r>
              <a:rPr lang="en-US" i="1" dirty="0" smtClean="0">
                <a:effectLst>
                  <a:glow rad="63500">
                    <a:schemeClr val="accent4">
                      <a:satMod val="175000"/>
                      <a:alpha val="40000"/>
                    </a:schemeClr>
                  </a:glow>
                </a:effectLst>
                <a:latin typeface="Cambria" pitchFamily="18" charset="0"/>
              </a:rPr>
              <a:t>“But ‘glory’ doesn't mean ‘a nice knock-down argument’,” Alice objected.</a:t>
            </a:r>
          </a:p>
          <a:p>
            <a:pPr marL="0" indent="0">
              <a:buNone/>
            </a:pPr>
            <a:r>
              <a:rPr lang="en-US" i="1" dirty="0" smtClean="0">
                <a:effectLst>
                  <a:glow rad="63500">
                    <a:schemeClr val="accent4">
                      <a:satMod val="175000"/>
                      <a:alpha val="40000"/>
                    </a:schemeClr>
                  </a:glow>
                </a:effectLst>
                <a:latin typeface="Cambria" pitchFamily="18" charset="0"/>
              </a:rPr>
              <a:t>“When </a:t>
            </a:r>
            <a:r>
              <a:rPr lang="en-US" b="1" i="1" dirty="0" smtClean="0">
                <a:effectLst>
                  <a:glow rad="63500">
                    <a:schemeClr val="accent4">
                      <a:satMod val="175000"/>
                      <a:alpha val="40000"/>
                    </a:schemeClr>
                  </a:glow>
                </a:effectLst>
                <a:latin typeface="Cambria" pitchFamily="18" charset="0"/>
              </a:rPr>
              <a:t>I</a:t>
            </a:r>
            <a:r>
              <a:rPr lang="en-US" i="1" dirty="0" smtClean="0">
                <a:effectLst>
                  <a:glow rad="63500">
                    <a:schemeClr val="accent4">
                      <a:satMod val="175000"/>
                      <a:alpha val="40000"/>
                    </a:schemeClr>
                  </a:glow>
                </a:effectLst>
                <a:latin typeface="Cambria" pitchFamily="18" charset="0"/>
              </a:rPr>
              <a:t> use a word,” Humpty Dumpty said, in rather a scornful tone, “it means just what I choose it to mean — neither more nor less.” </a:t>
            </a:r>
          </a:p>
          <a:p>
            <a:pPr marL="0" indent="0">
              <a:buNone/>
            </a:pPr>
            <a:r>
              <a:rPr lang="en-US" dirty="0" smtClean="0">
                <a:effectLst>
                  <a:glow rad="63500">
                    <a:schemeClr val="accent4">
                      <a:satMod val="175000"/>
                      <a:alpha val="40000"/>
                    </a:schemeClr>
                  </a:glow>
                </a:effectLst>
              </a:rPr>
              <a:t>(Louis Carroll, </a:t>
            </a:r>
            <a:r>
              <a:rPr lang="en-US" i="1" dirty="0" smtClean="0">
                <a:effectLst>
                  <a:glow rad="63500">
                    <a:schemeClr val="accent4">
                      <a:satMod val="175000"/>
                      <a:alpha val="40000"/>
                    </a:schemeClr>
                  </a:glow>
                </a:effectLst>
              </a:rPr>
              <a:t>Through the Looking Glass</a:t>
            </a:r>
            <a:r>
              <a:rPr lang="en-US" dirty="0" smtClean="0">
                <a:effectLst>
                  <a:glow rad="63500">
                    <a:schemeClr val="accent4">
                      <a:satMod val="175000"/>
                      <a:alpha val="40000"/>
                    </a:schemeClr>
                  </a:glow>
                </a:effectLst>
              </a:rPr>
              <a:t>)</a:t>
            </a:r>
          </a:p>
          <a:p>
            <a:pPr marL="0" indent="0">
              <a:buNone/>
            </a:pP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t>Finding the Meaning of Words</a:t>
            </a:r>
            <a:endParaRPr lang="en-US" dirty="0"/>
          </a:p>
        </p:txBody>
      </p:sp>
      <p:sp>
        <p:nvSpPr>
          <p:cNvPr id="3" name="Content Placeholder 2"/>
          <p:cNvSpPr>
            <a:spLocks noGrp="1"/>
          </p:cNvSpPr>
          <p:nvPr>
            <p:ph idx="1"/>
          </p:nvPr>
        </p:nvSpPr>
        <p:spPr>
          <a:xfrm>
            <a:off x="457200" y="838200"/>
            <a:ext cx="8229600" cy="5638800"/>
          </a:xfrm>
        </p:spPr>
        <p:txBody>
          <a:bodyPr>
            <a:normAutofit/>
          </a:bodyPr>
          <a:lstStyle/>
          <a:p>
            <a:pPr marL="0" indent="0">
              <a:buNone/>
            </a:pPr>
            <a:r>
              <a:rPr lang="en-US" i="1" dirty="0" smtClean="0">
                <a:effectLst>
                  <a:glow rad="63500">
                    <a:schemeClr val="accent4">
                      <a:satMod val="175000"/>
                      <a:alpha val="40000"/>
                    </a:schemeClr>
                  </a:glow>
                </a:effectLst>
                <a:latin typeface="Cambria" pitchFamily="18" charset="0"/>
              </a:rPr>
              <a:t>When a French semanticist asked a child whether the moon could have been called “the sun” and the sun “moon,”  the child said, “No, because the sun makes it warm and the moon gives light.” </a:t>
            </a:r>
          </a:p>
          <a:p>
            <a:pPr marL="0" indent="0">
              <a:buNone/>
            </a:pPr>
            <a:r>
              <a:rPr lang="en-US" i="1" dirty="0" smtClean="0">
                <a:effectLst>
                  <a:glow rad="63500">
                    <a:schemeClr val="accent4">
                      <a:satMod val="175000"/>
                      <a:alpha val="40000"/>
                    </a:schemeClr>
                  </a:glow>
                </a:effectLst>
                <a:latin typeface="Cambria" pitchFamily="18" charset="0"/>
              </a:rPr>
              <a:t>Another little boy once asked his mother: “Mother, when I was born, how did you know I was really Charlie, and not some other little boy?” </a:t>
            </a:r>
          </a:p>
          <a:p>
            <a:pPr marL="0" indent="0">
              <a:buNone/>
            </a:pPr>
            <a:r>
              <a:rPr lang="en-US" dirty="0" smtClean="0">
                <a:effectLst>
                  <a:glow rad="63500">
                    <a:schemeClr val="accent4">
                      <a:satMod val="175000"/>
                      <a:alpha val="40000"/>
                    </a:schemeClr>
                  </a:glow>
                </a:effectLst>
              </a:rPr>
              <a:t>(Lionel Ruby, </a:t>
            </a:r>
            <a:r>
              <a:rPr lang="en-US" i="1" dirty="0" smtClean="0">
                <a:effectLst>
                  <a:glow rad="63500">
                    <a:schemeClr val="accent4">
                      <a:satMod val="175000"/>
                      <a:alpha val="40000"/>
                    </a:schemeClr>
                  </a:glow>
                </a:effectLst>
              </a:rPr>
              <a:t>The Art of Making Sense</a:t>
            </a:r>
            <a:r>
              <a:rPr lang="en-US" dirty="0" smtClean="0">
                <a:effectLst>
                  <a:glow rad="63500">
                    <a:schemeClr val="accent4">
                      <a:satMod val="175000"/>
                      <a:alpha val="40000"/>
                    </a:schemeClr>
                  </a:glow>
                </a:effectLst>
              </a:rPr>
              <a:t>)</a:t>
            </a:r>
          </a:p>
          <a:p>
            <a:pPr marL="0" indent="0">
              <a:buNone/>
            </a:pPr>
            <a:endParaRPr lang="en-US" dirty="0">
              <a:effectLst>
                <a:glow rad="63500">
                  <a:schemeClr val="accent4">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t>Finding the Meaning of Words</a:t>
            </a:r>
            <a:endParaRPr lang="en-US" dirty="0"/>
          </a:p>
        </p:txBody>
      </p:sp>
      <p:sp>
        <p:nvSpPr>
          <p:cNvPr id="3" name="Content Placeholder 2"/>
          <p:cNvSpPr>
            <a:spLocks noGrp="1"/>
          </p:cNvSpPr>
          <p:nvPr>
            <p:ph idx="1"/>
          </p:nvPr>
        </p:nvSpPr>
        <p:spPr>
          <a:xfrm>
            <a:off x="457200" y="838200"/>
            <a:ext cx="8229600" cy="5638800"/>
          </a:xfrm>
        </p:spPr>
        <p:txBody>
          <a:bodyPr>
            <a:normAutofit fontScale="92500" lnSpcReduction="10000"/>
          </a:bodyPr>
          <a:lstStyle/>
          <a:p>
            <a:r>
              <a:rPr lang="en-US" dirty="0" smtClean="0">
                <a:effectLst>
                  <a:glow rad="63500">
                    <a:schemeClr val="accent4">
                      <a:satMod val="175000"/>
                      <a:alpha val="40000"/>
                    </a:schemeClr>
                  </a:glow>
                </a:effectLst>
              </a:rPr>
              <a:t>Because words are the basic building blocks for conveying meaning, in order to properly understand a passage in the Bible, you must first understand the meaning intended by the author of each of the words used in that passage. </a:t>
            </a:r>
          </a:p>
          <a:p>
            <a:r>
              <a:rPr lang="en-US" dirty="0" smtClean="0">
                <a:effectLst>
                  <a:glow rad="63500">
                    <a:schemeClr val="accent4">
                      <a:satMod val="175000"/>
                      <a:alpha val="40000"/>
                    </a:schemeClr>
                  </a:glow>
                </a:effectLst>
              </a:rPr>
              <a:t>The English word chosen by the translator of your English bible will be your first clue as to the meaning of a particular word in the passage you are studying. </a:t>
            </a:r>
          </a:p>
          <a:p>
            <a:r>
              <a:rPr lang="en-US" dirty="0" smtClean="0">
                <a:effectLst>
                  <a:glow rad="63500">
                    <a:schemeClr val="accent4">
                      <a:satMod val="175000"/>
                      <a:alpha val="40000"/>
                    </a:schemeClr>
                  </a:glow>
                </a:effectLst>
              </a:rPr>
              <a:t>But in order to understand the meaning of a word as precisely as possible, you will need to find the meaning of the original Greek or Hebrew word (using a Greek or Hebrew lexicon).</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3600" b="1" dirty="0" smtClean="0"/>
              <a:t>Some Things to Keep in Mind About Words</a:t>
            </a:r>
            <a:endParaRPr lang="en-US" sz="3600" dirty="0"/>
          </a:p>
        </p:txBody>
      </p:sp>
      <p:sp>
        <p:nvSpPr>
          <p:cNvPr id="3" name="Content Placeholder 2"/>
          <p:cNvSpPr>
            <a:spLocks noGrp="1"/>
          </p:cNvSpPr>
          <p:nvPr>
            <p:ph idx="1"/>
          </p:nvPr>
        </p:nvSpPr>
        <p:spPr>
          <a:xfrm>
            <a:off x="457200" y="838200"/>
            <a:ext cx="8229600" cy="5638800"/>
          </a:xfrm>
        </p:spPr>
        <p:txBody>
          <a:bodyPr>
            <a:normAutofit fontScale="92500" lnSpcReduction="20000"/>
          </a:bodyPr>
          <a:lstStyle/>
          <a:p>
            <a:r>
              <a:rPr lang="en-US" dirty="0" smtClean="0">
                <a:effectLst>
                  <a:glow rad="63500">
                    <a:schemeClr val="accent4">
                      <a:satMod val="175000"/>
                      <a:alpha val="40000"/>
                    </a:schemeClr>
                  </a:glow>
                </a:effectLst>
              </a:rPr>
              <a:t>A written word is simply a set of symbols which, through conventional usage within a particular society, culture, or group of people is used to convey a particular idea or meaning.</a:t>
            </a:r>
          </a:p>
          <a:p>
            <a:r>
              <a:rPr lang="en-US" dirty="0" smtClean="0">
                <a:effectLst>
                  <a:glow rad="63500">
                    <a:schemeClr val="accent4">
                      <a:satMod val="175000"/>
                      <a:alpha val="40000"/>
                    </a:schemeClr>
                  </a:glow>
                </a:effectLst>
              </a:rPr>
              <a:t>Therefore the meaning of a word is determined </a:t>
            </a:r>
            <a:r>
              <a:rPr lang="en-US" b="1" i="1" dirty="0" smtClean="0">
                <a:effectLst>
                  <a:glow rad="63500">
                    <a:schemeClr val="accent4">
                      <a:satMod val="175000"/>
                      <a:alpha val="40000"/>
                    </a:schemeClr>
                  </a:glow>
                </a:effectLst>
              </a:rPr>
              <a:t>entirely</a:t>
            </a:r>
            <a:r>
              <a:rPr lang="en-US" dirty="0" smtClean="0">
                <a:effectLst>
                  <a:glow rad="63500">
                    <a:schemeClr val="accent4">
                      <a:satMod val="175000"/>
                      <a:alpha val="40000"/>
                    </a:schemeClr>
                  </a:glow>
                </a:effectLst>
              </a:rPr>
              <a:t> by usage – how a particular group of people used the word at a particular time.</a:t>
            </a:r>
          </a:p>
          <a:p>
            <a:r>
              <a:rPr lang="en-US" dirty="0" smtClean="0">
                <a:effectLst>
                  <a:glow rad="63500">
                    <a:schemeClr val="accent4">
                      <a:satMod val="175000"/>
                      <a:alpha val="40000"/>
                    </a:schemeClr>
                  </a:glow>
                </a:effectLst>
              </a:rPr>
              <a:t>The meaning of words can change over time (consider, for example, the English word “gay”). </a:t>
            </a:r>
          </a:p>
          <a:p>
            <a:r>
              <a:rPr lang="en-US" dirty="0" smtClean="0">
                <a:effectLst>
                  <a:glow rad="63500">
                    <a:schemeClr val="accent4">
                      <a:satMod val="175000"/>
                      <a:alpha val="40000"/>
                    </a:schemeClr>
                  </a:glow>
                </a:effectLst>
              </a:rPr>
              <a:t>When determining the meaning of a word in the Bible, a good lexicon (and sometimes a good commentary) will help you to understand what a particular word meant at the time the passage was written.</a:t>
            </a:r>
          </a:p>
          <a:p>
            <a:endParaRPr lang="en-US" dirty="0">
              <a:effectLst>
                <a:glow rad="63500">
                  <a:schemeClr val="accent4">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3600" b="1" dirty="0" smtClean="0"/>
              <a:t>Some Things to Keep in Mind About Words</a:t>
            </a:r>
            <a:endParaRPr lang="en-US" sz="3600" dirty="0"/>
          </a:p>
        </p:txBody>
      </p:sp>
      <p:sp>
        <p:nvSpPr>
          <p:cNvPr id="3" name="Content Placeholder 2"/>
          <p:cNvSpPr>
            <a:spLocks noGrp="1"/>
          </p:cNvSpPr>
          <p:nvPr>
            <p:ph idx="1"/>
          </p:nvPr>
        </p:nvSpPr>
        <p:spPr>
          <a:xfrm>
            <a:off x="457200" y="838200"/>
            <a:ext cx="8229600" cy="5562600"/>
          </a:xfrm>
        </p:spPr>
        <p:txBody>
          <a:bodyPr>
            <a:normAutofit lnSpcReduction="10000"/>
          </a:bodyPr>
          <a:lstStyle/>
          <a:p>
            <a:r>
              <a:rPr lang="en-US" dirty="0" smtClean="0">
                <a:effectLst>
                  <a:glow rad="63500">
                    <a:schemeClr val="accent4">
                      <a:satMod val="175000"/>
                      <a:alpha val="40000"/>
                    </a:schemeClr>
                  </a:glow>
                </a:effectLst>
              </a:rPr>
              <a:t>You must also keep in mind a word can have a </a:t>
            </a:r>
            <a:r>
              <a:rPr lang="en-US" u="sng" dirty="0" smtClean="0">
                <a:effectLst>
                  <a:glow rad="63500">
                    <a:schemeClr val="accent4">
                      <a:satMod val="175000"/>
                      <a:alpha val="40000"/>
                    </a:schemeClr>
                  </a:glow>
                </a:effectLst>
              </a:rPr>
              <a:t>range</a:t>
            </a:r>
            <a:r>
              <a:rPr lang="en-US" dirty="0" smtClean="0">
                <a:effectLst>
                  <a:glow rad="63500">
                    <a:schemeClr val="accent4">
                      <a:satMod val="175000"/>
                      <a:alpha val="40000"/>
                    </a:schemeClr>
                  </a:glow>
                </a:effectLst>
              </a:rPr>
              <a:t> of meanings (or usages). The range of meanings for a particular word is known as the </a:t>
            </a:r>
            <a:r>
              <a:rPr lang="en-US" b="1" i="1" dirty="0" smtClean="0">
                <a:effectLst>
                  <a:glow rad="63500">
                    <a:schemeClr val="accent4">
                      <a:satMod val="175000"/>
                      <a:alpha val="40000"/>
                    </a:schemeClr>
                  </a:glow>
                </a:effectLst>
              </a:rPr>
              <a:t>semantic range </a:t>
            </a:r>
            <a:r>
              <a:rPr lang="en-US" dirty="0" smtClean="0">
                <a:effectLst>
                  <a:glow rad="63500">
                    <a:schemeClr val="accent4">
                      <a:satMod val="175000"/>
                      <a:alpha val="40000"/>
                    </a:schemeClr>
                  </a:glow>
                </a:effectLst>
              </a:rPr>
              <a:t>for that word.</a:t>
            </a:r>
          </a:p>
          <a:p>
            <a:r>
              <a:rPr lang="en-US" dirty="0" smtClean="0">
                <a:effectLst>
                  <a:glow rad="63500">
                    <a:schemeClr val="accent4">
                      <a:satMod val="175000"/>
                      <a:alpha val="40000"/>
                    </a:schemeClr>
                  </a:glow>
                </a:effectLst>
              </a:rPr>
              <a:t>For example, if we look up the word </a:t>
            </a:r>
            <a:r>
              <a:rPr lang="en-US" i="1" dirty="0" err="1" smtClean="0">
                <a:effectLst>
                  <a:glow rad="63500">
                    <a:schemeClr val="accent4">
                      <a:satMod val="175000"/>
                      <a:alpha val="40000"/>
                    </a:schemeClr>
                  </a:glow>
                </a:effectLst>
              </a:rPr>
              <a:t>kephale</a:t>
            </a:r>
            <a:r>
              <a:rPr lang="en-US" dirty="0" smtClean="0">
                <a:effectLst>
                  <a:glow rad="63500">
                    <a:schemeClr val="accent4">
                      <a:satMod val="175000"/>
                      <a:alpha val="40000"/>
                    </a:schemeClr>
                  </a:glow>
                </a:effectLst>
              </a:rPr>
              <a:t> (usually translated “head”) in a Greek Lexicon* we find the following definitions: </a:t>
            </a:r>
          </a:p>
          <a:p>
            <a:pPr lvl="1"/>
            <a:r>
              <a:rPr lang="en-US" dirty="0" smtClean="0">
                <a:effectLst>
                  <a:glow rad="63500">
                    <a:schemeClr val="accent4">
                      <a:satMod val="175000"/>
                      <a:alpha val="40000"/>
                    </a:schemeClr>
                  </a:glow>
                </a:effectLst>
              </a:rPr>
              <a:t>literally: of a human or animal head (Mat.6:17); </a:t>
            </a:r>
          </a:p>
          <a:p>
            <a:pPr lvl="1"/>
            <a:r>
              <a:rPr lang="en-US" dirty="0" smtClean="0">
                <a:effectLst>
                  <a:glow rad="63500">
                    <a:schemeClr val="accent4">
                      <a:satMod val="175000"/>
                      <a:alpha val="40000"/>
                    </a:schemeClr>
                  </a:glow>
                </a:effectLst>
              </a:rPr>
              <a:t>figuratively: </a:t>
            </a:r>
          </a:p>
          <a:p>
            <a:pPr lvl="2"/>
            <a:r>
              <a:rPr lang="en-US" sz="2800" dirty="0" smtClean="0">
                <a:effectLst>
                  <a:glow rad="63500">
                    <a:schemeClr val="accent4">
                      <a:satMod val="175000"/>
                      <a:alpha val="40000"/>
                    </a:schemeClr>
                  </a:glow>
                </a:effectLst>
              </a:rPr>
              <a:t>of Christ as the head of which the church is the body (Ephesians 1:22); </a:t>
            </a:r>
          </a:p>
          <a:p>
            <a:pPr lvl="2"/>
            <a:r>
              <a:rPr lang="en-US" sz="2800" dirty="0" smtClean="0">
                <a:effectLst>
                  <a:glow rad="63500">
                    <a:schemeClr val="accent4">
                      <a:satMod val="175000"/>
                      <a:alpha val="40000"/>
                    </a:schemeClr>
                  </a:glow>
                </a:effectLst>
              </a:rPr>
              <a:t>of persons, designating first or superior rank</a:t>
            </a:r>
          </a:p>
          <a:p>
            <a:endParaRPr lang="en-US" dirty="0" smtClean="0">
              <a:effectLst>
                <a:glow rad="63500">
                  <a:schemeClr val="accent4">
                    <a:satMod val="175000"/>
                    <a:alpha val="40000"/>
                  </a:schemeClr>
                </a:glow>
              </a:effectLst>
            </a:endParaRPr>
          </a:p>
        </p:txBody>
      </p:sp>
      <p:sp>
        <p:nvSpPr>
          <p:cNvPr id="5" name="TextBox 4"/>
          <p:cNvSpPr txBox="1"/>
          <p:nvPr/>
        </p:nvSpPr>
        <p:spPr>
          <a:xfrm>
            <a:off x="533400" y="6488668"/>
            <a:ext cx="6400800" cy="369332"/>
          </a:xfrm>
          <a:prstGeom prst="rect">
            <a:avLst/>
          </a:prstGeom>
          <a:noFill/>
        </p:spPr>
        <p:txBody>
          <a:bodyPr wrap="square" rtlCol="0">
            <a:spAutoFit/>
          </a:bodyPr>
          <a:lstStyle/>
          <a:p>
            <a:r>
              <a:rPr lang="en-US" dirty="0" smtClean="0"/>
              <a:t>* Timothy Friberg, </a:t>
            </a:r>
            <a:r>
              <a:rPr lang="en-US" i="1" dirty="0" smtClean="0"/>
              <a:t>Analytical Lexicon of the Greek New Testament </a:t>
            </a:r>
            <a:endParaRPr lang="en-US" i="1"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3600" b="1" dirty="0" smtClean="0"/>
              <a:t>Some Things to Keep in Mind About Words</a:t>
            </a:r>
            <a:endParaRPr lang="en-US" sz="3600" dirty="0"/>
          </a:p>
        </p:txBody>
      </p:sp>
      <p:sp>
        <p:nvSpPr>
          <p:cNvPr id="3" name="Content Placeholder 2"/>
          <p:cNvSpPr>
            <a:spLocks noGrp="1"/>
          </p:cNvSpPr>
          <p:nvPr>
            <p:ph idx="1"/>
          </p:nvPr>
        </p:nvSpPr>
        <p:spPr>
          <a:xfrm>
            <a:off x="457200" y="838200"/>
            <a:ext cx="8229600" cy="5638800"/>
          </a:xfrm>
        </p:spPr>
        <p:txBody>
          <a:bodyPr>
            <a:normAutofit/>
          </a:bodyPr>
          <a:lstStyle/>
          <a:p>
            <a:r>
              <a:rPr lang="en-US" dirty="0" smtClean="0">
                <a:effectLst>
                  <a:glow rad="63500">
                    <a:schemeClr val="accent4">
                      <a:satMod val="175000"/>
                      <a:alpha val="40000"/>
                    </a:schemeClr>
                  </a:glow>
                </a:effectLst>
              </a:rPr>
              <a:t>So, when we see the word </a:t>
            </a:r>
            <a:r>
              <a:rPr lang="en-US" i="1" dirty="0" err="1" smtClean="0">
                <a:effectLst>
                  <a:glow rad="63500">
                    <a:schemeClr val="accent4">
                      <a:satMod val="175000"/>
                      <a:alpha val="40000"/>
                    </a:schemeClr>
                  </a:glow>
                </a:effectLst>
              </a:rPr>
              <a:t>kephale</a:t>
            </a:r>
            <a:r>
              <a:rPr lang="en-US" i="1" dirty="0" smtClean="0">
                <a:effectLst>
                  <a:glow rad="63500">
                    <a:schemeClr val="accent4">
                      <a:satMod val="175000"/>
                      <a:alpha val="40000"/>
                    </a:schemeClr>
                  </a:glow>
                </a:effectLst>
              </a:rPr>
              <a:t> </a:t>
            </a:r>
            <a:r>
              <a:rPr lang="en-US" dirty="0" smtClean="0">
                <a:effectLst>
                  <a:glow rad="63500">
                    <a:schemeClr val="accent4">
                      <a:satMod val="175000"/>
                      <a:alpha val="40000"/>
                    </a:schemeClr>
                  </a:glow>
                </a:effectLst>
              </a:rPr>
              <a:t>(“head”) in 1 Corinthians 11:3-4, we must use the </a:t>
            </a:r>
            <a:r>
              <a:rPr lang="en-US" u="sng" dirty="0" smtClean="0">
                <a:effectLst>
                  <a:glow rad="63500">
                    <a:schemeClr val="accent4">
                      <a:satMod val="175000"/>
                      <a:alpha val="40000"/>
                    </a:schemeClr>
                  </a:glow>
                </a:effectLst>
              </a:rPr>
              <a:t>context</a:t>
            </a:r>
            <a:r>
              <a:rPr lang="en-US" dirty="0" smtClean="0">
                <a:effectLst>
                  <a:glow rad="63500">
                    <a:schemeClr val="accent4">
                      <a:satMod val="175000"/>
                      <a:alpha val="40000"/>
                    </a:schemeClr>
                  </a:glow>
                </a:effectLst>
              </a:rPr>
              <a:t> to determine which of the possible meanings was intended in each case where the word is used:</a:t>
            </a:r>
          </a:p>
          <a:p>
            <a:pPr lvl="1"/>
            <a:r>
              <a:rPr lang="en-US" i="1" dirty="0" smtClean="0">
                <a:solidFill>
                  <a:srgbClr val="002F8E"/>
                </a:solidFill>
              </a:rPr>
              <a:t>But I want you to understand that the </a:t>
            </a:r>
            <a:r>
              <a:rPr lang="en-US" i="1" u="sng" dirty="0" smtClean="0">
                <a:solidFill>
                  <a:srgbClr val="002F8E"/>
                </a:solidFill>
              </a:rPr>
              <a:t>head</a:t>
            </a:r>
            <a:r>
              <a:rPr lang="en-US" i="1" dirty="0" smtClean="0">
                <a:solidFill>
                  <a:srgbClr val="002F8E"/>
                </a:solidFill>
              </a:rPr>
              <a:t> of every man is Christ, the </a:t>
            </a:r>
            <a:r>
              <a:rPr lang="en-US" i="1" u="sng" dirty="0" smtClean="0">
                <a:solidFill>
                  <a:srgbClr val="002F8E"/>
                </a:solidFill>
              </a:rPr>
              <a:t>head</a:t>
            </a:r>
            <a:r>
              <a:rPr lang="en-US" i="1" dirty="0" smtClean="0">
                <a:solidFill>
                  <a:srgbClr val="002F8E"/>
                </a:solidFill>
              </a:rPr>
              <a:t> of a wife is her husband, and the </a:t>
            </a:r>
            <a:r>
              <a:rPr lang="en-US" i="1" u="sng" dirty="0" smtClean="0">
                <a:solidFill>
                  <a:srgbClr val="002F8E"/>
                </a:solidFill>
              </a:rPr>
              <a:t>head</a:t>
            </a:r>
            <a:r>
              <a:rPr lang="en-US" i="1" dirty="0" smtClean="0">
                <a:solidFill>
                  <a:srgbClr val="002F8E"/>
                </a:solidFill>
              </a:rPr>
              <a:t> of Christ is God. </a:t>
            </a:r>
            <a:r>
              <a:rPr lang="en-US" i="1" baseline="30000" dirty="0" smtClean="0">
                <a:solidFill>
                  <a:srgbClr val="002F8E"/>
                </a:solidFill>
              </a:rPr>
              <a:t>4</a:t>
            </a:r>
            <a:r>
              <a:rPr lang="en-US" i="1" dirty="0" smtClean="0">
                <a:solidFill>
                  <a:srgbClr val="002F8E"/>
                </a:solidFill>
              </a:rPr>
              <a:t> Every man who prays or prophesies with his </a:t>
            </a:r>
            <a:r>
              <a:rPr lang="en-US" i="1" u="sng" dirty="0" smtClean="0">
                <a:solidFill>
                  <a:srgbClr val="002F8E"/>
                </a:solidFill>
              </a:rPr>
              <a:t>head</a:t>
            </a:r>
            <a:r>
              <a:rPr lang="en-US" i="1" dirty="0" smtClean="0">
                <a:solidFill>
                  <a:srgbClr val="002F8E"/>
                </a:solidFill>
              </a:rPr>
              <a:t> covered dishonors his </a:t>
            </a:r>
            <a:r>
              <a:rPr lang="en-US" i="1" u="sng" dirty="0" smtClean="0">
                <a:solidFill>
                  <a:srgbClr val="002F8E"/>
                </a:solidFill>
              </a:rPr>
              <a:t>head</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4800" b="1" dirty="0" smtClean="0">
                <a:solidFill>
                  <a:srgbClr val="FFFF00"/>
                </a:solidFill>
                <a:effectLst>
                  <a:outerShdw blurRad="76200" dist="63500" dir="2700000" algn="tl" rotWithShape="0">
                    <a:prstClr val="black"/>
                  </a:outerShdw>
                </a:effectLst>
              </a:rPr>
              <a:t>Examining the Context</a:t>
            </a:r>
            <a:endParaRPr lang="en-US" sz="4800" b="1" dirty="0">
              <a:solidFill>
                <a:srgbClr val="FFFF00"/>
              </a:solidFill>
              <a:effectLst>
                <a:outerShdw blurRad="76200" dist="63500" dir="2700000" algn="tl" rotWithShape="0">
                  <a:prstClr val="black"/>
                </a:outerShdw>
              </a:effectLst>
            </a:endParaRPr>
          </a:p>
        </p:txBody>
      </p:sp>
      <p:sp>
        <p:nvSpPr>
          <p:cNvPr id="3" name="Content Placeholder 2"/>
          <p:cNvSpPr>
            <a:spLocks noGrp="1"/>
          </p:cNvSpPr>
          <p:nvPr>
            <p:ph idx="1"/>
          </p:nvPr>
        </p:nvSpPr>
        <p:spPr>
          <a:xfrm>
            <a:off x="457200" y="914400"/>
            <a:ext cx="8229600" cy="5791200"/>
          </a:xfrm>
        </p:spPr>
        <p:txBody>
          <a:bodyPr>
            <a:normAutofit fontScale="85000" lnSpcReduction="10000"/>
          </a:bodyPr>
          <a:lstStyle/>
          <a:p>
            <a:r>
              <a:rPr lang="en-US" sz="3300" b="1" dirty="0" smtClean="0">
                <a:solidFill>
                  <a:srgbClr val="FFFF00"/>
                </a:solidFill>
                <a:effectLst>
                  <a:glow rad="101600">
                    <a:schemeClr val="tx1">
                      <a:alpha val="60000"/>
                    </a:schemeClr>
                  </a:glow>
                  <a:outerShdw blurRad="76200" dist="63500" dir="2700000" algn="tl" rotWithShape="0">
                    <a:prstClr val="black"/>
                  </a:outerShdw>
                </a:effectLst>
              </a:rPr>
              <a:t>Ask the </a:t>
            </a:r>
            <a:r>
              <a:rPr lang="en-US" sz="3300" b="1" dirty="0" smtClean="0">
                <a:solidFill>
                  <a:schemeClr val="accent6">
                    <a:lumMod val="75000"/>
                  </a:schemeClr>
                </a:solidFill>
                <a:effectLst>
                  <a:glow rad="101600">
                    <a:schemeClr val="tx1">
                      <a:alpha val="60000"/>
                    </a:schemeClr>
                  </a:glow>
                  <a:outerShdw blurRad="76200" dist="63500" dir="2700000" algn="tl" rotWithShape="0">
                    <a:prstClr val="black"/>
                  </a:outerShdw>
                </a:effectLst>
              </a:rPr>
              <a:t>Who – When – Where – To Whom – What </a:t>
            </a:r>
            <a:r>
              <a:rPr lang="en-US" sz="3300" b="1" dirty="0" smtClean="0">
                <a:solidFill>
                  <a:srgbClr val="FFFF00"/>
                </a:solidFill>
                <a:effectLst>
                  <a:glow rad="101600">
                    <a:schemeClr val="tx1">
                      <a:alpha val="60000"/>
                    </a:schemeClr>
                  </a:glow>
                  <a:outerShdw blurRad="76200" dist="63500" dir="2700000" algn="tl" rotWithShape="0">
                    <a:prstClr val="black"/>
                  </a:outerShdw>
                </a:effectLst>
              </a:rPr>
              <a:t>Questions about the book where the passage is found:</a:t>
            </a:r>
          </a:p>
          <a:p>
            <a:pPr lvl="1"/>
            <a:r>
              <a:rPr lang="en-US" sz="3100" b="1" u="sng" dirty="0" smtClean="0">
                <a:solidFill>
                  <a:schemeClr val="accent6">
                    <a:lumMod val="75000"/>
                  </a:schemeClr>
                </a:solidFill>
                <a:effectLst>
                  <a:glow rad="101600">
                    <a:schemeClr val="tx1">
                      <a:alpha val="60000"/>
                    </a:schemeClr>
                  </a:glow>
                  <a:outerShdw blurRad="76200" dist="63500" dir="2700000" algn="tl" rotWithShape="0">
                    <a:prstClr val="black"/>
                  </a:outerShdw>
                </a:effectLst>
              </a:rPr>
              <a:t>To Whom</a:t>
            </a:r>
            <a:r>
              <a:rPr lang="en-US" sz="3100" b="1" u="sng" dirty="0" smtClean="0">
                <a:solidFill>
                  <a:srgbClr val="FFFF00"/>
                </a:solidFill>
                <a:effectLst>
                  <a:glow rad="101600">
                    <a:schemeClr val="tx1">
                      <a:alpha val="60000"/>
                    </a:schemeClr>
                  </a:glow>
                  <a:outerShdw blurRad="76200" dist="63500" dir="2700000" algn="tl" rotWithShape="0">
                    <a:prstClr val="black"/>
                  </a:outerShdw>
                </a:effectLst>
              </a:rPr>
              <a:t> was it written</a:t>
            </a:r>
            <a:r>
              <a:rPr lang="en-US" sz="3100" b="1" dirty="0" smtClean="0">
                <a:solidFill>
                  <a:srgbClr val="FFFF00"/>
                </a:solidFill>
                <a:effectLst>
                  <a:glow rad="101600">
                    <a:schemeClr val="tx1">
                      <a:alpha val="60000"/>
                    </a:schemeClr>
                  </a:glow>
                  <a:outerShdw blurRad="76200" dist="63500" dir="2700000" algn="tl" rotWithShape="0">
                    <a:prstClr val="black"/>
                  </a:outerShdw>
                </a:effectLst>
              </a:rPr>
              <a:t>? </a:t>
            </a:r>
            <a:r>
              <a:rPr lang="en-US" sz="3100" dirty="0" smtClean="0">
                <a:solidFill>
                  <a:srgbClr val="FFFF00"/>
                </a:solidFill>
                <a:effectLst>
                  <a:glow rad="101600">
                    <a:schemeClr val="tx1">
                      <a:alpha val="60000"/>
                    </a:schemeClr>
                  </a:glow>
                  <a:outerShdw blurRad="76200" dist="63500" dir="2700000" algn="tl" rotWithShape="0">
                    <a:prstClr val="black"/>
                  </a:outerShdw>
                </a:effectLst>
              </a:rPr>
              <a:t>Was it written to a person or group of people? Find out what you can about the recipient(s) of this book. What were they like? How would they have viewed this book?</a:t>
            </a:r>
          </a:p>
          <a:p>
            <a:pPr lvl="1"/>
            <a:r>
              <a:rPr lang="en-US" sz="3100" b="1" u="sng" dirty="0" smtClean="0">
                <a:solidFill>
                  <a:schemeClr val="accent6">
                    <a:lumMod val="75000"/>
                  </a:schemeClr>
                </a:solidFill>
                <a:effectLst>
                  <a:glow rad="101600">
                    <a:schemeClr val="tx1">
                      <a:alpha val="60000"/>
                    </a:schemeClr>
                  </a:glow>
                  <a:outerShdw blurRad="76200" dist="63500" dir="2700000" algn="tl" rotWithShape="0">
                    <a:prstClr val="black"/>
                  </a:outerShdw>
                </a:effectLst>
              </a:rPr>
              <a:t>What</a:t>
            </a:r>
            <a:r>
              <a:rPr lang="en-US" sz="3100" b="1" u="sng" dirty="0" smtClean="0">
                <a:solidFill>
                  <a:srgbClr val="FFFF00"/>
                </a:solidFill>
                <a:effectLst>
                  <a:glow rad="101600">
                    <a:schemeClr val="tx1">
                      <a:alpha val="60000"/>
                    </a:schemeClr>
                  </a:glow>
                  <a:outerShdw blurRad="76200" dist="63500" dir="2700000" algn="tl" rotWithShape="0">
                    <a:prstClr val="black"/>
                  </a:outerShdw>
                </a:effectLst>
              </a:rPr>
              <a:t> was the occasion of the writing of this book</a:t>
            </a:r>
            <a:r>
              <a:rPr lang="en-US" sz="3100" b="1" dirty="0" smtClean="0">
                <a:solidFill>
                  <a:srgbClr val="FFFF00"/>
                </a:solidFill>
                <a:effectLst>
                  <a:glow rad="101600">
                    <a:schemeClr val="tx1">
                      <a:alpha val="60000"/>
                    </a:schemeClr>
                  </a:glow>
                  <a:outerShdw blurRad="76200" dist="63500" dir="2700000" algn="tl" rotWithShape="0">
                    <a:prstClr val="black"/>
                  </a:outerShdw>
                </a:effectLst>
              </a:rPr>
              <a:t>?</a:t>
            </a:r>
            <a:r>
              <a:rPr lang="en-US" sz="3100" dirty="0" smtClean="0">
                <a:solidFill>
                  <a:srgbClr val="FFFF00"/>
                </a:solidFill>
                <a:effectLst>
                  <a:glow rad="101600">
                    <a:schemeClr val="tx1">
                      <a:alpha val="60000"/>
                    </a:schemeClr>
                  </a:glow>
                  <a:outerShdw blurRad="76200" dist="63500" dir="2700000" algn="tl" rotWithShape="0">
                    <a:prstClr val="black"/>
                  </a:outerShdw>
                </a:effectLst>
              </a:rPr>
              <a:t> What circumstances lead up to the writing of this book? Identify (if possible) the circumstances surrounding the delivery of this book to its recipients.</a:t>
            </a:r>
          </a:p>
          <a:p>
            <a:pPr lvl="1"/>
            <a:r>
              <a:rPr lang="en-US" sz="3100" b="1" u="sng" dirty="0" smtClean="0">
                <a:solidFill>
                  <a:schemeClr val="accent6">
                    <a:lumMod val="75000"/>
                  </a:schemeClr>
                </a:solidFill>
                <a:effectLst>
                  <a:glow rad="101600">
                    <a:schemeClr val="tx1">
                      <a:alpha val="60000"/>
                    </a:schemeClr>
                  </a:glow>
                  <a:outerShdw blurRad="76200" dist="63500" dir="2700000" algn="tl" rotWithShape="0">
                    <a:prstClr val="black"/>
                  </a:outerShdw>
                </a:effectLst>
              </a:rPr>
              <a:t>What</a:t>
            </a:r>
            <a:r>
              <a:rPr lang="en-US" sz="3100" b="1" u="sng" dirty="0" smtClean="0">
                <a:solidFill>
                  <a:srgbClr val="FFFF00"/>
                </a:solidFill>
                <a:effectLst>
                  <a:glow rad="101600">
                    <a:schemeClr val="tx1">
                      <a:alpha val="60000"/>
                    </a:schemeClr>
                  </a:glow>
                  <a:outerShdw blurRad="76200" dist="63500" dir="2700000" algn="tl" rotWithShape="0">
                    <a:prstClr val="black"/>
                  </a:outerShdw>
                </a:effectLst>
              </a:rPr>
              <a:t> is the overall purpose of the book</a:t>
            </a:r>
            <a:r>
              <a:rPr lang="en-US" sz="3100" b="1" dirty="0" smtClean="0">
                <a:solidFill>
                  <a:srgbClr val="FFFF00"/>
                </a:solidFill>
                <a:effectLst>
                  <a:glow rad="101600">
                    <a:schemeClr val="tx1">
                      <a:alpha val="60000"/>
                    </a:schemeClr>
                  </a:glow>
                  <a:outerShdw blurRad="76200" dist="63500" dir="2700000" algn="tl" rotWithShape="0">
                    <a:prstClr val="black"/>
                  </a:outerShdw>
                </a:effectLst>
              </a:rPr>
              <a:t>?</a:t>
            </a:r>
            <a:r>
              <a:rPr lang="en-US" sz="3100" dirty="0" smtClean="0">
                <a:solidFill>
                  <a:srgbClr val="FFFF00"/>
                </a:solidFill>
                <a:effectLst>
                  <a:glow rad="101600">
                    <a:schemeClr val="tx1">
                      <a:alpha val="60000"/>
                    </a:schemeClr>
                  </a:glow>
                  <a:outerShdw blurRad="76200" dist="63500" dir="2700000" algn="tl" rotWithShape="0">
                    <a:prstClr val="black"/>
                  </a:outerShdw>
                </a:effectLst>
              </a:rPr>
              <a:t> What purpose does the human author seem to have had at the time he wrote the book? What is the theme of the book? What issue(s) was the book addressing?</a:t>
            </a:r>
          </a:p>
          <a:p>
            <a:endParaRPr lang="en-US" dirty="0"/>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3600" b="1" dirty="0" smtClean="0"/>
              <a:t>Some Things to Keep in Mind About Words</a:t>
            </a:r>
            <a:endParaRPr lang="en-US" sz="3600" dirty="0"/>
          </a:p>
        </p:txBody>
      </p:sp>
      <p:sp>
        <p:nvSpPr>
          <p:cNvPr id="3" name="Content Placeholder 2"/>
          <p:cNvSpPr>
            <a:spLocks noGrp="1"/>
          </p:cNvSpPr>
          <p:nvPr>
            <p:ph idx="1"/>
          </p:nvPr>
        </p:nvSpPr>
        <p:spPr>
          <a:xfrm>
            <a:off x="457200" y="838200"/>
            <a:ext cx="8229600" cy="6019800"/>
          </a:xfrm>
        </p:spPr>
        <p:txBody>
          <a:bodyPr>
            <a:normAutofit/>
          </a:bodyPr>
          <a:lstStyle/>
          <a:p>
            <a:r>
              <a:rPr lang="en-US" dirty="0" smtClean="0">
                <a:effectLst>
                  <a:glow rad="63500">
                    <a:schemeClr val="accent4">
                      <a:satMod val="175000"/>
                      <a:alpha val="40000"/>
                    </a:schemeClr>
                  </a:glow>
                </a:effectLst>
              </a:rPr>
              <a:t>Unless the writer of the text is using a deliberate play on words, a word will </a:t>
            </a:r>
            <a:r>
              <a:rPr lang="en-US" u="sng" dirty="0" smtClean="0">
                <a:effectLst>
                  <a:glow rad="63500">
                    <a:schemeClr val="accent4">
                      <a:satMod val="175000"/>
                      <a:alpha val="40000"/>
                    </a:schemeClr>
                  </a:glow>
                </a:effectLst>
              </a:rPr>
              <a:t>usually</a:t>
            </a:r>
            <a:r>
              <a:rPr lang="en-US" dirty="0" smtClean="0">
                <a:effectLst>
                  <a:glow rad="63500">
                    <a:schemeClr val="accent4">
                      <a:satMod val="175000"/>
                      <a:alpha val="40000"/>
                    </a:schemeClr>
                  </a:glow>
                </a:effectLst>
              </a:rPr>
              <a:t> only have </a:t>
            </a:r>
            <a:r>
              <a:rPr lang="en-US" b="1" i="1" dirty="0" smtClean="0">
                <a:effectLst>
                  <a:glow rad="63500">
                    <a:schemeClr val="accent4">
                      <a:satMod val="175000"/>
                      <a:alpha val="40000"/>
                    </a:schemeClr>
                  </a:glow>
                </a:effectLst>
              </a:rPr>
              <a:t>one</a:t>
            </a:r>
            <a:r>
              <a:rPr lang="en-US" dirty="0" smtClean="0">
                <a:effectLst>
                  <a:glow rad="63500">
                    <a:schemeClr val="accent4">
                      <a:satMod val="175000"/>
                      <a:alpha val="40000"/>
                    </a:schemeClr>
                  </a:glow>
                </a:effectLst>
              </a:rPr>
              <a:t> meaning/usage in a particular passage of scripture.</a:t>
            </a:r>
          </a:p>
          <a:p>
            <a:r>
              <a:rPr lang="en-US" dirty="0" smtClean="0">
                <a:effectLst>
                  <a:glow rad="63500">
                    <a:schemeClr val="accent4">
                      <a:satMod val="175000"/>
                      <a:alpha val="40000"/>
                    </a:schemeClr>
                  </a:glow>
                </a:effectLst>
              </a:rPr>
              <a:t>Your objective, once you have determined the </a:t>
            </a:r>
            <a:r>
              <a:rPr lang="en-US" b="1" i="1" dirty="0" smtClean="0">
                <a:effectLst>
                  <a:glow rad="63500">
                    <a:schemeClr val="accent4">
                      <a:satMod val="175000"/>
                      <a:alpha val="40000"/>
                    </a:schemeClr>
                  </a:glow>
                </a:effectLst>
              </a:rPr>
              <a:t>possible</a:t>
            </a:r>
            <a:r>
              <a:rPr lang="en-US" dirty="0" smtClean="0">
                <a:effectLst>
                  <a:glow rad="63500">
                    <a:schemeClr val="accent4">
                      <a:satMod val="175000"/>
                      <a:alpha val="40000"/>
                    </a:schemeClr>
                  </a:glow>
                </a:effectLst>
              </a:rPr>
              <a:t> meanings for a word (using a lexicon), will be to determine which meaning the author intended when he used that word in the specific passage that you are studying.</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Suggested Steps in Determining the Meaning of Word*</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r>
              <a:rPr lang="en-US" b="1" dirty="0" smtClean="0">
                <a:effectLst>
                  <a:glow rad="63500">
                    <a:schemeClr val="accent4">
                      <a:satMod val="175000"/>
                      <a:alpha val="40000"/>
                    </a:schemeClr>
                  </a:glow>
                </a:effectLst>
              </a:rPr>
              <a:t>Analyze the immediate context carefully to determine which of the range of meanings is the most likely in the passage you are exegeting. </a:t>
            </a:r>
            <a:r>
              <a:rPr lang="en-US" dirty="0" smtClean="0">
                <a:effectLst>
                  <a:glow rad="63500">
                    <a:schemeClr val="accent4">
                      <a:satMod val="175000"/>
                      <a:alpha val="40000"/>
                    </a:schemeClr>
                  </a:glow>
                </a:effectLst>
              </a:rPr>
              <a:t> </a:t>
            </a:r>
          </a:p>
          <a:p>
            <a:pPr lvl="1"/>
            <a:r>
              <a:rPr lang="en-US" dirty="0" smtClean="0">
                <a:effectLst>
                  <a:glow rad="63500">
                    <a:schemeClr val="accent4">
                      <a:satMod val="175000"/>
                      <a:alpha val="40000"/>
                    </a:schemeClr>
                  </a:glow>
                </a:effectLst>
              </a:rPr>
              <a:t>Are there clues in the context that help to narrow the choices? </a:t>
            </a:r>
          </a:p>
          <a:p>
            <a:pPr lvl="1"/>
            <a:r>
              <a:rPr lang="en-US" dirty="0" smtClean="0">
                <a:effectLst>
                  <a:glow rad="63500">
                    <a:schemeClr val="accent4">
                      <a:satMod val="175000"/>
                      <a:alpha val="40000"/>
                    </a:schemeClr>
                  </a:glow>
                </a:effectLst>
              </a:rPr>
              <a:t>For example does the author use the word in conjunction with, or in contrast to, other words – perhaps in a way similar to other contexts? </a:t>
            </a:r>
          </a:p>
          <a:p>
            <a:pPr lvl="1"/>
            <a:r>
              <a:rPr lang="en-US" dirty="0" smtClean="0">
                <a:effectLst>
                  <a:glow rad="63500">
                    <a:schemeClr val="accent4">
                      <a:satMod val="175000"/>
                      <a:alpha val="40000"/>
                    </a:schemeClr>
                  </a:glow>
                </a:effectLst>
              </a:rPr>
              <a:t>Does the argument itself seem to demand one usage over against others?</a:t>
            </a:r>
          </a:p>
          <a:p>
            <a:endParaRPr lang="en-US" dirty="0"/>
          </a:p>
        </p:txBody>
      </p:sp>
      <p:sp>
        <p:nvSpPr>
          <p:cNvPr id="4" name="TextBox 3"/>
          <p:cNvSpPr txBox="1"/>
          <p:nvPr/>
        </p:nvSpPr>
        <p:spPr>
          <a:xfrm>
            <a:off x="990600" y="6488668"/>
            <a:ext cx="4369658" cy="369332"/>
          </a:xfrm>
          <a:prstGeom prst="rect">
            <a:avLst/>
          </a:prstGeom>
          <a:noFill/>
        </p:spPr>
        <p:txBody>
          <a:bodyPr wrap="none" rtlCol="0">
            <a:spAutoFit/>
          </a:bodyPr>
          <a:lstStyle/>
          <a:p>
            <a:r>
              <a:rPr lang="en-US" dirty="0" smtClean="0"/>
              <a:t>*Gordon Fee, </a:t>
            </a:r>
            <a:r>
              <a:rPr lang="en-US" u="sng" dirty="0" smtClean="0"/>
              <a:t>New Testament Exegesis</a:t>
            </a:r>
            <a:r>
              <a:rPr lang="en-US" dirty="0" smtClean="0"/>
              <a:t>, p. 85</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Suggested Steps in Determining the Meaning of Word</a:t>
            </a:r>
            <a:endParaRPr lang="en-US" dirty="0"/>
          </a:p>
        </p:txBody>
      </p:sp>
      <p:sp>
        <p:nvSpPr>
          <p:cNvPr id="3" name="Content Placeholder 2"/>
          <p:cNvSpPr>
            <a:spLocks noGrp="1"/>
          </p:cNvSpPr>
          <p:nvPr>
            <p:ph idx="1"/>
          </p:nvPr>
        </p:nvSpPr>
        <p:spPr>
          <a:xfrm>
            <a:off x="457200" y="1219200"/>
            <a:ext cx="8229600" cy="5334000"/>
          </a:xfrm>
        </p:spPr>
        <p:txBody>
          <a:bodyPr>
            <a:normAutofit lnSpcReduction="10000"/>
          </a:bodyPr>
          <a:lstStyle/>
          <a:p>
            <a:r>
              <a:rPr lang="en-US" b="1" dirty="0" smtClean="0">
                <a:effectLst>
                  <a:glow rad="63500">
                    <a:schemeClr val="accent4">
                      <a:satMod val="175000"/>
                      <a:alpha val="40000"/>
                    </a:schemeClr>
                  </a:glow>
                </a:effectLst>
              </a:rPr>
              <a:t>Going outside the immediate context – </a:t>
            </a:r>
            <a:r>
              <a:rPr lang="en-US" dirty="0" smtClean="0">
                <a:effectLst>
                  <a:glow rad="63500">
                    <a:schemeClr val="accent4">
                      <a:satMod val="175000"/>
                      <a:alpha val="40000"/>
                    </a:schemeClr>
                  </a:glow>
                </a:effectLst>
              </a:rPr>
              <a:t>If there is not enough in the immediate context to settle the question of how a word is being used then look to see:</a:t>
            </a:r>
          </a:p>
          <a:p>
            <a:pPr lvl="1"/>
            <a:r>
              <a:rPr lang="en-US" dirty="0" smtClean="0">
                <a:effectLst>
                  <a:glow rad="63500">
                    <a:schemeClr val="accent4">
                      <a:satMod val="175000"/>
                      <a:alpha val="40000"/>
                    </a:schemeClr>
                  </a:glow>
                </a:effectLst>
              </a:rPr>
              <a:t>The meaning of this word as it is used </a:t>
            </a:r>
            <a:r>
              <a:rPr lang="en-US" u="sng" dirty="0" smtClean="0">
                <a:effectLst>
                  <a:glow rad="63500">
                    <a:schemeClr val="accent4">
                      <a:satMod val="175000"/>
                      <a:alpha val="40000"/>
                    </a:schemeClr>
                  </a:glow>
                </a:effectLst>
              </a:rPr>
              <a:t>in this particular book</a:t>
            </a:r>
            <a:r>
              <a:rPr lang="en-US" dirty="0" smtClean="0">
                <a:effectLst>
                  <a:glow rad="63500">
                    <a:schemeClr val="accent4">
                      <a:satMod val="175000"/>
                      <a:alpha val="40000"/>
                    </a:schemeClr>
                  </a:glow>
                </a:effectLst>
              </a:rPr>
              <a:t> of the Bible.</a:t>
            </a:r>
          </a:p>
          <a:p>
            <a:pPr lvl="1"/>
            <a:r>
              <a:rPr lang="en-US" dirty="0" smtClean="0">
                <a:effectLst>
                  <a:glow rad="63500">
                    <a:schemeClr val="accent4">
                      <a:satMod val="175000"/>
                      <a:alpha val="40000"/>
                    </a:schemeClr>
                  </a:glow>
                </a:effectLst>
              </a:rPr>
              <a:t>The meaning of this word as it is used </a:t>
            </a:r>
            <a:r>
              <a:rPr lang="en-US" u="sng" dirty="0" smtClean="0">
                <a:effectLst>
                  <a:glow rad="63500">
                    <a:schemeClr val="accent4">
                      <a:satMod val="175000"/>
                      <a:alpha val="40000"/>
                    </a:schemeClr>
                  </a:glow>
                </a:effectLst>
              </a:rPr>
              <a:t>by this same author</a:t>
            </a:r>
            <a:r>
              <a:rPr lang="en-US" dirty="0" smtClean="0">
                <a:effectLst>
                  <a:glow rad="63500">
                    <a:schemeClr val="accent4">
                      <a:satMod val="175000"/>
                      <a:alpha val="40000"/>
                    </a:schemeClr>
                  </a:glow>
                </a:effectLst>
              </a:rPr>
              <a:t> in other places.</a:t>
            </a:r>
          </a:p>
          <a:p>
            <a:pPr lvl="1"/>
            <a:r>
              <a:rPr lang="en-US" dirty="0" smtClean="0">
                <a:effectLst>
                  <a:glow rad="63500">
                    <a:schemeClr val="accent4">
                      <a:satMod val="175000"/>
                      <a:alpha val="40000"/>
                    </a:schemeClr>
                  </a:glow>
                </a:effectLst>
              </a:rPr>
              <a:t>Look to see if there are </a:t>
            </a:r>
            <a:r>
              <a:rPr lang="en-US" u="sng" dirty="0" smtClean="0">
                <a:effectLst>
                  <a:glow rad="63500">
                    <a:schemeClr val="accent4">
                      <a:satMod val="175000"/>
                      <a:alpha val="40000"/>
                    </a:schemeClr>
                  </a:glow>
                </a:effectLst>
              </a:rPr>
              <a:t>parallel passages</a:t>
            </a:r>
            <a:r>
              <a:rPr lang="en-US" dirty="0" smtClean="0">
                <a:effectLst>
                  <a:glow rad="63500">
                    <a:schemeClr val="accent4">
                      <a:satMod val="175000"/>
                      <a:alpha val="40000"/>
                    </a:schemeClr>
                  </a:glow>
                </a:effectLst>
              </a:rPr>
              <a:t> or passages that address the same issue being discussed in this verse that will help to determine which meaning is intended here.</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b="1" dirty="0" smtClean="0"/>
              <a:t>Some Pitfalls to Avoid in Determining Word Meanings*</a:t>
            </a:r>
            <a:endParaRPr lang="en-US" dirty="0"/>
          </a:p>
        </p:txBody>
      </p:sp>
      <p:sp>
        <p:nvSpPr>
          <p:cNvPr id="3" name="Content Placeholder 2"/>
          <p:cNvSpPr>
            <a:spLocks noGrp="1"/>
          </p:cNvSpPr>
          <p:nvPr>
            <p:ph idx="1"/>
          </p:nvPr>
        </p:nvSpPr>
        <p:spPr>
          <a:xfrm>
            <a:off x="457200" y="1219200"/>
            <a:ext cx="8229600" cy="5105400"/>
          </a:xfrm>
        </p:spPr>
        <p:txBody>
          <a:bodyPr>
            <a:normAutofit fontScale="92500" lnSpcReduction="10000"/>
          </a:bodyPr>
          <a:lstStyle/>
          <a:p>
            <a:r>
              <a:rPr lang="en-US" b="1" dirty="0" smtClean="0">
                <a:effectLst>
                  <a:glow rad="63500">
                    <a:schemeClr val="accent4">
                      <a:satMod val="175000"/>
                      <a:alpha val="40000"/>
                    </a:schemeClr>
                  </a:glow>
                </a:effectLst>
              </a:rPr>
              <a:t>The root fallacy</a:t>
            </a:r>
            <a:r>
              <a:rPr lang="en-US" dirty="0" smtClean="0">
                <a:effectLst>
                  <a:glow rad="63500">
                    <a:schemeClr val="accent4">
                      <a:satMod val="175000"/>
                      <a:alpha val="40000"/>
                    </a:schemeClr>
                  </a:glow>
                </a:effectLst>
              </a:rPr>
              <a:t> – Do not assume that because a word comes from another word (or words) that it has the same meaning as that word (or those words). Two examples in English:</a:t>
            </a:r>
          </a:p>
          <a:p>
            <a:pPr lvl="1"/>
            <a:r>
              <a:rPr lang="en-US" dirty="0" smtClean="0">
                <a:effectLst>
                  <a:glow rad="63500">
                    <a:schemeClr val="accent4">
                      <a:satMod val="175000"/>
                      <a:alpha val="40000"/>
                    </a:schemeClr>
                  </a:glow>
                </a:effectLst>
              </a:rPr>
              <a:t>The English word “nice” comes from the Latin word </a:t>
            </a:r>
            <a:r>
              <a:rPr lang="en-US" i="1" dirty="0" err="1" smtClean="0">
                <a:effectLst>
                  <a:glow rad="63500">
                    <a:schemeClr val="accent4">
                      <a:satMod val="175000"/>
                      <a:alpha val="40000"/>
                    </a:schemeClr>
                  </a:glow>
                </a:effectLst>
              </a:rPr>
              <a:t>nescius</a:t>
            </a:r>
            <a:r>
              <a:rPr lang="en-US" dirty="0" smtClean="0">
                <a:effectLst>
                  <a:glow rad="63500">
                    <a:schemeClr val="accent4">
                      <a:satMod val="175000"/>
                      <a:alpha val="40000"/>
                    </a:schemeClr>
                  </a:glow>
                </a:effectLst>
              </a:rPr>
              <a:t>, which means “ignorant”. But when we say someone is “nice”, we are not saying that they are ignorant!</a:t>
            </a:r>
          </a:p>
          <a:p>
            <a:pPr lvl="1"/>
            <a:r>
              <a:rPr lang="en-US" dirty="0" smtClean="0">
                <a:effectLst>
                  <a:glow rad="63500">
                    <a:schemeClr val="accent4">
                      <a:satMod val="175000"/>
                      <a:alpha val="40000"/>
                    </a:schemeClr>
                  </a:glow>
                </a:effectLst>
              </a:rPr>
              <a:t>Even though the word “pineapple” is composed of the words “pine” and “apple”, this does not mean that a pineapple is a special kind of apple that grows on pines!</a:t>
            </a:r>
            <a:r>
              <a:rPr lang="en-US" dirty="0" smtClean="0"/>
              <a:t/>
            </a:r>
            <a:br>
              <a:rPr lang="en-US" dirty="0" smtClean="0"/>
            </a:br>
            <a:endParaRPr lang="en-US" dirty="0" smtClean="0"/>
          </a:p>
          <a:p>
            <a:endParaRPr lang="en-US" dirty="0"/>
          </a:p>
        </p:txBody>
      </p:sp>
      <p:sp>
        <p:nvSpPr>
          <p:cNvPr id="4" name="Rectangle 3"/>
          <p:cNvSpPr/>
          <p:nvPr/>
        </p:nvSpPr>
        <p:spPr>
          <a:xfrm>
            <a:off x="762000" y="6324600"/>
            <a:ext cx="4265911" cy="369332"/>
          </a:xfrm>
          <a:prstGeom prst="rect">
            <a:avLst/>
          </a:prstGeom>
        </p:spPr>
        <p:txBody>
          <a:bodyPr wrap="none">
            <a:spAutoFit/>
          </a:bodyPr>
          <a:lstStyle/>
          <a:p>
            <a:r>
              <a:rPr lang="es-ES" dirty="0" smtClean="0"/>
              <a:t>*D.A. Carson,  </a:t>
            </a:r>
            <a:r>
              <a:rPr lang="es-ES" u="sng" dirty="0" err="1" smtClean="0"/>
              <a:t>Exegetical</a:t>
            </a:r>
            <a:r>
              <a:rPr lang="es-ES" u="sng" dirty="0" smtClean="0"/>
              <a:t> </a:t>
            </a:r>
            <a:r>
              <a:rPr lang="es-ES" u="sng" dirty="0" err="1" smtClean="0"/>
              <a:t>Fallacies</a:t>
            </a:r>
            <a:r>
              <a:rPr lang="es-ES" dirty="0" smtClean="0"/>
              <a:t>, pp.26-34</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b="1" dirty="0" smtClean="0"/>
              <a:t>Some Pitfalls to Avoid in Determining Word Meanings*</a:t>
            </a:r>
            <a:endParaRPr lang="en-US" dirty="0"/>
          </a:p>
        </p:txBody>
      </p:sp>
      <p:sp>
        <p:nvSpPr>
          <p:cNvPr id="3" name="Content Placeholder 2"/>
          <p:cNvSpPr>
            <a:spLocks noGrp="1"/>
          </p:cNvSpPr>
          <p:nvPr>
            <p:ph idx="1"/>
          </p:nvPr>
        </p:nvSpPr>
        <p:spPr>
          <a:xfrm>
            <a:off x="457200" y="1219200"/>
            <a:ext cx="8229600" cy="5105400"/>
          </a:xfrm>
        </p:spPr>
        <p:txBody>
          <a:bodyPr>
            <a:normAutofit lnSpcReduction="10000"/>
          </a:bodyPr>
          <a:lstStyle/>
          <a:p>
            <a:r>
              <a:rPr lang="en-US" b="1" dirty="0" smtClean="0">
                <a:effectLst>
                  <a:glow rad="63500">
                    <a:schemeClr val="accent4">
                      <a:satMod val="175000"/>
                      <a:alpha val="40000"/>
                    </a:schemeClr>
                  </a:glow>
                </a:effectLst>
              </a:rPr>
              <a:t>Semantic anachronism</a:t>
            </a:r>
            <a:r>
              <a:rPr lang="en-US" dirty="0" smtClean="0">
                <a:effectLst>
                  <a:glow rad="63500">
                    <a:schemeClr val="accent4">
                      <a:satMod val="175000"/>
                      <a:alpha val="40000"/>
                    </a:schemeClr>
                  </a:glow>
                </a:effectLst>
              </a:rPr>
              <a:t> – Do not read a </a:t>
            </a:r>
            <a:r>
              <a:rPr lang="en-US" u="sng" dirty="0" smtClean="0">
                <a:effectLst>
                  <a:glow rad="63500">
                    <a:schemeClr val="accent4">
                      <a:satMod val="175000"/>
                      <a:alpha val="40000"/>
                    </a:schemeClr>
                  </a:glow>
                </a:effectLst>
              </a:rPr>
              <a:t>later</a:t>
            </a:r>
            <a:r>
              <a:rPr lang="en-US" dirty="0" smtClean="0">
                <a:effectLst>
                  <a:glow rad="63500">
                    <a:schemeClr val="accent4">
                      <a:satMod val="175000"/>
                      <a:alpha val="40000"/>
                    </a:schemeClr>
                  </a:glow>
                </a:effectLst>
              </a:rPr>
              <a:t> use of a word back into </a:t>
            </a:r>
            <a:r>
              <a:rPr lang="en-US" u="sng" dirty="0" smtClean="0">
                <a:effectLst>
                  <a:glow rad="63500">
                    <a:schemeClr val="accent4">
                      <a:satMod val="175000"/>
                      <a:alpha val="40000"/>
                    </a:schemeClr>
                  </a:glow>
                </a:effectLst>
              </a:rPr>
              <a:t>earlier</a:t>
            </a:r>
            <a:r>
              <a:rPr lang="en-US" dirty="0" smtClean="0">
                <a:effectLst>
                  <a:glow rad="63500">
                    <a:schemeClr val="accent4">
                      <a:satMod val="175000"/>
                      <a:alpha val="40000"/>
                    </a:schemeClr>
                  </a:glow>
                </a:effectLst>
              </a:rPr>
              <a:t> literature. For example:</a:t>
            </a:r>
          </a:p>
          <a:p>
            <a:pPr lvl="1"/>
            <a:r>
              <a:rPr lang="en-US" dirty="0" smtClean="0">
                <a:effectLst>
                  <a:glow rad="63500">
                    <a:schemeClr val="accent4">
                      <a:satMod val="175000"/>
                      <a:alpha val="40000"/>
                    </a:schemeClr>
                  </a:glow>
                </a:effectLst>
              </a:rPr>
              <a:t>We should not read the meaning assigned by the church fathers (in the second and third centuries) to the word </a:t>
            </a:r>
            <a:r>
              <a:rPr lang="en-US" i="1" dirty="0" err="1" smtClean="0">
                <a:effectLst>
                  <a:glow rad="63500">
                    <a:schemeClr val="accent4">
                      <a:satMod val="175000"/>
                      <a:alpha val="40000"/>
                    </a:schemeClr>
                  </a:glow>
                </a:effectLst>
              </a:rPr>
              <a:t>episkopos</a:t>
            </a:r>
            <a:r>
              <a:rPr lang="en-US" dirty="0" smtClean="0">
                <a:effectLst>
                  <a:glow rad="63500">
                    <a:schemeClr val="accent4">
                      <a:satMod val="175000"/>
                      <a:alpha val="40000"/>
                    </a:schemeClr>
                  </a:glow>
                </a:effectLst>
              </a:rPr>
              <a:t> (bishop) back into the New Testament writer’s usage of that word.</a:t>
            </a:r>
          </a:p>
          <a:p>
            <a:pPr lvl="1"/>
            <a:r>
              <a:rPr lang="en-US" dirty="0" smtClean="0">
                <a:effectLst>
                  <a:glow rad="63500">
                    <a:schemeClr val="accent4">
                      <a:satMod val="175000"/>
                      <a:alpha val="40000"/>
                    </a:schemeClr>
                  </a:glow>
                </a:effectLst>
              </a:rPr>
              <a:t>It is a mistake to assume that the Greek word </a:t>
            </a:r>
            <a:r>
              <a:rPr lang="en-US" i="1" dirty="0" err="1" smtClean="0">
                <a:effectLst>
                  <a:glow rad="63500">
                    <a:schemeClr val="accent4">
                      <a:satMod val="175000"/>
                      <a:alpha val="40000"/>
                    </a:schemeClr>
                  </a:glow>
                </a:effectLst>
              </a:rPr>
              <a:t>dunamis</a:t>
            </a:r>
            <a:r>
              <a:rPr lang="en-US" i="1" dirty="0" smtClean="0">
                <a:effectLst>
                  <a:glow rad="63500">
                    <a:schemeClr val="accent4">
                      <a:satMod val="175000"/>
                      <a:alpha val="40000"/>
                    </a:schemeClr>
                  </a:glow>
                </a:effectLst>
              </a:rPr>
              <a:t> </a:t>
            </a:r>
            <a:r>
              <a:rPr lang="en-US" dirty="0" smtClean="0">
                <a:effectLst>
                  <a:glow rad="63500">
                    <a:schemeClr val="accent4">
                      <a:satMod val="175000"/>
                      <a:alpha val="40000"/>
                    </a:schemeClr>
                  </a:glow>
                </a:effectLst>
              </a:rPr>
              <a:t>(power) means “dynamite” because our English word “dynamite” comes from the Greek word </a:t>
            </a:r>
            <a:r>
              <a:rPr lang="en-US" i="1" dirty="0" err="1" smtClean="0">
                <a:effectLst>
                  <a:glow rad="63500">
                    <a:schemeClr val="accent4">
                      <a:satMod val="175000"/>
                      <a:alpha val="40000"/>
                    </a:schemeClr>
                  </a:glow>
                </a:effectLst>
              </a:rPr>
              <a:t>dunamis</a:t>
            </a:r>
            <a:r>
              <a:rPr lang="en-US" dirty="0" smtClean="0">
                <a:effectLst>
                  <a:glow rad="63500">
                    <a:schemeClr val="accent4">
                      <a:satMod val="175000"/>
                      <a:alpha val="40000"/>
                    </a:schemeClr>
                  </a:glow>
                </a:effectLst>
              </a:rPr>
              <a:t>!</a:t>
            </a:r>
            <a:r>
              <a:rPr lang="en-US" dirty="0" smtClean="0"/>
              <a:t/>
            </a:r>
            <a:br>
              <a:rPr lang="en-US" dirty="0" smtClean="0"/>
            </a:br>
            <a:endParaRPr lang="en-US" dirty="0" smtClean="0"/>
          </a:p>
          <a:p>
            <a:endParaRPr lang="en-US" dirty="0"/>
          </a:p>
        </p:txBody>
      </p:sp>
      <p:sp>
        <p:nvSpPr>
          <p:cNvPr id="4" name="Rectangle 3"/>
          <p:cNvSpPr/>
          <p:nvPr/>
        </p:nvSpPr>
        <p:spPr>
          <a:xfrm>
            <a:off x="762000" y="6324600"/>
            <a:ext cx="4265911" cy="369332"/>
          </a:xfrm>
          <a:prstGeom prst="rect">
            <a:avLst/>
          </a:prstGeom>
        </p:spPr>
        <p:txBody>
          <a:bodyPr wrap="none">
            <a:spAutoFit/>
          </a:bodyPr>
          <a:lstStyle/>
          <a:p>
            <a:r>
              <a:rPr lang="es-ES" dirty="0" smtClean="0"/>
              <a:t>*D.A. Carson,  </a:t>
            </a:r>
            <a:r>
              <a:rPr lang="es-ES" u="sng" dirty="0" err="1" smtClean="0"/>
              <a:t>Exegetical</a:t>
            </a:r>
            <a:r>
              <a:rPr lang="es-ES" u="sng" dirty="0" smtClean="0"/>
              <a:t> </a:t>
            </a:r>
            <a:r>
              <a:rPr lang="es-ES" u="sng" dirty="0" err="1" smtClean="0"/>
              <a:t>Fallacies</a:t>
            </a:r>
            <a:r>
              <a:rPr lang="es-ES" dirty="0" smtClean="0"/>
              <a:t>, pp.26-34</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b="1" dirty="0" smtClean="0"/>
              <a:t>Some Pitfalls to Avoid in Determining Word Meanings*</a:t>
            </a:r>
            <a:endParaRPr lang="en-US" dirty="0"/>
          </a:p>
        </p:txBody>
      </p:sp>
      <p:sp>
        <p:nvSpPr>
          <p:cNvPr id="3" name="Content Placeholder 2"/>
          <p:cNvSpPr>
            <a:spLocks noGrp="1"/>
          </p:cNvSpPr>
          <p:nvPr>
            <p:ph idx="1"/>
          </p:nvPr>
        </p:nvSpPr>
        <p:spPr>
          <a:xfrm>
            <a:off x="457200" y="1066800"/>
            <a:ext cx="8229600" cy="5334000"/>
          </a:xfrm>
        </p:spPr>
        <p:txBody>
          <a:bodyPr>
            <a:normAutofit fontScale="85000" lnSpcReduction="20000"/>
          </a:bodyPr>
          <a:lstStyle/>
          <a:p>
            <a:r>
              <a:rPr lang="en-US" b="1" dirty="0" smtClean="0">
                <a:effectLst>
                  <a:glow rad="63500">
                    <a:schemeClr val="accent4">
                      <a:satMod val="175000"/>
                      <a:alpha val="40000"/>
                    </a:schemeClr>
                  </a:glow>
                </a:effectLst>
              </a:rPr>
              <a:t>Do not make the mistake of assuming that a word always the same meaning every place that it appears.  </a:t>
            </a:r>
          </a:p>
          <a:p>
            <a:r>
              <a:rPr lang="en-US" dirty="0" smtClean="0">
                <a:effectLst>
                  <a:glow rad="63500">
                    <a:schemeClr val="accent4">
                      <a:satMod val="175000"/>
                      <a:alpha val="40000"/>
                    </a:schemeClr>
                  </a:glow>
                </a:effectLst>
              </a:rPr>
              <a:t>For example, the word “sanctification” (or “sanctify”) </a:t>
            </a:r>
            <a:r>
              <a:rPr lang="en-US" u="sng" dirty="0" smtClean="0">
                <a:effectLst>
                  <a:glow rad="63500">
                    <a:schemeClr val="accent4">
                      <a:satMod val="175000"/>
                      <a:alpha val="40000"/>
                    </a:schemeClr>
                  </a:glow>
                </a:effectLst>
              </a:rPr>
              <a:t>often</a:t>
            </a:r>
            <a:r>
              <a:rPr lang="en-US" dirty="0" smtClean="0">
                <a:effectLst>
                  <a:glow rad="63500">
                    <a:schemeClr val="accent4">
                      <a:satMod val="175000"/>
                      <a:alpha val="40000"/>
                    </a:schemeClr>
                  </a:glow>
                </a:effectLst>
              </a:rPr>
              <a:t> refers to the progressive purification of the believer in his daily walk after the initial justification that comes at the point of salvation. </a:t>
            </a:r>
          </a:p>
          <a:p>
            <a:pPr lvl="1"/>
            <a:r>
              <a:rPr lang="en-US" i="1" dirty="0" smtClean="0">
                <a:solidFill>
                  <a:srgbClr val="002F8E"/>
                </a:solidFill>
              </a:rPr>
              <a:t>But now that you have been set free from sin and have become slaves of God, the fruit you get leads to </a:t>
            </a:r>
            <a:r>
              <a:rPr lang="en-US" i="1" u="sng" dirty="0" smtClean="0">
                <a:solidFill>
                  <a:srgbClr val="002F8E"/>
                </a:solidFill>
              </a:rPr>
              <a:t>sanctification</a:t>
            </a:r>
            <a:r>
              <a:rPr lang="en-US" i="1" dirty="0" smtClean="0">
                <a:solidFill>
                  <a:srgbClr val="002F8E"/>
                </a:solidFill>
              </a:rPr>
              <a:t> and its end, eternal life. </a:t>
            </a:r>
            <a:r>
              <a:rPr lang="en-US" b="1" dirty="0" smtClean="0"/>
              <a:t>(Romans 6:22)</a:t>
            </a:r>
            <a:endParaRPr lang="en-US" b="1" dirty="0" smtClean="0">
              <a:effectLst>
                <a:glow rad="63500">
                  <a:schemeClr val="accent4">
                    <a:satMod val="175000"/>
                    <a:alpha val="40000"/>
                  </a:schemeClr>
                </a:glow>
              </a:effectLst>
            </a:endParaRPr>
          </a:p>
          <a:p>
            <a:r>
              <a:rPr lang="en-US" dirty="0" smtClean="0">
                <a:effectLst>
                  <a:glow rad="63500">
                    <a:schemeClr val="accent4">
                      <a:satMod val="175000"/>
                      <a:alpha val="40000"/>
                    </a:schemeClr>
                  </a:glow>
                </a:effectLst>
              </a:rPr>
              <a:t>But the word sanctification </a:t>
            </a:r>
            <a:r>
              <a:rPr lang="en-US" b="1" i="1" dirty="0" smtClean="0">
                <a:effectLst>
                  <a:glow rad="63500">
                    <a:schemeClr val="accent4">
                      <a:satMod val="175000"/>
                      <a:alpha val="40000"/>
                    </a:schemeClr>
                  </a:glow>
                </a:effectLst>
              </a:rPr>
              <a:t>sometimes</a:t>
            </a:r>
            <a:r>
              <a:rPr lang="en-US" dirty="0" smtClean="0">
                <a:effectLst>
                  <a:glow rad="63500">
                    <a:schemeClr val="accent4">
                      <a:satMod val="175000"/>
                      <a:alpha val="40000"/>
                    </a:schemeClr>
                  </a:glow>
                </a:effectLst>
              </a:rPr>
              <a:t> refers to the setting aside of an individual for God at his conversion:</a:t>
            </a:r>
          </a:p>
          <a:p>
            <a:pPr lvl="1"/>
            <a:r>
              <a:rPr lang="en-US" i="1" dirty="0" smtClean="0">
                <a:solidFill>
                  <a:srgbClr val="002F8E"/>
                </a:solidFill>
              </a:rPr>
              <a:t>To the church of God that is in Corinth, to those </a:t>
            </a:r>
            <a:r>
              <a:rPr lang="en-US" i="1" u="sng" dirty="0" smtClean="0">
                <a:solidFill>
                  <a:srgbClr val="002F8E"/>
                </a:solidFill>
              </a:rPr>
              <a:t>sanctified</a:t>
            </a:r>
            <a:r>
              <a:rPr lang="en-US" i="1" dirty="0" smtClean="0">
                <a:solidFill>
                  <a:srgbClr val="002F8E"/>
                </a:solidFill>
              </a:rPr>
              <a:t> in Christ Jesus, called to be saints together with all those who in every place call upon the name of our Lord Jesus Christ </a:t>
            </a:r>
            <a:r>
              <a:rPr lang="en-US" b="1" dirty="0" smtClean="0"/>
              <a:t>(1 Corinthians 1:2)</a:t>
            </a:r>
            <a:endParaRPr lang="en-US" dirty="0"/>
          </a:p>
        </p:txBody>
      </p:sp>
      <p:sp>
        <p:nvSpPr>
          <p:cNvPr id="4" name="Rectangle 3"/>
          <p:cNvSpPr/>
          <p:nvPr/>
        </p:nvSpPr>
        <p:spPr>
          <a:xfrm>
            <a:off x="762000" y="6488668"/>
            <a:ext cx="4265911" cy="369332"/>
          </a:xfrm>
          <a:prstGeom prst="rect">
            <a:avLst/>
          </a:prstGeom>
        </p:spPr>
        <p:txBody>
          <a:bodyPr wrap="none">
            <a:spAutoFit/>
          </a:bodyPr>
          <a:lstStyle/>
          <a:p>
            <a:r>
              <a:rPr lang="es-ES" dirty="0" smtClean="0"/>
              <a:t>*D.A. Carson,  </a:t>
            </a:r>
            <a:r>
              <a:rPr lang="es-ES" u="sng" dirty="0" err="1" smtClean="0"/>
              <a:t>Exegetical</a:t>
            </a:r>
            <a:r>
              <a:rPr lang="es-ES" u="sng" dirty="0" smtClean="0"/>
              <a:t> </a:t>
            </a:r>
            <a:r>
              <a:rPr lang="es-ES" u="sng" dirty="0" err="1" smtClean="0"/>
              <a:t>Fallacies</a:t>
            </a:r>
            <a:r>
              <a:rPr lang="es-ES" dirty="0" smtClean="0"/>
              <a:t>, pp.26-34</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t>Some Examples</a:t>
            </a:r>
            <a:endParaRPr lang="en-US" dirty="0"/>
          </a:p>
        </p:txBody>
      </p:sp>
      <p:sp>
        <p:nvSpPr>
          <p:cNvPr id="3" name="Content Placeholder 2"/>
          <p:cNvSpPr>
            <a:spLocks noGrp="1"/>
          </p:cNvSpPr>
          <p:nvPr>
            <p:ph idx="1"/>
          </p:nvPr>
        </p:nvSpPr>
        <p:spPr>
          <a:xfrm>
            <a:off x="457200" y="838200"/>
            <a:ext cx="8229600" cy="5638800"/>
          </a:xfrm>
        </p:spPr>
        <p:txBody>
          <a:bodyPr>
            <a:normAutofit/>
          </a:bodyPr>
          <a:lstStyle/>
          <a:p>
            <a:r>
              <a:rPr lang="en-US" dirty="0" smtClean="0">
                <a:effectLst>
                  <a:glow rad="63500">
                    <a:schemeClr val="accent4">
                      <a:satMod val="175000"/>
                      <a:alpha val="40000"/>
                    </a:schemeClr>
                  </a:glow>
                </a:effectLst>
              </a:rPr>
              <a:t>Let’s start with an easy example: consider the how the word “seed” is used in the following passage:</a:t>
            </a:r>
          </a:p>
          <a:p>
            <a:pPr marL="342900" lvl="1" indent="-342900">
              <a:buFont typeface="Arial" pitchFamily="34" charset="0"/>
              <a:buChar char="•"/>
            </a:pPr>
            <a:r>
              <a:rPr lang="en-US" i="1" dirty="0" smtClean="0">
                <a:solidFill>
                  <a:srgbClr val="002F8E"/>
                </a:solidFill>
              </a:rPr>
              <a:t>The promises were spoken to Abraham and to his </a:t>
            </a:r>
            <a:r>
              <a:rPr lang="en-US" i="1" u="sng" dirty="0" smtClean="0">
                <a:solidFill>
                  <a:srgbClr val="002F8E"/>
                </a:solidFill>
              </a:rPr>
              <a:t>seed</a:t>
            </a:r>
            <a:r>
              <a:rPr lang="en-US" i="1" dirty="0" smtClean="0">
                <a:solidFill>
                  <a:srgbClr val="002F8E"/>
                </a:solidFill>
              </a:rPr>
              <a:t>. The Scripture does not say "and to </a:t>
            </a:r>
            <a:r>
              <a:rPr lang="en-US" i="1" u="sng" dirty="0" smtClean="0">
                <a:solidFill>
                  <a:srgbClr val="002F8E"/>
                </a:solidFill>
              </a:rPr>
              <a:t>seeds</a:t>
            </a:r>
            <a:r>
              <a:rPr lang="en-US" i="1" dirty="0" smtClean="0">
                <a:solidFill>
                  <a:srgbClr val="002F8E"/>
                </a:solidFill>
              </a:rPr>
              <a:t>," meaning many people, but "and to your </a:t>
            </a:r>
            <a:r>
              <a:rPr lang="en-US" i="1" u="sng" dirty="0" smtClean="0">
                <a:solidFill>
                  <a:srgbClr val="002F8E"/>
                </a:solidFill>
              </a:rPr>
              <a:t>seed</a:t>
            </a:r>
            <a:r>
              <a:rPr lang="en-US" i="1" dirty="0" smtClean="0">
                <a:solidFill>
                  <a:srgbClr val="002F8E"/>
                </a:solidFill>
              </a:rPr>
              <a:t>," meaning one person, who is Christ. </a:t>
            </a:r>
            <a:r>
              <a:rPr lang="en-US" dirty="0" smtClean="0"/>
              <a:t>(Galatians 3:16 - NIV)</a:t>
            </a:r>
            <a:endParaRPr lang="en-US" dirty="0" smtClean="0">
              <a:effectLst>
                <a:glow rad="63500">
                  <a:schemeClr val="accent4">
                    <a:satMod val="175000"/>
                    <a:alpha val="40000"/>
                  </a:schemeClr>
                </a:glow>
              </a:effectLst>
            </a:endParaRPr>
          </a:p>
          <a:p>
            <a:r>
              <a:rPr lang="en-US" dirty="0" smtClean="0">
                <a:effectLst>
                  <a:glow rad="63500">
                    <a:schemeClr val="accent4">
                      <a:satMod val="175000"/>
                      <a:alpha val="40000"/>
                    </a:schemeClr>
                  </a:glow>
                </a:effectLst>
              </a:rPr>
              <a:t>The Greek word for “seed” in this passage is </a:t>
            </a:r>
            <a:r>
              <a:rPr lang="en-US" i="1" dirty="0" err="1" smtClean="0">
                <a:effectLst>
                  <a:glow rad="63500">
                    <a:schemeClr val="accent4">
                      <a:satMod val="175000"/>
                      <a:alpha val="40000"/>
                    </a:schemeClr>
                  </a:glow>
                </a:effectLst>
              </a:rPr>
              <a:t>sperma</a:t>
            </a:r>
            <a:r>
              <a:rPr lang="en-US" dirty="0" smtClean="0">
                <a:effectLst>
                  <a:glow rad="63500">
                    <a:schemeClr val="accent4">
                      <a:satMod val="175000"/>
                      <a:alpha val="40000"/>
                    </a:schemeClr>
                  </a:glow>
                </a:effectLst>
              </a:rPr>
              <a:t>.</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t>Some Examples</a:t>
            </a:r>
            <a:endParaRPr lang="en-US" dirty="0"/>
          </a:p>
        </p:txBody>
      </p:sp>
      <p:sp>
        <p:nvSpPr>
          <p:cNvPr id="3" name="Content Placeholder 2"/>
          <p:cNvSpPr>
            <a:spLocks noGrp="1"/>
          </p:cNvSpPr>
          <p:nvPr>
            <p:ph idx="1"/>
          </p:nvPr>
        </p:nvSpPr>
        <p:spPr>
          <a:xfrm>
            <a:off x="457200" y="838200"/>
            <a:ext cx="8229600" cy="5181600"/>
          </a:xfrm>
        </p:spPr>
        <p:txBody>
          <a:bodyPr>
            <a:normAutofit fontScale="92500" lnSpcReduction="10000"/>
          </a:bodyPr>
          <a:lstStyle/>
          <a:p>
            <a:r>
              <a:rPr lang="en-US" dirty="0" smtClean="0">
                <a:effectLst>
                  <a:glow rad="63500">
                    <a:schemeClr val="accent4">
                      <a:satMod val="175000"/>
                      <a:alpha val="40000"/>
                    </a:schemeClr>
                  </a:glow>
                </a:effectLst>
              </a:rPr>
              <a:t>If we look up the word </a:t>
            </a:r>
            <a:r>
              <a:rPr lang="en-US" i="1" dirty="0" err="1" smtClean="0">
                <a:effectLst>
                  <a:glow rad="63500">
                    <a:schemeClr val="accent4">
                      <a:satMod val="175000"/>
                      <a:alpha val="40000"/>
                    </a:schemeClr>
                  </a:glow>
                </a:effectLst>
              </a:rPr>
              <a:t>sperma</a:t>
            </a:r>
            <a:r>
              <a:rPr lang="en-US" i="1" dirty="0" smtClean="0">
                <a:effectLst>
                  <a:glow rad="63500">
                    <a:schemeClr val="accent4">
                      <a:satMod val="175000"/>
                      <a:alpha val="40000"/>
                    </a:schemeClr>
                  </a:glow>
                </a:effectLst>
              </a:rPr>
              <a:t> </a:t>
            </a:r>
            <a:r>
              <a:rPr lang="en-US" dirty="0" smtClean="0">
                <a:effectLst>
                  <a:glow rad="63500">
                    <a:schemeClr val="accent4">
                      <a:satMod val="175000"/>
                      <a:alpha val="40000"/>
                    </a:schemeClr>
                  </a:glow>
                </a:effectLst>
              </a:rPr>
              <a:t>in a Greek Lexicon* we find the following definitions: </a:t>
            </a:r>
          </a:p>
          <a:p>
            <a:pPr lvl="1"/>
            <a:r>
              <a:rPr lang="en-US" dirty="0" smtClean="0">
                <a:effectLst>
                  <a:glow rad="63500">
                    <a:schemeClr val="accent4">
                      <a:satMod val="175000"/>
                      <a:alpha val="40000"/>
                    </a:schemeClr>
                  </a:glow>
                </a:effectLst>
              </a:rPr>
              <a:t>(a) seed (from which a plant germinates)</a:t>
            </a:r>
          </a:p>
          <a:p>
            <a:pPr lvl="1"/>
            <a:r>
              <a:rPr lang="en-US" dirty="0" smtClean="0">
                <a:effectLst>
                  <a:glow rad="63500">
                    <a:schemeClr val="accent4">
                      <a:satMod val="175000"/>
                      <a:alpha val="40000"/>
                    </a:schemeClr>
                  </a:glow>
                </a:effectLst>
              </a:rPr>
              <a:t>(b) descendants</a:t>
            </a:r>
          </a:p>
          <a:p>
            <a:pPr lvl="1"/>
            <a:r>
              <a:rPr lang="en-US" dirty="0" smtClean="0">
                <a:effectLst>
                  <a:glow rad="63500">
                    <a:schemeClr val="accent4">
                      <a:satMod val="175000"/>
                      <a:alpha val="40000"/>
                    </a:schemeClr>
                  </a:glow>
                </a:effectLst>
              </a:rPr>
              <a:t>(c) an imparted nature</a:t>
            </a:r>
          </a:p>
          <a:p>
            <a:r>
              <a:rPr lang="en-US" dirty="0" smtClean="0">
                <a:effectLst>
                  <a:glow rad="63500">
                    <a:schemeClr val="accent4">
                      <a:satMod val="175000"/>
                      <a:alpha val="40000"/>
                    </a:schemeClr>
                  </a:glow>
                </a:effectLst>
              </a:rPr>
              <a:t>Looking at the immediate context, which meaning is most likely to be the one that Paul intends and why?</a:t>
            </a:r>
          </a:p>
          <a:p>
            <a:pPr marL="342900" lvl="1" indent="-342900">
              <a:buFont typeface="Arial" pitchFamily="34" charset="0"/>
              <a:buChar char="•"/>
            </a:pPr>
            <a:r>
              <a:rPr lang="en-US" i="1" dirty="0" smtClean="0">
                <a:solidFill>
                  <a:srgbClr val="002F8E"/>
                </a:solidFill>
              </a:rPr>
              <a:t>The promises were spoken to Abraham and to his </a:t>
            </a:r>
            <a:r>
              <a:rPr lang="en-US" i="1" u="sng" dirty="0" smtClean="0">
                <a:solidFill>
                  <a:srgbClr val="002F8E"/>
                </a:solidFill>
              </a:rPr>
              <a:t>seed</a:t>
            </a:r>
            <a:r>
              <a:rPr lang="en-US" i="1" dirty="0" smtClean="0">
                <a:solidFill>
                  <a:srgbClr val="002F8E"/>
                </a:solidFill>
              </a:rPr>
              <a:t>. The Scripture does not say "and to </a:t>
            </a:r>
            <a:r>
              <a:rPr lang="en-US" i="1" u="sng" dirty="0" smtClean="0">
                <a:solidFill>
                  <a:srgbClr val="002F8E"/>
                </a:solidFill>
              </a:rPr>
              <a:t>seeds</a:t>
            </a:r>
            <a:r>
              <a:rPr lang="en-US" i="1" dirty="0" smtClean="0">
                <a:solidFill>
                  <a:srgbClr val="002F8E"/>
                </a:solidFill>
              </a:rPr>
              <a:t>," meaning many people, but "and to your </a:t>
            </a:r>
            <a:r>
              <a:rPr lang="en-US" i="1" u="sng" dirty="0" smtClean="0">
                <a:solidFill>
                  <a:srgbClr val="002F8E"/>
                </a:solidFill>
              </a:rPr>
              <a:t>seed</a:t>
            </a:r>
            <a:r>
              <a:rPr lang="en-US" i="1" dirty="0" smtClean="0">
                <a:solidFill>
                  <a:srgbClr val="002F8E"/>
                </a:solidFill>
              </a:rPr>
              <a:t>," meaning one person, who is Christ. </a:t>
            </a:r>
            <a:r>
              <a:rPr lang="en-US" dirty="0" smtClean="0"/>
              <a:t>(Galatians 3:16 - NIV)</a:t>
            </a:r>
            <a:endParaRPr lang="en-US" dirty="0" smtClean="0">
              <a:effectLst>
                <a:glow rad="63500">
                  <a:schemeClr val="accent4">
                    <a:satMod val="175000"/>
                    <a:alpha val="40000"/>
                  </a:schemeClr>
                </a:glow>
              </a:effectLst>
            </a:endParaRPr>
          </a:p>
        </p:txBody>
      </p:sp>
      <p:sp>
        <p:nvSpPr>
          <p:cNvPr id="4" name="TextBox 3"/>
          <p:cNvSpPr txBox="1"/>
          <p:nvPr/>
        </p:nvSpPr>
        <p:spPr>
          <a:xfrm>
            <a:off x="228600" y="6211669"/>
            <a:ext cx="8763000" cy="646331"/>
          </a:xfrm>
          <a:prstGeom prst="rect">
            <a:avLst/>
          </a:prstGeom>
          <a:noFill/>
        </p:spPr>
        <p:txBody>
          <a:bodyPr wrap="square" rtlCol="0">
            <a:spAutoFit/>
          </a:bodyPr>
          <a:lstStyle/>
          <a:p>
            <a:r>
              <a:rPr lang="en-US" dirty="0" smtClean="0"/>
              <a:t>* Johannes P. </a:t>
            </a:r>
            <a:r>
              <a:rPr lang="en-US" dirty="0" err="1" smtClean="0"/>
              <a:t>Louw</a:t>
            </a:r>
            <a:r>
              <a:rPr lang="en-US" dirty="0" smtClean="0"/>
              <a:t> and Eugene A. </a:t>
            </a:r>
            <a:r>
              <a:rPr lang="en-US" dirty="0" err="1" smtClean="0"/>
              <a:t>Nida</a:t>
            </a:r>
            <a:r>
              <a:rPr lang="en-US" dirty="0" smtClean="0"/>
              <a:t> (eds.): </a:t>
            </a:r>
            <a:r>
              <a:rPr lang="en-US" i="1" dirty="0" smtClean="0"/>
              <a:t>Greek-English Lexicon of the New Testament Based on Semantic Domains</a:t>
            </a:r>
            <a:r>
              <a:rPr lang="en-US" dirty="0" smtClean="0"/>
              <a:t>. New York: United Bible Societies, 1988. 2 vols.</a:t>
            </a:r>
            <a:endParaRPr lang="en-US" i="1"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par>
                                <p:cTn id="37" presetID="53"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t>Some Examples</a:t>
            </a:r>
            <a:endParaRPr lang="en-US" dirty="0"/>
          </a:p>
        </p:txBody>
      </p:sp>
      <p:sp>
        <p:nvSpPr>
          <p:cNvPr id="3" name="Content Placeholder 2"/>
          <p:cNvSpPr>
            <a:spLocks noGrp="1"/>
          </p:cNvSpPr>
          <p:nvPr>
            <p:ph idx="1"/>
          </p:nvPr>
        </p:nvSpPr>
        <p:spPr>
          <a:xfrm>
            <a:off x="457200" y="838200"/>
            <a:ext cx="8229600" cy="5638800"/>
          </a:xfrm>
        </p:spPr>
        <p:txBody>
          <a:bodyPr>
            <a:normAutofit/>
          </a:bodyPr>
          <a:lstStyle/>
          <a:p>
            <a:r>
              <a:rPr lang="en-US" dirty="0" smtClean="0">
                <a:effectLst>
                  <a:glow rad="63500">
                    <a:schemeClr val="accent4">
                      <a:satMod val="175000"/>
                      <a:alpha val="40000"/>
                    </a:schemeClr>
                  </a:glow>
                </a:effectLst>
              </a:rPr>
              <a:t>Let’s look at another example: consider the how the word “called” is used in the following passage:</a:t>
            </a:r>
          </a:p>
          <a:p>
            <a:pPr lvl="1"/>
            <a:r>
              <a:rPr lang="en-US" i="1" dirty="0" smtClean="0">
                <a:solidFill>
                  <a:srgbClr val="002F8E"/>
                </a:solidFill>
              </a:rPr>
              <a:t>And those whom he predestined he also called, and those whom he </a:t>
            </a:r>
            <a:r>
              <a:rPr lang="en-US" i="1" u="sng" dirty="0" smtClean="0">
                <a:solidFill>
                  <a:srgbClr val="002F8E"/>
                </a:solidFill>
              </a:rPr>
              <a:t>called</a:t>
            </a:r>
            <a:r>
              <a:rPr lang="en-US" i="1" dirty="0" smtClean="0">
                <a:solidFill>
                  <a:srgbClr val="002F8E"/>
                </a:solidFill>
              </a:rPr>
              <a:t> he also justified, and those whom he justified he also glorified. </a:t>
            </a:r>
            <a:r>
              <a:rPr lang="en-US" dirty="0" smtClean="0"/>
              <a:t>(Romans 8:30)</a:t>
            </a:r>
            <a:endParaRPr lang="en-US" i="1" dirty="0" smtClean="0">
              <a:effectLst>
                <a:glow rad="63500">
                  <a:schemeClr val="accent4">
                    <a:satMod val="175000"/>
                    <a:alpha val="40000"/>
                  </a:schemeClr>
                </a:glow>
              </a:effectLst>
            </a:endParaRPr>
          </a:p>
          <a:p>
            <a:r>
              <a:rPr lang="en-US" dirty="0" smtClean="0">
                <a:effectLst>
                  <a:glow rad="63500">
                    <a:schemeClr val="accent4">
                      <a:satMod val="175000"/>
                      <a:alpha val="40000"/>
                    </a:schemeClr>
                  </a:glow>
                </a:effectLst>
              </a:rPr>
              <a:t>The Greek word for “called” this passage is </a:t>
            </a:r>
            <a:r>
              <a:rPr lang="en-US" i="1" dirty="0" err="1" smtClean="0">
                <a:effectLst>
                  <a:glow rad="63500">
                    <a:schemeClr val="accent4">
                      <a:satMod val="175000"/>
                      <a:alpha val="40000"/>
                    </a:schemeClr>
                  </a:glow>
                </a:effectLst>
              </a:rPr>
              <a:t>kaleo</a:t>
            </a:r>
            <a:r>
              <a:rPr lang="en-US" dirty="0" smtClean="0">
                <a:effectLst>
                  <a:glow rad="63500">
                    <a:schemeClr val="accent4">
                      <a:satMod val="175000"/>
                      <a:alpha val="40000"/>
                    </a:schemeClr>
                  </a:glow>
                </a:effectLst>
              </a:rPr>
              <a:t>.</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t>Some Examples</a:t>
            </a:r>
            <a:endParaRPr lang="en-US" dirty="0"/>
          </a:p>
        </p:txBody>
      </p:sp>
      <p:sp>
        <p:nvSpPr>
          <p:cNvPr id="3" name="Content Placeholder 2"/>
          <p:cNvSpPr>
            <a:spLocks noGrp="1"/>
          </p:cNvSpPr>
          <p:nvPr>
            <p:ph idx="1"/>
          </p:nvPr>
        </p:nvSpPr>
        <p:spPr>
          <a:xfrm>
            <a:off x="457200" y="685800"/>
            <a:ext cx="8229600" cy="5562600"/>
          </a:xfrm>
        </p:spPr>
        <p:txBody>
          <a:bodyPr>
            <a:normAutofit fontScale="92500" lnSpcReduction="20000"/>
          </a:bodyPr>
          <a:lstStyle/>
          <a:p>
            <a:r>
              <a:rPr lang="en-US" dirty="0" smtClean="0">
                <a:effectLst>
                  <a:glow rad="63500">
                    <a:schemeClr val="accent4">
                      <a:satMod val="175000"/>
                      <a:alpha val="40000"/>
                    </a:schemeClr>
                  </a:glow>
                </a:effectLst>
              </a:rPr>
              <a:t>If we look up the word </a:t>
            </a:r>
            <a:r>
              <a:rPr lang="en-US" i="1" dirty="0" err="1" smtClean="0">
                <a:effectLst>
                  <a:glow rad="63500">
                    <a:schemeClr val="accent4">
                      <a:satMod val="175000"/>
                      <a:alpha val="40000"/>
                    </a:schemeClr>
                  </a:glow>
                </a:effectLst>
              </a:rPr>
              <a:t>kaleo</a:t>
            </a:r>
            <a:r>
              <a:rPr lang="en-US" i="1" dirty="0" smtClean="0">
                <a:effectLst>
                  <a:glow rad="63500">
                    <a:schemeClr val="accent4">
                      <a:satMod val="175000"/>
                      <a:alpha val="40000"/>
                    </a:schemeClr>
                  </a:glow>
                </a:effectLst>
              </a:rPr>
              <a:t> </a:t>
            </a:r>
            <a:r>
              <a:rPr lang="en-US" dirty="0" smtClean="0">
                <a:effectLst>
                  <a:glow rad="63500">
                    <a:schemeClr val="accent4">
                      <a:satMod val="175000"/>
                      <a:alpha val="40000"/>
                    </a:schemeClr>
                  </a:glow>
                </a:effectLst>
              </a:rPr>
              <a:t>in a Greek Lexicon* we find the following definitions: </a:t>
            </a:r>
          </a:p>
          <a:p>
            <a:pPr lvl="1"/>
            <a:r>
              <a:rPr lang="en-US" i="1" dirty="0" smtClean="0">
                <a:effectLst>
                  <a:glow rad="63500">
                    <a:schemeClr val="accent4">
                      <a:satMod val="175000"/>
                      <a:alpha val="40000"/>
                    </a:schemeClr>
                  </a:glow>
                </a:effectLst>
              </a:rPr>
              <a:t>call, name, address </a:t>
            </a:r>
          </a:p>
          <a:p>
            <a:pPr lvl="1"/>
            <a:r>
              <a:rPr lang="en-US" i="1" dirty="0" smtClean="0">
                <a:effectLst>
                  <a:glow rad="63500">
                    <a:schemeClr val="accent4">
                      <a:satMod val="175000"/>
                      <a:alpha val="40000"/>
                    </a:schemeClr>
                  </a:glow>
                </a:effectLst>
              </a:rPr>
              <a:t>invite </a:t>
            </a:r>
          </a:p>
          <a:p>
            <a:pPr lvl="1"/>
            <a:r>
              <a:rPr lang="en-US" i="1" dirty="0" smtClean="0">
                <a:effectLst>
                  <a:glow rad="63500">
                    <a:schemeClr val="accent4">
                      <a:satMod val="175000"/>
                      <a:alpha val="40000"/>
                    </a:schemeClr>
                  </a:glow>
                </a:effectLst>
              </a:rPr>
              <a:t>call together </a:t>
            </a:r>
          </a:p>
          <a:p>
            <a:pPr lvl="1"/>
            <a:r>
              <a:rPr lang="en-US" i="1" dirty="0" smtClean="0">
                <a:effectLst>
                  <a:glow rad="63500">
                    <a:schemeClr val="accent4">
                      <a:satMod val="175000"/>
                      <a:alpha val="40000"/>
                    </a:schemeClr>
                  </a:glow>
                </a:effectLst>
              </a:rPr>
              <a:t>summon </a:t>
            </a:r>
          </a:p>
          <a:p>
            <a:pPr lvl="1"/>
            <a:r>
              <a:rPr lang="en-US" i="1" dirty="0" smtClean="0">
                <a:effectLst>
                  <a:glow rad="63500">
                    <a:schemeClr val="accent4">
                      <a:satMod val="175000"/>
                      <a:alpha val="40000"/>
                    </a:schemeClr>
                  </a:glow>
                </a:effectLst>
              </a:rPr>
              <a:t>God or Christ call to eternal salvation, repentance, etc.</a:t>
            </a:r>
          </a:p>
          <a:p>
            <a:r>
              <a:rPr lang="en-US" dirty="0" smtClean="0">
                <a:effectLst>
                  <a:glow rad="63500">
                    <a:schemeClr val="accent4">
                      <a:satMod val="175000"/>
                      <a:alpha val="40000"/>
                    </a:schemeClr>
                  </a:glow>
                </a:effectLst>
              </a:rPr>
              <a:t>Looking at the immediate context, which meaning is most likely to be the one that Paul intends and why?</a:t>
            </a:r>
          </a:p>
          <a:p>
            <a:r>
              <a:rPr lang="en-US" i="1" dirty="0" smtClean="0">
                <a:solidFill>
                  <a:srgbClr val="002F8E"/>
                </a:solidFill>
              </a:rPr>
              <a:t>And those whom he predestined he also called, and those whom he </a:t>
            </a:r>
            <a:r>
              <a:rPr lang="en-US" i="1" u="sng" dirty="0" smtClean="0">
                <a:solidFill>
                  <a:srgbClr val="002F8E"/>
                </a:solidFill>
              </a:rPr>
              <a:t>called</a:t>
            </a:r>
            <a:r>
              <a:rPr lang="en-US" i="1" dirty="0" smtClean="0">
                <a:solidFill>
                  <a:srgbClr val="002F8E"/>
                </a:solidFill>
              </a:rPr>
              <a:t> he also justified, and those whom he justified he also glorified. </a:t>
            </a:r>
            <a:r>
              <a:rPr lang="en-US" dirty="0" smtClean="0"/>
              <a:t>(Romans 8:30)</a:t>
            </a:r>
            <a:endParaRPr lang="en-US" i="1" dirty="0" smtClean="0">
              <a:effectLst>
                <a:glow rad="63500">
                  <a:schemeClr val="accent4">
                    <a:satMod val="175000"/>
                    <a:alpha val="40000"/>
                  </a:schemeClr>
                </a:glow>
              </a:effectLst>
            </a:endParaRPr>
          </a:p>
        </p:txBody>
      </p:sp>
      <p:sp>
        <p:nvSpPr>
          <p:cNvPr id="4" name="TextBox 3"/>
          <p:cNvSpPr txBox="1"/>
          <p:nvPr/>
        </p:nvSpPr>
        <p:spPr>
          <a:xfrm>
            <a:off x="152400" y="6211669"/>
            <a:ext cx="8763000" cy="646331"/>
          </a:xfrm>
          <a:prstGeom prst="rect">
            <a:avLst/>
          </a:prstGeom>
          <a:noFill/>
        </p:spPr>
        <p:txBody>
          <a:bodyPr wrap="square" rtlCol="0">
            <a:spAutoFit/>
          </a:bodyPr>
          <a:lstStyle/>
          <a:p>
            <a:pPr marL="169863" indent="-169863"/>
            <a:r>
              <a:rPr lang="en-US" dirty="0" smtClean="0"/>
              <a:t>* </a:t>
            </a:r>
            <a:r>
              <a:rPr lang="en-US" i="1" dirty="0" smtClean="0"/>
              <a:t>Shorter Lexicon of the Greek New Testament  </a:t>
            </a:r>
            <a:r>
              <a:rPr lang="en-US" dirty="0" smtClean="0"/>
              <a:t>by F. Wilbur Gingrich and Frederick William Danker (Nov 15, 1983) </a:t>
            </a:r>
            <a:endParaRPr lang="en-US" i="1"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0" dur="500"/>
                                        <p:tgtEl>
                                          <p:spTgt spid="3">
                                            <p:txEl>
                                              <p:pRg st="6" end="6"/>
                                            </p:txEl>
                                          </p:spTgt>
                                        </p:tgtEl>
                                      </p:cBhvr>
                                    </p:animEffect>
                                  </p:childTnLst>
                                </p:cTn>
                              </p:par>
                              <p:par>
                                <p:cTn id="51" presetID="53"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4800" b="1" dirty="0" smtClean="0">
                <a:solidFill>
                  <a:srgbClr val="FFFF00"/>
                </a:solidFill>
                <a:effectLst>
                  <a:outerShdw blurRad="76200" dist="63500" dir="2700000" algn="tl" rotWithShape="0">
                    <a:prstClr val="black"/>
                  </a:outerShdw>
                </a:effectLst>
              </a:rPr>
              <a:t>Examining the Context</a:t>
            </a:r>
            <a:endParaRPr lang="en-US" sz="4800" b="1" dirty="0">
              <a:solidFill>
                <a:srgbClr val="FFFF00"/>
              </a:solidFill>
              <a:effectLst>
                <a:outerShdw blurRad="76200" dist="63500" dir="2700000" algn="tl" rotWithShape="0">
                  <a:prstClr val="black"/>
                </a:outerShdw>
              </a:effectLst>
            </a:endParaRPr>
          </a:p>
        </p:txBody>
      </p:sp>
      <p:sp>
        <p:nvSpPr>
          <p:cNvPr id="3" name="Content Placeholder 2"/>
          <p:cNvSpPr>
            <a:spLocks noGrp="1"/>
          </p:cNvSpPr>
          <p:nvPr>
            <p:ph idx="1"/>
          </p:nvPr>
        </p:nvSpPr>
        <p:spPr>
          <a:xfrm>
            <a:off x="457200" y="914400"/>
            <a:ext cx="8229600" cy="5211763"/>
          </a:xfrm>
        </p:spPr>
        <p:txBody>
          <a:bodyPr>
            <a:normAutofit/>
          </a:bodyPr>
          <a:lstStyle/>
          <a:p>
            <a:r>
              <a:rPr lang="en-US" sz="3600" b="1" dirty="0" smtClean="0">
                <a:solidFill>
                  <a:srgbClr val="FFFF00"/>
                </a:solidFill>
                <a:effectLst>
                  <a:glow rad="101600">
                    <a:schemeClr val="tx1">
                      <a:alpha val="60000"/>
                    </a:schemeClr>
                  </a:glow>
                  <a:outerShdw blurRad="76200" dist="63500" dir="2700000" algn="tl" rotWithShape="0">
                    <a:prstClr val="black"/>
                  </a:outerShdw>
                </a:effectLst>
              </a:rPr>
              <a:t>How does the passage that you are studying  fit into the overall context of the book? </a:t>
            </a:r>
          </a:p>
          <a:p>
            <a:pPr lvl="1"/>
            <a:r>
              <a:rPr lang="en-US" sz="3200" dirty="0" smtClean="0">
                <a:solidFill>
                  <a:srgbClr val="FFFF00"/>
                </a:solidFill>
                <a:effectLst>
                  <a:glow rad="101600">
                    <a:schemeClr val="tx1">
                      <a:alpha val="60000"/>
                    </a:schemeClr>
                  </a:glow>
                  <a:outerShdw blurRad="76200" dist="63500" dir="2700000" algn="tl" rotWithShape="0">
                    <a:prstClr val="black"/>
                  </a:outerShdw>
                </a:effectLst>
              </a:rPr>
              <a:t>Given the books overall purpose what part does this passage play in that purpose? </a:t>
            </a:r>
          </a:p>
          <a:p>
            <a:pPr lvl="1"/>
            <a:r>
              <a:rPr lang="en-US" sz="3200" dirty="0" smtClean="0">
                <a:solidFill>
                  <a:srgbClr val="FFFF00"/>
                </a:solidFill>
                <a:effectLst>
                  <a:glow rad="101600">
                    <a:schemeClr val="tx1">
                      <a:alpha val="60000"/>
                    </a:schemeClr>
                  </a:glow>
                  <a:outerShdw blurRad="76200" dist="63500" dir="2700000" algn="tl" rotWithShape="0">
                    <a:prstClr val="black"/>
                  </a:outerShdw>
                </a:effectLst>
              </a:rPr>
              <a:t>The best way to do this is to make an outline of the book and identify where this passage fits in the outline. </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t>Some Examples</a:t>
            </a:r>
            <a:endParaRPr lang="en-US" dirty="0"/>
          </a:p>
        </p:txBody>
      </p:sp>
      <p:sp>
        <p:nvSpPr>
          <p:cNvPr id="3" name="Content Placeholder 2"/>
          <p:cNvSpPr>
            <a:spLocks noGrp="1"/>
          </p:cNvSpPr>
          <p:nvPr>
            <p:ph idx="1"/>
          </p:nvPr>
        </p:nvSpPr>
        <p:spPr>
          <a:xfrm>
            <a:off x="457200" y="838200"/>
            <a:ext cx="8229600" cy="5638800"/>
          </a:xfrm>
        </p:spPr>
        <p:txBody>
          <a:bodyPr>
            <a:normAutofit lnSpcReduction="10000"/>
          </a:bodyPr>
          <a:lstStyle/>
          <a:p>
            <a:r>
              <a:rPr lang="en-US" dirty="0" smtClean="0">
                <a:effectLst>
                  <a:glow rad="63500">
                    <a:schemeClr val="accent4">
                      <a:satMod val="175000"/>
                      <a:alpha val="40000"/>
                    </a:schemeClr>
                  </a:glow>
                </a:effectLst>
              </a:rPr>
              <a:t>Let’s look at a little tougher example: consider the how the word “believe” or “faithful” is used in Titus 1:6:</a:t>
            </a:r>
          </a:p>
          <a:p>
            <a:pPr lvl="1"/>
            <a:r>
              <a:rPr lang="en-US" i="1" dirty="0" smtClean="0">
                <a:solidFill>
                  <a:srgbClr val="002F8E"/>
                </a:solidFill>
              </a:rPr>
              <a:t>An elder must be blameless, the husband of one wife, with </a:t>
            </a:r>
            <a:r>
              <a:rPr lang="en-US" i="1" u="sng" dirty="0" smtClean="0">
                <a:solidFill>
                  <a:srgbClr val="002F8E"/>
                </a:solidFill>
              </a:rPr>
              <a:t>faithful</a:t>
            </a:r>
            <a:r>
              <a:rPr lang="en-US" i="1" dirty="0" smtClean="0">
                <a:solidFill>
                  <a:srgbClr val="002F8E"/>
                </a:solidFill>
              </a:rPr>
              <a:t> children who cannot be charged with dissipation or rebellion. </a:t>
            </a:r>
            <a:r>
              <a:rPr lang="en-US" dirty="0" smtClean="0"/>
              <a:t>(NET)</a:t>
            </a:r>
          </a:p>
          <a:p>
            <a:pPr lvl="1"/>
            <a:r>
              <a:rPr lang="en-US" i="1" dirty="0" smtClean="0">
                <a:solidFill>
                  <a:srgbClr val="002F8E"/>
                </a:solidFill>
              </a:rPr>
              <a:t>An elder must be blameless, the husband of but one wife, a man whose children </a:t>
            </a:r>
            <a:r>
              <a:rPr lang="en-US" i="1" u="sng" dirty="0" smtClean="0">
                <a:solidFill>
                  <a:srgbClr val="002F8E"/>
                </a:solidFill>
              </a:rPr>
              <a:t>believe</a:t>
            </a:r>
            <a:r>
              <a:rPr lang="en-US" i="1" dirty="0" smtClean="0">
                <a:solidFill>
                  <a:srgbClr val="002F8E"/>
                </a:solidFill>
              </a:rPr>
              <a:t>  </a:t>
            </a:r>
            <a:r>
              <a:rPr lang="en-US" i="1" dirty="0" smtClean="0"/>
              <a:t>[or ESV – “his children are believers”] </a:t>
            </a:r>
            <a:r>
              <a:rPr lang="en-US" i="1" dirty="0" smtClean="0">
                <a:solidFill>
                  <a:srgbClr val="002F8E"/>
                </a:solidFill>
              </a:rPr>
              <a:t>and are not open to the charge of being wild and disobedient. </a:t>
            </a:r>
            <a:r>
              <a:rPr lang="en-US" dirty="0" smtClean="0"/>
              <a:t>(NIV)</a:t>
            </a:r>
          </a:p>
          <a:p>
            <a:r>
              <a:rPr lang="en-US" dirty="0" smtClean="0">
                <a:effectLst>
                  <a:glow rad="63500">
                    <a:schemeClr val="accent4">
                      <a:satMod val="175000"/>
                      <a:alpha val="40000"/>
                    </a:schemeClr>
                  </a:glow>
                </a:effectLst>
              </a:rPr>
              <a:t>The Greek word for “believe” or “faithful” in this passage is </a:t>
            </a:r>
            <a:r>
              <a:rPr lang="en-US" i="1" dirty="0" err="1" smtClean="0">
                <a:effectLst>
                  <a:glow rad="63500">
                    <a:schemeClr val="accent4">
                      <a:satMod val="175000"/>
                      <a:alpha val="40000"/>
                    </a:schemeClr>
                  </a:glow>
                </a:effectLst>
              </a:rPr>
              <a:t>pistos</a:t>
            </a:r>
            <a:r>
              <a:rPr lang="en-US" dirty="0" smtClean="0">
                <a:effectLst>
                  <a:glow rad="63500">
                    <a:schemeClr val="accent4">
                      <a:satMod val="175000"/>
                      <a:alpha val="40000"/>
                    </a:schemeClr>
                  </a:glow>
                </a:effectLst>
              </a:rPr>
              <a:t>.</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t>Some Examples</a:t>
            </a:r>
            <a:endParaRPr lang="en-US" dirty="0"/>
          </a:p>
        </p:txBody>
      </p:sp>
      <p:sp>
        <p:nvSpPr>
          <p:cNvPr id="3" name="Content Placeholder 2"/>
          <p:cNvSpPr>
            <a:spLocks noGrp="1"/>
          </p:cNvSpPr>
          <p:nvPr>
            <p:ph idx="1"/>
          </p:nvPr>
        </p:nvSpPr>
        <p:spPr>
          <a:xfrm>
            <a:off x="457200" y="838200"/>
            <a:ext cx="8229600" cy="5638800"/>
          </a:xfrm>
        </p:spPr>
        <p:txBody>
          <a:bodyPr>
            <a:normAutofit/>
          </a:bodyPr>
          <a:lstStyle/>
          <a:p>
            <a:r>
              <a:rPr lang="en-US" dirty="0" smtClean="0">
                <a:effectLst>
                  <a:glow rad="63500">
                    <a:schemeClr val="accent4">
                      <a:satMod val="175000"/>
                      <a:alpha val="40000"/>
                    </a:schemeClr>
                  </a:glow>
                </a:effectLst>
              </a:rPr>
              <a:t>If we look up the word </a:t>
            </a:r>
            <a:r>
              <a:rPr lang="en-US" i="1" dirty="0" err="1" smtClean="0">
                <a:effectLst>
                  <a:glow rad="63500">
                    <a:schemeClr val="accent4">
                      <a:satMod val="175000"/>
                      <a:alpha val="40000"/>
                    </a:schemeClr>
                  </a:glow>
                </a:effectLst>
              </a:rPr>
              <a:t>pistos</a:t>
            </a:r>
            <a:r>
              <a:rPr lang="en-US" i="1" dirty="0" smtClean="0">
                <a:effectLst>
                  <a:glow rad="63500">
                    <a:schemeClr val="accent4">
                      <a:satMod val="175000"/>
                      <a:alpha val="40000"/>
                    </a:schemeClr>
                  </a:glow>
                </a:effectLst>
              </a:rPr>
              <a:t> </a:t>
            </a:r>
            <a:r>
              <a:rPr lang="en-US" dirty="0" smtClean="0">
                <a:effectLst>
                  <a:glow rad="63500">
                    <a:schemeClr val="accent4">
                      <a:satMod val="175000"/>
                      <a:alpha val="40000"/>
                    </a:schemeClr>
                  </a:glow>
                </a:effectLst>
              </a:rPr>
              <a:t>in a Greek Lexicon* we find the following definitions: </a:t>
            </a:r>
          </a:p>
          <a:p>
            <a:pPr lvl="1"/>
            <a:r>
              <a:rPr lang="en-US" dirty="0" smtClean="0">
                <a:effectLst>
                  <a:glow rad="63500">
                    <a:schemeClr val="accent4">
                      <a:satMod val="175000"/>
                      <a:alpha val="40000"/>
                    </a:schemeClr>
                  </a:glow>
                </a:effectLst>
              </a:rPr>
              <a:t>faithful, trustworthy, reliable; </a:t>
            </a:r>
          </a:p>
          <a:p>
            <a:pPr lvl="1"/>
            <a:r>
              <a:rPr lang="en-US" dirty="0" smtClean="0">
                <a:effectLst>
                  <a:glow rad="63500">
                    <a:schemeClr val="accent4">
                      <a:satMod val="175000"/>
                      <a:alpha val="40000"/>
                    </a:schemeClr>
                  </a:glow>
                </a:effectLst>
              </a:rPr>
              <a:t>believing (believer, Christian) </a:t>
            </a:r>
          </a:p>
          <a:p>
            <a:r>
              <a:rPr lang="en-US" dirty="0" smtClean="0">
                <a:effectLst>
                  <a:glow rad="63500">
                    <a:schemeClr val="accent4">
                      <a:satMod val="175000"/>
                      <a:alpha val="40000"/>
                    </a:schemeClr>
                  </a:glow>
                </a:effectLst>
              </a:rPr>
              <a:t>Looking at the immediate context, which meaning is most likely to be the one that Paul intends and why?</a:t>
            </a:r>
          </a:p>
          <a:p>
            <a:pPr lvl="1"/>
            <a:r>
              <a:rPr lang="en-US" i="1" dirty="0" smtClean="0">
                <a:solidFill>
                  <a:srgbClr val="002F8E"/>
                </a:solidFill>
              </a:rPr>
              <a:t>An elder must be … a man…</a:t>
            </a:r>
          </a:p>
          <a:p>
            <a:pPr lvl="2"/>
            <a:r>
              <a:rPr lang="en-US" i="1" dirty="0" smtClean="0">
                <a:solidFill>
                  <a:srgbClr val="002F8E"/>
                </a:solidFill>
              </a:rPr>
              <a:t> with </a:t>
            </a:r>
            <a:r>
              <a:rPr lang="en-US" i="1" u="sng" dirty="0" smtClean="0">
                <a:solidFill>
                  <a:srgbClr val="002F8E"/>
                </a:solidFill>
              </a:rPr>
              <a:t>faithful</a:t>
            </a:r>
            <a:r>
              <a:rPr lang="en-US" i="1" dirty="0" smtClean="0">
                <a:solidFill>
                  <a:srgbClr val="002F8E"/>
                </a:solidFill>
              </a:rPr>
              <a:t> children </a:t>
            </a:r>
            <a:r>
              <a:rPr lang="en-US" dirty="0" smtClean="0"/>
              <a:t>(NET)</a:t>
            </a:r>
          </a:p>
          <a:p>
            <a:pPr lvl="2"/>
            <a:r>
              <a:rPr lang="en-US" i="1" dirty="0" smtClean="0">
                <a:solidFill>
                  <a:srgbClr val="002F8E"/>
                </a:solidFill>
              </a:rPr>
              <a:t>whose children </a:t>
            </a:r>
            <a:r>
              <a:rPr lang="en-US" i="1" u="sng" dirty="0" smtClean="0">
                <a:solidFill>
                  <a:srgbClr val="002F8E"/>
                </a:solidFill>
              </a:rPr>
              <a:t>believe</a:t>
            </a:r>
            <a:r>
              <a:rPr lang="en-US" i="1" dirty="0" smtClean="0">
                <a:solidFill>
                  <a:srgbClr val="002F8E"/>
                </a:solidFill>
              </a:rPr>
              <a:t> </a:t>
            </a:r>
            <a:r>
              <a:rPr lang="en-US" dirty="0" smtClean="0"/>
              <a:t>(NIV)</a:t>
            </a:r>
          </a:p>
        </p:txBody>
      </p:sp>
      <p:sp>
        <p:nvSpPr>
          <p:cNvPr id="4" name="TextBox 3"/>
          <p:cNvSpPr txBox="1"/>
          <p:nvPr/>
        </p:nvSpPr>
        <p:spPr>
          <a:xfrm>
            <a:off x="152400" y="6488668"/>
            <a:ext cx="8763000" cy="369332"/>
          </a:xfrm>
          <a:prstGeom prst="rect">
            <a:avLst/>
          </a:prstGeom>
          <a:noFill/>
        </p:spPr>
        <p:txBody>
          <a:bodyPr wrap="square" rtlCol="0">
            <a:spAutoFit/>
          </a:bodyPr>
          <a:lstStyle/>
          <a:p>
            <a:r>
              <a:rPr lang="en-US" dirty="0" smtClean="0"/>
              <a:t>* UBS Greek/English Dictionary of the New Testament by Barclay M. Newman </a:t>
            </a:r>
            <a:endParaRPr lang="en-US" i="1"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t>Some Observations* on Titus 1:6</a:t>
            </a:r>
            <a:endParaRPr lang="en-US" dirty="0"/>
          </a:p>
        </p:txBody>
      </p:sp>
      <p:sp>
        <p:nvSpPr>
          <p:cNvPr id="3" name="Content Placeholder 2"/>
          <p:cNvSpPr>
            <a:spLocks noGrp="1"/>
          </p:cNvSpPr>
          <p:nvPr>
            <p:ph idx="1"/>
          </p:nvPr>
        </p:nvSpPr>
        <p:spPr>
          <a:xfrm>
            <a:off x="457200" y="838200"/>
            <a:ext cx="8229600" cy="5486400"/>
          </a:xfrm>
        </p:spPr>
        <p:txBody>
          <a:bodyPr>
            <a:normAutofit fontScale="85000" lnSpcReduction="20000"/>
          </a:bodyPr>
          <a:lstStyle/>
          <a:p>
            <a:r>
              <a:rPr lang="en-US" dirty="0" smtClean="0">
                <a:effectLst>
                  <a:glow rad="63500">
                    <a:schemeClr val="accent4">
                      <a:satMod val="175000"/>
                      <a:alpha val="40000"/>
                    </a:schemeClr>
                  </a:glow>
                </a:effectLst>
              </a:rPr>
              <a:t>The contrast made is not between believing and unbelieving children but between obedient respectful children and lawless uncontrolled children.</a:t>
            </a:r>
          </a:p>
          <a:p>
            <a:r>
              <a:rPr lang="en-US" dirty="0" smtClean="0">
                <a:effectLst>
                  <a:glow rad="63500">
                    <a:schemeClr val="accent4">
                      <a:satMod val="175000"/>
                      <a:alpha val="40000"/>
                    </a:schemeClr>
                  </a:glow>
                </a:effectLst>
              </a:rPr>
              <a:t>The strong terms “wild and disobedient” stress the children’s behavior not their eternal state.</a:t>
            </a:r>
          </a:p>
          <a:p>
            <a:r>
              <a:rPr lang="en-US" dirty="0" smtClean="0">
                <a:effectLst>
                  <a:glow rad="63500">
                    <a:schemeClr val="accent4">
                      <a:satMod val="175000"/>
                      <a:alpha val="40000"/>
                    </a:schemeClr>
                  </a:glow>
                </a:effectLst>
              </a:rPr>
              <a:t>The parallel passage in 1 Tim 3:4 states that the prospective elder “must manage his own family well and see that his children obey him with proper respect”. Since 1 Tim 3:4 is the clearer passage, it should be allowed to interpret the ambiguity of Titus 1:6.</a:t>
            </a:r>
          </a:p>
          <a:p>
            <a:r>
              <a:rPr lang="en-US" dirty="0" smtClean="0">
                <a:effectLst>
                  <a:glow rad="63500">
                    <a:schemeClr val="accent4">
                      <a:satMod val="175000"/>
                      <a:alpha val="40000"/>
                    </a:schemeClr>
                  </a:glow>
                </a:effectLst>
              </a:rPr>
              <a:t>Salvation is a supernatural act of God. God, not good parents (although they are certainly used of God), ultimately bring salvation (</a:t>
            </a:r>
            <a:r>
              <a:rPr lang="en-US" dirty="0" err="1" smtClean="0">
                <a:effectLst>
                  <a:glow rad="63500">
                    <a:schemeClr val="accent4">
                      <a:satMod val="175000"/>
                      <a:alpha val="40000"/>
                    </a:schemeClr>
                  </a:glow>
                </a:effectLst>
              </a:rPr>
              <a:t>Jn</a:t>
            </a:r>
            <a:r>
              <a:rPr lang="en-US" dirty="0" smtClean="0">
                <a:effectLst>
                  <a:glow rad="63500">
                    <a:schemeClr val="accent4">
                      <a:satMod val="175000"/>
                      <a:alpha val="40000"/>
                    </a:schemeClr>
                  </a:glow>
                </a:effectLst>
              </a:rPr>
              <a:t> 1:12-13)</a:t>
            </a:r>
          </a:p>
          <a:p>
            <a:pPr lvl="1"/>
            <a:endParaRPr lang="en-US" dirty="0" smtClean="0"/>
          </a:p>
        </p:txBody>
      </p:sp>
      <p:sp>
        <p:nvSpPr>
          <p:cNvPr id="4" name="TextBox 3"/>
          <p:cNvSpPr txBox="1"/>
          <p:nvPr/>
        </p:nvSpPr>
        <p:spPr>
          <a:xfrm>
            <a:off x="152400" y="6400800"/>
            <a:ext cx="8763000" cy="338554"/>
          </a:xfrm>
          <a:prstGeom prst="rect">
            <a:avLst/>
          </a:prstGeom>
          <a:noFill/>
        </p:spPr>
        <p:txBody>
          <a:bodyPr wrap="square" rtlCol="0">
            <a:spAutoFit/>
          </a:bodyPr>
          <a:lstStyle/>
          <a:p>
            <a:r>
              <a:rPr lang="en-US" sz="1600" dirty="0" smtClean="0"/>
              <a:t>* Alexander </a:t>
            </a:r>
            <a:r>
              <a:rPr lang="en-US" sz="1600" dirty="0" err="1" smtClean="0"/>
              <a:t>Strauch</a:t>
            </a:r>
            <a:r>
              <a:rPr lang="en-US" sz="1600" dirty="0" smtClean="0"/>
              <a:t>, </a:t>
            </a:r>
            <a:r>
              <a:rPr lang="en-US" sz="1600" i="1" dirty="0" smtClean="0"/>
              <a:t>Biblical Eldership: An Urgent Call to Restore Biblical Church Leadership, </a:t>
            </a:r>
            <a:r>
              <a:rPr lang="en-US" sz="1600" dirty="0" smtClean="0"/>
              <a:t>p.229 </a:t>
            </a:r>
            <a:endParaRPr lang="en-US" sz="1600"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620962"/>
          </a:xfrm>
        </p:spPr>
        <p:txBody>
          <a:bodyPr>
            <a:noAutofit/>
          </a:bodyPr>
          <a:lstStyle/>
          <a:p>
            <a:r>
              <a:rPr lang="en-US" sz="7200" b="1" dirty="0" smtClean="0">
                <a:solidFill>
                  <a:schemeClr val="accent6">
                    <a:lumMod val="75000"/>
                  </a:schemeClr>
                </a:solidFill>
                <a:effectLst>
                  <a:outerShdw blurRad="76200" dist="63500" dir="2700000" algn="tl" rotWithShape="0">
                    <a:prstClr val="black"/>
                  </a:outerShdw>
                </a:effectLst>
              </a:rPr>
              <a:t>Considering Cultural Differences</a:t>
            </a:r>
            <a:endParaRPr lang="en-US" sz="7200" dirty="0">
              <a:solidFill>
                <a:schemeClr val="accent6">
                  <a:lumMod val="75000"/>
                </a:schemeClr>
              </a:solidFill>
              <a:effectLst>
                <a:outerShdw blurRad="76200" dist="63500" dir="2700000" algn="tl" rotWithShape="0">
                  <a:prstClr val="black"/>
                </a:outerShdw>
              </a:effectLst>
            </a:endParaRPr>
          </a:p>
        </p:txBody>
      </p:sp>
    </p:spTree>
  </p:cSld>
  <p:clrMapOvr>
    <a:masterClrMapping/>
  </p:clrMapOvr>
  <p:transition>
    <p:newsflash/>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effectLst>
                  <a:glow rad="101600">
                    <a:schemeClr val="accent6">
                      <a:satMod val="175000"/>
                      <a:alpha val="40000"/>
                    </a:schemeClr>
                  </a:glow>
                </a:effectLst>
              </a:rPr>
              <a:t>Considering Cultural Differences</a:t>
            </a:r>
            <a:endParaRPr lang="en-US" dirty="0">
              <a:effectLst>
                <a:glow rad="101600">
                  <a:schemeClr val="accent6">
                    <a:satMod val="175000"/>
                    <a:alpha val="40000"/>
                  </a:schemeClr>
                </a:glow>
              </a:effectLst>
            </a:endParaRPr>
          </a:p>
        </p:txBody>
      </p:sp>
      <p:sp>
        <p:nvSpPr>
          <p:cNvPr id="3" name="Content Placeholder 2"/>
          <p:cNvSpPr>
            <a:spLocks noGrp="1"/>
          </p:cNvSpPr>
          <p:nvPr>
            <p:ph idx="1"/>
          </p:nvPr>
        </p:nvSpPr>
        <p:spPr>
          <a:xfrm>
            <a:off x="457200" y="914400"/>
            <a:ext cx="8229600" cy="5715000"/>
          </a:xfrm>
        </p:spPr>
        <p:txBody>
          <a:bodyPr>
            <a:normAutofit fontScale="92500" lnSpcReduction="20000"/>
          </a:bodyPr>
          <a:lstStyle/>
          <a:p>
            <a:r>
              <a:rPr lang="en-US" dirty="0" smtClean="0">
                <a:effectLst>
                  <a:glow rad="63500">
                    <a:schemeClr val="accent6">
                      <a:satMod val="175000"/>
                      <a:alpha val="40000"/>
                    </a:schemeClr>
                  </a:glow>
                </a:effectLst>
              </a:rPr>
              <a:t>Perhaps one of the most controversial areas of biblical interpretation and application is the issue of culture differences. </a:t>
            </a:r>
          </a:p>
          <a:p>
            <a:r>
              <a:rPr lang="en-US" dirty="0" smtClean="0">
                <a:effectLst>
                  <a:glow rad="63500">
                    <a:schemeClr val="accent6">
                      <a:satMod val="175000"/>
                      <a:alpha val="40000"/>
                    </a:schemeClr>
                  </a:glow>
                </a:effectLst>
              </a:rPr>
              <a:t>There are a </a:t>
            </a:r>
            <a:r>
              <a:rPr lang="en-US" u="sng" dirty="0" smtClean="0">
                <a:effectLst>
                  <a:glow rad="63500">
                    <a:schemeClr val="accent6">
                      <a:satMod val="175000"/>
                      <a:alpha val="40000"/>
                    </a:schemeClr>
                  </a:glow>
                </a:effectLst>
              </a:rPr>
              <a:t>few</a:t>
            </a:r>
            <a:r>
              <a:rPr lang="en-US" dirty="0" smtClean="0">
                <a:effectLst>
                  <a:glow rad="63500">
                    <a:schemeClr val="accent6">
                      <a:satMod val="175000"/>
                      <a:alpha val="40000"/>
                    </a:schemeClr>
                  </a:glow>
                </a:effectLst>
              </a:rPr>
              <a:t> places where the Bible advocates or commands a cultural practice that is foreign to our present culture.  For example:</a:t>
            </a:r>
          </a:p>
          <a:p>
            <a:pPr lvl="1"/>
            <a:r>
              <a:rPr lang="en-US" dirty="0" smtClean="0">
                <a:effectLst>
                  <a:glow rad="63500">
                    <a:schemeClr val="accent6">
                      <a:satMod val="175000"/>
                      <a:alpha val="40000"/>
                    </a:schemeClr>
                  </a:glow>
                </a:effectLst>
              </a:rPr>
              <a:t>Paul commanded Christians to “Greet one another with a holy kiss” (Rom 16:16, 1 Cor 16:20, 2 Cor 13:12, 1 Thes 5:26; also compare 1 Pet 5:14).</a:t>
            </a:r>
          </a:p>
          <a:p>
            <a:pPr lvl="1"/>
            <a:r>
              <a:rPr lang="en-US" dirty="0" smtClean="0">
                <a:effectLst>
                  <a:glow rad="63500">
                    <a:schemeClr val="accent6">
                      <a:satMod val="175000"/>
                      <a:alpha val="40000"/>
                    </a:schemeClr>
                  </a:glow>
                </a:effectLst>
              </a:rPr>
              <a:t>Kissing was a common way for men to greet one another in the culture to whom Paul wrote – and it still is in the Middle East today. </a:t>
            </a:r>
          </a:p>
          <a:p>
            <a:pPr lvl="1"/>
            <a:r>
              <a:rPr lang="en-US" dirty="0" smtClean="0">
                <a:effectLst>
                  <a:glow rad="63500">
                    <a:schemeClr val="accent6">
                      <a:satMod val="175000"/>
                      <a:alpha val="40000"/>
                    </a:schemeClr>
                  </a:glow>
                </a:effectLst>
              </a:rPr>
              <a:t>But because such a practice is foreign to American culture, American men will substitute a “holy handshake” in carrying out the apostles’ command. </a:t>
            </a:r>
          </a:p>
          <a:p>
            <a:endParaRPr lang="en-US" dirty="0">
              <a:effectLst>
                <a:glow rad="63500">
                  <a:schemeClr val="accent6">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effectLst>
                  <a:glow rad="101600">
                    <a:schemeClr val="accent6">
                      <a:satMod val="175000"/>
                      <a:alpha val="40000"/>
                    </a:schemeClr>
                  </a:glow>
                </a:effectLst>
              </a:rPr>
              <a:t>Considering Cultural Differences</a:t>
            </a:r>
            <a:endParaRPr lang="en-US" dirty="0">
              <a:effectLst>
                <a:glow rad="101600">
                  <a:schemeClr val="accent6">
                    <a:satMod val="175000"/>
                    <a:alpha val="40000"/>
                  </a:schemeClr>
                </a:glow>
              </a:effectLst>
            </a:endParaRPr>
          </a:p>
        </p:txBody>
      </p:sp>
      <p:sp>
        <p:nvSpPr>
          <p:cNvPr id="3" name="Content Placeholder 2"/>
          <p:cNvSpPr>
            <a:spLocks noGrp="1"/>
          </p:cNvSpPr>
          <p:nvPr>
            <p:ph idx="1"/>
          </p:nvPr>
        </p:nvSpPr>
        <p:spPr>
          <a:xfrm>
            <a:off x="457200" y="762000"/>
            <a:ext cx="8229600" cy="5867400"/>
          </a:xfrm>
        </p:spPr>
        <p:txBody>
          <a:bodyPr>
            <a:normAutofit fontScale="92500" lnSpcReduction="10000"/>
          </a:bodyPr>
          <a:lstStyle/>
          <a:p>
            <a:r>
              <a:rPr lang="en-US" dirty="0" smtClean="0">
                <a:effectLst>
                  <a:glow rad="63500">
                    <a:schemeClr val="accent6">
                      <a:satMod val="175000"/>
                      <a:alpha val="40000"/>
                    </a:schemeClr>
                  </a:glow>
                </a:effectLst>
              </a:rPr>
              <a:t>So when is it okay to make such a substitution and when is such a substitution a compromise? </a:t>
            </a:r>
          </a:p>
          <a:p>
            <a:pPr lvl="1"/>
            <a:r>
              <a:rPr lang="en-US" dirty="0" smtClean="0">
                <a:effectLst>
                  <a:glow rad="63500">
                    <a:schemeClr val="accent6">
                      <a:satMod val="175000"/>
                      <a:alpha val="40000"/>
                    </a:schemeClr>
                  </a:glow>
                </a:effectLst>
              </a:rPr>
              <a:t>First of all, keep in mind that the </a:t>
            </a:r>
            <a:r>
              <a:rPr lang="en-US" u="sng" dirty="0" smtClean="0">
                <a:effectLst>
                  <a:glow rad="63500">
                    <a:schemeClr val="accent6">
                      <a:satMod val="175000"/>
                      <a:alpha val="40000"/>
                    </a:schemeClr>
                  </a:glow>
                </a:effectLst>
              </a:rPr>
              <a:t>vast majority</a:t>
            </a:r>
            <a:r>
              <a:rPr lang="en-US" dirty="0" smtClean="0">
                <a:effectLst>
                  <a:glow rad="63500">
                    <a:schemeClr val="accent6">
                      <a:satMod val="175000"/>
                      <a:alpha val="40000"/>
                    </a:schemeClr>
                  </a:glow>
                </a:effectLst>
              </a:rPr>
              <a:t> of scriptural commands do not involve a foreign cultural practice and therefore should be obeyed as written!</a:t>
            </a:r>
          </a:p>
          <a:p>
            <a:pPr lvl="1"/>
            <a:r>
              <a:rPr lang="en-US" dirty="0" smtClean="0">
                <a:effectLst>
                  <a:glow rad="63500">
                    <a:schemeClr val="accent6">
                      <a:satMod val="175000"/>
                      <a:alpha val="40000"/>
                    </a:schemeClr>
                  </a:glow>
                </a:effectLst>
              </a:rPr>
              <a:t>Before you decide that a specific practice commanded in the Bible requires a cultural substitution, look at the context to make sure that what is commanded is not a timeless biblical obligation.</a:t>
            </a:r>
          </a:p>
          <a:p>
            <a:pPr lvl="1"/>
            <a:r>
              <a:rPr lang="en-US" dirty="0" smtClean="0">
                <a:effectLst>
                  <a:glow rad="63500">
                    <a:schemeClr val="accent6">
                      <a:satMod val="175000"/>
                      <a:alpha val="40000"/>
                    </a:schemeClr>
                  </a:glow>
                </a:effectLst>
              </a:rPr>
              <a:t>If you determine that a specific biblical command involves a cultural practice that is </a:t>
            </a:r>
            <a:r>
              <a:rPr lang="en-US" u="sng" dirty="0" smtClean="0">
                <a:effectLst>
                  <a:glow rad="63500">
                    <a:schemeClr val="accent6">
                      <a:satMod val="175000"/>
                      <a:alpha val="40000"/>
                    </a:schemeClr>
                  </a:glow>
                </a:effectLst>
              </a:rPr>
              <a:t>not</a:t>
            </a:r>
            <a:r>
              <a:rPr lang="en-US" dirty="0" smtClean="0">
                <a:effectLst>
                  <a:glow rad="63500">
                    <a:schemeClr val="accent6">
                      <a:satMod val="175000"/>
                      <a:alpha val="40000"/>
                    </a:schemeClr>
                  </a:glow>
                </a:effectLst>
              </a:rPr>
              <a:t> a timeless biblical obligation and requires a cultural substitution, look for the underlying timeless principle </a:t>
            </a:r>
            <a:r>
              <a:rPr lang="en-US" u="sng" dirty="0" smtClean="0">
                <a:effectLst>
                  <a:glow rad="63500">
                    <a:schemeClr val="accent6">
                      <a:satMod val="175000"/>
                      <a:alpha val="40000"/>
                    </a:schemeClr>
                  </a:glow>
                </a:effectLst>
              </a:rPr>
              <a:t>behind</a:t>
            </a:r>
            <a:r>
              <a:rPr lang="en-US" dirty="0" smtClean="0">
                <a:effectLst>
                  <a:glow rad="63500">
                    <a:schemeClr val="accent6">
                      <a:satMod val="175000"/>
                      <a:alpha val="40000"/>
                    </a:schemeClr>
                  </a:glow>
                </a:effectLst>
              </a:rPr>
              <a:t> the original cultural practice and think about how that principle can be lived out in our present culture.</a:t>
            </a:r>
          </a:p>
          <a:p>
            <a:endParaRPr lang="en-US" dirty="0" smtClean="0">
              <a:effectLst>
                <a:glow rad="63500">
                  <a:schemeClr val="accent6">
                    <a:satMod val="175000"/>
                    <a:alpha val="40000"/>
                  </a:schemeClr>
                </a:glow>
              </a:effectLst>
            </a:endParaRPr>
          </a:p>
          <a:p>
            <a:endParaRPr lang="en-US" dirty="0" smtClean="0">
              <a:effectLst>
                <a:glow rad="63500">
                  <a:schemeClr val="accent6">
                    <a:satMod val="175000"/>
                    <a:alpha val="40000"/>
                  </a:schemeClr>
                </a:glow>
              </a:effectLst>
            </a:endParaRP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effectLst>
                  <a:glow rad="101600">
                    <a:schemeClr val="accent6">
                      <a:satMod val="175000"/>
                      <a:alpha val="40000"/>
                    </a:schemeClr>
                  </a:glow>
                </a:effectLst>
              </a:rPr>
              <a:t>Look for the Underlying Principle</a:t>
            </a:r>
          </a:p>
        </p:txBody>
      </p:sp>
      <p:sp>
        <p:nvSpPr>
          <p:cNvPr id="3" name="Content Placeholder 2"/>
          <p:cNvSpPr>
            <a:spLocks noGrp="1"/>
          </p:cNvSpPr>
          <p:nvPr>
            <p:ph idx="1"/>
          </p:nvPr>
        </p:nvSpPr>
        <p:spPr>
          <a:xfrm>
            <a:off x="457200" y="914400"/>
            <a:ext cx="8229600" cy="5715000"/>
          </a:xfrm>
        </p:spPr>
        <p:txBody>
          <a:bodyPr>
            <a:normAutofit fontScale="92500" lnSpcReduction="10000"/>
          </a:bodyPr>
          <a:lstStyle/>
          <a:p>
            <a:r>
              <a:rPr lang="en-US" dirty="0" smtClean="0">
                <a:effectLst>
                  <a:glow rad="63500">
                    <a:schemeClr val="accent6">
                      <a:satMod val="175000"/>
                      <a:alpha val="40000"/>
                    </a:schemeClr>
                  </a:glow>
                </a:effectLst>
              </a:rPr>
              <a:t>For example, in the case of the “holy kiss”, the purpose of such a practice was for fellow believers to demonstrate acceptance and a godly affection for one another.</a:t>
            </a:r>
          </a:p>
          <a:p>
            <a:pPr marL="342900" lvl="1" indent="-342900">
              <a:buFont typeface="Arial" pitchFamily="34" charset="0"/>
              <a:buChar char="•"/>
            </a:pPr>
            <a:r>
              <a:rPr lang="en-US" sz="3200" dirty="0" smtClean="0">
                <a:effectLst>
                  <a:glow rad="63500">
                    <a:schemeClr val="accent6">
                      <a:satMod val="175000"/>
                      <a:alpha val="40000"/>
                    </a:schemeClr>
                  </a:glow>
                </a:effectLst>
              </a:rPr>
              <a:t>In modern American culture, if a man were to greet another man with a kiss it would cause great embarrassment and would actually violate the very idea the apostle had in mind! </a:t>
            </a:r>
          </a:p>
          <a:p>
            <a:pPr marL="342900" lvl="1" indent="-342900">
              <a:buFont typeface="Arial" pitchFamily="34" charset="0"/>
              <a:buChar char="•"/>
            </a:pPr>
            <a:r>
              <a:rPr lang="en-US" sz="3200" dirty="0" smtClean="0">
                <a:effectLst>
                  <a:glow rad="63500">
                    <a:schemeClr val="accent6">
                      <a:satMod val="175000"/>
                      <a:alpha val="40000"/>
                    </a:schemeClr>
                  </a:glow>
                </a:effectLst>
              </a:rPr>
              <a:t>Therefore we keep this command by substituting a modern cultural practice (such as a “holy” handshake) that communicates the kind of acceptance and godly affection that the apostle had in mind.</a:t>
            </a:r>
          </a:p>
          <a:p>
            <a:endParaRPr lang="en-US" dirty="0" smtClean="0"/>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effectLst>
                  <a:glow rad="101600">
                    <a:schemeClr val="accent6">
                      <a:satMod val="175000"/>
                      <a:alpha val="40000"/>
                    </a:schemeClr>
                  </a:glow>
                </a:effectLst>
              </a:rPr>
              <a:t>Look for the Underlying Principle</a:t>
            </a:r>
          </a:p>
        </p:txBody>
      </p:sp>
      <p:sp>
        <p:nvSpPr>
          <p:cNvPr id="3" name="Content Placeholder 2"/>
          <p:cNvSpPr>
            <a:spLocks noGrp="1"/>
          </p:cNvSpPr>
          <p:nvPr>
            <p:ph idx="1"/>
          </p:nvPr>
        </p:nvSpPr>
        <p:spPr>
          <a:xfrm>
            <a:off x="457200" y="914400"/>
            <a:ext cx="8229600" cy="5715000"/>
          </a:xfrm>
        </p:spPr>
        <p:txBody>
          <a:bodyPr>
            <a:normAutofit fontScale="85000" lnSpcReduction="20000"/>
          </a:bodyPr>
          <a:lstStyle/>
          <a:p>
            <a:r>
              <a:rPr lang="en-US" dirty="0" smtClean="0">
                <a:effectLst>
                  <a:glow rad="63500">
                    <a:schemeClr val="accent6">
                      <a:satMod val="175000"/>
                      <a:alpha val="40000"/>
                    </a:schemeClr>
                  </a:glow>
                </a:effectLst>
              </a:rPr>
              <a:t>Let’s look at another example: In John 13:14-15, Jesus washed his disciple’s feet and then told them that they should follow his example and wash one another’s feet.</a:t>
            </a:r>
          </a:p>
          <a:p>
            <a:r>
              <a:rPr lang="en-US" dirty="0" smtClean="0">
                <a:effectLst>
                  <a:glow rad="63500">
                    <a:schemeClr val="accent6">
                      <a:satMod val="175000"/>
                      <a:alpha val="40000"/>
                    </a:schemeClr>
                  </a:glow>
                </a:effectLst>
              </a:rPr>
              <a:t>Because they wore sandals and their feet were exposed to sand and dust, it was a common cultural practice in that day for a host to serve his guests by providing for the washing of their feet (cf. Gen 18:4; 1 Sam 25:41; Luke 7:44). Thus Jesus was commanding his disciples to serve one another in humility.</a:t>
            </a:r>
          </a:p>
          <a:p>
            <a:r>
              <a:rPr lang="en-US" sz="3200" dirty="0" smtClean="0">
                <a:effectLst>
                  <a:glow rad="63500">
                    <a:schemeClr val="accent6">
                      <a:satMod val="175000"/>
                      <a:alpha val="40000"/>
                    </a:schemeClr>
                  </a:glow>
                </a:effectLst>
              </a:rPr>
              <a:t>If you were to try to take off the shoes of a guest that visited your home and wash their feet, how do you think that would that be viewed in most cases?</a:t>
            </a:r>
          </a:p>
          <a:p>
            <a:r>
              <a:rPr lang="en-US" dirty="0" smtClean="0">
                <a:effectLst>
                  <a:glow rad="63500">
                    <a:schemeClr val="accent6">
                      <a:satMod val="175000"/>
                      <a:alpha val="40000"/>
                    </a:schemeClr>
                  </a:glow>
                </a:effectLst>
              </a:rPr>
              <a:t>What are some other ways that the underlying principle of serving one another in humility might be expressed in our culture?</a:t>
            </a:r>
            <a:endParaRPr lang="en-US" sz="3200" dirty="0" smtClean="0">
              <a:effectLst>
                <a:glow rad="63500">
                  <a:schemeClr val="accent6">
                    <a:satMod val="175000"/>
                    <a:alpha val="40000"/>
                  </a:schemeClr>
                </a:glow>
              </a:effectLst>
            </a:endParaRPr>
          </a:p>
          <a:p>
            <a:endParaRPr lang="en-US" dirty="0" smtClean="0"/>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effectLst>
                  <a:glow rad="101600">
                    <a:schemeClr val="accent6">
                      <a:satMod val="175000"/>
                      <a:alpha val="40000"/>
                    </a:schemeClr>
                  </a:glow>
                </a:effectLst>
              </a:rPr>
              <a:t>Look for the Underlying Principle</a:t>
            </a:r>
          </a:p>
        </p:txBody>
      </p:sp>
      <p:sp>
        <p:nvSpPr>
          <p:cNvPr id="3" name="Content Placeholder 2"/>
          <p:cNvSpPr>
            <a:spLocks noGrp="1"/>
          </p:cNvSpPr>
          <p:nvPr>
            <p:ph idx="1"/>
          </p:nvPr>
        </p:nvSpPr>
        <p:spPr>
          <a:xfrm>
            <a:off x="457200" y="914400"/>
            <a:ext cx="8229600" cy="5943600"/>
          </a:xfrm>
        </p:spPr>
        <p:txBody>
          <a:bodyPr>
            <a:normAutofit fontScale="85000" lnSpcReduction="20000"/>
          </a:bodyPr>
          <a:lstStyle/>
          <a:p>
            <a:r>
              <a:rPr lang="en-US" dirty="0" smtClean="0">
                <a:effectLst>
                  <a:glow rad="63500">
                    <a:schemeClr val="accent6">
                      <a:satMod val="175000"/>
                      <a:alpha val="40000"/>
                    </a:schemeClr>
                  </a:glow>
                </a:effectLst>
              </a:rPr>
              <a:t>One more example: In 1 Corinthians 11, Paul tells the women of that church that they dishonor themselves and/or their husbands if they pray or prophesy without a head covering or a veil. (1 Cor 11:5-6, 10, 13):</a:t>
            </a:r>
          </a:p>
          <a:p>
            <a:r>
              <a:rPr lang="en-US" b="1" dirty="0" smtClean="0">
                <a:effectLst>
                  <a:glow rad="63500">
                    <a:schemeClr val="accent6">
                      <a:satMod val="175000"/>
                      <a:alpha val="40000"/>
                    </a:schemeClr>
                  </a:glow>
                </a:effectLst>
              </a:rPr>
              <a:t>1 Corinthians 11:2-16   </a:t>
            </a:r>
            <a:r>
              <a:rPr lang="en-US" i="1" baseline="30000" dirty="0" smtClean="0">
                <a:solidFill>
                  <a:schemeClr val="accent1">
                    <a:lumMod val="75000"/>
                  </a:schemeClr>
                </a:solidFill>
                <a:effectLst>
                  <a:glow rad="63500">
                    <a:schemeClr val="accent1">
                      <a:satMod val="175000"/>
                      <a:alpha val="40000"/>
                    </a:schemeClr>
                  </a:glow>
                </a:effectLst>
                <a:latin typeface="Cambria" pitchFamily="18" charset="0"/>
              </a:rPr>
              <a:t>2</a:t>
            </a:r>
            <a:r>
              <a:rPr lang="en-US" i="1" dirty="0" smtClean="0">
                <a:solidFill>
                  <a:schemeClr val="accent1">
                    <a:lumMod val="75000"/>
                  </a:schemeClr>
                </a:solidFill>
                <a:effectLst>
                  <a:glow rad="63500">
                    <a:schemeClr val="accent1">
                      <a:satMod val="175000"/>
                      <a:alpha val="40000"/>
                    </a:schemeClr>
                  </a:glow>
                </a:effectLst>
                <a:latin typeface="Cambria" pitchFamily="18" charset="0"/>
              </a:rPr>
              <a:t> Now I commend you because you remember me in everything and maintain the traditions even as I delivered them to you. </a:t>
            </a:r>
            <a:r>
              <a:rPr lang="en-US" i="1" baseline="30000" dirty="0" smtClean="0">
                <a:solidFill>
                  <a:schemeClr val="accent1">
                    <a:lumMod val="75000"/>
                  </a:schemeClr>
                </a:solidFill>
                <a:effectLst>
                  <a:glow rad="63500">
                    <a:schemeClr val="accent1">
                      <a:satMod val="175000"/>
                      <a:alpha val="40000"/>
                    </a:schemeClr>
                  </a:glow>
                </a:effectLst>
                <a:latin typeface="Cambria" pitchFamily="18" charset="0"/>
              </a:rPr>
              <a:t>3</a:t>
            </a:r>
            <a:r>
              <a:rPr lang="en-US" i="1" dirty="0" smtClean="0">
                <a:solidFill>
                  <a:schemeClr val="accent1">
                    <a:lumMod val="75000"/>
                  </a:schemeClr>
                </a:solidFill>
                <a:effectLst>
                  <a:glow rad="63500">
                    <a:schemeClr val="accent1">
                      <a:satMod val="175000"/>
                      <a:alpha val="40000"/>
                    </a:schemeClr>
                  </a:glow>
                </a:effectLst>
                <a:latin typeface="Cambria" pitchFamily="18" charset="0"/>
              </a:rPr>
              <a:t> But I want you to understand that the head of every man is Christ, the head of a wife is her husband, and the head of Christ is God. </a:t>
            </a:r>
            <a:r>
              <a:rPr lang="en-US" i="1" baseline="30000" dirty="0" smtClean="0">
                <a:solidFill>
                  <a:schemeClr val="accent1">
                    <a:lumMod val="75000"/>
                  </a:schemeClr>
                </a:solidFill>
                <a:effectLst>
                  <a:glow rad="63500">
                    <a:schemeClr val="accent1">
                      <a:satMod val="175000"/>
                      <a:alpha val="40000"/>
                    </a:schemeClr>
                  </a:glow>
                </a:effectLst>
                <a:latin typeface="Cambria" pitchFamily="18" charset="0"/>
              </a:rPr>
              <a:t>4</a:t>
            </a:r>
            <a:r>
              <a:rPr lang="en-US" i="1" dirty="0" smtClean="0">
                <a:solidFill>
                  <a:schemeClr val="accent1">
                    <a:lumMod val="75000"/>
                  </a:schemeClr>
                </a:solidFill>
                <a:effectLst>
                  <a:glow rad="63500">
                    <a:schemeClr val="accent1">
                      <a:satMod val="175000"/>
                      <a:alpha val="40000"/>
                    </a:schemeClr>
                  </a:glow>
                </a:effectLst>
                <a:latin typeface="Cambria" pitchFamily="18" charset="0"/>
              </a:rPr>
              <a:t> Every man who prays or prophesies with his head covered dishonors his head, </a:t>
            </a:r>
            <a:r>
              <a:rPr lang="en-US" i="1" baseline="30000" dirty="0" smtClean="0">
                <a:solidFill>
                  <a:schemeClr val="accent1">
                    <a:lumMod val="75000"/>
                  </a:schemeClr>
                </a:solidFill>
                <a:effectLst>
                  <a:glow rad="63500">
                    <a:schemeClr val="accent1">
                      <a:satMod val="175000"/>
                      <a:alpha val="40000"/>
                    </a:schemeClr>
                  </a:glow>
                </a:effectLst>
                <a:latin typeface="Cambria" pitchFamily="18" charset="0"/>
              </a:rPr>
              <a:t>5</a:t>
            </a:r>
            <a:r>
              <a:rPr lang="en-US" i="1" dirty="0" smtClean="0">
                <a:solidFill>
                  <a:schemeClr val="accent1">
                    <a:lumMod val="75000"/>
                  </a:schemeClr>
                </a:solidFill>
                <a:effectLst>
                  <a:glow rad="63500">
                    <a:schemeClr val="accent1">
                      <a:satMod val="175000"/>
                      <a:alpha val="40000"/>
                    </a:schemeClr>
                  </a:glow>
                </a:effectLst>
                <a:latin typeface="Cambria" pitchFamily="18" charset="0"/>
              </a:rPr>
              <a:t> but every wife who prays or prophesies with her head uncovered dishonors her head, since it is the same as if her head were shaven. </a:t>
            </a:r>
            <a:r>
              <a:rPr lang="en-US" i="1" baseline="30000" dirty="0" smtClean="0">
                <a:solidFill>
                  <a:schemeClr val="accent1">
                    <a:lumMod val="75000"/>
                  </a:schemeClr>
                </a:solidFill>
                <a:effectLst>
                  <a:glow rad="63500">
                    <a:schemeClr val="accent1">
                      <a:satMod val="175000"/>
                      <a:alpha val="40000"/>
                    </a:schemeClr>
                  </a:glow>
                </a:effectLst>
                <a:latin typeface="Cambria" pitchFamily="18" charset="0"/>
              </a:rPr>
              <a:t>6</a:t>
            </a:r>
            <a:r>
              <a:rPr lang="en-US" i="1" dirty="0" smtClean="0">
                <a:solidFill>
                  <a:schemeClr val="accent1">
                    <a:lumMod val="75000"/>
                  </a:schemeClr>
                </a:solidFill>
                <a:effectLst>
                  <a:glow rad="63500">
                    <a:schemeClr val="accent1">
                      <a:satMod val="175000"/>
                      <a:alpha val="40000"/>
                    </a:schemeClr>
                  </a:glow>
                </a:effectLst>
                <a:latin typeface="Cambria" pitchFamily="18" charset="0"/>
              </a:rPr>
              <a:t> For if a wife will not cover her head, then she should cut her hair short. But since it is disgraceful for a wife to cut off her hair or shave her head, let her cover her head. </a:t>
            </a:r>
            <a:endParaRPr lang="en-US" i="1" dirty="0">
              <a:solidFill>
                <a:schemeClr val="accent1">
                  <a:lumMod val="75000"/>
                </a:schemeClr>
              </a:solidFill>
              <a:effectLst>
                <a:glow rad="63500">
                  <a:schemeClr val="accent1">
                    <a:satMod val="175000"/>
                    <a:alpha val="40000"/>
                  </a:schemeClr>
                </a:glow>
              </a:effectLst>
              <a:latin typeface="Cambria" pitchFamily="18" charset="0"/>
            </a:endParaRP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effectLst>
                  <a:glow rad="101600">
                    <a:schemeClr val="accent6">
                      <a:satMod val="175000"/>
                      <a:alpha val="40000"/>
                    </a:schemeClr>
                  </a:glow>
                </a:effectLst>
              </a:rPr>
              <a:t>Look for the Underlying Principle</a:t>
            </a:r>
          </a:p>
        </p:txBody>
      </p:sp>
      <p:sp>
        <p:nvSpPr>
          <p:cNvPr id="3" name="Content Placeholder 2"/>
          <p:cNvSpPr>
            <a:spLocks noGrp="1"/>
          </p:cNvSpPr>
          <p:nvPr>
            <p:ph idx="1"/>
          </p:nvPr>
        </p:nvSpPr>
        <p:spPr>
          <a:xfrm>
            <a:off x="304800" y="762000"/>
            <a:ext cx="8534400" cy="6096000"/>
          </a:xfrm>
        </p:spPr>
        <p:txBody>
          <a:bodyPr>
            <a:normAutofit fontScale="85000" lnSpcReduction="20000"/>
          </a:bodyPr>
          <a:lstStyle/>
          <a:p>
            <a:r>
              <a:rPr lang="en-US" b="1" dirty="0" smtClean="0">
                <a:effectLst>
                  <a:glow rad="101600">
                    <a:schemeClr val="accent6">
                      <a:satMod val="175000"/>
                      <a:alpha val="40000"/>
                    </a:schemeClr>
                  </a:glow>
                </a:effectLst>
              </a:rPr>
              <a:t>1 Corinthians 11:2-16 (continued).  </a:t>
            </a:r>
            <a:r>
              <a:rPr lang="en-US" i="1" baseline="30000" dirty="0" smtClean="0">
                <a:solidFill>
                  <a:schemeClr val="accent1">
                    <a:lumMod val="75000"/>
                  </a:schemeClr>
                </a:solidFill>
                <a:effectLst>
                  <a:glow rad="63500">
                    <a:schemeClr val="accent1">
                      <a:satMod val="175000"/>
                      <a:alpha val="40000"/>
                    </a:schemeClr>
                  </a:glow>
                </a:effectLst>
                <a:latin typeface="Cambria" pitchFamily="18" charset="0"/>
              </a:rPr>
              <a:t>7</a:t>
            </a:r>
            <a:r>
              <a:rPr lang="en-US" i="1" dirty="0" smtClean="0">
                <a:solidFill>
                  <a:schemeClr val="accent1">
                    <a:lumMod val="75000"/>
                  </a:schemeClr>
                </a:solidFill>
                <a:effectLst>
                  <a:glow rad="63500">
                    <a:schemeClr val="accent1">
                      <a:satMod val="175000"/>
                      <a:alpha val="40000"/>
                    </a:schemeClr>
                  </a:glow>
                </a:effectLst>
                <a:latin typeface="Cambria" pitchFamily="18" charset="0"/>
              </a:rPr>
              <a:t> For a man ought not to cover his head, since he is the image and glory of God, but woman is the glory of man. </a:t>
            </a:r>
            <a:r>
              <a:rPr lang="en-US" i="1" baseline="30000" dirty="0" smtClean="0">
                <a:solidFill>
                  <a:schemeClr val="accent1">
                    <a:lumMod val="75000"/>
                  </a:schemeClr>
                </a:solidFill>
                <a:effectLst>
                  <a:glow rad="63500">
                    <a:schemeClr val="accent1">
                      <a:satMod val="175000"/>
                      <a:alpha val="40000"/>
                    </a:schemeClr>
                  </a:glow>
                </a:effectLst>
                <a:latin typeface="Cambria" pitchFamily="18" charset="0"/>
              </a:rPr>
              <a:t>8</a:t>
            </a:r>
            <a:r>
              <a:rPr lang="en-US" i="1" dirty="0" smtClean="0">
                <a:solidFill>
                  <a:schemeClr val="accent1">
                    <a:lumMod val="75000"/>
                  </a:schemeClr>
                </a:solidFill>
                <a:effectLst>
                  <a:glow rad="63500">
                    <a:schemeClr val="accent1">
                      <a:satMod val="175000"/>
                      <a:alpha val="40000"/>
                    </a:schemeClr>
                  </a:glow>
                </a:effectLst>
                <a:latin typeface="Cambria" pitchFamily="18" charset="0"/>
              </a:rPr>
              <a:t> For man was not made from woman, but woman from man. </a:t>
            </a:r>
            <a:r>
              <a:rPr lang="en-US" i="1" baseline="30000" dirty="0" smtClean="0">
                <a:solidFill>
                  <a:schemeClr val="accent1">
                    <a:lumMod val="75000"/>
                  </a:schemeClr>
                </a:solidFill>
                <a:effectLst>
                  <a:glow rad="63500">
                    <a:schemeClr val="accent1">
                      <a:satMod val="175000"/>
                      <a:alpha val="40000"/>
                    </a:schemeClr>
                  </a:glow>
                </a:effectLst>
                <a:latin typeface="Cambria" pitchFamily="18" charset="0"/>
              </a:rPr>
              <a:t>9</a:t>
            </a:r>
            <a:r>
              <a:rPr lang="en-US" i="1" dirty="0" smtClean="0">
                <a:solidFill>
                  <a:schemeClr val="accent1">
                    <a:lumMod val="75000"/>
                  </a:schemeClr>
                </a:solidFill>
                <a:effectLst>
                  <a:glow rad="63500">
                    <a:schemeClr val="accent1">
                      <a:satMod val="175000"/>
                      <a:alpha val="40000"/>
                    </a:schemeClr>
                  </a:glow>
                </a:effectLst>
                <a:latin typeface="Cambria" pitchFamily="18" charset="0"/>
              </a:rPr>
              <a:t> Neither was man created for woman, but woman for man. </a:t>
            </a:r>
            <a:r>
              <a:rPr lang="en-US" i="1" baseline="30000" dirty="0" smtClean="0">
                <a:solidFill>
                  <a:schemeClr val="accent1">
                    <a:lumMod val="75000"/>
                  </a:schemeClr>
                </a:solidFill>
                <a:effectLst>
                  <a:glow rad="63500">
                    <a:schemeClr val="accent1">
                      <a:satMod val="175000"/>
                      <a:alpha val="40000"/>
                    </a:schemeClr>
                  </a:glow>
                </a:effectLst>
                <a:latin typeface="Cambria" pitchFamily="18" charset="0"/>
              </a:rPr>
              <a:t>10</a:t>
            </a:r>
            <a:r>
              <a:rPr lang="en-US" i="1" dirty="0" smtClean="0">
                <a:solidFill>
                  <a:schemeClr val="accent1">
                    <a:lumMod val="75000"/>
                  </a:schemeClr>
                </a:solidFill>
                <a:effectLst>
                  <a:glow rad="63500">
                    <a:schemeClr val="accent1">
                      <a:satMod val="175000"/>
                      <a:alpha val="40000"/>
                    </a:schemeClr>
                  </a:glow>
                </a:effectLst>
                <a:latin typeface="Cambria" pitchFamily="18" charset="0"/>
              </a:rPr>
              <a:t> That is why a wife ought to have a symbol of authority on her head, because of the angels. </a:t>
            </a:r>
            <a:r>
              <a:rPr lang="en-US" i="1" baseline="30000" dirty="0" smtClean="0">
                <a:solidFill>
                  <a:schemeClr val="accent1">
                    <a:lumMod val="75000"/>
                  </a:schemeClr>
                </a:solidFill>
                <a:effectLst>
                  <a:glow rad="63500">
                    <a:schemeClr val="accent1">
                      <a:satMod val="175000"/>
                      <a:alpha val="40000"/>
                    </a:schemeClr>
                  </a:glow>
                </a:effectLst>
                <a:latin typeface="Cambria" pitchFamily="18" charset="0"/>
              </a:rPr>
              <a:t>11</a:t>
            </a:r>
            <a:r>
              <a:rPr lang="en-US" i="1" dirty="0" smtClean="0">
                <a:solidFill>
                  <a:schemeClr val="accent1">
                    <a:lumMod val="75000"/>
                  </a:schemeClr>
                </a:solidFill>
                <a:effectLst>
                  <a:glow rad="63500">
                    <a:schemeClr val="accent1">
                      <a:satMod val="175000"/>
                      <a:alpha val="40000"/>
                    </a:schemeClr>
                  </a:glow>
                </a:effectLst>
                <a:latin typeface="Cambria" pitchFamily="18" charset="0"/>
              </a:rPr>
              <a:t> Nevertheless, in the Lord woman is not independent of man nor man of woman; </a:t>
            </a:r>
            <a:r>
              <a:rPr lang="en-US" i="1" baseline="30000" dirty="0" smtClean="0">
                <a:solidFill>
                  <a:schemeClr val="accent1">
                    <a:lumMod val="75000"/>
                  </a:schemeClr>
                </a:solidFill>
                <a:effectLst>
                  <a:glow rad="63500">
                    <a:schemeClr val="accent1">
                      <a:satMod val="175000"/>
                      <a:alpha val="40000"/>
                    </a:schemeClr>
                  </a:glow>
                </a:effectLst>
                <a:latin typeface="Cambria" pitchFamily="18" charset="0"/>
              </a:rPr>
              <a:t>12</a:t>
            </a:r>
            <a:r>
              <a:rPr lang="en-US" i="1" dirty="0" smtClean="0">
                <a:solidFill>
                  <a:schemeClr val="accent1">
                    <a:lumMod val="75000"/>
                  </a:schemeClr>
                </a:solidFill>
                <a:effectLst>
                  <a:glow rad="63500">
                    <a:schemeClr val="accent1">
                      <a:satMod val="175000"/>
                      <a:alpha val="40000"/>
                    </a:schemeClr>
                  </a:glow>
                </a:effectLst>
                <a:latin typeface="Cambria" pitchFamily="18" charset="0"/>
              </a:rPr>
              <a:t> for as woman was made from man, so man is now born of woman. And all things are from God. </a:t>
            </a:r>
            <a:r>
              <a:rPr lang="en-US" i="1" baseline="30000" dirty="0" smtClean="0">
                <a:solidFill>
                  <a:schemeClr val="accent1">
                    <a:lumMod val="75000"/>
                  </a:schemeClr>
                </a:solidFill>
                <a:effectLst>
                  <a:glow rad="63500">
                    <a:schemeClr val="accent1">
                      <a:satMod val="175000"/>
                      <a:alpha val="40000"/>
                    </a:schemeClr>
                  </a:glow>
                </a:effectLst>
                <a:latin typeface="Cambria" pitchFamily="18" charset="0"/>
              </a:rPr>
              <a:t>13</a:t>
            </a:r>
            <a:r>
              <a:rPr lang="en-US" i="1" dirty="0" smtClean="0">
                <a:solidFill>
                  <a:schemeClr val="accent1">
                    <a:lumMod val="75000"/>
                  </a:schemeClr>
                </a:solidFill>
                <a:effectLst>
                  <a:glow rad="63500">
                    <a:schemeClr val="accent1">
                      <a:satMod val="175000"/>
                      <a:alpha val="40000"/>
                    </a:schemeClr>
                  </a:glow>
                </a:effectLst>
                <a:latin typeface="Cambria" pitchFamily="18" charset="0"/>
              </a:rPr>
              <a:t> Judge for yourselves: is it proper for a wife to pray to God with her head uncovered? </a:t>
            </a:r>
            <a:r>
              <a:rPr lang="en-US" i="1" baseline="30000" dirty="0" smtClean="0">
                <a:solidFill>
                  <a:schemeClr val="accent1">
                    <a:lumMod val="75000"/>
                  </a:schemeClr>
                </a:solidFill>
                <a:effectLst>
                  <a:glow rad="63500">
                    <a:schemeClr val="accent1">
                      <a:satMod val="175000"/>
                      <a:alpha val="40000"/>
                    </a:schemeClr>
                  </a:glow>
                </a:effectLst>
                <a:latin typeface="Cambria" pitchFamily="18" charset="0"/>
              </a:rPr>
              <a:t>14</a:t>
            </a:r>
            <a:r>
              <a:rPr lang="en-US" i="1" dirty="0" smtClean="0">
                <a:solidFill>
                  <a:schemeClr val="accent1">
                    <a:lumMod val="75000"/>
                  </a:schemeClr>
                </a:solidFill>
                <a:effectLst>
                  <a:glow rad="63500">
                    <a:schemeClr val="accent1">
                      <a:satMod val="175000"/>
                      <a:alpha val="40000"/>
                    </a:schemeClr>
                  </a:glow>
                </a:effectLst>
                <a:latin typeface="Cambria" pitchFamily="18" charset="0"/>
              </a:rPr>
              <a:t> Does not nature itself teach you that if a man wears long hair it is a disgrace for him, </a:t>
            </a:r>
            <a:r>
              <a:rPr lang="en-US" i="1" baseline="30000" dirty="0" smtClean="0">
                <a:solidFill>
                  <a:schemeClr val="accent1">
                    <a:lumMod val="75000"/>
                  </a:schemeClr>
                </a:solidFill>
                <a:effectLst>
                  <a:glow rad="63500">
                    <a:schemeClr val="accent1">
                      <a:satMod val="175000"/>
                      <a:alpha val="40000"/>
                    </a:schemeClr>
                  </a:glow>
                </a:effectLst>
                <a:latin typeface="Cambria" pitchFamily="18" charset="0"/>
              </a:rPr>
              <a:t>15</a:t>
            </a:r>
            <a:r>
              <a:rPr lang="en-US" i="1" dirty="0" smtClean="0">
                <a:solidFill>
                  <a:schemeClr val="accent1">
                    <a:lumMod val="75000"/>
                  </a:schemeClr>
                </a:solidFill>
                <a:effectLst>
                  <a:glow rad="63500">
                    <a:schemeClr val="accent1">
                      <a:satMod val="175000"/>
                      <a:alpha val="40000"/>
                    </a:schemeClr>
                  </a:glow>
                </a:effectLst>
                <a:latin typeface="Cambria" pitchFamily="18" charset="0"/>
              </a:rPr>
              <a:t> but if a woman has long hair, it is her glory? For her hair is given to her for a covering. </a:t>
            </a:r>
            <a:r>
              <a:rPr lang="en-US" i="1" baseline="30000" dirty="0" smtClean="0">
                <a:solidFill>
                  <a:schemeClr val="accent1">
                    <a:lumMod val="75000"/>
                  </a:schemeClr>
                </a:solidFill>
                <a:effectLst>
                  <a:glow rad="63500">
                    <a:schemeClr val="accent1">
                      <a:satMod val="175000"/>
                      <a:alpha val="40000"/>
                    </a:schemeClr>
                  </a:glow>
                </a:effectLst>
                <a:latin typeface="Cambria" pitchFamily="18" charset="0"/>
              </a:rPr>
              <a:t>16</a:t>
            </a:r>
            <a:r>
              <a:rPr lang="en-US" i="1" dirty="0" smtClean="0">
                <a:solidFill>
                  <a:schemeClr val="accent1">
                    <a:lumMod val="75000"/>
                  </a:schemeClr>
                </a:solidFill>
                <a:effectLst>
                  <a:glow rad="63500">
                    <a:schemeClr val="accent1">
                      <a:satMod val="175000"/>
                      <a:alpha val="40000"/>
                    </a:schemeClr>
                  </a:glow>
                </a:effectLst>
                <a:latin typeface="Cambria" pitchFamily="18" charset="0"/>
              </a:rPr>
              <a:t> If anyone is inclined to be contentious, we have no such practice, nor do the churches of God. </a:t>
            </a:r>
            <a:endParaRPr lang="en-US" i="1" dirty="0">
              <a:solidFill>
                <a:schemeClr val="accent1">
                  <a:lumMod val="75000"/>
                </a:schemeClr>
              </a:solidFill>
              <a:effectLst>
                <a:glow rad="63500">
                  <a:schemeClr val="accent1">
                    <a:satMod val="175000"/>
                    <a:alpha val="40000"/>
                  </a:schemeClr>
                </a:glow>
              </a:effectLst>
              <a:latin typeface="Cambria" pitchFamily="18" charset="0"/>
            </a:endParaRP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dirty="0" smtClean="0">
                <a:solidFill>
                  <a:srgbClr val="00B0F0"/>
                </a:solidFill>
                <a:effectLst>
                  <a:outerShdw blurRad="76200" dist="63500" dir="2700000" algn="tl" rotWithShape="0">
                    <a:prstClr val="black"/>
                  </a:outerShdw>
                </a:effectLst>
              </a:rPr>
              <a:t>Observation – What Does It Say?</a:t>
            </a:r>
            <a:endParaRPr lang="en-US" dirty="0">
              <a:solidFill>
                <a:srgbClr val="00B0F0"/>
              </a:solidFill>
              <a:effectLst>
                <a:outerShdw blurRad="76200" dist="63500" dir="2700000" algn="tl" rotWithShape="0">
                  <a:prstClr val="black"/>
                </a:outerShdw>
              </a:effectLst>
            </a:endParaRPr>
          </a:p>
        </p:txBody>
      </p:sp>
      <p:sp>
        <p:nvSpPr>
          <p:cNvPr id="3" name="Content Placeholder 2"/>
          <p:cNvSpPr>
            <a:spLocks noGrp="1"/>
          </p:cNvSpPr>
          <p:nvPr>
            <p:ph idx="1"/>
          </p:nvPr>
        </p:nvSpPr>
        <p:spPr>
          <a:xfrm>
            <a:off x="457200" y="685800"/>
            <a:ext cx="8229600" cy="6172200"/>
          </a:xfrm>
        </p:spPr>
        <p:txBody>
          <a:bodyPr>
            <a:normAutofit fontScale="92500" lnSpcReduction="20000"/>
          </a:bodyPr>
          <a:lstStyle/>
          <a:p>
            <a:r>
              <a:rPr lang="en-US" b="1" dirty="0" smtClean="0">
                <a:effectLst>
                  <a:glow rad="63500">
                    <a:srgbClr val="00B0F0">
                      <a:alpha val="40000"/>
                    </a:srgbClr>
                  </a:glow>
                </a:effectLst>
              </a:rPr>
              <a:t>Read the text </a:t>
            </a:r>
            <a:r>
              <a:rPr lang="en-US" dirty="0" smtClean="0">
                <a:effectLst>
                  <a:glow rad="63500">
                    <a:srgbClr val="00B0F0">
                      <a:alpha val="40000"/>
                    </a:srgbClr>
                  </a:glow>
                </a:effectLst>
              </a:rPr>
              <a:t>– There is no substitute for just reading the text. Much of what scripture says can be understood by just reading it. Of course you will make some important discoveries as you study the text more carefully – but learn what you can by just reading it first.</a:t>
            </a:r>
          </a:p>
          <a:p>
            <a:r>
              <a:rPr lang="en-US" b="1" dirty="0" smtClean="0">
                <a:effectLst>
                  <a:glow rad="63500">
                    <a:srgbClr val="00B0F0">
                      <a:alpha val="40000"/>
                    </a:srgbClr>
                  </a:glow>
                </a:effectLst>
              </a:rPr>
              <a:t>Identify the type of literature</a:t>
            </a:r>
            <a:r>
              <a:rPr lang="en-US" dirty="0" smtClean="0">
                <a:effectLst>
                  <a:glow rad="63500">
                    <a:srgbClr val="00B0F0">
                      <a:alpha val="40000"/>
                    </a:srgbClr>
                  </a:glow>
                </a:effectLst>
              </a:rPr>
              <a:t> – Identifying the type of literature will give you some preliminary clues as to how to approach the text. For example: </a:t>
            </a:r>
          </a:p>
          <a:p>
            <a:pPr lvl="1"/>
            <a:r>
              <a:rPr lang="en-US" dirty="0" smtClean="0">
                <a:effectLst>
                  <a:glow rad="63500">
                    <a:srgbClr val="00B0F0">
                      <a:alpha val="40000"/>
                    </a:srgbClr>
                  </a:glow>
                </a:effectLst>
              </a:rPr>
              <a:t>If you are dealing with </a:t>
            </a:r>
            <a:r>
              <a:rPr lang="en-US" u="sng" dirty="0" smtClean="0">
                <a:effectLst>
                  <a:glow rad="63500">
                    <a:srgbClr val="00B0F0">
                      <a:alpha val="40000"/>
                    </a:srgbClr>
                  </a:glow>
                </a:effectLst>
              </a:rPr>
              <a:t>poetry</a:t>
            </a:r>
            <a:r>
              <a:rPr lang="en-US" dirty="0" smtClean="0">
                <a:effectLst>
                  <a:glow rad="63500">
                    <a:srgbClr val="00B0F0">
                      <a:alpha val="40000"/>
                    </a:srgbClr>
                  </a:glow>
                </a:effectLst>
              </a:rPr>
              <a:t>, then you will be looking for symbols, figures of speech, etc. </a:t>
            </a:r>
          </a:p>
          <a:p>
            <a:pPr lvl="1"/>
            <a:r>
              <a:rPr lang="en-US" dirty="0" smtClean="0">
                <a:effectLst>
                  <a:glow rad="63500">
                    <a:srgbClr val="00B0F0">
                      <a:alpha val="40000"/>
                    </a:srgbClr>
                  </a:glow>
                </a:effectLst>
              </a:rPr>
              <a:t>If you are reading </a:t>
            </a:r>
            <a:r>
              <a:rPr lang="en-US" u="sng" dirty="0" smtClean="0">
                <a:effectLst>
                  <a:glow rad="63500">
                    <a:srgbClr val="00B0F0">
                      <a:alpha val="40000"/>
                    </a:srgbClr>
                  </a:glow>
                </a:effectLst>
              </a:rPr>
              <a:t>narrative</a:t>
            </a:r>
            <a:r>
              <a:rPr lang="en-US" dirty="0" smtClean="0">
                <a:effectLst>
                  <a:glow rad="63500">
                    <a:srgbClr val="00B0F0">
                      <a:alpha val="40000"/>
                    </a:srgbClr>
                  </a:glow>
                </a:effectLst>
              </a:rPr>
              <a:t>, the text will tend to read in a straightforward manner – but you will need to be careful about trying to build doctrine on a narrative example.</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effectLst>
                  <a:glow rad="101600">
                    <a:schemeClr val="accent6">
                      <a:satMod val="175000"/>
                      <a:alpha val="40000"/>
                    </a:schemeClr>
                  </a:glow>
                </a:effectLst>
              </a:rPr>
              <a:t>Look for the Underlying Principle</a:t>
            </a:r>
          </a:p>
        </p:txBody>
      </p:sp>
      <p:sp>
        <p:nvSpPr>
          <p:cNvPr id="3" name="Content Placeholder 2"/>
          <p:cNvSpPr>
            <a:spLocks noGrp="1"/>
          </p:cNvSpPr>
          <p:nvPr>
            <p:ph idx="1"/>
          </p:nvPr>
        </p:nvSpPr>
        <p:spPr>
          <a:xfrm>
            <a:off x="457200" y="914400"/>
            <a:ext cx="8229600" cy="5715000"/>
          </a:xfrm>
        </p:spPr>
        <p:txBody>
          <a:bodyPr>
            <a:normAutofit fontScale="85000" lnSpcReduction="20000"/>
          </a:bodyPr>
          <a:lstStyle/>
          <a:p>
            <a:r>
              <a:rPr lang="en-US" dirty="0" smtClean="0">
                <a:effectLst>
                  <a:glow rad="63500">
                    <a:schemeClr val="accent6">
                      <a:satMod val="175000"/>
                      <a:alpha val="40000"/>
                    </a:schemeClr>
                  </a:glow>
                </a:effectLst>
              </a:rPr>
              <a:t>In Corinth at that time, like in many places in the Middle East today, it was considered shameful for a woman to appear in public without a head covering or veil. To do so in that culture would suggest that she was throwing off her husband’s authority and perhaps was a woman with low moral standards.</a:t>
            </a:r>
          </a:p>
          <a:p>
            <a:r>
              <a:rPr lang="en-US" dirty="0" smtClean="0">
                <a:effectLst>
                  <a:glow rad="63500">
                    <a:schemeClr val="accent6">
                      <a:satMod val="175000"/>
                      <a:alpha val="40000"/>
                    </a:schemeClr>
                  </a:glow>
                </a:effectLst>
              </a:rPr>
              <a:t>Apparently there were women in the Corinthian church who were wanting to join the “feminists” of their day and publically dress in a way that communicated to that society that they were throwing off their husbands authority.</a:t>
            </a:r>
          </a:p>
          <a:p>
            <a:r>
              <a:rPr lang="en-US" dirty="0" smtClean="0">
                <a:effectLst>
                  <a:glow rad="63500">
                    <a:schemeClr val="accent6">
                      <a:satMod val="175000"/>
                      <a:alpha val="40000"/>
                    </a:schemeClr>
                  </a:glow>
                </a:effectLst>
              </a:rPr>
              <a:t>And to make matters worse, they were evidently engaging in “spiritual” activities (praying and prophesying – 1 Cor. 11:5,13) while appearing in public without a veil.</a:t>
            </a:r>
          </a:p>
          <a:p>
            <a:endParaRPr lang="en-US" dirty="0">
              <a:effectLst>
                <a:glow rad="63500">
                  <a:schemeClr val="accent6">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effectLst>
                  <a:glow rad="101600">
                    <a:schemeClr val="accent6">
                      <a:satMod val="175000"/>
                      <a:alpha val="40000"/>
                    </a:schemeClr>
                  </a:glow>
                </a:effectLst>
              </a:rPr>
              <a:t>Look for the Underlying Principle</a:t>
            </a:r>
          </a:p>
        </p:txBody>
      </p:sp>
      <p:sp>
        <p:nvSpPr>
          <p:cNvPr id="3" name="Content Placeholder 2"/>
          <p:cNvSpPr>
            <a:spLocks noGrp="1"/>
          </p:cNvSpPr>
          <p:nvPr>
            <p:ph idx="1"/>
          </p:nvPr>
        </p:nvSpPr>
        <p:spPr>
          <a:xfrm>
            <a:off x="457200" y="914400"/>
            <a:ext cx="8229600" cy="5943600"/>
          </a:xfrm>
        </p:spPr>
        <p:txBody>
          <a:bodyPr>
            <a:normAutofit fontScale="85000" lnSpcReduction="20000"/>
          </a:bodyPr>
          <a:lstStyle/>
          <a:p>
            <a:r>
              <a:rPr lang="en-US" dirty="0" smtClean="0">
                <a:effectLst>
                  <a:glow rad="63500">
                    <a:schemeClr val="accent6">
                      <a:satMod val="175000"/>
                      <a:alpha val="40000"/>
                    </a:schemeClr>
                  </a:glow>
                </a:effectLst>
              </a:rPr>
              <a:t>One of the arguments Paul makes in this passage is that just as Christ is under God the Father’s authority, and the man is under Christ’s authority, so the woman is under the husbands authority (1 Cor 11:2). </a:t>
            </a:r>
          </a:p>
          <a:p>
            <a:r>
              <a:rPr lang="en-US" dirty="0" smtClean="0">
                <a:effectLst>
                  <a:glow rad="63500">
                    <a:schemeClr val="accent6">
                      <a:satMod val="175000"/>
                      <a:alpha val="40000"/>
                    </a:schemeClr>
                  </a:glow>
                </a:effectLst>
              </a:rPr>
              <a:t>Therefore, Paul argues, the women in Corinth ought to wear the veil as a “</a:t>
            </a:r>
            <a:r>
              <a:rPr lang="en-US" i="1" dirty="0" smtClean="0">
                <a:solidFill>
                  <a:schemeClr val="accent1">
                    <a:lumMod val="75000"/>
                  </a:schemeClr>
                </a:solidFill>
                <a:effectLst>
                  <a:glow rad="63500">
                    <a:schemeClr val="accent1">
                      <a:satMod val="175000"/>
                      <a:alpha val="40000"/>
                    </a:schemeClr>
                  </a:glow>
                </a:effectLst>
                <a:latin typeface="Cambria" pitchFamily="18" charset="0"/>
              </a:rPr>
              <a:t>symbol of authority</a:t>
            </a:r>
            <a:r>
              <a:rPr lang="en-US" dirty="0" smtClean="0">
                <a:effectLst>
                  <a:glow rad="63500">
                    <a:schemeClr val="accent6">
                      <a:satMod val="175000"/>
                      <a:alpha val="40000"/>
                    </a:schemeClr>
                  </a:glow>
                </a:effectLst>
              </a:rPr>
              <a:t>” (verse 10) on her head since it was a cultural symbol that communicated that they viewed themselves as being under their husband’s authority.</a:t>
            </a:r>
          </a:p>
          <a:p>
            <a:r>
              <a:rPr lang="en-US" dirty="0" smtClean="0">
                <a:effectLst>
                  <a:glow rad="63500">
                    <a:schemeClr val="accent6">
                      <a:satMod val="175000"/>
                      <a:alpha val="40000"/>
                    </a:schemeClr>
                  </a:glow>
                </a:effectLst>
              </a:rPr>
              <a:t>So the underlying principle for the cultural expression of wearing a veil in Corinth, was the principle that women are to be in submission to their husbands.</a:t>
            </a:r>
          </a:p>
          <a:p>
            <a:r>
              <a:rPr lang="en-US" dirty="0" smtClean="0">
                <a:effectLst>
                  <a:glow rad="63500">
                    <a:schemeClr val="accent6">
                      <a:satMod val="175000"/>
                      <a:alpha val="40000"/>
                    </a:schemeClr>
                  </a:glow>
                </a:effectLst>
              </a:rPr>
              <a:t>In our culture, the veil no longer conveys the idea of a Christian woman who recognizes her husband’s authority. People who see a woman wearing a veil in our society will probably think she is a Muslim!</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effectLst>
                  <a:glow rad="101600">
                    <a:schemeClr val="accent6">
                      <a:satMod val="175000"/>
                      <a:alpha val="40000"/>
                    </a:schemeClr>
                  </a:glow>
                </a:effectLst>
              </a:rPr>
              <a:t>Look for the Underlying Principle</a:t>
            </a:r>
          </a:p>
        </p:txBody>
      </p:sp>
      <p:sp>
        <p:nvSpPr>
          <p:cNvPr id="3" name="Content Placeholder 2"/>
          <p:cNvSpPr>
            <a:spLocks noGrp="1"/>
          </p:cNvSpPr>
          <p:nvPr>
            <p:ph idx="1"/>
          </p:nvPr>
        </p:nvSpPr>
        <p:spPr>
          <a:xfrm>
            <a:off x="457200" y="914400"/>
            <a:ext cx="8229600" cy="5562600"/>
          </a:xfrm>
        </p:spPr>
        <p:txBody>
          <a:bodyPr>
            <a:normAutofit fontScale="85000" lnSpcReduction="20000"/>
          </a:bodyPr>
          <a:lstStyle/>
          <a:p>
            <a:r>
              <a:rPr lang="en-US" dirty="0" smtClean="0">
                <a:effectLst>
                  <a:glow rad="63500">
                    <a:schemeClr val="accent6">
                      <a:satMod val="175000"/>
                      <a:alpha val="40000"/>
                    </a:schemeClr>
                  </a:glow>
                </a:effectLst>
              </a:rPr>
              <a:t>Are there any cultural practices in our society that communicate the same idea that a woman wearing a veil did in the Corinthian society?</a:t>
            </a:r>
          </a:p>
          <a:p>
            <a:r>
              <a:rPr lang="en-US" dirty="0" smtClean="0">
                <a:effectLst>
                  <a:glow rad="63500">
                    <a:schemeClr val="accent6">
                      <a:satMod val="175000"/>
                      <a:alpha val="40000"/>
                    </a:schemeClr>
                  </a:glow>
                </a:effectLst>
              </a:rPr>
              <a:t>One of the arguments that Paul makes in 1 Corinthians 11 for a woman wearing a head covering </a:t>
            </a:r>
            <a:r>
              <a:rPr lang="en-US" b="1" i="1" dirty="0" smtClean="0">
                <a:effectLst>
                  <a:glow rad="63500">
                    <a:schemeClr val="accent6">
                      <a:satMod val="175000"/>
                      <a:alpha val="40000"/>
                    </a:schemeClr>
                  </a:glow>
                </a:effectLst>
              </a:rPr>
              <a:t>may</a:t>
            </a:r>
            <a:r>
              <a:rPr lang="en-US" dirty="0" smtClean="0">
                <a:effectLst>
                  <a:glow rad="63500">
                    <a:schemeClr val="accent6">
                      <a:satMod val="175000"/>
                      <a:alpha val="40000"/>
                    </a:schemeClr>
                  </a:glow>
                </a:effectLst>
              </a:rPr>
              <a:t> provide us with a way to carry out this command in our culture:</a:t>
            </a:r>
          </a:p>
          <a:p>
            <a:pPr lvl="1"/>
            <a:r>
              <a:rPr lang="en-US" dirty="0" smtClean="0">
                <a:effectLst>
                  <a:glow rad="63500">
                    <a:schemeClr val="accent6">
                      <a:satMod val="175000"/>
                      <a:alpha val="40000"/>
                    </a:schemeClr>
                  </a:glow>
                </a:effectLst>
              </a:rPr>
              <a:t>Paul points that women normally have longer hair than men and their long hair serves as a </a:t>
            </a:r>
            <a:r>
              <a:rPr lang="en-US" b="1" dirty="0" smtClean="0">
                <a:effectLst>
                  <a:glow rad="63500">
                    <a:schemeClr val="accent6">
                      <a:satMod val="175000"/>
                      <a:alpha val="40000"/>
                    </a:schemeClr>
                  </a:glow>
                </a:effectLst>
              </a:rPr>
              <a:t>natural</a:t>
            </a:r>
            <a:r>
              <a:rPr lang="en-US" dirty="0" smtClean="0">
                <a:effectLst>
                  <a:glow rad="63500">
                    <a:schemeClr val="accent6">
                      <a:satMod val="175000"/>
                      <a:alpha val="40000"/>
                    </a:schemeClr>
                  </a:glow>
                </a:effectLst>
              </a:rPr>
              <a:t> head covering. And he argues that just as it would be shameful for a woman to shave her head (which the prostitutes did in that day) so it would be shameful for a woman in that day to not wear a head covering. (1 Cor. 11:5-6)</a:t>
            </a:r>
          </a:p>
          <a:p>
            <a:pPr lvl="1"/>
            <a:r>
              <a:rPr lang="en-US" dirty="0" smtClean="0">
                <a:effectLst>
                  <a:glow rad="63500">
                    <a:schemeClr val="accent6">
                      <a:satMod val="175000"/>
                      <a:alpha val="40000"/>
                    </a:schemeClr>
                  </a:glow>
                </a:effectLst>
              </a:rPr>
              <a:t>Paul likewise argues in this passage that </a:t>
            </a:r>
            <a:r>
              <a:rPr lang="en-US" u="sng" dirty="0" smtClean="0">
                <a:effectLst>
                  <a:glow rad="63500">
                    <a:schemeClr val="accent6">
                      <a:satMod val="175000"/>
                      <a:alpha val="40000"/>
                    </a:schemeClr>
                  </a:glow>
                </a:effectLst>
              </a:rPr>
              <a:t>men</a:t>
            </a:r>
            <a:r>
              <a:rPr lang="en-US" dirty="0" smtClean="0">
                <a:effectLst>
                  <a:glow rad="63500">
                    <a:schemeClr val="accent6">
                      <a:satMod val="175000"/>
                      <a:alpha val="40000"/>
                    </a:schemeClr>
                  </a:glow>
                </a:effectLst>
              </a:rPr>
              <a:t> show they are under God’s authority by having </a:t>
            </a:r>
            <a:r>
              <a:rPr lang="en-US" b="1" dirty="0" smtClean="0">
                <a:effectLst>
                  <a:glow rad="63500">
                    <a:schemeClr val="accent6">
                      <a:satMod val="175000"/>
                      <a:alpha val="40000"/>
                    </a:schemeClr>
                  </a:glow>
                </a:effectLst>
              </a:rPr>
              <a:t>short</a:t>
            </a:r>
            <a:r>
              <a:rPr lang="en-US" dirty="0" smtClean="0">
                <a:effectLst>
                  <a:glow rad="63500">
                    <a:schemeClr val="accent6">
                      <a:satMod val="175000"/>
                      <a:alpha val="40000"/>
                    </a:schemeClr>
                  </a:glow>
                </a:effectLst>
              </a:rPr>
              <a:t> hair and praying with their head </a:t>
            </a:r>
            <a:r>
              <a:rPr lang="en-US" b="1" i="1" dirty="0" smtClean="0">
                <a:effectLst>
                  <a:glow rad="63500">
                    <a:schemeClr val="accent6">
                      <a:satMod val="175000"/>
                      <a:alpha val="40000"/>
                    </a:schemeClr>
                  </a:glow>
                </a:effectLst>
              </a:rPr>
              <a:t>un</a:t>
            </a:r>
            <a:r>
              <a:rPr lang="en-US" dirty="0" smtClean="0">
                <a:effectLst>
                  <a:glow rad="63500">
                    <a:schemeClr val="accent6">
                      <a:satMod val="175000"/>
                      <a:alpha val="40000"/>
                    </a:schemeClr>
                  </a:glow>
                </a:effectLst>
              </a:rPr>
              <a:t>covered. Paul then goes on to appeal to his readers’ native sense of propriety that “</a:t>
            </a:r>
            <a:r>
              <a:rPr lang="en-US" i="1" dirty="0" smtClean="0">
                <a:solidFill>
                  <a:schemeClr val="accent1">
                    <a:lumMod val="75000"/>
                  </a:schemeClr>
                </a:solidFill>
                <a:effectLst>
                  <a:glow rad="63500">
                    <a:schemeClr val="accent1">
                      <a:satMod val="175000"/>
                      <a:alpha val="40000"/>
                    </a:schemeClr>
                  </a:glow>
                </a:effectLst>
                <a:latin typeface="Cambria" pitchFamily="18" charset="0"/>
              </a:rPr>
              <a:t>if a man has long hair, it is a disgrace to him</a:t>
            </a:r>
            <a:r>
              <a:rPr lang="en-US" dirty="0" smtClean="0">
                <a:effectLst>
                  <a:glow rad="63500">
                    <a:schemeClr val="accent6">
                      <a:satMod val="175000"/>
                      <a:alpha val="40000"/>
                    </a:schemeClr>
                  </a:glow>
                </a:effectLst>
              </a:rPr>
              <a:t>” (1 Cor. 11:14)</a:t>
            </a:r>
            <a:endParaRPr lang="en-US" dirty="0">
              <a:effectLst>
                <a:glow rad="63500">
                  <a:schemeClr val="accent6">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US" sz="3600" b="1" dirty="0" smtClean="0">
                <a:effectLst>
                  <a:glow rad="101600">
                    <a:schemeClr val="accent6">
                      <a:satMod val="175000"/>
                      <a:alpha val="40000"/>
                    </a:schemeClr>
                  </a:glow>
                </a:effectLst>
              </a:rPr>
              <a:t>Temporal Cultural Practices Versus Timeless Biblical Obligations</a:t>
            </a:r>
            <a:endParaRPr lang="en-US" sz="3600" b="1" dirty="0">
              <a:effectLst>
                <a:glow rad="101600">
                  <a:schemeClr val="accent6">
                    <a:satMod val="175000"/>
                    <a:alpha val="40000"/>
                  </a:schemeClr>
                </a:glow>
              </a:effectLst>
            </a:endParaRPr>
          </a:p>
        </p:txBody>
      </p:sp>
      <p:sp>
        <p:nvSpPr>
          <p:cNvPr id="3" name="Content Placeholder 2"/>
          <p:cNvSpPr>
            <a:spLocks noGrp="1"/>
          </p:cNvSpPr>
          <p:nvPr>
            <p:ph idx="1"/>
          </p:nvPr>
        </p:nvSpPr>
        <p:spPr>
          <a:xfrm>
            <a:off x="457200" y="1143000"/>
            <a:ext cx="8229600" cy="4983163"/>
          </a:xfrm>
        </p:spPr>
        <p:txBody>
          <a:bodyPr>
            <a:normAutofit/>
          </a:bodyPr>
          <a:lstStyle/>
          <a:p>
            <a:r>
              <a:rPr lang="en-US" dirty="0" smtClean="0">
                <a:effectLst>
                  <a:glow rad="63500">
                    <a:schemeClr val="accent6">
                      <a:satMod val="175000"/>
                      <a:alpha val="40000"/>
                    </a:schemeClr>
                  </a:glow>
                </a:effectLst>
              </a:rPr>
              <a:t>While it is </a:t>
            </a:r>
            <a:r>
              <a:rPr lang="en-US" u="sng" dirty="0" smtClean="0">
                <a:effectLst>
                  <a:glow rad="63500">
                    <a:schemeClr val="accent6">
                      <a:satMod val="175000"/>
                      <a:alpha val="40000"/>
                    </a:schemeClr>
                  </a:glow>
                </a:effectLst>
              </a:rPr>
              <a:t>sometimes</a:t>
            </a:r>
            <a:r>
              <a:rPr lang="en-US" dirty="0" smtClean="0">
                <a:effectLst>
                  <a:glow rad="63500">
                    <a:schemeClr val="accent6">
                      <a:satMod val="175000"/>
                      <a:alpha val="40000"/>
                    </a:schemeClr>
                  </a:glow>
                </a:effectLst>
              </a:rPr>
              <a:t> appropriate to substitute a modern cultural practice for an ancient one in order to preserve the underlying principle, we need to make sure that we are not using “culture” as an excuse to ignore biblical commands simply because they are unpopular in our culture!  </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US" sz="3600" b="1" dirty="0" smtClean="0">
                <a:effectLst>
                  <a:glow rad="101600">
                    <a:schemeClr val="accent6">
                      <a:satMod val="175000"/>
                      <a:alpha val="40000"/>
                    </a:schemeClr>
                  </a:glow>
                </a:effectLst>
              </a:rPr>
              <a:t>Temporal Cultural Practices Versus Timeless Biblical Obligations</a:t>
            </a:r>
            <a:endParaRPr lang="en-US" sz="3600" b="1" dirty="0">
              <a:effectLst>
                <a:glow rad="101600">
                  <a:schemeClr val="accent6">
                    <a:satMod val="175000"/>
                    <a:alpha val="40000"/>
                  </a:schemeClr>
                </a:glow>
              </a:effectLst>
            </a:endParaRPr>
          </a:p>
        </p:txBody>
      </p:sp>
      <p:sp>
        <p:nvSpPr>
          <p:cNvPr id="3" name="Content Placeholder 2"/>
          <p:cNvSpPr>
            <a:spLocks noGrp="1"/>
          </p:cNvSpPr>
          <p:nvPr>
            <p:ph idx="1"/>
          </p:nvPr>
        </p:nvSpPr>
        <p:spPr>
          <a:xfrm>
            <a:off x="457200" y="1143000"/>
            <a:ext cx="8229600" cy="4983163"/>
          </a:xfrm>
        </p:spPr>
        <p:txBody>
          <a:bodyPr/>
          <a:lstStyle/>
          <a:p>
            <a:r>
              <a:rPr lang="en-US" dirty="0" smtClean="0">
                <a:effectLst>
                  <a:glow rad="63500">
                    <a:schemeClr val="accent6">
                      <a:satMod val="175000"/>
                      <a:alpha val="40000"/>
                    </a:schemeClr>
                  </a:glow>
                </a:effectLst>
              </a:rPr>
              <a:t>For example, in many (perhaps most) places in the world, it is goes against the culture to </a:t>
            </a:r>
            <a:r>
              <a:rPr lang="en-US" b="1" dirty="0" smtClean="0">
                <a:effectLst>
                  <a:glow rad="63500">
                    <a:schemeClr val="accent6">
                      <a:satMod val="175000"/>
                      <a:alpha val="40000"/>
                    </a:schemeClr>
                  </a:glow>
                </a:effectLst>
              </a:rPr>
              <a:t>proclaim the gospel</a:t>
            </a:r>
            <a:r>
              <a:rPr lang="en-US" dirty="0" smtClean="0">
                <a:effectLst>
                  <a:glow rad="63500">
                    <a:schemeClr val="accent6">
                      <a:satMod val="175000"/>
                      <a:alpha val="40000"/>
                    </a:schemeClr>
                  </a:glow>
                </a:effectLst>
              </a:rPr>
              <a:t>!</a:t>
            </a:r>
          </a:p>
          <a:p>
            <a:r>
              <a:rPr lang="en-US" dirty="0" smtClean="0">
                <a:effectLst>
                  <a:glow rad="63500">
                    <a:schemeClr val="accent6">
                      <a:satMod val="175000"/>
                      <a:alpha val="40000"/>
                    </a:schemeClr>
                  </a:glow>
                </a:effectLst>
              </a:rPr>
              <a:t>But because our responsibility to proclaim the gospel is a timeless biblical obligation, we must do as the apostles did when they chose to “obey God rather than men” (Acts 5:29) and be willing to preach the gospel in spite of cultural opposition.</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US" sz="3600" b="1" dirty="0" smtClean="0">
                <a:effectLst>
                  <a:glow rad="101600">
                    <a:schemeClr val="accent6">
                      <a:satMod val="175000"/>
                      <a:alpha val="40000"/>
                    </a:schemeClr>
                  </a:glow>
                </a:effectLst>
              </a:rPr>
              <a:t>Temporal Cultural Practices Versus Timeless Biblical Obligations</a:t>
            </a:r>
            <a:endParaRPr lang="en-US" sz="3600" b="1" dirty="0">
              <a:effectLst>
                <a:glow rad="101600">
                  <a:schemeClr val="accent6">
                    <a:satMod val="175000"/>
                    <a:alpha val="40000"/>
                  </a:schemeClr>
                </a:glow>
              </a:effectLst>
            </a:endParaRPr>
          </a:p>
        </p:txBody>
      </p:sp>
      <p:sp>
        <p:nvSpPr>
          <p:cNvPr id="3" name="Content Placeholder 2"/>
          <p:cNvSpPr>
            <a:spLocks noGrp="1"/>
          </p:cNvSpPr>
          <p:nvPr>
            <p:ph idx="1"/>
          </p:nvPr>
        </p:nvSpPr>
        <p:spPr>
          <a:xfrm>
            <a:off x="457200" y="1143000"/>
            <a:ext cx="8229600" cy="5257800"/>
          </a:xfrm>
        </p:spPr>
        <p:txBody>
          <a:bodyPr>
            <a:normAutofit fontScale="92500" lnSpcReduction="20000"/>
          </a:bodyPr>
          <a:lstStyle/>
          <a:p>
            <a:r>
              <a:rPr lang="en-US" dirty="0" smtClean="0">
                <a:effectLst>
                  <a:glow rad="63500">
                    <a:schemeClr val="accent6">
                      <a:satMod val="175000"/>
                      <a:alpha val="40000"/>
                    </a:schemeClr>
                  </a:glow>
                </a:effectLst>
              </a:rPr>
              <a:t>Another timeless biblical obligation that goes contrary to modern culture: </a:t>
            </a:r>
            <a:r>
              <a:rPr lang="en-US" b="1" dirty="0" smtClean="0">
                <a:effectLst>
                  <a:glow rad="63500">
                    <a:schemeClr val="accent6">
                      <a:satMod val="175000"/>
                      <a:alpha val="40000"/>
                    </a:schemeClr>
                  </a:glow>
                </a:effectLst>
              </a:rPr>
              <a:t>Not divorcing your spouse </a:t>
            </a:r>
            <a:r>
              <a:rPr lang="en-US" dirty="0" smtClean="0">
                <a:effectLst>
                  <a:glow rad="63500">
                    <a:schemeClr val="accent6">
                      <a:satMod val="175000"/>
                      <a:alpha val="40000"/>
                    </a:schemeClr>
                  </a:glow>
                </a:effectLst>
              </a:rPr>
              <a:t>– except for marital unfaithfulness (Mat 19:9) or abandonment  (1 Cor. 7:15)</a:t>
            </a:r>
          </a:p>
          <a:p>
            <a:r>
              <a:rPr lang="en-US" dirty="0" smtClean="0">
                <a:effectLst>
                  <a:glow rad="63500">
                    <a:schemeClr val="accent6">
                      <a:satMod val="175000"/>
                      <a:alpha val="40000"/>
                    </a:schemeClr>
                  </a:glow>
                </a:effectLst>
              </a:rPr>
              <a:t>Jesus taught that the permanence of marriage goes back to what God put in place when he instituted the first marriage in Genesis: </a:t>
            </a:r>
          </a:p>
          <a:p>
            <a:pPr lvl="1"/>
            <a:r>
              <a:rPr lang="en-US" dirty="0" smtClean="0">
                <a:effectLst>
                  <a:glow rad="63500">
                    <a:schemeClr val="accent6">
                      <a:satMod val="175000"/>
                      <a:alpha val="40000"/>
                    </a:schemeClr>
                  </a:glow>
                </a:effectLst>
              </a:rPr>
              <a:t>Matthew 19:4-6   [Jesus speaking]: </a:t>
            </a:r>
            <a:r>
              <a:rPr lang="en-US" i="1" dirty="0" smtClean="0">
                <a:solidFill>
                  <a:schemeClr val="accent1">
                    <a:lumMod val="75000"/>
                  </a:schemeClr>
                </a:solidFill>
                <a:effectLst>
                  <a:glow rad="63500">
                    <a:schemeClr val="accent1">
                      <a:satMod val="175000"/>
                      <a:alpha val="40000"/>
                    </a:schemeClr>
                  </a:glow>
                </a:effectLst>
                <a:latin typeface="Cambria" pitchFamily="18" charset="0"/>
              </a:rPr>
              <a:t>Have you not read that he who created them from the beginning made them male and female, </a:t>
            </a:r>
            <a:r>
              <a:rPr lang="en-US" i="1" baseline="30000" dirty="0" smtClean="0">
                <a:solidFill>
                  <a:schemeClr val="accent1">
                    <a:lumMod val="75000"/>
                  </a:schemeClr>
                </a:solidFill>
                <a:effectLst>
                  <a:glow rad="63500">
                    <a:schemeClr val="accent1">
                      <a:satMod val="175000"/>
                      <a:alpha val="40000"/>
                    </a:schemeClr>
                  </a:glow>
                </a:effectLst>
                <a:latin typeface="Cambria" pitchFamily="18" charset="0"/>
              </a:rPr>
              <a:t>5</a:t>
            </a:r>
            <a:r>
              <a:rPr lang="en-US" i="1" dirty="0" smtClean="0">
                <a:solidFill>
                  <a:schemeClr val="accent1">
                    <a:lumMod val="75000"/>
                  </a:schemeClr>
                </a:solidFill>
                <a:effectLst>
                  <a:glow rad="63500">
                    <a:schemeClr val="accent1">
                      <a:satMod val="175000"/>
                      <a:alpha val="40000"/>
                    </a:schemeClr>
                  </a:glow>
                </a:effectLst>
                <a:latin typeface="Cambria" pitchFamily="18" charset="0"/>
              </a:rPr>
              <a:t> and said, 'Therefore a man shall leave his father and his mother and hold fast to his wife, and the two shall become one flesh'? </a:t>
            </a:r>
            <a:r>
              <a:rPr lang="en-US" i="1" baseline="30000" dirty="0" smtClean="0">
                <a:solidFill>
                  <a:schemeClr val="accent1">
                    <a:lumMod val="75000"/>
                  </a:schemeClr>
                </a:solidFill>
                <a:effectLst>
                  <a:glow rad="63500">
                    <a:schemeClr val="accent1">
                      <a:satMod val="175000"/>
                      <a:alpha val="40000"/>
                    </a:schemeClr>
                  </a:glow>
                </a:effectLst>
                <a:latin typeface="Cambria" pitchFamily="18" charset="0"/>
              </a:rPr>
              <a:t>6</a:t>
            </a:r>
            <a:r>
              <a:rPr lang="en-US" i="1" dirty="0" smtClean="0">
                <a:solidFill>
                  <a:schemeClr val="accent1">
                    <a:lumMod val="75000"/>
                  </a:schemeClr>
                </a:solidFill>
                <a:effectLst>
                  <a:glow rad="63500">
                    <a:schemeClr val="accent1">
                      <a:satMod val="175000"/>
                      <a:alpha val="40000"/>
                    </a:schemeClr>
                  </a:glow>
                </a:effectLst>
                <a:latin typeface="Cambria" pitchFamily="18" charset="0"/>
              </a:rPr>
              <a:t> So they are no longer two but one flesh. What therefore God has joined together, let not man separate.</a:t>
            </a:r>
            <a:r>
              <a:rPr lang="en-US" i="1" dirty="0" smtClean="0">
                <a:solidFill>
                  <a:schemeClr val="accent1">
                    <a:lumMod val="75000"/>
                  </a:schemeClr>
                </a:solidFill>
                <a:effectLst>
                  <a:glow rad="63500">
                    <a:schemeClr val="accent6">
                      <a:satMod val="175000"/>
                      <a:alpha val="40000"/>
                    </a:schemeClr>
                  </a:glow>
                </a:effectLst>
                <a:latin typeface="Cambria" pitchFamily="18" charset="0"/>
              </a:rPr>
              <a:t> </a:t>
            </a:r>
          </a:p>
          <a:p>
            <a:pPr>
              <a:buNone/>
            </a:pP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US" sz="3600" b="1" dirty="0" smtClean="0">
                <a:effectLst>
                  <a:glow rad="101600">
                    <a:schemeClr val="accent6">
                      <a:satMod val="175000"/>
                      <a:alpha val="40000"/>
                    </a:schemeClr>
                  </a:glow>
                </a:effectLst>
              </a:rPr>
              <a:t>Temporal Cultural Practices Versus Timeless Biblical Obligations</a:t>
            </a:r>
            <a:endParaRPr lang="en-US" sz="3600" b="1" dirty="0">
              <a:effectLst>
                <a:glow rad="101600">
                  <a:schemeClr val="accent6">
                    <a:satMod val="175000"/>
                    <a:alpha val="40000"/>
                  </a:schemeClr>
                </a:glow>
              </a:effectLst>
            </a:endParaRPr>
          </a:p>
        </p:txBody>
      </p:sp>
      <p:sp>
        <p:nvSpPr>
          <p:cNvPr id="3" name="Content Placeholder 2"/>
          <p:cNvSpPr>
            <a:spLocks noGrp="1"/>
          </p:cNvSpPr>
          <p:nvPr>
            <p:ph idx="1"/>
          </p:nvPr>
        </p:nvSpPr>
        <p:spPr>
          <a:xfrm>
            <a:off x="457200" y="1143000"/>
            <a:ext cx="8229600" cy="5410200"/>
          </a:xfrm>
        </p:spPr>
        <p:txBody>
          <a:bodyPr>
            <a:normAutofit fontScale="92500" lnSpcReduction="20000"/>
          </a:bodyPr>
          <a:lstStyle/>
          <a:p>
            <a:r>
              <a:rPr lang="en-US" dirty="0" smtClean="0">
                <a:effectLst>
                  <a:glow rad="63500">
                    <a:schemeClr val="accent6">
                      <a:satMod val="175000"/>
                      <a:alpha val="40000"/>
                    </a:schemeClr>
                  </a:glow>
                </a:effectLst>
              </a:rPr>
              <a:t>Another timeless biblical obligation that goes contrary to modern culture: </a:t>
            </a:r>
            <a:r>
              <a:rPr lang="en-US" b="1" dirty="0" smtClean="0">
                <a:effectLst>
                  <a:glow rad="63500">
                    <a:schemeClr val="accent6">
                      <a:satMod val="175000"/>
                      <a:alpha val="40000"/>
                    </a:schemeClr>
                  </a:glow>
                </a:effectLst>
              </a:rPr>
              <a:t>women submitting to their husbands</a:t>
            </a:r>
            <a:r>
              <a:rPr lang="en-US" dirty="0" smtClean="0">
                <a:effectLst>
                  <a:glow rad="63500">
                    <a:schemeClr val="accent6">
                      <a:satMod val="175000"/>
                      <a:alpha val="40000"/>
                    </a:schemeClr>
                  </a:glow>
                </a:effectLst>
              </a:rPr>
              <a:t>.</a:t>
            </a:r>
          </a:p>
          <a:p>
            <a:r>
              <a:rPr lang="en-US" dirty="0" smtClean="0">
                <a:effectLst>
                  <a:glow rad="63500">
                    <a:schemeClr val="accent6">
                      <a:satMod val="175000"/>
                      <a:alpha val="40000"/>
                    </a:schemeClr>
                  </a:glow>
                </a:effectLst>
              </a:rPr>
              <a:t>Even some so-called “conservative” Christians will try to claim that when the Biblical writers told women to obey their husbands, they were just trying to accommodate the oppressive culture of their day.</a:t>
            </a:r>
          </a:p>
          <a:p>
            <a:r>
              <a:rPr lang="en-US" dirty="0" smtClean="0">
                <a:effectLst>
                  <a:glow rad="63500">
                    <a:schemeClr val="accent6">
                      <a:satMod val="175000"/>
                      <a:alpha val="40000"/>
                    </a:schemeClr>
                  </a:glow>
                </a:effectLst>
              </a:rPr>
              <a:t>But Paul teaches that the woman is under a man’s authority </a:t>
            </a:r>
            <a:r>
              <a:rPr lang="en-US" b="1" dirty="0" smtClean="0">
                <a:effectLst>
                  <a:glow rad="63500">
                    <a:schemeClr val="accent6">
                      <a:satMod val="175000"/>
                      <a:alpha val="40000"/>
                    </a:schemeClr>
                  </a:glow>
                </a:effectLst>
              </a:rPr>
              <a:t>not</a:t>
            </a:r>
            <a:r>
              <a:rPr lang="en-US" dirty="0" smtClean="0">
                <a:effectLst>
                  <a:glow rad="63500">
                    <a:schemeClr val="accent6">
                      <a:satMod val="175000"/>
                      <a:alpha val="40000"/>
                    </a:schemeClr>
                  </a:glow>
                </a:effectLst>
              </a:rPr>
              <a:t> because of </a:t>
            </a:r>
            <a:r>
              <a:rPr lang="en-US" b="1" dirty="0" smtClean="0">
                <a:effectLst>
                  <a:glow rad="63500">
                    <a:schemeClr val="accent6">
                      <a:satMod val="175000"/>
                      <a:alpha val="40000"/>
                    </a:schemeClr>
                  </a:glow>
                </a:effectLst>
              </a:rPr>
              <a:t>culture</a:t>
            </a:r>
            <a:r>
              <a:rPr lang="en-US" dirty="0" smtClean="0">
                <a:effectLst>
                  <a:glow rad="63500">
                    <a:schemeClr val="accent6">
                      <a:satMod val="175000"/>
                      <a:alpha val="40000"/>
                    </a:schemeClr>
                  </a:glow>
                </a:effectLst>
              </a:rPr>
              <a:t> but because of </a:t>
            </a:r>
            <a:r>
              <a:rPr lang="en-US" b="1" dirty="0" smtClean="0">
                <a:effectLst>
                  <a:glow rad="63500">
                    <a:schemeClr val="accent6">
                      <a:satMod val="175000"/>
                      <a:alpha val="40000"/>
                    </a:schemeClr>
                  </a:glow>
                </a:effectLst>
              </a:rPr>
              <a:t>creation</a:t>
            </a:r>
            <a:r>
              <a:rPr lang="en-US" dirty="0" smtClean="0">
                <a:effectLst>
                  <a:glow rad="63500">
                    <a:schemeClr val="accent6">
                      <a:satMod val="175000"/>
                      <a:alpha val="40000"/>
                    </a:schemeClr>
                  </a:glow>
                </a:effectLst>
              </a:rPr>
              <a:t> :</a:t>
            </a:r>
          </a:p>
          <a:p>
            <a:pPr lvl="1"/>
            <a:r>
              <a:rPr lang="en-US" i="1" dirty="0" smtClean="0">
                <a:solidFill>
                  <a:schemeClr val="accent1">
                    <a:lumMod val="75000"/>
                  </a:schemeClr>
                </a:solidFill>
                <a:effectLst>
                  <a:glow rad="63500">
                    <a:schemeClr val="accent1">
                      <a:satMod val="175000"/>
                      <a:alpha val="40000"/>
                    </a:schemeClr>
                  </a:glow>
                </a:effectLst>
                <a:latin typeface="Cambria" pitchFamily="18" charset="0"/>
              </a:rPr>
              <a:t>For man was not made from woman, but woman from man. Neither was man created for woman, but woman for man. </a:t>
            </a:r>
            <a:r>
              <a:rPr lang="en-US" dirty="0" smtClean="0">
                <a:effectLst>
                  <a:glow rad="63500">
                    <a:schemeClr val="accent6">
                      <a:satMod val="175000"/>
                      <a:alpha val="40000"/>
                    </a:schemeClr>
                  </a:glow>
                </a:effectLst>
              </a:rPr>
              <a:t>(1 Corinthians 11:8-9 )</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US" sz="3600" b="1" dirty="0" smtClean="0">
                <a:effectLst>
                  <a:glow rad="101600">
                    <a:schemeClr val="accent6">
                      <a:satMod val="175000"/>
                      <a:alpha val="40000"/>
                    </a:schemeClr>
                  </a:glow>
                </a:effectLst>
              </a:rPr>
              <a:t>Temporal Cultural Practices Versus Timeless Biblical Obligations</a:t>
            </a:r>
            <a:endParaRPr lang="en-US" sz="3600" b="1" dirty="0">
              <a:effectLst>
                <a:glow rad="101600">
                  <a:schemeClr val="accent6">
                    <a:satMod val="175000"/>
                    <a:alpha val="40000"/>
                  </a:schemeClr>
                </a:glow>
              </a:effectLst>
            </a:endParaRPr>
          </a:p>
        </p:txBody>
      </p:sp>
      <p:sp>
        <p:nvSpPr>
          <p:cNvPr id="3" name="Content Placeholder 2"/>
          <p:cNvSpPr>
            <a:spLocks noGrp="1"/>
          </p:cNvSpPr>
          <p:nvPr>
            <p:ph idx="1"/>
          </p:nvPr>
        </p:nvSpPr>
        <p:spPr>
          <a:xfrm>
            <a:off x="457200" y="1143000"/>
            <a:ext cx="8229600" cy="5410200"/>
          </a:xfrm>
        </p:spPr>
        <p:txBody>
          <a:bodyPr>
            <a:normAutofit fontScale="92500" lnSpcReduction="10000"/>
          </a:bodyPr>
          <a:lstStyle/>
          <a:p>
            <a:r>
              <a:rPr lang="en-US" dirty="0" smtClean="0">
                <a:effectLst>
                  <a:glow rad="63500">
                    <a:schemeClr val="accent6">
                      <a:satMod val="175000"/>
                      <a:alpha val="40000"/>
                    </a:schemeClr>
                  </a:glow>
                </a:effectLst>
              </a:rPr>
              <a:t>Similarly, some so-called “conservative” Christians will try to claim that when Paul prohibited </a:t>
            </a:r>
            <a:r>
              <a:rPr lang="en-US" b="1" dirty="0" smtClean="0">
                <a:effectLst>
                  <a:glow rad="63500">
                    <a:schemeClr val="accent6">
                      <a:satMod val="175000"/>
                      <a:alpha val="40000"/>
                    </a:schemeClr>
                  </a:glow>
                </a:effectLst>
              </a:rPr>
              <a:t>wome</a:t>
            </a:r>
            <a:r>
              <a:rPr lang="en-US" dirty="0" smtClean="0">
                <a:effectLst>
                  <a:glow rad="63500">
                    <a:schemeClr val="accent6">
                      <a:satMod val="175000"/>
                      <a:alpha val="40000"/>
                    </a:schemeClr>
                  </a:glow>
                </a:effectLst>
              </a:rPr>
              <a:t>n from </a:t>
            </a:r>
            <a:r>
              <a:rPr lang="en-US" b="1" dirty="0" smtClean="0">
                <a:effectLst>
                  <a:glow rad="63500">
                    <a:schemeClr val="accent6">
                      <a:satMod val="175000"/>
                      <a:alpha val="40000"/>
                    </a:schemeClr>
                  </a:glow>
                </a:effectLst>
              </a:rPr>
              <a:t>teaching or having authority over men in the church </a:t>
            </a:r>
            <a:r>
              <a:rPr lang="en-US" dirty="0" smtClean="0">
                <a:effectLst>
                  <a:glow rad="63500">
                    <a:schemeClr val="accent6">
                      <a:satMod val="175000"/>
                      <a:alpha val="40000"/>
                    </a:schemeClr>
                  </a:glow>
                </a:effectLst>
              </a:rPr>
              <a:t>he was just following an outdated chauvinistic cultural practice.</a:t>
            </a:r>
          </a:p>
          <a:p>
            <a:r>
              <a:rPr lang="en-US" dirty="0" smtClean="0">
                <a:effectLst>
                  <a:glow rad="63500">
                    <a:schemeClr val="accent6">
                      <a:satMod val="175000"/>
                      <a:alpha val="40000"/>
                    </a:schemeClr>
                  </a:glow>
                </a:effectLst>
              </a:rPr>
              <a:t>But again, we can see that Paul grounds this command </a:t>
            </a:r>
            <a:r>
              <a:rPr lang="en-US" b="1" dirty="0" smtClean="0">
                <a:effectLst>
                  <a:glow rad="63500">
                    <a:schemeClr val="accent6">
                      <a:satMod val="175000"/>
                      <a:alpha val="40000"/>
                    </a:schemeClr>
                  </a:glow>
                </a:effectLst>
              </a:rPr>
              <a:t>not</a:t>
            </a:r>
            <a:r>
              <a:rPr lang="en-US" dirty="0" smtClean="0">
                <a:effectLst>
                  <a:glow rad="63500">
                    <a:schemeClr val="accent6">
                      <a:satMod val="175000"/>
                      <a:alpha val="40000"/>
                    </a:schemeClr>
                  </a:glow>
                </a:effectLst>
              </a:rPr>
              <a:t> in </a:t>
            </a:r>
            <a:r>
              <a:rPr lang="en-US" b="1" dirty="0" smtClean="0">
                <a:effectLst>
                  <a:glow rad="63500">
                    <a:schemeClr val="accent6">
                      <a:satMod val="175000"/>
                      <a:alpha val="40000"/>
                    </a:schemeClr>
                  </a:glow>
                </a:effectLst>
              </a:rPr>
              <a:t>culture</a:t>
            </a:r>
            <a:r>
              <a:rPr lang="en-US" dirty="0" smtClean="0">
                <a:effectLst>
                  <a:glow rad="63500">
                    <a:schemeClr val="accent6">
                      <a:satMod val="175000"/>
                      <a:alpha val="40000"/>
                    </a:schemeClr>
                  </a:glow>
                </a:effectLst>
              </a:rPr>
              <a:t> but in </a:t>
            </a:r>
            <a:r>
              <a:rPr lang="en-US" b="1" dirty="0" smtClean="0">
                <a:effectLst>
                  <a:glow rad="63500">
                    <a:schemeClr val="accent6">
                      <a:satMod val="175000"/>
                      <a:alpha val="40000"/>
                    </a:schemeClr>
                  </a:glow>
                </a:effectLst>
              </a:rPr>
              <a:t>creation</a:t>
            </a:r>
            <a:r>
              <a:rPr lang="en-US" dirty="0" smtClean="0">
                <a:effectLst>
                  <a:glow rad="63500">
                    <a:schemeClr val="accent6">
                      <a:satMod val="175000"/>
                      <a:alpha val="40000"/>
                    </a:schemeClr>
                  </a:glow>
                </a:effectLst>
              </a:rPr>
              <a:t> :</a:t>
            </a:r>
          </a:p>
          <a:p>
            <a:pPr lvl="1"/>
            <a:r>
              <a:rPr lang="en-US" i="1" dirty="0" smtClean="0">
                <a:solidFill>
                  <a:schemeClr val="accent1">
                    <a:lumMod val="75000"/>
                  </a:schemeClr>
                </a:solidFill>
                <a:effectLst>
                  <a:glow rad="63500">
                    <a:schemeClr val="accent1">
                      <a:satMod val="175000"/>
                      <a:alpha val="40000"/>
                    </a:schemeClr>
                  </a:glow>
                </a:effectLst>
                <a:latin typeface="Cambria" pitchFamily="18" charset="0"/>
              </a:rPr>
              <a:t>I do not permit a woman to teach or to have authority over a man; she must be silent. For </a:t>
            </a:r>
            <a:r>
              <a:rPr lang="en-US" b="1" i="1" dirty="0" smtClean="0">
                <a:solidFill>
                  <a:schemeClr val="accent1">
                    <a:lumMod val="75000"/>
                  </a:schemeClr>
                </a:solidFill>
                <a:effectLst>
                  <a:glow rad="63500">
                    <a:schemeClr val="accent1">
                      <a:satMod val="175000"/>
                      <a:alpha val="40000"/>
                    </a:schemeClr>
                  </a:glow>
                </a:effectLst>
                <a:latin typeface="Cambria" pitchFamily="18" charset="0"/>
              </a:rPr>
              <a:t>Adam was formed first, then Eve</a:t>
            </a:r>
            <a:r>
              <a:rPr lang="en-US" i="1" dirty="0" smtClean="0">
                <a:solidFill>
                  <a:schemeClr val="accent1">
                    <a:lumMod val="75000"/>
                  </a:schemeClr>
                </a:solidFill>
                <a:effectLst>
                  <a:glow rad="63500">
                    <a:schemeClr val="accent1">
                      <a:satMod val="175000"/>
                      <a:alpha val="40000"/>
                    </a:schemeClr>
                  </a:glow>
                </a:effectLst>
                <a:latin typeface="Cambria" pitchFamily="18" charset="0"/>
              </a:rPr>
              <a:t>. And </a:t>
            </a:r>
            <a:r>
              <a:rPr lang="en-US" b="1" i="1" dirty="0" smtClean="0">
                <a:solidFill>
                  <a:schemeClr val="accent1">
                    <a:lumMod val="75000"/>
                  </a:schemeClr>
                </a:solidFill>
                <a:effectLst>
                  <a:glow rad="63500">
                    <a:schemeClr val="accent1">
                      <a:satMod val="175000"/>
                      <a:alpha val="40000"/>
                    </a:schemeClr>
                  </a:glow>
                </a:effectLst>
                <a:latin typeface="Cambria" pitchFamily="18" charset="0"/>
              </a:rPr>
              <a:t>Adam was not the one deceived</a:t>
            </a:r>
            <a:r>
              <a:rPr lang="en-US" i="1" dirty="0" smtClean="0">
                <a:solidFill>
                  <a:schemeClr val="accent1">
                    <a:lumMod val="75000"/>
                  </a:schemeClr>
                </a:solidFill>
                <a:effectLst>
                  <a:glow rad="63500">
                    <a:schemeClr val="accent1">
                      <a:satMod val="175000"/>
                      <a:alpha val="40000"/>
                    </a:schemeClr>
                  </a:glow>
                </a:effectLst>
                <a:latin typeface="Cambria" pitchFamily="18" charset="0"/>
              </a:rPr>
              <a:t>; it was the woman who was deceived and became a sinner. </a:t>
            </a:r>
            <a:r>
              <a:rPr lang="en-US" dirty="0" smtClean="0">
                <a:effectLst>
                  <a:glow rad="63500">
                    <a:schemeClr val="accent6">
                      <a:satMod val="175000"/>
                      <a:alpha val="40000"/>
                    </a:schemeClr>
                  </a:glow>
                </a:effectLst>
              </a:rPr>
              <a:t>(1 Timothy 2:12-14)</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effectLst>
                  <a:glow rad="101600">
                    <a:schemeClr val="accent6">
                      <a:satMod val="175000"/>
                      <a:alpha val="40000"/>
                    </a:schemeClr>
                  </a:glow>
                </a:effectLst>
              </a:rPr>
              <a:t>In Summary</a:t>
            </a:r>
            <a:endParaRPr lang="en-US" dirty="0">
              <a:effectLst>
                <a:glow rad="101600">
                  <a:schemeClr val="accent6">
                    <a:satMod val="175000"/>
                    <a:alpha val="40000"/>
                  </a:schemeClr>
                </a:glow>
              </a:effectLst>
            </a:endParaRPr>
          </a:p>
        </p:txBody>
      </p:sp>
      <p:sp>
        <p:nvSpPr>
          <p:cNvPr id="3" name="Content Placeholder 2"/>
          <p:cNvSpPr>
            <a:spLocks noGrp="1"/>
          </p:cNvSpPr>
          <p:nvPr>
            <p:ph idx="1"/>
          </p:nvPr>
        </p:nvSpPr>
        <p:spPr>
          <a:xfrm>
            <a:off x="457200" y="762000"/>
            <a:ext cx="8229600" cy="5867400"/>
          </a:xfrm>
        </p:spPr>
        <p:txBody>
          <a:bodyPr>
            <a:normAutofit fontScale="92500" lnSpcReduction="20000"/>
          </a:bodyPr>
          <a:lstStyle/>
          <a:p>
            <a:r>
              <a:rPr lang="en-US" dirty="0" smtClean="0">
                <a:effectLst>
                  <a:glow rad="63500">
                    <a:schemeClr val="accent6">
                      <a:satMod val="175000"/>
                      <a:alpha val="40000"/>
                    </a:schemeClr>
                  </a:glow>
                </a:effectLst>
              </a:rPr>
              <a:t>The </a:t>
            </a:r>
            <a:r>
              <a:rPr lang="en-US" u="sng" dirty="0" smtClean="0">
                <a:effectLst>
                  <a:glow rad="63500">
                    <a:schemeClr val="accent6">
                      <a:satMod val="175000"/>
                      <a:alpha val="40000"/>
                    </a:schemeClr>
                  </a:glow>
                </a:effectLst>
              </a:rPr>
              <a:t>vast majority</a:t>
            </a:r>
            <a:r>
              <a:rPr lang="en-US" dirty="0" smtClean="0">
                <a:effectLst>
                  <a:glow rad="63500">
                    <a:schemeClr val="accent6">
                      <a:satMod val="175000"/>
                      <a:alpha val="40000"/>
                    </a:schemeClr>
                  </a:glow>
                </a:effectLst>
              </a:rPr>
              <a:t> of scriptural commands do not involve a foreign cultural practice and therefore should be obeyed as written!</a:t>
            </a:r>
          </a:p>
          <a:p>
            <a:r>
              <a:rPr lang="en-US" dirty="0" smtClean="0">
                <a:effectLst>
                  <a:glow rad="63500">
                    <a:schemeClr val="accent6">
                      <a:satMod val="175000"/>
                      <a:alpha val="40000"/>
                    </a:schemeClr>
                  </a:glow>
                </a:effectLst>
              </a:rPr>
              <a:t>Before you decide that a specific practice commanded in the Bible requires a cultural substitution, look at the context to make sure that what is commanded is not a timeless biblical obligation.</a:t>
            </a:r>
          </a:p>
          <a:p>
            <a:r>
              <a:rPr lang="en-US" dirty="0" smtClean="0">
                <a:effectLst>
                  <a:glow rad="63500">
                    <a:schemeClr val="accent6">
                      <a:satMod val="175000"/>
                      <a:alpha val="40000"/>
                    </a:schemeClr>
                  </a:glow>
                </a:effectLst>
              </a:rPr>
              <a:t>If you determine that a specific biblical command involves a cultural practice that is </a:t>
            </a:r>
            <a:r>
              <a:rPr lang="en-US" u="sng" dirty="0" smtClean="0">
                <a:effectLst>
                  <a:glow rad="63500">
                    <a:schemeClr val="accent6">
                      <a:satMod val="175000"/>
                      <a:alpha val="40000"/>
                    </a:schemeClr>
                  </a:glow>
                </a:effectLst>
              </a:rPr>
              <a:t>not</a:t>
            </a:r>
            <a:r>
              <a:rPr lang="en-US" dirty="0" smtClean="0">
                <a:effectLst>
                  <a:glow rad="63500">
                    <a:schemeClr val="accent6">
                      <a:satMod val="175000"/>
                      <a:alpha val="40000"/>
                    </a:schemeClr>
                  </a:glow>
                </a:effectLst>
              </a:rPr>
              <a:t> a timeless biblical obligation and requires a cultural substitution, look for the underlying timeless principle </a:t>
            </a:r>
            <a:r>
              <a:rPr lang="en-US" u="sng" dirty="0" smtClean="0">
                <a:effectLst>
                  <a:glow rad="63500">
                    <a:schemeClr val="accent6">
                      <a:satMod val="175000"/>
                      <a:alpha val="40000"/>
                    </a:schemeClr>
                  </a:glow>
                </a:effectLst>
              </a:rPr>
              <a:t>behind</a:t>
            </a:r>
            <a:r>
              <a:rPr lang="en-US" dirty="0" smtClean="0">
                <a:effectLst>
                  <a:glow rad="63500">
                    <a:schemeClr val="accent6">
                      <a:satMod val="175000"/>
                      <a:alpha val="40000"/>
                    </a:schemeClr>
                  </a:glow>
                </a:effectLst>
              </a:rPr>
              <a:t> the original cultural practice and think about how that principle can be lived out in our present culture.</a:t>
            </a:r>
          </a:p>
          <a:p>
            <a:endParaRPr lang="en-US" dirty="0" smtClean="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lstStyle/>
          <a:p>
            <a:r>
              <a:rPr lang="en-US" sz="8800" b="1" dirty="0" smtClean="0">
                <a:effectLst>
                  <a:glow rad="101600">
                    <a:srgbClr val="FFFF00">
                      <a:alpha val="60000"/>
                    </a:srgbClr>
                  </a:glow>
                </a:effectLst>
                <a:latin typeface="Calibri" pitchFamily="34" charset="0"/>
                <a:cs typeface="Calibri" pitchFamily="34" charset="0"/>
              </a:rPr>
              <a:t>Resources for Studying the Bible</a:t>
            </a:r>
            <a:endParaRPr lang="en-US" sz="8800" b="1" dirty="0">
              <a:effectLst>
                <a:glow rad="101600">
                  <a:srgbClr val="FFFF00">
                    <a:alpha val="60000"/>
                  </a:srgbClr>
                </a:glow>
              </a:effectLst>
              <a:latin typeface="Calibri" pitchFamily="34" charset="0"/>
              <a:cs typeface="Calibri" pitchFamily="34" charset="0"/>
            </a:endParaRPr>
          </a:p>
        </p:txBody>
      </p: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4000" b="1" dirty="0" smtClean="0">
                <a:solidFill>
                  <a:srgbClr val="00B0F0"/>
                </a:solidFill>
                <a:effectLst>
                  <a:outerShdw blurRad="76200" dist="63500" dir="2700000" algn="tl" rotWithShape="0">
                    <a:prstClr val="black"/>
                  </a:outerShdw>
                </a:effectLst>
              </a:rPr>
              <a:t>Observation – What Does It Say?</a:t>
            </a:r>
            <a:endParaRPr lang="en-US" sz="4000" b="1" dirty="0">
              <a:solidFill>
                <a:srgbClr val="00B0F0"/>
              </a:solidFill>
              <a:effectLst>
                <a:outerShdw blurRad="76200" dist="63500" dir="2700000" algn="tl" rotWithShape="0">
                  <a:prstClr val="black"/>
                </a:outerShdw>
              </a:effectLst>
            </a:endParaRPr>
          </a:p>
        </p:txBody>
      </p:sp>
      <p:sp>
        <p:nvSpPr>
          <p:cNvPr id="3" name="Content Placeholder 2"/>
          <p:cNvSpPr>
            <a:spLocks noGrp="1"/>
          </p:cNvSpPr>
          <p:nvPr>
            <p:ph idx="1"/>
          </p:nvPr>
        </p:nvSpPr>
        <p:spPr>
          <a:xfrm>
            <a:off x="457200" y="685800"/>
            <a:ext cx="8229600" cy="5943600"/>
          </a:xfrm>
        </p:spPr>
        <p:txBody>
          <a:bodyPr>
            <a:normAutofit/>
          </a:bodyPr>
          <a:lstStyle/>
          <a:p>
            <a:r>
              <a:rPr lang="en-US" b="1" dirty="0" smtClean="0">
                <a:effectLst>
                  <a:glow rad="101600">
                    <a:schemeClr val="accent5">
                      <a:satMod val="175000"/>
                      <a:alpha val="40000"/>
                    </a:schemeClr>
                  </a:glow>
                </a:effectLst>
              </a:rPr>
              <a:t>Reread the text a number of times</a:t>
            </a:r>
            <a:r>
              <a:rPr lang="en-US" dirty="0" smtClean="0">
                <a:effectLst>
                  <a:glow rad="101600">
                    <a:schemeClr val="accent5">
                      <a:satMod val="175000"/>
                      <a:alpha val="40000"/>
                    </a:schemeClr>
                  </a:glow>
                </a:effectLst>
              </a:rPr>
              <a:t>– Each time you read the text there is a chance that you will notice something that you hadn’t noticed before.</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lstStyle/>
          <a:p>
            <a:r>
              <a:rPr lang="en-US" b="1" dirty="0" smtClean="0">
                <a:latin typeface="Calibri" pitchFamily="34" charset="0"/>
                <a:cs typeface="Calibri" pitchFamily="34" charset="0"/>
              </a:rPr>
              <a:t>Free Online </a:t>
            </a:r>
            <a:r>
              <a:rPr lang="en-US" b="1" dirty="0" smtClean="0">
                <a:latin typeface="Calibri" pitchFamily="34" charset="0"/>
                <a:cs typeface="Calibri" pitchFamily="34" charset="0"/>
              </a:rPr>
              <a:t>Resources</a:t>
            </a:r>
            <a:br>
              <a:rPr lang="en-US" b="1" dirty="0" smtClean="0">
                <a:latin typeface="Calibri" pitchFamily="34" charset="0"/>
                <a:cs typeface="Calibri" pitchFamily="34" charset="0"/>
              </a:rPr>
            </a:br>
            <a:r>
              <a:rPr lang="en-US" sz="3200" b="1" dirty="0" smtClean="0">
                <a:latin typeface="Calibri" pitchFamily="34" charset="0"/>
                <a:cs typeface="Calibri" pitchFamily="34" charset="0"/>
              </a:rPr>
              <a:t>BibleGateway.com</a:t>
            </a:r>
            <a:endParaRPr lang="en-US" sz="3200" b="1" dirty="0">
              <a:latin typeface="Calibri" pitchFamily="34" charset="0"/>
              <a:cs typeface="Calibri" pitchFamily="34" charset="0"/>
            </a:endParaRPr>
          </a:p>
        </p:txBody>
      </p:sp>
      <p:pic>
        <p:nvPicPr>
          <p:cNvPr id="508930" name="Picture 2"/>
          <p:cNvPicPr>
            <a:picLocks noChangeAspect="1" noChangeArrowheads="1"/>
          </p:cNvPicPr>
          <p:nvPr/>
        </p:nvPicPr>
        <p:blipFill>
          <a:blip r:embed="rId4" cstate="print"/>
          <a:srcRect/>
          <a:stretch>
            <a:fillRect/>
          </a:stretch>
        </p:blipFill>
        <p:spPr bwMode="auto">
          <a:xfrm>
            <a:off x="457200" y="1447800"/>
            <a:ext cx="8229600" cy="519758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b="1" dirty="0" smtClean="0">
                <a:latin typeface="Calibri" pitchFamily="34" charset="0"/>
                <a:cs typeface="Calibri" pitchFamily="34" charset="0"/>
              </a:rPr>
              <a:t>Free Online </a:t>
            </a:r>
            <a:r>
              <a:rPr lang="en-US" b="1" dirty="0" smtClean="0">
                <a:latin typeface="Calibri" pitchFamily="34" charset="0"/>
                <a:cs typeface="Calibri" pitchFamily="34" charset="0"/>
              </a:rPr>
              <a:t>Resources</a:t>
            </a:r>
            <a:br>
              <a:rPr lang="en-US" b="1" dirty="0" smtClean="0">
                <a:latin typeface="Calibri" pitchFamily="34" charset="0"/>
                <a:cs typeface="Calibri" pitchFamily="34" charset="0"/>
              </a:rPr>
            </a:br>
            <a:r>
              <a:rPr lang="en-US" sz="3200" b="1" dirty="0" smtClean="0">
                <a:latin typeface="Calibri" pitchFamily="34" charset="0"/>
                <a:cs typeface="Calibri" pitchFamily="34" charset="0"/>
              </a:rPr>
              <a:t>Commentaries Online</a:t>
            </a:r>
            <a:endParaRPr lang="en-US" sz="3200" b="1" dirty="0">
              <a:latin typeface="Calibri" pitchFamily="34" charset="0"/>
              <a:cs typeface="Calibri" pitchFamily="34" charset="0"/>
            </a:endParaRPr>
          </a:p>
        </p:txBody>
      </p:sp>
      <p:sp>
        <p:nvSpPr>
          <p:cNvPr id="8" name="TextBox 7"/>
          <p:cNvSpPr txBox="1"/>
          <p:nvPr/>
        </p:nvSpPr>
        <p:spPr>
          <a:xfrm>
            <a:off x="0" y="6488668"/>
            <a:ext cx="2121158" cy="369332"/>
          </a:xfrm>
          <a:prstGeom prst="rect">
            <a:avLst/>
          </a:prstGeom>
          <a:noFill/>
        </p:spPr>
        <p:txBody>
          <a:bodyPr wrap="none" rtlCol="0">
            <a:spAutoFit/>
          </a:bodyPr>
          <a:lstStyle/>
          <a:p>
            <a:r>
              <a:rPr lang="en-US" dirty="0" smtClean="0"/>
              <a:t>http://www.ccel.org</a:t>
            </a:r>
            <a:endParaRPr lang="en-US" dirty="0"/>
          </a:p>
        </p:txBody>
      </p:sp>
      <p:pic>
        <p:nvPicPr>
          <p:cNvPr id="9" name="Picture 8" descr="ChristianClassicsEtherealLibrary - logo.jpg"/>
          <p:cNvPicPr>
            <a:picLocks noChangeAspect="1"/>
          </p:cNvPicPr>
          <p:nvPr/>
        </p:nvPicPr>
        <p:blipFill>
          <a:blip r:embed="rId4" cstate="print"/>
          <a:stretch>
            <a:fillRect/>
          </a:stretch>
        </p:blipFill>
        <p:spPr>
          <a:xfrm>
            <a:off x="1143000" y="1295400"/>
            <a:ext cx="3743325" cy="876300"/>
          </a:xfrm>
          <a:prstGeom prst="rect">
            <a:avLst/>
          </a:prstGeom>
        </p:spPr>
      </p:pic>
      <p:pic>
        <p:nvPicPr>
          <p:cNvPr id="11" name="Picture 10" descr="ChristianClassicsEtherealLibrary - Calvin.jpg"/>
          <p:cNvPicPr>
            <a:picLocks noChangeAspect="1"/>
          </p:cNvPicPr>
          <p:nvPr/>
        </p:nvPicPr>
        <p:blipFill>
          <a:blip r:embed="rId5" cstate="print"/>
          <a:stretch>
            <a:fillRect/>
          </a:stretch>
        </p:blipFill>
        <p:spPr>
          <a:xfrm>
            <a:off x="1143000" y="2057400"/>
            <a:ext cx="7162800" cy="4437522"/>
          </a:xfrm>
          <a:prstGeom prst="rect">
            <a:avLst/>
          </a:prstGeom>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b="1" dirty="0" smtClean="0">
                <a:latin typeface="Calibri" pitchFamily="34" charset="0"/>
                <a:cs typeface="Calibri" pitchFamily="34" charset="0"/>
              </a:rPr>
              <a:t>Free Online </a:t>
            </a:r>
            <a:r>
              <a:rPr lang="en-US" b="1" dirty="0" smtClean="0">
                <a:latin typeface="Calibri" pitchFamily="34" charset="0"/>
                <a:cs typeface="Calibri" pitchFamily="34" charset="0"/>
              </a:rPr>
              <a:t>Resources</a:t>
            </a:r>
            <a:br>
              <a:rPr lang="en-US" b="1" dirty="0" smtClean="0">
                <a:latin typeface="Calibri" pitchFamily="34" charset="0"/>
                <a:cs typeface="Calibri" pitchFamily="34" charset="0"/>
              </a:rPr>
            </a:br>
            <a:r>
              <a:rPr lang="en-US" sz="3200" b="1" dirty="0" smtClean="0">
                <a:latin typeface="Calibri" pitchFamily="34" charset="0"/>
                <a:cs typeface="Calibri" pitchFamily="34" charset="0"/>
              </a:rPr>
              <a:t>Commentaries Online</a:t>
            </a:r>
            <a:endParaRPr lang="en-US" sz="3200" b="1" dirty="0">
              <a:latin typeface="Calibri" pitchFamily="34" charset="0"/>
              <a:cs typeface="Calibri" pitchFamily="34" charset="0"/>
            </a:endParaRPr>
          </a:p>
        </p:txBody>
      </p:sp>
      <p:sp>
        <p:nvSpPr>
          <p:cNvPr id="8" name="TextBox 7"/>
          <p:cNvSpPr txBox="1"/>
          <p:nvPr/>
        </p:nvSpPr>
        <p:spPr>
          <a:xfrm>
            <a:off x="76200" y="6488668"/>
            <a:ext cx="3403560" cy="369332"/>
          </a:xfrm>
          <a:prstGeom prst="rect">
            <a:avLst/>
          </a:prstGeom>
          <a:noFill/>
        </p:spPr>
        <p:txBody>
          <a:bodyPr wrap="none" rtlCol="0">
            <a:spAutoFit/>
          </a:bodyPr>
          <a:lstStyle/>
          <a:p>
            <a:r>
              <a:rPr lang="en-US" dirty="0" smtClean="0"/>
              <a:t>http://www.biblestudytools.com</a:t>
            </a:r>
            <a:endParaRPr lang="en-US" dirty="0"/>
          </a:p>
        </p:txBody>
      </p:sp>
      <p:pic>
        <p:nvPicPr>
          <p:cNvPr id="5" name="Picture 4" descr="BibleStudyTools logo.jpg"/>
          <p:cNvPicPr>
            <a:picLocks noChangeAspect="1"/>
          </p:cNvPicPr>
          <p:nvPr/>
        </p:nvPicPr>
        <p:blipFill>
          <a:blip r:embed="rId4" cstate="print"/>
          <a:stretch>
            <a:fillRect/>
          </a:stretch>
        </p:blipFill>
        <p:spPr>
          <a:xfrm>
            <a:off x="2209801" y="1143000"/>
            <a:ext cx="2438400" cy="933450"/>
          </a:xfrm>
          <a:prstGeom prst="rect">
            <a:avLst/>
          </a:prstGeom>
        </p:spPr>
      </p:pic>
      <p:pic>
        <p:nvPicPr>
          <p:cNvPr id="497666" name="Picture 2"/>
          <p:cNvPicPr>
            <a:picLocks noChangeAspect="1" noChangeArrowheads="1"/>
          </p:cNvPicPr>
          <p:nvPr/>
        </p:nvPicPr>
        <p:blipFill>
          <a:blip r:embed="rId5" cstate="print"/>
          <a:srcRect/>
          <a:stretch>
            <a:fillRect/>
          </a:stretch>
        </p:blipFill>
        <p:spPr bwMode="auto">
          <a:xfrm>
            <a:off x="2209800" y="2057400"/>
            <a:ext cx="5638800" cy="396291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b="1" dirty="0" smtClean="0">
                <a:latin typeface="Calibri" pitchFamily="34" charset="0"/>
                <a:cs typeface="Calibri" pitchFamily="34" charset="0"/>
              </a:rPr>
              <a:t>Free Online </a:t>
            </a:r>
            <a:r>
              <a:rPr lang="en-US" b="1" dirty="0" smtClean="0">
                <a:latin typeface="Calibri" pitchFamily="34" charset="0"/>
                <a:cs typeface="Calibri" pitchFamily="34" charset="0"/>
              </a:rPr>
              <a:t>Resources</a:t>
            </a:r>
            <a:br>
              <a:rPr lang="en-US" b="1" dirty="0" smtClean="0">
                <a:latin typeface="Calibri" pitchFamily="34" charset="0"/>
                <a:cs typeface="Calibri" pitchFamily="34" charset="0"/>
              </a:rPr>
            </a:br>
            <a:r>
              <a:rPr lang="en-US" sz="3200" b="1" dirty="0" smtClean="0">
                <a:latin typeface="Calibri" pitchFamily="34" charset="0"/>
                <a:cs typeface="Calibri" pitchFamily="34" charset="0"/>
              </a:rPr>
              <a:t>Commentaries Online</a:t>
            </a:r>
            <a:endParaRPr lang="en-US" sz="3200" b="1" dirty="0">
              <a:latin typeface="Calibri" pitchFamily="34" charset="0"/>
              <a:cs typeface="Calibri" pitchFamily="34" charset="0"/>
            </a:endParaRPr>
          </a:p>
        </p:txBody>
      </p:sp>
      <p:sp>
        <p:nvSpPr>
          <p:cNvPr id="8" name="TextBox 7"/>
          <p:cNvSpPr txBox="1"/>
          <p:nvPr/>
        </p:nvSpPr>
        <p:spPr>
          <a:xfrm>
            <a:off x="76200" y="6488668"/>
            <a:ext cx="3403560" cy="369332"/>
          </a:xfrm>
          <a:prstGeom prst="rect">
            <a:avLst/>
          </a:prstGeom>
          <a:noFill/>
        </p:spPr>
        <p:txBody>
          <a:bodyPr wrap="none" rtlCol="0">
            <a:spAutoFit/>
          </a:bodyPr>
          <a:lstStyle/>
          <a:p>
            <a:r>
              <a:rPr lang="en-US" dirty="0" smtClean="0"/>
              <a:t>http://www.biblestudytools.com</a:t>
            </a:r>
            <a:endParaRPr lang="en-US" dirty="0"/>
          </a:p>
        </p:txBody>
      </p:sp>
      <p:pic>
        <p:nvPicPr>
          <p:cNvPr id="5" name="Picture 4" descr="BibleStudyTools logo.jpg"/>
          <p:cNvPicPr>
            <a:picLocks noChangeAspect="1"/>
          </p:cNvPicPr>
          <p:nvPr/>
        </p:nvPicPr>
        <p:blipFill>
          <a:blip r:embed="rId4" cstate="print"/>
          <a:stretch>
            <a:fillRect/>
          </a:stretch>
        </p:blipFill>
        <p:spPr>
          <a:xfrm>
            <a:off x="2209801" y="1143000"/>
            <a:ext cx="2438400" cy="933450"/>
          </a:xfrm>
          <a:prstGeom prst="rect">
            <a:avLst/>
          </a:prstGeom>
        </p:spPr>
      </p:pic>
      <p:pic>
        <p:nvPicPr>
          <p:cNvPr id="6" name="Picture 5" descr="BibleStudyTools Robertson.jpg"/>
          <p:cNvPicPr>
            <a:picLocks noChangeAspect="1"/>
          </p:cNvPicPr>
          <p:nvPr/>
        </p:nvPicPr>
        <p:blipFill>
          <a:blip r:embed="rId5" cstate="print"/>
          <a:stretch>
            <a:fillRect/>
          </a:stretch>
        </p:blipFill>
        <p:spPr>
          <a:xfrm>
            <a:off x="2209800" y="2057400"/>
            <a:ext cx="4846675" cy="4434192"/>
          </a:xfrm>
          <a:prstGeom prst="rect">
            <a:avLst/>
          </a:prstGeom>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b="1" dirty="0" smtClean="0">
                <a:latin typeface="Calibri" pitchFamily="34" charset="0"/>
                <a:cs typeface="Calibri" pitchFamily="34" charset="0"/>
              </a:rPr>
              <a:t>Books</a:t>
            </a:r>
            <a:br>
              <a:rPr lang="en-US" b="1" dirty="0" smtClean="0">
                <a:latin typeface="Calibri" pitchFamily="34" charset="0"/>
                <a:cs typeface="Calibri" pitchFamily="34" charset="0"/>
              </a:rPr>
            </a:br>
            <a:r>
              <a:rPr lang="en-US" sz="3200" b="1" dirty="0" smtClean="0">
                <a:latin typeface="Calibri" pitchFamily="34" charset="0"/>
                <a:cs typeface="Calibri" pitchFamily="34" charset="0"/>
              </a:rPr>
              <a:t>Single </a:t>
            </a:r>
            <a:r>
              <a:rPr lang="en-US" sz="3200" b="1" dirty="0" smtClean="0">
                <a:latin typeface="Calibri" pitchFamily="34" charset="0"/>
                <a:cs typeface="Calibri" pitchFamily="34" charset="0"/>
              </a:rPr>
              <a:t>Best Book for Bible Study</a:t>
            </a:r>
            <a:endParaRPr lang="en-US" sz="3200" b="1" dirty="0">
              <a:latin typeface="Calibri" pitchFamily="34" charset="0"/>
              <a:cs typeface="Calibri" pitchFamily="34" charset="0"/>
            </a:endParaRPr>
          </a:p>
        </p:txBody>
      </p:sp>
      <p:sp>
        <p:nvSpPr>
          <p:cNvPr id="8" name="TextBox 7"/>
          <p:cNvSpPr txBox="1"/>
          <p:nvPr/>
        </p:nvSpPr>
        <p:spPr>
          <a:xfrm>
            <a:off x="76200" y="6488668"/>
            <a:ext cx="4993739" cy="369332"/>
          </a:xfrm>
          <a:prstGeom prst="rect">
            <a:avLst/>
          </a:prstGeom>
          <a:noFill/>
        </p:spPr>
        <p:txBody>
          <a:bodyPr wrap="none" rtlCol="0">
            <a:spAutoFit/>
          </a:bodyPr>
          <a:lstStyle/>
          <a:p>
            <a:r>
              <a:rPr lang="en-US" dirty="0" smtClean="0"/>
              <a:t>Current Price (on Amazon): $</a:t>
            </a:r>
            <a:r>
              <a:rPr lang="en-US" dirty="0" smtClean="0"/>
              <a:t>31.15 </a:t>
            </a:r>
            <a:r>
              <a:rPr lang="en-US" dirty="0" smtClean="0"/>
              <a:t>(hardcover)</a:t>
            </a:r>
            <a:endParaRPr lang="en-US" dirty="0"/>
          </a:p>
        </p:txBody>
      </p:sp>
      <p:pic>
        <p:nvPicPr>
          <p:cNvPr id="5" name="Picture 4" descr="ESV Study Bible.jpg"/>
          <p:cNvPicPr>
            <a:picLocks noChangeAspect="1"/>
          </p:cNvPicPr>
          <p:nvPr/>
        </p:nvPicPr>
        <p:blipFill>
          <a:blip r:embed="rId4" cstate="print"/>
          <a:stretch>
            <a:fillRect/>
          </a:stretch>
        </p:blipFill>
        <p:spPr>
          <a:xfrm>
            <a:off x="3124200" y="1524000"/>
            <a:ext cx="2747963" cy="3931296"/>
          </a:xfrm>
          <a:prstGeom prst="rect">
            <a:avLst/>
          </a:prstGeom>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b="1" dirty="0" smtClean="0">
                <a:latin typeface="Calibri" pitchFamily="34" charset="0"/>
                <a:cs typeface="Calibri" pitchFamily="34" charset="0"/>
              </a:rPr>
              <a:t>Books</a:t>
            </a:r>
            <a:br>
              <a:rPr lang="en-US" b="1" dirty="0" smtClean="0">
                <a:latin typeface="Calibri" pitchFamily="34" charset="0"/>
                <a:cs typeface="Calibri" pitchFamily="34" charset="0"/>
              </a:rPr>
            </a:br>
            <a:r>
              <a:rPr lang="en-US" sz="3200" b="1" dirty="0" smtClean="0">
                <a:latin typeface="Calibri" pitchFamily="34" charset="0"/>
                <a:cs typeface="Calibri" pitchFamily="34" charset="0"/>
              </a:rPr>
              <a:t>The </a:t>
            </a:r>
            <a:r>
              <a:rPr lang="en-US" sz="3200" b="1" dirty="0" smtClean="0">
                <a:latin typeface="Calibri" pitchFamily="34" charset="0"/>
                <a:cs typeface="Calibri" pitchFamily="34" charset="0"/>
              </a:rPr>
              <a:t>Other Single </a:t>
            </a:r>
            <a:r>
              <a:rPr lang="en-US" sz="3200" b="1" dirty="0" smtClean="0">
                <a:latin typeface="Calibri" pitchFamily="34" charset="0"/>
                <a:cs typeface="Calibri" pitchFamily="34" charset="0"/>
              </a:rPr>
              <a:t>Best Book for Bible Study</a:t>
            </a:r>
            <a:endParaRPr lang="en-US" sz="3200" b="1" dirty="0">
              <a:latin typeface="Calibri" pitchFamily="34" charset="0"/>
              <a:cs typeface="Calibri" pitchFamily="34" charset="0"/>
            </a:endParaRPr>
          </a:p>
        </p:txBody>
      </p:sp>
      <p:sp>
        <p:nvSpPr>
          <p:cNvPr id="8" name="TextBox 7"/>
          <p:cNvSpPr txBox="1"/>
          <p:nvPr/>
        </p:nvSpPr>
        <p:spPr>
          <a:xfrm>
            <a:off x="76200" y="6488668"/>
            <a:ext cx="4993739" cy="369332"/>
          </a:xfrm>
          <a:prstGeom prst="rect">
            <a:avLst/>
          </a:prstGeom>
          <a:noFill/>
        </p:spPr>
        <p:txBody>
          <a:bodyPr wrap="none" rtlCol="0">
            <a:spAutoFit/>
          </a:bodyPr>
          <a:lstStyle/>
          <a:p>
            <a:r>
              <a:rPr lang="en-US" dirty="0" smtClean="0"/>
              <a:t>Current Price (on Amazon): </a:t>
            </a:r>
            <a:r>
              <a:rPr lang="en-US" dirty="0" smtClean="0"/>
              <a:t>$31.49 </a:t>
            </a:r>
            <a:r>
              <a:rPr lang="en-US" dirty="0" smtClean="0"/>
              <a:t>(hardcover)</a:t>
            </a:r>
            <a:endParaRPr lang="en-US" dirty="0"/>
          </a:p>
        </p:txBody>
      </p:sp>
      <p:pic>
        <p:nvPicPr>
          <p:cNvPr id="498690" name="Picture 2"/>
          <p:cNvPicPr>
            <a:picLocks noChangeAspect="1" noChangeArrowheads="1"/>
          </p:cNvPicPr>
          <p:nvPr/>
        </p:nvPicPr>
        <p:blipFill>
          <a:blip r:embed="rId4" cstate="print"/>
          <a:srcRect/>
          <a:stretch>
            <a:fillRect/>
          </a:stretch>
        </p:blipFill>
        <p:spPr bwMode="auto">
          <a:xfrm>
            <a:off x="3124200" y="1524000"/>
            <a:ext cx="2743200" cy="408068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smtClean="0">
                <a:latin typeface="Calibri" pitchFamily="34" charset="0"/>
                <a:cs typeface="Calibri" pitchFamily="34" charset="0"/>
              </a:rPr>
              <a:t>Books for the More Serious Student</a:t>
            </a:r>
            <a:endParaRPr lang="en-US" sz="2800" b="1" dirty="0">
              <a:latin typeface="Calibri" pitchFamily="34" charset="0"/>
              <a:cs typeface="Calibri" pitchFamily="34" charset="0"/>
            </a:endParaRPr>
          </a:p>
        </p:txBody>
      </p:sp>
      <p:sp>
        <p:nvSpPr>
          <p:cNvPr id="6" name="Content Placeholder 5"/>
          <p:cNvSpPr>
            <a:spLocks noGrp="1"/>
          </p:cNvSpPr>
          <p:nvPr>
            <p:ph idx="1"/>
          </p:nvPr>
        </p:nvSpPr>
        <p:spPr/>
        <p:txBody>
          <a:bodyPr/>
          <a:lstStyle/>
          <a:p>
            <a:r>
              <a:rPr lang="en-US" b="1" dirty="0" smtClean="0"/>
              <a:t>Commentaries</a:t>
            </a:r>
            <a:endParaRPr lang="en-US" dirty="0" smtClean="0"/>
          </a:p>
          <a:p>
            <a:r>
              <a:rPr lang="en-US" b="1" dirty="0" smtClean="0"/>
              <a:t>Bible Dictionaries and Encyclopedias</a:t>
            </a:r>
          </a:p>
          <a:p>
            <a:r>
              <a:rPr lang="en-US" b="1" dirty="0" smtClean="0"/>
              <a:t>Concordances</a:t>
            </a:r>
          </a:p>
          <a:p>
            <a:r>
              <a:rPr lang="en-US" b="1" dirty="0" smtClean="0"/>
              <a:t>Lexicons and </a:t>
            </a:r>
            <a:r>
              <a:rPr lang="en-US" b="1" dirty="0" smtClean="0"/>
              <a:t>Other Language Helps</a:t>
            </a:r>
            <a:endParaRPr lang="en-US" b="1"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38200"/>
          </a:xfrm>
        </p:spPr>
        <p:txBody>
          <a:bodyPr/>
          <a:lstStyle/>
          <a:p>
            <a:r>
              <a:rPr lang="en-US" sz="4000" b="1" dirty="0" smtClean="0">
                <a:latin typeface="Calibri" pitchFamily="34" charset="0"/>
                <a:cs typeface="Calibri" pitchFamily="34" charset="0"/>
              </a:rPr>
              <a:t>Commentaries</a:t>
            </a:r>
            <a:endParaRPr lang="en-US" sz="2800" b="1" dirty="0">
              <a:latin typeface="Calibri" pitchFamily="34" charset="0"/>
              <a:cs typeface="Calibri" pitchFamily="34" charset="0"/>
            </a:endParaRPr>
          </a:p>
        </p:txBody>
      </p:sp>
      <p:sp>
        <p:nvSpPr>
          <p:cNvPr id="9" name="Content Placeholder 8"/>
          <p:cNvSpPr>
            <a:spLocks noGrp="1"/>
          </p:cNvSpPr>
          <p:nvPr>
            <p:ph idx="1"/>
          </p:nvPr>
        </p:nvSpPr>
        <p:spPr>
          <a:xfrm>
            <a:off x="457200" y="762000"/>
            <a:ext cx="8229600" cy="5943600"/>
          </a:xfrm>
        </p:spPr>
        <p:txBody>
          <a:bodyPr>
            <a:normAutofit fontScale="92500" lnSpcReduction="10000"/>
          </a:bodyPr>
          <a:lstStyle/>
          <a:p>
            <a:r>
              <a:rPr lang="en-US" dirty="0" smtClean="0"/>
              <a:t>Is it a good idea to use Commentaries?</a:t>
            </a:r>
          </a:p>
          <a:p>
            <a:r>
              <a:rPr lang="en-US" dirty="0" smtClean="0"/>
              <a:t>There are some good </a:t>
            </a:r>
            <a:r>
              <a:rPr lang="en-US" u="sng" dirty="0" smtClean="0"/>
              <a:t>sets</a:t>
            </a:r>
            <a:r>
              <a:rPr lang="en-US" dirty="0" smtClean="0"/>
              <a:t> of commentaries (that cover the entire Old and/or New Testament) that you can buy, </a:t>
            </a:r>
            <a:r>
              <a:rPr lang="en-US" dirty="0" smtClean="0"/>
              <a:t>but </a:t>
            </a:r>
            <a:r>
              <a:rPr lang="en-US" dirty="0" smtClean="0"/>
              <a:t>in my opinion it </a:t>
            </a:r>
            <a:r>
              <a:rPr lang="en-US" dirty="0" smtClean="0"/>
              <a:t>is </a:t>
            </a:r>
            <a:r>
              <a:rPr lang="en-US" u="sng" dirty="0" smtClean="0"/>
              <a:t>best</a:t>
            </a:r>
            <a:r>
              <a:rPr lang="en-US" dirty="0" smtClean="0"/>
              <a:t> to buy </a:t>
            </a:r>
            <a:r>
              <a:rPr lang="en-US" dirty="0" smtClean="0"/>
              <a:t>commentaries </a:t>
            </a:r>
            <a:r>
              <a:rPr lang="en-US" u="sng" dirty="0" smtClean="0"/>
              <a:t>individually</a:t>
            </a:r>
            <a:r>
              <a:rPr lang="en-US" dirty="0" smtClean="0"/>
              <a:t> </a:t>
            </a:r>
            <a:r>
              <a:rPr lang="en-US" dirty="0" smtClean="0"/>
              <a:t>for </a:t>
            </a:r>
            <a:r>
              <a:rPr lang="en-US" dirty="0" smtClean="0"/>
              <a:t>each book of the Bible as you study it.</a:t>
            </a:r>
          </a:p>
          <a:p>
            <a:r>
              <a:rPr lang="en-US" dirty="0" smtClean="0"/>
              <a:t>Things to Beware of in a Commentary:</a:t>
            </a:r>
          </a:p>
          <a:p>
            <a:pPr lvl="1"/>
            <a:r>
              <a:rPr lang="en-US" dirty="0" smtClean="0"/>
              <a:t>Bad Theology</a:t>
            </a:r>
          </a:p>
          <a:p>
            <a:pPr lvl="2"/>
            <a:r>
              <a:rPr lang="en-US" dirty="0" smtClean="0"/>
              <a:t>Liberals </a:t>
            </a:r>
          </a:p>
          <a:p>
            <a:pPr lvl="2"/>
            <a:r>
              <a:rPr lang="en-US" dirty="0" smtClean="0"/>
              <a:t>Be aware if a commentator has </a:t>
            </a:r>
            <a:r>
              <a:rPr lang="en-US" b="1" i="1" dirty="0" smtClean="0"/>
              <a:t>areas</a:t>
            </a:r>
            <a:r>
              <a:rPr lang="en-US" dirty="0" smtClean="0"/>
              <a:t> of bad theology</a:t>
            </a:r>
          </a:p>
          <a:p>
            <a:pPr lvl="1"/>
            <a:r>
              <a:rPr lang="en-US" dirty="0" smtClean="0"/>
              <a:t>Too shallow</a:t>
            </a:r>
          </a:p>
          <a:p>
            <a:pPr lvl="1"/>
            <a:r>
              <a:rPr lang="en-US" dirty="0" smtClean="0"/>
              <a:t>Too wordy</a:t>
            </a:r>
          </a:p>
          <a:p>
            <a:pPr lvl="1"/>
            <a:r>
              <a:rPr lang="en-US" dirty="0" smtClean="0"/>
              <a:t>Too technical (for </a:t>
            </a:r>
            <a:r>
              <a:rPr lang="en-US" u="sng" dirty="0" smtClean="0"/>
              <a:t>you</a:t>
            </a:r>
            <a:r>
              <a:rPr lang="en-US" dirty="0" smtClean="0"/>
              <a:t>)</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p:cTn id="28"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 calcmode="lin" valueType="num">
                                      <p:cBhvr>
                                        <p:cTn id="35"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 calcmode="lin" valueType="num">
                                      <p:cBhvr>
                                        <p:cTn id="42"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p:cTn id="49"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9">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 calcmode="lin" valueType="num">
                                      <p:cBhvr>
                                        <p:cTn id="56"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9">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9">
                                            <p:txEl>
                                              <p:pRg st="8" end="8"/>
                                            </p:txEl>
                                          </p:spTgt>
                                        </p:tgtEl>
                                        <p:attrNameLst>
                                          <p:attrName>style.visibility</p:attrName>
                                        </p:attrNameLst>
                                      </p:cBhvr>
                                      <p:to>
                                        <p:strVal val="visible"/>
                                      </p:to>
                                    </p:set>
                                    <p:anim calcmode="lin" valueType="num">
                                      <p:cBhvr>
                                        <p:cTn id="63"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9">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4000" b="1" dirty="0" smtClean="0">
                <a:latin typeface="Calibri" pitchFamily="34" charset="0"/>
                <a:cs typeface="Calibri" pitchFamily="34" charset="0"/>
              </a:rPr>
              <a:t>Commentaries</a:t>
            </a:r>
            <a:endParaRPr lang="en-US" sz="2800" b="1" dirty="0">
              <a:latin typeface="Calibri" pitchFamily="34" charset="0"/>
              <a:cs typeface="Calibri" pitchFamily="34" charset="0"/>
            </a:endParaRPr>
          </a:p>
        </p:txBody>
      </p:sp>
      <p:sp>
        <p:nvSpPr>
          <p:cNvPr id="8" name="TextBox 7"/>
          <p:cNvSpPr txBox="1"/>
          <p:nvPr/>
        </p:nvSpPr>
        <p:spPr>
          <a:xfrm>
            <a:off x="76200" y="6488668"/>
            <a:ext cx="3172728" cy="369332"/>
          </a:xfrm>
          <a:prstGeom prst="rect">
            <a:avLst/>
          </a:prstGeom>
          <a:noFill/>
        </p:spPr>
        <p:txBody>
          <a:bodyPr wrap="none" rtlCol="0">
            <a:spAutoFit/>
          </a:bodyPr>
          <a:lstStyle/>
          <a:p>
            <a:r>
              <a:rPr lang="en-US" dirty="0" smtClean="0"/>
              <a:t>http://www.christianbook.com</a:t>
            </a:r>
            <a:endParaRPr lang="en-US" dirty="0"/>
          </a:p>
        </p:txBody>
      </p:sp>
      <p:pic>
        <p:nvPicPr>
          <p:cNvPr id="499714" name="Picture 2"/>
          <p:cNvPicPr>
            <a:picLocks noChangeAspect="1" noChangeArrowheads="1"/>
          </p:cNvPicPr>
          <p:nvPr/>
        </p:nvPicPr>
        <p:blipFill>
          <a:blip r:embed="rId4" cstate="print"/>
          <a:srcRect/>
          <a:stretch>
            <a:fillRect/>
          </a:stretch>
        </p:blipFill>
        <p:spPr bwMode="auto">
          <a:xfrm>
            <a:off x="914400" y="2133600"/>
            <a:ext cx="7370763" cy="3152775"/>
          </a:xfrm>
          <a:prstGeom prst="rect">
            <a:avLst/>
          </a:prstGeom>
          <a:noFill/>
          <a:ln w="9525">
            <a:noFill/>
            <a:miter lim="800000"/>
            <a:headEnd/>
            <a:tailEnd/>
          </a:ln>
        </p:spPr>
      </p:pic>
      <p:pic>
        <p:nvPicPr>
          <p:cNvPr id="499715" name="Picture 3"/>
          <p:cNvPicPr>
            <a:picLocks noChangeAspect="1" noChangeArrowheads="1"/>
          </p:cNvPicPr>
          <p:nvPr/>
        </p:nvPicPr>
        <p:blipFill>
          <a:blip r:embed="rId5" cstate="print"/>
          <a:srcRect/>
          <a:stretch>
            <a:fillRect/>
          </a:stretch>
        </p:blipFill>
        <p:spPr bwMode="auto">
          <a:xfrm>
            <a:off x="914400" y="1219200"/>
            <a:ext cx="3086100" cy="8572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4000" b="1" dirty="0" smtClean="0">
                <a:latin typeface="Calibri" pitchFamily="34" charset="0"/>
                <a:cs typeface="Calibri" pitchFamily="34" charset="0"/>
              </a:rPr>
              <a:t>Commentaries</a:t>
            </a:r>
            <a:endParaRPr lang="en-US" sz="2800" b="1" dirty="0">
              <a:latin typeface="Calibri" pitchFamily="34" charset="0"/>
              <a:cs typeface="Calibri" pitchFamily="34" charset="0"/>
            </a:endParaRPr>
          </a:p>
        </p:txBody>
      </p:sp>
      <p:sp>
        <p:nvSpPr>
          <p:cNvPr id="8" name="TextBox 7"/>
          <p:cNvSpPr txBox="1"/>
          <p:nvPr/>
        </p:nvSpPr>
        <p:spPr>
          <a:xfrm>
            <a:off x="76200" y="6488668"/>
            <a:ext cx="3172728" cy="369332"/>
          </a:xfrm>
          <a:prstGeom prst="rect">
            <a:avLst/>
          </a:prstGeom>
          <a:noFill/>
        </p:spPr>
        <p:txBody>
          <a:bodyPr wrap="none" rtlCol="0">
            <a:spAutoFit/>
          </a:bodyPr>
          <a:lstStyle/>
          <a:p>
            <a:r>
              <a:rPr lang="en-US" dirty="0" smtClean="0"/>
              <a:t>http://www.christianbook.com</a:t>
            </a:r>
            <a:endParaRPr lang="en-US" dirty="0"/>
          </a:p>
        </p:txBody>
      </p:sp>
      <p:pic>
        <p:nvPicPr>
          <p:cNvPr id="499715" name="Picture 3"/>
          <p:cNvPicPr>
            <a:picLocks noChangeAspect="1" noChangeArrowheads="1"/>
          </p:cNvPicPr>
          <p:nvPr/>
        </p:nvPicPr>
        <p:blipFill>
          <a:blip r:embed="rId4" cstate="print"/>
          <a:srcRect/>
          <a:stretch>
            <a:fillRect/>
          </a:stretch>
        </p:blipFill>
        <p:spPr bwMode="auto">
          <a:xfrm>
            <a:off x="914400" y="1219200"/>
            <a:ext cx="3086100" cy="857250"/>
          </a:xfrm>
          <a:prstGeom prst="rect">
            <a:avLst/>
          </a:prstGeom>
          <a:noFill/>
          <a:ln w="9525">
            <a:noFill/>
            <a:miter lim="800000"/>
            <a:headEnd/>
            <a:tailEnd/>
          </a:ln>
        </p:spPr>
      </p:pic>
      <p:pic>
        <p:nvPicPr>
          <p:cNvPr id="507906" name="Picture 2"/>
          <p:cNvPicPr>
            <a:picLocks noChangeAspect="1" noChangeArrowheads="1"/>
          </p:cNvPicPr>
          <p:nvPr/>
        </p:nvPicPr>
        <p:blipFill>
          <a:blip r:embed="rId5" cstate="print"/>
          <a:srcRect/>
          <a:stretch>
            <a:fillRect/>
          </a:stretch>
        </p:blipFill>
        <p:spPr bwMode="auto">
          <a:xfrm>
            <a:off x="914400" y="2438400"/>
            <a:ext cx="7087419" cy="215653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4000" b="1" dirty="0" smtClean="0">
                <a:solidFill>
                  <a:srgbClr val="00B0F0"/>
                </a:solidFill>
                <a:effectLst>
                  <a:outerShdw blurRad="76200" dist="63500" dir="2700000" algn="tl" rotWithShape="0">
                    <a:prstClr val="black"/>
                  </a:outerShdw>
                </a:effectLst>
              </a:rPr>
              <a:t>Observation – What Does It Say?</a:t>
            </a:r>
            <a:endParaRPr lang="en-US" sz="4000" b="1" dirty="0">
              <a:solidFill>
                <a:srgbClr val="00B0F0"/>
              </a:solidFill>
              <a:effectLst>
                <a:outerShdw blurRad="76200" dist="63500" dir="2700000" algn="tl" rotWithShape="0">
                  <a:prstClr val="black"/>
                </a:outerShdw>
              </a:effectLst>
            </a:endParaRPr>
          </a:p>
        </p:txBody>
      </p:sp>
      <p:sp>
        <p:nvSpPr>
          <p:cNvPr id="3" name="Content Placeholder 2"/>
          <p:cNvSpPr>
            <a:spLocks noGrp="1"/>
          </p:cNvSpPr>
          <p:nvPr>
            <p:ph idx="1"/>
          </p:nvPr>
        </p:nvSpPr>
        <p:spPr>
          <a:xfrm>
            <a:off x="457200" y="685800"/>
            <a:ext cx="8229600" cy="5943600"/>
          </a:xfrm>
        </p:spPr>
        <p:txBody>
          <a:bodyPr>
            <a:normAutofit fontScale="85000" lnSpcReduction="20000"/>
          </a:bodyPr>
          <a:lstStyle/>
          <a:p>
            <a:r>
              <a:rPr lang="en-US" sz="3300" b="1" dirty="0" smtClean="0">
                <a:effectLst>
                  <a:glow rad="101600">
                    <a:schemeClr val="accent5">
                      <a:satMod val="175000"/>
                      <a:alpha val="40000"/>
                    </a:schemeClr>
                  </a:glow>
                </a:effectLst>
              </a:rPr>
              <a:t>Read the text in several translations </a:t>
            </a:r>
            <a:endParaRPr lang="en-US" sz="3300" dirty="0" smtClean="0">
              <a:effectLst>
                <a:glow rad="101600">
                  <a:schemeClr val="accent5">
                    <a:satMod val="175000"/>
                    <a:alpha val="40000"/>
                  </a:schemeClr>
                </a:glow>
              </a:effectLst>
            </a:endParaRPr>
          </a:p>
          <a:p>
            <a:pPr lvl="1"/>
            <a:r>
              <a:rPr lang="en-US" sz="3100" dirty="0" smtClean="0">
                <a:effectLst>
                  <a:glow rad="101600">
                    <a:schemeClr val="accent5">
                      <a:satMod val="175000"/>
                      <a:alpha val="40000"/>
                    </a:schemeClr>
                  </a:glow>
                </a:effectLst>
              </a:rPr>
              <a:t>It is generally best to use a somewhat literal contemporary translation done by a team of reputable scholars (I recommend the NIV, ESV,  or the NASB) as your base translation from which you will do your main work. </a:t>
            </a:r>
          </a:p>
          <a:p>
            <a:pPr lvl="1"/>
            <a:r>
              <a:rPr lang="en-US" sz="3100" dirty="0" smtClean="0">
                <a:effectLst>
                  <a:glow rad="101600">
                    <a:schemeClr val="accent5">
                      <a:satMod val="175000"/>
                      <a:alpha val="40000"/>
                    </a:schemeClr>
                  </a:glow>
                </a:effectLst>
              </a:rPr>
              <a:t>But after having read the text in this translation, try reading it in other translations. Sometimes the best commentary on a passage is another translation. </a:t>
            </a:r>
          </a:p>
          <a:p>
            <a:pPr lvl="1"/>
            <a:r>
              <a:rPr lang="en-US" sz="3100" dirty="0" smtClean="0">
                <a:effectLst>
                  <a:glow rad="101600">
                    <a:schemeClr val="accent5">
                      <a:satMod val="175000"/>
                      <a:alpha val="40000"/>
                    </a:schemeClr>
                  </a:glow>
                </a:effectLst>
              </a:rPr>
              <a:t>Try reading different types of translations. Differences in good translations sometimes show that from a linguistic standpoint a passage can be translated more than one way. </a:t>
            </a:r>
          </a:p>
          <a:p>
            <a:pPr lvl="2"/>
            <a:r>
              <a:rPr lang="en-US" sz="2800" dirty="0" smtClean="0">
                <a:effectLst>
                  <a:glow rad="101600">
                    <a:schemeClr val="accent5">
                      <a:satMod val="175000"/>
                      <a:alpha val="40000"/>
                    </a:schemeClr>
                  </a:glow>
                </a:effectLst>
              </a:rPr>
              <a:t>Paraphrased translations, if done well, can give fuller sense to a text. </a:t>
            </a:r>
          </a:p>
          <a:p>
            <a:pPr lvl="2"/>
            <a:r>
              <a:rPr lang="en-US" sz="2800" dirty="0" smtClean="0">
                <a:effectLst>
                  <a:glow rad="101600">
                    <a:schemeClr val="accent5">
                      <a:satMod val="175000"/>
                      <a:alpha val="40000"/>
                    </a:schemeClr>
                  </a:glow>
                </a:effectLst>
              </a:rPr>
              <a:t>Amplified translations often bring out other possible word meanings, etc. </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4000" b="1" dirty="0" smtClean="0">
                <a:latin typeface="Calibri" pitchFamily="34" charset="0"/>
                <a:cs typeface="Calibri" pitchFamily="34" charset="0"/>
              </a:rPr>
              <a:t>Commentaries</a:t>
            </a:r>
            <a:endParaRPr lang="en-US" sz="2800" b="1" dirty="0">
              <a:latin typeface="Calibri" pitchFamily="34" charset="0"/>
              <a:cs typeface="Calibri" pitchFamily="34" charset="0"/>
            </a:endParaRPr>
          </a:p>
        </p:txBody>
      </p:sp>
      <p:sp>
        <p:nvSpPr>
          <p:cNvPr id="8" name="TextBox 7"/>
          <p:cNvSpPr txBox="1"/>
          <p:nvPr/>
        </p:nvSpPr>
        <p:spPr>
          <a:xfrm>
            <a:off x="76200" y="6488668"/>
            <a:ext cx="3172728" cy="369332"/>
          </a:xfrm>
          <a:prstGeom prst="rect">
            <a:avLst/>
          </a:prstGeom>
          <a:noFill/>
        </p:spPr>
        <p:txBody>
          <a:bodyPr wrap="none" rtlCol="0">
            <a:spAutoFit/>
          </a:bodyPr>
          <a:lstStyle/>
          <a:p>
            <a:r>
              <a:rPr lang="en-US" dirty="0" smtClean="0"/>
              <a:t>http://www.christianbook.com</a:t>
            </a:r>
            <a:endParaRPr lang="en-US" dirty="0"/>
          </a:p>
        </p:txBody>
      </p:sp>
      <p:pic>
        <p:nvPicPr>
          <p:cNvPr id="499715" name="Picture 3"/>
          <p:cNvPicPr>
            <a:picLocks noChangeAspect="1" noChangeArrowheads="1"/>
          </p:cNvPicPr>
          <p:nvPr/>
        </p:nvPicPr>
        <p:blipFill>
          <a:blip r:embed="rId4" cstate="print"/>
          <a:srcRect/>
          <a:stretch>
            <a:fillRect/>
          </a:stretch>
        </p:blipFill>
        <p:spPr bwMode="auto">
          <a:xfrm>
            <a:off x="914400" y="1219200"/>
            <a:ext cx="3086100" cy="857250"/>
          </a:xfrm>
          <a:prstGeom prst="rect">
            <a:avLst/>
          </a:prstGeom>
          <a:noFill/>
          <a:ln w="9525">
            <a:noFill/>
            <a:miter lim="800000"/>
            <a:headEnd/>
            <a:tailEnd/>
          </a:ln>
        </p:spPr>
      </p:pic>
      <p:pic>
        <p:nvPicPr>
          <p:cNvPr id="503810" name="Picture 2"/>
          <p:cNvPicPr>
            <a:picLocks noChangeAspect="1" noChangeArrowheads="1"/>
          </p:cNvPicPr>
          <p:nvPr/>
        </p:nvPicPr>
        <p:blipFill>
          <a:blip r:embed="rId5" cstate="print"/>
          <a:srcRect/>
          <a:stretch>
            <a:fillRect/>
          </a:stretch>
        </p:blipFill>
        <p:spPr bwMode="auto">
          <a:xfrm>
            <a:off x="914400" y="2209800"/>
            <a:ext cx="7041011" cy="28956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4000" b="1" dirty="0" smtClean="0">
                <a:latin typeface="Calibri" pitchFamily="34" charset="0"/>
                <a:cs typeface="Calibri" pitchFamily="34" charset="0"/>
              </a:rPr>
              <a:t>Commentaries</a:t>
            </a:r>
            <a:endParaRPr lang="en-US" sz="2800" b="1" dirty="0">
              <a:latin typeface="Calibri" pitchFamily="34" charset="0"/>
              <a:cs typeface="Calibri" pitchFamily="34" charset="0"/>
            </a:endParaRPr>
          </a:p>
        </p:txBody>
      </p:sp>
      <p:sp>
        <p:nvSpPr>
          <p:cNvPr id="8" name="TextBox 7"/>
          <p:cNvSpPr txBox="1"/>
          <p:nvPr/>
        </p:nvSpPr>
        <p:spPr>
          <a:xfrm>
            <a:off x="76200" y="6488668"/>
            <a:ext cx="3172728" cy="369332"/>
          </a:xfrm>
          <a:prstGeom prst="rect">
            <a:avLst/>
          </a:prstGeom>
          <a:noFill/>
        </p:spPr>
        <p:txBody>
          <a:bodyPr wrap="none" rtlCol="0">
            <a:spAutoFit/>
          </a:bodyPr>
          <a:lstStyle/>
          <a:p>
            <a:r>
              <a:rPr lang="en-US" dirty="0" smtClean="0"/>
              <a:t>http://www.christianbook.com</a:t>
            </a:r>
            <a:endParaRPr lang="en-US" dirty="0"/>
          </a:p>
        </p:txBody>
      </p:sp>
      <p:pic>
        <p:nvPicPr>
          <p:cNvPr id="499715" name="Picture 3"/>
          <p:cNvPicPr>
            <a:picLocks noChangeAspect="1" noChangeArrowheads="1"/>
          </p:cNvPicPr>
          <p:nvPr/>
        </p:nvPicPr>
        <p:blipFill>
          <a:blip r:embed="rId4" cstate="print"/>
          <a:srcRect/>
          <a:stretch>
            <a:fillRect/>
          </a:stretch>
        </p:blipFill>
        <p:spPr bwMode="auto">
          <a:xfrm>
            <a:off x="914400" y="1219200"/>
            <a:ext cx="3086100" cy="857250"/>
          </a:xfrm>
          <a:prstGeom prst="rect">
            <a:avLst/>
          </a:prstGeom>
          <a:noFill/>
          <a:ln w="9525">
            <a:noFill/>
            <a:miter lim="800000"/>
            <a:headEnd/>
            <a:tailEnd/>
          </a:ln>
        </p:spPr>
      </p:pic>
      <p:pic>
        <p:nvPicPr>
          <p:cNvPr id="504834" name="Picture 2"/>
          <p:cNvPicPr>
            <a:picLocks noChangeAspect="1" noChangeArrowheads="1"/>
          </p:cNvPicPr>
          <p:nvPr/>
        </p:nvPicPr>
        <p:blipFill>
          <a:blip r:embed="rId5" cstate="print"/>
          <a:srcRect/>
          <a:stretch>
            <a:fillRect/>
          </a:stretch>
        </p:blipFill>
        <p:spPr bwMode="auto">
          <a:xfrm>
            <a:off x="914400" y="2209800"/>
            <a:ext cx="6787243" cy="236371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4000" b="1" dirty="0" smtClean="0">
                <a:latin typeface="Calibri" pitchFamily="34" charset="0"/>
                <a:cs typeface="Calibri" pitchFamily="34" charset="0"/>
              </a:rPr>
              <a:t>Commentaries</a:t>
            </a:r>
            <a:endParaRPr lang="en-US" sz="2800" b="1" dirty="0">
              <a:latin typeface="Calibri" pitchFamily="34" charset="0"/>
              <a:cs typeface="Calibri" pitchFamily="34" charset="0"/>
            </a:endParaRPr>
          </a:p>
        </p:txBody>
      </p:sp>
      <p:sp>
        <p:nvSpPr>
          <p:cNvPr id="8" name="TextBox 7"/>
          <p:cNvSpPr txBox="1"/>
          <p:nvPr/>
        </p:nvSpPr>
        <p:spPr>
          <a:xfrm>
            <a:off x="76200" y="6488668"/>
            <a:ext cx="3172728" cy="369332"/>
          </a:xfrm>
          <a:prstGeom prst="rect">
            <a:avLst/>
          </a:prstGeom>
          <a:noFill/>
        </p:spPr>
        <p:txBody>
          <a:bodyPr wrap="none" rtlCol="0">
            <a:spAutoFit/>
          </a:bodyPr>
          <a:lstStyle/>
          <a:p>
            <a:r>
              <a:rPr lang="en-US" dirty="0" smtClean="0"/>
              <a:t>http://www.christianbook.com</a:t>
            </a:r>
            <a:endParaRPr lang="en-US" dirty="0"/>
          </a:p>
        </p:txBody>
      </p:sp>
      <p:pic>
        <p:nvPicPr>
          <p:cNvPr id="499715" name="Picture 3"/>
          <p:cNvPicPr>
            <a:picLocks noChangeAspect="1" noChangeArrowheads="1"/>
          </p:cNvPicPr>
          <p:nvPr/>
        </p:nvPicPr>
        <p:blipFill>
          <a:blip r:embed="rId4" cstate="print"/>
          <a:srcRect/>
          <a:stretch>
            <a:fillRect/>
          </a:stretch>
        </p:blipFill>
        <p:spPr bwMode="auto">
          <a:xfrm>
            <a:off x="914400" y="1219200"/>
            <a:ext cx="3086100" cy="857250"/>
          </a:xfrm>
          <a:prstGeom prst="rect">
            <a:avLst/>
          </a:prstGeom>
          <a:noFill/>
          <a:ln w="9525">
            <a:noFill/>
            <a:miter lim="800000"/>
            <a:headEnd/>
            <a:tailEnd/>
          </a:ln>
        </p:spPr>
      </p:pic>
      <p:pic>
        <p:nvPicPr>
          <p:cNvPr id="505858" name="Picture 2"/>
          <p:cNvPicPr>
            <a:picLocks noChangeAspect="1" noChangeArrowheads="1"/>
          </p:cNvPicPr>
          <p:nvPr/>
        </p:nvPicPr>
        <p:blipFill>
          <a:blip r:embed="rId5" cstate="print"/>
          <a:srcRect/>
          <a:stretch>
            <a:fillRect/>
          </a:stretch>
        </p:blipFill>
        <p:spPr bwMode="auto">
          <a:xfrm>
            <a:off x="914400" y="2209800"/>
            <a:ext cx="6879258" cy="2667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4000" b="1" dirty="0" smtClean="0">
                <a:latin typeface="Calibri" pitchFamily="34" charset="0"/>
                <a:cs typeface="Calibri" pitchFamily="34" charset="0"/>
              </a:rPr>
              <a:t>Bible Dictionaries and Encyclopedias</a:t>
            </a:r>
            <a:endParaRPr lang="en-US" sz="2800" b="1" dirty="0">
              <a:latin typeface="Calibri" pitchFamily="34" charset="0"/>
              <a:cs typeface="Calibri" pitchFamily="34" charset="0"/>
            </a:endParaRPr>
          </a:p>
        </p:txBody>
      </p:sp>
      <p:sp>
        <p:nvSpPr>
          <p:cNvPr id="8" name="TextBox 7"/>
          <p:cNvSpPr txBox="1"/>
          <p:nvPr/>
        </p:nvSpPr>
        <p:spPr>
          <a:xfrm>
            <a:off x="76200" y="6488668"/>
            <a:ext cx="3172728" cy="369332"/>
          </a:xfrm>
          <a:prstGeom prst="rect">
            <a:avLst/>
          </a:prstGeom>
          <a:noFill/>
        </p:spPr>
        <p:txBody>
          <a:bodyPr wrap="none" rtlCol="0">
            <a:spAutoFit/>
          </a:bodyPr>
          <a:lstStyle/>
          <a:p>
            <a:r>
              <a:rPr lang="en-US" dirty="0" smtClean="0"/>
              <a:t>http://www.christianbook.com</a:t>
            </a:r>
            <a:endParaRPr lang="en-US" dirty="0"/>
          </a:p>
        </p:txBody>
      </p:sp>
      <p:pic>
        <p:nvPicPr>
          <p:cNvPr id="501762" name="Picture 2"/>
          <p:cNvPicPr>
            <a:picLocks noChangeAspect="1" noChangeArrowheads="1"/>
          </p:cNvPicPr>
          <p:nvPr/>
        </p:nvPicPr>
        <p:blipFill>
          <a:blip r:embed="rId4" cstate="print"/>
          <a:srcRect/>
          <a:stretch>
            <a:fillRect/>
          </a:stretch>
        </p:blipFill>
        <p:spPr bwMode="auto">
          <a:xfrm>
            <a:off x="838200" y="1676400"/>
            <a:ext cx="7108848" cy="26431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4000" b="1" dirty="0" smtClean="0">
                <a:latin typeface="Calibri" pitchFamily="34" charset="0"/>
                <a:cs typeface="Calibri" pitchFamily="34" charset="0"/>
              </a:rPr>
              <a:t>Bible Dictionaries and Encyclopedias</a:t>
            </a:r>
          </a:p>
        </p:txBody>
      </p:sp>
      <p:sp>
        <p:nvSpPr>
          <p:cNvPr id="8" name="TextBox 7"/>
          <p:cNvSpPr txBox="1"/>
          <p:nvPr/>
        </p:nvSpPr>
        <p:spPr>
          <a:xfrm>
            <a:off x="76200" y="6488668"/>
            <a:ext cx="3172728" cy="369332"/>
          </a:xfrm>
          <a:prstGeom prst="rect">
            <a:avLst/>
          </a:prstGeom>
          <a:noFill/>
        </p:spPr>
        <p:txBody>
          <a:bodyPr wrap="none" rtlCol="0">
            <a:spAutoFit/>
          </a:bodyPr>
          <a:lstStyle/>
          <a:p>
            <a:r>
              <a:rPr lang="en-US" dirty="0" smtClean="0"/>
              <a:t>http://www.christianbook.com</a:t>
            </a:r>
            <a:endParaRPr lang="en-US" dirty="0"/>
          </a:p>
        </p:txBody>
      </p:sp>
      <p:pic>
        <p:nvPicPr>
          <p:cNvPr id="500738" name="Picture 2"/>
          <p:cNvPicPr>
            <a:picLocks noChangeAspect="1" noChangeArrowheads="1"/>
          </p:cNvPicPr>
          <p:nvPr/>
        </p:nvPicPr>
        <p:blipFill>
          <a:blip r:embed="rId4" cstate="print"/>
          <a:srcRect/>
          <a:stretch>
            <a:fillRect/>
          </a:stretch>
        </p:blipFill>
        <p:spPr bwMode="auto">
          <a:xfrm>
            <a:off x="1306163" y="1981200"/>
            <a:ext cx="6703564" cy="2971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4000" b="1" dirty="0" smtClean="0"/>
              <a:t>Concordances</a:t>
            </a:r>
            <a:endParaRPr lang="en-US" sz="2800" b="1" dirty="0">
              <a:latin typeface="Calibri" pitchFamily="34" charset="0"/>
              <a:cs typeface="Calibri" pitchFamily="34" charset="0"/>
            </a:endParaRPr>
          </a:p>
        </p:txBody>
      </p:sp>
      <p:sp>
        <p:nvSpPr>
          <p:cNvPr id="8" name="TextBox 7"/>
          <p:cNvSpPr txBox="1"/>
          <p:nvPr/>
        </p:nvSpPr>
        <p:spPr>
          <a:xfrm>
            <a:off x="76200" y="6488668"/>
            <a:ext cx="3172728" cy="369332"/>
          </a:xfrm>
          <a:prstGeom prst="rect">
            <a:avLst/>
          </a:prstGeom>
          <a:noFill/>
        </p:spPr>
        <p:txBody>
          <a:bodyPr wrap="none" rtlCol="0">
            <a:spAutoFit/>
          </a:bodyPr>
          <a:lstStyle/>
          <a:p>
            <a:r>
              <a:rPr lang="en-US" dirty="0" smtClean="0"/>
              <a:t>http://www.christianbook.com</a:t>
            </a:r>
            <a:endParaRPr lang="en-US" dirty="0"/>
          </a:p>
        </p:txBody>
      </p:sp>
      <p:pic>
        <p:nvPicPr>
          <p:cNvPr id="502786" name="Picture 2"/>
          <p:cNvPicPr>
            <a:picLocks noChangeAspect="1" noChangeArrowheads="1"/>
          </p:cNvPicPr>
          <p:nvPr/>
        </p:nvPicPr>
        <p:blipFill>
          <a:blip r:embed="rId4" cstate="print"/>
          <a:srcRect/>
          <a:stretch>
            <a:fillRect/>
          </a:stretch>
        </p:blipFill>
        <p:spPr bwMode="auto">
          <a:xfrm>
            <a:off x="1222979" y="914401"/>
            <a:ext cx="7283080" cy="3428999"/>
          </a:xfrm>
          <a:prstGeom prst="rect">
            <a:avLst/>
          </a:prstGeom>
          <a:noFill/>
          <a:ln w="9525">
            <a:noFill/>
            <a:miter lim="800000"/>
            <a:headEnd/>
            <a:tailEnd/>
          </a:ln>
        </p:spPr>
      </p:pic>
      <p:pic>
        <p:nvPicPr>
          <p:cNvPr id="6" name="Picture 5" descr="Strongs Concordance - table of contents.jpg"/>
          <p:cNvPicPr>
            <a:picLocks noChangeAspect="1"/>
          </p:cNvPicPr>
          <p:nvPr/>
        </p:nvPicPr>
        <p:blipFill>
          <a:blip r:embed="rId5" cstate="print"/>
          <a:stretch>
            <a:fillRect/>
          </a:stretch>
        </p:blipFill>
        <p:spPr>
          <a:xfrm>
            <a:off x="1066800" y="914400"/>
            <a:ext cx="7467600" cy="5403385"/>
          </a:xfrm>
          <a:prstGeom prst="rect">
            <a:avLst/>
          </a:prstGeom>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4000" b="1" dirty="0" smtClean="0">
                <a:latin typeface="Calibri" pitchFamily="34" charset="0"/>
                <a:cs typeface="Calibri" pitchFamily="34" charset="0"/>
              </a:rPr>
              <a:t>Lexicons and </a:t>
            </a:r>
            <a:r>
              <a:rPr lang="en-US" sz="4000" b="1" dirty="0" smtClean="0">
                <a:latin typeface="Calibri" pitchFamily="34" charset="0"/>
                <a:cs typeface="Calibri" pitchFamily="34" charset="0"/>
              </a:rPr>
              <a:t>Other Language Helps</a:t>
            </a:r>
            <a:endParaRPr lang="en-US" sz="4000" b="1" dirty="0" smtClean="0">
              <a:latin typeface="Calibri" pitchFamily="34" charset="0"/>
              <a:cs typeface="Calibri" pitchFamily="34" charset="0"/>
            </a:endParaRPr>
          </a:p>
        </p:txBody>
      </p:sp>
      <p:sp>
        <p:nvSpPr>
          <p:cNvPr id="8" name="TextBox 7"/>
          <p:cNvSpPr txBox="1"/>
          <p:nvPr/>
        </p:nvSpPr>
        <p:spPr>
          <a:xfrm>
            <a:off x="76200" y="6488668"/>
            <a:ext cx="3172728" cy="369332"/>
          </a:xfrm>
          <a:prstGeom prst="rect">
            <a:avLst/>
          </a:prstGeom>
          <a:noFill/>
        </p:spPr>
        <p:txBody>
          <a:bodyPr wrap="none" rtlCol="0">
            <a:spAutoFit/>
          </a:bodyPr>
          <a:lstStyle/>
          <a:p>
            <a:r>
              <a:rPr lang="en-US" dirty="0" smtClean="0"/>
              <a:t>http://www.christianbook.com</a:t>
            </a:r>
            <a:endParaRPr lang="en-US" dirty="0"/>
          </a:p>
        </p:txBody>
      </p:sp>
      <p:pic>
        <p:nvPicPr>
          <p:cNvPr id="509954" name="Picture 2"/>
          <p:cNvPicPr>
            <a:picLocks noChangeAspect="1" noChangeArrowheads="1"/>
          </p:cNvPicPr>
          <p:nvPr/>
        </p:nvPicPr>
        <p:blipFill>
          <a:blip r:embed="rId4" cstate="print"/>
          <a:srcRect/>
          <a:stretch>
            <a:fillRect/>
          </a:stretch>
        </p:blipFill>
        <p:spPr bwMode="auto">
          <a:xfrm>
            <a:off x="609600" y="1066800"/>
            <a:ext cx="8168115" cy="42814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4000" b="1" dirty="0" smtClean="0">
                <a:latin typeface="Calibri" pitchFamily="34" charset="0"/>
                <a:cs typeface="Calibri" pitchFamily="34" charset="0"/>
              </a:rPr>
              <a:t>Lexicons and Other Language Helps</a:t>
            </a:r>
            <a:endParaRPr lang="en-US" sz="2800" b="1" dirty="0">
              <a:latin typeface="Calibri" pitchFamily="34" charset="0"/>
              <a:cs typeface="Calibri" pitchFamily="34" charset="0"/>
            </a:endParaRPr>
          </a:p>
        </p:txBody>
      </p:sp>
      <p:sp>
        <p:nvSpPr>
          <p:cNvPr id="8" name="TextBox 7"/>
          <p:cNvSpPr txBox="1"/>
          <p:nvPr/>
        </p:nvSpPr>
        <p:spPr>
          <a:xfrm>
            <a:off x="76200" y="6488668"/>
            <a:ext cx="3172728" cy="369332"/>
          </a:xfrm>
          <a:prstGeom prst="rect">
            <a:avLst/>
          </a:prstGeom>
          <a:noFill/>
        </p:spPr>
        <p:txBody>
          <a:bodyPr wrap="none" rtlCol="0">
            <a:spAutoFit/>
          </a:bodyPr>
          <a:lstStyle/>
          <a:p>
            <a:r>
              <a:rPr lang="en-US" dirty="0" smtClean="0"/>
              <a:t>http://www.christianbook.com</a:t>
            </a:r>
            <a:endParaRPr lang="en-US" dirty="0"/>
          </a:p>
        </p:txBody>
      </p:sp>
      <p:pic>
        <p:nvPicPr>
          <p:cNvPr id="506882" name="Picture 2"/>
          <p:cNvPicPr>
            <a:picLocks noChangeAspect="1" noChangeArrowheads="1"/>
          </p:cNvPicPr>
          <p:nvPr/>
        </p:nvPicPr>
        <p:blipFill>
          <a:blip r:embed="rId4" cstate="print"/>
          <a:srcRect/>
          <a:stretch>
            <a:fillRect/>
          </a:stretch>
        </p:blipFill>
        <p:spPr bwMode="auto">
          <a:xfrm>
            <a:off x="838200" y="1447800"/>
            <a:ext cx="6997700" cy="2209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solidFill>
                  <a:schemeClr val="bg1"/>
                </a:solidFill>
                <a:effectLst>
                  <a:outerShdw blurRad="76200" dist="63500" dir="2700000" algn="tl" rotWithShape="0">
                    <a:prstClr val="black"/>
                  </a:outerShdw>
                </a:effectLst>
              </a:rPr>
              <a:t>Observation</a:t>
            </a:r>
            <a:endParaRPr lang="en-US" sz="9600" dirty="0">
              <a:solidFill>
                <a:schemeClr val="bg1"/>
              </a:solidFill>
              <a:effectLst>
                <a:outerShdw blurRad="76200" dist="63500" dir="2700000" algn="tl" rotWithShape="0">
                  <a:prstClr val="black"/>
                </a:outerShdw>
              </a:effectLst>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4000" b="1" dirty="0" smtClean="0">
                <a:solidFill>
                  <a:srgbClr val="00B0F0"/>
                </a:solidFill>
                <a:effectLst>
                  <a:outerShdw blurRad="76200" dist="63500" dir="2700000" algn="tl" rotWithShape="0">
                    <a:prstClr val="black"/>
                  </a:outerShdw>
                </a:effectLst>
              </a:rPr>
              <a:t>Observation – What Does It Say?</a:t>
            </a:r>
            <a:endParaRPr lang="en-US" sz="4000" b="1" dirty="0">
              <a:solidFill>
                <a:srgbClr val="00B0F0"/>
              </a:solidFill>
              <a:effectLst>
                <a:outerShdw blurRad="76200" dist="63500" dir="2700000" algn="tl" rotWithShape="0">
                  <a:prstClr val="black"/>
                </a:outerShdw>
              </a:effectLst>
            </a:endParaRPr>
          </a:p>
        </p:txBody>
      </p:sp>
      <p:sp>
        <p:nvSpPr>
          <p:cNvPr id="3" name="Content Placeholder 2"/>
          <p:cNvSpPr>
            <a:spLocks noGrp="1"/>
          </p:cNvSpPr>
          <p:nvPr>
            <p:ph idx="1"/>
          </p:nvPr>
        </p:nvSpPr>
        <p:spPr>
          <a:xfrm>
            <a:off x="457200" y="685800"/>
            <a:ext cx="8229600" cy="5943600"/>
          </a:xfrm>
        </p:spPr>
        <p:txBody>
          <a:bodyPr>
            <a:normAutofit lnSpcReduction="10000"/>
          </a:bodyPr>
          <a:lstStyle/>
          <a:p>
            <a:r>
              <a:rPr lang="en-US" b="1" dirty="0" smtClean="0">
                <a:effectLst>
                  <a:glow rad="101600">
                    <a:schemeClr val="accent5">
                      <a:satMod val="175000"/>
                      <a:alpha val="40000"/>
                    </a:schemeClr>
                  </a:glow>
                </a:effectLst>
              </a:rPr>
              <a:t>Some possible things to look for</a:t>
            </a:r>
            <a:r>
              <a:rPr lang="en-US" dirty="0" smtClean="0">
                <a:effectLst>
                  <a:glow rad="101600">
                    <a:schemeClr val="accent5">
                      <a:satMod val="175000"/>
                      <a:alpha val="40000"/>
                    </a:schemeClr>
                  </a:glow>
                </a:effectLst>
              </a:rPr>
              <a:t>:</a:t>
            </a:r>
          </a:p>
          <a:p>
            <a:pPr lvl="1"/>
            <a:r>
              <a:rPr lang="en-US" b="1" dirty="0" smtClean="0">
                <a:effectLst>
                  <a:glow rad="101600">
                    <a:schemeClr val="accent5">
                      <a:satMod val="175000"/>
                      <a:alpha val="40000"/>
                    </a:schemeClr>
                  </a:glow>
                </a:effectLst>
              </a:rPr>
              <a:t>Key words</a:t>
            </a:r>
            <a:r>
              <a:rPr lang="en-US" dirty="0" smtClean="0">
                <a:effectLst>
                  <a:glow rad="101600">
                    <a:schemeClr val="accent5">
                      <a:satMod val="175000"/>
                      <a:alpha val="40000"/>
                    </a:schemeClr>
                  </a:glow>
                </a:effectLst>
              </a:rPr>
              <a:t> – Look for key words that “jump out at you”. Repeated words, words (or phrases) which the author seems to give special emphasis, or words which if removed would leave the text devoid of meaning.</a:t>
            </a:r>
          </a:p>
          <a:p>
            <a:pPr lvl="1"/>
            <a:r>
              <a:rPr lang="en-US" b="1" dirty="0" smtClean="0">
                <a:effectLst>
                  <a:glow rad="101600">
                    <a:schemeClr val="accent5">
                      <a:satMod val="175000"/>
                      <a:alpha val="40000"/>
                    </a:schemeClr>
                  </a:glow>
                </a:effectLst>
              </a:rPr>
              <a:t>Names of people and places</a:t>
            </a:r>
            <a:r>
              <a:rPr lang="en-US" dirty="0" smtClean="0">
                <a:effectLst>
                  <a:glow rad="101600">
                    <a:schemeClr val="accent5">
                      <a:satMod val="175000"/>
                      <a:alpha val="40000"/>
                    </a:schemeClr>
                  </a:glow>
                </a:effectLst>
              </a:rPr>
              <a:t> – If a text mentions individuals or places then you will need to identify these for future reference.</a:t>
            </a:r>
          </a:p>
          <a:p>
            <a:pPr lvl="1"/>
            <a:r>
              <a:rPr lang="en-US" b="1" dirty="0" smtClean="0">
                <a:effectLst>
                  <a:glow rad="101600">
                    <a:schemeClr val="accent5">
                      <a:satMod val="175000"/>
                      <a:alpha val="40000"/>
                    </a:schemeClr>
                  </a:glow>
                </a:effectLst>
              </a:rPr>
              <a:t>Contrasts</a:t>
            </a:r>
            <a:r>
              <a:rPr lang="en-US" dirty="0" smtClean="0">
                <a:effectLst>
                  <a:glow rad="101600">
                    <a:schemeClr val="accent5">
                      <a:satMod val="175000"/>
                      <a:alpha val="40000"/>
                    </a:schemeClr>
                  </a:glow>
                </a:effectLst>
              </a:rPr>
              <a:t> – Many times a contrast is noted by the words such as  “but”, “however”, “nevertheless” etc. Sometimes a contrast can between contrasting words such as “day” and “night”, “light” and “darkness”, etc.</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4000" b="1" dirty="0" smtClean="0">
                <a:solidFill>
                  <a:srgbClr val="00B0F0"/>
                </a:solidFill>
                <a:effectLst>
                  <a:outerShdw blurRad="76200" dist="63500" dir="2700000" algn="tl" rotWithShape="0">
                    <a:prstClr val="black"/>
                  </a:outerShdw>
                </a:effectLst>
              </a:rPr>
              <a:t>Observation – What Does It Say?</a:t>
            </a:r>
            <a:endParaRPr lang="en-US" sz="4000" b="1" dirty="0">
              <a:solidFill>
                <a:srgbClr val="00B0F0"/>
              </a:solidFill>
              <a:effectLst>
                <a:outerShdw blurRad="76200" dist="63500" dir="2700000" algn="tl" rotWithShape="0">
                  <a:prstClr val="black"/>
                </a:outerShdw>
              </a:effectLst>
            </a:endParaRPr>
          </a:p>
        </p:txBody>
      </p:sp>
      <p:sp>
        <p:nvSpPr>
          <p:cNvPr id="3" name="Content Placeholder 2"/>
          <p:cNvSpPr>
            <a:spLocks noGrp="1"/>
          </p:cNvSpPr>
          <p:nvPr>
            <p:ph idx="1"/>
          </p:nvPr>
        </p:nvSpPr>
        <p:spPr>
          <a:xfrm>
            <a:off x="457200" y="685800"/>
            <a:ext cx="8229600" cy="5943600"/>
          </a:xfrm>
        </p:spPr>
        <p:txBody>
          <a:bodyPr>
            <a:normAutofit/>
          </a:bodyPr>
          <a:lstStyle/>
          <a:p>
            <a:r>
              <a:rPr lang="en-US" b="1" dirty="0" smtClean="0">
                <a:effectLst>
                  <a:glow rad="101600">
                    <a:schemeClr val="accent5">
                      <a:satMod val="175000"/>
                      <a:alpha val="40000"/>
                    </a:schemeClr>
                  </a:glow>
                </a:effectLst>
              </a:rPr>
              <a:t>Some possible things to look for</a:t>
            </a:r>
            <a:r>
              <a:rPr lang="en-US" dirty="0" smtClean="0">
                <a:effectLst>
                  <a:glow rad="101600">
                    <a:schemeClr val="accent5">
                      <a:satMod val="175000"/>
                      <a:alpha val="40000"/>
                    </a:schemeClr>
                  </a:glow>
                </a:effectLst>
              </a:rPr>
              <a:t>:</a:t>
            </a:r>
          </a:p>
          <a:p>
            <a:pPr lvl="1"/>
            <a:r>
              <a:rPr lang="en-US" b="1" dirty="0" smtClean="0">
                <a:effectLst>
                  <a:glow rad="101600">
                    <a:schemeClr val="accent5">
                      <a:satMod val="175000"/>
                      <a:alpha val="40000"/>
                    </a:schemeClr>
                  </a:glow>
                </a:effectLst>
              </a:rPr>
              <a:t>Comparisons </a:t>
            </a:r>
            <a:r>
              <a:rPr lang="en-US" dirty="0" smtClean="0">
                <a:effectLst>
                  <a:glow rad="101600">
                    <a:schemeClr val="accent5">
                      <a:satMod val="175000"/>
                      <a:alpha val="40000"/>
                    </a:schemeClr>
                  </a:glow>
                </a:effectLst>
              </a:rPr>
              <a:t>– Usually comparisons can be identified by words such as “like” or “as”.</a:t>
            </a:r>
          </a:p>
          <a:p>
            <a:pPr lvl="1"/>
            <a:r>
              <a:rPr lang="en-US" b="1" dirty="0" smtClean="0">
                <a:effectLst>
                  <a:glow rad="101600">
                    <a:schemeClr val="accent5">
                      <a:satMod val="175000"/>
                      <a:alpha val="40000"/>
                    </a:schemeClr>
                  </a:glow>
                </a:effectLst>
              </a:rPr>
              <a:t>Expressions of Time </a:t>
            </a:r>
            <a:r>
              <a:rPr lang="en-US" dirty="0" smtClean="0">
                <a:effectLst>
                  <a:glow rad="101600">
                    <a:schemeClr val="accent5">
                      <a:satMod val="175000"/>
                      <a:alpha val="40000"/>
                    </a:schemeClr>
                  </a:glow>
                </a:effectLst>
              </a:rPr>
              <a:t>– Some common “time” words are “then”, “after this”, “until”, “when”, etc.</a:t>
            </a:r>
          </a:p>
          <a:p>
            <a:pPr lvl="1"/>
            <a:r>
              <a:rPr lang="en-US" b="1" dirty="0" smtClean="0">
                <a:effectLst>
                  <a:glow rad="101600">
                    <a:schemeClr val="accent5">
                      <a:satMod val="175000"/>
                      <a:alpha val="40000"/>
                    </a:schemeClr>
                  </a:glow>
                </a:effectLst>
              </a:rPr>
              <a:t>Conclusions, Summaries, or Results </a:t>
            </a:r>
            <a:r>
              <a:rPr lang="en-US" dirty="0" smtClean="0">
                <a:effectLst>
                  <a:glow rad="101600">
                    <a:schemeClr val="accent5">
                      <a:satMod val="175000"/>
                      <a:alpha val="40000"/>
                    </a:schemeClr>
                  </a:glow>
                </a:effectLst>
              </a:rPr>
              <a:t>– Identified by such words as “therefore”, “for”, “so that”, “for this reason”, etc.</a:t>
            </a:r>
          </a:p>
          <a:p>
            <a:pPr lvl="1"/>
            <a:r>
              <a:rPr lang="en-US" b="1" dirty="0" smtClean="0">
                <a:effectLst>
                  <a:glow rad="101600">
                    <a:schemeClr val="accent5">
                      <a:satMod val="175000"/>
                      <a:alpha val="40000"/>
                    </a:schemeClr>
                  </a:glow>
                </a:effectLst>
              </a:rPr>
              <a:t>Citations of Scripture </a:t>
            </a:r>
            <a:r>
              <a:rPr lang="en-US" dirty="0" smtClean="0">
                <a:effectLst>
                  <a:glow rad="101600">
                    <a:schemeClr val="accent5">
                      <a:satMod val="175000"/>
                      <a:alpha val="40000"/>
                    </a:schemeClr>
                  </a:glow>
                </a:effectLst>
              </a:rPr>
              <a:t>– Sometimes a text will cite another scripture. Try to identify the citation(s) given and study them in their original context.</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4000" b="1" dirty="0" smtClean="0">
                <a:solidFill>
                  <a:srgbClr val="00B0F0"/>
                </a:solidFill>
                <a:effectLst>
                  <a:outerShdw blurRad="76200" dist="63500" dir="2700000" algn="tl" rotWithShape="0">
                    <a:prstClr val="black"/>
                  </a:outerShdw>
                </a:effectLst>
              </a:rPr>
              <a:t>Observation – What Does It Say?</a:t>
            </a:r>
            <a:endParaRPr lang="en-US" sz="4000" b="1" dirty="0">
              <a:solidFill>
                <a:srgbClr val="00B0F0"/>
              </a:solidFill>
              <a:effectLst>
                <a:outerShdw blurRad="76200" dist="63500" dir="2700000" algn="tl" rotWithShape="0">
                  <a:prstClr val="black"/>
                </a:outerShdw>
              </a:effectLst>
            </a:endParaRPr>
          </a:p>
        </p:txBody>
      </p:sp>
      <p:sp>
        <p:nvSpPr>
          <p:cNvPr id="3" name="Content Placeholder 2"/>
          <p:cNvSpPr>
            <a:spLocks noGrp="1"/>
          </p:cNvSpPr>
          <p:nvPr>
            <p:ph idx="1"/>
          </p:nvPr>
        </p:nvSpPr>
        <p:spPr>
          <a:xfrm>
            <a:off x="457200" y="685800"/>
            <a:ext cx="8229600" cy="6172200"/>
          </a:xfrm>
        </p:spPr>
        <p:txBody>
          <a:bodyPr>
            <a:normAutofit/>
          </a:bodyPr>
          <a:lstStyle/>
          <a:p>
            <a:r>
              <a:rPr lang="en-US" b="1" dirty="0" smtClean="0">
                <a:effectLst>
                  <a:glow rad="101600">
                    <a:schemeClr val="accent5">
                      <a:satMod val="175000"/>
                      <a:alpha val="40000"/>
                    </a:schemeClr>
                  </a:glow>
                </a:effectLst>
              </a:rPr>
              <a:t>Ask the Who, What, When, Where, Why, and How Questions about the passage itself </a:t>
            </a:r>
            <a:r>
              <a:rPr lang="en-US" dirty="0" smtClean="0">
                <a:effectLst>
                  <a:glow rad="101600">
                    <a:schemeClr val="accent5">
                      <a:satMod val="175000"/>
                      <a:alpha val="40000"/>
                    </a:schemeClr>
                  </a:glow>
                </a:effectLst>
              </a:rPr>
              <a:t>– These questions will get you started making foundational observations</a:t>
            </a:r>
          </a:p>
          <a:p>
            <a:r>
              <a:rPr lang="en-US" b="1" dirty="0" smtClean="0">
                <a:effectLst>
                  <a:glow rad="101600">
                    <a:schemeClr val="accent5">
                      <a:satMod val="175000"/>
                      <a:alpha val="40000"/>
                    </a:schemeClr>
                  </a:glow>
                </a:effectLst>
              </a:rPr>
              <a:t>Identify words whose meaning you are uncertain of</a:t>
            </a:r>
            <a:r>
              <a:rPr lang="en-US" dirty="0" smtClean="0">
                <a:effectLst>
                  <a:glow rad="101600">
                    <a:schemeClr val="accent5">
                      <a:satMod val="175000"/>
                      <a:alpha val="40000"/>
                    </a:schemeClr>
                  </a:glow>
                </a:effectLst>
              </a:rPr>
              <a:t> – These words should be identified for future research as you get further in your study of the text.</a:t>
            </a:r>
          </a:p>
          <a:p>
            <a:r>
              <a:rPr lang="en-US" b="1" dirty="0" smtClean="0">
                <a:effectLst>
                  <a:glow rad="101600">
                    <a:schemeClr val="accent5">
                      <a:satMod val="175000"/>
                      <a:alpha val="40000"/>
                    </a:schemeClr>
                  </a:glow>
                </a:effectLst>
              </a:rPr>
              <a:t>Identify major doctrines or topics addressed in this text </a:t>
            </a:r>
            <a:r>
              <a:rPr lang="en-US" dirty="0" smtClean="0">
                <a:effectLst>
                  <a:glow rad="101600">
                    <a:schemeClr val="accent5">
                      <a:satMod val="175000"/>
                      <a:alpha val="40000"/>
                    </a:schemeClr>
                  </a:glow>
                </a:effectLst>
              </a:rPr>
              <a:t>– These topics will lead you to compare scripture with scripture as you dig further into the interpretation of this text. </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4000" b="1" dirty="0" smtClean="0">
                <a:solidFill>
                  <a:srgbClr val="00B0F0"/>
                </a:solidFill>
                <a:effectLst>
                  <a:outerShdw blurRad="76200" dist="63500" dir="2700000" algn="tl" rotWithShape="0">
                    <a:prstClr val="black"/>
                  </a:outerShdw>
                </a:effectLst>
              </a:rPr>
              <a:t>Observation – What Does It Say?</a:t>
            </a:r>
            <a:endParaRPr lang="en-US" sz="4000" b="1" dirty="0">
              <a:solidFill>
                <a:srgbClr val="00B0F0"/>
              </a:solidFill>
              <a:effectLst>
                <a:outerShdw blurRad="76200" dist="63500" dir="2700000" algn="tl" rotWithShape="0">
                  <a:prstClr val="black"/>
                </a:outerShdw>
              </a:effectLst>
            </a:endParaRPr>
          </a:p>
        </p:txBody>
      </p:sp>
      <p:sp>
        <p:nvSpPr>
          <p:cNvPr id="3" name="Content Placeholder 2"/>
          <p:cNvSpPr>
            <a:spLocks noGrp="1"/>
          </p:cNvSpPr>
          <p:nvPr>
            <p:ph idx="1"/>
          </p:nvPr>
        </p:nvSpPr>
        <p:spPr>
          <a:xfrm>
            <a:off x="457200" y="685800"/>
            <a:ext cx="8229600" cy="6172200"/>
          </a:xfrm>
        </p:spPr>
        <p:txBody>
          <a:bodyPr>
            <a:normAutofit fontScale="85000" lnSpcReduction="10000"/>
          </a:bodyPr>
          <a:lstStyle/>
          <a:p>
            <a:r>
              <a:rPr lang="en-US" b="1" dirty="0" smtClean="0">
                <a:effectLst>
                  <a:glow rad="101600">
                    <a:schemeClr val="accent5">
                      <a:satMod val="175000"/>
                      <a:alpha val="40000"/>
                    </a:schemeClr>
                  </a:glow>
                </a:effectLst>
              </a:rPr>
              <a:t>List questions that the text raises in your mind or, if you are teaching, look for questions that others might ask </a:t>
            </a:r>
            <a:r>
              <a:rPr lang="en-US" dirty="0" smtClean="0">
                <a:effectLst>
                  <a:glow rad="101600">
                    <a:schemeClr val="accent5">
                      <a:satMod val="175000"/>
                      <a:alpha val="40000"/>
                    </a:schemeClr>
                  </a:glow>
                </a:effectLst>
              </a:rPr>
              <a:t>– List as many questions as you can, the more questions you raise (and eventually answer) the more you will understand about the text. For example, ask yourself:</a:t>
            </a:r>
          </a:p>
          <a:p>
            <a:pPr lvl="1"/>
            <a:r>
              <a:rPr lang="en-US" dirty="0" smtClean="0">
                <a:effectLst>
                  <a:glow rad="101600">
                    <a:schemeClr val="accent5">
                      <a:satMod val="175000"/>
                      <a:alpha val="40000"/>
                    </a:schemeClr>
                  </a:glow>
                </a:effectLst>
              </a:rPr>
              <a:t>What each word means in this context. </a:t>
            </a:r>
          </a:p>
          <a:p>
            <a:pPr lvl="1"/>
            <a:r>
              <a:rPr lang="en-US" dirty="0" smtClean="0">
                <a:effectLst>
                  <a:glow rad="101600">
                    <a:schemeClr val="accent5">
                      <a:satMod val="175000"/>
                      <a:alpha val="40000"/>
                    </a:schemeClr>
                  </a:glow>
                </a:effectLst>
              </a:rPr>
              <a:t>What it is the writer is really saying (can you put it in other words?). </a:t>
            </a:r>
          </a:p>
          <a:p>
            <a:pPr lvl="1"/>
            <a:r>
              <a:rPr lang="en-US" dirty="0" smtClean="0">
                <a:effectLst>
                  <a:glow rad="101600">
                    <a:schemeClr val="accent5">
                      <a:satMod val="175000"/>
                      <a:alpha val="40000"/>
                    </a:schemeClr>
                  </a:glow>
                </a:effectLst>
              </a:rPr>
              <a:t>What limits there might be to what the writer is saying? </a:t>
            </a:r>
          </a:p>
          <a:p>
            <a:pPr lvl="1"/>
            <a:r>
              <a:rPr lang="en-US" dirty="0" smtClean="0">
                <a:effectLst>
                  <a:glow rad="101600">
                    <a:schemeClr val="accent5">
                      <a:satMod val="175000"/>
                      <a:alpha val="40000"/>
                    </a:schemeClr>
                  </a:glow>
                </a:effectLst>
              </a:rPr>
              <a:t>Are there seeming conflicts with other things you believe to be true from the Bible or otherwise – how do you reconcile those ideas?</a:t>
            </a:r>
          </a:p>
          <a:p>
            <a:r>
              <a:rPr lang="en-US" b="1" dirty="0" smtClean="0">
                <a:effectLst>
                  <a:glow rad="101600">
                    <a:schemeClr val="accent5">
                      <a:satMod val="175000"/>
                      <a:alpha val="40000"/>
                    </a:schemeClr>
                  </a:glow>
                </a:effectLst>
              </a:rPr>
              <a:t>Develop an outline of the text </a:t>
            </a:r>
            <a:r>
              <a:rPr lang="en-US" dirty="0" smtClean="0">
                <a:effectLst>
                  <a:glow rad="101600">
                    <a:schemeClr val="accent5">
                      <a:satMod val="175000"/>
                      <a:alpha val="40000"/>
                    </a:schemeClr>
                  </a:glow>
                </a:effectLst>
              </a:rPr>
              <a:t>– An outline breaks down and organizes the logical thought expressed in the passage and helps set the context.</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2514600"/>
            <a:ext cx="6400800" cy="1143000"/>
          </a:xfrm>
        </p:spPr>
        <p:txBody>
          <a:bodyPr>
            <a:noAutofit/>
          </a:bodyPr>
          <a:lstStyle/>
          <a:p>
            <a:r>
              <a:rPr lang="en-US" sz="7200" b="1" dirty="0" smtClean="0">
                <a:effectLst>
                  <a:glow rad="101600">
                    <a:schemeClr val="bg1">
                      <a:alpha val="60000"/>
                    </a:schemeClr>
                  </a:glow>
                </a:effectLst>
              </a:rPr>
              <a:t>John 10:31-42</a:t>
            </a:r>
            <a:endParaRPr lang="en-US" sz="7200"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smtClean="0">
                <a:effectLst>
                  <a:glow rad="101600">
                    <a:schemeClr val="bg1">
                      <a:alpha val="60000"/>
                    </a:schemeClr>
                  </a:glow>
                </a:effectLst>
              </a:rPr>
              <a:t>John 10:31-33 (ESV) </a:t>
            </a:r>
            <a:r>
              <a:rPr lang="en-US" b="1" dirty="0" smtClean="0">
                <a:effectLst>
                  <a:glow rad="101600">
                    <a:schemeClr val="bg1">
                      <a:alpha val="60000"/>
                    </a:schemeClr>
                  </a:glow>
                </a:effectLst>
                <a:hlinkClick r:id="rId4" action="ppaction://hlinksldjump"/>
              </a:rPr>
              <a:t>NLT </a:t>
            </a:r>
            <a:r>
              <a:rPr lang="en-US" b="1" dirty="0" smtClean="0">
                <a:effectLst>
                  <a:glow rad="101600">
                    <a:schemeClr val="bg1">
                      <a:alpha val="60000"/>
                    </a:schemeClr>
                  </a:glow>
                </a:effectLst>
                <a:hlinkClick r:id="rId5" action="ppaction://hlinksldjump"/>
              </a:rPr>
              <a:t>AMP</a:t>
            </a:r>
            <a:endParaRPr lang="en-US" dirty="0"/>
          </a:p>
        </p:txBody>
      </p:sp>
      <p:sp>
        <p:nvSpPr>
          <p:cNvPr id="3" name="Content Placeholder 2"/>
          <p:cNvSpPr>
            <a:spLocks noGrp="1"/>
          </p:cNvSpPr>
          <p:nvPr>
            <p:ph idx="1"/>
          </p:nvPr>
        </p:nvSpPr>
        <p:spPr>
          <a:xfrm>
            <a:off x="685800" y="1066800"/>
            <a:ext cx="8077200" cy="5486400"/>
          </a:xfrm>
        </p:spPr>
        <p:txBody>
          <a:bodyPr>
            <a:normAutofit/>
          </a:bodyPr>
          <a:lstStyle/>
          <a:p>
            <a:pPr marL="0" indent="0">
              <a:buNone/>
            </a:pPr>
            <a:r>
              <a:rPr lang="en-US" b="1" baseline="30000" dirty="0" smtClean="0">
                <a:effectLst>
                  <a:glow rad="101600">
                    <a:schemeClr val="bg1">
                      <a:alpha val="40000"/>
                    </a:schemeClr>
                  </a:glow>
                </a:effectLst>
              </a:rPr>
              <a:t>31</a:t>
            </a:r>
            <a:r>
              <a:rPr lang="en-US" b="1" dirty="0" smtClean="0">
                <a:effectLst>
                  <a:glow rad="101600">
                    <a:schemeClr val="bg1">
                      <a:alpha val="40000"/>
                    </a:schemeClr>
                  </a:glow>
                </a:effectLst>
              </a:rPr>
              <a:t> The Jews picked up stones again to stone him. </a:t>
            </a:r>
          </a:p>
          <a:p>
            <a:pPr marL="0" indent="0">
              <a:buNone/>
            </a:pPr>
            <a:r>
              <a:rPr lang="en-US" b="1" baseline="30000" dirty="0" smtClean="0">
                <a:effectLst>
                  <a:glow rad="101600">
                    <a:schemeClr val="bg1">
                      <a:alpha val="40000"/>
                    </a:schemeClr>
                  </a:glow>
                </a:effectLst>
              </a:rPr>
              <a:t>32</a:t>
            </a:r>
            <a:r>
              <a:rPr lang="en-US" b="1" dirty="0" smtClean="0">
                <a:effectLst>
                  <a:glow rad="101600">
                    <a:schemeClr val="bg1">
                      <a:alpha val="40000"/>
                    </a:schemeClr>
                  </a:glow>
                </a:effectLst>
              </a:rPr>
              <a:t> Jesus answered them, “I have shown you many good works from the Father; for which of them are you going to stone me?” </a:t>
            </a:r>
          </a:p>
          <a:p>
            <a:pPr marL="0" indent="0">
              <a:buNone/>
            </a:pPr>
            <a:r>
              <a:rPr lang="en-US" b="1" baseline="30000" dirty="0" smtClean="0">
                <a:effectLst>
                  <a:glow rad="101600">
                    <a:schemeClr val="bg1">
                      <a:alpha val="40000"/>
                    </a:schemeClr>
                  </a:glow>
                </a:effectLst>
              </a:rPr>
              <a:t>33</a:t>
            </a:r>
            <a:r>
              <a:rPr lang="en-US" b="1" dirty="0" smtClean="0">
                <a:effectLst>
                  <a:glow rad="101600">
                    <a:schemeClr val="bg1">
                      <a:alpha val="40000"/>
                    </a:schemeClr>
                  </a:glow>
                </a:effectLst>
              </a:rPr>
              <a:t> The Jews answered him, “It is not for a good work that we are going to stone you but for blasphemy, because you, being a man, make yourself God.”</a:t>
            </a: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t="8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normAutofit/>
          </a:bodyPr>
          <a:lstStyle/>
          <a:p>
            <a:r>
              <a:rPr lang="en-US" sz="4000" b="1" dirty="0" smtClean="0">
                <a:effectLst>
                  <a:glow rad="63500">
                    <a:schemeClr val="accent2">
                      <a:satMod val="175000"/>
                      <a:alpha val="40000"/>
                    </a:schemeClr>
                  </a:glow>
                </a:effectLst>
              </a:rPr>
              <a:t>John 10:31-33 (NLT) </a:t>
            </a:r>
            <a:r>
              <a:rPr lang="en-US" sz="4000" b="1" dirty="0" smtClean="0">
                <a:effectLst>
                  <a:glow rad="63500">
                    <a:schemeClr val="accent2">
                      <a:satMod val="175000"/>
                      <a:alpha val="40000"/>
                    </a:schemeClr>
                  </a:glow>
                </a:effectLst>
                <a:hlinkClick r:id="rId4" action="ppaction://hlinksldjump"/>
              </a:rPr>
              <a:t>ESV</a:t>
            </a:r>
            <a:endParaRPr lang="en-US" sz="4000" b="1" dirty="0">
              <a:effectLst>
                <a:glow rad="63500">
                  <a:schemeClr val="accent2">
                    <a:satMod val="175000"/>
                    <a:alpha val="40000"/>
                  </a:schemeClr>
                </a:glow>
              </a:effectLst>
            </a:endParaRPr>
          </a:p>
        </p:txBody>
      </p:sp>
      <p:sp>
        <p:nvSpPr>
          <p:cNvPr id="5" name="Rectangle 4"/>
          <p:cNvSpPr/>
          <p:nvPr/>
        </p:nvSpPr>
        <p:spPr>
          <a:xfrm>
            <a:off x="1447800" y="762000"/>
            <a:ext cx="6324600" cy="5257800"/>
          </a:xfrm>
          <a:prstGeom prst="rect">
            <a:avLst/>
          </a:prstGeom>
        </p:spPr>
        <p:txBody>
          <a:bodyPr wrap="square">
            <a:normAutofit/>
          </a:bodyPr>
          <a:lstStyle/>
          <a:p>
            <a:r>
              <a:rPr lang="en-US" sz="3200" b="1" baseline="30000" dirty="0" smtClean="0">
                <a:effectLst>
                  <a:glow rad="101600">
                    <a:schemeClr val="accent2">
                      <a:satMod val="175000"/>
                      <a:alpha val="40000"/>
                    </a:schemeClr>
                  </a:glow>
                </a:effectLst>
              </a:rPr>
              <a:t>31</a:t>
            </a:r>
            <a:r>
              <a:rPr lang="en-US" sz="3200" b="1" dirty="0" smtClean="0">
                <a:effectLst>
                  <a:glow rad="101600">
                    <a:schemeClr val="accent2">
                      <a:satMod val="175000"/>
                      <a:alpha val="40000"/>
                    </a:schemeClr>
                  </a:glow>
                </a:effectLst>
              </a:rPr>
              <a:t> Once again the people picked up stones to kill him. </a:t>
            </a:r>
            <a:r>
              <a:rPr lang="en-US" sz="3200" b="1" baseline="30000" dirty="0" smtClean="0">
                <a:effectLst>
                  <a:glow rad="101600">
                    <a:schemeClr val="accent2">
                      <a:satMod val="175000"/>
                      <a:alpha val="40000"/>
                    </a:schemeClr>
                  </a:glow>
                </a:effectLst>
              </a:rPr>
              <a:t>32</a:t>
            </a:r>
            <a:r>
              <a:rPr lang="en-US" sz="3200" b="1" dirty="0" smtClean="0">
                <a:effectLst>
                  <a:glow rad="101600">
                    <a:schemeClr val="accent2">
                      <a:satMod val="175000"/>
                      <a:alpha val="40000"/>
                    </a:schemeClr>
                  </a:glow>
                </a:effectLst>
              </a:rPr>
              <a:t> Jesus said, "At my Father's direction I have done many good works. For which one are you going to stone me?" </a:t>
            </a:r>
            <a:r>
              <a:rPr lang="en-US" sz="3200" b="1" baseline="30000" dirty="0" smtClean="0">
                <a:effectLst>
                  <a:glow rad="101600">
                    <a:schemeClr val="accent2">
                      <a:satMod val="175000"/>
                      <a:alpha val="40000"/>
                    </a:schemeClr>
                  </a:glow>
                </a:effectLst>
              </a:rPr>
              <a:t>33</a:t>
            </a:r>
            <a:r>
              <a:rPr lang="en-US" sz="3200" b="1" dirty="0" smtClean="0">
                <a:effectLst>
                  <a:glow rad="101600">
                    <a:schemeClr val="accent2">
                      <a:satMod val="175000"/>
                      <a:alpha val="40000"/>
                    </a:schemeClr>
                  </a:glow>
                </a:effectLst>
              </a:rPr>
              <a:t> They replied, "We're stoning you not for any good work, but for blasphemy! You, a mere man, claim to be God.”</a:t>
            </a:r>
            <a:endParaRPr lang="en-US" sz="2800" dirty="0">
              <a:effectLst>
                <a:glow rad="101600">
                  <a:schemeClr val="accent2">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t="8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normAutofit/>
          </a:bodyPr>
          <a:lstStyle/>
          <a:p>
            <a:r>
              <a:rPr lang="en-US" sz="4000" b="1" dirty="0" smtClean="0">
                <a:effectLst>
                  <a:glow rad="63500">
                    <a:schemeClr val="accent1">
                      <a:satMod val="175000"/>
                      <a:alpha val="40000"/>
                    </a:schemeClr>
                  </a:glow>
                </a:effectLst>
              </a:rPr>
              <a:t>John 10:31-33 (AMP</a:t>
            </a:r>
            <a:r>
              <a:rPr lang="en-US" sz="4000" b="1" dirty="0" smtClean="0">
                <a:effectLst>
                  <a:glow rad="101600">
                    <a:schemeClr val="bg1">
                      <a:alpha val="60000"/>
                    </a:schemeClr>
                  </a:glow>
                </a:effectLst>
              </a:rPr>
              <a:t>) </a:t>
            </a:r>
            <a:r>
              <a:rPr lang="en-US" sz="4000" b="1" dirty="0" smtClean="0">
                <a:effectLst>
                  <a:glow rad="101600">
                    <a:schemeClr val="bg1">
                      <a:alpha val="60000"/>
                    </a:schemeClr>
                  </a:glow>
                </a:effectLst>
                <a:hlinkClick r:id="rId4" action="ppaction://hlinksldjump"/>
              </a:rPr>
              <a:t>ESV</a:t>
            </a:r>
            <a:endParaRPr lang="en-US" sz="4000" b="1" dirty="0">
              <a:effectLst>
                <a:glow rad="101600">
                  <a:schemeClr val="bg1">
                    <a:alpha val="60000"/>
                  </a:schemeClr>
                </a:glow>
              </a:effectLst>
            </a:endParaRPr>
          </a:p>
        </p:txBody>
      </p:sp>
      <p:sp>
        <p:nvSpPr>
          <p:cNvPr id="5" name="Rectangle 4"/>
          <p:cNvSpPr/>
          <p:nvPr/>
        </p:nvSpPr>
        <p:spPr>
          <a:xfrm>
            <a:off x="762000" y="685800"/>
            <a:ext cx="7162800" cy="5334000"/>
          </a:xfrm>
          <a:prstGeom prst="rect">
            <a:avLst/>
          </a:prstGeom>
        </p:spPr>
        <p:txBody>
          <a:bodyPr wrap="square">
            <a:normAutofit/>
          </a:bodyPr>
          <a:lstStyle/>
          <a:p>
            <a:r>
              <a:rPr lang="en-US" sz="3200" baseline="30000" dirty="0" smtClean="0">
                <a:effectLst>
                  <a:glow rad="101600">
                    <a:schemeClr val="accent1">
                      <a:satMod val="175000"/>
                      <a:alpha val="40000"/>
                    </a:schemeClr>
                  </a:glow>
                </a:effectLst>
              </a:rPr>
              <a:t>31 </a:t>
            </a:r>
            <a:r>
              <a:rPr lang="en-US" sz="3200" dirty="0" smtClean="0">
                <a:effectLst>
                  <a:glow rad="101600">
                    <a:schemeClr val="accent1">
                      <a:satMod val="175000"/>
                      <a:alpha val="40000"/>
                    </a:schemeClr>
                  </a:glow>
                </a:effectLst>
              </a:rPr>
              <a:t>Again the Jews brought up stones to stone Him. </a:t>
            </a:r>
            <a:r>
              <a:rPr lang="en-US" sz="3200" baseline="30000" dirty="0" smtClean="0">
                <a:effectLst>
                  <a:glow rad="101600">
                    <a:schemeClr val="accent1">
                      <a:satMod val="175000"/>
                      <a:alpha val="40000"/>
                    </a:schemeClr>
                  </a:glow>
                </a:effectLst>
              </a:rPr>
              <a:t>32</a:t>
            </a:r>
            <a:r>
              <a:rPr lang="en-US" sz="3200" dirty="0" smtClean="0">
                <a:effectLst>
                  <a:glow rad="101600">
                    <a:schemeClr val="accent1">
                      <a:satMod val="175000"/>
                      <a:alpha val="40000"/>
                    </a:schemeClr>
                  </a:glow>
                </a:effectLst>
              </a:rPr>
              <a:t> Jesus said to them, My Father has enabled Me to do many good deeds. [I have shown many acts of mercy in your presence.] For which of these do you mean to stone Me? </a:t>
            </a:r>
            <a:r>
              <a:rPr lang="en-US" sz="3200" baseline="30000" dirty="0" smtClean="0">
                <a:effectLst>
                  <a:glow rad="101600">
                    <a:schemeClr val="accent1">
                      <a:satMod val="175000"/>
                      <a:alpha val="40000"/>
                    </a:schemeClr>
                  </a:glow>
                </a:effectLst>
              </a:rPr>
              <a:t>33</a:t>
            </a:r>
            <a:r>
              <a:rPr lang="en-US" sz="3200" dirty="0" smtClean="0">
                <a:effectLst>
                  <a:glow rad="101600">
                    <a:schemeClr val="accent1">
                      <a:satMod val="175000"/>
                      <a:alpha val="40000"/>
                    </a:schemeClr>
                  </a:glow>
                </a:effectLst>
              </a:rPr>
              <a:t> The Jews replied, We are not going to stone You for a good act, but for blasphemy, because You, a mere Man, make Yourself [out to be] God.</a:t>
            </a:r>
          </a:p>
          <a:p>
            <a:endParaRPr lang="en-US" sz="3200" dirty="0" smtClean="0">
              <a:effectLst>
                <a:glow rad="101600">
                  <a:schemeClr val="accent1">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smtClean="0">
                <a:effectLst>
                  <a:glow rad="101600">
                    <a:schemeClr val="bg1">
                      <a:alpha val="60000"/>
                    </a:schemeClr>
                  </a:glow>
                </a:effectLst>
              </a:rPr>
              <a:t>John 10:34-38 (ESV) </a:t>
            </a:r>
            <a:r>
              <a:rPr lang="en-US" b="1" dirty="0" smtClean="0">
                <a:effectLst>
                  <a:glow rad="101600">
                    <a:schemeClr val="bg1">
                      <a:alpha val="60000"/>
                    </a:schemeClr>
                  </a:glow>
                </a:effectLst>
                <a:hlinkClick r:id="rId4" action="ppaction://hlinksldjump"/>
              </a:rPr>
              <a:t>NLT </a:t>
            </a:r>
            <a:r>
              <a:rPr lang="en-US" b="1" dirty="0" smtClean="0">
                <a:effectLst>
                  <a:glow rad="101600">
                    <a:schemeClr val="bg1">
                      <a:alpha val="60000"/>
                    </a:schemeClr>
                  </a:glow>
                </a:effectLst>
                <a:hlinkClick r:id="rId5" action="ppaction://hlinksldjump"/>
              </a:rPr>
              <a:t>AMP</a:t>
            </a:r>
            <a:endParaRPr lang="en-US" dirty="0"/>
          </a:p>
        </p:txBody>
      </p:sp>
      <p:sp>
        <p:nvSpPr>
          <p:cNvPr id="3" name="Content Placeholder 2"/>
          <p:cNvSpPr>
            <a:spLocks noGrp="1"/>
          </p:cNvSpPr>
          <p:nvPr>
            <p:ph idx="1"/>
          </p:nvPr>
        </p:nvSpPr>
        <p:spPr>
          <a:xfrm>
            <a:off x="685800" y="1066800"/>
            <a:ext cx="8077200" cy="5486400"/>
          </a:xfrm>
        </p:spPr>
        <p:txBody>
          <a:bodyPr>
            <a:normAutofit lnSpcReduction="10000"/>
          </a:bodyPr>
          <a:lstStyle/>
          <a:p>
            <a:pPr marL="0" indent="0">
              <a:buNone/>
            </a:pPr>
            <a:r>
              <a:rPr lang="en-US" b="1" baseline="30000" dirty="0" smtClean="0">
                <a:effectLst>
                  <a:glow rad="101600">
                    <a:schemeClr val="bg1">
                      <a:alpha val="40000"/>
                    </a:schemeClr>
                  </a:glow>
                </a:effectLst>
              </a:rPr>
              <a:t>34</a:t>
            </a:r>
            <a:r>
              <a:rPr lang="en-US" b="1" dirty="0" smtClean="0">
                <a:effectLst>
                  <a:glow rad="101600">
                    <a:schemeClr val="bg1">
                      <a:alpha val="40000"/>
                    </a:schemeClr>
                  </a:glow>
                </a:effectLst>
              </a:rPr>
              <a:t> Jesus answered them, “Is it not written in your Law, ‘I said, you are gods’?</a:t>
            </a:r>
            <a:r>
              <a:rPr lang="en-US" b="1" dirty="0" smtClean="0">
                <a:effectLst>
                  <a:glow rad="101600">
                    <a:schemeClr val="bg1">
                      <a:alpha val="40000"/>
                    </a:schemeClr>
                  </a:glow>
                </a:effectLst>
                <a:hlinkClick r:id="rId6" action="ppaction://hlinksldjump"/>
              </a:rPr>
              <a:t>*</a:t>
            </a:r>
            <a:r>
              <a:rPr lang="en-US" b="1" dirty="0" smtClean="0">
                <a:effectLst>
                  <a:glow rad="101600">
                    <a:schemeClr val="bg1">
                      <a:alpha val="40000"/>
                    </a:schemeClr>
                  </a:glow>
                </a:effectLst>
              </a:rPr>
              <a:t> </a:t>
            </a:r>
            <a:r>
              <a:rPr lang="en-US" b="1" baseline="30000" dirty="0" smtClean="0">
                <a:effectLst>
                  <a:glow rad="101600">
                    <a:schemeClr val="bg1">
                      <a:alpha val="40000"/>
                    </a:schemeClr>
                  </a:glow>
                </a:effectLst>
              </a:rPr>
              <a:t>35</a:t>
            </a:r>
            <a:r>
              <a:rPr lang="en-US" b="1" dirty="0" smtClean="0">
                <a:effectLst>
                  <a:glow rad="101600">
                    <a:schemeClr val="bg1">
                      <a:alpha val="40000"/>
                    </a:schemeClr>
                  </a:glow>
                </a:effectLst>
              </a:rPr>
              <a:t> If he called them gods to whom the word of God came--and Scripture cannot be broken-- </a:t>
            </a:r>
            <a:r>
              <a:rPr lang="en-US" b="1" baseline="30000" dirty="0" smtClean="0">
                <a:effectLst>
                  <a:glow rad="101600">
                    <a:schemeClr val="bg1">
                      <a:alpha val="40000"/>
                    </a:schemeClr>
                  </a:glow>
                </a:effectLst>
              </a:rPr>
              <a:t>36</a:t>
            </a:r>
            <a:r>
              <a:rPr lang="en-US" b="1" dirty="0" smtClean="0">
                <a:effectLst>
                  <a:glow rad="101600">
                    <a:schemeClr val="bg1">
                      <a:alpha val="40000"/>
                    </a:schemeClr>
                  </a:glow>
                </a:effectLst>
              </a:rPr>
              <a:t> do you say of him whom the Father consecrated and sent into the world, ‘You are blaspheming,’ because I said, ‘I am the Son of God’? </a:t>
            </a:r>
            <a:r>
              <a:rPr lang="en-US" b="1" baseline="30000" dirty="0" smtClean="0">
                <a:effectLst>
                  <a:glow rad="101600">
                    <a:schemeClr val="bg1">
                      <a:alpha val="40000"/>
                    </a:schemeClr>
                  </a:glow>
                </a:effectLst>
              </a:rPr>
              <a:t>37</a:t>
            </a:r>
            <a:r>
              <a:rPr lang="en-US" b="1" dirty="0" smtClean="0">
                <a:effectLst>
                  <a:glow rad="101600">
                    <a:schemeClr val="bg1">
                      <a:alpha val="40000"/>
                    </a:schemeClr>
                  </a:glow>
                </a:effectLst>
              </a:rPr>
              <a:t> If I am not doing the works of my Father, then do not believe me; </a:t>
            </a:r>
            <a:r>
              <a:rPr lang="en-US" b="1" baseline="30000" dirty="0" smtClean="0">
                <a:effectLst>
                  <a:glow rad="101600">
                    <a:schemeClr val="bg1">
                      <a:alpha val="40000"/>
                    </a:schemeClr>
                  </a:glow>
                </a:effectLst>
              </a:rPr>
              <a:t>38</a:t>
            </a:r>
            <a:r>
              <a:rPr lang="en-US" b="1" dirty="0" smtClean="0">
                <a:effectLst>
                  <a:glow rad="101600">
                    <a:schemeClr val="bg1">
                      <a:alpha val="40000"/>
                    </a:schemeClr>
                  </a:glow>
                </a:effectLst>
              </a:rPr>
              <a:t> but if I do them, even though you do not believe me, believe the works, that you may know and understand that the Father is in me and I am in the Father.” </a:t>
            </a:r>
            <a:endParaRPr lang="en-US" dirty="0" smtClean="0">
              <a:effectLst>
                <a:glow rad="101600">
                  <a:schemeClr val="bg1">
                    <a:alpha val="40000"/>
                  </a:schemeClr>
                </a:glow>
              </a:effectLst>
            </a:endParaRPr>
          </a:p>
          <a:p>
            <a:pPr>
              <a:buNone/>
            </a:pP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t="8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62000"/>
          </a:xfrm>
        </p:spPr>
        <p:txBody>
          <a:bodyPr>
            <a:normAutofit/>
          </a:bodyPr>
          <a:lstStyle/>
          <a:p>
            <a:r>
              <a:rPr lang="en-US" sz="4000" b="1" dirty="0" smtClean="0">
                <a:effectLst>
                  <a:glow rad="63500">
                    <a:schemeClr val="accent2">
                      <a:satMod val="175000"/>
                      <a:alpha val="40000"/>
                    </a:schemeClr>
                  </a:glow>
                </a:effectLst>
              </a:rPr>
              <a:t>John 10:34-38 (NLT) </a:t>
            </a:r>
            <a:r>
              <a:rPr lang="en-US" sz="4000" b="1" dirty="0" smtClean="0">
                <a:effectLst>
                  <a:glow rad="63500">
                    <a:schemeClr val="accent2">
                      <a:satMod val="175000"/>
                      <a:alpha val="40000"/>
                    </a:schemeClr>
                  </a:glow>
                </a:effectLst>
                <a:hlinkClick r:id="rId4" action="ppaction://hlinksldjump"/>
              </a:rPr>
              <a:t>ESV</a:t>
            </a:r>
            <a:endParaRPr lang="en-US" sz="4000" b="1" dirty="0">
              <a:effectLst>
                <a:glow rad="63500">
                  <a:schemeClr val="accent2">
                    <a:satMod val="175000"/>
                    <a:alpha val="40000"/>
                  </a:schemeClr>
                </a:glow>
              </a:effectLst>
            </a:endParaRPr>
          </a:p>
        </p:txBody>
      </p:sp>
      <p:sp>
        <p:nvSpPr>
          <p:cNvPr id="5" name="Rectangle 4"/>
          <p:cNvSpPr/>
          <p:nvPr/>
        </p:nvSpPr>
        <p:spPr>
          <a:xfrm>
            <a:off x="762000" y="609600"/>
            <a:ext cx="7696200" cy="5943600"/>
          </a:xfrm>
          <a:prstGeom prst="rect">
            <a:avLst/>
          </a:prstGeom>
        </p:spPr>
        <p:txBody>
          <a:bodyPr wrap="square">
            <a:noAutofit/>
          </a:bodyPr>
          <a:lstStyle/>
          <a:p>
            <a:r>
              <a:rPr lang="en-US" sz="2800" b="1" baseline="30000" dirty="0" smtClean="0">
                <a:effectLst>
                  <a:glow rad="101600">
                    <a:schemeClr val="accent2">
                      <a:satMod val="175000"/>
                      <a:alpha val="40000"/>
                    </a:schemeClr>
                  </a:glow>
                </a:effectLst>
              </a:rPr>
              <a:t>34</a:t>
            </a:r>
            <a:r>
              <a:rPr lang="en-US" sz="2800" b="1" dirty="0" smtClean="0">
                <a:effectLst>
                  <a:glow rad="101600">
                    <a:schemeClr val="accent2">
                      <a:satMod val="175000"/>
                      <a:alpha val="40000"/>
                    </a:schemeClr>
                  </a:glow>
                </a:effectLst>
              </a:rPr>
              <a:t> Jesus replied, “It is written in your own Scriptures that God said to certain leaders of the people, ‘I say, you are gods!’ </a:t>
            </a:r>
            <a:r>
              <a:rPr lang="en-US" sz="2800" b="1" baseline="30000" dirty="0" smtClean="0">
                <a:effectLst>
                  <a:glow rad="101600">
                    <a:schemeClr val="accent2">
                      <a:satMod val="175000"/>
                      <a:alpha val="40000"/>
                    </a:schemeClr>
                  </a:glow>
                </a:effectLst>
              </a:rPr>
              <a:t>35</a:t>
            </a:r>
            <a:r>
              <a:rPr lang="en-US" sz="2800" b="1" dirty="0" smtClean="0">
                <a:effectLst>
                  <a:glow rad="101600">
                    <a:schemeClr val="accent2">
                      <a:satMod val="175000"/>
                      <a:alpha val="40000"/>
                    </a:schemeClr>
                  </a:glow>
                </a:effectLst>
              </a:rPr>
              <a:t> And you know that the Scriptures cannot be altered. So if those people who received God's message were called ‘gods,’ </a:t>
            </a:r>
            <a:r>
              <a:rPr lang="en-US" sz="2800" b="1" baseline="30000" dirty="0" smtClean="0">
                <a:effectLst>
                  <a:glow rad="101600">
                    <a:schemeClr val="accent2">
                      <a:satMod val="175000"/>
                      <a:alpha val="40000"/>
                    </a:schemeClr>
                  </a:glow>
                </a:effectLst>
              </a:rPr>
              <a:t>36</a:t>
            </a:r>
            <a:r>
              <a:rPr lang="en-US" sz="2800" b="1" dirty="0" smtClean="0">
                <a:effectLst>
                  <a:glow rad="101600">
                    <a:schemeClr val="accent2">
                      <a:satMod val="175000"/>
                      <a:alpha val="40000"/>
                    </a:schemeClr>
                  </a:glow>
                </a:effectLst>
              </a:rPr>
              <a:t> why do you call it blasphemy when I say, ‘I am the Son of God’? After all, the Father set me apart and sent me into the world. </a:t>
            </a:r>
            <a:r>
              <a:rPr lang="en-US" sz="2800" b="1" baseline="30000" dirty="0" smtClean="0">
                <a:effectLst>
                  <a:glow rad="101600">
                    <a:schemeClr val="accent2">
                      <a:satMod val="175000"/>
                      <a:alpha val="40000"/>
                    </a:schemeClr>
                  </a:glow>
                </a:effectLst>
              </a:rPr>
              <a:t>37</a:t>
            </a:r>
            <a:r>
              <a:rPr lang="en-US" sz="2800" b="1" dirty="0" smtClean="0">
                <a:effectLst>
                  <a:glow rad="101600">
                    <a:schemeClr val="accent2">
                      <a:satMod val="175000"/>
                      <a:alpha val="40000"/>
                    </a:schemeClr>
                  </a:glow>
                </a:effectLst>
              </a:rPr>
              <a:t> Don't believe me unless I carry out my Father's work. </a:t>
            </a:r>
            <a:r>
              <a:rPr lang="en-US" sz="2800" b="1" baseline="30000" dirty="0" smtClean="0">
                <a:effectLst>
                  <a:glow rad="101600">
                    <a:schemeClr val="accent2">
                      <a:satMod val="175000"/>
                      <a:alpha val="40000"/>
                    </a:schemeClr>
                  </a:glow>
                </a:effectLst>
              </a:rPr>
              <a:t>38</a:t>
            </a:r>
            <a:r>
              <a:rPr lang="en-US" sz="2800" b="1" dirty="0" smtClean="0">
                <a:effectLst>
                  <a:glow rad="101600">
                    <a:schemeClr val="accent2">
                      <a:satMod val="175000"/>
                      <a:alpha val="40000"/>
                    </a:schemeClr>
                  </a:glow>
                </a:effectLst>
              </a:rPr>
              <a:t> But if I do his work, believe in the evidence of the miraculous works I have done, even if you don't believe me. Then you will know and understand that the Father is in me, and I am in the Father.”</a:t>
            </a:r>
            <a:endParaRPr lang="en-US" sz="2800" dirty="0">
              <a:effectLst>
                <a:glow rad="101600">
                  <a:schemeClr val="accent2">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Our Bible is Divided</a:t>
            </a:r>
            <a:endParaRPr lang="en-US" dirty="0"/>
          </a:p>
        </p:txBody>
      </p:sp>
      <p:graphicFrame>
        <p:nvGraphicFramePr>
          <p:cNvPr id="4" name="Content Placeholder 3"/>
          <p:cNvGraphicFramePr>
            <a:graphicFrameLocks noGrp="1"/>
          </p:cNvGraphicFramePr>
          <p:nvPr>
            <p:ph idx="1"/>
          </p:nvPr>
        </p:nvGraphicFramePr>
        <p:xfrm>
          <a:off x="457200" y="1600200"/>
          <a:ext cx="8229600" cy="4079240"/>
        </p:xfrm>
        <a:graphic>
          <a:graphicData uri="http://schemas.openxmlformats.org/drawingml/2006/table">
            <a:tbl>
              <a:tblPr firstRow="1" bandRow="1">
                <a:tableStyleId>{00A15C55-8517-42AA-B614-E9B94910E393}</a:tableStyleId>
              </a:tblPr>
              <a:tblGrid>
                <a:gridCol w="2743200"/>
                <a:gridCol w="2743200"/>
                <a:gridCol w="2743200"/>
              </a:tblGrid>
              <a:tr h="370840">
                <a:tc>
                  <a:txBody>
                    <a:bodyPr/>
                    <a:lstStyle/>
                    <a:p>
                      <a:r>
                        <a:rPr lang="en-US" dirty="0" smtClean="0"/>
                        <a:t>Old Testament</a:t>
                      </a:r>
                      <a:endParaRPr lang="en-US" dirty="0"/>
                    </a:p>
                  </a:txBody>
                  <a:tcPr>
                    <a:solidFill>
                      <a:schemeClr val="accent4">
                        <a:lumMod val="75000"/>
                      </a:schemeClr>
                    </a:solidFill>
                  </a:tcPr>
                </a:tc>
                <a:tc>
                  <a:txBody>
                    <a:bodyPr/>
                    <a:lstStyle/>
                    <a:p>
                      <a:endParaRPr lang="en-US" dirty="0"/>
                    </a:p>
                  </a:txBody>
                  <a:tcPr>
                    <a:solidFill>
                      <a:schemeClr val="accent4">
                        <a:lumMod val="75000"/>
                      </a:schemeClr>
                    </a:solidFill>
                  </a:tcPr>
                </a:tc>
                <a:tc>
                  <a:txBody>
                    <a:bodyPr/>
                    <a:lstStyle/>
                    <a:p>
                      <a:r>
                        <a:rPr lang="en-US" dirty="0" smtClean="0"/>
                        <a:t>39 Books</a:t>
                      </a:r>
                      <a:endParaRPr lang="en-US" dirty="0"/>
                    </a:p>
                  </a:txBody>
                  <a:tcPr>
                    <a:solidFill>
                      <a:schemeClr val="accent4">
                        <a:lumMod val="75000"/>
                      </a:schemeClr>
                    </a:solidFill>
                  </a:tcPr>
                </a:tc>
              </a:tr>
              <a:tr h="370840">
                <a:tc>
                  <a:txBody>
                    <a:bodyPr/>
                    <a:lstStyle/>
                    <a:p>
                      <a:r>
                        <a:rPr lang="en-US" sz="1800" dirty="0" smtClean="0"/>
                        <a:t>Pentateuch </a:t>
                      </a:r>
                      <a:endParaRPr lang="en-US" dirty="0"/>
                    </a:p>
                  </a:txBody>
                  <a:tcPr/>
                </a:tc>
                <a:tc>
                  <a:txBody>
                    <a:bodyPr/>
                    <a:lstStyle/>
                    <a:p>
                      <a:r>
                        <a:rPr lang="en-US" sz="1800" dirty="0" smtClean="0"/>
                        <a:t>Genesis – Deuteronomy</a:t>
                      </a:r>
                      <a:endParaRPr lang="en-US" dirty="0"/>
                    </a:p>
                  </a:txBody>
                  <a:tcPr/>
                </a:tc>
                <a:tc>
                  <a:txBody>
                    <a:bodyPr/>
                    <a:lstStyle/>
                    <a:p>
                      <a:r>
                        <a:rPr lang="en-US" dirty="0" smtClean="0"/>
                        <a:t> 5 Books</a:t>
                      </a:r>
                      <a:endParaRPr lang="en-US" dirty="0"/>
                    </a:p>
                  </a:txBody>
                  <a:tcPr/>
                </a:tc>
              </a:tr>
              <a:tr h="370840">
                <a:tc>
                  <a:txBody>
                    <a:bodyPr/>
                    <a:lstStyle/>
                    <a:p>
                      <a:r>
                        <a:rPr lang="en-US" dirty="0" smtClean="0"/>
                        <a:t>Historical Books</a:t>
                      </a:r>
                      <a:endParaRPr lang="en-US" dirty="0"/>
                    </a:p>
                  </a:txBody>
                  <a:tcPr/>
                </a:tc>
                <a:tc>
                  <a:txBody>
                    <a:bodyPr/>
                    <a:lstStyle/>
                    <a:p>
                      <a:r>
                        <a:rPr lang="en-US" sz="1800" dirty="0" smtClean="0"/>
                        <a:t>Joshua - Esther</a:t>
                      </a:r>
                      <a:endParaRPr lang="en-US" dirty="0"/>
                    </a:p>
                  </a:txBody>
                  <a:tcPr/>
                </a:tc>
                <a:tc>
                  <a:txBody>
                    <a:bodyPr/>
                    <a:lstStyle/>
                    <a:p>
                      <a:r>
                        <a:rPr lang="en-US" dirty="0" smtClean="0"/>
                        <a:t>12 Books</a:t>
                      </a:r>
                      <a:endParaRPr lang="en-US" dirty="0"/>
                    </a:p>
                  </a:txBody>
                  <a:tcPr/>
                </a:tc>
              </a:tr>
              <a:tr h="370840">
                <a:tc>
                  <a:txBody>
                    <a:bodyPr/>
                    <a:lstStyle/>
                    <a:p>
                      <a:r>
                        <a:rPr lang="en-US" sz="1800" dirty="0" smtClean="0"/>
                        <a:t>Poetry and Wisdom Books </a:t>
                      </a:r>
                      <a:endParaRPr lang="en-US" dirty="0"/>
                    </a:p>
                  </a:txBody>
                  <a:tcPr/>
                </a:tc>
                <a:tc>
                  <a:txBody>
                    <a:bodyPr/>
                    <a:lstStyle/>
                    <a:p>
                      <a:r>
                        <a:rPr lang="en-US" sz="1800" dirty="0" smtClean="0"/>
                        <a:t>Job – Song of Solomon</a:t>
                      </a:r>
                      <a:endParaRPr lang="en-US" dirty="0"/>
                    </a:p>
                  </a:txBody>
                  <a:tcPr/>
                </a:tc>
                <a:tc>
                  <a:txBody>
                    <a:bodyPr/>
                    <a:lstStyle/>
                    <a:p>
                      <a:r>
                        <a:rPr lang="en-US" dirty="0" smtClean="0"/>
                        <a:t> 5 Books</a:t>
                      </a:r>
                      <a:endParaRPr lang="en-US" dirty="0"/>
                    </a:p>
                  </a:txBody>
                  <a:tcPr/>
                </a:tc>
              </a:tr>
              <a:tr h="370840">
                <a:tc>
                  <a:txBody>
                    <a:bodyPr/>
                    <a:lstStyle/>
                    <a:p>
                      <a:r>
                        <a:rPr lang="en-US" dirty="0" smtClean="0"/>
                        <a:t>Major Prophets</a:t>
                      </a:r>
                    </a:p>
                  </a:txBody>
                  <a:tcPr/>
                </a:tc>
                <a:tc>
                  <a:txBody>
                    <a:bodyPr/>
                    <a:lstStyle/>
                    <a:p>
                      <a:r>
                        <a:rPr lang="en-US" sz="1800" dirty="0" smtClean="0"/>
                        <a:t>Isaiah – Daniel</a:t>
                      </a:r>
                      <a:endParaRPr lang="en-US" dirty="0"/>
                    </a:p>
                  </a:txBody>
                  <a:tcPr/>
                </a:tc>
                <a:tc>
                  <a:txBody>
                    <a:bodyPr/>
                    <a:lstStyle/>
                    <a:p>
                      <a:r>
                        <a:rPr lang="en-US" dirty="0" smtClean="0"/>
                        <a:t> 5 Books</a:t>
                      </a:r>
                      <a:endParaRPr lang="en-US" dirty="0"/>
                    </a:p>
                  </a:txBody>
                  <a:tcPr/>
                </a:tc>
              </a:tr>
              <a:tr h="370840">
                <a:tc>
                  <a:txBody>
                    <a:bodyPr/>
                    <a:lstStyle/>
                    <a:p>
                      <a:r>
                        <a:rPr lang="en-US" dirty="0" smtClean="0"/>
                        <a:t>Minor</a:t>
                      </a:r>
                      <a:r>
                        <a:rPr lang="en-US" baseline="0" dirty="0" smtClean="0"/>
                        <a:t> Prophets</a:t>
                      </a:r>
                      <a:endParaRPr lang="en-US" dirty="0"/>
                    </a:p>
                  </a:txBody>
                  <a:tcPr/>
                </a:tc>
                <a:tc>
                  <a:txBody>
                    <a:bodyPr/>
                    <a:lstStyle/>
                    <a:p>
                      <a:r>
                        <a:rPr lang="en-US" sz="1800" dirty="0" smtClean="0"/>
                        <a:t>Hosea – Malachi</a:t>
                      </a:r>
                      <a:endParaRPr lang="en-US" dirty="0"/>
                    </a:p>
                  </a:txBody>
                  <a:tcPr/>
                </a:tc>
                <a:tc>
                  <a:txBody>
                    <a:bodyPr/>
                    <a:lstStyle/>
                    <a:p>
                      <a:r>
                        <a:rPr lang="en-US" dirty="0" smtClean="0"/>
                        <a:t>12 Books</a:t>
                      </a:r>
                      <a:endParaRPr lang="en-US" dirty="0"/>
                    </a:p>
                  </a:txBody>
                  <a:tcPr/>
                </a:tc>
              </a:tr>
              <a:tr h="370840">
                <a:tc>
                  <a:txBody>
                    <a:bodyPr/>
                    <a:lstStyle/>
                    <a:p>
                      <a:pPr marL="0" algn="l" defTabSz="914400" rtl="0" eaLnBrk="1" latinLnBrk="0" hangingPunct="1"/>
                      <a:r>
                        <a:rPr lang="en-US" sz="1800" b="1" kern="1200" dirty="0" smtClean="0">
                          <a:solidFill>
                            <a:schemeClr val="lt1"/>
                          </a:solidFill>
                          <a:latin typeface="+mn-lt"/>
                          <a:ea typeface="+mn-ea"/>
                          <a:cs typeface="+mn-cs"/>
                        </a:rPr>
                        <a:t>New Testament</a:t>
                      </a:r>
                    </a:p>
                  </a:txBody>
                  <a:tcPr>
                    <a:solidFill>
                      <a:schemeClr val="accent4">
                        <a:lumMod val="75000"/>
                      </a:schemeClr>
                    </a:solidFill>
                  </a:tcPr>
                </a:tc>
                <a:tc>
                  <a:txBody>
                    <a:bodyPr/>
                    <a:lstStyle/>
                    <a:p>
                      <a:pPr marL="0" algn="l" defTabSz="914400" rtl="0" eaLnBrk="1" latinLnBrk="0" hangingPunct="1"/>
                      <a:endParaRPr lang="en-US" sz="1800" b="1" kern="1200" dirty="0" smtClean="0">
                        <a:solidFill>
                          <a:schemeClr val="lt1"/>
                        </a:solidFill>
                        <a:latin typeface="+mn-lt"/>
                        <a:ea typeface="+mn-ea"/>
                        <a:cs typeface="+mn-cs"/>
                      </a:endParaRPr>
                    </a:p>
                  </a:txBody>
                  <a:tcPr>
                    <a:solidFill>
                      <a:schemeClr val="accent4">
                        <a:lumMod val="75000"/>
                      </a:schemeClr>
                    </a:solidFill>
                  </a:tcPr>
                </a:tc>
                <a:tc>
                  <a:txBody>
                    <a:bodyPr/>
                    <a:lstStyle/>
                    <a:p>
                      <a:pPr marL="0" algn="l" defTabSz="914400" rtl="0" eaLnBrk="1" latinLnBrk="0" hangingPunct="1"/>
                      <a:r>
                        <a:rPr lang="en-US" sz="1800" b="1" kern="1200" dirty="0" smtClean="0">
                          <a:solidFill>
                            <a:schemeClr val="lt1"/>
                          </a:solidFill>
                          <a:latin typeface="+mn-lt"/>
                          <a:ea typeface="+mn-ea"/>
                          <a:cs typeface="+mn-cs"/>
                        </a:rPr>
                        <a:t>27 Books</a:t>
                      </a:r>
                    </a:p>
                  </a:txBody>
                  <a:tcPr>
                    <a:solidFill>
                      <a:schemeClr val="accent4">
                        <a:lumMod val="75000"/>
                      </a:schemeClr>
                    </a:solidFill>
                  </a:tcPr>
                </a:tc>
              </a:tr>
              <a:tr h="370840">
                <a:tc>
                  <a:txBody>
                    <a:bodyPr/>
                    <a:lstStyle/>
                    <a:p>
                      <a:r>
                        <a:rPr lang="en-US" dirty="0" smtClean="0"/>
                        <a:t>Historical Narrative</a:t>
                      </a:r>
                      <a:endParaRPr lang="en-US" dirty="0"/>
                    </a:p>
                  </a:txBody>
                  <a:tcPr/>
                </a:tc>
                <a:tc>
                  <a:txBody>
                    <a:bodyPr/>
                    <a:lstStyle/>
                    <a:p>
                      <a:r>
                        <a:rPr lang="en-US" dirty="0" smtClean="0"/>
                        <a:t>Gospels – Acts</a:t>
                      </a:r>
                      <a:endParaRPr lang="en-US" dirty="0"/>
                    </a:p>
                  </a:txBody>
                  <a:tcPr/>
                </a:tc>
                <a:tc>
                  <a:txBody>
                    <a:bodyPr/>
                    <a:lstStyle/>
                    <a:p>
                      <a:r>
                        <a:rPr lang="en-US" dirty="0" smtClean="0"/>
                        <a:t> 5 Books</a:t>
                      </a:r>
                      <a:endParaRPr lang="en-US" dirty="0"/>
                    </a:p>
                  </a:txBody>
                  <a:tcPr/>
                </a:tc>
              </a:tr>
              <a:tr h="370840">
                <a:tc>
                  <a:txBody>
                    <a:bodyPr/>
                    <a:lstStyle/>
                    <a:p>
                      <a:r>
                        <a:rPr lang="en-US" dirty="0" smtClean="0"/>
                        <a:t>Paul’s Letters</a:t>
                      </a:r>
                      <a:endParaRPr lang="en-US" dirty="0"/>
                    </a:p>
                  </a:txBody>
                  <a:tcPr/>
                </a:tc>
                <a:tc>
                  <a:txBody>
                    <a:bodyPr/>
                    <a:lstStyle/>
                    <a:p>
                      <a:r>
                        <a:rPr lang="en-US" dirty="0" smtClean="0"/>
                        <a:t>Romans – Philemon</a:t>
                      </a:r>
                      <a:endParaRPr lang="en-US" dirty="0"/>
                    </a:p>
                  </a:txBody>
                  <a:tcPr/>
                </a:tc>
                <a:tc>
                  <a:txBody>
                    <a:bodyPr/>
                    <a:lstStyle/>
                    <a:p>
                      <a:r>
                        <a:rPr lang="en-US" dirty="0" smtClean="0"/>
                        <a:t>13 Books</a:t>
                      </a:r>
                      <a:endParaRPr lang="en-US" dirty="0"/>
                    </a:p>
                  </a:txBody>
                  <a:tcPr/>
                </a:tc>
              </a:tr>
              <a:tr h="370840">
                <a:tc>
                  <a:txBody>
                    <a:bodyPr/>
                    <a:lstStyle/>
                    <a:p>
                      <a:r>
                        <a:rPr lang="en-US" dirty="0" smtClean="0"/>
                        <a:t>General Letters</a:t>
                      </a:r>
                      <a:endParaRPr lang="en-US" dirty="0"/>
                    </a:p>
                  </a:txBody>
                  <a:tcPr/>
                </a:tc>
                <a:tc>
                  <a:txBody>
                    <a:bodyPr/>
                    <a:lstStyle/>
                    <a:p>
                      <a:r>
                        <a:rPr lang="en-US" dirty="0" smtClean="0"/>
                        <a:t>Hebrews – Jude</a:t>
                      </a:r>
                      <a:endParaRPr lang="en-US" dirty="0"/>
                    </a:p>
                  </a:txBody>
                  <a:tcPr/>
                </a:tc>
                <a:tc>
                  <a:txBody>
                    <a:bodyPr/>
                    <a:lstStyle/>
                    <a:p>
                      <a:r>
                        <a:rPr lang="en-US" dirty="0" smtClean="0"/>
                        <a:t> 8 Books</a:t>
                      </a:r>
                      <a:endParaRPr lang="en-US" dirty="0"/>
                    </a:p>
                  </a:txBody>
                  <a:tcPr/>
                </a:tc>
              </a:tr>
              <a:tr h="370840">
                <a:tc>
                  <a:txBody>
                    <a:bodyPr/>
                    <a:lstStyle/>
                    <a:p>
                      <a:r>
                        <a:rPr lang="en-US" dirty="0" smtClean="0"/>
                        <a:t>Revelation</a:t>
                      </a:r>
                      <a:endParaRPr lang="en-US" dirty="0"/>
                    </a:p>
                  </a:txBody>
                  <a:tcPr/>
                </a:tc>
                <a:tc>
                  <a:txBody>
                    <a:bodyPr/>
                    <a:lstStyle/>
                    <a:p>
                      <a:endParaRPr lang="en-US" dirty="0"/>
                    </a:p>
                  </a:txBody>
                  <a:tcPr/>
                </a:tc>
                <a:tc>
                  <a:txBody>
                    <a:bodyPr/>
                    <a:lstStyle/>
                    <a:p>
                      <a:r>
                        <a:rPr lang="en-US" dirty="0" smtClean="0"/>
                        <a:t> 1 Book</a:t>
                      </a:r>
                      <a:endParaRPr lang="en-US" dirty="0"/>
                    </a:p>
                  </a:txBody>
                  <a:tcPr/>
                </a:tc>
              </a:tr>
            </a:tbl>
          </a:graphicData>
        </a:graphic>
      </p:graphicFrame>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t="8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normAutofit/>
          </a:bodyPr>
          <a:lstStyle/>
          <a:p>
            <a:r>
              <a:rPr lang="en-US" sz="4000" b="1" dirty="0" smtClean="0">
                <a:effectLst>
                  <a:glow rad="63500">
                    <a:schemeClr val="accent1">
                      <a:satMod val="175000"/>
                      <a:alpha val="40000"/>
                    </a:schemeClr>
                  </a:glow>
                </a:effectLst>
              </a:rPr>
              <a:t>John 10:34-38 (AMP</a:t>
            </a:r>
            <a:r>
              <a:rPr lang="en-US" sz="4000" b="1" dirty="0" smtClean="0">
                <a:effectLst>
                  <a:glow rad="101600">
                    <a:schemeClr val="bg1">
                      <a:alpha val="60000"/>
                    </a:schemeClr>
                  </a:glow>
                </a:effectLst>
              </a:rPr>
              <a:t>) </a:t>
            </a:r>
            <a:r>
              <a:rPr lang="en-US" sz="4000" b="1" dirty="0" smtClean="0">
                <a:effectLst>
                  <a:glow rad="101600">
                    <a:schemeClr val="bg1">
                      <a:alpha val="60000"/>
                    </a:schemeClr>
                  </a:glow>
                </a:effectLst>
                <a:hlinkClick r:id="rId4" action="ppaction://hlinksldjump"/>
              </a:rPr>
              <a:t>ESV</a:t>
            </a:r>
            <a:endParaRPr lang="en-US" sz="4000" b="1" dirty="0">
              <a:effectLst>
                <a:glow rad="101600">
                  <a:schemeClr val="bg1">
                    <a:alpha val="60000"/>
                  </a:schemeClr>
                </a:glow>
              </a:effectLst>
            </a:endParaRPr>
          </a:p>
        </p:txBody>
      </p:sp>
      <p:sp>
        <p:nvSpPr>
          <p:cNvPr id="6" name="Content Placeholder 5"/>
          <p:cNvSpPr>
            <a:spLocks noGrp="1"/>
          </p:cNvSpPr>
          <p:nvPr>
            <p:ph idx="1"/>
          </p:nvPr>
        </p:nvSpPr>
        <p:spPr>
          <a:xfrm>
            <a:off x="685800" y="838200"/>
            <a:ext cx="8001000" cy="5410200"/>
          </a:xfrm>
        </p:spPr>
        <p:txBody>
          <a:bodyPr>
            <a:normAutofit fontScale="85000" lnSpcReduction="20000"/>
          </a:bodyPr>
          <a:lstStyle/>
          <a:p>
            <a:pPr marL="0" indent="0">
              <a:buNone/>
            </a:pPr>
            <a:r>
              <a:rPr lang="en-US" baseline="30000" dirty="0" smtClean="0">
                <a:effectLst>
                  <a:glow rad="101600">
                    <a:schemeClr val="accent1">
                      <a:satMod val="175000"/>
                      <a:alpha val="40000"/>
                    </a:schemeClr>
                  </a:glow>
                </a:effectLst>
              </a:rPr>
              <a:t>31 </a:t>
            </a:r>
            <a:r>
              <a:rPr lang="en-US" dirty="0" smtClean="0">
                <a:effectLst>
                  <a:glow rad="101600">
                    <a:schemeClr val="accent1">
                      <a:satMod val="175000"/>
                      <a:alpha val="40000"/>
                    </a:schemeClr>
                  </a:glow>
                </a:effectLst>
              </a:rPr>
              <a:t>Jesus answered, Is it not written in your Law, I said, You are gods? </a:t>
            </a:r>
            <a:r>
              <a:rPr lang="en-US" baseline="30000" dirty="0" smtClean="0">
                <a:effectLst>
                  <a:glow rad="101600">
                    <a:schemeClr val="accent1">
                      <a:satMod val="175000"/>
                      <a:alpha val="40000"/>
                    </a:schemeClr>
                  </a:glow>
                </a:effectLst>
              </a:rPr>
              <a:t>35</a:t>
            </a:r>
            <a:r>
              <a:rPr lang="en-US" dirty="0" smtClean="0">
                <a:effectLst>
                  <a:glow rad="101600">
                    <a:schemeClr val="accent1">
                      <a:satMod val="175000"/>
                      <a:alpha val="40000"/>
                    </a:schemeClr>
                  </a:glow>
                </a:effectLst>
              </a:rPr>
              <a:t> So men are called gods [by the Law], men to whom God’s message came—and the Scripture cannot be set aside or cancelled or broken or annulled— </a:t>
            </a:r>
            <a:r>
              <a:rPr lang="en-US" baseline="30000" dirty="0" smtClean="0">
                <a:effectLst>
                  <a:glow rad="101600">
                    <a:schemeClr val="accent1">
                      <a:satMod val="175000"/>
                      <a:alpha val="40000"/>
                    </a:schemeClr>
                  </a:glow>
                </a:effectLst>
              </a:rPr>
              <a:t>36</a:t>
            </a:r>
            <a:r>
              <a:rPr lang="en-US" dirty="0" smtClean="0">
                <a:effectLst>
                  <a:glow rad="101600">
                    <a:schemeClr val="accent1">
                      <a:satMod val="175000"/>
                      <a:alpha val="40000"/>
                    </a:schemeClr>
                  </a:glow>
                </a:effectLst>
              </a:rPr>
              <a:t> [If that is true] do you say of the One Whom the Father consecrated and dedicated and set apart for Himself and sent into the world, You are blaspheming, because I said, I am the Son of God? </a:t>
            </a:r>
            <a:r>
              <a:rPr lang="en-US" baseline="30000" dirty="0" smtClean="0">
                <a:effectLst>
                  <a:glow rad="101600">
                    <a:schemeClr val="accent1">
                      <a:satMod val="175000"/>
                      <a:alpha val="40000"/>
                    </a:schemeClr>
                  </a:glow>
                </a:effectLst>
              </a:rPr>
              <a:t>37</a:t>
            </a:r>
            <a:r>
              <a:rPr lang="en-US" dirty="0" smtClean="0">
                <a:effectLst>
                  <a:glow rad="101600">
                    <a:schemeClr val="accent1">
                      <a:satMod val="175000"/>
                      <a:alpha val="40000"/>
                    </a:schemeClr>
                  </a:glow>
                </a:effectLst>
              </a:rPr>
              <a:t> If I am not doing the works [performing the deeds] of My Father, then do not believe Me [do not adhere to Me and trust Me and rely on Me]. </a:t>
            </a:r>
            <a:r>
              <a:rPr lang="en-US" baseline="30000" dirty="0" smtClean="0">
                <a:effectLst>
                  <a:glow rad="101600">
                    <a:schemeClr val="accent1">
                      <a:satMod val="175000"/>
                      <a:alpha val="40000"/>
                    </a:schemeClr>
                  </a:glow>
                </a:effectLst>
              </a:rPr>
              <a:t>38</a:t>
            </a:r>
            <a:r>
              <a:rPr lang="en-US" dirty="0" smtClean="0">
                <a:effectLst>
                  <a:glow rad="101600">
                    <a:schemeClr val="accent1">
                      <a:satMod val="175000"/>
                      <a:alpha val="40000"/>
                    </a:schemeClr>
                  </a:glow>
                </a:effectLst>
              </a:rPr>
              <a:t> But if I do them, even though you do not believe Me or have faith in Me, [at least] believe the works and have faith in what I do, in order that you may know and understand [clearly] that the Father is in Me, and I am in the Father [One with Him].</a:t>
            </a:r>
          </a:p>
          <a:p>
            <a:pPr>
              <a:buNone/>
            </a:pP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t="8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normAutofit/>
          </a:bodyPr>
          <a:lstStyle/>
          <a:p>
            <a:r>
              <a:rPr lang="en-US" sz="4000" b="1" dirty="0" smtClean="0">
                <a:effectLst>
                  <a:glow rad="63500">
                    <a:schemeClr val="accent1">
                      <a:satMod val="175000"/>
                      <a:alpha val="40000"/>
                    </a:schemeClr>
                  </a:glow>
                </a:effectLst>
              </a:rPr>
              <a:t>Psalm 82:1-7 (ESV</a:t>
            </a:r>
            <a:r>
              <a:rPr lang="en-US" sz="4000" b="1" dirty="0" smtClean="0">
                <a:effectLst>
                  <a:glow rad="101600">
                    <a:schemeClr val="bg1">
                      <a:alpha val="60000"/>
                    </a:schemeClr>
                  </a:glow>
                </a:effectLst>
              </a:rPr>
              <a:t>) </a:t>
            </a:r>
            <a:r>
              <a:rPr lang="en-US" sz="4000" b="1" dirty="0" smtClean="0">
                <a:effectLst>
                  <a:glow rad="101600">
                    <a:schemeClr val="bg1">
                      <a:alpha val="60000"/>
                    </a:schemeClr>
                  </a:glow>
                </a:effectLst>
                <a:hlinkClick r:id="rId4" action="ppaction://hlinksldjump"/>
              </a:rPr>
              <a:t>John </a:t>
            </a:r>
            <a:r>
              <a:rPr lang="en-US" sz="4000" b="1" dirty="0" smtClean="0">
                <a:effectLst>
                  <a:glow rad="101600">
                    <a:schemeClr val="bg1">
                      <a:alpha val="60000"/>
                    </a:schemeClr>
                  </a:glow>
                </a:effectLst>
                <a:hlinkClick r:id="rId5" action="ppaction://hlinksldjump"/>
              </a:rPr>
              <a:t>10</a:t>
            </a:r>
            <a:endParaRPr lang="en-US" sz="4000" b="1" dirty="0">
              <a:effectLst>
                <a:glow rad="101600">
                  <a:schemeClr val="bg1">
                    <a:alpha val="60000"/>
                  </a:schemeClr>
                </a:glow>
              </a:effectLst>
            </a:endParaRPr>
          </a:p>
        </p:txBody>
      </p:sp>
      <p:sp>
        <p:nvSpPr>
          <p:cNvPr id="5" name="Rectangle 4"/>
          <p:cNvSpPr/>
          <p:nvPr/>
        </p:nvSpPr>
        <p:spPr>
          <a:xfrm>
            <a:off x="762000" y="1143000"/>
            <a:ext cx="7162800" cy="5334000"/>
          </a:xfrm>
          <a:prstGeom prst="rect">
            <a:avLst/>
          </a:prstGeom>
        </p:spPr>
        <p:txBody>
          <a:bodyPr wrap="square">
            <a:normAutofit fontScale="92500" lnSpcReduction="20000"/>
          </a:bodyPr>
          <a:lstStyle/>
          <a:p>
            <a:r>
              <a:rPr lang="en-US" sz="3200" baseline="30000" dirty="0" smtClean="0">
                <a:effectLst>
                  <a:glow rad="101600">
                    <a:schemeClr val="accent1">
                      <a:satMod val="175000"/>
                      <a:alpha val="40000"/>
                    </a:schemeClr>
                  </a:glow>
                </a:effectLst>
              </a:rPr>
              <a:t>31 </a:t>
            </a:r>
            <a:r>
              <a:rPr lang="en-US" sz="3200" dirty="0" smtClean="0">
                <a:effectLst>
                  <a:glow rad="101600">
                    <a:schemeClr val="accent1">
                      <a:satMod val="175000"/>
                      <a:alpha val="40000"/>
                    </a:schemeClr>
                  </a:glow>
                </a:effectLst>
              </a:rPr>
              <a:t> God has taken his place in the divine council; in the midst of the gods he holds judgment: </a:t>
            </a:r>
            <a:r>
              <a:rPr lang="en-US" sz="3200" baseline="30000" dirty="0" smtClean="0">
                <a:effectLst>
                  <a:glow rad="101600">
                    <a:schemeClr val="accent1">
                      <a:satMod val="175000"/>
                      <a:alpha val="40000"/>
                    </a:schemeClr>
                  </a:glow>
                </a:effectLst>
              </a:rPr>
              <a:t>2</a:t>
            </a:r>
            <a:r>
              <a:rPr lang="en-US" sz="3200" dirty="0" smtClean="0">
                <a:effectLst>
                  <a:glow rad="101600">
                    <a:schemeClr val="accent1">
                      <a:satMod val="175000"/>
                      <a:alpha val="40000"/>
                    </a:schemeClr>
                  </a:glow>
                </a:effectLst>
              </a:rPr>
              <a:t> “How long will you judge unjustly and show partiality to the wicked? Selah </a:t>
            </a:r>
            <a:r>
              <a:rPr lang="en-US" sz="3200" baseline="30000" dirty="0" smtClean="0">
                <a:effectLst>
                  <a:glow rad="101600">
                    <a:schemeClr val="accent1">
                      <a:satMod val="175000"/>
                      <a:alpha val="40000"/>
                    </a:schemeClr>
                  </a:glow>
                </a:effectLst>
              </a:rPr>
              <a:t>3</a:t>
            </a:r>
            <a:r>
              <a:rPr lang="en-US" sz="3200" dirty="0" smtClean="0">
                <a:effectLst>
                  <a:glow rad="101600">
                    <a:schemeClr val="accent1">
                      <a:satMod val="175000"/>
                      <a:alpha val="40000"/>
                    </a:schemeClr>
                  </a:glow>
                </a:effectLst>
              </a:rPr>
              <a:t> Give justice to the weak and the fatherless; maintain the right of the afflicted and the destitute. </a:t>
            </a:r>
            <a:r>
              <a:rPr lang="en-US" sz="3200" baseline="30000" dirty="0" smtClean="0">
                <a:effectLst>
                  <a:glow rad="101600">
                    <a:schemeClr val="accent1">
                      <a:satMod val="175000"/>
                      <a:alpha val="40000"/>
                    </a:schemeClr>
                  </a:glow>
                </a:effectLst>
              </a:rPr>
              <a:t>4</a:t>
            </a:r>
            <a:r>
              <a:rPr lang="en-US" sz="3200" dirty="0" smtClean="0">
                <a:effectLst>
                  <a:glow rad="101600">
                    <a:schemeClr val="accent1">
                      <a:satMod val="175000"/>
                      <a:alpha val="40000"/>
                    </a:schemeClr>
                  </a:glow>
                </a:effectLst>
              </a:rPr>
              <a:t> Rescue the weak and the needy; deliver them from the hand of the wicked.” </a:t>
            </a:r>
            <a:r>
              <a:rPr lang="en-US" sz="3200" baseline="30000" dirty="0" smtClean="0">
                <a:effectLst>
                  <a:glow rad="101600">
                    <a:schemeClr val="accent1">
                      <a:satMod val="175000"/>
                      <a:alpha val="40000"/>
                    </a:schemeClr>
                  </a:glow>
                </a:effectLst>
              </a:rPr>
              <a:t>5</a:t>
            </a:r>
            <a:r>
              <a:rPr lang="en-US" sz="3200" dirty="0" smtClean="0">
                <a:effectLst>
                  <a:glow rad="101600">
                    <a:schemeClr val="accent1">
                      <a:satMod val="175000"/>
                      <a:alpha val="40000"/>
                    </a:schemeClr>
                  </a:glow>
                </a:effectLst>
              </a:rPr>
              <a:t> They have neither knowledge nor understanding, they walk about in darkness; all the foundations of the earth are shaken. 6 I said, “You are gods, sons of the Most High, all of you; </a:t>
            </a:r>
            <a:r>
              <a:rPr lang="en-US" sz="3200" baseline="30000" dirty="0" smtClean="0">
                <a:effectLst>
                  <a:glow rad="101600">
                    <a:schemeClr val="accent1">
                      <a:satMod val="175000"/>
                      <a:alpha val="40000"/>
                    </a:schemeClr>
                  </a:glow>
                </a:effectLst>
              </a:rPr>
              <a:t>7</a:t>
            </a:r>
            <a:r>
              <a:rPr lang="en-US" sz="3200" dirty="0" smtClean="0">
                <a:effectLst>
                  <a:glow rad="101600">
                    <a:schemeClr val="accent1">
                      <a:satMod val="175000"/>
                      <a:alpha val="40000"/>
                    </a:schemeClr>
                  </a:glow>
                </a:effectLst>
              </a:rPr>
              <a:t> nevertheless, like men you shall die, and fall like any prince.”</a:t>
            </a:r>
          </a:p>
          <a:p>
            <a:endParaRPr lang="en-US" sz="3200" dirty="0" smtClean="0">
              <a:effectLst>
                <a:glow rad="101600">
                  <a:schemeClr val="accent1">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smtClean="0">
                <a:effectLst>
                  <a:glow rad="101600">
                    <a:schemeClr val="bg1">
                      <a:alpha val="60000"/>
                    </a:schemeClr>
                  </a:glow>
                </a:effectLst>
              </a:rPr>
              <a:t>John 10:39-42 (ESV) </a:t>
            </a:r>
            <a:r>
              <a:rPr lang="en-US" b="1" dirty="0" smtClean="0">
                <a:effectLst>
                  <a:glow rad="101600">
                    <a:schemeClr val="bg1">
                      <a:alpha val="60000"/>
                    </a:schemeClr>
                  </a:glow>
                </a:effectLst>
                <a:hlinkClick r:id="rId4" action="ppaction://hlinksldjump"/>
              </a:rPr>
              <a:t>NLT </a:t>
            </a:r>
            <a:r>
              <a:rPr lang="en-US" b="1" dirty="0" smtClean="0">
                <a:effectLst>
                  <a:glow rad="101600">
                    <a:schemeClr val="bg1">
                      <a:alpha val="60000"/>
                    </a:schemeClr>
                  </a:glow>
                </a:effectLst>
                <a:hlinkClick r:id="rId5" action="ppaction://hlinksldjump"/>
              </a:rPr>
              <a:t>AMP </a:t>
            </a:r>
            <a:endParaRPr lang="en-US" dirty="0"/>
          </a:p>
        </p:txBody>
      </p:sp>
      <p:sp>
        <p:nvSpPr>
          <p:cNvPr id="3" name="Content Placeholder 2"/>
          <p:cNvSpPr>
            <a:spLocks noGrp="1"/>
          </p:cNvSpPr>
          <p:nvPr>
            <p:ph idx="1"/>
          </p:nvPr>
        </p:nvSpPr>
        <p:spPr>
          <a:xfrm>
            <a:off x="685800" y="1066800"/>
            <a:ext cx="8077200" cy="5486400"/>
          </a:xfrm>
        </p:spPr>
        <p:txBody>
          <a:bodyPr>
            <a:normAutofit/>
          </a:bodyPr>
          <a:lstStyle/>
          <a:p>
            <a:pPr marL="0" indent="0">
              <a:buNone/>
            </a:pPr>
            <a:r>
              <a:rPr lang="en-US" b="1" baseline="30000" dirty="0" smtClean="0">
                <a:effectLst>
                  <a:glow rad="101600">
                    <a:schemeClr val="bg1">
                      <a:alpha val="40000"/>
                    </a:schemeClr>
                  </a:glow>
                </a:effectLst>
              </a:rPr>
              <a:t>39</a:t>
            </a:r>
            <a:r>
              <a:rPr lang="en-US" b="1" dirty="0" smtClean="0">
                <a:effectLst>
                  <a:glow rad="101600">
                    <a:schemeClr val="bg1">
                      <a:alpha val="40000"/>
                    </a:schemeClr>
                  </a:glow>
                </a:effectLst>
              </a:rPr>
              <a:t> Again they sought to arrest him, but he escaped from their hands. </a:t>
            </a:r>
            <a:r>
              <a:rPr lang="en-US" b="1" baseline="30000" dirty="0" smtClean="0">
                <a:effectLst>
                  <a:glow rad="101600">
                    <a:schemeClr val="bg1">
                      <a:alpha val="40000"/>
                    </a:schemeClr>
                  </a:glow>
                </a:effectLst>
              </a:rPr>
              <a:t>40</a:t>
            </a:r>
            <a:r>
              <a:rPr lang="en-US" b="1" dirty="0" smtClean="0">
                <a:effectLst>
                  <a:glow rad="101600">
                    <a:schemeClr val="bg1">
                      <a:alpha val="40000"/>
                    </a:schemeClr>
                  </a:glow>
                </a:effectLst>
              </a:rPr>
              <a:t> He went away again across the Jordan to the place where John had been baptizing at first, and there he remained. </a:t>
            </a:r>
            <a:r>
              <a:rPr lang="en-US" b="1" baseline="30000" dirty="0" smtClean="0">
                <a:effectLst>
                  <a:glow rad="101600">
                    <a:schemeClr val="bg1">
                      <a:alpha val="40000"/>
                    </a:schemeClr>
                  </a:glow>
                </a:effectLst>
              </a:rPr>
              <a:t>41</a:t>
            </a:r>
            <a:r>
              <a:rPr lang="en-US" b="1" dirty="0" smtClean="0">
                <a:effectLst>
                  <a:glow rad="101600">
                    <a:schemeClr val="bg1">
                      <a:alpha val="40000"/>
                    </a:schemeClr>
                  </a:glow>
                </a:effectLst>
              </a:rPr>
              <a:t> And many came to him. And they said, "John did no sign, but everything that John said about this man was true." </a:t>
            </a:r>
            <a:r>
              <a:rPr lang="en-US" b="1" baseline="30000" dirty="0" smtClean="0">
                <a:effectLst>
                  <a:glow rad="101600">
                    <a:schemeClr val="bg1">
                      <a:alpha val="40000"/>
                    </a:schemeClr>
                  </a:glow>
                </a:effectLst>
              </a:rPr>
              <a:t>42</a:t>
            </a:r>
            <a:r>
              <a:rPr lang="en-US" b="1" dirty="0" smtClean="0">
                <a:effectLst>
                  <a:glow rad="101600">
                    <a:schemeClr val="bg1">
                      <a:alpha val="40000"/>
                    </a:schemeClr>
                  </a:glow>
                </a:effectLst>
              </a:rPr>
              <a:t> And many believed in him there.</a:t>
            </a: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t="8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normAutofit/>
          </a:bodyPr>
          <a:lstStyle/>
          <a:p>
            <a:r>
              <a:rPr lang="en-US" sz="4000" b="1" dirty="0" smtClean="0">
                <a:effectLst>
                  <a:glow rad="63500">
                    <a:schemeClr val="accent2">
                      <a:satMod val="175000"/>
                      <a:alpha val="40000"/>
                    </a:schemeClr>
                  </a:glow>
                </a:effectLst>
              </a:rPr>
              <a:t>John 10:39-42 (NLT) </a:t>
            </a:r>
            <a:r>
              <a:rPr lang="en-US" sz="4000" b="1" dirty="0" smtClean="0">
                <a:effectLst>
                  <a:glow rad="63500">
                    <a:schemeClr val="accent2">
                      <a:satMod val="175000"/>
                      <a:alpha val="40000"/>
                    </a:schemeClr>
                  </a:glow>
                </a:effectLst>
                <a:hlinkClick r:id="rId4" action="ppaction://hlinksldjump"/>
              </a:rPr>
              <a:t>ESV</a:t>
            </a:r>
            <a:endParaRPr lang="en-US" sz="4000" b="1" dirty="0">
              <a:effectLst>
                <a:glow rad="63500">
                  <a:schemeClr val="accent2">
                    <a:satMod val="175000"/>
                    <a:alpha val="40000"/>
                  </a:schemeClr>
                </a:glow>
              </a:effectLst>
            </a:endParaRPr>
          </a:p>
        </p:txBody>
      </p:sp>
      <p:sp>
        <p:nvSpPr>
          <p:cNvPr id="5" name="Rectangle 4"/>
          <p:cNvSpPr/>
          <p:nvPr/>
        </p:nvSpPr>
        <p:spPr>
          <a:xfrm>
            <a:off x="1447800" y="762000"/>
            <a:ext cx="6324600" cy="5257800"/>
          </a:xfrm>
          <a:prstGeom prst="rect">
            <a:avLst/>
          </a:prstGeom>
        </p:spPr>
        <p:txBody>
          <a:bodyPr wrap="square">
            <a:normAutofit lnSpcReduction="10000"/>
          </a:bodyPr>
          <a:lstStyle/>
          <a:p>
            <a:r>
              <a:rPr lang="en-US" sz="3200" b="1" baseline="30000" dirty="0" smtClean="0">
                <a:effectLst>
                  <a:glow rad="101600">
                    <a:schemeClr val="accent2">
                      <a:satMod val="175000"/>
                      <a:alpha val="40000"/>
                    </a:schemeClr>
                  </a:glow>
                </a:effectLst>
              </a:rPr>
              <a:t>39</a:t>
            </a:r>
            <a:r>
              <a:rPr lang="en-US" sz="3200" b="1" dirty="0" smtClean="0">
                <a:effectLst>
                  <a:glow rad="101600">
                    <a:schemeClr val="accent2">
                      <a:satMod val="175000"/>
                      <a:alpha val="40000"/>
                    </a:schemeClr>
                  </a:glow>
                </a:effectLst>
              </a:rPr>
              <a:t> Once again they tried to arrest him, but he got away and left them. </a:t>
            </a:r>
            <a:r>
              <a:rPr lang="en-US" sz="3200" b="1" baseline="30000" dirty="0" smtClean="0">
                <a:effectLst>
                  <a:glow rad="101600">
                    <a:schemeClr val="accent2">
                      <a:satMod val="175000"/>
                      <a:alpha val="40000"/>
                    </a:schemeClr>
                  </a:glow>
                </a:effectLst>
              </a:rPr>
              <a:t>40</a:t>
            </a:r>
            <a:r>
              <a:rPr lang="en-US" sz="3200" b="1" dirty="0" smtClean="0">
                <a:effectLst>
                  <a:glow rad="101600">
                    <a:schemeClr val="accent2">
                      <a:satMod val="175000"/>
                      <a:alpha val="40000"/>
                    </a:schemeClr>
                  </a:glow>
                </a:effectLst>
              </a:rPr>
              <a:t> He went beyond the Jordan River near the place where John was first baptizing and stayed there awhile. </a:t>
            </a:r>
            <a:r>
              <a:rPr lang="en-US" sz="3200" b="1" baseline="30000" dirty="0" smtClean="0">
                <a:effectLst>
                  <a:glow rad="101600">
                    <a:schemeClr val="accent2">
                      <a:satMod val="175000"/>
                      <a:alpha val="40000"/>
                    </a:schemeClr>
                  </a:glow>
                </a:effectLst>
              </a:rPr>
              <a:t>41</a:t>
            </a:r>
            <a:r>
              <a:rPr lang="en-US" sz="3200" b="1" dirty="0" smtClean="0">
                <a:effectLst>
                  <a:glow rad="101600">
                    <a:schemeClr val="accent2">
                      <a:satMod val="175000"/>
                      <a:alpha val="40000"/>
                    </a:schemeClr>
                  </a:glow>
                </a:effectLst>
              </a:rPr>
              <a:t> And many followed him. “John didn't perform miraculous signs,” they remarked to one another, “but everything he said about this man has come true.” </a:t>
            </a:r>
            <a:r>
              <a:rPr lang="en-US" sz="3200" b="1" baseline="30000" dirty="0" smtClean="0">
                <a:effectLst>
                  <a:glow rad="101600">
                    <a:schemeClr val="accent2">
                      <a:satMod val="175000"/>
                      <a:alpha val="40000"/>
                    </a:schemeClr>
                  </a:glow>
                </a:effectLst>
              </a:rPr>
              <a:t>42</a:t>
            </a:r>
            <a:r>
              <a:rPr lang="en-US" sz="3200" b="1" dirty="0" smtClean="0">
                <a:effectLst>
                  <a:glow rad="101600">
                    <a:schemeClr val="accent2">
                      <a:satMod val="175000"/>
                      <a:alpha val="40000"/>
                    </a:schemeClr>
                  </a:glow>
                </a:effectLst>
              </a:rPr>
              <a:t> And many who were there believed in Jesus. </a:t>
            </a:r>
            <a:endParaRPr lang="en-US" sz="2800" dirty="0">
              <a:effectLst>
                <a:glow rad="101600">
                  <a:schemeClr val="accent2">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t="8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normAutofit/>
          </a:bodyPr>
          <a:lstStyle/>
          <a:p>
            <a:r>
              <a:rPr lang="en-US" sz="4000" b="1" dirty="0" smtClean="0">
                <a:effectLst>
                  <a:glow rad="63500">
                    <a:schemeClr val="accent1">
                      <a:satMod val="175000"/>
                      <a:alpha val="40000"/>
                    </a:schemeClr>
                  </a:glow>
                </a:effectLst>
              </a:rPr>
              <a:t>John 10:39-42 (AMP</a:t>
            </a:r>
            <a:r>
              <a:rPr lang="en-US" sz="4000" b="1" dirty="0" smtClean="0">
                <a:effectLst>
                  <a:glow rad="101600">
                    <a:schemeClr val="bg1">
                      <a:alpha val="60000"/>
                    </a:schemeClr>
                  </a:glow>
                </a:effectLst>
              </a:rPr>
              <a:t>) </a:t>
            </a:r>
            <a:r>
              <a:rPr lang="en-US" sz="4000" b="1" dirty="0" smtClean="0">
                <a:effectLst>
                  <a:glow rad="101600">
                    <a:schemeClr val="bg1">
                      <a:alpha val="60000"/>
                    </a:schemeClr>
                  </a:glow>
                </a:effectLst>
                <a:hlinkClick r:id="rId4" action="ppaction://hlinksldjump"/>
              </a:rPr>
              <a:t>ESV</a:t>
            </a:r>
            <a:endParaRPr lang="en-US" sz="4000" b="1" dirty="0">
              <a:effectLst>
                <a:glow rad="101600">
                  <a:schemeClr val="bg1">
                    <a:alpha val="60000"/>
                  </a:schemeClr>
                </a:glow>
              </a:effectLst>
            </a:endParaRPr>
          </a:p>
        </p:txBody>
      </p:sp>
      <p:sp>
        <p:nvSpPr>
          <p:cNvPr id="6" name="Content Placeholder 5"/>
          <p:cNvSpPr>
            <a:spLocks noGrp="1"/>
          </p:cNvSpPr>
          <p:nvPr>
            <p:ph idx="1"/>
          </p:nvPr>
        </p:nvSpPr>
        <p:spPr>
          <a:xfrm>
            <a:off x="685800" y="838200"/>
            <a:ext cx="8001000" cy="5410200"/>
          </a:xfrm>
        </p:spPr>
        <p:txBody>
          <a:bodyPr>
            <a:normAutofit/>
          </a:bodyPr>
          <a:lstStyle/>
          <a:p>
            <a:pPr marL="0" indent="0">
              <a:buNone/>
            </a:pPr>
            <a:r>
              <a:rPr lang="en-US" baseline="30000" dirty="0" smtClean="0">
                <a:effectLst>
                  <a:glow rad="101600">
                    <a:schemeClr val="accent1">
                      <a:satMod val="175000"/>
                      <a:alpha val="40000"/>
                    </a:schemeClr>
                  </a:glow>
                </a:effectLst>
              </a:rPr>
              <a:t>39</a:t>
            </a:r>
            <a:r>
              <a:rPr lang="en-US" dirty="0" smtClean="0">
                <a:effectLst>
                  <a:glow rad="101600">
                    <a:schemeClr val="accent1">
                      <a:satMod val="175000"/>
                      <a:alpha val="40000"/>
                    </a:schemeClr>
                  </a:glow>
                </a:effectLst>
              </a:rPr>
              <a:t> They sought again to arrest Him, but He escaped from their hands. </a:t>
            </a:r>
            <a:r>
              <a:rPr lang="en-US" baseline="30000" dirty="0" smtClean="0">
                <a:effectLst>
                  <a:glow rad="101600">
                    <a:schemeClr val="accent1">
                      <a:satMod val="175000"/>
                      <a:alpha val="40000"/>
                    </a:schemeClr>
                  </a:glow>
                </a:effectLst>
              </a:rPr>
              <a:t>40</a:t>
            </a:r>
            <a:r>
              <a:rPr lang="en-US" dirty="0" smtClean="0">
                <a:effectLst>
                  <a:glow rad="101600">
                    <a:schemeClr val="accent1">
                      <a:satMod val="175000"/>
                      <a:alpha val="40000"/>
                    </a:schemeClr>
                  </a:glow>
                </a:effectLst>
              </a:rPr>
              <a:t> He went back again across the Jordan to the locality where John was when he first baptized, and there He remained. </a:t>
            </a:r>
            <a:r>
              <a:rPr lang="en-US" baseline="30000" dirty="0" smtClean="0">
                <a:effectLst>
                  <a:glow rad="101600">
                    <a:schemeClr val="accent1">
                      <a:satMod val="175000"/>
                      <a:alpha val="40000"/>
                    </a:schemeClr>
                  </a:glow>
                </a:effectLst>
              </a:rPr>
              <a:t>41</a:t>
            </a:r>
            <a:r>
              <a:rPr lang="en-US" dirty="0" smtClean="0">
                <a:effectLst>
                  <a:glow rad="101600">
                    <a:schemeClr val="accent1">
                      <a:satMod val="175000"/>
                      <a:alpha val="40000"/>
                    </a:schemeClr>
                  </a:glow>
                </a:effectLst>
              </a:rPr>
              <a:t> And many came to Him, and they kept saying, John did not perform a [single] sign or miracle, but everything John said about this Man was true. </a:t>
            </a:r>
            <a:r>
              <a:rPr lang="en-US" baseline="30000" dirty="0" smtClean="0">
                <a:effectLst>
                  <a:glow rad="101600">
                    <a:schemeClr val="accent1">
                      <a:satMod val="175000"/>
                      <a:alpha val="40000"/>
                    </a:schemeClr>
                  </a:glow>
                </a:effectLst>
              </a:rPr>
              <a:t>42</a:t>
            </a:r>
            <a:r>
              <a:rPr lang="en-US" dirty="0" smtClean="0">
                <a:effectLst>
                  <a:glow rad="101600">
                    <a:schemeClr val="accent1">
                      <a:satMod val="175000"/>
                      <a:alpha val="40000"/>
                    </a:schemeClr>
                  </a:glow>
                </a:effectLst>
              </a:rPr>
              <a:t> And many [people] there became believers in Him. [They adhered to and trusted in and relied on Him.]</a:t>
            </a:r>
          </a:p>
          <a:p>
            <a:pPr marL="0" indent="0">
              <a:buNone/>
            </a:pPr>
            <a:endParaRPr lang="en-US" dirty="0" smtClean="0">
              <a:effectLst>
                <a:glow rad="101600">
                  <a:schemeClr val="accent1">
                    <a:satMod val="175000"/>
                    <a:alpha val="40000"/>
                  </a:schemeClr>
                </a:glow>
              </a:effectLst>
            </a:endParaRPr>
          </a:p>
          <a:p>
            <a:pPr>
              <a:buNone/>
            </a:pP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Autofit/>
          </a:bodyPr>
          <a:lstStyle/>
          <a:p>
            <a:r>
              <a:rPr lang="en-US" sz="7200" b="1" dirty="0" smtClean="0">
                <a:solidFill>
                  <a:srgbClr val="FFFF00"/>
                </a:solidFill>
                <a:effectLst>
                  <a:outerShdw blurRad="76200" dist="63500" dir="2700000" algn="tl" rotWithShape="0">
                    <a:prstClr val="black"/>
                  </a:outerShdw>
                </a:effectLst>
              </a:rPr>
              <a:t>Interpreting the Word of God</a:t>
            </a:r>
            <a:endParaRPr lang="en-US" sz="7200" b="1" dirty="0">
              <a:solidFill>
                <a:srgbClr val="FFFF00"/>
              </a:solidFill>
              <a:effectLst>
                <a:outerShdw blurRad="76200" dist="63500" dir="2700000" algn="tl" rotWithShape="0">
                  <a:prstClr val="black"/>
                </a:outerShdw>
              </a:effectLst>
            </a:endParaRPr>
          </a:p>
        </p:txBody>
      </p:sp>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4038600"/>
            <a:ext cx="8229600" cy="1143000"/>
          </a:xfrm>
        </p:spPr>
        <p:txBody>
          <a:bodyPr>
            <a:normAutofit/>
          </a:bodyPr>
          <a:lstStyle/>
          <a:p>
            <a:r>
              <a:rPr lang="en-US" sz="6000" b="1" dirty="0" smtClean="0">
                <a:solidFill>
                  <a:srgbClr val="00B0F0"/>
                </a:solidFill>
                <a:effectLst>
                  <a:outerShdw blurRad="76200" dist="50800" dir="2700000" algn="tl" rotWithShape="0">
                    <a:prstClr val="black"/>
                  </a:outerShdw>
                </a:effectLst>
              </a:rPr>
              <a:t>Literal Versus Figurative</a:t>
            </a:r>
            <a:endParaRPr lang="en-US" sz="6000" dirty="0">
              <a:solidFill>
                <a:srgbClr val="00B0F0"/>
              </a:solidFill>
              <a:effectLst>
                <a:outerShdw blurRad="76200" dist="50800" dir="2700000" algn="tl" rotWithShape="0">
                  <a:prstClr val="black"/>
                </a:outerShdw>
              </a:effectLst>
            </a:endParaRPr>
          </a:p>
        </p:txBody>
      </p:sp>
    </p:spTree>
  </p:cSld>
  <p:clrMapOvr>
    <a:masterClrMapping/>
  </p:clrMapOvr>
  <p:transition>
    <p:plu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6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b="1" dirty="0" smtClean="0">
                <a:effectLst>
                  <a:glow rad="101600">
                    <a:schemeClr val="accent5">
                      <a:satMod val="175000"/>
                      <a:alpha val="40000"/>
                    </a:schemeClr>
                  </a:glow>
                </a:effectLst>
              </a:rPr>
              <a:t>Literal Versus Figurative</a:t>
            </a:r>
            <a:endParaRPr lang="en-US" dirty="0">
              <a:effectLst>
                <a:glow rad="101600">
                  <a:schemeClr val="accent5">
                    <a:satMod val="175000"/>
                    <a:alpha val="40000"/>
                  </a:schemeClr>
                </a:glow>
              </a:effectLst>
            </a:endParaRPr>
          </a:p>
        </p:txBody>
      </p:sp>
      <p:sp>
        <p:nvSpPr>
          <p:cNvPr id="4" name="Content Placeholder 3"/>
          <p:cNvSpPr>
            <a:spLocks noGrp="1"/>
          </p:cNvSpPr>
          <p:nvPr>
            <p:ph idx="1"/>
          </p:nvPr>
        </p:nvSpPr>
        <p:spPr>
          <a:xfrm>
            <a:off x="457200" y="1066800"/>
            <a:ext cx="8229600" cy="5562600"/>
          </a:xfrm>
        </p:spPr>
        <p:txBody>
          <a:bodyPr>
            <a:normAutofit fontScale="85000" lnSpcReduction="10000"/>
          </a:bodyPr>
          <a:lstStyle/>
          <a:p>
            <a:r>
              <a:rPr lang="en-US" dirty="0" smtClean="0">
                <a:effectLst>
                  <a:glow rad="101600">
                    <a:schemeClr val="accent5">
                      <a:satMod val="175000"/>
                      <a:alpha val="40000"/>
                    </a:schemeClr>
                  </a:glow>
                </a:effectLst>
              </a:rPr>
              <a:t>A question that often arises in Bible interpretation is whether, in a particular passage, the Bible should be interpreted literally or figuratively. </a:t>
            </a:r>
          </a:p>
          <a:p>
            <a:r>
              <a:rPr lang="en-US" dirty="0" smtClean="0">
                <a:effectLst>
                  <a:glow rad="101600">
                    <a:schemeClr val="accent5">
                      <a:satMod val="175000"/>
                      <a:alpha val="40000"/>
                    </a:schemeClr>
                  </a:glow>
                </a:effectLst>
              </a:rPr>
              <a:t>We must keep in mind that the Bible is not a mystical or spooky book that requires special rules of interpretation. </a:t>
            </a:r>
          </a:p>
          <a:p>
            <a:r>
              <a:rPr lang="en-US" dirty="0" smtClean="0">
                <a:effectLst>
                  <a:glow rad="101600">
                    <a:schemeClr val="accent5">
                      <a:satMod val="175000"/>
                      <a:alpha val="40000"/>
                    </a:schemeClr>
                  </a:glow>
                </a:effectLst>
              </a:rPr>
              <a:t>The Bible was written in the common language of the people to whom it was written and it was written in forms of literature that were common outside the Bible. </a:t>
            </a:r>
          </a:p>
          <a:p>
            <a:r>
              <a:rPr lang="en-US" dirty="0" smtClean="0">
                <a:effectLst>
                  <a:glow rad="101600">
                    <a:schemeClr val="accent5">
                      <a:satMod val="175000"/>
                      <a:alpha val="40000"/>
                    </a:schemeClr>
                  </a:glow>
                </a:effectLst>
              </a:rPr>
              <a:t>Therefore we should approach Bible interpretation in the same way that we would approach the interpretation of other similar kinds of literature.</a:t>
            </a: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effectLst>
                  <a:glow rad="101600">
                    <a:schemeClr val="accent5">
                      <a:satMod val="175000"/>
                      <a:alpha val="40000"/>
                    </a:schemeClr>
                  </a:glow>
                </a:effectLst>
              </a:rPr>
              <a:t>Literal Versus Figurative</a:t>
            </a:r>
            <a:endParaRPr lang="en-US" dirty="0">
              <a:effectLst>
                <a:glow rad="101600">
                  <a:schemeClr val="accent5">
                    <a:satMod val="175000"/>
                    <a:alpha val="40000"/>
                  </a:schemeClr>
                </a:glow>
              </a:effectLst>
            </a:endParaRPr>
          </a:p>
        </p:txBody>
      </p:sp>
      <p:sp>
        <p:nvSpPr>
          <p:cNvPr id="3" name="Content Placeholder 2"/>
          <p:cNvSpPr>
            <a:spLocks noGrp="1"/>
          </p:cNvSpPr>
          <p:nvPr>
            <p:ph idx="1"/>
          </p:nvPr>
        </p:nvSpPr>
        <p:spPr>
          <a:xfrm>
            <a:off x="457200" y="762000"/>
            <a:ext cx="8229600" cy="5943600"/>
          </a:xfrm>
        </p:spPr>
        <p:txBody>
          <a:bodyPr>
            <a:normAutofit lnSpcReduction="10000"/>
          </a:bodyPr>
          <a:lstStyle/>
          <a:p>
            <a:r>
              <a:rPr lang="en-US" dirty="0" smtClean="0">
                <a:effectLst>
                  <a:glow rad="101600">
                    <a:schemeClr val="accent5">
                      <a:satMod val="175000"/>
                      <a:alpha val="40000"/>
                    </a:schemeClr>
                  </a:glow>
                </a:effectLst>
              </a:rPr>
              <a:t>When determining whether a particular statement in the Bible is to be taken literally or figuratively, we should take into account:</a:t>
            </a:r>
          </a:p>
          <a:p>
            <a:pPr lvl="1"/>
            <a:r>
              <a:rPr lang="en-US" b="1" dirty="0" smtClean="0">
                <a:effectLst>
                  <a:glow rad="101600">
                    <a:schemeClr val="accent5">
                      <a:satMod val="175000"/>
                      <a:alpha val="40000"/>
                    </a:schemeClr>
                  </a:glow>
                </a:effectLst>
              </a:rPr>
              <a:t>Type of literature</a:t>
            </a:r>
            <a:r>
              <a:rPr lang="en-US" dirty="0" smtClean="0">
                <a:effectLst>
                  <a:glow rad="101600">
                    <a:schemeClr val="accent5">
                      <a:satMod val="175000"/>
                      <a:alpha val="40000"/>
                    </a:schemeClr>
                  </a:glow>
                </a:effectLst>
              </a:rPr>
              <a:t> – Narrative passages should be taken literally unless common sense or something in the context alerts us to the fact that particular part of it should be taken figuratively. On the other hand, we should not try to force crass literalism on a passage of poetry or on a section of apocalyptic literature.</a:t>
            </a:r>
          </a:p>
          <a:p>
            <a:pPr lvl="1"/>
            <a:r>
              <a:rPr lang="en-US" b="1" dirty="0" smtClean="0">
                <a:effectLst>
                  <a:glow rad="101600">
                    <a:schemeClr val="accent5">
                      <a:satMod val="175000"/>
                      <a:alpha val="40000"/>
                    </a:schemeClr>
                  </a:glow>
                </a:effectLst>
              </a:rPr>
              <a:t>Context</a:t>
            </a:r>
            <a:r>
              <a:rPr lang="en-US" dirty="0" smtClean="0">
                <a:effectLst>
                  <a:glow rad="101600">
                    <a:schemeClr val="accent5">
                      <a:satMod val="175000"/>
                      <a:alpha val="40000"/>
                    </a:schemeClr>
                  </a:glow>
                </a:effectLst>
              </a:rPr>
              <a:t> – Usually the context will contain clues that will tell you whether something was intended literally or not.</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effectLst>
                  <a:glow rad="101600">
                    <a:schemeClr val="accent5">
                      <a:satMod val="175000"/>
                      <a:alpha val="40000"/>
                    </a:schemeClr>
                  </a:glow>
                </a:effectLst>
              </a:rPr>
              <a:t>Literal Versus Figurative</a:t>
            </a:r>
            <a:endParaRPr lang="en-US" dirty="0">
              <a:effectLst>
                <a:glow rad="101600">
                  <a:schemeClr val="accent5">
                    <a:satMod val="175000"/>
                    <a:alpha val="40000"/>
                  </a:schemeClr>
                </a:glow>
              </a:effectLst>
            </a:endParaRPr>
          </a:p>
        </p:txBody>
      </p:sp>
      <p:sp>
        <p:nvSpPr>
          <p:cNvPr id="3" name="Content Placeholder 2"/>
          <p:cNvSpPr>
            <a:spLocks noGrp="1"/>
          </p:cNvSpPr>
          <p:nvPr>
            <p:ph idx="1"/>
          </p:nvPr>
        </p:nvSpPr>
        <p:spPr>
          <a:xfrm>
            <a:off x="457200" y="762000"/>
            <a:ext cx="8229600" cy="5943600"/>
          </a:xfrm>
        </p:spPr>
        <p:txBody>
          <a:bodyPr>
            <a:normAutofit lnSpcReduction="10000"/>
          </a:bodyPr>
          <a:lstStyle/>
          <a:p>
            <a:r>
              <a:rPr lang="en-US" dirty="0" smtClean="0">
                <a:effectLst>
                  <a:glow rad="101600">
                    <a:schemeClr val="accent5">
                      <a:satMod val="175000"/>
                      <a:alpha val="40000"/>
                    </a:schemeClr>
                  </a:glow>
                </a:effectLst>
              </a:rPr>
              <a:t>When determining whether a particular statement in the Bible is to be taken literally or figuratively, we should take into account:</a:t>
            </a:r>
          </a:p>
          <a:p>
            <a:pPr lvl="1"/>
            <a:r>
              <a:rPr lang="en-US" b="1" dirty="0" smtClean="0">
                <a:effectLst>
                  <a:glow rad="101600">
                    <a:schemeClr val="accent5">
                      <a:satMod val="175000"/>
                      <a:alpha val="40000"/>
                    </a:schemeClr>
                  </a:glow>
                </a:effectLst>
              </a:rPr>
              <a:t>Comparing Scripture with Scripture </a:t>
            </a:r>
            <a:r>
              <a:rPr lang="en-US" dirty="0" smtClean="0">
                <a:effectLst>
                  <a:glow rad="101600">
                    <a:schemeClr val="accent5">
                      <a:satMod val="175000"/>
                      <a:alpha val="40000"/>
                    </a:schemeClr>
                  </a:glow>
                </a:effectLst>
              </a:rPr>
              <a:t>– Often times, comparing a passage in question with other clear passages on the same subject will help us determine whether to take a passage literally or figuratively.</a:t>
            </a:r>
          </a:p>
          <a:p>
            <a:pPr lvl="1"/>
            <a:r>
              <a:rPr lang="en-US" b="1" dirty="0" smtClean="0">
                <a:effectLst>
                  <a:glow rad="101600">
                    <a:schemeClr val="accent5">
                      <a:satMod val="175000"/>
                      <a:alpha val="40000"/>
                    </a:schemeClr>
                  </a:glow>
                </a:effectLst>
              </a:rPr>
              <a:t>Common Sense </a:t>
            </a:r>
            <a:r>
              <a:rPr lang="en-US" dirty="0" smtClean="0">
                <a:effectLst>
                  <a:glow rad="101600">
                    <a:schemeClr val="accent5">
                      <a:satMod val="175000"/>
                      <a:alpha val="40000"/>
                    </a:schemeClr>
                  </a:glow>
                </a:effectLst>
              </a:rPr>
              <a:t>– Giving consideration to the points above and using the same common sense that you use in everyday communication  - most of the time it’s pretty obvious whether a passage should be interpreted literally or figuratively.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Jewish Division of the Bible = </a:t>
            </a:r>
            <a:r>
              <a:rPr lang="en-US" dirty="0" err="1" smtClean="0"/>
              <a:t>TaNaKh</a:t>
            </a:r>
            <a:endParaRPr lang="en-US" dirty="0"/>
          </a:p>
        </p:txBody>
      </p:sp>
      <p:graphicFrame>
        <p:nvGraphicFramePr>
          <p:cNvPr id="4" name="Content Placeholder 3"/>
          <p:cNvGraphicFramePr>
            <a:graphicFrameLocks noGrp="1"/>
          </p:cNvGraphicFramePr>
          <p:nvPr>
            <p:ph idx="1"/>
          </p:nvPr>
        </p:nvGraphicFramePr>
        <p:xfrm>
          <a:off x="609600" y="609600"/>
          <a:ext cx="8229600" cy="5894557"/>
        </p:xfrm>
        <a:graphic>
          <a:graphicData uri="http://schemas.openxmlformats.org/drawingml/2006/table">
            <a:tbl>
              <a:tblPr firstRow="1" bandRow="1">
                <a:tableStyleId>{5C22544A-7EE6-4342-B048-85BDC9FD1C3A}</a:tableStyleId>
              </a:tblPr>
              <a:tblGrid>
                <a:gridCol w="2133600"/>
                <a:gridCol w="1193800"/>
                <a:gridCol w="1193800"/>
                <a:gridCol w="1346200"/>
                <a:gridCol w="2362200"/>
              </a:tblGrid>
              <a:tr h="363291">
                <a:tc>
                  <a:txBody>
                    <a:bodyPr/>
                    <a:lstStyle/>
                    <a:p>
                      <a:r>
                        <a:rPr lang="en-US" b="1" dirty="0" smtClean="0"/>
                        <a:t>Torah = “Teaching”</a:t>
                      </a:r>
                      <a:endParaRPr lang="en-US" b="1" dirty="0"/>
                    </a:p>
                  </a:txBody>
                  <a:tcPr/>
                </a:tc>
                <a:tc gridSpan="3">
                  <a:txBody>
                    <a:bodyPr/>
                    <a:lstStyle/>
                    <a:p>
                      <a:r>
                        <a:rPr lang="en-US" b="1" dirty="0" err="1" smtClean="0"/>
                        <a:t>Nevi'im</a:t>
                      </a:r>
                      <a:r>
                        <a:rPr lang="en-US" b="1" dirty="0" smtClean="0"/>
                        <a:t> = “Prophets”</a:t>
                      </a:r>
                      <a:endParaRPr lang="en-US" b="1" dirty="0"/>
                    </a:p>
                  </a:txBody>
                  <a:tcPr/>
                </a:tc>
                <a:tc hMerge="1">
                  <a:txBody>
                    <a:bodyPr/>
                    <a:lstStyle/>
                    <a:p>
                      <a:endParaRPr lang="en-US"/>
                    </a:p>
                  </a:txBody>
                  <a:tcPr/>
                </a:tc>
                <a:tc hMerge="1">
                  <a:txBody>
                    <a:bodyPr/>
                    <a:lstStyle/>
                    <a:p>
                      <a:endParaRPr lang="en-US"/>
                    </a:p>
                  </a:txBody>
                  <a:tcPr/>
                </a:tc>
                <a:tc>
                  <a:txBody>
                    <a:bodyPr/>
                    <a:lstStyle/>
                    <a:p>
                      <a:r>
                        <a:rPr lang="en-US" b="1" dirty="0" err="1" smtClean="0"/>
                        <a:t>Ketuvim</a:t>
                      </a:r>
                      <a:r>
                        <a:rPr lang="en-US" b="1" dirty="0" smtClean="0"/>
                        <a:t> = “Writings</a:t>
                      </a:r>
                      <a:endParaRPr lang="en-US" b="1" dirty="0"/>
                    </a:p>
                  </a:txBody>
                  <a:tcPr/>
                </a:tc>
              </a:tr>
              <a:tr h="363291">
                <a:tc>
                  <a:txBody>
                    <a:bodyPr/>
                    <a:lstStyle/>
                    <a:p>
                      <a:r>
                        <a:rPr lang="en-US" b="1" dirty="0" smtClean="0"/>
                        <a:t>1. Genesis</a:t>
                      </a:r>
                      <a:endParaRPr lang="en-US" b="1" dirty="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6. Joshua</a:t>
                      </a:r>
                    </a:p>
                  </a:txBody>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14. Psalms </a:t>
                      </a:r>
                    </a:p>
                  </a:txBody>
                  <a:tcPr/>
                </a:tc>
              </a:tr>
              <a:tr h="3632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a:t>
                      </a:r>
                      <a:r>
                        <a:rPr lang="he-IL" b="1" dirty="0" smtClean="0"/>
                        <a:t> </a:t>
                      </a:r>
                      <a:r>
                        <a:rPr lang="en-US" b="1" dirty="0" smtClean="0"/>
                        <a:t>Exodus</a:t>
                      </a: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7. Judges </a:t>
                      </a:r>
                    </a:p>
                  </a:txBody>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15. Proverbs </a:t>
                      </a:r>
                    </a:p>
                  </a:txBody>
                  <a:tcPr/>
                </a:tc>
              </a:tr>
              <a:tr h="363291">
                <a:tc>
                  <a:txBody>
                    <a:bodyPr/>
                    <a:lstStyle/>
                    <a:p>
                      <a:r>
                        <a:rPr lang="en-US" b="1" dirty="0" smtClean="0"/>
                        <a:t>3. Leviticus</a:t>
                      </a:r>
                      <a:endParaRPr lang="en-US" b="1" dirty="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8. Samuel (I &amp; II) </a:t>
                      </a:r>
                    </a:p>
                  </a:txBody>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16. Job </a:t>
                      </a:r>
                    </a:p>
                  </a:txBody>
                  <a:tcPr/>
                </a:tc>
              </a:tr>
              <a:tr h="3632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4. Numbers</a:t>
                      </a: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9. Kings (I &amp; II) </a:t>
                      </a:r>
                    </a:p>
                  </a:txBody>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17. Song of Songs </a:t>
                      </a:r>
                    </a:p>
                  </a:txBody>
                  <a:tcPr/>
                </a:tc>
              </a:tr>
              <a:tr h="363291">
                <a:tc>
                  <a:txBody>
                    <a:bodyPr/>
                    <a:lstStyle/>
                    <a:p>
                      <a:r>
                        <a:rPr lang="en-US" b="1" dirty="0" smtClean="0"/>
                        <a:t>5. Deuteronomy </a:t>
                      </a:r>
                      <a:endParaRPr lang="en-US" b="1" dirty="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10. Isaiah </a:t>
                      </a:r>
                    </a:p>
                  </a:txBody>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18. Ruth</a:t>
                      </a:r>
                    </a:p>
                  </a:txBody>
                  <a:tcPr/>
                </a:tc>
              </a:tr>
              <a:tr h="363291">
                <a:tc>
                  <a:txBody>
                    <a:bodyPr/>
                    <a:lstStyle/>
                    <a:p>
                      <a:endParaRPr lang="en-US" b="1"/>
                    </a:p>
                  </a:txBody>
                  <a:tcPr/>
                </a:tc>
                <a:tc gridSpan="3">
                  <a:txBody>
                    <a:bodyPr/>
                    <a:lstStyle/>
                    <a:p>
                      <a:r>
                        <a:rPr lang="en-US" b="1" dirty="0" smtClean="0"/>
                        <a:t>11. Jeremiah </a:t>
                      </a:r>
                    </a:p>
                  </a:txBody>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19. Lamentations</a:t>
                      </a:r>
                    </a:p>
                  </a:txBody>
                  <a:tcPr/>
                </a:tc>
              </a:tr>
              <a:tr h="363291">
                <a:tc>
                  <a:txBody>
                    <a:bodyPr/>
                    <a:lstStyle/>
                    <a:p>
                      <a:endParaRPr lang="en-US" b="1"/>
                    </a:p>
                  </a:txBody>
                  <a:tcPr/>
                </a:tc>
                <a:tc gridSpan="3">
                  <a:txBody>
                    <a:bodyPr/>
                    <a:lstStyle/>
                    <a:p>
                      <a:r>
                        <a:rPr lang="en-US" b="1" dirty="0" smtClean="0"/>
                        <a:t>12. Ezekiel </a:t>
                      </a:r>
                    </a:p>
                  </a:txBody>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20. Ecclesiastes </a:t>
                      </a:r>
                    </a:p>
                  </a:txBody>
                  <a:tcPr/>
                </a:tc>
              </a:tr>
              <a:tr h="378221">
                <a:tc rowSpan="5">
                  <a:txBody>
                    <a:bodyPr/>
                    <a:lstStyle/>
                    <a:p>
                      <a:endParaRPr lang="en-US" b="1"/>
                    </a:p>
                  </a:txBody>
                  <a:tcPr/>
                </a:tc>
                <a:tc gridSpan="3">
                  <a:txBody>
                    <a:bodyPr/>
                    <a:lstStyle/>
                    <a:p>
                      <a:r>
                        <a:rPr lang="en-US" b="1" dirty="0" smtClean="0"/>
                        <a:t>13. The Twelve Prophets:</a:t>
                      </a:r>
                    </a:p>
                  </a:txBody>
                  <a:tcPr/>
                </a:tc>
                <a:tc hMerge="1">
                  <a:txBody>
                    <a:bodyPr/>
                    <a:lstStyle/>
                    <a:p>
                      <a:endParaRPr lang="en-US"/>
                    </a:p>
                  </a:txBody>
                  <a:tcPr/>
                </a:tc>
                <a:tc hMerge="1">
                  <a:txBody>
                    <a:bodyPr/>
                    <a:lstStyle/>
                    <a:p>
                      <a:endParaRPr lang="en-US"/>
                    </a:p>
                  </a:txBody>
                  <a:tcP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21. Esther </a:t>
                      </a:r>
                    </a:p>
                  </a:txBody>
                  <a:tcPr/>
                </a:tc>
              </a:tr>
              <a:tr h="373244">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Hosea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Jonah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Zephaniah</a:t>
                      </a:r>
                    </a:p>
                  </a:txBody>
                  <a:tcPr/>
                </a:tc>
                <a:tc vMerge="1">
                  <a:txBody>
                    <a:bodyPr/>
                    <a:lstStyle/>
                    <a:p>
                      <a:endParaRPr lang="en-US"/>
                    </a:p>
                  </a:txBody>
                  <a:tcPr/>
                </a:tc>
              </a:tr>
              <a:tr h="373244">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Joel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Micah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Haggai </a:t>
                      </a:r>
                    </a:p>
                  </a:txBody>
                  <a:tcPr/>
                </a:tc>
                <a:tc vMerge="1">
                  <a:txBody>
                    <a:bodyPr/>
                    <a:lstStyle/>
                    <a:p>
                      <a:endParaRPr lang="en-US"/>
                    </a:p>
                  </a:txBody>
                  <a:tcPr/>
                </a:tc>
              </a:tr>
              <a:tr h="373244">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Amos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Nahum</a:t>
                      </a:r>
                    </a:p>
                  </a:txBody>
                  <a:tcPr/>
                </a:tc>
                <a:tc>
                  <a:txBody>
                    <a:bodyPr/>
                    <a:lstStyle/>
                    <a:p>
                      <a:r>
                        <a:rPr lang="en-US" dirty="0" smtClean="0"/>
                        <a:t>Zechariah</a:t>
                      </a:r>
                      <a:endParaRPr lang="en-US" dirty="0"/>
                    </a:p>
                  </a:txBody>
                  <a:tcPr/>
                </a:tc>
                <a:tc vMerge="1">
                  <a:txBody>
                    <a:bodyPr/>
                    <a:lstStyle/>
                    <a:p>
                      <a:endParaRPr lang="en-US"/>
                    </a:p>
                  </a:txBody>
                  <a:tcPr/>
                </a:tc>
              </a:tr>
              <a:tr h="373244">
                <a:tc vMerge="1">
                  <a:txBody>
                    <a:bodyPr/>
                    <a:lstStyle/>
                    <a:p>
                      <a:endParaRPr lang="en-US"/>
                    </a:p>
                  </a:txBody>
                  <a:tcPr/>
                </a:tc>
                <a:tc>
                  <a:txBody>
                    <a:bodyPr/>
                    <a:lstStyle/>
                    <a:p>
                      <a:r>
                        <a:rPr lang="en-US" dirty="0" smtClean="0"/>
                        <a:t>Obadiah</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Habakkuk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Malachi </a:t>
                      </a:r>
                    </a:p>
                  </a:txBody>
                  <a:tcPr/>
                </a:tc>
                <a:tc vMerge="1">
                  <a:txBody>
                    <a:bodyPr/>
                    <a:lstStyle/>
                    <a:p>
                      <a:endParaRPr lang="en-US"/>
                    </a:p>
                  </a:txBody>
                  <a:tcPr/>
                </a:tc>
              </a:tr>
              <a:tr h="363291">
                <a:tc>
                  <a:txBody>
                    <a:bodyPr/>
                    <a:lstStyle/>
                    <a:p>
                      <a:endParaRPr lang="en-US"/>
                    </a:p>
                  </a:txBody>
                  <a:tcPr/>
                </a:tc>
                <a:tc gridSpan="3">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22. Daniel </a:t>
                      </a:r>
                    </a:p>
                  </a:txBody>
                  <a:tcPr/>
                </a:tc>
              </a:tr>
              <a:tr h="363291">
                <a:tc>
                  <a:txBody>
                    <a:bodyPr/>
                    <a:lstStyle/>
                    <a:p>
                      <a:endParaRPr lang="en-US"/>
                    </a:p>
                  </a:txBody>
                  <a:tcPr/>
                </a:tc>
                <a:tc gridSpan="3">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b="1" dirty="0" smtClean="0"/>
                        <a:t>23. Ezra-Nehemiah </a:t>
                      </a:r>
                    </a:p>
                  </a:txBody>
                  <a:tcPr/>
                </a:tc>
              </a:tr>
              <a:tr h="363291">
                <a:tc>
                  <a:txBody>
                    <a:bodyPr/>
                    <a:lstStyle/>
                    <a:p>
                      <a:endParaRPr lang="en-US"/>
                    </a:p>
                  </a:txBody>
                  <a:tcPr/>
                </a:tc>
                <a:tc gridSpan="3">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24. Chronicles (I &amp; II) </a:t>
                      </a:r>
                    </a:p>
                  </a:txBody>
                  <a:tcPr/>
                </a:tc>
              </a:tr>
            </a:tbl>
          </a:graphicData>
        </a:graphic>
      </p:graphicFrame>
      <p:sp>
        <p:nvSpPr>
          <p:cNvPr id="5" name="Rectangle 4"/>
          <p:cNvSpPr/>
          <p:nvPr/>
        </p:nvSpPr>
        <p:spPr>
          <a:xfrm>
            <a:off x="609600" y="6488668"/>
            <a:ext cx="3591304" cy="369332"/>
          </a:xfrm>
          <a:prstGeom prst="rect">
            <a:avLst/>
          </a:prstGeom>
        </p:spPr>
        <p:txBody>
          <a:bodyPr wrap="none">
            <a:spAutoFit/>
          </a:bodyPr>
          <a:lstStyle/>
          <a:p>
            <a:r>
              <a:rPr lang="en-US" dirty="0" smtClean="0"/>
              <a:t>http://en.wikipedia.org/wiki/Tanakh</a:t>
            </a:r>
            <a:endParaRPr lang="en-US" dirty="0"/>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effectLst>
                  <a:glow rad="101600">
                    <a:schemeClr val="accent5">
                      <a:satMod val="175000"/>
                      <a:alpha val="40000"/>
                    </a:schemeClr>
                  </a:glow>
                </a:effectLst>
              </a:rPr>
              <a:t>Literal Versus Figurative</a:t>
            </a:r>
            <a:endParaRPr lang="en-US" dirty="0">
              <a:effectLst>
                <a:glow rad="101600">
                  <a:schemeClr val="accent5">
                    <a:satMod val="175000"/>
                    <a:alpha val="40000"/>
                  </a:schemeClr>
                </a:glow>
              </a:effectLst>
            </a:endParaRPr>
          </a:p>
        </p:txBody>
      </p:sp>
      <p:sp>
        <p:nvSpPr>
          <p:cNvPr id="3" name="Content Placeholder 2"/>
          <p:cNvSpPr>
            <a:spLocks noGrp="1"/>
          </p:cNvSpPr>
          <p:nvPr>
            <p:ph idx="1"/>
          </p:nvPr>
        </p:nvSpPr>
        <p:spPr>
          <a:xfrm>
            <a:off x="457200" y="762000"/>
            <a:ext cx="8229600" cy="5562600"/>
          </a:xfrm>
        </p:spPr>
        <p:txBody>
          <a:bodyPr>
            <a:normAutofit/>
          </a:bodyPr>
          <a:lstStyle/>
          <a:p>
            <a:r>
              <a:rPr lang="en-US" dirty="0" smtClean="0">
                <a:effectLst>
                  <a:glow rad="101600">
                    <a:schemeClr val="accent5">
                      <a:satMod val="175000"/>
                      <a:alpha val="40000"/>
                    </a:schemeClr>
                  </a:glow>
                </a:effectLst>
              </a:rPr>
              <a:t>If, after going through the above process, you are still uncertain, then you will have to remain open on how to interpret the passage until God gives you greater understanding.</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3600" smtClean="0">
                <a:effectLst>
                  <a:glow rad="101600">
                    <a:schemeClr val="tx2">
                      <a:lumMod val="40000"/>
                      <a:lumOff val="60000"/>
                      <a:alpha val="60000"/>
                    </a:schemeClr>
                  </a:glow>
                </a:effectLst>
              </a:rPr>
              <a:t>An Example </a:t>
            </a:r>
            <a:r>
              <a:rPr lang="en-US" sz="3600" dirty="0" smtClean="0">
                <a:effectLst>
                  <a:glow rad="101600">
                    <a:schemeClr val="tx2">
                      <a:lumMod val="40000"/>
                      <a:lumOff val="60000"/>
                      <a:alpha val="60000"/>
                    </a:schemeClr>
                  </a:glow>
                </a:effectLst>
              </a:rPr>
              <a:t>of the </a:t>
            </a:r>
            <a:r>
              <a:rPr lang="en-US" sz="3600" u="sng" dirty="0" smtClean="0">
                <a:effectLst>
                  <a:glow rad="101600">
                    <a:schemeClr val="tx2">
                      <a:lumMod val="40000"/>
                      <a:lumOff val="60000"/>
                      <a:alpha val="60000"/>
                    </a:schemeClr>
                  </a:glow>
                </a:effectLst>
              </a:rPr>
              <a:t>Abuse</a:t>
            </a:r>
            <a:r>
              <a:rPr lang="en-US" sz="3600" dirty="0" smtClean="0">
                <a:effectLst>
                  <a:glow rad="101600">
                    <a:schemeClr val="tx2">
                      <a:lumMod val="40000"/>
                      <a:lumOff val="60000"/>
                      <a:alpha val="60000"/>
                    </a:schemeClr>
                  </a:glow>
                </a:effectLst>
              </a:rPr>
              <a:t> of Figurative Language:</a:t>
            </a:r>
            <a:br>
              <a:rPr lang="en-US" sz="3600" dirty="0" smtClean="0">
                <a:effectLst>
                  <a:glow rad="101600">
                    <a:schemeClr val="tx2">
                      <a:lumMod val="40000"/>
                      <a:lumOff val="60000"/>
                      <a:alpha val="60000"/>
                    </a:schemeClr>
                  </a:glow>
                </a:effectLst>
              </a:rPr>
            </a:br>
            <a:r>
              <a:rPr lang="en-US" sz="3600" dirty="0" smtClean="0">
                <a:effectLst>
                  <a:glow rad="101600">
                    <a:schemeClr val="tx2">
                      <a:lumMod val="40000"/>
                      <a:lumOff val="60000"/>
                      <a:alpha val="60000"/>
                    </a:schemeClr>
                  </a:glow>
                </a:effectLst>
              </a:rPr>
              <a:t>Calling Something Figurative When It’s </a:t>
            </a:r>
            <a:r>
              <a:rPr lang="en-US" sz="3600" u="sng" dirty="0" smtClean="0">
                <a:effectLst>
                  <a:glow rad="101600">
                    <a:schemeClr val="tx2">
                      <a:lumMod val="40000"/>
                      <a:lumOff val="60000"/>
                      <a:alpha val="60000"/>
                    </a:schemeClr>
                  </a:glow>
                </a:effectLst>
              </a:rPr>
              <a:t>Not</a:t>
            </a:r>
            <a:endParaRPr lang="en-US" sz="3600" u="sng" dirty="0">
              <a:effectLst>
                <a:glow rad="101600">
                  <a:schemeClr val="tx2">
                    <a:lumMod val="40000"/>
                    <a:lumOff val="60000"/>
                    <a:alpha val="60000"/>
                  </a:schemeClr>
                </a:glow>
              </a:effectLst>
            </a:endParaRPr>
          </a:p>
        </p:txBody>
      </p:sp>
      <p:pic>
        <p:nvPicPr>
          <p:cNvPr id="536579" name="Picture 3"/>
          <p:cNvPicPr>
            <a:picLocks noChangeAspect="1" noChangeArrowheads="1"/>
          </p:cNvPicPr>
          <p:nvPr/>
        </p:nvPicPr>
        <p:blipFill>
          <a:blip r:embed="rId4" cstate="print"/>
          <a:srcRect/>
          <a:stretch>
            <a:fillRect/>
          </a:stretch>
        </p:blipFill>
        <p:spPr bwMode="auto">
          <a:xfrm>
            <a:off x="2514600" y="1417248"/>
            <a:ext cx="3733800" cy="526577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smtClean="0">
                <a:effectLst>
                  <a:glow rad="101600">
                    <a:schemeClr val="tx2">
                      <a:lumMod val="40000"/>
                      <a:lumOff val="60000"/>
                      <a:alpha val="60000"/>
                    </a:schemeClr>
                  </a:glow>
                </a:effectLst>
              </a:rPr>
              <a:t>Calling Something Figurative When It’s Not</a:t>
            </a:r>
            <a:endParaRPr lang="en-US" dirty="0">
              <a:effectLst>
                <a:glow rad="101600">
                  <a:schemeClr val="accent5">
                    <a:satMod val="175000"/>
                    <a:alpha val="40000"/>
                  </a:schemeClr>
                </a:glow>
              </a:effectLst>
            </a:endParaRPr>
          </a:p>
        </p:txBody>
      </p:sp>
      <p:sp>
        <p:nvSpPr>
          <p:cNvPr id="3" name="Content Placeholder 2"/>
          <p:cNvSpPr>
            <a:spLocks noGrp="1"/>
          </p:cNvSpPr>
          <p:nvPr>
            <p:ph idx="1"/>
          </p:nvPr>
        </p:nvSpPr>
        <p:spPr>
          <a:xfrm>
            <a:off x="457200" y="762000"/>
            <a:ext cx="8229600" cy="5562600"/>
          </a:xfrm>
        </p:spPr>
        <p:txBody>
          <a:bodyPr>
            <a:normAutofit lnSpcReduction="10000"/>
          </a:bodyPr>
          <a:lstStyle/>
          <a:p>
            <a:r>
              <a:rPr lang="en-US" dirty="0" smtClean="0">
                <a:effectLst>
                  <a:glow rad="101600">
                    <a:schemeClr val="tx2">
                      <a:lumMod val="60000"/>
                      <a:lumOff val="40000"/>
                      <a:alpha val="40000"/>
                    </a:schemeClr>
                  </a:glow>
                </a:effectLst>
              </a:rPr>
              <a:t>Tim Keller in his book </a:t>
            </a:r>
            <a:r>
              <a:rPr lang="en-US" i="1" dirty="0" smtClean="0">
                <a:effectLst>
                  <a:glow rad="101600">
                    <a:schemeClr val="tx2">
                      <a:lumMod val="60000"/>
                      <a:lumOff val="40000"/>
                      <a:alpha val="40000"/>
                    </a:schemeClr>
                  </a:glow>
                </a:effectLst>
              </a:rPr>
              <a:t>The Reason for God </a:t>
            </a:r>
            <a:r>
              <a:rPr lang="en-US" dirty="0" smtClean="0">
                <a:effectLst>
                  <a:glow rad="101600">
                    <a:schemeClr val="tx2">
                      <a:lumMod val="60000"/>
                      <a:lumOff val="40000"/>
                      <a:alpha val="40000"/>
                    </a:schemeClr>
                  </a:glow>
                </a:effectLst>
              </a:rPr>
              <a:t>says: </a:t>
            </a:r>
          </a:p>
          <a:p>
            <a:pPr lvl="1"/>
            <a:r>
              <a:rPr lang="en-US" dirty="0" smtClean="0">
                <a:effectLst>
                  <a:glow rad="101600">
                    <a:schemeClr val="tx2">
                      <a:lumMod val="60000"/>
                      <a:lumOff val="40000"/>
                      <a:alpha val="40000"/>
                    </a:schemeClr>
                  </a:glow>
                </a:effectLst>
              </a:rPr>
              <a:t>“</a:t>
            </a:r>
            <a:r>
              <a:rPr lang="en-US" i="1" dirty="0" smtClean="0">
                <a:effectLst>
                  <a:glow rad="101600">
                    <a:schemeClr val="tx2">
                      <a:lumMod val="60000"/>
                      <a:lumOff val="40000"/>
                      <a:alpha val="40000"/>
                    </a:schemeClr>
                  </a:glow>
                </a:effectLst>
              </a:rPr>
              <a:t>Genesis 1 is a passage whose interpretation is up for debate among Christians … I personally take the view that Genesis 1 and 2 relate to each other the way Judges 4 and 5 and Exodus 14 and 15 do. In each couplet one chapter describes a historical event and the other is a song or poem about the theological meaning of the event. When reading Judges 4 it is obvious that it is a sober recounting of what happened in the battle, but when we read Judges 5, Deborah’s Song about the battle, the language is poetic and metaphorical</a:t>
            </a:r>
            <a:r>
              <a:rPr lang="en-US" dirty="0" smtClean="0">
                <a:effectLst>
                  <a:glow rad="101600">
                    <a:schemeClr val="tx2">
                      <a:lumMod val="60000"/>
                      <a:lumOff val="40000"/>
                      <a:alpha val="40000"/>
                    </a:schemeClr>
                  </a:glow>
                </a:effectLst>
              </a:rPr>
              <a:t>.”</a:t>
            </a:r>
          </a:p>
        </p:txBody>
      </p:sp>
      <p:sp>
        <p:nvSpPr>
          <p:cNvPr id="4" name="TextBox 3"/>
          <p:cNvSpPr txBox="1"/>
          <p:nvPr/>
        </p:nvSpPr>
        <p:spPr>
          <a:xfrm>
            <a:off x="762000" y="6488668"/>
            <a:ext cx="4190314" cy="369332"/>
          </a:xfrm>
          <a:prstGeom prst="rect">
            <a:avLst/>
          </a:prstGeom>
          <a:noFill/>
        </p:spPr>
        <p:txBody>
          <a:bodyPr wrap="none" rtlCol="0">
            <a:spAutoFit/>
          </a:bodyPr>
          <a:lstStyle/>
          <a:p>
            <a:r>
              <a:rPr lang="en-US" dirty="0" smtClean="0"/>
              <a:t>Tim Keller – </a:t>
            </a:r>
            <a:r>
              <a:rPr lang="en-US" i="1" dirty="0" smtClean="0"/>
              <a:t>The Reason for God</a:t>
            </a:r>
            <a:r>
              <a:rPr lang="en-US" dirty="0" smtClean="0"/>
              <a:t>, pp. 93-94</a:t>
            </a:r>
            <a:endParaRPr lang="en-US" dirty="0"/>
          </a:p>
        </p:txBody>
      </p:sp>
      <p:pic>
        <p:nvPicPr>
          <p:cNvPr id="6" name="Picture 3"/>
          <p:cNvPicPr>
            <a:picLocks noChangeAspect="1" noChangeArrowheads="1"/>
          </p:cNvPicPr>
          <p:nvPr/>
        </p:nvPicPr>
        <p:blipFill>
          <a:blip r:embed="rId4" cstate="print"/>
          <a:srcRect/>
          <a:stretch>
            <a:fillRect/>
          </a:stretch>
        </p:blipFill>
        <p:spPr bwMode="auto">
          <a:xfrm>
            <a:off x="8305800" y="5675887"/>
            <a:ext cx="838200" cy="11821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smtClean="0">
                <a:effectLst>
                  <a:glow rad="101600">
                    <a:schemeClr val="tx2">
                      <a:lumMod val="40000"/>
                      <a:lumOff val="60000"/>
                      <a:alpha val="60000"/>
                    </a:schemeClr>
                  </a:glow>
                </a:effectLst>
              </a:rPr>
              <a:t>Narrative Account</a:t>
            </a:r>
            <a:endParaRPr lang="en-US" dirty="0">
              <a:effectLst>
                <a:glow rad="101600">
                  <a:schemeClr val="accent5">
                    <a:satMod val="175000"/>
                    <a:alpha val="40000"/>
                  </a:schemeClr>
                </a:glow>
              </a:effectLst>
            </a:endParaRPr>
          </a:p>
        </p:txBody>
      </p:sp>
      <p:sp>
        <p:nvSpPr>
          <p:cNvPr id="3" name="Content Placeholder 2"/>
          <p:cNvSpPr>
            <a:spLocks noGrp="1"/>
          </p:cNvSpPr>
          <p:nvPr>
            <p:ph idx="1"/>
          </p:nvPr>
        </p:nvSpPr>
        <p:spPr>
          <a:xfrm>
            <a:off x="457200" y="762000"/>
            <a:ext cx="8229600" cy="5562600"/>
          </a:xfrm>
        </p:spPr>
        <p:txBody>
          <a:bodyPr>
            <a:normAutofit lnSpcReduction="10000"/>
          </a:bodyPr>
          <a:lstStyle/>
          <a:p>
            <a:pPr marL="0" lvl="1" indent="0">
              <a:buNone/>
            </a:pPr>
            <a:r>
              <a:rPr lang="en-US" b="1" dirty="0" smtClean="0">
                <a:effectLst>
                  <a:glow rad="101600">
                    <a:schemeClr val="tx2">
                      <a:lumMod val="60000"/>
                      <a:lumOff val="40000"/>
                      <a:alpha val="40000"/>
                    </a:schemeClr>
                  </a:glow>
                </a:effectLst>
              </a:rPr>
              <a:t>Judges 4:4,6-7</a:t>
            </a:r>
          </a:p>
          <a:p>
            <a:pPr marL="0" lvl="1" indent="0">
              <a:buNone/>
            </a:pPr>
            <a:r>
              <a:rPr lang="en-US" b="1" dirty="0" smtClean="0">
                <a:effectLst>
                  <a:glow rad="101600">
                    <a:schemeClr val="tx2">
                      <a:lumMod val="60000"/>
                      <a:lumOff val="40000"/>
                      <a:alpha val="40000"/>
                    </a:schemeClr>
                  </a:glow>
                </a:effectLst>
                <a:latin typeface="+mj-lt"/>
              </a:rPr>
              <a:t> </a:t>
            </a:r>
            <a:r>
              <a:rPr lang="en-US" b="1" i="1" baseline="30000" dirty="0" smtClean="0">
                <a:solidFill>
                  <a:srgbClr val="002F8E"/>
                </a:solidFill>
                <a:latin typeface="+mj-lt"/>
                <a:cs typeface="Times New Roman" pitchFamily="18" charset="0"/>
              </a:rPr>
              <a:t>4</a:t>
            </a:r>
            <a:r>
              <a:rPr lang="en-US" b="1" i="1" dirty="0" smtClean="0">
                <a:solidFill>
                  <a:srgbClr val="002F8E"/>
                </a:solidFill>
                <a:latin typeface="+mj-lt"/>
                <a:cs typeface="Times New Roman" pitchFamily="18" charset="0"/>
              </a:rPr>
              <a:t> Now Deborah, a prophetess, the wife of </a:t>
            </a:r>
            <a:r>
              <a:rPr lang="en-US" b="1" i="1" dirty="0" err="1" smtClean="0">
                <a:solidFill>
                  <a:srgbClr val="002F8E"/>
                </a:solidFill>
                <a:latin typeface="+mj-lt"/>
                <a:cs typeface="Times New Roman" pitchFamily="18" charset="0"/>
              </a:rPr>
              <a:t>Lappidoth</a:t>
            </a:r>
            <a:r>
              <a:rPr lang="en-US" b="1" i="1" dirty="0" smtClean="0">
                <a:solidFill>
                  <a:srgbClr val="002F8E"/>
                </a:solidFill>
                <a:latin typeface="+mj-lt"/>
                <a:cs typeface="Times New Roman" pitchFamily="18" charset="0"/>
              </a:rPr>
              <a:t>, was judging Israel at that time… </a:t>
            </a:r>
            <a:r>
              <a:rPr lang="en-US" b="1" i="1" baseline="30000" dirty="0" smtClean="0">
                <a:solidFill>
                  <a:srgbClr val="002F8E"/>
                </a:solidFill>
                <a:latin typeface="+mj-lt"/>
                <a:cs typeface="Times New Roman" pitchFamily="18" charset="0"/>
              </a:rPr>
              <a:t>6</a:t>
            </a:r>
            <a:r>
              <a:rPr lang="en-US" b="1" i="1" dirty="0" smtClean="0">
                <a:solidFill>
                  <a:srgbClr val="002F8E"/>
                </a:solidFill>
                <a:latin typeface="+mj-lt"/>
                <a:cs typeface="Times New Roman" pitchFamily="18" charset="0"/>
              </a:rPr>
              <a:t> She sent and summoned Barak the son of </a:t>
            </a:r>
            <a:r>
              <a:rPr lang="en-US" b="1" i="1" dirty="0" err="1" smtClean="0">
                <a:solidFill>
                  <a:srgbClr val="002F8E"/>
                </a:solidFill>
                <a:latin typeface="+mj-lt"/>
                <a:cs typeface="Times New Roman" pitchFamily="18" charset="0"/>
              </a:rPr>
              <a:t>Abinoam</a:t>
            </a:r>
            <a:r>
              <a:rPr lang="en-US" b="1" i="1" dirty="0" smtClean="0">
                <a:solidFill>
                  <a:srgbClr val="002F8E"/>
                </a:solidFill>
                <a:latin typeface="+mj-lt"/>
                <a:cs typeface="Times New Roman" pitchFamily="18" charset="0"/>
              </a:rPr>
              <a:t> from </a:t>
            </a:r>
            <a:r>
              <a:rPr lang="en-US" b="1" i="1" dirty="0" err="1" smtClean="0">
                <a:solidFill>
                  <a:srgbClr val="002F8E"/>
                </a:solidFill>
                <a:latin typeface="+mj-lt"/>
                <a:cs typeface="Times New Roman" pitchFamily="18" charset="0"/>
              </a:rPr>
              <a:t>Kedesh-naphtali</a:t>
            </a:r>
            <a:r>
              <a:rPr lang="en-US" b="1" i="1" dirty="0" smtClean="0">
                <a:solidFill>
                  <a:srgbClr val="002F8E"/>
                </a:solidFill>
                <a:latin typeface="+mj-lt"/>
                <a:cs typeface="Times New Roman" pitchFamily="18" charset="0"/>
              </a:rPr>
              <a:t> and said to him, “Has not the LORD, the God of Israel, commanded you, ‘Go, gather your men at Mount Tabor, taking 10,000 from the people of Naphtali and the people of </a:t>
            </a:r>
            <a:r>
              <a:rPr lang="en-US" b="1" i="1" dirty="0" err="1" smtClean="0">
                <a:solidFill>
                  <a:srgbClr val="002F8E"/>
                </a:solidFill>
                <a:latin typeface="+mj-lt"/>
                <a:cs typeface="Times New Roman" pitchFamily="18" charset="0"/>
              </a:rPr>
              <a:t>Zebulun</a:t>
            </a:r>
            <a:r>
              <a:rPr lang="en-US" b="1" i="1" dirty="0" smtClean="0">
                <a:solidFill>
                  <a:srgbClr val="002F8E"/>
                </a:solidFill>
                <a:latin typeface="+mj-lt"/>
                <a:cs typeface="Times New Roman" pitchFamily="18" charset="0"/>
              </a:rPr>
              <a:t>. </a:t>
            </a:r>
            <a:r>
              <a:rPr lang="en-US" b="1" i="1" baseline="30000" dirty="0" smtClean="0">
                <a:solidFill>
                  <a:srgbClr val="002F8E"/>
                </a:solidFill>
                <a:latin typeface="+mj-lt"/>
                <a:cs typeface="Times New Roman" pitchFamily="18" charset="0"/>
              </a:rPr>
              <a:t>7</a:t>
            </a:r>
            <a:r>
              <a:rPr lang="en-US" b="1" i="1" dirty="0" smtClean="0">
                <a:solidFill>
                  <a:srgbClr val="002F8E"/>
                </a:solidFill>
                <a:latin typeface="+mj-lt"/>
                <a:cs typeface="Times New Roman" pitchFamily="18" charset="0"/>
              </a:rPr>
              <a:t> And I will draw out </a:t>
            </a:r>
            <a:r>
              <a:rPr lang="en-US" b="1" i="1" dirty="0" err="1" smtClean="0">
                <a:solidFill>
                  <a:srgbClr val="002F8E"/>
                </a:solidFill>
                <a:latin typeface="+mj-lt"/>
                <a:cs typeface="Times New Roman" pitchFamily="18" charset="0"/>
              </a:rPr>
              <a:t>Sisera</a:t>
            </a:r>
            <a:r>
              <a:rPr lang="en-US" b="1" i="1" dirty="0" smtClean="0">
                <a:solidFill>
                  <a:srgbClr val="002F8E"/>
                </a:solidFill>
                <a:latin typeface="+mj-lt"/>
                <a:cs typeface="Times New Roman" pitchFamily="18" charset="0"/>
              </a:rPr>
              <a:t>, the general of </a:t>
            </a:r>
            <a:r>
              <a:rPr lang="en-US" b="1" i="1" dirty="0" err="1" smtClean="0">
                <a:solidFill>
                  <a:srgbClr val="002F8E"/>
                </a:solidFill>
                <a:latin typeface="+mj-lt"/>
                <a:cs typeface="Times New Roman" pitchFamily="18" charset="0"/>
              </a:rPr>
              <a:t>Jabin's</a:t>
            </a:r>
            <a:r>
              <a:rPr lang="en-US" b="1" i="1" dirty="0" smtClean="0">
                <a:solidFill>
                  <a:srgbClr val="002F8E"/>
                </a:solidFill>
                <a:latin typeface="+mj-lt"/>
                <a:cs typeface="Times New Roman" pitchFamily="18" charset="0"/>
              </a:rPr>
              <a:t> army, to meet you by the river </a:t>
            </a:r>
            <a:r>
              <a:rPr lang="en-US" b="1" i="1" dirty="0" err="1" smtClean="0">
                <a:solidFill>
                  <a:srgbClr val="002F8E"/>
                </a:solidFill>
                <a:latin typeface="+mj-lt"/>
                <a:cs typeface="Times New Roman" pitchFamily="18" charset="0"/>
              </a:rPr>
              <a:t>Kishon</a:t>
            </a:r>
            <a:r>
              <a:rPr lang="en-US" b="1" i="1" dirty="0" smtClean="0">
                <a:solidFill>
                  <a:srgbClr val="002F8E"/>
                </a:solidFill>
                <a:latin typeface="+mj-lt"/>
                <a:cs typeface="Times New Roman" pitchFamily="18" charset="0"/>
              </a:rPr>
              <a:t> with his chariots and his troops, and I will give him into your hand’?” … </a:t>
            </a:r>
            <a:r>
              <a:rPr lang="en-US" b="1" i="1" baseline="30000" dirty="0" smtClean="0">
                <a:solidFill>
                  <a:srgbClr val="002F8E"/>
                </a:solidFill>
                <a:latin typeface="+mj-lt"/>
                <a:cs typeface="Times New Roman" pitchFamily="18" charset="0"/>
              </a:rPr>
              <a:t>10</a:t>
            </a:r>
            <a:r>
              <a:rPr lang="en-US" b="1" i="1" dirty="0" smtClean="0">
                <a:solidFill>
                  <a:srgbClr val="002F8E"/>
                </a:solidFill>
                <a:latin typeface="+mj-lt"/>
                <a:cs typeface="Times New Roman" pitchFamily="18" charset="0"/>
              </a:rPr>
              <a:t> And Barak called out </a:t>
            </a:r>
            <a:r>
              <a:rPr lang="en-US" b="1" i="1" dirty="0" err="1" smtClean="0">
                <a:solidFill>
                  <a:srgbClr val="002F8E"/>
                </a:solidFill>
                <a:latin typeface="+mj-lt"/>
                <a:cs typeface="Times New Roman" pitchFamily="18" charset="0"/>
              </a:rPr>
              <a:t>Zebulun</a:t>
            </a:r>
            <a:r>
              <a:rPr lang="en-US" b="1" i="1" dirty="0" smtClean="0">
                <a:solidFill>
                  <a:srgbClr val="002F8E"/>
                </a:solidFill>
                <a:latin typeface="+mj-lt"/>
                <a:cs typeface="Times New Roman" pitchFamily="18" charset="0"/>
              </a:rPr>
              <a:t> and Naphtali to </a:t>
            </a:r>
            <a:r>
              <a:rPr lang="en-US" b="1" i="1" dirty="0" err="1" smtClean="0">
                <a:solidFill>
                  <a:srgbClr val="002F8E"/>
                </a:solidFill>
                <a:latin typeface="+mj-lt"/>
                <a:cs typeface="Times New Roman" pitchFamily="18" charset="0"/>
              </a:rPr>
              <a:t>Kedesh</a:t>
            </a:r>
            <a:r>
              <a:rPr lang="en-US" b="1" i="1" dirty="0" smtClean="0">
                <a:solidFill>
                  <a:srgbClr val="002F8E"/>
                </a:solidFill>
                <a:latin typeface="+mj-lt"/>
                <a:cs typeface="Times New Roman" pitchFamily="18" charset="0"/>
              </a:rPr>
              <a:t>. And 10,000 men went up at his heels, and Deborah went up with him</a:t>
            </a:r>
            <a:r>
              <a:rPr lang="en-US" b="1" i="1" dirty="0" smtClean="0">
                <a:solidFill>
                  <a:srgbClr val="002060"/>
                </a:solidFill>
                <a:latin typeface="+mj-lt"/>
                <a:cs typeface="Times New Roman" pitchFamily="18" charset="0"/>
              </a:rPr>
              <a:t>…</a:t>
            </a:r>
            <a:endParaRPr lang="en-US" b="1" i="1" dirty="0" smtClean="0">
              <a:solidFill>
                <a:srgbClr val="002060"/>
              </a:solidFill>
              <a:effectLst>
                <a:glow rad="101600">
                  <a:schemeClr val="tx2">
                    <a:lumMod val="60000"/>
                    <a:lumOff val="40000"/>
                    <a:alpha val="40000"/>
                  </a:schemeClr>
                </a:glow>
              </a:effectLst>
              <a:latin typeface="+mj-lt"/>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smtClean="0">
                <a:effectLst>
                  <a:glow rad="101600">
                    <a:schemeClr val="tx2">
                      <a:lumMod val="40000"/>
                      <a:lumOff val="60000"/>
                      <a:alpha val="60000"/>
                    </a:schemeClr>
                  </a:glow>
                </a:effectLst>
              </a:rPr>
              <a:t>Narrative Account (continued)</a:t>
            </a:r>
            <a:endParaRPr lang="en-US" dirty="0">
              <a:effectLst>
                <a:glow rad="101600">
                  <a:schemeClr val="accent5">
                    <a:satMod val="175000"/>
                    <a:alpha val="40000"/>
                  </a:schemeClr>
                </a:glow>
              </a:effectLst>
            </a:endParaRPr>
          </a:p>
        </p:txBody>
      </p:sp>
      <p:sp>
        <p:nvSpPr>
          <p:cNvPr id="3" name="Content Placeholder 2"/>
          <p:cNvSpPr>
            <a:spLocks noGrp="1"/>
          </p:cNvSpPr>
          <p:nvPr>
            <p:ph idx="1"/>
          </p:nvPr>
        </p:nvSpPr>
        <p:spPr>
          <a:xfrm>
            <a:off x="457200" y="762000"/>
            <a:ext cx="8229600" cy="5562600"/>
          </a:xfrm>
        </p:spPr>
        <p:txBody>
          <a:bodyPr>
            <a:normAutofit fontScale="92500" lnSpcReduction="10000"/>
          </a:bodyPr>
          <a:lstStyle/>
          <a:p>
            <a:pPr marL="0" lvl="1" indent="0">
              <a:buNone/>
            </a:pPr>
            <a:r>
              <a:rPr lang="en-US" b="1" dirty="0" smtClean="0">
                <a:effectLst>
                  <a:glow rad="101600">
                    <a:schemeClr val="tx2">
                      <a:lumMod val="60000"/>
                      <a:lumOff val="40000"/>
                      <a:alpha val="40000"/>
                    </a:schemeClr>
                  </a:glow>
                </a:effectLst>
              </a:rPr>
              <a:t>Judges 4:12-16 </a:t>
            </a:r>
          </a:p>
          <a:p>
            <a:pPr marL="0" lvl="1" indent="0">
              <a:buNone/>
            </a:pPr>
            <a:r>
              <a:rPr lang="en-US" b="1" i="1" baseline="30000" dirty="0" smtClean="0">
                <a:solidFill>
                  <a:srgbClr val="002F8E"/>
                </a:solidFill>
                <a:latin typeface="+mj-lt"/>
                <a:cs typeface="Times New Roman" pitchFamily="18" charset="0"/>
              </a:rPr>
              <a:t>12</a:t>
            </a:r>
            <a:r>
              <a:rPr lang="en-US" b="1" i="1" dirty="0" smtClean="0">
                <a:solidFill>
                  <a:srgbClr val="002F8E"/>
                </a:solidFill>
                <a:latin typeface="+mj-lt"/>
                <a:cs typeface="Times New Roman" pitchFamily="18" charset="0"/>
              </a:rPr>
              <a:t> When </a:t>
            </a:r>
            <a:r>
              <a:rPr lang="en-US" b="1" i="1" dirty="0" err="1" smtClean="0">
                <a:solidFill>
                  <a:srgbClr val="002F8E"/>
                </a:solidFill>
                <a:latin typeface="+mj-lt"/>
                <a:cs typeface="Times New Roman" pitchFamily="18" charset="0"/>
              </a:rPr>
              <a:t>Sisera</a:t>
            </a:r>
            <a:r>
              <a:rPr lang="en-US" b="1" i="1" dirty="0" smtClean="0">
                <a:solidFill>
                  <a:srgbClr val="002F8E"/>
                </a:solidFill>
                <a:latin typeface="+mj-lt"/>
                <a:cs typeface="Times New Roman" pitchFamily="18" charset="0"/>
              </a:rPr>
              <a:t> was told that Barak the son of </a:t>
            </a:r>
            <a:r>
              <a:rPr lang="en-US" b="1" i="1" dirty="0" err="1" smtClean="0">
                <a:solidFill>
                  <a:srgbClr val="002F8E"/>
                </a:solidFill>
                <a:latin typeface="+mj-lt"/>
                <a:cs typeface="Times New Roman" pitchFamily="18" charset="0"/>
              </a:rPr>
              <a:t>Abinoam</a:t>
            </a:r>
            <a:r>
              <a:rPr lang="en-US" b="1" i="1" dirty="0" smtClean="0">
                <a:solidFill>
                  <a:srgbClr val="002F8E"/>
                </a:solidFill>
                <a:latin typeface="+mj-lt"/>
                <a:cs typeface="Times New Roman" pitchFamily="18" charset="0"/>
              </a:rPr>
              <a:t> had gone up to Mount Tabor, </a:t>
            </a:r>
            <a:r>
              <a:rPr lang="en-US" b="1" i="1" baseline="30000" dirty="0" smtClean="0">
                <a:solidFill>
                  <a:srgbClr val="002F8E"/>
                </a:solidFill>
                <a:latin typeface="+mj-lt"/>
                <a:cs typeface="Times New Roman" pitchFamily="18" charset="0"/>
              </a:rPr>
              <a:t>13</a:t>
            </a:r>
            <a:r>
              <a:rPr lang="en-US" b="1" i="1" dirty="0" smtClean="0">
                <a:solidFill>
                  <a:srgbClr val="002F8E"/>
                </a:solidFill>
                <a:latin typeface="+mj-lt"/>
                <a:cs typeface="Times New Roman" pitchFamily="18" charset="0"/>
              </a:rPr>
              <a:t> </a:t>
            </a:r>
            <a:r>
              <a:rPr lang="en-US" b="1" i="1" dirty="0" err="1" smtClean="0">
                <a:solidFill>
                  <a:srgbClr val="002F8E"/>
                </a:solidFill>
                <a:latin typeface="+mj-lt"/>
                <a:cs typeface="Times New Roman" pitchFamily="18" charset="0"/>
              </a:rPr>
              <a:t>Sisera</a:t>
            </a:r>
            <a:r>
              <a:rPr lang="en-US" b="1" i="1" dirty="0" smtClean="0">
                <a:solidFill>
                  <a:srgbClr val="002F8E"/>
                </a:solidFill>
                <a:latin typeface="+mj-lt"/>
                <a:cs typeface="Times New Roman" pitchFamily="18" charset="0"/>
              </a:rPr>
              <a:t> called out all his chariots, 900 chariots of iron, and all the men who were with him, from </a:t>
            </a:r>
            <a:r>
              <a:rPr lang="en-US" b="1" i="1" dirty="0" err="1" smtClean="0">
                <a:solidFill>
                  <a:srgbClr val="002F8E"/>
                </a:solidFill>
                <a:latin typeface="+mj-lt"/>
                <a:cs typeface="Times New Roman" pitchFamily="18" charset="0"/>
              </a:rPr>
              <a:t>Harosheth-hagoyim</a:t>
            </a:r>
            <a:r>
              <a:rPr lang="en-US" b="1" i="1" dirty="0" smtClean="0">
                <a:solidFill>
                  <a:srgbClr val="002F8E"/>
                </a:solidFill>
                <a:latin typeface="+mj-lt"/>
                <a:cs typeface="Times New Roman" pitchFamily="18" charset="0"/>
              </a:rPr>
              <a:t> to the river </a:t>
            </a:r>
            <a:r>
              <a:rPr lang="en-US" b="1" i="1" dirty="0" err="1" smtClean="0">
                <a:solidFill>
                  <a:srgbClr val="002F8E"/>
                </a:solidFill>
                <a:latin typeface="+mj-lt"/>
                <a:cs typeface="Times New Roman" pitchFamily="18" charset="0"/>
              </a:rPr>
              <a:t>Kishon</a:t>
            </a:r>
            <a:r>
              <a:rPr lang="en-US" b="1" i="1" dirty="0" smtClean="0">
                <a:solidFill>
                  <a:srgbClr val="002F8E"/>
                </a:solidFill>
                <a:latin typeface="+mj-lt"/>
                <a:cs typeface="Times New Roman" pitchFamily="18" charset="0"/>
              </a:rPr>
              <a:t>. </a:t>
            </a:r>
            <a:r>
              <a:rPr lang="en-US" b="1" i="1" baseline="30000" dirty="0" smtClean="0">
                <a:solidFill>
                  <a:srgbClr val="002F8E"/>
                </a:solidFill>
                <a:latin typeface="+mj-lt"/>
                <a:cs typeface="Times New Roman" pitchFamily="18" charset="0"/>
              </a:rPr>
              <a:t>14</a:t>
            </a:r>
            <a:r>
              <a:rPr lang="en-US" b="1" i="1" dirty="0" smtClean="0">
                <a:solidFill>
                  <a:srgbClr val="002F8E"/>
                </a:solidFill>
                <a:latin typeface="+mj-lt"/>
                <a:cs typeface="Times New Roman" pitchFamily="18" charset="0"/>
              </a:rPr>
              <a:t> And Deborah said to Barak, “Up! For this is the day in which the LORD has given </a:t>
            </a:r>
            <a:r>
              <a:rPr lang="en-US" b="1" i="1" dirty="0" err="1" smtClean="0">
                <a:solidFill>
                  <a:srgbClr val="002F8E"/>
                </a:solidFill>
                <a:latin typeface="+mj-lt"/>
                <a:cs typeface="Times New Roman" pitchFamily="18" charset="0"/>
              </a:rPr>
              <a:t>Sisera</a:t>
            </a:r>
            <a:r>
              <a:rPr lang="en-US" b="1" i="1" dirty="0" smtClean="0">
                <a:solidFill>
                  <a:srgbClr val="002F8E"/>
                </a:solidFill>
                <a:latin typeface="+mj-lt"/>
                <a:cs typeface="Times New Roman" pitchFamily="18" charset="0"/>
              </a:rPr>
              <a:t> into your hand. Does not the LORD go out before you?” So Barak went down from Mount Tabor with 10,000 men following him. </a:t>
            </a:r>
            <a:r>
              <a:rPr lang="en-US" b="1" i="1" baseline="30000" dirty="0" smtClean="0">
                <a:solidFill>
                  <a:srgbClr val="002F8E"/>
                </a:solidFill>
                <a:latin typeface="+mj-lt"/>
                <a:cs typeface="Times New Roman" pitchFamily="18" charset="0"/>
              </a:rPr>
              <a:t>15</a:t>
            </a:r>
            <a:r>
              <a:rPr lang="en-US" b="1" i="1" dirty="0" smtClean="0">
                <a:solidFill>
                  <a:srgbClr val="002F8E"/>
                </a:solidFill>
                <a:latin typeface="+mj-lt"/>
                <a:cs typeface="Times New Roman" pitchFamily="18" charset="0"/>
              </a:rPr>
              <a:t> And the LORD routed </a:t>
            </a:r>
            <a:r>
              <a:rPr lang="en-US" b="1" i="1" dirty="0" err="1" smtClean="0">
                <a:solidFill>
                  <a:srgbClr val="002F8E"/>
                </a:solidFill>
                <a:latin typeface="+mj-lt"/>
                <a:cs typeface="Times New Roman" pitchFamily="18" charset="0"/>
              </a:rPr>
              <a:t>Sisera</a:t>
            </a:r>
            <a:r>
              <a:rPr lang="en-US" b="1" i="1" dirty="0" smtClean="0">
                <a:solidFill>
                  <a:srgbClr val="002F8E"/>
                </a:solidFill>
                <a:latin typeface="+mj-lt"/>
                <a:cs typeface="Times New Roman" pitchFamily="18" charset="0"/>
              </a:rPr>
              <a:t> and all his chariots and all his army before Barak by the edge of the sword. And </a:t>
            </a:r>
            <a:r>
              <a:rPr lang="en-US" b="1" i="1" dirty="0" err="1" smtClean="0">
                <a:solidFill>
                  <a:srgbClr val="002F8E"/>
                </a:solidFill>
                <a:latin typeface="+mj-lt"/>
                <a:cs typeface="Times New Roman" pitchFamily="18" charset="0"/>
              </a:rPr>
              <a:t>Sisera</a:t>
            </a:r>
            <a:r>
              <a:rPr lang="en-US" b="1" i="1" dirty="0" smtClean="0">
                <a:solidFill>
                  <a:srgbClr val="002F8E"/>
                </a:solidFill>
                <a:latin typeface="+mj-lt"/>
                <a:cs typeface="Times New Roman" pitchFamily="18" charset="0"/>
              </a:rPr>
              <a:t> got down from his chariot and fled away on foot. </a:t>
            </a:r>
            <a:r>
              <a:rPr lang="en-US" b="1" i="1" baseline="30000" dirty="0" smtClean="0">
                <a:solidFill>
                  <a:srgbClr val="002F8E"/>
                </a:solidFill>
                <a:latin typeface="+mj-lt"/>
                <a:cs typeface="Times New Roman" pitchFamily="18" charset="0"/>
              </a:rPr>
              <a:t>16</a:t>
            </a:r>
            <a:r>
              <a:rPr lang="en-US" b="1" i="1" dirty="0" smtClean="0">
                <a:solidFill>
                  <a:srgbClr val="002F8E"/>
                </a:solidFill>
                <a:latin typeface="+mj-lt"/>
                <a:cs typeface="Times New Roman" pitchFamily="18" charset="0"/>
              </a:rPr>
              <a:t> And Barak pursued the chariots and the army to </a:t>
            </a:r>
            <a:r>
              <a:rPr lang="en-US" b="1" i="1" dirty="0" err="1" smtClean="0">
                <a:solidFill>
                  <a:srgbClr val="002F8E"/>
                </a:solidFill>
                <a:latin typeface="+mj-lt"/>
                <a:cs typeface="Times New Roman" pitchFamily="18" charset="0"/>
              </a:rPr>
              <a:t>Harosheth-hagoyim</a:t>
            </a:r>
            <a:r>
              <a:rPr lang="en-US" b="1" i="1" dirty="0" smtClean="0">
                <a:solidFill>
                  <a:srgbClr val="002F8E"/>
                </a:solidFill>
                <a:latin typeface="+mj-lt"/>
                <a:cs typeface="Times New Roman" pitchFamily="18" charset="0"/>
              </a:rPr>
              <a:t>, and all the army of </a:t>
            </a:r>
            <a:r>
              <a:rPr lang="en-US" b="1" i="1" dirty="0" err="1" smtClean="0">
                <a:solidFill>
                  <a:srgbClr val="002F8E"/>
                </a:solidFill>
                <a:latin typeface="+mj-lt"/>
                <a:cs typeface="Times New Roman" pitchFamily="18" charset="0"/>
              </a:rPr>
              <a:t>Sisera</a:t>
            </a:r>
            <a:r>
              <a:rPr lang="en-US" b="1" i="1" dirty="0" smtClean="0">
                <a:solidFill>
                  <a:srgbClr val="002F8E"/>
                </a:solidFill>
                <a:latin typeface="+mj-lt"/>
                <a:cs typeface="Times New Roman" pitchFamily="18" charset="0"/>
              </a:rPr>
              <a:t> fell by the edge of the sword; not a man was left. </a:t>
            </a:r>
            <a:endParaRPr lang="en-US" b="1" i="1" dirty="0" smtClean="0">
              <a:solidFill>
                <a:srgbClr val="002F8E"/>
              </a:solidFill>
              <a:effectLst>
                <a:glow rad="101600">
                  <a:schemeClr val="tx2">
                    <a:lumMod val="60000"/>
                    <a:lumOff val="40000"/>
                    <a:alpha val="40000"/>
                  </a:schemeClr>
                </a:glow>
              </a:effectLst>
              <a:latin typeface="+mj-lt"/>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smtClean="0">
                <a:effectLst>
                  <a:glow rad="101600">
                    <a:schemeClr val="tx2">
                      <a:lumMod val="40000"/>
                      <a:lumOff val="60000"/>
                      <a:alpha val="60000"/>
                    </a:schemeClr>
                  </a:glow>
                </a:effectLst>
              </a:rPr>
              <a:t>A Song Celebrating the Event</a:t>
            </a:r>
            <a:endParaRPr lang="en-US" dirty="0">
              <a:effectLst>
                <a:glow rad="101600">
                  <a:schemeClr val="accent5">
                    <a:satMod val="175000"/>
                    <a:alpha val="40000"/>
                  </a:schemeClr>
                </a:glow>
              </a:effectLst>
            </a:endParaRPr>
          </a:p>
        </p:txBody>
      </p:sp>
      <p:sp>
        <p:nvSpPr>
          <p:cNvPr id="3" name="Content Placeholder 2"/>
          <p:cNvSpPr>
            <a:spLocks noGrp="1"/>
          </p:cNvSpPr>
          <p:nvPr>
            <p:ph idx="1"/>
          </p:nvPr>
        </p:nvSpPr>
        <p:spPr>
          <a:xfrm>
            <a:off x="457200" y="762000"/>
            <a:ext cx="8229600" cy="5791200"/>
          </a:xfrm>
        </p:spPr>
        <p:txBody>
          <a:bodyPr>
            <a:normAutofit fontScale="92500" lnSpcReduction="20000"/>
          </a:bodyPr>
          <a:lstStyle/>
          <a:p>
            <a:pPr marL="0" lvl="1" indent="0">
              <a:buNone/>
            </a:pPr>
            <a:r>
              <a:rPr lang="en-US" b="1" dirty="0" smtClean="0">
                <a:effectLst>
                  <a:glow rad="101600">
                    <a:schemeClr val="tx2">
                      <a:lumMod val="60000"/>
                      <a:lumOff val="40000"/>
                      <a:alpha val="40000"/>
                    </a:schemeClr>
                  </a:glow>
                </a:effectLst>
              </a:rPr>
              <a:t>Judges 5:1-3; 12-13; 20-21 </a:t>
            </a:r>
          </a:p>
          <a:p>
            <a:pPr marL="0" lvl="1" indent="0">
              <a:buNone/>
            </a:pPr>
            <a:r>
              <a:rPr lang="en-US" b="1" i="1" baseline="30000" dirty="0" smtClean="0">
                <a:solidFill>
                  <a:srgbClr val="002F8E"/>
                </a:solidFill>
              </a:rPr>
              <a:t>1</a:t>
            </a:r>
            <a:r>
              <a:rPr lang="en-US" b="1" i="1" dirty="0" smtClean="0">
                <a:solidFill>
                  <a:srgbClr val="002F8E"/>
                </a:solidFill>
              </a:rPr>
              <a:t> Then sang Deborah and Barak the son of </a:t>
            </a:r>
            <a:r>
              <a:rPr lang="en-US" b="1" i="1" dirty="0" err="1" smtClean="0">
                <a:solidFill>
                  <a:srgbClr val="002F8E"/>
                </a:solidFill>
              </a:rPr>
              <a:t>Abinoam</a:t>
            </a:r>
            <a:r>
              <a:rPr lang="en-US" b="1" i="1" dirty="0" smtClean="0">
                <a:solidFill>
                  <a:srgbClr val="002F8E"/>
                </a:solidFill>
              </a:rPr>
              <a:t> on that day: </a:t>
            </a:r>
            <a:r>
              <a:rPr lang="en-US" b="1" i="1" baseline="30000" dirty="0" smtClean="0">
                <a:solidFill>
                  <a:srgbClr val="002F8E"/>
                </a:solidFill>
              </a:rPr>
              <a:t>2</a:t>
            </a:r>
            <a:r>
              <a:rPr lang="en-US" b="1" i="1" dirty="0" smtClean="0">
                <a:solidFill>
                  <a:srgbClr val="002F8E"/>
                </a:solidFill>
              </a:rPr>
              <a:t> “That the leaders took the lead in Israel, that the people offered themselves willingly, bless the LORD! </a:t>
            </a:r>
            <a:r>
              <a:rPr lang="en-US" b="1" i="1" baseline="30000" dirty="0" smtClean="0">
                <a:solidFill>
                  <a:srgbClr val="002F8E"/>
                </a:solidFill>
              </a:rPr>
              <a:t>3</a:t>
            </a:r>
            <a:r>
              <a:rPr lang="en-US" b="1" i="1" dirty="0" smtClean="0">
                <a:solidFill>
                  <a:srgbClr val="002F8E"/>
                </a:solidFill>
              </a:rPr>
              <a:t> Hear, O kings; give ear, O princes; to the LORD I will sing; I will make melody to the LORD, the God of Israel”…</a:t>
            </a:r>
          </a:p>
          <a:p>
            <a:pPr marL="0" lvl="1" indent="0">
              <a:buNone/>
            </a:pPr>
            <a:r>
              <a:rPr lang="en-US" b="1" i="1" baseline="30000" dirty="0" smtClean="0">
                <a:solidFill>
                  <a:srgbClr val="002F8E"/>
                </a:solidFill>
              </a:rPr>
              <a:t>12</a:t>
            </a:r>
            <a:r>
              <a:rPr lang="en-US" b="1" i="1" dirty="0" smtClean="0">
                <a:solidFill>
                  <a:srgbClr val="002F8E"/>
                </a:solidFill>
              </a:rPr>
              <a:t> “Awake, awake, Deborah! Awake, awake, break out in a song! Arise, Barak, lead away your captives, O son of </a:t>
            </a:r>
            <a:r>
              <a:rPr lang="en-US" b="1" i="1" dirty="0" err="1" smtClean="0">
                <a:solidFill>
                  <a:srgbClr val="002F8E"/>
                </a:solidFill>
              </a:rPr>
              <a:t>Abinoam</a:t>
            </a:r>
            <a:r>
              <a:rPr lang="en-US" b="1" i="1" dirty="0" smtClean="0">
                <a:solidFill>
                  <a:srgbClr val="002F8E"/>
                </a:solidFill>
              </a:rPr>
              <a:t>. </a:t>
            </a:r>
            <a:r>
              <a:rPr lang="en-US" b="1" i="1" baseline="30000" dirty="0" smtClean="0">
                <a:solidFill>
                  <a:srgbClr val="002F8E"/>
                </a:solidFill>
              </a:rPr>
              <a:t>13</a:t>
            </a:r>
            <a:r>
              <a:rPr lang="en-US" b="1" i="1" dirty="0" smtClean="0">
                <a:solidFill>
                  <a:srgbClr val="002F8E"/>
                </a:solidFill>
              </a:rPr>
              <a:t> Then down marched the remnant of the noble; the people of the LORD marched down for me against the mighty…</a:t>
            </a:r>
            <a:r>
              <a:rPr lang="en-US" b="1" i="1" baseline="30000" dirty="0" smtClean="0">
                <a:solidFill>
                  <a:srgbClr val="002F8E"/>
                </a:solidFill>
              </a:rPr>
              <a:t>19</a:t>
            </a:r>
            <a:r>
              <a:rPr lang="en-US" b="1" i="1" dirty="0" smtClean="0">
                <a:solidFill>
                  <a:srgbClr val="002F8E"/>
                </a:solidFill>
              </a:rPr>
              <a:t> The kings came, they fought; then fought the kings of Canaan, at </a:t>
            </a:r>
            <a:r>
              <a:rPr lang="en-US" b="1" i="1" dirty="0" err="1" smtClean="0">
                <a:solidFill>
                  <a:srgbClr val="002F8E"/>
                </a:solidFill>
              </a:rPr>
              <a:t>Taanach</a:t>
            </a:r>
            <a:r>
              <a:rPr lang="en-US" b="1" i="1" dirty="0" smtClean="0">
                <a:solidFill>
                  <a:srgbClr val="002F8E"/>
                </a:solidFill>
              </a:rPr>
              <a:t>, by the waters of Megiddo; they got no spoils of silver. </a:t>
            </a:r>
            <a:r>
              <a:rPr lang="en-US" b="1" i="1" baseline="30000" dirty="0" smtClean="0">
                <a:solidFill>
                  <a:srgbClr val="002F8E"/>
                </a:solidFill>
              </a:rPr>
              <a:t>20</a:t>
            </a:r>
            <a:r>
              <a:rPr lang="en-US" b="1" i="1" dirty="0" smtClean="0">
                <a:solidFill>
                  <a:srgbClr val="002F8E"/>
                </a:solidFill>
              </a:rPr>
              <a:t> From heaven the stars fought, from their courses they fought against </a:t>
            </a:r>
            <a:r>
              <a:rPr lang="en-US" b="1" i="1" dirty="0" err="1" smtClean="0">
                <a:solidFill>
                  <a:srgbClr val="002F8E"/>
                </a:solidFill>
              </a:rPr>
              <a:t>Sisera</a:t>
            </a:r>
            <a:r>
              <a:rPr lang="en-US" b="1" i="1" dirty="0" smtClean="0">
                <a:solidFill>
                  <a:srgbClr val="002F8E"/>
                </a:solidFill>
              </a:rPr>
              <a:t>. </a:t>
            </a:r>
            <a:r>
              <a:rPr lang="en-US" b="1" i="1" baseline="30000" dirty="0" smtClean="0">
                <a:solidFill>
                  <a:srgbClr val="002F8E"/>
                </a:solidFill>
              </a:rPr>
              <a:t>21</a:t>
            </a:r>
            <a:r>
              <a:rPr lang="en-US" b="1" i="1" dirty="0" smtClean="0">
                <a:solidFill>
                  <a:srgbClr val="002F8E"/>
                </a:solidFill>
              </a:rPr>
              <a:t> The torrent </a:t>
            </a:r>
            <a:r>
              <a:rPr lang="en-US" b="1" i="1" dirty="0" err="1" smtClean="0">
                <a:solidFill>
                  <a:srgbClr val="002F8E"/>
                </a:solidFill>
              </a:rPr>
              <a:t>Kishon</a:t>
            </a:r>
            <a:r>
              <a:rPr lang="en-US" b="1" i="1" dirty="0" smtClean="0">
                <a:solidFill>
                  <a:srgbClr val="002F8E"/>
                </a:solidFill>
              </a:rPr>
              <a:t> swept them away, the ancient torrent, the torrent </a:t>
            </a:r>
            <a:r>
              <a:rPr lang="en-US" b="1" i="1" dirty="0" err="1" smtClean="0">
                <a:solidFill>
                  <a:srgbClr val="002F8E"/>
                </a:solidFill>
              </a:rPr>
              <a:t>Kishon</a:t>
            </a:r>
            <a:r>
              <a:rPr lang="en-US" b="1" i="1" dirty="0" smtClean="0">
                <a:solidFill>
                  <a:srgbClr val="002F8E"/>
                </a:solidFill>
              </a:rPr>
              <a:t>. March on, my soul, with might!” </a:t>
            </a:r>
            <a:endParaRPr lang="en-US" b="1" i="1" dirty="0" smtClean="0">
              <a:solidFill>
                <a:srgbClr val="002F8E"/>
              </a:solidFill>
              <a:effectLst>
                <a:glow rad="101600">
                  <a:schemeClr val="tx2">
                    <a:lumMod val="60000"/>
                    <a:lumOff val="40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smtClean="0">
                <a:effectLst>
                  <a:glow rad="101600">
                    <a:schemeClr val="tx2">
                      <a:lumMod val="40000"/>
                      <a:lumOff val="60000"/>
                      <a:alpha val="60000"/>
                    </a:schemeClr>
                  </a:glow>
                </a:effectLst>
              </a:rPr>
              <a:t>Calling Something Figurative When It’s Not</a:t>
            </a:r>
            <a:endParaRPr lang="en-US" dirty="0">
              <a:effectLst>
                <a:glow rad="101600">
                  <a:schemeClr val="accent5">
                    <a:satMod val="175000"/>
                    <a:alpha val="40000"/>
                  </a:schemeClr>
                </a:glow>
              </a:effectLst>
            </a:endParaRPr>
          </a:p>
        </p:txBody>
      </p:sp>
      <p:sp>
        <p:nvSpPr>
          <p:cNvPr id="3" name="Content Placeholder 2"/>
          <p:cNvSpPr>
            <a:spLocks noGrp="1"/>
          </p:cNvSpPr>
          <p:nvPr>
            <p:ph idx="1"/>
          </p:nvPr>
        </p:nvSpPr>
        <p:spPr>
          <a:xfrm>
            <a:off x="457200" y="762000"/>
            <a:ext cx="8382000" cy="5562600"/>
          </a:xfrm>
        </p:spPr>
        <p:txBody>
          <a:bodyPr>
            <a:normAutofit/>
          </a:bodyPr>
          <a:lstStyle/>
          <a:p>
            <a:r>
              <a:rPr lang="en-US" dirty="0" smtClean="0">
                <a:effectLst>
                  <a:glow rad="101600">
                    <a:schemeClr val="tx2">
                      <a:lumMod val="60000"/>
                      <a:lumOff val="40000"/>
                      <a:alpha val="40000"/>
                    </a:schemeClr>
                  </a:glow>
                </a:effectLst>
              </a:rPr>
              <a:t>Tim Keller continues: </a:t>
            </a:r>
          </a:p>
          <a:p>
            <a:pPr lvl="1"/>
            <a:r>
              <a:rPr lang="en-US" dirty="0" smtClean="0">
                <a:effectLst>
                  <a:glow rad="101600">
                    <a:schemeClr val="tx2">
                      <a:lumMod val="60000"/>
                      <a:lumOff val="40000"/>
                      <a:alpha val="40000"/>
                    </a:schemeClr>
                  </a:glow>
                </a:effectLst>
              </a:rPr>
              <a:t>“</a:t>
            </a:r>
            <a:r>
              <a:rPr lang="en-US" i="1" dirty="0" smtClean="0">
                <a:effectLst>
                  <a:glow rad="101600">
                    <a:schemeClr val="tx2">
                      <a:lumMod val="60000"/>
                      <a:lumOff val="40000"/>
                      <a:alpha val="40000"/>
                    </a:schemeClr>
                  </a:glow>
                </a:effectLst>
              </a:rPr>
              <a:t>When Deborah sings that the stars in the heavens came down to fight for the Israelites, we understand that she means that metaphorically. I think Genesis 1 has the earmarks of poetry and is therefore a ‘song’ about the wonder and meaning of God’s creation. Genesis 2 is an account of how it happened. There will always be debates about how to interpret some passages – including Genesis 1. But it is false logic to argue that if one part of scripture can’t be taken literally then none of it can be.”</a:t>
            </a:r>
          </a:p>
          <a:p>
            <a:endParaRPr lang="en-US" dirty="0" smtClean="0">
              <a:effectLst>
                <a:glow rad="101600">
                  <a:schemeClr val="accent5">
                    <a:satMod val="175000"/>
                    <a:alpha val="40000"/>
                  </a:schemeClr>
                </a:glow>
              </a:effectLst>
            </a:endParaRPr>
          </a:p>
        </p:txBody>
      </p:sp>
      <p:sp>
        <p:nvSpPr>
          <p:cNvPr id="4" name="TextBox 3"/>
          <p:cNvSpPr txBox="1"/>
          <p:nvPr/>
        </p:nvSpPr>
        <p:spPr>
          <a:xfrm>
            <a:off x="762000" y="6488668"/>
            <a:ext cx="4190314" cy="369332"/>
          </a:xfrm>
          <a:prstGeom prst="rect">
            <a:avLst/>
          </a:prstGeom>
          <a:noFill/>
        </p:spPr>
        <p:txBody>
          <a:bodyPr wrap="none" rtlCol="0">
            <a:spAutoFit/>
          </a:bodyPr>
          <a:lstStyle/>
          <a:p>
            <a:r>
              <a:rPr lang="en-US" dirty="0" smtClean="0"/>
              <a:t>Tim Keller – </a:t>
            </a:r>
            <a:r>
              <a:rPr lang="en-US" i="1" dirty="0" smtClean="0"/>
              <a:t>The Reason for God</a:t>
            </a:r>
            <a:r>
              <a:rPr lang="en-US" dirty="0" smtClean="0"/>
              <a:t>, pp. 93-94</a:t>
            </a:r>
            <a:endParaRPr lang="en-US" dirty="0"/>
          </a:p>
        </p:txBody>
      </p:sp>
      <p:pic>
        <p:nvPicPr>
          <p:cNvPr id="5" name="Picture 3"/>
          <p:cNvPicPr>
            <a:picLocks noChangeAspect="1" noChangeArrowheads="1"/>
          </p:cNvPicPr>
          <p:nvPr/>
        </p:nvPicPr>
        <p:blipFill>
          <a:blip r:embed="rId4" cstate="print"/>
          <a:srcRect/>
          <a:stretch>
            <a:fillRect/>
          </a:stretch>
        </p:blipFill>
        <p:spPr bwMode="auto">
          <a:xfrm>
            <a:off x="0" y="5675887"/>
            <a:ext cx="838200" cy="11821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smtClean="0">
                <a:effectLst>
                  <a:glow rad="101600">
                    <a:schemeClr val="tx2">
                      <a:lumMod val="40000"/>
                      <a:lumOff val="60000"/>
                      <a:alpha val="60000"/>
                    </a:schemeClr>
                  </a:glow>
                </a:effectLst>
              </a:rPr>
              <a:t>Where Are the “Earmarks” of Poetry?</a:t>
            </a:r>
            <a:endParaRPr lang="en-US" dirty="0">
              <a:effectLst>
                <a:glow rad="101600">
                  <a:schemeClr val="accent5">
                    <a:satMod val="175000"/>
                    <a:alpha val="40000"/>
                  </a:schemeClr>
                </a:glow>
              </a:effectLst>
            </a:endParaRPr>
          </a:p>
        </p:txBody>
      </p:sp>
      <p:sp>
        <p:nvSpPr>
          <p:cNvPr id="3" name="Content Placeholder 2"/>
          <p:cNvSpPr>
            <a:spLocks noGrp="1"/>
          </p:cNvSpPr>
          <p:nvPr>
            <p:ph idx="1"/>
          </p:nvPr>
        </p:nvSpPr>
        <p:spPr>
          <a:xfrm>
            <a:off x="457200" y="762000"/>
            <a:ext cx="8229600" cy="5791200"/>
          </a:xfrm>
        </p:spPr>
        <p:txBody>
          <a:bodyPr>
            <a:normAutofit fontScale="92500" lnSpcReduction="20000"/>
          </a:bodyPr>
          <a:lstStyle/>
          <a:p>
            <a:pPr marL="0" lvl="1" indent="0">
              <a:buNone/>
            </a:pPr>
            <a:r>
              <a:rPr lang="en-US" b="1" dirty="0" smtClean="0">
                <a:effectLst>
                  <a:glow rad="101600">
                    <a:schemeClr val="tx2">
                      <a:lumMod val="60000"/>
                      <a:lumOff val="40000"/>
                      <a:alpha val="40000"/>
                    </a:schemeClr>
                  </a:glow>
                </a:effectLst>
              </a:rPr>
              <a:t>Genesis 1:1-8 </a:t>
            </a:r>
          </a:p>
          <a:p>
            <a:pPr marL="0" lvl="1" indent="0">
              <a:buNone/>
            </a:pPr>
            <a:r>
              <a:rPr lang="en-US" b="1" i="1" baseline="30000" dirty="0" smtClean="0">
                <a:solidFill>
                  <a:srgbClr val="002F8E"/>
                </a:solidFill>
              </a:rPr>
              <a:t>1</a:t>
            </a:r>
            <a:r>
              <a:rPr lang="en-US" b="1" i="1" dirty="0" smtClean="0">
                <a:solidFill>
                  <a:srgbClr val="002F8E"/>
                </a:solidFill>
              </a:rPr>
              <a:t> In the beginning, God created the heavens and the earth. </a:t>
            </a:r>
            <a:r>
              <a:rPr lang="en-US" b="1" i="1" baseline="30000" dirty="0" smtClean="0">
                <a:solidFill>
                  <a:srgbClr val="002F8E"/>
                </a:solidFill>
              </a:rPr>
              <a:t>2</a:t>
            </a:r>
            <a:r>
              <a:rPr lang="en-US" b="1" i="1" dirty="0" smtClean="0">
                <a:solidFill>
                  <a:srgbClr val="002F8E"/>
                </a:solidFill>
              </a:rPr>
              <a:t> The earth was without form and void, and darkness was over the face of the deep. And the Spirit of God was hovering over the face of the waters. </a:t>
            </a:r>
            <a:r>
              <a:rPr lang="en-US" b="1" i="1" baseline="30000" dirty="0" smtClean="0">
                <a:solidFill>
                  <a:srgbClr val="002F8E"/>
                </a:solidFill>
              </a:rPr>
              <a:t>3</a:t>
            </a:r>
            <a:r>
              <a:rPr lang="en-US" b="1" i="1" dirty="0" smtClean="0">
                <a:solidFill>
                  <a:srgbClr val="002F8E"/>
                </a:solidFill>
              </a:rPr>
              <a:t> And God said, "Let there be light," and there was light. </a:t>
            </a:r>
            <a:r>
              <a:rPr lang="en-US" b="1" i="1" baseline="30000" dirty="0" smtClean="0">
                <a:solidFill>
                  <a:srgbClr val="002F8E"/>
                </a:solidFill>
              </a:rPr>
              <a:t>4</a:t>
            </a:r>
            <a:r>
              <a:rPr lang="en-US" b="1" i="1" dirty="0" smtClean="0">
                <a:solidFill>
                  <a:srgbClr val="002F8E"/>
                </a:solidFill>
              </a:rPr>
              <a:t> And God saw that the light was good. And God separated the light from the darkness. </a:t>
            </a:r>
            <a:r>
              <a:rPr lang="en-US" b="1" i="1" baseline="30000" dirty="0" smtClean="0">
                <a:solidFill>
                  <a:srgbClr val="002F8E"/>
                </a:solidFill>
              </a:rPr>
              <a:t>5</a:t>
            </a:r>
            <a:r>
              <a:rPr lang="en-US" b="1" i="1" dirty="0" smtClean="0">
                <a:solidFill>
                  <a:srgbClr val="002F8E"/>
                </a:solidFill>
              </a:rPr>
              <a:t> God called the light Day, and the darkness he called Night. And there was evening and there was morning, the first day. </a:t>
            </a:r>
            <a:r>
              <a:rPr lang="en-US" b="1" i="1" baseline="30000" dirty="0" smtClean="0">
                <a:solidFill>
                  <a:srgbClr val="002F8E"/>
                </a:solidFill>
              </a:rPr>
              <a:t>6</a:t>
            </a:r>
            <a:r>
              <a:rPr lang="en-US" b="1" i="1" dirty="0" smtClean="0">
                <a:solidFill>
                  <a:srgbClr val="002F8E"/>
                </a:solidFill>
              </a:rPr>
              <a:t> And God said, "Let there be an expanse in the midst of the waters, and let it separate the waters from the waters." </a:t>
            </a:r>
            <a:r>
              <a:rPr lang="en-US" b="1" i="1" baseline="30000" dirty="0" smtClean="0">
                <a:solidFill>
                  <a:srgbClr val="002F8E"/>
                </a:solidFill>
              </a:rPr>
              <a:t>7</a:t>
            </a:r>
            <a:r>
              <a:rPr lang="en-US" b="1" i="1" dirty="0" smtClean="0">
                <a:solidFill>
                  <a:srgbClr val="002F8E"/>
                </a:solidFill>
              </a:rPr>
              <a:t> And God made the expanse and separated the waters that were under the expanse from the waters that were above the expanse. And it was so. </a:t>
            </a:r>
            <a:r>
              <a:rPr lang="en-US" b="1" i="1" baseline="30000" dirty="0" smtClean="0">
                <a:solidFill>
                  <a:srgbClr val="002F8E"/>
                </a:solidFill>
              </a:rPr>
              <a:t>8</a:t>
            </a:r>
            <a:r>
              <a:rPr lang="en-US" b="1" i="1" dirty="0" smtClean="0">
                <a:solidFill>
                  <a:srgbClr val="002F8E"/>
                </a:solidFill>
              </a:rPr>
              <a:t> And God called the expanse Heaven. And there was evening and there was morning, the second day. </a:t>
            </a:r>
            <a:endParaRPr lang="en-US" b="1" i="1" dirty="0" smtClean="0">
              <a:solidFill>
                <a:srgbClr val="002F8E"/>
              </a:solidFill>
              <a:effectLst>
                <a:glow rad="101600">
                  <a:schemeClr val="tx2">
                    <a:lumMod val="60000"/>
                    <a:lumOff val="40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smtClean="0">
                <a:effectLst>
                  <a:glow rad="101600">
                    <a:schemeClr val="tx2">
                      <a:lumMod val="40000"/>
                      <a:lumOff val="60000"/>
                      <a:alpha val="60000"/>
                    </a:schemeClr>
                  </a:glow>
                </a:effectLst>
              </a:rPr>
              <a:t>Where Are the “Earmarks” of Poetry?</a:t>
            </a:r>
            <a:endParaRPr lang="en-US" dirty="0">
              <a:effectLst>
                <a:glow rad="101600">
                  <a:schemeClr val="accent5">
                    <a:satMod val="175000"/>
                    <a:alpha val="40000"/>
                  </a:schemeClr>
                </a:glow>
              </a:effectLst>
            </a:endParaRPr>
          </a:p>
        </p:txBody>
      </p:sp>
      <p:sp>
        <p:nvSpPr>
          <p:cNvPr id="3" name="Content Placeholder 2"/>
          <p:cNvSpPr>
            <a:spLocks noGrp="1"/>
          </p:cNvSpPr>
          <p:nvPr>
            <p:ph idx="1"/>
          </p:nvPr>
        </p:nvSpPr>
        <p:spPr>
          <a:xfrm>
            <a:off x="457200" y="762000"/>
            <a:ext cx="8229600" cy="5791200"/>
          </a:xfrm>
        </p:spPr>
        <p:txBody>
          <a:bodyPr>
            <a:normAutofit lnSpcReduction="10000"/>
          </a:bodyPr>
          <a:lstStyle/>
          <a:p>
            <a:pPr marL="0" lvl="1" indent="0">
              <a:buNone/>
            </a:pPr>
            <a:r>
              <a:rPr lang="en-US" b="1" dirty="0" smtClean="0">
                <a:effectLst>
                  <a:glow rad="101600">
                    <a:schemeClr val="tx2">
                      <a:lumMod val="60000"/>
                      <a:lumOff val="40000"/>
                      <a:alpha val="40000"/>
                    </a:schemeClr>
                  </a:glow>
                </a:effectLst>
              </a:rPr>
              <a:t>Genesis 1:9-13 </a:t>
            </a:r>
          </a:p>
          <a:p>
            <a:pPr marL="0" lvl="1" indent="0">
              <a:buNone/>
            </a:pPr>
            <a:r>
              <a:rPr lang="en-US" b="1" i="1" baseline="30000" dirty="0" smtClean="0">
                <a:solidFill>
                  <a:srgbClr val="002F8E"/>
                </a:solidFill>
              </a:rPr>
              <a:t>9</a:t>
            </a:r>
            <a:r>
              <a:rPr lang="en-US" b="1" i="1" dirty="0" smtClean="0">
                <a:solidFill>
                  <a:srgbClr val="002F8E"/>
                </a:solidFill>
              </a:rPr>
              <a:t> And God said, "Let the waters under the heavens be gathered together into one place, and let the dry land appear." And it was so. </a:t>
            </a:r>
            <a:r>
              <a:rPr lang="en-US" b="1" i="1" baseline="30000" dirty="0" smtClean="0">
                <a:solidFill>
                  <a:srgbClr val="002F8E"/>
                </a:solidFill>
              </a:rPr>
              <a:t>10</a:t>
            </a:r>
            <a:r>
              <a:rPr lang="en-US" b="1" i="1" dirty="0" smtClean="0">
                <a:solidFill>
                  <a:srgbClr val="002F8E"/>
                </a:solidFill>
              </a:rPr>
              <a:t> God called the dry land Earth, and the waters that were gathered together he called Seas. And God saw that it was good. </a:t>
            </a:r>
            <a:r>
              <a:rPr lang="en-US" b="1" i="1" baseline="30000" dirty="0" smtClean="0">
                <a:solidFill>
                  <a:srgbClr val="002F8E"/>
                </a:solidFill>
              </a:rPr>
              <a:t>11</a:t>
            </a:r>
            <a:r>
              <a:rPr lang="en-US" b="1" i="1" dirty="0" smtClean="0">
                <a:solidFill>
                  <a:srgbClr val="002F8E"/>
                </a:solidFill>
              </a:rPr>
              <a:t> And God said, "Let the earth sprout vegetation, plants yielding seed, and fruit trees bearing fruit in which is their seed, each according to its kind, on the earth." And it was so. </a:t>
            </a:r>
            <a:r>
              <a:rPr lang="en-US" b="1" i="1" baseline="30000" dirty="0" smtClean="0">
                <a:solidFill>
                  <a:srgbClr val="002F8E"/>
                </a:solidFill>
              </a:rPr>
              <a:t>12</a:t>
            </a:r>
            <a:r>
              <a:rPr lang="en-US" b="1" i="1" dirty="0" smtClean="0">
                <a:solidFill>
                  <a:srgbClr val="002F8E"/>
                </a:solidFill>
              </a:rPr>
              <a:t> The earth brought forth vegetation, plants yielding seed according to their own kinds, and trees bearing fruit in which is their seed, each according to its kind. And God saw that it was good. </a:t>
            </a:r>
            <a:r>
              <a:rPr lang="en-US" b="1" i="1" baseline="30000" dirty="0" smtClean="0">
                <a:solidFill>
                  <a:srgbClr val="002F8E"/>
                </a:solidFill>
              </a:rPr>
              <a:t>13</a:t>
            </a:r>
            <a:r>
              <a:rPr lang="en-US" b="1" i="1" dirty="0" smtClean="0">
                <a:solidFill>
                  <a:srgbClr val="002F8E"/>
                </a:solidFill>
              </a:rPr>
              <a:t> And there was evening and there was morning, the third day. </a:t>
            </a:r>
            <a:endParaRPr lang="en-US" b="1" i="1" dirty="0" smtClean="0">
              <a:solidFill>
                <a:srgbClr val="002F8E"/>
              </a:solidFill>
              <a:effectLst>
                <a:glow rad="101600">
                  <a:schemeClr val="tx2">
                    <a:lumMod val="60000"/>
                    <a:lumOff val="40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smtClean="0">
                <a:effectLst>
                  <a:glow rad="101600">
                    <a:schemeClr val="tx2">
                      <a:lumMod val="40000"/>
                      <a:lumOff val="60000"/>
                      <a:alpha val="60000"/>
                    </a:schemeClr>
                  </a:glow>
                </a:effectLst>
              </a:rPr>
              <a:t>Calling Something Figurative When It’s Not</a:t>
            </a:r>
            <a:endParaRPr lang="en-US" dirty="0">
              <a:effectLst>
                <a:glow rad="101600">
                  <a:schemeClr val="accent5">
                    <a:satMod val="175000"/>
                    <a:alpha val="40000"/>
                  </a:schemeClr>
                </a:glow>
              </a:effectLst>
            </a:endParaRPr>
          </a:p>
        </p:txBody>
      </p:sp>
      <p:sp>
        <p:nvSpPr>
          <p:cNvPr id="3" name="Content Placeholder 2"/>
          <p:cNvSpPr>
            <a:spLocks noGrp="1"/>
          </p:cNvSpPr>
          <p:nvPr>
            <p:ph idx="1"/>
          </p:nvPr>
        </p:nvSpPr>
        <p:spPr>
          <a:xfrm>
            <a:off x="457200" y="762000"/>
            <a:ext cx="8382000" cy="5562600"/>
          </a:xfrm>
        </p:spPr>
        <p:txBody>
          <a:bodyPr>
            <a:normAutofit/>
          </a:bodyPr>
          <a:lstStyle/>
          <a:p>
            <a:r>
              <a:rPr lang="en-US" dirty="0" smtClean="0">
                <a:effectLst>
                  <a:glow rad="101600">
                    <a:schemeClr val="tx2">
                      <a:lumMod val="60000"/>
                      <a:lumOff val="40000"/>
                      <a:alpha val="40000"/>
                    </a:schemeClr>
                  </a:glow>
                </a:effectLst>
              </a:rPr>
              <a:t>What reasons do you think Keller might have for wanting to classify Genesis 1 as “poetry” when, in fact, it is a straightforward narrative text that never says anything about being a song or a poem?</a:t>
            </a:r>
          </a:p>
          <a:p>
            <a:endParaRPr lang="en-US" dirty="0" smtClean="0">
              <a:effectLst>
                <a:glow rad="101600">
                  <a:schemeClr val="accent5">
                    <a:satMod val="175000"/>
                    <a:alpha val="40000"/>
                  </a:schemeClr>
                </a:glow>
              </a:effectLst>
            </a:endParaRPr>
          </a:p>
        </p:txBody>
      </p:sp>
      <p:sp>
        <p:nvSpPr>
          <p:cNvPr id="4" name="TextBox 3"/>
          <p:cNvSpPr txBox="1"/>
          <p:nvPr/>
        </p:nvSpPr>
        <p:spPr>
          <a:xfrm>
            <a:off x="762000" y="6488668"/>
            <a:ext cx="4190314" cy="369332"/>
          </a:xfrm>
          <a:prstGeom prst="rect">
            <a:avLst/>
          </a:prstGeom>
          <a:noFill/>
        </p:spPr>
        <p:txBody>
          <a:bodyPr wrap="none" rtlCol="0">
            <a:spAutoFit/>
          </a:bodyPr>
          <a:lstStyle/>
          <a:p>
            <a:r>
              <a:rPr lang="en-US" dirty="0" smtClean="0"/>
              <a:t>Tim Keller – </a:t>
            </a:r>
            <a:r>
              <a:rPr lang="en-US" i="1" dirty="0" smtClean="0"/>
              <a:t>The Reason for God</a:t>
            </a:r>
            <a:r>
              <a:rPr lang="en-US" dirty="0" smtClean="0"/>
              <a:t>, pp. 93-94</a:t>
            </a:r>
            <a:endParaRPr lang="en-US" dirty="0"/>
          </a:p>
        </p:txBody>
      </p:sp>
      <p:pic>
        <p:nvPicPr>
          <p:cNvPr id="5" name="Picture 3"/>
          <p:cNvPicPr>
            <a:picLocks noChangeAspect="1" noChangeArrowheads="1"/>
          </p:cNvPicPr>
          <p:nvPr/>
        </p:nvPicPr>
        <p:blipFill>
          <a:blip r:embed="rId4" cstate="print"/>
          <a:srcRect/>
          <a:stretch>
            <a:fillRect/>
          </a:stretch>
        </p:blipFill>
        <p:spPr bwMode="auto">
          <a:xfrm>
            <a:off x="0" y="5675887"/>
            <a:ext cx="838200" cy="11821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TANAKHs </a:t>
            </a:r>
            <a:r>
              <a:rPr lang="en-US" smtClean="0"/>
              <a:t>in a Jewish </a:t>
            </a:r>
            <a:r>
              <a:rPr lang="en-US" dirty="0" smtClean="0"/>
              <a:t>Synagogue</a:t>
            </a:r>
            <a:br>
              <a:rPr lang="en-US" dirty="0" smtClean="0"/>
            </a:br>
            <a:r>
              <a:rPr lang="en-US" dirty="0" smtClean="0"/>
              <a:t>(Air Force Academy Chapel) </a:t>
            </a:r>
            <a:endParaRPr lang="en-US" dirty="0"/>
          </a:p>
        </p:txBody>
      </p:sp>
      <p:pic>
        <p:nvPicPr>
          <p:cNvPr id="4" name="Content Placeholder 3" descr="TANAKH.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4114800"/>
            <a:ext cx="8229600" cy="2620962"/>
          </a:xfrm>
        </p:spPr>
        <p:txBody>
          <a:bodyPr>
            <a:noAutofit/>
          </a:bodyPr>
          <a:lstStyle/>
          <a:p>
            <a:r>
              <a:rPr lang="en-US" sz="6600" b="1" dirty="0" smtClean="0">
                <a:solidFill>
                  <a:schemeClr val="bg1"/>
                </a:solidFill>
                <a:effectLst>
                  <a:outerShdw blurRad="76200" dist="63500" dir="2700000" algn="tl" rotWithShape="0">
                    <a:prstClr val="black"/>
                  </a:outerShdw>
                </a:effectLst>
              </a:rPr>
              <a:t>Types of Figurative Language Used in the Bible</a:t>
            </a:r>
            <a:endParaRPr lang="en-US" sz="6600" dirty="0">
              <a:solidFill>
                <a:schemeClr val="bg1"/>
              </a:solidFill>
              <a:effectLst>
                <a:outerShdw blurRad="76200" dist="63500" dir="2700000" algn="tl" rotWithShape="0">
                  <a:prstClr val="black"/>
                </a:outerShdw>
              </a:effectLst>
            </a:endParaRPr>
          </a:p>
        </p:txBody>
      </p:sp>
    </p:spTree>
  </p:cSld>
  <p:clrMapOvr>
    <a:masterClrMapping/>
  </p:clrMapOvr>
  <p:transition>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glow rad="101600">
                    <a:schemeClr val="accent6">
                      <a:satMod val="175000"/>
                      <a:alpha val="40000"/>
                    </a:schemeClr>
                  </a:glow>
                </a:effectLst>
              </a:rPr>
              <a:t>Types of Figurative Language Used in the Bible</a:t>
            </a:r>
            <a:endParaRPr lang="en-US" dirty="0">
              <a:effectLst>
                <a:glow rad="101600">
                  <a:schemeClr val="accent6">
                    <a:satMod val="175000"/>
                    <a:alpha val="40000"/>
                  </a:schemeClr>
                </a:glow>
              </a:effectLst>
            </a:endParaRPr>
          </a:p>
        </p:txBody>
      </p:sp>
      <p:sp>
        <p:nvSpPr>
          <p:cNvPr id="3" name="Content Placeholder 2"/>
          <p:cNvSpPr>
            <a:spLocks noGrp="1"/>
          </p:cNvSpPr>
          <p:nvPr>
            <p:ph idx="1"/>
          </p:nvPr>
        </p:nvSpPr>
        <p:spPr>
          <a:xfrm>
            <a:off x="457200" y="1295400"/>
            <a:ext cx="8229600" cy="5410200"/>
          </a:xfrm>
        </p:spPr>
        <p:txBody>
          <a:bodyPr>
            <a:normAutofit/>
          </a:bodyPr>
          <a:lstStyle/>
          <a:p>
            <a:r>
              <a:rPr lang="en-US" b="1" dirty="0" smtClean="0">
                <a:effectLst>
                  <a:glow rad="101600">
                    <a:schemeClr val="accent6">
                      <a:satMod val="175000"/>
                      <a:alpha val="40000"/>
                    </a:schemeClr>
                  </a:glow>
                </a:effectLst>
              </a:rPr>
              <a:t>Simile</a:t>
            </a:r>
            <a:r>
              <a:rPr lang="en-US" dirty="0" smtClean="0">
                <a:effectLst>
                  <a:glow rad="101600">
                    <a:schemeClr val="accent6">
                      <a:satMod val="175000"/>
                      <a:alpha val="40000"/>
                    </a:schemeClr>
                  </a:glow>
                </a:effectLst>
              </a:rPr>
              <a:t> – a comparison of two different things or ideas that uses the connecting words </a:t>
            </a:r>
            <a:r>
              <a:rPr lang="en-US" i="1" dirty="0" smtClean="0">
                <a:effectLst>
                  <a:glow rad="101600">
                    <a:schemeClr val="accent6">
                      <a:satMod val="175000"/>
                      <a:alpha val="40000"/>
                    </a:schemeClr>
                  </a:glow>
                </a:effectLst>
              </a:rPr>
              <a:t>like</a:t>
            </a:r>
            <a:r>
              <a:rPr lang="en-US" dirty="0" smtClean="0">
                <a:effectLst>
                  <a:glow rad="101600">
                    <a:schemeClr val="accent6">
                      <a:satMod val="175000"/>
                      <a:alpha val="40000"/>
                    </a:schemeClr>
                  </a:glow>
                </a:effectLst>
              </a:rPr>
              <a:t>, </a:t>
            </a:r>
            <a:r>
              <a:rPr lang="en-US" i="1" dirty="0" smtClean="0">
                <a:effectLst>
                  <a:glow rad="101600">
                    <a:schemeClr val="accent6">
                      <a:satMod val="175000"/>
                      <a:alpha val="40000"/>
                    </a:schemeClr>
                  </a:glow>
                </a:effectLst>
              </a:rPr>
              <a:t>as</a:t>
            </a:r>
            <a:r>
              <a:rPr lang="en-US" dirty="0" smtClean="0">
                <a:effectLst>
                  <a:glow rad="101600">
                    <a:schemeClr val="accent6">
                      <a:satMod val="175000"/>
                      <a:alpha val="40000"/>
                    </a:schemeClr>
                  </a:glow>
                </a:effectLst>
              </a:rPr>
              <a:t>, </a:t>
            </a:r>
            <a:r>
              <a:rPr lang="en-US" i="1" dirty="0" smtClean="0">
                <a:effectLst>
                  <a:glow rad="101600">
                    <a:schemeClr val="accent6">
                      <a:satMod val="175000"/>
                      <a:alpha val="40000"/>
                    </a:schemeClr>
                  </a:glow>
                </a:effectLst>
              </a:rPr>
              <a:t>such as</a:t>
            </a:r>
            <a:r>
              <a:rPr lang="en-US" dirty="0" smtClean="0">
                <a:effectLst>
                  <a:glow rad="101600">
                    <a:schemeClr val="accent6">
                      <a:satMod val="175000"/>
                      <a:alpha val="40000"/>
                    </a:schemeClr>
                  </a:glow>
                </a:effectLst>
              </a:rPr>
              <a:t>, or the word pair </a:t>
            </a:r>
            <a:r>
              <a:rPr lang="en-US" i="1" dirty="0" smtClean="0">
                <a:effectLst>
                  <a:glow rad="101600">
                    <a:schemeClr val="accent6">
                      <a:satMod val="175000"/>
                      <a:alpha val="40000"/>
                    </a:schemeClr>
                  </a:glow>
                </a:effectLst>
              </a:rPr>
              <a:t>as</a:t>
            </a:r>
            <a:r>
              <a:rPr lang="en-US" dirty="0" smtClean="0">
                <a:effectLst>
                  <a:glow rad="101600">
                    <a:schemeClr val="accent6">
                      <a:satMod val="175000"/>
                      <a:alpha val="40000"/>
                    </a:schemeClr>
                  </a:glow>
                </a:effectLst>
              </a:rPr>
              <a:t> . . . </a:t>
            </a:r>
            <a:r>
              <a:rPr lang="en-US" i="1" dirty="0" smtClean="0">
                <a:effectLst>
                  <a:glow rad="101600">
                    <a:schemeClr val="accent6">
                      <a:satMod val="175000"/>
                      <a:alpha val="40000"/>
                    </a:schemeClr>
                  </a:glow>
                </a:effectLst>
              </a:rPr>
              <a:t>so</a:t>
            </a:r>
            <a:r>
              <a:rPr lang="en-US" dirty="0" smtClean="0">
                <a:effectLst>
                  <a:glow rad="101600">
                    <a:schemeClr val="accent6">
                      <a:satMod val="175000"/>
                      <a:alpha val="40000"/>
                    </a:schemeClr>
                  </a:glow>
                </a:effectLst>
              </a:rPr>
              <a:t>.</a:t>
            </a:r>
          </a:p>
          <a:p>
            <a:pPr lvl="1"/>
            <a:r>
              <a:rPr lang="en-US" b="1" i="1" dirty="0" smtClean="0">
                <a:solidFill>
                  <a:srgbClr val="002F8E"/>
                </a:solidFill>
                <a:effectLst/>
              </a:rPr>
              <a:t>Revelation 1:14 -</a:t>
            </a:r>
            <a:r>
              <a:rPr lang="en-US" i="1" dirty="0" smtClean="0">
                <a:solidFill>
                  <a:srgbClr val="002F8E"/>
                </a:solidFill>
                <a:effectLst/>
              </a:rPr>
              <a:t> The hairs of his head were white, </a:t>
            </a:r>
            <a:r>
              <a:rPr lang="en-US" b="1" i="1" u="sng" dirty="0" smtClean="0">
                <a:solidFill>
                  <a:srgbClr val="002F8E"/>
                </a:solidFill>
                <a:effectLst/>
              </a:rPr>
              <a:t>like</a:t>
            </a:r>
            <a:r>
              <a:rPr lang="en-US" i="1" dirty="0" smtClean="0">
                <a:solidFill>
                  <a:srgbClr val="002F8E"/>
                </a:solidFill>
                <a:effectLst/>
              </a:rPr>
              <a:t> white wool, </a:t>
            </a:r>
            <a:r>
              <a:rPr lang="en-US" b="1" i="1" u="sng" dirty="0" smtClean="0">
                <a:solidFill>
                  <a:srgbClr val="002F8E"/>
                </a:solidFill>
                <a:effectLst/>
              </a:rPr>
              <a:t>like</a:t>
            </a:r>
            <a:r>
              <a:rPr lang="en-US" i="1" dirty="0" smtClean="0">
                <a:solidFill>
                  <a:srgbClr val="002F8E"/>
                </a:solidFill>
                <a:effectLst/>
              </a:rPr>
              <a:t> snow. His eyes were </a:t>
            </a:r>
            <a:r>
              <a:rPr lang="en-US" b="1" i="1" u="sng" dirty="0" smtClean="0">
                <a:solidFill>
                  <a:srgbClr val="002F8E"/>
                </a:solidFill>
                <a:effectLst/>
              </a:rPr>
              <a:t>like</a:t>
            </a:r>
            <a:r>
              <a:rPr lang="en-US" i="1" dirty="0" smtClean="0">
                <a:solidFill>
                  <a:srgbClr val="002F8E"/>
                </a:solidFill>
                <a:effectLst/>
              </a:rPr>
              <a:t> a flame of fire</a:t>
            </a:r>
            <a:endParaRPr lang="en-US" dirty="0" smtClean="0">
              <a:solidFill>
                <a:srgbClr val="002F8E"/>
              </a:solidFill>
              <a:effectLst/>
            </a:endParaRPr>
          </a:p>
          <a:p>
            <a:pPr lvl="1"/>
            <a:r>
              <a:rPr lang="en-US" i="1" dirty="0" smtClean="0">
                <a:solidFill>
                  <a:srgbClr val="002F8E"/>
                </a:solidFill>
                <a:effectLst/>
              </a:rPr>
              <a:t> </a:t>
            </a:r>
            <a:r>
              <a:rPr lang="en-US" b="1" i="1" dirty="0" smtClean="0">
                <a:solidFill>
                  <a:srgbClr val="002F8E"/>
                </a:solidFill>
                <a:effectLst/>
              </a:rPr>
              <a:t>Psalm 42:1 -</a:t>
            </a:r>
            <a:r>
              <a:rPr lang="en-US" i="1" dirty="0" smtClean="0">
                <a:solidFill>
                  <a:srgbClr val="002F8E"/>
                </a:solidFill>
                <a:effectLst/>
              </a:rPr>
              <a:t> </a:t>
            </a:r>
            <a:r>
              <a:rPr lang="en-US" b="1" i="1" u="sng" dirty="0" smtClean="0">
                <a:solidFill>
                  <a:srgbClr val="002F8E"/>
                </a:solidFill>
                <a:effectLst/>
              </a:rPr>
              <a:t>As</a:t>
            </a:r>
            <a:r>
              <a:rPr lang="en-US" b="1" i="1" dirty="0" smtClean="0">
                <a:solidFill>
                  <a:srgbClr val="002F8E"/>
                </a:solidFill>
                <a:effectLst/>
              </a:rPr>
              <a:t> </a:t>
            </a:r>
            <a:r>
              <a:rPr lang="en-US" i="1" dirty="0" smtClean="0">
                <a:solidFill>
                  <a:srgbClr val="002F8E"/>
                </a:solidFill>
                <a:effectLst/>
              </a:rPr>
              <a:t>a deer pants for flowing streams, </a:t>
            </a:r>
            <a:r>
              <a:rPr lang="en-US" b="1" i="1" u="sng" dirty="0" smtClean="0">
                <a:solidFill>
                  <a:srgbClr val="002F8E"/>
                </a:solidFill>
                <a:effectLst/>
              </a:rPr>
              <a:t>so</a:t>
            </a:r>
            <a:r>
              <a:rPr lang="en-US" i="1" dirty="0" smtClean="0">
                <a:solidFill>
                  <a:srgbClr val="002F8E"/>
                </a:solidFill>
                <a:effectLst/>
              </a:rPr>
              <a:t> pants my soul for you, O God. </a:t>
            </a:r>
            <a:endParaRPr lang="en-US" dirty="0" smtClean="0">
              <a:solidFill>
                <a:srgbClr val="002F8E"/>
              </a:solidFill>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glow rad="101600">
                    <a:schemeClr val="accent6">
                      <a:satMod val="175000"/>
                      <a:alpha val="40000"/>
                    </a:schemeClr>
                  </a:glow>
                </a:effectLst>
              </a:rPr>
              <a:t>Types of Figurative Language Used in the Bible</a:t>
            </a:r>
            <a:endParaRPr lang="en-US" dirty="0">
              <a:effectLst>
                <a:glow rad="101600">
                  <a:schemeClr val="accent6">
                    <a:satMod val="175000"/>
                    <a:alpha val="40000"/>
                  </a:schemeClr>
                </a:glow>
              </a:effectLst>
            </a:endParaRPr>
          </a:p>
        </p:txBody>
      </p:sp>
      <p:sp>
        <p:nvSpPr>
          <p:cNvPr id="3" name="Content Placeholder 2"/>
          <p:cNvSpPr>
            <a:spLocks noGrp="1"/>
          </p:cNvSpPr>
          <p:nvPr>
            <p:ph idx="1"/>
          </p:nvPr>
        </p:nvSpPr>
        <p:spPr>
          <a:xfrm>
            <a:off x="457200" y="1295400"/>
            <a:ext cx="8229600" cy="5410200"/>
          </a:xfrm>
        </p:spPr>
        <p:txBody>
          <a:bodyPr>
            <a:normAutofit fontScale="92500"/>
          </a:bodyPr>
          <a:lstStyle/>
          <a:p>
            <a:r>
              <a:rPr lang="en-US" b="1" dirty="0" smtClean="0">
                <a:effectLst>
                  <a:glow rad="101600">
                    <a:schemeClr val="accent6">
                      <a:satMod val="175000"/>
                      <a:alpha val="40000"/>
                    </a:schemeClr>
                  </a:glow>
                </a:effectLst>
              </a:rPr>
              <a:t>Metaphor </a:t>
            </a:r>
            <a:r>
              <a:rPr lang="en-US" dirty="0" smtClean="0">
                <a:effectLst>
                  <a:glow rad="101600">
                    <a:schemeClr val="accent6">
                      <a:satMod val="175000"/>
                      <a:alpha val="40000"/>
                    </a:schemeClr>
                  </a:glow>
                </a:effectLst>
              </a:rPr>
              <a:t>– an </a:t>
            </a:r>
            <a:r>
              <a:rPr lang="en-US" i="1" dirty="0" smtClean="0">
                <a:effectLst>
                  <a:glow rad="101600">
                    <a:schemeClr val="accent6">
                      <a:satMod val="175000"/>
                      <a:alpha val="40000"/>
                    </a:schemeClr>
                  </a:glow>
                </a:effectLst>
              </a:rPr>
              <a:t>implied</a:t>
            </a:r>
            <a:r>
              <a:rPr lang="en-US" dirty="0" smtClean="0">
                <a:effectLst>
                  <a:glow rad="101600">
                    <a:schemeClr val="accent6">
                      <a:satMod val="175000"/>
                      <a:alpha val="40000"/>
                    </a:schemeClr>
                  </a:glow>
                </a:effectLst>
              </a:rPr>
              <a:t> comparison between two different things or ideas.</a:t>
            </a:r>
          </a:p>
          <a:p>
            <a:pPr lvl="1"/>
            <a:r>
              <a:rPr lang="en-US" b="1" i="1" dirty="0" smtClean="0">
                <a:solidFill>
                  <a:srgbClr val="002F8E"/>
                </a:solidFill>
                <a:effectLst/>
              </a:rPr>
              <a:t>John 15:5 -</a:t>
            </a:r>
            <a:r>
              <a:rPr lang="en-US" i="1" dirty="0" smtClean="0">
                <a:solidFill>
                  <a:srgbClr val="002F8E"/>
                </a:solidFill>
                <a:effectLst/>
              </a:rPr>
              <a:t> </a:t>
            </a:r>
            <a:r>
              <a:rPr lang="en-US" i="1" u="sng" dirty="0" smtClean="0">
                <a:solidFill>
                  <a:srgbClr val="002F8E"/>
                </a:solidFill>
                <a:effectLst/>
              </a:rPr>
              <a:t>I am the vine; you are the branches</a:t>
            </a:r>
            <a:r>
              <a:rPr lang="en-US" i="1" dirty="0" smtClean="0">
                <a:solidFill>
                  <a:srgbClr val="002F8E"/>
                </a:solidFill>
                <a:effectLst/>
              </a:rPr>
              <a:t>. Whoever abides in me and I in him, he it is that bears much fruit, for apart from me you can do nothing. </a:t>
            </a:r>
            <a:endParaRPr lang="en-US" dirty="0" smtClean="0">
              <a:solidFill>
                <a:srgbClr val="002F8E"/>
              </a:solidFill>
              <a:effectLst/>
            </a:endParaRPr>
          </a:p>
          <a:p>
            <a:pPr lvl="1"/>
            <a:r>
              <a:rPr lang="en-US" b="1" i="1" dirty="0" smtClean="0">
                <a:solidFill>
                  <a:srgbClr val="002F8E"/>
                </a:solidFill>
                <a:effectLst/>
              </a:rPr>
              <a:t>John 1:29 - </a:t>
            </a:r>
            <a:r>
              <a:rPr lang="en-US" i="1" dirty="0" smtClean="0">
                <a:solidFill>
                  <a:srgbClr val="002F8E"/>
                </a:solidFill>
                <a:effectLst/>
              </a:rPr>
              <a:t>The next day he saw Jesus coming toward him, and said, “</a:t>
            </a:r>
            <a:r>
              <a:rPr lang="en-US" i="1" u="sng" dirty="0" smtClean="0">
                <a:solidFill>
                  <a:srgbClr val="002F8E"/>
                </a:solidFill>
                <a:effectLst/>
              </a:rPr>
              <a:t>Behold, the Lamb of God</a:t>
            </a:r>
            <a:r>
              <a:rPr lang="en-US" i="1" dirty="0" smtClean="0">
                <a:solidFill>
                  <a:srgbClr val="002F8E"/>
                </a:solidFill>
                <a:effectLst/>
              </a:rPr>
              <a:t>, who takes away the sin of the world!”</a:t>
            </a:r>
            <a:endParaRPr lang="en-US" dirty="0" smtClean="0">
              <a:solidFill>
                <a:srgbClr val="002F8E"/>
              </a:solidFill>
              <a:effectLst/>
            </a:endParaRPr>
          </a:p>
          <a:p>
            <a:pPr lvl="1"/>
            <a:r>
              <a:rPr lang="en-US" b="1" i="1" dirty="0" smtClean="0">
                <a:solidFill>
                  <a:srgbClr val="002F8E"/>
                </a:solidFill>
                <a:effectLst/>
              </a:rPr>
              <a:t>Matthew 26:26 -</a:t>
            </a:r>
            <a:r>
              <a:rPr lang="en-US" i="1" dirty="0" smtClean="0">
                <a:solidFill>
                  <a:srgbClr val="002F8E"/>
                </a:solidFill>
                <a:effectLst/>
              </a:rPr>
              <a:t> Now as they were eating, Jesus took bread, and after blessing it broke it and gave it to the disciples, and said, “</a:t>
            </a:r>
            <a:r>
              <a:rPr lang="en-US" i="1" u="sng" dirty="0" smtClean="0">
                <a:solidFill>
                  <a:srgbClr val="002F8E"/>
                </a:solidFill>
                <a:effectLst/>
              </a:rPr>
              <a:t>Take, eat; this is my body</a:t>
            </a:r>
            <a:r>
              <a:rPr lang="en-US" i="1" dirty="0" smtClean="0">
                <a:solidFill>
                  <a:srgbClr val="002F8E"/>
                </a:solidFill>
                <a:effectLst/>
              </a:rPr>
              <a:t>.”</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glow rad="101600">
                    <a:schemeClr val="accent6">
                      <a:satMod val="175000"/>
                      <a:alpha val="40000"/>
                    </a:schemeClr>
                  </a:glow>
                </a:effectLst>
              </a:rPr>
              <a:t>Types of Figurative Language Used in the Bible</a:t>
            </a:r>
            <a:endParaRPr lang="en-US" dirty="0">
              <a:effectLst>
                <a:glow rad="101600">
                  <a:schemeClr val="accent6">
                    <a:satMod val="175000"/>
                    <a:alpha val="40000"/>
                  </a:schemeClr>
                </a:glow>
              </a:effectLst>
            </a:endParaRPr>
          </a:p>
        </p:txBody>
      </p:sp>
      <p:sp>
        <p:nvSpPr>
          <p:cNvPr id="3" name="Content Placeholder 2"/>
          <p:cNvSpPr>
            <a:spLocks noGrp="1"/>
          </p:cNvSpPr>
          <p:nvPr>
            <p:ph idx="1"/>
          </p:nvPr>
        </p:nvSpPr>
        <p:spPr/>
        <p:txBody>
          <a:bodyPr>
            <a:normAutofit fontScale="92500" lnSpcReduction="20000"/>
          </a:bodyPr>
          <a:lstStyle/>
          <a:p>
            <a:r>
              <a:rPr lang="en-US" b="1" dirty="0" smtClean="0">
                <a:effectLst>
                  <a:glow rad="101600">
                    <a:schemeClr val="accent6">
                      <a:satMod val="175000"/>
                      <a:alpha val="40000"/>
                    </a:schemeClr>
                  </a:glow>
                </a:effectLst>
              </a:rPr>
              <a:t>Exaggeration or Hyperbole </a:t>
            </a:r>
            <a:r>
              <a:rPr lang="en-US" dirty="0" smtClean="0">
                <a:effectLst>
                  <a:glow rad="101600">
                    <a:schemeClr val="accent6">
                      <a:satMod val="175000"/>
                      <a:alpha val="40000"/>
                    </a:schemeClr>
                  </a:glow>
                </a:effectLst>
              </a:rPr>
              <a:t>– a deliberate overstatement for effect or emphasis.</a:t>
            </a:r>
          </a:p>
          <a:p>
            <a:pPr lvl="1"/>
            <a:r>
              <a:rPr lang="en-US" b="1" dirty="0" smtClean="0">
                <a:solidFill>
                  <a:srgbClr val="002F8E"/>
                </a:solidFill>
                <a:effectLst/>
              </a:rPr>
              <a:t>Genesis 22:17 -</a:t>
            </a:r>
            <a:r>
              <a:rPr lang="en-US" i="1" dirty="0" smtClean="0">
                <a:solidFill>
                  <a:srgbClr val="002F8E"/>
                </a:solidFill>
                <a:effectLst/>
              </a:rPr>
              <a:t> I will surely bless you, and </a:t>
            </a:r>
            <a:r>
              <a:rPr lang="en-US" i="1" u="sng" dirty="0" smtClean="0">
                <a:solidFill>
                  <a:srgbClr val="002F8E"/>
                </a:solidFill>
                <a:effectLst/>
              </a:rPr>
              <a:t>I will surely multiply your offspring as the stars of heaven and as the sand that is on the seashore</a:t>
            </a:r>
            <a:r>
              <a:rPr lang="en-US" i="1" dirty="0" smtClean="0">
                <a:solidFill>
                  <a:srgbClr val="002F8E"/>
                </a:solidFill>
                <a:effectLst/>
              </a:rPr>
              <a:t>. And your offspring shall possess the gate of his enemies </a:t>
            </a:r>
          </a:p>
          <a:p>
            <a:pPr lvl="1"/>
            <a:r>
              <a:rPr lang="en-US" b="1" dirty="0" smtClean="0">
                <a:solidFill>
                  <a:srgbClr val="002F8E"/>
                </a:solidFill>
                <a:effectLst/>
              </a:rPr>
              <a:t>John 12:19 - </a:t>
            </a:r>
            <a:r>
              <a:rPr lang="en-US" i="1" dirty="0" smtClean="0">
                <a:solidFill>
                  <a:srgbClr val="002F8E"/>
                </a:solidFill>
                <a:effectLst/>
              </a:rPr>
              <a:t>So the Pharisees said to one another, “You see that you are gaining nothing. Look, </a:t>
            </a:r>
            <a:r>
              <a:rPr lang="en-US" i="1" u="sng" dirty="0" smtClean="0">
                <a:solidFill>
                  <a:srgbClr val="002F8E"/>
                </a:solidFill>
                <a:effectLst/>
              </a:rPr>
              <a:t>the world has gone after him</a:t>
            </a:r>
            <a:r>
              <a:rPr lang="en-US" i="1" dirty="0" smtClean="0">
                <a:solidFill>
                  <a:srgbClr val="002F8E"/>
                </a:solidFill>
                <a:effectLst/>
              </a:rPr>
              <a:t>.”</a:t>
            </a:r>
          </a:p>
          <a:p>
            <a:pPr lvl="1"/>
            <a:r>
              <a:rPr lang="en-US" b="1" dirty="0" smtClean="0">
                <a:solidFill>
                  <a:srgbClr val="002F8E"/>
                </a:solidFill>
                <a:effectLst/>
              </a:rPr>
              <a:t>Colossians 1:23b - </a:t>
            </a:r>
            <a:r>
              <a:rPr lang="en-US" dirty="0" smtClean="0">
                <a:solidFill>
                  <a:srgbClr val="002F8E"/>
                </a:solidFill>
                <a:effectLst/>
              </a:rPr>
              <a:t>…</a:t>
            </a:r>
            <a:r>
              <a:rPr lang="en-US" i="1" dirty="0" smtClean="0">
                <a:solidFill>
                  <a:srgbClr val="002F8E"/>
                </a:solidFill>
                <a:effectLst/>
              </a:rPr>
              <a:t>the gospel that you heard, which has been </a:t>
            </a:r>
            <a:r>
              <a:rPr lang="en-US" i="1" u="sng" dirty="0" smtClean="0">
                <a:solidFill>
                  <a:srgbClr val="002F8E"/>
                </a:solidFill>
                <a:effectLst/>
              </a:rPr>
              <a:t>proclaimed in all creation under heaven</a:t>
            </a:r>
            <a:r>
              <a:rPr lang="en-US" i="1" dirty="0" smtClean="0">
                <a:solidFill>
                  <a:srgbClr val="002F8E"/>
                </a:solidFill>
                <a:effectLst/>
              </a:rPr>
              <a:t>, and of which I, Paul, became a minister. </a:t>
            </a:r>
          </a:p>
          <a:p>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b="1" dirty="0" smtClean="0">
                <a:effectLst>
                  <a:glow rad="101600">
                    <a:schemeClr val="accent6">
                      <a:satMod val="175000"/>
                      <a:alpha val="40000"/>
                    </a:schemeClr>
                  </a:glow>
                </a:effectLst>
              </a:rPr>
              <a:t>Review of Figures of Speech in the Bible</a:t>
            </a:r>
            <a:endParaRPr lang="en-US" dirty="0">
              <a:effectLst>
                <a:glow rad="101600">
                  <a:schemeClr val="accent6">
                    <a:satMod val="175000"/>
                    <a:alpha val="40000"/>
                  </a:schemeClr>
                </a:glow>
              </a:effectLst>
            </a:endParaRPr>
          </a:p>
        </p:txBody>
      </p:sp>
      <p:sp>
        <p:nvSpPr>
          <p:cNvPr id="3" name="Content Placeholder 2"/>
          <p:cNvSpPr>
            <a:spLocks noGrp="1"/>
          </p:cNvSpPr>
          <p:nvPr>
            <p:ph idx="1"/>
          </p:nvPr>
        </p:nvSpPr>
        <p:spPr>
          <a:xfrm>
            <a:off x="457200" y="990600"/>
            <a:ext cx="8229600" cy="5562600"/>
          </a:xfrm>
        </p:spPr>
        <p:txBody>
          <a:bodyPr>
            <a:normAutofit fontScale="85000" lnSpcReduction="10000"/>
          </a:bodyPr>
          <a:lstStyle/>
          <a:p>
            <a:r>
              <a:rPr lang="en-US" dirty="0" smtClean="0">
                <a:effectLst>
                  <a:glow rad="101600">
                    <a:schemeClr val="accent6">
                      <a:satMod val="175000"/>
                      <a:alpha val="40000"/>
                    </a:schemeClr>
                  </a:glow>
                </a:effectLst>
              </a:rPr>
              <a:t>Last week we have looked at three types of figurative language used in the Bible:</a:t>
            </a:r>
          </a:p>
          <a:p>
            <a:pPr lvl="1"/>
            <a:r>
              <a:rPr lang="en-US" dirty="0" smtClean="0">
                <a:effectLst>
                  <a:glow rad="101600">
                    <a:schemeClr val="accent6">
                      <a:satMod val="175000"/>
                      <a:alpha val="40000"/>
                    </a:schemeClr>
                  </a:glow>
                </a:effectLst>
              </a:rPr>
              <a:t>Simile</a:t>
            </a:r>
          </a:p>
          <a:p>
            <a:pPr lvl="1"/>
            <a:r>
              <a:rPr lang="en-US" dirty="0" smtClean="0">
                <a:effectLst>
                  <a:glow rad="101600">
                    <a:schemeClr val="accent6">
                      <a:satMod val="175000"/>
                      <a:alpha val="40000"/>
                    </a:schemeClr>
                  </a:glow>
                </a:effectLst>
              </a:rPr>
              <a:t>Metaphor</a:t>
            </a:r>
          </a:p>
          <a:p>
            <a:pPr lvl="1"/>
            <a:r>
              <a:rPr lang="en-US" dirty="0" smtClean="0">
                <a:effectLst>
                  <a:glow rad="101600">
                    <a:schemeClr val="accent6">
                      <a:satMod val="175000"/>
                      <a:alpha val="40000"/>
                    </a:schemeClr>
                  </a:glow>
                </a:effectLst>
              </a:rPr>
              <a:t>Exaggeration or Hyperbole</a:t>
            </a:r>
          </a:p>
          <a:p>
            <a:r>
              <a:rPr lang="en-US" dirty="0" smtClean="0">
                <a:effectLst>
                  <a:glow rad="101600">
                    <a:schemeClr val="accent6">
                      <a:satMod val="175000"/>
                      <a:alpha val="40000"/>
                    </a:schemeClr>
                  </a:glow>
                </a:effectLst>
              </a:rPr>
              <a:t>What is the difference between a simile and a metaphor? Can you give an example?</a:t>
            </a:r>
          </a:p>
          <a:p>
            <a:pPr lvl="1"/>
            <a:r>
              <a:rPr lang="en-US" dirty="0" smtClean="0">
                <a:effectLst>
                  <a:glow rad="101600">
                    <a:schemeClr val="accent6">
                      <a:satMod val="175000"/>
                      <a:alpha val="40000"/>
                    </a:schemeClr>
                  </a:glow>
                </a:effectLst>
              </a:rPr>
              <a:t>A </a:t>
            </a:r>
            <a:r>
              <a:rPr lang="en-US" u="sng" dirty="0" smtClean="0">
                <a:effectLst>
                  <a:glow rad="101600">
                    <a:schemeClr val="accent6">
                      <a:satMod val="175000"/>
                      <a:alpha val="40000"/>
                    </a:schemeClr>
                  </a:glow>
                </a:effectLst>
              </a:rPr>
              <a:t>simile</a:t>
            </a:r>
            <a:r>
              <a:rPr lang="en-US" dirty="0" smtClean="0">
                <a:effectLst>
                  <a:glow rad="101600">
                    <a:schemeClr val="accent6">
                      <a:satMod val="175000"/>
                      <a:alpha val="40000"/>
                    </a:schemeClr>
                  </a:glow>
                </a:effectLst>
              </a:rPr>
              <a:t> uses the words “like” or “as” when comparing </a:t>
            </a:r>
          </a:p>
          <a:p>
            <a:pPr lvl="1"/>
            <a:r>
              <a:rPr lang="en-US" dirty="0" smtClean="0">
                <a:effectLst>
                  <a:glow rad="101600">
                    <a:schemeClr val="accent6">
                      <a:satMod val="175000"/>
                      <a:alpha val="40000"/>
                    </a:schemeClr>
                  </a:glow>
                </a:effectLst>
              </a:rPr>
              <a:t>A </a:t>
            </a:r>
            <a:r>
              <a:rPr lang="en-US" u="sng" dirty="0" smtClean="0">
                <a:effectLst>
                  <a:glow rad="101600">
                    <a:schemeClr val="accent6">
                      <a:satMod val="175000"/>
                      <a:alpha val="40000"/>
                    </a:schemeClr>
                  </a:glow>
                </a:effectLst>
              </a:rPr>
              <a:t>metaphor</a:t>
            </a:r>
            <a:r>
              <a:rPr lang="en-US" dirty="0" smtClean="0">
                <a:effectLst>
                  <a:glow rad="101600">
                    <a:schemeClr val="accent6">
                      <a:satMod val="175000"/>
                      <a:alpha val="40000"/>
                    </a:schemeClr>
                  </a:glow>
                </a:effectLst>
              </a:rPr>
              <a:t> – just makes an implied comparison</a:t>
            </a:r>
          </a:p>
          <a:p>
            <a:r>
              <a:rPr lang="en-US" dirty="0" smtClean="0">
                <a:effectLst>
                  <a:glow rad="101600">
                    <a:schemeClr val="accent6">
                      <a:satMod val="175000"/>
                      <a:alpha val="40000"/>
                    </a:schemeClr>
                  </a:glow>
                </a:effectLst>
              </a:rPr>
              <a:t>What does Paul mean when he says in Col 1:23 that the gospel has been “</a:t>
            </a:r>
            <a:r>
              <a:rPr lang="en-US" i="1" dirty="0" smtClean="0">
                <a:solidFill>
                  <a:srgbClr val="002F8E"/>
                </a:solidFill>
              </a:rPr>
              <a:t>proclaimed in all creation under heaven</a:t>
            </a:r>
            <a:r>
              <a:rPr lang="en-US" sz="3100" dirty="0" smtClean="0">
                <a:effectLst>
                  <a:glow rad="101600">
                    <a:schemeClr val="accent6">
                      <a:satMod val="175000"/>
                      <a:alpha val="40000"/>
                    </a:schemeClr>
                  </a:glow>
                </a:effectLst>
              </a:rPr>
              <a:t>”? Is this a figure of speech? If so, what type?</a:t>
            </a:r>
          </a:p>
          <a:p>
            <a:pPr lvl="1"/>
            <a:r>
              <a:rPr lang="en-US" sz="2700" dirty="0" smtClean="0">
                <a:effectLst>
                  <a:glow rad="101600">
                    <a:schemeClr val="accent6">
                      <a:satMod val="175000"/>
                      <a:alpha val="40000"/>
                    </a:schemeClr>
                  </a:glow>
                </a:effectLst>
              </a:rPr>
              <a:t>A hyperbole to get across the idea that the gospel had been preached throughout the known world.</a:t>
            </a:r>
          </a:p>
          <a:p>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glow rad="101600">
                    <a:schemeClr val="accent6">
                      <a:satMod val="175000"/>
                      <a:alpha val="40000"/>
                    </a:schemeClr>
                  </a:glow>
                </a:effectLst>
              </a:rPr>
              <a:t>Types of Figurative Language Used in the Bible</a:t>
            </a:r>
            <a:endParaRPr lang="en-US" dirty="0">
              <a:effectLst>
                <a:glow rad="101600">
                  <a:schemeClr val="accent6">
                    <a:satMod val="175000"/>
                    <a:alpha val="40000"/>
                  </a:schemeClr>
                </a:glow>
              </a:effectLst>
            </a:endParaRP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b="1" dirty="0" smtClean="0">
                <a:effectLst>
                  <a:glow rad="101600">
                    <a:schemeClr val="accent6">
                      <a:satMod val="175000"/>
                      <a:alpha val="40000"/>
                    </a:schemeClr>
                  </a:glow>
                </a:effectLst>
              </a:rPr>
              <a:t>Metonymy </a:t>
            </a:r>
            <a:r>
              <a:rPr lang="en-US" dirty="0" smtClean="0">
                <a:effectLst>
                  <a:glow rad="101600">
                    <a:schemeClr val="accent6">
                      <a:satMod val="175000"/>
                      <a:alpha val="40000"/>
                    </a:schemeClr>
                  </a:glow>
                </a:effectLst>
              </a:rPr>
              <a:t>– a figure of association, when the name of one object or concept is used for that of another to which it is related.</a:t>
            </a:r>
          </a:p>
          <a:p>
            <a:pPr lvl="1"/>
            <a:r>
              <a:rPr lang="en-US" b="1" dirty="0" smtClean="0">
                <a:solidFill>
                  <a:srgbClr val="002F8E"/>
                </a:solidFill>
                <a:effectLst/>
              </a:rPr>
              <a:t>Genesis 42:38 – </a:t>
            </a:r>
            <a:r>
              <a:rPr lang="en-US" i="1" dirty="0" smtClean="0">
                <a:solidFill>
                  <a:srgbClr val="002F8E"/>
                </a:solidFill>
                <a:effectLst/>
              </a:rPr>
              <a:t>But [Jacob] said, “My son [Benjamin] shall not go down with you, for his brother [Joseph] is dead, and he is the only one left. If harm should happen to him on the journey that you are to make, </a:t>
            </a:r>
            <a:r>
              <a:rPr lang="en-US" i="1" u="sng" dirty="0" smtClean="0">
                <a:solidFill>
                  <a:srgbClr val="002F8E"/>
                </a:solidFill>
                <a:effectLst/>
              </a:rPr>
              <a:t>you would bring down my gray hairs</a:t>
            </a:r>
            <a:r>
              <a:rPr lang="en-US" i="1" dirty="0" smtClean="0">
                <a:solidFill>
                  <a:srgbClr val="002F8E"/>
                </a:solidFill>
                <a:effectLst/>
              </a:rPr>
              <a:t> with sorrow to Sheol.”</a:t>
            </a:r>
          </a:p>
          <a:p>
            <a:pPr lvl="1"/>
            <a:r>
              <a:rPr lang="en-US" b="1" dirty="0" smtClean="0">
                <a:solidFill>
                  <a:srgbClr val="002F8E"/>
                </a:solidFill>
                <a:effectLst/>
              </a:rPr>
              <a:t>Ezekiel 14:17 - </a:t>
            </a:r>
            <a:r>
              <a:rPr lang="en-US" i="1" dirty="0" smtClean="0">
                <a:solidFill>
                  <a:srgbClr val="002F8E"/>
                </a:solidFill>
              </a:rPr>
              <a:t>Or if I [God] bring </a:t>
            </a:r>
            <a:r>
              <a:rPr lang="en-US" i="1" u="sng" dirty="0" smtClean="0">
                <a:solidFill>
                  <a:srgbClr val="002F8E"/>
                </a:solidFill>
              </a:rPr>
              <a:t>a sword</a:t>
            </a:r>
            <a:r>
              <a:rPr lang="en-US" i="1" dirty="0" smtClean="0">
                <a:solidFill>
                  <a:srgbClr val="002F8E"/>
                </a:solidFill>
              </a:rPr>
              <a:t> against that country and say, ‘Let </a:t>
            </a:r>
            <a:r>
              <a:rPr lang="en-US" i="1" u="sng" dirty="0" smtClean="0">
                <a:solidFill>
                  <a:srgbClr val="002F8E"/>
                </a:solidFill>
              </a:rPr>
              <a:t>the sword</a:t>
            </a:r>
            <a:r>
              <a:rPr lang="en-US" i="1" dirty="0" smtClean="0">
                <a:solidFill>
                  <a:srgbClr val="002F8E"/>
                </a:solidFill>
              </a:rPr>
              <a:t> pass throughout the land,’ and I kill its men and their animals </a:t>
            </a:r>
            <a:r>
              <a:rPr lang="en-US" dirty="0" smtClean="0">
                <a:solidFill>
                  <a:srgbClr val="002F8E"/>
                </a:solidFill>
              </a:rPr>
              <a:t>(NIV)</a:t>
            </a:r>
            <a:r>
              <a:rPr lang="en-US" i="1" dirty="0" smtClean="0">
                <a:solidFill>
                  <a:srgbClr val="002F8E"/>
                </a:solidFill>
              </a:rPr>
              <a:t> …</a:t>
            </a:r>
            <a:r>
              <a:rPr lang="en-US" i="1" dirty="0" smtClean="0">
                <a:solidFill>
                  <a:srgbClr val="002F8E"/>
                </a:solidFill>
                <a:effectLst/>
              </a:rPr>
              <a:t>  </a:t>
            </a:r>
          </a:p>
          <a:p>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glow rad="101600">
                    <a:schemeClr val="accent6">
                      <a:satMod val="175000"/>
                      <a:alpha val="40000"/>
                    </a:schemeClr>
                  </a:glow>
                </a:effectLst>
              </a:rPr>
              <a:t>Types of Figurative Language Used in the Bible</a:t>
            </a:r>
            <a:endParaRPr lang="en-US" dirty="0">
              <a:effectLst>
                <a:glow rad="101600">
                  <a:schemeClr val="accent6">
                    <a:satMod val="175000"/>
                    <a:alpha val="40000"/>
                  </a:schemeClr>
                </a:glow>
              </a:effectLst>
            </a:endParaRPr>
          </a:p>
        </p:txBody>
      </p:sp>
      <p:sp>
        <p:nvSpPr>
          <p:cNvPr id="3" name="Content Placeholder 2"/>
          <p:cNvSpPr>
            <a:spLocks noGrp="1"/>
          </p:cNvSpPr>
          <p:nvPr>
            <p:ph idx="1"/>
          </p:nvPr>
        </p:nvSpPr>
        <p:spPr/>
        <p:txBody>
          <a:bodyPr>
            <a:normAutofit lnSpcReduction="10000"/>
          </a:bodyPr>
          <a:lstStyle/>
          <a:p>
            <a:r>
              <a:rPr lang="en-US" sz="3000" b="1" dirty="0" smtClean="0">
                <a:effectLst>
                  <a:glow rad="101600">
                    <a:schemeClr val="accent6">
                      <a:satMod val="175000"/>
                      <a:alpha val="40000"/>
                    </a:schemeClr>
                  </a:glow>
                </a:effectLst>
              </a:rPr>
              <a:t>Synecdoche –</a:t>
            </a:r>
            <a:r>
              <a:rPr lang="en-US" dirty="0" smtClean="0">
                <a:solidFill>
                  <a:srgbClr val="002F8E"/>
                </a:solidFill>
                <a:effectLst/>
              </a:rPr>
              <a:t> </a:t>
            </a:r>
            <a:r>
              <a:rPr lang="en-US" sz="3000" dirty="0" smtClean="0">
                <a:effectLst>
                  <a:glow rad="101600">
                    <a:schemeClr val="accent6">
                      <a:satMod val="175000"/>
                      <a:alpha val="40000"/>
                    </a:schemeClr>
                  </a:glow>
                </a:effectLst>
              </a:rPr>
              <a:t>a figure of association where the whole can refer to the part or the part to the whole. </a:t>
            </a:r>
          </a:p>
          <a:p>
            <a:pPr lvl="1"/>
            <a:r>
              <a:rPr lang="en-US" b="1" dirty="0" smtClean="0">
                <a:solidFill>
                  <a:srgbClr val="002F8E"/>
                </a:solidFill>
                <a:effectLst/>
              </a:rPr>
              <a:t>Luke 2:1 - </a:t>
            </a:r>
            <a:r>
              <a:rPr lang="en-US" i="1" dirty="0" smtClean="0">
                <a:solidFill>
                  <a:srgbClr val="002F8E"/>
                </a:solidFill>
                <a:effectLst/>
              </a:rPr>
              <a:t>In those days a decree went out from Caesar Augustus that </a:t>
            </a:r>
            <a:r>
              <a:rPr lang="en-US" i="1" u="sng" dirty="0" smtClean="0">
                <a:solidFill>
                  <a:srgbClr val="002F8E"/>
                </a:solidFill>
                <a:effectLst/>
              </a:rPr>
              <a:t>all the world</a:t>
            </a:r>
            <a:r>
              <a:rPr lang="en-US" i="1" dirty="0" smtClean="0">
                <a:solidFill>
                  <a:srgbClr val="002F8E"/>
                </a:solidFill>
                <a:effectLst/>
              </a:rPr>
              <a:t> should be registered. </a:t>
            </a:r>
          </a:p>
          <a:p>
            <a:pPr lvl="1"/>
            <a:r>
              <a:rPr lang="en-US" b="1" dirty="0" smtClean="0">
                <a:solidFill>
                  <a:srgbClr val="002F8E"/>
                </a:solidFill>
              </a:rPr>
              <a:t>Genesis 22:17 - </a:t>
            </a:r>
            <a:r>
              <a:rPr lang="en-US" i="1" dirty="0" smtClean="0">
                <a:solidFill>
                  <a:srgbClr val="002F8E"/>
                </a:solidFill>
              </a:rPr>
              <a:t>I [God] will surely bless you [Abraham], and … your offspring shall possess </a:t>
            </a:r>
            <a:r>
              <a:rPr lang="en-US" i="1" u="sng" dirty="0" smtClean="0">
                <a:solidFill>
                  <a:srgbClr val="002F8E"/>
                </a:solidFill>
              </a:rPr>
              <a:t>the gate</a:t>
            </a:r>
            <a:r>
              <a:rPr lang="en-US" i="1" dirty="0" smtClean="0">
                <a:solidFill>
                  <a:srgbClr val="002F8E"/>
                </a:solidFill>
              </a:rPr>
              <a:t> of his enemies.</a:t>
            </a:r>
            <a:endParaRPr lang="en-US" i="1" dirty="0" smtClean="0">
              <a:solidFill>
                <a:srgbClr val="002F8E"/>
              </a:solidFill>
              <a:effectLst/>
            </a:endParaRPr>
          </a:p>
          <a:p>
            <a:pPr lvl="1"/>
            <a:r>
              <a:rPr lang="en-US" b="1" dirty="0" smtClean="0">
                <a:solidFill>
                  <a:srgbClr val="002F8E"/>
                </a:solidFill>
                <a:effectLst/>
              </a:rPr>
              <a:t>Romans 3:15 - </a:t>
            </a:r>
            <a:r>
              <a:rPr lang="en-US" i="1" u="sng" dirty="0" smtClean="0">
                <a:solidFill>
                  <a:srgbClr val="002F8E"/>
                </a:solidFill>
                <a:effectLst/>
              </a:rPr>
              <a:t>Their feet</a:t>
            </a:r>
            <a:r>
              <a:rPr lang="en-US" i="1" dirty="0" smtClean="0">
                <a:solidFill>
                  <a:srgbClr val="002F8E"/>
                </a:solidFill>
                <a:effectLst/>
              </a:rPr>
              <a:t> are swift to shed blood</a:t>
            </a:r>
          </a:p>
          <a:p>
            <a:endParaRPr lang="en-US" dirty="0" smtClean="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glow rad="101600">
                    <a:schemeClr val="accent6">
                      <a:satMod val="175000"/>
                      <a:alpha val="40000"/>
                    </a:schemeClr>
                  </a:glow>
                </a:effectLst>
              </a:rPr>
              <a:t>Types of Figurative Language Used in the Bible</a:t>
            </a:r>
            <a:endParaRPr lang="en-US" dirty="0">
              <a:effectLst>
                <a:glow rad="101600">
                  <a:schemeClr val="accent6">
                    <a:satMod val="175000"/>
                    <a:alpha val="40000"/>
                  </a:schemeClr>
                </a:glow>
              </a:effectLst>
            </a:endParaRP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b="1" dirty="0" smtClean="0">
                <a:effectLst>
                  <a:glow rad="101600">
                    <a:schemeClr val="accent6">
                      <a:satMod val="175000"/>
                      <a:alpha val="40000"/>
                    </a:schemeClr>
                  </a:glow>
                </a:effectLst>
              </a:rPr>
              <a:t>Personification </a:t>
            </a:r>
            <a:r>
              <a:rPr lang="en-US" dirty="0" smtClean="0">
                <a:effectLst>
                  <a:glow rad="101600">
                    <a:schemeClr val="accent6">
                      <a:satMod val="175000"/>
                      <a:alpha val="40000"/>
                    </a:schemeClr>
                  </a:glow>
                </a:effectLst>
              </a:rPr>
              <a:t>– an object is given characteristics or attributes that belong to people</a:t>
            </a:r>
          </a:p>
          <a:p>
            <a:pPr lvl="1"/>
            <a:r>
              <a:rPr lang="en-US" b="1" dirty="0" smtClean="0">
                <a:solidFill>
                  <a:srgbClr val="002F8E"/>
                </a:solidFill>
                <a:effectLst/>
              </a:rPr>
              <a:t>Psalm 19:1 - </a:t>
            </a:r>
            <a:r>
              <a:rPr lang="en-US" i="1" dirty="0" smtClean="0">
                <a:solidFill>
                  <a:srgbClr val="002F8E"/>
                </a:solidFill>
                <a:effectLst/>
              </a:rPr>
              <a:t>The </a:t>
            </a:r>
            <a:r>
              <a:rPr lang="en-US" i="1" u="sng" dirty="0" smtClean="0">
                <a:solidFill>
                  <a:srgbClr val="002F8E"/>
                </a:solidFill>
                <a:effectLst/>
              </a:rPr>
              <a:t>heavens declare</a:t>
            </a:r>
            <a:r>
              <a:rPr lang="en-US" i="1" dirty="0" smtClean="0">
                <a:solidFill>
                  <a:srgbClr val="002F8E"/>
                </a:solidFill>
                <a:effectLst/>
              </a:rPr>
              <a:t> the glory of God, and </a:t>
            </a:r>
            <a:r>
              <a:rPr lang="en-US" i="1" u="sng" dirty="0" smtClean="0">
                <a:solidFill>
                  <a:srgbClr val="002F8E"/>
                </a:solidFill>
                <a:effectLst/>
              </a:rPr>
              <a:t>the sky above proclaims</a:t>
            </a:r>
            <a:r>
              <a:rPr lang="en-US" i="1" dirty="0" smtClean="0">
                <a:solidFill>
                  <a:srgbClr val="002F8E"/>
                </a:solidFill>
                <a:effectLst/>
              </a:rPr>
              <a:t> his handiwork.</a:t>
            </a:r>
          </a:p>
          <a:p>
            <a:pPr lvl="1"/>
            <a:r>
              <a:rPr lang="en-US" b="1" dirty="0" smtClean="0">
                <a:solidFill>
                  <a:srgbClr val="002F8E"/>
                </a:solidFill>
              </a:rPr>
              <a:t>Psalm 148:3 - </a:t>
            </a:r>
            <a:r>
              <a:rPr lang="en-US" i="1" u="sng" dirty="0" smtClean="0">
                <a:solidFill>
                  <a:srgbClr val="002F8E"/>
                </a:solidFill>
              </a:rPr>
              <a:t>Praise him, sun and moon</a:t>
            </a:r>
            <a:r>
              <a:rPr lang="en-US" i="1" dirty="0" smtClean="0">
                <a:solidFill>
                  <a:srgbClr val="002F8E"/>
                </a:solidFill>
              </a:rPr>
              <a:t>, </a:t>
            </a:r>
            <a:r>
              <a:rPr lang="en-US" i="1" u="sng" dirty="0" smtClean="0">
                <a:solidFill>
                  <a:srgbClr val="002F8E"/>
                </a:solidFill>
              </a:rPr>
              <a:t>praise him, all you shining stars</a:t>
            </a:r>
            <a:r>
              <a:rPr lang="en-US" i="1" dirty="0" smtClean="0">
                <a:solidFill>
                  <a:srgbClr val="002F8E"/>
                </a:solidFill>
              </a:rPr>
              <a:t>! </a:t>
            </a:r>
            <a:endParaRPr lang="en-US" i="1" dirty="0" smtClean="0">
              <a:solidFill>
                <a:srgbClr val="002F8E"/>
              </a:solidFill>
              <a:effectLst/>
            </a:endParaRPr>
          </a:p>
          <a:p>
            <a:pPr lvl="1"/>
            <a:r>
              <a:rPr lang="en-US" b="1" dirty="0" smtClean="0">
                <a:solidFill>
                  <a:srgbClr val="002F8E"/>
                </a:solidFill>
                <a:effectLst/>
              </a:rPr>
              <a:t>Isaiah 55:12 -</a:t>
            </a:r>
            <a:r>
              <a:rPr lang="en-US" dirty="0" smtClean="0">
                <a:solidFill>
                  <a:srgbClr val="002F8E"/>
                </a:solidFill>
                <a:effectLst/>
              </a:rPr>
              <a:t> </a:t>
            </a:r>
            <a:r>
              <a:rPr lang="en-US" i="1" dirty="0" smtClean="0">
                <a:solidFill>
                  <a:srgbClr val="002F8E"/>
                </a:solidFill>
                <a:effectLst/>
              </a:rPr>
              <a:t>For you shall go out in joy and be led forth in peace; </a:t>
            </a:r>
            <a:r>
              <a:rPr lang="en-US" i="1" u="sng" dirty="0" smtClean="0">
                <a:solidFill>
                  <a:srgbClr val="002F8E"/>
                </a:solidFill>
                <a:effectLst/>
              </a:rPr>
              <a:t>the mountains and the hills</a:t>
            </a:r>
            <a:r>
              <a:rPr lang="en-US" i="1" dirty="0" smtClean="0">
                <a:solidFill>
                  <a:srgbClr val="002F8E"/>
                </a:solidFill>
                <a:effectLst/>
              </a:rPr>
              <a:t> before you shall </a:t>
            </a:r>
            <a:r>
              <a:rPr lang="en-US" i="1" u="sng" dirty="0" smtClean="0">
                <a:solidFill>
                  <a:srgbClr val="002F8E"/>
                </a:solidFill>
                <a:effectLst/>
              </a:rPr>
              <a:t>break forth into singing</a:t>
            </a:r>
            <a:r>
              <a:rPr lang="en-US" i="1" dirty="0" smtClean="0">
                <a:solidFill>
                  <a:srgbClr val="002F8E"/>
                </a:solidFill>
                <a:effectLst/>
              </a:rPr>
              <a:t>, and all </a:t>
            </a:r>
            <a:r>
              <a:rPr lang="en-US" i="1" u="sng" dirty="0" smtClean="0">
                <a:solidFill>
                  <a:srgbClr val="002F8E"/>
                </a:solidFill>
                <a:effectLst/>
              </a:rPr>
              <a:t>the trees of the field shall clap their hands</a:t>
            </a:r>
            <a:r>
              <a:rPr lang="en-US" i="1" dirty="0" smtClean="0">
                <a:solidFill>
                  <a:srgbClr val="002F8E"/>
                </a:solidFill>
                <a:effectLst/>
              </a:rPr>
              <a:t>.</a:t>
            </a:r>
          </a:p>
          <a:p>
            <a:pPr lvl="1"/>
            <a:r>
              <a:rPr lang="en-US" b="1" dirty="0" smtClean="0">
                <a:solidFill>
                  <a:srgbClr val="002F8E"/>
                </a:solidFill>
              </a:rPr>
              <a:t>Romans 8:22 - </a:t>
            </a:r>
            <a:r>
              <a:rPr lang="en-US" i="1" dirty="0" smtClean="0">
                <a:solidFill>
                  <a:srgbClr val="002F8E"/>
                </a:solidFill>
              </a:rPr>
              <a:t>For we know that the whole </a:t>
            </a:r>
            <a:r>
              <a:rPr lang="en-US" i="1" u="sng" dirty="0" smtClean="0">
                <a:solidFill>
                  <a:srgbClr val="002F8E"/>
                </a:solidFill>
              </a:rPr>
              <a:t>creation has been groaning</a:t>
            </a:r>
            <a:r>
              <a:rPr lang="en-US" i="1" dirty="0" smtClean="0">
                <a:solidFill>
                  <a:srgbClr val="002F8E"/>
                </a:solidFill>
              </a:rPr>
              <a:t> together in the pains of childbirth until now.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glow rad="101600">
                    <a:schemeClr val="accent6">
                      <a:satMod val="175000"/>
                      <a:alpha val="40000"/>
                    </a:schemeClr>
                  </a:glow>
                </a:effectLst>
              </a:rPr>
              <a:t>Types of Figurative Language Used in the Bible</a:t>
            </a:r>
            <a:endParaRPr lang="en-US" dirty="0">
              <a:effectLst>
                <a:glow rad="101600">
                  <a:schemeClr val="accent6">
                    <a:satMod val="175000"/>
                    <a:alpha val="40000"/>
                  </a:schemeClr>
                </a:glow>
              </a:effectLst>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b="1" dirty="0" smtClean="0">
                <a:effectLst>
                  <a:glow rad="101600">
                    <a:schemeClr val="accent6">
                      <a:satMod val="175000"/>
                      <a:alpha val="40000"/>
                    </a:schemeClr>
                  </a:glow>
                </a:effectLst>
              </a:rPr>
              <a:t>Anthropomorphism </a:t>
            </a:r>
            <a:r>
              <a:rPr lang="en-US" dirty="0" smtClean="0">
                <a:effectLst>
                  <a:glow rad="101600">
                    <a:schemeClr val="accent6">
                      <a:satMod val="175000"/>
                      <a:alpha val="40000"/>
                    </a:schemeClr>
                  </a:glow>
                </a:effectLst>
              </a:rPr>
              <a:t>-  ascribing a human characteristic to God in order to illustrate an aspect of His nature</a:t>
            </a:r>
          </a:p>
          <a:p>
            <a:pPr lvl="1"/>
            <a:r>
              <a:rPr lang="en-US" b="1" i="1" dirty="0" smtClean="0">
                <a:solidFill>
                  <a:srgbClr val="002F8E"/>
                </a:solidFill>
                <a:effectLst/>
              </a:rPr>
              <a:t>2 Chronicles 16:9a -</a:t>
            </a:r>
            <a:r>
              <a:rPr lang="en-US" i="1" dirty="0" smtClean="0">
                <a:solidFill>
                  <a:srgbClr val="002F8E"/>
                </a:solidFill>
                <a:effectLst/>
              </a:rPr>
              <a:t> For </a:t>
            </a:r>
            <a:r>
              <a:rPr lang="en-US" i="1" u="sng" dirty="0" smtClean="0">
                <a:solidFill>
                  <a:srgbClr val="002F8E"/>
                </a:solidFill>
                <a:effectLst/>
              </a:rPr>
              <a:t>the eyes of the LORD</a:t>
            </a:r>
            <a:r>
              <a:rPr lang="en-US" i="1" dirty="0" smtClean="0">
                <a:solidFill>
                  <a:srgbClr val="002F8E"/>
                </a:solidFill>
                <a:effectLst/>
              </a:rPr>
              <a:t> run to and fro throughout the whole earth, to give strong support to those whose heart is blameless toward him.</a:t>
            </a:r>
            <a:endParaRPr lang="en-US" dirty="0" smtClean="0">
              <a:solidFill>
                <a:srgbClr val="002F8E"/>
              </a:solidFill>
              <a:effectLst/>
            </a:endParaRPr>
          </a:p>
          <a:p>
            <a:pPr lvl="1"/>
            <a:r>
              <a:rPr lang="en-US" b="1" i="1" dirty="0" smtClean="0">
                <a:solidFill>
                  <a:srgbClr val="002F8E"/>
                </a:solidFill>
                <a:effectLst/>
              </a:rPr>
              <a:t>Exodus 9:3 -</a:t>
            </a:r>
            <a:r>
              <a:rPr lang="en-US" i="1" dirty="0" smtClean="0">
                <a:solidFill>
                  <a:srgbClr val="002F8E"/>
                </a:solidFill>
                <a:effectLst/>
              </a:rPr>
              <a:t> Behold, </a:t>
            </a:r>
            <a:r>
              <a:rPr lang="en-US" i="1" u="sng" dirty="0" smtClean="0">
                <a:solidFill>
                  <a:srgbClr val="002F8E"/>
                </a:solidFill>
                <a:effectLst/>
              </a:rPr>
              <a:t>the hand of the LORD</a:t>
            </a:r>
            <a:r>
              <a:rPr lang="en-US" i="1" dirty="0" smtClean="0">
                <a:solidFill>
                  <a:srgbClr val="002F8E"/>
                </a:solidFill>
                <a:effectLst/>
              </a:rPr>
              <a:t> will fall with a very severe plague upon your livestock that are in the field, the horses, the donkeys, the camels, the herds, and the flocks.</a:t>
            </a:r>
            <a:endParaRPr lang="en-US" dirty="0" smtClean="0">
              <a:solidFill>
                <a:srgbClr val="002F8E"/>
              </a:solidFill>
              <a:effectLst/>
            </a:endParaRPr>
          </a:p>
          <a:p>
            <a:pPr lvl="1"/>
            <a:r>
              <a:rPr lang="en-US" b="1" i="1" dirty="0" smtClean="0">
                <a:solidFill>
                  <a:srgbClr val="002F8E"/>
                </a:solidFill>
                <a:effectLst/>
              </a:rPr>
              <a:t>Genesis 18:20-21 - </a:t>
            </a:r>
            <a:r>
              <a:rPr lang="en-US" i="1" dirty="0" smtClean="0">
                <a:solidFill>
                  <a:srgbClr val="002F8E"/>
                </a:solidFill>
                <a:effectLst/>
              </a:rPr>
              <a:t>Then the LORD said, “Because the outcry against Sodom and Gomorrah is great and their sin is very grave, </a:t>
            </a:r>
            <a:r>
              <a:rPr lang="en-US" i="1" u="sng" dirty="0" smtClean="0">
                <a:solidFill>
                  <a:srgbClr val="002F8E"/>
                </a:solidFill>
                <a:effectLst/>
              </a:rPr>
              <a:t>I will go down to see</a:t>
            </a:r>
            <a:r>
              <a:rPr lang="en-US" i="1" dirty="0" smtClean="0">
                <a:solidFill>
                  <a:srgbClr val="002F8E"/>
                </a:solidFill>
                <a:effectLst/>
              </a:rPr>
              <a:t> whether they have done altogether according to the outcry that has come to me. And if not, I will know.”</a:t>
            </a:r>
            <a:endParaRPr lang="en-US" dirty="0" smtClean="0">
              <a:solidFill>
                <a:srgbClr val="002F8E"/>
              </a:solidFill>
              <a:effectLst/>
            </a:endParaRPr>
          </a:p>
          <a:p>
            <a:pPr lvl="1"/>
            <a:r>
              <a:rPr lang="en-US" b="1" i="1" dirty="0" smtClean="0">
                <a:solidFill>
                  <a:srgbClr val="002F8E"/>
                </a:solidFill>
                <a:effectLst/>
              </a:rPr>
              <a:t>Jeremiah 18:8 -</a:t>
            </a:r>
            <a:r>
              <a:rPr lang="en-US" i="1" dirty="0" smtClean="0">
                <a:solidFill>
                  <a:srgbClr val="002F8E"/>
                </a:solidFill>
                <a:effectLst/>
              </a:rPr>
              <a:t> …and if that nation, concerning which I have spoken, turns from its evil, </a:t>
            </a:r>
            <a:r>
              <a:rPr lang="en-US" i="1" u="sng" dirty="0" smtClean="0">
                <a:solidFill>
                  <a:srgbClr val="002F8E"/>
                </a:solidFill>
                <a:effectLst/>
              </a:rPr>
              <a:t>I will relent</a:t>
            </a:r>
            <a:r>
              <a:rPr lang="en-US" i="1" dirty="0" smtClean="0">
                <a:solidFill>
                  <a:srgbClr val="002F8E"/>
                </a:solidFill>
                <a:effectLst/>
              </a:rPr>
              <a:t> of the disaster that I intended to do to it</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glow rad="101600">
                    <a:schemeClr val="accent6">
                      <a:satMod val="175000"/>
                      <a:alpha val="40000"/>
                    </a:schemeClr>
                  </a:glow>
                </a:effectLst>
              </a:rPr>
              <a:t>Types of Figurative Language Used in the Bible</a:t>
            </a:r>
            <a:endParaRPr lang="en-US" dirty="0">
              <a:effectLst>
                <a:glow rad="101600">
                  <a:schemeClr val="accent6">
                    <a:satMod val="175000"/>
                    <a:alpha val="40000"/>
                  </a:schemeClr>
                </a:glow>
              </a:effectLst>
            </a:endParaRP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b="1" dirty="0" smtClean="0">
                <a:effectLst>
                  <a:glow rad="101600">
                    <a:schemeClr val="accent6">
                      <a:satMod val="175000"/>
                      <a:alpha val="40000"/>
                    </a:schemeClr>
                  </a:glow>
                </a:effectLst>
              </a:rPr>
              <a:t>Irony or Sarcasm </a:t>
            </a:r>
            <a:r>
              <a:rPr lang="en-US" dirty="0" smtClean="0">
                <a:effectLst>
                  <a:glow rad="101600">
                    <a:schemeClr val="accent6">
                      <a:satMod val="175000"/>
                      <a:alpha val="40000"/>
                    </a:schemeClr>
                  </a:glow>
                </a:effectLst>
              </a:rPr>
              <a:t>– a statement that says the opposite of what is meant. Irony is used for emphasis of effect.</a:t>
            </a:r>
          </a:p>
          <a:p>
            <a:pPr lvl="1"/>
            <a:r>
              <a:rPr lang="en-US" b="1" i="1" dirty="0" smtClean="0">
                <a:solidFill>
                  <a:srgbClr val="002F8E"/>
                </a:solidFill>
                <a:effectLst/>
              </a:rPr>
              <a:t>1 Kings 18:27 -</a:t>
            </a:r>
            <a:r>
              <a:rPr lang="en-US" i="1" dirty="0" smtClean="0">
                <a:solidFill>
                  <a:srgbClr val="002F8E"/>
                </a:solidFill>
                <a:effectLst/>
              </a:rPr>
              <a:t> And at noon Elijah mocked them, saying, “Cry aloud, for he is a god. Either he is musing, or he is relieving himself, or he is on a journey, or perhaps he is asleep and must be awakened.”</a:t>
            </a:r>
          </a:p>
          <a:p>
            <a:pPr lvl="1"/>
            <a:r>
              <a:rPr lang="en-US" b="1" i="1" dirty="0" smtClean="0">
                <a:solidFill>
                  <a:srgbClr val="002F8E"/>
                </a:solidFill>
                <a:effectLst/>
              </a:rPr>
              <a:t>Job 12:2 -</a:t>
            </a:r>
            <a:r>
              <a:rPr lang="en-US" i="1" dirty="0" smtClean="0">
                <a:solidFill>
                  <a:srgbClr val="002F8E"/>
                </a:solidFill>
                <a:effectLst/>
              </a:rPr>
              <a:t> [Job speaking to his “friends”:] No doubt you are the people, and wisdom will die with you. </a:t>
            </a:r>
            <a:endParaRPr lang="en-US" dirty="0" smtClean="0">
              <a:solidFill>
                <a:srgbClr val="002F8E"/>
              </a:solidFill>
              <a:effectLst/>
            </a:endParaRPr>
          </a:p>
          <a:p>
            <a:pPr lvl="1"/>
            <a:r>
              <a:rPr lang="en-US" b="1" i="1" dirty="0" smtClean="0">
                <a:solidFill>
                  <a:srgbClr val="002F8E"/>
                </a:solidFill>
                <a:effectLst/>
              </a:rPr>
              <a:t>1 Corinthians 4:8 -</a:t>
            </a:r>
            <a:r>
              <a:rPr lang="en-US" i="1" dirty="0" smtClean="0">
                <a:solidFill>
                  <a:srgbClr val="002F8E"/>
                </a:solidFill>
                <a:effectLst/>
              </a:rPr>
              <a:t> Already you have all you want! Already you have become rich! Without us you have become kings! And would that you did reign, so that we might share the rule with you!</a:t>
            </a:r>
            <a:endParaRPr lang="en-US" dirty="0" smtClean="0">
              <a:solidFill>
                <a:srgbClr val="002F8E"/>
              </a:solidFill>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t>Six Types of Biblical Literature</a:t>
            </a:r>
            <a:endParaRPr lang="en-US" dirty="0"/>
          </a:p>
        </p:txBody>
      </p:sp>
      <p:graphicFrame>
        <p:nvGraphicFramePr>
          <p:cNvPr id="4" name="Content Placeholder 3"/>
          <p:cNvGraphicFramePr>
            <a:graphicFrameLocks noGrp="1"/>
          </p:cNvGraphicFramePr>
          <p:nvPr>
            <p:ph idx="1"/>
          </p:nvPr>
        </p:nvGraphicFramePr>
        <p:xfrm>
          <a:off x="457200" y="762000"/>
          <a:ext cx="8229600" cy="5491480"/>
        </p:xfrm>
        <a:graphic>
          <a:graphicData uri="http://schemas.openxmlformats.org/drawingml/2006/table">
            <a:tbl>
              <a:tblPr firstRow="1" bandRow="1">
                <a:tableStyleId>{93296810-A885-4BE3-A3E7-6D5BEEA58F35}</a:tableStyleId>
              </a:tblPr>
              <a:tblGrid>
                <a:gridCol w="1066800"/>
                <a:gridCol w="1371600"/>
                <a:gridCol w="3962400"/>
                <a:gridCol w="1828800"/>
              </a:tblGrid>
              <a:tr h="370840">
                <a:tc>
                  <a:txBody>
                    <a:bodyPr/>
                    <a:lstStyle/>
                    <a:p>
                      <a:pPr marL="0" marR="0">
                        <a:spcBef>
                          <a:spcPts val="0"/>
                        </a:spcBef>
                        <a:spcAft>
                          <a:spcPts val="0"/>
                        </a:spcAft>
                      </a:pPr>
                      <a:r>
                        <a:rPr lang="en-US" sz="1600" b="1" dirty="0">
                          <a:latin typeface="+mj-lt"/>
                        </a:rPr>
                        <a:t>Type</a:t>
                      </a:r>
                      <a:endParaRPr lang="en-US" sz="1100" dirty="0">
                        <a:latin typeface="+mj-lt"/>
                      </a:endParaRPr>
                    </a:p>
                  </a:txBody>
                  <a:tcPr marL="68580" marR="68580" marT="0" marB="0"/>
                </a:tc>
                <a:tc>
                  <a:txBody>
                    <a:bodyPr/>
                    <a:lstStyle/>
                    <a:p>
                      <a:pPr marL="0" marR="0">
                        <a:spcBef>
                          <a:spcPts val="0"/>
                        </a:spcBef>
                        <a:spcAft>
                          <a:spcPts val="0"/>
                        </a:spcAft>
                      </a:pPr>
                      <a:r>
                        <a:rPr lang="en-US" sz="1600" b="1" dirty="0">
                          <a:latin typeface="+mj-lt"/>
                        </a:rPr>
                        <a:t>Description</a:t>
                      </a:r>
                      <a:endParaRPr lang="en-US" sz="1100" dirty="0">
                        <a:latin typeface="+mj-lt"/>
                      </a:endParaRPr>
                    </a:p>
                  </a:txBody>
                  <a:tcPr marL="68580" marR="68580" marT="0" marB="0"/>
                </a:tc>
                <a:tc>
                  <a:txBody>
                    <a:bodyPr/>
                    <a:lstStyle/>
                    <a:p>
                      <a:pPr marL="0" marR="0">
                        <a:spcBef>
                          <a:spcPts val="0"/>
                        </a:spcBef>
                        <a:spcAft>
                          <a:spcPts val="0"/>
                        </a:spcAft>
                      </a:pPr>
                      <a:r>
                        <a:rPr lang="en-US" sz="1600" b="1" dirty="0">
                          <a:latin typeface="+mj-lt"/>
                        </a:rPr>
                        <a:t>Explanation</a:t>
                      </a:r>
                      <a:endParaRPr lang="en-US" sz="1100" dirty="0">
                        <a:latin typeface="+mj-lt"/>
                      </a:endParaRPr>
                    </a:p>
                  </a:txBody>
                  <a:tcPr marL="68580" marR="68580" marT="0" marB="0"/>
                </a:tc>
                <a:tc>
                  <a:txBody>
                    <a:bodyPr/>
                    <a:lstStyle/>
                    <a:p>
                      <a:pPr marL="0" marR="0">
                        <a:spcBef>
                          <a:spcPts val="0"/>
                        </a:spcBef>
                        <a:spcAft>
                          <a:spcPts val="0"/>
                        </a:spcAft>
                      </a:pPr>
                      <a:r>
                        <a:rPr lang="en-US" sz="1600" b="1">
                          <a:latin typeface="+mj-lt"/>
                        </a:rPr>
                        <a:t>Examples</a:t>
                      </a:r>
                      <a:endParaRPr lang="en-US" sz="1100">
                        <a:latin typeface="+mj-lt"/>
                      </a:endParaRPr>
                    </a:p>
                  </a:txBody>
                  <a:tcPr marL="68580" marR="68580" marT="0" marB="0"/>
                </a:tc>
              </a:tr>
              <a:tr h="370840">
                <a:tc>
                  <a:txBody>
                    <a:bodyPr/>
                    <a:lstStyle/>
                    <a:p>
                      <a:pPr marL="0" marR="0">
                        <a:spcBef>
                          <a:spcPts val="0"/>
                        </a:spcBef>
                        <a:spcAft>
                          <a:spcPts val="0"/>
                        </a:spcAft>
                      </a:pPr>
                      <a:r>
                        <a:rPr lang="en-US" sz="1600" dirty="0">
                          <a:latin typeface="+mj-lt"/>
                        </a:rPr>
                        <a:t>The Law</a:t>
                      </a:r>
                      <a:endParaRPr lang="en-US" sz="1100" dirty="0">
                        <a:latin typeface="+mj-lt"/>
                      </a:endParaRPr>
                    </a:p>
                  </a:txBody>
                  <a:tcPr marL="68580" marR="68580" marT="0" marB="0"/>
                </a:tc>
                <a:tc>
                  <a:txBody>
                    <a:bodyPr/>
                    <a:lstStyle/>
                    <a:p>
                      <a:pPr marL="0" marR="0">
                        <a:spcBef>
                          <a:spcPts val="0"/>
                        </a:spcBef>
                        <a:spcAft>
                          <a:spcPts val="0"/>
                        </a:spcAft>
                      </a:pPr>
                      <a:r>
                        <a:rPr lang="en-US" sz="1600" dirty="0">
                          <a:latin typeface="+mj-lt"/>
                        </a:rPr>
                        <a:t>Regulations to order one’s life by</a:t>
                      </a:r>
                      <a:endParaRPr lang="en-US" sz="1100" dirty="0">
                        <a:latin typeface="+mj-lt"/>
                      </a:endParaRPr>
                    </a:p>
                  </a:txBody>
                  <a:tcPr marL="68580" marR="68580" marT="0" marB="0"/>
                </a:tc>
                <a:tc>
                  <a:txBody>
                    <a:bodyPr/>
                    <a:lstStyle/>
                    <a:p>
                      <a:pPr marL="0" marR="0">
                        <a:spcBef>
                          <a:spcPts val="0"/>
                        </a:spcBef>
                        <a:spcAft>
                          <a:spcPts val="0"/>
                        </a:spcAft>
                      </a:pPr>
                      <a:r>
                        <a:rPr lang="en-US" sz="1600" dirty="0">
                          <a:latin typeface="+mj-lt"/>
                        </a:rPr>
                        <a:t>Rules and regulations for every aspect of life</a:t>
                      </a:r>
                      <a:endParaRPr lang="en-US" sz="1100" dirty="0">
                        <a:latin typeface="+mj-lt"/>
                      </a:endParaRPr>
                    </a:p>
                  </a:txBody>
                  <a:tcPr marL="68580" marR="68580" marT="0" marB="0"/>
                </a:tc>
                <a:tc>
                  <a:txBody>
                    <a:bodyPr/>
                    <a:lstStyle/>
                    <a:p>
                      <a:pPr marL="0" marR="0">
                        <a:spcBef>
                          <a:spcPts val="0"/>
                        </a:spcBef>
                        <a:spcAft>
                          <a:spcPts val="0"/>
                        </a:spcAft>
                      </a:pPr>
                      <a:r>
                        <a:rPr lang="en-US" sz="1600">
                          <a:latin typeface="+mj-lt"/>
                        </a:rPr>
                        <a:t>Leviticus, Numbers</a:t>
                      </a:r>
                      <a:endParaRPr lang="en-US" sz="1100">
                        <a:latin typeface="+mj-lt"/>
                      </a:endParaRPr>
                    </a:p>
                  </a:txBody>
                  <a:tcPr marL="68580" marR="68580" marT="0" marB="0"/>
                </a:tc>
              </a:tr>
              <a:tr h="370840">
                <a:tc>
                  <a:txBody>
                    <a:bodyPr/>
                    <a:lstStyle/>
                    <a:p>
                      <a:pPr marL="0" marR="0">
                        <a:spcBef>
                          <a:spcPts val="0"/>
                        </a:spcBef>
                        <a:spcAft>
                          <a:spcPts val="0"/>
                        </a:spcAft>
                      </a:pPr>
                      <a:r>
                        <a:rPr lang="en-US" sz="1600">
                          <a:latin typeface="+mj-lt"/>
                        </a:rPr>
                        <a:t>Narrative</a:t>
                      </a:r>
                      <a:endParaRPr lang="en-US" sz="1100">
                        <a:latin typeface="+mj-lt"/>
                      </a:endParaRPr>
                    </a:p>
                  </a:txBody>
                  <a:tcPr marL="68580" marR="68580" marT="0" marB="0"/>
                </a:tc>
                <a:tc>
                  <a:txBody>
                    <a:bodyPr/>
                    <a:lstStyle/>
                    <a:p>
                      <a:pPr marL="0" marR="0">
                        <a:spcBef>
                          <a:spcPts val="0"/>
                        </a:spcBef>
                        <a:spcAft>
                          <a:spcPts val="0"/>
                        </a:spcAft>
                      </a:pPr>
                      <a:r>
                        <a:rPr lang="en-US" sz="1600" dirty="0">
                          <a:latin typeface="+mj-lt"/>
                        </a:rPr>
                        <a:t>Historical Account</a:t>
                      </a:r>
                      <a:endParaRPr lang="en-US" sz="1100" dirty="0">
                        <a:latin typeface="+mj-lt"/>
                      </a:endParaRPr>
                    </a:p>
                  </a:txBody>
                  <a:tcPr marL="68580" marR="68580" marT="0" marB="0"/>
                </a:tc>
                <a:tc>
                  <a:txBody>
                    <a:bodyPr/>
                    <a:lstStyle/>
                    <a:p>
                      <a:pPr marL="0" marR="0">
                        <a:spcBef>
                          <a:spcPts val="0"/>
                        </a:spcBef>
                        <a:spcAft>
                          <a:spcPts val="0"/>
                        </a:spcAft>
                      </a:pPr>
                      <a:r>
                        <a:rPr lang="en-US" sz="1600" dirty="0">
                          <a:latin typeface="+mj-lt"/>
                        </a:rPr>
                        <a:t>Written in a straightforward literal fashion. The easiest form of literature to understand – but sometimes it is hard to tell if what someone is doing is right or wrong since the narrative often doesn’t say.  </a:t>
                      </a:r>
                      <a:endParaRPr lang="en-US" sz="1100" dirty="0">
                        <a:latin typeface="+mj-lt"/>
                      </a:endParaRPr>
                    </a:p>
                  </a:txBody>
                  <a:tcPr marL="68580" marR="68580" marT="0" marB="0"/>
                </a:tc>
                <a:tc>
                  <a:txBody>
                    <a:bodyPr/>
                    <a:lstStyle/>
                    <a:p>
                      <a:pPr marL="0" marR="0">
                        <a:spcBef>
                          <a:spcPts val="0"/>
                        </a:spcBef>
                        <a:spcAft>
                          <a:spcPts val="0"/>
                        </a:spcAft>
                      </a:pPr>
                      <a:r>
                        <a:rPr lang="en-US" sz="1600" dirty="0" smtClean="0">
                          <a:latin typeface="+mj-lt"/>
                        </a:rPr>
                        <a:t>Genesis, Ruth</a:t>
                      </a:r>
                      <a:r>
                        <a:rPr lang="en-US" sz="1600" dirty="0">
                          <a:latin typeface="+mj-lt"/>
                        </a:rPr>
                        <a:t>, </a:t>
                      </a:r>
                      <a:r>
                        <a:rPr lang="en-US" sz="1600" dirty="0" smtClean="0">
                          <a:latin typeface="+mj-lt"/>
                        </a:rPr>
                        <a:t>Judges, Acts</a:t>
                      </a:r>
                      <a:endParaRPr lang="en-US" sz="1100" dirty="0">
                        <a:latin typeface="+mj-lt"/>
                      </a:endParaRPr>
                    </a:p>
                  </a:txBody>
                  <a:tcPr marL="68580" marR="68580" marT="0" marB="0"/>
                </a:tc>
              </a:tr>
              <a:tr h="370840">
                <a:tc>
                  <a:txBody>
                    <a:bodyPr/>
                    <a:lstStyle/>
                    <a:p>
                      <a:pPr marL="0" marR="0">
                        <a:spcBef>
                          <a:spcPts val="0"/>
                        </a:spcBef>
                        <a:spcAft>
                          <a:spcPts val="0"/>
                        </a:spcAft>
                      </a:pPr>
                      <a:r>
                        <a:rPr lang="en-US" sz="1600">
                          <a:latin typeface="+mj-lt"/>
                        </a:rPr>
                        <a:t>Poetic</a:t>
                      </a:r>
                      <a:endParaRPr lang="en-US" sz="1100">
                        <a:latin typeface="+mj-lt"/>
                      </a:endParaRPr>
                    </a:p>
                  </a:txBody>
                  <a:tcPr marL="68580" marR="68580" marT="0" marB="0"/>
                </a:tc>
                <a:tc>
                  <a:txBody>
                    <a:bodyPr/>
                    <a:lstStyle/>
                    <a:p>
                      <a:pPr marL="0" marR="0">
                        <a:spcBef>
                          <a:spcPts val="0"/>
                        </a:spcBef>
                        <a:spcAft>
                          <a:spcPts val="0"/>
                        </a:spcAft>
                      </a:pPr>
                      <a:r>
                        <a:rPr lang="en-US" sz="1600">
                          <a:latin typeface="+mj-lt"/>
                        </a:rPr>
                        <a:t>Feelings put into words </a:t>
                      </a:r>
                      <a:endParaRPr lang="en-US" sz="1100">
                        <a:latin typeface="+mj-lt"/>
                      </a:endParaRPr>
                    </a:p>
                  </a:txBody>
                  <a:tcPr marL="68580" marR="68580" marT="0" marB="0"/>
                </a:tc>
                <a:tc>
                  <a:txBody>
                    <a:bodyPr/>
                    <a:lstStyle/>
                    <a:p>
                      <a:pPr marL="0" marR="0">
                        <a:spcBef>
                          <a:spcPts val="0"/>
                        </a:spcBef>
                        <a:spcAft>
                          <a:spcPts val="0"/>
                        </a:spcAft>
                      </a:pPr>
                      <a:r>
                        <a:rPr lang="en-US" sz="1600" dirty="0">
                          <a:latin typeface="+mj-lt"/>
                        </a:rPr>
                        <a:t>Feelings pointed in the right direction</a:t>
                      </a:r>
                      <a:endParaRPr lang="en-US" sz="1100" dirty="0">
                        <a:latin typeface="+mj-lt"/>
                      </a:endParaRPr>
                    </a:p>
                  </a:txBody>
                  <a:tcPr marL="68580" marR="68580" marT="0" marB="0"/>
                </a:tc>
                <a:tc>
                  <a:txBody>
                    <a:bodyPr/>
                    <a:lstStyle/>
                    <a:p>
                      <a:pPr marL="0" marR="0">
                        <a:spcBef>
                          <a:spcPts val="0"/>
                        </a:spcBef>
                        <a:spcAft>
                          <a:spcPts val="0"/>
                        </a:spcAft>
                      </a:pPr>
                      <a:r>
                        <a:rPr lang="en-US" sz="1600" dirty="0" smtClean="0">
                          <a:latin typeface="+mj-lt"/>
                        </a:rPr>
                        <a:t>Job, Psalms</a:t>
                      </a:r>
                      <a:endParaRPr lang="en-US" sz="1100" dirty="0">
                        <a:latin typeface="+mj-lt"/>
                      </a:endParaRPr>
                    </a:p>
                  </a:txBody>
                  <a:tcPr marL="68580" marR="68580" marT="0" marB="0"/>
                </a:tc>
              </a:tr>
              <a:tr h="370840">
                <a:tc>
                  <a:txBody>
                    <a:bodyPr/>
                    <a:lstStyle/>
                    <a:p>
                      <a:pPr marL="0" marR="0">
                        <a:spcBef>
                          <a:spcPts val="0"/>
                        </a:spcBef>
                        <a:spcAft>
                          <a:spcPts val="0"/>
                        </a:spcAft>
                      </a:pPr>
                      <a:r>
                        <a:rPr lang="en-US" sz="1600">
                          <a:latin typeface="+mj-lt"/>
                        </a:rPr>
                        <a:t>Proverbial</a:t>
                      </a:r>
                      <a:endParaRPr lang="en-US" sz="1100">
                        <a:latin typeface="+mj-lt"/>
                      </a:endParaRPr>
                    </a:p>
                  </a:txBody>
                  <a:tcPr marL="68580" marR="68580" marT="0" marB="0"/>
                </a:tc>
                <a:tc>
                  <a:txBody>
                    <a:bodyPr/>
                    <a:lstStyle/>
                    <a:p>
                      <a:pPr marL="0" marR="0">
                        <a:spcBef>
                          <a:spcPts val="0"/>
                        </a:spcBef>
                        <a:spcAft>
                          <a:spcPts val="0"/>
                        </a:spcAft>
                      </a:pPr>
                      <a:r>
                        <a:rPr lang="en-US" sz="1600">
                          <a:latin typeface="+mj-lt"/>
                        </a:rPr>
                        <a:t>Wise sayings</a:t>
                      </a:r>
                      <a:endParaRPr lang="en-US" sz="1100">
                        <a:latin typeface="+mj-lt"/>
                      </a:endParaRPr>
                    </a:p>
                  </a:txBody>
                  <a:tcPr marL="68580" marR="68580" marT="0" marB="0"/>
                </a:tc>
                <a:tc>
                  <a:txBody>
                    <a:bodyPr/>
                    <a:lstStyle/>
                    <a:p>
                      <a:pPr marL="0" marR="0">
                        <a:spcBef>
                          <a:spcPts val="0"/>
                        </a:spcBef>
                        <a:spcAft>
                          <a:spcPts val="0"/>
                        </a:spcAft>
                      </a:pPr>
                      <a:r>
                        <a:rPr lang="en-US" sz="1600" dirty="0">
                          <a:latin typeface="+mj-lt"/>
                        </a:rPr>
                        <a:t>Gives us general principles of wisdom usually short pithy sayings</a:t>
                      </a:r>
                      <a:endParaRPr lang="en-US" sz="1100" dirty="0">
                        <a:latin typeface="+mj-lt"/>
                      </a:endParaRPr>
                    </a:p>
                  </a:txBody>
                  <a:tcPr marL="68580" marR="68580" marT="0" marB="0"/>
                </a:tc>
                <a:tc>
                  <a:txBody>
                    <a:bodyPr/>
                    <a:lstStyle/>
                    <a:p>
                      <a:pPr marL="0" marR="0">
                        <a:spcBef>
                          <a:spcPts val="0"/>
                        </a:spcBef>
                        <a:spcAft>
                          <a:spcPts val="0"/>
                        </a:spcAft>
                      </a:pPr>
                      <a:r>
                        <a:rPr lang="en-US" sz="1600" dirty="0">
                          <a:latin typeface="+mj-lt"/>
                        </a:rPr>
                        <a:t>Proverbs</a:t>
                      </a:r>
                      <a:endParaRPr lang="en-US" sz="1100" dirty="0">
                        <a:latin typeface="+mj-lt"/>
                      </a:endParaRPr>
                    </a:p>
                  </a:txBody>
                  <a:tcPr marL="68580" marR="68580" marT="0" marB="0"/>
                </a:tc>
              </a:tr>
              <a:tr h="370840">
                <a:tc>
                  <a:txBody>
                    <a:bodyPr/>
                    <a:lstStyle/>
                    <a:p>
                      <a:pPr marL="0" marR="0">
                        <a:spcBef>
                          <a:spcPts val="0"/>
                        </a:spcBef>
                        <a:spcAft>
                          <a:spcPts val="0"/>
                        </a:spcAft>
                      </a:pPr>
                      <a:r>
                        <a:rPr lang="en-US" sz="1600">
                          <a:latin typeface="+mj-lt"/>
                        </a:rPr>
                        <a:t>Didactic</a:t>
                      </a:r>
                      <a:endParaRPr lang="en-US" sz="1100">
                        <a:latin typeface="+mj-lt"/>
                      </a:endParaRPr>
                    </a:p>
                  </a:txBody>
                  <a:tcPr marL="68580" marR="68580" marT="0" marB="0"/>
                </a:tc>
                <a:tc>
                  <a:txBody>
                    <a:bodyPr/>
                    <a:lstStyle/>
                    <a:p>
                      <a:pPr marL="0" marR="0">
                        <a:spcBef>
                          <a:spcPts val="0"/>
                        </a:spcBef>
                        <a:spcAft>
                          <a:spcPts val="0"/>
                        </a:spcAft>
                      </a:pPr>
                      <a:r>
                        <a:rPr lang="en-US" sz="1600">
                          <a:latin typeface="+mj-lt"/>
                        </a:rPr>
                        <a:t>Teaching</a:t>
                      </a:r>
                      <a:endParaRPr lang="en-US" sz="1100">
                        <a:latin typeface="+mj-lt"/>
                      </a:endParaRPr>
                    </a:p>
                  </a:txBody>
                  <a:tcPr marL="68580" marR="68580" marT="0" marB="0"/>
                </a:tc>
                <a:tc>
                  <a:txBody>
                    <a:bodyPr/>
                    <a:lstStyle/>
                    <a:p>
                      <a:pPr marL="0" marR="0">
                        <a:spcBef>
                          <a:spcPts val="0"/>
                        </a:spcBef>
                        <a:spcAft>
                          <a:spcPts val="0"/>
                        </a:spcAft>
                      </a:pPr>
                      <a:r>
                        <a:rPr lang="en-US" sz="1600" dirty="0">
                          <a:latin typeface="+mj-lt"/>
                        </a:rPr>
                        <a:t>Gives us principles to live by. The challenge comes in knowing how to apply these principles in varying times and circumstances.</a:t>
                      </a:r>
                      <a:endParaRPr lang="en-US" sz="1100" dirty="0">
                        <a:latin typeface="+mj-lt"/>
                      </a:endParaRPr>
                    </a:p>
                  </a:txBody>
                  <a:tcPr marL="68580" marR="68580" marT="0" marB="0"/>
                </a:tc>
                <a:tc>
                  <a:txBody>
                    <a:bodyPr/>
                    <a:lstStyle/>
                    <a:p>
                      <a:pPr marL="0" marR="0">
                        <a:spcBef>
                          <a:spcPts val="0"/>
                        </a:spcBef>
                        <a:spcAft>
                          <a:spcPts val="0"/>
                        </a:spcAft>
                      </a:pPr>
                      <a:r>
                        <a:rPr lang="it-IT" sz="1600" dirty="0">
                          <a:latin typeface="+mj-lt"/>
                        </a:rPr>
                        <a:t>Ex 20:8 cf. Col 2:16; Prov 23:9 cf. 26:5; Mat 19:24 cf. 1Tim 6:17</a:t>
                      </a:r>
                      <a:endParaRPr lang="it-IT" sz="1100" dirty="0">
                        <a:latin typeface="+mj-lt"/>
                      </a:endParaRPr>
                    </a:p>
                  </a:txBody>
                  <a:tcPr marL="68580" marR="68580" marT="0" marB="0"/>
                </a:tc>
              </a:tr>
              <a:tr h="370840">
                <a:tc>
                  <a:txBody>
                    <a:bodyPr/>
                    <a:lstStyle/>
                    <a:p>
                      <a:pPr marL="0" marR="0">
                        <a:spcBef>
                          <a:spcPts val="0"/>
                        </a:spcBef>
                        <a:spcAft>
                          <a:spcPts val="0"/>
                        </a:spcAft>
                      </a:pPr>
                      <a:r>
                        <a:rPr lang="en-US" sz="1600">
                          <a:latin typeface="+mj-lt"/>
                        </a:rPr>
                        <a:t>Prophetic</a:t>
                      </a:r>
                      <a:endParaRPr lang="en-US" sz="1100">
                        <a:latin typeface="+mj-lt"/>
                      </a:endParaRPr>
                    </a:p>
                  </a:txBody>
                  <a:tcPr marL="68580" marR="68580" marT="0" marB="0"/>
                </a:tc>
                <a:tc>
                  <a:txBody>
                    <a:bodyPr/>
                    <a:lstStyle/>
                    <a:p>
                      <a:pPr marL="0" marR="0">
                        <a:spcBef>
                          <a:spcPts val="0"/>
                        </a:spcBef>
                        <a:spcAft>
                          <a:spcPts val="0"/>
                        </a:spcAft>
                      </a:pPr>
                      <a:r>
                        <a:rPr lang="en-US" sz="1600">
                          <a:latin typeface="+mj-lt"/>
                        </a:rPr>
                        <a:t>Predictions – often given in symbolic language</a:t>
                      </a:r>
                      <a:endParaRPr lang="en-US" sz="1100">
                        <a:latin typeface="+mj-lt"/>
                      </a:endParaRPr>
                    </a:p>
                  </a:txBody>
                  <a:tcPr marL="68580" marR="68580" marT="0" marB="0"/>
                </a:tc>
                <a:tc>
                  <a:txBody>
                    <a:bodyPr/>
                    <a:lstStyle/>
                    <a:p>
                      <a:pPr marL="0" marR="0">
                        <a:spcBef>
                          <a:spcPts val="0"/>
                        </a:spcBef>
                        <a:spcAft>
                          <a:spcPts val="0"/>
                        </a:spcAft>
                      </a:pPr>
                      <a:r>
                        <a:rPr lang="en-US" sz="1600" dirty="0">
                          <a:latin typeface="+mj-lt"/>
                        </a:rPr>
                        <a:t>Reveals God’s predetermined plans. Because they are often given in veiled and symbolic language, the exact meaning of prophesies are sometimes difficult to discern until after their fulfillment (1Pet 1:10-12)</a:t>
                      </a:r>
                      <a:endParaRPr lang="en-US" sz="1100" dirty="0">
                        <a:latin typeface="+mj-lt"/>
                      </a:endParaRPr>
                    </a:p>
                  </a:txBody>
                  <a:tcPr marL="68580" marR="68580" marT="0" marB="0"/>
                </a:tc>
                <a:tc>
                  <a:txBody>
                    <a:bodyPr/>
                    <a:lstStyle/>
                    <a:p>
                      <a:pPr marL="0" marR="0">
                        <a:spcBef>
                          <a:spcPts val="0"/>
                        </a:spcBef>
                        <a:spcAft>
                          <a:spcPts val="0"/>
                        </a:spcAft>
                      </a:pPr>
                      <a:r>
                        <a:rPr lang="en-US" sz="1600" dirty="0">
                          <a:latin typeface="+mj-lt"/>
                        </a:rPr>
                        <a:t>Isaiah 53; Rev </a:t>
                      </a:r>
                      <a:r>
                        <a:rPr lang="en-US" sz="1600" dirty="0" smtClean="0">
                          <a:latin typeface="+mj-lt"/>
                        </a:rPr>
                        <a:t>12:1ff</a:t>
                      </a:r>
                      <a:endParaRPr lang="en-US" sz="1100" dirty="0">
                        <a:latin typeface="+mj-lt"/>
                      </a:endParaRPr>
                    </a:p>
                    <a:p>
                      <a:pPr marL="0" marR="0">
                        <a:spcBef>
                          <a:spcPts val="0"/>
                        </a:spcBef>
                        <a:spcAft>
                          <a:spcPts val="0"/>
                        </a:spcAft>
                      </a:pPr>
                      <a:r>
                        <a:rPr lang="en-US" sz="1600" dirty="0">
                          <a:latin typeface="+mj-lt"/>
                        </a:rPr>
                        <a:t> </a:t>
                      </a:r>
                      <a:endParaRPr lang="en-US" sz="1100" dirty="0">
                        <a:latin typeface="+mj-lt"/>
                      </a:endParaRPr>
                    </a:p>
                  </a:txBody>
                  <a:tcPr marL="68580" marR="68580" marT="0" marB="0"/>
                </a:tc>
              </a:tr>
            </a:tbl>
          </a:graphicData>
        </a:graphic>
      </p:graphicFrame>
    </p:spTree>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glow rad="101600">
                    <a:schemeClr val="accent6">
                      <a:satMod val="175000"/>
                      <a:alpha val="40000"/>
                    </a:schemeClr>
                  </a:glow>
                </a:effectLst>
              </a:rPr>
              <a:t>The Ultimate Book on Figures of Speech Used in the Bible</a:t>
            </a:r>
            <a:endParaRPr lang="en-US" b="1" dirty="0">
              <a:effectLst>
                <a:glow rad="101600">
                  <a:schemeClr val="accent6">
                    <a:satMod val="175000"/>
                    <a:alpha val="40000"/>
                  </a:schemeClr>
                </a:glow>
              </a:effectLst>
            </a:endParaRPr>
          </a:p>
        </p:txBody>
      </p:sp>
      <p:pic>
        <p:nvPicPr>
          <p:cNvPr id="4" name="Content Placeholder 3" descr="FiguresOfSpeech_Bullinger.jpg"/>
          <p:cNvPicPr>
            <a:picLocks noGrp="1" noChangeAspect="1"/>
          </p:cNvPicPr>
          <p:nvPr>
            <p:ph idx="1"/>
          </p:nvPr>
        </p:nvPicPr>
        <p:blipFill>
          <a:blip r:embed="rId4" cstate="print"/>
          <a:stretch>
            <a:fillRect/>
          </a:stretch>
        </p:blipFill>
        <p:spPr>
          <a:xfrm>
            <a:off x="2309018" y="1600200"/>
            <a:ext cx="4525963" cy="4525963"/>
          </a:xfrm>
        </p:spPr>
      </p:pic>
      <p:sp>
        <p:nvSpPr>
          <p:cNvPr id="5" name="TextBox 4"/>
          <p:cNvSpPr txBox="1"/>
          <p:nvPr/>
        </p:nvSpPr>
        <p:spPr>
          <a:xfrm>
            <a:off x="6696471" y="6096000"/>
            <a:ext cx="2447529" cy="646331"/>
          </a:xfrm>
          <a:prstGeom prst="rect">
            <a:avLst/>
          </a:prstGeom>
          <a:noFill/>
        </p:spPr>
        <p:txBody>
          <a:bodyPr wrap="none" rtlCol="0">
            <a:spAutoFit/>
          </a:bodyPr>
          <a:lstStyle/>
          <a:p>
            <a:r>
              <a:rPr lang="en-US" dirty="0" smtClean="0"/>
              <a:t>1,104 pages</a:t>
            </a:r>
          </a:p>
          <a:p>
            <a:r>
              <a:rPr lang="en-US" dirty="0" smtClean="0"/>
              <a:t>$48.99  on Amazon.com</a:t>
            </a: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b="1" dirty="0" smtClean="0">
                <a:solidFill>
                  <a:srgbClr val="FFFF00"/>
                </a:solidFill>
                <a:effectLst>
                  <a:outerShdw blurRad="76200" dist="63500" dir="2700000" algn="tl" rotWithShape="0">
                    <a:prstClr val="black"/>
                  </a:outerShdw>
                </a:effectLst>
              </a:rPr>
              <a:t>Interpreting Parables</a:t>
            </a:r>
            <a:endParaRPr lang="en-US" sz="7200" b="1" dirty="0">
              <a:solidFill>
                <a:srgbClr val="FFFF00"/>
              </a:solidFill>
              <a:effectLst>
                <a:outerShdw blurRad="76200" dist="63500" dir="2700000" algn="tl" rotWithShape="0">
                  <a:prstClr val="black"/>
                </a:outerShdw>
              </a:effectLst>
            </a:endParaRPr>
          </a:p>
        </p:txBody>
      </p:sp>
    </p:spTree>
  </p:cSld>
  <p:clrMapOvr>
    <a:masterClrMapping/>
  </p:clrMapOvr>
  <p:transition>
    <p:newsfla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62000"/>
          </a:xfrm>
        </p:spPr>
        <p:txBody>
          <a:bodyPr/>
          <a:lstStyle/>
          <a:p>
            <a:r>
              <a:rPr lang="en-US" b="1" dirty="0" smtClean="0">
                <a:solidFill>
                  <a:srgbClr val="FFFF00"/>
                </a:solidFill>
                <a:effectLst>
                  <a:outerShdw blurRad="76200" dist="63500" dir="5400000" algn="ctr" rotWithShape="0">
                    <a:schemeClr val="tx1"/>
                  </a:outerShdw>
                </a:effectLst>
              </a:rPr>
              <a:t>Interpreting Parables</a:t>
            </a:r>
            <a:endParaRPr lang="en-US" dirty="0">
              <a:effectLst>
                <a:outerShdw blurRad="76200" dist="63500" dir="5400000" algn="ctr" rotWithShape="0">
                  <a:schemeClr val="tx1"/>
                </a:outerShdw>
              </a:effectLst>
            </a:endParaRPr>
          </a:p>
        </p:txBody>
      </p:sp>
      <p:sp>
        <p:nvSpPr>
          <p:cNvPr id="4" name="Content Placeholder 3"/>
          <p:cNvSpPr>
            <a:spLocks noGrp="1"/>
          </p:cNvSpPr>
          <p:nvPr>
            <p:ph idx="1"/>
          </p:nvPr>
        </p:nvSpPr>
        <p:spPr>
          <a:xfrm>
            <a:off x="457200" y="914400"/>
            <a:ext cx="8229600" cy="5943600"/>
          </a:xfrm>
        </p:spPr>
        <p:txBody>
          <a:bodyPr>
            <a:normAutofit fontScale="92500" lnSpcReduction="20000"/>
          </a:bodyPr>
          <a:lstStyle/>
          <a:p>
            <a:r>
              <a:rPr lang="en-US" dirty="0" smtClean="0">
                <a:effectLst>
                  <a:glow rad="101600">
                    <a:srgbClr val="FFFF00">
                      <a:alpha val="60000"/>
                    </a:srgbClr>
                  </a:glow>
                </a:effectLst>
              </a:rPr>
              <a:t>A parable is a story that teaches a moral lesson or spiritual truth. </a:t>
            </a:r>
          </a:p>
          <a:p>
            <a:r>
              <a:rPr lang="en-US" dirty="0" smtClean="0">
                <a:effectLst>
                  <a:glow rad="101600">
                    <a:srgbClr val="FFFF00">
                      <a:alpha val="60000"/>
                    </a:srgbClr>
                  </a:glow>
                </a:effectLst>
              </a:rPr>
              <a:t>A parable is an extended simile – an illustration in which one set of circumstances is likened to another. </a:t>
            </a:r>
          </a:p>
          <a:p>
            <a:r>
              <a:rPr lang="en-US" dirty="0" smtClean="0">
                <a:effectLst>
                  <a:glow rad="101600">
                    <a:srgbClr val="FFFF00">
                      <a:alpha val="60000"/>
                    </a:srgbClr>
                  </a:glow>
                </a:effectLst>
              </a:rPr>
              <a:t>Although a parable is not usually factual, a parable is a story that is true to life. </a:t>
            </a:r>
          </a:p>
          <a:p>
            <a:r>
              <a:rPr lang="en-US" dirty="0" smtClean="0">
                <a:effectLst>
                  <a:glow rad="101600">
                    <a:srgbClr val="FFFF00">
                      <a:alpha val="60000"/>
                    </a:srgbClr>
                  </a:glow>
                </a:effectLst>
              </a:rPr>
              <a:t>A parable is usually designed to make one central point and the details of the parable will enforce that central point. </a:t>
            </a:r>
          </a:p>
          <a:p>
            <a:r>
              <a:rPr lang="en-US" dirty="0" smtClean="0">
                <a:effectLst>
                  <a:glow rad="101600">
                    <a:srgbClr val="FFFF00">
                      <a:alpha val="60000"/>
                    </a:srgbClr>
                  </a:glow>
                </a:effectLst>
              </a:rPr>
              <a:t>Do not assume that there is a specific spiritual meaning for </a:t>
            </a:r>
            <a:r>
              <a:rPr lang="en-US" u="sng" dirty="0" smtClean="0">
                <a:effectLst>
                  <a:glow rad="101600">
                    <a:srgbClr val="FFFF00">
                      <a:alpha val="60000"/>
                    </a:srgbClr>
                  </a:glow>
                </a:effectLst>
              </a:rPr>
              <a:t>every detail</a:t>
            </a:r>
            <a:r>
              <a:rPr lang="en-US" dirty="0" smtClean="0">
                <a:effectLst>
                  <a:glow rad="101600">
                    <a:srgbClr val="FFFF00">
                      <a:alpha val="60000"/>
                    </a:srgbClr>
                  </a:glow>
                </a:effectLst>
              </a:rPr>
              <a:t> of parable. Some things are given in the parable simply to complete the picture painted by the parable.</a:t>
            </a:r>
          </a:p>
          <a:p>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solidFill>
                  <a:srgbClr val="FFFF00"/>
                </a:solidFill>
                <a:effectLst>
                  <a:outerShdw blurRad="76200" dist="63500" dir="5400000" algn="ctr" rotWithShape="0">
                    <a:schemeClr val="tx1"/>
                  </a:outerShdw>
                </a:effectLst>
              </a:rPr>
              <a:t>Interpreting Parables</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r>
              <a:rPr lang="en-US" dirty="0" smtClean="0">
                <a:effectLst>
                  <a:glow rad="101600">
                    <a:srgbClr val="FFFF00">
                      <a:alpha val="60000"/>
                    </a:srgbClr>
                  </a:glow>
                </a:effectLst>
              </a:rPr>
              <a:t>When interpreting a parable, </a:t>
            </a:r>
            <a:r>
              <a:rPr lang="en-US" u="sng" dirty="0" smtClean="0">
                <a:effectLst>
                  <a:glow rad="101600">
                    <a:srgbClr val="FFFF00">
                      <a:alpha val="60000"/>
                    </a:srgbClr>
                  </a:glow>
                </a:effectLst>
              </a:rPr>
              <a:t>first</a:t>
            </a:r>
            <a:r>
              <a:rPr lang="en-US" dirty="0" smtClean="0">
                <a:effectLst>
                  <a:glow rad="101600">
                    <a:srgbClr val="FFFF00">
                      <a:alpha val="60000"/>
                    </a:srgbClr>
                  </a:glow>
                </a:effectLst>
              </a:rPr>
              <a:t> look for an explanation of the parable given in the context. </a:t>
            </a:r>
          </a:p>
          <a:p>
            <a:r>
              <a:rPr lang="en-US" dirty="0" smtClean="0">
                <a:effectLst>
                  <a:glow rad="101600">
                    <a:srgbClr val="FFFF00">
                      <a:alpha val="60000"/>
                    </a:srgbClr>
                  </a:glow>
                </a:effectLst>
              </a:rPr>
              <a:t>If such an explanation is given, do not try to find meanings beyond that.</a:t>
            </a:r>
          </a:p>
          <a:p>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vert="horz" lIns="91440" tIns="45720" rIns="91440" bIns="45720" rtlCol="0" anchor="ctr">
            <a:normAutofit/>
          </a:bodyPr>
          <a:lstStyle/>
          <a:p>
            <a:r>
              <a:rPr lang="en-US" sz="3600" b="1" dirty="0" smtClean="0">
                <a:solidFill>
                  <a:srgbClr val="FFFF00"/>
                </a:solidFill>
                <a:effectLst>
                  <a:outerShdw blurRad="76200" dist="63500" dir="5400000" algn="ctr" rotWithShape="0">
                    <a:schemeClr val="tx1"/>
                  </a:outerShdw>
                </a:effectLst>
              </a:rPr>
              <a:t>A Parable Where the Interpretation is Given</a:t>
            </a:r>
          </a:p>
        </p:txBody>
      </p:sp>
      <p:sp>
        <p:nvSpPr>
          <p:cNvPr id="3" name="Content Placeholder 2"/>
          <p:cNvSpPr>
            <a:spLocks noGrp="1"/>
          </p:cNvSpPr>
          <p:nvPr>
            <p:ph idx="1"/>
          </p:nvPr>
        </p:nvSpPr>
        <p:spPr>
          <a:xfrm>
            <a:off x="457200" y="914400"/>
            <a:ext cx="8229600" cy="5715000"/>
          </a:xfrm>
        </p:spPr>
        <p:txBody>
          <a:bodyPr>
            <a:normAutofit/>
          </a:bodyPr>
          <a:lstStyle/>
          <a:p>
            <a:r>
              <a:rPr lang="en-US" sz="2800" b="1" dirty="0" smtClean="0">
                <a:solidFill>
                  <a:srgbClr val="002F8E"/>
                </a:solidFill>
              </a:rPr>
              <a:t>Matthew 13:3-9 - </a:t>
            </a:r>
            <a:r>
              <a:rPr lang="en-US" sz="2800" i="1" dirty="0" smtClean="0">
                <a:solidFill>
                  <a:srgbClr val="002F8E"/>
                </a:solidFill>
              </a:rPr>
              <a:t>And [Jesus] told them many things in parables, saying: “A </a:t>
            </a:r>
            <a:r>
              <a:rPr lang="en-US" sz="2800" i="1" dirty="0" err="1" smtClean="0">
                <a:solidFill>
                  <a:srgbClr val="002F8E"/>
                </a:solidFill>
              </a:rPr>
              <a:t>sower</a:t>
            </a:r>
            <a:r>
              <a:rPr lang="en-US" sz="2800" i="1" dirty="0" smtClean="0">
                <a:solidFill>
                  <a:srgbClr val="002F8E"/>
                </a:solidFill>
              </a:rPr>
              <a:t> went out to </a:t>
            </a:r>
            <a:r>
              <a:rPr lang="en-US" sz="2800" i="1" dirty="0" err="1" smtClean="0">
                <a:solidFill>
                  <a:srgbClr val="002F8E"/>
                </a:solidFill>
              </a:rPr>
              <a:t>sow.</a:t>
            </a:r>
            <a:r>
              <a:rPr lang="en-US" sz="2800" i="1" dirty="0" smtClean="0">
                <a:solidFill>
                  <a:srgbClr val="002F8E"/>
                </a:solidFill>
              </a:rPr>
              <a:t> </a:t>
            </a:r>
            <a:r>
              <a:rPr lang="en-US" sz="2800" i="1" baseline="30000" dirty="0" smtClean="0">
                <a:solidFill>
                  <a:srgbClr val="002F8E"/>
                </a:solidFill>
              </a:rPr>
              <a:t>4</a:t>
            </a:r>
            <a:r>
              <a:rPr lang="en-US" sz="2800" i="1" dirty="0" smtClean="0">
                <a:solidFill>
                  <a:srgbClr val="002F8E"/>
                </a:solidFill>
              </a:rPr>
              <a:t> And as he sowed, some seeds fell along the path, and the birds came and devoured them. </a:t>
            </a:r>
            <a:r>
              <a:rPr lang="en-US" sz="2800" i="1" baseline="30000" dirty="0" smtClean="0">
                <a:solidFill>
                  <a:srgbClr val="002F8E"/>
                </a:solidFill>
              </a:rPr>
              <a:t>5</a:t>
            </a:r>
            <a:r>
              <a:rPr lang="en-US" sz="2800" i="1" dirty="0" smtClean="0">
                <a:solidFill>
                  <a:srgbClr val="002F8E"/>
                </a:solidFill>
              </a:rPr>
              <a:t> Other seeds fell on rocky ground, where they did not have much soil, and immediately they sprang up, since they had no depth of soil, </a:t>
            </a:r>
            <a:r>
              <a:rPr lang="en-US" sz="2800" i="1" baseline="30000" dirty="0" smtClean="0">
                <a:solidFill>
                  <a:srgbClr val="002F8E"/>
                </a:solidFill>
              </a:rPr>
              <a:t>6</a:t>
            </a:r>
            <a:r>
              <a:rPr lang="en-US" sz="2800" i="1" dirty="0" smtClean="0">
                <a:solidFill>
                  <a:srgbClr val="002F8E"/>
                </a:solidFill>
              </a:rPr>
              <a:t> but when the sun rose they were scorched. And since they had no root, they withered away. </a:t>
            </a:r>
            <a:r>
              <a:rPr lang="en-US" sz="2800" i="1" baseline="30000" dirty="0" smtClean="0">
                <a:solidFill>
                  <a:srgbClr val="002F8E"/>
                </a:solidFill>
              </a:rPr>
              <a:t>7</a:t>
            </a:r>
            <a:r>
              <a:rPr lang="en-US" sz="2800" i="1" dirty="0" smtClean="0">
                <a:solidFill>
                  <a:srgbClr val="002F8E"/>
                </a:solidFill>
              </a:rPr>
              <a:t> Other seeds fell among thorns, and the thorns grew up and choked them. </a:t>
            </a:r>
            <a:r>
              <a:rPr lang="en-US" sz="2800" i="1" baseline="30000" dirty="0" smtClean="0">
                <a:solidFill>
                  <a:srgbClr val="002F8E"/>
                </a:solidFill>
              </a:rPr>
              <a:t>8</a:t>
            </a:r>
            <a:r>
              <a:rPr lang="en-US" sz="2800" i="1" dirty="0" smtClean="0">
                <a:solidFill>
                  <a:srgbClr val="002F8E"/>
                </a:solidFill>
              </a:rPr>
              <a:t> Other seeds fell on good soil and produced grain, some a hundredfold, some sixty, some thirty. </a:t>
            </a:r>
            <a:r>
              <a:rPr lang="en-US" sz="2800" i="1" baseline="30000" dirty="0" smtClean="0">
                <a:solidFill>
                  <a:srgbClr val="002F8E"/>
                </a:solidFill>
              </a:rPr>
              <a:t>9</a:t>
            </a:r>
            <a:r>
              <a:rPr lang="en-US" sz="2800" i="1" dirty="0" smtClean="0">
                <a:solidFill>
                  <a:srgbClr val="002F8E"/>
                </a:solidFill>
              </a:rPr>
              <a:t> He who has ears, let him hear.”</a:t>
            </a:r>
            <a:endParaRPr lang="en-US" i="1" dirty="0">
              <a:effectLst>
                <a:glow rad="101600">
                  <a:srgbClr val="FFFF00">
                    <a:alpha val="60000"/>
                  </a:srgb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3600" b="1" dirty="0" smtClean="0">
                <a:solidFill>
                  <a:srgbClr val="FFFF00"/>
                </a:solidFill>
                <a:effectLst>
                  <a:outerShdw blurRad="76200" dist="63500" dir="5400000" algn="ctr" rotWithShape="0">
                    <a:schemeClr val="tx1"/>
                  </a:outerShdw>
                </a:effectLst>
              </a:rPr>
              <a:t>A Parable Where the Interpretation is Given</a:t>
            </a:r>
            <a:endParaRPr lang="en-US" sz="3600" dirty="0"/>
          </a:p>
        </p:txBody>
      </p:sp>
      <p:sp>
        <p:nvSpPr>
          <p:cNvPr id="3" name="Content Placeholder 2"/>
          <p:cNvSpPr>
            <a:spLocks noGrp="1"/>
          </p:cNvSpPr>
          <p:nvPr>
            <p:ph idx="1"/>
          </p:nvPr>
        </p:nvSpPr>
        <p:spPr>
          <a:xfrm>
            <a:off x="457200" y="838200"/>
            <a:ext cx="8229600" cy="6019800"/>
          </a:xfrm>
        </p:spPr>
        <p:txBody>
          <a:bodyPr>
            <a:normAutofit fontScale="85000" lnSpcReduction="20000"/>
          </a:bodyPr>
          <a:lstStyle/>
          <a:p>
            <a:r>
              <a:rPr lang="en-US" b="1" dirty="0" smtClean="0">
                <a:solidFill>
                  <a:srgbClr val="002F8E"/>
                </a:solidFill>
                <a:effectLst/>
              </a:rPr>
              <a:t>Matthew 13:18-23 - </a:t>
            </a:r>
            <a:r>
              <a:rPr lang="en-US" i="1" dirty="0" smtClean="0">
                <a:solidFill>
                  <a:srgbClr val="002F8E"/>
                </a:solidFill>
              </a:rPr>
              <a:t>“Hear then the parable of the </a:t>
            </a:r>
            <a:r>
              <a:rPr lang="en-US" i="1" dirty="0" err="1" smtClean="0">
                <a:solidFill>
                  <a:srgbClr val="002F8E"/>
                </a:solidFill>
              </a:rPr>
              <a:t>sower</a:t>
            </a:r>
            <a:r>
              <a:rPr lang="en-US" i="1" dirty="0" smtClean="0">
                <a:solidFill>
                  <a:srgbClr val="002F8E"/>
                </a:solidFill>
              </a:rPr>
              <a:t>: </a:t>
            </a:r>
            <a:r>
              <a:rPr lang="en-US" i="1" baseline="30000" dirty="0" smtClean="0">
                <a:solidFill>
                  <a:srgbClr val="002F8E"/>
                </a:solidFill>
              </a:rPr>
              <a:t>19</a:t>
            </a:r>
            <a:r>
              <a:rPr lang="en-US" i="1" dirty="0" smtClean="0">
                <a:solidFill>
                  <a:srgbClr val="002F8E"/>
                </a:solidFill>
              </a:rPr>
              <a:t> When anyone hears the word of the kingdom and does not understand it, the evil one comes and snatches away what has been sown in his heart. This is what was </a:t>
            </a:r>
            <a:r>
              <a:rPr lang="en-US" i="1" u="sng" dirty="0" smtClean="0">
                <a:solidFill>
                  <a:srgbClr val="002F8E"/>
                </a:solidFill>
              </a:rPr>
              <a:t>sown along the path</a:t>
            </a:r>
            <a:r>
              <a:rPr lang="en-US" i="1" dirty="0" smtClean="0">
                <a:solidFill>
                  <a:srgbClr val="002F8E"/>
                </a:solidFill>
              </a:rPr>
              <a:t>. </a:t>
            </a:r>
            <a:r>
              <a:rPr lang="en-US" i="1" baseline="30000" dirty="0" smtClean="0">
                <a:solidFill>
                  <a:srgbClr val="002F8E"/>
                </a:solidFill>
              </a:rPr>
              <a:t>20</a:t>
            </a:r>
            <a:r>
              <a:rPr lang="en-US" i="1" dirty="0" smtClean="0">
                <a:solidFill>
                  <a:srgbClr val="002F8E"/>
                </a:solidFill>
              </a:rPr>
              <a:t> As for what was </a:t>
            </a:r>
            <a:r>
              <a:rPr lang="en-US" i="1" u="sng" dirty="0" smtClean="0">
                <a:solidFill>
                  <a:srgbClr val="002F8E"/>
                </a:solidFill>
              </a:rPr>
              <a:t>sown on rocky ground</a:t>
            </a:r>
            <a:r>
              <a:rPr lang="en-US" i="1" dirty="0" smtClean="0">
                <a:solidFill>
                  <a:srgbClr val="002F8E"/>
                </a:solidFill>
              </a:rPr>
              <a:t>, this is the one who hears the word and immediately receives it with joy, </a:t>
            </a:r>
            <a:r>
              <a:rPr lang="en-US" i="1" baseline="30000" dirty="0" smtClean="0">
                <a:solidFill>
                  <a:srgbClr val="002F8E"/>
                </a:solidFill>
              </a:rPr>
              <a:t>21</a:t>
            </a:r>
            <a:r>
              <a:rPr lang="en-US" i="1" dirty="0" smtClean="0">
                <a:solidFill>
                  <a:srgbClr val="002F8E"/>
                </a:solidFill>
              </a:rPr>
              <a:t> yet he has no root in himself, but endures for a while, and when tribulation or persecution arises on account of the word, immediately he falls away. </a:t>
            </a:r>
            <a:r>
              <a:rPr lang="en-US" i="1" baseline="30000" dirty="0" smtClean="0">
                <a:solidFill>
                  <a:srgbClr val="002F8E"/>
                </a:solidFill>
              </a:rPr>
              <a:t>22</a:t>
            </a:r>
            <a:r>
              <a:rPr lang="en-US" i="1" dirty="0" smtClean="0">
                <a:solidFill>
                  <a:srgbClr val="002F8E"/>
                </a:solidFill>
              </a:rPr>
              <a:t> As for what was </a:t>
            </a:r>
            <a:r>
              <a:rPr lang="en-US" i="1" u="sng" dirty="0" smtClean="0">
                <a:solidFill>
                  <a:srgbClr val="002F8E"/>
                </a:solidFill>
              </a:rPr>
              <a:t>sown among thorns</a:t>
            </a:r>
            <a:r>
              <a:rPr lang="en-US" i="1" dirty="0" smtClean="0">
                <a:solidFill>
                  <a:srgbClr val="002F8E"/>
                </a:solidFill>
              </a:rPr>
              <a:t>, this is the one who hears the word, but the cares of the world and the deceitfulness of riches choke the word, and it proves unfruitful. </a:t>
            </a:r>
            <a:r>
              <a:rPr lang="en-US" i="1" baseline="30000" dirty="0" smtClean="0">
                <a:solidFill>
                  <a:srgbClr val="002F8E"/>
                </a:solidFill>
              </a:rPr>
              <a:t>23</a:t>
            </a:r>
            <a:r>
              <a:rPr lang="en-US" i="1" dirty="0" smtClean="0">
                <a:solidFill>
                  <a:srgbClr val="002F8E"/>
                </a:solidFill>
              </a:rPr>
              <a:t> As for what was </a:t>
            </a:r>
            <a:r>
              <a:rPr lang="en-US" i="1" u="sng" dirty="0" smtClean="0">
                <a:solidFill>
                  <a:srgbClr val="002F8E"/>
                </a:solidFill>
              </a:rPr>
              <a:t>sown on good soil</a:t>
            </a:r>
            <a:r>
              <a:rPr lang="en-US" i="1" dirty="0" smtClean="0">
                <a:solidFill>
                  <a:srgbClr val="002F8E"/>
                </a:solidFill>
              </a:rPr>
              <a:t>, this is the one who hears the word and understands it. He indeed bears fruit and yields, in one case a hundredfold, in another sixty, and in another thirty.”</a:t>
            </a:r>
            <a:endParaRPr lang="en-US" i="1" dirty="0">
              <a:solidFill>
                <a:srgbClr val="002F8E"/>
              </a:solidFill>
              <a:effectLst>
                <a:glow rad="101600">
                  <a:srgbClr val="FFFF00">
                    <a:alpha val="60000"/>
                  </a:srgb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solidFill>
                  <a:srgbClr val="FFFF00"/>
                </a:solidFill>
                <a:effectLst>
                  <a:outerShdw blurRad="76200" dist="63500" dir="5400000" algn="ctr" rotWithShape="0">
                    <a:schemeClr val="tx1"/>
                  </a:outerShdw>
                </a:effectLst>
              </a:rPr>
              <a:t>Interpreting Parables</a:t>
            </a:r>
            <a:endParaRPr lang="en-US" dirty="0"/>
          </a:p>
        </p:txBody>
      </p:sp>
      <p:sp>
        <p:nvSpPr>
          <p:cNvPr id="3" name="Content Placeholder 2"/>
          <p:cNvSpPr>
            <a:spLocks noGrp="1"/>
          </p:cNvSpPr>
          <p:nvPr>
            <p:ph idx="1"/>
          </p:nvPr>
        </p:nvSpPr>
        <p:spPr>
          <a:xfrm>
            <a:off x="457200" y="838200"/>
            <a:ext cx="8229600" cy="5943600"/>
          </a:xfrm>
        </p:spPr>
        <p:txBody>
          <a:bodyPr>
            <a:normAutofit/>
          </a:bodyPr>
          <a:lstStyle/>
          <a:p>
            <a:r>
              <a:rPr lang="en-US" dirty="0" smtClean="0">
                <a:effectLst>
                  <a:glow rad="101600">
                    <a:srgbClr val="FFFF00">
                      <a:alpha val="60000"/>
                    </a:srgbClr>
                  </a:glow>
                </a:effectLst>
              </a:rPr>
              <a:t>If an explanation of a parable is </a:t>
            </a:r>
            <a:r>
              <a:rPr lang="en-US" u="sng" dirty="0" smtClean="0">
                <a:effectLst>
                  <a:glow rad="101600">
                    <a:srgbClr val="FFFF00">
                      <a:alpha val="60000"/>
                    </a:srgbClr>
                  </a:glow>
                </a:effectLst>
              </a:rPr>
              <a:t>not</a:t>
            </a:r>
            <a:r>
              <a:rPr lang="en-US" dirty="0" smtClean="0">
                <a:effectLst>
                  <a:glow rad="101600">
                    <a:srgbClr val="FFFF00">
                      <a:alpha val="60000"/>
                    </a:srgbClr>
                  </a:glow>
                </a:effectLst>
              </a:rPr>
              <a:t> given then you will have to look at the </a:t>
            </a:r>
            <a:r>
              <a:rPr lang="en-US" u="sng" dirty="0" smtClean="0">
                <a:effectLst>
                  <a:glow rad="101600">
                    <a:srgbClr val="FFFF00">
                      <a:alpha val="60000"/>
                    </a:srgbClr>
                  </a:glow>
                </a:effectLst>
              </a:rPr>
              <a:t>context</a:t>
            </a:r>
            <a:r>
              <a:rPr lang="en-US" dirty="0" smtClean="0">
                <a:effectLst>
                  <a:glow rad="101600">
                    <a:srgbClr val="FFFF00">
                      <a:alpha val="60000"/>
                    </a:srgbClr>
                  </a:glow>
                </a:effectLst>
              </a:rPr>
              <a:t> of the parable to understand its intended meaning: </a:t>
            </a:r>
          </a:p>
          <a:p>
            <a:pPr lvl="1"/>
            <a:r>
              <a:rPr lang="en-US" dirty="0" smtClean="0">
                <a:effectLst>
                  <a:glow rad="101600">
                    <a:srgbClr val="FFFF00">
                      <a:alpha val="60000"/>
                    </a:srgbClr>
                  </a:glow>
                </a:effectLst>
              </a:rPr>
              <a:t>Why was the parable  told? What prompted it? </a:t>
            </a:r>
          </a:p>
          <a:p>
            <a:pPr lvl="1"/>
            <a:r>
              <a:rPr lang="en-US" dirty="0" smtClean="0">
                <a:effectLst>
                  <a:glow rad="101600">
                    <a:srgbClr val="FFFF00">
                      <a:alpha val="60000"/>
                    </a:srgbClr>
                  </a:glow>
                </a:effectLst>
              </a:rPr>
              <a:t>Are there other parables in the immediate context that address a similar idea to the parable in question?</a:t>
            </a:r>
          </a:p>
          <a:p>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b="1" dirty="0" smtClean="0">
                <a:solidFill>
                  <a:srgbClr val="FFFF00"/>
                </a:solidFill>
                <a:effectLst>
                  <a:outerShdw blurRad="76200" dist="63500" dir="5400000" algn="ctr" rotWithShape="0">
                    <a:schemeClr val="tx1"/>
                  </a:outerShdw>
                </a:effectLst>
              </a:rPr>
              <a:t>Using the Context to Interpret a Parable</a:t>
            </a:r>
            <a:endParaRPr lang="en-US" dirty="0"/>
          </a:p>
        </p:txBody>
      </p:sp>
      <p:sp>
        <p:nvSpPr>
          <p:cNvPr id="3" name="Content Placeholder 2"/>
          <p:cNvSpPr>
            <a:spLocks noGrp="1"/>
          </p:cNvSpPr>
          <p:nvPr>
            <p:ph idx="1"/>
          </p:nvPr>
        </p:nvSpPr>
        <p:spPr>
          <a:xfrm>
            <a:off x="457200" y="838200"/>
            <a:ext cx="8229600" cy="5943600"/>
          </a:xfrm>
        </p:spPr>
        <p:txBody>
          <a:bodyPr>
            <a:normAutofit/>
          </a:bodyPr>
          <a:lstStyle/>
          <a:p>
            <a:r>
              <a:rPr lang="en-US" dirty="0" smtClean="0">
                <a:effectLst>
                  <a:glow rad="101600">
                    <a:srgbClr val="FFFF00">
                      <a:alpha val="60000"/>
                    </a:srgbClr>
                  </a:glow>
                </a:effectLst>
              </a:rPr>
              <a:t>When interpreting  the parable of the “prodigal son” (Luke 15:11-32), for example, you should </a:t>
            </a:r>
            <a:r>
              <a:rPr lang="en-US" u="sng" dirty="0" smtClean="0">
                <a:effectLst>
                  <a:glow rad="101600">
                    <a:srgbClr val="FFFF00">
                      <a:alpha val="60000"/>
                    </a:srgbClr>
                  </a:glow>
                </a:effectLst>
              </a:rPr>
              <a:t>begin</a:t>
            </a:r>
            <a:r>
              <a:rPr lang="en-US" dirty="0" smtClean="0">
                <a:effectLst>
                  <a:glow rad="101600">
                    <a:srgbClr val="FFFF00">
                      <a:alpha val="60000"/>
                    </a:srgbClr>
                  </a:glow>
                </a:effectLst>
              </a:rPr>
              <a:t> by looking at the preceding context (15:1-10). </a:t>
            </a:r>
          </a:p>
          <a:p>
            <a:r>
              <a:rPr lang="en-US" dirty="0" smtClean="0">
                <a:effectLst>
                  <a:glow rad="101600">
                    <a:srgbClr val="FFFF00">
                      <a:alpha val="60000"/>
                    </a:srgbClr>
                  </a:glow>
                </a:effectLst>
              </a:rPr>
              <a:t>The parable of the prodigal son is sometimes cited as a text that was given to teach us how a parents should respond to wayward children.</a:t>
            </a:r>
          </a:p>
          <a:p>
            <a:r>
              <a:rPr lang="en-US" dirty="0" smtClean="0">
                <a:effectLst>
                  <a:glow rad="101600">
                    <a:srgbClr val="FFFF00">
                      <a:alpha val="60000"/>
                    </a:srgbClr>
                  </a:glow>
                </a:effectLst>
              </a:rPr>
              <a:t>Was that Jesus’ point in giving the parable? Let’s take a look at the context! </a:t>
            </a:r>
          </a:p>
          <a:p>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3600" b="1" dirty="0" smtClean="0">
                <a:solidFill>
                  <a:srgbClr val="FFFF00"/>
                </a:solidFill>
                <a:effectLst>
                  <a:outerShdw blurRad="76200" dist="63500" dir="5400000" algn="ctr" rotWithShape="0">
                    <a:schemeClr val="tx1"/>
                  </a:outerShdw>
                </a:effectLst>
              </a:rPr>
              <a:t>The Preceding Context to the “Prodigal Son”</a:t>
            </a:r>
            <a:endParaRPr lang="en-US" sz="3600" dirty="0"/>
          </a:p>
        </p:txBody>
      </p:sp>
      <p:sp>
        <p:nvSpPr>
          <p:cNvPr id="3" name="Content Placeholder 2"/>
          <p:cNvSpPr>
            <a:spLocks noGrp="1"/>
          </p:cNvSpPr>
          <p:nvPr>
            <p:ph idx="1"/>
          </p:nvPr>
        </p:nvSpPr>
        <p:spPr>
          <a:xfrm>
            <a:off x="457200" y="1066800"/>
            <a:ext cx="8229600" cy="5791200"/>
          </a:xfrm>
        </p:spPr>
        <p:txBody>
          <a:bodyPr>
            <a:normAutofit fontScale="85000" lnSpcReduction="10000"/>
          </a:bodyPr>
          <a:lstStyle/>
          <a:p>
            <a:r>
              <a:rPr lang="en-US" b="1" dirty="0" smtClean="0">
                <a:solidFill>
                  <a:srgbClr val="002F8E"/>
                </a:solidFill>
                <a:effectLst/>
              </a:rPr>
              <a:t>Luke 15:1-7 - </a:t>
            </a:r>
            <a:r>
              <a:rPr lang="en-US" i="1" dirty="0" smtClean="0">
                <a:solidFill>
                  <a:srgbClr val="002F8E"/>
                </a:solidFill>
                <a:effectLst/>
              </a:rPr>
              <a:t>Now the tax collectors and sinners were all drawing near to hear [Jesus]. </a:t>
            </a:r>
            <a:r>
              <a:rPr lang="en-US" i="1" baseline="30000" dirty="0" smtClean="0">
                <a:solidFill>
                  <a:srgbClr val="002F8E"/>
                </a:solidFill>
                <a:effectLst/>
              </a:rPr>
              <a:t>2</a:t>
            </a:r>
            <a:r>
              <a:rPr lang="en-US" i="1" dirty="0" smtClean="0">
                <a:solidFill>
                  <a:srgbClr val="002F8E"/>
                </a:solidFill>
                <a:effectLst/>
              </a:rPr>
              <a:t> And the Pharisees and the scribes grumbled, saying, "This man receives sinners and eats with them." </a:t>
            </a:r>
            <a:r>
              <a:rPr lang="en-US" i="1" baseline="30000" dirty="0" smtClean="0">
                <a:solidFill>
                  <a:srgbClr val="002F8E"/>
                </a:solidFill>
                <a:effectLst/>
              </a:rPr>
              <a:t>3</a:t>
            </a:r>
            <a:r>
              <a:rPr lang="en-US" i="1" dirty="0" smtClean="0">
                <a:solidFill>
                  <a:srgbClr val="002F8E"/>
                </a:solidFill>
                <a:effectLst/>
              </a:rPr>
              <a:t> So he told them this parable: </a:t>
            </a:r>
            <a:r>
              <a:rPr lang="en-US" i="1" baseline="30000" dirty="0" smtClean="0">
                <a:solidFill>
                  <a:srgbClr val="002F8E"/>
                </a:solidFill>
                <a:effectLst/>
              </a:rPr>
              <a:t>4</a:t>
            </a:r>
            <a:r>
              <a:rPr lang="en-US" i="1" dirty="0" smtClean="0">
                <a:solidFill>
                  <a:srgbClr val="002F8E"/>
                </a:solidFill>
                <a:effectLst/>
              </a:rPr>
              <a:t> "What man of you, having a hundred sheep, if he has lost one of them, does not leave the ninety-nine in the open country, and go after the one that is lost, until he finds it? </a:t>
            </a:r>
            <a:r>
              <a:rPr lang="en-US" i="1" baseline="30000" dirty="0" smtClean="0">
                <a:solidFill>
                  <a:srgbClr val="002F8E"/>
                </a:solidFill>
                <a:effectLst/>
              </a:rPr>
              <a:t>5</a:t>
            </a:r>
            <a:r>
              <a:rPr lang="en-US" i="1" dirty="0" smtClean="0">
                <a:solidFill>
                  <a:srgbClr val="002F8E"/>
                </a:solidFill>
                <a:effectLst/>
              </a:rPr>
              <a:t> And when he has found it, he lays it on his shoulders, rejoicing. </a:t>
            </a:r>
            <a:r>
              <a:rPr lang="en-US" i="1" baseline="30000" dirty="0" smtClean="0">
                <a:solidFill>
                  <a:srgbClr val="002F8E"/>
                </a:solidFill>
                <a:effectLst/>
              </a:rPr>
              <a:t>6</a:t>
            </a:r>
            <a:r>
              <a:rPr lang="en-US" i="1" dirty="0" smtClean="0">
                <a:solidFill>
                  <a:srgbClr val="002F8E"/>
                </a:solidFill>
                <a:effectLst/>
              </a:rPr>
              <a:t> And when he comes home, he calls together his friends and his neighbors, saying to them, 'Rejoice with me, for I have found my sheep that was lost.' </a:t>
            </a:r>
            <a:r>
              <a:rPr lang="en-US" i="1" baseline="30000" dirty="0" smtClean="0">
                <a:solidFill>
                  <a:srgbClr val="002F8E"/>
                </a:solidFill>
                <a:effectLst/>
              </a:rPr>
              <a:t>7</a:t>
            </a:r>
            <a:r>
              <a:rPr lang="en-US" i="1" dirty="0" smtClean="0">
                <a:solidFill>
                  <a:srgbClr val="002F8E"/>
                </a:solidFill>
                <a:effectLst/>
              </a:rPr>
              <a:t> Just so, I tell you, there will be more joy in heaven over one sinner who repents than over ninety-nine righteous persons who need no repentance. </a:t>
            </a:r>
            <a:endParaRPr lang="en-US" i="1" dirty="0">
              <a:solidFill>
                <a:srgbClr val="002F8E"/>
              </a:solidFill>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3600" b="1" dirty="0" smtClean="0">
                <a:solidFill>
                  <a:srgbClr val="FFFF00"/>
                </a:solidFill>
                <a:effectLst>
                  <a:outerShdw blurRad="76200" dist="63500" dir="5400000" algn="ctr" rotWithShape="0">
                    <a:schemeClr val="tx1"/>
                  </a:outerShdw>
                </a:effectLst>
              </a:rPr>
              <a:t>The Preceding Context to the “Prodigal Son”</a:t>
            </a:r>
            <a:endParaRPr lang="en-US" sz="3600" dirty="0"/>
          </a:p>
        </p:txBody>
      </p:sp>
      <p:sp>
        <p:nvSpPr>
          <p:cNvPr id="3" name="Content Placeholder 2"/>
          <p:cNvSpPr>
            <a:spLocks noGrp="1"/>
          </p:cNvSpPr>
          <p:nvPr>
            <p:ph idx="1"/>
          </p:nvPr>
        </p:nvSpPr>
        <p:spPr>
          <a:xfrm>
            <a:off x="457200" y="1066800"/>
            <a:ext cx="8229600" cy="5410200"/>
          </a:xfrm>
        </p:spPr>
        <p:txBody>
          <a:bodyPr>
            <a:normAutofit/>
          </a:bodyPr>
          <a:lstStyle/>
          <a:p>
            <a:r>
              <a:rPr lang="en-US" b="1" dirty="0" smtClean="0">
                <a:solidFill>
                  <a:srgbClr val="002F8E"/>
                </a:solidFill>
                <a:effectLst/>
              </a:rPr>
              <a:t>Luke 15:8-10 – </a:t>
            </a:r>
            <a:r>
              <a:rPr lang="en-US" i="1" dirty="0" smtClean="0">
                <a:solidFill>
                  <a:srgbClr val="002F8E"/>
                </a:solidFill>
                <a:effectLst/>
              </a:rPr>
              <a:t>“Or what woman, having ten silver coins, if she loses one coin, does not light a lamp and sweep the house and seek diligently until she finds it? </a:t>
            </a:r>
            <a:r>
              <a:rPr lang="en-US" i="1" baseline="30000" dirty="0" smtClean="0">
                <a:solidFill>
                  <a:srgbClr val="002F8E"/>
                </a:solidFill>
                <a:effectLst/>
              </a:rPr>
              <a:t>9</a:t>
            </a:r>
            <a:r>
              <a:rPr lang="en-US" i="1" dirty="0" smtClean="0">
                <a:solidFill>
                  <a:srgbClr val="002F8E"/>
                </a:solidFill>
                <a:effectLst/>
              </a:rPr>
              <a:t> And when she has found it, she calls together her friends and neighbors, saying, 'Rejoice with me, for I have found the coin that I had lost.' </a:t>
            </a:r>
            <a:r>
              <a:rPr lang="en-US" i="1" baseline="30000" dirty="0" smtClean="0">
                <a:solidFill>
                  <a:srgbClr val="002F8E"/>
                </a:solidFill>
                <a:effectLst/>
              </a:rPr>
              <a:t>10</a:t>
            </a:r>
            <a:r>
              <a:rPr lang="en-US" i="1" dirty="0" smtClean="0">
                <a:solidFill>
                  <a:srgbClr val="002F8E"/>
                </a:solidFill>
                <a:effectLst/>
              </a:rPr>
              <a:t> Just so, I tell you, there is joy before the angels of God over one sinner who repents.”</a:t>
            </a:r>
            <a:endParaRPr lang="en-US" i="1" dirty="0">
              <a:solidFill>
                <a:srgbClr val="002F8E"/>
              </a:solidFill>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7"/>
          <p:cNvGrpSpPr>
            <a:grpSpLocks/>
          </p:cNvGrpSpPr>
          <p:nvPr/>
        </p:nvGrpSpPr>
        <p:grpSpPr bwMode="auto">
          <a:xfrm>
            <a:off x="4152900" y="3689350"/>
            <a:ext cx="3940175" cy="1063625"/>
            <a:chOff x="2616" y="2324"/>
            <a:chExt cx="2482" cy="670"/>
          </a:xfrm>
        </p:grpSpPr>
        <p:sp>
          <p:nvSpPr>
            <p:cNvPr id="11285" name="Text Box 21"/>
            <p:cNvSpPr txBox="1">
              <a:spLocks noChangeArrowheads="1"/>
            </p:cNvSpPr>
            <p:nvPr/>
          </p:nvSpPr>
          <p:spPr bwMode="auto">
            <a:xfrm>
              <a:off x="3504" y="2352"/>
              <a:ext cx="1110" cy="642"/>
            </a:xfrm>
            <a:prstGeom prst="rect">
              <a:avLst/>
            </a:prstGeom>
            <a:noFill/>
            <a:ln w="12700" algn="ctr">
              <a:solidFill>
                <a:schemeClr val="tx1"/>
              </a:solidFill>
              <a:miter lim="800000"/>
              <a:headEnd/>
              <a:tailEnd/>
            </a:ln>
            <a:effectLst/>
          </p:spPr>
          <p:txBody>
            <a:bodyPr>
              <a:spAutoFit/>
            </a:bodyPr>
            <a:lstStyle/>
            <a:p>
              <a:pPr algn="ctr" eaLnBrk="0" hangingPunct="0"/>
              <a:r>
                <a:rPr lang="en-US" sz="2000" b="1" i="1" dirty="0">
                  <a:latin typeface="Times New Roman" pitchFamily="18" charset="0"/>
                </a:rPr>
                <a:t>Observation</a:t>
              </a:r>
              <a:br>
                <a:rPr lang="en-US" sz="2000" b="1" i="1" dirty="0">
                  <a:latin typeface="Times New Roman" pitchFamily="18" charset="0"/>
                </a:rPr>
              </a:br>
              <a:r>
                <a:rPr lang="en-US" sz="2000" b="1" i="1" dirty="0">
                  <a:latin typeface="Times New Roman" pitchFamily="18" charset="0"/>
                </a:rPr>
                <a:t>and</a:t>
              </a:r>
              <a:br>
                <a:rPr lang="en-US" sz="2000" b="1" i="1" dirty="0">
                  <a:latin typeface="Times New Roman" pitchFamily="18" charset="0"/>
                </a:rPr>
              </a:br>
              <a:r>
                <a:rPr lang="en-US" sz="2000" b="1" i="1" dirty="0">
                  <a:latin typeface="Times New Roman" pitchFamily="18" charset="0"/>
                </a:rPr>
                <a:t> Interpretation</a:t>
              </a:r>
            </a:p>
          </p:txBody>
        </p:sp>
        <p:cxnSp>
          <p:nvCxnSpPr>
            <p:cNvPr id="11313" name="AutoShape 49"/>
            <p:cNvCxnSpPr>
              <a:cxnSpLocks noChangeShapeType="1"/>
              <a:stCxn id="11285" idx="3"/>
              <a:endCxn id="0" idx="0"/>
            </p:cNvCxnSpPr>
            <p:nvPr/>
          </p:nvCxnSpPr>
          <p:spPr bwMode="auto">
            <a:xfrm>
              <a:off x="4614" y="2673"/>
              <a:ext cx="484" cy="111"/>
            </a:xfrm>
            <a:prstGeom prst="bentConnector2">
              <a:avLst/>
            </a:prstGeom>
            <a:noFill/>
            <a:ln w="127000">
              <a:solidFill>
                <a:srgbClr val="008080"/>
              </a:solidFill>
              <a:miter lim="800000"/>
              <a:headEnd/>
              <a:tailEnd type="none" w="lg" len="med"/>
            </a:ln>
            <a:effectLst/>
          </p:spPr>
        </p:cxnSp>
        <p:cxnSp>
          <p:nvCxnSpPr>
            <p:cNvPr id="11314" name="AutoShape 50"/>
            <p:cNvCxnSpPr>
              <a:cxnSpLocks noChangeShapeType="1"/>
              <a:stCxn id="11285" idx="1"/>
              <a:endCxn id="0" idx="2"/>
            </p:cNvCxnSpPr>
            <p:nvPr/>
          </p:nvCxnSpPr>
          <p:spPr bwMode="auto">
            <a:xfrm rot="10800000">
              <a:off x="2616" y="2324"/>
              <a:ext cx="888" cy="349"/>
            </a:xfrm>
            <a:prstGeom prst="bentConnector2">
              <a:avLst/>
            </a:prstGeom>
            <a:noFill/>
            <a:ln w="127000">
              <a:solidFill>
                <a:srgbClr val="008080"/>
              </a:solidFill>
              <a:miter lim="800000"/>
              <a:headEnd/>
              <a:tailEnd type="stealth" w="lg" len="med"/>
            </a:ln>
            <a:effectLst/>
          </p:spPr>
        </p:cxnSp>
      </p:grpSp>
      <p:grpSp>
        <p:nvGrpSpPr>
          <p:cNvPr id="3" name="Group 108"/>
          <p:cNvGrpSpPr>
            <a:grpSpLocks/>
          </p:cNvGrpSpPr>
          <p:nvPr/>
        </p:nvGrpSpPr>
        <p:grpSpPr bwMode="auto">
          <a:xfrm>
            <a:off x="3352800" y="1320800"/>
            <a:ext cx="1557338" cy="1270000"/>
            <a:chOff x="2112" y="832"/>
            <a:chExt cx="981" cy="800"/>
          </a:xfrm>
        </p:grpSpPr>
        <p:sp>
          <p:nvSpPr>
            <p:cNvPr id="11286" name="Text Box 22"/>
            <p:cNvSpPr txBox="1">
              <a:spLocks noChangeArrowheads="1"/>
            </p:cNvSpPr>
            <p:nvPr/>
          </p:nvSpPr>
          <p:spPr bwMode="auto">
            <a:xfrm>
              <a:off x="2112" y="1008"/>
              <a:ext cx="981" cy="258"/>
            </a:xfrm>
            <a:prstGeom prst="rect">
              <a:avLst/>
            </a:prstGeom>
            <a:noFill/>
            <a:ln w="12700" algn="ctr">
              <a:solidFill>
                <a:schemeClr val="tx1"/>
              </a:solidFill>
              <a:miter lim="800000"/>
              <a:headEnd/>
              <a:tailEnd/>
            </a:ln>
            <a:effectLst/>
          </p:spPr>
          <p:txBody>
            <a:bodyPr>
              <a:spAutoFit/>
            </a:bodyPr>
            <a:lstStyle/>
            <a:p>
              <a:pPr algn="ctr" eaLnBrk="0" hangingPunct="0"/>
              <a:r>
                <a:rPr lang="en-US" sz="2000" b="1" i="1" dirty="0">
                  <a:latin typeface="Times New Roman" pitchFamily="18" charset="0"/>
                </a:rPr>
                <a:t>Illumination</a:t>
              </a:r>
            </a:p>
          </p:txBody>
        </p:sp>
        <p:cxnSp>
          <p:nvCxnSpPr>
            <p:cNvPr id="11315" name="AutoShape 51"/>
            <p:cNvCxnSpPr>
              <a:cxnSpLocks noChangeShapeType="1"/>
              <a:stCxn id="11286" idx="0"/>
              <a:endCxn id="11322" idx="3"/>
            </p:cNvCxnSpPr>
            <p:nvPr/>
          </p:nvCxnSpPr>
          <p:spPr bwMode="auto">
            <a:xfrm flipV="1">
              <a:off x="2603" y="832"/>
              <a:ext cx="17" cy="176"/>
            </a:xfrm>
            <a:prstGeom prst="straightConnector1">
              <a:avLst/>
            </a:prstGeom>
            <a:noFill/>
            <a:ln w="127000">
              <a:solidFill>
                <a:srgbClr val="008080"/>
              </a:solidFill>
              <a:round/>
              <a:headEnd/>
              <a:tailEnd type="none" w="lg" len="med"/>
            </a:ln>
            <a:effectLst/>
          </p:spPr>
        </p:cxnSp>
        <p:cxnSp>
          <p:nvCxnSpPr>
            <p:cNvPr id="11316" name="AutoShape 52"/>
            <p:cNvCxnSpPr>
              <a:cxnSpLocks noChangeShapeType="1"/>
              <a:stCxn id="11286" idx="2"/>
              <a:endCxn id="0" idx="0"/>
            </p:cNvCxnSpPr>
            <p:nvPr/>
          </p:nvCxnSpPr>
          <p:spPr bwMode="auto">
            <a:xfrm>
              <a:off x="2603" y="1266"/>
              <a:ext cx="13" cy="366"/>
            </a:xfrm>
            <a:prstGeom prst="straightConnector1">
              <a:avLst/>
            </a:prstGeom>
            <a:noFill/>
            <a:ln w="127000">
              <a:solidFill>
                <a:srgbClr val="008080"/>
              </a:solidFill>
              <a:round/>
              <a:headEnd/>
              <a:tailEnd type="stealth" w="lg" len="med"/>
            </a:ln>
            <a:effectLst/>
          </p:spPr>
        </p:cxnSp>
      </p:grpSp>
      <p:grpSp>
        <p:nvGrpSpPr>
          <p:cNvPr id="4" name="Group 109"/>
          <p:cNvGrpSpPr>
            <a:grpSpLocks/>
          </p:cNvGrpSpPr>
          <p:nvPr/>
        </p:nvGrpSpPr>
        <p:grpSpPr bwMode="auto">
          <a:xfrm>
            <a:off x="5029200" y="2438400"/>
            <a:ext cx="3694113" cy="701675"/>
            <a:chOff x="3168" y="1536"/>
            <a:chExt cx="2327" cy="442"/>
          </a:xfrm>
        </p:grpSpPr>
        <p:sp>
          <p:nvSpPr>
            <p:cNvPr id="11287" name="Text Box 23"/>
            <p:cNvSpPr txBox="1">
              <a:spLocks noChangeArrowheads="1"/>
            </p:cNvSpPr>
            <p:nvPr/>
          </p:nvSpPr>
          <p:spPr bwMode="auto">
            <a:xfrm>
              <a:off x="4080" y="1536"/>
              <a:ext cx="911" cy="258"/>
            </a:xfrm>
            <a:prstGeom prst="rect">
              <a:avLst/>
            </a:prstGeom>
            <a:noFill/>
            <a:ln w="12700" algn="ctr">
              <a:solidFill>
                <a:schemeClr val="tx1"/>
              </a:solidFill>
              <a:miter lim="800000"/>
              <a:headEnd/>
              <a:tailEnd/>
            </a:ln>
            <a:effectLst/>
          </p:spPr>
          <p:txBody>
            <a:bodyPr>
              <a:spAutoFit/>
            </a:bodyPr>
            <a:lstStyle/>
            <a:p>
              <a:pPr algn="ctr" eaLnBrk="0" hangingPunct="0"/>
              <a:r>
                <a:rPr lang="en-US" sz="2000" b="1" i="1" dirty="0">
                  <a:latin typeface="Times New Roman" pitchFamily="18" charset="0"/>
                </a:rPr>
                <a:t>Application</a:t>
              </a:r>
            </a:p>
          </p:txBody>
        </p:sp>
        <p:cxnSp>
          <p:nvCxnSpPr>
            <p:cNvPr id="11317" name="AutoShape 53"/>
            <p:cNvCxnSpPr>
              <a:cxnSpLocks noChangeShapeType="1"/>
              <a:stCxn id="11287" idx="1"/>
              <a:endCxn id="0" idx="3"/>
            </p:cNvCxnSpPr>
            <p:nvPr/>
          </p:nvCxnSpPr>
          <p:spPr bwMode="auto">
            <a:xfrm flipH="1">
              <a:off x="3168" y="1665"/>
              <a:ext cx="912" cy="313"/>
            </a:xfrm>
            <a:prstGeom prst="straightConnector1">
              <a:avLst/>
            </a:prstGeom>
            <a:noFill/>
            <a:ln w="127000">
              <a:solidFill>
                <a:srgbClr val="008080"/>
              </a:solidFill>
              <a:round/>
              <a:headEnd/>
              <a:tailEnd type="none" w="lg" len="med"/>
            </a:ln>
            <a:effectLst/>
          </p:spPr>
        </p:cxnSp>
        <p:cxnSp>
          <p:nvCxnSpPr>
            <p:cNvPr id="11318" name="AutoShape 54"/>
            <p:cNvCxnSpPr>
              <a:cxnSpLocks noChangeShapeType="1"/>
              <a:stCxn id="11287" idx="3"/>
            </p:cNvCxnSpPr>
            <p:nvPr/>
          </p:nvCxnSpPr>
          <p:spPr bwMode="auto">
            <a:xfrm flipV="1">
              <a:off x="4991" y="1649"/>
              <a:ext cx="504" cy="16"/>
            </a:xfrm>
            <a:prstGeom prst="straightConnector1">
              <a:avLst/>
            </a:prstGeom>
            <a:noFill/>
            <a:ln w="127000">
              <a:solidFill>
                <a:srgbClr val="008080"/>
              </a:solidFill>
              <a:round/>
              <a:headEnd/>
              <a:tailEnd type="stealth" w="lg" len="med"/>
            </a:ln>
            <a:effectLst/>
          </p:spPr>
        </p:cxnSp>
      </p:grpSp>
      <p:sp>
        <p:nvSpPr>
          <p:cNvPr id="11322" name="AutoShape 58"/>
          <p:cNvSpPr>
            <a:spLocks noChangeArrowheads="1"/>
          </p:cNvSpPr>
          <p:nvPr/>
        </p:nvSpPr>
        <p:spPr bwMode="auto">
          <a:xfrm>
            <a:off x="3454400" y="123825"/>
            <a:ext cx="1409700" cy="1196975"/>
          </a:xfrm>
          <a:prstGeom prst="triangle">
            <a:avLst>
              <a:gd name="adj" fmla="val 50000"/>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spAutoFit/>
          </a:bodyPr>
          <a:lstStyle/>
          <a:p>
            <a:pPr algn="ctr"/>
            <a:r>
              <a:rPr lang="en-US" sz="2400" b="1" dirty="0"/>
              <a:t>God</a:t>
            </a:r>
          </a:p>
        </p:txBody>
      </p:sp>
      <p:grpSp>
        <p:nvGrpSpPr>
          <p:cNvPr id="5" name="Group 103"/>
          <p:cNvGrpSpPr>
            <a:grpSpLocks/>
          </p:cNvGrpSpPr>
          <p:nvPr/>
        </p:nvGrpSpPr>
        <p:grpSpPr bwMode="auto">
          <a:xfrm>
            <a:off x="762000" y="457200"/>
            <a:ext cx="3044825" cy="2771775"/>
            <a:chOff x="480" y="288"/>
            <a:chExt cx="1918" cy="1746"/>
          </a:xfrm>
        </p:grpSpPr>
        <p:sp>
          <p:nvSpPr>
            <p:cNvPr id="11281" name="Text Box 17"/>
            <p:cNvSpPr txBox="1">
              <a:spLocks noChangeArrowheads="1"/>
            </p:cNvSpPr>
            <p:nvPr/>
          </p:nvSpPr>
          <p:spPr bwMode="auto">
            <a:xfrm>
              <a:off x="912" y="288"/>
              <a:ext cx="849" cy="258"/>
            </a:xfrm>
            <a:prstGeom prst="rect">
              <a:avLst/>
            </a:prstGeom>
            <a:noFill/>
            <a:ln w="12700">
              <a:solidFill>
                <a:schemeClr val="tx1"/>
              </a:solidFill>
              <a:miter lim="800000"/>
              <a:headEnd/>
              <a:tailEnd/>
            </a:ln>
            <a:effectLst/>
          </p:spPr>
          <p:txBody>
            <a:bodyPr>
              <a:spAutoFit/>
            </a:bodyPr>
            <a:lstStyle/>
            <a:p>
              <a:pPr eaLnBrk="0" hangingPunct="0"/>
              <a:r>
                <a:rPr lang="en-US" sz="2000" b="1" i="1" dirty="0">
                  <a:latin typeface="Times New Roman" pitchFamily="18" charset="0"/>
                </a:rPr>
                <a:t>Revelation</a:t>
              </a:r>
              <a:endParaRPr lang="en-US" sz="2000" dirty="0">
                <a:latin typeface="Times New Roman" pitchFamily="18" charset="0"/>
              </a:endParaRPr>
            </a:p>
          </p:txBody>
        </p:sp>
        <p:cxnSp>
          <p:nvCxnSpPr>
            <p:cNvPr id="11292" name="AutoShape 28"/>
            <p:cNvCxnSpPr>
              <a:cxnSpLocks noChangeShapeType="1"/>
              <a:stCxn id="11281" idx="1"/>
              <a:endCxn id="0" idx="0"/>
            </p:cNvCxnSpPr>
            <p:nvPr/>
          </p:nvCxnSpPr>
          <p:spPr bwMode="auto">
            <a:xfrm rot="10800000" flipV="1">
              <a:off x="741" y="417"/>
              <a:ext cx="171" cy="495"/>
            </a:xfrm>
            <a:prstGeom prst="bentConnector2">
              <a:avLst/>
            </a:prstGeom>
            <a:noFill/>
            <a:ln w="127000">
              <a:solidFill>
                <a:srgbClr val="008080"/>
              </a:solidFill>
              <a:miter lim="800000"/>
              <a:headEnd/>
              <a:tailEnd type="stealth" w="lg" len="med"/>
            </a:ln>
            <a:effectLst/>
          </p:spPr>
        </p:cxnSp>
        <p:cxnSp>
          <p:nvCxnSpPr>
            <p:cNvPr id="11299" name="AutoShape 35"/>
            <p:cNvCxnSpPr>
              <a:cxnSpLocks noChangeShapeType="1"/>
              <a:stCxn id="11322" idx="1"/>
              <a:endCxn id="11281" idx="3"/>
            </p:cNvCxnSpPr>
            <p:nvPr/>
          </p:nvCxnSpPr>
          <p:spPr bwMode="auto">
            <a:xfrm flipH="1" flipV="1">
              <a:off x="1761" y="417"/>
              <a:ext cx="637" cy="38"/>
            </a:xfrm>
            <a:prstGeom prst="straightConnector1">
              <a:avLst/>
            </a:prstGeom>
            <a:noFill/>
            <a:ln w="127000">
              <a:solidFill>
                <a:srgbClr val="008080"/>
              </a:solidFill>
              <a:round/>
              <a:headEnd/>
              <a:tailEnd type="none" w="lg" len="med"/>
            </a:ln>
            <a:effectLst/>
          </p:spPr>
        </p:cxnSp>
        <p:pic>
          <p:nvPicPr>
            <p:cNvPr id="11325" name="Picture 61" descr="bd07697_.wmf (29954 bytes)"/>
            <p:cNvPicPr>
              <a:picLocks noChangeAspect="1" noChangeArrowheads="1"/>
            </p:cNvPicPr>
            <p:nvPr/>
          </p:nvPicPr>
          <p:blipFill>
            <a:blip r:embed="rId4" cstate="print"/>
            <a:srcRect/>
            <a:stretch>
              <a:fillRect/>
            </a:stretch>
          </p:blipFill>
          <p:spPr bwMode="auto">
            <a:xfrm>
              <a:off x="480" y="912"/>
              <a:ext cx="522" cy="1122"/>
            </a:xfrm>
            <a:prstGeom prst="rect">
              <a:avLst/>
            </a:prstGeom>
            <a:noFill/>
          </p:spPr>
        </p:pic>
        <p:sp>
          <p:nvSpPr>
            <p:cNvPr id="11333" name="Text Box 69"/>
            <p:cNvSpPr txBox="1">
              <a:spLocks noChangeArrowheads="1"/>
            </p:cNvSpPr>
            <p:nvPr/>
          </p:nvSpPr>
          <p:spPr bwMode="auto">
            <a:xfrm>
              <a:off x="950" y="887"/>
              <a:ext cx="868" cy="404"/>
            </a:xfrm>
            <a:prstGeom prst="rect">
              <a:avLst/>
            </a:prstGeom>
            <a:noFill/>
            <a:ln w="9525">
              <a:noFill/>
              <a:miter lim="800000"/>
              <a:headEnd/>
              <a:tailEnd/>
            </a:ln>
            <a:effectLst/>
          </p:spPr>
          <p:txBody>
            <a:bodyPr wrap="none">
              <a:spAutoFit/>
            </a:bodyPr>
            <a:lstStyle/>
            <a:p>
              <a:r>
                <a:rPr lang="en-US" b="1" dirty="0"/>
                <a:t>Prophet</a:t>
              </a:r>
            </a:p>
            <a:p>
              <a:r>
                <a:rPr lang="en-US" b="1" dirty="0"/>
                <a:t> or Apostle</a:t>
              </a:r>
            </a:p>
          </p:txBody>
        </p:sp>
      </p:grpSp>
      <p:grpSp>
        <p:nvGrpSpPr>
          <p:cNvPr id="6" name="Group 104"/>
          <p:cNvGrpSpPr>
            <a:grpSpLocks/>
          </p:cNvGrpSpPr>
          <p:nvPr/>
        </p:nvGrpSpPr>
        <p:grpSpPr bwMode="auto">
          <a:xfrm>
            <a:off x="457200" y="3228975"/>
            <a:ext cx="2470150" cy="2638425"/>
            <a:chOff x="288" y="2034"/>
            <a:chExt cx="1556" cy="1662"/>
          </a:xfrm>
        </p:grpSpPr>
        <p:sp>
          <p:nvSpPr>
            <p:cNvPr id="11282" name="Text Box 18"/>
            <p:cNvSpPr txBox="1">
              <a:spLocks noChangeArrowheads="1"/>
            </p:cNvSpPr>
            <p:nvPr/>
          </p:nvSpPr>
          <p:spPr bwMode="auto">
            <a:xfrm>
              <a:off x="288" y="2335"/>
              <a:ext cx="884" cy="258"/>
            </a:xfrm>
            <a:prstGeom prst="rect">
              <a:avLst/>
            </a:prstGeom>
            <a:noFill/>
            <a:ln w="12700" algn="ctr">
              <a:solidFill>
                <a:schemeClr val="tx1"/>
              </a:solidFill>
              <a:miter lim="800000"/>
              <a:headEnd/>
              <a:tailEnd/>
            </a:ln>
            <a:effectLst/>
          </p:spPr>
          <p:txBody>
            <a:bodyPr>
              <a:spAutoFit/>
            </a:bodyPr>
            <a:lstStyle/>
            <a:p>
              <a:pPr eaLnBrk="0" hangingPunct="0"/>
              <a:r>
                <a:rPr lang="en-US" sz="2000" b="1" i="1" dirty="0">
                  <a:latin typeface="Times New Roman" pitchFamily="18" charset="0"/>
                </a:rPr>
                <a:t>Inspiration</a:t>
              </a:r>
            </a:p>
          </p:txBody>
        </p:sp>
        <p:cxnSp>
          <p:nvCxnSpPr>
            <p:cNvPr id="11301" name="AutoShape 37"/>
            <p:cNvCxnSpPr>
              <a:cxnSpLocks noChangeShapeType="1"/>
              <a:stCxn id="0" idx="2"/>
              <a:endCxn id="11282" idx="0"/>
            </p:cNvCxnSpPr>
            <p:nvPr/>
          </p:nvCxnSpPr>
          <p:spPr bwMode="auto">
            <a:xfrm flipH="1">
              <a:off x="730" y="2034"/>
              <a:ext cx="11" cy="301"/>
            </a:xfrm>
            <a:prstGeom prst="straightConnector1">
              <a:avLst/>
            </a:prstGeom>
            <a:noFill/>
            <a:ln w="127000">
              <a:solidFill>
                <a:srgbClr val="008080"/>
              </a:solidFill>
              <a:round/>
              <a:headEnd/>
              <a:tailEnd type="none" w="lg" len="med"/>
            </a:ln>
            <a:effectLst/>
          </p:spPr>
        </p:cxnSp>
        <p:cxnSp>
          <p:nvCxnSpPr>
            <p:cNvPr id="11304" name="AutoShape 40"/>
            <p:cNvCxnSpPr>
              <a:cxnSpLocks noChangeShapeType="1"/>
              <a:stCxn id="11282" idx="2"/>
              <a:endCxn id="0" idx="0"/>
            </p:cNvCxnSpPr>
            <p:nvPr/>
          </p:nvCxnSpPr>
          <p:spPr bwMode="auto">
            <a:xfrm>
              <a:off x="730" y="2593"/>
              <a:ext cx="13" cy="527"/>
            </a:xfrm>
            <a:prstGeom prst="straightConnector1">
              <a:avLst/>
            </a:prstGeom>
            <a:noFill/>
            <a:ln w="127000">
              <a:solidFill>
                <a:srgbClr val="008080"/>
              </a:solidFill>
              <a:round/>
              <a:headEnd/>
              <a:tailEnd type="stealth" w="lg" len="med"/>
            </a:ln>
            <a:effectLst/>
          </p:spPr>
        </p:cxnSp>
        <p:pic>
          <p:nvPicPr>
            <p:cNvPr id="11335" name="Picture 71" descr="scroll6.wmf (2754 bytes)"/>
            <p:cNvPicPr>
              <a:picLocks noChangeAspect="1" noChangeArrowheads="1"/>
            </p:cNvPicPr>
            <p:nvPr/>
          </p:nvPicPr>
          <p:blipFill>
            <a:blip r:embed="rId5" cstate="print"/>
            <a:srcRect/>
            <a:stretch>
              <a:fillRect/>
            </a:stretch>
          </p:blipFill>
          <p:spPr bwMode="auto">
            <a:xfrm>
              <a:off x="480" y="3120"/>
              <a:ext cx="526" cy="576"/>
            </a:xfrm>
            <a:prstGeom prst="rect">
              <a:avLst/>
            </a:prstGeom>
            <a:noFill/>
          </p:spPr>
        </p:pic>
        <p:sp>
          <p:nvSpPr>
            <p:cNvPr id="11337" name="Text Box 73"/>
            <p:cNvSpPr txBox="1">
              <a:spLocks noChangeArrowheads="1"/>
            </p:cNvSpPr>
            <p:nvPr/>
          </p:nvSpPr>
          <p:spPr bwMode="auto">
            <a:xfrm>
              <a:off x="960" y="3168"/>
              <a:ext cx="884" cy="404"/>
            </a:xfrm>
            <a:prstGeom prst="rect">
              <a:avLst/>
            </a:prstGeom>
            <a:noFill/>
            <a:ln w="9525">
              <a:noFill/>
              <a:miter lim="800000"/>
              <a:headEnd/>
              <a:tailEnd/>
            </a:ln>
            <a:effectLst/>
          </p:spPr>
          <p:txBody>
            <a:bodyPr wrap="none">
              <a:spAutoFit/>
            </a:bodyPr>
            <a:lstStyle/>
            <a:p>
              <a:r>
                <a:rPr lang="en-US" b="1" dirty="0"/>
                <a:t>Original </a:t>
              </a:r>
            </a:p>
            <a:p>
              <a:r>
                <a:rPr lang="en-US" b="1" dirty="0"/>
                <a:t>Manuscript</a:t>
              </a:r>
            </a:p>
          </p:txBody>
        </p:sp>
      </p:grpSp>
      <p:grpSp>
        <p:nvGrpSpPr>
          <p:cNvPr id="7" name="Group 105"/>
          <p:cNvGrpSpPr>
            <a:grpSpLocks/>
          </p:cNvGrpSpPr>
          <p:nvPr/>
        </p:nvGrpSpPr>
        <p:grpSpPr bwMode="auto">
          <a:xfrm>
            <a:off x="1179513" y="5334000"/>
            <a:ext cx="5329237" cy="1524000"/>
            <a:chOff x="743" y="3360"/>
            <a:chExt cx="3357" cy="960"/>
          </a:xfrm>
        </p:grpSpPr>
        <p:sp>
          <p:nvSpPr>
            <p:cNvPr id="11283" name="Text Box 19"/>
            <p:cNvSpPr txBox="1">
              <a:spLocks noChangeArrowheads="1"/>
            </p:cNvSpPr>
            <p:nvPr/>
          </p:nvSpPr>
          <p:spPr bwMode="auto">
            <a:xfrm>
              <a:off x="960" y="3792"/>
              <a:ext cx="1044" cy="258"/>
            </a:xfrm>
            <a:prstGeom prst="rect">
              <a:avLst/>
            </a:prstGeom>
            <a:noFill/>
            <a:ln w="12700" algn="ctr">
              <a:solidFill>
                <a:schemeClr val="tx1"/>
              </a:solidFill>
              <a:miter lim="800000"/>
              <a:headEnd/>
              <a:tailEnd/>
            </a:ln>
            <a:effectLst/>
          </p:spPr>
          <p:txBody>
            <a:bodyPr>
              <a:spAutoFit/>
            </a:bodyPr>
            <a:lstStyle/>
            <a:p>
              <a:pPr eaLnBrk="0" hangingPunct="0"/>
              <a:r>
                <a:rPr lang="en-US" sz="2000" b="1" i="1" dirty="0">
                  <a:latin typeface="Times New Roman" pitchFamily="18" charset="0"/>
                </a:rPr>
                <a:t>Preservation</a:t>
              </a:r>
            </a:p>
          </p:txBody>
        </p:sp>
        <p:cxnSp>
          <p:nvCxnSpPr>
            <p:cNvPr id="11302" name="AutoShape 38"/>
            <p:cNvCxnSpPr>
              <a:cxnSpLocks noChangeShapeType="1"/>
              <a:stCxn id="0" idx="2"/>
              <a:endCxn id="11283" idx="1"/>
            </p:cNvCxnSpPr>
            <p:nvPr/>
          </p:nvCxnSpPr>
          <p:spPr bwMode="auto">
            <a:xfrm rot="16200000" flipH="1">
              <a:off x="739" y="3700"/>
              <a:ext cx="225" cy="217"/>
            </a:xfrm>
            <a:prstGeom prst="bentConnector2">
              <a:avLst/>
            </a:prstGeom>
            <a:noFill/>
            <a:ln w="127000">
              <a:solidFill>
                <a:srgbClr val="008080"/>
              </a:solidFill>
              <a:miter lim="800000"/>
              <a:headEnd/>
              <a:tailEnd type="none" w="lg" len="med"/>
            </a:ln>
            <a:effectLst/>
          </p:spPr>
        </p:cxnSp>
        <p:cxnSp>
          <p:nvCxnSpPr>
            <p:cNvPr id="11305" name="AutoShape 41"/>
            <p:cNvCxnSpPr>
              <a:cxnSpLocks noChangeShapeType="1"/>
              <a:stCxn id="11283" idx="3"/>
              <a:endCxn id="11354" idx="6"/>
            </p:cNvCxnSpPr>
            <p:nvPr/>
          </p:nvCxnSpPr>
          <p:spPr bwMode="auto">
            <a:xfrm>
              <a:off x="2004" y="3921"/>
              <a:ext cx="732" cy="15"/>
            </a:xfrm>
            <a:prstGeom prst="straightConnector1">
              <a:avLst/>
            </a:prstGeom>
            <a:noFill/>
            <a:ln w="127000">
              <a:solidFill>
                <a:srgbClr val="008080"/>
              </a:solidFill>
              <a:round/>
              <a:headEnd/>
              <a:tailEnd type="stealth" w="lg" len="med"/>
            </a:ln>
            <a:effectLst/>
          </p:spPr>
        </p:cxnSp>
        <p:grpSp>
          <p:nvGrpSpPr>
            <p:cNvPr id="8" name="Group 92"/>
            <p:cNvGrpSpPr>
              <a:grpSpLocks/>
            </p:cNvGrpSpPr>
            <p:nvPr/>
          </p:nvGrpSpPr>
          <p:grpSpPr bwMode="auto">
            <a:xfrm>
              <a:off x="2640" y="3468"/>
              <a:ext cx="803" cy="852"/>
              <a:chOff x="2640" y="3468"/>
              <a:chExt cx="803" cy="852"/>
            </a:xfrm>
          </p:grpSpPr>
          <p:graphicFrame>
            <p:nvGraphicFramePr>
              <p:cNvPr id="11348" name="Object 84"/>
              <p:cNvGraphicFramePr>
                <a:graphicFrameLocks noChangeAspect="1"/>
              </p:cNvGraphicFramePr>
              <p:nvPr/>
            </p:nvGraphicFramePr>
            <p:xfrm>
              <a:off x="2640" y="3468"/>
              <a:ext cx="515" cy="564"/>
            </p:xfrm>
            <a:graphic>
              <a:graphicData uri="http://schemas.openxmlformats.org/presentationml/2006/ole">
                <p:oleObj spid="_x0000_s378882" r:id="rId6" imgW="3161905" imgH="3467584" progId="">
                  <p:embed/>
                </p:oleObj>
              </a:graphicData>
            </a:graphic>
          </p:graphicFrame>
          <p:graphicFrame>
            <p:nvGraphicFramePr>
              <p:cNvPr id="11349" name="Object 85"/>
              <p:cNvGraphicFramePr>
                <a:graphicFrameLocks noChangeAspect="1"/>
              </p:cNvGraphicFramePr>
              <p:nvPr/>
            </p:nvGraphicFramePr>
            <p:xfrm>
              <a:off x="2736" y="3564"/>
              <a:ext cx="515" cy="564"/>
            </p:xfrm>
            <a:graphic>
              <a:graphicData uri="http://schemas.openxmlformats.org/presentationml/2006/ole">
                <p:oleObj spid="_x0000_s378883" r:id="rId7" imgW="3161905" imgH="3467584" progId="">
                  <p:embed/>
                </p:oleObj>
              </a:graphicData>
            </a:graphic>
          </p:graphicFrame>
          <p:graphicFrame>
            <p:nvGraphicFramePr>
              <p:cNvPr id="11350" name="Object 86"/>
              <p:cNvGraphicFramePr>
                <a:graphicFrameLocks noChangeAspect="1"/>
              </p:cNvGraphicFramePr>
              <p:nvPr/>
            </p:nvGraphicFramePr>
            <p:xfrm>
              <a:off x="2832" y="3660"/>
              <a:ext cx="515" cy="564"/>
            </p:xfrm>
            <a:graphic>
              <a:graphicData uri="http://schemas.openxmlformats.org/presentationml/2006/ole">
                <p:oleObj spid="_x0000_s378884" r:id="rId8" imgW="3161905" imgH="3467584" progId="">
                  <p:embed/>
                </p:oleObj>
              </a:graphicData>
            </a:graphic>
          </p:graphicFrame>
          <p:graphicFrame>
            <p:nvGraphicFramePr>
              <p:cNvPr id="11351" name="Object 87"/>
              <p:cNvGraphicFramePr>
                <a:graphicFrameLocks noChangeAspect="1"/>
              </p:cNvGraphicFramePr>
              <p:nvPr/>
            </p:nvGraphicFramePr>
            <p:xfrm>
              <a:off x="2928" y="3756"/>
              <a:ext cx="515" cy="564"/>
            </p:xfrm>
            <a:graphic>
              <a:graphicData uri="http://schemas.openxmlformats.org/presentationml/2006/ole">
                <p:oleObj spid="_x0000_s378885" r:id="rId9" imgW="3161905" imgH="3467584" progId="">
                  <p:embed/>
                </p:oleObj>
              </a:graphicData>
            </a:graphic>
          </p:graphicFrame>
          <p:sp>
            <p:nvSpPr>
              <p:cNvPr id="11353" name="Oval 89"/>
              <p:cNvSpPr>
                <a:spLocks noChangeArrowheads="1"/>
              </p:cNvSpPr>
              <p:nvPr/>
            </p:nvSpPr>
            <p:spPr bwMode="auto">
              <a:xfrm>
                <a:off x="3312" y="3936"/>
                <a:ext cx="96" cy="96"/>
              </a:xfrm>
              <a:prstGeom prst="ellipse">
                <a:avLst/>
              </a:prstGeom>
              <a:solidFill>
                <a:schemeClr val="accent1">
                  <a:alpha val="0"/>
                </a:schemeClr>
              </a:solidFill>
              <a:ln w="9525">
                <a:noFill/>
                <a:round/>
                <a:headEnd/>
                <a:tailEnd/>
              </a:ln>
              <a:effectLst/>
            </p:spPr>
            <p:txBody>
              <a:bodyPr wrap="none" anchor="ctr"/>
              <a:lstStyle/>
              <a:p>
                <a:endParaRPr lang="en-US" dirty="0"/>
              </a:p>
            </p:txBody>
          </p:sp>
          <p:sp>
            <p:nvSpPr>
              <p:cNvPr id="11354" name="Oval 90"/>
              <p:cNvSpPr>
                <a:spLocks noChangeArrowheads="1"/>
              </p:cNvSpPr>
              <p:nvPr/>
            </p:nvSpPr>
            <p:spPr bwMode="auto">
              <a:xfrm>
                <a:off x="2640" y="3888"/>
                <a:ext cx="96" cy="96"/>
              </a:xfrm>
              <a:prstGeom prst="ellipse">
                <a:avLst/>
              </a:prstGeom>
              <a:solidFill>
                <a:schemeClr val="accent1">
                  <a:alpha val="0"/>
                </a:schemeClr>
              </a:solidFill>
              <a:ln w="9525">
                <a:noFill/>
                <a:round/>
                <a:headEnd/>
                <a:tailEnd/>
              </a:ln>
              <a:effectLst/>
            </p:spPr>
            <p:txBody>
              <a:bodyPr wrap="none" anchor="ctr"/>
              <a:lstStyle/>
              <a:p>
                <a:endParaRPr lang="en-US" dirty="0"/>
              </a:p>
            </p:txBody>
          </p:sp>
        </p:grpSp>
        <p:sp>
          <p:nvSpPr>
            <p:cNvPr id="11357" name="Text Box 93"/>
            <p:cNvSpPr txBox="1">
              <a:spLocks noChangeArrowheads="1"/>
            </p:cNvSpPr>
            <p:nvPr/>
          </p:nvSpPr>
          <p:spPr bwMode="auto">
            <a:xfrm>
              <a:off x="3216" y="3360"/>
              <a:ext cx="884" cy="404"/>
            </a:xfrm>
            <a:prstGeom prst="rect">
              <a:avLst/>
            </a:prstGeom>
            <a:noFill/>
            <a:ln w="9525">
              <a:noFill/>
              <a:miter lim="800000"/>
              <a:headEnd/>
              <a:tailEnd/>
            </a:ln>
            <a:effectLst/>
          </p:spPr>
          <p:txBody>
            <a:bodyPr wrap="none">
              <a:spAutoFit/>
            </a:bodyPr>
            <a:lstStyle/>
            <a:p>
              <a:r>
                <a:rPr lang="en-US" b="1" dirty="0"/>
                <a:t>Manuscript</a:t>
              </a:r>
            </a:p>
            <a:p>
              <a:r>
                <a:rPr lang="en-US" b="1" dirty="0"/>
                <a:t>Copies</a:t>
              </a:r>
            </a:p>
          </p:txBody>
        </p:sp>
      </p:grpSp>
      <p:grpSp>
        <p:nvGrpSpPr>
          <p:cNvPr id="9" name="Group 106"/>
          <p:cNvGrpSpPr>
            <a:grpSpLocks/>
          </p:cNvGrpSpPr>
          <p:nvPr/>
        </p:nvGrpSpPr>
        <p:grpSpPr bwMode="auto">
          <a:xfrm>
            <a:off x="5280025" y="4419600"/>
            <a:ext cx="3571875" cy="2085975"/>
            <a:chOff x="3326" y="2784"/>
            <a:chExt cx="2250" cy="1314"/>
          </a:xfrm>
        </p:grpSpPr>
        <p:sp>
          <p:nvSpPr>
            <p:cNvPr id="11284" name="Text Box 20"/>
            <p:cNvSpPr txBox="1">
              <a:spLocks noChangeArrowheads="1"/>
            </p:cNvSpPr>
            <p:nvPr/>
          </p:nvSpPr>
          <p:spPr bwMode="auto">
            <a:xfrm>
              <a:off x="4656" y="3840"/>
              <a:ext cx="920" cy="258"/>
            </a:xfrm>
            <a:prstGeom prst="rect">
              <a:avLst/>
            </a:prstGeom>
            <a:noFill/>
            <a:ln w="12700" algn="ctr">
              <a:solidFill>
                <a:schemeClr val="tx1"/>
              </a:solidFill>
              <a:miter lim="800000"/>
              <a:headEnd/>
              <a:tailEnd/>
            </a:ln>
            <a:effectLst/>
          </p:spPr>
          <p:txBody>
            <a:bodyPr>
              <a:spAutoFit/>
            </a:bodyPr>
            <a:lstStyle/>
            <a:p>
              <a:pPr algn="ctr" eaLnBrk="0" hangingPunct="0"/>
              <a:r>
                <a:rPr lang="en-US" sz="2000" b="1" i="1" dirty="0">
                  <a:latin typeface="Times New Roman" pitchFamily="18" charset="0"/>
                </a:rPr>
                <a:t>Translation</a:t>
              </a:r>
            </a:p>
          </p:txBody>
        </p:sp>
        <p:cxnSp>
          <p:nvCxnSpPr>
            <p:cNvPr id="11303" name="AutoShape 39"/>
            <p:cNvCxnSpPr>
              <a:cxnSpLocks noChangeShapeType="1"/>
              <a:stCxn id="11353" idx="1"/>
              <a:endCxn id="11284" idx="1"/>
            </p:cNvCxnSpPr>
            <p:nvPr/>
          </p:nvCxnSpPr>
          <p:spPr bwMode="auto">
            <a:xfrm>
              <a:off x="3326" y="3950"/>
              <a:ext cx="1330" cy="19"/>
            </a:xfrm>
            <a:prstGeom prst="straightConnector1">
              <a:avLst/>
            </a:prstGeom>
            <a:noFill/>
            <a:ln w="127000">
              <a:solidFill>
                <a:srgbClr val="008080"/>
              </a:solidFill>
              <a:round/>
              <a:headEnd/>
              <a:tailEnd type="none" w="lg" len="med"/>
            </a:ln>
            <a:effectLst/>
          </p:spPr>
        </p:cxnSp>
        <p:cxnSp>
          <p:nvCxnSpPr>
            <p:cNvPr id="11306" name="AutoShape 42"/>
            <p:cNvCxnSpPr>
              <a:cxnSpLocks noChangeShapeType="1"/>
              <a:stCxn id="11284" idx="0"/>
              <a:endCxn id="0" idx="2"/>
            </p:cNvCxnSpPr>
            <p:nvPr/>
          </p:nvCxnSpPr>
          <p:spPr bwMode="auto">
            <a:xfrm flipH="1" flipV="1">
              <a:off x="5098" y="3531"/>
              <a:ext cx="18" cy="309"/>
            </a:xfrm>
            <a:prstGeom prst="straightConnector1">
              <a:avLst/>
            </a:prstGeom>
            <a:noFill/>
            <a:ln w="127000">
              <a:solidFill>
                <a:srgbClr val="008080"/>
              </a:solidFill>
              <a:round/>
              <a:headEnd/>
              <a:tailEnd type="stealth" w="lg" len="med"/>
            </a:ln>
            <a:effectLst/>
          </p:spPr>
        </p:cxnSp>
        <p:pic>
          <p:nvPicPr>
            <p:cNvPr id="11359" name="Picture 95" descr="bible_search"/>
            <p:cNvPicPr>
              <a:picLocks noChangeAspect="1" noChangeArrowheads="1"/>
            </p:cNvPicPr>
            <p:nvPr/>
          </p:nvPicPr>
          <p:blipFill>
            <a:blip r:embed="rId10" cstate="print"/>
            <a:srcRect/>
            <a:stretch>
              <a:fillRect/>
            </a:stretch>
          </p:blipFill>
          <p:spPr bwMode="auto">
            <a:xfrm>
              <a:off x="4848" y="2784"/>
              <a:ext cx="499" cy="747"/>
            </a:xfrm>
            <a:prstGeom prst="rect">
              <a:avLst/>
            </a:prstGeom>
            <a:noFill/>
          </p:spPr>
        </p:pic>
      </p:grpSp>
      <p:pic>
        <p:nvPicPr>
          <p:cNvPr id="11362" name="Picture 98" descr="people1">
            <a:hlinkClick r:id="rId11"/>
          </p:cNvPr>
          <p:cNvPicPr>
            <a:picLocks noChangeAspect="1" noChangeArrowheads="1"/>
          </p:cNvPicPr>
          <p:nvPr/>
        </p:nvPicPr>
        <p:blipFill>
          <a:blip r:embed="rId12" cstate="print"/>
          <a:srcRect/>
          <a:stretch>
            <a:fillRect/>
          </a:stretch>
        </p:blipFill>
        <p:spPr bwMode="auto">
          <a:xfrm>
            <a:off x="3276600" y="2590800"/>
            <a:ext cx="1752600" cy="1098550"/>
          </a:xfrm>
          <a:prstGeom prst="rect">
            <a:avLst/>
          </a:prstGeom>
          <a:noFill/>
        </p:spPr>
      </p:pic>
      <p:sp>
        <p:nvSpPr>
          <p:cNvPr id="11363" name="Text Box 99"/>
          <p:cNvSpPr txBox="1">
            <a:spLocks noChangeArrowheads="1"/>
          </p:cNvSpPr>
          <p:nvPr/>
        </p:nvSpPr>
        <p:spPr bwMode="auto">
          <a:xfrm>
            <a:off x="2651125" y="3617913"/>
            <a:ext cx="1301750" cy="641350"/>
          </a:xfrm>
          <a:prstGeom prst="rect">
            <a:avLst/>
          </a:prstGeom>
          <a:noFill/>
          <a:ln w="9525">
            <a:noFill/>
            <a:miter lim="800000"/>
            <a:headEnd/>
            <a:tailEnd/>
          </a:ln>
          <a:effectLst/>
        </p:spPr>
        <p:txBody>
          <a:bodyPr wrap="none">
            <a:spAutoFit/>
          </a:bodyPr>
          <a:lstStyle/>
          <a:p>
            <a:pPr algn="ctr"/>
            <a:r>
              <a:rPr lang="en-US" b="1" dirty="0"/>
              <a:t>Christians</a:t>
            </a:r>
          </a:p>
          <a:p>
            <a:pPr algn="ctr"/>
            <a:r>
              <a:rPr lang="en-US" b="1" dirty="0"/>
              <a:t>Today</a:t>
            </a:r>
          </a:p>
        </p:txBody>
      </p:sp>
      <p:sp>
        <p:nvSpPr>
          <p:cNvPr id="47" name="Text Box 14"/>
          <p:cNvSpPr txBox="1">
            <a:spLocks noChangeArrowheads="1"/>
          </p:cNvSpPr>
          <p:nvPr/>
        </p:nvSpPr>
        <p:spPr bwMode="auto">
          <a:xfrm>
            <a:off x="5257800" y="0"/>
            <a:ext cx="3886200" cy="1077218"/>
          </a:xfrm>
          <a:prstGeom prst="rect">
            <a:avLst/>
          </a:prstGeom>
          <a:solidFill>
            <a:srgbClr val="99CCFF"/>
          </a:solidFill>
          <a:ln w="76200" cmpd="tri">
            <a:solidFill>
              <a:schemeClr val="tx1"/>
            </a:solidFill>
            <a:miter lim="800000"/>
            <a:headEnd/>
            <a:tailEnd/>
          </a:ln>
        </p:spPr>
        <p:txBody>
          <a:bodyPr>
            <a:spAutoFit/>
          </a:bodyPr>
          <a:lstStyle/>
          <a:p>
            <a:pPr algn="ctr"/>
            <a:r>
              <a:rPr lang="en-US" sz="3200" b="1" dirty="0" smtClean="0"/>
              <a:t>How God Provides Us With His Word</a:t>
            </a:r>
            <a:endParaRPr lang="en-US" sz="32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solidFill>
                  <a:srgbClr val="FFFF00"/>
                </a:solidFill>
                <a:effectLst>
                  <a:outerShdw blurRad="76200" dist="63500" dir="5400000" algn="ctr" rotWithShape="0">
                    <a:schemeClr val="tx1"/>
                  </a:outerShdw>
                </a:effectLst>
              </a:rPr>
              <a:t>The Prodigal Son Parable</a:t>
            </a:r>
            <a:endParaRPr lang="en-US" dirty="0"/>
          </a:p>
        </p:txBody>
      </p:sp>
      <p:sp>
        <p:nvSpPr>
          <p:cNvPr id="3" name="Content Placeholder 2"/>
          <p:cNvSpPr>
            <a:spLocks noGrp="1"/>
          </p:cNvSpPr>
          <p:nvPr>
            <p:ph idx="1"/>
          </p:nvPr>
        </p:nvSpPr>
        <p:spPr>
          <a:xfrm>
            <a:off x="228600" y="838200"/>
            <a:ext cx="8610600" cy="5867400"/>
          </a:xfrm>
        </p:spPr>
        <p:txBody>
          <a:bodyPr>
            <a:normAutofit fontScale="62500" lnSpcReduction="20000"/>
          </a:bodyPr>
          <a:lstStyle/>
          <a:p>
            <a:r>
              <a:rPr lang="en-US" sz="4000" b="1" dirty="0" smtClean="0">
                <a:solidFill>
                  <a:srgbClr val="002F8E"/>
                </a:solidFill>
              </a:rPr>
              <a:t>Luke 15:11-19 -</a:t>
            </a:r>
            <a:r>
              <a:rPr lang="en-US" sz="4000" dirty="0" smtClean="0">
                <a:solidFill>
                  <a:srgbClr val="002F8E"/>
                </a:solidFill>
              </a:rPr>
              <a:t> </a:t>
            </a:r>
            <a:r>
              <a:rPr lang="en-US" sz="4000" i="1" dirty="0" smtClean="0">
                <a:solidFill>
                  <a:srgbClr val="002F8E"/>
                </a:solidFill>
              </a:rPr>
              <a:t>And [Jesus] said, “There was a man who had two sons. </a:t>
            </a:r>
            <a:r>
              <a:rPr lang="en-US" sz="4000" i="1" baseline="30000" dirty="0" smtClean="0">
                <a:solidFill>
                  <a:srgbClr val="002F8E"/>
                </a:solidFill>
              </a:rPr>
              <a:t>12</a:t>
            </a:r>
            <a:r>
              <a:rPr lang="en-US" sz="4000" i="1" dirty="0" smtClean="0">
                <a:solidFill>
                  <a:srgbClr val="002F8E"/>
                </a:solidFill>
              </a:rPr>
              <a:t> And the younger of them said to his father, 'Father, give me the share of property that is coming to me.' And he divided his property between them. </a:t>
            </a:r>
            <a:r>
              <a:rPr lang="en-US" sz="4000" i="1" baseline="30000" dirty="0" smtClean="0">
                <a:solidFill>
                  <a:srgbClr val="002F8E"/>
                </a:solidFill>
              </a:rPr>
              <a:t>13</a:t>
            </a:r>
            <a:r>
              <a:rPr lang="en-US" sz="4000" i="1" dirty="0" smtClean="0">
                <a:solidFill>
                  <a:srgbClr val="002F8E"/>
                </a:solidFill>
              </a:rPr>
              <a:t> Not many days later, the younger son gathered all he had and took a journey into a far country, and there he squandered his property in reckless living. </a:t>
            </a:r>
            <a:r>
              <a:rPr lang="en-US" sz="4000" i="1" baseline="30000" dirty="0" smtClean="0">
                <a:solidFill>
                  <a:srgbClr val="002F8E"/>
                </a:solidFill>
              </a:rPr>
              <a:t>14</a:t>
            </a:r>
            <a:r>
              <a:rPr lang="en-US" sz="4000" i="1" dirty="0" smtClean="0">
                <a:solidFill>
                  <a:srgbClr val="002F8E"/>
                </a:solidFill>
              </a:rPr>
              <a:t> And when he had spent everything, a severe famine arose in that country, and he began to be in need. </a:t>
            </a:r>
            <a:r>
              <a:rPr lang="en-US" sz="4000" i="1" baseline="30000" dirty="0" smtClean="0">
                <a:solidFill>
                  <a:srgbClr val="002F8E"/>
                </a:solidFill>
              </a:rPr>
              <a:t>15</a:t>
            </a:r>
            <a:r>
              <a:rPr lang="en-US" sz="4000" i="1" dirty="0" smtClean="0">
                <a:solidFill>
                  <a:srgbClr val="002F8E"/>
                </a:solidFill>
              </a:rPr>
              <a:t> So he went and hired himself out to one of the citizens of that country, who sent him into his fields to feed pigs. </a:t>
            </a:r>
            <a:r>
              <a:rPr lang="en-US" sz="4000" i="1" baseline="30000" dirty="0" smtClean="0">
                <a:solidFill>
                  <a:srgbClr val="002F8E"/>
                </a:solidFill>
              </a:rPr>
              <a:t>16</a:t>
            </a:r>
            <a:r>
              <a:rPr lang="en-US" sz="4000" i="1" dirty="0" smtClean="0">
                <a:solidFill>
                  <a:srgbClr val="002F8E"/>
                </a:solidFill>
              </a:rPr>
              <a:t> And he was longing to be fed with the pods that the pigs ate, and no one gave him anything. </a:t>
            </a:r>
            <a:r>
              <a:rPr lang="en-US" sz="4000" i="1" baseline="30000" dirty="0" smtClean="0">
                <a:solidFill>
                  <a:srgbClr val="002F8E"/>
                </a:solidFill>
              </a:rPr>
              <a:t>17</a:t>
            </a:r>
            <a:r>
              <a:rPr lang="en-US" sz="4000" i="1" dirty="0" smtClean="0">
                <a:solidFill>
                  <a:srgbClr val="002F8E"/>
                </a:solidFill>
              </a:rPr>
              <a:t> But when he came to himself, he said, ‘How many of my father's hired servants have more than enough bread, but I perish here with hunger! </a:t>
            </a:r>
            <a:r>
              <a:rPr lang="en-US" sz="4000" i="1" baseline="30000" dirty="0" smtClean="0">
                <a:solidFill>
                  <a:srgbClr val="002F8E"/>
                </a:solidFill>
              </a:rPr>
              <a:t>18</a:t>
            </a:r>
            <a:r>
              <a:rPr lang="en-US" sz="4000" i="1" dirty="0" smtClean="0">
                <a:solidFill>
                  <a:srgbClr val="002F8E"/>
                </a:solidFill>
              </a:rPr>
              <a:t> I will arise and go to my father, and I will say to him, "Father, I have sinned against heaven and before you. </a:t>
            </a:r>
            <a:r>
              <a:rPr lang="en-US" sz="4000" i="1" baseline="30000" dirty="0" smtClean="0">
                <a:solidFill>
                  <a:srgbClr val="002F8E"/>
                </a:solidFill>
              </a:rPr>
              <a:t>19</a:t>
            </a:r>
            <a:r>
              <a:rPr lang="en-US" sz="4000" i="1" dirty="0" smtClean="0">
                <a:solidFill>
                  <a:srgbClr val="002F8E"/>
                </a:solidFill>
              </a:rPr>
              <a:t> I am no longer worthy to be called your son. Treat me as one of your hired servants.”’</a:t>
            </a:r>
            <a:endParaRPr lang="en-US" sz="6700" i="1" dirty="0" smtClean="0">
              <a:solidFill>
                <a:srgbClr val="002F8E"/>
              </a:solidFill>
              <a:effectLst>
                <a:glow rad="101600">
                  <a:srgbClr val="FFFF00">
                    <a:alpha val="60000"/>
                  </a:srgb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solidFill>
                  <a:srgbClr val="FFFF00"/>
                </a:solidFill>
                <a:effectLst>
                  <a:outerShdw blurRad="76200" dist="63500" dir="5400000" algn="ctr" rotWithShape="0">
                    <a:schemeClr val="tx1"/>
                  </a:outerShdw>
                </a:effectLst>
              </a:rPr>
              <a:t>The Prodigal Son Parable</a:t>
            </a:r>
            <a:endParaRPr lang="en-US" dirty="0"/>
          </a:p>
        </p:txBody>
      </p:sp>
      <p:sp>
        <p:nvSpPr>
          <p:cNvPr id="3" name="Content Placeholder 2"/>
          <p:cNvSpPr>
            <a:spLocks noGrp="1"/>
          </p:cNvSpPr>
          <p:nvPr>
            <p:ph idx="1"/>
          </p:nvPr>
        </p:nvSpPr>
        <p:spPr>
          <a:xfrm>
            <a:off x="457200" y="1066800"/>
            <a:ext cx="8229600" cy="5410200"/>
          </a:xfrm>
        </p:spPr>
        <p:txBody>
          <a:bodyPr>
            <a:normAutofit fontScale="77500" lnSpcReduction="20000"/>
          </a:bodyPr>
          <a:lstStyle/>
          <a:p>
            <a:r>
              <a:rPr lang="en-US" sz="4000" b="1" dirty="0" smtClean="0">
                <a:solidFill>
                  <a:srgbClr val="002F8E"/>
                </a:solidFill>
              </a:rPr>
              <a:t>Luke 15:20-24 - </a:t>
            </a:r>
            <a:r>
              <a:rPr lang="en-US" sz="4000" i="1" dirty="0" smtClean="0">
                <a:solidFill>
                  <a:srgbClr val="002F8E"/>
                </a:solidFill>
              </a:rPr>
              <a:t>And he arose and came to his father. But while he was still a long way off, his father saw him and felt compassion, and ran and embraced him and kissed him. </a:t>
            </a:r>
            <a:r>
              <a:rPr lang="en-US" sz="4000" i="1" baseline="30000" dirty="0" smtClean="0">
                <a:solidFill>
                  <a:srgbClr val="002F8E"/>
                </a:solidFill>
              </a:rPr>
              <a:t>21</a:t>
            </a:r>
            <a:r>
              <a:rPr lang="en-US" sz="4000" i="1" dirty="0" smtClean="0">
                <a:solidFill>
                  <a:srgbClr val="002F8E"/>
                </a:solidFill>
              </a:rPr>
              <a:t> And the son said to him, ‘Father, I have sinned against heaven and before you. I am no longer worthy to be called your son.’ </a:t>
            </a:r>
            <a:r>
              <a:rPr lang="en-US" sz="4000" i="1" baseline="30000" dirty="0" smtClean="0">
                <a:solidFill>
                  <a:srgbClr val="002F8E"/>
                </a:solidFill>
              </a:rPr>
              <a:t>22</a:t>
            </a:r>
            <a:r>
              <a:rPr lang="en-US" sz="4000" i="1" dirty="0" smtClean="0">
                <a:solidFill>
                  <a:srgbClr val="002F8E"/>
                </a:solidFill>
              </a:rPr>
              <a:t> But the father said to his servants, ‘Bring quickly the best robe, and put it on him, and put a ring on his hand, and shoes on his feet. </a:t>
            </a:r>
            <a:r>
              <a:rPr lang="en-US" sz="4000" i="1" baseline="30000" dirty="0" smtClean="0">
                <a:solidFill>
                  <a:srgbClr val="002F8E"/>
                </a:solidFill>
              </a:rPr>
              <a:t>23</a:t>
            </a:r>
            <a:r>
              <a:rPr lang="en-US" sz="4000" i="1" dirty="0" smtClean="0">
                <a:solidFill>
                  <a:srgbClr val="002F8E"/>
                </a:solidFill>
              </a:rPr>
              <a:t> And bring the fattened calf and kill it, and let us eat and celebrate. </a:t>
            </a:r>
            <a:r>
              <a:rPr lang="en-US" sz="4000" i="1" baseline="30000" dirty="0" smtClean="0">
                <a:solidFill>
                  <a:srgbClr val="002F8E"/>
                </a:solidFill>
              </a:rPr>
              <a:t>24</a:t>
            </a:r>
            <a:r>
              <a:rPr lang="en-US" sz="4000" i="1" dirty="0" smtClean="0">
                <a:solidFill>
                  <a:srgbClr val="002F8E"/>
                </a:solidFill>
              </a:rPr>
              <a:t> For this my son was dead, and is alive again; he was lost, and is found.’ And they began to celebrate.</a:t>
            </a:r>
            <a:endParaRPr lang="en-US" sz="6700" i="1" dirty="0" smtClean="0">
              <a:solidFill>
                <a:srgbClr val="002F8E"/>
              </a:solidFill>
              <a:effectLst>
                <a:glow rad="101600">
                  <a:srgbClr val="FFFF00">
                    <a:alpha val="60000"/>
                  </a:srgb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solidFill>
                  <a:srgbClr val="FFFF00"/>
                </a:solidFill>
                <a:effectLst>
                  <a:outerShdw blurRad="76200" dist="63500" dir="5400000" algn="ctr" rotWithShape="0">
                    <a:schemeClr val="tx1"/>
                  </a:outerShdw>
                </a:effectLst>
              </a:rPr>
              <a:t>The Prodigal Son Parable</a:t>
            </a:r>
            <a:endParaRPr lang="en-US" dirty="0"/>
          </a:p>
        </p:txBody>
      </p:sp>
      <p:sp>
        <p:nvSpPr>
          <p:cNvPr id="3" name="Content Placeholder 2"/>
          <p:cNvSpPr>
            <a:spLocks noGrp="1"/>
          </p:cNvSpPr>
          <p:nvPr>
            <p:ph idx="1"/>
          </p:nvPr>
        </p:nvSpPr>
        <p:spPr>
          <a:xfrm>
            <a:off x="304800" y="838200"/>
            <a:ext cx="8534400" cy="5867400"/>
          </a:xfrm>
        </p:spPr>
        <p:txBody>
          <a:bodyPr>
            <a:normAutofit/>
          </a:bodyPr>
          <a:lstStyle/>
          <a:p>
            <a:r>
              <a:rPr lang="en-US" sz="2400" b="1" dirty="0" smtClean="0">
                <a:solidFill>
                  <a:srgbClr val="002F8E"/>
                </a:solidFill>
              </a:rPr>
              <a:t>Luke 15:25-32 - </a:t>
            </a:r>
            <a:r>
              <a:rPr lang="en-US" sz="2400" i="1" dirty="0" smtClean="0">
                <a:solidFill>
                  <a:srgbClr val="002F8E"/>
                </a:solidFill>
              </a:rPr>
              <a:t>“Now his older son was in the field, and as he came and drew near to the house, he heard music and dancing. </a:t>
            </a:r>
            <a:r>
              <a:rPr lang="en-US" sz="2400" i="1" baseline="30000" dirty="0" smtClean="0">
                <a:solidFill>
                  <a:srgbClr val="002F8E"/>
                </a:solidFill>
              </a:rPr>
              <a:t>26</a:t>
            </a:r>
            <a:r>
              <a:rPr lang="en-US" sz="2400" i="1" dirty="0" smtClean="0">
                <a:solidFill>
                  <a:srgbClr val="002F8E"/>
                </a:solidFill>
              </a:rPr>
              <a:t> And he called one of the servants and asked what these things meant. </a:t>
            </a:r>
            <a:r>
              <a:rPr lang="en-US" sz="2400" i="1" baseline="30000" dirty="0" smtClean="0">
                <a:solidFill>
                  <a:srgbClr val="002F8E"/>
                </a:solidFill>
              </a:rPr>
              <a:t>27</a:t>
            </a:r>
            <a:r>
              <a:rPr lang="en-US" sz="2400" i="1" dirty="0" smtClean="0">
                <a:solidFill>
                  <a:srgbClr val="002F8E"/>
                </a:solidFill>
              </a:rPr>
              <a:t> And he said to him, ‘Your brother has come, and your father has killed the fattened calf, because he has received him back safe and sound.’ </a:t>
            </a:r>
            <a:r>
              <a:rPr lang="en-US" sz="2400" i="1" baseline="30000" dirty="0" smtClean="0">
                <a:solidFill>
                  <a:srgbClr val="002F8E"/>
                </a:solidFill>
              </a:rPr>
              <a:t>28</a:t>
            </a:r>
            <a:r>
              <a:rPr lang="en-US" sz="2400" i="1" dirty="0" smtClean="0">
                <a:solidFill>
                  <a:srgbClr val="002F8E"/>
                </a:solidFill>
              </a:rPr>
              <a:t> But he was angry and refused to go in. His father came out and entreated him, </a:t>
            </a:r>
            <a:r>
              <a:rPr lang="en-US" sz="2400" i="1" baseline="30000" dirty="0" smtClean="0">
                <a:solidFill>
                  <a:srgbClr val="002F8E"/>
                </a:solidFill>
              </a:rPr>
              <a:t>29</a:t>
            </a:r>
            <a:r>
              <a:rPr lang="en-US" sz="2400" i="1" dirty="0" smtClean="0">
                <a:solidFill>
                  <a:srgbClr val="002F8E"/>
                </a:solidFill>
              </a:rPr>
              <a:t> but he answered his father, 'Look, these many years I have served you, and I never disobeyed your command, yet you never gave me a young goat, that I might celebrate with my friends. </a:t>
            </a:r>
            <a:r>
              <a:rPr lang="en-US" sz="2400" i="1" baseline="30000" dirty="0" smtClean="0">
                <a:solidFill>
                  <a:srgbClr val="002F8E"/>
                </a:solidFill>
              </a:rPr>
              <a:t>30</a:t>
            </a:r>
            <a:r>
              <a:rPr lang="en-US" sz="2400" i="1" dirty="0" smtClean="0">
                <a:solidFill>
                  <a:srgbClr val="002F8E"/>
                </a:solidFill>
              </a:rPr>
              <a:t> But when this son of yours came, who has devoured your property with prostitutes, you killed the fattened calf for him!' </a:t>
            </a:r>
            <a:r>
              <a:rPr lang="en-US" sz="2400" i="1" baseline="30000" dirty="0" smtClean="0">
                <a:solidFill>
                  <a:srgbClr val="002F8E"/>
                </a:solidFill>
              </a:rPr>
              <a:t>31</a:t>
            </a:r>
            <a:r>
              <a:rPr lang="en-US" sz="2400" i="1" dirty="0" smtClean="0">
                <a:solidFill>
                  <a:srgbClr val="002F8E"/>
                </a:solidFill>
              </a:rPr>
              <a:t> And he said to him, 'Son, you are always with me, and all that is mine is yours. </a:t>
            </a:r>
            <a:r>
              <a:rPr lang="en-US" sz="2400" i="1" baseline="30000" dirty="0" smtClean="0">
                <a:solidFill>
                  <a:srgbClr val="002F8E"/>
                </a:solidFill>
              </a:rPr>
              <a:t>32</a:t>
            </a:r>
            <a:r>
              <a:rPr lang="en-US" sz="2400" i="1" dirty="0" smtClean="0">
                <a:solidFill>
                  <a:srgbClr val="002F8E"/>
                </a:solidFill>
              </a:rPr>
              <a:t> It was fitting to celebrate and be glad, for this your brother was dead, and is alive; he was lost, and is found.’”</a:t>
            </a:r>
            <a:endParaRPr lang="en-US" sz="2400" i="1" dirty="0" smtClean="0">
              <a:solidFill>
                <a:srgbClr val="002F8E"/>
              </a:solidFill>
              <a:effectLst>
                <a:glow rad="101600">
                  <a:srgbClr val="FFFF00">
                    <a:alpha val="60000"/>
                  </a:srgb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b="1" dirty="0" smtClean="0">
                <a:solidFill>
                  <a:srgbClr val="FFFF00"/>
                </a:solidFill>
                <a:effectLst>
                  <a:outerShdw blurRad="76200" dist="63500" dir="5400000" algn="ctr" rotWithShape="0">
                    <a:schemeClr val="tx1"/>
                  </a:outerShdw>
                </a:effectLst>
              </a:rPr>
              <a:t>Using the Context to Interpret a Parable</a:t>
            </a:r>
            <a:endParaRPr lang="en-US" dirty="0"/>
          </a:p>
        </p:txBody>
      </p:sp>
      <p:sp>
        <p:nvSpPr>
          <p:cNvPr id="3" name="Content Placeholder 2"/>
          <p:cNvSpPr>
            <a:spLocks noGrp="1"/>
          </p:cNvSpPr>
          <p:nvPr>
            <p:ph idx="1"/>
          </p:nvPr>
        </p:nvSpPr>
        <p:spPr>
          <a:xfrm>
            <a:off x="457200" y="838200"/>
            <a:ext cx="8229600" cy="5943600"/>
          </a:xfrm>
        </p:spPr>
        <p:txBody>
          <a:bodyPr>
            <a:normAutofit fontScale="77500" lnSpcReduction="20000"/>
          </a:bodyPr>
          <a:lstStyle/>
          <a:p>
            <a:r>
              <a:rPr lang="en-US" dirty="0" smtClean="0">
                <a:effectLst>
                  <a:glow rad="101600">
                    <a:srgbClr val="FFFF00">
                      <a:alpha val="60000"/>
                    </a:srgbClr>
                  </a:glow>
                </a:effectLst>
              </a:rPr>
              <a:t>Summarizing, we have:</a:t>
            </a:r>
          </a:p>
          <a:p>
            <a:pPr lvl="1"/>
            <a:r>
              <a:rPr lang="en-US" b="1" dirty="0" smtClean="0">
                <a:effectLst>
                  <a:glow rad="101600">
                    <a:srgbClr val="FFFF00">
                      <a:alpha val="60000"/>
                    </a:srgbClr>
                  </a:glow>
                </a:effectLst>
              </a:rPr>
              <a:t>A preceding incident</a:t>
            </a:r>
            <a:r>
              <a:rPr lang="en-US" dirty="0" smtClean="0">
                <a:effectLst>
                  <a:glow rad="101600">
                    <a:srgbClr val="FFFF00">
                      <a:alpha val="60000"/>
                    </a:srgbClr>
                  </a:glow>
                </a:effectLst>
              </a:rPr>
              <a:t>: the Pharisees’ were grumbling about Jesus spending time with sinners </a:t>
            </a:r>
          </a:p>
          <a:p>
            <a:pPr lvl="1"/>
            <a:r>
              <a:rPr lang="en-US" b="1" dirty="0" smtClean="0">
                <a:effectLst>
                  <a:glow rad="101600">
                    <a:srgbClr val="FFFF00">
                      <a:alpha val="60000"/>
                    </a:srgbClr>
                  </a:glow>
                </a:effectLst>
              </a:rPr>
              <a:t>Two preceding parables </a:t>
            </a:r>
            <a:r>
              <a:rPr lang="en-US" dirty="0" smtClean="0">
                <a:effectLst>
                  <a:glow rad="101600">
                    <a:srgbClr val="FFFF00">
                      <a:alpha val="60000"/>
                    </a:srgbClr>
                  </a:glow>
                </a:effectLst>
              </a:rPr>
              <a:t>given by Jesus in response to the Pharisee’s grumbling:</a:t>
            </a:r>
          </a:p>
          <a:p>
            <a:pPr lvl="2"/>
            <a:r>
              <a:rPr lang="en-US" sz="2800" b="1" dirty="0" smtClean="0">
                <a:effectLst>
                  <a:glow rad="101600">
                    <a:srgbClr val="FFFF00">
                      <a:alpha val="60000"/>
                    </a:srgbClr>
                  </a:glow>
                </a:effectLst>
              </a:rPr>
              <a:t>The parable of the lost sheep</a:t>
            </a:r>
            <a:r>
              <a:rPr lang="en-US" sz="2800" dirty="0" smtClean="0">
                <a:effectLst>
                  <a:glow rad="101600">
                    <a:srgbClr val="FFFF00">
                      <a:alpha val="60000"/>
                    </a:srgbClr>
                  </a:glow>
                </a:effectLst>
              </a:rPr>
              <a:t> – where someone with 100 sheep loses one and leaves the other 99 sheep (at risk) to go look for it and rejoices when he finds it. A point is made that there is more joy in heaven over one sinner who repents, than 99 righteous ones who feel no need to repent.</a:t>
            </a:r>
          </a:p>
          <a:p>
            <a:pPr lvl="2"/>
            <a:r>
              <a:rPr lang="en-US" sz="2800" b="1" dirty="0" smtClean="0">
                <a:effectLst>
                  <a:glow rad="101600">
                    <a:srgbClr val="FFFF00">
                      <a:alpha val="60000"/>
                    </a:srgbClr>
                  </a:glow>
                </a:effectLst>
              </a:rPr>
              <a:t>The parable of the lost coin </a:t>
            </a:r>
            <a:r>
              <a:rPr lang="en-US" sz="2800" dirty="0" smtClean="0">
                <a:effectLst>
                  <a:glow rad="101600">
                    <a:srgbClr val="FFFF00">
                      <a:alpha val="60000"/>
                    </a:srgbClr>
                  </a:glow>
                </a:effectLst>
              </a:rPr>
              <a:t>– where a woman loses a coin, looks hard for it and rejoices when she finds it</a:t>
            </a:r>
          </a:p>
          <a:p>
            <a:pPr lvl="1"/>
            <a:r>
              <a:rPr lang="en-US" b="1" dirty="0" smtClean="0">
                <a:effectLst>
                  <a:glow rad="101600">
                    <a:srgbClr val="FFFF00">
                      <a:alpha val="60000"/>
                    </a:srgbClr>
                  </a:glow>
                </a:effectLst>
              </a:rPr>
              <a:t>The parable of the prodigal son itself </a:t>
            </a:r>
            <a:r>
              <a:rPr lang="en-US" dirty="0" smtClean="0">
                <a:effectLst>
                  <a:glow rad="101600">
                    <a:srgbClr val="FFFF00">
                      <a:alpha val="60000"/>
                    </a:srgbClr>
                  </a:glow>
                </a:effectLst>
              </a:rPr>
              <a:t>– where a son comes and asks for his father’s inheritance and leaves. Then after squandering it returns and the father rejoices to see him, but his older brother grumbles about it.</a:t>
            </a:r>
          </a:p>
          <a:p>
            <a:r>
              <a:rPr lang="en-US" dirty="0" smtClean="0">
                <a:effectLst>
                  <a:glow rad="101600">
                    <a:srgbClr val="FFFF00">
                      <a:alpha val="60000"/>
                    </a:srgbClr>
                  </a:glow>
                </a:effectLst>
              </a:rPr>
              <a:t>Based on the preceding context, what would you say is the point of the parable of the prodigal son?</a:t>
            </a:r>
          </a:p>
          <a:p>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4000" b="1" dirty="0" smtClean="0">
                <a:solidFill>
                  <a:srgbClr val="FFFF00"/>
                </a:solidFill>
                <a:effectLst>
                  <a:outerShdw blurRad="76200" dist="63500" dir="5400000" algn="ctr" rotWithShape="0">
                    <a:schemeClr val="tx1"/>
                  </a:outerShdw>
                </a:effectLst>
              </a:rPr>
              <a:t>Avoid Reading Too Much Into a Parable</a:t>
            </a:r>
            <a:endParaRPr lang="en-US" sz="4000" dirty="0"/>
          </a:p>
        </p:txBody>
      </p:sp>
      <p:sp>
        <p:nvSpPr>
          <p:cNvPr id="3" name="Content Placeholder 2"/>
          <p:cNvSpPr>
            <a:spLocks noGrp="1"/>
          </p:cNvSpPr>
          <p:nvPr>
            <p:ph idx="1"/>
          </p:nvPr>
        </p:nvSpPr>
        <p:spPr>
          <a:xfrm>
            <a:off x="304800" y="838200"/>
            <a:ext cx="8686800" cy="5867400"/>
          </a:xfrm>
        </p:spPr>
        <p:txBody>
          <a:bodyPr>
            <a:normAutofit fontScale="92500" lnSpcReduction="10000"/>
          </a:bodyPr>
          <a:lstStyle/>
          <a:p>
            <a:r>
              <a:rPr lang="en-US" dirty="0" smtClean="0">
                <a:effectLst>
                  <a:glow rad="101600">
                    <a:srgbClr val="FFFF00">
                      <a:alpha val="60000"/>
                    </a:srgbClr>
                  </a:glow>
                </a:effectLst>
              </a:rPr>
              <a:t>Tim Keller in his book </a:t>
            </a:r>
            <a:r>
              <a:rPr lang="en-US" i="1" dirty="0" smtClean="0">
                <a:effectLst>
                  <a:glow rad="101600">
                    <a:srgbClr val="FFFF00">
                      <a:alpha val="60000"/>
                    </a:srgbClr>
                  </a:glow>
                </a:effectLst>
              </a:rPr>
              <a:t>Prodigal God </a:t>
            </a:r>
            <a:r>
              <a:rPr lang="en-US" dirty="0" smtClean="0">
                <a:effectLst>
                  <a:glow rad="101600">
                    <a:srgbClr val="FFFF00">
                      <a:alpha val="60000"/>
                    </a:srgbClr>
                  </a:glow>
                </a:effectLst>
              </a:rPr>
              <a:t>makes the following assertions about the parable of the prodigal son:</a:t>
            </a:r>
          </a:p>
          <a:p>
            <a:pPr lvl="1"/>
            <a:r>
              <a:rPr lang="en-US" i="1" dirty="0" smtClean="0">
                <a:effectLst>
                  <a:glow rad="101600">
                    <a:srgbClr val="FFFF00">
                      <a:alpha val="60000"/>
                    </a:srgbClr>
                  </a:glow>
                </a:effectLst>
              </a:rPr>
              <a:t>It may be that the elder brother, to bolster his image of himself needed a chronically wayward sibling to criticize, and the smug older brother only made it harder for the younger brother to admit his problems and change his life. </a:t>
            </a:r>
            <a:r>
              <a:rPr lang="en-US" dirty="0" smtClean="0">
                <a:effectLst>
                  <a:glow rad="101600">
                    <a:srgbClr val="FFFF00">
                      <a:alpha val="60000"/>
                    </a:srgbClr>
                  </a:glow>
                </a:effectLst>
              </a:rPr>
              <a:t>(p.56)</a:t>
            </a:r>
          </a:p>
          <a:p>
            <a:pPr lvl="1"/>
            <a:r>
              <a:rPr lang="en-US" i="1" dirty="0" smtClean="0">
                <a:effectLst>
                  <a:glow rad="101600">
                    <a:srgbClr val="FFFF00">
                      <a:alpha val="60000"/>
                    </a:srgbClr>
                  </a:glow>
                </a:effectLst>
              </a:rPr>
              <a:t>When we see the attitude of the older brother in the story we begin to realize one of the reasons the younger brother wanted to leave in the first place. </a:t>
            </a:r>
            <a:r>
              <a:rPr lang="en-US" dirty="0" smtClean="0">
                <a:effectLst>
                  <a:glow rad="101600">
                    <a:srgbClr val="FFFF00">
                      <a:alpha val="60000"/>
                    </a:srgbClr>
                  </a:glow>
                </a:effectLst>
              </a:rPr>
              <a:t>(p.66)</a:t>
            </a:r>
          </a:p>
          <a:p>
            <a:pPr lvl="1"/>
            <a:r>
              <a:rPr lang="en-US" dirty="0" smtClean="0">
                <a:effectLst>
                  <a:glow rad="101600">
                    <a:srgbClr val="FFFF00">
                      <a:alpha val="60000"/>
                    </a:srgbClr>
                  </a:glow>
                </a:effectLst>
              </a:rPr>
              <a:t>[The elder brother] </a:t>
            </a:r>
            <a:r>
              <a:rPr lang="en-US" i="1" dirty="0" smtClean="0">
                <a:effectLst>
                  <a:glow rad="101600">
                    <a:srgbClr val="FFFF00">
                      <a:alpha val="60000"/>
                    </a:srgbClr>
                  </a:glow>
                </a:effectLst>
              </a:rPr>
              <a:t>says, “I’ve never disobeyed you,” and the father doesn’t contradict him, which is Jesus’ way of showing us he is virtually faultless regarding the moral rules. </a:t>
            </a:r>
            <a:r>
              <a:rPr lang="en-US" dirty="0" smtClean="0">
                <a:effectLst>
                  <a:glow rad="101600">
                    <a:srgbClr val="FFFF00">
                      <a:alpha val="60000"/>
                    </a:srgbClr>
                  </a:glow>
                </a:effectLst>
              </a:rPr>
              <a:t>(p.76)</a:t>
            </a: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solidFill>
                  <a:srgbClr val="FFFF00"/>
                </a:solidFill>
                <a:effectLst>
                  <a:outerShdw blurRad="76200" dist="63500" dir="5400000" algn="ctr" rotWithShape="0">
                    <a:schemeClr val="tx1"/>
                  </a:outerShdw>
                </a:effectLst>
              </a:rPr>
              <a:t>Interpreting Parables</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r>
              <a:rPr lang="en-US" b="1" dirty="0" smtClean="0">
                <a:effectLst>
                  <a:glow rad="101600">
                    <a:srgbClr val="FFFF00">
                      <a:alpha val="60000"/>
                    </a:srgbClr>
                  </a:glow>
                </a:effectLst>
              </a:rPr>
              <a:t>Do not assume that the characters in a parable are being held up as examples of good behavior.</a:t>
            </a:r>
            <a:r>
              <a:rPr lang="en-US" dirty="0" smtClean="0">
                <a:effectLst>
                  <a:glow rad="101600">
                    <a:srgbClr val="FFFF00">
                      <a:alpha val="60000"/>
                    </a:srgbClr>
                  </a:glow>
                </a:effectLst>
              </a:rPr>
              <a:t>  </a:t>
            </a:r>
          </a:p>
          <a:p>
            <a:pPr lvl="1"/>
            <a:r>
              <a:rPr lang="en-US" dirty="0" smtClean="0">
                <a:effectLst>
                  <a:glow rad="101600">
                    <a:srgbClr val="FFFF00">
                      <a:alpha val="60000"/>
                    </a:srgbClr>
                  </a:glow>
                </a:effectLst>
              </a:rPr>
              <a:t>For an example when Jesus compares His Second Coming to a thief breaking into a house (Matthew 24:42-44), He is not condoning theft!  </a:t>
            </a:r>
          </a:p>
          <a:p>
            <a:pPr lvl="1"/>
            <a:r>
              <a:rPr lang="en-US" dirty="0" smtClean="0">
                <a:effectLst>
                  <a:glow rad="101600">
                    <a:srgbClr val="FFFF00">
                      <a:alpha val="60000"/>
                    </a:srgbClr>
                  </a:glow>
                </a:effectLst>
              </a:rPr>
              <a:t>For another example, Matthew 22:1-14 (the Parable of the Wedding Banquet) cannot be used to condone tying someone up and throwing them out because they came to a wedding without wedding clothes!</a:t>
            </a:r>
          </a:p>
          <a:p>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solidFill>
                  <a:srgbClr val="FFFF00"/>
                </a:solidFill>
                <a:effectLst>
                  <a:outerShdw blurRad="76200" dist="63500" dir="5400000" algn="ctr" rotWithShape="0">
                    <a:schemeClr val="tx1"/>
                  </a:outerShdw>
                </a:effectLst>
              </a:rPr>
              <a:t>Interpreting Parables</a:t>
            </a:r>
            <a:endParaRPr lang="en-US" dirty="0"/>
          </a:p>
        </p:txBody>
      </p:sp>
      <p:sp>
        <p:nvSpPr>
          <p:cNvPr id="3" name="Content Placeholder 2"/>
          <p:cNvSpPr>
            <a:spLocks noGrp="1"/>
          </p:cNvSpPr>
          <p:nvPr>
            <p:ph idx="1"/>
          </p:nvPr>
        </p:nvSpPr>
        <p:spPr>
          <a:xfrm>
            <a:off x="457200" y="1066800"/>
            <a:ext cx="8229600" cy="5410200"/>
          </a:xfrm>
        </p:spPr>
        <p:txBody>
          <a:bodyPr>
            <a:normAutofit lnSpcReduction="10000"/>
          </a:bodyPr>
          <a:lstStyle/>
          <a:p>
            <a:r>
              <a:rPr lang="en-US" b="1" dirty="0" smtClean="0">
                <a:effectLst>
                  <a:glow rad="101600">
                    <a:srgbClr val="FFFF00">
                      <a:alpha val="60000"/>
                    </a:srgbClr>
                  </a:glow>
                </a:effectLst>
              </a:rPr>
              <a:t>We should be cautious about establishing a doctrine based on parables alone –</a:t>
            </a:r>
            <a:r>
              <a:rPr lang="en-US" dirty="0" smtClean="0">
                <a:effectLst>
                  <a:glow rad="101600">
                    <a:srgbClr val="FFFF00">
                      <a:alpha val="60000"/>
                    </a:srgbClr>
                  </a:glow>
                </a:effectLst>
              </a:rPr>
              <a:t> </a:t>
            </a:r>
          </a:p>
          <a:p>
            <a:pPr lvl="1"/>
            <a:r>
              <a:rPr lang="en-US" dirty="0" smtClean="0">
                <a:effectLst>
                  <a:glow rad="101600">
                    <a:srgbClr val="FFFF00">
                      <a:alpha val="60000"/>
                    </a:srgbClr>
                  </a:glow>
                </a:effectLst>
              </a:rPr>
              <a:t>Most people mistakenly believe that parables were intended to make things clear and plain.</a:t>
            </a:r>
          </a:p>
          <a:p>
            <a:pPr lvl="1"/>
            <a:r>
              <a:rPr lang="en-US" dirty="0" smtClean="0">
                <a:effectLst>
                  <a:glow rad="101600">
                    <a:srgbClr val="FFFF00">
                      <a:alpha val="60000"/>
                    </a:srgbClr>
                  </a:glow>
                </a:effectLst>
              </a:rPr>
              <a:t>Consequently they turn to the parables as though they were easy to understand.</a:t>
            </a:r>
          </a:p>
          <a:p>
            <a:pPr lvl="1"/>
            <a:r>
              <a:rPr lang="en-US" dirty="0" smtClean="0">
                <a:effectLst>
                  <a:glow rad="101600">
                    <a:srgbClr val="FFFF00">
                      <a:alpha val="60000"/>
                    </a:srgbClr>
                  </a:glow>
                </a:effectLst>
              </a:rPr>
              <a:t>Jesus tells us that he spoke in parables so that the truth might be </a:t>
            </a:r>
            <a:r>
              <a:rPr lang="en-US" u="sng" dirty="0" smtClean="0">
                <a:effectLst>
                  <a:glow rad="101600">
                    <a:srgbClr val="FFFF00">
                      <a:alpha val="60000"/>
                    </a:srgbClr>
                  </a:glow>
                </a:effectLst>
              </a:rPr>
              <a:t>hidden</a:t>
            </a:r>
            <a:r>
              <a:rPr lang="en-US" dirty="0" smtClean="0">
                <a:effectLst>
                  <a:glow rad="101600">
                    <a:srgbClr val="FFFF00">
                      <a:alpha val="60000"/>
                    </a:srgbClr>
                  </a:glow>
                </a:effectLst>
              </a:rPr>
              <a:t> from those who "Though seeing, they do not see; though hearing, they do not hear or understand.” (Matthew 13:13)</a:t>
            </a:r>
          </a:p>
          <a:p>
            <a:pPr lvl="1"/>
            <a:r>
              <a:rPr lang="en-US" dirty="0" smtClean="0">
                <a:effectLst>
                  <a:glow rad="101600">
                    <a:srgbClr val="FFFF00">
                      <a:alpha val="60000"/>
                    </a:srgbClr>
                  </a:glow>
                </a:effectLst>
              </a:rPr>
              <a:t>Therefore the parables are actually among the </a:t>
            </a:r>
            <a:r>
              <a:rPr lang="en-US" b="1" i="1" dirty="0" smtClean="0">
                <a:effectLst>
                  <a:glow rad="101600">
                    <a:srgbClr val="FFFF00">
                      <a:alpha val="60000"/>
                    </a:srgbClr>
                  </a:glow>
                </a:effectLst>
              </a:rPr>
              <a:t>most difficult </a:t>
            </a:r>
            <a:r>
              <a:rPr lang="en-US" dirty="0" smtClean="0">
                <a:effectLst>
                  <a:glow rad="101600">
                    <a:srgbClr val="FFFF00">
                      <a:alpha val="60000"/>
                    </a:srgbClr>
                  </a:glow>
                </a:effectLst>
              </a:rPr>
              <a:t>portions of God’s Word to interpret!</a:t>
            </a:r>
          </a:p>
          <a:p>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fontScale="90000"/>
          </a:bodyPr>
          <a:lstStyle/>
          <a:p>
            <a:r>
              <a:rPr lang="en-US" sz="9800" b="1" dirty="0" smtClean="0">
                <a:solidFill>
                  <a:srgbClr val="0000FF"/>
                </a:solidFill>
                <a:effectLst>
                  <a:outerShdw blurRad="76200" dist="63500" dir="2700000" algn="tl" rotWithShape="0">
                    <a:prstClr val="black"/>
                  </a:outerShdw>
                </a:effectLst>
              </a:rPr>
              <a:t>Allegory</a:t>
            </a:r>
            <a:endParaRPr lang="en-US" b="1" dirty="0">
              <a:solidFill>
                <a:srgbClr val="0000FF"/>
              </a:solidFill>
              <a:effectLst>
                <a:outerShdw blurRad="76200" dist="63500" dir="2700000" algn="tl" rotWithShape="0">
                  <a:prstClr val="black"/>
                </a:outerShdw>
              </a:effectLst>
            </a:endParaRPr>
          </a:p>
        </p:txBody>
      </p:sp>
    </p:spTree>
  </p:cSld>
  <p:clrMapOvr>
    <a:masterClrMapping/>
  </p:clrMapOvr>
  <p:transition>
    <p:newsflash/>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14400"/>
          </a:xfrm>
        </p:spPr>
        <p:txBody>
          <a:bodyPr/>
          <a:lstStyle/>
          <a:p>
            <a:r>
              <a:rPr lang="en-US" dirty="0" smtClean="0">
                <a:effectLst>
                  <a:glow rad="63500">
                    <a:schemeClr val="accent1">
                      <a:satMod val="175000"/>
                      <a:alpha val="40000"/>
                    </a:schemeClr>
                  </a:glow>
                </a:effectLst>
              </a:rPr>
              <a:t>Allegory - Definition</a:t>
            </a:r>
            <a:endParaRPr lang="en-US" dirty="0">
              <a:effectLst>
                <a:glow rad="63500">
                  <a:schemeClr val="accent1">
                    <a:satMod val="175000"/>
                    <a:alpha val="40000"/>
                  </a:schemeClr>
                </a:glow>
              </a:effectLst>
            </a:endParaRPr>
          </a:p>
        </p:txBody>
      </p:sp>
      <p:sp>
        <p:nvSpPr>
          <p:cNvPr id="4" name="Content Placeholder 3"/>
          <p:cNvSpPr>
            <a:spLocks noGrp="1"/>
          </p:cNvSpPr>
          <p:nvPr>
            <p:ph idx="1"/>
          </p:nvPr>
        </p:nvSpPr>
        <p:spPr>
          <a:xfrm>
            <a:off x="457200" y="990600"/>
            <a:ext cx="8229600" cy="5486400"/>
          </a:xfrm>
        </p:spPr>
        <p:txBody>
          <a:bodyPr/>
          <a:lstStyle/>
          <a:p>
            <a:r>
              <a:rPr lang="en-US" dirty="0" smtClean="0">
                <a:effectLst>
                  <a:glow rad="63500">
                    <a:schemeClr val="accent1">
                      <a:satMod val="175000"/>
                      <a:alpha val="40000"/>
                    </a:schemeClr>
                  </a:glow>
                </a:effectLst>
              </a:rPr>
              <a:t>A story, whether historical or fictional, that figuratively illustrates another idea or set of events.</a:t>
            </a:r>
          </a:p>
          <a:p>
            <a:r>
              <a:rPr lang="en-US" dirty="0" smtClean="0">
                <a:effectLst>
                  <a:glow rad="63500">
                    <a:schemeClr val="accent1">
                      <a:satMod val="175000"/>
                      <a:alpha val="40000"/>
                    </a:schemeClr>
                  </a:glow>
                </a:effectLst>
              </a:rPr>
              <a:t>While a parable is an extended simile, an allegory is an extended metaphor.</a:t>
            </a:r>
          </a:p>
          <a:p>
            <a:r>
              <a:rPr lang="en-US" dirty="0" smtClean="0">
                <a:effectLst>
                  <a:glow rad="63500">
                    <a:schemeClr val="accent1">
                      <a:satMod val="175000"/>
                      <a:alpha val="40000"/>
                    </a:schemeClr>
                  </a:glow>
                </a:effectLst>
              </a:rPr>
              <a:t>An example of a well-known allegory outside of the Bible would be </a:t>
            </a:r>
            <a:r>
              <a:rPr lang="en-US" i="1" dirty="0" smtClean="0">
                <a:effectLst>
                  <a:glow rad="63500">
                    <a:schemeClr val="accent1">
                      <a:satMod val="175000"/>
                      <a:alpha val="40000"/>
                    </a:schemeClr>
                  </a:glow>
                </a:effectLst>
              </a:rPr>
              <a:t>Pilgrim's Progress</a:t>
            </a:r>
            <a:r>
              <a:rPr lang="en-US" dirty="0" smtClean="0">
                <a:effectLst>
                  <a:glow rad="63500">
                    <a:schemeClr val="accent1">
                      <a:satMod val="175000"/>
                      <a:alpha val="40000"/>
                    </a:schemeClr>
                  </a:glow>
                </a:effectLst>
              </a:rPr>
              <a:t> by John Bunyan.</a:t>
            </a:r>
          </a:p>
          <a:p>
            <a:r>
              <a:rPr lang="en-US" dirty="0" smtClean="0">
                <a:effectLst>
                  <a:glow rad="63500">
                    <a:schemeClr val="accent1">
                      <a:satMod val="175000"/>
                      <a:alpha val="40000"/>
                    </a:schemeClr>
                  </a:glow>
                </a:effectLst>
              </a:rPr>
              <a:t>There are a number of allegories in the Bible.</a:t>
            </a:r>
            <a:endParaRPr lang="en-US" dirty="0">
              <a:effectLst>
                <a:glow rad="63500">
                  <a:schemeClr val="accent1">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glow rad="63500">
                    <a:schemeClr val="accent1">
                      <a:satMod val="175000"/>
                      <a:alpha val="40000"/>
                    </a:schemeClr>
                  </a:glow>
                </a:effectLst>
              </a:rPr>
              <a:t>Examples of Biblical Allegory</a:t>
            </a:r>
            <a:endParaRPr lang="en-US" dirty="0">
              <a:effectLst>
                <a:glow rad="63500">
                  <a:schemeClr val="accent1">
                    <a:satMod val="175000"/>
                    <a:alpha val="40000"/>
                  </a:schemeClr>
                </a:glow>
              </a:effectLst>
            </a:endParaRPr>
          </a:p>
        </p:txBody>
      </p:sp>
      <p:sp>
        <p:nvSpPr>
          <p:cNvPr id="3" name="Content Placeholder 2"/>
          <p:cNvSpPr>
            <a:spLocks noGrp="1"/>
          </p:cNvSpPr>
          <p:nvPr>
            <p:ph idx="1"/>
          </p:nvPr>
        </p:nvSpPr>
        <p:spPr>
          <a:xfrm>
            <a:off x="457200" y="990600"/>
            <a:ext cx="8229600" cy="5867400"/>
          </a:xfrm>
        </p:spPr>
        <p:txBody>
          <a:bodyPr>
            <a:normAutofit fontScale="85000" lnSpcReduction="10000"/>
          </a:bodyPr>
          <a:lstStyle/>
          <a:p>
            <a:pPr marL="0" indent="0">
              <a:buNone/>
            </a:pPr>
            <a:r>
              <a:rPr lang="en-US" sz="2800" b="1" dirty="0" smtClean="0">
                <a:effectLst>
                  <a:glow rad="63500">
                    <a:schemeClr val="accent1">
                      <a:satMod val="175000"/>
                      <a:alpha val="40000"/>
                    </a:schemeClr>
                  </a:glow>
                </a:effectLst>
              </a:rPr>
              <a:t>2 Samuel 12:1-7 – </a:t>
            </a:r>
            <a:r>
              <a:rPr lang="en-US" sz="2800" dirty="0" smtClean="0">
                <a:effectLst>
                  <a:glow rad="63500">
                    <a:schemeClr val="accent1">
                      <a:satMod val="175000"/>
                      <a:alpha val="40000"/>
                    </a:schemeClr>
                  </a:glow>
                </a:effectLst>
              </a:rPr>
              <a:t>Nathan used an allegory to show David the hideous nature of his sin with Bathsheba: </a:t>
            </a:r>
            <a:r>
              <a:rPr lang="en-US" sz="2800" i="1" dirty="0" smtClean="0">
                <a:solidFill>
                  <a:srgbClr val="002F8E"/>
                </a:solidFill>
              </a:rPr>
              <a:t>And the LORD sent Nathan to David. He came to him and said to him, "There were two men in a certain city, the one rich and the other poor. </a:t>
            </a:r>
            <a:r>
              <a:rPr lang="en-US" sz="2800" i="1" baseline="30000" dirty="0" smtClean="0">
                <a:solidFill>
                  <a:srgbClr val="002F8E"/>
                </a:solidFill>
              </a:rPr>
              <a:t>2</a:t>
            </a:r>
            <a:r>
              <a:rPr lang="en-US" sz="2800" i="1" dirty="0" smtClean="0">
                <a:solidFill>
                  <a:srgbClr val="002F8E"/>
                </a:solidFill>
              </a:rPr>
              <a:t> The rich man had very many flocks and herds, </a:t>
            </a:r>
            <a:r>
              <a:rPr lang="en-US" sz="2800" i="1" baseline="30000" dirty="0" smtClean="0">
                <a:solidFill>
                  <a:srgbClr val="002F8E"/>
                </a:solidFill>
              </a:rPr>
              <a:t>3</a:t>
            </a:r>
            <a:r>
              <a:rPr lang="en-US" sz="2800" i="1" dirty="0" smtClean="0">
                <a:solidFill>
                  <a:srgbClr val="002F8E"/>
                </a:solidFill>
              </a:rPr>
              <a:t> but the poor man had nothing but one little ewe lamb, which he had bought. And he brought it up, and it grew up with him and with his children. It used to eat of his morsel and drink from his cup and lie in his arms, and it was like a daughter to him. </a:t>
            </a:r>
            <a:r>
              <a:rPr lang="en-US" sz="2800" i="1" baseline="30000" dirty="0" smtClean="0">
                <a:solidFill>
                  <a:srgbClr val="002F8E"/>
                </a:solidFill>
              </a:rPr>
              <a:t>4</a:t>
            </a:r>
            <a:r>
              <a:rPr lang="en-US" sz="2800" i="1" dirty="0" smtClean="0">
                <a:solidFill>
                  <a:srgbClr val="002F8E"/>
                </a:solidFill>
              </a:rPr>
              <a:t> Now there came a traveler to the rich man, and he was unwilling to take one of his own flock or herd to prepare for the guest who had come to him, but he took the poor man's lamb and prepared it for the man who had come to him." </a:t>
            </a:r>
            <a:r>
              <a:rPr lang="en-US" sz="2800" i="1" baseline="30000" dirty="0" smtClean="0">
                <a:solidFill>
                  <a:srgbClr val="002F8E"/>
                </a:solidFill>
              </a:rPr>
              <a:t>5</a:t>
            </a:r>
            <a:r>
              <a:rPr lang="en-US" sz="2800" i="1" dirty="0" smtClean="0">
                <a:solidFill>
                  <a:srgbClr val="002F8E"/>
                </a:solidFill>
              </a:rPr>
              <a:t> Then David's anger was greatly kindled against the man, and he said to Nathan, “As the LORD lives, the man who has done this deserves to die, </a:t>
            </a:r>
            <a:r>
              <a:rPr lang="en-US" sz="2800" i="1" baseline="30000" dirty="0" smtClean="0">
                <a:solidFill>
                  <a:srgbClr val="002F8E"/>
                </a:solidFill>
              </a:rPr>
              <a:t>6</a:t>
            </a:r>
            <a:r>
              <a:rPr lang="en-US" sz="2800" i="1" dirty="0" smtClean="0">
                <a:solidFill>
                  <a:srgbClr val="002F8E"/>
                </a:solidFill>
              </a:rPr>
              <a:t> and he shall restore the lamb fourfold, because he did this thing, and because he had no pity.” </a:t>
            </a:r>
            <a:r>
              <a:rPr lang="en-US" sz="2800" i="1" baseline="30000" dirty="0" smtClean="0">
                <a:solidFill>
                  <a:srgbClr val="002F8E"/>
                </a:solidFill>
              </a:rPr>
              <a:t>7</a:t>
            </a:r>
            <a:r>
              <a:rPr lang="en-US" sz="2800" i="1" dirty="0" smtClean="0">
                <a:solidFill>
                  <a:srgbClr val="002F8E"/>
                </a:solidFill>
              </a:rPr>
              <a:t> Nathan said to David, “You are the man!”</a:t>
            </a:r>
            <a:endParaRPr lang="en-US" sz="2800" i="1" dirty="0">
              <a:solidFill>
                <a:srgbClr val="002F8E"/>
              </a:solidFill>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11000" b="-5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b="1" dirty="0" smtClean="0">
                <a:solidFill>
                  <a:schemeClr val="accent6">
                    <a:lumMod val="75000"/>
                  </a:schemeClr>
                </a:solidFill>
                <a:effectLst>
                  <a:outerShdw blurRad="76200" dist="50800" dir="2700000" algn="tl" rotWithShape="0">
                    <a:schemeClr val="tx1"/>
                  </a:outerShdw>
                </a:effectLst>
              </a:rPr>
              <a:t>Before You Begin to Study the Text . . . </a:t>
            </a:r>
            <a:endParaRPr lang="en-US" dirty="0">
              <a:solidFill>
                <a:schemeClr val="accent6">
                  <a:lumMod val="75000"/>
                </a:schemeClr>
              </a:solidFill>
              <a:effectLst>
                <a:outerShdw blurRad="76200" dist="50800" dir="2700000" algn="tl" rotWithShape="0">
                  <a:schemeClr val="tx1"/>
                </a:outerShdw>
              </a:effectLst>
            </a:endParaRPr>
          </a:p>
        </p:txBody>
      </p:sp>
      <p:sp>
        <p:nvSpPr>
          <p:cNvPr id="3" name="Content Placeholder 2"/>
          <p:cNvSpPr>
            <a:spLocks noGrp="1"/>
          </p:cNvSpPr>
          <p:nvPr>
            <p:ph idx="1"/>
          </p:nvPr>
        </p:nvSpPr>
        <p:spPr>
          <a:xfrm>
            <a:off x="457200" y="914400"/>
            <a:ext cx="8229600" cy="5486400"/>
          </a:xfrm>
        </p:spPr>
        <p:txBody>
          <a:bodyPr>
            <a:normAutofit/>
          </a:bodyPr>
          <a:lstStyle/>
          <a:p>
            <a:r>
              <a:rPr lang="en-US" b="1" dirty="0" smtClean="0">
                <a:effectLst>
                  <a:glow rad="63500">
                    <a:srgbClr val="E77927"/>
                  </a:glow>
                </a:effectLst>
              </a:rPr>
              <a:t>Pray</a:t>
            </a:r>
            <a:r>
              <a:rPr lang="en-US" dirty="0" smtClean="0">
                <a:effectLst>
                  <a:glow rad="63500">
                    <a:srgbClr val="E77927"/>
                  </a:glow>
                </a:effectLst>
              </a:rPr>
              <a:t> – </a:t>
            </a:r>
          </a:p>
          <a:p>
            <a:pPr lvl="1"/>
            <a:r>
              <a:rPr lang="en-US" dirty="0" smtClean="0">
                <a:effectLst>
                  <a:glow rad="63500">
                    <a:srgbClr val="E77927"/>
                  </a:glow>
                </a:effectLst>
              </a:rPr>
              <a:t>All good things come from God (Jas. 1:17) – even the ability to notice important things in the text itself. </a:t>
            </a:r>
          </a:p>
          <a:p>
            <a:pPr lvl="1"/>
            <a:r>
              <a:rPr lang="en-US" dirty="0" smtClean="0">
                <a:effectLst>
                  <a:glow rad="63500">
                    <a:srgbClr val="E77927"/>
                  </a:glow>
                </a:effectLst>
              </a:rPr>
              <a:t>We are commanded to ask for wisdom (Jas. 1:5) and we should acknowledge our dependency on God any time we study by asking Him to open our mind and heart to know Him more as we study.</a:t>
            </a:r>
          </a:p>
          <a:p>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glow rad="63500">
                    <a:schemeClr val="accent1">
                      <a:satMod val="175000"/>
                      <a:alpha val="40000"/>
                    </a:schemeClr>
                  </a:glow>
                </a:effectLst>
              </a:rPr>
              <a:t>Examples of Biblical Allegory</a:t>
            </a:r>
            <a:endParaRPr lang="en-US" dirty="0">
              <a:effectLst>
                <a:glow rad="63500">
                  <a:schemeClr val="accent1">
                    <a:satMod val="175000"/>
                    <a:alpha val="40000"/>
                  </a:schemeClr>
                </a:glow>
              </a:effectLst>
            </a:endParaRPr>
          </a:p>
        </p:txBody>
      </p:sp>
      <p:sp>
        <p:nvSpPr>
          <p:cNvPr id="3" name="Content Placeholder 2"/>
          <p:cNvSpPr>
            <a:spLocks noGrp="1"/>
          </p:cNvSpPr>
          <p:nvPr>
            <p:ph idx="1"/>
          </p:nvPr>
        </p:nvSpPr>
        <p:spPr>
          <a:xfrm>
            <a:off x="457200" y="990600"/>
            <a:ext cx="8229600" cy="5867400"/>
          </a:xfrm>
        </p:spPr>
        <p:txBody>
          <a:bodyPr>
            <a:normAutofit fontScale="92500" lnSpcReduction="20000"/>
          </a:bodyPr>
          <a:lstStyle/>
          <a:p>
            <a:pPr marL="0" indent="0">
              <a:buNone/>
            </a:pPr>
            <a:r>
              <a:rPr lang="en-US" sz="2800" b="1" dirty="0" smtClean="0">
                <a:effectLst>
                  <a:glow rad="63500">
                    <a:schemeClr val="accent1">
                      <a:satMod val="175000"/>
                      <a:alpha val="40000"/>
                    </a:schemeClr>
                  </a:glow>
                </a:effectLst>
              </a:rPr>
              <a:t>Psalm 80:8-19 - </a:t>
            </a:r>
            <a:r>
              <a:rPr lang="en-US" sz="2800" dirty="0" smtClean="0">
                <a:effectLst>
                  <a:glow rad="63500">
                    <a:schemeClr val="accent1">
                      <a:satMod val="175000"/>
                      <a:alpha val="40000"/>
                    </a:schemeClr>
                  </a:glow>
                </a:effectLst>
              </a:rPr>
              <a:t>the Psalmist, in an appeal to God to deliver Israel from its plight, gives an allegorical description of Israel as a vine that God planted but is now being destroyed: </a:t>
            </a:r>
            <a:r>
              <a:rPr lang="en-US" sz="2800" i="1" dirty="0" smtClean="0">
                <a:solidFill>
                  <a:srgbClr val="002F8E"/>
                </a:solidFill>
                <a:effectLst/>
              </a:rPr>
              <a:t>You brought a vine out of Egypt; you drove out the nations and planted it. </a:t>
            </a:r>
            <a:r>
              <a:rPr lang="en-US" sz="2800" i="1" baseline="30000" dirty="0" smtClean="0">
                <a:solidFill>
                  <a:srgbClr val="002F8E"/>
                </a:solidFill>
                <a:effectLst/>
              </a:rPr>
              <a:t>9</a:t>
            </a:r>
            <a:r>
              <a:rPr lang="en-US" sz="2800" i="1" dirty="0" smtClean="0">
                <a:solidFill>
                  <a:srgbClr val="002F8E"/>
                </a:solidFill>
                <a:effectLst/>
              </a:rPr>
              <a:t> You cleared the ground for it; it took deep root and filled the land. </a:t>
            </a:r>
            <a:r>
              <a:rPr lang="en-US" sz="2800" i="1" baseline="30000" dirty="0" smtClean="0">
                <a:solidFill>
                  <a:srgbClr val="002F8E"/>
                </a:solidFill>
                <a:effectLst/>
              </a:rPr>
              <a:t>10</a:t>
            </a:r>
            <a:r>
              <a:rPr lang="en-US" sz="2800" i="1" dirty="0" smtClean="0">
                <a:solidFill>
                  <a:srgbClr val="002F8E"/>
                </a:solidFill>
                <a:effectLst/>
              </a:rPr>
              <a:t> The mountains were covered with its shade, the mighty cedars with its branches. </a:t>
            </a:r>
            <a:r>
              <a:rPr lang="en-US" sz="2800" i="1" baseline="30000" dirty="0" smtClean="0">
                <a:solidFill>
                  <a:srgbClr val="002F8E"/>
                </a:solidFill>
                <a:effectLst/>
              </a:rPr>
              <a:t>11</a:t>
            </a:r>
            <a:r>
              <a:rPr lang="en-US" sz="2800" i="1" dirty="0" smtClean="0">
                <a:solidFill>
                  <a:srgbClr val="002F8E"/>
                </a:solidFill>
                <a:effectLst/>
              </a:rPr>
              <a:t> It sent out its branches to the sea and its shoots to the River. </a:t>
            </a:r>
            <a:r>
              <a:rPr lang="en-US" sz="2800" i="1" baseline="30000" dirty="0" smtClean="0">
                <a:solidFill>
                  <a:srgbClr val="002F8E"/>
                </a:solidFill>
                <a:effectLst/>
              </a:rPr>
              <a:t>12</a:t>
            </a:r>
            <a:r>
              <a:rPr lang="en-US" sz="2800" i="1" dirty="0" smtClean="0">
                <a:solidFill>
                  <a:srgbClr val="002F8E"/>
                </a:solidFill>
                <a:effectLst/>
              </a:rPr>
              <a:t> Why then have you broken down its walls, so that all who pass along the way pluck its fruit? </a:t>
            </a:r>
            <a:r>
              <a:rPr lang="en-US" sz="2800" i="1" baseline="30000" dirty="0" smtClean="0">
                <a:solidFill>
                  <a:srgbClr val="002F8E"/>
                </a:solidFill>
                <a:effectLst/>
              </a:rPr>
              <a:t>13</a:t>
            </a:r>
            <a:r>
              <a:rPr lang="en-US" sz="2800" i="1" dirty="0" smtClean="0">
                <a:solidFill>
                  <a:srgbClr val="002F8E"/>
                </a:solidFill>
                <a:effectLst/>
              </a:rPr>
              <a:t> The boar from the forest ravages it, and all that move in the field feed on it. </a:t>
            </a:r>
            <a:r>
              <a:rPr lang="en-US" sz="2800" i="1" baseline="30000" dirty="0" smtClean="0">
                <a:solidFill>
                  <a:srgbClr val="002F8E"/>
                </a:solidFill>
                <a:effectLst/>
              </a:rPr>
              <a:t>14</a:t>
            </a:r>
            <a:r>
              <a:rPr lang="en-US" sz="2800" i="1" dirty="0" smtClean="0">
                <a:solidFill>
                  <a:srgbClr val="002F8E"/>
                </a:solidFill>
                <a:effectLst/>
              </a:rPr>
              <a:t> Turn again, O God of hosts! Look down from heaven, and see; have regard for this vine, </a:t>
            </a:r>
            <a:r>
              <a:rPr lang="en-US" sz="2800" i="1" baseline="30000" dirty="0" smtClean="0">
                <a:solidFill>
                  <a:srgbClr val="002F8E"/>
                </a:solidFill>
                <a:effectLst/>
              </a:rPr>
              <a:t>15</a:t>
            </a:r>
            <a:r>
              <a:rPr lang="en-US" sz="2800" i="1" dirty="0" smtClean="0">
                <a:solidFill>
                  <a:srgbClr val="002F8E"/>
                </a:solidFill>
                <a:effectLst/>
              </a:rPr>
              <a:t> the stock that your right hand planted …</a:t>
            </a:r>
            <a:r>
              <a:rPr lang="en-US" sz="2800" i="1" baseline="30000" dirty="0" smtClean="0">
                <a:solidFill>
                  <a:srgbClr val="002F8E"/>
                </a:solidFill>
                <a:effectLst/>
              </a:rPr>
              <a:t>16</a:t>
            </a:r>
            <a:r>
              <a:rPr lang="en-US" sz="2800" i="1" dirty="0" smtClean="0">
                <a:solidFill>
                  <a:srgbClr val="002F8E"/>
                </a:solidFill>
                <a:effectLst/>
              </a:rPr>
              <a:t> They have burned it with fire; they have cut it down; may they perish at the rebuke of your face! ... </a:t>
            </a:r>
            <a:r>
              <a:rPr lang="en-US" sz="2800" i="1" baseline="30000" dirty="0" smtClean="0">
                <a:solidFill>
                  <a:srgbClr val="002F8E"/>
                </a:solidFill>
                <a:effectLst/>
              </a:rPr>
              <a:t>19</a:t>
            </a:r>
            <a:r>
              <a:rPr lang="en-US" sz="2800" i="1" dirty="0" smtClean="0">
                <a:solidFill>
                  <a:srgbClr val="002F8E"/>
                </a:solidFill>
                <a:effectLst/>
              </a:rPr>
              <a:t> Restore us, O LORD God of hosts! Let your face shine, that we may be saved! </a:t>
            </a:r>
            <a:endParaRPr lang="en-US" sz="2800" i="1" dirty="0">
              <a:solidFill>
                <a:srgbClr val="002F8E"/>
              </a:solidFill>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glow rad="63500">
                    <a:schemeClr val="accent1">
                      <a:satMod val="175000"/>
                      <a:alpha val="40000"/>
                    </a:schemeClr>
                  </a:glow>
                </a:effectLst>
              </a:rPr>
              <a:t>Examples of Biblical Allegory</a:t>
            </a:r>
            <a:endParaRPr lang="en-US" dirty="0">
              <a:effectLst>
                <a:glow rad="63500">
                  <a:schemeClr val="accent1">
                    <a:satMod val="175000"/>
                    <a:alpha val="40000"/>
                  </a:schemeClr>
                </a:glow>
              </a:effectLst>
            </a:endParaRPr>
          </a:p>
        </p:txBody>
      </p:sp>
      <p:sp>
        <p:nvSpPr>
          <p:cNvPr id="3" name="Content Placeholder 2"/>
          <p:cNvSpPr>
            <a:spLocks noGrp="1"/>
          </p:cNvSpPr>
          <p:nvPr>
            <p:ph idx="1"/>
          </p:nvPr>
        </p:nvSpPr>
        <p:spPr>
          <a:xfrm>
            <a:off x="457200" y="990600"/>
            <a:ext cx="8229600" cy="5867400"/>
          </a:xfrm>
        </p:spPr>
        <p:txBody>
          <a:bodyPr>
            <a:normAutofit lnSpcReduction="10000"/>
          </a:bodyPr>
          <a:lstStyle/>
          <a:p>
            <a:pPr marL="0" indent="0">
              <a:buNone/>
            </a:pPr>
            <a:r>
              <a:rPr lang="en-US" sz="2800" b="1" dirty="0" smtClean="0">
                <a:effectLst>
                  <a:glow rad="63500">
                    <a:schemeClr val="accent1">
                      <a:satMod val="175000"/>
                      <a:alpha val="40000"/>
                    </a:schemeClr>
                  </a:glow>
                </a:effectLst>
              </a:rPr>
              <a:t>John 10:11-16 – </a:t>
            </a:r>
            <a:r>
              <a:rPr lang="en-US" sz="2800" dirty="0" smtClean="0">
                <a:effectLst>
                  <a:glow rad="63500">
                    <a:schemeClr val="accent1">
                      <a:satMod val="175000"/>
                      <a:alpha val="40000"/>
                    </a:schemeClr>
                  </a:glow>
                </a:effectLst>
              </a:rPr>
              <a:t>Jesus uses an allegory to describe his relationship with his people: </a:t>
            </a:r>
            <a:r>
              <a:rPr lang="en-US" sz="2800" i="1" baseline="30000" dirty="0" smtClean="0">
                <a:solidFill>
                  <a:srgbClr val="002F8E"/>
                </a:solidFill>
              </a:rPr>
              <a:t>11</a:t>
            </a:r>
            <a:r>
              <a:rPr lang="en-US" sz="2800" i="1" dirty="0" smtClean="0">
                <a:solidFill>
                  <a:srgbClr val="002F8E"/>
                </a:solidFill>
              </a:rPr>
              <a:t> I am the good shepherd. The good shepherd lays down his life for the sheep. </a:t>
            </a:r>
            <a:r>
              <a:rPr lang="en-US" sz="2800" i="1" baseline="30000" dirty="0" smtClean="0">
                <a:solidFill>
                  <a:srgbClr val="002F8E"/>
                </a:solidFill>
              </a:rPr>
              <a:t>12</a:t>
            </a:r>
            <a:r>
              <a:rPr lang="en-US" sz="2800" i="1" dirty="0" smtClean="0">
                <a:solidFill>
                  <a:srgbClr val="002F8E"/>
                </a:solidFill>
              </a:rPr>
              <a:t> He who is a hired hand and not a shepherd, who does not own the sheep, sees the wolf coming and leaves the sheep and flees, and the wolf snatches them and scatters them. </a:t>
            </a:r>
            <a:r>
              <a:rPr lang="en-US" sz="2800" i="1" baseline="30000" dirty="0" smtClean="0">
                <a:solidFill>
                  <a:srgbClr val="002F8E"/>
                </a:solidFill>
              </a:rPr>
              <a:t>13</a:t>
            </a:r>
            <a:r>
              <a:rPr lang="en-US" sz="2800" i="1" dirty="0" smtClean="0">
                <a:solidFill>
                  <a:srgbClr val="002F8E"/>
                </a:solidFill>
              </a:rPr>
              <a:t> He flees because he is a hired hand and cares nothing for the sheep. </a:t>
            </a:r>
            <a:r>
              <a:rPr lang="en-US" sz="2800" i="1" baseline="30000" dirty="0" smtClean="0">
                <a:solidFill>
                  <a:srgbClr val="002F8E"/>
                </a:solidFill>
              </a:rPr>
              <a:t>14</a:t>
            </a:r>
            <a:r>
              <a:rPr lang="en-US" sz="2800" i="1" dirty="0" smtClean="0">
                <a:solidFill>
                  <a:srgbClr val="002F8E"/>
                </a:solidFill>
              </a:rPr>
              <a:t> I am the good shepherd. I know my own and my own know me, </a:t>
            </a:r>
            <a:r>
              <a:rPr lang="en-US" sz="2800" i="1" baseline="30000" dirty="0" smtClean="0">
                <a:solidFill>
                  <a:srgbClr val="002F8E"/>
                </a:solidFill>
              </a:rPr>
              <a:t>15</a:t>
            </a:r>
            <a:r>
              <a:rPr lang="en-US" sz="2800" i="1" dirty="0" smtClean="0">
                <a:solidFill>
                  <a:srgbClr val="002F8E"/>
                </a:solidFill>
              </a:rPr>
              <a:t> just as the Father knows me and I know the Father; and I lay down my life for the sheep. </a:t>
            </a:r>
            <a:r>
              <a:rPr lang="en-US" sz="2800" i="1" baseline="30000" dirty="0" smtClean="0">
                <a:solidFill>
                  <a:srgbClr val="002F8E"/>
                </a:solidFill>
              </a:rPr>
              <a:t>16</a:t>
            </a:r>
            <a:r>
              <a:rPr lang="en-US" sz="2800" i="1" dirty="0" smtClean="0">
                <a:solidFill>
                  <a:srgbClr val="002F8E"/>
                </a:solidFill>
              </a:rPr>
              <a:t> And I have other sheep that are not of this fold. I must bring them also, and they will listen to my voice. So there will be one flock, one shepherd.</a:t>
            </a:r>
            <a:r>
              <a:rPr lang="en-US" sz="2800" i="1" dirty="0" smtClean="0">
                <a:solidFill>
                  <a:srgbClr val="002F8E"/>
                </a:solidFill>
                <a:effectLst/>
              </a:rPr>
              <a:t> </a:t>
            </a:r>
            <a:endParaRPr lang="en-US" sz="2800" i="1" dirty="0">
              <a:solidFill>
                <a:srgbClr val="002F8E"/>
              </a:solidFill>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effectLst>
                  <a:glow rad="63500">
                    <a:schemeClr val="accent1">
                      <a:satMod val="175000"/>
                      <a:alpha val="40000"/>
                    </a:schemeClr>
                  </a:glow>
                </a:effectLst>
              </a:rPr>
              <a:t>Allegorical Interpretation</a:t>
            </a:r>
            <a:endParaRPr lang="en-US" dirty="0">
              <a:effectLst>
                <a:glow rad="63500">
                  <a:schemeClr val="accent1">
                    <a:satMod val="175000"/>
                    <a:alpha val="40000"/>
                  </a:schemeClr>
                </a:glow>
              </a:effectLst>
            </a:endParaRPr>
          </a:p>
        </p:txBody>
      </p:sp>
      <p:sp>
        <p:nvSpPr>
          <p:cNvPr id="3" name="Content Placeholder 2"/>
          <p:cNvSpPr>
            <a:spLocks noGrp="1"/>
          </p:cNvSpPr>
          <p:nvPr>
            <p:ph idx="1"/>
          </p:nvPr>
        </p:nvSpPr>
        <p:spPr>
          <a:xfrm>
            <a:off x="457200" y="914400"/>
            <a:ext cx="8229600" cy="5211763"/>
          </a:xfrm>
        </p:spPr>
        <p:txBody>
          <a:bodyPr>
            <a:normAutofit fontScale="92500" lnSpcReduction="10000"/>
          </a:bodyPr>
          <a:lstStyle/>
          <a:p>
            <a:r>
              <a:rPr lang="en-US" dirty="0" smtClean="0">
                <a:effectLst>
                  <a:glow rad="63500">
                    <a:schemeClr val="accent1">
                      <a:satMod val="175000"/>
                      <a:alpha val="40000"/>
                    </a:schemeClr>
                  </a:glow>
                </a:effectLst>
              </a:rPr>
              <a:t>A distinction must be made between:</a:t>
            </a:r>
          </a:p>
          <a:p>
            <a:pPr lvl="1"/>
            <a:r>
              <a:rPr lang="en-US" dirty="0" smtClean="0">
                <a:effectLst>
                  <a:glow rad="63500">
                    <a:schemeClr val="accent1">
                      <a:satMod val="175000"/>
                      <a:alpha val="40000"/>
                    </a:schemeClr>
                  </a:glow>
                </a:effectLst>
              </a:rPr>
              <a:t>Allegory as a </a:t>
            </a:r>
            <a:r>
              <a:rPr lang="en-US" u="sng" dirty="0" smtClean="0">
                <a:effectLst>
                  <a:glow rad="63500">
                    <a:schemeClr val="accent1">
                      <a:satMod val="175000"/>
                      <a:alpha val="40000"/>
                    </a:schemeClr>
                  </a:glow>
                </a:effectLst>
              </a:rPr>
              <a:t>medium of revelation</a:t>
            </a:r>
            <a:r>
              <a:rPr lang="en-US" dirty="0" smtClean="0">
                <a:effectLst>
                  <a:glow rad="63500">
                    <a:schemeClr val="accent1">
                      <a:satMod val="175000"/>
                      <a:alpha val="40000"/>
                    </a:schemeClr>
                  </a:glow>
                </a:effectLst>
              </a:rPr>
              <a:t> (like the examples we have just seen)</a:t>
            </a:r>
          </a:p>
          <a:p>
            <a:pPr lvl="1"/>
            <a:r>
              <a:rPr lang="en-US" dirty="0" smtClean="0">
                <a:effectLst>
                  <a:glow rad="63500">
                    <a:schemeClr val="accent1">
                      <a:satMod val="175000"/>
                      <a:alpha val="40000"/>
                    </a:schemeClr>
                  </a:glow>
                </a:effectLst>
              </a:rPr>
              <a:t>Allegory as a </a:t>
            </a:r>
            <a:r>
              <a:rPr lang="en-US" u="sng" dirty="0" smtClean="0">
                <a:effectLst>
                  <a:glow rad="63500">
                    <a:schemeClr val="accent1">
                      <a:satMod val="175000"/>
                      <a:alpha val="40000"/>
                    </a:schemeClr>
                  </a:glow>
                </a:effectLst>
              </a:rPr>
              <a:t>method of interpretation</a:t>
            </a:r>
            <a:r>
              <a:rPr lang="en-US" dirty="0" smtClean="0">
                <a:effectLst>
                  <a:glow rad="63500">
                    <a:schemeClr val="accent1">
                      <a:satMod val="175000"/>
                      <a:alpha val="40000"/>
                    </a:schemeClr>
                  </a:glow>
                </a:effectLst>
              </a:rPr>
              <a:t> where someone treats a historical account given in the Bible as though it were an allegory written to express some deeper spiritual truth.</a:t>
            </a:r>
          </a:p>
          <a:p>
            <a:r>
              <a:rPr lang="en-US" dirty="0" smtClean="0">
                <a:effectLst>
                  <a:glow rad="63500">
                    <a:schemeClr val="accent1">
                      <a:satMod val="175000"/>
                      <a:alpha val="40000"/>
                    </a:schemeClr>
                  </a:glow>
                </a:effectLst>
              </a:rPr>
              <a:t>The allegorical </a:t>
            </a:r>
            <a:r>
              <a:rPr lang="en-US" u="sng" dirty="0" smtClean="0">
                <a:effectLst>
                  <a:glow rad="63500">
                    <a:schemeClr val="accent1">
                      <a:satMod val="175000"/>
                      <a:alpha val="40000"/>
                    </a:schemeClr>
                  </a:glow>
                </a:effectLst>
              </a:rPr>
              <a:t>method of interpretation</a:t>
            </a:r>
            <a:r>
              <a:rPr lang="en-US" dirty="0" smtClean="0">
                <a:effectLst>
                  <a:glow rad="63500">
                    <a:schemeClr val="accent1">
                      <a:satMod val="175000"/>
                      <a:alpha val="40000"/>
                    </a:schemeClr>
                  </a:glow>
                </a:effectLst>
              </a:rPr>
              <a:t> was used early on by Philo of Alexandria (20 BC – AD 50), a Jewish philosopher, who used this method of interpretation to “harmonize” the Old Testament with Greek philosophy.*</a:t>
            </a:r>
          </a:p>
          <a:p>
            <a:endParaRPr lang="en-US" dirty="0">
              <a:effectLst>
                <a:glow rad="63500">
                  <a:schemeClr val="accent1">
                    <a:satMod val="175000"/>
                    <a:alpha val="40000"/>
                  </a:schemeClr>
                </a:glow>
              </a:effectLst>
            </a:endParaRPr>
          </a:p>
        </p:txBody>
      </p:sp>
      <p:sp>
        <p:nvSpPr>
          <p:cNvPr id="4" name="TextBox 3"/>
          <p:cNvSpPr txBox="1"/>
          <p:nvPr/>
        </p:nvSpPr>
        <p:spPr>
          <a:xfrm>
            <a:off x="838200" y="6324600"/>
            <a:ext cx="6806928" cy="369332"/>
          </a:xfrm>
          <a:prstGeom prst="rect">
            <a:avLst/>
          </a:prstGeom>
          <a:noFill/>
        </p:spPr>
        <p:txBody>
          <a:bodyPr wrap="none" rtlCol="0">
            <a:spAutoFit/>
          </a:bodyPr>
          <a:lstStyle/>
          <a:p>
            <a:r>
              <a:rPr lang="en-US" dirty="0" smtClean="0"/>
              <a:t>* ISBE, </a:t>
            </a:r>
            <a:r>
              <a:rPr lang="en-US" dirty="0" err="1" smtClean="0"/>
              <a:t>Eerdmans</a:t>
            </a:r>
            <a:r>
              <a:rPr lang="en-US" dirty="0" smtClean="0"/>
              <a:t> Publishing Co., 1982, </a:t>
            </a:r>
            <a:r>
              <a:rPr lang="en-US" i="1" dirty="0" smtClean="0"/>
              <a:t>History of Interpretation</a:t>
            </a:r>
            <a:r>
              <a:rPr lang="en-US" dirty="0" smtClean="0"/>
              <a:t>, p. 865</a:t>
            </a: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effectLst>
                  <a:glow rad="63500">
                    <a:schemeClr val="accent1">
                      <a:satMod val="175000"/>
                      <a:alpha val="40000"/>
                    </a:schemeClr>
                  </a:glow>
                </a:effectLst>
              </a:rPr>
              <a:t>Allegorical Interpretation</a:t>
            </a:r>
            <a:endParaRPr lang="en-US" dirty="0">
              <a:effectLst>
                <a:glow rad="63500">
                  <a:schemeClr val="accent1">
                    <a:satMod val="175000"/>
                    <a:alpha val="40000"/>
                  </a:schemeClr>
                </a:glow>
              </a:effectLst>
            </a:endParaRPr>
          </a:p>
        </p:txBody>
      </p:sp>
      <p:sp>
        <p:nvSpPr>
          <p:cNvPr id="3" name="Content Placeholder 2"/>
          <p:cNvSpPr>
            <a:spLocks noGrp="1"/>
          </p:cNvSpPr>
          <p:nvPr>
            <p:ph idx="1"/>
          </p:nvPr>
        </p:nvSpPr>
        <p:spPr>
          <a:xfrm>
            <a:off x="457200" y="914401"/>
            <a:ext cx="8229600" cy="4953000"/>
          </a:xfrm>
        </p:spPr>
        <p:txBody>
          <a:bodyPr>
            <a:normAutofit fontScale="92500" lnSpcReduction="20000"/>
          </a:bodyPr>
          <a:lstStyle/>
          <a:p>
            <a:r>
              <a:rPr lang="en-US" dirty="0" smtClean="0">
                <a:effectLst>
                  <a:glow rad="63500">
                    <a:schemeClr val="accent1">
                      <a:satMod val="175000"/>
                      <a:alpha val="40000"/>
                    </a:schemeClr>
                  </a:glow>
                </a:effectLst>
              </a:rPr>
              <a:t>The allegorical method of interpretation later became very </a:t>
            </a:r>
            <a:r>
              <a:rPr lang="en-US" u="sng" dirty="0" smtClean="0">
                <a:effectLst>
                  <a:glow rad="63500">
                    <a:schemeClr val="accent1">
                      <a:satMod val="175000"/>
                      <a:alpha val="40000"/>
                    </a:schemeClr>
                  </a:glow>
                </a:effectLst>
              </a:rPr>
              <a:t>popular</a:t>
            </a:r>
            <a:r>
              <a:rPr lang="en-US" dirty="0" smtClean="0">
                <a:effectLst>
                  <a:glow rad="63500">
                    <a:schemeClr val="accent1">
                      <a:satMod val="175000"/>
                      <a:alpha val="40000"/>
                    </a:schemeClr>
                  </a:glow>
                </a:effectLst>
              </a:rPr>
              <a:t> among many of the </a:t>
            </a:r>
            <a:r>
              <a:rPr lang="en-US" u="sng" dirty="0" smtClean="0">
                <a:effectLst>
                  <a:glow rad="63500">
                    <a:schemeClr val="accent1">
                      <a:satMod val="175000"/>
                      <a:alpha val="40000"/>
                    </a:schemeClr>
                  </a:glow>
                </a:effectLst>
              </a:rPr>
              <a:t>early church fathers</a:t>
            </a:r>
            <a:r>
              <a:rPr lang="en-US" dirty="0" smtClean="0">
                <a:effectLst>
                  <a:glow rad="63500">
                    <a:schemeClr val="accent1">
                      <a:satMod val="175000"/>
                      <a:alpha val="40000"/>
                    </a:schemeClr>
                  </a:glow>
                </a:effectLst>
              </a:rPr>
              <a:t>  - beginning with Origen</a:t>
            </a:r>
            <a:r>
              <a:rPr lang="en-US" baseline="30000" dirty="0" smtClean="0">
                <a:effectLst>
                  <a:glow rad="63500">
                    <a:schemeClr val="accent1">
                      <a:satMod val="175000"/>
                      <a:alpha val="40000"/>
                    </a:schemeClr>
                  </a:glow>
                </a:effectLst>
              </a:rPr>
              <a:t>1</a:t>
            </a:r>
            <a:r>
              <a:rPr lang="en-US" dirty="0" smtClean="0">
                <a:effectLst>
                  <a:glow rad="63500">
                    <a:schemeClr val="accent1">
                      <a:satMod val="175000"/>
                      <a:alpha val="40000"/>
                    </a:schemeClr>
                  </a:glow>
                </a:effectLst>
              </a:rPr>
              <a:t> and later Clement of Rome, Irenaeus, Tertullian, Jerome, Hilary , Ambrose , and even Augustine.</a:t>
            </a:r>
            <a:r>
              <a:rPr lang="en-US" baseline="30000" dirty="0" smtClean="0">
                <a:effectLst>
                  <a:glow rad="63500">
                    <a:schemeClr val="accent1">
                      <a:satMod val="175000"/>
                      <a:alpha val="40000"/>
                    </a:schemeClr>
                  </a:glow>
                </a:effectLst>
              </a:rPr>
              <a:t>2</a:t>
            </a:r>
          </a:p>
          <a:p>
            <a:r>
              <a:rPr lang="en-US" dirty="0" smtClean="0">
                <a:effectLst>
                  <a:glow rad="63500">
                    <a:schemeClr val="accent1">
                      <a:satMod val="175000"/>
                      <a:alpha val="40000"/>
                    </a:schemeClr>
                  </a:glow>
                </a:effectLst>
              </a:rPr>
              <a:t>It was common during this era to claim that God intended for </a:t>
            </a:r>
            <a:r>
              <a:rPr lang="en-US" u="sng" dirty="0" smtClean="0">
                <a:effectLst>
                  <a:glow rad="63500">
                    <a:schemeClr val="accent1">
                      <a:satMod val="175000"/>
                      <a:alpha val="40000"/>
                    </a:schemeClr>
                  </a:glow>
                </a:effectLst>
              </a:rPr>
              <a:t>every</a:t>
            </a:r>
            <a:r>
              <a:rPr lang="en-US" dirty="0" smtClean="0">
                <a:effectLst>
                  <a:glow rad="63500">
                    <a:schemeClr val="accent1">
                      <a:satMod val="175000"/>
                      <a:alpha val="40000"/>
                    </a:schemeClr>
                  </a:glow>
                </a:effectLst>
              </a:rPr>
              <a:t> narrative passage in the Bible to be interpreted in </a:t>
            </a:r>
            <a:r>
              <a:rPr lang="en-US" u="sng" dirty="0" smtClean="0">
                <a:effectLst>
                  <a:glow rad="63500">
                    <a:schemeClr val="accent1">
                      <a:satMod val="175000"/>
                      <a:alpha val="40000"/>
                    </a:schemeClr>
                  </a:glow>
                </a:effectLst>
              </a:rPr>
              <a:t>four ways</a:t>
            </a:r>
            <a:r>
              <a:rPr lang="en-US" baseline="30000" dirty="0" smtClean="0">
                <a:effectLst>
                  <a:glow rad="63500">
                    <a:schemeClr val="accent1">
                      <a:satMod val="175000"/>
                      <a:alpha val="40000"/>
                    </a:schemeClr>
                  </a:glow>
                </a:effectLst>
              </a:rPr>
              <a:t>3</a:t>
            </a:r>
            <a:r>
              <a:rPr lang="en-US" dirty="0" smtClean="0">
                <a:effectLst>
                  <a:glow rad="63500">
                    <a:schemeClr val="accent1">
                      <a:satMod val="175000"/>
                      <a:alpha val="40000"/>
                    </a:schemeClr>
                  </a:glow>
                </a:effectLst>
              </a:rPr>
              <a:t>:</a:t>
            </a:r>
          </a:p>
          <a:p>
            <a:pPr lvl="1"/>
            <a:r>
              <a:rPr lang="en-US" dirty="0" smtClean="0">
                <a:effectLst>
                  <a:glow rad="63500">
                    <a:schemeClr val="accent1">
                      <a:satMod val="175000"/>
                      <a:alpha val="40000"/>
                    </a:schemeClr>
                  </a:glow>
                </a:effectLst>
              </a:rPr>
              <a:t>Literally – which shows what actually happened</a:t>
            </a:r>
          </a:p>
          <a:p>
            <a:pPr lvl="1"/>
            <a:r>
              <a:rPr lang="en-US" dirty="0" smtClean="0">
                <a:effectLst>
                  <a:glow rad="63500">
                    <a:schemeClr val="accent1">
                      <a:satMod val="175000"/>
                      <a:alpha val="40000"/>
                    </a:schemeClr>
                  </a:glow>
                </a:effectLst>
              </a:rPr>
              <a:t>Allegorically – which shows what you are to believe</a:t>
            </a:r>
          </a:p>
          <a:p>
            <a:pPr lvl="1"/>
            <a:r>
              <a:rPr lang="en-US" dirty="0" smtClean="0">
                <a:effectLst>
                  <a:glow rad="63500">
                    <a:schemeClr val="accent1">
                      <a:satMod val="175000"/>
                      <a:alpha val="40000"/>
                    </a:schemeClr>
                  </a:glow>
                </a:effectLst>
              </a:rPr>
              <a:t>Morally – which shows what you are to do</a:t>
            </a:r>
          </a:p>
          <a:p>
            <a:pPr lvl="1"/>
            <a:r>
              <a:rPr lang="en-US" dirty="0" err="1" smtClean="0">
                <a:effectLst>
                  <a:glow rad="63500">
                    <a:schemeClr val="accent1">
                      <a:satMod val="175000"/>
                      <a:alpha val="40000"/>
                    </a:schemeClr>
                  </a:glow>
                </a:effectLst>
              </a:rPr>
              <a:t>Anagogically</a:t>
            </a:r>
            <a:r>
              <a:rPr lang="en-US" dirty="0" smtClean="0">
                <a:effectLst>
                  <a:glow rad="63500">
                    <a:schemeClr val="accent1">
                      <a:satMod val="175000"/>
                      <a:alpha val="40000"/>
                    </a:schemeClr>
                  </a:glow>
                </a:effectLst>
              </a:rPr>
              <a:t> – which shows what you are to hope</a:t>
            </a:r>
          </a:p>
          <a:p>
            <a:endParaRPr lang="en-US" dirty="0">
              <a:effectLst>
                <a:glow rad="63500">
                  <a:schemeClr val="accent1">
                    <a:satMod val="175000"/>
                    <a:alpha val="40000"/>
                  </a:schemeClr>
                </a:glow>
              </a:effectLst>
            </a:endParaRPr>
          </a:p>
        </p:txBody>
      </p:sp>
      <p:sp>
        <p:nvSpPr>
          <p:cNvPr id="4" name="TextBox 3"/>
          <p:cNvSpPr txBox="1"/>
          <p:nvPr/>
        </p:nvSpPr>
        <p:spPr>
          <a:xfrm>
            <a:off x="914400" y="5934670"/>
            <a:ext cx="6664966" cy="1200329"/>
          </a:xfrm>
          <a:prstGeom prst="rect">
            <a:avLst/>
          </a:prstGeom>
          <a:noFill/>
        </p:spPr>
        <p:txBody>
          <a:bodyPr wrap="none" rtlCol="0">
            <a:spAutoFit/>
          </a:bodyPr>
          <a:lstStyle/>
          <a:p>
            <a:r>
              <a:rPr lang="en-US" baseline="30000" dirty="0" smtClean="0"/>
              <a:t>1</a:t>
            </a:r>
            <a:r>
              <a:rPr lang="en-US" dirty="0" smtClean="0"/>
              <a:t>ISBE, </a:t>
            </a:r>
            <a:r>
              <a:rPr lang="en-US" dirty="0" err="1" smtClean="0"/>
              <a:t>Eerdmans</a:t>
            </a:r>
            <a:r>
              <a:rPr lang="en-US" dirty="0" smtClean="0"/>
              <a:t> Publishing Co., 1982, </a:t>
            </a:r>
            <a:r>
              <a:rPr lang="en-US" i="1" dirty="0" smtClean="0"/>
              <a:t>History of Interpretation</a:t>
            </a:r>
            <a:r>
              <a:rPr lang="en-US" dirty="0" smtClean="0"/>
              <a:t>, p. 865</a:t>
            </a:r>
          </a:p>
          <a:p>
            <a:r>
              <a:rPr lang="en-US" baseline="30000" dirty="0" smtClean="0"/>
              <a:t>2</a:t>
            </a:r>
            <a:r>
              <a:rPr lang="en-US" dirty="0" smtClean="0"/>
              <a:t>Dictionary of the Christian Church, Zondervan, 1978, </a:t>
            </a:r>
            <a:r>
              <a:rPr lang="en-US" i="1" dirty="0" smtClean="0"/>
              <a:t>Allegory</a:t>
            </a:r>
            <a:r>
              <a:rPr lang="en-US" dirty="0" smtClean="0"/>
              <a:t>, p.28</a:t>
            </a:r>
          </a:p>
          <a:p>
            <a:r>
              <a:rPr lang="en-US" baseline="30000" dirty="0" smtClean="0"/>
              <a:t>3</a:t>
            </a:r>
            <a:r>
              <a:rPr lang="en-US" dirty="0" smtClean="0"/>
              <a:t>ISBE, </a:t>
            </a:r>
            <a:r>
              <a:rPr lang="en-US" i="1" dirty="0" smtClean="0"/>
              <a:t>Allegory</a:t>
            </a:r>
            <a:r>
              <a:rPr lang="en-US" dirty="0" smtClean="0"/>
              <a:t>, p. 27</a:t>
            </a:r>
          </a:p>
          <a:p>
            <a:pPr>
              <a:buFont typeface="Arial" charset="0"/>
              <a:buChar char="•"/>
            </a:pP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dirty="0" smtClean="0">
                <a:effectLst>
                  <a:glow rad="63500">
                    <a:schemeClr val="accent1">
                      <a:satMod val="175000"/>
                      <a:alpha val="40000"/>
                    </a:schemeClr>
                  </a:glow>
                </a:effectLst>
              </a:rPr>
              <a:t>An Example of Allegorical Interpretation</a:t>
            </a:r>
            <a:endParaRPr lang="en-US" dirty="0">
              <a:effectLst>
                <a:glow rad="63500">
                  <a:schemeClr val="accent1">
                    <a:satMod val="175000"/>
                    <a:alpha val="40000"/>
                  </a:schemeClr>
                </a:glow>
              </a:effectLst>
            </a:endParaRPr>
          </a:p>
        </p:txBody>
      </p:sp>
      <p:sp>
        <p:nvSpPr>
          <p:cNvPr id="3" name="Content Placeholder 2"/>
          <p:cNvSpPr>
            <a:spLocks noGrp="1"/>
          </p:cNvSpPr>
          <p:nvPr>
            <p:ph idx="1"/>
          </p:nvPr>
        </p:nvSpPr>
        <p:spPr>
          <a:xfrm>
            <a:off x="457200" y="914400"/>
            <a:ext cx="8229600" cy="5029200"/>
          </a:xfrm>
        </p:spPr>
        <p:txBody>
          <a:bodyPr>
            <a:normAutofit/>
          </a:bodyPr>
          <a:lstStyle/>
          <a:p>
            <a:r>
              <a:rPr lang="en-US" dirty="0" smtClean="0">
                <a:effectLst>
                  <a:glow rad="63500">
                    <a:schemeClr val="accent1">
                      <a:satMod val="175000"/>
                      <a:alpha val="40000"/>
                    </a:schemeClr>
                  </a:glow>
                </a:effectLst>
              </a:rPr>
              <a:t>Origen (AD 185-254) preaching on the battle of Jericho (Joshua 6) taught that:</a:t>
            </a:r>
          </a:p>
          <a:p>
            <a:pPr lvl="1"/>
            <a:r>
              <a:rPr lang="en-US" dirty="0" smtClean="0">
                <a:effectLst>
                  <a:glow rad="63500">
                    <a:schemeClr val="accent1">
                      <a:satMod val="175000"/>
                      <a:alpha val="40000"/>
                    </a:schemeClr>
                  </a:glow>
                </a:effectLst>
              </a:rPr>
              <a:t>“</a:t>
            </a:r>
            <a:r>
              <a:rPr lang="en-US" i="1" dirty="0" smtClean="0">
                <a:effectLst>
                  <a:glow rad="63500">
                    <a:schemeClr val="accent1">
                      <a:satMod val="175000"/>
                      <a:alpha val="40000"/>
                    </a:schemeClr>
                  </a:glow>
                </a:effectLst>
              </a:rPr>
              <a:t>Joshua stands for Jesus, and Jericho for this world. The seven priests carrying trumpets represent Matthew, Mark, Luke, John, James, Jude and Peter. The prostitute Rehab stands for the Church, which consists of sinners; and the scarlet cord which she displayed to save herself and her household from the massacre stands for the redemptive blood of Christ</a:t>
            </a:r>
            <a:r>
              <a:rPr lang="en-US" dirty="0" smtClean="0">
                <a:effectLst>
                  <a:glow rad="63500">
                    <a:schemeClr val="accent1">
                      <a:satMod val="175000"/>
                      <a:alpha val="40000"/>
                    </a:schemeClr>
                  </a:glow>
                </a:effectLst>
              </a:rPr>
              <a:t>”*</a:t>
            </a:r>
          </a:p>
        </p:txBody>
      </p:sp>
      <p:sp>
        <p:nvSpPr>
          <p:cNvPr id="4" name="Rectangle 3"/>
          <p:cNvSpPr/>
          <p:nvPr/>
        </p:nvSpPr>
        <p:spPr>
          <a:xfrm>
            <a:off x="685800" y="6211669"/>
            <a:ext cx="8153400" cy="646331"/>
          </a:xfrm>
          <a:prstGeom prst="rect">
            <a:avLst/>
          </a:prstGeom>
        </p:spPr>
        <p:txBody>
          <a:bodyPr wrap="square">
            <a:spAutoFit/>
          </a:bodyPr>
          <a:lstStyle/>
          <a:p>
            <a:r>
              <a:rPr lang="en-US" dirty="0" smtClean="0">
                <a:effectLst>
                  <a:glow rad="63500">
                    <a:schemeClr val="accent1">
                      <a:satMod val="175000"/>
                      <a:alpha val="40000"/>
                    </a:schemeClr>
                  </a:glow>
                </a:effectLst>
              </a:rPr>
              <a:t>*Sidney </a:t>
            </a:r>
            <a:r>
              <a:rPr lang="en-US" dirty="0" err="1" smtClean="0">
                <a:effectLst>
                  <a:glow rad="63500">
                    <a:schemeClr val="accent1">
                      <a:satMod val="175000"/>
                      <a:alpha val="40000"/>
                    </a:schemeClr>
                  </a:glow>
                </a:effectLst>
              </a:rPr>
              <a:t>Greidanus</a:t>
            </a:r>
            <a:r>
              <a:rPr lang="en-US" dirty="0" smtClean="0">
                <a:effectLst>
                  <a:glow rad="63500">
                    <a:schemeClr val="accent1">
                      <a:satMod val="175000"/>
                      <a:alpha val="40000"/>
                    </a:schemeClr>
                  </a:glow>
                </a:effectLst>
              </a:rPr>
              <a:t>, </a:t>
            </a:r>
            <a:r>
              <a:rPr lang="en-US" i="1" dirty="0" smtClean="0">
                <a:effectLst>
                  <a:glow rad="63500">
                    <a:schemeClr val="accent1">
                      <a:satMod val="175000"/>
                      <a:alpha val="40000"/>
                    </a:schemeClr>
                  </a:glow>
                </a:effectLst>
              </a:rPr>
              <a:t>Preaching Christ from the Old Testament: a Contemporary Hermeneutical Method</a:t>
            </a:r>
            <a:r>
              <a:rPr lang="en-US" dirty="0" smtClean="0">
                <a:effectLst>
                  <a:glow rad="63500">
                    <a:schemeClr val="accent1">
                      <a:satMod val="175000"/>
                      <a:alpha val="40000"/>
                    </a:schemeClr>
                  </a:glow>
                </a:effectLst>
              </a:rPr>
              <a:t>, (Grand Rapids: </a:t>
            </a:r>
            <a:r>
              <a:rPr lang="en-US" dirty="0" err="1" smtClean="0">
                <a:effectLst>
                  <a:glow rad="63500">
                    <a:schemeClr val="accent1">
                      <a:satMod val="175000"/>
                      <a:alpha val="40000"/>
                    </a:schemeClr>
                  </a:glow>
                </a:effectLst>
              </a:rPr>
              <a:t>Eerdmans</a:t>
            </a:r>
            <a:r>
              <a:rPr lang="en-US" dirty="0" smtClean="0">
                <a:effectLst>
                  <a:glow rad="63500">
                    <a:schemeClr val="accent1">
                      <a:satMod val="175000"/>
                      <a:alpha val="40000"/>
                    </a:schemeClr>
                  </a:glow>
                </a:effectLst>
              </a:rPr>
              <a:t> Publishing, 1999) p. 87</a:t>
            </a: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effectLst>
                  <a:glow rad="63500">
                    <a:schemeClr val="accent1">
                      <a:satMod val="175000"/>
                      <a:alpha val="40000"/>
                    </a:schemeClr>
                  </a:glow>
                </a:effectLst>
              </a:rPr>
              <a:t>Allegorical Interpretation</a:t>
            </a:r>
            <a:endParaRPr lang="en-US" dirty="0">
              <a:effectLst>
                <a:glow rad="63500">
                  <a:schemeClr val="accent1">
                    <a:satMod val="175000"/>
                    <a:alpha val="40000"/>
                  </a:schemeClr>
                </a:glow>
              </a:effectLst>
            </a:endParaRPr>
          </a:p>
        </p:txBody>
      </p:sp>
      <p:sp>
        <p:nvSpPr>
          <p:cNvPr id="3" name="Content Placeholder 2"/>
          <p:cNvSpPr>
            <a:spLocks noGrp="1"/>
          </p:cNvSpPr>
          <p:nvPr>
            <p:ph idx="1"/>
          </p:nvPr>
        </p:nvSpPr>
        <p:spPr>
          <a:xfrm>
            <a:off x="457200" y="914401"/>
            <a:ext cx="8229600" cy="4953000"/>
          </a:xfrm>
        </p:spPr>
        <p:txBody>
          <a:bodyPr>
            <a:normAutofit fontScale="92500" lnSpcReduction="10000"/>
          </a:bodyPr>
          <a:lstStyle/>
          <a:p>
            <a:r>
              <a:rPr lang="en-US" dirty="0" smtClean="0">
                <a:effectLst>
                  <a:glow rad="63500">
                    <a:schemeClr val="accent1">
                      <a:satMod val="175000"/>
                      <a:alpha val="40000"/>
                    </a:schemeClr>
                  </a:glow>
                </a:effectLst>
              </a:rPr>
              <a:t>The Roman Catholic Church, to this day, still uses the allegorical method of interpretation so as to more easily “harmonize” the Bible with Roman Catholic teachings.</a:t>
            </a:r>
            <a:r>
              <a:rPr lang="en-US" baseline="30000" dirty="0" smtClean="0">
                <a:effectLst>
                  <a:glow rad="63500">
                    <a:schemeClr val="accent1">
                      <a:satMod val="175000"/>
                      <a:alpha val="40000"/>
                    </a:schemeClr>
                  </a:glow>
                </a:effectLst>
              </a:rPr>
              <a:t> </a:t>
            </a:r>
            <a:endParaRPr lang="en-US" dirty="0" smtClean="0">
              <a:effectLst>
                <a:glow rad="63500">
                  <a:schemeClr val="accent1">
                    <a:satMod val="175000"/>
                    <a:alpha val="40000"/>
                  </a:schemeClr>
                </a:glow>
              </a:effectLst>
            </a:endParaRPr>
          </a:p>
          <a:p>
            <a:r>
              <a:rPr lang="en-US" dirty="0" smtClean="0">
                <a:effectLst>
                  <a:glow rad="63500">
                    <a:schemeClr val="accent1">
                      <a:satMod val="175000"/>
                      <a:alpha val="40000"/>
                    </a:schemeClr>
                  </a:glow>
                </a:effectLst>
              </a:rPr>
              <a:t>The reformers, beginning with Luther, rightly </a:t>
            </a:r>
            <a:r>
              <a:rPr lang="en-US" u="sng" dirty="0" smtClean="0">
                <a:effectLst>
                  <a:glow rad="63500">
                    <a:schemeClr val="accent1">
                      <a:satMod val="175000"/>
                      <a:alpha val="40000"/>
                    </a:schemeClr>
                  </a:glow>
                </a:effectLst>
              </a:rPr>
              <a:t>rejected</a:t>
            </a:r>
            <a:r>
              <a:rPr lang="en-US" dirty="0" smtClean="0">
                <a:effectLst>
                  <a:glow rad="63500">
                    <a:schemeClr val="accent1">
                      <a:satMod val="175000"/>
                      <a:alpha val="40000"/>
                    </a:schemeClr>
                  </a:glow>
                </a:effectLst>
              </a:rPr>
              <a:t> the allegorical method of interpretation.</a:t>
            </a:r>
          </a:p>
          <a:p>
            <a:r>
              <a:rPr lang="en-US" dirty="0" smtClean="0">
                <a:effectLst>
                  <a:glow rad="63500">
                    <a:schemeClr val="accent1">
                      <a:satMod val="175000"/>
                      <a:alpha val="40000"/>
                    </a:schemeClr>
                  </a:glow>
                </a:effectLst>
              </a:rPr>
              <a:t>Luther once remarked: “When I was a monk, I was an expert at allegorizing scripture, but now my best skill is to give the literal, simple sense of Scripture, from which comes power, life, comfort, and instruction.”</a:t>
            </a:r>
          </a:p>
          <a:p>
            <a:endParaRPr lang="en-US" dirty="0">
              <a:effectLst>
                <a:glow rad="63500">
                  <a:schemeClr val="accent1">
                    <a:satMod val="175000"/>
                    <a:alpha val="40000"/>
                  </a:schemeClr>
                </a:glow>
              </a:effectLst>
            </a:endParaRPr>
          </a:p>
        </p:txBody>
      </p:sp>
      <p:sp>
        <p:nvSpPr>
          <p:cNvPr id="4" name="TextBox 3"/>
          <p:cNvSpPr txBox="1"/>
          <p:nvPr/>
        </p:nvSpPr>
        <p:spPr>
          <a:xfrm>
            <a:off x="838200" y="6324600"/>
            <a:ext cx="6638612" cy="369332"/>
          </a:xfrm>
          <a:prstGeom prst="rect">
            <a:avLst/>
          </a:prstGeom>
          <a:noFill/>
        </p:spPr>
        <p:txBody>
          <a:bodyPr wrap="none" rtlCol="0">
            <a:spAutoFit/>
          </a:bodyPr>
          <a:lstStyle/>
          <a:p>
            <a:r>
              <a:rPr lang="en-US" dirty="0" smtClean="0"/>
              <a:t>ISBE, </a:t>
            </a:r>
            <a:r>
              <a:rPr lang="en-US" dirty="0" err="1" smtClean="0"/>
              <a:t>Eerdmans</a:t>
            </a:r>
            <a:r>
              <a:rPr lang="en-US" dirty="0" smtClean="0"/>
              <a:t> Publishing Co.,1982, </a:t>
            </a:r>
            <a:r>
              <a:rPr lang="en-US" i="1" dirty="0" smtClean="0"/>
              <a:t>History of Interpretation</a:t>
            </a:r>
            <a:r>
              <a:rPr lang="en-US" dirty="0" smtClean="0"/>
              <a:t>, p. 865</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3600" dirty="0" smtClean="0">
                <a:effectLst>
                  <a:glow rad="63500">
                    <a:schemeClr val="accent1">
                      <a:satMod val="175000"/>
                      <a:alpha val="40000"/>
                    </a:schemeClr>
                  </a:glow>
                </a:effectLst>
              </a:rPr>
              <a:t>The Problem With Allegorical Interpretation</a:t>
            </a:r>
            <a:endParaRPr lang="en-US" sz="3600" dirty="0">
              <a:effectLst>
                <a:glow rad="63500">
                  <a:schemeClr val="accent1">
                    <a:satMod val="175000"/>
                    <a:alpha val="40000"/>
                  </a:schemeClr>
                </a:glow>
              </a:effectLst>
            </a:endParaRPr>
          </a:p>
        </p:txBody>
      </p:sp>
      <p:sp>
        <p:nvSpPr>
          <p:cNvPr id="3" name="Content Placeholder 2"/>
          <p:cNvSpPr>
            <a:spLocks noGrp="1"/>
          </p:cNvSpPr>
          <p:nvPr>
            <p:ph idx="1"/>
          </p:nvPr>
        </p:nvSpPr>
        <p:spPr>
          <a:xfrm>
            <a:off x="457200" y="914401"/>
            <a:ext cx="8229600" cy="4953000"/>
          </a:xfrm>
        </p:spPr>
        <p:txBody>
          <a:bodyPr>
            <a:normAutofit lnSpcReduction="10000"/>
          </a:bodyPr>
          <a:lstStyle/>
          <a:p>
            <a:r>
              <a:rPr lang="en-US" dirty="0" smtClean="0">
                <a:effectLst>
                  <a:glow rad="63500">
                    <a:schemeClr val="accent1">
                      <a:satMod val="175000"/>
                      <a:alpha val="40000"/>
                    </a:schemeClr>
                  </a:glow>
                </a:effectLst>
              </a:rPr>
              <a:t>The problem with the allegorical method of interpretation is that it allows you to make the scriptures seem to teach almost </a:t>
            </a:r>
            <a:r>
              <a:rPr lang="en-US" b="1" i="1" dirty="0" smtClean="0">
                <a:effectLst>
                  <a:glow rad="63500">
                    <a:schemeClr val="accent1">
                      <a:satMod val="175000"/>
                      <a:alpha val="40000"/>
                    </a:schemeClr>
                  </a:glow>
                </a:effectLst>
              </a:rPr>
              <a:t>anything </a:t>
            </a:r>
            <a:r>
              <a:rPr lang="en-US" dirty="0" smtClean="0">
                <a:effectLst>
                  <a:glow rad="63500">
                    <a:schemeClr val="accent1">
                      <a:satMod val="175000"/>
                      <a:alpha val="40000"/>
                    </a:schemeClr>
                  </a:glow>
                </a:effectLst>
              </a:rPr>
              <a:t>that you would like them to teach – which is why, historically, this method has been so popular with those who are prone to </a:t>
            </a:r>
            <a:r>
              <a:rPr lang="en-US" b="1" i="1" dirty="0" smtClean="0">
                <a:effectLst>
                  <a:glow rad="63500">
                    <a:schemeClr val="accent1">
                      <a:satMod val="175000"/>
                      <a:alpha val="40000"/>
                    </a:schemeClr>
                  </a:glow>
                </a:effectLst>
              </a:rPr>
              <a:t>twist</a:t>
            </a:r>
            <a:r>
              <a:rPr lang="en-US" dirty="0" smtClean="0">
                <a:effectLst>
                  <a:glow rad="63500">
                    <a:schemeClr val="accent1">
                      <a:satMod val="175000"/>
                      <a:alpha val="40000"/>
                    </a:schemeClr>
                  </a:glow>
                </a:effectLst>
              </a:rPr>
              <a:t> the scriptures.</a:t>
            </a:r>
          </a:p>
          <a:p>
            <a:r>
              <a:rPr lang="en-US" dirty="0" smtClean="0">
                <a:effectLst>
                  <a:glow rad="63500">
                    <a:schemeClr val="accent1">
                      <a:satMod val="175000"/>
                      <a:alpha val="40000"/>
                    </a:schemeClr>
                  </a:glow>
                </a:effectLst>
              </a:rPr>
              <a:t>Therefore, as you study and try to understand the Bible, you should avoid allegorizing the historical narratives in the Bible.</a:t>
            </a:r>
          </a:p>
          <a:p>
            <a:endParaRPr lang="en-US" dirty="0">
              <a:effectLst>
                <a:glow rad="63500">
                  <a:schemeClr val="accent1">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effectLst>
                  <a:glow rad="63500">
                    <a:schemeClr val="accent1">
                      <a:satMod val="175000"/>
                      <a:alpha val="40000"/>
                    </a:schemeClr>
                  </a:glow>
                </a:effectLst>
              </a:rPr>
              <a:t>A Case </a:t>
            </a:r>
            <a:r>
              <a:rPr lang="en-US" b="1" i="1" dirty="0" smtClean="0">
                <a:effectLst>
                  <a:glow rad="63500">
                    <a:schemeClr val="accent1">
                      <a:satMod val="175000"/>
                      <a:alpha val="40000"/>
                    </a:schemeClr>
                  </a:glow>
                </a:effectLst>
              </a:rPr>
              <a:t>for</a:t>
            </a:r>
            <a:r>
              <a:rPr lang="en-US" dirty="0" smtClean="0">
                <a:effectLst>
                  <a:glow rad="63500">
                    <a:schemeClr val="accent1">
                      <a:satMod val="175000"/>
                      <a:alpha val="40000"/>
                    </a:schemeClr>
                  </a:glow>
                </a:effectLst>
              </a:rPr>
              <a:t> Allegorical Interpretation?</a:t>
            </a:r>
            <a:endParaRPr lang="en-US" dirty="0">
              <a:effectLst>
                <a:glow rad="63500">
                  <a:schemeClr val="accent1">
                    <a:satMod val="175000"/>
                    <a:alpha val="40000"/>
                  </a:schemeClr>
                </a:glow>
              </a:effectLst>
            </a:endParaRPr>
          </a:p>
        </p:txBody>
      </p:sp>
      <p:sp>
        <p:nvSpPr>
          <p:cNvPr id="3" name="Content Placeholder 2"/>
          <p:cNvSpPr>
            <a:spLocks noGrp="1"/>
          </p:cNvSpPr>
          <p:nvPr>
            <p:ph idx="1"/>
          </p:nvPr>
        </p:nvSpPr>
        <p:spPr>
          <a:xfrm>
            <a:off x="457200" y="914400"/>
            <a:ext cx="8229600" cy="5791200"/>
          </a:xfrm>
        </p:spPr>
        <p:txBody>
          <a:bodyPr>
            <a:normAutofit fontScale="85000" lnSpcReduction="10000"/>
          </a:bodyPr>
          <a:lstStyle/>
          <a:p>
            <a:pPr marL="0" indent="0">
              <a:buNone/>
            </a:pPr>
            <a:r>
              <a:rPr lang="en-US" dirty="0" smtClean="0">
                <a:effectLst>
                  <a:glow rad="63500">
                    <a:schemeClr val="accent1">
                      <a:satMod val="175000"/>
                      <a:alpha val="40000"/>
                    </a:schemeClr>
                  </a:glow>
                </a:effectLst>
              </a:rPr>
              <a:t>The Apostle Paul did, on </a:t>
            </a:r>
            <a:r>
              <a:rPr lang="en-US" u="sng" dirty="0" smtClean="0">
                <a:effectLst>
                  <a:glow rad="63500">
                    <a:schemeClr val="accent1">
                      <a:satMod val="175000"/>
                      <a:alpha val="40000"/>
                    </a:schemeClr>
                  </a:glow>
                </a:effectLst>
              </a:rPr>
              <a:t>one</a:t>
            </a:r>
            <a:r>
              <a:rPr lang="en-US" dirty="0" smtClean="0">
                <a:effectLst>
                  <a:glow rad="63500">
                    <a:schemeClr val="accent1">
                      <a:satMod val="175000"/>
                      <a:alpha val="40000"/>
                    </a:schemeClr>
                  </a:glow>
                </a:effectLst>
              </a:rPr>
              <a:t> occasion (Galatians 4:22-31), </a:t>
            </a:r>
            <a:r>
              <a:rPr lang="en-US" u="sng" dirty="0" smtClean="0">
                <a:effectLst>
                  <a:glow rad="63500">
                    <a:schemeClr val="accent1">
                      <a:satMod val="175000"/>
                      <a:alpha val="40000"/>
                    </a:schemeClr>
                  </a:glow>
                </a:effectLst>
              </a:rPr>
              <a:t>allegorize</a:t>
            </a:r>
            <a:r>
              <a:rPr lang="en-US" dirty="0" smtClean="0">
                <a:effectLst>
                  <a:glow rad="63500">
                    <a:schemeClr val="accent1">
                      <a:satMod val="175000"/>
                      <a:alpha val="40000"/>
                    </a:schemeClr>
                  </a:glow>
                </a:effectLst>
              </a:rPr>
              <a:t> the story of Sarah and Hagar and their sons (Genesis 16:1-16; 21:9-12 ) to illustrate the difference between the Old and the New Covenants: </a:t>
            </a:r>
          </a:p>
          <a:p>
            <a:pPr marL="0" indent="0">
              <a:buNone/>
            </a:pPr>
            <a:r>
              <a:rPr lang="en-US" i="1" dirty="0" smtClean="0">
                <a:solidFill>
                  <a:srgbClr val="002F8E"/>
                </a:solidFill>
              </a:rPr>
              <a:t>For it is written that Abraham had two sons, one by a slave woman and one by a free woman. </a:t>
            </a:r>
            <a:r>
              <a:rPr lang="en-US" i="1" baseline="30000" dirty="0" smtClean="0">
                <a:solidFill>
                  <a:srgbClr val="002F8E"/>
                </a:solidFill>
              </a:rPr>
              <a:t>23</a:t>
            </a:r>
            <a:r>
              <a:rPr lang="en-US" i="1" dirty="0" smtClean="0">
                <a:solidFill>
                  <a:srgbClr val="002F8E"/>
                </a:solidFill>
              </a:rPr>
              <a:t> But the son of the slave was born according to the flesh, while the son of the free woman was born through promise. </a:t>
            </a:r>
            <a:r>
              <a:rPr lang="en-US" i="1" baseline="30000" dirty="0" smtClean="0">
                <a:solidFill>
                  <a:srgbClr val="002F8E"/>
                </a:solidFill>
              </a:rPr>
              <a:t>24</a:t>
            </a:r>
            <a:r>
              <a:rPr lang="en-US" i="1" dirty="0" smtClean="0">
                <a:solidFill>
                  <a:srgbClr val="002F8E"/>
                </a:solidFill>
              </a:rPr>
              <a:t> </a:t>
            </a:r>
            <a:r>
              <a:rPr lang="en-US" i="1" u="sng" dirty="0" smtClean="0">
                <a:solidFill>
                  <a:srgbClr val="002F8E"/>
                </a:solidFill>
              </a:rPr>
              <a:t>Now this may be interpreted allegorically</a:t>
            </a:r>
            <a:r>
              <a:rPr lang="en-US" i="1" dirty="0" smtClean="0">
                <a:solidFill>
                  <a:srgbClr val="002F8E"/>
                </a:solidFill>
              </a:rPr>
              <a:t>: these women are two covenants. One is from Mount Sinai, bearing children for slavery; she is Hagar. </a:t>
            </a:r>
            <a:r>
              <a:rPr lang="en-US" i="1" baseline="30000" dirty="0" smtClean="0">
                <a:solidFill>
                  <a:srgbClr val="002F8E"/>
                </a:solidFill>
              </a:rPr>
              <a:t>25</a:t>
            </a:r>
            <a:r>
              <a:rPr lang="en-US" i="1" dirty="0" smtClean="0">
                <a:solidFill>
                  <a:srgbClr val="002F8E"/>
                </a:solidFill>
              </a:rPr>
              <a:t> Now Hagar is Mount Sinai in Arabia; she corresponds to the present Jerusalem, for she is in slavery with her children. </a:t>
            </a:r>
            <a:r>
              <a:rPr lang="en-US" i="1" baseline="30000" dirty="0" smtClean="0">
                <a:solidFill>
                  <a:srgbClr val="002F8E"/>
                </a:solidFill>
              </a:rPr>
              <a:t>26</a:t>
            </a:r>
            <a:r>
              <a:rPr lang="en-US" i="1" dirty="0" smtClean="0">
                <a:solidFill>
                  <a:srgbClr val="002F8E"/>
                </a:solidFill>
              </a:rPr>
              <a:t> But the Jerusalem above is free, and she is our mother. </a:t>
            </a:r>
            <a:endParaRPr lang="en-US" i="1" dirty="0" smtClean="0">
              <a:solidFill>
                <a:srgbClr val="002F8E"/>
              </a:solidFill>
              <a:effectLst>
                <a:glow rad="63500">
                  <a:schemeClr val="accent1">
                    <a:satMod val="175000"/>
                    <a:alpha val="40000"/>
                  </a:schemeClr>
                </a:glow>
              </a:effectLst>
            </a:endParaRPr>
          </a:p>
          <a:p>
            <a:endParaRPr lang="en-US" dirty="0">
              <a:effectLst>
                <a:glow rad="63500">
                  <a:schemeClr val="accent1">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effectLst>
                  <a:glow rad="63500">
                    <a:schemeClr val="accent1">
                      <a:satMod val="175000"/>
                      <a:alpha val="40000"/>
                    </a:schemeClr>
                  </a:glow>
                </a:effectLst>
              </a:rPr>
              <a:t>A Case </a:t>
            </a:r>
            <a:r>
              <a:rPr lang="en-US" b="1" i="1" dirty="0" smtClean="0">
                <a:effectLst>
                  <a:glow rad="63500">
                    <a:schemeClr val="accent1">
                      <a:satMod val="175000"/>
                      <a:alpha val="40000"/>
                    </a:schemeClr>
                  </a:glow>
                </a:effectLst>
              </a:rPr>
              <a:t>for</a:t>
            </a:r>
            <a:r>
              <a:rPr lang="en-US" dirty="0" smtClean="0">
                <a:effectLst>
                  <a:glow rad="63500">
                    <a:schemeClr val="accent1">
                      <a:satMod val="175000"/>
                      <a:alpha val="40000"/>
                    </a:schemeClr>
                  </a:glow>
                </a:effectLst>
              </a:rPr>
              <a:t> Allegorical Interpretation?</a:t>
            </a:r>
            <a:endParaRPr lang="en-US" dirty="0">
              <a:effectLst>
                <a:glow rad="63500">
                  <a:schemeClr val="accent1">
                    <a:satMod val="175000"/>
                    <a:alpha val="40000"/>
                  </a:schemeClr>
                </a:glow>
              </a:effectLst>
            </a:endParaRPr>
          </a:p>
        </p:txBody>
      </p:sp>
      <p:sp>
        <p:nvSpPr>
          <p:cNvPr id="3" name="Content Placeholder 2"/>
          <p:cNvSpPr>
            <a:spLocks noGrp="1"/>
          </p:cNvSpPr>
          <p:nvPr>
            <p:ph idx="1"/>
          </p:nvPr>
        </p:nvSpPr>
        <p:spPr>
          <a:xfrm>
            <a:off x="457200" y="914400"/>
            <a:ext cx="8229600" cy="5791200"/>
          </a:xfrm>
        </p:spPr>
        <p:txBody>
          <a:bodyPr>
            <a:normAutofit/>
          </a:bodyPr>
          <a:lstStyle/>
          <a:p>
            <a:r>
              <a:rPr lang="en-US" dirty="0" smtClean="0">
                <a:effectLst>
                  <a:glow rad="63500">
                    <a:schemeClr val="accent1">
                      <a:satMod val="175000"/>
                      <a:alpha val="40000"/>
                    </a:schemeClr>
                  </a:glow>
                </a:effectLst>
              </a:rPr>
              <a:t>But the Apostle Paul was </a:t>
            </a:r>
            <a:r>
              <a:rPr lang="en-US" u="sng" dirty="0" smtClean="0">
                <a:effectLst>
                  <a:glow rad="63500">
                    <a:schemeClr val="accent1">
                      <a:satMod val="175000"/>
                      <a:alpha val="40000"/>
                    </a:schemeClr>
                  </a:glow>
                </a:effectLst>
              </a:rPr>
              <a:t>writing under</a:t>
            </a:r>
            <a:r>
              <a:rPr lang="en-US" dirty="0" smtClean="0">
                <a:effectLst>
                  <a:glow rad="63500">
                    <a:schemeClr val="accent1">
                      <a:satMod val="175000"/>
                      <a:alpha val="40000"/>
                    </a:schemeClr>
                  </a:glow>
                </a:effectLst>
              </a:rPr>
              <a:t> the </a:t>
            </a:r>
            <a:r>
              <a:rPr lang="en-US" u="sng" dirty="0" smtClean="0">
                <a:effectLst>
                  <a:glow rad="63500">
                    <a:schemeClr val="accent1">
                      <a:satMod val="175000"/>
                      <a:alpha val="40000"/>
                    </a:schemeClr>
                  </a:glow>
                </a:effectLst>
              </a:rPr>
              <a:t>inspiration</a:t>
            </a:r>
            <a:r>
              <a:rPr lang="en-US" dirty="0" smtClean="0">
                <a:effectLst>
                  <a:glow rad="63500">
                    <a:schemeClr val="accent1">
                      <a:satMod val="175000"/>
                      <a:alpha val="40000"/>
                    </a:schemeClr>
                  </a:glow>
                </a:effectLst>
              </a:rPr>
              <a:t> of the Holy Spirit, and therefore we can be assured that the point he made in allegorizing this passage accurately reflects the God’s thinking on the matter!</a:t>
            </a:r>
          </a:p>
          <a:p>
            <a:r>
              <a:rPr lang="en-US" dirty="0" smtClean="0">
                <a:effectLst>
                  <a:glow rad="63500">
                    <a:schemeClr val="accent1">
                      <a:satMod val="175000"/>
                      <a:alpha val="40000"/>
                    </a:schemeClr>
                  </a:glow>
                </a:effectLst>
              </a:rPr>
              <a:t>If you feel you </a:t>
            </a:r>
            <a:r>
              <a:rPr lang="en-US" b="1" i="1" dirty="0" smtClean="0">
                <a:effectLst>
                  <a:glow rad="63500">
                    <a:schemeClr val="accent1">
                      <a:satMod val="175000"/>
                      <a:alpha val="40000"/>
                    </a:schemeClr>
                  </a:glow>
                </a:effectLst>
              </a:rPr>
              <a:t>must</a:t>
            </a:r>
            <a:r>
              <a:rPr lang="en-US" dirty="0" smtClean="0">
                <a:effectLst>
                  <a:glow rad="63500">
                    <a:schemeClr val="accent1">
                      <a:satMod val="175000"/>
                      <a:alpha val="40000"/>
                    </a:schemeClr>
                  </a:glow>
                </a:effectLst>
              </a:rPr>
              <a:t> allegorize a passage of scripture (in your preaching, for example), </a:t>
            </a:r>
            <a:r>
              <a:rPr lang="en-US" u="sng" dirty="0" smtClean="0">
                <a:effectLst>
                  <a:glow rad="63500">
                    <a:schemeClr val="accent1">
                      <a:satMod val="175000"/>
                      <a:alpha val="40000"/>
                    </a:schemeClr>
                  </a:glow>
                </a:effectLst>
              </a:rPr>
              <a:t>at least</a:t>
            </a:r>
            <a:r>
              <a:rPr lang="en-US" dirty="0" smtClean="0">
                <a:effectLst>
                  <a:glow rad="63500">
                    <a:schemeClr val="accent1">
                      <a:satMod val="175000"/>
                      <a:alpha val="40000"/>
                    </a:schemeClr>
                  </a:glow>
                </a:effectLst>
              </a:rPr>
              <a:t> be certain that the teaching that you derive from your allegory can be clearly supported by other clear (non-allegorized) texts of scripture.</a:t>
            </a:r>
          </a:p>
          <a:p>
            <a:endParaRPr lang="en-US" dirty="0">
              <a:effectLst>
                <a:glow rad="63500">
                  <a:schemeClr val="accent1">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8000" b="-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48200" y="304800"/>
            <a:ext cx="4343400" cy="2316162"/>
          </a:xfrm>
        </p:spPr>
        <p:txBody>
          <a:bodyPr>
            <a:noAutofit/>
          </a:bodyPr>
          <a:lstStyle/>
          <a:p>
            <a:r>
              <a:rPr lang="en-US" sz="11500" b="1" dirty="0" smtClean="0">
                <a:effectLst>
                  <a:outerShdw blurRad="76200" dist="63500" dir="2700000" algn="tl" rotWithShape="0">
                    <a:srgbClr val="FFFF00"/>
                  </a:outerShdw>
                </a:effectLst>
              </a:rPr>
              <a:t>Types</a:t>
            </a:r>
            <a:endParaRPr lang="en-US" sz="11500" b="1" dirty="0">
              <a:effectLst>
                <a:outerShdw blurRad="76200" dist="63500" dir="2700000" algn="tl" rotWithShape="0">
                  <a:srgbClr val="FFFF00"/>
                </a:outerShdw>
              </a:effectLst>
            </a:endParaRPr>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t="-12000" r="-11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4000" b="1" dirty="0" smtClean="0">
                <a:solidFill>
                  <a:srgbClr val="E4A60A"/>
                </a:solidFill>
                <a:effectLst>
                  <a:outerShdw blurRad="76200" dist="63500" dir="2700000" algn="tl" rotWithShape="0">
                    <a:schemeClr val="tx1"/>
                  </a:outerShdw>
                </a:effectLst>
              </a:rPr>
              <a:t>Before You Begin to Study the Text . . . </a:t>
            </a:r>
            <a:endParaRPr lang="en-US" sz="4000" b="1" dirty="0">
              <a:solidFill>
                <a:srgbClr val="E4A60A"/>
              </a:solidFill>
              <a:effectLst>
                <a:outerShdw blurRad="76200" dist="63500" dir="2700000" algn="tl" rotWithShape="0">
                  <a:schemeClr val="tx1"/>
                </a:outerShdw>
              </a:effectLst>
            </a:endParaRPr>
          </a:p>
        </p:txBody>
      </p:sp>
      <p:sp>
        <p:nvSpPr>
          <p:cNvPr id="3" name="Content Placeholder 2"/>
          <p:cNvSpPr>
            <a:spLocks noGrp="1"/>
          </p:cNvSpPr>
          <p:nvPr>
            <p:ph idx="1"/>
          </p:nvPr>
        </p:nvSpPr>
        <p:spPr>
          <a:xfrm>
            <a:off x="457200" y="914400"/>
            <a:ext cx="8229600" cy="5486400"/>
          </a:xfrm>
        </p:spPr>
        <p:txBody>
          <a:bodyPr>
            <a:normAutofit/>
          </a:bodyPr>
          <a:lstStyle/>
          <a:p>
            <a:r>
              <a:rPr lang="en-US" sz="3600" dirty="0" smtClean="0">
                <a:effectLst>
                  <a:glow rad="63500">
                    <a:schemeClr val="accent6">
                      <a:satMod val="175000"/>
                      <a:alpha val="40000"/>
                    </a:schemeClr>
                  </a:glow>
                </a:effectLst>
              </a:rPr>
              <a:t> </a:t>
            </a:r>
            <a:r>
              <a:rPr lang="en-US" sz="3600" b="1" dirty="0" smtClean="0">
                <a:effectLst>
                  <a:glow rad="63500">
                    <a:schemeClr val="accent6">
                      <a:satMod val="175000"/>
                      <a:alpha val="40000"/>
                    </a:schemeClr>
                  </a:glow>
                </a:effectLst>
              </a:rPr>
              <a:t>Approach the text with humility </a:t>
            </a:r>
            <a:r>
              <a:rPr lang="en-US" sz="3600" dirty="0" smtClean="0">
                <a:effectLst>
                  <a:glow rad="63500">
                    <a:schemeClr val="accent6">
                      <a:satMod val="175000"/>
                      <a:alpha val="40000"/>
                    </a:schemeClr>
                  </a:glow>
                </a:effectLst>
              </a:rPr>
              <a:t>– </a:t>
            </a:r>
          </a:p>
          <a:p>
            <a:pPr lvl="1"/>
            <a:r>
              <a:rPr lang="en-US" sz="3200" dirty="0" smtClean="0">
                <a:effectLst>
                  <a:glow rad="63500">
                    <a:schemeClr val="accent6">
                      <a:satMod val="175000"/>
                      <a:alpha val="40000"/>
                    </a:schemeClr>
                  </a:glow>
                </a:effectLst>
              </a:rPr>
              <a:t>Recognize that in spite of your best intentions you will:</a:t>
            </a:r>
          </a:p>
          <a:p>
            <a:pPr lvl="2"/>
            <a:r>
              <a:rPr lang="en-US" sz="2800" dirty="0" smtClean="0">
                <a:effectLst>
                  <a:glow rad="63500">
                    <a:schemeClr val="accent6">
                      <a:satMod val="175000"/>
                      <a:alpha val="40000"/>
                    </a:schemeClr>
                  </a:glow>
                </a:effectLst>
              </a:rPr>
              <a:t>Miss some things, </a:t>
            </a:r>
          </a:p>
          <a:p>
            <a:pPr lvl="2"/>
            <a:r>
              <a:rPr lang="en-US" sz="2800" dirty="0" smtClean="0">
                <a:effectLst>
                  <a:glow rad="63500">
                    <a:schemeClr val="accent6">
                      <a:satMod val="175000"/>
                      <a:alpha val="40000"/>
                    </a:schemeClr>
                  </a:glow>
                </a:effectLst>
              </a:rPr>
              <a:t>Misread some things, </a:t>
            </a:r>
          </a:p>
          <a:p>
            <a:pPr lvl="2"/>
            <a:r>
              <a:rPr lang="en-US" sz="2800" dirty="0" smtClean="0">
                <a:effectLst>
                  <a:glow rad="63500">
                    <a:schemeClr val="accent6">
                      <a:satMod val="175000"/>
                      <a:alpha val="40000"/>
                    </a:schemeClr>
                  </a:glow>
                </a:effectLst>
              </a:rPr>
              <a:t>Never fully understand all that God is communicating in the text. </a:t>
            </a:r>
          </a:p>
          <a:p>
            <a:pPr lvl="1"/>
            <a:r>
              <a:rPr lang="en-US" sz="3200" dirty="0" smtClean="0">
                <a:effectLst>
                  <a:glow rad="63500">
                    <a:schemeClr val="accent6">
                      <a:satMod val="175000"/>
                      <a:alpha val="40000"/>
                    </a:schemeClr>
                  </a:glow>
                </a:effectLst>
              </a:rPr>
              <a:t>Nevertheless, trust that God will not send you away from His word empty handed. Be thankful for everything He gives you!</a:t>
            </a:r>
          </a:p>
          <a:p>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t="-18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effectLst>
                  <a:glow rad="228600">
                    <a:schemeClr val="accent6">
                      <a:satMod val="175000"/>
                      <a:alpha val="40000"/>
                    </a:schemeClr>
                  </a:glow>
                </a:effectLst>
              </a:rPr>
              <a:t>Types</a:t>
            </a:r>
            <a:endParaRPr lang="en-US" dirty="0">
              <a:effectLst>
                <a:glow rad="228600">
                  <a:schemeClr val="accent6">
                    <a:satMod val="175000"/>
                    <a:alpha val="40000"/>
                  </a:schemeClr>
                </a:glow>
              </a:effectLst>
            </a:endParaRPr>
          </a:p>
        </p:txBody>
      </p:sp>
      <p:sp>
        <p:nvSpPr>
          <p:cNvPr id="3" name="Content Placeholder 2"/>
          <p:cNvSpPr>
            <a:spLocks noGrp="1"/>
          </p:cNvSpPr>
          <p:nvPr>
            <p:ph idx="1"/>
          </p:nvPr>
        </p:nvSpPr>
        <p:spPr>
          <a:xfrm>
            <a:off x="457200" y="838200"/>
            <a:ext cx="8229600" cy="5440363"/>
          </a:xfrm>
        </p:spPr>
        <p:txBody>
          <a:bodyPr>
            <a:normAutofit fontScale="92500" lnSpcReduction="20000"/>
          </a:bodyPr>
          <a:lstStyle/>
          <a:p>
            <a:r>
              <a:rPr lang="en-US" dirty="0" smtClean="0">
                <a:effectLst>
                  <a:glow rad="63500">
                    <a:schemeClr val="accent6">
                      <a:satMod val="175000"/>
                      <a:alpha val="40000"/>
                    </a:schemeClr>
                  </a:glow>
                </a:effectLst>
              </a:rPr>
              <a:t>The Greek word for type (</a:t>
            </a:r>
            <a:r>
              <a:rPr lang="en-US" i="1" dirty="0" err="1" smtClean="0">
                <a:effectLst>
                  <a:glow rad="63500">
                    <a:schemeClr val="accent6">
                      <a:satMod val="175000"/>
                      <a:alpha val="40000"/>
                    </a:schemeClr>
                  </a:glow>
                </a:effectLst>
              </a:rPr>
              <a:t>tupos</a:t>
            </a:r>
            <a:r>
              <a:rPr lang="en-US" dirty="0" smtClean="0">
                <a:effectLst>
                  <a:glow rad="63500">
                    <a:schemeClr val="accent6">
                      <a:satMod val="175000"/>
                      <a:alpha val="40000"/>
                    </a:schemeClr>
                  </a:glow>
                </a:effectLst>
              </a:rPr>
              <a:t>) means an impression or mark left by a blow.</a:t>
            </a:r>
          </a:p>
          <a:p>
            <a:r>
              <a:rPr lang="en-US" dirty="0" smtClean="0">
                <a:effectLst>
                  <a:glow rad="63500">
                    <a:schemeClr val="accent6">
                      <a:satMod val="175000"/>
                      <a:alpha val="40000"/>
                    </a:schemeClr>
                  </a:glow>
                </a:effectLst>
              </a:rPr>
              <a:t>When we use the word “type” theologically, we are referring to someone or something (usually in the Old Testament) that God has designed to prefigure a later person or event (usually in the New Testament) which we call the “antitype”.</a:t>
            </a:r>
          </a:p>
          <a:p>
            <a:r>
              <a:rPr lang="en-US" dirty="0" smtClean="0">
                <a:effectLst>
                  <a:glow rad="63500">
                    <a:schemeClr val="accent6">
                      <a:satMod val="175000"/>
                      <a:alpha val="40000"/>
                    </a:schemeClr>
                  </a:glow>
                </a:effectLst>
              </a:rPr>
              <a:t>While the antitype resembles the type at one or more points, the antitype exceeds and goes </a:t>
            </a:r>
            <a:r>
              <a:rPr lang="en-US" b="1" i="1" dirty="0" smtClean="0">
                <a:effectLst>
                  <a:glow rad="63500">
                    <a:schemeClr val="accent6">
                      <a:satMod val="175000"/>
                      <a:alpha val="40000"/>
                    </a:schemeClr>
                  </a:glow>
                </a:effectLst>
              </a:rPr>
              <a:t>beyond</a:t>
            </a:r>
            <a:r>
              <a:rPr lang="en-US" dirty="0" smtClean="0">
                <a:effectLst>
                  <a:glow rad="63500">
                    <a:schemeClr val="accent6">
                      <a:satMod val="175000"/>
                      <a:alpha val="40000"/>
                    </a:schemeClr>
                  </a:glow>
                </a:effectLst>
              </a:rPr>
              <a:t> what the type prefigured.</a:t>
            </a:r>
          </a:p>
          <a:p>
            <a:r>
              <a:rPr lang="en-US" dirty="0" smtClean="0">
                <a:effectLst>
                  <a:glow rad="63500">
                    <a:schemeClr val="accent6">
                      <a:satMod val="175000"/>
                      <a:alpha val="40000"/>
                    </a:schemeClr>
                  </a:glow>
                </a:effectLst>
              </a:rPr>
              <a:t>The New Testament sometimes uses other words to designate a type, such as the word “shadow”. (Heb 10:1, Col 2:17)</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t="-18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63500">
                    <a:schemeClr val="accent6">
                      <a:satMod val="175000"/>
                      <a:alpha val="40000"/>
                    </a:schemeClr>
                  </a:glow>
                </a:effectLst>
              </a:rPr>
              <a:t>Examples of Types</a:t>
            </a:r>
            <a:endParaRPr lang="en-US" dirty="0">
              <a:effectLst>
                <a:glow rad="63500">
                  <a:schemeClr val="accent6">
                    <a:satMod val="175000"/>
                    <a:alpha val="40000"/>
                  </a:schemeClr>
                </a:glow>
              </a:effectLst>
            </a:endParaRPr>
          </a:p>
        </p:txBody>
      </p:sp>
      <p:sp>
        <p:nvSpPr>
          <p:cNvPr id="3" name="Content Placeholder 2"/>
          <p:cNvSpPr>
            <a:spLocks noGrp="1"/>
          </p:cNvSpPr>
          <p:nvPr>
            <p:ph idx="1"/>
          </p:nvPr>
        </p:nvSpPr>
        <p:spPr/>
        <p:txBody>
          <a:bodyPr/>
          <a:lstStyle/>
          <a:p>
            <a:r>
              <a:rPr lang="en-US" dirty="0" smtClean="0">
                <a:effectLst>
                  <a:glow rad="63500">
                    <a:schemeClr val="accent6">
                      <a:satMod val="175000"/>
                      <a:alpha val="40000"/>
                    </a:schemeClr>
                  </a:glow>
                </a:effectLst>
              </a:rPr>
              <a:t>Romans 5:14 tells us that Adam was a “type” (Greek work, </a:t>
            </a:r>
            <a:r>
              <a:rPr lang="en-US" i="1" dirty="0" err="1" smtClean="0">
                <a:effectLst>
                  <a:glow rad="63500">
                    <a:schemeClr val="accent6">
                      <a:satMod val="175000"/>
                      <a:alpha val="40000"/>
                    </a:schemeClr>
                  </a:glow>
                </a:effectLst>
              </a:rPr>
              <a:t>tupos</a:t>
            </a:r>
            <a:r>
              <a:rPr lang="en-US" dirty="0" smtClean="0">
                <a:effectLst>
                  <a:glow rad="63500">
                    <a:schemeClr val="accent6">
                      <a:satMod val="175000"/>
                      <a:alpha val="40000"/>
                    </a:schemeClr>
                  </a:glow>
                </a:effectLst>
              </a:rPr>
              <a:t>) of the “one to come” (Christ):</a:t>
            </a:r>
          </a:p>
          <a:p>
            <a:pPr lvl="1"/>
            <a:r>
              <a:rPr lang="en-US" dirty="0" smtClean="0">
                <a:effectLst>
                  <a:glow rad="63500">
                    <a:schemeClr val="accent6">
                      <a:satMod val="175000"/>
                      <a:alpha val="40000"/>
                    </a:schemeClr>
                  </a:glow>
                </a:effectLst>
              </a:rPr>
              <a:t>Through Adam’s disobedience, those in him (the human race) were made sinners (Rom 5:19a)</a:t>
            </a:r>
          </a:p>
          <a:p>
            <a:pPr lvl="1"/>
            <a:r>
              <a:rPr lang="en-US" dirty="0" smtClean="0">
                <a:effectLst>
                  <a:glow rad="63500">
                    <a:schemeClr val="accent6">
                      <a:satMod val="175000"/>
                      <a:alpha val="40000"/>
                    </a:schemeClr>
                  </a:glow>
                </a:effectLst>
              </a:rPr>
              <a:t>Through Jesus’ obedience, those in him (Christians) will be made righteous (Rom 5:19b)</a:t>
            </a:r>
            <a:endParaRPr lang="en-US" dirty="0">
              <a:effectLst>
                <a:glow rad="63500">
                  <a:schemeClr val="accent6">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t="-18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63500">
                    <a:schemeClr val="accent6">
                      <a:satMod val="175000"/>
                      <a:alpha val="40000"/>
                    </a:schemeClr>
                  </a:glow>
                </a:effectLst>
              </a:rPr>
              <a:t>Examples of Types</a:t>
            </a:r>
            <a:endParaRPr lang="en-US" dirty="0">
              <a:effectLst>
                <a:glow rad="63500">
                  <a:schemeClr val="accent6">
                    <a:satMod val="175000"/>
                    <a:alpha val="40000"/>
                  </a:schemeClr>
                </a:glow>
              </a:effectLst>
            </a:endParaRPr>
          </a:p>
        </p:txBody>
      </p:sp>
      <p:sp>
        <p:nvSpPr>
          <p:cNvPr id="3" name="Content Placeholder 2"/>
          <p:cNvSpPr>
            <a:spLocks noGrp="1"/>
          </p:cNvSpPr>
          <p:nvPr>
            <p:ph idx="1"/>
          </p:nvPr>
        </p:nvSpPr>
        <p:spPr/>
        <p:txBody>
          <a:bodyPr/>
          <a:lstStyle/>
          <a:p>
            <a:r>
              <a:rPr lang="en-US" dirty="0" smtClean="0">
                <a:effectLst>
                  <a:glow rad="63500">
                    <a:schemeClr val="accent6">
                      <a:satMod val="175000"/>
                      <a:alpha val="40000"/>
                    </a:schemeClr>
                  </a:glow>
                </a:effectLst>
              </a:rPr>
              <a:t>Heb 10:1 tells us that the law (of Moses) with its sacrificial offerings “has but a </a:t>
            </a:r>
            <a:r>
              <a:rPr lang="en-US" b="1" i="1" dirty="0" smtClean="0">
                <a:effectLst>
                  <a:glow rad="63500">
                    <a:schemeClr val="accent6">
                      <a:satMod val="175000"/>
                      <a:alpha val="40000"/>
                    </a:schemeClr>
                  </a:glow>
                </a:effectLst>
              </a:rPr>
              <a:t>shadow</a:t>
            </a:r>
            <a:r>
              <a:rPr lang="en-US" dirty="0" smtClean="0">
                <a:effectLst>
                  <a:glow rad="63500">
                    <a:schemeClr val="accent6">
                      <a:satMod val="175000"/>
                      <a:alpha val="40000"/>
                    </a:schemeClr>
                  </a:glow>
                </a:effectLst>
              </a:rPr>
              <a:t> [a </a:t>
            </a:r>
            <a:r>
              <a:rPr lang="en-US" b="1" i="1" dirty="0" smtClean="0">
                <a:effectLst>
                  <a:glow rad="63500">
                    <a:schemeClr val="accent6">
                      <a:satMod val="175000"/>
                      <a:alpha val="40000"/>
                    </a:schemeClr>
                  </a:glow>
                </a:effectLst>
              </a:rPr>
              <a:t>type</a:t>
            </a:r>
            <a:r>
              <a:rPr lang="en-US" dirty="0" smtClean="0">
                <a:effectLst>
                  <a:glow rad="63500">
                    <a:schemeClr val="accent6">
                      <a:satMod val="175000"/>
                      <a:alpha val="40000"/>
                    </a:schemeClr>
                  </a:glow>
                </a:effectLst>
              </a:rPr>
              <a:t>] of the good things to come”</a:t>
            </a:r>
          </a:p>
          <a:p>
            <a:pPr lvl="1"/>
            <a:r>
              <a:rPr lang="en-US" dirty="0" smtClean="0">
                <a:effectLst>
                  <a:glow rad="63500">
                    <a:schemeClr val="accent6">
                      <a:satMod val="175000"/>
                      <a:alpha val="40000"/>
                    </a:schemeClr>
                  </a:glow>
                </a:effectLst>
              </a:rPr>
              <a:t>The Jewish sacrifices were “repeated endlessly year after year” (Heb 10:1b) for the sins of the people.</a:t>
            </a:r>
          </a:p>
          <a:p>
            <a:pPr lvl="1"/>
            <a:r>
              <a:rPr lang="en-US" dirty="0" smtClean="0">
                <a:effectLst>
                  <a:glow rad="63500">
                    <a:schemeClr val="accent6">
                      <a:satMod val="175000"/>
                      <a:alpha val="40000"/>
                    </a:schemeClr>
                  </a:glow>
                </a:effectLst>
              </a:rPr>
              <a:t>But now “we have been made holy through the sacrifice of the body of Jesus Christ once for all.” (Hebrews 10:10) </a:t>
            </a:r>
            <a:endParaRPr lang="en-US" dirty="0">
              <a:effectLst>
                <a:glow rad="63500">
                  <a:schemeClr val="accent6">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t="-18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glow rad="63500">
              <a:schemeClr val="accent6">
                <a:satMod val="175000"/>
                <a:alpha val="40000"/>
              </a:schemeClr>
            </a:glow>
          </a:effectLst>
        </p:spPr>
        <p:txBody>
          <a:bodyPr/>
          <a:lstStyle/>
          <a:p>
            <a:r>
              <a:rPr lang="en-US" dirty="0" smtClean="0">
                <a:effectLst>
                  <a:glow rad="63500">
                    <a:schemeClr val="accent6">
                      <a:satMod val="175000"/>
                      <a:alpha val="40000"/>
                    </a:schemeClr>
                  </a:glow>
                </a:effectLst>
              </a:rPr>
              <a:t>Examples of Types</a:t>
            </a:r>
            <a:endParaRPr lang="en-US" dirty="0">
              <a:effectLst>
                <a:glow rad="63500">
                  <a:schemeClr val="accent6">
                    <a:satMod val="175000"/>
                    <a:alpha val="40000"/>
                  </a:schemeClr>
                </a:glow>
              </a:effectLst>
            </a:endParaRPr>
          </a:p>
        </p:txBody>
      </p:sp>
      <p:sp>
        <p:nvSpPr>
          <p:cNvPr id="3" name="Content Placeholder 2"/>
          <p:cNvSpPr>
            <a:spLocks noGrp="1"/>
          </p:cNvSpPr>
          <p:nvPr>
            <p:ph idx="1"/>
          </p:nvPr>
        </p:nvSpPr>
        <p:spPr/>
        <p:txBody>
          <a:bodyPr/>
          <a:lstStyle/>
          <a:p>
            <a:r>
              <a:rPr lang="en-US" dirty="0" smtClean="0">
                <a:effectLst>
                  <a:glow rad="63500">
                    <a:schemeClr val="accent6">
                      <a:satMod val="175000"/>
                      <a:alpha val="40000"/>
                    </a:schemeClr>
                  </a:glow>
                </a:effectLst>
              </a:rPr>
              <a:t>Col 2:16-17 tell us that we should not let anyone judge (i.e. condemn) us for not keeping the requirements of the Law of Moses such as the various food laws or Sabbath days, because these things were a “</a:t>
            </a:r>
            <a:r>
              <a:rPr lang="en-US" b="1" i="1" dirty="0" smtClean="0">
                <a:effectLst>
                  <a:glow rad="63500">
                    <a:schemeClr val="accent6">
                      <a:satMod val="175000"/>
                      <a:alpha val="40000"/>
                    </a:schemeClr>
                  </a:glow>
                </a:effectLst>
              </a:rPr>
              <a:t>shadow</a:t>
            </a:r>
            <a:r>
              <a:rPr lang="en-US" dirty="0" smtClean="0">
                <a:effectLst>
                  <a:glow rad="63500">
                    <a:schemeClr val="accent6">
                      <a:satMod val="175000"/>
                      <a:alpha val="40000"/>
                    </a:schemeClr>
                  </a:glow>
                </a:effectLst>
              </a:rPr>
              <a:t> [a </a:t>
            </a:r>
            <a:r>
              <a:rPr lang="en-US" b="1" i="1" dirty="0" smtClean="0">
                <a:effectLst>
                  <a:glow rad="63500">
                    <a:schemeClr val="accent6">
                      <a:satMod val="175000"/>
                      <a:alpha val="40000"/>
                    </a:schemeClr>
                  </a:glow>
                </a:effectLst>
              </a:rPr>
              <a:t>type</a:t>
            </a:r>
            <a:r>
              <a:rPr lang="en-US" dirty="0" smtClean="0">
                <a:effectLst>
                  <a:glow rad="63500">
                    <a:schemeClr val="accent6">
                      <a:satMod val="175000"/>
                      <a:alpha val="40000"/>
                    </a:schemeClr>
                  </a:glow>
                </a:effectLst>
              </a:rPr>
              <a:t>] of the things that were to come; the </a:t>
            </a:r>
            <a:r>
              <a:rPr lang="en-US" b="1" i="1" dirty="0" smtClean="0">
                <a:effectLst>
                  <a:glow rad="63500">
                    <a:schemeClr val="accent6">
                      <a:satMod val="175000"/>
                      <a:alpha val="40000"/>
                    </a:schemeClr>
                  </a:glow>
                </a:effectLst>
              </a:rPr>
              <a:t>reality</a:t>
            </a:r>
            <a:r>
              <a:rPr lang="en-US" dirty="0" smtClean="0">
                <a:effectLst>
                  <a:glow rad="63500">
                    <a:schemeClr val="accent6">
                      <a:satMod val="175000"/>
                      <a:alpha val="40000"/>
                    </a:schemeClr>
                  </a:glow>
                </a:effectLst>
              </a:rPr>
              <a:t> [the </a:t>
            </a:r>
            <a:r>
              <a:rPr lang="en-US" b="1" i="1" dirty="0" smtClean="0">
                <a:effectLst>
                  <a:glow rad="63500">
                    <a:schemeClr val="accent6">
                      <a:satMod val="175000"/>
                      <a:alpha val="40000"/>
                    </a:schemeClr>
                  </a:glow>
                </a:effectLst>
              </a:rPr>
              <a:t>antitype</a:t>
            </a:r>
            <a:r>
              <a:rPr lang="en-US" dirty="0" smtClean="0">
                <a:effectLst>
                  <a:glow rad="63500">
                    <a:schemeClr val="accent6">
                      <a:satMod val="175000"/>
                      <a:alpha val="40000"/>
                    </a:schemeClr>
                  </a:glow>
                </a:effectLst>
              </a:rPr>
              <a:t>] , however, is found in Christ”.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t="-18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63500">
                    <a:schemeClr val="accent6">
                      <a:satMod val="175000"/>
                      <a:alpha val="40000"/>
                    </a:schemeClr>
                  </a:glow>
                </a:effectLst>
              </a:rPr>
              <a:t>A Caution Concerning Types</a:t>
            </a:r>
            <a:endParaRPr lang="en-US" dirty="0">
              <a:effectLst>
                <a:glow rad="63500">
                  <a:schemeClr val="accent6">
                    <a:satMod val="175000"/>
                    <a:alpha val="40000"/>
                  </a:schemeClr>
                </a:glow>
              </a:effectLst>
            </a:endParaRPr>
          </a:p>
        </p:txBody>
      </p:sp>
      <p:sp>
        <p:nvSpPr>
          <p:cNvPr id="3" name="Content Placeholder 2"/>
          <p:cNvSpPr>
            <a:spLocks noGrp="1"/>
          </p:cNvSpPr>
          <p:nvPr>
            <p:ph idx="1"/>
          </p:nvPr>
        </p:nvSpPr>
        <p:spPr/>
        <p:txBody>
          <a:bodyPr/>
          <a:lstStyle/>
          <a:p>
            <a:r>
              <a:rPr lang="en-US" dirty="0" smtClean="0">
                <a:effectLst>
                  <a:glow rad="63500">
                    <a:schemeClr val="accent6">
                      <a:satMod val="175000"/>
                      <a:alpha val="40000"/>
                    </a:schemeClr>
                  </a:glow>
                </a:effectLst>
              </a:rPr>
              <a:t>Before we can safely identify something as a type, we should look for evidence in the text that God considers something to be a type. Otherwise we are simply observing a similarity between two things.</a:t>
            </a:r>
          </a:p>
          <a:p>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191000" y="381000"/>
            <a:ext cx="4495800" cy="762000"/>
          </a:xfrm>
        </p:spPr>
        <p:txBody>
          <a:bodyPr>
            <a:noAutofit/>
          </a:bodyPr>
          <a:lstStyle/>
          <a:p>
            <a:r>
              <a:rPr lang="en-US" sz="8800" b="1" dirty="0" smtClean="0">
                <a:solidFill>
                  <a:srgbClr val="FFFF00"/>
                </a:solidFill>
                <a:effectLst>
                  <a:outerShdw blurRad="76200" dist="63500" dir="2700000" algn="tl" rotWithShape="0">
                    <a:schemeClr val="tx1"/>
                  </a:outerShdw>
                </a:effectLst>
              </a:rPr>
              <a:t>Symbols</a:t>
            </a:r>
            <a:endParaRPr lang="en-US" sz="8800" b="1" dirty="0">
              <a:solidFill>
                <a:srgbClr val="FFFF00"/>
              </a:solidFill>
              <a:effectLst>
                <a:outerShdw blurRad="76200" dist="63500" dir="2700000" algn="tl" rotWithShape="0">
                  <a:schemeClr val="tx1"/>
                </a:outerShdw>
              </a:effectLst>
            </a:endParaRPr>
          </a:p>
        </p:txBody>
      </p:sp>
    </p:spTree>
  </p:cSld>
  <p:clrMapOvr>
    <a:masterClrMapping/>
  </p:clrMapOvr>
  <p:transition>
    <p:newsflash/>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effectLst>
                  <a:glow rad="63500">
                    <a:schemeClr val="accent4">
                      <a:satMod val="175000"/>
                      <a:alpha val="40000"/>
                    </a:schemeClr>
                  </a:glow>
                </a:effectLst>
              </a:rPr>
              <a:t>Symbols</a:t>
            </a:r>
            <a:endParaRPr lang="en-US" dirty="0">
              <a:effectLst>
                <a:glow rad="63500">
                  <a:schemeClr val="accent4">
                    <a:satMod val="175000"/>
                    <a:alpha val="40000"/>
                  </a:schemeClr>
                </a:glow>
              </a:effectLst>
            </a:endParaRPr>
          </a:p>
        </p:txBody>
      </p:sp>
      <p:sp>
        <p:nvSpPr>
          <p:cNvPr id="3" name="Content Placeholder 2"/>
          <p:cNvSpPr>
            <a:spLocks noGrp="1"/>
          </p:cNvSpPr>
          <p:nvPr>
            <p:ph idx="1"/>
          </p:nvPr>
        </p:nvSpPr>
        <p:spPr>
          <a:xfrm>
            <a:off x="457200" y="762000"/>
            <a:ext cx="8229600" cy="6096000"/>
          </a:xfrm>
        </p:spPr>
        <p:txBody>
          <a:bodyPr>
            <a:normAutofit/>
          </a:bodyPr>
          <a:lstStyle/>
          <a:p>
            <a:r>
              <a:rPr lang="en-US" b="1" dirty="0" smtClean="0">
                <a:effectLst>
                  <a:glow rad="63500">
                    <a:schemeClr val="accent4">
                      <a:satMod val="175000"/>
                      <a:alpha val="40000"/>
                    </a:schemeClr>
                  </a:glow>
                </a:effectLst>
              </a:rPr>
              <a:t>Definition:</a:t>
            </a:r>
            <a:r>
              <a:rPr lang="en-US" dirty="0" smtClean="0">
                <a:effectLst>
                  <a:glow rad="63500">
                    <a:schemeClr val="accent4">
                      <a:satMod val="175000"/>
                      <a:alpha val="40000"/>
                    </a:schemeClr>
                  </a:glow>
                </a:effectLst>
              </a:rPr>
              <a:t> A symbol is a picture or an object that stands for or represents another thing or idea.</a:t>
            </a:r>
          </a:p>
          <a:p>
            <a:r>
              <a:rPr lang="en-US" dirty="0" smtClean="0">
                <a:effectLst>
                  <a:glow rad="63500">
                    <a:schemeClr val="accent4">
                      <a:satMod val="175000"/>
                      <a:alpha val="40000"/>
                    </a:schemeClr>
                  </a:glow>
                </a:effectLst>
              </a:rPr>
              <a:t>Generally a symbol is chosen because it has some characteristic(s) or quality(s) that it shares with the thing it represents.</a:t>
            </a:r>
          </a:p>
          <a:p>
            <a:r>
              <a:rPr lang="en-US" dirty="0" smtClean="0">
                <a:effectLst>
                  <a:glow rad="63500">
                    <a:schemeClr val="accent4">
                      <a:satMod val="175000"/>
                      <a:alpha val="40000"/>
                    </a:schemeClr>
                  </a:glow>
                </a:effectLst>
              </a:rPr>
              <a:t>The Bible is rich with symbols throughout the Old and New Testament.</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Autofit/>
          </a:bodyPr>
          <a:lstStyle/>
          <a:p>
            <a:r>
              <a:rPr lang="en-US" sz="5400" dirty="0" smtClean="0">
                <a:effectLst>
                  <a:glow rad="63500">
                    <a:schemeClr val="accent4">
                      <a:satMod val="175000"/>
                      <a:alpha val="40000"/>
                    </a:schemeClr>
                  </a:glow>
                </a:effectLst>
              </a:rPr>
              <a:t>Symbols in the Old Testament</a:t>
            </a:r>
            <a:endParaRPr lang="en-US" sz="5400" dirty="0">
              <a:effectLst>
                <a:glow rad="63500">
                  <a:schemeClr val="accent4">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4000" dirty="0" smtClean="0">
                <a:effectLst>
                  <a:glow rad="63500">
                    <a:schemeClr val="accent4">
                      <a:satMod val="175000"/>
                      <a:alpha val="40000"/>
                    </a:schemeClr>
                  </a:glow>
                </a:effectLst>
              </a:rPr>
              <a:t>Symbols in the Old Testament</a:t>
            </a:r>
            <a:endParaRPr lang="en-US" sz="4000" dirty="0">
              <a:effectLst>
                <a:glow rad="63500">
                  <a:schemeClr val="accent4">
                    <a:satMod val="175000"/>
                    <a:alpha val="40000"/>
                  </a:schemeClr>
                </a:glow>
              </a:effectLst>
            </a:endParaRPr>
          </a:p>
        </p:txBody>
      </p:sp>
      <p:sp>
        <p:nvSpPr>
          <p:cNvPr id="3" name="Content Placeholder 2"/>
          <p:cNvSpPr>
            <a:spLocks noGrp="1"/>
          </p:cNvSpPr>
          <p:nvPr>
            <p:ph idx="1"/>
          </p:nvPr>
        </p:nvSpPr>
        <p:spPr>
          <a:xfrm>
            <a:off x="457200" y="762000"/>
            <a:ext cx="8229600" cy="6096000"/>
          </a:xfrm>
        </p:spPr>
        <p:txBody>
          <a:bodyPr>
            <a:normAutofit fontScale="77500" lnSpcReduction="20000"/>
          </a:bodyPr>
          <a:lstStyle/>
          <a:p>
            <a:pPr marL="0" indent="0">
              <a:buNone/>
            </a:pPr>
            <a:r>
              <a:rPr lang="en-US" i="1" dirty="0" smtClean="0">
                <a:solidFill>
                  <a:srgbClr val="002F8E"/>
                </a:solidFill>
                <a:effectLst>
                  <a:glow rad="101600">
                    <a:schemeClr val="bg1">
                      <a:lumMod val="75000"/>
                      <a:alpha val="60000"/>
                    </a:schemeClr>
                  </a:glow>
                </a:effectLst>
              </a:rPr>
              <a:t>Remember also your Creator in the days of your youth, before the evil days come and the years draw near of which you will say, "I have no pleasure in them"; </a:t>
            </a:r>
            <a:r>
              <a:rPr lang="en-US" i="1" baseline="30000" dirty="0" smtClean="0">
                <a:solidFill>
                  <a:srgbClr val="002F8E"/>
                </a:solidFill>
                <a:effectLst>
                  <a:glow rad="101600">
                    <a:schemeClr val="bg1">
                      <a:lumMod val="75000"/>
                      <a:alpha val="60000"/>
                    </a:schemeClr>
                  </a:glow>
                </a:effectLst>
              </a:rPr>
              <a:t>2</a:t>
            </a:r>
            <a:r>
              <a:rPr lang="en-US" i="1" dirty="0" smtClean="0">
                <a:solidFill>
                  <a:srgbClr val="002F8E"/>
                </a:solidFill>
                <a:effectLst>
                  <a:glow rad="101600">
                    <a:schemeClr val="bg1">
                      <a:lumMod val="75000"/>
                      <a:alpha val="60000"/>
                    </a:schemeClr>
                  </a:glow>
                </a:effectLst>
              </a:rPr>
              <a:t> before </a:t>
            </a:r>
            <a:r>
              <a:rPr lang="en-US" i="1" u="sng" dirty="0" smtClean="0">
                <a:solidFill>
                  <a:srgbClr val="002F8E"/>
                </a:solidFill>
                <a:effectLst>
                  <a:glow rad="101600">
                    <a:schemeClr val="bg1">
                      <a:lumMod val="75000"/>
                      <a:alpha val="60000"/>
                    </a:schemeClr>
                  </a:glow>
                </a:effectLst>
              </a:rPr>
              <a:t>the sun and the light and the moon and the stars are darkened</a:t>
            </a:r>
            <a:r>
              <a:rPr lang="en-US" i="1" dirty="0" smtClean="0">
                <a:solidFill>
                  <a:srgbClr val="002F8E"/>
                </a:solidFill>
                <a:effectLst>
                  <a:glow rad="101600">
                    <a:schemeClr val="bg1">
                      <a:lumMod val="75000"/>
                      <a:alpha val="60000"/>
                    </a:schemeClr>
                  </a:glow>
                </a:effectLst>
              </a:rPr>
              <a:t> and </a:t>
            </a:r>
            <a:r>
              <a:rPr lang="en-US" i="1" u="sng" dirty="0" smtClean="0">
                <a:solidFill>
                  <a:srgbClr val="002F8E"/>
                </a:solidFill>
                <a:effectLst>
                  <a:glow rad="101600">
                    <a:schemeClr val="bg1">
                      <a:lumMod val="75000"/>
                      <a:alpha val="60000"/>
                    </a:schemeClr>
                  </a:glow>
                </a:effectLst>
              </a:rPr>
              <a:t>the clouds return after the rain</a:t>
            </a:r>
            <a:r>
              <a:rPr lang="en-US" i="1" dirty="0" smtClean="0">
                <a:solidFill>
                  <a:srgbClr val="002F8E"/>
                </a:solidFill>
                <a:effectLst>
                  <a:glow rad="101600">
                    <a:schemeClr val="bg1">
                      <a:lumMod val="75000"/>
                      <a:alpha val="60000"/>
                    </a:schemeClr>
                  </a:glow>
                </a:effectLst>
              </a:rPr>
              <a:t>, </a:t>
            </a:r>
            <a:r>
              <a:rPr lang="en-US" i="1" baseline="30000" dirty="0" smtClean="0">
                <a:solidFill>
                  <a:srgbClr val="002F8E"/>
                </a:solidFill>
                <a:effectLst>
                  <a:glow rad="101600">
                    <a:schemeClr val="bg1">
                      <a:lumMod val="75000"/>
                      <a:alpha val="60000"/>
                    </a:schemeClr>
                  </a:glow>
                </a:effectLst>
              </a:rPr>
              <a:t>3</a:t>
            </a:r>
            <a:r>
              <a:rPr lang="en-US" i="1" dirty="0" smtClean="0">
                <a:solidFill>
                  <a:srgbClr val="002F8E"/>
                </a:solidFill>
                <a:effectLst>
                  <a:glow rad="101600">
                    <a:schemeClr val="bg1">
                      <a:lumMod val="75000"/>
                      <a:alpha val="60000"/>
                    </a:schemeClr>
                  </a:glow>
                </a:effectLst>
              </a:rPr>
              <a:t> in the day when </a:t>
            </a:r>
            <a:r>
              <a:rPr lang="en-US" i="1" u="sng" dirty="0" smtClean="0">
                <a:solidFill>
                  <a:srgbClr val="002F8E"/>
                </a:solidFill>
                <a:effectLst>
                  <a:glow rad="101600">
                    <a:schemeClr val="bg1">
                      <a:lumMod val="75000"/>
                      <a:alpha val="60000"/>
                    </a:schemeClr>
                  </a:glow>
                </a:effectLst>
              </a:rPr>
              <a:t>the keepers of the house tremble</a:t>
            </a:r>
            <a:r>
              <a:rPr lang="en-US" i="1" dirty="0" smtClean="0">
                <a:solidFill>
                  <a:srgbClr val="002F8E"/>
                </a:solidFill>
                <a:effectLst>
                  <a:glow rad="101600">
                    <a:schemeClr val="bg1">
                      <a:lumMod val="75000"/>
                      <a:alpha val="60000"/>
                    </a:schemeClr>
                  </a:glow>
                </a:effectLst>
              </a:rPr>
              <a:t>, and </a:t>
            </a:r>
            <a:r>
              <a:rPr lang="en-US" i="1" u="sng" dirty="0" smtClean="0">
                <a:solidFill>
                  <a:srgbClr val="002F8E"/>
                </a:solidFill>
                <a:effectLst>
                  <a:glow rad="101600">
                    <a:schemeClr val="bg1">
                      <a:lumMod val="75000"/>
                      <a:alpha val="60000"/>
                    </a:schemeClr>
                  </a:glow>
                </a:effectLst>
              </a:rPr>
              <a:t>the strong men are bent</a:t>
            </a:r>
            <a:r>
              <a:rPr lang="en-US" i="1" dirty="0" smtClean="0">
                <a:solidFill>
                  <a:srgbClr val="002F8E"/>
                </a:solidFill>
                <a:effectLst>
                  <a:glow rad="101600">
                    <a:schemeClr val="bg1">
                      <a:lumMod val="75000"/>
                      <a:alpha val="60000"/>
                    </a:schemeClr>
                  </a:glow>
                </a:effectLst>
              </a:rPr>
              <a:t>, and </a:t>
            </a:r>
            <a:r>
              <a:rPr lang="en-US" i="1" u="sng" dirty="0" smtClean="0">
                <a:solidFill>
                  <a:srgbClr val="002F8E"/>
                </a:solidFill>
                <a:effectLst>
                  <a:glow rad="101600">
                    <a:schemeClr val="bg1">
                      <a:lumMod val="75000"/>
                      <a:alpha val="60000"/>
                    </a:schemeClr>
                  </a:glow>
                </a:effectLst>
              </a:rPr>
              <a:t>the grinders cease</a:t>
            </a:r>
            <a:r>
              <a:rPr lang="en-US" i="1" dirty="0" smtClean="0">
                <a:solidFill>
                  <a:srgbClr val="002F8E"/>
                </a:solidFill>
                <a:effectLst>
                  <a:glow rad="101600">
                    <a:schemeClr val="bg1">
                      <a:lumMod val="75000"/>
                      <a:alpha val="60000"/>
                    </a:schemeClr>
                  </a:glow>
                </a:effectLst>
              </a:rPr>
              <a:t> because they are few, and </a:t>
            </a:r>
            <a:r>
              <a:rPr lang="en-US" i="1" u="sng" dirty="0" smtClean="0">
                <a:solidFill>
                  <a:srgbClr val="002F8E"/>
                </a:solidFill>
                <a:effectLst>
                  <a:glow rad="101600">
                    <a:schemeClr val="bg1">
                      <a:lumMod val="75000"/>
                      <a:alpha val="60000"/>
                    </a:schemeClr>
                  </a:glow>
                </a:effectLst>
              </a:rPr>
              <a:t>those who look through the windows are dimmed</a:t>
            </a:r>
            <a:r>
              <a:rPr lang="en-US" i="1" dirty="0" smtClean="0">
                <a:solidFill>
                  <a:srgbClr val="002F8E"/>
                </a:solidFill>
                <a:effectLst>
                  <a:glow rad="101600">
                    <a:schemeClr val="bg1">
                      <a:lumMod val="75000"/>
                      <a:alpha val="60000"/>
                    </a:schemeClr>
                  </a:glow>
                </a:effectLst>
              </a:rPr>
              <a:t>, </a:t>
            </a:r>
            <a:r>
              <a:rPr lang="en-US" i="1" baseline="30000" dirty="0" smtClean="0">
                <a:solidFill>
                  <a:srgbClr val="002F8E"/>
                </a:solidFill>
                <a:effectLst>
                  <a:glow rad="101600">
                    <a:schemeClr val="bg1">
                      <a:lumMod val="75000"/>
                      <a:alpha val="60000"/>
                    </a:schemeClr>
                  </a:glow>
                </a:effectLst>
              </a:rPr>
              <a:t>4</a:t>
            </a:r>
            <a:r>
              <a:rPr lang="en-US" i="1" dirty="0" smtClean="0">
                <a:solidFill>
                  <a:srgbClr val="002F8E"/>
                </a:solidFill>
                <a:effectLst>
                  <a:glow rad="101600">
                    <a:schemeClr val="bg1">
                      <a:lumMod val="75000"/>
                      <a:alpha val="60000"/>
                    </a:schemeClr>
                  </a:glow>
                </a:effectLst>
              </a:rPr>
              <a:t> and the </a:t>
            </a:r>
            <a:r>
              <a:rPr lang="en-US" i="1" u="sng" dirty="0" smtClean="0">
                <a:solidFill>
                  <a:srgbClr val="002F8E"/>
                </a:solidFill>
                <a:effectLst>
                  <a:glow rad="101600">
                    <a:schemeClr val="bg1">
                      <a:lumMod val="75000"/>
                      <a:alpha val="60000"/>
                    </a:schemeClr>
                  </a:glow>
                </a:effectLst>
              </a:rPr>
              <a:t>doors on the street are shut</a:t>
            </a:r>
            <a:r>
              <a:rPr lang="en-US" i="1" dirty="0" smtClean="0">
                <a:solidFill>
                  <a:srgbClr val="002F8E"/>
                </a:solidFill>
                <a:effectLst>
                  <a:glow rad="101600">
                    <a:schemeClr val="bg1">
                      <a:lumMod val="75000"/>
                      <a:alpha val="60000"/>
                    </a:schemeClr>
                  </a:glow>
                </a:effectLst>
              </a:rPr>
              <a:t>--when </a:t>
            </a:r>
            <a:r>
              <a:rPr lang="en-US" i="1" u="sng" dirty="0" smtClean="0">
                <a:solidFill>
                  <a:srgbClr val="002F8E"/>
                </a:solidFill>
                <a:effectLst>
                  <a:glow rad="101600">
                    <a:schemeClr val="bg1">
                      <a:lumMod val="75000"/>
                      <a:alpha val="60000"/>
                    </a:schemeClr>
                  </a:glow>
                </a:effectLst>
              </a:rPr>
              <a:t>the sound of the grinding is low</a:t>
            </a:r>
            <a:r>
              <a:rPr lang="en-US" i="1" dirty="0" smtClean="0">
                <a:solidFill>
                  <a:srgbClr val="002F8E"/>
                </a:solidFill>
                <a:effectLst>
                  <a:glow rad="101600">
                    <a:schemeClr val="bg1">
                      <a:lumMod val="75000"/>
                      <a:alpha val="60000"/>
                    </a:schemeClr>
                  </a:glow>
                </a:effectLst>
              </a:rPr>
              <a:t>, and </a:t>
            </a:r>
            <a:r>
              <a:rPr lang="en-US" i="1" u="sng" dirty="0" smtClean="0">
                <a:solidFill>
                  <a:srgbClr val="002F8E"/>
                </a:solidFill>
                <a:effectLst>
                  <a:glow rad="101600">
                    <a:schemeClr val="bg1">
                      <a:lumMod val="75000"/>
                      <a:alpha val="60000"/>
                    </a:schemeClr>
                  </a:glow>
                </a:effectLst>
              </a:rPr>
              <a:t>one rises up at the sound of a bird</a:t>
            </a:r>
            <a:r>
              <a:rPr lang="en-US" i="1" dirty="0" smtClean="0">
                <a:solidFill>
                  <a:srgbClr val="002F8E"/>
                </a:solidFill>
                <a:effectLst>
                  <a:glow rad="101600">
                    <a:schemeClr val="bg1">
                      <a:lumMod val="75000"/>
                      <a:alpha val="60000"/>
                    </a:schemeClr>
                  </a:glow>
                </a:effectLst>
              </a:rPr>
              <a:t>, and all </a:t>
            </a:r>
            <a:r>
              <a:rPr lang="en-US" i="1" u="sng" dirty="0" smtClean="0">
                <a:solidFill>
                  <a:srgbClr val="002F8E"/>
                </a:solidFill>
                <a:effectLst>
                  <a:glow rad="101600">
                    <a:schemeClr val="bg1">
                      <a:lumMod val="75000"/>
                      <a:alpha val="60000"/>
                    </a:schemeClr>
                  </a:glow>
                </a:effectLst>
              </a:rPr>
              <a:t>the daughters of song are brought low</a:t>
            </a:r>
            <a:r>
              <a:rPr lang="en-US" i="1" dirty="0" smtClean="0">
                <a:solidFill>
                  <a:srgbClr val="002F8E"/>
                </a:solidFill>
                <a:effectLst>
                  <a:glow rad="101600">
                    <a:schemeClr val="bg1">
                      <a:lumMod val="75000"/>
                      <a:alpha val="60000"/>
                    </a:schemeClr>
                  </a:glow>
                </a:effectLst>
              </a:rPr>
              <a:t>-- </a:t>
            </a:r>
            <a:r>
              <a:rPr lang="en-US" i="1" baseline="30000" dirty="0" smtClean="0">
                <a:solidFill>
                  <a:srgbClr val="002F8E"/>
                </a:solidFill>
                <a:effectLst>
                  <a:glow rad="101600">
                    <a:schemeClr val="bg1">
                      <a:lumMod val="75000"/>
                      <a:alpha val="60000"/>
                    </a:schemeClr>
                  </a:glow>
                </a:effectLst>
              </a:rPr>
              <a:t>5</a:t>
            </a:r>
            <a:r>
              <a:rPr lang="en-US" i="1" dirty="0" smtClean="0">
                <a:solidFill>
                  <a:srgbClr val="002F8E"/>
                </a:solidFill>
                <a:effectLst>
                  <a:glow rad="101600">
                    <a:schemeClr val="bg1">
                      <a:lumMod val="75000"/>
                      <a:alpha val="60000"/>
                    </a:schemeClr>
                  </a:glow>
                </a:effectLst>
              </a:rPr>
              <a:t> they are afraid also of what is high, and terrors are in the way; </a:t>
            </a:r>
            <a:r>
              <a:rPr lang="en-US" i="1" u="sng" dirty="0" smtClean="0">
                <a:solidFill>
                  <a:srgbClr val="002F8E"/>
                </a:solidFill>
                <a:effectLst>
                  <a:glow rad="101600">
                    <a:schemeClr val="bg1">
                      <a:lumMod val="75000"/>
                      <a:alpha val="60000"/>
                    </a:schemeClr>
                  </a:glow>
                </a:effectLst>
              </a:rPr>
              <a:t>the almond tree blossoms</a:t>
            </a:r>
            <a:r>
              <a:rPr lang="en-US" i="1" dirty="0" smtClean="0">
                <a:solidFill>
                  <a:srgbClr val="002F8E"/>
                </a:solidFill>
                <a:effectLst>
                  <a:glow rad="101600">
                    <a:schemeClr val="bg1">
                      <a:lumMod val="75000"/>
                      <a:alpha val="60000"/>
                    </a:schemeClr>
                  </a:glow>
                </a:effectLst>
              </a:rPr>
              <a:t>, </a:t>
            </a:r>
            <a:r>
              <a:rPr lang="en-US" i="1" u="sng" dirty="0" smtClean="0">
                <a:solidFill>
                  <a:srgbClr val="002F8E"/>
                </a:solidFill>
                <a:effectLst>
                  <a:glow rad="101600">
                    <a:schemeClr val="bg1">
                      <a:lumMod val="75000"/>
                      <a:alpha val="60000"/>
                    </a:schemeClr>
                  </a:glow>
                </a:effectLst>
              </a:rPr>
              <a:t>the grasshopper drags itself along</a:t>
            </a:r>
            <a:r>
              <a:rPr lang="en-US" i="1" dirty="0" smtClean="0">
                <a:solidFill>
                  <a:srgbClr val="002F8E"/>
                </a:solidFill>
                <a:effectLst>
                  <a:glow rad="101600">
                    <a:schemeClr val="bg1">
                      <a:lumMod val="75000"/>
                      <a:alpha val="60000"/>
                    </a:schemeClr>
                  </a:glow>
                </a:effectLst>
              </a:rPr>
              <a:t>, and desire fails, because man is going to his eternal home, and the </a:t>
            </a:r>
            <a:r>
              <a:rPr lang="en-US" i="1" u="sng" dirty="0" smtClean="0">
                <a:solidFill>
                  <a:srgbClr val="002F8E"/>
                </a:solidFill>
                <a:effectLst>
                  <a:glow rad="101600">
                    <a:schemeClr val="bg1">
                      <a:lumMod val="75000"/>
                      <a:alpha val="60000"/>
                    </a:schemeClr>
                  </a:glow>
                </a:effectLst>
              </a:rPr>
              <a:t>mourners go about the streets</a:t>
            </a:r>
            <a:r>
              <a:rPr lang="en-US" i="1" dirty="0" smtClean="0">
                <a:solidFill>
                  <a:srgbClr val="002F8E"/>
                </a:solidFill>
                <a:effectLst>
                  <a:glow rad="101600">
                    <a:schemeClr val="bg1">
                      <a:lumMod val="75000"/>
                      <a:alpha val="60000"/>
                    </a:schemeClr>
                  </a:glow>
                </a:effectLst>
              </a:rPr>
              <a:t>-- </a:t>
            </a:r>
            <a:r>
              <a:rPr lang="en-US" i="1" baseline="30000" dirty="0" smtClean="0">
                <a:solidFill>
                  <a:srgbClr val="002F8E"/>
                </a:solidFill>
                <a:effectLst>
                  <a:glow rad="101600">
                    <a:schemeClr val="bg1">
                      <a:lumMod val="75000"/>
                      <a:alpha val="60000"/>
                    </a:schemeClr>
                  </a:glow>
                </a:effectLst>
              </a:rPr>
              <a:t>6</a:t>
            </a:r>
            <a:r>
              <a:rPr lang="en-US" i="1" dirty="0" smtClean="0">
                <a:solidFill>
                  <a:srgbClr val="002F8E"/>
                </a:solidFill>
                <a:effectLst>
                  <a:glow rad="101600">
                    <a:schemeClr val="bg1">
                      <a:lumMod val="75000"/>
                      <a:alpha val="60000"/>
                    </a:schemeClr>
                  </a:glow>
                </a:effectLst>
              </a:rPr>
              <a:t> before </a:t>
            </a:r>
            <a:r>
              <a:rPr lang="en-US" i="1" u="sng" dirty="0" smtClean="0">
                <a:solidFill>
                  <a:srgbClr val="002F8E"/>
                </a:solidFill>
                <a:effectLst>
                  <a:glow rad="101600">
                    <a:schemeClr val="bg1">
                      <a:lumMod val="75000"/>
                      <a:alpha val="60000"/>
                    </a:schemeClr>
                  </a:glow>
                </a:effectLst>
              </a:rPr>
              <a:t>the silver cord is snapped</a:t>
            </a:r>
            <a:r>
              <a:rPr lang="en-US" i="1" dirty="0" smtClean="0">
                <a:solidFill>
                  <a:srgbClr val="002F8E"/>
                </a:solidFill>
                <a:effectLst>
                  <a:glow rad="101600">
                    <a:schemeClr val="bg1">
                      <a:lumMod val="75000"/>
                      <a:alpha val="60000"/>
                    </a:schemeClr>
                  </a:glow>
                </a:effectLst>
              </a:rPr>
              <a:t>, or </a:t>
            </a:r>
            <a:r>
              <a:rPr lang="en-US" i="1" u="sng" dirty="0" smtClean="0">
                <a:solidFill>
                  <a:srgbClr val="002F8E"/>
                </a:solidFill>
                <a:effectLst>
                  <a:glow rad="101600">
                    <a:schemeClr val="bg1">
                      <a:lumMod val="75000"/>
                      <a:alpha val="60000"/>
                    </a:schemeClr>
                  </a:glow>
                </a:effectLst>
              </a:rPr>
              <a:t>the golden bowl is broken</a:t>
            </a:r>
            <a:r>
              <a:rPr lang="en-US" i="1" dirty="0" smtClean="0">
                <a:solidFill>
                  <a:srgbClr val="002F8E"/>
                </a:solidFill>
                <a:effectLst>
                  <a:glow rad="101600">
                    <a:schemeClr val="bg1">
                      <a:lumMod val="75000"/>
                      <a:alpha val="60000"/>
                    </a:schemeClr>
                  </a:glow>
                </a:effectLst>
              </a:rPr>
              <a:t>, or </a:t>
            </a:r>
            <a:r>
              <a:rPr lang="en-US" i="1" u="sng" dirty="0" smtClean="0">
                <a:solidFill>
                  <a:srgbClr val="002F8E"/>
                </a:solidFill>
                <a:effectLst>
                  <a:glow rad="101600">
                    <a:schemeClr val="bg1">
                      <a:lumMod val="75000"/>
                      <a:alpha val="60000"/>
                    </a:schemeClr>
                  </a:glow>
                </a:effectLst>
              </a:rPr>
              <a:t>the pitcher is shattered at the fountain</a:t>
            </a:r>
            <a:r>
              <a:rPr lang="en-US" i="1" dirty="0" smtClean="0">
                <a:solidFill>
                  <a:srgbClr val="002F8E"/>
                </a:solidFill>
                <a:effectLst>
                  <a:glow rad="101600">
                    <a:schemeClr val="bg1">
                      <a:lumMod val="75000"/>
                      <a:alpha val="60000"/>
                    </a:schemeClr>
                  </a:glow>
                </a:effectLst>
              </a:rPr>
              <a:t>, or </a:t>
            </a:r>
            <a:r>
              <a:rPr lang="en-US" i="1" u="sng" dirty="0" smtClean="0">
                <a:solidFill>
                  <a:srgbClr val="002F8E"/>
                </a:solidFill>
                <a:effectLst>
                  <a:glow rad="101600">
                    <a:schemeClr val="bg1">
                      <a:lumMod val="75000"/>
                      <a:alpha val="60000"/>
                    </a:schemeClr>
                  </a:glow>
                </a:effectLst>
              </a:rPr>
              <a:t>the wheel broken at the cistern</a:t>
            </a:r>
            <a:r>
              <a:rPr lang="en-US" i="1" dirty="0" smtClean="0">
                <a:solidFill>
                  <a:srgbClr val="002F8E"/>
                </a:solidFill>
                <a:effectLst>
                  <a:glow rad="101600">
                    <a:schemeClr val="bg1">
                      <a:lumMod val="75000"/>
                      <a:alpha val="60000"/>
                    </a:schemeClr>
                  </a:glow>
                </a:effectLst>
              </a:rPr>
              <a:t>, </a:t>
            </a:r>
            <a:r>
              <a:rPr lang="en-US" i="1" baseline="30000" dirty="0" smtClean="0">
                <a:solidFill>
                  <a:srgbClr val="002F8E"/>
                </a:solidFill>
                <a:effectLst>
                  <a:glow rad="101600">
                    <a:schemeClr val="bg1">
                      <a:lumMod val="75000"/>
                      <a:alpha val="60000"/>
                    </a:schemeClr>
                  </a:glow>
                </a:effectLst>
              </a:rPr>
              <a:t>7</a:t>
            </a:r>
            <a:r>
              <a:rPr lang="en-US" i="1" dirty="0" smtClean="0">
                <a:solidFill>
                  <a:srgbClr val="002F8E"/>
                </a:solidFill>
                <a:effectLst>
                  <a:glow rad="101600">
                    <a:schemeClr val="bg1">
                      <a:lumMod val="75000"/>
                      <a:alpha val="60000"/>
                    </a:schemeClr>
                  </a:glow>
                </a:effectLst>
              </a:rPr>
              <a:t> and the </a:t>
            </a:r>
            <a:r>
              <a:rPr lang="en-US" i="1" u="sng" dirty="0" smtClean="0">
                <a:solidFill>
                  <a:srgbClr val="002F8E"/>
                </a:solidFill>
                <a:effectLst>
                  <a:glow rad="101600">
                    <a:schemeClr val="bg1">
                      <a:lumMod val="75000"/>
                      <a:alpha val="60000"/>
                    </a:schemeClr>
                  </a:glow>
                </a:effectLst>
              </a:rPr>
              <a:t>dust returns to the earth as it was</a:t>
            </a:r>
            <a:r>
              <a:rPr lang="en-US" i="1" dirty="0" smtClean="0">
                <a:solidFill>
                  <a:srgbClr val="002F8E"/>
                </a:solidFill>
                <a:effectLst>
                  <a:glow rad="101600">
                    <a:schemeClr val="bg1">
                      <a:lumMod val="75000"/>
                      <a:alpha val="60000"/>
                    </a:schemeClr>
                  </a:glow>
                </a:effectLst>
              </a:rPr>
              <a:t>, and the spirit returns to God who gave it. </a:t>
            </a:r>
            <a:r>
              <a:rPr lang="en-US" b="1" dirty="0" smtClean="0">
                <a:effectLst>
                  <a:glow rad="101600">
                    <a:schemeClr val="bg1">
                      <a:lumMod val="75000"/>
                      <a:alpha val="60000"/>
                    </a:schemeClr>
                  </a:glow>
                </a:effectLst>
              </a:rPr>
              <a:t>(Ecclesiastes 12:1-7 ESV)</a:t>
            </a:r>
            <a:endParaRPr lang="en-US" dirty="0" smtClean="0">
              <a:effectLst>
                <a:glow rad="101600">
                  <a:schemeClr val="bg1">
                    <a:lumMod val="75000"/>
                    <a:alpha val="60000"/>
                  </a:schemeClr>
                </a:glo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4000" dirty="0" smtClean="0">
                <a:effectLst>
                  <a:glow rad="63500">
                    <a:schemeClr val="accent4">
                      <a:satMod val="175000"/>
                      <a:alpha val="40000"/>
                    </a:schemeClr>
                  </a:glow>
                </a:effectLst>
              </a:rPr>
              <a:t>Symbols in the Old Testament</a:t>
            </a:r>
            <a:endParaRPr lang="en-US" sz="4000" dirty="0">
              <a:effectLst>
                <a:glow rad="63500">
                  <a:schemeClr val="accent4">
                    <a:satMod val="175000"/>
                    <a:alpha val="40000"/>
                  </a:schemeClr>
                </a:glow>
              </a:effectLst>
            </a:endParaRPr>
          </a:p>
        </p:txBody>
      </p:sp>
      <p:sp>
        <p:nvSpPr>
          <p:cNvPr id="3" name="Content Placeholder 2"/>
          <p:cNvSpPr>
            <a:spLocks noGrp="1"/>
          </p:cNvSpPr>
          <p:nvPr>
            <p:ph idx="1"/>
          </p:nvPr>
        </p:nvSpPr>
        <p:spPr>
          <a:xfrm>
            <a:off x="457200" y="762000"/>
            <a:ext cx="8229600" cy="6096000"/>
          </a:xfrm>
        </p:spPr>
        <p:txBody>
          <a:bodyPr>
            <a:normAutofit fontScale="92500" lnSpcReduction="20000"/>
          </a:bodyPr>
          <a:lstStyle/>
          <a:p>
            <a:pPr marL="0" indent="0">
              <a:buNone/>
            </a:pPr>
            <a:r>
              <a:rPr lang="en-US" sz="2400" i="1" dirty="0" smtClean="0">
                <a:solidFill>
                  <a:srgbClr val="002F8E"/>
                </a:solidFill>
                <a:effectLst>
                  <a:glow rad="101600">
                    <a:schemeClr val="bg1">
                      <a:lumMod val="75000"/>
                      <a:alpha val="60000"/>
                    </a:schemeClr>
                  </a:glow>
                </a:effectLst>
              </a:rPr>
              <a:t>Don't let the excitement of youth cause you to forget your Creator. Honor him in your youth before you grow old and say, "Life is not pleasant anymore." </a:t>
            </a:r>
            <a:r>
              <a:rPr lang="en-US" sz="2400" i="1" baseline="30000" dirty="0" smtClean="0">
                <a:solidFill>
                  <a:srgbClr val="002F8E"/>
                </a:solidFill>
                <a:effectLst>
                  <a:glow rad="101600">
                    <a:schemeClr val="bg1">
                      <a:lumMod val="75000"/>
                      <a:alpha val="60000"/>
                    </a:schemeClr>
                  </a:glow>
                </a:effectLst>
              </a:rPr>
              <a:t>2</a:t>
            </a:r>
            <a:r>
              <a:rPr lang="en-US" sz="2400" i="1" dirty="0" smtClean="0">
                <a:solidFill>
                  <a:srgbClr val="002F8E"/>
                </a:solidFill>
                <a:effectLst>
                  <a:glow rad="101600">
                    <a:schemeClr val="bg1">
                      <a:lumMod val="75000"/>
                      <a:alpha val="60000"/>
                    </a:schemeClr>
                  </a:glow>
                </a:effectLst>
              </a:rPr>
              <a:t> Remember him before the light of the sun, moon, and stars is dim to your old eyes, and rain clouds continually darken your sky. </a:t>
            </a:r>
            <a:r>
              <a:rPr lang="en-US" sz="2400" i="1" baseline="30000" dirty="0" smtClean="0">
                <a:solidFill>
                  <a:srgbClr val="002F8E"/>
                </a:solidFill>
                <a:effectLst>
                  <a:glow rad="101600">
                    <a:schemeClr val="bg1">
                      <a:lumMod val="75000"/>
                      <a:alpha val="60000"/>
                    </a:schemeClr>
                  </a:glow>
                </a:effectLst>
              </a:rPr>
              <a:t>3</a:t>
            </a:r>
            <a:r>
              <a:rPr lang="en-US" sz="2400" i="1" dirty="0" smtClean="0">
                <a:solidFill>
                  <a:srgbClr val="002F8E"/>
                </a:solidFill>
                <a:effectLst>
                  <a:glow rad="101600">
                    <a:schemeClr val="bg1">
                      <a:lumMod val="75000"/>
                      <a:alpha val="60000"/>
                    </a:schemeClr>
                  </a:glow>
                </a:effectLst>
              </a:rPr>
              <a:t> Remember him before your legs-- the guards of your house-- start to tremble; and before your shoulders-- the strong men-- stoop. Remember him before your teeth-- your few remaining servants-- stop grinding; and before your eyes-- the women looking through the windows-- see dimly. </a:t>
            </a:r>
            <a:r>
              <a:rPr lang="en-US" sz="2400" i="1" baseline="30000" dirty="0" smtClean="0">
                <a:solidFill>
                  <a:srgbClr val="002F8E"/>
                </a:solidFill>
                <a:effectLst>
                  <a:glow rad="101600">
                    <a:schemeClr val="bg1">
                      <a:lumMod val="75000"/>
                      <a:alpha val="60000"/>
                    </a:schemeClr>
                  </a:glow>
                </a:effectLst>
              </a:rPr>
              <a:t>4</a:t>
            </a:r>
            <a:r>
              <a:rPr lang="en-US" sz="2400" i="1" dirty="0" smtClean="0">
                <a:solidFill>
                  <a:srgbClr val="002F8E"/>
                </a:solidFill>
                <a:effectLst>
                  <a:glow rad="101600">
                    <a:schemeClr val="bg1">
                      <a:lumMod val="75000"/>
                      <a:alpha val="60000"/>
                    </a:schemeClr>
                  </a:glow>
                </a:effectLst>
              </a:rPr>
              <a:t> Remember him before the door to life's opportunities is closed and the sound of work fades. Now you rise at the first chirping of the birds, but then all their sounds will grow faint. </a:t>
            </a:r>
            <a:r>
              <a:rPr lang="en-US" sz="2400" i="1" baseline="30000" dirty="0" smtClean="0">
                <a:solidFill>
                  <a:srgbClr val="002F8E"/>
                </a:solidFill>
                <a:effectLst>
                  <a:glow rad="101600">
                    <a:schemeClr val="bg1">
                      <a:lumMod val="75000"/>
                      <a:alpha val="60000"/>
                    </a:schemeClr>
                  </a:glow>
                </a:effectLst>
              </a:rPr>
              <a:t>5</a:t>
            </a:r>
            <a:r>
              <a:rPr lang="en-US" sz="2400" i="1" dirty="0" smtClean="0">
                <a:solidFill>
                  <a:srgbClr val="002F8E"/>
                </a:solidFill>
                <a:effectLst>
                  <a:glow rad="101600">
                    <a:schemeClr val="bg1">
                      <a:lumMod val="75000"/>
                      <a:alpha val="60000"/>
                    </a:schemeClr>
                  </a:glow>
                </a:effectLst>
              </a:rPr>
              <a:t> Remember him before you become fearful of falling and worry about danger in the streets; before your hair turns white like an almond tree in bloom, and you drag along without energy like a dying grasshopper</a:t>
            </a:r>
            <a:r>
              <a:rPr lang="en-US" sz="2400" dirty="0" smtClean="0">
                <a:effectLst>
                  <a:glow rad="101600">
                    <a:schemeClr val="bg1">
                      <a:lumMod val="75000"/>
                      <a:alpha val="60000"/>
                    </a:schemeClr>
                  </a:glow>
                </a:effectLst>
              </a:rPr>
              <a:t>, </a:t>
            </a:r>
            <a:r>
              <a:rPr lang="en-US" sz="2400" i="1" dirty="0" smtClean="0">
                <a:solidFill>
                  <a:srgbClr val="002F8E"/>
                </a:solidFill>
                <a:effectLst>
                  <a:glow rad="101600">
                    <a:schemeClr val="bg1">
                      <a:lumMod val="75000"/>
                      <a:alpha val="60000"/>
                    </a:schemeClr>
                  </a:glow>
                </a:effectLst>
              </a:rPr>
              <a:t>and the </a:t>
            </a:r>
            <a:r>
              <a:rPr lang="en-US" sz="2400" i="1" dirty="0" err="1" smtClean="0">
                <a:solidFill>
                  <a:srgbClr val="002F8E"/>
                </a:solidFill>
                <a:effectLst>
                  <a:glow rad="101600">
                    <a:schemeClr val="bg1">
                      <a:lumMod val="75000"/>
                      <a:alpha val="60000"/>
                    </a:schemeClr>
                  </a:glow>
                </a:effectLst>
              </a:rPr>
              <a:t>caperberry</a:t>
            </a:r>
            <a:r>
              <a:rPr lang="en-US" sz="2400" i="1" dirty="0" smtClean="0">
                <a:solidFill>
                  <a:srgbClr val="002F8E"/>
                </a:solidFill>
                <a:effectLst>
                  <a:glow rad="101600">
                    <a:schemeClr val="bg1">
                      <a:lumMod val="75000"/>
                      <a:alpha val="60000"/>
                    </a:schemeClr>
                  </a:glow>
                </a:effectLst>
              </a:rPr>
              <a:t> no longer inspires sexual desire. Remember him before you near the grave, your everlasting home, when the mourners will weep at your funeral. </a:t>
            </a:r>
            <a:r>
              <a:rPr lang="en-US" sz="2400" i="1" baseline="30000" dirty="0" smtClean="0">
                <a:solidFill>
                  <a:srgbClr val="002F8E"/>
                </a:solidFill>
                <a:effectLst>
                  <a:glow rad="101600">
                    <a:schemeClr val="bg1">
                      <a:lumMod val="75000"/>
                      <a:alpha val="60000"/>
                    </a:schemeClr>
                  </a:glow>
                </a:effectLst>
              </a:rPr>
              <a:t>6</a:t>
            </a:r>
            <a:r>
              <a:rPr lang="en-US" sz="2400" i="1" dirty="0" smtClean="0">
                <a:solidFill>
                  <a:srgbClr val="002F8E"/>
                </a:solidFill>
                <a:effectLst>
                  <a:glow rad="101600">
                    <a:schemeClr val="bg1">
                      <a:lumMod val="75000"/>
                      <a:alpha val="60000"/>
                    </a:schemeClr>
                  </a:glow>
                </a:effectLst>
              </a:rPr>
              <a:t> Yes, remember your Creator now while you are young, before the silver cord of life snaps and the golden bowl is broken. Don't wait until the water jar is smashed at the spring and the pulley is broken at the well. </a:t>
            </a:r>
            <a:r>
              <a:rPr lang="en-US" sz="2400" i="1" baseline="30000" dirty="0" smtClean="0">
                <a:solidFill>
                  <a:srgbClr val="002F8E"/>
                </a:solidFill>
                <a:effectLst>
                  <a:glow rad="101600">
                    <a:schemeClr val="bg1">
                      <a:lumMod val="75000"/>
                      <a:alpha val="60000"/>
                    </a:schemeClr>
                  </a:glow>
                </a:effectLst>
              </a:rPr>
              <a:t>7</a:t>
            </a:r>
            <a:r>
              <a:rPr lang="en-US" sz="2400" i="1" dirty="0" smtClean="0">
                <a:solidFill>
                  <a:srgbClr val="002F8E"/>
                </a:solidFill>
                <a:effectLst>
                  <a:glow rad="101600">
                    <a:schemeClr val="bg1">
                      <a:lumMod val="75000"/>
                      <a:alpha val="60000"/>
                    </a:schemeClr>
                  </a:glow>
                </a:effectLst>
              </a:rPr>
              <a:t> For then the dust will return to the earth, and the spirit will return to God who gave it</a:t>
            </a:r>
            <a:r>
              <a:rPr lang="en-US" sz="2400" dirty="0" smtClean="0">
                <a:effectLst>
                  <a:glow rad="101600">
                    <a:schemeClr val="bg1">
                      <a:lumMod val="75000"/>
                      <a:alpha val="60000"/>
                    </a:schemeClr>
                  </a:glow>
                </a:effectLst>
              </a:rPr>
              <a:t>.</a:t>
            </a:r>
            <a:r>
              <a:rPr lang="en-US" sz="2400" b="1" dirty="0" smtClean="0">
                <a:effectLst>
                  <a:glow rad="101600">
                    <a:schemeClr val="bg1">
                      <a:lumMod val="75000"/>
                      <a:alpha val="60000"/>
                    </a:schemeClr>
                  </a:glow>
                </a:effectLst>
              </a:rPr>
              <a:t> (Ecclesiastes 12:1-7 NLT)</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9502</TotalTime>
  <Words>19652</Words>
  <Application>Microsoft Office PowerPoint</Application>
  <PresentationFormat>On-screen Show (4:3)</PresentationFormat>
  <Paragraphs>888</Paragraphs>
  <Slides>197</Slides>
  <Notes>2</Notes>
  <HiddenSlides>7</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197</vt:i4>
      </vt:variant>
    </vt:vector>
  </HeadingPairs>
  <TitlesOfParts>
    <vt:vector size="199" baseType="lpstr">
      <vt:lpstr>1_Office Theme</vt:lpstr>
      <vt:lpstr>Default Design</vt:lpstr>
      <vt:lpstr>Slide 1</vt:lpstr>
      <vt:lpstr>Observation</vt:lpstr>
      <vt:lpstr>How Our Bible is Divided</vt:lpstr>
      <vt:lpstr>Jewish Division of the Bible = TaNaKh</vt:lpstr>
      <vt:lpstr>TANAKHs in a Jewish Synagogue (Air Force Academy Chapel) </vt:lpstr>
      <vt:lpstr>Six Types of Biblical Literature</vt:lpstr>
      <vt:lpstr>Slide 7</vt:lpstr>
      <vt:lpstr>Before You Begin to Study the Text . . . </vt:lpstr>
      <vt:lpstr>Before You Begin to Study the Text . . . </vt:lpstr>
      <vt:lpstr>Before You Begin to Study the Text . . . </vt:lpstr>
      <vt:lpstr>Examining the Context</vt:lpstr>
      <vt:lpstr>Examining the Context</vt:lpstr>
      <vt:lpstr>Examining the Context</vt:lpstr>
      <vt:lpstr>Examining the Context</vt:lpstr>
      <vt:lpstr>Examining the Context</vt:lpstr>
      <vt:lpstr>Examining the Context</vt:lpstr>
      <vt:lpstr>Observation – What Does It Say?</vt:lpstr>
      <vt:lpstr>Observation – What Does It Say?</vt:lpstr>
      <vt:lpstr>Observation – What Does It Say?</vt:lpstr>
      <vt:lpstr>Observation – What Does It Say?</vt:lpstr>
      <vt:lpstr>Observation – What Does It Say?</vt:lpstr>
      <vt:lpstr>Observation – What Does It Say?</vt:lpstr>
      <vt:lpstr>Observation – What Does It Say?</vt:lpstr>
      <vt:lpstr>John 10:31-42</vt:lpstr>
      <vt:lpstr>John 10:31-33 (ESV) NLT AMP</vt:lpstr>
      <vt:lpstr>John 10:31-33 (NLT) ESV</vt:lpstr>
      <vt:lpstr>John 10:31-33 (AMP) ESV</vt:lpstr>
      <vt:lpstr>John 10:34-38 (ESV) NLT AMP</vt:lpstr>
      <vt:lpstr>John 10:34-38 (NLT) ESV</vt:lpstr>
      <vt:lpstr>John 10:34-38 (AMP) ESV</vt:lpstr>
      <vt:lpstr>Psalm 82:1-7 (ESV) John 10</vt:lpstr>
      <vt:lpstr>John 10:39-42 (ESV) NLT AMP </vt:lpstr>
      <vt:lpstr>John 10:39-42 (NLT) ESV</vt:lpstr>
      <vt:lpstr>John 10:39-42 (AMP) ESV</vt:lpstr>
      <vt:lpstr>Interpreting the Word of God</vt:lpstr>
      <vt:lpstr>Literal Versus Figurative</vt:lpstr>
      <vt:lpstr>Literal Versus Figurative</vt:lpstr>
      <vt:lpstr>Literal Versus Figurative</vt:lpstr>
      <vt:lpstr>Literal Versus Figurative</vt:lpstr>
      <vt:lpstr>Literal Versus Figurative</vt:lpstr>
      <vt:lpstr>An Example of the Abuse of Figurative Language: Calling Something Figurative When It’s Not</vt:lpstr>
      <vt:lpstr>Calling Something Figurative When It’s Not</vt:lpstr>
      <vt:lpstr>Narrative Account</vt:lpstr>
      <vt:lpstr>Narrative Account (continued)</vt:lpstr>
      <vt:lpstr>A Song Celebrating the Event</vt:lpstr>
      <vt:lpstr>Calling Something Figurative When It’s Not</vt:lpstr>
      <vt:lpstr>Where Are the “Earmarks” of Poetry?</vt:lpstr>
      <vt:lpstr>Where Are the “Earmarks” of Poetry?</vt:lpstr>
      <vt:lpstr>Calling Something Figurative When It’s Not</vt:lpstr>
      <vt:lpstr>Types of Figurative Language Used in the Bible</vt:lpstr>
      <vt:lpstr>Types of Figurative Language Used in the Bible</vt:lpstr>
      <vt:lpstr>Types of Figurative Language Used in the Bible</vt:lpstr>
      <vt:lpstr>Types of Figurative Language Used in the Bible</vt:lpstr>
      <vt:lpstr>Review of Figures of Speech in the Bible</vt:lpstr>
      <vt:lpstr>Types of Figurative Language Used in the Bible</vt:lpstr>
      <vt:lpstr>Types of Figurative Language Used in the Bible</vt:lpstr>
      <vt:lpstr>Types of Figurative Language Used in the Bible</vt:lpstr>
      <vt:lpstr>Types of Figurative Language Used in the Bible</vt:lpstr>
      <vt:lpstr>Types of Figurative Language Used in the Bible</vt:lpstr>
      <vt:lpstr>The Ultimate Book on Figures of Speech Used in the Bible</vt:lpstr>
      <vt:lpstr>Interpreting Parables</vt:lpstr>
      <vt:lpstr>Interpreting Parables</vt:lpstr>
      <vt:lpstr>Interpreting Parables</vt:lpstr>
      <vt:lpstr>A Parable Where the Interpretation is Given</vt:lpstr>
      <vt:lpstr>A Parable Where the Interpretation is Given</vt:lpstr>
      <vt:lpstr>Interpreting Parables</vt:lpstr>
      <vt:lpstr>Using the Context to Interpret a Parable</vt:lpstr>
      <vt:lpstr>The Preceding Context to the “Prodigal Son”</vt:lpstr>
      <vt:lpstr>The Preceding Context to the “Prodigal Son”</vt:lpstr>
      <vt:lpstr>The Prodigal Son Parable</vt:lpstr>
      <vt:lpstr>The Prodigal Son Parable</vt:lpstr>
      <vt:lpstr>The Prodigal Son Parable</vt:lpstr>
      <vt:lpstr>Using the Context to Interpret a Parable</vt:lpstr>
      <vt:lpstr>Avoid Reading Too Much Into a Parable</vt:lpstr>
      <vt:lpstr>Interpreting Parables</vt:lpstr>
      <vt:lpstr>Interpreting Parables</vt:lpstr>
      <vt:lpstr>Allegory</vt:lpstr>
      <vt:lpstr>Allegory - Definition</vt:lpstr>
      <vt:lpstr>Examples of Biblical Allegory</vt:lpstr>
      <vt:lpstr>Examples of Biblical Allegory</vt:lpstr>
      <vt:lpstr>Examples of Biblical Allegory</vt:lpstr>
      <vt:lpstr>Allegorical Interpretation</vt:lpstr>
      <vt:lpstr>Allegorical Interpretation</vt:lpstr>
      <vt:lpstr>An Example of Allegorical Interpretation</vt:lpstr>
      <vt:lpstr>Allegorical Interpretation</vt:lpstr>
      <vt:lpstr>The Problem With Allegorical Interpretation</vt:lpstr>
      <vt:lpstr>A Case for Allegorical Interpretation?</vt:lpstr>
      <vt:lpstr>A Case for Allegorical Interpretation?</vt:lpstr>
      <vt:lpstr>Types</vt:lpstr>
      <vt:lpstr>Types</vt:lpstr>
      <vt:lpstr>Examples of Types</vt:lpstr>
      <vt:lpstr>Examples of Types</vt:lpstr>
      <vt:lpstr>Examples of Types</vt:lpstr>
      <vt:lpstr>A Caution Concerning Types</vt:lpstr>
      <vt:lpstr>Symbols</vt:lpstr>
      <vt:lpstr>Symbols</vt:lpstr>
      <vt:lpstr>Symbols in the Old Testament</vt:lpstr>
      <vt:lpstr>Symbols in the Old Testament</vt:lpstr>
      <vt:lpstr>Symbols in the Old Testament</vt:lpstr>
      <vt:lpstr>Symbols in the Old Testament</vt:lpstr>
      <vt:lpstr>Symbols in the New Testament</vt:lpstr>
      <vt:lpstr>Symbols in the New Testament</vt:lpstr>
      <vt:lpstr>Things to Remember About Symbols</vt:lpstr>
      <vt:lpstr>Things to Remember About Symbols</vt:lpstr>
      <vt:lpstr>Things to Remember About Symbols</vt:lpstr>
      <vt:lpstr>Frame of Reference in the Bible</vt:lpstr>
      <vt:lpstr>Frame of Reference in the Bible</vt:lpstr>
      <vt:lpstr>Frame of Reference in the Bible</vt:lpstr>
      <vt:lpstr>Frame of Reference in the Bible</vt:lpstr>
      <vt:lpstr>Frame of Reference in the Bible</vt:lpstr>
      <vt:lpstr>Frame of Reference </vt:lpstr>
      <vt:lpstr>Quotations in the Bible</vt:lpstr>
      <vt:lpstr>Quotations in the Bible</vt:lpstr>
      <vt:lpstr>Quotations in the Bible</vt:lpstr>
      <vt:lpstr>Quotations in the Bible</vt:lpstr>
      <vt:lpstr>Quotations in the Bible</vt:lpstr>
      <vt:lpstr>Quoting the Old Testament in the New</vt:lpstr>
      <vt:lpstr>Quoting the Old Testament in the New</vt:lpstr>
      <vt:lpstr>Quoting the Old Testament in the New</vt:lpstr>
      <vt:lpstr>Quoting the Old Testament in the New</vt:lpstr>
      <vt:lpstr>Quoting the Septuagint in the New Testament </vt:lpstr>
      <vt:lpstr>Quoting the Septuagint in the New Testament </vt:lpstr>
      <vt:lpstr>Quoting the Septuagint in the New Testament </vt:lpstr>
      <vt:lpstr>Counts and Measurements in the Bible</vt:lpstr>
      <vt:lpstr>Counts and Measurements in the Bible</vt:lpstr>
      <vt:lpstr>Counts and Measurements in the Bible</vt:lpstr>
      <vt:lpstr>Counts and Measurements in the Bible</vt:lpstr>
      <vt:lpstr>Counts and Measurements in the Bible</vt:lpstr>
      <vt:lpstr>Counts and Measurements in the Bible</vt:lpstr>
      <vt:lpstr>When Counts Don’t Match </vt:lpstr>
      <vt:lpstr>When Counts Don’t Match </vt:lpstr>
      <vt:lpstr>When Counts Don’t Match </vt:lpstr>
      <vt:lpstr>When Counts Don’t Match </vt:lpstr>
      <vt:lpstr>When Counts Don’t Match </vt:lpstr>
      <vt:lpstr>When Counts Don’t Match </vt:lpstr>
      <vt:lpstr>When Counts Don’t Match - Review </vt:lpstr>
      <vt:lpstr>When Counts Don’t Match - Review </vt:lpstr>
      <vt:lpstr>When Counts Don’t Match </vt:lpstr>
      <vt:lpstr>When Counts Don’t Match </vt:lpstr>
      <vt:lpstr>When Counts Don’t Match </vt:lpstr>
      <vt:lpstr>General Principals For Dealing With Bible Difficulties*</vt:lpstr>
      <vt:lpstr>An Amazing Example of a Resolved Biblical Discrepancy</vt:lpstr>
      <vt:lpstr>Finding the Meaning of Words in the Bible</vt:lpstr>
      <vt:lpstr>Finding the Meaning of Words</vt:lpstr>
      <vt:lpstr>Finding the Meaning of Words</vt:lpstr>
      <vt:lpstr>Finding the Meaning of Words</vt:lpstr>
      <vt:lpstr>Some Things to Keep in Mind About Words</vt:lpstr>
      <vt:lpstr>Some Things to Keep in Mind About Words</vt:lpstr>
      <vt:lpstr>Some Things to Keep in Mind About Words</vt:lpstr>
      <vt:lpstr>Some Things to Keep in Mind About Words</vt:lpstr>
      <vt:lpstr>Suggested Steps in Determining the Meaning of Word*</vt:lpstr>
      <vt:lpstr>Suggested Steps in Determining the Meaning of Word</vt:lpstr>
      <vt:lpstr>Some Pitfalls to Avoid in Determining Word Meanings*</vt:lpstr>
      <vt:lpstr>Some Pitfalls to Avoid in Determining Word Meanings*</vt:lpstr>
      <vt:lpstr>Some Pitfalls to Avoid in Determining Word Meanings*</vt:lpstr>
      <vt:lpstr>Some Examples</vt:lpstr>
      <vt:lpstr>Some Examples</vt:lpstr>
      <vt:lpstr>Some Examples</vt:lpstr>
      <vt:lpstr>Some Examples</vt:lpstr>
      <vt:lpstr>Some Examples</vt:lpstr>
      <vt:lpstr>Some Examples</vt:lpstr>
      <vt:lpstr>Some Observations* on Titus 1:6</vt:lpstr>
      <vt:lpstr>Considering Cultural Differences</vt:lpstr>
      <vt:lpstr>Considering Cultural Differences</vt:lpstr>
      <vt:lpstr>Considering Cultural Differences</vt:lpstr>
      <vt:lpstr>Look for the Underlying Principle</vt:lpstr>
      <vt:lpstr>Look for the Underlying Principle</vt:lpstr>
      <vt:lpstr>Look for the Underlying Principle</vt:lpstr>
      <vt:lpstr>Look for the Underlying Principle</vt:lpstr>
      <vt:lpstr>Look for the Underlying Principle</vt:lpstr>
      <vt:lpstr>Look for the Underlying Principle</vt:lpstr>
      <vt:lpstr>Look for the Underlying Principle</vt:lpstr>
      <vt:lpstr>Temporal Cultural Practices Versus Timeless Biblical Obligations</vt:lpstr>
      <vt:lpstr>Temporal Cultural Practices Versus Timeless Biblical Obligations</vt:lpstr>
      <vt:lpstr>Temporal Cultural Practices Versus Timeless Biblical Obligations</vt:lpstr>
      <vt:lpstr>Temporal Cultural Practices Versus Timeless Biblical Obligations</vt:lpstr>
      <vt:lpstr>Temporal Cultural Practices Versus Timeless Biblical Obligations</vt:lpstr>
      <vt:lpstr>In Summary</vt:lpstr>
      <vt:lpstr>Resources for Studying the Bible</vt:lpstr>
      <vt:lpstr>Free Online Resources BibleGateway.com</vt:lpstr>
      <vt:lpstr>Free Online Resources Commentaries Online</vt:lpstr>
      <vt:lpstr>Free Online Resources Commentaries Online</vt:lpstr>
      <vt:lpstr>Free Online Resources Commentaries Online</vt:lpstr>
      <vt:lpstr>Books Single Best Book for Bible Study</vt:lpstr>
      <vt:lpstr>Books The Other Single Best Book for Bible Study</vt:lpstr>
      <vt:lpstr>Books for the More Serious Student</vt:lpstr>
      <vt:lpstr>Commentaries</vt:lpstr>
      <vt:lpstr>Commentaries</vt:lpstr>
      <vt:lpstr>Commentaries</vt:lpstr>
      <vt:lpstr>Commentaries</vt:lpstr>
      <vt:lpstr>Commentaries</vt:lpstr>
      <vt:lpstr>Commentaries</vt:lpstr>
      <vt:lpstr>Bible Dictionaries and Encyclopedias</vt:lpstr>
      <vt:lpstr>Bible Dictionaries and Encyclopedias</vt:lpstr>
      <vt:lpstr>Concordances</vt:lpstr>
      <vt:lpstr>Lexicons and Other Language Helps</vt:lpstr>
      <vt:lpstr>Lexicons and Other Language Helps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rsconnolly</cp:lastModifiedBy>
  <cp:revision>1024</cp:revision>
  <dcterms:created xsi:type="dcterms:W3CDTF">2006-08-16T00:00:00Z</dcterms:created>
  <dcterms:modified xsi:type="dcterms:W3CDTF">2012-08-26T14:13:33Z</dcterms:modified>
</cp:coreProperties>
</file>