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heme/themeOverride7.xml" ContentType="application/vnd.openxmlformats-officedocument.themeOverride+xml"/>
  <Override PartName="/ppt/theme/themeOverride12.xml" ContentType="application/vnd.openxmlformats-officedocument.themeOverr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Override5.xml" ContentType="application/vnd.openxmlformats-officedocument.themeOverride+xml"/>
  <Override PartName="/ppt/theme/themeOverride10.xml" ContentType="application/vnd.openxmlformats-officedocument.themeOverr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theme/themeOverride3.xml" ContentType="application/vnd.openxmlformats-officedocument.themeOverr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theme/themeOverride19.xml" ContentType="application/vnd.openxmlformats-officedocument.themeOverride+xml"/>
  <Override PartName="/ppt/theme/themeOverride17.xml" ContentType="application/vnd.openxmlformats-officedocument.themeOverride+xml"/>
  <Override PartName="/ppt/theme/themeOverride15.xml" ContentType="application/vnd.openxmlformats-officedocument.themeOverr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Override13.xml" ContentType="application/vnd.openxmlformats-officedocument.themeOverr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openxmlformats-officedocument.oleObject"/>
  <Override PartName="/ppt/theme/themeOverride8.xml" ContentType="application/vnd.openxmlformats-officedocument.themeOverride+xml"/>
  <Override PartName="/ppt/theme/themeOverride11.xml" ContentType="application/vnd.openxmlformats-officedocument.themeOverride+xml"/>
  <Override PartName="/ppt/theme/themeOverride20.xml" ContentType="application/vnd.openxmlformats-officedocument.themeOverr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theme/themeOverride4.xml" ContentType="application/vnd.openxmlformats-officedocument.themeOverr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theme/themeOverride18.xml" ContentType="application/vnd.openxmlformats-officedocument.themeOverride+xml"/>
  <Override PartName="/ppt/theme/themeOverride16.xml" ContentType="application/vnd.openxmlformats-officedocument.themeOverride+xml"/>
  <Override PartName="/ppt/slides/slide8.xml" ContentType="application/vnd.openxmlformats-officedocument.presentationml.slide+xml"/>
  <Override PartName="/ppt/theme/themeOverride9.xml" ContentType="application/vnd.openxmlformats-officedocument.themeOverride+xml"/>
  <Override PartName="/ppt/theme/themeOverride14.xml" ContentType="application/vnd.openxmlformats-officedocument.themeOverr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4"/>
  </p:notesMasterIdLst>
  <p:sldIdLst>
    <p:sldId id="286" r:id="rId3"/>
    <p:sldId id="256" r:id="rId4"/>
    <p:sldId id="264" r:id="rId5"/>
    <p:sldId id="283" r:id="rId6"/>
    <p:sldId id="266" r:id="rId7"/>
    <p:sldId id="265" r:id="rId8"/>
    <p:sldId id="276" r:id="rId9"/>
    <p:sldId id="277" r:id="rId10"/>
    <p:sldId id="278" r:id="rId11"/>
    <p:sldId id="279" r:id="rId12"/>
    <p:sldId id="280" r:id="rId13"/>
    <p:sldId id="281" r:id="rId14"/>
    <p:sldId id="282" r:id="rId15"/>
    <p:sldId id="284" r:id="rId16"/>
    <p:sldId id="288" r:id="rId17"/>
    <p:sldId id="289" r:id="rId18"/>
    <p:sldId id="290" r:id="rId19"/>
    <p:sldId id="287" r:id="rId20"/>
    <p:sldId id="298" r:id="rId21"/>
    <p:sldId id="299" r:id="rId22"/>
    <p:sldId id="300" r:id="rId23"/>
    <p:sldId id="301" r:id="rId24"/>
    <p:sldId id="294" r:id="rId25"/>
    <p:sldId id="295" r:id="rId26"/>
    <p:sldId id="296" r:id="rId27"/>
    <p:sldId id="292" r:id="rId28"/>
    <p:sldId id="272" r:id="rId29"/>
    <p:sldId id="273" r:id="rId30"/>
    <p:sldId id="285" r:id="rId31"/>
    <p:sldId id="274" r:id="rId32"/>
    <p:sldId id="297"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09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7DA8ED-A1B1-4C90-BDEB-6288620661BC}" type="datetimeFigureOut">
              <a:rPr lang="en-US" smtClean="0"/>
              <a:pPr/>
              <a:t>9/9/2012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38EA6E-7279-47ED-ADFE-86E385429AB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6B90EB3-7086-498C-98A6-C497E4F55CD6}" type="slidenum">
              <a:rPr lang="en-US"/>
              <a:pPr/>
              <a:t>1</a:t>
            </a:fld>
            <a:endParaRPr lang="en-US" dirty="0"/>
          </a:p>
        </p:txBody>
      </p:sp>
      <p:sp>
        <p:nvSpPr>
          <p:cNvPr id="12290" name="Rectangle 2"/>
          <p:cNvSpPr>
            <a:spLocks noGrp="1" noRot="1" noChangeAspec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685800" y="990601"/>
            <a:ext cx="7772400" cy="2609850"/>
          </a:xfrm>
        </p:spPr>
        <p:txBody>
          <a:bodyPr anchor="b" anchorCtr="0">
            <a:noAutofit/>
            <a:scene3d>
              <a:camera prst="orthographicFront"/>
              <a:lightRig rig="soft" dir="t">
                <a:rot lat="0" lon="0" rev="2100000"/>
              </a:lightRig>
            </a:scene3d>
            <a:sp3d prstMaterial="matte">
              <a:bevelT w="38100" h="38100"/>
              <a:contourClr>
                <a:srgbClr val="FFFFFF"/>
              </a:contourClr>
            </a:sp3d>
          </a:bodyPr>
          <a:lstStyle>
            <a:lvl1pPr algn="ctr">
              <a:defRPr lang="en-US" sz="5800" dirty="0" smtClean="0">
                <a:ln w="9525">
                  <a:noFill/>
                </a:ln>
                <a:effectLst>
                  <a:outerShdw blurRad="50800" dist="38100" dir="8220000" algn="tl" rotWithShape="0">
                    <a:srgbClr val="000000">
                      <a:alpha val="40000"/>
                    </a:srgbClr>
                  </a:out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1371600" y="3657600"/>
            <a:ext cx="6400800" cy="1967089"/>
          </a:xfrm>
        </p:spPr>
        <p:txBody>
          <a:bodyPr>
            <a:normAutofit/>
          </a:bodyPr>
          <a:lstStyle>
            <a:lvl1pPr marL="0" indent="0" algn="ctr">
              <a:buNone/>
              <a:defRPr lang="en-US" sz="3000" b="0">
                <a:solidFill>
                  <a:schemeClr val="tx2"/>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fld id="{449D3FFC-6EEF-4494-9614-E3CBFA29387F}" type="datetimeFigureOut">
              <a:rPr lang="en-US" smtClean="0"/>
              <a:pPr/>
              <a:t>9/9/2012</a:t>
            </a:fld>
            <a:endParaRPr lang="en-US"/>
          </a:p>
        </p:txBody>
      </p:sp>
      <p:sp>
        <p:nvSpPr>
          <p:cNvPr id="9" name="Rectangle 14"/>
          <p:cNvSpPr>
            <a:spLocks noGrp="1"/>
          </p:cNvSpPr>
          <p:nvPr>
            <p:ph type="sldNum" sz="quarter" idx="11"/>
          </p:nvPr>
        </p:nvSpPr>
        <p:spPr/>
        <p:txBody>
          <a:bodyPr/>
          <a:lstStyle>
            <a:lvl1pPr>
              <a:defRPr lang="en-US" smtClean="0"/>
            </a:lvl1pPr>
          </a:lstStyle>
          <a:p>
            <a:fld id="{3B80FE4A-F83F-49A9-8C21-CD4BAD7E3E3D}" type="slidenum">
              <a:rPr lang="en-US" smtClean="0"/>
              <a:pPr/>
              <a:t>‹#›</a:t>
            </a:fld>
            <a:endParaRPr lang="en-US"/>
          </a:p>
        </p:txBody>
      </p:sp>
      <p:sp>
        <p:nvSpPr>
          <p:cNvPr id="25" name="Rectangle 27"/>
          <p:cNvSpPr>
            <a:spLocks noGrp="1"/>
          </p:cNvSpPr>
          <p:nvPr>
            <p:ph type="ftr" sz="quarter" idx="12"/>
          </p:nvPr>
        </p:nvSpPr>
        <p:spPr/>
        <p:txBody>
          <a:bodyPr/>
          <a:lstStyle>
            <a:lvl1pPr>
              <a:defRPr lang="en-US" smtClean="0"/>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Rectangle 2"/>
          <p:cNvSpPr>
            <a:spLocks noGrp="1"/>
          </p:cNvSpPr>
          <p:nvPr>
            <p:ph type="title"/>
          </p:nvPr>
        </p:nvSpPr>
        <p:spPr>
          <a:xfrm>
            <a:off x="722313" y="2685391"/>
            <a:ext cx="7772400" cy="3112843"/>
          </a:xfrm>
        </p:spPr>
        <p:txBody>
          <a:bodyPr anchor="t">
            <a:normAutofit/>
          </a:bodyPr>
          <a:lstStyle>
            <a:lvl1pPr algn="ctr">
              <a:buNone/>
              <a:defRPr lang="en-US" sz="6000" b="1" dirty="0">
                <a:solidFill>
                  <a:schemeClr val="tx2">
                    <a:shade val="85000"/>
                    <a:satMod val="150000"/>
                  </a:schemeClr>
                </a:solidFill>
              </a:defRPr>
            </a:lvl1pPr>
          </a:lstStyle>
          <a:p>
            <a:r>
              <a:rPr lang="en-US" smtClean="0"/>
              <a:t>Click to edit Master title style</a:t>
            </a:r>
            <a:endParaRPr lang="en-US" dirty="0"/>
          </a:p>
        </p:txBody>
      </p:sp>
      <p:sp>
        <p:nvSpPr>
          <p:cNvPr id="3" name="Rectangle 3"/>
          <p:cNvSpPr>
            <a:spLocks noGrp="1"/>
          </p:cNvSpPr>
          <p:nvPr>
            <p:ph type="body" idx="1"/>
          </p:nvPr>
        </p:nvSpPr>
        <p:spPr>
          <a:xfrm>
            <a:off x="722313" y="1128932"/>
            <a:ext cx="7772400" cy="1509712"/>
          </a:xfrm>
        </p:spPr>
        <p:txBody>
          <a:bodyPr anchor="b">
            <a:normAutofit/>
          </a:bodyPr>
          <a:lstStyle>
            <a:lvl1pPr algn="ctr">
              <a:buNone/>
              <a:defRPr lang="en-US" sz="24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lvl1pPr algn="l">
              <a:defRPr/>
            </a:lvl1pPr>
          </a:lstStyle>
          <a:p>
            <a:r>
              <a:rPr lang="en-US" smtClean="0"/>
              <a:t>Click to edit Master title style</a:t>
            </a:r>
            <a:endParaRPr lang="en-US"/>
          </a:p>
        </p:txBody>
      </p:sp>
      <p:sp>
        <p:nvSpPr>
          <p:cNvPr id="3" name="Rectangle 2"/>
          <p:cNvSpPr>
            <a:spLocks noGrp="1"/>
          </p:cNvSpPr>
          <p:nvPr>
            <p:ph type="body" idx="1"/>
          </p:nvPr>
        </p:nvSpPr>
        <p:spPr>
          <a:xfrm>
            <a:off x="457200" y="1535113"/>
            <a:ext cx="4040188"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body" sz="quarter" idx="3"/>
          </p:nvPr>
        </p:nvSpPr>
        <p:spPr>
          <a:xfrm>
            <a:off x="4645025" y="1535113"/>
            <a:ext cx="4041775" cy="639762"/>
          </a:xfrm>
        </p:spPr>
        <p:txBody>
          <a:bodyPr anchor="b">
            <a:noAutofit/>
          </a:bodyPr>
          <a:lstStyle>
            <a:lvl1pPr marL="0" indent="0" algn="l">
              <a:buNone/>
              <a:defRPr sz="22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p>
            <a:fld id="{449D3FFC-6EEF-4494-9614-E3CBFA29387F}" type="datetimeFigureOut">
              <a:rPr lang="en-US" smtClean="0"/>
              <a:pPr/>
              <a:t>9/9/2012</a:t>
            </a:fld>
            <a:endParaRPr lang="en-US"/>
          </a:p>
        </p:txBody>
      </p:sp>
      <p:sp>
        <p:nvSpPr>
          <p:cNvPr id="8" name="Rectangle 7"/>
          <p:cNvSpPr>
            <a:spLocks noGrp="1"/>
          </p:cNvSpPr>
          <p:nvPr>
            <p:ph type="ftr" sz="quarter" idx="11"/>
          </p:nvPr>
        </p:nvSpPr>
        <p:spPr/>
        <p:txBody>
          <a:bodyPr/>
          <a:lstStyle/>
          <a:p>
            <a:endParaRPr lang="en-US"/>
          </a:p>
        </p:txBody>
      </p:sp>
      <p:sp>
        <p:nvSpPr>
          <p:cNvPr id="9" name="Rectangle 8"/>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4" name="Rectangle 4"/>
          <p:cNvSpPr>
            <a:spLocks noGrp="1"/>
          </p:cNvSpPr>
          <p:nvPr>
            <p:ph type="ftr" sz="quarter" idx="11"/>
          </p:nvPr>
        </p:nvSpPr>
        <p:spPr/>
        <p:txBody>
          <a:bodyPr/>
          <a:lstStyle/>
          <a:p>
            <a:endParaRPr lang="en-US"/>
          </a:p>
        </p:txBody>
      </p:sp>
      <p:sp>
        <p:nvSpPr>
          <p:cNvPr id="5" name="Rectangle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449D3FFC-6EEF-4494-9614-E3CBFA29387F}" type="datetimeFigureOut">
              <a:rPr lang="en-US" smtClean="0"/>
              <a:pPr/>
              <a:t>9/9/2012</a:t>
            </a:fld>
            <a:endParaRPr lang="en-US"/>
          </a:p>
        </p:txBody>
      </p:sp>
      <p:sp>
        <p:nvSpPr>
          <p:cNvPr id="3" name="Rectangle 3"/>
          <p:cNvSpPr>
            <a:spLocks noGrp="1"/>
          </p:cNvSpPr>
          <p:nvPr>
            <p:ph type="ftr" sz="quarter" idx="11"/>
          </p:nvPr>
        </p:nvSpPr>
        <p:spPr/>
        <p:txBody>
          <a:bodyPr/>
          <a:lstStyle/>
          <a:p>
            <a:endParaRPr lang="en-US"/>
          </a:p>
        </p:txBody>
      </p:sp>
      <p:sp>
        <p:nvSpPr>
          <p:cNvPr id="4" name="Rectangle 4"/>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a:off x="457200" y="273050"/>
            <a:ext cx="3008313" cy="1162050"/>
          </a:xfrm>
        </p:spPr>
        <p:txBody>
          <a:bodyPr anchor="b">
            <a:normAutofit/>
          </a:bodyPr>
          <a:lstStyle>
            <a:lvl1pPr algn="ctr">
              <a:defRPr sz="24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a:p>
        </p:txBody>
      </p:sp>
      <p:sp>
        <p:nvSpPr>
          <p:cNvPr id="3" name="Rectangl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body" sz="half" idx="2"/>
          </p:nvPr>
        </p:nvSpPr>
        <p:spPr>
          <a:xfrm>
            <a:off x="457200" y="1435100"/>
            <a:ext cx="3008313" cy="4691063"/>
          </a:xfrm>
        </p:spPr>
        <p:txBody>
          <a:bodyPr/>
          <a:lstStyle>
            <a:lvl1pPr marL="0" indent="0" algn="ctr">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727729" y="1062637"/>
            <a:ext cx="4599432" cy="3977640"/>
          </a:xfrm>
          <a:prstGeom prst="rect">
            <a:avLst/>
          </a:prstGeom>
          <a:solidFill>
            <a:schemeClr val="tx2">
              <a:shade val="15000"/>
            </a:schemeClr>
          </a:solidFill>
          <a:ln w="63500">
            <a:noFill/>
            <a:miter lim="800000"/>
          </a:ln>
          <a:effectLst>
            <a:outerShdw blurRad="63500" dist="25400" dir="7200000" algn="t" rotWithShape="0">
              <a:prstClr val="black">
                <a:alpha val="45000"/>
              </a:prstClr>
            </a:outerShdw>
          </a:effectLst>
        </p:spPr>
        <p:style>
          <a:lnRef idx="3">
            <a:schemeClr val="lt1"/>
          </a:lnRef>
          <a:fillRef idx="1">
            <a:schemeClr val="accent6"/>
          </a:fillRef>
          <a:effectRef idx="1">
            <a:schemeClr val="accent6"/>
          </a:effectRef>
          <a:fontRef idx="minor">
            <a:schemeClr val="lt1"/>
          </a:fontRef>
        </p:style>
        <p:txBody>
          <a:bodyPr lIns="45720" rIns="45720" rtlCol="0" anchor="ctr">
            <a:normAutofit/>
          </a:bodyPr>
          <a:lstStyle/>
          <a:p>
            <a:pPr marL="0" indent="-274320" algn="l">
              <a:buClr>
                <a:schemeClr val="accent1"/>
              </a:buClr>
              <a:buSzPct val="80000"/>
              <a:buFont typeface="Wingdings 2" pitchFamily="18" charset="2"/>
              <a:buNone/>
            </a:pPr>
            <a:endParaRPr lang="en-US" sz="2000">
              <a:solidFill>
                <a:schemeClr val="lt1"/>
              </a:solidFill>
              <a:latin typeface="+mn-lt"/>
              <a:ea typeface="+mn-ea"/>
              <a:cs typeface="+mn-cs"/>
            </a:endParaRPr>
          </a:p>
        </p:txBody>
      </p:sp>
      <p:sp>
        <p:nvSpPr>
          <p:cNvPr id="2" name="Rectangle 2"/>
          <p:cNvSpPr>
            <a:spLocks noGrp="1"/>
          </p:cNvSpPr>
          <p:nvPr>
            <p:ph type="title"/>
          </p:nvPr>
        </p:nvSpPr>
        <p:spPr>
          <a:xfrm>
            <a:off x="5514536" y="4343400"/>
            <a:ext cx="3048000" cy="709858"/>
          </a:xfrm>
        </p:spPr>
        <p:txBody>
          <a:bodyPr anchor="t">
            <a:noAutofit/>
          </a:bodyPr>
          <a:lstStyle>
            <a:lvl1pPr algn="l">
              <a:buNone/>
              <a:defRPr sz="2200" b="1">
                <a:solidFill>
                  <a:schemeClr val="tx2"/>
                </a:solidFill>
                <a:effectLst>
                  <a:outerShdw blurRad="38100" dist="25400" dir="8220000" algn="tr" rotWithShape="0">
                    <a:prstClr val="black">
                      <a:alpha val="35000"/>
                    </a:prstClr>
                  </a:outerShdw>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739645" y="1222657"/>
            <a:ext cx="4575601" cy="3657600"/>
          </a:xfrm>
          <a:solidFill>
            <a:schemeClr val="tx2">
              <a:shade val="75000"/>
            </a:schemeClr>
          </a:solidFill>
          <a:ln w="63500">
            <a:noFill/>
            <a:miter lim="800000"/>
          </a:ln>
          <a:effectLst/>
        </p:spPr>
        <p:style>
          <a:lnRef idx="3">
            <a:schemeClr val="lt1"/>
          </a:lnRef>
          <a:fillRef idx="1">
            <a:schemeClr val="accent6"/>
          </a:fillRef>
          <a:effectRef idx="1">
            <a:schemeClr val="accent6"/>
          </a:effectRef>
          <a:fontRef idx="minor">
            <a:schemeClr val="lt1"/>
          </a:fontRef>
        </p:style>
        <p:txBody>
          <a:bodyPr/>
          <a:lstStyle>
            <a:lvl1pPr>
              <a:buNone/>
              <a:defRPr sz="3200"/>
            </a:lvl1pPr>
          </a:lstStyle>
          <a:p>
            <a:r>
              <a:rPr lang="en-US" sz="2000" smtClean="0"/>
              <a:t>Click icon to add picture</a:t>
            </a:r>
            <a:endParaRPr lang="en-US" sz="2000" dirty="0"/>
          </a:p>
        </p:txBody>
      </p:sp>
      <p:sp>
        <p:nvSpPr>
          <p:cNvPr id="4" name="Rectangle 4"/>
          <p:cNvSpPr>
            <a:spLocks noGrp="1"/>
          </p:cNvSpPr>
          <p:nvPr>
            <p:ph type="body" sz="half" idx="2"/>
          </p:nvPr>
        </p:nvSpPr>
        <p:spPr>
          <a:xfrm>
            <a:off x="5514536" y="1371600"/>
            <a:ext cx="3044952" cy="2930086"/>
          </a:xfrm>
        </p:spPr>
        <p:txBody>
          <a:bodyPr bIns="0" anchor="b">
            <a:normAutofit/>
          </a:bodyPr>
          <a:lstStyle>
            <a:lvl1pPr marL="0" marR="0" indent="0" algn="l">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fld id="{449D3FFC-6EEF-4494-9614-E3CBFA29387F}" type="datetimeFigureOut">
              <a:rPr lang="en-US" smtClean="0"/>
              <a:pPr/>
              <a:t>9/9/2012</a:t>
            </a:fld>
            <a:endParaRPr lang="en-US"/>
          </a:p>
        </p:txBody>
      </p:sp>
      <p:sp>
        <p:nvSpPr>
          <p:cNvPr id="6" name="Rectangle 6"/>
          <p:cNvSpPr>
            <a:spLocks noGrp="1"/>
          </p:cNvSpPr>
          <p:nvPr>
            <p:ph type="ftr" sz="quarter" idx="11"/>
          </p:nvPr>
        </p:nvSpPr>
        <p:spPr/>
        <p:txBody>
          <a:bodyPr/>
          <a:lstStyle/>
          <a:p>
            <a:endParaRPr lang="en-US"/>
          </a:p>
        </p:txBody>
      </p:sp>
      <p:sp>
        <p:nvSpPr>
          <p:cNvPr id="7" name="Rectangle 7"/>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9D3FFC-6EEF-4494-9614-E3CBFA29387F}" type="datetimeFigureOut">
              <a:rPr lang="en-US" smtClean="0"/>
              <a:pPr/>
              <a:t>9/9/2012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9D3FFC-6EEF-4494-9614-E3CBFA29387F}" type="datetimeFigureOut">
              <a:rPr lang="en-US" smtClean="0"/>
              <a:pPr/>
              <a:t>9/9/2012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9D3FFC-6EEF-4494-9614-E3CBFA29387F}" type="datetimeFigureOut">
              <a:rPr lang="en-US" smtClean="0"/>
              <a:pPr/>
              <a:t>9/9/2012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9D3FFC-6EEF-4494-9614-E3CBFA29387F}" type="datetimeFigureOut">
              <a:rPr lang="en-US" smtClean="0"/>
              <a:pPr/>
              <a:t>9/9/2012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9D3FFC-6EEF-4494-9614-E3CBFA29387F}" type="datetimeFigureOut">
              <a:rPr lang="en-US" smtClean="0"/>
              <a:pPr/>
              <a:t>9/9/2012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80FE4A-F83F-49A9-8C21-CD4BAD7E3E3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9D3FFC-6EEF-4494-9614-E3CBFA29387F}" type="datetimeFigureOut">
              <a:rPr lang="en-US" smtClean="0"/>
              <a:pPr/>
              <a:t>9/9/2012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80FE4A-F83F-49A9-8C21-CD4BAD7E3E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evelT w="38100" h="38100"/>
            </a:sp3d>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45225"/>
            <a:ext cx="2133600" cy="476250"/>
          </a:xfrm>
          <a:prstGeom prst="rect">
            <a:avLst/>
          </a:prstGeom>
        </p:spPr>
        <p:txBody>
          <a:bodyPr anchor="b" anchorCtr="0"/>
          <a:lstStyle>
            <a:lvl1pPr>
              <a:defRPr lang="en-US" sz="1200" smtClean="0">
                <a:solidFill>
                  <a:schemeClr val="tx2"/>
                </a:solidFill>
                <a:latin typeface="+mn-lt"/>
                <a:ea typeface="+mn-lt"/>
                <a:cs typeface="+mn-lt"/>
              </a:defRPr>
            </a:lvl1pPr>
          </a:lstStyle>
          <a:p>
            <a:fld id="{449D3FFC-6EEF-4494-9614-E3CBFA29387F}" type="datetimeFigureOut">
              <a:rPr lang="en-US" smtClean="0"/>
              <a:pPr/>
              <a:t>9/9/2012</a:t>
            </a:fld>
            <a:endParaRPr lang="en-US"/>
          </a:p>
        </p:txBody>
      </p:sp>
      <p:sp>
        <p:nvSpPr>
          <p:cNvPr id="18" name="Rectangle 18"/>
          <p:cNvSpPr>
            <a:spLocks noGrp="1"/>
          </p:cNvSpPr>
          <p:nvPr>
            <p:ph type="ftr" sz="quarter" idx="3"/>
          </p:nvPr>
        </p:nvSpPr>
        <p:spPr>
          <a:xfrm>
            <a:off x="3124200" y="6245225"/>
            <a:ext cx="2895600" cy="476250"/>
          </a:xfrm>
          <a:prstGeom prst="rect">
            <a:avLst/>
          </a:prstGeom>
        </p:spPr>
        <p:txBody>
          <a:bodyPr anchor="b" anchorCtr="0"/>
          <a:lstStyle>
            <a:lvl1pPr algn="ctr">
              <a:defRPr lang="en-US" sz="1200" smtClean="0">
                <a:solidFill>
                  <a:schemeClr val="tx2"/>
                </a:solidFill>
                <a:latin typeface="+mn-lt"/>
                <a:ea typeface="+mn-lt"/>
                <a:cs typeface="+mn-lt"/>
              </a:defRPr>
            </a:lvl1pPr>
          </a:lstStyle>
          <a:p>
            <a:endParaRPr lang="en-US"/>
          </a:p>
        </p:txBody>
      </p:sp>
      <p:sp>
        <p:nvSpPr>
          <p:cNvPr id="13" name="Rectangle 15"/>
          <p:cNvSpPr>
            <a:spLocks noGrp="1"/>
          </p:cNvSpPr>
          <p:nvPr>
            <p:ph type="sldNum" sz="quarter" idx="4"/>
          </p:nvPr>
        </p:nvSpPr>
        <p:spPr>
          <a:xfrm>
            <a:off x="6553200" y="6245225"/>
            <a:ext cx="2133600" cy="476250"/>
          </a:xfrm>
          <a:prstGeom prst="rect">
            <a:avLst/>
          </a:prstGeom>
        </p:spPr>
        <p:txBody>
          <a:bodyPr anchor="b" anchorCtr="0"/>
          <a:lstStyle>
            <a:lvl1pPr algn="r">
              <a:defRPr lang="en-US" sz="1200" smtClean="0">
                <a:solidFill>
                  <a:schemeClr val="tx2"/>
                </a:solidFill>
                <a:latin typeface="+mn-lt"/>
                <a:ea typeface="+mn-lt"/>
                <a:cs typeface="+mn-lt"/>
              </a:defRPr>
            </a:lvl1pPr>
          </a:lstStyle>
          <a:p>
            <a:fld id="{3B80FE4A-F83F-49A9-8C21-CD4BAD7E3E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defPPr>
        <a:defRPr sz="4400">
          <a:solidFill>
            <a:schemeClr val="tx2">
              <a:shade val="85000"/>
              <a:satMod val="150000"/>
            </a:schemeClr>
          </a:solidFill>
          <a:latin typeface="+mj-lt"/>
          <a:ea typeface="+mj-ea"/>
          <a:cs typeface="+mj-cs"/>
        </a:defRPr>
      </a:defPPr>
      <a:lvl1pPr algn="ctr" eaLnBrk="1" hangingPunct="1">
        <a:buNone/>
        <a:defRPr lang="en-US" sz="4800" b="1" strike="noStrike" kern="1200" baseline="0" dirty="0" smtClean="0">
          <a:solidFill>
            <a:schemeClr val="tx2">
              <a:shade val="85000"/>
              <a:satMod val="150000"/>
            </a:schemeClr>
          </a:solidFill>
          <a:effectLst>
            <a:outerShdw blurRad="63500" dist="38100" dir="8220000" algn="tl" rotWithShape="0">
              <a:srgbClr val="000000">
                <a:alpha val="30000"/>
              </a:srgbClr>
            </a:outerShdw>
          </a:effectLst>
          <a:latin typeface="+mj-lt"/>
          <a:ea typeface="+mj-lt"/>
          <a:cs typeface="+mj-lt"/>
        </a:defRPr>
      </a:lvl1pPr>
    </p:titleStyle>
    <p:bodyStyle>
      <a:defPPr>
        <a:defRPr>
          <a:solidFill>
            <a:schemeClr val="tx1"/>
          </a:solidFill>
          <a:latin typeface="+mn-lt"/>
          <a:ea typeface="+mn-ea"/>
          <a:cs typeface="+mn-cs"/>
        </a:defRPr>
      </a:defPPr>
      <a:lvl1pPr marL="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557784" indent="-228600" algn="l" eaLnBrk="1" hangingPunct="1">
        <a:buClr>
          <a:schemeClr val="tx2"/>
        </a:buClr>
        <a:buFont typeface="Wingdings 2" pitchFamily="18" charset="2"/>
        <a:buChar char=""/>
        <a:defRPr sz="2200">
          <a:solidFill>
            <a:schemeClr val="tx1"/>
          </a:solidFill>
          <a:latin typeface="+mn-lt"/>
          <a:ea typeface="+mn-lt"/>
          <a:cs typeface="+mn-lt"/>
        </a:defRPr>
      </a:lvl2pPr>
      <a:lvl3pPr marL="813816" indent="-228600" algn="l" eaLnBrk="1" hangingPunct="1">
        <a:buClr>
          <a:schemeClr val="accent1"/>
        </a:buClr>
        <a:buFont typeface="Wingdings 2" pitchFamily="18" charset="2"/>
        <a:buChar char=""/>
        <a:defRPr sz="2000">
          <a:solidFill>
            <a:schemeClr val="tx1"/>
          </a:solidFill>
          <a:latin typeface="+mn-lt"/>
          <a:ea typeface="+mn-lt"/>
          <a:cs typeface="+mn-lt"/>
        </a:defRPr>
      </a:lvl3pPr>
      <a:lvl4pPr marL="1069848" indent="-228600" algn="l" eaLnBrk="1" hangingPunct="1">
        <a:buClr>
          <a:schemeClr val="tx2"/>
        </a:buClr>
        <a:buFont typeface="Wingdings 2" pitchFamily="18" charset="2"/>
        <a:buChar char=""/>
        <a:defRPr sz="1800">
          <a:solidFill>
            <a:schemeClr val="tx1"/>
          </a:solidFill>
          <a:latin typeface="+mn-lt"/>
          <a:ea typeface="+mn-lt"/>
          <a:cs typeface="+mn-lt"/>
        </a:defRPr>
      </a:lvl4pPr>
      <a:lvl5pPr marL="1316736" indent="-228600" algn="l" eaLnBrk="1" hangingPunct="1">
        <a:buClr>
          <a:schemeClr val="accent1"/>
        </a:buClr>
        <a:buFont typeface="Wingdings 2" pitchFamily="18" charset="2"/>
        <a:buChar char=""/>
        <a:defRPr sz="1800">
          <a:solidFill>
            <a:schemeClr val="tx1"/>
          </a:solidFill>
          <a:latin typeface="+mn-lt"/>
          <a:ea typeface="+mn-lt"/>
          <a:cs typeface="+mn-lt"/>
        </a:defRPr>
      </a:lvl5pPr>
      <a:lvl6pPr marL="1572768" indent="-228600" algn="l" eaLnBrk="1" hangingPunct="1">
        <a:buClr>
          <a:schemeClr val="tx2"/>
        </a:buClr>
        <a:buFont typeface="Wingdings 2" pitchFamily="18" charset="2"/>
        <a:buChar char=""/>
        <a:defRPr lang="en-US" sz="1600" baseline="0" smtClean="0">
          <a:latin typeface="+mn-lt"/>
        </a:defRPr>
      </a:lvl6pPr>
      <a:lvl7pPr marL="1819656" indent="-228600" algn="l" eaLnBrk="1" hangingPunct="1">
        <a:buClr>
          <a:schemeClr val="accent1"/>
        </a:buClr>
        <a:buFont typeface="Wingdings 2" pitchFamily="18" charset="2"/>
        <a:buChar char=""/>
        <a:defRPr lang="en-US" sz="1600" baseline="0" smtClean="0">
          <a:latin typeface="+mn-lt"/>
        </a:defRPr>
      </a:lvl7pPr>
      <a:lvl8pPr marL="2066544" indent="-228600" algn="l" eaLnBrk="1" hangingPunct="1">
        <a:buClr>
          <a:schemeClr val="tx2"/>
        </a:buClr>
        <a:buFont typeface="Wingdings 2" pitchFamily="18" charset="2"/>
        <a:buChar char=""/>
        <a:defRPr sz="1600" baseline="0">
          <a:latin typeface="+mn-lt"/>
        </a:defRPr>
      </a:lvl8pPr>
      <a:lvl9pPr marL="2313432"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xml"/><Relationship Id="rId7" Type="http://schemas.openxmlformats.org/officeDocument/2006/relationships/oleObject" Target="../embeddings/oleObject2.bin"/><Relationship Id="rId12" Type="http://schemas.openxmlformats.org/officeDocument/2006/relationships/image" Target="../media/image5.jpe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hyperlink" Target="http://images.google.com/imgres?imgurl=http://www.oralchelation.com/images/people1.jpg&amp;imgrefurl=http://www.oralchelation.com/history/index.html&amp;h=266&amp;w=424&amp;sz=25&amp;hl=en&amp;start=1&amp;sig2=QdZLkADtj2wBQhemIjsVXw&amp;tbnid=QLHO5myS7FkNnM:&amp;tbnh=79&amp;tbnw=126&amp;ei=JsWaRsv1JJ7KiwGAjpjKBA&amp;prev=/images?q=crowd+.wmf&amp;gbv=2&amp;svnum=10&amp;hl=en" TargetMode="External"/><Relationship Id="rId5" Type="http://schemas.openxmlformats.org/officeDocument/2006/relationships/image" Target="../media/image3.jpeg"/><Relationship Id="rId10" Type="http://schemas.openxmlformats.org/officeDocument/2006/relationships/image" Target="../media/image4.png"/><Relationship Id="rId4" Type="http://schemas.openxmlformats.org/officeDocument/2006/relationships/image" Target="../media/image2.jpeg"/><Relationship Id="rId9" Type="http://schemas.openxmlformats.org/officeDocument/2006/relationships/oleObject" Target="../embeddings/oleObject4.bin"/></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7.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4.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6.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7.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07"/>
          <p:cNvGrpSpPr>
            <a:grpSpLocks/>
          </p:cNvGrpSpPr>
          <p:nvPr/>
        </p:nvGrpSpPr>
        <p:grpSpPr bwMode="auto">
          <a:xfrm>
            <a:off x="4152900" y="3689350"/>
            <a:ext cx="3940175" cy="1063625"/>
            <a:chOff x="2616" y="2324"/>
            <a:chExt cx="2482" cy="670"/>
          </a:xfrm>
        </p:grpSpPr>
        <p:sp>
          <p:nvSpPr>
            <p:cNvPr id="11285" name="Text Box 21"/>
            <p:cNvSpPr txBox="1">
              <a:spLocks noChangeArrowheads="1"/>
            </p:cNvSpPr>
            <p:nvPr/>
          </p:nvSpPr>
          <p:spPr bwMode="auto">
            <a:xfrm>
              <a:off x="3504" y="2352"/>
              <a:ext cx="1110" cy="642"/>
            </a:xfrm>
            <a:prstGeom prst="rect">
              <a:avLst/>
            </a:prstGeom>
            <a:noFill/>
            <a:ln w="12700" algn="ctr">
              <a:solidFill>
                <a:schemeClr val="tx1"/>
              </a:solidFill>
              <a:miter lim="800000"/>
              <a:headEnd/>
              <a:tailEnd/>
            </a:ln>
            <a:effectLst/>
          </p:spPr>
          <p:txBody>
            <a:bodyPr>
              <a:spAutoFit/>
            </a:bodyPr>
            <a:lstStyle/>
            <a:p>
              <a:pPr algn="ctr" eaLnBrk="0" hangingPunct="0"/>
              <a:r>
                <a:rPr lang="en-US" sz="2000" b="1" i="1" dirty="0">
                  <a:latin typeface="Times New Roman" pitchFamily="18" charset="0"/>
                </a:rPr>
                <a:t>Observation</a:t>
              </a:r>
              <a:br>
                <a:rPr lang="en-US" sz="2000" b="1" i="1" dirty="0">
                  <a:latin typeface="Times New Roman" pitchFamily="18" charset="0"/>
                </a:rPr>
              </a:br>
              <a:r>
                <a:rPr lang="en-US" sz="2000" b="1" i="1" dirty="0">
                  <a:latin typeface="Times New Roman" pitchFamily="18" charset="0"/>
                </a:rPr>
                <a:t>and</a:t>
              </a:r>
              <a:br>
                <a:rPr lang="en-US" sz="2000" b="1" i="1" dirty="0">
                  <a:latin typeface="Times New Roman" pitchFamily="18" charset="0"/>
                </a:rPr>
              </a:br>
              <a:r>
                <a:rPr lang="en-US" sz="2000" b="1" i="1" dirty="0">
                  <a:latin typeface="Times New Roman" pitchFamily="18" charset="0"/>
                </a:rPr>
                <a:t> Interpretation</a:t>
              </a:r>
            </a:p>
          </p:txBody>
        </p:sp>
        <p:cxnSp>
          <p:nvCxnSpPr>
            <p:cNvPr id="11313" name="AutoShape 49"/>
            <p:cNvCxnSpPr>
              <a:cxnSpLocks noChangeShapeType="1"/>
              <a:stCxn id="11285" idx="3"/>
              <a:endCxn id="0" idx="0"/>
            </p:cNvCxnSpPr>
            <p:nvPr/>
          </p:nvCxnSpPr>
          <p:spPr bwMode="auto">
            <a:xfrm>
              <a:off x="4614" y="2673"/>
              <a:ext cx="484" cy="111"/>
            </a:xfrm>
            <a:prstGeom prst="bentConnector2">
              <a:avLst/>
            </a:prstGeom>
            <a:noFill/>
            <a:ln w="127000">
              <a:solidFill>
                <a:srgbClr val="008080"/>
              </a:solidFill>
              <a:miter lim="800000"/>
              <a:headEnd/>
              <a:tailEnd type="none" w="lg" len="med"/>
            </a:ln>
            <a:effectLst/>
          </p:spPr>
        </p:cxnSp>
        <p:cxnSp>
          <p:nvCxnSpPr>
            <p:cNvPr id="11314" name="AutoShape 50"/>
            <p:cNvCxnSpPr>
              <a:cxnSpLocks noChangeShapeType="1"/>
              <a:stCxn id="11285" idx="1"/>
              <a:endCxn id="0" idx="2"/>
            </p:cNvCxnSpPr>
            <p:nvPr/>
          </p:nvCxnSpPr>
          <p:spPr bwMode="auto">
            <a:xfrm rot="10800000">
              <a:off x="2616" y="2324"/>
              <a:ext cx="888" cy="349"/>
            </a:xfrm>
            <a:prstGeom prst="bentConnector2">
              <a:avLst/>
            </a:prstGeom>
            <a:noFill/>
            <a:ln w="127000">
              <a:solidFill>
                <a:srgbClr val="008080"/>
              </a:solidFill>
              <a:miter lim="800000"/>
              <a:headEnd/>
              <a:tailEnd type="stealth" w="lg" len="med"/>
            </a:ln>
            <a:effectLst/>
          </p:spPr>
        </p:cxnSp>
      </p:grpSp>
      <p:grpSp>
        <p:nvGrpSpPr>
          <p:cNvPr id="3" name="Group 108"/>
          <p:cNvGrpSpPr>
            <a:grpSpLocks/>
          </p:cNvGrpSpPr>
          <p:nvPr/>
        </p:nvGrpSpPr>
        <p:grpSpPr bwMode="auto">
          <a:xfrm>
            <a:off x="3352800" y="1320800"/>
            <a:ext cx="1557338" cy="1270000"/>
            <a:chOff x="2112" y="832"/>
            <a:chExt cx="981" cy="800"/>
          </a:xfrm>
        </p:grpSpPr>
        <p:sp>
          <p:nvSpPr>
            <p:cNvPr id="11286" name="Text Box 22"/>
            <p:cNvSpPr txBox="1">
              <a:spLocks noChangeArrowheads="1"/>
            </p:cNvSpPr>
            <p:nvPr/>
          </p:nvSpPr>
          <p:spPr bwMode="auto">
            <a:xfrm>
              <a:off x="2112" y="1008"/>
              <a:ext cx="981" cy="258"/>
            </a:xfrm>
            <a:prstGeom prst="rect">
              <a:avLst/>
            </a:prstGeom>
            <a:noFill/>
            <a:ln w="12700" algn="ctr">
              <a:solidFill>
                <a:schemeClr val="tx1"/>
              </a:solidFill>
              <a:miter lim="800000"/>
              <a:headEnd/>
              <a:tailEnd/>
            </a:ln>
            <a:effectLst/>
          </p:spPr>
          <p:txBody>
            <a:bodyPr>
              <a:spAutoFit/>
            </a:bodyPr>
            <a:lstStyle/>
            <a:p>
              <a:pPr algn="ctr" eaLnBrk="0" hangingPunct="0"/>
              <a:r>
                <a:rPr lang="en-US" sz="2000" b="1" i="1" dirty="0">
                  <a:latin typeface="Times New Roman" pitchFamily="18" charset="0"/>
                </a:rPr>
                <a:t>Illumination</a:t>
              </a:r>
            </a:p>
          </p:txBody>
        </p:sp>
        <p:cxnSp>
          <p:nvCxnSpPr>
            <p:cNvPr id="11315" name="AutoShape 51"/>
            <p:cNvCxnSpPr>
              <a:cxnSpLocks noChangeShapeType="1"/>
              <a:stCxn id="11286" idx="0"/>
              <a:endCxn id="11322" idx="3"/>
            </p:cNvCxnSpPr>
            <p:nvPr/>
          </p:nvCxnSpPr>
          <p:spPr bwMode="auto">
            <a:xfrm flipV="1">
              <a:off x="2603" y="832"/>
              <a:ext cx="17" cy="176"/>
            </a:xfrm>
            <a:prstGeom prst="straightConnector1">
              <a:avLst/>
            </a:prstGeom>
            <a:noFill/>
            <a:ln w="127000">
              <a:solidFill>
                <a:srgbClr val="008080"/>
              </a:solidFill>
              <a:round/>
              <a:headEnd/>
              <a:tailEnd type="none" w="lg" len="med"/>
            </a:ln>
            <a:effectLst/>
          </p:spPr>
        </p:cxnSp>
        <p:cxnSp>
          <p:nvCxnSpPr>
            <p:cNvPr id="11316" name="AutoShape 52"/>
            <p:cNvCxnSpPr>
              <a:cxnSpLocks noChangeShapeType="1"/>
              <a:stCxn id="11286" idx="2"/>
              <a:endCxn id="0" idx="0"/>
            </p:cNvCxnSpPr>
            <p:nvPr/>
          </p:nvCxnSpPr>
          <p:spPr bwMode="auto">
            <a:xfrm>
              <a:off x="2603" y="1266"/>
              <a:ext cx="13" cy="366"/>
            </a:xfrm>
            <a:prstGeom prst="straightConnector1">
              <a:avLst/>
            </a:prstGeom>
            <a:noFill/>
            <a:ln w="127000">
              <a:solidFill>
                <a:srgbClr val="008080"/>
              </a:solidFill>
              <a:round/>
              <a:headEnd/>
              <a:tailEnd type="stealth" w="lg" len="med"/>
            </a:ln>
            <a:effectLst/>
          </p:spPr>
        </p:cxnSp>
      </p:grpSp>
      <p:grpSp>
        <p:nvGrpSpPr>
          <p:cNvPr id="4" name="Group 109"/>
          <p:cNvGrpSpPr>
            <a:grpSpLocks/>
          </p:cNvGrpSpPr>
          <p:nvPr/>
        </p:nvGrpSpPr>
        <p:grpSpPr bwMode="auto">
          <a:xfrm>
            <a:off x="5029200" y="2438400"/>
            <a:ext cx="3694113" cy="701675"/>
            <a:chOff x="3168" y="1536"/>
            <a:chExt cx="2327" cy="442"/>
          </a:xfrm>
        </p:grpSpPr>
        <p:sp>
          <p:nvSpPr>
            <p:cNvPr id="11287" name="Text Box 23"/>
            <p:cNvSpPr txBox="1">
              <a:spLocks noChangeArrowheads="1"/>
            </p:cNvSpPr>
            <p:nvPr/>
          </p:nvSpPr>
          <p:spPr bwMode="auto">
            <a:xfrm>
              <a:off x="4080" y="1536"/>
              <a:ext cx="911" cy="258"/>
            </a:xfrm>
            <a:prstGeom prst="rect">
              <a:avLst/>
            </a:prstGeom>
            <a:noFill/>
            <a:ln w="12700" algn="ctr">
              <a:solidFill>
                <a:schemeClr val="tx1"/>
              </a:solidFill>
              <a:miter lim="800000"/>
              <a:headEnd/>
              <a:tailEnd/>
            </a:ln>
            <a:effectLst/>
          </p:spPr>
          <p:txBody>
            <a:bodyPr>
              <a:spAutoFit/>
            </a:bodyPr>
            <a:lstStyle/>
            <a:p>
              <a:pPr algn="ctr" eaLnBrk="0" hangingPunct="0"/>
              <a:r>
                <a:rPr lang="en-US" sz="2000" b="1" i="1" dirty="0">
                  <a:latin typeface="Times New Roman" pitchFamily="18" charset="0"/>
                </a:rPr>
                <a:t>Application</a:t>
              </a:r>
            </a:p>
          </p:txBody>
        </p:sp>
        <p:cxnSp>
          <p:nvCxnSpPr>
            <p:cNvPr id="11317" name="AutoShape 53"/>
            <p:cNvCxnSpPr>
              <a:cxnSpLocks noChangeShapeType="1"/>
              <a:stCxn id="11287" idx="1"/>
              <a:endCxn id="0" idx="3"/>
            </p:cNvCxnSpPr>
            <p:nvPr/>
          </p:nvCxnSpPr>
          <p:spPr bwMode="auto">
            <a:xfrm flipH="1">
              <a:off x="3168" y="1665"/>
              <a:ext cx="912" cy="313"/>
            </a:xfrm>
            <a:prstGeom prst="straightConnector1">
              <a:avLst/>
            </a:prstGeom>
            <a:noFill/>
            <a:ln w="127000">
              <a:solidFill>
                <a:srgbClr val="008080"/>
              </a:solidFill>
              <a:round/>
              <a:headEnd/>
              <a:tailEnd type="none" w="lg" len="med"/>
            </a:ln>
            <a:effectLst/>
          </p:spPr>
        </p:cxnSp>
        <p:cxnSp>
          <p:nvCxnSpPr>
            <p:cNvPr id="11318" name="AutoShape 54"/>
            <p:cNvCxnSpPr>
              <a:cxnSpLocks noChangeShapeType="1"/>
              <a:stCxn id="11287" idx="3"/>
            </p:cNvCxnSpPr>
            <p:nvPr/>
          </p:nvCxnSpPr>
          <p:spPr bwMode="auto">
            <a:xfrm flipV="1">
              <a:off x="4991" y="1649"/>
              <a:ext cx="504" cy="16"/>
            </a:xfrm>
            <a:prstGeom prst="straightConnector1">
              <a:avLst/>
            </a:prstGeom>
            <a:noFill/>
            <a:ln w="127000">
              <a:solidFill>
                <a:srgbClr val="008080"/>
              </a:solidFill>
              <a:round/>
              <a:headEnd/>
              <a:tailEnd type="stealth" w="lg" len="med"/>
            </a:ln>
            <a:effectLst/>
          </p:spPr>
        </p:cxnSp>
      </p:grpSp>
      <p:sp>
        <p:nvSpPr>
          <p:cNvPr id="11322" name="AutoShape 58"/>
          <p:cNvSpPr>
            <a:spLocks noChangeArrowheads="1"/>
          </p:cNvSpPr>
          <p:nvPr/>
        </p:nvSpPr>
        <p:spPr bwMode="auto">
          <a:xfrm>
            <a:off x="3454400" y="123825"/>
            <a:ext cx="1409700" cy="1196975"/>
          </a:xfrm>
          <a:prstGeom prst="triangle">
            <a:avLst>
              <a:gd name="adj" fmla="val 50000"/>
            </a:avLst>
          </a:prstGeom>
          <a:gradFill rotWithShape="1">
            <a:gsLst>
              <a:gs pos="0">
                <a:srgbClr val="FFFF00"/>
              </a:gs>
              <a:gs pos="100000">
                <a:srgbClr val="FF3300"/>
              </a:gs>
            </a:gsLst>
            <a:path path="shape">
              <a:fillToRect l="50000" t="50000" r="50000" b="50000"/>
            </a:path>
          </a:gradFill>
          <a:ln w="9525">
            <a:solidFill>
              <a:schemeClr val="tx1"/>
            </a:solidFill>
            <a:miter lim="800000"/>
            <a:headEnd/>
            <a:tailEnd/>
          </a:ln>
          <a:effectLst/>
        </p:spPr>
        <p:txBody>
          <a:bodyPr wrap="none" anchor="ctr">
            <a:spAutoFit/>
          </a:bodyPr>
          <a:lstStyle/>
          <a:p>
            <a:pPr algn="ctr"/>
            <a:r>
              <a:rPr lang="en-US" sz="2400" b="1" dirty="0"/>
              <a:t>God</a:t>
            </a:r>
          </a:p>
        </p:txBody>
      </p:sp>
      <p:grpSp>
        <p:nvGrpSpPr>
          <p:cNvPr id="5" name="Group 103"/>
          <p:cNvGrpSpPr>
            <a:grpSpLocks/>
          </p:cNvGrpSpPr>
          <p:nvPr/>
        </p:nvGrpSpPr>
        <p:grpSpPr bwMode="auto">
          <a:xfrm>
            <a:off x="762000" y="457200"/>
            <a:ext cx="3044825" cy="2771775"/>
            <a:chOff x="480" y="288"/>
            <a:chExt cx="1918" cy="1746"/>
          </a:xfrm>
        </p:grpSpPr>
        <p:sp>
          <p:nvSpPr>
            <p:cNvPr id="11281" name="Text Box 17"/>
            <p:cNvSpPr txBox="1">
              <a:spLocks noChangeArrowheads="1"/>
            </p:cNvSpPr>
            <p:nvPr/>
          </p:nvSpPr>
          <p:spPr bwMode="auto">
            <a:xfrm>
              <a:off x="912" y="288"/>
              <a:ext cx="849" cy="258"/>
            </a:xfrm>
            <a:prstGeom prst="rect">
              <a:avLst/>
            </a:prstGeom>
            <a:noFill/>
            <a:ln w="12700">
              <a:solidFill>
                <a:schemeClr val="tx1"/>
              </a:solidFill>
              <a:miter lim="800000"/>
              <a:headEnd/>
              <a:tailEnd/>
            </a:ln>
            <a:effectLst/>
          </p:spPr>
          <p:txBody>
            <a:bodyPr>
              <a:spAutoFit/>
            </a:bodyPr>
            <a:lstStyle/>
            <a:p>
              <a:pPr eaLnBrk="0" hangingPunct="0"/>
              <a:r>
                <a:rPr lang="en-US" sz="2000" b="1" i="1" dirty="0">
                  <a:latin typeface="Times New Roman" pitchFamily="18" charset="0"/>
                </a:rPr>
                <a:t>Revelation</a:t>
              </a:r>
              <a:endParaRPr lang="en-US" sz="2000" dirty="0">
                <a:latin typeface="Times New Roman" pitchFamily="18" charset="0"/>
              </a:endParaRPr>
            </a:p>
          </p:txBody>
        </p:sp>
        <p:cxnSp>
          <p:nvCxnSpPr>
            <p:cNvPr id="11292" name="AutoShape 28"/>
            <p:cNvCxnSpPr>
              <a:cxnSpLocks noChangeShapeType="1"/>
              <a:stCxn id="11281" idx="1"/>
              <a:endCxn id="0" idx="0"/>
            </p:cNvCxnSpPr>
            <p:nvPr/>
          </p:nvCxnSpPr>
          <p:spPr bwMode="auto">
            <a:xfrm rot="10800000" flipV="1">
              <a:off x="741" y="417"/>
              <a:ext cx="171" cy="495"/>
            </a:xfrm>
            <a:prstGeom prst="bentConnector2">
              <a:avLst/>
            </a:prstGeom>
            <a:noFill/>
            <a:ln w="127000">
              <a:solidFill>
                <a:srgbClr val="008080"/>
              </a:solidFill>
              <a:miter lim="800000"/>
              <a:headEnd/>
              <a:tailEnd type="stealth" w="lg" len="med"/>
            </a:ln>
            <a:effectLst/>
          </p:spPr>
        </p:cxnSp>
        <p:cxnSp>
          <p:nvCxnSpPr>
            <p:cNvPr id="11299" name="AutoShape 35"/>
            <p:cNvCxnSpPr>
              <a:cxnSpLocks noChangeShapeType="1"/>
              <a:stCxn id="11322" idx="1"/>
              <a:endCxn id="11281" idx="3"/>
            </p:cNvCxnSpPr>
            <p:nvPr/>
          </p:nvCxnSpPr>
          <p:spPr bwMode="auto">
            <a:xfrm flipH="1" flipV="1">
              <a:off x="1761" y="417"/>
              <a:ext cx="637" cy="38"/>
            </a:xfrm>
            <a:prstGeom prst="straightConnector1">
              <a:avLst/>
            </a:prstGeom>
            <a:noFill/>
            <a:ln w="127000">
              <a:solidFill>
                <a:srgbClr val="008080"/>
              </a:solidFill>
              <a:round/>
              <a:headEnd/>
              <a:tailEnd type="none" w="lg" len="med"/>
            </a:ln>
            <a:effectLst/>
          </p:spPr>
        </p:cxnSp>
        <p:pic>
          <p:nvPicPr>
            <p:cNvPr id="11325" name="Picture 61" descr="bd07697_.wmf (29954 bytes)"/>
            <p:cNvPicPr>
              <a:picLocks noChangeAspect="1" noChangeArrowheads="1"/>
            </p:cNvPicPr>
            <p:nvPr/>
          </p:nvPicPr>
          <p:blipFill>
            <a:blip r:embed="rId4" cstate="print"/>
            <a:srcRect/>
            <a:stretch>
              <a:fillRect/>
            </a:stretch>
          </p:blipFill>
          <p:spPr bwMode="auto">
            <a:xfrm>
              <a:off x="480" y="912"/>
              <a:ext cx="522" cy="1122"/>
            </a:xfrm>
            <a:prstGeom prst="rect">
              <a:avLst/>
            </a:prstGeom>
            <a:noFill/>
          </p:spPr>
        </p:pic>
        <p:sp>
          <p:nvSpPr>
            <p:cNvPr id="11333" name="Text Box 69"/>
            <p:cNvSpPr txBox="1">
              <a:spLocks noChangeArrowheads="1"/>
            </p:cNvSpPr>
            <p:nvPr/>
          </p:nvSpPr>
          <p:spPr bwMode="auto">
            <a:xfrm>
              <a:off x="950" y="887"/>
              <a:ext cx="868" cy="404"/>
            </a:xfrm>
            <a:prstGeom prst="rect">
              <a:avLst/>
            </a:prstGeom>
            <a:noFill/>
            <a:ln w="9525">
              <a:noFill/>
              <a:miter lim="800000"/>
              <a:headEnd/>
              <a:tailEnd/>
            </a:ln>
            <a:effectLst/>
          </p:spPr>
          <p:txBody>
            <a:bodyPr wrap="none">
              <a:spAutoFit/>
            </a:bodyPr>
            <a:lstStyle/>
            <a:p>
              <a:r>
                <a:rPr lang="en-US" b="1" dirty="0"/>
                <a:t>Prophet</a:t>
              </a:r>
            </a:p>
            <a:p>
              <a:r>
                <a:rPr lang="en-US" b="1" dirty="0"/>
                <a:t> or Apostle</a:t>
              </a:r>
            </a:p>
          </p:txBody>
        </p:sp>
      </p:grpSp>
      <p:grpSp>
        <p:nvGrpSpPr>
          <p:cNvPr id="6" name="Group 104"/>
          <p:cNvGrpSpPr>
            <a:grpSpLocks/>
          </p:cNvGrpSpPr>
          <p:nvPr/>
        </p:nvGrpSpPr>
        <p:grpSpPr bwMode="auto">
          <a:xfrm>
            <a:off x="457200" y="3228975"/>
            <a:ext cx="2470150" cy="2638425"/>
            <a:chOff x="288" y="2034"/>
            <a:chExt cx="1556" cy="1662"/>
          </a:xfrm>
        </p:grpSpPr>
        <p:sp>
          <p:nvSpPr>
            <p:cNvPr id="11282" name="Text Box 18"/>
            <p:cNvSpPr txBox="1">
              <a:spLocks noChangeArrowheads="1"/>
            </p:cNvSpPr>
            <p:nvPr/>
          </p:nvSpPr>
          <p:spPr bwMode="auto">
            <a:xfrm>
              <a:off x="288" y="2335"/>
              <a:ext cx="884" cy="258"/>
            </a:xfrm>
            <a:prstGeom prst="rect">
              <a:avLst/>
            </a:prstGeom>
            <a:noFill/>
            <a:ln w="12700" algn="ctr">
              <a:solidFill>
                <a:schemeClr val="tx1"/>
              </a:solidFill>
              <a:miter lim="800000"/>
              <a:headEnd/>
              <a:tailEnd/>
            </a:ln>
            <a:effectLst/>
          </p:spPr>
          <p:txBody>
            <a:bodyPr>
              <a:spAutoFit/>
            </a:bodyPr>
            <a:lstStyle/>
            <a:p>
              <a:pPr eaLnBrk="0" hangingPunct="0"/>
              <a:r>
                <a:rPr lang="en-US" sz="2000" b="1" i="1" dirty="0">
                  <a:latin typeface="Times New Roman" pitchFamily="18" charset="0"/>
                </a:rPr>
                <a:t>Inspiration</a:t>
              </a:r>
            </a:p>
          </p:txBody>
        </p:sp>
        <p:cxnSp>
          <p:nvCxnSpPr>
            <p:cNvPr id="11301" name="AutoShape 37"/>
            <p:cNvCxnSpPr>
              <a:cxnSpLocks noChangeShapeType="1"/>
              <a:stCxn id="0" idx="2"/>
              <a:endCxn id="11282" idx="0"/>
            </p:cNvCxnSpPr>
            <p:nvPr/>
          </p:nvCxnSpPr>
          <p:spPr bwMode="auto">
            <a:xfrm flipH="1">
              <a:off x="730" y="2034"/>
              <a:ext cx="11" cy="301"/>
            </a:xfrm>
            <a:prstGeom prst="straightConnector1">
              <a:avLst/>
            </a:prstGeom>
            <a:noFill/>
            <a:ln w="127000">
              <a:solidFill>
                <a:srgbClr val="008080"/>
              </a:solidFill>
              <a:round/>
              <a:headEnd/>
              <a:tailEnd type="none" w="lg" len="med"/>
            </a:ln>
            <a:effectLst/>
          </p:spPr>
        </p:cxnSp>
        <p:cxnSp>
          <p:nvCxnSpPr>
            <p:cNvPr id="11304" name="AutoShape 40"/>
            <p:cNvCxnSpPr>
              <a:cxnSpLocks noChangeShapeType="1"/>
              <a:stCxn id="11282" idx="2"/>
              <a:endCxn id="0" idx="0"/>
            </p:cNvCxnSpPr>
            <p:nvPr/>
          </p:nvCxnSpPr>
          <p:spPr bwMode="auto">
            <a:xfrm>
              <a:off x="730" y="2593"/>
              <a:ext cx="13" cy="527"/>
            </a:xfrm>
            <a:prstGeom prst="straightConnector1">
              <a:avLst/>
            </a:prstGeom>
            <a:noFill/>
            <a:ln w="127000">
              <a:solidFill>
                <a:srgbClr val="008080"/>
              </a:solidFill>
              <a:round/>
              <a:headEnd/>
              <a:tailEnd type="stealth" w="lg" len="med"/>
            </a:ln>
            <a:effectLst/>
          </p:spPr>
        </p:cxnSp>
        <p:pic>
          <p:nvPicPr>
            <p:cNvPr id="11335" name="Picture 71" descr="scroll6.wmf (2754 bytes)"/>
            <p:cNvPicPr>
              <a:picLocks noChangeAspect="1" noChangeArrowheads="1"/>
            </p:cNvPicPr>
            <p:nvPr/>
          </p:nvPicPr>
          <p:blipFill>
            <a:blip r:embed="rId5" cstate="print"/>
            <a:srcRect/>
            <a:stretch>
              <a:fillRect/>
            </a:stretch>
          </p:blipFill>
          <p:spPr bwMode="auto">
            <a:xfrm>
              <a:off x="480" y="3120"/>
              <a:ext cx="526" cy="576"/>
            </a:xfrm>
            <a:prstGeom prst="rect">
              <a:avLst/>
            </a:prstGeom>
            <a:noFill/>
          </p:spPr>
        </p:pic>
        <p:sp>
          <p:nvSpPr>
            <p:cNvPr id="11337" name="Text Box 73"/>
            <p:cNvSpPr txBox="1">
              <a:spLocks noChangeArrowheads="1"/>
            </p:cNvSpPr>
            <p:nvPr/>
          </p:nvSpPr>
          <p:spPr bwMode="auto">
            <a:xfrm>
              <a:off x="960" y="3168"/>
              <a:ext cx="884" cy="404"/>
            </a:xfrm>
            <a:prstGeom prst="rect">
              <a:avLst/>
            </a:prstGeom>
            <a:noFill/>
            <a:ln w="9525">
              <a:noFill/>
              <a:miter lim="800000"/>
              <a:headEnd/>
              <a:tailEnd/>
            </a:ln>
            <a:effectLst/>
          </p:spPr>
          <p:txBody>
            <a:bodyPr wrap="none">
              <a:spAutoFit/>
            </a:bodyPr>
            <a:lstStyle/>
            <a:p>
              <a:r>
                <a:rPr lang="en-US" b="1" dirty="0"/>
                <a:t>Original </a:t>
              </a:r>
            </a:p>
            <a:p>
              <a:r>
                <a:rPr lang="en-US" b="1" dirty="0"/>
                <a:t>Manuscript</a:t>
              </a:r>
            </a:p>
          </p:txBody>
        </p:sp>
      </p:grpSp>
      <p:grpSp>
        <p:nvGrpSpPr>
          <p:cNvPr id="7" name="Group 105"/>
          <p:cNvGrpSpPr>
            <a:grpSpLocks/>
          </p:cNvGrpSpPr>
          <p:nvPr/>
        </p:nvGrpSpPr>
        <p:grpSpPr bwMode="auto">
          <a:xfrm>
            <a:off x="1179513" y="5334000"/>
            <a:ext cx="5329237" cy="1524000"/>
            <a:chOff x="743" y="3360"/>
            <a:chExt cx="3357" cy="960"/>
          </a:xfrm>
        </p:grpSpPr>
        <p:sp>
          <p:nvSpPr>
            <p:cNvPr id="11283" name="Text Box 19"/>
            <p:cNvSpPr txBox="1">
              <a:spLocks noChangeArrowheads="1"/>
            </p:cNvSpPr>
            <p:nvPr/>
          </p:nvSpPr>
          <p:spPr bwMode="auto">
            <a:xfrm>
              <a:off x="960" y="3792"/>
              <a:ext cx="1044" cy="258"/>
            </a:xfrm>
            <a:prstGeom prst="rect">
              <a:avLst/>
            </a:prstGeom>
            <a:noFill/>
            <a:ln w="12700" algn="ctr">
              <a:solidFill>
                <a:schemeClr val="tx1"/>
              </a:solidFill>
              <a:miter lim="800000"/>
              <a:headEnd/>
              <a:tailEnd/>
            </a:ln>
            <a:effectLst/>
          </p:spPr>
          <p:txBody>
            <a:bodyPr>
              <a:spAutoFit/>
            </a:bodyPr>
            <a:lstStyle/>
            <a:p>
              <a:pPr eaLnBrk="0" hangingPunct="0"/>
              <a:r>
                <a:rPr lang="en-US" sz="2000" b="1" i="1" dirty="0">
                  <a:latin typeface="Times New Roman" pitchFamily="18" charset="0"/>
                </a:rPr>
                <a:t>Preservation</a:t>
              </a:r>
            </a:p>
          </p:txBody>
        </p:sp>
        <p:cxnSp>
          <p:nvCxnSpPr>
            <p:cNvPr id="11302" name="AutoShape 38"/>
            <p:cNvCxnSpPr>
              <a:cxnSpLocks noChangeShapeType="1"/>
              <a:stCxn id="0" idx="2"/>
              <a:endCxn id="11283" idx="1"/>
            </p:cNvCxnSpPr>
            <p:nvPr/>
          </p:nvCxnSpPr>
          <p:spPr bwMode="auto">
            <a:xfrm rot="16200000" flipH="1">
              <a:off x="739" y="3700"/>
              <a:ext cx="225" cy="217"/>
            </a:xfrm>
            <a:prstGeom prst="bentConnector2">
              <a:avLst/>
            </a:prstGeom>
            <a:noFill/>
            <a:ln w="127000">
              <a:solidFill>
                <a:srgbClr val="008080"/>
              </a:solidFill>
              <a:miter lim="800000"/>
              <a:headEnd/>
              <a:tailEnd type="none" w="lg" len="med"/>
            </a:ln>
            <a:effectLst/>
          </p:spPr>
        </p:cxnSp>
        <p:cxnSp>
          <p:nvCxnSpPr>
            <p:cNvPr id="11305" name="AutoShape 41"/>
            <p:cNvCxnSpPr>
              <a:cxnSpLocks noChangeShapeType="1"/>
              <a:stCxn id="11283" idx="3"/>
              <a:endCxn id="11354" idx="6"/>
            </p:cNvCxnSpPr>
            <p:nvPr/>
          </p:nvCxnSpPr>
          <p:spPr bwMode="auto">
            <a:xfrm>
              <a:off x="2004" y="3921"/>
              <a:ext cx="732" cy="15"/>
            </a:xfrm>
            <a:prstGeom prst="straightConnector1">
              <a:avLst/>
            </a:prstGeom>
            <a:noFill/>
            <a:ln w="127000">
              <a:solidFill>
                <a:srgbClr val="008080"/>
              </a:solidFill>
              <a:round/>
              <a:headEnd/>
              <a:tailEnd type="stealth" w="lg" len="med"/>
            </a:ln>
            <a:effectLst/>
          </p:spPr>
        </p:cxnSp>
        <p:grpSp>
          <p:nvGrpSpPr>
            <p:cNvPr id="8" name="Group 92"/>
            <p:cNvGrpSpPr>
              <a:grpSpLocks/>
            </p:cNvGrpSpPr>
            <p:nvPr/>
          </p:nvGrpSpPr>
          <p:grpSpPr bwMode="auto">
            <a:xfrm>
              <a:off x="2640" y="3468"/>
              <a:ext cx="803" cy="852"/>
              <a:chOff x="2640" y="3468"/>
              <a:chExt cx="803" cy="852"/>
            </a:xfrm>
          </p:grpSpPr>
          <p:graphicFrame>
            <p:nvGraphicFramePr>
              <p:cNvPr id="11348" name="Object 84"/>
              <p:cNvGraphicFramePr>
                <a:graphicFrameLocks noChangeAspect="1"/>
              </p:cNvGraphicFramePr>
              <p:nvPr/>
            </p:nvGraphicFramePr>
            <p:xfrm>
              <a:off x="2640" y="3468"/>
              <a:ext cx="515" cy="564"/>
            </p:xfrm>
            <a:graphic>
              <a:graphicData uri="http://schemas.openxmlformats.org/presentationml/2006/ole">
                <p:oleObj spid="_x0000_s27650" r:id="rId6" imgW="3161905" imgH="3467584" progId="">
                  <p:embed/>
                </p:oleObj>
              </a:graphicData>
            </a:graphic>
          </p:graphicFrame>
          <p:graphicFrame>
            <p:nvGraphicFramePr>
              <p:cNvPr id="11349" name="Object 85"/>
              <p:cNvGraphicFramePr>
                <a:graphicFrameLocks noChangeAspect="1"/>
              </p:cNvGraphicFramePr>
              <p:nvPr/>
            </p:nvGraphicFramePr>
            <p:xfrm>
              <a:off x="2736" y="3564"/>
              <a:ext cx="515" cy="564"/>
            </p:xfrm>
            <a:graphic>
              <a:graphicData uri="http://schemas.openxmlformats.org/presentationml/2006/ole">
                <p:oleObj spid="_x0000_s27651" r:id="rId7" imgW="3161905" imgH="3467584" progId="">
                  <p:embed/>
                </p:oleObj>
              </a:graphicData>
            </a:graphic>
          </p:graphicFrame>
          <p:graphicFrame>
            <p:nvGraphicFramePr>
              <p:cNvPr id="11350" name="Object 86"/>
              <p:cNvGraphicFramePr>
                <a:graphicFrameLocks noChangeAspect="1"/>
              </p:cNvGraphicFramePr>
              <p:nvPr/>
            </p:nvGraphicFramePr>
            <p:xfrm>
              <a:off x="2832" y="3660"/>
              <a:ext cx="515" cy="564"/>
            </p:xfrm>
            <a:graphic>
              <a:graphicData uri="http://schemas.openxmlformats.org/presentationml/2006/ole">
                <p:oleObj spid="_x0000_s27652" r:id="rId8" imgW="3161905" imgH="3467584" progId="">
                  <p:embed/>
                </p:oleObj>
              </a:graphicData>
            </a:graphic>
          </p:graphicFrame>
          <p:graphicFrame>
            <p:nvGraphicFramePr>
              <p:cNvPr id="11351" name="Object 87"/>
              <p:cNvGraphicFramePr>
                <a:graphicFrameLocks noChangeAspect="1"/>
              </p:cNvGraphicFramePr>
              <p:nvPr/>
            </p:nvGraphicFramePr>
            <p:xfrm>
              <a:off x="2928" y="3756"/>
              <a:ext cx="515" cy="564"/>
            </p:xfrm>
            <a:graphic>
              <a:graphicData uri="http://schemas.openxmlformats.org/presentationml/2006/ole">
                <p:oleObj spid="_x0000_s27653" r:id="rId9" imgW="3161905" imgH="3467584" progId="">
                  <p:embed/>
                </p:oleObj>
              </a:graphicData>
            </a:graphic>
          </p:graphicFrame>
          <p:sp>
            <p:nvSpPr>
              <p:cNvPr id="11353" name="Oval 89"/>
              <p:cNvSpPr>
                <a:spLocks noChangeArrowheads="1"/>
              </p:cNvSpPr>
              <p:nvPr/>
            </p:nvSpPr>
            <p:spPr bwMode="auto">
              <a:xfrm>
                <a:off x="3312" y="3936"/>
                <a:ext cx="96" cy="96"/>
              </a:xfrm>
              <a:prstGeom prst="ellipse">
                <a:avLst/>
              </a:prstGeom>
              <a:solidFill>
                <a:schemeClr val="accent1">
                  <a:alpha val="0"/>
                </a:schemeClr>
              </a:solidFill>
              <a:ln w="9525">
                <a:noFill/>
                <a:round/>
                <a:headEnd/>
                <a:tailEnd/>
              </a:ln>
              <a:effectLst/>
            </p:spPr>
            <p:txBody>
              <a:bodyPr wrap="none" anchor="ctr"/>
              <a:lstStyle/>
              <a:p>
                <a:endParaRPr lang="en-US" dirty="0"/>
              </a:p>
            </p:txBody>
          </p:sp>
          <p:sp>
            <p:nvSpPr>
              <p:cNvPr id="11354" name="Oval 90"/>
              <p:cNvSpPr>
                <a:spLocks noChangeArrowheads="1"/>
              </p:cNvSpPr>
              <p:nvPr/>
            </p:nvSpPr>
            <p:spPr bwMode="auto">
              <a:xfrm>
                <a:off x="2640" y="3888"/>
                <a:ext cx="96" cy="96"/>
              </a:xfrm>
              <a:prstGeom prst="ellipse">
                <a:avLst/>
              </a:prstGeom>
              <a:solidFill>
                <a:schemeClr val="accent1">
                  <a:alpha val="0"/>
                </a:schemeClr>
              </a:solidFill>
              <a:ln w="9525">
                <a:noFill/>
                <a:round/>
                <a:headEnd/>
                <a:tailEnd/>
              </a:ln>
              <a:effectLst/>
            </p:spPr>
            <p:txBody>
              <a:bodyPr wrap="none" anchor="ctr"/>
              <a:lstStyle/>
              <a:p>
                <a:endParaRPr lang="en-US" dirty="0"/>
              </a:p>
            </p:txBody>
          </p:sp>
        </p:grpSp>
        <p:sp>
          <p:nvSpPr>
            <p:cNvPr id="11357" name="Text Box 93"/>
            <p:cNvSpPr txBox="1">
              <a:spLocks noChangeArrowheads="1"/>
            </p:cNvSpPr>
            <p:nvPr/>
          </p:nvSpPr>
          <p:spPr bwMode="auto">
            <a:xfrm>
              <a:off x="3216" y="3360"/>
              <a:ext cx="884" cy="404"/>
            </a:xfrm>
            <a:prstGeom prst="rect">
              <a:avLst/>
            </a:prstGeom>
            <a:noFill/>
            <a:ln w="9525">
              <a:noFill/>
              <a:miter lim="800000"/>
              <a:headEnd/>
              <a:tailEnd/>
            </a:ln>
            <a:effectLst/>
          </p:spPr>
          <p:txBody>
            <a:bodyPr wrap="none">
              <a:spAutoFit/>
            </a:bodyPr>
            <a:lstStyle/>
            <a:p>
              <a:r>
                <a:rPr lang="en-US" b="1" dirty="0"/>
                <a:t>Manuscript</a:t>
              </a:r>
            </a:p>
            <a:p>
              <a:r>
                <a:rPr lang="en-US" b="1" dirty="0"/>
                <a:t>Copies</a:t>
              </a:r>
            </a:p>
          </p:txBody>
        </p:sp>
      </p:grpSp>
      <p:grpSp>
        <p:nvGrpSpPr>
          <p:cNvPr id="9" name="Group 106"/>
          <p:cNvGrpSpPr>
            <a:grpSpLocks/>
          </p:cNvGrpSpPr>
          <p:nvPr/>
        </p:nvGrpSpPr>
        <p:grpSpPr bwMode="auto">
          <a:xfrm>
            <a:off x="5280025" y="4419600"/>
            <a:ext cx="3571875" cy="2085975"/>
            <a:chOff x="3326" y="2784"/>
            <a:chExt cx="2250" cy="1314"/>
          </a:xfrm>
        </p:grpSpPr>
        <p:sp>
          <p:nvSpPr>
            <p:cNvPr id="11284" name="Text Box 20"/>
            <p:cNvSpPr txBox="1">
              <a:spLocks noChangeArrowheads="1"/>
            </p:cNvSpPr>
            <p:nvPr/>
          </p:nvSpPr>
          <p:spPr bwMode="auto">
            <a:xfrm>
              <a:off x="4656" y="3840"/>
              <a:ext cx="920" cy="258"/>
            </a:xfrm>
            <a:prstGeom prst="rect">
              <a:avLst/>
            </a:prstGeom>
            <a:noFill/>
            <a:ln w="12700" algn="ctr">
              <a:solidFill>
                <a:schemeClr val="tx1"/>
              </a:solidFill>
              <a:miter lim="800000"/>
              <a:headEnd/>
              <a:tailEnd/>
            </a:ln>
            <a:effectLst/>
          </p:spPr>
          <p:txBody>
            <a:bodyPr>
              <a:spAutoFit/>
            </a:bodyPr>
            <a:lstStyle/>
            <a:p>
              <a:pPr algn="ctr" eaLnBrk="0" hangingPunct="0"/>
              <a:r>
                <a:rPr lang="en-US" sz="2000" b="1" i="1" dirty="0">
                  <a:latin typeface="Times New Roman" pitchFamily="18" charset="0"/>
                </a:rPr>
                <a:t>Translation</a:t>
              </a:r>
            </a:p>
          </p:txBody>
        </p:sp>
        <p:cxnSp>
          <p:nvCxnSpPr>
            <p:cNvPr id="11303" name="AutoShape 39"/>
            <p:cNvCxnSpPr>
              <a:cxnSpLocks noChangeShapeType="1"/>
              <a:stCxn id="11353" idx="1"/>
              <a:endCxn id="11284" idx="1"/>
            </p:cNvCxnSpPr>
            <p:nvPr/>
          </p:nvCxnSpPr>
          <p:spPr bwMode="auto">
            <a:xfrm>
              <a:off x="3326" y="3950"/>
              <a:ext cx="1330" cy="19"/>
            </a:xfrm>
            <a:prstGeom prst="straightConnector1">
              <a:avLst/>
            </a:prstGeom>
            <a:noFill/>
            <a:ln w="127000">
              <a:solidFill>
                <a:srgbClr val="008080"/>
              </a:solidFill>
              <a:round/>
              <a:headEnd/>
              <a:tailEnd type="none" w="lg" len="med"/>
            </a:ln>
            <a:effectLst/>
          </p:spPr>
        </p:cxnSp>
        <p:cxnSp>
          <p:nvCxnSpPr>
            <p:cNvPr id="11306" name="AutoShape 42"/>
            <p:cNvCxnSpPr>
              <a:cxnSpLocks noChangeShapeType="1"/>
              <a:stCxn id="11284" idx="0"/>
              <a:endCxn id="0" idx="2"/>
            </p:cNvCxnSpPr>
            <p:nvPr/>
          </p:nvCxnSpPr>
          <p:spPr bwMode="auto">
            <a:xfrm flipH="1" flipV="1">
              <a:off x="5098" y="3531"/>
              <a:ext cx="18" cy="309"/>
            </a:xfrm>
            <a:prstGeom prst="straightConnector1">
              <a:avLst/>
            </a:prstGeom>
            <a:noFill/>
            <a:ln w="127000">
              <a:solidFill>
                <a:srgbClr val="008080"/>
              </a:solidFill>
              <a:round/>
              <a:headEnd/>
              <a:tailEnd type="stealth" w="lg" len="med"/>
            </a:ln>
            <a:effectLst/>
          </p:spPr>
        </p:cxnSp>
        <p:pic>
          <p:nvPicPr>
            <p:cNvPr id="11359" name="Picture 95" descr="bible_search"/>
            <p:cNvPicPr>
              <a:picLocks noChangeAspect="1" noChangeArrowheads="1"/>
            </p:cNvPicPr>
            <p:nvPr/>
          </p:nvPicPr>
          <p:blipFill>
            <a:blip r:embed="rId10" cstate="print"/>
            <a:srcRect/>
            <a:stretch>
              <a:fillRect/>
            </a:stretch>
          </p:blipFill>
          <p:spPr bwMode="auto">
            <a:xfrm>
              <a:off x="4848" y="2784"/>
              <a:ext cx="499" cy="747"/>
            </a:xfrm>
            <a:prstGeom prst="rect">
              <a:avLst/>
            </a:prstGeom>
            <a:noFill/>
          </p:spPr>
        </p:pic>
      </p:grpSp>
      <p:pic>
        <p:nvPicPr>
          <p:cNvPr id="11362" name="Picture 98" descr="people1">
            <a:hlinkClick r:id="rId11"/>
          </p:cNvPr>
          <p:cNvPicPr>
            <a:picLocks noChangeAspect="1" noChangeArrowheads="1"/>
          </p:cNvPicPr>
          <p:nvPr/>
        </p:nvPicPr>
        <p:blipFill>
          <a:blip r:embed="rId12" cstate="print"/>
          <a:srcRect/>
          <a:stretch>
            <a:fillRect/>
          </a:stretch>
        </p:blipFill>
        <p:spPr bwMode="auto">
          <a:xfrm>
            <a:off x="3276600" y="2590800"/>
            <a:ext cx="1752600" cy="1098550"/>
          </a:xfrm>
          <a:prstGeom prst="rect">
            <a:avLst/>
          </a:prstGeom>
          <a:noFill/>
        </p:spPr>
      </p:pic>
      <p:sp>
        <p:nvSpPr>
          <p:cNvPr id="11363" name="Text Box 99"/>
          <p:cNvSpPr txBox="1">
            <a:spLocks noChangeArrowheads="1"/>
          </p:cNvSpPr>
          <p:nvPr/>
        </p:nvSpPr>
        <p:spPr bwMode="auto">
          <a:xfrm>
            <a:off x="2651125" y="3617913"/>
            <a:ext cx="1301750" cy="641350"/>
          </a:xfrm>
          <a:prstGeom prst="rect">
            <a:avLst/>
          </a:prstGeom>
          <a:noFill/>
          <a:ln w="9525">
            <a:noFill/>
            <a:miter lim="800000"/>
            <a:headEnd/>
            <a:tailEnd/>
          </a:ln>
          <a:effectLst/>
        </p:spPr>
        <p:txBody>
          <a:bodyPr wrap="none">
            <a:spAutoFit/>
          </a:bodyPr>
          <a:lstStyle/>
          <a:p>
            <a:pPr algn="ctr"/>
            <a:r>
              <a:rPr lang="en-US" b="1" dirty="0"/>
              <a:t>Christians</a:t>
            </a:r>
          </a:p>
          <a:p>
            <a:pPr algn="ctr"/>
            <a:r>
              <a:rPr lang="en-US" b="1" dirty="0"/>
              <a:t>Today</a:t>
            </a:r>
          </a:p>
        </p:txBody>
      </p:sp>
      <p:sp>
        <p:nvSpPr>
          <p:cNvPr id="47" name="Text Box 14"/>
          <p:cNvSpPr txBox="1">
            <a:spLocks noChangeArrowheads="1"/>
          </p:cNvSpPr>
          <p:nvPr/>
        </p:nvSpPr>
        <p:spPr bwMode="auto">
          <a:xfrm>
            <a:off x="5257800" y="0"/>
            <a:ext cx="3886200" cy="1077218"/>
          </a:xfrm>
          <a:prstGeom prst="rect">
            <a:avLst/>
          </a:prstGeom>
          <a:solidFill>
            <a:srgbClr val="99CCFF"/>
          </a:solidFill>
          <a:ln w="76200" cmpd="tri">
            <a:solidFill>
              <a:schemeClr val="tx1"/>
            </a:solidFill>
            <a:miter lim="800000"/>
            <a:headEnd/>
            <a:tailEnd/>
          </a:ln>
        </p:spPr>
        <p:txBody>
          <a:bodyPr>
            <a:spAutoFit/>
          </a:bodyPr>
          <a:lstStyle/>
          <a:p>
            <a:pPr algn="ctr"/>
            <a:r>
              <a:rPr lang="en-US" sz="3200" b="1" dirty="0" smtClean="0"/>
              <a:t>How God Provides Us With His Word</a:t>
            </a:r>
            <a:endParaRPr lang="en-US" sz="3200" b="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righ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left)">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wipe(right)">
                                      <p:cBhvr>
                                        <p:cTn id="27" dur="500"/>
                                        <p:tgtEl>
                                          <p:spTgt spid="2"/>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up)">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wipe(left)">
                                      <p:cBhvr>
                                        <p:cTn id="3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Analysis of James 1:22-25</a:t>
            </a:r>
            <a:endParaRPr lang="en-US" b="1" dirty="0"/>
          </a:p>
        </p:txBody>
      </p:sp>
      <p:sp>
        <p:nvSpPr>
          <p:cNvPr id="3" name="Content Placeholder 2"/>
          <p:cNvSpPr>
            <a:spLocks noGrp="1"/>
          </p:cNvSpPr>
          <p:nvPr>
            <p:ph idx="1"/>
          </p:nvPr>
        </p:nvSpPr>
        <p:spPr>
          <a:xfrm>
            <a:off x="457200" y="914400"/>
            <a:ext cx="8229600" cy="5638800"/>
          </a:xfrm>
        </p:spPr>
        <p:txBody>
          <a:bodyPr>
            <a:normAutofit/>
          </a:bodyPr>
          <a:lstStyle/>
          <a:p>
            <a:pPr marL="273050" lvl="0" indent="-273050">
              <a:lnSpc>
                <a:spcPct val="115000"/>
              </a:lnSpc>
              <a:spcBef>
                <a:spcPts val="0"/>
              </a:spcBef>
              <a:buFont typeface="Symbol"/>
              <a:buChar char=""/>
            </a:pPr>
            <a:r>
              <a:rPr lang="en-US" sz="3200" dirty="0" smtClean="0">
                <a:ea typeface="Calibri"/>
                <a:cs typeface="Times New Roman"/>
              </a:rPr>
              <a:t>James says that if we </a:t>
            </a:r>
            <a:r>
              <a:rPr lang="en-US" sz="3200" b="1" dirty="0" smtClean="0">
                <a:ea typeface="Calibri"/>
                <a:cs typeface="Times New Roman"/>
              </a:rPr>
              <a:t>just listen</a:t>
            </a:r>
            <a:r>
              <a:rPr lang="en-US" sz="3200" dirty="0" smtClean="0">
                <a:ea typeface="Calibri"/>
                <a:cs typeface="Times New Roman"/>
              </a:rPr>
              <a:t> to the Word of God and don’t do what it says we are </a:t>
            </a:r>
            <a:r>
              <a:rPr lang="en-US" sz="3200" b="1" i="1" dirty="0" smtClean="0">
                <a:ea typeface="Calibri"/>
                <a:cs typeface="Times New Roman"/>
              </a:rPr>
              <a:t>deceiving</a:t>
            </a:r>
            <a:r>
              <a:rPr lang="en-US" sz="3200" dirty="0" smtClean="0">
                <a:ea typeface="Calibri"/>
                <a:cs typeface="Times New Roman"/>
              </a:rPr>
              <a:t> ourselves:</a:t>
            </a:r>
            <a:endParaRPr lang="en-US" dirty="0" smtClean="0">
              <a:ea typeface="Calibri"/>
              <a:cs typeface="Times New Roman"/>
            </a:endParaRPr>
          </a:p>
          <a:p>
            <a:pPr lvl="1">
              <a:lnSpc>
                <a:spcPct val="115000"/>
              </a:lnSpc>
              <a:spcBef>
                <a:spcPts val="0"/>
              </a:spcBef>
            </a:pPr>
            <a:r>
              <a:rPr lang="en-US" sz="2800" dirty="0" smtClean="0">
                <a:ea typeface="Calibri"/>
                <a:cs typeface="Times New Roman"/>
              </a:rPr>
              <a:t>To be deceived means we are blinded to our true spiritual condition.</a:t>
            </a:r>
          </a:p>
          <a:p>
            <a:pPr lvl="1"/>
            <a:r>
              <a:rPr lang="en-US" sz="2800" dirty="0" smtClean="0">
                <a:ea typeface="Calibri"/>
                <a:cs typeface="Times New Roman"/>
              </a:rPr>
              <a:t>People can </a:t>
            </a:r>
            <a:r>
              <a:rPr lang="en-US" sz="2800" b="1" i="1" dirty="0" smtClean="0">
                <a:ea typeface="Calibri"/>
                <a:cs typeface="Times New Roman"/>
              </a:rPr>
              <a:t>think</a:t>
            </a:r>
            <a:r>
              <a:rPr lang="en-US" sz="2800" dirty="0" smtClean="0">
                <a:ea typeface="Calibri"/>
                <a:cs typeface="Times New Roman"/>
              </a:rPr>
              <a:t> they are in right standing with God when in reality they are not (</a:t>
            </a:r>
            <a:r>
              <a:rPr lang="en-US" sz="2800" i="1" dirty="0" smtClean="0">
                <a:solidFill>
                  <a:srgbClr val="0070C0"/>
                </a:solidFill>
                <a:latin typeface="Cambria"/>
                <a:ea typeface="Calibri"/>
                <a:cs typeface="Times New Roman"/>
              </a:rPr>
              <a:t>Not everyone who says to me, 'Lord, Lord,' will enter the kingdom of heaven, but the one who does the will of my Father who is in heaven. </a:t>
            </a:r>
            <a:r>
              <a:rPr lang="en-US" sz="2800" dirty="0" smtClean="0">
                <a:ea typeface="Calibri"/>
                <a:cs typeface="Times New Roman"/>
              </a:rPr>
              <a:t>– Mat 7:21)!</a:t>
            </a:r>
            <a:endParaRPr lang="en-US" sz="2800" dirty="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Analysis of James 1:22-25</a:t>
            </a:r>
            <a:endParaRPr lang="en-US" b="1" dirty="0"/>
          </a:p>
        </p:txBody>
      </p:sp>
      <p:sp>
        <p:nvSpPr>
          <p:cNvPr id="3" name="Content Placeholder 2"/>
          <p:cNvSpPr>
            <a:spLocks noGrp="1"/>
          </p:cNvSpPr>
          <p:nvPr>
            <p:ph idx="1"/>
          </p:nvPr>
        </p:nvSpPr>
        <p:spPr>
          <a:xfrm>
            <a:off x="457200" y="914400"/>
            <a:ext cx="8229600" cy="5638800"/>
          </a:xfrm>
        </p:spPr>
        <p:txBody>
          <a:bodyPr>
            <a:normAutofit/>
          </a:bodyPr>
          <a:lstStyle/>
          <a:p>
            <a:pPr marL="273050" indent="-273050">
              <a:lnSpc>
                <a:spcPct val="115000"/>
              </a:lnSpc>
            </a:pPr>
            <a:r>
              <a:rPr lang="en-US" dirty="0" smtClean="0">
                <a:ea typeface="Calibri"/>
                <a:cs typeface="Times New Roman"/>
              </a:rPr>
              <a:t>James then gives an </a:t>
            </a:r>
            <a:r>
              <a:rPr lang="en-US" b="1" dirty="0" smtClean="0">
                <a:ea typeface="Calibri"/>
                <a:cs typeface="Times New Roman"/>
              </a:rPr>
              <a:t>illustration</a:t>
            </a:r>
            <a:r>
              <a:rPr lang="en-US" dirty="0" smtClean="0">
                <a:ea typeface="Calibri"/>
                <a:cs typeface="Times New Roman"/>
              </a:rPr>
              <a:t> from everyday life to show the </a:t>
            </a:r>
            <a:r>
              <a:rPr lang="en-US" b="1" dirty="0" smtClean="0">
                <a:ea typeface="Calibri"/>
                <a:cs typeface="Times New Roman"/>
              </a:rPr>
              <a:t>absurdity</a:t>
            </a:r>
            <a:r>
              <a:rPr lang="en-US" dirty="0" smtClean="0">
                <a:ea typeface="Calibri"/>
                <a:cs typeface="Times New Roman"/>
              </a:rPr>
              <a:t> of hearing the word of God, but not obeying it.</a:t>
            </a:r>
            <a:endParaRPr lang="en-US" sz="2400" dirty="0" smtClean="0">
              <a:ea typeface="Calibri"/>
              <a:cs typeface="Times New Roman"/>
            </a:endParaRPr>
          </a:p>
          <a:p>
            <a:pPr marL="273050" marR="0" indent="-273050">
              <a:lnSpc>
                <a:spcPct val="115000"/>
              </a:lnSpc>
              <a:spcBef>
                <a:spcPts val="0"/>
              </a:spcBef>
              <a:spcAft>
                <a:spcPts val="0"/>
              </a:spcAft>
            </a:pPr>
            <a:r>
              <a:rPr lang="en-US" dirty="0" smtClean="0">
                <a:ea typeface="Calibri"/>
                <a:cs typeface="Times New Roman"/>
              </a:rPr>
              <a:t>The illustration involves </a:t>
            </a:r>
            <a:r>
              <a:rPr lang="en-US" b="1" i="1" dirty="0" smtClean="0">
                <a:ea typeface="Calibri"/>
                <a:cs typeface="Times New Roman"/>
              </a:rPr>
              <a:t>two</a:t>
            </a:r>
            <a:r>
              <a:rPr lang="en-US" dirty="0" smtClean="0">
                <a:ea typeface="Calibri"/>
                <a:cs typeface="Times New Roman"/>
              </a:rPr>
              <a:t> different individuals who see their reflection in a mirror, but each has a different response to what they see.</a:t>
            </a:r>
            <a:endParaRPr lang="en-US" sz="2400" dirty="0">
              <a:ea typeface="Calibri"/>
              <a:cs typeface="Times New Roman"/>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Analysis of James 1:22-25</a:t>
            </a:r>
            <a:endParaRPr lang="en-US" b="1" dirty="0"/>
          </a:p>
        </p:txBody>
      </p:sp>
      <p:sp>
        <p:nvSpPr>
          <p:cNvPr id="3" name="Content Placeholder 2"/>
          <p:cNvSpPr>
            <a:spLocks noGrp="1"/>
          </p:cNvSpPr>
          <p:nvPr>
            <p:ph idx="1"/>
          </p:nvPr>
        </p:nvSpPr>
        <p:spPr>
          <a:xfrm>
            <a:off x="457200" y="914400"/>
            <a:ext cx="8229600" cy="5943600"/>
          </a:xfrm>
        </p:spPr>
        <p:txBody>
          <a:bodyPr>
            <a:normAutofit lnSpcReduction="10000"/>
          </a:bodyPr>
          <a:lstStyle/>
          <a:p>
            <a:pPr marL="273050" lvl="0" indent="-273050">
              <a:lnSpc>
                <a:spcPct val="115000"/>
              </a:lnSpc>
              <a:spcBef>
                <a:spcPts val="0"/>
              </a:spcBef>
              <a:buFont typeface="Symbol"/>
              <a:buChar char=""/>
            </a:pPr>
            <a:r>
              <a:rPr lang="en-US" dirty="0" smtClean="0">
                <a:ea typeface="Calibri"/>
                <a:cs typeface="Times New Roman"/>
              </a:rPr>
              <a:t>The </a:t>
            </a:r>
            <a:r>
              <a:rPr lang="en-US" b="1" dirty="0" smtClean="0">
                <a:ea typeface="Calibri"/>
                <a:cs typeface="Times New Roman"/>
              </a:rPr>
              <a:t>first</a:t>
            </a:r>
            <a:r>
              <a:rPr lang="en-US" dirty="0" smtClean="0">
                <a:ea typeface="Calibri"/>
                <a:cs typeface="Times New Roman"/>
              </a:rPr>
              <a:t> individual, James says, is like the man who listens to the Word of God, but then doesn’t do what it says:</a:t>
            </a:r>
          </a:p>
          <a:p>
            <a:pPr marL="830834" lvl="1" indent="-273050">
              <a:lnSpc>
                <a:spcPct val="115000"/>
              </a:lnSpc>
              <a:buFont typeface="Symbol"/>
              <a:buChar char=""/>
            </a:pPr>
            <a:r>
              <a:rPr lang="en-US" sz="2600" baseline="30000" dirty="0" smtClean="0"/>
              <a:t>23</a:t>
            </a:r>
            <a:r>
              <a:rPr lang="en-US" sz="2600" i="1" dirty="0" smtClean="0">
                <a:solidFill>
                  <a:srgbClr val="0070C0"/>
                </a:solidFill>
                <a:latin typeface="Cambria" pitchFamily="18" charset="0"/>
              </a:rPr>
              <a:t> For if anyone is a hearer of the word and not a doer, he is like a man who looks intently at his natural face in a mirror. </a:t>
            </a:r>
            <a:r>
              <a:rPr lang="en-US" sz="2600" baseline="30000" dirty="0" smtClean="0"/>
              <a:t>24</a:t>
            </a:r>
            <a:r>
              <a:rPr lang="en-US" sz="2600" i="1" dirty="0" smtClean="0">
                <a:solidFill>
                  <a:srgbClr val="0070C0"/>
                </a:solidFill>
                <a:latin typeface="Cambria" pitchFamily="18" charset="0"/>
              </a:rPr>
              <a:t> For he looks at himself and goes away and at once forgets what he was like.</a:t>
            </a:r>
            <a:r>
              <a:rPr lang="en-US" sz="2600" dirty="0" smtClean="0">
                <a:ea typeface="Calibri"/>
                <a:cs typeface="Times New Roman"/>
              </a:rPr>
              <a:t> (James 1:23-24)</a:t>
            </a:r>
          </a:p>
          <a:p>
            <a:pPr marL="273050" lvl="0" indent="-273050">
              <a:lnSpc>
                <a:spcPct val="115000"/>
              </a:lnSpc>
              <a:spcBef>
                <a:spcPts val="0"/>
              </a:spcBef>
              <a:buFont typeface="Symbol"/>
              <a:buChar char=""/>
            </a:pPr>
            <a:r>
              <a:rPr lang="en-US" dirty="0" smtClean="0">
                <a:ea typeface="Calibri"/>
                <a:cs typeface="Times New Roman"/>
              </a:rPr>
              <a:t>This man:</a:t>
            </a:r>
          </a:p>
          <a:p>
            <a:pPr marL="830834" lvl="1" indent="-273050">
              <a:lnSpc>
                <a:spcPct val="115000"/>
              </a:lnSpc>
              <a:buFont typeface="Symbol"/>
              <a:buChar char=""/>
            </a:pPr>
            <a:r>
              <a:rPr lang="en-US" sz="2600" dirty="0" smtClean="0">
                <a:ea typeface="Calibri"/>
                <a:cs typeface="Times New Roman"/>
              </a:rPr>
              <a:t>Looks in a mirror</a:t>
            </a:r>
          </a:p>
          <a:p>
            <a:pPr marL="830834" lvl="1" indent="-273050">
              <a:lnSpc>
                <a:spcPct val="115000"/>
              </a:lnSpc>
              <a:buFont typeface="Symbol"/>
              <a:buChar char=""/>
            </a:pPr>
            <a:r>
              <a:rPr lang="en-US" sz="2600" dirty="0" smtClean="0">
                <a:ea typeface="Calibri"/>
                <a:cs typeface="Times New Roman"/>
              </a:rPr>
              <a:t>Sees something that requires action on his part</a:t>
            </a:r>
          </a:p>
          <a:p>
            <a:pPr marL="830834" lvl="1" indent="-273050">
              <a:lnSpc>
                <a:spcPct val="115000"/>
              </a:lnSpc>
              <a:buFont typeface="Symbol"/>
              <a:buChar char=""/>
            </a:pPr>
            <a:r>
              <a:rPr lang="en-US" sz="2600" dirty="0" smtClean="0">
                <a:ea typeface="Calibri"/>
                <a:cs typeface="Times New Roman"/>
              </a:rPr>
              <a:t>Then he walks away from the mirror and forgets about it – taking no action on what he saw!</a:t>
            </a: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Analysis of James 1:22-25</a:t>
            </a:r>
            <a:endParaRPr lang="en-US" b="1" dirty="0"/>
          </a:p>
        </p:txBody>
      </p:sp>
      <p:sp>
        <p:nvSpPr>
          <p:cNvPr id="3" name="Content Placeholder 2"/>
          <p:cNvSpPr>
            <a:spLocks noGrp="1"/>
          </p:cNvSpPr>
          <p:nvPr>
            <p:ph idx="1"/>
          </p:nvPr>
        </p:nvSpPr>
        <p:spPr>
          <a:xfrm>
            <a:off x="457200" y="914400"/>
            <a:ext cx="8229600" cy="5943600"/>
          </a:xfrm>
        </p:spPr>
        <p:txBody>
          <a:bodyPr>
            <a:normAutofit fontScale="92500" lnSpcReduction="10000"/>
          </a:bodyPr>
          <a:lstStyle/>
          <a:p>
            <a:pPr marL="273050" lvl="0" indent="-273050">
              <a:lnSpc>
                <a:spcPct val="115000"/>
              </a:lnSpc>
              <a:spcBef>
                <a:spcPts val="0"/>
              </a:spcBef>
              <a:buFont typeface="Symbol"/>
              <a:buChar char=""/>
            </a:pPr>
            <a:r>
              <a:rPr lang="en-US" sz="2600" dirty="0" smtClean="0">
                <a:ea typeface="Calibri"/>
                <a:cs typeface="Times New Roman"/>
              </a:rPr>
              <a:t>In </a:t>
            </a:r>
            <a:r>
              <a:rPr lang="en-US" sz="2600" b="1" dirty="0" smtClean="0">
                <a:ea typeface="Calibri"/>
                <a:cs typeface="Times New Roman"/>
              </a:rPr>
              <a:t>contrast</a:t>
            </a:r>
            <a:r>
              <a:rPr lang="en-US" sz="2600" dirty="0" smtClean="0">
                <a:ea typeface="Calibri"/>
                <a:cs typeface="Times New Roman"/>
              </a:rPr>
              <a:t>, James describes a </a:t>
            </a:r>
            <a:r>
              <a:rPr lang="en-US" sz="2600" b="1" dirty="0" smtClean="0">
                <a:ea typeface="Calibri"/>
                <a:cs typeface="Times New Roman"/>
              </a:rPr>
              <a:t>second</a:t>
            </a:r>
            <a:r>
              <a:rPr lang="en-US" sz="2600" dirty="0" smtClean="0">
                <a:ea typeface="Calibri"/>
                <a:cs typeface="Times New Roman"/>
              </a:rPr>
              <a:t> individual:</a:t>
            </a:r>
          </a:p>
          <a:p>
            <a:pPr marL="830834" lvl="1" indent="-273050">
              <a:lnSpc>
                <a:spcPct val="115000"/>
              </a:lnSpc>
              <a:buFont typeface="Symbol"/>
              <a:buChar char=""/>
            </a:pPr>
            <a:r>
              <a:rPr lang="en-US" sz="2600" i="1" dirty="0" smtClean="0">
                <a:solidFill>
                  <a:srgbClr val="0070C0"/>
                </a:solidFill>
                <a:latin typeface="Cambria" pitchFamily="18" charset="0"/>
              </a:rPr>
              <a:t>But the one who looks into the perfect law, the law of liberty, and perseveres, being no hearer who forgets but a doer who acts, he will be blessed in his doing.</a:t>
            </a:r>
            <a:r>
              <a:rPr lang="en-US" sz="2600" dirty="0" smtClean="0">
                <a:ea typeface="Calibri"/>
                <a:cs typeface="Times New Roman"/>
              </a:rPr>
              <a:t> (James 1:25)</a:t>
            </a:r>
          </a:p>
          <a:p>
            <a:pPr marL="273050" indent="-273050">
              <a:lnSpc>
                <a:spcPct val="115000"/>
              </a:lnSpc>
              <a:buFont typeface="Symbol"/>
              <a:buChar char=""/>
            </a:pPr>
            <a:r>
              <a:rPr lang="en-US" sz="2600" dirty="0" smtClean="0">
                <a:ea typeface="Calibri"/>
                <a:cs typeface="Times New Roman"/>
              </a:rPr>
              <a:t>This man looks into “</a:t>
            </a:r>
            <a:r>
              <a:rPr lang="en-US" sz="2600" i="1" dirty="0" smtClean="0">
                <a:solidFill>
                  <a:srgbClr val="0070C0"/>
                </a:solidFill>
                <a:latin typeface="Cambria" pitchFamily="18" charset="0"/>
              </a:rPr>
              <a:t>the perfect law, the law of liberty</a:t>
            </a:r>
            <a:r>
              <a:rPr lang="en-US" sz="2600" dirty="0" smtClean="0">
                <a:ea typeface="Calibri"/>
                <a:cs typeface="Times New Roman"/>
              </a:rPr>
              <a:t>” – from the parallel it is clear that James is using this phrase to refer to the Word of God.</a:t>
            </a:r>
          </a:p>
          <a:p>
            <a:pPr marL="273050" lvl="1" indent="-273050">
              <a:lnSpc>
                <a:spcPct val="115000"/>
              </a:lnSpc>
              <a:buClr>
                <a:schemeClr val="accent1"/>
              </a:buClr>
              <a:buSzPct val="80000"/>
              <a:buFont typeface="Symbol"/>
              <a:buChar char=""/>
            </a:pPr>
            <a:r>
              <a:rPr lang="en-US" sz="2600" dirty="0" smtClean="0">
                <a:ea typeface="Calibri"/>
                <a:cs typeface="Times New Roman"/>
              </a:rPr>
              <a:t>And in this “mirror” he too (by implication) sees something that requires action on his part.</a:t>
            </a:r>
          </a:p>
          <a:p>
            <a:pPr marL="273050" lvl="1" indent="-273050">
              <a:lnSpc>
                <a:spcPct val="115000"/>
              </a:lnSpc>
              <a:buClr>
                <a:schemeClr val="accent1"/>
              </a:buClr>
              <a:buSzPct val="80000"/>
              <a:buFont typeface="Symbol"/>
              <a:buChar char=""/>
            </a:pPr>
            <a:r>
              <a:rPr lang="en-US" sz="2600" dirty="0" smtClean="0">
                <a:ea typeface="Calibri"/>
                <a:cs typeface="Times New Roman"/>
              </a:rPr>
              <a:t>But in contrast to the first man who looked and then forgot, this man “</a:t>
            </a:r>
            <a:r>
              <a:rPr lang="en-US" sz="2600" i="1" dirty="0" smtClean="0">
                <a:solidFill>
                  <a:srgbClr val="0070C0"/>
                </a:solidFill>
                <a:latin typeface="Cambria"/>
                <a:ea typeface="Calibri"/>
                <a:cs typeface="Times New Roman"/>
              </a:rPr>
              <a:t>perseveres, being no hearer who forgets but a doer who acts</a:t>
            </a:r>
            <a:r>
              <a:rPr lang="en-US" sz="2600" dirty="0" smtClean="0">
                <a:ea typeface="Calibri"/>
                <a:cs typeface="Times New Roman"/>
              </a:rPr>
              <a:t>”</a:t>
            </a:r>
            <a:r>
              <a:rPr lang="en-US" sz="2600" dirty="0" smtClean="0">
                <a:latin typeface="Arial"/>
                <a:ea typeface="Calibri"/>
                <a:cs typeface="Times New Roman"/>
              </a:rPr>
              <a:t>.</a:t>
            </a:r>
            <a:endParaRPr lang="en-US" sz="2600" dirty="0" smtClean="0">
              <a:ea typeface="Calibri"/>
              <a:cs typeface="Times New Roman"/>
            </a:endParaRPr>
          </a:p>
          <a:p>
            <a:pPr marL="273050" lvl="1" indent="-273050">
              <a:lnSpc>
                <a:spcPct val="115000"/>
              </a:lnSpc>
              <a:buClr>
                <a:schemeClr val="accent1"/>
              </a:buClr>
              <a:buSzPct val="80000"/>
              <a:buFont typeface="Symbol"/>
              <a:buChar char=""/>
            </a:pPr>
            <a:r>
              <a:rPr lang="en-US" sz="2600" dirty="0" smtClean="0">
                <a:ea typeface="Calibri"/>
                <a:cs typeface="Times New Roman"/>
              </a:rPr>
              <a:t>As a result of making the changes demanded by the Word of God, this man is blessed. And you will be too if you follow his example!</a:t>
            </a:r>
          </a:p>
          <a:p>
            <a:pPr marL="273050" lvl="1" indent="-273050">
              <a:lnSpc>
                <a:spcPct val="115000"/>
              </a:lnSpc>
              <a:buClr>
                <a:schemeClr val="accent1"/>
              </a:buClr>
              <a:buSzPct val="80000"/>
              <a:buFont typeface="Symbol"/>
              <a:buChar char=""/>
            </a:pPr>
            <a:endParaRPr lang="en-US" sz="2800" dirty="0" smtClean="0">
              <a:ea typeface="Calibri"/>
              <a:cs typeface="Times New Roman"/>
            </a:endParaRPr>
          </a:p>
          <a:p>
            <a:pPr marL="273050" indent="-273050">
              <a:lnSpc>
                <a:spcPct val="115000"/>
              </a:lnSpc>
              <a:buFont typeface="Symbol"/>
              <a:buChar char=""/>
            </a:pPr>
            <a:endParaRPr lang="en-US" sz="2400" dirty="0" smtClean="0">
              <a:ea typeface="Calibri"/>
              <a:cs typeface="Times New Roman"/>
            </a:endParaRPr>
          </a:p>
          <a:p>
            <a:pPr marL="273050" lvl="0" indent="-273050">
              <a:lnSpc>
                <a:spcPct val="115000"/>
              </a:lnSpc>
              <a:spcBef>
                <a:spcPts val="0"/>
              </a:spcBef>
              <a:buFont typeface="Symbol"/>
              <a:buChar char=""/>
            </a:pPr>
            <a:endParaRPr lang="en-US" dirty="0" smtClean="0">
              <a:ea typeface="Calibri"/>
              <a:cs typeface="Times New Roman"/>
            </a:endParaRPr>
          </a:p>
          <a:p>
            <a:pPr marL="273050" lvl="0" indent="-273050">
              <a:lnSpc>
                <a:spcPct val="115000"/>
              </a:lnSpc>
              <a:spcBef>
                <a:spcPts val="0"/>
              </a:spcBef>
              <a:buFont typeface="Symbol"/>
              <a:buChar char=""/>
            </a:pPr>
            <a:endParaRPr lang="en-US" sz="2400" dirty="0" smtClean="0">
              <a:ea typeface="Calibri"/>
              <a:cs typeface="Times New Roman"/>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Word of God</a:t>
            </a:r>
            <a:endParaRPr lang="en-US" dirty="0"/>
          </a:p>
        </p:txBody>
      </p:sp>
      <p:sp>
        <p:nvSpPr>
          <p:cNvPr id="3" name="Content Placeholder 2"/>
          <p:cNvSpPr>
            <a:spLocks noGrp="1"/>
          </p:cNvSpPr>
          <p:nvPr>
            <p:ph idx="1"/>
          </p:nvPr>
        </p:nvSpPr>
        <p:spPr/>
        <p:txBody>
          <a:bodyPr/>
          <a:lstStyle/>
          <a:p>
            <a:pPr marL="273050" indent="-273050"/>
            <a:r>
              <a:rPr lang="en-US" dirty="0" smtClean="0">
                <a:solidFill>
                  <a:schemeClr val="tx1">
                    <a:lumMod val="50000"/>
                    <a:lumOff val="50000"/>
                  </a:schemeClr>
                </a:solidFill>
              </a:rPr>
              <a:t>It is not enough to hear or study the Word of God – we need to do what it says!</a:t>
            </a:r>
          </a:p>
          <a:p>
            <a:pPr marL="273050" indent="-273050"/>
            <a:r>
              <a:rPr lang="en-US" dirty="0" smtClean="0"/>
              <a:t>We must be careful to distinguish between what the Word of God </a:t>
            </a:r>
            <a:r>
              <a:rPr lang="en-US" b="1" dirty="0" smtClean="0"/>
              <a:t>prescribes</a:t>
            </a:r>
            <a:r>
              <a:rPr lang="en-US" dirty="0" smtClean="0"/>
              <a:t> and what the Word of God merely </a:t>
            </a:r>
            <a:r>
              <a:rPr lang="en-US" b="1" dirty="0" smtClean="0"/>
              <a:t>describes</a:t>
            </a:r>
            <a:r>
              <a:rPr lang="en-US" dirty="0" smtClean="0"/>
              <a:t>.</a:t>
            </a:r>
          </a:p>
          <a:p>
            <a:pPr marL="273050" indent="-273050"/>
            <a:r>
              <a:rPr lang="en-US" dirty="0" smtClean="0">
                <a:solidFill>
                  <a:schemeClr val="bg1">
                    <a:lumMod val="50000"/>
                  </a:schemeClr>
                </a:solidFill>
              </a:rPr>
              <a:t>We must be careful to distinguish between the teachings of the Word of God and our own personal legalisms and traditions.</a:t>
            </a:r>
          </a:p>
          <a:p>
            <a:pPr marL="273050" indent="-273050"/>
            <a:r>
              <a:rPr lang="en-US" dirty="0" smtClean="0">
                <a:solidFill>
                  <a:schemeClr val="tx1">
                    <a:lumMod val="50000"/>
                    <a:lumOff val="50000"/>
                  </a:schemeClr>
                </a:solidFill>
              </a:rPr>
              <a:t>To apply God’s Word in a balanced and God-honoring way requires wisdom and good judgment.</a:t>
            </a:r>
          </a:p>
          <a:p>
            <a:endParaRPr lang="en-US" dirty="0" smtClean="0"/>
          </a:p>
          <a:p>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dirty="0" smtClean="0"/>
              <a:t>Prescriptive Versus Descriptive</a:t>
            </a:r>
            <a:endParaRPr lang="en-US" dirty="0"/>
          </a:p>
        </p:txBody>
      </p:sp>
      <p:sp>
        <p:nvSpPr>
          <p:cNvPr id="3" name="Content Placeholder 2"/>
          <p:cNvSpPr>
            <a:spLocks noGrp="1"/>
          </p:cNvSpPr>
          <p:nvPr>
            <p:ph idx="1"/>
          </p:nvPr>
        </p:nvSpPr>
        <p:spPr>
          <a:xfrm>
            <a:off x="457200" y="838200"/>
            <a:ext cx="8229600" cy="5867400"/>
          </a:xfrm>
        </p:spPr>
        <p:txBody>
          <a:bodyPr>
            <a:normAutofit/>
          </a:bodyPr>
          <a:lstStyle/>
          <a:p>
            <a:pPr marL="273050" indent="-273050"/>
            <a:r>
              <a:rPr lang="en-US" dirty="0" smtClean="0"/>
              <a:t>The Bible </a:t>
            </a:r>
            <a:r>
              <a:rPr lang="en-US" b="1" dirty="0" smtClean="0"/>
              <a:t>prescribes</a:t>
            </a:r>
            <a:r>
              <a:rPr lang="en-US" dirty="0" smtClean="0"/>
              <a:t> (commands) that we do or not do certain things.</a:t>
            </a:r>
          </a:p>
          <a:p>
            <a:pPr marL="273050" indent="-273050"/>
            <a:r>
              <a:rPr lang="en-US" dirty="0" smtClean="0"/>
              <a:t>In </a:t>
            </a:r>
            <a:r>
              <a:rPr lang="en-US" b="1" dirty="0" smtClean="0"/>
              <a:t>some</a:t>
            </a:r>
            <a:r>
              <a:rPr lang="en-US" dirty="0" smtClean="0"/>
              <a:t> cases the commands given are </a:t>
            </a:r>
            <a:r>
              <a:rPr lang="en-US" b="1" dirty="0" smtClean="0"/>
              <a:t>not applicable</a:t>
            </a:r>
            <a:r>
              <a:rPr lang="en-US" dirty="0" smtClean="0"/>
              <a:t> to us and therefore we are not required to obey them. For example:</a:t>
            </a:r>
          </a:p>
          <a:p>
            <a:pPr marL="830834" lvl="1" indent="-273050"/>
            <a:r>
              <a:rPr lang="en-US" dirty="0" smtClean="0"/>
              <a:t>Not eating from the tree of the knowledge of good and evil (Gen 2:17)</a:t>
            </a:r>
          </a:p>
          <a:p>
            <a:pPr marL="830834" lvl="1" indent="-273050"/>
            <a:r>
              <a:rPr lang="en-US" dirty="0" smtClean="0"/>
              <a:t>Building an ark (Gen 6:14)</a:t>
            </a:r>
          </a:p>
          <a:p>
            <a:pPr marL="830834" lvl="1" indent="-273050"/>
            <a:r>
              <a:rPr lang="en-US" dirty="0" smtClean="0"/>
              <a:t>Offering animal sacrifices</a:t>
            </a:r>
          </a:p>
          <a:p>
            <a:pPr marL="830834" lvl="1" indent="-273050"/>
            <a:r>
              <a:rPr lang="en-US" dirty="0" smtClean="0"/>
              <a:t>Not eating certain foods (e.g. pork)</a:t>
            </a:r>
          </a:p>
          <a:p>
            <a:pPr marL="273050" indent="-273050"/>
            <a:r>
              <a:rPr lang="en-US" dirty="0" smtClean="0"/>
              <a:t>But in those cases where the commands </a:t>
            </a:r>
            <a:r>
              <a:rPr lang="en-US" b="1" dirty="0" smtClean="0"/>
              <a:t>are</a:t>
            </a:r>
            <a:r>
              <a:rPr lang="en-US" dirty="0" smtClean="0"/>
              <a:t> applicable, we are required to obey them.</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dirty="0" smtClean="0"/>
              <a:t>Prescriptive Versus Descriptive</a:t>
            </a:r>
            <a:endParaRPr lang="en-US" dirty="0"/>
          </a:p>
        </p:txBody>
      </p:sp>
      <p:sp>
        <p:nvSpPr>
          <p:cNvPr id="3" name="Content Placeholder 2"/>
          <p:cNvSpPr>
            <a:spLocks noGrp="1"/>
          </p:cNvSpPr>
          <p:nvPr>
            <p:ph idx="1"/>
          </p:nvPr>
        </p:nvSpPr>
        <p:spPr>
          <a:xfrm>
            <a:off x="457200" y="838200"/>
            <a:ext cx="8229600" cy="5867400"/>
          </a:xfrm>
        </p:spPr>
        <p:txBody>
          <a:bodyPr>
            <a:normAutofit/>
          </a:bodyPr>
          <a:lstStyle/>
          <a:p>
            <a:pPr marL="273050" indent="-273050"/>
            <a:r>
              <a:rPr lang="en-US" dirty="0" smtClean="0"/>
              <a:t>The Bible also  </a:t>
            </a:r>
            <a:r>
              <a:rPr lang="en-US" b="1" dirty="0" smtClean="0"/>
              <a:t>describes</a:t>
            </a:r>
            <a:r>
              <a:rPr lang="en-US" dirty="0" smtClean="0"/>
              <a:t> many attitudes and behaviors.</a:t>
            </a:r>
          </a:p>
          <a:p>
            <a:pPr marL="273050" indent="-273050"/>
            <a:r>
              <a:rPr lang="en-US" dirty="0" smtClean="0"/>
              <a:t>Sometimes the Bible describes behavior which is commanded or forbidden elsewhere in the Bible. In such cases what is described can serve as an example of something that we should (or should not) do.</a:t>
            </a:r>
          </a:p>
          <a:p>
            <a:pPr marL="273050" indent="-273050"/>
            <a:r>
              <a:rPr lang="en-US" dirty="0" smtClean="0"/>
              <a:t>Often the Bible describes behavior which is </a:t>
            </a:r>
            <a:r>
              <a:rPr lang="en-US" b="1" dirty="0" smtClean="0"/>
              <a:t>not</a:t>
            </a:r>
            <a:r>
              <a:rPr lang="en-US" dirty="0" smtClean="0"/>
              <a:t> forbidden or commanded elsewhere in the Bible. In such cases, we are not under any obligation to do or avoid doing what is described. It is an area of Christian liberty.</a:t>
            </a: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rmAutofit/>
          </a:bodyPr>
          <a:lstStyle/>
          <a:p>
            <a:r>
              <a:rPr lang="en-US" dirty="0" smtClean="0"/>
              <a:t>Prescriptive Versus Descriptive</a:t>
            </a:r>
            <a:endParaRPr lang="en-US" dirty="0"/>
          </a:p>
        </p:txBody>
      </p:sp>
      <p:sp>
        <p:nvSpPr>
          <p:cNvPr id="3" name="Content Placeholder 2"/>
          <p:cNvSpPr>
            <a:spLocks noGrp="1"/>
          </p:cNvSpPr>
          <p:nvPr>
            <p:ph idx="1"/>
          </p:nvPr>
        </p:nvSpPr>
        <p:spPr>
          <a:xfrm>
            <a:off x="457200" y="838200"/>
            <a:ext cx="8229600" cy="5867400"/>
          </a:xfrm>
        </p:spPr>
        <p:txBody>
          <a:bodyPr>
            <a:normAutofit/>
          </a:bodyPr>
          <a:lstStyle/>
          <a:p>
            <a:pPr marL="273050" indent="-273050"/>
            <a:r>
              <a:rPr lang="en-US" dirty="0" smtClean="0"/>
              <a:t>Examples to consider:</a:t>
            </a:r>
          </a:p>
          <a:p>
            <a:pPr marL="830834" lvl="1" indent="-273050"/>
            <a:r>
              <a:rPr lang="en-US" dirty="0" smtClean="0"/>
              <a:t>Herod on his birthday gave a banquet for his nobles and military commanders and the leading men of Galilee. (Mark 6:21)</a:t>
            </a:r>
          </a:p>
          <a:p>
            <a:pPr marL="830834" lvl="1" indent="-273050"/>
            <a:r>
              <a:rPr lang="en-US" dirty="0" smtClean="0"/>
              <a:t>And David danced before the LORD with all his might. (2Sam 6:14)</a:t>
            </a:r>
          </a:p>
          <a:p>
            <a:pPr marL="830834" lvl="1" indent="-273050"/>
            <a:r>
              <a:rPr lang="en-US" dirty="0" smtClean="0"/>
              <a:t>There is no example in the New Testament of a musical instrument being played in a church meeting.</a:t>
            </a:r>
          </a:p>
          <a:p>
            <a:pPr marL="830834" lvl="1" indent="-273050"/>
            <a:r>
              <a:rPr lang="en-US" dirty="0" smtClean="0"/>
              <a:t>The “doctrine of the </a:t>
            </a:r>
            <a:r>
              <a:rPr lang="en-US" b="1" dirty="0" smtClean="0"/>
              <a:t>upper room</a:t>
            </a:r>
            <a:r>
              <a:rPr lang="en-US" dirty="0" smtClean="0"/>
              <a:t>”:</a:t>
            </a:r>
          </a:p>
          <a:p>
            <a:pPr marL="1086866" lvl="2" indent="-273050"/>
            <a:r>
              <a:rPr lang="en-US" dirty="0" smtClean="0"/>
              <a:t>Jesus met with his disciples for the Last Supper in an “</a:t>
            </a:r>
            <a:r>
              <a:rPr lang="en-US" b="1" dirty="0" smtClean="0"/>
              <a:t>upper room</a:t>
            </a:r>
            <a:r>
              <a:rPr lang="en-US" dirty="0" smtClean="0"/>
              <a:t>” (Mark 14:15, Luke 22:12)</a:t>
            </a:r>
          </a:p>
          <a:p>
            <a:pPr marL="1086866" lvl="2" indent="-273050"/>
            <a:r>
              <a:rPr lang="en-US" dirty="0" smtClean="0"/>
              <a:t>After watching Jesus ascend into heaven, the disciples met in an “</a:t>
            </a:r>
            <a:r>
              <a:rPr lang="en-US" b="1" dirty="0" smtClean="0"/>
              <a:t>upper room</a:t>
            </a:r>
            <a:r>
              <a:rPr lang="en-US" dirty="0" smtClean="0"/>
              <a:t>” in Jerusalem for a time of prayer (Acts 1:13)</a:t>
            </a:r>
          </a:p>
          <a:p>
            <a:pPr marL="1086866" lvl="2" indent="-273050"/>
            <a:r>
              <a:rPr lang="en-US" dirty="0" smtClean="0"/>
              <a:t>Peter raised a female disciple named Tabitha from the dead in an “</a:t>
            </a:r>
            <a:r>
              <a:rPr lang="en-US" b="1" dirty="0" smtClean="0"/>
              <a:t>upper room</a:t>
            </a:r>
            <a:r>
              <a:rPr lang="en-US" dirty="0" smtClean="0"/>
              <a:t>” (Acts 9:39-40)</a:t>
            </a:r>
          </a:p>
          <a:p>
            <a:pPr marL="1086866" lvl="2" indent="-273050"/>
            <a:r>
              <a:rPr lang="en-US" dirty="0" smtClean="0"/>
              <a:t>When Paul met with the believers in Troas on the first day of the week, they met in an “</a:t>
            </a:r>
            <a:r>
              <a:rPr lang="en-US" b="1" dirty="0" smtClean="0"/>
              <a:t>upper room</a:t>
            </a:r>
            <a:r>
              <a:rPr lang="en-US" dirty="0" smtClean="0"/>
              <a:t>” (Acts 20:8)</a:t>
            </a:r>
          </a:p>
          <a:p>
            <a:pPr marL="830834" lvl="1" indent="-273050"/>
            <a:endParaRPr lang="en-US" dirty="0" smtClean="0"/>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1" dur="500"/>
                                        <p:tgtEl>
                                          <p:spTgt spid="3">
                                            <p:txEl>
                                              <p:pRg st="7" end="7"/>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
                                            <p:txEl>
                                              <p:pRg st="8" end="8"/>
                                            </p:txEl>
                                          </p:spTgt>
                                        </p:tgtEl>
                                        <p:attrNameLst>
                                          <p:attrName>style.visibility</p:attrName>
                                        </p:attrNameLst>
                                      </p:cBhvr>
                                      <p:to>
                                        <p:strVal val="visible"/>
                                      </p:to>
                                    </p:set>
                                    <p:anim calcmode="lin" valueType="num">
                                      <p:cBhvr>
                                        <p:cTn id="56"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5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Word of God</a:t>
            </a:r>
            <a:endParaRPr lang="en-US" dirty="0"/>
          </a:p>
        </p:txBody>
      </p:sp>
      <p:sp>
        <p:nvSpPr>
          <p:cNvPr id="3" name="Content Placeholder 2"/>
          <p:cNvSpPr>
            <a:spLocks noGrp="1"/>
          </p:cNvSpPr>
          <p:nvPr>
            <p:ph idx="1"/>
          </p:nvPr>
        </p:nvSpPr>
        <p:spPr/>
        <p:txBody>
          <a:bodyPr/>
          <a:lstStyle/>
          <a:p>
            <a:pPr marL="273050" indent="-273050"/>
            <a:r>
              <a:rPr lang="en-US" dirty="0" smtClean="0">
                <a:solidFill>
                  <a:schemeClr val="tx1">
                    <a:lumMod val="50000"/>
                    <a:lumOff val="50000"/>
                  </a:schemeClr>
                </a:solidFill>
              </a:rPr>
              <a:t>It is not enough to hear or study the Word of God – we need to do what it says!</a:t>
            </a:r>
          </a:p>
          <a:p>
            <a:pPr marL="273050" indent="-273050"/>
            <a:r>
              <a:rPr lang="en-US" dirty="0" smtClean="0">
                <a:solidFill>
                  <a:schemeClr val="bg1">
                    <a:lumMod val="50000"/>
                  </a:schemeClr>
                </a:solidFill>
              </a:rPr>
              <a:t>We must be careful to distinguish between what the Word of God </a:t>
            </a:r>
            <a:r>
              <a:rPr lang="en-US" b="1" dirty="0" smtClean="0">
                <a:solidFill>
                  <a:schemeClr val="bg1">
                    <a:lumMod val="50000"/>
                  </a:schemeClr>
                </a:solidFill>
              </a:rPr>
              <a:t>prescribes</a:t>
            </a:r>
            <a:r>
              <a:rPr lang="en-US" dirty="0" smtClean="0">
                <a:solidFill>
                  <a:schemeClr val="bg1">
                    <a:lumMod val="50000"/>
                  </a:schemeClr>
                </a:solidFill>
              </a:rPr>
              <a:t> and what the Word of God merely </a:t>
            </a:r>
            <a:r>
              <a:rPr lang="en-US" b="1" dirty="0" smtClean="0">
                <a:solidFill>
                  <a:schemeClr val="bg1">
                    <a:lumMod val="50000"/>
                  </a:schemeClr>
                </a:solidFill>
              </a:rPr>
              <a:t>describes</a:t>
            </a:r>
            <a:r>
              <a:rPr lang="en-US" dirty="0" smtClean="0">
                <a:solidFill>
                  <a:schemeClr val="bg1">
                    <a:lumMod val="50000"/>
                  </a:schemeClr>
                </a:solidFill>
              </a:rPr>
              <a:t>.</a:t>
            </a:r>
          </a:p>
          <a:p>
            <a:pPr marL="273050" indent="-273050"/>
            <a:r>
              <a:rPr lang="en-US" dirty="0" smtClean="0"/>
              <a:t>We must be careful to distinguish between the teachings of the Word of God and our own personal legalisms and traditions.</a:t>
            </a:r>
          </a:p>
          <a:p>
            <a:pPr marL="273050" indent="-273050"/>
            <a:r>
              <a:rPr lang="en-US" dirty="0" smtClean="0">
                <a:solidFill>
                  <a:schemeClr val="tx1">
                    <a:lumMod val="50000"/>
                    <a:lumOff val="50000"/>
                  </a:schemeClr>
                </a:solidFill>
              </a:rPr>
              <a:t>To apply God’s Word in a balanced and God-honoring way requires wisdom and good judgment.</a:t>
            </a:r>
          </a:p>
          <a:p>
            <a:endParaRPr lang="en-US" dirty="0" smtClean="0"/>
          </a:p>
          <a:p>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Distinguishing Between God’s Word and Our Own Personal Legalisms</a:t>
            </a:r>
            <a:endParaRPr lang="en-US" sz="4000" b="1" dirty="0"/>
          </a:p>
        </p:txBody>
      </p:sp>
      <p:sp>
        <p:nvSpPr>
          <p:cNvPr id="3" name="Content Placeholder 2"/>
          <p:cNvSpPr>
            <a:spLocks noGrp="1"/>
          </p:cNvSpPr>
          <p:nvPr>
            <p:ph idx="1"/>
          </p:nvPr>
        </p:nvSpPr>
        <p:spPr>
          <a:xfrm>
            <a:off x="457200" y="1600200"/>
            <a:ext cx="8229600" cy="5105400"/>
          </a:xfrm>
        </p:spPr>
        <p:txBody>
          <a:bodyPr>
            <a:normAutofit/>
          </a:bodyPr>
          <a:lstStyle/>
          <a:p>
            <a:pPr marL="327025" indent="-327025"/>
            <a:r>
              <a:rPr lang="en-US" dirty="0" smtClean="0"/>
              <a:t>As Christians, we are obligated to obey </a:t>
            </a:r>
            <a:r>
              <a:rPr lang="en-US" b="1" i="1" dirty="0" smtClean="0"/>
              <a:t>all</a:t>
            </a:r>
            <a:r>
              <a:rPr lang="en-US" dirty="0" smtClean="0"/>
              <a:t> of the applicable rules that God has given us in his Word.</a:t>
            </a:r>
          </a:p>
          <a:p>
            <a:pPr marL="327025" indent="-327025"/>
            <a:r>
              <a:rPr lang="en-US" dirty="0" smtClean="0"/>
              <a:t>Within the Christian community (the church) we are also required to hold </a:t>
            </a:r>
            <a:r>
              <a:rPr lang="en-US" b="1" dirty="0" smtClean="0"/>
              <a:t>one another</a:t>
            </a:r>
            <a:r>
              <a:rPr lang="en-US" dirty="0" smtClean="0"/>
              <a:t> accountable to obey God’s Word – </a:t>
            </a:r>
            <a:r>
              <a:rPr lang="en-US" i="1" dirty="0" smtClean="0">
                <a:solidFill>
                  <a:srgbClr val="0070C0"/>
                </a:solidFill>
              </a:rPr>
              <a:t>Is it not those inside the church whom you are to </a:t>
            </a:r>
            <a:r>
              <a:rPr lang="en-US" b="1" i="1" dirty="0" smtClean="0">
                <a:solidFill>
                  <a:srgbClr val="0070C0"/>
                </a:solidFill>
              </a:rPr>
              <a:t>judge</a:t>
            </a:r>
            <a:r>
              <a:rPr lang="en-US" i="1" dirty="0" smtClean="0">
                <a:solidFill>
                  <a:srgbClr val="0070C0"/>
                </a:solidFill>
              </a:rPr>
              <a:t>?</a:t>
            </a:r>
            <a:r>
              <a:rPr lang="en-US" dirty="0" smtClean="0">
                <a:solidFill>
                  <a:srgbClr val="0070C0"/>
                </a:solidFill>
              </a:rPr>
              <a:t> </a:t>
            </a:r>
            <a:r>
              <a:rPr lang="en-US" dirty="0" smtClean="0"/>
              <a:t>(1 </a:t>
            </a:r>
            <a:r>
              <a:rPr lang="en-US" dirty="0" smtClean="0"/>
              <a:t>Cor. 5:12b, see also 1 Cor. 6:1ff, Mat 18:15-17, Gal. 6:1, etc.)</a:t>
            </a:r>
            <a:endParaRPr lang="en-US"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2590800"/>
          </a:xfrm>
        </p:spPr>
        <p:txBody>
          <a:bodyPr>
            <a:normAutofit/>
          </a:bodyPr>
          <a:lstStyle/>
          <a:p>
            <a:r>
              <a:rPr lang="en-US" sz="8000" dirty="0" smtClean="0"/>
              <a:t>Applying the Word of God</a:t>
            </a:r>
            <a:endParaRPr lang="en-US" sz="8000" dirty="0"/>
          </a:p>
        </p:txBody>
      </p:sp>
    </p:spTree>
  </p:cSld>
  <p:clrMapOvr>
    <a:overrideClrMapping bg1="lt1" tx1="dk1" bg2="lt2" tx2="dk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Distinguishing Between God’s Word and Our Own Personal Legalisms</a:t>
            </a:r>
            <a:endParaRPr lang="en-US" sz="4000" b="1" dirty="0"/>
          </a:p>
        </p:txBody>
      </p:sp>
      <p:sp>
        <p:nvSpPr>
          <p:cNvPr id="3" name="Content Placeholder 2"/>
          <p:cNvSpPr>
            <a:spLocks noGrp="1"/>
          </p:cNvSpPr>
          <p:nvPr>
            <p:ph idx="1"/>
          </p:nvPr>
        </p:nvSpPr>
        <p:spPr>
          <a:xfrm>
            <a:off x="457200" y="1600200"/>
            <a:ext cx="8229600" cy="5257800"/>
          </a:xfrm>
        </p:spPr>
        <p:txBody>
          <a:bodyPr>
            <a:normAutofit fontScale="92500" lnSpcReduction="20000"/>
          </a:bodyPr>
          <a:lstStyle/>
          <a:p>
            <a:pPr marL="273050" indent="-273050" rtl="0"/>
            <a:r>
              <a:rPr lang="en-US" dirty="0" smtClean="0"/>
              <a:t>Sometimes Christians come up with rules and standards of behavior that go </a:t>
            </a:r>
            <a:r>
              <a:rPr lang="en-US" b="1" dirty="0" smtClean="0"/>
              <a:t>beyond what is written </a:t>
            </a:r>
            <a:r>
              <a:rPr lang="en-US" dirty="0" smtClean="0"/>
              <a:t>in the text of scripture and then judge and condemn anyone who does not keep their manmade rules.</a:t>
            </a:r>
          </a:p>
          <a:p>
            <a:pPr marL="273050" indent="-273050" rtl="0"/>
            <a:r>
              <a:rPr lang="en-US" dirty="0" smtClean="0"/>
              <a:t>Apparently the Corinthians were guilty of judging Paul and Apollos in this way</a:t>
            </a:r>
            <a:r>
              <a:rPr lang="en-US" dirty="0" smtClean="0"/>
              <a:t>: </a:t>
            </a:r>
            <a:r>
              <a:rPr lang="en-US" i="1" dirty="0" smtClean="0">
                <a:solidFill>
                  <a:srgbClr val="0070C0"/>
                </a:solidFill>
              </a:rPr>
              <a:t>But with me it is a very small thing that I should be judged by you or by any human court … do </a:t>
            </a:r>
            <a:r>
              <a:rPr lang="en-US" i="1" dirty="0" smtClean="0">
                <a:solidFill>
                  <a:srgbClr val="0070C0"/>
                </a:solidFill>
              </a:rPr>
              <a:t>not pronounce judgment before the time, before the Lord comes, who will bring to light the things now hidden in darkness and will disclose the purposes of the heart. Then each one will receive his commendation from God</a:t>
            </a:r>
            <a:r>
              <a:rPr lang="en-US" i="1" dirty="0" smtClean="0">
                <a:solidFill>
                  <a:srgbClr val="0070C0"/>
                </a:solidFill>
              </a:rPr>
              <a:t>. </a:t>
            </a:r>
            <a:r>
              <a:rPr lang="en-US" i="1" baseline="30000" dirty="0" smtClean="0">
                <a:solidFill>
                  <a:srgbClr val="0070C0"/>
                </a:solidFill>
              </a:rPr>
              <a:t>6</a:t>
            </a:r>
            <a:r>
              <a:rPr lang="en-US" i="1" dirty="0" smtClean="0">
                <a:solidFill>
                  <a:srgbClr val="0070C0"/>
                </a:solidFill>
              </a:rPr>
              <a:t> I have applied all these things to myself and Apollos for your benefit, brothers, </a:t>
            </a:r>
            <a:r>
              <a:rPr lang="en-US" b="1" i="1" dirty="0" smtClean="0">
                <a:solidFill>
                  <a:srgbClr val="0070C0"/>
                </a:solidFill>
              </a:rPr>
              <a:t>that you may learn by us not to go beyond what is written</a:t>
            </a:r>
            <a:r>
              <a:rPr lang="en-US" i="1" dirty="0" smtClean="0">
                <a:solidFill>
                  <a:srgbClr val="0070C0"/>
                </a:solidFill>
              </a:rPr>
              <a:t>, that none of you may be puffed up in favor of one against </a:t>
            </a:r>
            <a:r>
              <a:rPr lang="en-US" i="1" dirty="0" smtClean="0">
                <a:solidFill>
                  <a:srgbClr val="0070C0"/>
                </a:solidFill>
              </a:rPr>
              <a:t>another. </a:t>
            </a:r>
            <a:r>
              <a:rPr lang="en-US" dirty="0" smtClean="0"/>
              <a:t>(</a:t>
            </a:r>
            <a:r>
              <a:rPr lang="en-US" dirty="0" smtClean="0"/>
              <a:t>1 Cor. 4:3,5-6)</a:t>
            </a:r>
            <a:endParaRPr lang="en-US" dirty="0" smtClean="0"/>
          </a:p>
          <a:p>
            <a:pPr marL="273050" lvl="1" indent="-273050"/>
            <a:endParaRPr lang="en-US"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Autofit/>
          </a:bodyPr>
          <a:lstStyle/>
          <a:p>
            <a:r>
              <a:rPr lang="en-US" sz="4000" b="1" dirty="0" smtClean="0"/>
              <a:t>Distinguishing Between God’s Word and Our Own Personal Legalisms</a:t>
            </a:r>
            <a:endParaRPr lang="en-US" sz="4000" b="1" dirty="0"/>
          </a:p>
        </p:txBody>
      </p:sp>
      <p:sp>
        <p:nvSpPr>
          <p:cNvPr id="3" name="Content Placeholder 2"/>
          <p:cNvSpPr>
            <a:spLocks noGrp="1"/>
          </p:cNvSpPr>
          <p:nvPr>
            <p:ph idx="1"/>
          </p:nvPr>
        </p:nvSpPr>
        <p:spPr>
          <a:xfrm>
            <a:off x="457200" y="1371600"/>
            <a:ext cx="8229600" cy="5334000"/>
          </a:xfrm>
        </p:spPr>
        <p:txBody>
          <a:bodyPr>
            <a:normAutofit fontScale="92500" lnSpcReduction="10000"/>
          </a:bodyPr>
          <a:lstStyle/>
          <a:p>
            <a:pPr marL="273050" lvl="1" indent="-273050" rtl="0">
              <a:buClr>
                <a:schemeClr val="accent1"/>
              </a:buClr>
              <a:buSzPct val="80000"/>
              <a:buFont typeface="Wingdings 2" pitchFamily="18" charset="2"/>
              <a:buChar char=""/>
            </a:pPr>
            <a:r>
              <a:rPr lang="en-US" sz="2800" dirty="0" smtClean="0"/>
              <a:t>It is </a:t>
            </a:r>
            <a:r>
              <a:rPr lang="en-US" sz="2800" b="1" dirty="0" smtClean="0"/>
              <a:t>fine</a:t>
            </a:r>
            <a:r>
              <a:rPr lang="en-US" sz="2800" dirty="0" smtClean="0"/>
              <a:t> to have </a:t>
            </a:r>
            <a:r>
              <a:rPr lang="en-US" sz="2800" b="1" dirty="0" smtClean="0"/>
              <a:t>personal</a:t>
            </a:r>
            <a:r>
              <a:rPr lang="en-US" sz="2800" dirty="0" smtClean="0"/>
              <a:t> standards that go beyond what the scriptures require, but to judge others by those standards is </a:t>
            </a:r>
            <a:r>
              <a:rPr lang="en-US" sz="2800" b="1" dirty="0" smtClean="0"/>
              <a:t>forbidden</a:t>
            </a:r>
            <a:r>
              <a:rPr lang="en-US" sz="2800" dirty="0" smtClean="0"/>
              <a:t>: </a:t>
            </a:r>
            <a:r>
              <a:rPr lang="en-US" sz="2800" i="1" dirty="0" smtClean="0">
                <a:solidFill>
                  <a:srgbClr val="0070C0"/>
                </a:solidFill>
              </a:rPr>
              <a:t>Who are you to pass judgment on the servant of another? It is before his own master that he stands or falls. And he will be upheld, for the Lord is able to make him stand. </a:t>
            </a:r>
            <a:r>
              <a:rPr lang="en-US" sz="2800" i="1" dirty="0" smtClean="0">
                <a:solidFill>
                  <a:srgbClr val="0070C0"/>
                </a:solidFill>
              </a:rPr>
              <a:t>One </a:t>
            </a:r>
            <a:r>
              <a:rPr lang="en-US" sz="2800" i="1" dirty="0" smtClean="0">
                <a:solidFill>
                  <a:srgbClr val="0070C0"/>
                </a:solidFill>
              </a:rPr>
              <a:t>person esteems one day as better than another, while another esteems all days alike. Each one should be fully convinced in his own mind. </a:t>
            </a:r>
            <a:r>
              <a:rPr lang="en-US" sz="2800" i="1" dirty="0" smtClean="0">
                <a:solidFill>
                  <a:srgbClr val="0070C0"/>
                </a:solidFill>
              </a:rPr>
              <a:t>The </a:t>
            </a:r>
            <a:r>
              <a:rPr lang="en-US" sz="2800" i="1" dirty="0" smtClean="0">
                <a:solidFill>
                  <a:srgbClr val="0070C0"/>
                </a:solidFill>
              </a:rPr>
              <a:t>one who observes the day, observes it in honor of the Lord. The one who eats, eats in honor of the Lord, since he gives thanks to God, while the one who abstains, abstains in honor of the Lord and gives thanks to God…Therefore </a:t>
            </a:r>
            <a:r>
              <a:rPr lang="en-US" sz="2800" b="1" i="1" dirty="0" smtClean="0">
                <a:solidFill>
                  <a:srgbClr val="0070C0"/>
                </a:solidFill>
              </a:rPr>
              <a:t>let us not pass judgment on one another any longer </a:t>
            </a:r>
            <a:r>
              <a:rPr lang="en-US" sz="2800" b="1" dirty="0" smtClean="0"/>
              <a:t>(</a:t>
            </a:r>
            <a:r>
              <a:rPr lang="en-US" sz="2800" b="1" dirty="0" smtClean="0"/>
              <a:t>Rom </a:t>
            </a:r>
            <a:r>
              <a:rPr lang="en-US" sz="2800" b="1" dirty="0" smtClean="0"/>
              <a:t>14:4-6, 13a)</a:t>
            </a:r>
            <a:endParaRPr lang="en-US" sz="2800" b="1" dirty="0" smtClean="0"/>
          </a:p>
          <a:p>
            <a:pPr marL="273050" indent="-273050" rtl="0"/>
            <a:endParaRPr lang="en-US" dirty="0" smtClean="0"/>
          </a:p>
          <a:p>
            <a:pPr marL="830834" lvl="1" indent="-273050" rtl="0"/>
            <a:endParaRPr lang="en-US" dirty="0" smtClean="0"/>
          </a:p>
          <a:p>
            <a:pPr lvl="1"/>
            <a:endParaRPr lang="en-US"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Distinguishing Between God’s Word and Our Own Personal Legalisms</a:t>
            </a:r>
            <a:endParaRPr lang="en-US" sz="4000" b="1" dirty="0"/>
          </a:p>
        </p:txBody>
      </p:sp>
      <p:sp>
        <p:nvSpPr>
          <p:cNvPr id="3" name="Content Placeholder 2"/>
          <p:cNvSpPr>
            <a:spLocks noGrp="1"/>
          </p:cNvSpPr>
          <p:nvPr>
            <p:ph idx="1"/>
          </p:nvPr>
        </p:nvSpPr>
        <p:spPr>
          <a:xfrm>
            <a:off x="457200" y="1600200"/>
            <a:ext cx="8229600" cy="5105400"/>
          </a:xfrm>
        </p:spPr>
        <p:txBody>
          <a:bodyPr>
            <a:normAutofit/>
          </a:bodyPr>
          <a:lstStyle/>
          <a:p>
            <a:pPr marL="327025" indent="-327025"/>
            <a:r>
              <a:rPr lang="en-US" dirty="0" smtClean="0"/>
              <a:t>I like to refer </a:t>
            </a:r>
            <a:r>
              <a:rPr lang="en-US" dirty="0" smtClean="0"/>
              <a:t>to </a:t>
            </a:r>
            <a:r>
              <a:rPr lang="en-US" dirty="0" smtClean="0"/>
              <a:t>extra-biblical rules that we make for ourselves as </a:t>
            </a:r>
            <a:r>
              <a:rPr lang="en-US" dirty="0" smtClean="0"/>
              <a:t>a </a:t>
            </a:r>
            <a:r>
              <a:rPr lang="en-US" b="1" dirty="0" smtClean="0"/>
              <a:t>personal legalisms</a:t>
            </a:r>
            <a:r>
              <a:rPr lang="en-US" dirty="0" smtClean="0"/>
              <a:t>.</a:t>
            </a:r>
          </a:p>
          <a:p>
            <a:pPr marL="327025" indent="-327025"/>
            <a:r>
              <a:rPr lang="en-US" dirty="0" smtClean="0"/>
              <a:t>Personal legalisms are not necessarily bad things – in fact they </a:t>
            </a:r>
            <a:r>
              <a:rPr lang="en-US" b="1" dirty="0" smtClean="0"/>
              <a:t>can be helpful</a:t>
            </a:r>
            <a:r>
              <a:rPr lang="en-US" dirty="0" smtClean="0"/>
              <a:t>!</a:t>
            </a:r>
          </a:p>
          <a:p>
            <a:pPr lvl="1"/>
            <a:endParaRPr lang="en-US"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a:t>Personal Legalisms Can Be Helpful</a:t>
            </a:r>
            <a:endParaRPr lang="en-US" b="0" dirty="0"/>
          </a:p>
        </p:txBody>
      </p:sp>
      <p:sp>
        <p:nvSpPr>
          <p:cNvPr id="3" name="Content Placeholder 2"/>
          <p:cNvSpPr>
            <a:spLocks noGrp="1"/>
          </p:cNvSpPr>
          <p:nvPr>
            <p:ph idx="1"/>
          </p:nvPr>
        </p:nvSpPr>
        <p:spPr>
          <a:xfrm>
            <a:off x="457200" y="990600"/>
            <a:ext cx="8229600" cy="4525963"/>
          </a:xfrm>
        </p:spPr>
        <p:txBody>
          <a:bodyPr>
            <a:normAutofit/>
          </a:bodyPr>
          <a:lstStyle/>
          <a:p>
            <a:pPr marL="0" lvl="1" indent="-274320">
              <a:buClr>
                <a:schemeClr val="accent1"/>
              </a:buClr>
              <a:buSzPct val="80000"/>
              <a:buFont typeface="Wingdings 2" pitchFamily="18" charset="2"/>
              <a:buChar char=""/>
            </a:pPr>
            <a:r>
              <a:rPr lang="en-US" sz="3200" dirty="0" smtClean="0"/>
              <a:t>If </a:t>
            </a:r>
            <a:r>
              <a:rPr lang="en-US" sz="3200" dirty="0" smtClean="0"/>
              <a:t>your </a:t>
            </a:r>
            <a:r>
              <a:rPr lang="en-US" sz="3200" b="1" dirty="0" smtClean="0"/>
              <a:t>conscience</a:t>
            </a:r>
            <a:r>
              <a:rPr lang="en-US" sz="3200" dirty="0" smtClean="0"/>
              <a:t> requires it: </a:t>
            </a:r>
          </a:p>
          <a:p>
            <a:pPr marL="512064" lvl="3" indent="-274320">
              <a:buSzPct val="80000"/>
              <a:buFont typeface="Wingdings 2" pitchFamily="18" charset="2"/>
              <a:buChar char=""/>
            </a:pPr>
            <a:r>
              <a:rPr lang="en-US" sz="2800" i="1" dirty="0" smtClean="0">
                <a:solidFill>
                  <a:srgbClr val="0070C0"/>
                </a:solidFill>
              </a:rPr>
              <a:t>As to the eating of food offered to idols, we know that “an idol has no real existence,” and that “there is no God but one.” …However, not all possess this knowledge. But some, through former association with idols, eat food as really offered to an idol, and </a:t>
            </a:r>
            <a:r>
              <a:rPr lang="en-US" sz="2800" b="1" i="1" dirty="0" smtClean="0">
                <a:solidFill>
                  <a:srgbClr val="0070C0"/>
                </a:solidFill>
              </a:rPr>
              <a:t>their conscience, being weak, is defiled</a:t>
            </a:r>
            <a:r>
              <a:rPr lang="en-US" sz="2800" i="1" dirty="0" smtClean="0">
                <a:solidFill>
                  <a:srgbClr val="0070C0"/>
                </a:solidFill>
              </a:rPr>
              <a:t>. </a:t>
            </a:r>
            <a:r>
              <a:rPr lang="en-US" sz="2800" b="1" dirty="0" smtClean="0"/>
              <a:t>(1 Cor. 8:4,7)</a:t>
            </a:r>
            <a:endParaRPr lang="en-US" sz="2800" dirty="0" smtClean="0"/>
          </a:p>
          <a:p>
            <a:pPr lvl="1"/>
            <a:endParaRPr lang="en-US" b="1"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a:t>Personal Legalisms Can Be Helpful</a:t>
            </a:r>
            <a:endParaRPr lang="en-US" b="0" dirty="0"/>
          </a:p>
        </p:txBody>
      </p:sp>
      <p:sp>
        <p:nvSpPr>
          <p:cNvPr id="3" name="Content Placeholder 2"/>
          <p:cNvSpPr>
            <a:spLocks noGrp="1"/>
          </p:cNvSpPr>
          <p:nvPr>
            <p:ph idx="1"/>
          </p:nvPr>
        </p:nvSpPr>
        <p:spPr>
          <a:xfrm>
            <a:off x="457200" y="990600"/>
            <a:ext cx="8229600" cy="5562600"/>
          </a:xfrm>
        </p:spPr>
        <p:txBody>
          <a:bodyPr>
            <a:normAutofit/>
          </a:bodyPr>
          <a:lstStyle/>
          <a:p>
            <a:pPr marL="0" lvl="1" indent="-274320">
              <a:buClr>
                <a:schemeClr val="accent1"/>
              </a:buClr>
              <a:buSzPct val="80000"/>
              <a:buFont typeface="Wingdings 2" pitchFamily="18" charset="2"/>
              <a:buChar char=""/>
            </a:pPr>
            <a:r>
              <a:rPr lang="en-US" sz="3200" dirty="0" smtClean="0"/>
              <a:t>If a personal weakness requires it:</a:t>
            </a:r>
          </a:p>
          <a:p>
            <a:pPr marL="512064" lvl="3" indent="-274320">
              <a:buSzPct val="80000"/>
              <a:buFont typeface="Wingdings 2" pitchFamily="18" charset="2"/>
              <a:buChar char=""/>
            </a:pPr>
            <a:r>
              <a:rPr lang="en-US" sz="2800" b="1" i="1" dirty="0" smtClean="0">
                <a:solidFill>
                  <a:srgbClr val="0070C0"/>
                </a:solidFill>
              </a:rPr>
              <a:t>Flee</a:t>
            </a:r>
            <a:r>
              <a:rPr lang="en-US" sz="2800" i="1" dirty="0" smtClean="0">
                <a:solidFill>
                  <a:srgbClr val="0070C0"/>
                </a:solidFill>
              </a:rPr>
              <a:t> from sexual immorality. </a:t>
            </a:r>
            <a:r>
              <a:rPr lang="en-US" sz="2800" b="1" dirty="0" smtClean="0"/>
              <a:t>(1 Cor. 6:18a)</a:t>
            </a:r>
          </a:p>
          <a:p>
            <a:pPr marL="512064" lvl="3" indent="-274320">
              <a:buSzPct val="80000"/>
              <a:buFont typeface="Wingdings 2" pitchFamily="18" charset="2"/>
              <a:buChar char=""/>
            </a:pPr>
            <a:r>
              <a:rPr lang="en-US" sz="2800" b="1" i="1" dirty="0" smtClean="0">
                <a:solidFill>
                  <a:srgbClr val="0070C0"/>
                </a:solidFill>
              </a:rPr>
              <a:t>Flee</a:t>
            </a:r>
            <a:r>
              <a:rPr lang="en-US" sz="2800" i="1" dirty="0" smtClean="0">
                <a:solidFill>
                  <a:srgbClr val="0070C0"/>
                </a:solidFill>
              </a:rPr>
              <a:t> from idolatry. </a:t>
            </a:r>
            <a:r>
              <a:rPr lang="en-US" sz="2800" b="1" dirty="0" smtClean="0"/>
              <a:t>(1 Cor. 10:14b)</a:t>
            </a:r>
          </a:p>
          <a:p>
            <a:pPr marL="512064" lvl="3" indent="-274320">
              <a:buSzPct val="80000"/>
              <a:buFont typeface="Wingdings 2" pitchFamily="18" charset="2"/>
              <a:buChar char=""/>
            </a:pPr>
            <a:r>
              <a:rPr lang="en-US" sz="2800" i="1" dirty="0" smtClean="0">
                <a:solidFill>
                  <a:srgbClr val="0070C0"/>
                </a:solidFill>
              </a:rPr>
              <a:t>For the love of money is a root of all kinds of evils. It is through this craving that some have wandered away from the faith and pierced themselves with many pangs. But as for you, O man of God, </a:t>
            </a:r>
            <a:r>
              <a:rPr lang="en-US" sz="2800" b="1" i="1" dirty="0" smtClean="0">
                <a:solidFill>
                  <a:srgbClr val="0070C0"/>
                </a:solidFill>
              </a:rPr>
              <a:t>flee</a:t>
            </a:r>
            <a:r>
              <a:rPr lang="en-US" sz="2800" i="1" dirty="0" smtClean="0">
                <a:solidFill>
                  <a:srgbClr val="0070C0"/>
                </a:solidFill>
              </a:rPr>
              <a:t> these things. </a:t>
            </a:r>
            <a:r>
              <a:rPr lang="en-US" sz="2800" b="1" dirty="0" smtClean="0"/>
              <a:t>(1 Tim 6:10-11)</a:t>
            </a:r>
          </a:p>
          <a:p>
            <a:pPr marL="256032" lvl="2" indent="-274320">
              <a:buSzPct val="80000"/>
              <a:buFont typeface="Wingdings 2" pitchFamily="18" charset="2"/>
              <a:buChar char=""/>
            </a:pPr>
            <a:endParaRPr lang="en-US" sz="3000" b="1" dirty="0" smtClean="0"/>
          </a:p>
          <a:p>
            <a:pPr marL="512064" lvl="3" indent="-274320">
              <a:buSzPct val="80000"/>
              <a:buFont typeface="Wingdings 2" pitchFamily="18" charset="2"/>
              <a:buChar char=""/>
            </a:pPr>
            <a:endParaRPr lang="en-US" sz="2800" dirty="0" smtClean="0"/>
          </a:p>
          <a:p>
            <a:pPr lvl="1"/>
            <a:endParaRPr lang="en-US" b="1"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a:t>Personal Legalisms Can Be Helpful</a:t>
            </a:r>
            <a:endParaRPr lang="en-US" b="0" dirty="0"/>
          </a:p>
        </p:txBody>
      </p:sp>
      <p:sp>
        <p:nvSpPr>
          <p:cNvPr id="3" name="Content Placeholder 2"/>
          <p:cNvSpPr>
            <a:spLocks noGrp="1"/>
          </p:cNvSpPr>
          <p:nvPr>
            <p:ph idx="1"/>
          </p:nvPr>
        </p:nvSpPr>
        <p:spPr>
          <a:xfrm>
            <a:off x="457200" y="990600"/>
            <a:ext cx="8229600" cy="5562600"/>
          </a:xfrm>
        </p:spPr>
        <p:txBody>
          <a:bodyPr>
            <a:normAutofit/>
          </a:bodyPr>
          <a:lstStyle/>
          <a:p>
            <a:pPr marL="256032" lvl="2" indent="-274320">
              <a:buSzPct val="80000"/>
              <a:buFont typeface="Wingdings 2" pitchFamily="18" charset="2"/>
              <a:buChar char=""/>
            </a:pPr>
            <a:r>
              <a:rPr lang="en-US" sz="3200" dirty="0" smtClean="0"/>
              <a:t>If you think it will help others </a:t>
            </a:r>
          </a:p>
          <a:p>
            <a:pPr marL="512064" lvl="3" indent="-274320">
              <a:buSzPct val="80000"/>
              <a:buFont typeface="Wingdings 2" pitchFamily="18" charset="2"/>
              <a:buChar char=""/>
            </a:pPr>
            <a:r>
              <a:rPr lang="en-US" sz="2800" i="1" dirty="0" smtClean="0">
                <a:solidFill>
                  <a:srgbClr val="0070C0"/>
                </a:solidFill>
              </a:rPr>
              <a:t>To the Jews I became as a Jew, in order to win Jews. To those under the law I became as one under the law (though not being myself under the law) that I might win those under the law. To those outside the law I became as one outside the law (not being outside the law of God but under the law of Christ) that I might win those outside the law. To the weak I became weak, that I might win the weak. I have become all things to all people, that by all means I might save some. </a:t>
            </a:r>
            <a:r>
              <a:rPr lang="en-US" sz="3200" b="1" dirty="0" smtClean="0"/>
              <a:t>(1 Cor. 9:20-22</a:t>
            </a:r>
            <a:r>
              <a:rPr lang="en-US" sz="3200" b="1" dirty="0" smtClean="0"/>
              <a:t>)</a:t>
            </a:r>
          </a:p>
          <a:p>
            <a:pPr marL="256032" lvl="2" indent="-274320">
              <a:buSzPct val="80000"/>
              <a:buFont typeface="Wingdings 2" pitchFamily="18" charset="2"/>
              <a:buChar char=""/>
            </a:pPr>
            <a:r>
              <a:rPr lang="en-US" sz="3200" dirty="0" smtClean="0"/>
              <a:t>If it is a personal preference</a:t>
            </a:r>
          </a:p>
          <a:p>
            <a:pPr marL="256032" lvl="2" indent="-274320">
              <a:buSzPct val="80000"/>
              <a:buNone/>
            </a:pPr>
            <a:endParaRPr lang="en-US" sz="3200" b="1" dirty="0" smtClean="0"/>
          </a:p>
          <a:p>
            <a:pPr marL="256032" lvl="2" indent="-274320">
              <a:buSzPct val="80000"/>
              <a:buFont typeface="Wingdings 2" pitchFamily="18" charset="2"/>
              <a:buChar char=""/>
            </a:pPr>
            <a:endParaRPr lang="en-US" sz="3000" b="1" dirty="0" smtClean="0"/>
          </a:p>
          <a:p>
            <a:pPr marL="512064" lvl="3" indent="-274320">
              <a:buSzPct val="80000"/>
              <a:buFont typeface="Wingdings 2" pitchFamily="18" charset="2"/>
              <a:buChar char=""/>
            </a:pPr>
            <a:endParaRPr lang="en-US" sz="2800" dirty="0" smtClean="0"/>
          </a:p>
          <a:p>
            <a:pPr lvl="1"/>
            <a:endParaRPr lang="en-US" b="1" dirty="0"/>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Autofit/>
          </a:bodyPr>
          <a:lstStyle/>
          <a:p>
            <a:r>
              <a:rPr lang="en-US" sz="3800" b="1" dirty="0" smtClean="0"/>
              <a:t>Some Cautions About  Personal Legalisms</a:t>
            </a:r>
            <a:endParaRPr lang="en-US" sz="3800" b="1" dirty="0"/>
          </a:p>
        </p:txBody>
      </p:sp>
      <p:sp>
        <p:nvSpPr>
          <p:cNvPr id="3" name="Content Placeholder 2"/>
          <p:cNvSpPr>
            <a:spLocks noGrp="1"/>
          </p:cNvSpPr>
          <p:nvPr>
            <p:ph idx="1"/>
          </p:nvPr>
        </p:nvSpPr>
        <p:spPr>
          <a:xfrm>
            <a:off x="457200" y="990600"/>
            <a:ext cx="8229600" cy="5867400"/>
          </a:xfrm>
        </p:spPr>
        <p:txBody>
          <a:bodyPr>
            <a:normAutofit lnSpcReduction="10000"/>
          </a:bodyPr>
          <a:lstStyle/>
          <a:p>
            <a:pPr marL="273050" indent="-273050"/>
            <a:r>
              <a:rPr lang="en-US" dirty="0" smtClean="0"/>
              <a:t>Be careful that your personal legalisms do not interfere with your obedience to the Word of God </a:t>
            </a:r>
          </a:p>
          <a:p>
            <a:pPr marL="830834" lvl="1" indent="-273050"/>
            <a:r>
              <a:rPr lang="en-US" sz="2600" i="1" dirty="0" smtClean="0">
                <a:solidFill>
                  <a:srgbClr val="0070C0"/>
                </a:solidFill>
              </a:rPr>
              <a:t>And [Jesus] said to them, "You have a fine way of rejecting the commandment of God in order to establish your tradition! For Moses said, 'Honor your father and your mother'; and, 'Whoever reviles father or mother must surely die.‘ But you say, 'If a man tells his father or his mother, "Whatever you would have gained from me is </a:t>
            </a:r>
            <a:r>
              <a:rPr lang="en-US" sz="2600" i="1" dirty="0" err="1" smtClean="0">
                <a:solidFill>
                  <a:srgbClr val="0070C0"/>
                </a:solidFill>
              </a:rPr>
              <a:t>Corban</a:t>
            </a:r>
            <a:r>
              <a:rPr lang="en-US" sz="2600" i="1" dirty="0" smtClean="0">
                <a:solidFill>
                  <a:srgbClr val="0070C0"/>
                </a:solidFill>
              </a:rPr>
              <a:t>"' (that is, given to God)-- then you no longer permit him to do anything for his father or mother, thus making void the word of God by your tradition that you have handed down. And many such things you do </a:t>
            </a:r>
            <a:r>
              <a:rPr lang="en-US" sz="2600" b="1" dirty="0" smtClean="0"/>
              <a:t>(Mark 7:8-13)</a:t>
            </a:r>
          </a:p>
          <a:p>
            <a:pPr marL="273050" indent="-273050"/>
            <a:r>
              <a:rPr lang="en-US" dirty="0" smtClean="0"/>
              <a:t>Be careful that your personal legalisms do not cause you to become prideful or self-righteous.</a:t>
            </a:r>
          </a:p>
          <a:p>
            <a:endParaRPr lang="en-US"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38200"/>
          </a:xfrm>
        </p:spPr>
        <p:txBody>
          <a:bodyPr>
            <a:noAutofit/>
          </a:bodyPr>
          <a:lstStyle/>
          <a:p>
            <a:r>
              <a:rPr lang="en-US" sz="3800" dirty="0"/>
              <a:t>Some Cautions About  Personal Legalisms</a:t>
            </a:r>
            <a:endParaRPr lang="en-US" sz="3800" b="1" dirty="0"/>
          </a:p>
        </p:txBody>
      </p:sp>
      <p:sp>
        <p:nvSpPr>
          <p:cNvPr id="3" name="Content Placeholder 2"/>
          <p:cNvSpPr>
            <a:spLocks noGrp="1"/>
          </p:cNvSpPr>
          <p:nvPr>
            <p:ph idx="1"/>
          </p:nvPr>
        </p:nvSpPr>
        <p:spPr>
          <a:xfrm>
            <a:off x="457200" y="990600"/>
            <a:ext cx="8229600" cy="5638800"/>
          </a:xfrm>
        </p:spPr>
        <p:txBody>
          <a:bodyPr>
            <a:normAutofit/>
          </a:bodyPr>
          <a:lstStyle/>
          <a:p>
            <a:pPr marL="273050" indent="-273050"/>
            <a:r>
              <a:rPr lang="en-US" dirty="0" smtClean="0"/>
              <a:t>It is okay to impose “household legalisms” on those living under your authority – though you should make it clear that these are not things that God requires in and of themselves.</a:t>
            </a:r>
          </a:p>
          <a:p>
            <a:pPr marL="273050" indent="-273050"/>
            <a:r>
              <a:rPr lang="en-US" dirty="0" smtClean="0"/>
              <a:t>But you </a:t>
            </a:r>
            <a:r>
              <a:rPr lang="en-US" b="1" dirty="0" smtClean="0"/>
              <a:t>do not </a:t>
            </a:r>
            <a:r>
              <a:rPr lang="en-US" dirty="0" smtClean="0"/>
              <a:t>have a right to try to impose your personal legalisms on other </a:t>
            </a:r>
            <a:r>
              <a:rPr lang="en-US" dirty="0" smtClean="0"/>
              <a:t>Christians who are outside of your household!</a:t>
            </a:r>
            <a:endParaRPr lang="en-US"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smtClean="0"/>
              <a:t>Distinguishing Between God’s Word and Our Own Personal Legalisms</a:t>
            </a:r>
            <a:endParaRPr lang="en-US" sz="4000" b="1" dirty="0"/>
          </a:p>
        </p:txBody>
      </p:sp>
      <p:sp>
        <p:nvSpPr>
          <p:cNvPr id="3" name="Content Placeholder 2"/>
          <p:cNvSpPr>
            <a:spLocks noGrp="1"/>
          </p:cNvSpPr>
          <p:nvPr>
            <p:ph idx="1"/>
          </p:nvPr>
        </p:nvSpPr>
        <p:spPr/>
        <p:txBody>
          <a:bodyPr>
            <a:normAutofit/>
          </a:bodyPr>
          <a:lstStyle/>
          <a:p>
            <a:pPr marL="273050" indent="-273050"/>
            <a:r>
              <a:rPr lang="en-US" dirty="0" smtClean="0"/>
              <a:t>Some examples to consider:</a:t>
            </a:r>
            <a:endParaRPr lang="en-US" dirty="0" smtClean="0"/>
          </a:p>
          <a:p>
            <a:pPr lvl="1"/>
            <a:r>
              <a:rPr lang="en-US" sz="2400" dirty="0" smtClean="0"/>
              <a:t>Celebrating (or </a:t>
            </a:r>
            <a:r>
              <a:rPr lang="en-US" sz="2400" b="1" i="1" dirty="0" smtClean="0"/>
              <a:t>not</a:t>
            </a:r>
            <a:r>
              <a:rPr lang="en-US" sz="2400" dirty="0" smtClean="0"/>
              <a:t> celebrating) Christmas</a:t>
            </a:r>
            <a:endParaRPr lang="en-US" sz="2400" dirty="0" smtClean="0"/>
          </a:p>
          <a:p>
            <a:pPr lvl="1"/>
            <a:r>
              <a:rPr lang="en-US" sz="2400" dirty="0" smtClean="0"/>
              <a:t>Going </a:t>
            </a:r>
            <a:r>
              <a:rPr lang="en-US" sz="2400" dirty="0" smtClean="0"/>
              <a:t>to the theater</a:t>
            </a:r>
          </a:p>
          <a:p>
            <a:pPr lvl="1"/>
            <a:r>
              <a:rPr lang="en-US" sz="2400" dirty="0" smtClean="0"/>
              <a:t>Drinking</a:t>
            </a:r>
          </a:p>
          <a:p>
            <a:pPr lvl="1"/>
            <a:r>
              <a:rPr lang="en-US" sz="2400" dirty="0" smtClean="0"/>
              <a:t>Smoking</a:t>
            </a:r>
          </a:p>
          <a:p>
            <a:pPr lvl="1"/>
            <a:r>
              <a:rPr lang="en-US" sz="2400" dirty="0" smtClean="0"/>
              <a:t>Gambling</a:t>
            </a:r>
          </a:p>
          <a:p>
            <a:pPr lvl="1"/>
            <a:r>
              <a:rPr lang="en-US" sz="2400" dirty="0" smtClean="0"/>
              <a:t>Home school versus Private School versus Public </a:t>
            </a:r>
            <a:r>
              <a:rPr lang="en-US" sz="2400" dirty="0" smtClean="0"/>
              <a:t>School</a:t>
            </a:r>
            <a:endParaRPr lang="en-US" sz="2400"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Word of God</a:t>
            </a:r>
            <a:endParaRPr lang="en-US" dirty="0"/>
          </a:p>
        </p:txBody>
      </p:sp>
      <p:sp>
        <p:nvSpPr>
          <p:cNvPr id="3" name="Content Placeholder 2"/>
          <p:cNvSpPr>
            <a:spLocks noGrp="1"/>
          </p:cNvSpPr>
          <p:nvPr>
            <p:ph idx="1"/>
          </p:nvPr>
        </p:nvSpPr>
        <p:spPr/>
        <p:txBody>
          <a:bodyPr/>
          <a:lstStyle/>
          <a:p>
            <a:pPr marL="273050" indent="-273050"/>
            <a:r>
              <a:rPr lang="en-US" dirty="0" smtClean="0">
                <a:solidFill>
                  <a:schemeClr val="tx1">
                    <a:lumMod val="50000"/>
                    <a:lumOff val="50000"/>
                  </a:schemeClr>
                </a:solidFill>
              </a:rPr>
              <a:t>It is not enough to hear or study the Word of God – we need to do what it says!</a:t>
            </a:r>
          </a:p>
          <a:p>
            <a:pPr marL="273050" indent="-273050"/>
            <a:r>
              <a:rPr lang="en-US" dirty="0" smtClean="0">
                <a:solidFill>
                  <a:schemeClr val="bg1">
                    <a:lumMod val="50000"/>
                  </a:schemeClr>
                </a:solidFill>
              </a:rPr>
              <a:t>We must be careful to distinguish between what the Word of God </a:t>
            </a:r>
            <a:r>
              <a:rPr lang="en-US" b="1" dirty="0" smtClean="0">
                <a:solidFill>
                  <a:schemeClr val="bg1">
                    <a:lumMod val="50000"/>
                  </a:schemeClr>
                </a:solidFill>
              </a:rPr>
              <a:t>prescribes</a:t>
            </a:r>
            <a:r>
              <a:rPr lang="en-US" dirty="0" smtClean="0">
                <a:solidFill>
                  <a:schemeClr val="bg1">
                    <a:lumMod val="50000"/>
                  </a:schemeClr>
                </a:solidFill>
              </a:rPr>
              <a:t> and what the Word of God merely </a:t>
            </a:r>
            <a:r>
              <a:rPr lang="en-US" b="1" dirty="0" smtClean="0">
                <a:solidFill>
                  <a:schemeClr val="bg1">
                    <a:lumMod val="50000"/>
                  </a:schemeClr>
                </a:solidFill>
              </a:rPr>
              <a:t>describes</a:t>
            </a:r>
            <a:r>
              <a:rPr lang="en-US" dirty="0" smtClean="0">
                <a:solidFill>
                  <a:schemeClr val="bg1">
                    <a:lumMod val="50000"/>
                  </a:schemeClr>
                </a:solidFill>
              </a:rPr>
              <a:t>.</a:t>
            </a:r>
          </a:p>
          <a:p>
            <a:pPr marL="273050" indent="-273050"/>
            <a:r>
              <a:rPr lang="en-US" dirty="0" smtClean="0">
                <a:solidFill>
                  <a:schemeClr val="tx1">
                    <a:lumMod val="50000"/>
                    <a:lumOff val="50000"/>
                  </a:schemeClr>
                </a:solidFill>
              </a:rPr>
              <a:t>We must be careful to distinguish between the teachings of the Word of God and our own personal legalisms and traditions.</a:t>
            </a:r>
          </a:p>
          <a:p>
            <a:pPr marL="273050" indent="-273050"/>
            <a:r>
              <a:rPr lang="en-US" dirty="0" smtClean="0"/>
              <a:t>To apply God’s Word in a balanced and God-honoring way requires wisdom and good judgment.</a:t>
            </a:r>
          </a:p>
          <a:p>
            <a:endParaRPr lang="en-US" dirty="0" smtClean="0"/>
          </a:p>
          <a:p>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Word of God</a:t>
            </a:r>
            <a:endParaRPr lang="en-US" dirty="0"/>
          </a:p>
        </p:txBody>
      </p:sp>
      <p:sp>
        <p:nvSpPr>
          <p:cNvPr id="3" name="Content Placeholder 2"/>
          <p:cNvSpPr>
            <a:spLocks noGrp="1"/>
          </p:cNvSpPr>
          <p:nvPr>
            <p:ph idx="1"/>
          </p:nvPr>
        </p:nvSpPr>
        <p:spPr/>
        <p:txBody>
          <a:bodyPr/>
          <a:lstStyle/>
          <a:p>
            <a:pPr marL="273050" indent="-273050"/>
            <a:r>
              <a:rPr lang="en-US" dirty="0" smtClean="0"/>
              <a:t>It is not enough to hear or study the Word of God – we need to do what it says!</a:t>
            </a:r>
          </a:p>
          <a:p>
            <a:pPr marL="273050" indent="-273050"/>
            <a:r>
              <a:rPr lang="en-US" dirty="0" smtClean="0"/>
              <a:t>We must be careful to distinguish between what the Word of God </a:t>
            </a:r>
            <a:r>
              <a:rPr lang="en-US" b="1" dirty="0" smtClean="0"/>
              <a:t>prescribes</a:t>
            </a:r>
            <a:r>
              <a:rPr lang="en-US" dirty="0" smtClean="0"/>
              <a:t> and what the Word of God merely </a:t>
            </a:r>
            <a:r>
              <a:rPr lang="en-US" b="1" dirty="0" smtClean="0"/>
              <a:t>describes</a:t>
            </a:r>
            <a:r>
              <a:rPr lang="en-US" dirty="0" smtClean="0"/>
              <a:t>.</a:t>
            </a:r>
          </a:p>
          <a:p>
            <a:pPr marL="273050" indent="-273050"/>
            <a:r>
              <a:rPr lang="en-US" dirty="0" smtClean="0"/>
              <a:t>We must be careful to distinguish between the teachings of </a:t>
            </a:r>
            <a:r>
              <a:rPr lang="en-US" b="1" dirty="0" smtClean="0"/>
              <a:t>the Word of God</a:t>
            </a:r>
            <a:r>
              <a:rPr lang="en-US" dirty="0" smtClean="0"/>
              <a:t> and </a:t>
            </a:r>
            <a:r>
              <a:rPr lang="en-US" b="1" dirty="0" smtClean="0"/>
              <a:t>our own personal legalisms</a:t>
            </a:r>
            <a:r>
              <a:rPr lang="en-US" dirty="0" smtClean="0"/>
              <a:t> and traditions.</a:t>
            </a:r>
          </a:p>
          <a:p>
            <a:pPr marL="273050" indent="-273050"/>
            <a:r>
              <a:rPr lang="en-US" dirty="0" smtClean="0"/>
              <a:t>Applying God’s Word often requires wisdom and good judgment.</a:t>
            </a:r>
          </a:p>
          <a:p>
            <a:endParaRPr lang="en-US" dirty="0" smtClean="0"/>
          </a:p>
          <a:p>
            <a:endParaRPr lang="en-US" dirty="0" smtClean="0"/>
          </a:p>
          <a:p>
            <a:endParaRPr lang="en-US" dirty="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4000" b="1" dirty="0" smtClean="0"/>
              <a:t>The Need for Wisdom and Judgment</a:t>
            </a:r>
            <a:endParaRPr lang="en-US" sz="4000" b="1" dirty="0"/>
          </a:p>
        </p:txBody>
      </p:sp>
      <p:sp>
        <p:nvSpPr>
          <p:cNvPr id="3" name="Content Placeholder 2"/>
          <p:cNvSpPr>
            <a:spLocks noGrp="1"/>
          </p:cNvSpPr>
          <p:nvPr>
            <p:ph idx="1"/>
          </p:nvPr>
        </p:nvSpPr>
        <p:spPr>
          <a:xfrm>
            <a:off x="457200" y="914400"/>
            <a:ext cx="8229600" cy="5943600"/>
          </a:xfrm>
        </p:spPr>
        <p:txBody>
          <a:bodyPr>
            <a:normAutofit fontScale="92500"/>
          </a:bodyPr>
          <a:lstStyle/>
          <a:p>
            <a:pPr marL="273050" indent="-273050"/>
            <a:r>
              <a:rPr lang="en-US" sz="3200" dirty="0" smtClean="0"/>
              <a:t>We are given many responsibilities in Scripture. For example, a man may be required to:</a:t>
            </a:r>
          </a:p>
          <a:p>
            <a:pPr marL="830834" lvl="1" indent="-273050"/>
            <a:r>
              <a:rPr lang="en-US" sz="2800" dirty="0" smtClean="0"/>
              <a:t>Work and provide for his family’s financial needs</a:t>
            </a:r>
          </a:p>
          <a:p>
            <a:pPr marL="830834" lvl="1" indent="-273050"/>
            <a:r>
              <a:rPr lang="en-US" sz="2800" dirty="0" smtClean="0"/>
              <a:t>Financially support the ministry of the church</a:t>
            </a:r>
          </a:p>
          <a:p>
            <a:pPr marL="830834" lvl="1" indent="-273050"/>
            <a:r>
              <a:rPr lang="en-US" sz="2800" dirty="0" smtClean="0"/>
              <a:t>Give to the poor</a:t>
            </a:r>
          </a:p>
          <a:p>
            <a:pPr marL="830834" lvl="1" indent="-273050"/>
            <a:r>
              <a:rPr lang="en-US" sz="2800" dirty="0" smtClean="0"/>
              <a:t>Lead and spend time with his wife </a:t>
            </a:r>
          </a:p>
          <a:p>
            <a:pPr marL="830834" lvl="1" indent="-273050"/>
            <a:r>
              <a:rPr lang="en-US" sz="2800" dirty="0" smtClean="0"/>
              <a:t>Train up and discipline his children in the Lord</a:t>
            </a:r>
          </a:p>
          <a:p>
            <a:pPr marL="830834" lvl="1" indent="-273050"/>
            <a:r>
              <a:rPr lang="en-US" sz="2800" dirty="0" smtClean="0"/>
              <a:t>Study the Word of God</a:t>
            </a:r>
          </a:p>
          <a:p>
            <a:pPr marL="830834" lvl="1" indent="-273050"/>
            <a:r>
              <a:rPr lang="en-US" sz="2800" dirty="0" smtClean="0"/>
              <a:t>Use his spiritual gifts to serve the church</a:t>
            </a:r>
          </a:p>
          <a:p>
            <a:pPr marL="830834" lvl="1" indent="-273050"/>
            <a:r>
              <a:rPr lang="en-US" sz="2800" dirty="0" smtClean="0"/>
              <a:t>Attend church meetings</a:t>
            </a:r>
          </a:p>
          <a:p>
            <a:pPr marL="830834" lvl="1" indent="-273050"/>
            <a:r>
              <a:rPr lang="en-US" sz="2800" dirty="0" smtClean="0"/>
              <a:t>Fellowship with other believers</a:t>
            </a:r>
          </a:p>
          <a:p>
            <a:pPr marL="830834" lvl="1" indent="-273050"/>
            <a:r>
              <a:rPr lang="en-US" sz="2800" dirty="0" smtClean="0"/>
              <a:t>Evangelize his neighbors and co-workers</a:t>
            </a:r>
          </a:p>
          <a:p>
            <a:pPr marL="273050" indent="-273050"/>
            <a:r>
              <a:rPr lang="en-US" sz="3200" dirty="0" smtClean="0"/>
              <a:t>Balancing these responsibilities well requires wisdom and good judgment.</a:t>
            </a:r>
            <a:endParaRPr lang="en-US" sz="2600" dirty="0" smtClean="0"/>
          </a:p>
          <a:p>
            <a:pPr marL="830834" lvl="1" indent="-273050"/>
            <a:endParaRPr lang="en-US" sz="2600" dirty="0" smtClean="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3"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4" dur="500" fill="hold"/>
                                        <p:tgtEl>
                                          <p:spTgt spid="3">
                                            <p:txEl>
                                              <p:pRg st="8" end="8"/>
                                            </p:txEl>
                                          </p:spTgt>
                                        </p:tgtEl>
                                        <p:attrNameLst>
                                          <p:attrName>ppt_h</p:attrName>
                                        </p:attrNameLst>
                                      </p:cBhvr>
                                      <p:tavLst>
                                        <p:tav tm="0">
                                          <p:val>
                                            <p:fltVal val="0"/>
                                          </p:val>
                                        </p:tav>
                                        <p:tav tm="100000">
                                          <p:val>
                                            <p:strVal val="#ppt_h"/>
                                          </p:val>
                                        </p:tav>
                                      </p:tavLst>
                                    </p:anim>
                                    <p:animEffect transition="in" filter="fade">
                                      <p:cBhvr>
                                        <p:cTn id="65" dur="5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3" presetClass="entr" presetSubtype="0" fill="hold"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71" dur="500" fill="hold"/>
                                        <p:tgtEl>
                                          <p:spTgt spid="3">
                                            <p:txEl>
                                              <p:pRg st="9" end="9"/>
                                            </p:txEl>
                                          </p:spTgt>
                                        </p:tgtEl>
                                        <p:attrNameLst>
                                          <p:attrName>ppt_h</p:attrName>
                                        </p:attrNameLst>
                                      </p:cBhvr>
                                      <p:tavLst>
                                        <p:tav tm="0">
                                          <p:val>
                                            <p:fltVal val="0"/>
                                          </p:val>
                                        </p:tav>
                                        <p:tav tm="100000">
                                          <p:val>
                                            <p:strVal val="#ppt_h"/>
                                          </p:val>
                                        </p:tav>
                                      </p:tavLst>
                                    </p:anim>
                                    <p:animEffect transition="in" filter="fade">
                                      <p:cBhvr>
                                        <p:cTn id="72" dur="500"/>
                                        <p:tgtEl>
                                          <p:spTgt spid="3">
                                            <p:txEl>
                                              <p:pRg st="9" end="9"/>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53" presetClass="entr" presetSubtype="0" fill="hold" nodeType="clickEffect">
                                  <p:stCondLst>
                                    <p:cond delay="0"/>
                                  </p:stCondLst>
                                  <p:childTnLst>
                                    <p:set>
                                      <p:cBhvr>
                                        <p:cTn id="76" dur="1" fill="hold">
                                          <p:stCondLst>
                                            <p:cond delay="0"/>
                                          </p:stCondLst>
                                        </p:cTn>
                                        <p:tgtEl>
                                          <p:spTgt spid="3">
                                            <p:txEl>
                                              <p:pRg st="10" end="10"/>
                                            </p:txEl>
                                          </p:spTgt>
                                        </p:tgtEl>
                                        <p:attrNameLst>
                                          <p:attrName>style.visibility</p:attrName>
                                        </p:attrNameLst>
                                      </p:cBhvr>
                                      <p:to>
                                        <p:strVal val="visible"/>
                                      </p:to>
                                    </p:set>
                                    <p:anim calcmode="lin" valueType="num">
                                      <p:cBhvr>
                                        <p:cTn id="77" dur="5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78" dur="500" fill="hold"/>
                                        <p:tgtEl>
                                          <p:spTgt spid="3">
                                            <p:txEl>
                                              <p:pRg st="10" end="10"/>
                                            </p:txEl>
                                          </p:spTgt>
                                        </p:tgtEl>
                                        <p:attrNameLst>
                                          <p:attrName>ppt_h</p:attrName>
                                        </p:attrNameLst>
                                      </p:cBhvr>
                                      <p:tavLst>
                                        <p:tav tm="0">
                                          <p:val>
                                            <p:fltVal val="0"/>
                                          </p:val>
                                        </p:tav>
                                        <p:tav tm="100000">
                                          <p:val>
                                            <p:strVal val="#ppt_h"/>
                                          </p:val>
                                        </p:tav>
                                      </p:tavLst>
                                    </p:anim>
                                    <p:animEffect transition="in" filter="fade">
                                      <p:cBhvr>
                                        <p:cTn id="79" dur="500"/>
                                        <p:tgtEl>
                                          <p:spTgt spid="3">
                                            <p:txEl>
                                              <p:pRg st="10" end="10"/>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53" presetClass="entr" presetSubtype="0" fill="hold" nodeType="clickEffect">
                                  <p:stCondLst>
                                    <p:cond delay="0"/>
                                  </p:stCondLst>
                                  <p:childTnLst>
                                    <p:set>
                                      <p:cBhvr>
                                        <p:cTn id="83" dur="1" fill="hold">
                                          <p:stCondLst>
                                            <p:cond delay="0"/>
                                          </p:stCondLst>
                                        </p:cTn>
                                        <p:tgtEl>
                                          <p:spTgt spid="3">
                                            <p:txEl>
                                              <p:pRg st="11" end="11"/>
                                            </p:txEl>
                                          </p:spTgt>
                                        </p:tgtEl>
                                        <p:attrNameLst>
                                          <p:attrName>style.visibility</p:attrName>
                                        </p:attrNameLst>
                                      </p:cBhvr>
                                      <p:to>
                                        <p:strVal val="visible"/>
                                      </p:to>
                                    </p:set>
                                    <p:anim calcmode="lin" valueType="num">
                                      <p:cBhvr>
                                        <p:cTn id="84" dur="500" fill="hold"/>
                                        <p:tgtEl>
                                          <p:spTgt spid="3">
                                            <p:txEl>
                                              <p:pRg st="11" end="11"/>
                                            </p:txEl>
                                          </p:spTgt>
                                        </p:tgtEl>
                                        <p:attrNameLst>
                                          <p:attrName>ppt_w</p:attrName>
                                        </p:attrNameLst>
                                      </p:cBhvr>
                                      <p:tavLst>
                                        <p:tav tm="0">
                                          <p:val>
                                            <p:fltVal val="0"/>
                                          </p:val>
                                        </p:tav>
                                        <p:tav tm="100000">
                                          <p:val>
                                            <p:strVal val="#ppt_w"/>
                                          </p:val>
                                        </p:tav>
                                      </p:tavLst>
                                    </p:anim>
                                    <p:anim calcmode="lin" valueType="num">
                                      <p:cBhvr>
                                        <p:cTn id="85" dur="500" fill="hold"/>
                                        <p:tgtEl>
                                          <p:spTgt spid="3">
                                            <p:txEl>
                                              <p:pRg st="11" end="11"/>
                                            </p:txEl>
                                          </p:spTgt>
                                        </p:tgtEl>
                                        <p:attrNameLst>
                                          <p:attrName>ppt_h</p:attrName>
                                        </p:attrNameLst>
                                      </p:cBhvr>
                                      <p:tavLst>
                                        <p:tav tm="0">
                                          <p:val>
                                            <p:fltVal val="0"/>
                                          </p:val>
                                        </p:tav>
                                        <p:tav tm="100000">
                                          <p:val>
                                            <p:strVal val="#ppt_h"/>
                                          </p:val>
                                        </p:tav>
                                      </p:tavLst>
                                    </p:anim>
                                    <p:animEffect transition="in" filter="fade">
                                      <p:cBhvr>
                                        <p:cTn id="8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Autofit/>
          </a:bodyPr>
          <a:lstStyle/>
          <a:p>
            <a:r>
              <a:rPr lang="en-US" sz="4000" b="1" dirty="0" smtClean="0"/>
              <a:t>The Need for Wisdom and Judgment</a:t>
            </a:r>
            <a:endParaRPr lang="en-US" sz="4000" b="1" dirty="0"/>
          </a:p>
        </p:txBody>
      </p:sp>
      <p:sp>
        <p:nvSpPr>
          <p:cNvPr id="3" name="Content Placeholder 2"/>
          <p:cNvSpPr>
            <a:spLocks noGrp="1"/>
          </p:cNvSpPr>
          <p:nvPr>
            <p:ph idx="1"/>
          </p:nvPr>
        </p:nvSpPr>
        <p:spPr>
          <a:xfrm>
            <a:off x="457200" y="914400"/>
            <a:ext cx="8229600" cy="5791200"/>
          </a:xfrm>
        </p:spPr>
        <p:txBody>
          <a:bodyPr>
            <a:normAutofit lnSpcReduction="10000"/>
          </a:bodyPr>
          <a:lstStyle/>
          <a:p>
            <a:pPr marL="273050" indent="-273050"/>
            <a:r>
              <a:rPr lang="en-US" sz="3200" dirty="0" smtClean="0"/>
              <a:t>Some areas of the Christian life require wisdom and judgment to know how much is enough and how much is too much</a:t>
            </a:r>
          </a:p>
          <a:p>
            <a:pPr marL="273050" indent="-273050"/>
            <a:r>
              <a:rPr lang="en-US" sz="3200" dirty="0" smtClean="0"/>
              <a:t>Some Examples:</a:t>
            </a:r>
          </a:p>
          <a:p>
            <a:pPr lvl="1"/>
            <a:r>
              <a:rPr lang="en-US" sz="2800" dirty="0" smtClean="0"/>
              <a:t>What constitutes modest dress?</a:t>
            </a:r>
          </a:p>
          <a:p>
            <a:pPr lvl="1"/>
            <a:r>
              <a:rPr lang="en-US" sz="2800" dirty="0" smtClean="0"/>
              <a:t>How much giving is considered “generous”?</a:t>
            </a:r>
          </a:p>
          <a:p>
            <a:pPr lvl="1"/>
            <a:r>
              <a:rPr lang="en-US" sz="2800" dirty="0" smtClean="0"/>
              <a:t>How much alcohol is too much?</a:t>
            </a:r>
          </a:p>
          <a:p>
            <a:pPr marL="273050" indent="-273050"/>
            <a:r>
              <a:rPr lang="en-US" sz="3200" dirty="0" smtClean="0"/>
              <a:t>In serious or extreme cases the elders and ultimately the church might need to make a judgment.</a:t>
            </a:r>
          </a:p>
          <a:p>
            <a:pPr marL="273050" indent="-273050"/>
            <a:r>
              <a:rPr lang="en-US" sz="3200" dirty="0" smtClean="0"/>
              <a:t>Other than that, these judgments must be left to the individual believer who will give an account to God in the day of judgment.</a:t>
            </a: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the Word of God</a:t>
            </a:r>
            <a:endParaRPr lang="en-US" dirty="0"/>
          </a:p>
        </p:txBody>
      </p:sp>
      <p:sp>
        <p:nvSpPr>
          <p:cNvPr id="3" name="Content Placeholder 2"/>
          <p:cNvSpPr>
            <a:spLocks noGrp="1"/>
          </p:cNvSpPr>
          <p:nvPr>
            <p:ph idx="1"/>
          </p:nvPr>
        </p:nvSpPr>
        <p:spPr/>
        <p:txBody>
          <a:bodyPr>
            <a:normAutofit/>
          </a:bodyPr>
          <a:lstStyle/>
          <a:p>
            <a:pPr marL="273050" indent="-273050"/>
            <a:r>
              <a:rPr lang="en-US" dirty="0" smtClean="0"/>
              <a:t>It is not enough to hear or study the Word of God – we need to do what it says!</a:t>
            </a:r>
          </a:p>
          <a:p>
            <a:pPr marL="273050" indent="-273050"/>
            <a:r>
              <a:rPr lang="en-US" dirty="0" smtClean="0">
                <a:solidFill>
                  <a:schemeClr val="bg1">
                    <a:lumMod val="50000"/>
                  </a:schemeClr>
                </a:solidFill>
              </a:rPr>
              <a:t>We must be careful to distinguish between what the Word of God </a:t>
            </a:r>
            <a:r>
              <a:rPr lang="en-US" b="1" dirty="0" smtClean="0">
                <a:solidFill>
                  <a:schemeClr val="bg1">
                    <a:lumMod val="50000"/>
                  </a:schemeClr>
                </a:solidFill>
              </a:rPr>
              <a:t>prescribes</a:t>
            </a:r>
            <a:r>
              <a:rPr lang="en-US" dirty="0" smtClean="0">
                <a:solidFill>
                  <a:schemeClr val="bg1">
                    <a:lumMod val="50000"/>
                  </a:schemeClr>
                </a:solidFill>
              </a:rPr>
              <a:t> and what the Word of God merely </a:t>
            </a:r>
            <a:r>
              <a:rPr lang="en-US" b="1" dirty="0" smtClean="0">
                <a:solidFill>
                  <a:schemeClr val="bg1">
                    <a:lumMod val="50000"/>
                  </a:schemeClr>
                </a:solidFill>
              </a:rPr>
              <a:t>describes</a:t>
            </a:r>
            <a:r>
              <a:rPr lang="en-US" dirty="0" smtClean="0">
                <a:solidFill>
                  <a:schemeClr val="bg1">
                    <a:lumMod val="50000"/>
                  </a:schemeClr>
                </a:solidFill>
              </a:rPr>
              <a:t>.</a:t>
            </a:r>
            <a:endParaRPr lang="en-US" b="1" dirty="0" smtClean="0">
              <a:solidFill>
                <a:schemeClr val="bg1">
                  <a:lumMod val="50000"/>
                </a:schemeClr>
              </a:solidFill>
            </a:endParaRPr>
          </a:p>
          <a:p>
            <a:pPr marL="273050" indent="-273050"/>
            <a:r>
              <a:rPr lang="en-US" dirty="0" smtClean="0">
                <a:solidFill>
                  <a:schemeClr val="tx1">
                    <a:lumMod val="50000"/>
                    <a:lumOff val="50000"/>
                  </a:schemeClr>
                </a:solidFill>
              </a:rPr>
              <a:t>We must be careful to distinguish between the teachings of the Word of God and our own personal legalisms and traditions.</a:t>
            </a:r>
          </a:p>
          <a:p>
            <a:pPr marL="273050" indent="-273050"/>
            <a:r>
              <a:rPr lang="en-US" dirty="0" smtClean="0">
                <a:solidFill>
                  <a:schemeClr val="tx1">
                    <a:lumMod val="50000"/>
                    <a:lumOff val="50000"/>
                  </a:schemeClr>
                </a:solidFill>
              </a:rPr>
              <a:t>To apply God’s Word in a balanced and God-honoring way requires wisdom and good judgment.</a:t>
            </a:r>
          </a:p>
          <a:p>
            <a:endParaRPr lang="en-US" dirty="0" smtClean="0"/>
          </a:p>
          <a:p>
            <a:endParaRPr lang="en-US" dirty="0" smtClean="0"/>
          </a:p>
          <a:p>
            <a:endParaRPr lang="en-US" dirty="0"/>
          </a:p>
        </p:txBody>
      </p:sp>
    </p:spTree>
  </p:cSld>
  <p:clrMapOvr>
    <a:masterClrMapping/>
  </p:clrMapOvr>
  <p:transition>
    <p:zo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Autofit/>
          </a:bodyPr>
          <a:lstStyle/>
          <a:p>
            <a:r>
              <a:rPr lang="en-US" sz="4000" b="1" dirty="0" smtClean="0"/>
              <a:t>Just do it!</a:t>
            </a:r>
            <a:endParaRPr lang="en-US" sz="4000" b="1" dirty="0"/>
          </a:p>
        </p:txBody>
      </p:sp>
      <p:sp>
        <p:nvSpPr>
          <p:cNvPr id="3" name="Content Placeholder 2"/>
          <p:cNvSpPr>
            <a:spLocks noGrp="1"/>
          </p:cNvSpPr>
          <p:nvPr>
            <p:ph idx="1"/>
          </p:nvPr>
        </p:nvSpPr>
        <p:spPr/>
        <p:txBody>
          <a:bodyPr>
            <a:normAutofit/>
          </a:bodyPr>
          <a:lstStyle/>
          <a:p>
            <a:pPr marL="287338" indent="-287338"/>
            <a:r>
              <a:rPr lang="en-US" i="1" dirty="0" smtClean="0">
                <a:solidFill>
                  <a:srgbClr val="0070C0"/>
                </a:solidFill>
                <a:latin typeface="Cambria" pitchFamily="18" charset="0"/>
              </a:rPr>
              <a:t>For it is not the </a:t>
            </a:r>
            <a:r>
              <a:rPr lang="en-US" b="1" i="1" dirty="0" smtClean="0">
                <a:solidFill>
                  <a:srgbClr val="0070C0"/>
                </a:solidFill>
                <a:latin typeface="Cambria" pitchFamily="18" charset="0"/>
              </a:rPr>
              <a:t>hearers</a:t>
            </a:r>
            <a:r>
              <a:rPr lang="en-US" i="1" dirty="0" smtClean="0">
                <a:solidFill>
                  <a:srgbClr val="0070C0"/>
                </a:solidFill>
                <a:latin typeface="Cambria" pitchFamily="18" charset="0"/>
              </a:rPr>
              <a:t> of the law who are righteous before God, but the </a:t>
            </a:r>
            <a:r>
              <a:rPr lang="en-US" b="1" i="1" dirty="0" smtClean="0">
                <a:solidFill>
                  <a:srgbClr val="0070C0"/>
                </a:solidFill>
                <a:latin typeface="Cambria" pitchFamily="18" charset="0"/>
              </a:rPr>
              <a:t>doers</a:t>
            </a:r>
            <a:r>
              <a:rPr lang="en-US" i="1" dirty="0" smtClean="0">
                <a:solidFill>
                  <a:srgbClr val="0070C0"/>
                </a:solidFill>
                <a:latin typeface="Cambria" pitchFamily="18" charset="0"/>
              </a:rPr>
              <a:t> of the law who will be justified. </a:t>
            </a:r>
            <a:r>
              <a:rPr lang="en-US" dirty="0" smtClean="0"/>
              <a:t>(Romans 2:13)</a:t>
            </a:r>
          </a:p>
          <a:p>
            <a:pPr marL="287338" indent="-287338"/>
            <a:r>
              <a:rPr lang="en-US" i="1" dirty="0" smtClean="0">
                <a:solidFill>
                  <a:srgbClr val="0070C0"/>
                </a:solidFill>
                <a:latin typeface="Cambria" pitchFamily="18" charset="0"/>
              </a:rPr>
              <a:t>Blessed …are those who </a:t>
            </a:r>
            <a:r>
              <a:rPr lang="en-US" b="1" i="1" dirty="0" smtClean="0">
                <a:solidFill>
                  <a:srgbClr val="0070C0"/>
                </a:solidFill>
                <a:latin typeface="Cambria" pitchFamily="18" charset="0"/>
              </a:rPr>
              <a:t>hear</a:t>
            </a:r>
            <a:r>
              <a:rPr lang="en-US" i="1" dirty="0" smtClean="0">
                <a:solidFill>
                  <a:srgbClr val="0070C0"/>
                </a:solidFill>
                <a:latin typeface="Cambria" pitchFamily="18" charset="0"/>
              </a:rPr>
              <a:t> the word of God and </a:t>
            </a:r>
            <a:r>
              <a:rPr lang="en-US" b="1" i="1" dirty="0" smtClean="0">
                <a:solidFill>
                  <a:srgbClr val="0070C0"/>
                </a:solidFill>
                <a:latin typeface="Cambria" pitchFamily="18" charset="0"/>
              </a:rPr>
              <a:t>keep</a:t>
            </a:r>
            <a:r>
              <a:rPr lang="en-US" i="1" dirty="0" smtClean="0">
                <a:solidFill>
                  <a:srgbClr val="0070C0"/>
                </a:solidFill>
                <a:latin typeface="Cambria" pitchFamily="18" charset="0"/>
              </a:rPr>
              <a:t> it! </a:t>
            </a:r>
            <a:r>
              <a:rPr lang="en-US" dirty="0" smtClean="0"/>
              <a:t>(Luke 11:28)</a:t>
            </a:r>
          </a:p>
          <a:p>
            <a:pPr marL="287338" indent="-287338"/>
            <a:r>
              <a:rPr lang="en-US" b="1" i="1" dirty="0" smtClean="0">
                <a:solidFill>
                  <a:srgbClr val="0070C0"/>
                </a:solidFill>
                <a:latin typeface="Cambria" pitchFamily="18" charset="0"/>
              </a:rPr>
              <a:t>Keeping</a:t>
            </a:r>
            <a:r>
              <a:rPr lang="en-US" i="1" dirty="0" smtClean="0">
                <a:solidFill>
                  <a:srgbClr val="0070C0"/>
                </a:solidFill>
                <a:latin typeface="Cambria" pitchFamily="18" charset="0"/>
              </a:rPr>
              <a:t> God's commands is what counts. </a:t>
            </a:r>
            <a:r>
              <a:rPr lang="en-US" dirty="0" smtClean="0"/>
              <a:t>(1Corinthians 7:19b NIV)</a:t>
            </a:r>
          </a:p>
          <a:p>
            <a:endParaRPr lang="en-US" dirty="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09600"/>
          </a:xfrm>
        </p:spPr>
        <p:txBody>
          <a:bodyPr>
            <a:noAutofit/>
          </a:bodyPr>
          <a:lstStyle/>
          <a:p>
            <a:r>
              <a:rPr lang="en-US" sz="4000" dirty="0"/>
              <a:t>Just do it!</a:t>
            </a:r>
            <a:endParaRPr lang="en-US" sz="4000" b="1" dirty="0"/>
          </a:p>
        </p:txBody>
      </p:sp>
      <p:sp>
        <p:nvSpPr>
          <p:cNvPr id="3" name="Content Placeholder 2"/>
          <p:cNvSpPr>
            <a:spLocks noGrp="1"/>
          </p:cNvSpPr>
          <p:nvPr>
            <p:ph idx="1"/>
          </p:nvPr>
        </p:nvSpPr>
        <p:spPr/>
        <p:txBody>
          <a:bodyPr>
            <a:normAutofit/>
          </a:bodyPr>
          <a:lstStyle/>
          <a:p>
            <a:pPr marL="273050" indent="-273050"/>
            <a:r>
              <a:rPr lang="en-US" baseline="30000" dirty="0" smtClean="0"/>
              <a:t>22</a:t>
            </a:r>
            <a:r>
              <a:rPr lang="en-US" dirty="0" smtClean="0"/>
              <a:t> </a:t>
            </a:r>
            <a:r>
              <a:rPr lang="en-US" i="1" dirty="0" smtClean="0">
                <a:solidFill>
                  <a:srgbClr val="0070C0"/>
                </a:solidFill>
                <a:latin typeface="Cambria" pitchFamily="18" charset="0"/>
              </a:rPr>
              <a:t>Be </a:t>
            </a:r>
            <a:r>
              <a:rPr lang="en-US" b="1" i="1" dirty="0" smtClean="0">
                <a:solidFill>
                  <a:srgbClr val="0070C0"/>
                </a:solidFill>
                <a:latin typeface="Cambria" pitchFamily="18" charset="0"/>
              </a:rPr>
              <a:t>doers</a:t>
            </a:r>
            <a:r>
              <a:rPr lang="en-US" i="1" dirty="0" smtClean="0">
                <a:solidFill>
                  <a:srgbClr val="0070C0"/>
                </a:solidFill>
                <a:latin typeface="Cambria" pitchFamily="18" charset="0"/>
              </a:rPr>
              <a:t> of the word, and </a:t>
            </a:r>
            <a:r>
              <a:rPr lang="en-US" b="1" i="1" dirty="0" smtClean="0">
                <a:solidFill>
                  <a:srgbClr val="0070C0"/>
                </a:solidFill>
                <a:latin typeface="Cambria" pitchFamily="18" charset="0"/>
              </a:rPr>
              <a:t>not hearers only</a:t>
            </a:r>
            <a:r>
              <a:rPr lang="en-US" i="1" dirty="0" smtClean="0">
                <a:solidFill>
                  <a:srgbClr val="0070C0"/>
                </a:solidFill>
                <a:latin typeface="Cambria" pitchFamily="18" charset="0"/>
              </a:rPr>
              <a:t>, deceiving yourselves. </a:t>
            </a:r>
            <a:r>
              <a:rPr lang="en-US" baseline="30000" dirty="0" smtClean="0"/>
              <a:t>23</a:t>
            </a:r>
            <a:r>
              <a:rPr lang="en-US" i="1" dirty="0" smtClean="0">
                <a:solidFill>
                  <a:srgbClr val="0070C0"/>
                </a:solidFill>
                <a:latin typeface="Cambria" pitchFamily="18" charset="0"/>
              </a:rPr>
              <a:t> For if anyone is a hearer of the word and not a doer, he is like a man who looks intently at his natural face in a mirror. </a:t>
            </a:r>
            <a:r>
              <a:rPr lang="en-US" baseline="30000" dirty="0" smtClean="0"/>
              <a:t>24</a:t>
            </a:r>
            <a:r>
              <a:rPr lang="en-US" i="1" dirty="0" smtClean="0">
                <a:solidFill>
                  <a:srgbClr val="0070C0"/>
                </a:solidFill>
                <a:latin typeface="Cambria" pitchFamily="18" charset="0"/>
              </a:rPr>
              <a:t> For he looks at himself and goes away and at once forgets what he was like. </a:t>
            </a:r>
            <a:r>
              <a:rPr lang="en-US" baseline="30000" dirty="0" smtClean="0"/>
              <a:t>25</a:t>
            </a:r>
            <a:r>
              <a:rPr lang="en-US" i="1" dirty="0" smtClean="0">
                <a:solidFill>
                  <a:srgbClr val="0070C0"/>
                </a:solidFill>
                <a:latin typeface="Cambria" pitchFamily="18" charset="0"/>
              </a:rPr>
              <a:t> But the one who looks into the perfect law, the law of liberty, and perseveres, being no hearer who forgets but a doer who acts, he will be blessed in his doing. </a:t>
            </a:r>
            <a:r>
              <a:rPr lang="en-US" dirty="0" smtClean="0"/>
              <a:t> (James 1:22-25)</a:t>
            </a:r>
            <a:endParaRPr lang="en-US" dirty="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lstStyle/>
          <a:p>
            <a:r>
              <a:rPr lang="en-US" b="1" dirty="0" smtClean="0"/>
              <a:t>Background for James 1:22-25</a:t>
            </a:r>
            <a:endParaRPr lang="en-US" b="1" dirty="0"/>
          </a:p>
        </p:txBody>
      </p:sp>
      <p:sp>
        <p:nvSpPr>
          <p:cNvPr id="3" name="Content Placeholder 2"/>
          <p:cNvSpPr>
            <a:spLocks noGrp="1"/>
          </p:cNvSpPr>
          <p:nvPr>
            <p:ph idx="1"/>
          </p:nvPr>
        </p:nvSpPr>
        <p:spPr>
          <a:xfrm>
            <a:off x="457200" y="838200"/>
            <a:ext cx="8229600" cy="6019800"/>
          </a:xfrm>
        </p:spPr>
        <p:txBody>
          <a:bodyPr>
            <a:normAutofit lnSpcReduction="10000"/>
          </a:bodyPr>
          <a:lstStyle/>
          <a:p>
            <a:pPr marL="273050" lvl="0" indent="-273050">
              <a:lnSpc>
                <a:spcPct val="115000"/>
              </a:lnSpc>
              <a:spcBef>
                <a:spcPts val="0"/>
              </a:spcBef>
              <a:buFont typeface="Symbol"/>
              <a:buChar char=""/>
            </a:pPr>
            <a:r>
              <a:rPr lang="en-US" sz="3000" dirty="0" smtClean="0">
                <a:ea typeface="Calibri"/>
                <a:cs typeface="Times New Roman"/>
              </a:rPr>
              <a:t>James, half brother of Jesus and an apostle, is writing to Jewish believers living outside of Israel (James 1:1).</a:t>
            </a:r>
          </a:p>
          <a:p>
            <a:pPr marL="273050" lvl="0" indent="-273050">
              <a:lnSpc>
                <a:spcPct val="115000"/>
              </a:lnSpc>
              <a:spcBef>
                <a:spcPts val="0"/>
              </a:spcBef>
              <a:buFont typeface="Symbol"/>
              <a:buChar char=""/>
            </a:pPr>
            <a:r>
              <a:rPr lang="en-US" sz="3000" dirty="0" smtClean="0">
                <a:ea typeface="Calibri"/>
                <a:cs typeface="Times New Roman"/>
              </a:rPr>
              <a:t>When we look through the book of James, we find evidence that those to whom James is writing were being influenced by the sinful world around them: </a:t>
            </a:r>
          </a:p>
          <a:p>
            <a:pPr marL="830834" lvl="1" indent="-273050">
              <a:lnSpc>
                <a:spcPct val="115000"/>
              </a:lnSpc>
              <a:buFont typeface="Symbol"/>
              <a:buChar char=""/>
            </a:pPr>
            <a:r>
              <a:rPr lang="en-US" sz="2600" i="1" dirty="0" smtClean="0">
                <a:solidFill>
                  <a:srgbClr val="0070C0"/>
                </a:solidFill>
                <a:latin typeface="Cambria"/>
                <a:ea typeface="Calibri"/>
                <a:cs typeface="Times New Roman"/>
              </a:rPr>
              <a:t>Religion that is pure and undefiled before God, the Father, is this: to visit orphans and widows in their affliction, and to </a:t>
            </a:r>
            <a:r>
              <a:rPr lang="en-US" sz="2600" b="1" i="1" dirty="0" smtClean="0">
                <a:solidFill>
                  <a:srgbClr val="0070C0"/>
                </a:solidFill>
                <a:latin typeface="Cambria"/>
                <a:ea typeface="Calibri"/>
                <a:cs typeface="Times New Roman"/>
              </a:rPr>
              <a:t>keep oneself unstained from the world</a:t>
            </a:r>
            <a:r>
              <a:rPr lang="en-US" sz="2600" i="1" dirty="0" smtClean="0">
                <a:solidFill>
                  <a:srgbClr val="0070C0"/>
                </a:solidFill>
                <a:latin typeface="Cambria"/>
                <a:ea typeface="Calibri"/>
                <a:cs typeface="Times New Roman"/>
              </a:rPr>
              <a:t>. </a:t>
            </a:r>
            <a:r>
              <a:rPr lang="en-US" sz="2600" dirty="0" smtClean="0">
                <a:ea typeface="Calibri"/>
                <a:cs typeface="Times New Roman"/>
              </a:rPr>
              <a:t>(James 1:27)</a:t>
            </a:r>
          </a:p>
          <a:p>
            <a:pPr marL="830834" lvl="1" indent="-273050">
              <a:lnSpc>
                <a:spcPct val="115000"/>
              </a:lnSpc>
              <a:buFont typeface="Symbol"/>
              <a:buChar char=""/>
            </a:pPr>
            <a:r>
              <a:rPr lang="en-US" sz="2600" i="1" dirty="0" smtClean="0">
                <a:solidFill>
                  <a:srgbClr val="0070C0"/>
                </a:solidFill>
                <a:latin typeface="Cambria"/>
                <a:ea typeface="Calibri"/>
                <a:cs typeface="Times New Roman"/>
              </a:rPr>
              <a:t>Whoever wishes to be a </a:t>
            </a:r>
            <a:r>
              <a:rPr lang="en-US" sz="2600" b="1" i="1" dirty="0" smtClean="0">
                <a:solidFill>
                  <a:srgbClr val="0070C0"/>
                </a:solidFill>
                <a:latin typeface="Cambria"/>
                <a:ea typeface="Calibri"/>
                <a:cs typeface="Times New Roman"/>
              </a:rPr>
              <a:t>friend of the world</a:t>
            </a:r>
            <a:r>
              <a:rPr lang="en-US" sz="2600" i="1" dirty="0" smtClean="0">
                <a:solidFill>
                  <a:srgbClr val="0070C0"/>
                </a:solidFill>
                <a:latin typeface="Cambria"/>
                <a:ea typeface="Calibri"/>
                <a:cs typeface="Times New Roman"/>
              </a:rPr>
              <a:t> makes himself an </a:t>
            </a:r>
            <a:r>
              <a:rPr lang="en-US" sz="2600" b="1" i="1" dirty="0" smtClean="0">
                <a:solidFill>
                  <a:srgbClr val="0070C0"/>
                </a:solidFill>
                <a:latin typeface="Cambria"/>
                <a:ea typeface="Calibri"/>
                <a:cs typeface="Times New Roman"/>
              </a:rPr>
              <a:t>enemy of God</a:t>
            </a:r>
            <a:r>
              <a:rPr lang="en-US" sz="2600" i="1" dirty="0" smtClean="0">
                <a:solidFill>
                  <a:srgbClr val="0070C0"/>
                </a:solidFill>
                <a:latin typeface="Cambria"/>
                <a:ea typeface="Calibri"/>
                <a:cs typeface="Times New Roman"/>
              </a:rPr>
              <a:t>. </a:t>
            </a:r>
            <a:r>
              <a:rPr lang="en-US" sz="2600" dirty="0" smtClean="0">
                <a:ea typeface="Calibri"/>
                <a:cs typeface="Times New Roman"/>
              </a:rPr>
              <a:t>(James 4:4b)</a:t>
            </a:r>
          </a:p>
          <a:p>
            <a:pPr marL="830834" lvl="1" indent="-273050">
              <a:lnSpc>
                <a:spcPct val="115000"/>
              </a:lnSpc>
              <a:buFont typeface="Symbol"/>
              <a:buChar char=""/>
            </a:pPr>
            <a:endParaRPr lang="en-US" dirty="0" smtClean="0">
              <a:ea typeface="Calibri"/>
              <a:cs typeface="Times New Roman"/>
            </a:endParaRP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Background for James 1:22-25</a:t>
            </a:r>
            <a:endParaRPr lang="en-US" b="1" dirty="0"/>
          </a:p>
        </p:txBody>
      </p:sp>
      <p:sp>
        <p:nvSpPr>
          <p:cNvPr id="3" name="Content Placeholder 2"/>
          <p:cNvSpPr>
            <a:spLocks noGrp="1"/>
          </p:cNvSpPr>
          <p:nvPr>
            <p:ph idx="1"/>
          </p:nvPr>
        </p:nvSpPr>
        <p:spPr>
          <a:xfrm>
            <a:off x="457200" y="990600"/>
            <a:ext cx="8229600" cy="5135563"/>
          </a:xfrm>
        </p:spPr>
        <p:txBody>
          <a:bodyPr>
            <a:normAutofit/>
          </a:bodyPr>
          <a:lstStyle/>
          <a:p>
            <a:pPr marL="273050" lvl="0" indent="-273050">
              <a:lnSpc>
                <a:spcPct val="115000"/>
              </a:lnSpc>
              <a:spcBef>
                <a:spcPts val="0"/>
              </a:spcBef>
              <a:buFont typeface="Symbol"/>
              <a:buChar char=""/>
            </a:pPr>
            <a:r>
              <a:rPr lang="en-US" dirty="0" smtClean="0">
                <a:ea typeface="Calibri"/>
                <a:cs typeface="Times New Roman"/>
              </a:rPr>
              <a:t>It seems that because of the world’s bad influence on James's original readers, they were in danger of becoming “</a:t>
            </a:r>
            <a:r>
              <a:rPr lang="en-US" b="1" i="1" dirty="0" smtClean="0">
                <a:solidFill>
                  <a:srgbClr val="0070C0"/>
                </a:solidFill>
                <a:latin typeface="Cambria"/>
                <a:ea typeface="Calibri"/>
                <a:cs typeface="Times New Roman"/>
              </a:rPr>
              <a:t>double-minded</a:t>
            </a:r>
            <a:r>
              <a:rPr lang="en-US" dirty="0" smtClean="0">
                <a:ea typeface="Calibri"/>
                <a:cs typeface="Times New Roman"/>
              </a:rPr>
              <a:t>” or </a:t>
            </a:r>
            <a:r>
              <a:rPr lang="en-US" b="1" dirty="0" smtClean="0">
                <a:ea typeface="Calibri"/>
                <a:cs typeface="Times New Roman"/>
              </a:rPr>
              <a:t>spiritual schizophrenics</a:t>
            </a:r>
            <a:r>
              <a:rPr lang="en-US" dirty="0" smtClean="0">
                <a:ea typeface="Calibri"/>
                <a:cs typeface="Times New Roman"/>
              </a:rPr>
              <a:t>!</a:t>
            </a:r>
          </a:p>
          <a:p>
            <a:pPr marL="830834" lvl="1" indent="-273050">
              <a:lnSpc>
                <a:spcPct val="115000"/>
              </a:lnSpc>
              <a:buFont typeface="Symbol"/>
              <a:buChar char=""/>
            </a:pPr>
            <a:r>
              <a:rPr lang="en-US" sz="2600" i="1" dirty="0" smtClean="0">
                <a:solidFill>
                  <a:srgbClr val="0070C0"/>
                </a:solidFill>
                <a:latin typeface="Cambria"/>
                <a:ea typeface="Calibri"/>
                <a:cs typeface="Times New Roman"/>
              </a:rPr>
              <a:t>He is a </a:t>
            </a:r>
            <a:r>
              <a:rPr lang="en-US" sz="2600" b="1" i="1" dirty="0" smtClean="0">
                <a:solidFill>
                  <a:srgbClr val="0070C0"/>
                </a:solidFill>
                <a:latin typeface="Cambria"/>
                <a:ea typeface="Calibri"/>
                <a:cs typeface="Times New Roman"/>
              </a:rPr>
              <a:t>double-minded</a:t>
            </a:r>
            <a:r>
              <a:rPr lang="en-US" sz="2600" i="1" dirty="0" smtClean="0">
                <a:solidFill>
                  <a:srgbClr val="0070C0"/>
                </a:solidFill>
                <a:latin typeface="Cambria"/>
                <a:ea typeface="Calibri"/>
                <a:cs typeface="Times New Roman"/>
              </a:rPr>
              <a:t> man, unstable in all his ways. </a:t>
            </a:r>
            <a:r>
              <a:rPr lang="en-US" sz="2600" dirty="0" smtClean="0">
                <a:ea typeface="Calibri"/>
                <a:cs typeface="Times New Roman"/>
              </a:rPr>
              <a:t>(James 1:8)</a:t>
            </a:r>
          </a:p>
          <a:p>
            <a:pPr marL="830834" lvl="1" indent="-273050">
              <a:lnSpc>
                <a:spcPct val="115000"/>
              </a:lnSpc>
              <a:buFont typeface="Symbol"/>
              <a:buChar char=""/>
            </a:pPr>
            <a:r>
              <a:rPr lang="en-US" sz="2600" i="1" dirty="0" smtClean="0">
                <a:solidFill>
                  <a:srgbClr val="0070C0"/>
                </a:solidFill>
                <a:latin typeface="Cambria"/>
                <a:ea typeface="Calibri"/>
                <a:cs typeface="Times New Roman"/>
              </a:rPr>
              <a:t>Cleanse your hands, you sinners, and purify your hearts, you </a:t>
            </a:r>
            <a:r>
              <a:rPr lang="en-US" sz="2600" b="1" i="1" dirty="0" smtClean="0">
                <a:solidFill>
                  <a:srgbClr val="0070C0"/>
                </a:solidFill>
                <a:latin typeface="Cambria"/>
                <a:ea typeface="Calibri"/>
                <a:cs typeface="Times New Roman"/>
              </a:rPr>
              <a:t>double-minded</a:t>
            </a:r>
            <a:r>
              <a:rPr lang="en-US" sz="2600" i="1" dirty="0" smtClean="0">
                <a:solidFill>
                  <a:srgbClr val="0070C0"/>
                </a:solidFill>
                <a:latin typeface="Cambria"/>
                <a:ea typeface="Calibri"/>
                <a:cs typeface="Times New Roman"/>
              </a:rPr>
              <a:t>. </a:t>
            </a:r>
            <a:r>
              <a:rPr lang="en-US" sz="2600" dirty="0" smtClean="0">
                <a:ea typeface="Calibri"/>
                <a:cs typeface="Times New Roman"/>
              </a:rPr>
              <a:t>(James 4:8b )</a:t>
            </a:r>
          </a:p>
          <a:p>
            <a:endParaRPr lang="en-US" dirty="0"/>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dirty="0" smtClean="0"/>
              <a:t>Analysis of James 1:22-25</a:t>
            </a:r>
            <a:endParaRPr lang="en-US" b="1" dirty="0"/>
          </a:p>
        </p:txBody>
      </p:sp>
      <p:sp>
        <p:nvSpPr>
          <p:cNvPr id="3" name="Content Placeholder 2"/>
          <p:cNvSpPr>
            <a:spLocks noGrp="1"/>
          </p:cNvSpPr>
          <p:nvPr>
            <p:ph idx="1"/>
          </p:nvPr>
        </p:nvSpPr>
        <p:spPr>
          <a:xfrm>
            <a:off x="457200" y="914400"/>
            <a:ext cx="8229600" cy="5867400"/>
          </a:xfrm>
        </p:spPr>
        <p:txBody>
          <a:bodyPr>
            <a:normAutofit/>
          </a:bodyPr>
          <a:lstStyle/>
          <a:p>
            <a:pPr marL="273050" indent="-273050"/>
            <a:r>
              <a:rPr lang="en-US" dirty="0" smtClean="0">
                <a:ea typeface="Calibri"/>
                <a:cs typeface="Times New Roman"/>
              </a:rPr>
              <a:t>James begins by giving a </a:t>
            </a:r>
            <a:r>
              <a:rPr lang="en-US" b="1" dirty="0" smtClean="0">
                <a:ea typeface="Calibri"/>
                <a:cs typeface="Times New Roman"/>
              </a:rPr>
              <a:t>command</a:t>
            </a:r>
            <a:r>
              <a:rPr lang="en-US" dirty="0" smtClean="0">
                <a:ea typeface="Calibri"/>
                <a:cs typeface="Times New Roman"/>
              </a:rPr>
              <a:t>: </a:t>
            </a:r>
            <a:r>
              <a:rPr lang="en-US" i="1" dirty="0" smtClean="0">
                <a:solidFill>
                  <a:srgbClr val="0070C0"/>
                </a:solidFill>
                <a:latin typeface="Cambria" pitchFamily="18" charset="0"/>
              </a:rPr>
              <a:t>Be doers of the word, and not hearers only, deceiving yourselves</a:t>
            </a:r>
            <a:r>
              <a:rPr lang="en-US" i="1" dirty="0" smtClean="0">
                <a:solidFill>
                  <a:srgbClr val="0070C0"/>
                </a:solidFill>
                <a:latin typeface="Cambria"/>
                <a:ea typeface="Calibri"/>
                <a:cs typeface="Times New Roman"/>
              </a:rPr>
              <a:t>. </a:t>
            </a:r>
            <a:r>
              <a:rPr lang="en-US" dirty="0" smtClean="0">
                <a:ea typeface="Calibri"/>
                <a:cs typeface="Times New Roman"/>
              </a:rPr>
              <a:t>(James 1:22)</a:t>
            </a:r>
            <a:endParaRPr lang="en-US" i="1" dirty="0" smtClean="0">
              <a:solidFill>
                <a:srgbClr val="0070C0"/>
              </a:solidFill>
              <a:latin typeface="Cambria"/>
              <a:ea typeface="Calibri"/>
              <a:cs typeface="Times New Roman"/>
            </a:endParaRPr>
          </a:p>
          <a:p>
            <a:pPr marL="273050" indent="-273050"/>
            <a:r>
              <a:rPr lang="en-US" dirty="0" smtClean="0">
                <a:ea typeface="Calibri"/>
                <a:cs typeface="Times New Roman"/>
              </a:rPr>
              <a:t>Notice that James does not condemn us for </a:t>
            </a:r>
            <a:r>
              <a:rPr lang="en-US" b="1" i="1" dirty="0" smtClean="0">
                <a:ea typeface="Calibri"/>
                <a:cs typeface="Times New Roman"/>
              </a:rPr>
              <a:t>listening</a:t>
            </a:r>
            <a:r>
              <a:rPr lang="en-US" dirty="0" smtClean="0">
                <a:ea typeface="Calibri"/>
                <a:cs typeface="Times New Roman"/>
              </a:rPr>
              <a:t> to the Word of God – you have to first listen to (study, read, etc.) the Word of God in order to obey it!</a:t>
            </a:r>
            <a:endParaRPr lang="en-US" sz="2600" dirty="0" smtClean="0">
              <a:ea typeface="Calibri"/>
              <a:cs typeface="Times New Roman"/>
            </a:endParaRPr>
          </a:p>
          <a:p>
            <a:pPr marL="273050" indent="-273050"/>
            <a:r>
              <a:rPr lang="en-US" dirty="0" smtClean="0">
                <a:ea typeface="Calibri"/>
                <a:cs typeface="Times New Roman"/>
              </a:rPr>
              <a:t>What James condemns is </a:t>
            </a:r>
            <a:r>
              <a:rPr lang="en-US" b="1" i="1" dirty="0" smtClean="0">
                <a:ea typeface="Calibri"/>
                <a:cs typeface="Times New Roman"/>
              </a:rPr>
              <a:t>only </a:t>
            </a:r>
            <a:r>
              <a:rPr lang="en-US" dirty="0" smtClean="0">
                <a:ea typeface="Calibri"/>
                <a:cs typeface="Times New Roman"/>
              </a:rPr>
              <a:t>hearing the Word of God and </a:t>
            </a:r>
            <a:r>
              <a:rPr lang="en-US" b="1" i="1" dirty="0" smtClean="0">
                <a:ea typeface="Calibri"/>
                <a:cs typeface="Times New Roman"/>
              </a:rPr>
              <a:t>not doing</a:t>
            </a:r>
            <a:r>
              <a:rPr lang="en-US" dirty="0" smtClean="0">
                <a:ea typeface="Calibri"/>
                <a:cs typeface="Times New Roman"/>
              </a:rPr>
              <a:t> what it says. </a:t>
            </a:r>
          </a:p>
          <a:p>
            <a:pPr marL="273050" indent="-273050"/>
            <a:r>
              <a:rPr lang="en-US" dirty="0" smtClean="0">
                <a:ea typeface="Calibri"/>
                <a:cs typeface="Times New Roman"/>
              </a:rPr>
              <a:t>Can this happen today? Yes!</a:t>
            </a:r>
            <a:endParaRPr lang="en-US" sz="2600" dirty="0" smtClean="0">
              <a:ea typeface="Calibri"/>
              <a:cs typeface="Times New Roman"/>
            </a:endParaRPr>
          </a:p>
          <a:p>
            <a:pPr marL="830834" lvl="1" indent="-273050"/>
            <a:r>
              <a:rPr lang="en-US" sz="2600" dirty="0" smtClean="0">
                <a:ea typeface="Calibri"/>
                <a:cs typeface="Times New Roman"/>
              </a:rPr>
              <a:t>This can happen in church or in personal Bible study:</a:t>
            </a:r>
          </a:p>
          <a:p>
            <a:pPr marL="1086866" lvl="2" indent="-273050"/>
            <a:r>
              <a:rPr lang="en-US" sz="2400" dirty="0" smtClean="0">
                <a:ea typeface="Calibri"/>
                <a:cs typeface="Times New Roman"/>
              </a:rPr>
              <a:t>Analyzing the a passage of the Bible but not applying it</a:t>
            </a:r>
          </a:p>
          <a:p>
            <a:pPr marL="1086866" lvl="2" indent="-273050"/>
            <a:r>
              <a:rPr lang="en-US" sz="2400" dirty="0" smtClean="0">
                <a:ea typeface="Calibri"/>
                <a:cs typeface="Times New Roman"/>
              </a:rPr>
              <a:t>Feeling guilty but not ever making any actual changes</a:t>
            </a:r>
          </a:p>
          <a:p>
            <a:pPr marL="1086866" lvl="2" indent="-273050"/>
            <a:r>
              <a:rPr lang="en-US" sz="2400" dirty="0" smtClean="0">
                <a:ea typeface="Calibri"/>
                <a:cs typeface="Times New Roman"/>
              </a:rPr>
              <a:t>Agreeing with what is said but never actually doing it</a:t>
            </a:r>
          </a:p>
        </p:txBody>
      </p:sp>
    </p:spTree>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7" dur="500" fill="hold"/>
                                        <p:tgtEl>
                                          <p:spTgt spid="3">
                                            <p:txEl>
                                              <p:pRg st="7" end="7"/>
                                            </p:txEl>
                                          </p:spTgt>
                                        </p:tgtEl>
                                        <p:attrNameLst>
                                          <p:attrName>ppt_h</p:attrName>
                                        </p:attrNameLst>
                                      </p:cBhvr>
                                      <p:tavLst>
                                        <p:tav tm="0">
                                          <p:val>
                                            <p:fltVal val="0"/>
                                          </p:val>
                                        </p:tav>
                                        <p:tav tm="100000">
                                          <p:val>
                                            <p:strVal val="#ppt_h"/>
                                          </p:val>
                                        </p:tav>
                                      </p:tavLst>
                                    </p:anim>
                                    <p:animEffect transition="in" filter="fade">
                                      <p:cBhvr>
                                        <p:cTn id="58"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Human">
  <a:themeElements>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fontScheme name="Human">
      <a:majorFont>
        <a:latin typeface="Candara"/>
        <a:ea typeface=""/>
        <a:cs typeface=""/>
        <a:font script="Jpan" typeface="ＭＳ Ｐゴシック"/>
        <a:font script="Hang" typeface="HY견명조"/>
        <a:font script="Hans" typeface="华文新魏"/>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Human">
      <a:fillStyleLst>
        <a:solidFill>
          <a:schemeClr val="phClr"/>
        </a:solidFill>
        <a:gradFill>
          <a:gsLst>
            <a:gs pos="0">
              <a:schemeClr val="phClr">
                <a:tint val="30000"/>
                <a:satMod val="175000"/>
              </a:schemeClr>
            </a:gs>
            <a:gs pos="50000">
              <a:schemeClr val="phClr">
                <a:tint val="55000"/>
                <a:satMod val="200000"/>
              </a:schemeClr>
            </a:gs>
            <a:gs pos="70000">
              <a:schemeClr val="phClr">
                <a:tint val="70000"/>
                <a:satMod val="175000"/>
              </a:schemeClr>
            </a:gs>
            <a:gs pos="100000">
              <a:schemeClr val="phClr">
                <a:tint val="85000"/>
                <a:satMod val="175000"/>
              </a:schemeClr>
            </a:gs>
          </a:gsLst>
          <a:lin ang="8000000" scaled="1"/>
        </a:gradFill>
        <a:gradFill>
          <a:gsLst>
            <a:gs pos="0">
              <a:schemeClr val="phClr">
                <a:shade val="100000"/>
                <a:satMod val="140000"/>
              </a:schemeClr>
            </a:gs>
            <a:gs pos="40000">
              <a:schemeClr val="phClr">
                <a:shade val="65000"/>
                <a:satMod val="140000"/>
              </a:schemeClr>
            </a:gs>
            <a:gs pos="70000">
              <a:schemeClr val="phClr">
                <a:shade val="40000"/>
                <a:satMod val="115000"/>
              </a:schemeClr>
            </a:gs>
            <a:gs pos="100000">
              <a:schemeClr val="phClr">
                <a:shade val="20000"/>
                <a:satMod val="115000"/>
              </a:schemeClr>
            </a:gs>
          </a:gsLst>
          <a:lin ang="8000000" scaled="1"/>
        </a:gradFill>
      </a:fillStyleLst>
      <a:lnStyleLst>
        <a:ln w="5000" cap="rnd" cmpd="sng" algn="ctr">
          <a:solidFill>
            <a:schemeClr val="phClr"/>
          </a:solidFill>
          <a:prstDash val="solid"/>
        </a:ln>
        <a:ln w="12700" cap="rnd" cmpd="sng" algn="ctr">
          <a:solidFill>
            <a:schemeClr val="phClr"/>
          </a:solidFill>
          <a:prstDash val="solid"/>
        </a:ln>
        <a:ln w="28100" cap="rnd" cmpd="sng" algn="ctr">
          <a:solidFill>
            <a:schemeClr val="phClr"/>
          </a:solidFill>
          <a:prstDash val="solid"/>
        </a:ln>
      </a:lnStyleLst>
      <a:effectStyleLst>
        <a:effectStyle>
          <a:effectLst>
            <a:outerShdw blurRad="39000" dist="25400" dir="9000000" rotWithShape="0">
              <a:srgbClr val="1A0000">
                <a:alpha val="35000"/>
              </a:srgbClr>
            </a:outerShdw>
          </a:effectLst>
        </a:effectStyle>
        <a:effectStyle>
          <a:effectLst>
            <a:outerShdw blurRad="39000" dist="25400" dir="9000000" rotWithShape="0">
              <a:srgbClr val="1A0000">
                <a:alpha val="40000"/>
              </a:srgbClr>
            </a:outerShdw>
          </a:effectLst>
        </a:effectStyle>
        <a:effectStyle>
          <a:effectLst>
            <a:outerShdw blurRad="39000" dist="25400" dir="9000000" rotWithShape="0">
              <a:srgbClr val="000000">
                <a:alpha val="40000"/>
              </a:srgbClr>
            </a:outerShdw>
          </a:effectLst>
          <a:scene3d>
            <a:camera prst="orthographicFront">
              <a:rot lat="0" lon="0" rev="0"/>
            </a:camera>
            <a:lightRig rig="brightRoom" dir="tr">
              <a:rot lat="0" lon="0" rev="3540000"/>
            </a:lightRig>
          </a:scene3d>
          <a:sp3d prstMaterial="matte">
            <a:bevelT w="190500" h="44450" prst="cross"/>
          </a:sp3d>
        </a:effectStyle>
      </a:effectStyleLst>
      <a:bgFillStyleLst>
        <a:solidFill>
          <a:schemeClr val="phClr"/>
        </a:solidFill>
        <a:gradFill rotWithShape="1">
          <a:gsLst>
            <a:gs pos="0">
              <a:schemeClr val="phClr">
                <a:tint val="85000"/>
                <a:satMod val="275000"/>
              </a:schemeClr>
            </a:gs>
            <a:gs pos="3000">
              <a:schemeClr val="phClr">
                <a:tint val="87000"/>
                <a:satMod val="275000"/>
              </a:schemeClr>
            </a:gs>
            <a:gs pos="10000">
              <a:schemeClr val="phClr">
                <a:tint val="90000"/>
                <a:satMod val="275000"/>
              </a:schemeClr>
            </a:gs>
            <a:gs pos="70000">
              <a:schemeClr val="phClr">
                <a:shade val="38000"/>
                <a:satMod val="275000"/>
              </a:schemeClr>
            </a:gs>
            <a:gs pos="90000">
              <a:schemeClr val="phClr">
                <a:shade val="25000"/>
                <a:satMod val="300000"/>
              </a:schemeClr>
            </a:gs>
            <a:gs pos="100000">
              <a:schemeClr val="phClr">
                <a:shade val="22000"/>
                <a:satMod val="300000"/>
              </a:schemeClr>
            </a:gs>
          </a:gsLst>
          <a:path path="circle">
            <a:fillToRect l="60000" t="-3300" b="200000"/>
          </a:path>
        </a:gradFill>
        <a:gradFill rotWithShape="1">
          <a:gsLst>
            <a:gs pos="0">
              <a:schemeClr val="phClr">
                <a:tint val="57000"/>
                <a:satMod val="400000"/>
              </a:schemeClr>
            </a:gs>
            <a:gs pos="100000">
              <a:schemeClr val="phClr">
                <a:tint val="87000"/>
                <a:shade val="40000"/>
                <a:satMod val="5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0.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1.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2.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3.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4.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5.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6.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7.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8.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19.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2.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20.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3.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4.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5.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6.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7.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8.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ppt/theme/themeOverride9.xml><?xml version="1.0" encoding="utf-8"?>
<a:themeOverride xmlns:a="http://schemas.openxmlformats.org/drawingml/2006/main">
  <a:clrScheme name="Human">
    <a:dk1>
      <a:sysClr val="windowText" lastClr="000000"/>
    </a:dk1>
    <a:lt1>
      <a:sysClr val="window" lastClr="FFFFFF"/>
    </a:lt1>
    <a:dk2>
      <a:srgbClr val="795339"/>
    </a:dk2>
    <a:lt2>
      <a:srgbClr val="F7EEDD"/>
    </a:lt2>
    <a:accent1>
      <a:srgbClr val="AD2E27"/>
    </a:accent1>
    <a:accent2>
      <a:srgbClr val="3F3D66"/>
    </a:accent2>
    <a:accent3>
      <a:srgbClr val="17517A"/>
    </a:accent3>
    <a:accent4>
      <a:srgbClr val="877E48"/>
    </a:accent4>
    <a:accent5>
      <a:srgbClr val="AF8B1E"/>
    </a:accent5>
    <a:accent6>
      <a:srgbClr val="A35E21"/>
    </a:accent6>
    <a:hlink>
      <a:srgbClr val="9B7300"/>
    </a:hlink>
    <a:folHlink>
      <a:srgbClr val="D6A73B"/>
    </a:folHlink>
  </a:clrScheme>
</a:themeOverride>
</file>

<file path=docProps/app.xml><?xml version="1.0" encoding="utf-8"?>
<Properties xmlns="http://schemas.openxmlformats.org/officeDocument/2006/extended-properties" xmlns:vt="http://schemas.openxmlformats.org/officeDocument/2006/docPropsVTypes">
  <TotalTime>6048</TotalTime>
  <Words>2695</Words>
  <Application>Microsoft Office PowerPoint</Application>
  <PresentationFormat>On-screen Show (4:3)</PresentationFormat>
  <Paragraphs>181</Paragraphs>
  <Slides>31</Slides>
  <Notes>1</Notes>
  <HiddenSlides>0</HiddenSlides>
  <MMClips>0</MMClips>
  <ScaleCrop>false</ScaleCrop>
  <HeadingPairs>
    <vt:vector size="6" baseType="variant">
      <vt:variant>
        <vt:lpstr>Theme</vt:lpstr>
      </vt:variant>
      <vt:variant>
        <vt:i4>2</vt:i4>
      </vt:variant>
      <vt:variant>
        <vt:lpstr>Embedded OLE Servers</vt:lpstr>
      </vt:variant>
      <vt:variant>
        <vt:i4>0</vt:i4>
      </vt:variant>
      <vt:variant>
        <vt:lpstr>Slide Titles</vt:lpstr>
      </vt:variant>
      <vt:variant>
        <vt:i4>31</vt:i4>
      </vt:variant>
    </vt:vector>
  </HeadingPairs>
  <TitlesOfParts>
    <vt:vector size="33" baseType="lpstr">
      <vt:lpstr>Office Theme</vt:lpstr>
      <vt:lpstr>Human</vt:lpstr>
      <vt:lpstr>Slide 1</vt:lpstr>
      <vt:lpstr>Applying the Word of God</vt:lpstr>
      <vt:lpstr>Applying the Word of God</vt:lpstr>
      <vt:lpstr>Applying the Word of God</vt:lpstr>
      <vt:lpstr>Just do it!</vt:lpstr>
      <vt:lpstr>Just do it!</vt:lpstr>
      <vt:lpstr>Background for James 1:22-25</vt:lpstr>
      <vt:lpstr>Background for James 1:22-25</vt:lpstr>
      <vt:lpstr>Analysis of James 1:22-25</vt:lpstr>
      <vt:lpstr>Analysis of James 1:22-25</vt:lpstr>
      <vt:lpstr>Analysis of James 1:22-25</vt:lpstr>
      <vt:lpstr>Analysis of James 1:22-25</vt:lpstr>
      <vt:lpstr>Analysis of James 1:22-25</vt:lpstr>
      <vt:lpstr>Applying the Word of God</vt:lpstr>
      <vt:lpstr>Prescriptive Versus Descriptive</vt:lpstr>
      <vt:lpstr>Prescriptive Versus Descriptive</vt:lpstr>
      <vt:lpstr>Prescriptive Versus Descriptive</vt:lpstr>
      <vt:lpstr>Applying the Word of God</vt:lpstr>
      <vt:lpstr>Distinguishing Between God’s Word and Our Own Personal Legalisms</vt:lpstr>
      <vt:lpstr>Distinguishing Between God’s Word and Our Own Personal Legalisms</vt:lpstr>
      <vt:lpstr>Distinguishing Between God’s Word and Our Own Personal Legalisms</vt:lpstr>
      <vt:lpstr>Distinguishing Between God’s Word and Our Own Personal Legalisms</vt:lpstr>
      <vt:lpstr>Personal Legalisms Can Be Helpful</vt:lpstr>
      <vt:lpstr>Personal Legalisms Can Be Helpful</vt:lpstr>
      <vt:lpstr>Personal Legalisms Can Be Helpful</vt:lpstr>
      <vt:lpstr>Some Cautions About  Personal Legalisms</vt:lpstr>
      <vt:lpstr>Some Cautions About  Personal Legalisms</vt:lpstr>
      <vt:lpstr>Distinguishing Between God’s Word and Our Own Personal Legalisms</vt:lpstr>
      <vt:lpstr>Applying the Word of God</vt:lpstr>
      <vt:lpstr>The Need for Wisdom and Judgment</vt:lpstr>
      <vt:lpstr>The Need for Wisdom and Judgment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Applying the Word of God</dc:title>
  <dc:creator>rsconnolly</dc:creator>
  <cp:lastModifiedBy>rsconnolly</cp:lastModifiedBy>
  <cp:revision>261</cp:revision>
  <dcterms:created xsi:type="dcterms:W3CDTF">2010-04-23T01:17:44Z</dcterms:created>
  <dcterms:modified xsi:type="dcterms:W3CDTF">2012-09-09T14:13:06Z</dcterms:modified>
</cp:coreProperties>
</file>