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0"/>
  </p:notesMasterIdLst>
  <p:sldIdLst>
    <p:sldId id="4503" r:id="rId5"/>
    <p:sldId id="256" r:id="rId6"/>
    <p:sldId id="257" r:id="rId7"/>
    <p:sldId id="259" r:id="rId8"/>
    <p:sldId id="258" r:id="rId9"/>
    <p:sldId id="260" r:id="rId10"/>
    <p:sldId id="261" r:id="rId11"/>
    <p:sldId id="262" r:id="rId12"/>
    <p:sldId id="263" r:id="rId13"/>
    <p:sldId id="4504" r:id="rId14"/>
    <p:sldId id="4506" r:id="rId15"/>
    <p:sldId id="4505" r:id="rId16"/>
    <p:sldId id="4507" r:id="rId17"/>
    <p:sldId id="4508" r:id="rId18"/>
    <p:sldId id="4509" r:id="rId19"/>
    <p:sldId id="4510" r:id="rId20"/>
    <p:sldId id="4511" r:id="rId21"/>
    <p:sldId id="4512" r:id="rId22"/>
    <p:sldId id="4513" r:id="rId23"/>
    <p:sldId id="4515" r:id="rId24"/>
    <p:sldId id="4516" r:id="rId25"/>
    <p:sldId id="4517" r:id="rId26"/>
    <p:sldId id="4518" r:id="rId27"/>
    <p:sldId id="4519" r:id="rId28"/>
    <p:sldId id="4520" r:id="rId29"/>
    <p:sldId id="4526" r:id="rId30"/>
    <p:sldId id="4521" r:id="rId31"/>
    <p:sldId id="4525" r:id="rId32"/>
    <p:sldId id="4527" r:id="rId33"/>
    <p:sldId id="4528" r:id="rId34"/>
    <p:sldId id="4523" r:id="rId35"/>
    <p:sldId id="4529" r:id="rId36"/>
    <p:sldId id="3224" r:id="rId37"/>
    <p:sldId id="3225" r:id="rId38"/>
    <p:sldId id="4530" r:id="rId3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07" d="100"/>
          <a:sy n="107"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10/31/2021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0853">
              <a:defRPr/>
            </a:pPr>
            <a:fld id="{15D63987-A83F-4245-81BE-0B37BAA48141}" type="slidenum">
              <a:rPr lang="en-US">
                <a:solidFill>
                  <a:prstClr val="black"/>
                </a:solidFill>
                <a:latin typeface="Calibri"/>
              </a:rPr>
              <a:pPr defTabSz="960853">
                <a:defRPr/>
              </a:pPr>
              <a:t>1</a:t>
            </a:fld>
            <a:endParaRPr lang="en-US" dirty="0">
              <a:solidFill>
                <a:prstClr val="black"/>
              </a:solidFill>
              <a:latin typeface="Calibri"/>
            </a:endParaRPr>
          </a:p>
        </p:txBody>
      </p:sp>
    </p:spTree>
    <p:extLst>
      <p:ext uri="{BB962C8B-B14F-4D97-AF65-F5344CB8AC3E}">
        <p14:creationId xmlns:p14="http://schemas.microsoft.com/office/powerpoint/2010/main" val="231692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0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76441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59219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39418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CF1E19-1E14-4595-B82B-B0C642045AEA}"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43218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F1E19-1E14-4595-B82B-B0C642045AEA}"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353643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CF1E19-1E14-4595-B82B-B0C642045AEA}"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1584330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CF1E19-1E14-4595-B82B-B0C642045AEA}"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34986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CF1E19-1E14-4595-B82B-B0C642045AEA}"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4995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F1E19-1E14-4595-B82B-B0C642045AEA}"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11000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F1E19-1E14-4595-B82B-B0C642045AEA}"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4142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F1E19-1E14-4595-B82B-B0C642045AEA}"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1954E-B32C-48CD-80CC-D5FB39CBD77D}" type="slidenum">
              <a:rPr lang="en-US" smtClean="0"/>
              <a:t>‹#›</a:t>
            </a:fld>
            <a:endParaRPr lang="en-US"/>
          </a:p>
        </p:txBody>
      </p:sp>
    </p:spTree>
    <p:extLst>
      <p:ext uri="{BB962C8B-B14F-4D97-AF65-F5344CB8AC3E}">
        <p14:creationId xmlns:p14="http://schemas.microsoft.com/office/powerpoint/2010/main" val="298965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F1E19-1E14-4595-B82B-B0C642045AEA}" type="datetimeFigureOut">
              <a:rPr lang="en-US" smtClean="0"/>
              <a:t>10/31/2021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1954E-B32C-48CD-80CC-D5FB39CBD77D}" type="slidenum">
              <a:rPr lang="en-US" smtClean="0"/>
              <a:t>‹#›</a:t>
            </a:fld>
            <a:endParaRPr lang="en-US"/>
          </a:p>
        </p:txBody>
      </p:sp>
    </p:spTree>
    <p:extLst>
      <p:ext uri="{BB962C8B-B14F-4D97-AF65-F5344CB8AC3E}">
        <p14:creationId xmlns:p14="http://schemas.microsoft.com/office/powerpoint/2010/main" val="2955827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10/31/2021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10/31/2021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2.xm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hyperlink" Target="https://lavistachurchofchrist.org/LVstudies/Revelation/03DeityOfJesus.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32.xml.rels><?xml version="1.0" encoding="UTF-8" standalone="yes"?>
<Relationships xmlns="http://schemas.openxmlformats.org/package/2006/relationships"><Relationship Id="rId3" Type="http://schemas.openxmlformats.org/officeDocument/2006/relationships/hyperlink" Target="http://ullesthorpe.org/bible-owner/" TargetMode="External"/><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8.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4.xm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Tree>
    <p:extLst>
      <p:ext uri="{BB962C8B-B14F-4D97-AF65-F5344CB8AC3E}">
        <p14:creationId xmlns:p14="http://schemas.microsoft.com/office/powerpoint/2010/main" val="1327242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89BD0-6D7A-4572-B053-7E5EB0CD79EB}"/>
              </a:ext>
            </a:extLst>
          </p:cNvPr>
          <p:cNvSpPr>
            <a:spLocks noGrp="1"/>
          </p:cNvSpPr>
          <p:nvPr>
            <p:ph type="title"/>
          </p:nvPr>
        </p:nvSpPr>
        <p:spPr>
          <a:xfrm>
            <a:off x="0" y="0"/>
            <a:ext cx="9144000" cy="1852347"/>
          </a:xfrm>
        </p:spPr>
        <p:txBody>
          <a:bodyPr>
            <a:normAutofit fontScale="90000"/>
          </a:bodyPr>
          <a:lstStyle/>
          <a:p>
            <a:pPr algn="ctr"/>
            <a:r>
              <a:rPr lang="en-US" altLang="en-US" sz="6600" b="1" dirty="0">
                <a:ln w="6600">
                  <a:solidFill>
                    <a:schemeClr val="accent2"/>
                  </a:solidFill>
                  <a:prstDash val="solid"/>
                </a:ln>
                <a:solidFill>
                  <a:srgbClr val="FFFFFF"/>
                </a:solidFill>
                <a:effectLst>
                  <a:outerShdw dist="38100" dir="2700000" algn="tl" rotWithShape="0">
                    <a:schemeClr val="accent2"/>
                  </a:outerShdw>
                </a:effectLst>
                <a:latin typeface="+mn-lt"/>
              </a:rPr>
              <a:t>A Brief Biographical Sketch of the Apostle John</a:t>
            </a:r>
            <a:endParaRPr lang="en-US" sz="6000" b="1" dirty="0">
              <a:ln w="6600">
                <a:solidFill>
                  <a:schemeClr val="accent2"/>
                </a:solidFill>
                <a:prstDash val="solid"/>
              </a:ln>
              <a:solidFill>
                <a:srgbClr val="FFFFFF"/>
              </a:solidFill>
              <a:effectLst>
                <a:outerShdw dist="38100" dir="2700000" algn="tl" rotWithShape="0">
                  <a:schemeClr val="accent2"/>
                </a:outerShdw>
              </a:effectLst>
              <a:latin typeface="+mn-lt"/>
            </a:endParaRPr>
          </a:p>
        </p:txBody>
      </p:sp>
    </p:spTree>
    <p:extLst>
      <p:ext uri="{BB962C8B-B14F-4D97-AF65-F5344CB8AC3E}">
        <p14:creationId xmlns:p14="http://schemas.microsoft.com/office/powerpoint/2010/main" val="2715035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745648"/>
          </a:xfrm>
        </p:spPr>
        <p:txBody>
          <a:bodyPr>
            <a:noAutofit/>
          </a:bodyPr>
          <a:lstStyle/>
          <a:p>
            <a:pPr algn="ctr"/>
            <a:r>
              <a:rPr lang="en-US" sz="4000" b="1" dirty="0">
                <a:latin typeface="+mn-lt"/>
              </a:rPr>
              <a:t>Biographical Sketch of the Apostle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745648"/>
            <a:ext cx="8578516" cy="5743020"/>
          </a:xfrm>
        </p:spPr>
        <p:txBody>
          <a:bodyPr>
            <a:normAutofit/>
          </a:bodyPr>
          <a:lstStyle/>
          <a:p>
            <a:pPr>
              <a:lnSpc>
                <a:spcPct val="80000"/>
              </a:lnSpc>
            </a:pPr>
            <a:r>
              <a:rPr lang="en-US" altLang="en-US" sz="3200" dirty="0"/>
              <a:t>John was the son of </a:t>
            </a:r>
            <a:r>
              <a:rPr lang="en-US" altLang="en-US" sz="3200" b="1" i="1" dirty="0"/>
              <a:t>Zebedee</a:t>
            </a:r>
            <a:r>
              <a:rPr lang="en-US" altLang="en-US" sz="3200" dirty="0"/>
              <a:t>, a fisherman. He is probably the </a:t>
            </a:r>
            <a:r>
              <a:rPr lang="en-US" altLang="en-US" sz="3200" b="1" i="1" dirty="0"/>
              <a:t>younger</a:t>
            </a:r>
            <a:r>
              <a:rPr lang="en-US" altLang="en-US" sz="3200" dirty="0"/>
              <a:t> son since he is usually mentioned </a:t>
            </a:r>
            <a:r>
              <a:rPr lang="en-US" altLang="en-US" sz="3200" b="1" i="1" dirty="0"/>
              <a:t>after</a:t>
            </a:r>
            <a:r>
              <a:rPr lang="en-US" altLang="en-US" sz="3200" dirty="0"/>
              <a:t> his brother James (see Matthew 4:21, Mark 1:19)</a:t>
            </a:r>
          </a:p>
          <a:p>
            <a:pPr>
              <a:lnSpc>
                <a:spcPct val="80000"/>
              </a:lnSpc>
            </a:pPr>
            <a:r>
              <a:rPr lang="en-US" altLang="en-US" sz="3200" dirty="0"/>
              <a:t>His mother was probably </a:t>
            </a:r>
            <a:r>
              <a:rPr lang="en-US" altLang="en-US" sz="3200" b="1" i="1" dirty="0"/>
              <a:t>Salome</a:t>
            </a:r>
            <a:r>
              <a:rPr lang="en-US" altLang="en-US" sz="3200" dirty="0"/>
              <a:t> (suggested by inference – Mark 15:40 cf. Matthew 27:55-56)</a:t>
            </a:r>
          </a:p>
          <a:p>
            <a:pPr>
              <a:lnSpc>
                <a:spcPct val="80000"/>
              </a:lnSpc>
            </a:pPr>
            <a:r>
              <a:rPr lang="en-US" altLang="en-US" sz="3200" dirty="0"/>
              <a:t>John was probably </a:t>
            </a:r>
            <a:r>
              <a:rPr lang="en-US" altLang="en-US" sz="3200" b="1" i="1" dirty="0"/>
              <a:t>Jesus’ first cousin </a:t>
            </a:r>
            <a:r>
              <a:rPr lang="en-US" altLang="en-US" sz="3200" dirty="0"/>
              <a:t>on his mother’s side (suggested by inference – John 19:25 cf. Mark 15:40 and Matthew 27:55-56)</a:t>
            </a:r>
          </a:p>
          <a:p>
            <a:pPr>
              <a:lnSpc>
                <a:spcPct val="80000"/>
              </a:lnSpc>
            </a:pPr>
            <a:r>
              <a:rPr lang="en-US" altLang="en-US" sz="3200" dirty="0"/>
              <a:t>John and his brother James were </a:t>
            </a:r>
            <a:r>
              <a:rPr lang="en-US" altLang="en-US" sz="3200" b="1" i="1" dirty="0"/>
              <a:t>nicknamed</a:t>
            </a:r>
            <a:r>
              <a:rPr lang="en-US" altLang="en-US" sz="3200" dirty="0"/>
              <a:t> by Jesus as “</a:t>
            </a:r>
            <a:r>
              <a:rPr lang="en-US" altLang="en-US" sz="3200" b="1" i="1" dirty="0"/>
              <a:t>Sons of Thunder</a:t>
            </a:r>
            <a:r>
              <a:rPr lang="en-US" altLang="en-US" sz="3200" dirty="0"/>
              <a:t>” (Mark 3:17)</a:t>
            </a:r>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19446"/>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 Bible Dictionary, Tyndale, Second Edition, 1982, “John, The Apostle”, pp. 601-602</a:t>
            </a:r>
          </a:p>
        </p:txBody>
      </p:sp>
    </p:spTree>
    <p:extLst>
      <p:ext uri="{BB962C8B-B14F-4D97-AF65-F5344CB8AC3E}">
        <p14:creationId xmlns:p14="http://schemas.microsoft.com/office/powerpoint/2010/main" val="2011417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745648"/>
          </a:xfrm>
        </p:spPr>
        <p:txBody>
          <a:bodyPr>
            <a:noAutofit/>
          </a:bodyPr>
          <a:lstStyle/>
          <a:p>
            <a:pPr algn="ctr"/>
            <a:r>
              <a:rPr lang="en-US" sz="4000" b="1" dirty="0">
                <a:latin typeface="+mn-lt"/>
              </a:rPr>
              <a:t>Biographical Sketch of the Apostle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745648"/>
            <a:ext cx="8578516" cy="5743020"/>
          </a:xfrm>
        </p:spPr>
        <p:txBody>
          <a:bodyPr>
            <a:normAutofit/>
          </a:bodyPr>
          <a:lstStyle/>
          <a:p>
            <a:pPr>
              <a:lnSpc>
                <a:spcPct val="80000"/>
              </a:lnSpc>
            </a:pPr>
            <a:r>
              <a:rPr lang="en-US" altLang="en-US" sz="3200" dirty="0"/>
              <a:t>John was one of the “inner circle” of Jesus’ disciples along with Peter and his brother James</a:t>
            </a:r>
          </a:p>
          <a:p>
            <a:pPr lvl="1">
              <a:lnSpc>
                <a:spcPct val="80000"/>
              </a:lnSpc>
            </a:pPr>
            <a:r>
              <a:rPr lang="en-US" altLang="en-US" sz="2800" dirty="0"/>
              <a:t>At the raising of Jairus’ daughter (Mark 5:37)</a:t>
            </a:r>
          </a:p>
          <a:p>
            <a:pPr lvl="1">
              <a:lnSpc>
                <a:spcPct val="80000"/>
              </a:lnSpc>
            </a:pPr>
            <a:r>
              <a:rPr lang="en-US" altLang="en-US" sz="2800" dirty="0"/>
              <a:t>At the Transfiguration (Mark 9:2)</a:t>
            </a:r>
          </a:p>
          <a:p>
            <a:pPr lvl="1">
              <a:lnSpc>
                <a:spcPct val="80000"/>
              </a:lnSpc>
            </a:pPr>
            <a:r>
              <a:rPr lang="en-US" altLang="en-US" sz="2800" dirty="0"/>
              <a:t>In the Garden of Gethsemane (Mark 14:33)</a:t>
            </a:r>
          </a:p>
          <a:p>
            <a:pPr>
              <a:lnSpc>
                <a:spcPct val="80000"/>
              </a:lnSpc>
            </a:pPr>
            <a:r>
              <a:rPr lang="en-US" altLang="en-US" sz="3200" dirty="0"/>
              <a:t>John is </a:t>
            </a:r>
            <a:r>
              <a:rPr lang="en-US" altLang="en-US" sz="3200" b="1" i="1" dirty="0"/>
              <a:t>not</a:t>
            </a:r>
            <a:r>
              <a:rPr lang="en-US" altLang="en-US" sz="3200" dirty="0"/>
              <a:t> mentioned </a:t>
            </a:r>
            <a:r>
              <a:rPr lang="en-US" altLang="en-US" sz="3200" b="1" i="1" dirty="0"/>
              <a:t>by name</a:t>
            </a:r>
            <a:r>
              <a:rPr lang="en-US" altLang="en-US" sz="3200" dirty="0"/>
              <a:t> in the Gospel of John, but he consistently refers to himself throughout that Gospel as “</a:t>
            </a:r>
            <a:r>
              <a:rPr lang="en-US" altLang="en-US" sz="3200" i="1" dirty="0">
                <a:solidFill>
                  <a:srgbClr val="0000FF"/>
                </a:solidFill>
                <a:latin typeface="Cambria" panose="02040503050406030204" pitchFamily="18" charset="0"/>
                <a:ea typeface="Cambria" panose="02040503050406030204" pitchFamily="18" charset="0"/>
              </a:rPr>
              <a:t>the disciple whom Jesus loved</a:t>
            </a:r>
            <a:r>
              <a:rPr lang="en-US" altLang="en-US" sz="3200" dirty="0"/>
              <a:t>” who lay close to the breast of Jesus at the Last Supper (John 13:23)</a:t>
            </a:r>
          </a:p>
          <a:p>
            <a:pPr>
              <a:lnSpc>
                <a:spcPct val="80000"/>
              </a:lnSpc>
            </a:pPr>
            <a:r>
              <a:rPr lang="en-US" altLang="en-US" sz="3200" dirty="0"/>
              <a:t>John was charged with the care of Jesus’ mother by Jesus as He hung on the cross (John 19:26-27)</a:t>
            </a:r>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19446"/>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 Bible Dictionary, Tyndale, Second Edition, 1982, “John, The Apostle”, pp. 601-602</a:t>
            </a:r>
          </a:p>
        </p:txBody>
      </p:sp>
    </p:spTree>
    <p:extLst>
      <p:ext uri="{BB962C8B-B14F-4D97-AF65-F5344CB8AC3E}">
        <p14:creationId xmlns:p14="http://schemas.microsoft.com/office/powerpoint/2010/main" val="3823580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745648"/>
          </a:xfrm>
        </p:spPr>
        <p:txBody>
          <a:bodyPr>
            <a:noAutofit/>
          </a:bodyPr>
          <a:lstStyle/>
          <a:p>
            <a:pPr algn="ctr"/>
            <a:r>
              <a:rPr lang="en-US" sz="4000" b="1" dirty="0">
                <a:latin typeface="+mn-lt"/>
              </a:rPr>
              <a:t>Biographical Sketch of the Apostle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745648"/>
            <a:ext cx="8578516" cy="5743020"/>
          </a:xfrm>
        </p:spPr>
        <p:txBody>
          <a:bodyPr>
            <a:normAutofit fontScale="92500"/>
          </a:bodyPr>
          <a:lstStyle/>
          <a:p>
            <a:pPr>
              <a:lnSpc>
                <a:spcPct val="80000"/>
              </a:lnSpc>
            </a:pPr>
            <a:r>
              <a:rPr lang="en-US" altLang="en-US" dirty="0"/>
              <a:t>John along with Peter bore the main brunt of Jewish hostility to the early Christian church (Acts 4:13; 5:33, 40)</a:t>
            </a:r>
          </a:p>
          <a:p>
            <a:pPr>
              <a:lnSpc>
                <a:spcPct val="80000"/>
              </a:lnSpc>
            </a:pPr>
            <a:r>
              <a:rPr lang="en-US" altLang="en-US" dirty="0"/>
              <a:t>Both John and Peter showed a boldness of speech and action that astounded the Jewish authorities, who regarded them as “</a:t>
            </a:r>
            <a:r>
              <a:rPr lang="en-US" altLang="en-US" i="1" dirty="0">
                <a:solidFill>
                  <a:srgbClr val="0000FF"/>
                </a:solidFill>
                <a:latin typeface="Cambria" panose="02040503050406030204" pitchFamily="18" charset="0"/>
                <a:ea typeface="Cambria" panose="02040503050406030204" pitchFamily="18" charset="0"/>
              </a:rPr>
              <a:t>unschooled, ordinary men</a:t>
            </a:r>
            <a:r>
              <a:rPr lang="en-US" altLang="en-US" dirty="0"/>
              <a:t>” (Acts 4:13)</a:t>
            </a:r>
          </a:p>
          <a:p>
            <a:pPr>
              <a:lnSpc>
                <a:spcPct val="80000"/>
              </a:lnSpc>
            </a:pPr>
            <a:r>
              <a:rPr lang="en-US" altLang="en-US" dirty="0"/>
              <a:t>John’s brother James was </a:t>
            </a:r>
            <a:r>
              <a:rPr lang="en-US" altLang="en-US" b="1" i="1" dirty="0"/>
              <a:t>martyred</a:t>
            </a:r>
            <a:r>
              <a:rPr lang="en-US" altLang="en-US" dirty="0"/>
              <a:t> by Herod (Acts 12:2)</a:t>
            </a:r>
          </a:p>
          <a:p>
            <a:pPr>
              <a:lnSpc>
                <a:spcPct val="80000"/>
              </a:lnSpc>
            </a:pPr>
            <a:r>
              <a:rPr lang="en-US" altLang="en-US" dirty="0"/>
              <a:t>John was reputed to be a “</a:t>
            </a:r>
            <a:r>
              <a:rPr lang="en-US" altLang="en-US" i="1" dirty="0">
                <a:solidFill>
                  <a:srgbClr val="0000FF"/>
                </a:solidFill>
                <a:latin typeface="Cambria" panose="02040503050406030204" pitchFamily="18" charset="0"/>
                <a:ea typeface="Cambria" panose="02040503050406030204" pitchFamily="18" charset="0"/>
              </a:rPr>
              <a:t>pillar</a:t>
            </a:r>
            <a:r>
              <a:rPr lang="en-US" altLang="en-US" dirty="0"/>
              <a:t>” in the Jerusalem church at the time when Paul visited the city 14 years after his conversion in around A.D. 46 (Galatians 2:9)</a:t>
            </a:r>
          </a:p>
          <a:p>
            <a:pPr>
              <a:lnSpc>
                <a:spcPct val="80000"/>
              </a:lnSpc>
            </a:pPr>
            <a:r>
              <a:rPr lang="en-US" altLang="en-US" dirty="0"/>
              <a:t>We do not know (from scripture) </a:t>
            </a:r>
            <a:r>
              <a:rPr lang="en-US" altLang="en-US" b="1" i="1" dirty="0"/>
              <a:t>when</a:t>
            </a:r>
            <a:r>
              <a:rPr lang="en-US" altLang="en-US" dirty="0"/>
              <a:t> John left Jerusalem </a:t>
            </a:r>
            <a:r>
              <a:rPr lang="en-US" altLang="en-US" b="1" i="1" dirty="0"/>
              <a:t>nor where he went </a:t>
            </a:r>
            <a:r>
              <a:rPr lang="en-US" altLang="en-US" dirty="0"/>
              <a:t>after his departure.</a:t>
            </a:r>
          </a:p>
          <a:p>
            <a:pPr>
              <a:lnSpc>
                <a:spcPct val="80000"/>
              </a:lnSpc>
            </a:pPr>
            <a:r>
              <a:rPr lang="en-US" altLang="en-US" dirty="0"/>
              <a:t>He was presumably at Ephesus when he was banished to the “</a:t>
            </a:r>
            <a:r>
              <a:rPr lang="en-US" altLang="en-US" i="1" dirty="0">
                <a:solidFill>
                  <a:srgbClr val="0000FF"/>
                </a:solidFill>
                <a:latin typeface="Cambria" panose="02040503050406030204" pitchFamily="18" charset="0"/>
                <a:ea typeface="Cambria" panose="02040503050406030204" pitchFamily="18" charset="0"/>
              </a:rPr>
              <a:t>island of Patmos because of the word of God and the testimony of Jesus</a:t>
            </a:r>
            <a:r>
              <a:rPr lang="en-US" altLang="en-US" dirty="0"/>
              <a:t>” (Revelation 1:9) where wrote the book of Revelation</a:t>
            </a:r>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19446"/>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 Bible Dictionary, Tyndale, Second Edition, 1982, “John, The Apostle”, pp. 601-602</a:t>
            </a:r>
          </a:p>
        </p:txBody>
      </p:sp>
    </p:spTree>
    <p:extLst>
      <p:ext uri="{BB962C8B-B14F-4D97-AF65-F5344CB8AC3E}">
        <p14:creationId xmlns:p14="http://schemas.microsoft.com/office/powerpoint/2010/main" val="1031460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59EA-0C33-45A9-B468-4A1E0713AA1C}"/>
              </a:ext>
            </a:extLst>
          </p:cNvPr>
          <p:cNvSpPr>
            <a:spLocks noGrp="1"/>
          </p:cNvSpPr>
          <p:nvPr>
            <p:ph type="title"/>
          </p:nvPr>
        </p:nvSpPr>
        <p:spPr>
          <a:xfrm>
            <a:off x="601179" y="0"/>
            <a:ext cx="7886700" cy="953645"/>
          </a:xfrm>
        </p:spPr>
        <p:txBody>
          <a:bodyPr>
            <a:normAutofit/>
          </a:bodyPr>
          <a:lstStyle/>
          <a:p>
            <a:pPr algn="ctr"/>
            <a:r>
              <a:rPr lang="en-US" sz="5400" b="1" dirty="0">
                <a:latin typeface="+mn-lt"/>
              </a:rPr>
              <a:t>Asia Minor in John’s Day</a:t>
            </a:r>
          </a:p>
        </p:txBody>
      </p:sp>
      <p:pic>
        <p:nvPicPr>
          <p:cNvPr id="5" name="Content Placeholder 4">
            <a:extLst>
              <a:ext uri="{FF2B5EF4-FFF2-40B4-BE49-F238E27FC236}">
                <a16:creationId xmlns:a16="http://schemas.microsoft.com/office/drawing/2014/main" id="{F9A78A9E-F98A-4593-A606-1E633DC901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3005" y="998805"/>
            <a:ext cx="7651968" cy="5413767"/>
          </a:xfrm>
        </p:spPr>
      </p:pic>
      <p:sp>
        <p:nvSpPr>
          <p:cNvPr id="6" name="TextBox 5">
            <a:extLst>
              <a:ext uri="{FF2B5EF4-FFF2-40B4-BE49-F238E27FC236}">
                <a16:creationId xmlns:a16="http://schemas.microsoft.com/office/drawing/2014/main" id="{67482C4C-CCD5-4EE9-989E-E15455046413}"/>
              </a:ext>
            </a:extLst>
          </p:cNvPr>
          <p:cNvSpPr txBox="1"/>
          <p:nvPr/>
        </p:nvSpPr>
        <p:spPr>
          <a:xfrm>
            <a:off x="232610" y="6488668"/>
            <a:ext cx="8646695" cy="319446"/>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https://lavistachurchofchrist.org/LVstudies/Revelation/03DeityOfJesus.html</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20200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745648"/>
          </a:xfrm>
        </p:spPr>
        <p:txBody>
          <a:bodyPr>
            <a:noAutofit/>
          </a:bodyPr>
          <a:lstStyle/>
          <a:p>
            <a:pPr algn="ctr"/>
            <a:r>
              <a:rPr lang="en-US" sz="4000" b="1" dirty="0">
                <a:latin typeface="+mn-lt"/>
              </a:rPr>
              <a:t>Biographical Sketch of the Apostle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745648"/>
            <a:ext cx="8578516" cy="5743020"/>
          </a:xfrm>
        </p:spPr>
        <p:txBody>
          <a:bodyPr>
            <a:normAutofit lnSpcReduction="10000"/>
          </a:bodyPr>
          <a:lstStyle/>
          <a:p>
            <a:pPr>
              <a:lnSpc>
                <a:spcPct val="80000"/>
              </a:lnSpc>
            </a:pPr>
            <a:r>
              <a:rPr lang="en-US" altLang="en-US" sz="3200" dirty="0"/>
              <a:t>The </a:t>
            </a:r>
            <a:r>
              <a:rPr lang="en-US" altLang="en-US" sz="3200" b="1" i="1" dirty="0"/>
              <a:t>Early Church Fathers </a:t>
            </a:r>
            <a:r>
              <a:rPr lang="en-US" altLang="en-US" sz="3200" dirty="0"/>
              <a:t>on the Apostle John:</a:t>
            </a:r>
          </a:p>
          <a:p>
            <a:pPr lvl="1">
              <a:lnSpc>
                <a:spcPct val="80000"/>
              </a:lnSpc>
            </a:pPr>
            <a:r>
              <a:rPr lang="en-US" altLang="en-US" sz="2800" b="1" i="1" dirty="0"/>
              <a:t>Polycrates</a:t>
            </a:r>
            <a:r>
              <a:rPr lang="en-US" altLang="en-US" sz="2800" dirty="0"/>
              <a:t>, Bishop of Ephesus (A.D. 130-196) tells us that John “</a:t>
            </a:r>
            <a:r>
              <a:rPr lang="en-US" altLang="en-US" sz="2800" i="1" dirty="0">
                <a:latin typeface="Cambria" panose="02040503050406030204" pitchFamily="18" charset="0"/>
                <a:ea typeface="Cambria" panose="02040503050406030204" pitchFamily="18" charset="0"/>
              </a:rPr>
              <a:t>who reclined on the Lord’s breast</a:t>
            </a:r>
            <a:r>
              <a:rPr lang="en-US" altLang="en-US" sz="2800" dirty="0"/>
              <a:t>”, after being “</a:t>
            </a:r>
            <a:r>
              <a:rPr lang="en-US" altLang="en-US" sz="2800" i="1" dirty="0">
                <a:latin typeface="Cambria" panose="02040503050406030204" pitchFamily="18" charset="0"/>
                <a:ea typeface="Cambria" panose="02040503050406030204" pitchFamily="18" charset="0"/>
              </a:rPr>
              <a:t>a witness and a teacher fell asleep at Ephesus</a:t>
            </a:r>
            <a:r>
              <a:rPr lang="en-US" altLang="en-US" sz="2800" dirty="0"/>
              <a:t>”.</a:t>
            </a:r>
          </a:p>
          <a:p>
            <a:pPr lvl="1">
              <a:lnSpc>
                <a:spcPct val="80000"/>
              </a:lnSpc>
            </a:pPr>
            <a:r>
              <a:rPr lang="en-US" altLang="en-US" sz="2800" dirty="0"/>
              <a:t>According to </a:t>
            </a:r>
            <a:r>
              <a:rPr lang="en-US" altLang="en-US" sz="2800" b="1" i="1" dirty="0"/>
              <a:t>Irenaeus </a:t>
            </a:r>
            <a:r>
              <a:rPr lang="en-US" altLang="en-US" sz="2800" dirty="0"/>
              <a:t>(A.D. 130-202), it was at Ephesus that John “</a:t>
            </a:r>
            <a:r>
              <a:rPr lang="en-US" altLang="en-US" sz="2800" i="1" dirty="0">
                <a:latin typeface="Cambria" panose="02040503050406030204" pitchFamily="18" charset="0"/>
                <a:ea typeface="Cambria" panose="02040503050406030204" pitchFamily="18" charset="0"/>
              </a:rPr>
              <a:t>gave out</a:t>
            </a:r>
            <a:r>
              <a:rPr lang="en-US" altLang="en-US" sz="2800" dirty="0"/>
              <a:t>” the Gospel, and confuted the heretics, refusing to remain under the same roof as Cerinthus [an early Gnostic teacher], “</a:t>
            </a:r>
            <a:r>
              <a:rPr lang="en-US" altLang="en-US" sz="2800" i="1" dirty="0">
                <a:latin typeface="Cambria" panose="02040503050406030204" pitchFamily="18" charset="0"/>
                <a:ea typeface="Cambria" panose="02040503050406030204" pitchFamily="18" charset="0"/>
              </a:rPr>
              <a:t>the enemy of truth</a:t>
            </a:r>
            <a:r>
              <a:rPr lang="en-US" altLang="en-US" sz="2800" dirty="0"/>
              <a:t>”; at Ephesus he lingered on “</a:t>
            </a:r>
            <a:r>
              <a:rPr lang="en-US" altLang="en-US" sz="2800" i="1" dirty="0">
                <a:latin typeface="Cambria" panose="02040503050406030204" pitchFamily="18" charset="0"/>
                <a:ea typeface="Cambria" panose="02040503050406030204" pitchFamily="18" charset="0"/>
              </a:rPr>
              <a:t>till the days of Trajan</a:t>
            </a:r>
            <a:r>
              <a:rPr lang="en-US" altLang="en-US" sz="2800" dirty="0"/>
              <a:t>”, who reigned A.D. 98-117.</a:t>
            </a:r>
          </a:p>
          <a:p>
            <a:pPr lvl="1">
              <a:lnSpc>
                <a:spcPct val="80000"/>
              </a:lnSpc>
            </a:pPr>
            <a:r>
              <a:rPr lang="en-US" altLang="en-US" sz="2800" b="1" i="1" dirty="0"/>
              <a:t>Jerome</a:t>
            </a:r>
            <a:r>
              <a:rPr lang="en-US" altLang="en-US" sz="2800" dirty="0"/>
              <a:t> (A.D. 342-420) also repeats the tradition that John tarried at Ephesus to extreme old age, and records that, when John had to be carried to the Christian meetings, he used to repeat again and again “</a:t>
            </a:r>
            <a:r>
              <a:rPr lang="en-US" altLang="en-US" sz="2800" i="1" dirty="0">
                <a:latin typeface="Cambria" panose="02040503050406030204" pitchFamily="18" charset="0"/>
                <a:ea typeface="Cambria" panose="02040503050406030204" pitchFamily="18" charset="0"/>
              </a:rPr>
              <a:t>Little children, love one another</a:t>
            </a:r>
            <a:r>
              <a:rPr lang="en-US" altLang="en-US" sz="2800" dirty="0"/>
              <a:t>”.</a:t>
            </a:r>
          </a:p>
          <a:p>
            <a:pPr lvl="1">
              <a:lnSpc>
                <a:spcPct val="80000"/>
              </a:lnSpc>
            </a:pPr>
            <a:endParaRPr lang="en-US" altLang="en-US" sz="2800" dirty="0"/>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19446"/>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 Bible Dictionary, Tyndale, Second Edition, 1982, “John, The Apostle”, pp. 601-602</a:t>
            </a:r>
          </a:p>
        </p:txBody>
      </p:sp>
    </p:spTree>
    <p:extLst>
      <p:ext uri="{BB962C8B-B14F-4D97-AF65-F5344CB8AC3E}">
        <p14:creationId xmlns:p14="http://schemas.microsoft.com/office/powerpoint/2010/main" val="318205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10000" r="-11000" b="-10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89BD0-6D7A-4572-B053-7E5EB0CD79EB}"/>
              </a:ext>
            </a:extLst>
          </p:cNvPr>
          <p:cNvSpPr>
            <a:spLocks noGrp="1"/>
          </p:cNvSpPr>
          <p:nvPr>
            <p:ph type="title"/>
          </p:nvPr>
        </p:nvSpPr>
        <p:spPr>
          <a:xfrm>
            <a:off x="0" y="1"/>
            <a:ext cx="9144000" cy="1094924"/>
          </a:xfrm>
          <a:effectLst>
            <a:outerShdw blurRad="50800" dist="50800" dir="5400000" algn="ctr" rotWithShape="0">
              <a:schemeClr val="tx1"/>
            </a:outerShdw>
          </a:effectLst>
        </p:spPr>
        <p:txBody>
          <a:bodyPr>
            <a:normAutofit/>
            <a:scene3d>
              <a:camera prst="orthographicFront"/>
              <a:lightRig rig="threePt" dir="t"/>
            </a:scene3d>
            <a:sp3d contourW="12700">
              <a:contourClr>
                <a:schemeClr val="tx1"/>
              </a:contourClr>
            </a:sp3d>
          </a:bodyPr>
          <a:lstStyle/>
          <a:p>
            <a:pPr algn="ctr"/>
            <a:r>
              <a:rPr lang="en-US" altLang="en-US" sz="6000" b="1" dirty="0">
                <a:ln w="6600">
                  <a:solidFill>
                    <a:schemeClr val="accent2"/>
                  </a:solidFill>
                  <a:prstDash val="solid"/>
                </a:ln>
                <a:solidFill>
                  <a:srgbClr val="FF0000"/>
                </a:solidFill>
                <a:effectLst>
                  <a:outerShdw dist="38100" dir="2700000" algn="tl" rotWithShape="0">
                    <a:schemeClr val="tx1"/>
                  </a:outerShdw>
                </a:effectLst>
                <a:latin typeface="+mn-lt"/>
              </a:rPr>
              <a:t>The Purpose of 1 John</a:t>
            </a:r>
            <a:endParaRPr lang="en-US" sz="6000" b="1" dirty="0">
              <a:ln w="6600">
                <a:solidFill>
                  <a:schemeClr val="accent2"/>
                </a:solidFill>
                <a:prstDash val="solid"/>
              </a:ln>
              <a:solidFill>
                <a:srgbClr val="FF0000"/>
              </a:solidFill>
              <a:effectLst>
                <a:outerShdw dist="38100" dir="2700000" algn="tl" rotWithShape="0">
                  <a:schemeClr val="tx1"/>
                </a:outerShdw>
              </a:effectLst>
              <a:latin typeface="+mn-lt"/>
            </a:endParaRPr>
          </a:p>
        </p:txBody>
      </p:sp>
    </p:spTree>
    <p:extLst>
      <p:ext uri="{BB962C8B-B14F-4D97-AF65-F5344CB8AC3E}">
        <p14:creationId xmlns:p14="http://schemas.microsoft.com/office/powerpoint/2010/main" val="1719983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745648"/>
          </a:xfrm>
        </p:spPr>
        <p:txBody>
          <a:bodyPr>
            <a:noAutofit/>
          </a:bodyPr>
          <a:lstStyle/>
          <a:p>
            <a:pPr algn="ctr"/>
            <a:r>
              <a:rPr lang="en-US" sz="4000" b="1" dirty="0">
                <a:latin typeface="+mn-lt"/>
              </a:rPr>
              <a:t>The Two-Fold Purpose of 1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745648"/>
            <a:ext cx="8578516" cy="5743020"/>
          </a:xfrm>
        </p:spPr>
        <p:txBody>
          <a:bodyPr>
            <a:normAutofit/>
          </a:bodyPr>
          <a:lstStyle/>
          <a:p>
            <a:pPr>
              <a:lnSpc>
                <a:spcPct val="80000"/>
              </a:lnSpc>
            </a:pPr>
            <a:r>
              <a:rPr lang="en-US" altLang="en-US" sz="3200" dirty="0"/>
              <a:t>1 John was written to give </a:t>
            </a:r>
            <a:r>
              <a:rPr lang="en-US" altLang="en-US" sz="3200" b="1" i="1" dirty="0"/>
              <a:t>assurance</a:t>
            </a:r>
            <a:r>
              <a:rPr lang="en-US" altLang="en-US" sz="3200" dirty="0"/>
              <a:t> of salvation to true Christians. </a:t>
            </a:r>
          </a:p>
          <a:p>
            <a:pPr lvl="1">
              <a:lnSpc>
                <a:spcPct val="80000"/>
              </a:lnSpc>
            </a:pPr>
            <a:r>
              <a:rPr lang="en-US" altLang="en-US" sz="2800" dirty="0"/>
              <a:t>1 John 5:13 - </a:t>
            </a:r>
            <a:r>
              <a:rPr lang="en-US" altLang="en-US" sz="2800" i="1" dirty="0">
                <a:solidFill>
                  <a:srgbClr val="0000FF"/>
                </a:solidFill>
                <a:latin typeface="Cambria" panose="02040503050406030204" pitchFamily="18" charset="0"/>
                <a:ea typeface="Cambria" panose="02040503050406030204" pitchFamily="18" charset="0"/>
              </a:rPr>
              <a:t>I write these things to you who believe in the name of the Son of God so that you may </a:t>
            </a:r>
            <a:r>
              <a:rPr lang="en-US" altLang="en-US" sz="2800" b="1" i="1" dirty="0">
                <a:solidFill>
                  <a:srgbClr val="0000FF"/>
                </a:solidFill>
                <a:latin typeface="Cambria" panose="02040503050406030204" pitchFamily="18" charset="0"/>
                <a:ea typeface="Cambria" panose="02040503050406030204" pitchFamily="18" charset="0"/>
              </a:rPr>
              <a:t>know</a:t>
            </a:r>
            <a:r>
              <a:rPr lang="en-US" altLang="en-US" sz="2800" i="1" dirty="0">
                <a:solidFill>
                  <a:srgbClr val="0000FF"/>
                </a:solidFill>
                <a:latin typeface="Cambria" panose="02040503050406030204" pitchFamily="18" charset="0"/>
                <a:ea typeface="Cambria" panose="02040503050406030204" pitchFamily="18" charset="0"/>
              </a:rPr>
              <a:t> that you have eternal life.</a:t>
            </a:r>
          </a:p>
          <a:p>
            <a:pPr>
              <a:lnSpc>
                <a:spcPct val="80000"/>
              </a:lnSpc>
            </a:pPr>
            <a:r>
              <a:rPr lang="en-US" altLang="en-US" sz="3200" dirty="0"/>
              <a:t>1 John also appears to have been written to </a:t>
            </a:r>
            <a:r>
              <a:rPr lang="en-US" altLang="en-US" sz="3200" b="1" i="1" dirty="0"/>
              <a:t>combat</a:t>
            </a:r>
            <a:r>
              <a:rPr lang="en-US" altLang="en-US" sz="3200" dirty="0"/>
              <a:t> an early form of counterfeit Christianity known as </a:t>
            </a:r>
            <a:r>
              <a:rPr lang="en-US" altLang="en-US" sz="3200" b="1" i="1" dirty="0"/>
              <a:t>Gnosticism</a:t>
            </a:r>
            <a:r>
              <a:rPr lang="en-US" altLang="en-US" sz="3200" dirty="0"/>
              <a:t>. </a:t>
            </a:r>
          </a:p>
          <a:p>
            <a:pPr lvl="1">
              <a:lnSpc>
                <a:spcPct val="80000"/>
              </a:lnSpc>
            </a:pPr>
            <a:endParaRPr lang="en-US" altLang="en-US" sz="2800" dirty="0"/>
          </a:p>
        </p:txBody>
      </p:sp>
    </p:spTree>
    <p:extLst>
      <p:ext uri="{BB962C8B-B14F-4D97-AF65-F5344CB8AC3E}">
        <p14:creationId xmlns:p14="http://schemas.microsoft.com/office/powerpoint/2010/main" val="1542253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110623"/>
          </a:xfrm>
        </p:spPr>
        <p:txBody>
          <a:bodyPr>
            <a:noAutofit/>
          </a:bodyPr>
          <a:lstStyle/>
          <a:p>
            <a:pPr algn="ctr"/>
            <a:r>
              <a:rPr lang="en-US" sz="4000" b="1" dirty="0">
                <a:latin typeface="+mn-lt"/>
              </a:rPr>
              <a:t>1 John Was Written to Give </a:t>
            </a:r>
            <a:r>
              <a:rPr lang="en-US" sz="4000" b="1" i="1" dirty="0">
                <a:latin typeface="+mn-lt"/>
              </a:rPr>
              <a:t>Assurance</a:t>
            </a:r>
            <a:r>
              <a:rPr lang="en-US" sz="4000" b="1" dirty="0">
                <a:latin typeface="+mn-lt"/>
              </a:rPr>
              <a:t> of Salvation to </a:t>
            </a:r>
            <a:r>
              <a:rPr lang="en-US" sz="4000" b="1" i="1" dirty="0">
                <a:latin typeface="+mn-lt"/>
              </a:rPr>
              <a:t>True</a:t>
            </a:r>
            <a:r>
              <a:rPr lang="en-US" sz="4000" b="1" dirty="0">
                <a:latin typeface="+mn-lt"/>
              </a:rPr>
              <a:t> Christians. </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216584"/>
            <a:ext cx="8578516" cy="5272084"/>
          </a:xfrm>
        </p:spPr>
        <p:txBody>
          <a:bodyPr>
            <a:normAutofit/>
          </a:bodyPr>
          <a:lstStyle/>
          <a:p>
            <a:pPr>
              <a:lnSpc>
                <a:spcPct val="80000"/>
              </a:lnSpc>
            </a:pPr>
            <a:r>
              <a:rPr lang="en-US" altLang="en-US" sz="3200" dirty="0"/>
              <a:t>John sets forth and discusses </a:t>
            </a:r>
            <a:r>
              <a:rPr lang="en-US" altLang="en-US" sz="3200" b="1" i="1" dirty="0"/>
              <a:t>three tests </a:t>
            </a:r>
            <a:r>
              <a:rPr lang="en-US" altLang="en-US" sz="3200" dirty="0"/>
              <a:t>by which professing Christians can determine whether or not they have been born of God. </a:t>
            </a:r>
          </a:p>
          <a:p>
            <a:pPr>
              <a:lnSpc>
                <a:spcPct val="80000"/>
              </a:lnSpc>
            </a:pPr>
            <a:r>
              <a:rPr lang="en-US" altLang="en-US" sz="3200" dirty="0"/>
              <a:t>Everyone who passes these three tests can </a:t>
            </a:r>
            <a:r>
              <a:rPr lang="en-US" altLang="en-US" sz="3200" b="1" i="1" dirty="0"/>
              <a:t>know</a:t>
            </a:r>
            <a:r>
              <a:rPr lang="en-US" altLang="en-US" sz="3200" dirty="0"/>
              <a:t> that he is a child of God and has eternal life.</a:t>
            </a:r>
          </a:p>
          <a:p>
            <a:pPr>
              <a:lnSpc>
                <a:spcPct val="80000"/>
              </a:lnSpc>
            </a:pPr>
            <a:r>
              <a:rPr lang="en-US" altLang="en-US" sz="3200" dirty="0"/>
              <a:t>Everyone who </a:t>
            </a:r>
            <a:r>
              <a:rPr lang="en-US" altLang="en-US" sz="3200" b="1" i="1" dirty="0"/>
              <a:t>claims</a:t>
            </a:r>
            <a:r>
              <a:rPr lang="en-US" altLang="en-US" sz="3200" dirty="0"/>
              <a:t> to be a Christian but </a:t>
            </a:r>
            <a:r>
              <a:rPr lang="en-US" altLang="en-US" sz="3200" b="1" i="1" dirty="0"/>
              <a:t>fails</a:t>
            </a:r>
            <a:r>
              <a:rPr lang="en-US" altLang="en-US" sz="3200" dirty="0"/>
              <a:t> to pass these three tests is </a:t>
            </a:r>
            <a:r>
              <a:rPr lang="en-US" altLang="en-US" sz="3200" b="1" i="1" dirty="0"/>
              <a:t>lost</a:t>
            </a:r>
            <a:r>
              <a:rPr lang="en-US" altLang="en-US" sz="3200" dirty="0"/>
              <a:t>-- he is a child of the devil and is walking in darkness. </a:t>
            </a:r>
          </a:p>
          <a:p>
            <a:pPr>
              <a:lnSpc>
                <a:spcPct val="80000"/>
              </a:lnSpc>
            </a:pPr>
            <a:r>
              <a:rPr lang="en-US" altLang="en-US" sz="3200" dirty="0"/>
              <a:t>This letter gives the marks or characteristics of those who have fellowship with God. </a:t>
            </a:r>
          </a:p>
          <a:p>
            <a:pPr lvl="1">
              <a:lnSpc>
                <a:spcPct val="80000"/>
              </a:lnSpc>
            </a:pPr>
            <a:endParaRPr lang="en-US" altLang="en-US" sz="2800" dirty="0"/>
          </a:p>
        </p:txBody>
      </p:sp>
    </p:spTree>
    <p:extLst>
      <p:ext uri="{BB962C8B-B14F-4D97-AF65-F5344CB8AC3E}">
        <p14:creationId xmlns:p14="http://schemas.microsoft.com/office/powerpoint/2010/main" val="439334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110623"/>
          </a:xfrm>
        </p:spPr>
        <p:txBody>
          <a:bodyPr>
            <a:noAutofit/>
          </a:bodyPr>
          <a:lstStyle/>
          <a:p>
            <a:pPr algn="ctr"/>
            <a:r>
              <a:rPr lang="en-US" sz="4000" b="1" dirty="0">
                <a:latin typeface="+mn-lt"/>
              </a:rPr>
              <a:t>Three Marks of the True Christian </a:t>
            </a:r>
            <a:br>
              <a:rPr lang="en-US" sz="4000" b="1" dirty="0">
                <a:latin typeface="+mn-lt"/>
              </a:rPr>
            </a:br>
            <a:r>
              <a:rPr lang="en-US" sz="4000" b="1" dirty="0">
                <a:latin typeface="+mn-lt"/>
              </a:rPr>
              <a:t>(as Given in 1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216584"/>
            <a:ext cx="8578516" cy="5272084"/>
          </a:xfrm>
        </p:spPr>
        <p:txBody>
          <a:bodyPr>
            <a:normAutofit/>
          </a:bodyPr>
          <a:lstStyle/>
          <a:p>
            <a:pPr>
              <a:lnSpc>
                <a:spcPct val="80000"/>
              </a:lnSpc>
            </a:pPr>
            <a:r>
              <a:rPr lang="en-US" altLang="en-US" sz="3200" b="1" i="1" dirty="0"/>
              <a:t>Righteousness</a:t>
            </a:r>
            <a:r>
              <a:rPr lang="en-US" altLang="en-US" sz="3200" dirty="0"/>
              <a:t> (obedience to God's commands). </a:t>
            </a:r>
          </a:p>
          <a:p>
            <a:pPr>
              <a:lnSpc>
                <a:spcPct val="80000"/>
              </a:lnSpc>
            </a:pPr>
            <a:r>
              <a:rPr lang="en-US" altLang="en-US" sz="3200" b="1" i="1" dirty="0"/>
              <a:t>Love</a:t>
            </a:r>
            <a:r>
              <a:rPr lang="en-US" altLang="en-US" sz="3200" dirty="0"/>
              <a:t> (for Christians and for God). </a:t>
            </a:r>
          </a:p>
          <a:p>
            <a:pPr>
              <a:lnSpc>
                <a:spcPct val="80000"/>
              </a:lnSpc>
            </a:pPr>
            <a:r>
              <a:rPr lang="en-US" altLang="en-US" sz="3200" b="1" i="1" dirty="0"/>
              <a:t>Orthodox Belief</a:t>
            </a:r>
            <a:r>
              <a:rPr lang="en-US" altLang="en-US" sz="3200" dirty="0"/>
              <a:t> (that Jesus is the Christ, come in the flesh, sent by the Father to die for sinners so that they can be saved through faith in Him). </a:t>
            </a:r>
          </a:p>
        </p:txBody>
      </p:sp>
    </p:spTree>
    <p:extLst>
      <p:ext uri="{BB962C8B-B14F-4D97-AF65-F5344CB8AC3E}">
        <p14:creationId xmlns:p14="http://schemas.microsoft.com/office/powerpoint/2010/main" val="2605834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89BD0-6D7A-4572-B053-7E5EB0CD79EB}"/>
              </a:ext>
            </a:extLst>
          </p:cNvPr>
          <p:cNvSpPr>
            <a:spLocks noGrp="1"/>
          </p:cNvSpPr>
          <p:nvPr>
            <p:ph type="title"/>
          </p:nvPr>
        </p:nvSpPr>
        <p:spPr>
          <a:xfrm>
            <a:off x="0" y="0"/>
            <a:ext cx="9144000" cy="1325563"/>
          </a:xfrm>
        </p:spPr>
        <p:txBody>
          <a:bodyPr>
            <a:normAutofit fontScale="90000"/>
          </a:bodyPr>
          <a:lstStyle/>
          <a:p>
            <a:pPr algn="ctr"/>
            <a:r>
              <a:rPr lang="en-US" altLang="en-US" sz="8000" b="1" dirty="0">
                <a:ln w="6600">
                  <a:solidFill>
                    <a:schemeClr val="accent2"/>
                  </a:solidFill>
                  <a:prstDash val="solid"/>
                </a:ln>
                <a:solidFill>
                  <a:srgbClr val="FFFFFF"/>
                </a:solidFill>
                <a:effectLst>
                  <a:outerShdw dist="38100" dir="2700000" algn="tl" rotWithShape="0">
                    <a:schemeClr val="accent2"/>
                  </a:outerShdw>
                </a:effectLst>
                <a:latin typeface="+mn-lt"/>
              </a:rPr>
              <a:t>Background of 1 John</a:t>
            </a: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mn-lt"/>
            </a:endParaRPr>
          </a:p>
        </p:txBody>
      </p:sp>
    </p:spTree>
    <p:extLst>
      <p:ext uri="{BB962C8B-B14F-4D97-AF65-F5344CB8AC3E}">
        <p14:creationId xmlns:p14="http://schemas.microsoft.com/office/powerpoint/2010/main" val="1478457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2"/>
            <a:ext cx="9144000" cy="1758161"/>
          </a:xfrm>
        </p:spPr>
        <p:txBody>
          <a:bodyPr>
            <a:noAutofit/>
          </a:bodyPr>
          <a:lstStyle/>
          <a:p>
            <a:pPr algn="ctr"/>
            <a:r>
              <a:rPr lang="en-US" b="1" dirty="0">
                <a:latin typeface="+mn-lt"/>
              </a:rPr>
              <a:t>1 John Was Written to </a:t>
            </a:r>
            <a:r>
              <a:rPr lang="en-US" b="1" i="1" dirty="0">
                <a:latin typeface="+mn-lt"/>
              </a:rPr>
              <a:t>Combat</a:t>
            </a:r>
            <a:r>
              <a:rPr lang="en-US" b="1" dirty="0">
                <a:latin typeface="+mn-lt"/>
              </a:rPr>
              <a:t> an Early Form of Counterfeit Christianity Known as </a:t>
            </a:r>
            <a:r>
              <a:rPr lang="en-US" b="1" i="1" dirty="0">
                <a:latin typeface="+mn-lt"/>
              </a:rPr>
              <a:t>Gnosticism</a:t>
            </a:r>
            <a:r>
              <a:rPr lang="en-US" b="1" dirty="0">
                <a:latin typeface="+mn-lt"/>
              </a:rPr>
              <a:t>. </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915138"/>
            <a:ext cx="8578516" cy="4897731"/>
          </a:xfrm>
        </p:spPr>
        <p:txBody>
          <a:bodyPr>
            <a:normAutofit lnSpcReduction="10000"/>
          </a:bodyPr>
          <a:lstStyle/>
          <a:p>
            <a:pPr>
              <a:lnSpc>
                <a:spcPct val="80000"/>
              </a:lnSpc>
            </a:pPr>
            <a:r>
              <a:rPr lang="en-US" altLang="en-US" sz="3200" dirty="0"/>
              <a:t>The name "</a:t>
            </a:r>
            <a:r>
              <a:rPr lang="en-US" altLang="en-US" sz="3200" b="1" i="1" dirty="0"/>
              <a:t>Gnosticism</a:t>
            </a:r>
            <a:r>
              <a:rPr lang="en-US" altLang="en-US" sz="3200" dirty="0"/>
              <a:t>" is derived from the Greek word </a:t>
            </a:r>
            <a:r>
              <a:rPr lang="en-US" altLang="en-US" sz="3200" b="1" i="1" dirty="0"/>
              <a:t>gnosis</a:t>
            </a:r>
            <a:r>
              <a:rPr lang="en-US" altLang="en-US" sz="3200" dirty="0"/>
              <a:t> which means "</a:t>
            </a:r>
            <a:r>
              <a:rPr lang="en-US" altLang="en-US" sz="3200" b="1" i="1" dirty="0"/>
              <a:t>knowledge</a:t>
            </a:r>
            <a:r>
              <a:rPr lang="en-US" altLang="en-US" sz="3200" dirty="0"/>
              <a:t>".</a:t>
            </a:r>
          </a:p>
          <a:p>
            <a:pPr>
              <a:lnSpc>
                <a:spcPct val="80000"/>
              </a:lnSpc>
            </a:pPr>
            <a:r>
              <a:rPr lang="en-US" altLang="en-US" sz="3200" dirty="0"/>
              <a:t>This system of belief was drawn from oriental mysticism and Greek philosophy.</a:t>
            </a:r>
          </a:p>
          <a:p>
            <a:pPr>
              <a:lnSpc>
                <a:spcPct val="80000"/>
              </a:lnSpc>
            </a:pPr>
            <a:r>
              <a:rPr lang="en-US" altLang="en-US" sz="3200" dirty="0"/>
              <a:t>Scholars are uncertain as to exactly what the Gnostics of the first century believed, but the following false concepts seem to have made up the underlying elements of their doctrine:</a:t>
            </a:r>
          </a:p>
          <a:p>
            <a:pPr lvl="1">
              <a:lnSpc>
                <a:spcPct val="80000"/>
              </a:lnSpc>
            </a:pPr>
            <a:r>
              <a:rPr lang="en-US" altLang="en-US" sz="2800" dirty="0"/>
              <a:t>The Gnostics held to a </a:t>
            </a:r>
            <a:r>
              <a:rPr lang="en-US" altLang="en-US" sz="2800" b="1" i="1" dirty="0"/>
              <a:t>spirit-matter dualism</a:t>
            </a:r>
            <a:r>
              <a:rPr lang="en-US" altLang="en-US" sz="2800" dirty="0"/>
              <a:t>.</a:t>
            </a:r>
          </a:p>
          <a:p>
            <a:pPr lvl="1">
              <a:lnSpc>
                <a:spcPct val="80000"/>
              </a:lnSpc>
            </a:pPr>
            <a:r>
              <a:rPr lang="en-US" altLang="en-US" sz="2800" dirty="0"/>
              <a:t>The Gnostics held that </a:t>
            </a:r>
            <a:r>
              <a:rPr lang="en-US" altLang="en-US" sz="2800" b="1" i="1" dirty="0"/>
              <a:t>knowledge</a:t>
            </a:r>
            <a:r>
              <a:rPr lang="en-US" altLang="en-US" sz="2800" dirty="0"/>
              <a:t> was the highest virtue and the sole means by which one obtained salvation.</a:t>
            </a:r>
          </a:p>
        </p:txBody>
      </p:sp>
    </p:spTree>
    <p:extLst>
      <p:ext uri="{BB962C8B-B14F-4D97-AF65-F5344CB8AC3E}">
        <p14:creationId xmlns:p14="http://schemas.microsoft.com/office/powerpoint/2010/main" val="116808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2"/>
            <a:ext cx="9144000" cy="1361791"/>
          </a:xfrm>
        </p:spPr>
        <p:txBody>
          <a:bodyPr>
            <a:noAutofit/>
          </a:bodyPr>
          <a:lstStyle/>
          <a:p>
            <a:pPr algn="ctr"/>
            <a:r>
              <a:rPr lang="en-US" b="1" dirty="0">
                <a:latin typeface="+mn-lt"/>
              </a:rPr>
              <a:t>The Gnostics Held to a </a:t>
            </a:r>
            <a:br>
              <a:rPr lang="en-US" b="1" dirty="0">
                <a:latin typeface="+mn-lt"/>
              </a:rPr>
            </a:br>
            <a:r>
              <a:rPr lang="en-US" b="1" dirty="0">
                <a:latin typeface="+mn-lt"/>
              </a:rPr>
              <a:t>Spirit-Matter Dualism</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393186"/>
            <a:ext cx="8578516" cy="5419684"/>
          </a:xfrm>
        </p:spPr>
        <p:txBody>
          <a:bodyPr>
            <a:normAutofit lnSpcReduction="10000"/>
          </a:bodyPr>
          <a:lstStyle/>
          <a:p>
            <a:pPr>
              <a:lnSpc>
                <a:spcPct val="80000"/>
              </a:lnSpc>
            </a:pPr>
            <a:r>
              <a:rPr lang="en-US" altLang="en-US" sz="3200" dirty="0"/>
              <a:t>They believed that all "matter" (everything physical) is </a:t>
            </a:r>
            <a:r>
              <a:rPr lang="en-US" altLang="en-US" sz="3200" b="1" i="1" dirty="0"/>
              <a:t>evil</a:t>
            </a:r>
            <a:r>
              <a:rPr lang="en-US" altLang="en-US" sz="3200" dirty="0"/>
              <a:t> - Only that which is "spirit" is </a:t>
            </a:r>
            <a:r>
              <a:rPr lang="en-US" altLang="en-US" sz="3200" b="1" i="1" dirty="0"/>
              <a:t>good</a:t>
            </a:r>
            <a:r>
              <a:rPr lang="en-US" altLang="en-US" sz="3200" dirty="0"/>
              <a:t>. </a:t>
            </a:r>
          </a:p>
          <a:p>
            <a:pPr>
              <a:lnSpc>
                <a:spcPct val="80000"/>
              </a:lnSpc>
            </a:pPr>
            <a:r>
              <a:rPr lang="en-US" altLang="en-US" sz="3200" dirty="0"/>
              <a:t>Some held that matter is eternal, because God (who is spirit) could not have created matter (which is evil). </a:t>
            </a:r>
          </a:p>
          <a:p>
            <a:pPr>
              <a:lnSpc>
                <a:spcPct val="80000"/>
              </a:lnSpc>
            </a:pPr>
            <a:r>
              <a:rPr lang="en-US" altLang="en-US" sz="3200" dirty="0"/>
              <a:t>This unbiblical view of matter (viewing it as intrinsically evil) led the Gnostics into two fatal errors: </a:t>
            </a:r>
          </a:p>
          <a:p>
            <a:pPr lvl="1">
              <a:lnSpc>
                <a:spcPct val="80000"/>
              </a:lnSpc>
            </a:pPr>
            <a:r>
              <a:rPr lang="en-US" altLang="en-US" sz="2800" dirty="0"/>
              <a:t>The Gnostic belief in the inherent evil of matter caused them to </a:t>
            </a:r>
            <a:r>
              <a:rPr lang="en-US" altLang="en-US" sz="2800" b="1" i="1" dirty="0"/>
              <a:t>reject</a:t>
            </a:r>
            <a:r>
              <a:rPr lang="en-US" altLang="en-US" sz="2800" dirty="0"/>
              <a:t> outright the </a:t>
            </a:r>
            <a:r>
              <a:rPr lang="en-US" altLang="en-US" sz="2800" b="1" i="1" dirty="0"/>
              <a:t>incarnation of God's Son</a:t>
            </a:r>
            <a:r>
              <a:rPr lang="en-US" altLang="en-US" sz="2800" dirty="0"/>
              <a:t>. </a:t>
            </a:r>
          </a:p>
          <a:p>
            <a:pPr lvl="1">
              <a:lnSpc>
                <a:spcPct val="80000"/>
              </a:lnSpc>
            </a:pPr>
            <a:r>
              <a:rPr lang="en-US" altLang="en-US" sz="2800" dirty="0"/>
              <a:t>The Gnostic belief in the inherent evil of matter caused them to adopt a totally </a:t>
            </a:r>
            <a:r>
              <a:rPr lang="en-US" altLang="en-US" sz="2800" b="1" i="1" dirty="0"/>
              <a:t>wrong view of Christian duty</a:t>
            </a:r>
            <a:r>
              <a:rPr lang="en-US" altLang="en-US" sz="2800" dirty="0"/>
              <a:t>.</a:t>
            </a:r>
          </a:p>
        </p:txBody>
      </p:sp>
    </p:spTree>
    <p:extLst>
      <p:ext uri="{BB962C8B-B14F-4D97-AF65-F5344CB8AC3E}">
        <p14:creationId xmlns:p14="http://schemas.microsoft.com/office/powerpoint/2010/main" val="2856843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2"/>
            <a:ext cx="9144000" cy="1361791"/>
          </a:xfrm>
        </p:spPr>
        <p:txBody>
          <a:bodyPr>
            <a:noAutofit/>
          </a:bodyPr>
          <a:lstStyle/>
          <a:p>
            <a:pPr algn="ctr"/>
            <a:r>
              <a:rPr lang="en-US" b="1" dirty="0">
                <a:latin typeface="+mn-lt"/>
              </a:rPr>
              <a:t>The Gnostics Rejected the </a:t>
            </a:r>
            <a:br>
              <a:rPr lang="en-US" b="1" dirty="0">
                <a:latin typeface="+mn-lt"/>
              </a:rPr>
            </a:br>
            <a:r>
              <a:rPr lang="en-US" b="1" dirty="0">
                <a:latin typeface="+mn-lt"/>
              </a:rPr>
              <a:t>Incarnation of God's Son.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393186"/>
            <a:ext cx="8578516" cy="5419684"/>
          </a:xfrm>
        </p:spPr>
        <p:txBody>
          <a:bodyPr>
            <a:normAutofit lnSpcReduction="10000"/>
          </a:bodyPr>
          <a:lstStyle/>
          <a:p>
            <a:pPr>
              <a:lnSpc>
                <a:spcPct val="80000"/>
              </a:lnSpc>
            </a:pPr>
            <a:r>
              <a:rPr lang="en-US" altLang="en-US" sz="3200" dirty="0"/>
              <a:t>They claimed that </a:t>
            </a:r>
            <a:r>
              <a:rPr lang="en-US" altLang="en-US" sz="3200" b="1" i="1" dirty="0"/>
              <a:t>the man Jesus </a:t>
            </a:r>
            <a:r>
              <a:rPr lang="en-US" altLang="en-US" sz="3200" dirty="0"/>
              <a:t>(born of Mary) was a separate being from </a:t>
            </a:r>
            <a:r>
              <a:rPr lang="en-US" altLang="en-US" sz="3200" b="1" i="1" dirty="0"/>
              <a:t>the Christ </a:t>
            </a:r>
            <a:r>
              <a:rPr lang="en-US" altLang="en-US" sz="3200" dirty="0"/>
              <a:t>(sent from God). </a:t>
            </a:r>
          </a:p>
          <a:p>
            <a:pPr>
              <a:lnSpc>
                <a:spcPct val="80000"/>
              </a:lnSpc>
            </a:pPr>
            <a:r>
              <a:rPr lang="en-US" altLang="en-US" sz="3200" dirty="0"/>
              <a:t>Since Jesus had a physical body, He had to be sinful, like any other man. </a:t>
            </a:r>
          </a:p>
          <a:p>
            <a:pPr>
              <a:lnSpc>
                <a:spcPct val="80000"/>
              </a:lnSpc>
            </a:pPr>
            <a:r>
              <a:rPr lang="en-US" altLang="en-US" sz="3200" dirty="0"/>
              <a:t>When Jesus was baptized, the Christ (which was spirit) came upon Him. (It was the Christ which enabled Jesus to perform miracles, etc.) </a:t>
            </a:r>
          </a:p>
          <a:p>
            <a:pPr>
              <a:lnSpc>
                <a:spcPct val="80000"/>
              </a:lnSpc>
            </a:pPr>
            <a:r>
              <a:rPr lang="en-US" altLang="en-US" sz="3200" dirty="0"/>
              <a:t>Before Jesus died the Christ left Him. </a:t>
            </a:r>
          </a:p>
          <a:p>
            <a:pPr>
              <a:lnSpc>
                <a:spcPct val="80000"/>
              </a:lnSpc>
            </a:pPr>
            <a:r>
              <a:rPr lang="en-US" altLang="en-US" sz="3200" dirty="0"/>
              <a:t>The Christ had not been born of the virgin Mary, nor did the Christ die for men's sins on the cross. </a:t>
            </a:r>
          </a:p>
          <a:p>
            <a:pPr>
              <a:lnSpc>
                <a:spcPct val="80000"/>
              </a:lnSpc>
            </a:pPr>
            <a:r>
              <a:rPr lang="en-US" altLang="en-US" sz="3200" dirty="0"/>
              <a:t>Hence, faith in the shed blood of Jesus has nothing to do with being saved. </a:t>
            </a:r>
          </a:p>
        </p:txBody>
      </p:sp>
    </p:spTree>
    <p:extLst>
      <p:ext uri="{BB962C8B-B14F-4D97-AF65-F5344CB8AC3E}">
        <p14:creationId xmlns:p14="http://schemas.microsoft.com/office/powerpoint/2010/main" val="3943892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2"/>
            <a:ext cx="9144000" cy="1361791"/>
          </a:xfrm>
        </p:spPr>
        <p:txBody>
          <a:bodyPr>
            <a:noAutofit/>
          </a:bodyPr>
          <a:lstStyle/>
          <a:p>
            <a:pPr algn="ctr"/>
            <a:r>
              <a:rPr lang="en-US" b="1" dirty="0">
                <a:latin typeface="+mn-lt"/>
              </a:rPr>
              <a:t>The Gnostics had a Wrong View of Christian Duty</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393186"/>
            <a:ext cx="8578516" cy="5419684"/>
          </a:xfrm>
        </p:spPr>
        <p:txBody>
          <a:bodyPr>
            <a:normAutofit fontScale="92500" lnSpcReduction="10000"/>
          </a:bodyPr>
          <a:lstStyle/>
          <a:p>
            <a:pPr>
              <a:lnSpc>
                <a:spcPct val="80000"/>
              </a:lnSpc>
            </a:pPr>
            <a:r>
              <a:rPr lang="en-US" altLang="en-US" sz="3200" dirty="0"/>
              <a:t>The belief that matter was evil led </a:t>
            </a:r>
            <a:r>
              <a:rPr lang="en-US" altLang="en-US" sz="3200" b="1" i="1" dirty="0"/>
              <a:t>some</a:t>
            </a:r>
            <a:r>
              <a:rPr lang="en-US" altLang="en-US" sz="3200" dirty="0"/>
              <a:t> Gnostics into </a:t>
            </a:r>
            <a:r>
              <a:rPr lang="en-US" altLang="en-US" sz="3200" b="1" i="1" dirty="0"/>
              <a:t>asceticism</a:t>
            </a:r>
            <a:r>
              <a:rPr lang="en-US" altLang="en-US" sz="3200" dirty="0"/>
              <a:t> (the practice of strict self-denial by avoiding pleasure derived from physical things; e.g., eating, drinking, marriage, etc.) Paul combats this form of Gnosticism in Col. 2:6-23. </a:t>
            </a:r>
          </a:p>
          <a:p>
            <a:pPr>
              <a:lnSpc>
                <a:spcPct val="80000"/>
              </a:lnSpc>
            </a:pPr>
            <a:r>
              <a:rPr lang="en-US" altLang="en-US" sz="3200" dirty="0"/>
              <a:t>Other Gnostics went to the </a:t>
            </a:r>
            <a:r>
              <a:rPr lang="en-US" altLang="en-US" sz="3200" b="1" i="1" dirty="0"/>
              <a:t>opposite extreme</a:t>
            </a:r>
            <a:r>
              <a:rPr lang="en-US" altLang="en-US" sz="3200" dirty="0"/>
              <a:t> of </a:t>
            </a:r>
            <a:r>
              <a:rPr lang="en-US" altLang="en-US" sz="3200" b="1" i="1" dirty="0"/>
              <a:t>antinomianism</a:t>
            </a:r>
            <a:r>
              <a:rPr lang="en-US" altLang="en-US" sz="3200" dirty="0"/>
              <a:t> (the belief that the Christian is under no obligation to keep God's law). They would reason like this:</a:t>
            </a:r>
          </a:p>
          <a:p>
            <a:pPr lvl="1">
              <a:lnSpc>
                <a:spcPct val="80000"/>
              </a:lnSpc>
            </a:pPr>
            <a:r>
              <a:rPr lang="en-US" altLang="en-US" sz="2800" dirty="0"/>
              <a:t>The body is evil and therefore is doomed to sin, so don't worry about it. </a:t>
            </a:r>
          </a:p>
          <a:p>
            <a:pPr lvl="1">
              <a:lnSpc>
                <a:spcPct val="80000"/>
              </a:lnSpc>
            </a:pPr>
            <a:r>
              <a:rPr lang="en-US" altLang="en-US" sz="2800" dirty="0"/>
              <a:t>Why? Because the sins of the flesh do not defile man's spirit (which cannot sin). </a:t>
            </a:r>
          </a:p>
          <a:p>
            <a:pPr lvl="1">
              <a:lnSpc>
                <a:spcPct val="80000"/>
              </a:lnSpc>
            </a:pPr>
            <a:r>
              <a:rPr lang="en-US" altLang="en-US" sz="2800" dirty="0"/>
              <a:t>It is this form of Gnosticism (namely, antinomianism) which is combated in 1 John. </a:t>
            </a:r>
          </a:p>
        </p:txBody>
      </p:sp>
    </p:spTree>
    <p:extLst>
      <p:ext uri="{BB962C8B-B14F-4D97-AF65-F5344CB8AC3E}">
        <p14:creationId xmlns:p14="http://schemas.microsoft.com/office/powerpoint/2010/main" val="3391713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t="10000" r="-11000" b="-1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2"/>
            <a:ext cx="9144000" cy="1361791"/>
          </a:xfrm>
        </p:spPr>
        <p:txBody>
          <a:bodyPr>
            <a:noAutofit/>
          </a:bodyPr>
          <a:lstStyle/>
          <a:p>
            <a:pPr algn="ctr"/>
            <a:r>
              <a:rPr lang="en-US" b="1" dirty="0">
                <a:latin typeface="+mn-lt"/>
              </a:rPr>
              <a:t>The Gnostics Held That </a:t>
            </a:r>
            <a:r>
              <a:rPr lang="en-US" b="1" i="1" dirty="0">
                <a:latin typeface="+mn-lt"/>
              </a:rPr>
              <a:t>Knowledge</a:t>
            </a:r>
            <a:r>
              <a:rPr lang="en-US" b="1" dirty="0">
                <a:latin typeface="+mn-lt"/>
              </a:rPr>
              <a:t> Was The Highest Virtue</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393186"/>
            <a:ext cx="8578516" cy="5419684"/>
          </a:xfrm>
        </p:spPr>
        <p:txBody>
          <a:bodyPr>
            <a:normAutofit/>
          </a:bodyPr>
          <a:lstStyle/>
          <a:p>
            <a:pPr>
              <a:lnSpc>
                <a:spcPct val="80000"/>
              </a:lnSpc>
            </a:pPr>
            <a:r>
              <a:rPr lang="en-US" altLang="en-US" sz="3200" dirty="0"/>
              <a:t>Gnosticism made </a:t>
            </a:r>
            <a:r>
              <a:rPr lang="en-US" altLang="en-US" sz="3200" b="1" i="1" dirty="0"/>
              <a:t>knowledge</a:t>
            </a:r>
            <a:r>
              <a:rPr lang="en-US" altLang="en-US" sz="3200" dirty="0"/>
              <a:t> [Greek, </a:t>
            </a:r>
            <a:r>
              <a:rPr lang="en-US" altLang="en-US" sz="3200" i="1" dirty="0"/>
              <a:t>gnosis</a:t>
            </a:r>
            <a:r>
              <a:rPr lang="en-US" altLang="en-US" sz="3200" dirty="0"/>
              <a:t>], not </a:t>
            </a:r>
            <a:r>
              <a:rPr lang="en-US" altLang="en-US" sz="3200" b="1" i="1" dirty="0"/>
              <a:t>faith</a:t>
            </a:r>
            <a:r>
              <a:rPr lang="en-US" altLang="en-US" sz="3200" dirty="0"/>
              <a:t>, the one condition of salvation and the only test of fellowship with God.</a:t>
            </a:r>
          </a:p>
          <a:p>
            <a:pPr>
              <a:lnSpc>
                <a:spcPct val="80000"/>
              </a:lnSpc>
            </a:pPr>
            <a:r>
              <a:rPr lang="en-US" altLang="en-US" sz="3200" dirty="0"/>
              <a:t>This knowledge, however was not available to common people. Only the intellectuals which were initiated into the mysteries of their system could “know” God. </a:t>
            </a:r>
          </a:p>
          <a:p>
            <a:pPr>
              <a:lnSpc>
                <a:spcPct val="80000"/>
              </a:lnSpc>
            </a:pPr>
            <a:r>
              <a:rPr lang="en-US" altLang="en-US" sz="3200" dirty="0"/>
              <a:t>This distorted view of knowledge led to arrogance, lovelessness, and exclusion. </a:t>
            </a:r>
          </a:p>
          <a:p>
            <a:pPr>
              <a:lnSpc>
                <a:spcPct val="80000"/>
              </a:lnSpc>
            </a:pPr>
            <a:r>
              <a:rPr lang="en-US" altLang="en-US" sz="3200" dirty="0"/>
              <a:t>Note: the word “know” is used approximately 25 times in 1 John. </a:t>
            </a:r>
          </a:p>
        </p:txBody>
      </p:sp>
    </p:spTree>
    <p:extLst>
      <p:ext uri="{BB962C8B-B14F-4D97-AF65-F5344CB8AC3E}">
        <p14:creationId xmlns:p14="http://schemas.microsoft.com/office/powerpoint/2010/main" val="918018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89BD0-6D7A-4572-B053-7E5EB0CD79EB}"/>
              </a:ext>
            </a:extLst>
          </p:cNvPr>
          <p:cNvSpPr>
            <a:spLocks noGrp="1"/>
          </p:cNvSpPr>
          <p:nvPr>
            <p:ph type="ctrTitle"/>
          </p:nvPr>
        </p:nvSpPr>
        <p:spPr>
          <a:xfrm>
            <a:off x="0" y="1"/>
            <a:ext cx="9144000" cy="898702"/>
          </a:xfrm>
        </p:spPr>
        <p:txBody>
          <a:bodyPr>
            <a:noAutofit/>
          </a:bodyPr>
          <a:lstStyle/>
          <a:p>
            <a:pPr algn="ctr"/>
            <a:r>
              <a:rPr lang="en-US" altLang="en-US" sz="7200" b="1" dirty="0">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rPr>
              <a:t>The Structure of 1 John</a:t>
            </a:r>
            <a:endParaRPr lang="en-US" sz="7200" b="1" dirty="0">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endParaRPr>
          </a:p>
        </p:txBody>
      </p:sp>
    </p:spTree>
    <p:extLst>
      <p:ext uri="{BB962C8B-B14F-4D97-AF65-F5344CB8AC3E}">
        <p14:creationId xmlns:p14="http://schemas.microsoft.com/office/powerpoint/2010/main" val="3585221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1385CD3-7ECD-4674-AF1E-B09101313469}"/>
              </a:ext>
            </a:extLst>
          </p:cNvPr>
          <p:cNvSpPr txBox="1">
            <a:spLocks/>
          </p:cNvSpPr>
          <p:nvPr/>
        </p:nvSpPr>
        <p:spPr>
          <a:xfrm>
            <a:off x="0" y="1"/>
            <a:ext cx="9144000" cy="8987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7200" b="1">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rPr>
              <a:t>The Structure of 1 John</a:t>
            </a:r>
            <a:endParaRPr lang="en-US" sz="7200" b="1" dirty="0">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endParaRPr>
          </a:p>
        </p:txBody>
      </p:sp>
      <p:sp>
        <p:nvSpPr>
          <p:cNvPr id="10" name="Subtitle 9">
            <a:extLst>
              <a:ext uri="{FF2B5EF4-FFF2-40B4-BE49-F238E27FC236}">
                <a16:creationId xmlns:a16="http://schemas.microsoft.com/office/drawing/2014/main" id="{305116DE-A241-4D3B-A19C-6E7C3674D548}"/>
              </a:ext>
            </a:extLst>
          </p:cNvPr>
          <p:cNvSpPr>
            <a:spLocks noGrp="1"/>
          </p:cNvSpPr>
          <p:nvPr>
            <p:ph type="subTitle" idx="1"/>
          </p:nvPr>
        </p:nvSpPr>
        <p:spPr>
          <a:xfrm>
            <a:off x="1246016" y="2303659"/>
            <a:ext cx="6547967" cy="2875978"/>
          </a:xfrm>
        </p:spPr>
        <p:txBody>
          <a:bodyPr>
            <a:norm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3600" b="1" i="1" u="none" strike="noStrike" kern="1200" cap="none" spc="0" normalizeH="0" baseline="0" noProof="0" dirty="0">
                <a:ln>
                  <a:noFill/>
                </a:ln>
                <a:solidFill>
                  <a:srgbClr val="FFFF00"/>
                </a:solidFill>
                <a:effectLst>
                  <a:glow rad="228600">
                    <a:schemeClr val="tx1">
                      <a:alpha val="40000"/>
                    </a:schemeClr>
                  </a:glow>
                </a:effectLst>
                <a:uLnTx/>
                <a:uFillTx/>
                <a:latin typeface="Times New Roman" panose="02020603050405020304" pitchFamily="18" charset="0"/>
                <a:ea typeface="+mn-ea"/>
                <a:cs typeface="+mn-cs"/>
              </a:rPr>
              <a:t>“[1John] is like a winding staircase always revolving around the same center, always recurring to the same topics, but at a higher level</a:t>
            </a:r>
            <a:r>
              <a:rPr kumimoji="0" lang="en-US" altLang="en-US" sz="3600" b="1"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3600" b="1" i="0" u="none" strike="noStrike" kern="1200" cap="none" spc="0" normalizeH="0" baseline="0" noProof="0" dirty="0">
                <a:ln>
                  <a:noFill/>
                </a:ln>
                <a:solidFill>
                  <a:srgbClr val="FFFF00"/>
                </a:solidFill>
                <a:effectLst>
                  <a:glow rad="228600">
                    <a:schemeClr val="tx1">
                      <a:alpha val="40000"/>
                    </a:schemeClr>
                  </a:glow>
                </a:effectLst>
                <a:uLnTx/>
                <a:uFillTx/>
                <a:latin typeface="Times New Roman" panose="02020603050405020304" pitchFamily="18" charset="0"/>
                <a:ea typeface="+mn-ea"/>
                <a:cs typeface="+mn-cs"/>
              </a:rPr>
              <a:t>(Robert Law)</a:t>
            </a:r>
          </a:p>
          <a:p>
            <a:endParaRPr lang="en-US" sz="4000" dirty="0"/>
          </a:p>
        </p:txBody>
      </p:sp>
    </p:spTree>
    <p:extLst>
      <p:ext uri="{BB962C8B-B14F-4D97-AF65-F5344CB8AC3E}">
        <p14:creationId xmlns:p14="http://schemas.microsoft.com/office/powerpoint/2010/main" val="1135484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82741" y="977192"/>
            <a:ext cx="8578516" cy="5313724"/>
          </a:xfrm>
        </p:spPr>
        <p:txBody>
          <a:bodyPr>
            <a:normAutofit/>
          </a:bodyPr>
          <a:lstStyle/>
          <a:p>
            <a:pPr>
              <a:lnSpc>
                <a:spcPct val="80000"/>
              </a:lnSpc>
            </a:pPr>
            <a:r>
              <a:rPr lang="en-US" altLang="en-US" sz="3200" i="1" dirty="0">
                <a:solidFill>
                  <a:srgbClr val="FFFF00"/>
                </a:solidFill>
                <a:effectLst>
                  <a:glow rad="228600">
                    <a:schemeClr val="tx1">
                      <a:alpha val="40000"/>
                    </a:schemeClr>
                  </a:glow>
                </a:effectLst>
                <a:latin typeface="Cambria" panose="02040503050406030204" pitchFamily="18" charset="0"/>
                <a:ea typeface="Cambria" panose="02040503050406030204" pitchFamily="18" charset="0"/>
              </a:rPr>
              <a:t>“The Epistle works with a comparatively small number of themes, which are introduced many times, and are brought into every possible relation to one another.  As some master-builder of music takes two or three melodious phrases and, introducing them in due order, repeating them, inverting them, skillfully interlacing them in diverse modes and keys, rears up from them an edifice of stately harmonies; so the Apostle weaves together a few leading ideas into a majestic fugue in which unity of material and variety of tone and effect are wonderfully blended.” </a:t>
            </a:r>
          </a:p>
        </p:txBody>
      </p:sp>
      <p:sp>
        <p:nvSpPr>
          <p:cNvPr id="5" name="TextBox 4">
            <a:extLst>
              <a:ext uri="{FF2B5EF4-FFF2-40B4-BE49-F238E27FC236}">
                <a16:creationId xmlns:a16="http://schemas.microsoft.com/office/drawing/2014/main" id="{7E60C253-76A0-4F53-85BF-9C916A4E8CC3}"/>
              </a:ext>
            </a:extLst>
          </p:cNvPr>
          <p:cNvSpPr txBox="1"/>
          <p:nvPr/>
        </p:nvSpPr>
        <p:spPr>
          <a:xfrm>
            <a:off x="248652" y="6433726"/>
            <a:ext cx="8646695" cy="395173"/>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altLang="en-US" sz="2400" dirty="0">
                <a:solidFill>
                  <a:srgbClr val="FFFF00"/>
                </a:solidFill>
                <a:effectLst>
                  <a:glow rad="228600">
                    <a:schemeClr val="tx1">
                      <a:alpha val="40000"/>
                    </a:schemeClr>
                  </a:glow>
                </a:effectLst>
                <a:latin typeface="+mj-lt"/>
              </a:rPr>
              <a:t>Robert Law, </a:t>
            </a:r>
            <a:r>
              <a:rPr lang="en-US" altLang="en-US" sz="2400" i="1" dirty="0">
                <a:solidFill>
                  <a:srgbClr val="FFFF00"/>
                </a:solidFill>
                <a:effectLst>
                  <a:glow rad="228600">
                    <a:schemeClr val="tx1">
                      <a:alpha val="40000"/>
                    </a:schemeClr>
                  </a:glow>
                </a:effectLst>
                <a:latin typeface="+mj-lt"/>
              </a:rPr>
              <a:t>The Tests of Life</a:t>
            </a:r>
            <a:r>
              <a:rPr lang="en-US" altLang="en-US" sz="2400" dirty="0">
                <a:solidFill>
                  <a:srgbClr val="FFFF00"/>
                </a:solidFill>
                <a:effectLst>
                  <a:glow rad="228600">
                    <a:schemeClr val="tx1">
                      <a:alpha val="40000"/>
                    </a:schemeClr>
                  </a:glow>
                </a:effectLst>
                <a:latin typeface="+mj-lt"/>
              </a:rPr>
              <a:t>, Third Edition, 1914,  p.5</a:t>
            </a:r>
          </a:p>
        </p:txBody>
      </p:sp>
      <p:sp>
        <p:nvSpPr>
          <p:cNvPr id="8" name="Title 3">
            <a:extLst>
              <a:ext uri="{FF2B5EF4-FFF2-40B4-BE49-F238E27FC236}">
                <a16:creationId xmlns:a16="http://schemas.microsoft.com/office/drawing/2014/main" id="{FF51D915-BCDC-4D14-AF46-B888BCC88A34}"/>
              </a:ext>
            </a:extLst>
          </p:cNvPr>
          <p:cNvSpPr txBox="1">
            <a:spLocks/>
          </p:cNvSpPr>
          <p:nvPr/>
        </p:nvSpPr>
        <p:spPr>
          <a:xfrm>
            <a:off x="0" y="1"/>
            <a:ext cx="9144000" cy="8987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7200" b="1">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rPr>
              <a:t>The Structure of 1 John</a:t>
            </a:r>
            <a:endParaRPr lang="en-US" sz="7200" b="1" dirty="0">
              <a:ln w="6600">
                <a:solidFill>
                  <a:schemeClr val="tx1"/>
                </a:solidFill>
                <a:prstDash val="solid"/>
              </a:ln>
              <a:solidFill>
                <a:srgbClr val="00FF00"/>
              </a:solidFill>
              <a:effectLst>
                <a:glow rad="228600">
                  <a:schemeClr val="tx1">
                    <a:alpha val="40000"/>
                  </a:schemeClr>
                </a:glow>
                <a:outerShdw dist="38100" dir="2700000" algn="tl" rotWithShape="0">
                  <a:schemeClr val="accent2"/>
                </a:outerShdw>
              </a:effectLst>
              <a:latin typeface="+mn-lt"/>
            </a:endParaRPr>
          </a:p>
        </p:txBody>
      </p:sp>
    </p:spTree>
    <p:extLst>
      <p:ext uri="{BB962C8B-B14F-4D97-AF65-F5344CB8AC3E}">
        <p14:creationId xmlns:p14="http://schemas.microsoft.com/office/powerpoint/2010/main" val="1398265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1:1-4 -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Themes of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en-US" sz="2400" i="0" u="none" strike="noStrike" kern="0" cap="none" spc="0" normalizeH="0" baseline="0" noProof="0" dirty="0">
                <a:ln>
                  <a:noFill/>
                </a:ln>
                <a:solidFill>
                  <a:srgbClr val="FFFF00"/>
                </a:solidFill>
                <a:effectLst>
                  <a:glow rad="228600">
                    <a:schemeClr val="tx1">
                      <a:alpha val="40000"/>
                    </a:schemeClr>
                  </a:glow>
                </a:effectLst>
                <a:uLnTx/>
                <a:uFillTx/>
              </a:rPr>
              <a:t>Robert Law, </a:t>
            </a:r>
            <a:r>
              <a:rPr kumimoji="0" lang="en-US" altLang="en-US" sz="2400" i="1" u="none" strike="noStrike" kern="0" cap="none" spc="0" normalizeH="0" baseline="0" noProof="0" dirty="0">
                <a:ln>
                  <a:noFill/>
                </a:ln>
                <a:solidFill>
                  <a:srgbClr val="FFFF00"/>
                </a:solidFill>
                <a:effectLst>
                  <a:glow rad="228600">
                    <a:schemeClr val="tx1">
                      <a:alpha val="40000"/>
                    </a:schemeClr>
                  </a:glow>
                </a:effectLst>
                <a:uLnTx/>
                <a:uFillTx/>
              </a:rPr>
              <a:t>The Tests of Life</a:t>
            </a:r>
            <a:r>
              <a:rPr kumimoji="0" lang="en-US" altLang="en-US" sz="2400" i="0" u="none" strike="noStrike" kern="0" cap="none" spc="0" normalizeH="0" baseline="0" noProof="0" dirty="0">
                <a:ln>
                  <a:noFill/>
                </a:ln>
                <a:solidFill>
                  <a:srgbClr val="FFFF00"/>
                </a:solidFill>
                <a:effectLst>
                  <a:glow rad="228600">
                    <a:schemeClr val="tx1">
                      <a:alpha val="40000"/>
                    </a:schemeClr>
                  </a:glow>
                </a:effectLst>
                <a:uLnTx/>
                <a:uFillTx/>
              </a:rPr>
              <a:t>, Third Edition, 1914,  p.21-24</a:t>
            </a:r>
          </a:p>
        </p:txBody>
      </p:sp>
    </p:spTree>
    <p:extLst>
      <p:ext uri="{BB962C8B-B14F-4D97-AF65-F5344CB8AC3E}">
        <p14:creationId xmlns:p14="http://schemas.microsoft.com/office/powerpoint/2010/main" val="3260822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1469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522692"/>
            <a:ext cx="8840750" cy="5335308"/>
          </a:xfrm>
        </p:spPr>
        <p:txBody>
          <a:bodyPr>
            <a:normAutofit fontScale="92500"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love of one's brother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[Parenthetical Passage 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(2:12-14)</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a:t>
            </a:r>
            <a:r>
              <a:rPr lang="en-US" altLang="en-US" b="1" dirty="0">
                <a:solidFill>
                  <a:srgbClr val="00FF00"/>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loving the World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(2:15-17)</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Contrast Between False Teachers and True Believers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Christological Test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Exhortation to Continue in the Truth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(2:24-28)</a:t>
            </a:r>
            <a:endParaRPr kumimoji="0" lang="en-US" altLang="en-US" sz="32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3763963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 calcmode="lin" valueType="num">
                                      <p:cBhvr>
                                        <p:cTn id="98"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07905" cy="768910"/>
          </a:xfrm>
        </p:spPr>
        <p:txBody>
          <a:bodyPr>
            <a:normAutofit fontScale="90000"/>
          </a:bodyPr>
          <a:lstStyle/>
          <a:p>
            <a:pPr algn="ctr"/>
            <a:r>
              <a:rPr lang="en-US" sz="6000" b="1" dirty="0">
                <a:latin typeface="+mn-lt"/>
              </a:rPr>
              <a:t>Background of 1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300789" y="887507"/>
            <a:ext cx="8506327" cy="5637619"/>
          </a:xfrm>
        </p:spPr>
        <p:txBody>
          <a:bodyPr>
            <a:normAutofit fontScale="92500" lnSpcReduction="10000"/>
          </a:bodyPr>
          <a:lstStyle/>
          <a:p>
            <a:pPr>
              <a:lnSpc>
                <a:spcPct val="90000"/>
              </a:lnSpc>
            </a:pPr>
            <a:r>
              <a:rPr lang="en-US" altLang="en-US" sz="3200" dirty="0"/>
              <a:t>1 John was written by the </a:t>
            </a:r>
            <a:r>
              <a:rPr lang="en-US" altLang="en-US" sz="3200" b="1" i="1" dirty="0"/>
              <a:t>Apostle John </a:t>
            </a:r>
            <a:r>
              <a:rPr lang="en-US" altLang="en-US" sz="3200" dirty="0"/>
              <a:t>(who also wrote the Fourth Gospel, 2 and 3 John, and Revelation). </a:t>
            </a:r>
          </a:p>
          <a:p>
            <a:pPr>
              <a:lnSpc>
                <a:spcPct val="90000"/>
              </a:lnSpc>
            </a:pPr>
            <a:r>
              <a:rPr lang="en-US" altLang="en-US" sz="3200" dirty="0"/>
              <a:t>Many scholars believe that 1 John was written near the close of the first century (around 85-95 AD). </a:t>
            </a:r>
          </a:p>
          <a:p>
            <a:pPr>
              <a:lnSpc>
                <a:spcPct val="90000"/>
              </a:lnSpc>
            </a:pPr>
            <a:r>
              <a:rPr lang="en-US" altLang="en-US" sz="3200" dirty="0"/>
              <a:t>1 John 2:12-14, 19; 3:1; 5:13 make it clear this letter was written to </a:t>
            </a:r>
            <a:r>
              <a:rPr lang="en-US" altLang="en-US" sz="3200" b="1" i="1" dirty="0"/>
              <a:t>Christians</a:t>
            </a:r>
            <a:r>
              <a:rPr lang="en-US" altLang="en-US" sz="3200" dirty="0"/>
              <a:t>, but the letter does not indicate </a:t>
            </a:r>
            <a:r>
              <a:rPr lang="en-US" altLang="en-US" sz="3200" b="1" i="1" dirty="0"/>
              <a:t>who</a:t>
            </a:r>
            <a:r>
              <a:rPr lang="en-US" altLang="en-US" sz="3200" dirty="0"/>
              <a:t> they were or </a:t>
            </a:r>
            <a:r>
              <a:rPr lang="en-US" altLang="en-US" sz="3200" b="1" i="1" dirty="0"/>
              <a:t>where</a:t>
            </a:r>
            <a:r>
              <a:rPr lang="en-US" altLang="en-US" sz="3200" dirty="0"/>
              <a:t> they lived.</a:t>
            </a:r>
          </a:p>
          <a:p>
            <a:r>
              <a:rPr lang="en-US" altLang="en-US" sz="3200" dirty="0"/>
              <a:t>Evidence from early Christian writers give us reason to believe that John was in </a:t>
            </a:r>
            <a:r>
              <a:rPr lang="en-US" altLang="en-US" sz="3200" b="1" i="1" dirty="0"/>
              <a:t>Ephesus </a:t>
            </a:r>
            <a:r>
              <a:rPr lang="en-US" altLang="en-US" sz="3200" dirty="0"/>
              <a:t>when he wrote this letter and that it was sent to one or more churches in </a:t>
            </a:r>
            <a:r>
              <a:rPr lang="en-US" altLang="en-US" sz="3200" b="1" i="1" dirty="0"/>
              <a:t>Asia Minor </a:t>
            </a:r>
            <a:r>
              <a:rPr lang="en-US" altLang="en-US" sz="3200" dirty="0"/>
              <a:t>(modern day Turkey) where he ministered in his later years. </a:t>
            </a:r>
          </a:p>
          <a:p>
            <a:endParaRPr lang="en-US" altLang="en-US" sz="3200" dirty="0"/>
          </a:p>
          <a:p>
            <a:endParaRPr lang="en-US" dirty="0"/>
          </a:p>
        </p:txBody>
      </p:sp>
      <p:sp>
        <p:nvSpPr>
          <p:cNvPr id="5" name="TextBox 4">
            <a:extLst>
              <a:ext uri="{FF2B5EF4-FFF2-40B4-BE49-F238E27FC236}">
                <a16:creationId xmlns:a16="http://schemas.microsoft.com/office/drawing/2014/main" id="{D6C4C6F7-1233-4779-9A1B-87E3BC0D6A5F}"/>
              </a:ext>
            </a:extLst>
          </p:cNvPr>
          <p:cNvSpPr txBox="1"/>
          <p:nvPr/>
        </p:nvSpPr>
        <p:spPr>
          <a:xfrm>
            <a:off x="232610" y="6488668"/>
            <a:ext cx="8646695" cy="369332"/>
          </a:xfrm>
          <a:prstGeom prst="rect">
            <a:avLst/>
          </a:prstGeom>
          <a:noFill/>
        </p:spPr>
        <p:txBody>
          <a:bodyPr wrap="square" rtlCol="0">
            <a:spAutoFit/>
          </a:bodyPr>
          <a:lstStyle/>
          <a:p>
            <a:r>
              <a:rPr lang="en-US" dirty="0"/>
              <a:t>NIV Study Bible, Introduction to 1 John</a:t>
            </a:r>
          </a:p>
        </p:txBody>
      </p:sp>
    </p:spTree>
    <p:extLst>
      <p:ext uri="{BB962C8B-B14F-4D97-AF65-F5344CB8AC3E}">
        <p14:creationId xmlns:p14="http://schemas.microsoft.com/office/powerpoint/2010/main" val="2608765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389261"/>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Themes of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1636501"/>
            <a:ext cx="8683771" cy="5262706"/>
          </a:xfrm>
        </p:spPr>
        <p:txBody>
          <a:bodyPr>
            <a:normAutofit lnSpcReduction="1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rgbClr val="FFFF00"/>
                </a:solidFill>
                <a:effectLst/>
                <a:uLnTx/>
                <a:uFillTx/>
                <a:latin typeface="+mj-lt"/>
                <a:ea typeface="+mn-ea"/>
                <a:cs typeface="+mn-cs"/>
              </a:rPr>
              <a:t>“does what is </a:t>
            </a:r>
            <a:r>
              <a:rPr kumimoji="0" lang="en-US" altLang="en-US" b="1" i="1" u="none" strike="noStrike" kern="1200" cap="none" spc="0" normalizeH="0" baseline="0" noProof="0" dirty="0">
                <a:ln>
                  <a:noFill/>
                </a:ln>
                <a:solidFill>
                  <a:srgbClr val="FFFF00"/>
                </a:solidFill>
                <a:effectLst/>
                <a:uLnTx/>
                <a:uFillTx/>
                <a:latin typeface="+mj-lt"/>
                <a:ea typeface="+mn-ea"/>
                <a:cs typeface="+mn-cs"/>
              </a:rPr>
              <a:t>right</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uLnTx/>
                <a:uFillTx/>
                <a:latin typeface="+mj-lt"/>
                <a:ea typeface="+mn-ea"/>
                <a:cs typeface="+mn-cs"/>
              </a:rPr>
              <a:t> is </a:t>
            </a:r>
            <a:r>
              <a:rPr kumimoji="0" lang="en-US" altLang="en-US" b="0" i="1" u="none" strike="noStrike" kern="1200" cap="none" spc="0" normalizeH="0" baseline="0" noProof="0" dirty="0">
                <a:ln>
                  <a:noFill/>
                </a:ln>
                <a:solidFill>
                  <a:srgbClr val="FFFF00"/>
                </a:solidFill>
                <a:effectLst/>
                <a:uLnTx/>
                <a:uFillTx/>
                <a:latin typeface="+mj-lt"/>
                <a:ea typeface="+mn-ea"/>
                <a:cs typeface="+mn-cs"/>
              </a:rPr>
              <a:t>“</a:t>
            </a:r>
            <a:r>
              <a:rPr kumimoji="0" lang="en-US" altLang="en-US" b="1" i="1" u="none" strike="noStrike" kern="1200" cap="none" spc="0" normalizeH="0" baseline="0" noProof="0" dirty="0">
                <a:ln>
                  <a:noFill/>
                </a:ln>
                <a:solidFill>
                  <a:srgbClr val="FFFF00"/>
                </a:solidFill>
                <a:effectLst/>
                <a:uLnTx/>
                <a:uFillTx/>
                <a:latin typeface="+mj-lt"/>
                <a:ea typeface="+mn-ea"/>
                <a:cs typeface="+mn-cs"/>
              </a:rPr>
              <a:t>born</a:t>
            </a:r>
            <a:r>
              <a:rPr kumimoji="0" lang="en-US" altLang="en-US" b="0" i="1" u="none" strike="noStrike" kern="1200" cap="none" spc="0" normalizeH="0" baseline="0" noProof="0" dirty="0">
                <a:ln>
                  <a:noFill/>
                </a:ln>
                <a:solidFill>
                  <a:srgbClr val="FFFF00"/>
                </a:solidFill>
                <a:effectLst/>
                <a:uLnTx/>
                <a:uFillTx/>
                <a:latin typeface="+mj-lt"/>
                <a:ea typeface="+mn-ea"/>
                <a:cs typeface="+mn-cs"/>
              </a:rPr>
              <a:t> of Him”</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rgbClr val="FFFF00"/>
                </a:solidFill>
                <a:effectLst/>
                <a:uLnTx/>
                <a:uFillTx/>
                <a:latin typeface="+mj-lt"/>
                <a:ea typeface="+mn-ea"/>
                <a:cs typeface="+mn-cs"/>
              </a:rPr>
              <a:t>“children of God”</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Divine Sonship is utterly contrary to all sin </a:t>
            </a:r>
            <a:r>
              <a:rPr kumimoji="0" lang="en-US" altLang="en-US" b="0" i="0" u="none" strike="noStrike" kern="1200" cap="none" spc="0" normalizeH="0" baseline="0" noProof="0" dirty="0">
                <a:ln>
                  <a:noFill/>
                </a:ln>
                <a:solidFill>
                  <a:srgbClr val="FFFFFF"/>
                </a:solidFill>
                <a:effectLst/>
                <a:uLnTx/>
                <a:uFillTx/>
                <a:latin typeface="+mj-lt"/>
                <a:ea typeface="+mn-ea"/>
                <a:cs typeface="+mn-cs"/>
              </a:rPr>
              <a:t>(3:4-10a</a:t>
            </a:r>
            <a:r>
              <a:rPr kumimoji="0" lang="en-US" altLang="en-US" b="1" i="0" u="none" strike="noStrike" kern="1200" cap="none" spc="0" normalizeH="0" baseline="0" noProof="0" dirty="0">
                <a:ln>
                  <a:noFill/>
                </a:ln>
                <a:solidFill>
                  <a:srgbClr val="FFFFFF"/>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Anyone who does not obey the command to “love one another” is not a child of God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Cain as the model of murder and hate - whose example is followed by the world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Christ as the model of love – whose example we must follow in order to have confidence in our relationship with God </a:t>
            </a:r>
            <a:r>
              <a:rPr kumimoji="0" lang="en-US" altLang="en-US" b="0" i="0" u="none" strike="noStrike" kern="1200" cap="none" spc="0" normalizeH="0" baseline="0" noProof="0" dirty="0">
                <a:ln>
                  <a:noFill/>
                </a:ln>
                <a:solidFill>
                  <a:srgbClr val="FFFFFF"/>
                </a:solidFill>
                <a:effectLst/>
                <a:uLnTx/>
                <a:uFillTx/>
                <a:latin typeface="+mj-lt"/>
                <a:ea typeface="+mn-ea"/>
                <a:cs typeface="+mn-cs"/>
              </a:rPr>
              <a:t>(3:16-24a)</a:t>
            </a:r>
            <a:r>
              <a:rPr kumimoji="0" lang="en-US" altLang="en-US" b="0" i="0" u="none" strike="noStrike" kern="1200" cap="none" spc="0" normalizeH="0" baseline="0" noProof="0" dirty="0">
                <a:ln>
                  <a:noFill/>
                </a:ln>
                <a:solidFill>
                  <a:srgbClr val="FFFF00"/>
                </a:solidFill>
                <a:effectLst/>
                <a:uLnTx/>
                <a:uFillTx/>
                <a:latin typeface="+mj-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2000540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271526"/>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a:ea typeface="+mj-ea"/>
                <a:cs typeface="+mj-cs"/>
              </a:rPr>
              <a:t>4:7-5:21</a:t>
            </a:r>
            <a:br>
              <a:rPr kumimoji="0" lang="en-US" altLang="en-US" sz="3200" b="0" i="0" u="none" strike="noStrike" kern="1200" cap="none" spc="0" normalizeH="0" baseline="0" noProof="0" dirty="0">
                <a:ln>
                  <a:noFill/>
                </a:ln>
                <a:solidFill>
                  <a:srgbClr val="FFFFFF"/>
                </a:solidFill>
                <a:effectLst/>
                <a:uLnTx/>
                <a:uFillTx/>
                <a:latin typeface="Arial"/>
                <a:ea typeface="+mj-ea"/>
                <a:cs typeface="+mj-cs"/>
              </a:rPr>
            </a:b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The </a:t>
            </a:r>
            <a:r>
              <a:rPr kumimoji="0" lang="en-US" altLang="en-US" sz="3200" b="1" i="1" u="none" strike="noStrike" kern="1200" cap="none" spc="0" normalizeH="0" baseline="0" noProof="0" dirty="0">
                <a:ln>
                  <a:noFill/>
                </a:ln>
                <a:solidFill>
                  <a:srgbClr val="FF0066"/>
                </a:solidFill>
                <a:effectLst/>
                <a:uLnTx/>
                <a:uFillTx/>
                <a:latin typeface="Arial"/>
                <a:ea typeface="+mj-ea"/>
                <a:cs typeface="+mj-cs"/>
              </a:rPr>
              <a:t>Third</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Presentation of the Three Themes of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RIGHTEOUSNESS</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LOVE</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and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BELIEF</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in Jesus</a:t>
            </a:r>
            <a:r>
              <a:rPr kumimoji="0" lang="en-US" altLang="en-US" sz="3200" b="0" i="0" u="none" strike="noStrike" kern="1200" cap="none" spc="0" normalizeH="0" baseline="0" noProof="0" dirty="0">
                <a:ln>
                  <a:noFill/>
                </a:ln>
                <a:solidFill>
                  <a:srgbClr val="FFFF00"/>
                </a:solidFill>
                <a:effectLst/>
                <a:uLnTx/>
                <a:uFillTx/>
                <a:latin typeface="Arial"/>
                <a:ea typeface="+mj-ea"/>
                <a:cs typeface="+mj-cs"/>
              </a:rPr>
              <a:t> </a:t>
            </a:r>
            <a:endParaRPr lang="en-US" sz="60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1518767"/>
            <a:ext cx="8578516" cy="5290177"/>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4:7-5:3a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4:7-12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 Source of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4:13-16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of </a:t>
            </a:r>
            <a:r>
              <a:rPr lang="en-US" altLang="en-US" b="1" i="1" dirty="0">
                <a:solidFill>
                  <a:srgbClr val="00FF00"/>
                </a:solidFill>
                <a:latin typeface="Arial"/>
              </a:rPr>
              <a:t>LOVE</a:t>
            </a:r>
            <a:r>
              <a:rPr lang="en-US" altLang="en-US" dirty="0">
                <a:solidFill>
                  <a:srgbClr val="FFFF00"/>
                </a:solidFill>
                <a:latin typeface="Arial"/>
              </a:rPr>
              <a:t> and </a:t>
            </a:r>
            <a:r>
              <a:rPr lang="en-US" altLang="en-US" b="1" i="1" dirty="0">
                <a:solidFill>
                  <a:srgbClr val="00FF00"/>
                </a:solidFill>
                <a:latin typeface="Arial"/>
              </a:rPr>
              <a:t>BELIEF</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4:17-5:1 –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 Effect and Motives of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5:2-3a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of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and</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5:3b-21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5:3b-4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of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and</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5:5-12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Contents, Basis, and Issue of Christian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5:13-21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Certainties of Christian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endPar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p:txBody>
      </p:sp>
    </p:spTree>
    <p:extLst>
      <p:ext uri="{BB962C8B-B14F-4D97-AF65-F5344CB8AC3E}">
        <p14:creationId xmlns:p14="http://schemas.microsoft.com/office/powerpoint/2010/main" val="77493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77516" y="0"/>
            <a:ext cx="7772400" cy="1470025"/>
          </a:xfrm>
        </p:spPr>
        <p:txBody>
          <a:bodyPr/>
          <a:lstStyle/>
          <a:p>
            <a:r>
              <a:rPr lang="en-US" altLang="en-US" sz="6600" b="1" dirty="0"/>
              <a:t>1 John 1:1-4</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1311442" y="1804737"/>
            <a:ext cx="6400800" cy="1752600"/>
          </a:xfrm>
        </p:spPr>
        <p:txBody>
          <a:bodyPr/>
          <a:lstStyle/>
          <a:p>
            <a:r>
              <a:rPr lang="en-US" altLang="en-US" sz="4800" b="1" dirty="0"/>
              <a:t>John's Introduction To The Letter</a:t>
            </a:r>
          </a:p>
        </p:txBody>
      </p:sp>
      <p:sp>
        <p:nvSpPr>
          <p:cNvPr id="2" name="TextBox 1">
            <a:extLst>
              <a:ext uri="{FF2B5EF4-FFF2-40B4-BE49-F238E27FC236}">
                <a16:creationId xmlns:a16="http://schemas.microsoft.com/office/drawing/2014/main" id="{CB245EA7-6D31-4CFE-9271-C48D34B55DDD}"/>
              </a:ext>
            </a:extLst>
          </p:cNvPr>
          <p:cNvSpPr txBox="1"/>
          <p:nvPr/>
        </p:nvSpPr>
        <p:spPr>
          <a:xfrm>
            <a:off x="0" y="6488668"/>
            <a:ext cx="9144000" cy="369332"/>
          </a:xfrm>
          <a:prstGeom prst="rect">
            <a:avLst/>
          </a:prstGeom>
          <a:noFill/>
        </p:spPr>
        <p:txBody>
          <a:bodyPr wrap="square" rtlCol="0">
            <a:spAutoFit/>
          </a:bodyPr>
          <a:lstStyle/>
          <a:p>
            <a:r>
              <a:rPr lang="en-US" dirty="0">
                <a:hlinkClick r:id="rId3"/>
              </a:rPr>
              <a:t>http://ullesthorpe.org/bible-owner/</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533342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What are you most looking forward to hearing about as we embark on this study of 1 John?</a:t>
            </a:r>
          </a:p>
          <a:p>
            <a:r>
              <a:rPr lang="en-US" dirty="0"/>
              <a:t>The fact that John needs to give Christians a means of </a:t>
            </a:r>
            <a:r>
              <a:rPr lang="en-US" b="1" i="1" dirty="0"/>
              <a:t>assurance</a:t>
            </a:r>
            <a:r>
              <a:rPr lang="en-US" dirty="0"/>
              <a:t> that they are </a:t>
            </a:r>
            <a:r>
              <a:rPr lang="en-US" b="1" i="1" dirty="0"/>
              <a:t>truly saved </a:t>
            </a:r>
            <a:r>
              <a:rPr lang="en-US" dirty="0"/>
              <a:t>may seem like a </a:t>
            </a:r>
            <a:r>
              <a:rPr lang="en-US" b="1" i="1" dirty="0"/>
              <a:t>strange</a:t>
            </a:r>
            <a:r>
              <a:rPr lang="en-US" dirty="0"/>
              <a:t> idea in our day, when most people just </a:t>
            </a:r>
            <a:r>
              <a:rPr lang="en-US" b="1" i="1" dirty="0"/>
              <a:t>assume</a:t>
            </a:r>
            <a:r>
              <a:rPr lang="en-US" dirty="0"/>
              <a:t> that anyone who claims to be a Christian is saved. Do you believe it’s possible for someone to </a:t>
            </a:r>
            <a:r>
              <a:rPr lang="en-US" b="1" i="1" dirty="0"/>
              <a:t>think</a:t>
            </a:r>
            <a:r>
              <a:rPr lang="en-US" dirty="0"/>
              <a:t> they are saved, when in fact they’re really </a:t>
            </a:r>
            <a:r>
              <a:rPr lang="en-US" b="1" i="1" dirty="0"/>
              <a:t>not</a:t>
            </a:r>
            <a:r>
              <a:rPr lang="en-US" dirty="0"/>
              <a:t>? As you think about that, consider the verse, where Jesus says:  </a:t>
            </a:r>
            <a:r>
              <a:rPr lang="en-US" i="1" dirty="0">
                <a:solidFill>
                  <a:srgbClr val="0000FF"/>
                </a:solidFill>
                <a:latin typeface="Cambria" panose="02040503050406030204" pitchFamily="18" charset="0"/>
                <a:ea typeface="Cambria" panose="02040503050406030204" pitchFamily="18" charset="0"/>
              </a:rPr>
              <a:t>“Not everyone who says to me, 'Lord, Lord,' will enter the kingdom of heaven, but the one who does the will of my Father who is in heaven. On that day many will say to me, ‘Lord, Lord, did we not prophesy in your name, and cast out demons in your name, and do many mighty works in your name?’ And then will I declare to them, ‘</a:t>
            </a:r>
            <a:r>
              <a:rPr lang="en-US" b="1" i="1" dirty="0">
                <a:solidFill>
                  <a:srgbClr val="0000FF"/>
                </a:solidFill>
                <a:latin typeface="Cambria" panose="02040503050406030204" pitchFamily="18" charset="0"/>
                <a:ea typeface="Cambria" panose="02040503050406030204" pitchFamily="18" charset="0"/>
              </a:rPr>
              <a:t>I never knew you</a:t>
            </a:r>
            <a:r>
              <a:rPr lang="en-US" i="1" dirty="0">
                <a:solidFill>
                  <a:srgbClr val="0000FF"/>
                </a:solidFill>
                <a:latin typeface="Cambria" panose="02040503050406030204" pitchFamily="18" charset="0"/>
                <a:ea typeface="Cambria" panose="02040503050406030204" pitchFamily="18" charset="0"/>
              </a:rPr>
              <a:t>; depart from me, you workers of lawlessness.’” </a:t>
            </a:r>
            <a:r>
              <a:rPr lang="en-US" dirty="0"/>
              <a:t>(Mat. 7:21-23 )</a:t>
            </a:r>
          </a:p>
          <a:p>
            <a:r>
              <a:rPr lang="en-US" dirty="0"/>
              <a:t>Do </a:t>
            </a:r>
            <a:r>
              <a:rPr lang="en-US" b="1" i="1" dirty="0"/>
              <a:t>you</a:t>
            </a:r>
            <a:r>
              <a:rPr lang="en-US" dirty="0"/>
              <a:t> struggle with the idea that your Christian faith may not prove genuine in the end? Why or why not?</a:t>
            </a:r>
          </a:p>
          <a:p>
            <a:r>
              <a:rPr lang="en-US" b="1" i="1" dirty="0"/>
              <a:t>Should</a:t>
            </a:r>
            <a:r>
              <a:rPr lang="en-US" dirty="0"/>
              <a:t> a Christian concern themselves with whether their faith is genuine? Is it possible for a Christian to get </a:t>
            </a:r>
            <a:r>
              <a:rPr lang="en-US" b="1" i="1" dirty="0"/>
              <a:t>overly </a:t>
            </a:r>
            <a:r>
              <a:rPr lang="en-US" dirty="0"/>
              <a:t>focused on this idea to a point where it’s unhelpful? Is there a </a:t>
            </a:r>
            <a:r>
              <a:rPr lang="en-US" b="1" i="1" dirty="0"/>
              <a:t>balance</a:t>
            </a:r>
            <a:r>
              <a:rPr lang="en-US" dirty="0"/>
              <a:t> to be had?</a:t>
            </a:r>
          </a:p>
          <a:p>
            <a:pPr lvl="0"/>
            <a:endParaRPr lang="en-US" dirty="0"/>
          </a:p>
        </p:txBody>
      </p:sp>
    </p:spTree>
    <p:extLst>
      <p:ext uri="{BB962C8B-B14F-4D97-AF65-F5344CB8AC3E}">
        <p14:creationId xmlns:p14="http://schemas.microsoft.com/office/powerpoint/2010/main" val="1999745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Tree>
    <p:extLst>
      <p:ext uri="{BB962C8B-B14F-4D97-AF65-F5344CB8AC3E}">
        <p14:creationId xmlns:p14="http://schemas.microsoft.com/office/powerpoint/2010/main" val="2736960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43611"/>
          </a:xfrm>
        </p:spPr>
        <p:txBody>
          <a:bodyPr>
            <a:noAutofit/>
          </a:bodyPr>
          <a:lstStyle/>
          <a:p>
            <a:pPr algn="ctr"/>
            <a:r>
              <a:rPr lang="en-US" sz="4000" b="1" dirty="0">
                <a:latin typeface="+mn-lt"/>
              </a:rPr>
              <a:t>How Do We Know Who Wrote 1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300789" y="643611"/>
            <a:ext cx="8578516" cy="5561045"/>
          </a:xfrm>
        </p:spPr>
        <p:txBody>
          <a:bodyPr>
            <a:normAutofit lnSpcReduction="10000"/>
          </a:bodyPr>
          <a:lstStyle/>
          <a:p>
            <a:pPr>
              <a:lnSpc>
                <a:spcPct val="90000"/>
              </a:lnSpc>
            </a:pPr>
            <a:r>
              <a:rPr lang="en-US" altLang="en-US" dirty="0"/>
              <a:t>Unlike most New Testament Letters, 1 John does not tell us who its author is. In fact:</a:t>
            </a:r>
          </a:p>
          <a:p>
            <a:pPr lvl="1"/>
            <a:r>
              <a:rPr lang="en-US" altLang="en-US" dirty="0"/>
              <a:t>1 John does not contain a single proper name (except our Lord's)</a:t>
            </a:r>
            <a:r>
              <a:rPr lang="en-US" altLang="en-US" baseline="30000" dirty="0"/>
              <a:t> 1</a:t>
            </a:r>
            <a:r>
              <a:rPr lang="en-US" altLang="en-US" dirty="0"/>
              <a:t> </a:t>
            </a:r>
          </a:p>
          <a:p>
            <a:pPr lvl="1"/>
            <a:r>
              <a:rPr lang="en-US" altLang="en-US" dirty="0"/>
              <a:t>Nor a single definite allusion - personal, geographical, or historical</a:t>
            </a:r>
            <a:r>
              <a:rPr lang="en-US" altLang="en-US" baseline="30000" dirty="0"/>
              <a:t> 1</a:t>
            </a:r>
            <a:endParaRPr lang="en-US" altLang="en-US" dirty="0"/>
          </a:p>
          <a:p>
            <a:pPr>
              <a:lnSpc>
                <a:spcPct val="80000"/>
              </a:lnSpc>
            </a:pPr>
            <a:r>
              <a:rPr lang="en-US" altLang="en-US" sz="2800" dirty="0"/>
              <a:t>The earliest identification of the Apostle John as the author of 1 John comes from the </a:t>
            </a:r>
            <a:r>
              <a:rPr lang="en-US" altLang="en-US" sz="2800" b="1" i="1" dirty="0"/>
              <a:t>early church fathers</a:t>
            </a:r>
            <a:r>
              <a:rPr lang="en-US" altLang="en-US" sz="2800" dirty="0"/>
              <a:t>:</a:t>
            </a:r>
            <a:r>
              <a:rPr lang="en-US" baseline="30000" dirty="0"/>
              <a:t> 2</a:t>
            </a:r>
            <a:endParaRPr lang="en-US" altLang="en-US" sz="2800" dirty="0"/>
          </a:p>
          <a:p>
            <a:pPr lvl="1">
              <a:lnSpc>
                <a:spcPct val="80000"/>
              </a:lnSpc>
            </a:pPr>
            <a:r>
              <a:rPr lang="en-US" altLang="en-US" sz="2400" dirty="0"/>
              <a:t>Irenaeus (c. A.D. 140-203)</a:t>
            </a:r>
            <a:endParaRPr lang="en-US" altLang="en-US" sz="2400" dirty="0">
              <a:latin typeface="Times New Roman" panose="02020603050405020304" pitchFamily="18" charset="0"/>
            </a:endParaRPr>
          </a:p>
          <a:p>
            <a:pPr lvl="1">
              <a:lnSpc>
                <a:spcPct val="80000"/>
              </a:lnSpc>
            </a:pPr>
            <a:r>
              <a:rPr lang="en-US" altLang="en-US" sz="2400" dirty="0"/>
              <a:t>Tertullian (c. A.D. 150-222)</a:t>
            </a:r>
          </a:p>
          <a:p>
            <a:pPr lvl="1">
              <a:lnSpc>
                <a:spcPct val="80000"/>
              </a:lnSpc>
            </a:pPr>
            <a:r>
              <a:rPr lang="en-US" altLang="en-US" sz="2400" dirty="0"/>
              <a:t>Clement of Alexandria (c. A.D. 155-215)</a:t>
            </a:r>
          </a:p>
          <a:p>
            <a:pPr lvl="1">
              <a:lnSpc>
                <a:spcPct val="80000"/>
              </a:lnSpc>
            </a:pPr>
            <a:r>
              <a:rPr lang="en-US" altLang="en-US" sz="2400" dirty="0"/>
              <a:t>Origen (c. A.D. 185-253)</a:t>
            </a:r>
          </a:p>
          <a:p>
            <a:pPr>
              <a:lnSpc>
                <a:spcPct val="80000"/>
              </a:lnSpc>
            </a:pPr>
            <a:r>
              <a:rPr lang="en-US" altLang="en-US" sz="2800" dirty="0"/>
              <a:t>As far as we know, no other author was suggested by the early church</a:t>
            </a:r>
            <a:r>
              <a:rPr lang="en-US" altLang="en-US" dirty="0">
                <a:latin typeface="Times New Roman" panose="02020603050405020304" pitchFamily="18" charset="0"/>
              </a:rPr>
              <a:t>.</a:t>
            </a:r>
            <a:r>
              <a:rPr lang="en-US" baseline="30000" dirty="0"/>
              <a:t> 2</a:t>
            </a:r>
            <a:endParaRPr lang="en-US" altLang="en-US" sz="2800" dirty="0">
              <a:latin typeface="Times New Roman" panose="02020603050405020304" pitchFamily="18" charset="0"/>
            </a:endParaRPr>
          </a:p>
          <a:p>
            <a:pPr>
              <a:lnSpc>
                <a:spcPct val="80000"/>
              </a:lnSpc>
            </a:pPr>
            <a:r>
              <a:rPr lang="en-US" altLang="en-US" sz="2800" dirty="0"/>
              <a:t>This traditional identification is </a:t>
            </a:r>
            <a:r>
              <a:rPr lang="en-US" altLang="en-US" sz="2800" b="1" i="1" dirty="0"/>
              <a:t>confirmed</a:t>
            </a:r>
            <a:r>
              <a:rPr lang="en-US" altLang="en-US" sz="2800" dirty="0"/>
              <a:t> by evidence in the letter itself.</a:t>
            </a:r>
            <a:r>
              <a:rPr lang="en-US" baseline="30000" dirty="0"/>
              <a:t> 2</a:t>
            </a:r>
            <a:endParaRPr lang="en-US" altLang="en-US" sz="2800" dirty="0"/>
          </a:p>
          <a:p>
            <a:endParaRPr lang="en-US" dirty="0"/>
          </a:p>
        </p:txBody>
      </p:sp>
      <p:sp>
        <p:nvSpPr>
          <p:cNvPr id="5" name="TextBox 4">
            <a:extLst>
              <a:ext uri="{FF2B5EF4-FFF2-40B4-BE49-F238E27FC236}">
                <a16:creationId xmlns:a16="http://schemas.microsoft.com/office/drawing/2014/main" id="{FD3E91DE-6D62-42FC-99A4-A65613671FB9}"/>
              </a:ext>
            </a:extLst>
          </p:cNvPr>
          <p:cNvSpPr txBox="1"/>
          <p:nvPr/>
        </p:nvSpPr>
        <p:spPr>
          <a:xfrm>
            <a:off x="266699" y="6204656"/>
            <a:ext cx="8646695" cy="646331"/>
          </a:xfrm>
          <a:prstGeom prst="rect">
            <a:avLst/>
          </a:prstGeom>
          <a:noFill/>
        </p:spPr>
        <p:txBody>
          <a:bodyPr wrap="square" rtlCol="0">
            <a:spAutoFit/>
          </a:bodyPr>
          <a:lstStyle/>
          <a:p>
            <a:r>
              <a:rPr lang="en-US" altLang="en-US" baseline="30000" dirty="0"/>
              <a:t>1</a:t>
            </a:r>
            <a:r>
              <a:rPr lang="en-US" altLang="en-US" dirty="0"/>
              <a:t> Robert Law, The Tests of Life, Third Edition, 1914,  p.39</a:t>
            </a:r>
          </a:p>
          <a:p>
            <a:r>
              <a:rPr lang="en-US" baseline="30000" dirty="0"/>
              <a:t>2</a:t>
            </a:r>
            <a:r>
              <a:rPr lang="en-US" dirty="0"/>
              <a:t> NIV Study Bible, Introduction to 1 John</a:t>
            </a:r>
          </a:p>
        </p:txBody>
      </p:sp>
    </p:spTree>
    <p:extLst>
      <p:ext uri="{BB962C8B-B14F-4D97-AF65-F5344CB8AC3E}">
        <p14:creationId xmlns:p14="http://schemas.microsoft.com/office/powerpoint/2010/main" val="609179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43611"/>
          </a:xfrm>
        </p:spPr>
        <p:txBody>
          <a:bodyPr>
            <a:noAutofit/>
          </a:bodyPr>
          <a:lstStyle/>
          <a:p>
            <a:pPr algn="ctr"/>
            <a:r>
              <a:rPr lang="en-US" sz="4000" b="1" dirty="0">
                <a:latin typeface="+mn-lt"/>
              </a:rPr>
              <a:t>Internal Evidence That John Wrote 1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82742" y="785617"/>
            <a:ext cx="8578516" cy="5561045"/>
          </a:xfrm>
        </p:spPr>
        <p:txBody>
          <a:bodyPr>
            <a:normAutofit lnSpcReduction="10000"/>
          </a:bodyPr>
          <a:lstStyle/>
          <a:p>
            <a:pPr>
              <a:lnSpc>
                <a:spcPct val="80000"/>
              </a:lnSpc>
            </a:pPr>
            <a:r>
              <a:rPr lang="en-US" altLang="en-US" sz="3200" dirty="0"/>
              <a:t>The mention of eyewitness testimony – </a:t>
            </a:r>
            <a:r>
              <a:rPr lang="en-US" altLang="en-US" sz="3200" i="1" dirty="0">
                <a:solidFill>
                  <a:srgbClr val="0000FF"/>
                </a:solidFill>
                <a:latin typeface="Cambria" panose="02040503050406030204" pitchFamily="18" charset="0"/>
                <a:ea typeface="Cambria" panose="02040503050406030204" pitchFamily="18" charset="0"/>
              </a:rPr>
              <a:t>what we have </a:t>
            </a:r>
            <a:r>
              <a:rPr lang="en-US" altLang="en-US" sz="3200" b="1" i="1" dirty="0">
                <a:solidFill>
                  <a:srgbClr val="0000FF"/>
                </a:solidFill>
                <a:latin typeface="Cambria" panose="02040503050406030204" pitchFamily="18" charset="0"/>
                <a:ea typeface="Cambria" panose="02040503050406030204" pitchFamily="18" charset="0"/>
              </a:rPr>
              <a:t>heard</a:t>
            </a:r>
            <a:r>
              <a:rPr lang="en-US" altLang="en-US" sz="3200" i="1" dirty="0">
                <a:solidFill>
                  <a:srgbClr val="0000FF"/>
                </a:solidFill>
                <a:latin typeface="Cambria" panose="02040503050406030204" pitchFamily="18" charset="0"/>
                <a:ea typeface="Cambria" panose="02040503050406030204" pitchFamily="18" charset="0"/>
              </a:rPr>
              <a:t>, what we have </a:t>
            </a:r>
            <a:r>
              <a:rPr lang="en-US" altLang="en-US" sz="3200" b="1" i="1" dirty="0">
                <a:solidFill>
                  <a:srgbClr val="0000FF"/>
                </a:solidFill>
                <a:latin typeface="Cambria" panose="02040503050406030204" pitchFamily="18" charset="0"/>
                <a:ea typeface="Cambria" panose="02040503050406030204" pitchFamily="18" charset="0"/>
              </a:rPr>
              <a:t>seen</a:t>
            </a:r>
            <a:r>
              <a:rPr lang="en-US" altLang="en-US" sz="3200" i="1" dirty="0">
                <a:solidFill>
                  <a:srgbClr val="0000FF"/>
                </a:solidFill>
                <a:latin typeface="Cambria" panose="02040503050406030204" pitchFamily="18" charset="0"/>
                <a:ea typeface="Cambria" panose="02040503050406030204" pitchFamily="18" charset="0"/>
              </a:rPr>
              <a:t> with our eyes, what we have looked at and our hands have </a:t>
            </a:r>
            <a:r>
              <a:rPr lang="en-US" altLang="en-US" sz="3200" b="1" i="1" dirty="0">
                <a:solidFill>
                  <a:srgbClr val="0000FF"/>
                </a:solidFill>
                <a:latin typeface="Cambria" panose="02040503050406030204" pitchFamily="18" charset="0"/>
                <a:ea typeface="Cambria" panose="02040503050406030204" pitchFamily="18" charset="0"/>
              </a:rPr>
              <a:t>touched</a:t>
            </a:r>
            <a:r>
              <a:rPr lang="en-US" altLang="en-US" sz="3200" i="1" dirty="0">
                <a:solidFill>
                  <a:srgbClr val="0000FF"/>
                </a:solidFill>
                <a:latin typeface="Cambria" panose="02040503050406030204" pitchFamily="18" charset="0"/>
                <a:ea typeface="Cambria" panose="02040503050406030204" pitchFamily="18" charset="0"/>
              </a:rPr>
              <a:t>  </a:t>
            </a:r>
            <a:r>
              <a:rPr lang="en-US" altLang="en-US" sz="3200" dirty="0"/>
              <a:t>(1:1 NET) –  harmonizes with the fact that John was a follower of Christ from the earliest days of His ministry.</a:t>
            </a:r>
          </a:p>
          <a:p>
            <a:pPr>
              <a:lnSpc>
                <a:spcPct val="80000"/>
              </a:lnSpc>
            </a:pPr>
            <a:r>
              <a:rPr lang="en-US" altLang="en-US" sz="3200" dirty="0"/>
              <a:t>The authoritative manner that pervades the letter is what would be expected from an apostle:</a:t>
            </a:r>
          </a:p>
          <a:p>
            <a:pPr lvl="1">
              <a:lnSpc>
                <a:spcPct val="80000"/>
              </a:lnSpc>
            </a:pPr>
            <a:r>
              <a:rPr lang="en-US" altLang="en-US" sz="2800" dirty="0"/>
              <a:t>Commands (2:15,24,28; 4:1; 5:21)</a:t>
            </a:r>
          </a:p>
          <a:p>
            <a:pPr lvl="1">
              <a:lnSpc>
                <a:spcPct val="80000"/>
              </a:lnSpc>
            </a:pPr>
            <a:r>
              <a:rPr lang="en-US" altLang="en-US" sz="2800" dirty="0"/>
              <a:t>Firm Assertions (2:6; 3:14; 4:12)</a:t>
            </a:r>
          </a:p>
          <a:p>
            <a:pPr lvl="1">
              <a:lnSpc>
                <a:spcPct val="80000"/>
              </a:lnSpc>
            </a:pPr>
            <a:r>
              <a:rPr lang="en-US" altLang="en-US" sz="2800" dirty="0"/>
              <a:t>Pointed Identification of Error (1:6,8; 2:4,22) </a:t>
            </a:r>
          </a:p>
          <a:p>
            <a:pPr>
              <a:lnSpc>
                <a:spcPct val="80000"/>
              </a:lnSpc>
            </a:pPr>
            <a:r>
              <a:rPr lang="en-US" altLang="en-US" sz="3200" dirty="0"/>
              <a:t>The style of this letter is </a:t>
            </a:r>
            <a:r>
              <a:rPr lang="en-US" altLang="en-US" sz="3200" b="1" i="1" dirty="0"/>
              <a:t>markedly similar </a:t>
            </a:r>
            <a:r>
              <a:rPr lang="en-US" altLang="en-US" sz="3200" dirty="0"/>
              <a:t>to the </a:t>
            </a:r>
            <a:r>
              <a:rPr lang="en-US" altLang="en-US" sz="3200" b="1" i="1" dirty="0"/>
              <a:t>Gospel of John</a:t>
            </a:r>
            <a:r>
              <a:rPr lang="en-US" altLang="en-US" sz="3200" dirty="0"/>
              <a:t>.</a:t>
            </a:r>
          </a:p>
          <a:p>
            <a:endParaRPr lang="en-US" dirty="0"/>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69332"/>
          </a:xfrm>
          <a:prstGeom prst="rect">
            <a:avLst/>
          </a:prstGeom>
          <a:noFill/>
        </p:spPr>
        <p:txBody>
          <a:bodyPr wrap="square" rtlCol="0">
            <a:spAutoFit/>
          </a:bodyPr>
          <a:lstStyle/>
          <a:p>
            <a:r>
              <a:rPr lang="en-US" dirty="0"/>
              <a:t>NIV Study Bible, Introduction to 1 John</a:t>
            </a:r>
          </a:p>
        </p:txBody>
      </p:sp>
    </p:spTree>
    <p:extLst>
      <p:ext uri="{BB962C8B-B14F-4D97-AF65-F5344CB8AC3E}">
        <p14:creationId xmlns:p14="http://schemas.microsoft.com/office/powerpoint/2010/main" val="454661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067454"/>
          </a:xfrm>
        </p:spPr>
        <p:txBody>
          <a:bodyPr>
            <a:noAutofit/>
          </a:bodyPr>
          <a:lstStyle/>
          <a:p>
            <a:pPr algn="ctr"/>
            <a:r>
              <a:rPr lang="en-US" b="1" dirty="0">
                <a:latin typeface="+mn-lt"/>
              </a:rPr>
              <a:t>Similarities Between </a:t>
            </a:r>
            <a:br>
              <a:rPr lang="en-US" b="1" dirty="0">
                <a:latin typeface="+mn-lt"/>
              </a:rPr>
            </a:br>
            <a:r>
              <a:rPr lang="en-US" b="1" dirty="0">
                <a:latin typeface="+mn-lt"/>
              </a:rPr>
              <a:t>1 John and the Gospel of John</a:t>
            </a: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64695" y="1118472"/>
            <a:ext cx="8578516" cy="5370196"/>
          </a:xfrm>
        </p:spPr>
        <p:txBody>
          <a:bodyPr>
            <a:normAutofit lnSpcReduction="10000"/>
          </a:bodyPr>
          <a:lstStyle/>
          <a:p>
            <a:pPr>
              <a:lnSpc>
                <a:spcPct val="80000"/>
              </a:lnSpc>
            </a:pPr>
            <a:r>
              <a:rPr lang="en-US" altLang="en-US" sz="3200" dirty="0"/>
              <a:t>Both use  a limited range of vocabulary</a:t>
            </a:r>
          </a:p>
          <a:p>
            <a:pPr>
              <a:lnSpc>
                <a:spcPct val="80000"/>
              </a:lnSpc>
            </a:pPr>
            <a:r>
              <a:rPr lang="en-US" altLang="en-US" sz="3200" dirty="0"/>
              <a:t>Both are written using very simple syntax</a:t>
            </a:r>
          </a:p>
          <a:p>
            <a:pPr>
              <a:lnSpc>
                <a:spcPct val="80000"/>
              </a:lnSpc>
            </a:pPr>
            <a:r>
              <a:rPr lang="en-US" altLang="en-US" sz="3200" dirty="0"/>
              <a:t>Both describe almost every subject in very black and white terms – with no shades in between:</a:t>
            </a:r>
          </a:p>
          <a:p>
            <a:pPr lvl="1">
              <a:lnSpc>
                <a:spcPct val="80000"/>
              </a:lnSpc>
            </a:pPr>
            <a:r>
              <a:rPr lang="en-US" altLang="en-US" sz="2800" dirty="0"/>
              <a:t>Light and Darkness</a:t>
            </a:r>
          </a:p>
          <a:p>
            <a:pPr lvl="1">
              <a:lnSpc>
                <a:spcPct val="80000"/>
              </a:lnSpc>
            </a:pPr>
            <a:r>
              <a:rPr lang="en-US" altLang="en-US" sz="2800" dirty="0"/>
              <a:t>Life and Death</a:t>
            </a:r>
          </a:p>
          <a:p>
            <a:pPr lvl="1">
              <a:lnSpc>
                <a:spcPct val="80000"/>
              </a:lnSpc>
            </a:pPr>
            <a:r>
              <a:rPr lang="en-US" altLang="en-US" sz="2800" dirty="0"/>
              <a:t>Love and Hate</a:t>
            </a:r>
          </a:p>
          <a:p>
            <a:pPr lvl="1">
              <a:lnSpc>
                <a:spcPct val="80000"/>
              </a:lnSpc>
            </a:pPr>
            <a:r>
              <a:rPr lang="en-US" altLang="en-US" sz="2800" dirty="0"/>
              <a:t>Truth and Falsehood </a:t>
            </a:r>
          </a:p>
          <a:p>
            <a:pPr>
              <a:lnSpc>
                <a:spcPct val="80000"/>
              </a:lnSpc>
            </a:pPr>
            <a:r>
              <a:rPr lang="en-US" altLang="en-US" sz="3200" dirty="0"/>
              <a:t>Both frequently repeat key words and phrases like: </a:t>
            </a:r>
          </a:p>
          <a:p>
            <a:pPr lvl="1">
              <a:lnSpc>
                <a:spcPct val="80000"/>
              </a:lnSpc>
            </a:pPr>
            <a:r>
              <a:rPr lang="en-US" altLang="en-US" sz="2800" dirty="0"/>
              <a:t>“Begotten of God" </a:t>
            </a:r>
          </a:p>
          <a:p>
            <a:pPr lvl="1">
              <a:lnSpc>
                <a:spcPct val="80000"/>
              </a:lnSpc>
            </a:pPr>
            <a:r>
              <a:rPr lang="en-US" altLang="en-US" sz="2800" dirty="0"/>
              <a:t>“Abiding" </a:t>
            </a:r>
          </a:p>
          <a:p>
            <a:pPr lvl="1">
              <a:lnSpc>
                <a:spcPct val="80000"/>
              </a:lnSpc>
            </a:pPr>
            <a:r>
              <a:rPr lang="en-US" altLang="en-US" sz="2800" dirty="0"/>
              <a:t>“Keeping His commandments”</a:t>
            </a:r>
          </a:p>
          <a:p>
            <a:endParaRPr lang="en-US" dirty="0"/>
          </a:p>
        </p:txBody>
      </p:sp>
      <p:sp>
        <p:nvSpPr>
          <p:cNvPr id="5" name="TextBox 4">
            <a:extLst>
              <a:ext uri="{FF2B5EF4-FFF2-40B4-BE49-F238E27FC236}">
                <a16:creationId xmlns:a16="http://schemas.microsoft.com/office/drawing/2014/main" id="{FD3E91DE-6D62-42FC-99A4-A65613671FB9}"/>
              </a:ext>
            </a:extLst>
          </p:cNvPr>
          <p:cNvSpPr txBox="1"/>
          <p:nvPr/>
        </p:nvSpPr>
        <p:spPr>
          <a:xfrm>
            <a:off x="232610" y="6488668"/>
            <a:ext cx="8646695" cy="319446"/>
          </a:xfrm>
          <a:prstGeom prst="rect">
            <a:avLst/>
          </a:prstGeom>
          <a:noFill/>
        </p:spPr>
        <p:txBody>
          <a:bodyPr wrap="square" rtlCol="0">
            <a:spAutoFit/>
          </a:bodyPr>
          <a:lstStyle/>
          <a:p>
            <a:pPr>
              <a:lnSpc>
                <a:spcPct val="80000"/>
              </a:lnSpc>
              <a:buFontTx/>
              <a:buNone/>
            </a:pPr>
            <a:r>
              <a:rPr lang="en-US" altLang="en-US" sz="1800" dirty="0"/>
              <a:t>Robert Law, </a:t>
            </a:r>
            <a:r>
              <a:rPr lang="en-US" altLang="en-US" sz="1800" i="1" dirty="0"/>
              <a:t>The Tests of Life</a:t>
            </a:r>
            <a:r>
              <a:rPr lang="en-US" altLang="en-US" sz="1800" dirty="0"/>
              <a:t>, Third Edition, 1914,  p.340</a:t>
            </a:r>
          </a:p>
        </p:txBody>
      </p:sp>
    </p:spTree>
    <p:extLst>
      <p:ext uri="{BB962C8B-B14F-4D97-AF65-F5344CB8AC3E}">
        <p14:creationId xmlns:p14="http://schemas.microsoft.com/office/powerpoint/2010/main" val="2368438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067454"/>
          </a:xfrm>
        </p:spPr>
        <p:txBody>
          <a:bodyPr>
            <a:noAutofit/>
          </a:bodyPr>
          <a:lstStyle/>
          <a:p>
            <a:pPr algn="ctr"/>
            <a:r>
              <a:rPr lang="en-US" sz="4000" b="1" dirty="0">
                <a:latin typeface="+mn-lt"/>
              </a:rPr>
              <a:t>Similar Phrases and Expressions Found in Both 1 John and the Gospel of John</a:t>
            </a:r>
          </a:p>
        </p:txBody>
      </p:sp>
      <p:sp>
        <p:nvSpPr>
          <p:cNvPr id="7" name="Rectangle 6">
            <a:extLst>
              <a:ext uri="{FF2B5EF4-FFF2-40B4-BE49-F238E27FC236}">
                <a16:creationId xmlns:a16="http://schemas.microsoft.com/office/drawing/2014/main" id="{7C8282FA-35F2-410B-BD21-5BE5FE91D679}"/>
              </a:ext>
            </a:extLst>
          </p:cNvPr>
          <p:cNvSpPr>
            <a:spLocks noChangeArrowheads="1"/>
          </p:cNvSpPr>
          <p:nvPr/>
        </p:nvSpPr>
        <p:spPr bwMode="auto">
          <a:xfrm>
            <a:off x="381000" y="1578288"/>
            <a:ext cx="4191000" cy="1295400"/>
          </a:xfrm>
          <a:prstGeom prst="rect">
            <a:avLst/>
          </a:prstGeom>
          <a:solidFill>
            <a:srgbClr val="99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1:1-2</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 That which was from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beginning</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 . .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the</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Word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of life . . . which was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with the Father</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and has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appeared to us</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endParaRPr>
          </a:p>
        </p:txBody>
      </p:sp>
      <p:sp>
        <p:nvSpPr>
          <p:cNvPr id="8" name="Rectangle 8">
            <a:extLst>
              <a:ext uri="{FF2B5EF4-FFF2-40B4-BE49-F238E27FC236}">
                <a16:creationId xmlns:a16="http://schemas.microsoft.com/office/drawing/2014/main" id="{6BDF822A-2B2C-48F8-ABFE-2AE721CE0C69}"/>
              </a:ext>
            </a:extLst>
          </p:cNvPr>
          <p:cNvSpPr>
            <a:spLocks noChangeArrowheads="1"/>
          </p:cNvSpPr>
          <p:nvPr/>
        </p:nvSpPr>
        <p:spPr bwMode="auto">
          <a:xfrm>
            <a:off x="4572000" y="1578288"/>
            <a:ext cx="4191000" cy="1295400"/>
          </a:xfrm>
          <a:prstGeom prst="rect">
            <a:avLst/>
          </a:prstGeom>
          <a:solidFill>
            <a:srgbClr val="99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1:1,14</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 In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beginning</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was the Word, and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the Word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was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with God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and the Word was God . . . The Word became flesh and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made his dwelling among us</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t>
            </a:r>
          </a:p>
        </p:txBody>
      </p:sp>
      <p:sp>
        <p:nvSpPr>
          <p:cNvPr id="9" name="Rectangle 9">
            <a:extLst>
              <a:ext uri="{FF2B5EF4-FFF2-40B4-BE49-F238E27FC236}">
                <a16:creationId xmlns:a16="http://schemas.microsoft.com/office/drawing/2014/main" id="{38F60240-EC25-45CA-9967-6906A7D56519}"/>
              </a:ext>
            </a:extLst>
          </p:cNvPr>
          <p:cNvSpPr>
            <a:spLocks noChangeArrowheads="1"/>
          </p:cNvSpPr>
          <p:nvPr/>
        </p:nvSpPr>
        <p:spPr bwMode="auto">
          <a:xfrm>
            <a:off x="381000" y="2873688"/>
            <a:ext cx="4191000" cy="685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1:4</a:t>
            </a:r>
            <a:r>
              <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rPr>
              <a:t>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write this to make our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joy complete.</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endParaRPr>
          </a:p>
        </p:txBody>
      </p:sp>
      <p:sp>
        <p:nvSpPr>
          <p:cNvPr id="10" name="Rectangle 10">
            <a:extLst>
              <a:ext uri="{FF2B5EF4-FFF2-40B4-BE49-F238E27FC236}">
                <a16:creationId xmlns:a16="http://schemas.microsoft.com/office/drawing/2014/main" id="{5BDF16D4-0139-4EA9-965E-2D9F5992B1D2}"/>
              </a:ext>
            </a:extLst>
          </p:cNvPr>
          <p:cNvSpPr>
            <a:spLocks noChangeArrowheads="1"/>
          </p:cNvSpPr>
          <p:nvPr/>
        </p:nvSpPr>
        <p:spPr bwMode="auto">
          <a:xfrm>
            <a:off x="4572000" y="2873688"/>
            <a:ext cx="4191000" cy="685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16:24 -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 . .  and your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joy</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will be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complete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 name="Rectangle 11">
            <a:extLst>
              <a:ext uri="{FF2B5EF4-FFF2-40B4-BE49-F238E27FC236}">
                <a16:creationId xmlns:a16="http://schemas.microsoft.com/office/drawing/2014/main" id="{010ECBD1-ADEA-49C0-9A8E-B5CAF08E60C0}"/>
              </a:ext>
            </a:extLst>
          </p:cNvPr>
          <p:cNvSpPr>
            <a:spLocks noChangeArrowheads="1"/>
          </p:cNvSpPr>
          <p:nvPr/>
        </p:nvSpPr>
        <p:spPr bwMode="auto">
          <a:xfrm>
            <a:off x="381000" y="3559488"/>
            <a:ext cx="4191000" cy="2971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1:6-7 -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If we claim to have fellowship with him yet walk in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darkness</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lie and do not live by the truth. </a:t>
            </a:r>
            <a:r>
              <a:rPr kumimoji="0" lang="en-US" altLang="en-US" sz="1800" b="0" i="1" u="none" strike="noStrike" kern="0" cap="none" spc="0" normalizeH="0" baseline="30000" noProof="0">
                <a:ln>
                  <a:noFill/>
                </a:ln>
                <a:solidFill>
                  <a:srgbClr val="000000"/>
                </a:solidFill>
                <a:effectLst/>
                <a:uLnTx/>
                <a:uFillTx/>
                <a:latin typeface="Times New Roman" panose="02020603050405020304" pitchFamily="18" charset="0"/>
              </a:rPr>
              <a:t>7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But if we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walk in the light</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as he is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in the light</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have fellowship with one another, and the blood of Jesus, his Son, purifies us from all sin.</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2" name="Rectangle 12">
            <a:extLst>
              <a:ext uri="{FF2B5EF4-FFF2-40B4-BE49-F238E27FC236}">
                <a16:creationId xmlns:a16="http://schemas.microsoft.com/office/drawing/2014/main" id="{2AE392AE-AF00-4D1E-93C7-3F88A5E98709}"/>
              </a:ext>
            </a:extLst>
          </p:cNvPr>
          <p:cNvSpPr>
            <a:spLocks noChangeArrowheads="1"/>
          </p:cNvSpPr>
          <p:nvPr/>
        </p:nvSpPr>
        <p:spPr bwMode="auto">
          <a:xfrm>
            <a:off x="4572000" y="3559488"/>
            <a:ext cx="4191000" cy="2971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3:19-21 -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This is the verdict: Light has come into the world, but men loved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darkness</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instead of light because their deeds were evil. </a:t>
            </a:r>
            <a:r>
              <a:rPr kumimoji="0" lang="en-US" altLang="en-US" sz="1800" b="0" i="1" u="none" strike="noStrike" kern="0" cap="none" spc="0" normalizeH="0" baseline="30000" noProof="0">
                <a:ln>
                  <a:noFill/>
                </a:ln>
                <a:solidFill>
                  <a:srgbClr val="000000"/>
                </a:solidFill>
                <a:effectLst/>
                <a:uLnTx/>
                <a:uFillTx/>
                <a:latin typeface="Times New Roman" panose="02020603050405020304" pitchFamily="18" charset="0"/>
              </a:rPr>
              <a:t>20</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Everyone who does evil hates the light, and will not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come into the light</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for fear that his deeds will be exposed. </a:t>
            </a:r>
            <a:r>
              <a:rPr kumimoji="0" lang="en-US" altLang="en-US" sz="1800" b="0" i="1" u="none" strike="noStrike" kern="0" cap="none" spc="0" normalizeH="0" baseline="30000" noProof="0">
                <a:ln>
                  <a:noFill/>
                </a:ln>
                <a:solidFill>
                  <a:srgbClr val="000000"/>
                </a:solidFill>
                <a:effectLst/>
                <a:uLnTx/>
                <a:uFillTx/>
                <a:latin typeface="Times New Roman" panose="02020603050405020304" pitchFamily="18" charset="0"/>
              </a:rPr>
              <a:t>21</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But whoever lives by the truth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comes into the light</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so that it may be seen plainly that what he has done has been done through God."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3" name="Rectangle 15">
            <a:extLst>
              <a:ext uri="{FF2B5EF4-FFF2-40B4-BE49-F238E27FC236}">
                <a16:creationId xmlns:a16="http://schemas.microsoft.com/office/drawing/2014/main" id="{6CA6134A-0703-40C7-8093-7807943319EC}"/>
              </a:ext>
            </a:extLst>
          </p:cNvPr>
          <p:cNvSpPr>
            <a:spLocks noChangeArrowheads="1"/>
          </p:cNvSpPr>
          <p:nvPr/>
        </p:nvSpPr>
        <p:spPr bwMode="auto">
          <a:xfrm>
            <a:off x="4572000" y="1273488"/>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John</a:t>
            </a:r>
          </a:p>
        </p:txBody>
      </p:sp>
      <p:sp>
        <p:nvSpPr>
          <p:cNvPr id="14" name="Rectangle 17">
            <a:extLst>
              <a:ext uri="{FF2B5EF4-FFF2-40B4-BE49-F238E27FC236}">
                <a16:creationId xmlns:a16="http://schemas.microsoft.com/office/drawing/2014/main" id="{882D47F6-F078-4B4D-8AD0-F243E20CE5A3}"/>
              </a:ext>
            </a:extLst>
          </p:cNvPr>
          <p:cNvSpPr>
            <a:spLocks noChangeArrowheads="1"/>
          </p:cNvSpPr>
          <p:nvPr/>
        </p:nvSpPr>
        <p:spPr bwMode="auto">
          <a:xfrm>
            <a:off x="381000" y="1273488"/>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1 John</a:t>
            </a:r>
          </a:p>
        </p:txBody>
      </p:sp>
    </p:spTree>
    <p:extLst>
      <p:ext uri="{BB962C8B-B14F-4D97-AF65-F5344CB8AC3E}">
        <p14:creationId xmlns:p14="http://schemas.microsoft.com/office/powerpoint/2010/main" val="1171756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067454"/>
          </a:xfrm>
        </p:spPr>
        <p:txBody>
          <a:bodyPr>
            <a:noAutofit/>
          </a:bodyPr>
          <a:lstStyle/>
          <a:p>
            <a:pPr algn="ctr"/>
            <a:r>
              <a:rPr lang="en-US" sz="4000" b="1" dirty="0">
                <a:latin typeface="+mn-lt"/>
              </a:rPr>
              <a:t>Similar Phrases and Expressions Found in Both 1 John and the Gospel of John</a:t>
            </a:r>
          </a:p>
        </p:txBody>
      </p:sp>
      <p:sp>
        <p:nvSpPr>
          <p:cNvPr id="15" name="Rectangle 3">
            <a:extLst>
              <a:ext uri="{FF2B5EF4-FFF2-40B4-BE49-F238E27FC236}">
                <a16:creationId xmlns:a16="http://schemas.microsoft.com/office/drawing/2014/main" id="{A97971C3-9F48-4446-B6E9-6A3ACC45C620}"/>
              </a:ext>
            </a:extLst>
          </p:cNvPr>
          <p:cNvSpPr>
            <a:spLocks noChangeArrowheads="1"/>
          </p:cNvSpPr>
          <p:nvPr/>
        </p:nvSpPr>
        <p:spPr bwMode="auto">
          <a:xfrm>
            <a:off x="381000" y="1571264"/>
            <a:ext cx="4191000" cy="9906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anose="02020603050405020304" pitchFamily="18" charset="0"/>
              </a:rPr>
              <a:t>1 John 2:7 -</a:t>
            </a:r>
            <a:r>
              <a:rPr kumimoji="0" lang="en-US" altLang="en-US" sz="1800" b="0" i="1" u="none" strike="noStrike" kern="0" cap="none" spc="0" normalizeH="0" baseline="0" noProof="0" dirty="0">
                <a:ln>
                  <a:noFill/>
                </a:ln>
                <a:solidFill>
                  <a:srgbClr val="000000"/>
                </a:solidFill>
                <a:effectLst/>
                <a:uLnTx/>
                <a:uFillTx/>
                <a:latin typeface="Times New Roman" panose="02020603050405020304" pitchFamily="18" charset="0"/>
              </a:rPr>
              <a:t> Dear friends, I am not writing you a </a:t>
            </a:r>
            <a:r>
              <a:rPr kumimoji="0" lang="en-US" altLang="en-US" sz="1800" b="1" i="1" u="none" strike="noStrike" kern="0" cap="none" spc="0" normalizeH="0" baseline="0" noProof="0" dirty="0">
                <a:ln>
                  <a:noFill/>
                </a:ln>
                <a:solidFill>
                  <a:srgbClr val="FF0000"/>
                </a:solidFill>
                <a:effectLst/>
                <a:uLnTx/>
                <a:uFillTx/>
                <a:latin typeface="Times New Roman" panose="02020603050405020304" pitchFamily="18" charset="0"/>
              </a:rPr>
              <a:t>new command</a:t>
            </a:r>
            <a:r>
              <a:rPr kumimoji="0" lang="en-US" altLang="en-US" sz="1800" b="0" i="1" u="none" strike="noStrike" kern="0" cap="none" spc="0" normalizeH="0" baseline="0" noProof="0" dirty="0">
                <a:ln>
                  <a:noFill/>
                </a:ln>
                <a:solidFill>
                  <a:srgbClr val="000000"/>
                </a:solidFill>
                <a:effectLst/>
                <a:uLnTx/>
                <a:uFillTx/>
                <a:latin typeface="Times New Roman" panose="02020603050405020304" pitchFamily="18" charset="0"/>
              </a:rPr>
              <a:t> but an old one, which you have had since the beginning. </a:t>
            </a:r>
          </a:p>
        </p:txBody>
      </p:sp>
      <p:sp>
        <p:nvSpPr>
          <p:cNvPr id="16" name="Rectangle 4">
            <a:extLst>
              <a:ext uri="{FF2B5EF4-FFF2-40B4-BE49-F238E27FC236}">
                <a16:creationId xmlns:a16="http://schemas.microsoft.com/office/drawing/2014/main" id="{8AD60FC9-197E-4C6A-BD29-4342824BBDD7}"/>
              </a:ext>
            </a:extLst>
          </p:cNvPr>
          <p:cNvSpPr>
            <a:spLocks noChangeArrowheads="1"/>
          </p:cNvSpPr>
          <p:nvPr/>
        </p:nvSpPr>
        <p:spPr bwMode="auto">
          <a:xfrm>
            <a:off x="4572000" y="1571264"/>
            <a:ext cx="4191000" cy="9906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13:34 -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new command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 give you: Love one another. As I have loved you, so you must love one another. </a:t>
            </a:r>
          </a:p>
        </p:txBody>
      </p:sp>
      <p:sp>
        <p:nvSpPr>
          <p:cNvPr id="17" name="Rectangle 5">
            <a:extLst>
              <a:ext uri="{FF2B5EF4-FFF2-40B4-BE49-F238E27FC236}">
                <a16:creationId xmlns:a16="http://schemas.microsoft.com/office/drawing/2014/main" id="{7075847E-E126-4A50-8EB3-305B05D39B50}"/>
              </a:ext>
            </a:extLst>
          </p:cNvPr>
          <p:cNvSpPr>
            <a:spLocks noChangeArrowheads="1"/>
          </p:cNvSpPr>
          <p:nvPr/>
        </p:nvSpPr>
        <p:spPr bwMode="auto">
          <a:xfrm>
            <a:off x="381000" y="2561864"/>
            <a:ext cx="4191000" cy="12192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3:8 -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He who does what is sinful is of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devil</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because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the devil has been sinning</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from the beginning</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t>
            </a:r>
          </a:p>
        </p:txBody>
      </p:sp>
      <p:sp>
        <p:nvSpPr>
          <p:cNvPr id="18" name="Rectangle 6">
            <a:extLst>
              <a:ext uri="{FF2B5EF4-FFF2-40B4-BE49-F238E27FC236}">
                <a16:creationId xmlns:a16="http://schemas.microsoft.com/office/drawing/2014/main" id="{F45DA512-3EA4-42F3-B952-9D7A7A70304E}"/>
              </a:ext>
            </a:extLst>
          </p:cNvPr>
          <p:cNvSpPr>
            <a:spLocks noChangeArrowheads="1"/>
          </p:cNvSpPr>
          <p:nvPr/>
        </p:nvSpPr>
        <p:spPr bwMode="auto">
          <a:xfrm>
            <a:off x="4572000" y="2561864"/>
            <a:ext cx="4191000" cy="12192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8:44 -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You belong to your father,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devil</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and you want to carry out your father's desire.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He was a murderer</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from the beginning</a:t>
            </a:r>
            <a:r>
              <a:rPr kumimoji="0" lang="en-US" altLang="en-US" sz="1800" b="1" i="1" u="none" strike="noStrike" kern="0" cap="none" spc="0" normalizeH="0" baseline="0" noProof="0">
                <a:ln>
                  <a:noFill/>
                </a:ln>
                <a:solidFill>
                  <a:srgbClr val="000000"/>
                </a:solidFill>
                <a:effectLst/>
                <a:uLnTx/>
                <a:uFillTx/>
                <a:latin typeface="Times New Roman" panose="02020603050405020304" pitchFamily="18" charset="0"/>
              </a:rPr>
              <a:t>.</a:t>
            </a: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9" name="Rectangle 9">
            <a:extLst>
              <a:ext uri="{FF2B5EF4-FFF2-40B4-BE49-F238E27FC236}">
                <a16:creationId xmlns:a16="http://schemas.microsoft.com/office/drawing/2014/main" id="{D03A6743-6E77-4D5B-AB8A-4D8E4C8AF14F}"/>
              </a:ext>
            </a:extLst>
          </p:cNvPr>
          <p:cNvSpPr>
            <a:spLocks noChangeArrowheads="1"/>
          </p:cNvSpPr>
          <p:nvPr/>
        </p:nvSpPr>
        <p:spPr bwMode="auto">
          <a:xfrm>
            <a:off x="381000" y="3781064"/>
            <a:ext cx="4191000" cy="1447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3:14 -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know that we have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passed from death to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because we love our brothers. Anyone who does not love remains in death.</a:t>
            </a:r>
          </a:p>
        </p:txBody>
      </p:sp>
      <p:sp>
        <p:nvSpPr>
          <p:cNvPr id="20" name="Rectangle 10">
            <a:extLst>
              <a:ext uri="{FF2B5EF4-FFF2-40B4-BE49-F238E27FC236}">
                <a16:creationId xmlns:a16="http://schemas.microsoft.com/office/drawing/2014/main" id="{B12F1F2F-B80C-410D-B5CA-BD9EE0113D43}"/>
              </a:ext>
            </a:extLst>
          </p:cNvPr>
          <p:cNvSpPr>
            <a:spLocks noChangeArrowheads="1"/>
          </p:cNvSpPr>
          <p:nvPr/>
        </p:nvSpPr>
        <p:spPr bwMode="auto">
          <a:xfrm>
            <a:off x="4572000" y="3781064"/>
            <a:ext cx="4191000" cy="14478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5:24 -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 tell you the truth, whoever hears my word and believes him who sent me has eternal life and will not be condemned; he has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crossed over from death to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a:t>
            </a:r>
          </a:p>
        </p:txBody>
      </p:sp>
      <p:sp>
        <p:nvSpPr>
          <p:cNvPr id="21" name="Rectangle 11">
            <a:extLst>
              <a:ext uri="{FF2B5EF4-FFF2-40B4-BE49-F238E27FC236}">
                <a16:creationId xmlns:a16="http://schemas.microsoft.com/office/drawing/2014/main" id="{8F5B6F2D-3024-4A92-B67E-3BD528BCE1C3}"/>
              </a:ext>
            </a:extLst>
          </p:cNvPr>
          <p:cNvSpPr>
            <a:spLocks noChangeArrowheads="1"/>
          </p:cNvSpPr>
          <p:nvPr/>
        </p:nvSpPr>
        <p:spPr bwMode="auto">
          <a:xfrm>
            <a:off x="381000" y="5228864"/>
            <a:ext cx="4191000" cy="15240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4:6 -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are from God, and whoever knows God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listens</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to us; but whoever is not from God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does not listen</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to us. This is how we recognize the Spirit of truth and the spirit of falsehood.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2" name="Rectangle 12">
            <a:extLst>
              <a:ext uri="{FF2B5EF4-FFF2-40B4-BE49-F238E27FC236}">
                <a16:creationId xmlns:a16="http://schemas.microsoft.com/office/drawing/2014/main" id="{213968A7-950F-48C7-8437-165FE2FE1C0F}"/>
              </a:ext>
            </a:extLst>
          </p:cNvPr>
          <p:cNvSpPr>
            <a:spLocks noChangeArrowheads="1"/>
          </p:cNvSpPr>
          <p:nvPr/>
        </p:nvSpPr>
        <p:spPr bwMode="auto">
          <a:xfrm>
            <a:off x="4572000" y="5228864"/>
            <a:ext cx="4191000" cy="1524000"/>
          </a:xfrm>
          <a:prstGeom prst="rect">
            <a:avLst/>
          </a:prstGeom>
          <a:solidFill>
            <a:srgbClr val="99CCFF"/>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8:47 -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He who belongs to God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hears</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what God says. The reason you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do not hear</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is that you do not belong to God."</a:t>
            </a:r>
          </a:p>
        </p:txBody>
      </p:sp>
      <p:sp>
        <p:nvSpPr>
          <p:cNvPr id="23" name="Rectangle 13">
            <a:extLst>
              <a:ext uri="{FF2B5EF4-FFF2-40B4-BE49-F238E27FC236}">
                <a16:creationId xmlns:a16="http://schemas.microsoft.com/office/drawing/2014/main" id="{46EA4298-6243-48E4-B14D-9DB520DB26A4}"/>
              </a:ext>
            </a:extLst>
          </p:cNvPr>
          <p:cNvSpPr>
            <a:spLocks noChangeArrowheads="1"/>
          </p:cNvSpPr>
          <p:nvPr/>
        </p:nvSpPr>
        <p:spPr bwMode="auto">
          <a:xfrm>
            <a:off x="4572000" y="1266464"/>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John</a:t>
            </a:r>
          </a:p>
        </p:txBody>
      </p:sp>
      <p:sp>
        <p:nvSpPr>
          <p:cNvPr id="24" name="Rectangle 14">
            <a:extLst>
              <a:ext uri="{FF2B5EF4-FFF2-40B4-BE49-F238E27FC236}">
                <a16:creationId xmlns:a16="http://schemas.microsoft.com/office/drawing/2014/main" id="{9E858F05-C0FA-4300-BBED-FCCC5E15B615}"/>
              </a:ext>
            </a:extLst>
          </p:cNvPr>
          <p:cNvSpPr>
            <a:spLocks noChangeArrowheads="1"/>
          </p:cNvSpPr>
          <p:nvPr/>
        </p:nvSpPr>
        <p:spPr bwMode="auto">
          <a:xfrm>
            <a:off x="381000" y="1266464"/>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1 John</a:t>
            </a:r>
          </a:p>
        </p:txBody>
      </p:sp>
    </p:spTree>
    <p:extLst>
      <p:ext uri="{BB962C8B-B14F-4D97-AF65-F5344CB8AC3E}">
        <p14:creationId xmlns:p14="http://schemas.microsoft.com/office/powerpoint/2010/main" val="514835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067454"/>
          </a:xfrm>
        </p:spPr>
        <p:txBody>
          <a:bodyPr>
            <a:noAutofit/>
          </a:bodyPr>
          <a:lstStyle/>
          <a:p>
            <a:pPr algn="ctr"/>
            <a:r>
              <a:rPr lang="en-US" sz="4000" b="1" dirty="0">
                <a:latin typeface="+mn-lt"/>
              </a:rPr>
              <a:t>Similar Phrases and Expressions Found in Both 1 John and the Gospel of John</a:t>
            </a:r>
          </a:p>
        </p:txBody>
      </p:sp>
      <p:sp>
        <p:nvSpPr>
          <p:cNvPr id="4" name="Rectangle 3">
            <a:extLst>
              <a:ext uri="{FF2B5EF4-FFF2-40B4-BE49-F238E27FC236}">
                <a16:creationId xmlns:a16="http://schemas.microsoft.com/office/drawing/2014/main" id="{9F31F401-B7F0-42AB-B5BB-C448F0BB5C60}"/>
              </a:ext>
            </a:extLst>
          </p:cNvPr>
          <p:cNvSpPr>
            <a:spLocks noChangeArrowheads="1"/>
          </p:cNvSpPr>
          <p:nvPr/>
        </p:nvSpPr>
        <p:spPr bwMode="auto">
          <a:xfrm>
            <a:off x="381000" y="16764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4:9 -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This is how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God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showed his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love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among us: He sent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his one and only Son</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into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world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that we might live through him.</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 name="Rectangle 4">
            <a:extLst>
              <a:ext uri="{FF2B5EF4-FFF2-40B4-BE49-F238E27FC236}">
                <a16:creationId xmlns:a16="http://schemas.microsoft.com/office/drawing/2014/main" id="{84BBF59F-FBB4-42C0-9583-089A77B470D0}"/>
              </a:ext>
            </a:extLst>
          </p:cNvPr>
          <p:cNvSpPr>
            <a:spLocks noChangeArrowheads="1"/>
          </p:cNvSpPr>
          <p:nvPr/>
        </p:nvSpPr>
        <p:spPr bwMode="auto">
          <a:xfrm>
            <a:off x="4572000" y="16764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3:16 -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For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God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so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loved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world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that he gave his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one and only Son</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that whoever believes in him shall not perish but have eternal life.</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 name="Rectangle 11">
            <a:extLst>
              <a:ext uri="{FF2B5EF4-FFF2-40B4-BE49-F238E27FC236}">
                <a16:creationId xmlns:a16="http://schemas.microsoft.com/office/drawing/2014/main" id="{54F3F4B7-C8A4-4BFC-828A-FE03FCE26B6D}"/>
              </a:ext>
            </a:extLst>
          </p:cNvPr>
          <p:cNvSpPr>
            <a:spLocks noChangeArrowheads="1"/>
          </p:cNvSpPr>
          <p:nvPr/>
        </p:nvSpPr>
        <p:spPr bwMode="auto">
          <a:xfrm>
            <a:off x="4572000" y="1371600"/>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John</a:t>
            </a:r>
          </a:p>
        </p:txBody>
      </p:sp>
      <p:sp>
        <p:nvSpPr>
          <p:cNvPr id="7" name="Rectangle 12">
            <a:extLst>
              <a:ext uri="{FF2B5EF4-FFF2-40B4-BE49-F238E27FC236}">
                <a16:creationId xmlns:a16="http://schemas.microsoft.com/office/drawing/2014/main" id="{790EE557-77DF-4F42-B06B-39A9CBC9B83A}"/>
              </a:ext>
            </a:extLst>
          </p:cNvPr>
          <p:cNvSpPr>
            <a:spLocks noChangeArrowheads="1"/>
          </p:cNvSpPr>
          <p:nvPr/>
        </p:nvSpPr>
        <p:spPr bwMode="auto">
          <a:xfrm>
            <a:off x="381000" y="1371600"/>
            <a:ext cx="4191000" cy="304800"/>
          </a:xfrm>
          <a:prstGeom prst="rect">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1 John</a:t>
            </a:r>
          </a:p>
        </p:txBody>
      </p:sp>
      <p:sp>
        <p:nvSpPr>
          <p:cNvPr id="8" name="Rectangle 13">
            <a:extLst>
              <a:ext uri="{FF2B5EF4-FFF2-40B4-BE49-F238E27FC236}">
                <a16:creationId xmlns:a16="http://schemas.microsoft.com/office/drawing/2014/main" id="{99BFE837-BA70-4B1C-867E-C2B93EA3E4F4}"/>
              </a:ext>
            </a:extLst>
          </p:cNvPr>
          <p:cNvSpPr>
            <a:spLocks noChangeArrowheads="1"/>
          </p:cNvSpPr>
          <p:nvPr/>
        </p:nvSpPr>
        <p:spPr bwMode="auto">
          <a:xfrm>
            <a:off x="381000" y="28956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5:9 -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We accept man's testimony, but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God's</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testimony</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is greater</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because it is the testimony of God, which he has given about his Son.</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9" name="Rectangle 14">
            <a:extLst>
              <a:ext uri="{FF2B5EF4-FFF2-40B4-BE49-F238E27FC236}">
                <a16:creationId xmlns:a16="http://schemas.microsoft.com/office/drawing/2014/main" id="{16A127BF-AC59-44CC-8FEE-CE69B4BDACBD}"/>
              </a:ext>
            </a:extLst>
          </p:cNvPr>
          <p:cNvSpPr>
            <a:spLocks noChangeArrowheads="1"/>
          </p:cNvSpPr>
          <p:nvPr/>
        </p:nvSpPr>
        <p:spPr bwMode="auto">
          <a:xfrm>
            <a:off x="4572000" y="28956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5:32 -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There is another who testifies in my favor, and I know that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his</a:t>
            </a:r>
            <a:r>
              <a:rPr kumimoji="0" lang="en-US" altLang="en-US" sz="1800" b="0" i="1" u="none" strike="noStrike" kern="0" cap="none" spc="0" normalizeH="0" baseline="0" noProof="0">
                <a:ln>
                  <a:noFill/>
                </a:ln>
                <a:solidFill>
                  <a:srgbClr val="FF0000"/>
                </a:solidFill>
                <a:effectLst/>
                <a:uLnTx/>
                <a:uFillTx/>
                <a:latin typeface="Times New Roman" panose="02020603050405020304" pitchFamily="18" charset="0"/>
              </a:rPr>
              <a:t>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testimony</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about me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is valid</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a:t>
            </a:r>
          </a:p>
        </p:txBody>
      </p:sp>
      <p:sp>
        <p:nvSpPr>
          <p:cNvPr id="10" name="Rectangle 15">
            <a:extLst>
              <a:ext uri="{FF2B5EF4-FFF2-40B4-BE49-F238E27FC236}">
                <a16:creationId xmlns:a16="http://schemas.microsoft.com/office/drawing/2014/main" id="{41F05B29-B8AC-44FD-815E-ABC8FDF3AF74}"/>
              </a:ext>
            </a:extLst>
          </p:cNvPr>
          <p:cNvSpPr>
            <a:spLocks noChangeArrowheads="1"/>
          </p:cNvSpPr>
          <p:nvPr/>
        </p:nvSpPr>
        <p:spPr bwMode="auto">
          <a:xfrm>
            <a:off x="381000" y="41148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1 John 5:12 -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He who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has the Son has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he who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does not have the Son of God does not have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a:t>
            </a:r>
          </a:p>
        </p:txBody>
      </p:sp>
      <p:sp>
        <p:nvSpPr>
          <p:cNvPr id="11" name="Rectangle 16">
            <a:extLst>
              <a:ext uri="{FF2B5EF4-FFF2-40B4-BE49-F238E27FC236}">
                <a16:creationId xmlns:a16="http://schemas.microsoft.com/office/drawing/2014/main" id="{02BCEEB2-8AF2-4106-858F-1484252580AC}"/>
              </a:ext>
            </a:extLst>
          </p:cNvPr>
          <p:cNvSpPr>
            <a:spLocks noChangeArrowheads="1"/>
          </p:cNvSpPr>
          <p:nvPr/>
        </p:nvSpPr>
        <p:spPr bwMode="auto">
          <a:xfrm>
            <a:off x="4572000" y="4114800"/>
            <a:ext cx="4191000" cy="1219200"/>
          </a:xfrm>
          <a:prstGeom prst="rect">
            <a:avLst/>
          </a:prstGeom>
          <a:solidFill>
            <a:srgbClr val="99CCFF"/>
          </a:solidFill>
          <a:ln w="9525" algn="ctr">
            <a:solidFill>
              <a:srgbClr val="FFFFFF"/>
            </a:solidFill>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imes New Roman" panose="02020603050405020304" pitchFamily="18" charset="0"/>
              </a:rPr>
              <a:t>John 3:36 -</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Whoever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believes in the Son has eternal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but whoever </a:t>
            </a:r>
            <a:r>
              <a:rPr kumimoji="0" lang="en-US" altLang="en-US" sz="1800" b="1" i="1" u="none" strike="noStrike" kern="0" cap="none" spc="0" normalizeH="0" baseline="0" noProof="0">
                <a:ln>
                  <a:noFill/>
                </a:ln>
                <a:solidFill>
                  <a:srgbClr val="FF0000"/>
                </a:solidFill>
                <a:effectLst/>
                <a:uLnTx/>
                <a:uFillTx/>
                <a:latin typeface="Times New Roman" panose="02020603050405020304" pitchFamily="18" charset="0"/>
              </a:rPr>
              <a:t>rejects the Son will not see life</a:t>
            </a:r>
            <a:r>
              <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rPr>
              <a:t>, for God's wrath remains on him."</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1"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2" name="TextBox 11">
            <a:extLst>
              <a:ext uri="{FF2B5EF4-FFF2-40B4-BE49-F238E27FC236}">
                <a16:creationId xmlns:a16="http://schemas.microsoft.com/office/drawing/2014/main" id="{37436F8C-34E8-4371-B553-5F232D195976}"/>
              </a:ext>
            </a:extLst>
          </p:cNvPr>
          <p:cNvSpPr txBox="1"/>
          <p:nvPr/>
        </p:nvSpPr>
        <p:spPr>
          <a:xfrm>
            <a:off x="232610" y="6488668"/>
            <a:ext cx="8646695" cy="319446"/>
          </a:xfrm>
          <a:prstGeom prst="rect">
            <a:avLst/>
          </a:prstGeom>
          <a:noFill/>
        </p:spPr>
        <p:txBody>
          <a:bodyPr wrap="square" rtlCol="0">
            <a:spAutoFit/>
          </a:bodyPr>
          <a:lstStyle/>
          <a:p>
            <a:pPr>
              <a:lnSpc>
                <a:spcPct val="80000"/>
              </a:lnSpc>
              <a:buFontTx/>
              <a:buNone/>
            </a:pPr>
            <a:r>
              <a:rPr lang="en-US" altLang="en-US" sz="1800" dirty="0"/>
              <a:t>Above examples were given in the NIV Study Bible, Introduction to 1 John</a:t>
            </a:r>
          </a:p>
        </p:txBody>
      </p:sp>
    </p:spTree>
    <p:extLst>
      <p:ext uri="{BB962C8B-B14F-4D97-AF65-F5344CB8AC3E}">
        <p14:creationId xmlns:p14="http://schemas.microsoft.com/office/powerpoint/2010/main" val="966288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2893</TotalTime>
  <Words>3758</Words>
  <Application>Microsoft Office PowerPoint</Application>
  <PresentationFormat>On-screen Show (4:3)</PresentationFormat>
  <Paragraphs>209</Paragraphs>
  <Slides>35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Calibri Light</vt:lpstr>
      <vt:lpstr>Cambria</vt:lpstr>
      <vt:lpstr>Coronet</vt:lpstr>
      <vt:lpstr>Times New Roman</vt:lpstr>
      <vt:lpstr>Office Theme</vt:lpstr>
      <vt:lpstr>140_Office Theme</vt:lpstr>
      <vt:lpstr>1_Office Theme</vt:lpstr>
      <vt:lpstr>Custom Design</vt:lpstr>
      <vt:lpstr>The Book of 1 John</vt:lpstr>
      <vt:lpstr>Background of 1 John</vt:lpstr>
      <vt:lpstr>Background of 1 John</vt:lpstr>
      <vt:lpstr>How Do We Know Who Wrote 1 John?</vt:lpstr>
      <vt:lpstr>Internal Evidence That John Wrote 1 John</vt:lpstr>
      <vt:lpstr>Similarities Between  1 John and the Gospel of John</vt:lpstr>
      <vt:lpstr>Similar Phrases and Expressions Found in Both 1 John and the Gospel of John</vt:lpstr>
      <vt:lpstr>Similar Phrases and Expressions Found in Both 1 John and the Gospel of John</vt:lpstr>
      <vt:lpstr>Similar Phrases and Expressions Found in Both 1 John and the Gospel of John</vt:lpstr>
      <vt:lpstr>A Brief Biographical Sketch of the Apostle John</vt:lpstr>
      <vt:lpstr>Biographical Sketch of the Apostle John</vt:lpstr>
      <vt:lpstr>Biographical Sketch of the Apostle John</vt:lpstr>
      <vt:lpstr>Biographical Sketch of the Apostle John</vt:lpstr>
      <vt:lpstr>Asia Minor in John’s Day</vt:lpstr>
      <vt:lpstr>Biographical Sketch of the Apostle John</vt:lpstr>
      <vt:lpstr>The Purpose of 1 John</vt:lpstr>
      <vt:lpstr>The Two-Fold Purpose of 1 John</vt:lpstr>
      <vt:lpstr>1 John Was Written to Give Assurance of Salvation to True Christians. </vt:lpstr>
      <vt:lpstr>Three Marks of the True Christian  (as Given in 1 John)</vt:lpstr>
      <vt:lpstr>1 John Was Written to Combat an Early Form of Counterfeit Christianity Known as Gnosticism. </vt:lpstr>
      <vt:lpstr>The Gnostics Held to a  Spirit-Matter Dualism</vt:lpstr>
      <vt:lpstr>The Gnostics Rejected the  Incarnation of God's Son.</vt:lpstr>
      <vt:lpstr>The Gnostics had a Wrong View of Christian Duty</vt:lpstr>
      <vt:lpstr>The Gnostics Held That Knowledge Was The Highest Virtue</vt:lpstr>
      <vt:lpstr>The Structure of 1 John</vt:lpstr>
      <vt:lpstr>PowerPoint Presentation</vt:lpstr>
      <vt:lpstr>PowerPoint Presentation</vt:lpstr>
      <vt:lpstr>Outline of 1 John</vt:lpstr>
      <vt:lpstr>1:5-2:28 The First Presentation of the Three Themes of RIGHTEOUSNESS, LOVE and BELIEF in Jesus</vt:lpstr>
      <vt:lpstr>2:29-4:6 The Second Presentation of the Themes of RIGHTEOUSNESS, LOVE and BELIEF in Jesus</vt:lpstr>
      <vt:lpstr>4:7-5:21 The Third Presentation of the Three Themes of RIGHTEOUSNESS, LOVE and BELIEF in Jesus </vt:lpstr>
      <vt:lpstr>1 John 1:1-4</vt:lpstr>
      <vt:lpstr>Class Discussion Time</vt:lpstr>
      <vt:lpstr>*Class Discussion Time</vt:lpstr>
      <vt:lpstr>The Book of 1 John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42</cp:revision>
  <cp:lastPrinted>2021-10-31T13:17:28Z</cp:lastPrinted>
  <dcterms:created xsi:type="dcterms:W3CDTF">2021-10-27T02:35:00Z</dcterms:created>
  <dcterms:modified xsi:type="dcterms:W3CDTF">2021-11-01T00:41:11Z</dcterms:modified>
</cp:coreProperties>
</file>