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4.xml" ContentType="application/vnd.openxmlformats-officedocument.them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notesSlides/notesSlide6.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7.xml" ContentType="application/vnd.openxmlformats-officedocument.presentationml.notesSlide+xml"/>
  <Override PartName="/ppt/theme/themeOverride11.xml" ContentType="application/vnd.openxmlformats-officedocument.themeOverride+xml"/>
  <Override PartName="/ppt/notesSlides/notesSlide8.xml" ContentType="application/vnd.openxmlformats-officedocument.presentationml.notesSlide+xml"/>
  <Override PartName="/ppt/theme/themeOverride12.xml" ContentType="application/vnd.openxmlformats-officedocument.themeOverride+xml"/>
  <Override PartName="/ppt/notesSlides/notesSlide9.xml" ContentType="application/vnd.openxmlformats-officedocument.presentationml.notesSlide+xml"/>
  <Override PartName="/ppt/theme/themeOverride13.xml" ContentType="application/vnd.openxmlformats-officedocument.themeOverride+xml"/>
  <Override PartName="/ppt/notesSlides/notesSlide10.xml" ContentType="application/vnd.openxmlformats-officedocument.presentationml.notesSlide+xml"/>
  <Override PartName="/ppt/theme/themeOverride14.xml" ContentType="application/vnd.openxmlformats-officedocument.themeOverride+xml"/>
  <Override PartName="/ppt/notesSlides/notesSlide11.xml" ContentType="application/vnd.openxmlformats-officedocument.presentationml.notesSlide+xml"/>
  <Override PartName="/ppt/theme/themeOverride15.xml" ContentType="application/vnd.openxmlformats-officedocument.themeOverride+xml"/>
  <Override PartName="/ppt/notesSlides/notesSlide12.xml" ContentType="application/vnd.openxmlformats-officedocument.presentationml.notesSlide+xml"/>
  <Override PartName="/ppt/theme/themeOverride16.xml" ContentType="application/vnd.openxmlformats-officedocument.themeOverride+xml"/>
  <Override PartName="/ppt/notesSlides/notesSlide13.xml" ContentType="application/vnd.openxmlformats-officedocument.presentationml.notesSlide+xml"/>
  <Override PartName="/ppt/theme/themeOverride17.xml" ContentType="application/vnd.openxmlformats-officedocument.themeOverride+xml"/>
  <Override PartName="/ppt/notesSlides/notesSlide14.xml" ContentType="application/vnd.openxmlformats-officedocument.presentationml.notesSlide+xml"/>
  <Override PartName="/ppt/theme/themeOverride18.xml" ContentType="application/vnd.openxmlformats-officedocument.themeOverride+xml"/>
  <Override PartName="/ppt/notesSlides/notesSlide15.xml" ContentType="application/vnd.openxmlformats-officedocument.presentationml.notesSlide+xml"/>
  <Override PartName="/ppt/theme/themeOverride19.xml" ContentType="application/vnd.openxmlformats-officedocument.themeOverride+xml"/>
  <Override PartName="/ppt/notesSlides/notesSlide16.xml" ContentType="application/vnd.openxmlformats-officedocument.presentationml.notesSlide+xml"/>
  <Override PartName="/ppt/theme/themeOverride20.xml" ContentType="application/vnd.openxmlformats-officedocument.themeOverride+xml"/>
  <Override PartName="/ppt/notesSlides/notesSlide17.xml" ContentType="application/vnd.openxmlformats-officedocument.presentationml.notesSlide+xml"/>
  <Override PartName="/ppt/theme/themeOverride21.xml" ContentType="application/vnd.openxmlformats-officedocument.themeOverride+xml"/>
  <Override PartName="/ppt/notesSlides/notesSlide18.xml" ContentType="application/vnd.openxmlformats-officedocument.presentationml.notesSlide+xml"/>
  <Override PartName="/ppt/theme/themeOverride22.xml" ContentType="application/vnd.openxmlformats-officedocument.themeOverride+xml"/>
  <Override PartName="/ppt/notesSlides/notesSlide19.xml" ContentType="application/vnd.openxmlformats-officedocument.presentationml.notesSlide+xml"/>
  <Override PartName="/ppt/theme/themeOverride23.xml" ContentType="application/vnd.openxmlformats-officedocument.themeOverride+xml"/>
  <Override PartName="/ppt/notesSlides/notesSlide20.xml" ContentType="application/vnd.openxmlformats-officedocument.presentationml.notesSlide+xml"/>
  <Override PartName="/ppt/theme/themeOverride24.xml" ContentType="application/vnd.openxmlformats-officedocument.themeOverride+xml"/>
  <Override PartName="/ppt/notesSlides/notesSlide21.xml" ContentType="application/vnd.openxmlformats-officedocument.presentationml.notesSl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43"/>
  </p:notesMasterIdLst>
  <p:sldIdLst>
    <p:sldId id="4530" r:id="rId4"/>
    <p:sldId id="4531" r:id="rId5"/>
    <p:sldId id="4532" r:id="rId6"/>
    <p:sldId id="4533" r:id="rId7"/>
    <p:sldId id="4534" r:id="rId8"/>
    <p:sldId id="4535" r:id="rId9"/>
    <p:sldId id="4536" r:id="rId10"/>
    <p:sldId id="4537" r:id="rId11"/>
    <p:sldId id="4538" r:id="rId12"/>
    <p:sldId id="4539" r:id="rId13"/>
    <p:sldId id="4540" r:id="rId14"/>
    <p:sldId id="4541" r:id="rId15"/>
    <p:sldId id="4542" r:id="rId16"/>
    <p:sldId id="4543" r:id="rId17"/>
    <p:sldId id="4544" r:id="rId18"/>
    <p:sldId id="4545" r:id="rId19"/>
    <p:sldId id="4569" r:id="rId20"/>
    <p:sldId id="4546" r:id="rId21"/>
    <p:sldId id="4547" r:id="rId22"/>
    <p:sldId id="4548" r:id="rId23"/>
    <p:sldId id="4549" r:id="rId24"/>
    <p:sldId id="4550" r:id="rId25"/>
    <p:sldId id="4551" r:id="rId26"/>
    <p:sldId id="4552" r:id="rId27"/>
    <p:sldId id="4553" r:id="rId28"/>
    <p:sldId id="4554" r:id="rId29"/>
    <p:sldId id="4555" r:id="rId30"/>
    <p:sldId id="4556" r:id="rId31"/>
    <p:sldId id="4557" r:id="rId32"/>
    <p:sldId id="4558" r:id="rId33"/>
    <p:sldId id="4559" r:id="rId34"/>
    <p:sldId id="4563" r:id="rId35"/>
    <p:sldId id="4561" r:id="rId36"/>
    <p:sldId id="4562" r:id="rId37"/>
    <p:sldId id="4560" r:id="rId38"/>
    <p:sldId id="4564" r:id="rId39"/>
    <p:sldId id="4565" r:id="rId40"/>
    <p:sldId id="4566" r:id="rId41"/>
    <p:sldId id="4567" r:id="rId42"/>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00FF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159" d="100"/>
          <a:sy n="159" d="100"/>
        </p:scale>
        <p:origin x="124" y="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A3B79C2-BAE3-412C-B9F1-DBB17DE53966}" type="datetimeFigureOut">
              <a:rPr lang="en-US" smtClean="0"/>
              <a:t>11/6/2021</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BD8080F-EC63-44E8-AB22-FF44A7F05A71}" type="slidenum">
              <a:rPr lang="en-US" smtClean="0"/>
              <a:t>‹#›</a:t>
            </a:fld>
            <a:endParaRPr lang="en-US"/>
          </a:p>
        </p:txBody>
      </p:sp>
    </p:spTree>
    <p:extLst>
      <p:ext uri="{BB962C8B-B14F-4D97-AF65-F5344CB8AC3E}">
        <p14:creationId xmlns:p14="http://schemas.microsoft.com/office/powerpoint/2010/main" val="122111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8011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0913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3690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9251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5185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4151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9821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6707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5769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9869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0420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8386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1372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3494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6854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9018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8396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9897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4099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4201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9232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3511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891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9276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75041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811492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62625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713469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11/6/2021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975269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11/6/2021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86981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4284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405386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0116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4495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119976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913276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E2ACFB2-2A4D-48E7-A1A5-D38C6B8CD9BA}"/>
              </a:ext>
            </a:extLst>
          </p:cNvPr>
          <p:cNvSpPr>
            <a:spLocks noChangeArrowheads="1"/>
          </p:cNvSpPr>
          <p:nvPr/>
        </p:nvSpPr>
        <p:spPr bwMode="auto">
          <a:xfrm>
            <a:off x="0" y="0"/>
            <a:ext cx="9144000" cy="6858000"/>
          </a:xfrm>
          <a:prstGeom prst="rect">
            <a:avLst/>
          </a:prstGeom>
          <a:solidFill>
            <a:srgbClr val="808080">
              <a:alpha val="2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1" name="Rectangle 3">
            <a:extLst>
              <a:ext uri="{FF2B5EF4-FFF2-40B4-BE49-F238E27FC236}">
                <a16:creationId xmlns:a16="http://schemas.microsoft.com/office/drawing/2014/main" id="{569C77AA-D9F1-4ECF-BE82-7906C37592ED}"/>
              </a:ext>
            </a:extLst>
          </p:cNvPr>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68612" name="Rectangle 4">
            <a:extLst>
              <a:ext uri="{FF2B5EF4-FFF2-40B4-BE49-F238E27FC236}">
                <a16:creationId xmlns:a16="http://schemas.microsoft.com/office/drawing/2014/main" id="{55E53B78-270E-457F-B96A-7E0676D1C847}"/>
              </a:ext>
            </a:extLst>
          </p:cNvPr>
          <p:cNvSpPr>
            <a:spLocks noGrp="1" noChangeArrowheads="1"/>
          </p:cNvSpPr>
          <p:nvPr>
            <p:ph type="subTitle" idx="1"/>
          </p:nvPr>
        </p:nvSpPr>
        <p:spPr>
          <a:xfrm>
            <a:off x="1371600" y="3886200"/>
            <a:ext cx="6400800" cy="1752600"/>
          </a:xfrm>
          <a:effectLst>
            <a:outerShdw dist="17961" dir="2700000" algn="ctr" rotWithShape="0">
              <a:schemeClr val="bg1"/>
            </a:outerShdw>
          </a:effectLst>
        </p:spPr>
        <p:txBody>
          <a:bodyPr/>
          <a:lstStyle>
            <a:lvl1pPr algn="ctr">
              <a:defRPr b="0">
                <a:solidFill>
                  <a:schemeClr val="tx1"/>
                </a:solidFill>
                <a:latin typeface="Arial" panose="020B0604020202020204" pitchFamily="34" charset="0"/>
              </a:defRPr>
            </a:lvl1pPr>
          </a:lstStyle>
          <a:p>
            <a:pPr lvl="0"/>
            <a:r>
              <a:rPr lang="en-US" altLang="en-US" noProof="0"/>
              <a:t>Click to edit Master subtitle style</a:t>
            </a:r>
          </a:p>
        </p:txBody>
      </p:sp>
      <p:sp>
        <p:nvSpPr>
          <p:cNvPr id="68613" name="Rectangle 5">
            <a:extLst>
              <a:ext uri="{FF2B5EF4-FFF2-40B4-BE49-F238E27FC236}">
                <a16:creationId xmlns:a16="http://schemas.microsoft.com/office/drawing/2014/main" id="{A84FEEDE-D9D1-4C7D-AC2F-7C1ADF049A1F}"/>
              </a:ext>
            </a:extLst>
          </p:cNvPr>
          <p:cNvSpPr>
            <a:spLocks noGrp="1" noChangeArrowheads="1"/>
          </p:cNvSpPr>
          <p:nvPr>
            <p:ph type="dt" sz="half" idx="2"/>
          </p:nvPr>
        </p:nvSpPr>
        <p:spPr/>
        <p:txBody>
          <a:bodyPr/>
          <a:lstStyle>
            <a:lvl1pPr>
              <a:defRPr/>
            </a:lvl1pPr>
          </a:lstStyle>
          <a:p>
            <a:endParaRPr lang="en-US" altLang="en-US"/>
          </a:p>
        </p:txBody>
      </p:sp>
      <p:sp>
        <p:nvSpPr>
          <p:cNvPr id="68614" name="Rectangle 6">
            <a:extLst>
              <a:ext uri="{FF2B5EF4-FFF2-40B4-BE49-F238E27FC236}">
                <a16:creationId xmlns:a16="http://schemas.microsoft.com/office/drawing/2014/main" id="{515EBD7B-F3F7-4851-805F-25851948EEFB}"/>
              </a:ext>
            </a:extLst>
          </p:cNvPr>
          <p:cNvSpPr>
            <a:spLocks noGrp="1" noChangeArrowheads="1"/>
          </p:cNvSpPr>
          <p:nvPr>
            <p:ph type="ftr" sz="quarter" idx="3"/>
          </p:nvPr>
        </p:nvSpPr>
        <p:spPr/>
        <p:txBody>
          <a:bodyPr/>
          <a:lstStyle>
            <a:lvl1pPr>
              <a:defRPr/>
            </a:lvl1pPr>
          </a:lstStyle>
          <a:p>
            <a:endParaRPr lang="en-US" altLang="en-US"/>
          </a:p>
        </p:txBody>
      </p:sp>
      <p:sp>
        <p:nvSpPr>
          <p:cNvPr id="68615" name="Rectangle 7">
            <a:extLst>
              <a:ext uri="{FF2B5EF4-FFF2-40B4-BE49-F238E27FC236}">
                <a16:creationId xmlns:a16="http://schemas.microsoft.com/office/drawing/2014/main" id="{36A7EA1C-58FF-418F-A1DB-AA101F2711A2}"/>
              </a:ext>
            </a:extLst>
          </p:cNvPr>
          <p:cNvSpPr>
            <a:spLocks noGrp="1" noChangeArrowheads="1"/>
          </p:cNvSpPr>
          <p:nvPr>
            <p:ph type="sldNum" sz="quarter" idx="4"/>
          </p:nvPr>
        </p:nvSpPr>
        <p:spPr/>
        <p:txBody>
          <a:bodyPr/>
          <a:lstStyle>
            <a:lvl1pPr>
              <a:defRPr/>
            </a:lvl1pPr>
          </a:lstStyle>
          <a:p>
            <a:fld id="{D789AD57-0C4C-447C-84A7-F156080361AB}" type="slidenum">
              <a:rPr lang="en-US" altLang="en-US"/>
              <a:pPr/>
              <a:t>‹#›</a:t>
            </a:fld>
            <a:endParaRPr lang="en-US" altLang="en-US"/>
          </a:p>
        </p:txBody>
      </p:sp>
    </p:spTree>
    <p:extLst>
      <p:ext uri="{BB962C8B-B14F-4D97-AF65-F5344CB8AC3E}">
        <p14:creationId xmlns:p14="http://schemas.microsoft.com/office/powerpoint/2010/main" val="376179711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FBC55-E02F-4B99-ABE8-4237452DDF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881160-1669-41C8-A372-1A1AE8C56E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24C99D-A515-4E66-A644-CA6419CD55E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65AFD58-CC1C-4DC8-9BA3-137BB7EA626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C17A69-6239-4661-A53C-73D551B4CC24}"/>
              </a:ext>
            </a:extLst>
          </p:cNvPr>
          <p:cNvSpPr>
            <a:spLocks noGrp="1"/>
          </p:cNvSpPr>
          <p:nvPr>
            <p:ph type="sldNum" sz="quarter" idx="12"/>
          </p:nvPr>
        </p:nvSpPr>
        <p:spPr/>
        <p:txBody>
          <a:bodyPr/>
          <a:lstStyle>
            <a:lvl1pPr>
              <a:defRPr/>
            </a:lvl1pPr>
          </a:lstStyle>
          <a:p>
            <a:fld id="{F9F34649-647E-4AF8-BC30-376397B11DE4}" type="slidenum">
              <a:rPr lang="en-US" altLang="en-US"/>
              <a:pPr/>
              <a:t>‹#›</a:t>
            </a:fld>
            <a:endParaRPr lang="en-US" altLang="en-US"/>
          </a:p>
        </p:txBody>
      </p:sp>
    </p:spTree>
    <p:extLst>
      <p:ext uri="{BB962C8B-B14F-4D97-AF65-F5344CB8AC3E}">
        <p14:creationId xmlns:p14="http://schemas.microsoft.com/office/powerpoint/2010/main" val="1151436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4BD9-464F-43AC-975E-0A6D41491DD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E1EDAA-B293-4F1B-91A4-6D5B8F823A7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DDC800D-0F7E-4417-822D-99DB65BA500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E8A9B80-896A-41FD-833A-3E99D74F1AB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BD5CCF-9991-4387-8A6D-0CE7995B744B}"/>
              </a:ext>
            </a:extLst>
          </p:cNvPr>
          <p:cNvSpPr>
            <a:spLocks noGrp="1"/>
          </p:cNvSpPr>
          <p:nvPr>
            <p:ph type="sldNum" sz="quarter" idx="12"/>
          </p:nvPr>
        </p:nvSpPr>
        <p:spPr/>
        <p:txBody>
          <a:bodyPr/>
          <a:lstStyle>
            <a:lvl1pPr>
              <a:defRPr/>
            </a:lvl1pPr>
          </a:lstStyle>
          <a:p>
            <a:fld id="{9DF75898-A61A-43BE-916D-89C75B5E029F}" type="slidenum">
              <a:rPr lang="en-US" altLang="en-US"/>
              <a:pPr/>
              <a:t>‹#›</a:t>
            </a:fld>
            <a:endParaRPr lang="en-US" altLang="en-US"/>
          </a:p>
        </p:txBody>
      </p:sp>
    </p:spTree>
    <p:extLst>
      <p:ext uri="{BB962C8B-B14F-4D97-AF65-F5344CB8AC3E}">
        <p14:creationId xmlns:p14="http://schemas.microsoft.com/office/powerpoint/2010/main" val="3448884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5ABF3-3E88-48CB-95C0-AD6154AF87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A6EA7D-65D5-4E40-BD9B-C5ECFBA39857}"/>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A8D091-6571-46AB-9361-9A612FB06595}"/>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0A160E-B5AD-4D08-B7E6-1B9D2F0DD30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A6974F5-96F5-4052-93AD-BF99CC2BB0B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9962772-CA86-4BE2-9496-053F2FDE1775}"/>
              </a:ext>
            </a:extLst>
          </p:cNvPr>
          <p:cNvSpPr>
            <a:spLocks noGrp="1"/>
          </p:cNvSpPr>
          <p:nvPr>
            <p:ph type="sldNum" sz="quarter" idx="12"/>
          </p:nvPr>
        </p:nvSpPr>
        <p:spPr/>
        <p:txBody>
          <a:bodyPr/>
          <a:lstStyle>
            <a:lvl1pPr>
              <a:defRPr/>
            </a:lvl1pPr>
          </a:lstStyle>
          <a:p>
            <a:fld id="{4EB90825-C8D0-43F8-A589-42F6B975A677}" type="slidenum">
              <a:rPr lang="en-US" altLang="en-US"/>
              <a:pPr/>
              <a:t>‹#›</a:t>
            </a:fld>
            <a:endParaRPr lang="en-US" altLang="en-US"/>
          </a:p>
        </p:txBody>
      </p:sp>
    </p:spTree>
    <p:extLst>
      <p:ext uri="{BB962C8B-B14F-4D97-AF65-F5344CB8AC3E}">
        <p14:creationId xmlns:p14="http://schemas.microsoft.com/office/powerpoint/2010/main" val="1614196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B8E6-E14F-4647-A681-45CF50DB53C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45C924-633F-4E96-A8B8-DE8D0FC1767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4B8933-4B92-49AC-B493-F2DDC1755C9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7C4978-2671-41CF-B838-58BD3D94670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044570-5A90-40FE-9B05-A1ED70DD55B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1F291D-BA4F-48D0-9E59-D09A6FB9F46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B3783B4-248A-4A48-826F-075B4D6C05F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C8B5217-72B4-4BBE-910F-73C1E4B5CD24}"/>
              </a:ext>
            </a:extLst>
          </p:cNvPr>
          <p:cNvSpPr>
            <a:spLocks noGrp="1"/>
          </p:cNvSpPr>
          <p:nvPr>
            <p:ph type="sldNum" sz="quarter" idx="12"/>
          </p:nvPr>
        </p:nvSpPr>
        <p:spPr/>
        <p:txBody>
          <a:bodyPr/>
          <a:lstStyle>
            <a:lvl1pPr>
              <a:defRPr/>
            </a:lvl1pPr>
          </a:lstStyle>
          <a:p>
            <a:fld id="{DA1418A2-B305-4432-A371-1F93916971F4}" type="slidenum">
              <a:rPr lang="en-US" altLang="en-US"/>
              <a:pPr/>
              <a:t>‹#›</a:t>
            </a:fld>
            <a:endParaRPr lang="en-US" altLang="en-US"/>
          </a:p>
        </p:txBody>
      </p:sp>
    </p:spTree>
    <p:extLst>
      <p:ext uri="{BB962C8B-B14F-4D97-AF65-F5344CB8AC3E}">
        <p14:creationId xmlns:p14="http://schemas.microsoft.com/office/powerpoint/2010/main" val="2758016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BF0D-FF78-4351-900A-2AFC40A5E8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8B4FAA-0687-423F-BD8E-C4AB52C6870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2034C46-4D17-438A-909D-DC82AAD256E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5D8E4A0-4C61-48F8-8E7D-3CA5FDE6B2FF}"/>
              </a:ext>
            </a:extLst>
          </p:cNvPr>
          <p:cNvSpPr>
            <a:spLocks noGrp="1"/>
          </p:cNvSpPr>
          <p:nvPr>
            <p:ph type="sldNum" sz="quarter" idx="12"/>
          </p:nvPr>
        </p:nvSpPr>
        <p:spPr/>
        <p:txBody>
          <a:bodyPr/>
          <a:lstStyle>
            <a:lvl1pPr>
              <a:defRPr/>
            </a:lvl1pPr>
          </a:lstStyle>
          <a:p>
            <a:fld id="{19B37440-EFAD-4B96-8EED-55F3F6FDF617}" type="slidenum">
              <a:rPr lang="en-US" altLang="en-US"/>
              <a:pPr/>
              <a:t>‹#›</a:t>
            </a:fld>
            <a:endParaRPr lang="en-US" altLang="en-US"/>
          </a:p>
        </p:txBody>
      </p:sp>
    </p:spTree>
    <p:extLst>
      <p:ext uri="{BB962C8B-B14F-4D97-AF65-F5344CB8AC3E}">
        <p14:creationId xmlns:p14="http://schemas.microsoft.com/office/powerpoint/2010/main" val="3128172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1235C-0B52-493D-803A-37358AA58A0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685FCEC-40E4-4365-BF65-11CEB5A611D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05BDE0D-BC38-4D6E-94DA-D52D8096D89B}"/>
              </a:ext>
            </a:extLst>
          </p:cNvPr>
          <p:cNvSpPr>
            <a:spLocks noGrp="1"/>
          </p:cNvSpPr>
          <p:nvPr>
            <p:ph type="sldNum" sz="quarter" idx="12"/>
          </p:nvPr>
        </p:nvSpPr>
        <p:spPr/>
        <p:txBody>
          <a:bodyPr/>
          <a:lstStyle>
            <a:lvl1pPr>
              <a:defRPr/>
            </a:lvl1pPr>
          </a:lstStyle>
          <a:p>
            <a:fld id="{1B5669D4-1DB0-4EDE-B26C-0B510E81180B}" type="slidenum">
              <a:rPr lang="en-US" altLang="en-US"/>
              <a:pPr/>
              <a:t>‹#›</a:t>
            </a:fld>
            <a:endParaRPr lang="en-US" altLang="en-US"/>
          </a:p>
        </p:txBody>
      </p:sp>
    </p:spTree>
    <p:extLst>
      <p:ext uri="{BB962C8B-B14F-4D97-AF65-F5344CB8AC3E}">
        <p14:creationId xmlns:p14="http://schemas.microsoft.com/office/powerpoint/2010/main" val="268047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830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F58A-4E0A-48C8-A60B-CD9510691D2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DBA4F7-CACD-4529-B7D0-5E0F88CBF3B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8C7965-8E38-4EBA-93D2-001ABD49DB7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31CD04-012A-498D-8544-F1FDF2D919D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57B6CF8-68A0-4F74-A82F-4BF1F262F29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4F79D9B-88D5-4D18-BB51-4AEDFAE1EAEB}"/>
              </a:ext>
            </a:extLst>
          </p:cNvPr>
          <p:cNvSpPr>
            <a:spLocks noGrp="1"/>
          </p:cNvSpPr>
          <p:nvPr>
            <p:ph type="sldNum" sz="quarter" idx="12"/>
          </p:nvPr>
        </p:nvSpPr>
        <p:spPr/>
        <p:txBody>
          <a:bodyPr/>
          <a:lstStyle>
            <a:lvl1pPr>
              <a:defRPr/>
            </a:lvl1pPr>
          </a:lstStyle>
          <a:p>
            <a:fld id="{9B0161FF-006A-4E1D-91E2-68083E154C70}" type="slidenum">
              <a:rPr lang="en-US" altLang="en-US"/>
              <a:pPr/>
              <a:t>‹#›</a:t>
            </a:fld>
            <a:endParaRPr lang="en-US" altLang="en-US"/>
          </a:p>
        </p:txBody>
      </p:sp>
    </p:spTree>
    <p:extLst>
      <p:ext uri="{BB962C8B-B14F-4D97-AF65-F5344CB8AC3E}">
        <p14:creationId xmlns:p14="http://schemas.microsoft.com/office/powerpoint/2010/main" val="1995008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0C1D-EB61-4369-9FA7-88C89906ABF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B082A6-EF9E-4125-953D-AF6DB760C78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81C9A2-FECF-4DF6-B5B6-EF59BEF75A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2C594-A757-409F-B161-310CEFA3E66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CA18DA7-FC5B-4AF0-91F1-62B60C55697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9094E16-D4A2-4D32-9ECE-B163DEB5BB7C}"/>
              </a:ext>
            </a:extLst>
          </p:cNvPr>
          <p:cNvSpPr>
            <a:spLocks noGrp="1"/>
          </p:cNvSpPr>
          <p:nvPr>
            <p:ph type="sldNum" sz="quarter" idx="12"/>
          </p:nvPr>
        </p:nvSpPr>
        <p:spPr/>
        <p:txBody>
          <a:bodyPr/>
          <a:lstStyle>
            <a:lvl1pPr>
              <a:defRPr/>
            </a:lvl1pPr>
          </a:lstStyle>
          <a:p>
            <a:fld id="{EE843C51-611D-4457-A326-C595B2A0368A}" type="slidenum">
              <a:rPr lang="en-US" altLang="en-US"/>
              <a:pPr/>
              <a:t>‹#›</a:t>
            </a:fld>
            <a:endParaRPr lang="en-US" altLang="en-US"/>
          </a:p>
        </p:txBody>
      </p:sp>
    </p:spTree>
    <p:extLst>
      <p:ext uri="{BB962C8B-B14F-4D97-AF65-F5344CB8AC3E}">
        <p14:creationId xmlns:p14="http://schemas.microsoft.com/office/powerpoint/2010/main" val="1116066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7CD9-6BAF-4DED-AA6A-B4F423405A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5A3264-7D5C-4A06-A160-E1748EA328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D9A96-D994-47AB-9045-287B4263C15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B30FD97-B7A7-4B94-A81B-FF8768CD833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417453B-FB05-409D-8397-4C84F39C6C88}"/>
              </a:ext>
            </a:extLst>
          </p:cNvPr>
          <p:cNvSpPr>
            <a:spLocks noGrp="1"/>
          </p:cNvSpPr>
          <p:nvPr>
            <p:ph type="sldNum" sz="quarter" idx="12"/>
          </p:nvPr>
        </p:nvSpPr>
        <p:spPr/>
        <p:txBody>
          <a:bodyPr/>
          <a:lstStyle>
            <a:lvl1pPr>
              <a:defRPr/>
            </a:lvl1pPr>
          </a:lstStyle>
          <a:p>
            <a:fld id="{8F43168A-9250-43D8-8AA2-D26FBE5A44C7}" type="slidenum">
              <a:rPr lang="en-US" altLang="en-US"/>
              <a:pPr/>
              <a:t>‹#›</a:t>
            </a:fld>
            <a:endParaRPr lang="en-US" altLang="en-US"/>
          </a:p>
        </p:txBody>
      </p:sp>
    </p:spTree>
    <p:extLst>
      <p:ext uri="{BB962C8B-B14F-4D97-AF65-F5344CB8AC3E}">
        <p14:creationId xmlns:p14="http://schemas.microsoft.com/office/powerpoint/2010/main" val="2086448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4867E0-FF0D-40D4-9CEA-BC3519011B83}"/>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37B2C1-DCE7-4416-9E7F-BB55E9CA80B1}"/>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B92F3-80D8-41C3-89AB-D9D46630424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03118E2-B250-4CFD-BE8B-EC54FB4501F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1A27818-F22B-4753-9255-97FD958E4869}"/>
              </a:ext>
            </a:extLst>
          </p:cNvPr>
          <p:cNvSpPr>
            <a:spLocks noGrp="1"/>
          </p:cNvSpPr>
          <p:nvPr>
            <p:ph type="sldNum" sz="quarter" idx="12"/>
          </p:nvPr>
        </p:nvSpPr>
        <p:spPr/>
        <p:txBody>
          <a:bodyPr/>
          <a:lstStyle>
            <a:lvl1pPr>
              <a:defRPr/>
            </a:lvl1pPr>
          </a:lstStyle>
          <a:p>
            <a:fld id="{97FFA661-08D5-475C-8A88-9CC98AA00623}" type="slidenum">
              <a:rPr lang="en-US" altLang="en-US"/>
              <a:pPr/>
              <a:t>‹#›</a:t>
            </a:fld>
            <a:endParaRPr lang="en-US" altLang="en-US"/>
          </a:p>
        </p:txBody>
      </p:sp>
    </p:spTree>
    <p:extLst>
      <p:ext uri="{BB962C8B-B14F-4D97-AF65-F5344CB8AC3E}">
        <p14:creationId xmlns:p14="http://schemas.microsoft.com/office/powerpoint/2010/main" val="3683974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458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838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1686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11/6/2021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401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00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224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765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11/6/2021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30740031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1751" name="Rectangle 7">
            <a:extLst>
              <a:ext uri="{FF2B5EF4-FFF2-40B4-BE49-F238E27FC236}">
                <a16:creationId xmlns:a16="http://schemas.microsoft.com/office/drawing/2014/main" id="{663CF382-9891-4166-86B1-CDA4A4708245}"/>
              </a:ext>
            </a:extLst>
          </p:cNvPr>
          <p:cNvSpPr>
            <a:spLocks noChangeArrowheads="1"/>
          </p:cNvSpPr>
          <p:nvPr/>
        </p:nvSpPr>
        <p:spPr bwMode="auto">
          <a:xfrm>
            <a:off x="0" y="0"/>
            <a:ext cx="9144000" cy="6858000"/>
          </a:xfrm>
          <a:prstGeom prst="rect">
            <a:avLst/>
          </a:prstGeom>
          <a:solidFill>
            <a:srgbClr val="969696">
              <a:alpha val="7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6" name="Rectangle 2">
            <a:extLst>
              <a:ext uri="{FF2B5EF4-FFF2-40B4-BE49-F238E27FC236}">
                <a16:creationId xmlns:a16="http://schemas.microsoft.com/office/drawing/2014/main" id="{5FE9E9F8-9DD6-489C-B0C6-E54E0B7A2B16}"/>
              </a:ext>
            </a:extLst>
          </p:cNvPr>
          <p:cNvSpPr>
            <a:spLocks noGrp="1" noChangeArrowheads="1"/>
          </p:cNvSpPr>
          <p:nvPr>
            <p:ph type="title"/>
          </p:nvPr>
        </p:nvSpPr>
        <p:spPr bwMode="auto">
          <a:xfrm>
            <a:off x="457200" y="274638"/>
            <a:ext cx="8229600" cy="1143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1747" name="Rectangle 3">
            <a:extLst>
              <a:ext uri="{FF2B5EF4-FFF2-40B4-BE49-F238E27FC236}">
                <a16:creationId xmlns:a16="http://schemas.microsoft.com/office/drawing/2014/main" id="{68947886-BA50-4B86-8DCC-23C274B48F4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748" name="Rectangle 4">
            <a:extLst>
              <a:ext uri="{FF2B5EF4-FFF2-40B4-BE49-F238E27FC236}">
                <a16:creationId xmlns:a16="http://schemas.microsoft.com/office/drawing/2014/main" id="{5AC181E4-E854-477C-A78D-BB6C5F8B3D6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31749" name="Rectangle 5">
            <a:extLst>
              <a:ext uri="{FF2B5EF4-FFF2-40B4-BE49-F238E27FC236}">
                <a16:creationId xmlns:a16="http://schemas.microsoft.com/office/drawing/2014/main" id="{C8197755-4164-47BB-B407-C97F0C6DE86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31750" name="Rectangle 6">
            <a:extLst>
              <a:ext uri="{FF2B5EF4-FFF2-40B4-BE49-F238E27FC236}">
                <a16:creationId xmlns:a16="http://schemas.microsoft.com/office/drawing/2014/main" id="{E1DDDA8C-8CAA-42EB-904D-6CA470874FE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9C64AEC-5092-47BD-8B8D-E7906B22B2C3}" type="slidenum">
              <a:rPr lang="en-US" altLang="en-US"/>
              <a:pPr/>
              <a:t>‹#›</a:t>
            </a:fld>
            <a:endParaRPr lang="en-US" altLang="en-US"/>
          </a:p>
        </p:txBody>
      </p:sp>
    </p:spTree>
    <p:extLst>
      <p:ext uri="{BB962C8B-B14F-4D97-AF65-F5344CB8AC3E}">
        <p14:creationId xmlns:p14="http://schemas.microsoft.com/office/powerpoint/2010/main" val="10884327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algn="l" rtl="0" fontAlgn="base">
        <a:spcBef>
          <a:spcPct val="20000"/>
        </a:spcBef>
        <a:spcAft>
          <a:spcPct val="0"/>
        </a:spcAft>
        <a:defRPr sz="3200" b="1" kern="1200">
          <a:solidFill>
            <a:srgbClr val="0000FF"/>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2.xml"/><Relationship Id="rId6" Type="http://schemas.openxmlformats.org/officeDocument/2006/relationships/hyperlink" Target="http://www.purifiedbyfaith.com/1John/1John.htm" TargetMode="External"/><Relationship Id="rId5" Type="http://schemas.openxmlformats.org/officeDocument/2006/relationships/hyperlink" Target="https://revelationillustrated.com/"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hyperlink" Target="http://ullesthorpe.org/bible-owner/" TargetMode="External"/><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8.xml"/><Relationship Id="rId5" Type="http://schemas.openxmlformats.org/officeDocument/2006/relationships/hyperlink" Target="https://www.wikiwand.com/en/Greek_minuscule" TargetMode="Externa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37.xml.rels><?xml version="1.0" encoding="UTF-8" standalone="yes"?>
<Relationships xmlns="http://schemas.openxmlformats.org/package/2006/relationships"><Relationship Id="rId3" Type="http://schemas.openxmlformats.org/officeDocument/2006/relationships/hyperlink" Target="http://ullesthorpe.org/bible-owner/" TargetMode="External"/><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7.xml"/><Relationship Id="rId1" Type="http://schemas.openxmlformats.org/officeDocument/2006/relationships/themeOverride" Target="../theme/themeOverride26.xml"/><Relationship Id="rId4" Type="http://schemas.openxmlformats.org/officeDocument/2006/relationships/hyperlink" Target="https://www.weareteachers.com/moving-beyond-classroom-discussion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2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3707297"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https://revelationillustrated.com/</a:t>
            </a: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76200" y="12095"/>
            <a:ext cx="9067800" cy="1349694"/>
          </a:xfrm>
        </p:spPr>
        <p:txBody>
          <a:bodyPr vert="horz" lIns="91440" tIns="45720" rIns="91440" bIns="45720" rtlCol="0" anchor="ctr">
            <a:normAutofit/>
          </a:bodyPr>
          <a:lstStyle/>
          <a:p>
            <a:pPr>
              <a:lnSpc>
                <a:spcPct val="90000"/>
              </a:lnSpc>
            </a:pPr>
            <a:r>
              <a:rPr lang="en-US" sz="8000" b="1" dirty="0">
                <a:ln w="6600">
                  <a:solidFill>
                    <a:schemeClr val="accent2"/>
                  </a:solidFill>
                  <a:prstDash val="solid"/>
                </a:ln>
                <a:solidFill>
                  <a:schemeClr val="bg1"/>
                </a:solidFill>
                <a:effectLst>
                  <a:glow rad="228600">
                    <a:schemeClr val="accent4">
                      <a:satMod val="175000"/>
                      <a:alpha val="40000"/>
                    </a:schemeClr>
                  </a:glow>
                  <a:innerShdw blurRad="63500" dist="50800" dir="18900000">
                    <a:prstClr val="black">
                      <a:alpha val="50000"/>
                    </a:prstClr>
                  </a:innerShdw>
                </a:effectLst>
                <a:latin typeface="+mn-lt"/>
              </a:rPr>
              <a:t>The Book of 1 John</a:t>
            </a:r>
          </a:p>
        </p:txBody>
      </p:sp>
      <p:sp>
        <p:nvSpPr>
          <p:cNvPr id="2" name="TextBox 1">
            <a:extLst>
              <a:ext uri="{FF2B5EF4-FFF2-40B4-BE49-F238E27FC236}">
                <a16:creationId xmlns:a16="http://schemas.microsoft.com/office/drawing/2014/main" id="{73D37A20-16CC-4B4B-9383-81A12F23FE8C}"/>
              </a:ext>
            </a:extLst>
          </p:cNvPr>
          <p:cNvSpPr txBox="1"/>
          <p:nvPr/>
        </p:nvSpPr>
        <p:spPr>
          <a:xfrm>
            <a:off x="4149941" y="6211669"/>
            <a:ext cx="4994059" cy="646331"/>
          </a:xfrm>
          <a:prstGeom prst="rect">
            <a:avLst/>
          </a:prstGeom>
          <a:noFill/>
        </p:spPr>
        <p:txBody>
          <a:bodyPr wrap="none" rtlCol="0">
            <a:spAutoFit/>
          </a:bodyPr>
          <a:lstStyle/>
          <a:p>
            <a:r>
              <a:rPr lang="en-US" dirty="0">
                <a:effectLst>
                  <a:outerShdw blurRad="63500" dist="63500" dir="2700000" algn="tl" rotWithShape="0">
                    <a:schemeClr val="bg1">
                      <a:alpha val="40000"/>
                    </a:schemeClr>
                  </a:outerShdw>
                </a:effectLst>
              </a:rPr>
              <a:t>To Download this lesson go to: </a:t>
            </a:r>
          </a:p>
          <a:p>
            <a:r>
              <a:rPr lang="en-US" dirty="0">
                <a:hlinkClick r:id="rId6"/>
              </a:rPr>
              <a:t>http://www.purifiedbyfaith.com/1John/1John.htm</a:t>
            </a:r>
            <a:r>
              <a:rPr lang="en-US" dirty="0"/>
              <a:t> </a:t>
            </a:r>
          </a:p>
        </p:txBody>
      </p:sp>
    </p:spTree>
    <p:extLst>
      <p:ext uri="{BB962C8B-B14F-4D97-AF65-F5344CB8AC3E}">
        <p14:creationId xmlns:p14="http://schemas.microsoft.com/office/powerpoint/2010/main" val="27369605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2"/>
            <a:ext cx="9144000" cy="1471672"/>
          </a:xfrm>
        </p:spPr>
        <p:txBody>
          <a:bodyPr/>
          <a:lstStyle/>
          <a:p>
            <a:pPr algn="l"/>
            <a:r>
              <a:rPr lang="en-US" altLang="en-US" sz="2800" dirty="0">
                <a:latin typeface="Calibri" panose="020F0502020204030204" pitchFamily="34" charset="0"/>
                <a:cs typeface="Calibri" panose="020F0502020204030204" pitchFamily="34" charset="0"/>
              </a:rPr>
              <a:t>The Greek pronoun (</a:t>
            </a:r>
            <a:r>
              <a:rPr lang="en-US" altLang="en-US" sz="2800" i="1" dirty="0">
                <a:latin typeface="Calibri" panose="020F0502020204030204" pitchFamily="34" charset="0"/>
                <a:cs typeface="Calibri" panose="020F0502020204030204" pitchFamily="34" charset="0"/>
              </a:rPr>
              <a:t>ho</a:t>
            </a:r>
            <a:r>
              <a:rPr lang="en-US" altLang="en-US" sz="2800" dirty="0">
                <a:latin typeface="Calibri" panose="020F0502020204030204" pitchFamily="34" charset="0"/>
                <a:cs typeface="Calibri" panose="020F0502020204030204" pitchFamily="34" charset="0"/>
              </a:rPr>
              <a:t>), appears </a:t>
            </a:r>
            <a:r>
              <a:rPr lang="en-US" altLang="en-US" sz="2800" b="1" i="1" dirty="0">
                <a:latin typeface="Calibri" panose="020F0502020204030204" pitchFamily="34" charset="0"/>
                <a:cs typeface="Calibri" panose="020F0502020204030204" pitchFamily="34" charset="0"/>
              </a:rPr>
              <a:t>5 times </a:t>
            </a:r>
            <a:r>
              <a:rPr lang="en-US" altLang="en-US" sz="2800" dirty="0">
                <a:latin typeface="Calibri" panose="020F0502020204030204" pitchFamily="34" charset="0"/>
                <a:cs typeface="Calibri" panose="020F0502020204030204" pitchFamily="34" charset="0"/>
              </a:rPr>
              <a:t>in this passage. From the way the passage is structured we can tell that it refers to the same thing in every case.</a:t>
            </a:r>
            <a:endParaRPr lang="en-US" altLang="en-US" sz="4800" b="1"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565860"/>
            <a:ext cx="8213902" cy="5199915"/>
          </a:xfrm>
          <a:effectLst/>
        </p:spPr>
        <p:txBody>
          <a:bodyPr/>
          <a:lstStyle/>
          <a:p>
            <a:pPr algn="just"/>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1</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1" i="1" u="none" strike="noStrike" baseline="0"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That which </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was from the beginning, </a:t>
            </a:r>
            <a:r>
              <a:rPr lang="en-US" sz="2800" b="1" i="1"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which</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we have heard, </a:t>
            </a:r>
            <a:r>
              <a:rPr lang="en-US" sz="2800" b="1" i="1"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which</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we have seen with our eyes, </a:t>
            </a:r>
            <a:r>
              <a:rPr lang="en-US" sz="2800" b="1" i="1"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which</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we looked upon and have touched with our hands, concerning the word of life-- </a:t>
            </a:r>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2</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the life was made manifest, and we have seen it, and testify to it and proclaim to you the eternal life, which was with the Father and was made manifest to us-- </a:t>
            </a:r>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3</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1" i="1"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that</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1" i="1"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which</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we have seen and heard we proclaim also to you, so that you too may have fellowship with us; and indeed our fellowship is with the Father and with his Son Jesus Christ. </a:t>
            </a:r>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4</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And we are writing these things so that our joy may be complete. </a:t>
            </a:r>
            <a:r>
              <a:rPr lang="en-US" sz="2800" b="0" u="none" strike="noStrike" baseline="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rPr>
              <a:t>(1 John 1:1-4 )</a:t>
            </a:r>
            <a:endParaRPr lang="en-US" altLang="en-US" sz="6600" b="1"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48842173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38094"/>
          </a:xfrm>
        </p:spPr>
        <p:txBody>
          <a:bodyPr vert="horz" lIns="91440" tIns="45720" rIns="91440" bIns="45720" rtlCol="0" anchor="ctr">
            <a:noAutofit/>
          </a:bodyPr>
          <a:lstStyle/>
          <a:p>
            <a:pPr algn="l">
              <a:lnSpc>
                <a:spcPct val="90000"/>
              </a:lnSpc>
            </a:pPr>
            <a:r>
              <a:rPr lang="en-US" altLang="en-US" sz="3200" dirty="0"/>
              <a:t>What (or who) does </a:t>
            </a:r>
            <a:r>
              <a:rPr lang="en-US" altLang="en-US" sz="3200" i="1" dirty="0"/>
              <a:t>ho</a:t>
            </a:r>
            <a:r>
              <a:rPr lang="en-US" altLang="en-US" sz="3200" dirty="0"/>
              <a:t> (</a:t>
            </a:r>
            <a:r>
              <a:rPr lang="en-US" altLang="en-US" sz="3200" b="1" i="1" dirty="0">
                <a:solidFill>
                  <a:srgbClr val="000099"/>
                </a:solidFill>
                <a:latin typeface="Cambria" panose="02040503050406030204" pitchFamily="18" charset="0"/>
                <a:ea typeface="Cambria" panose="02040503050406030204" pitchFamily="18" charset="0"/>
              </a:rPr>
              <a:t>That which . . .which . . .which . . . which . . . what</a:t>
            </a:r>
            <a:r>
              <a:rPr lang="en-US" altLang="en-US" sz="3200" dirty="0"/>
              <a:t>) refer to in this passage?</a:t>
            </a:r>
            <a:endParaRPr lang="en-US" sz="32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38095"/>
            <a:ext cx="8229600" cy="5250932"/>
          </a:xfrm>
        </p:spPr>
        <p:txBody>
          <a:bodyPr>
            <a:normAutofit/>
          </a:bodyPr>
          <a:lstStyle/>
          <a:p>
            <a:r>
              <a:rPr lang="en-US" altLang="en-US" sz="3600" dirty="0"/>
              <a:t>What (or who) is it that:</a:t>
            </a:r>
          </a:p>
          <a:p>
            <a:pPr lvl="1"/>
            <a:r>
              <a:rPr lang="en-US" altLang="en-US" sz="3200" dirty="0"/>
              <a:t>Was from the beginning</a:t>
            </a:r>
          </a:p>
          <a:p>
            <a:pPr lvl="1"/>
            <a:r>
              <a:rPr lang="en-US" altLang="en-US" sz="3200" dirty="0"/>
              <a:t>John and others had:</a:t>
            </a:r>
          </a:p>
          <a:p>
            <a:pPr lvl="2"/>
            <a:r>
              <a:rPr lang="en-US" altLang="en-US" sz="2800" dirty="0"/>
              <a:t>Heard</a:t>
            </a:r>
          </a:p>
          <a:p>
            <a:pPr lvl="2"/>
            <a:r>
              <a:rPr lang="en-US" altLang="en-US" sz="2800" dirty="0"/>
              <a:t>Seen with their eyes</a:t>
            </a:r>
          </a:p>
          <a:p>
            <a:pPr lvl="2"/>
            <a:r>
              <a:rPr lang="en-US" altLang="en-US" sz="2800" dirty="0"/>
              <a:t>Looked at</a:t>
            </a:r>
          </a:p>
          <a:p>
            <a:pPr lvl="2"/>
            <a:r>
              <a:rPr lang="en-US" altLang="en-US" sz="2800" dirty="0"/>
              <a:t>Touched with their hands</a:t>
            </a:r>
          </a:p>
          <a:p>
            <a:pPr lvl="2"/>
            <a:r>
              <a:rPr lang="en-US" altLang="en-US" sz="2800" dirty="0"/>
              <a:t>Proclaimed to his readers so that they also might have fellowship those who had seen and heard</a:t>
            </a:r>
          </a:p>
        </p:txBody>
      </p:sp>
      <p:sp>
        <p:nvSpPr>
          <p:cNvPr id="4" name="Rectangle 3">
            <a:extLst>
              <a:ext uri="{FF2B5EF4-FFF2-40B4-BE49-F238E27FC236}">
                <a16:creationId xmlns:a16="http://schemas.microsoft.com/office/drawing/2014/main" id="{7EA6587B-DB67-45C3-91F0-3A066606C5E9}"/>
              </a:ext>
            </a:extLst>
          </p:cNvPr>
          <p:cNvSpPr/>
          <p:nvPr/>
        </p:nvSpPr>
        <p:spPr>
          <a:xfrm>
            <a:off x="-1" y="6519446"/>
            <a:ext cx="911652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latin typeface="+mj-lt"/>
                <a:ea typeface="Cambria" panose="02040503050406030204" pitchFamily="18" charset="0"/>
              </a:rPr>
              <a:t>John R. W. Stott, </a:t>
            </a:r>
            <a:r>
              <a:rPr lang="en-US" altLang="en-US" sz="1600" i="1" dirty="0">
                <a:latin typeface="+mj-lt"/>
                <a:ea typeface="Cambria" panose="02040503050406030204" pitchFamily="18" charset="0"/>
              </a:rPr>
              <a:t>The Epistles of John – An Introduction and Commentary</a:t>
            </a:r>
            <a:r>
              <a:rPr lang="en-US" altLang="en-US" sz="1600" dirty="0">
                <a:latin typeface="+mj-lt"/>
                <a:ea typeface="Cambria" panose="02040503050406030204" pitchFamily="18" charset="0"/>
              </a:rPr>
              <a:t>, Eerdmans, 1979, p.66-67</a:t>
            </a:r>
            <a:endPar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mj-lt"/>
              <a:ea typeface="Cambria" panose="02040503050406030204" pitchFamily="18" charset="0"/>
            </a:endParaRPr>
          </a:p>
        </p:txBody>
      </p:sp>
    </p:spTree>
    <p:extLst>
      <p:ext uri="{BB962C8B-B14F-4D97-AF65-F5344CB8AC3E}">
        <p14:creationId xmlns:p14="http://schemas.microsoft.com/office/powerpoint/2010/main" val="14019048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2"/>
            <a:ext cx="9144000" cy="1063528"/>
          </a:xfrm>
        </p:spPr>
        <p:txBody>
          <a:bodyPr/>
          <a:lstStyle/>
          <a:p>
            <a:pPr algn="l"/>
            <a:r>
              <a:rPr lang="en-US" altLang="en-US" sz="2800" dirty="0"/>
              <a:t>John tells us at the end of verse 1 that what he proclaimed concerned </a:t>
            </a:r>
            <a:r>
              <a:rPr lang="en-US" altLang="en-US" sz="2800" b="1" i="1" dirty="0">
                <a:solidFill>
                  <a:srgbClr val="0000FF"/>
                </a:solidFill>
                <a:latin typeface="Cambria" panose="02040503050406030204" pitchFamily="18" charset="0"/>
                <a:ea typeface="Cambria" panose="02040503050406030204" pitchFamily="18" charset="0"/>
              </a:rPr>
              <a:t>the Word of life</a:t>
            </a:r>
            <a:r>
              <a:rPr lang="en-US" altLang="en-US" sz="2800" dirty="0"/>
              <a:t>.</a:t>
            </a:r>
            <a:endParaRPr lang="en-US" altLang="en-US" sz="4800" b="1"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181264"/>
            <a:ext cx="8213902" cy="5584511"/>
          </a:xfrm>
          <a:effectLst/>
        </p:spPr>
        <p:txBody>
          <a:bodyPr>
            <a:normAutofit/>
          </a:bodyPr>
          <a:lstStyle/>
          <a:p>
            <a:pPr algn="just"/>
            <a:r>
              <a:rPr lang="en-US" sz="2800" b="0" i="1" u="none" strike="noStrike" baseline="30000" dirty="0">
                <a:effectLst>
                  <a:outerShdw blurRad="50800" dist="38100" dir="2700000" algn="tl" rotWithShape="0">
                    <a:schemeClr val="tx1">
                      <a:alpha val="40000"/>
                    </a:schemeClr>
                  </a:outerShdw>
                </a:effectLst>
                <a:latin typeface="Cambria" panose="02040503050406030204" pitchFamily="18" charset="0"/>
                <a:ea typeface="Cambria" panose="02040503050406030204" pitchFamily="18" charset="0"/>
              </a:rPr>
              <a:t>1</a:t>
            </a:r>
            <a:r>
              <a:rPr lang="en-US" sz="2800" b="0" i="1" u="none" strike="noStrike" baseline="0" dirty="0">
                <a:effectLst>
                  <a:outerShdw blurRad="50800" dist="38100" dir="2700000" algn="tl" rotWithShape="0">
                    <a:schemeClr val="tx1">
                      <a:alpha val="40000"/>
                    </a:schemeClr>
                  </a:outerShdw>
                </a:effectLst>
                <a:latin typeface="Cambria" panose="02040503050406030204" pitchFamily="18" charset="0"/>
                <a:ea typeface="Cambria" panose="02040503050406030204" pitchFamily="18" charset="0"/>
              </a:rPr>
              <a:t> </a:t>
            </a:r>
            <a:r>
              <a:rPr lang="en-US" sz="2800" i="1" u="none" strike="noStrike" baseline="0" dirty="0">
                <a:solidFill>
                  <a:srgbClr val="0000FF"/>
                </a:solidFill>
                <a:effectLst>
                  <a:outerShdw blurRad="50800" dist="38100" dir="2700000" algn="tl" rotWithShape="0">
                    <a:schemeClr val="tx1">
                      <a:alpha val="40000"/>
                    </a:schemeClr>
                  </a:outerShdw>
                </a:effectLst>
                <a:latin typeface="Cambria" panose="02040503050406030204" pitchFamily="18" charset="0"/>
                <a:ea typeface="Cambria" panose="02040503050406030204" pitchFamily="18" charset="0"/>
              </a:rPr>
              <a:t>That which was from the beginning, </a:t>
            </a:r>
            <a:r>
              <a:rPr lang="en-US" sz="2800" i="1" dirty="0">
                <a:solidFill>
                  <a:srgbClr val="0000FF"/>
                </a:solidFill>
                <a:effectLst>
                  <a:outerShdw blurRad="50800" dist="38100" dir="2700000" algn="tl" rotWithShape="0">
                    <a:schemeClr val="tx1">
                      <a:alpha val="40000"/>
                    </a:schemeClr>
                  </a:outerShdw>
                </a:effectLst>
                <a:latin typeface="Cambria" panose="02040503050406030204" pitchFamily="18" charset="0"/>
                <a:ea typeface="Cambria" panose="02040503050406030204" pitchFamily="18" charset="0"/>
              </a:rPr>
              <a:t>which</a:t>
            </a:r>
            <a:r>
              <a:rPr lang="en-US" sz="2800" i="1" u="none" strike="noStrike" baseline="0" dirty="0">
                <a:solidFill>
                  <a:srgbClr val="0000FF"/>
                </a:solidFill>
                <a:effectLst>
                  <a:outerShdw blurRad="50800" dist="38100" dir="2700000" algn="tl" rotWithShape="0">
                    <a:schemeClr val="tx1">
                      <a:alpha val="40000"/>
                    </a:schemeClr>
                  </a:outerShdw>
                </a:effectLst>
                <a:latin typeface="Cambria" panose="02040503050406030204" pitchFamily="18" charset="0"/>
                <a:ea typeface="Cambria" panose="02040503050406030204" pitchFamily="18" charset="0"/>
              </a:rPr>
              <a:t> we have heard, </a:t>
            </a:r>
            <a:r>
              <a:rPr lang="en-US" sz="2800" i="1" dirty="0">
                <a:solidFill>
                  <a:srgbClr val="0000FF"/>
                </a:solidFill>
                <a:effectLst>
                  <a:outerShdw blurRad="50800" dist="38100" dir="2700000" algn="tl" rotWithShape="0">
                    <a:schemeClr val="tx1">
                      <a:alpha val="40000"/>
                    </a:schemeClr>
                  </a:outerShdw>
                </a:effectLst>
                <a:latin typeface="Cambria" panose="02040503050406030204" pitchFamily="18" charset="0"/>
                <a:ea typeface="Cambria" panose="02040503050406030204" pitchFamily="18" charset="0"/>
              </a:rPr>
              <a:t>which</a:t>
            </a:r>
            <a:r>
              <a:rPr lang="en-US" sz="2800" i="1" u="none" strike="noStrike" baseline="0" dirty="0">
                <a:solidFill>
                  <a:srgbClr val="0000FF"/>
                </a:solidFill>
                <a:effectLst>
                  <a:outerShdw blurRad="50800" dist="38100" dir="2700000" algn="tl" rotWithShape="0">
                    <a:schemeClr val="tx1">
                      <a:alpha val="40000"/>
                    </a:schemeClr>
                  </a:outerShdw>
                </a:effectLst>
                <a:latin typeface="Cambria" panose="02040503050406030204" pitchFamily="18" charset="0"/>
                <a:ea typeface="Cambria" panose="02040503050406030204" pitchFamily="18" charset="0"/>
              </a:rPr>
              <a:t> we have seen with our eyes, </a:t>
            </a:r>
            <a:r>
              <a:rPr lang="en-US" sz="2800" i="1" dirty="0">
                <a:solidFill>
                  <a:srgbClr val="0000FF"/>
                </a:solidFill>
                <a:effectLst>
                  <a:outerShdw blurRad="50800" dist="38100" dir="2700000" algn="tl" rotWithShape="0">
                    <a:schemeClr val="tx1">
                      <a:alpha val="40000"/>
                    </a:schemeClr>
                  </a:outerShdw>
                </a:effectLst>
                <a:latin typeface="Cambria" panose="02040503050406030204" pitchFamily="18" charset="0"/>
                <a:ea typeface="Cambria" panose="02040503050406030204" pitchFamily="18" charset="0"/>
              </a:rPr>
              <a:t>which</a:t>
            </a:r>
            <a:r>
              <a:rPr lang="en-US" sz="2800" i="1" u="none" strike="noStrike" baseline="0" dirty="0">
                <a:solidFill>
                  <a:srgbClr val="0000FF"/>
                </a:solidFill>
                <a:effectLst>
                  <a:outerShdw blurRad="50800" dist="38100" dir="2700000" algn="tl" rotWithShape="0">
                    <a:schemeClr val="tx1">
                      <a:alpha val="40000"/>
                    </a:schemeClr>
                  </a:outerShdw>
                </a:effectLst>
                <a:latin typeface="Cambria" panose="02040503050406030204" pitchFamily="18" charset="0"/>
                <a:ea typeface="Cambria" panose="02040503050406030204" pitchFamily="18" charset="0"/>
              </a:rPr>
              <a:t> </a:t>
            </a:r>
            <a:r>
              <a:rPr lang="en-US" sz="2800" b="0" i="1" u="none" strike="noStrike" baseline="0" dirty="0">
                <a:solidFill>
                  <a:srgbClr val="0000FF"/>
                </a:solidFill>
                <a:effectLst>
                  <a:outerShdw blurRad="50800" dist="38100" dir="2700000" algn="tl" rotWithShape="0">
                    <a:schemeClr val="tx1">
                      <a:alpha val="40000"/>
                    </a:schemeClr>
                  </a:outerShdw>
                </a:effectLst>
                <a:latin typeface="Cambria" panose="02040503050406030204" pitchFamily="18" charset="0"/>
                <a:ea typeface="Cambria" panose="02040503050406030204" pitchFamily="18" charset="0"/>
              </a:rPr>
              <a:t>we looked upon and have touched with our hands, </a:t>
            </a:r>
            <a:r>
              <a:rPr lang="en-US" sz="2800" b="1" i="1" u="none" strike="noStrike" baseline="0" dirty="0">
                <a:solidFill>
                  <a:srgbClr val="FF0000"/>
                </a:solidFill>
                <a:effectLst>
                  <a:outerShdw blurRad="50800" dist="38100" dir="2700000" algn="tl" rotWithShape="0">
                    <a:schemeClr val="tx1">
                      <a:alpha val="40000"/>
                    </a:schemeClr>
                  </a:outerShdw>
                </a:effectLst>
                <a:latin typeface="Cambria" panose="02040503050406030204" pitchFamily="18" charset="0"/>
                <a:ea typeface="Cambria" panose="02040503050406030204" pitchFamily="18" charset="0"/>
              </a:rPr>
              <a:t>concerning the word of life</a:t>
            </a:r>
            <a:r>
              <a:rPr lang="en-US" sz="2800" b="0" i="1" u="none" strike="noStrike" baseline="0" dirty="0">
                <a:solidFill>
                  <a:srgbClr val="0000FF"/>
                </a:solidFill>
                <a:effectLst>
                  <a:outerShdw blurRad="50800" dist="38100" dir="2700000" algn="tl" rotWithShape="0">
                    <a:schemeClr val="tx1">
                      <a:alpha val="40000"/>
                    </a:schemeClr>
                  </a:outerShdw>
                </a:effectLst>
                <a:latin typeface="Cambria" panose="02040503050406030204" pitchFamily="18" charset="0"/>
                <a:ea typeface="Cambria" panose="02040503050406030204" pitchFamily="18" charset="0"/>
              </a:rPr>
              <a:t>-- </a:t>
            </a:r>
            <a:r>
              <a:rPr lang="en-US" sz="2800" b="0" i="1" u="none" strike="noStrike" baseline="30000" dirty="0">
                <a:effectLst>
                  <a:outerShdw blurRad="50800" dist="38100" dir="2700000" algn="tl" rotWithShape="0">
                    <a:schemeClr val="tx1">
                      <a:alpha val="40000"/>
                    </a:schemeClr>
                  </a:outerShdw>
                </a:effectLst>
                <a:latin typeface="Cambria" panose="02040503050406030204" pitchFamily="18" charset="0"/>
                <a:ea typeface="Cambria" panose="02040503050406030204" pitchFamily="18" charset="0"/>
              </a:rPr>
              <a:t>2</a:t>
            </a:r>
            <a:r>
              <a:rPr lang="en-US" sz="2800" b="0" i="1" u="none" strike="noStrike" baseline="0" dirty="0">
                <a:effectLst>
                  <a:outerShdw blurRad="50800" dist="38100" dir="2700000" algn="tl" rotWithShape="0">
                    <a:schemeClr val="tx1">
                      <a:alpha val="40000"/>
                    </a:schemeClr>
                  </a:outerShdw>
                </a:effectLst>
                <a:latin typeface="Cambria" panose="02040503050406030204" pitchFamily="18" charset="0"/>
                <a:ea typeface="Cambria" panose="02040503050406030204" pitchFamily="18" charset="0"/>
              </a:rPr>
              <a:t> </a:t>
            </a:r>
            <a:r>
              <a:rPr lang="en-US" sz="2800" b="0" i="1" u="none" strike="noStrike" baseline="0" dirty="0">
                <a:solidFill>
                  <a:srgbClr val="0000FF"/>
                </a:solidFill>
                <a:effectLst>
                  <a:outerShdw blurRad="50800" dist="38100" dir="2700000" algn="tl" rotWithShape="0">
                    <a:schemeClr val="tx1">
                      <a:alpha val="40000"/>
                    </a:schemeClr>
                  </a:outerShdw>
                </a:effectLst>
                <a:latin typeface="Cambria" panose="02040503050406030204" pitchFamily="18" charset="0"/>
                <a:ea typeface="Cambria" panose="02040503050406030204" pitchFamily="18" charset="0"/>
              </a:rPr>
              <a:t>the life was made manifest, and we have seen it, and testify to it and proclaim to you the eternal life, which was with the Father and was made manifest to us-- </a:t>
            </a:r>
            <a:r>
              <a:rPr lang="en-US" sz="2800" b="0" i="1" u="none" strike="noStrike" baseline="30000" dirty="0">
                <a:effectLst>
                  <a:outerShdw blurRad="50800" dist="38100" dir="2700000" algn="tl" rotWithShape="0">
                    <a:schemeClr val="tx1">
                      <a:alpha val="40000"/>
                    </a:schemeClr>
                  </a:outerShdw>
                </a:effectLst>
                <a:latin typeface="Cambria" panose="02040503050406030204" pitchFamily="18" charset="0"/>
                <a:ea typeface="Cambria" panose="02040503050406030204" pitchFamily="18" charset="0"/>
              </a:rPr>
              <a:t>3</a:t>
            </a:r>
            <a:r>
              <a:rPr lang="en-US" sz="2800" b="0" i="1" u="none" strike="noStrike" baseline="0" dirty="0">
                <a:effectLst>
                  <a:outerShdw blurRad="50800" dist="38100" dir="2700000" algn="tl" rotWithShape="0">
                    <a:schemeClr val="tx1">
                      <a:alpha val="40000"/>
                    </a:schemeClr>
                  </a:outerShdw>
                </a:effectLst>
                <a:latin typeface="Cambria" panose="02040503050406030204" pitchFamily="18" charset="0"/>
                <a:ea typeface="Cambria" panose="02040503050406030204" pitchFamily="18" charset="0"/>
              </a:rPr>
              <a:t> </a:t>
            </a:r>
            <a:r>
              <a:rPr lang="en-US" sz="2800" i="1" dirty="0">
                <a:solidFill>
                  <a:srgbClr val="0000FF"/>
                </a:solidFill>
                <a:effectLst>
                  <a:outerShdw blurRad="50800" dist="38100" dir="2700000" algn="tl" rotWithShape="0">
                    <a:schemeClr val="tx1">
                      <a:alpha val="40000"/>
                    </a:schemeClr>
                  </a:outerShdw>
                </a:effectLst>
                <a:latin typeface="Cambria" panose="02040503050406030204" pitchFamily="18" charset="0"/>
                <a:ea typeface="Cambria" panose="02040503050406030204" pitchFamily="18" charset="0"/>
              </a:rPr>
              <a:t>that</a:t>
            </a:r>
            <a:r>
              <a:rPr lang="en-US" sz="2800" i="1" u="none" strike="noStrike" baseline="0" dirty="0">
                <a:solidFill>
                  <a:srgbClr val="0000FF"/>
                </a:solidFill>
                <a:effectLst>
                  <a:outerShdw blurRad="50800" dist="38100" dir="2700000" algn="tl" rotWithShape="0">
                    <a:schemeClr val="tx1">
                      <a:alpha val="40000"/>
                    </a:schemeClr>
                  </a:outerShdw>
                </a:effectLst>
                <a:latin typeface="Cambria" panose="02040503050406030204" pitchFamily="18" charset="0"/>
                <a:ea typeface="Cambria" panose="02040503050406030204" pitchFamily="18" charset="0"/>
              </a:rPr>
              <a:t> </a:t>
            </a:r>
            <a:r>
              <a:rPr lang="en-US" sz="2800" i="1" dirty="0">
                <a:solidFill>
                  <a:srgbClr val="0000FF"/>
                </a:solidFill>
                <a:effectLst>
                  <a:outerShdw blurRad="50800" dist="38100" dir="2700000" algn="tl" rotWithShape="0">
                    <a:schemeClr val="tx1">
                      <a:alpha val="40000"/>
                    </a:schemeClr>
                  </a:outerShdw>
                </a:effectLst>
                <a:latin typeface="Cambria" panose="02040503050406030204" pitchFamily="18" charset="0"/>
                <a:ea typeface="Cambria" panose="02040503050406030204" pitchFamily="18" charset="0"/>
              </a:rPr>
              <a:t>which</a:t>
            </a:r>
            <a:r>
              <a:rPr lang="en-US" sz="2800" i="1" u="none" strike="noStrike" baseline="0" dirty="0">
                <a:solidFill>
                  <a:srgbClr val="0000FF"/>
                </a:solidFill>
                <a:effectLst>
                  <a:outerShdw blurRad="50800" dist="38100" dir="2700000" algn="tl" rotWithShape="0">
                    <a:schemeClr val="tx1">
                      <a:alpha val="40000"/>
                    </a:schemeClr>
                  </a:outerShdw>
                </a:effectLst>
                <a:latin typeface="Cambria" panose="02040503050406030204" pitchFamily="18" charset="0"/>
                <a:ea typeface="Cambria" panose="02040503050406030204" pitchFamily="18" charset="0"/>
              </a:rPr>
              <a:t> </a:t>
            </a:r>
            <a:r>
              <a:rPr lang="en-US" sz="2800" b="0" i="1" u="none" strike="noStrike" baseline="0" dirty="0">
                <a:solidFill>
                  <a:srgbClr val="0000FF"/>
                </a:solidFill>
                <a:effectLst>
                  <a:outerShdw blurRad="50800" dist="38100" dir="2700000" algn="tl" rotWithShape="0">
                    <a:schemeClr val="tx1">
                      <a:alpha val="40000"/>
                    </a:schemeClr>
                  </a:outerShdw>
                </a:effectLst>
                <a:latin typeface="Cambria" panose="02040503050406030204" pitchFamily="18" charset="0"/>
                <a:ea typeface="Cambria" panose="02040503050406030204" pitchFamily="18" charset="0"/>
              </a:rPr>
              <a:t>we have seen and heard </a:t>
            </a:r>
            <a:r>
              <a:rPr lang="en-US" sz="2800" b="1" i="1" u="none" strike="noStrike" baseline="0" dirty="0">
                <a:solidFill>
                  <a:srgbClr val="FF0000"/>
                </a:solidFill>
                <a:effectLst>
                  <a:outerShdw blurRad="50800" dist="38100" dir="2700000" algn="tl" rotWithShape="0">
                    <a:schemeClr val="tx1">
                      <a:alpha val="40000"/>
                    </a:schemeClr>
                  </a:outerShdw>
                </a:effectLst>
                <a:latin typeface="Cambria" panose="02040503050406030204" pitchFamily="18" charset="0"/>
                <a:ea typeface="Cambria" panose="02040503050406030204" pitchFamily="18" charset="0"/>
              </a:rPr>
              <a:t>we proclaim </a:t>
            </a:r>
            <a:r>
              <a:rPr lang="en-US" sz="2800" b="0" i="1" u="none" strike="noStrike" baseline="0" dirty="0">
                <a:solidFill>
                  <a:srgbClr val="0000FF"/>
                </a:solidFill>
                <a:effectLst>
                  <a:outerShdw blurRad="50800" dist="38100" dir="2700000" algn="tl" rotWithShape="0">
                    <a:schemeClr val="tx1">
                      <a:alpha val="40000"/>
                    </a:schemeClr>
                  </a:outerShdw>
                </a:effectLst>
                <a:latin typeface="Cambria" panose="02040503050406030204" pitchFamily="18" charset="0"/>
                <a:ea typeface="Cambria" panose="02040503050406030204" pitchFamily="18" charset="0"/>
              </a:rPr>
              <a:t>also to you, so that you too may have fellowship with us; and indeed our fellowship is with the Father and with his Son Jesus Christ. </a:t>
            </a:r>
            <a:r>
              <a:rPr lang="en-US" sz="2800" b="0" i="1" u="none" strike="noStrike" baseline="30000" dirty="0">
                <a:effectLst>
                  <a:outerShdw blurRad="50800" dist="38100" dir="2700000" algn="tl" rotWithShape="0">
                    <a:schemeClr val="tx1">
                      <a:alpha val="40000"/>
                    </a:schemeClr>
                  </a:outerShdw>
                </a:effectLst>
                <a:latin typeface="Cambria" panose="02040503050406030204" pitchFamily="18" charset="0"/>
                <a:ea typeface="Cambria" panose="02040503050406030204" pitchFamily="18" charset="0"/>
              </a:rPr>
              <a:t>4</a:t>
            </a:r>
            <a:r>
              <a:rPr lang="en-US" sz="2800" b="0" i="1" u="none" strike="noStrike" baseline="0" dirty="0">
                <a:effectLst>
                  <a:outerShdw blurRad="50800" dist="38100" dir="2700000" algn="tl" rotWithShape="0">
                    <a:schemeClr val="tx1">
                      <a:alpha val="40000"/>
                    </a:schemeClr>
                  </a:outerShdw>
                </a:effectLst>
                <a:latin typeface="Cambria" panose="02040503050406030204" pitchFamily="18" charset="0"/>
                <a:ea typeface="Cambria" panose="02040503050406030204" pitchFamily="18" charset="0"/>
              </a:rPr>
              <a:t> </a:t>
            </a:r>
            <a:r>
              <a:rPr lang="en-US" sz="2800" b="0" i="1" u="none" strike="noStrike" baseline="0" dirty="0">
                <a:solidFill>
                  <a:srgbClr val="0000FF"/>
                </a:solidFill>
                <a:effectLst>
                  <a:outerShdw blurRad="50800" dist="38100" dir="2700000" algn="tl" rotWithShape="0">
                    <a:schemeClr val="tx1">
                      <a:alpha val="40000"/>
                    </a:schemeClr>
                  </a:outerShdw>
                </a:effectLst>
                <a:latin typeface="Cambria" panose="02040503050406030204" pitchFamily="18" charset="0"/>
                <a:ea typeface="Cambria" panose="02040503050406030204" pitchFamily="18" charset="0"/>
              </a:rPr>
              <a:t>And we are writing these things so that our joy may be complete. </a:t>
            </a:r>
            <a:r>
              <a:rPr lang="en-US" sz="2800" b="0" u="none" strike="noStrike" baseline="0" dirty="0">
                <a:solidFill>
                  <a:schemeClr val="tx1"/>
                </a:solidFill>
                <a:effectLst>
                  <a:outerShdw blurRad="50800" dist="38100" dir="2700000" algn="tl" rotWithShape="0">
                    <a:schemeClr val="tx1">
                      <a:alpha val="40000"/>
                    </a:schemeClr>
                  </a:outerShdw>
                </a:effectLst>
                <a:latin typeface="Calibri" panose="020F0502020204030204" pitchFamily="34" charset="0"/>
                <a:ea typeface="Cambria" panose="02040503050406030204" pitchFamily="18" charset="0"/>
                <a:cs typeface="Calibri" panose="020F0502020204030204" pitchFamily="34" charset="0"/>
              </a:rPr>
              <a:t>(1 John 1:1-4 )</a:t>
            </a:r>
            <a:endParaRPr lang="en-US" altLang="en-US" sz="6600" b="1" dirty="0">
              <a:solidFill>
                <a:schemeClr val="tx1"/>
              </a:solidFill>
              <a:effectLst>
                <a:outerShdw blurRad="50800" dist="38100" dir="2700000" algn="tl" rotWithShape="0">
                  <a:schemeClr val="tx1">
                    <a:alpha val="40000"/>
                  </a:schemeClr>
                </a:outerShdw>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8355682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2"/>
            <a:ext cx="9144000" cy="1471672"/>
          </a:xfrm>
        </p:spPr>
        <p:txBody>
          <a:bodyPr/>
          <a:lstStyle/>
          <a:p>
            <a:pPr algn="l"/>
            <a:r>
              <a:rPr lang="en-US" altLang="en-US" sz="2800" dirty="0"/>
              <a:t>Verse 2, then, is a </a:t>
            </a:r>
            <a:r>
              <a:rPr lang="en-US" altLang="en-US" sz="2800" b="1" i="1" dirty="0"/>
              <a:t>parenthetical statement </a:t>
            </a:r>
            <a:r>
              <a:rPr lang="en-US" altLang="en-US" sz="2800" dirty="0"/>
              <a:t>where John </a:t>
            </a:r>
            <a:r>
              <a:rPr lang="en-US" altLang="en-US" sz="2800" b="1" i="1" dirty="0"/>
              <a:t>elaborates</a:t>
            </a:r>
            <a:r>
              <a:rPr lang="en-US" altLang="en-US" sz="2800" dirty="0"/>
              <a:t> on </a:t>
            </a:r>
            <a:r>
              <a:rPr lang="en-US" altLang="en-US" sz="2800" b="1" i="1" dirty="0">
                <a:solidFill>
                  <a:srgbClr val="0000FF"/>
                </a:solidFill>
                <a:latin typeface="Cambria" panose="02040503050406030204" pitchFamily="18" charset="0"/>
                <a:ea typeface="Cambria" panose="02040503050406030204" pitchFamily="18" charset="0"/>
              </a:rPr>
              <a:t>the Word of life </a:t>
            </a:r>
            <a:r>
              <a:rPr lang="en-US" altLang="en-US" sz="2800" dirty="0"/>
              <a:t>that he introduced at the end of verse 1.</a:t>
            </a:r>
            <a:endParaRPr lang="en-US" altLang="en-US" sz="4800" b="1"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565860"/>
            <a:ext cx="8213902" cy="5199915"/>
          </a:xfrm>
          <a:effectLst/>
        </p:spPr>
        <p:txBody>
          <a:bodyPr>
            <a:normAutofit lnSpcReduction="10000"/>
          </a:bodyPr>
          <a:lstStyle/>
          <a:p>
            <a:pPr algn="just"/>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1</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That which was from the beginning, </a:t>
            </a:r>
            <a:r>
              <a:rPr lang="en-US" sz="2800" i="1"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which</a:t>
            </a:r>
            <a:r>
              <a:rPr lang="en-US" sz="280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we have heard, </a:t>
            </a:r>
            <a:r>
              <a:rPr lang="en-US" sz="2800" i="1"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which</a:t>
            </a:r>
            <a:r>
              <a:rPr lang="en-US" sz="280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we have seen with our eyes, </a:t>
            </a:r>
            <a:r>
              <a:rPr lang="en-US" sz="2800" i="1"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which</a:t>
            </a:r>
            <a:r>
              <a:rPr lang="en-US" sz="280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we looked upon and have touched with our hands, </a:t>
            </a:r>
            <a:r>
              <a:rPr lang="en-US" sz="280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concerning the </a:t>
            </a:r>
            <a:r>
              <a:rPr lang="en-US" sz="2800" b="1"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word of life</a:t>
            </a:r>
            <a:r>
              <a:rPr lang="en-US" sz="280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0" i="1" u="none" strike="noStrike" baseline="30000"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2</a:t>
            </a:r>
            <a:r>
              <a:rPr lang="en-US" sz="2800" b="0" i="1" u="none" strike="noStrike" baseline="0"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(the life was made manifest, and we have seen it, and testify to it and proclaim to you the eternal life, which was with the Father and was made manifest to us)</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3</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i="1"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that</a:t>
            </a:r>
            <a:r>
              <a:rPr lang="en-US" sz="280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i="1"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which</a:t>
            </a:r>
            <a:r>
              <a:rPr lang="en-US" sz="280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we have seen and </a:t>
            </a:r>
            <a:r>
              <a:rPr lang="en-US" sz="280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heard we proclaim also </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to you, so that you too may have fellowship with us; and indeed our fellowship is with the Father and with his Son Jesus Christ. </a:t>
            </a:r>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4</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And we are writing these things so that our joy may be complete. </a:t>
            </a:r>
            <a:r>
              <a:rPr lang="en-US" sz="2800" b="0" u="none" strike="noStrike" baseline="0" dirty="0">
                <a:solidFill>
                  <a:schemeClr val="tx1"/>
                </a:solidFill>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rPr>
              <a:t>(1 John 1:1-4 )</a:t>
            </a:r>
            <a:endParaRPr lang="en-US" altLang="en-US" sz="6600" b="1" dirty="0">
              <a:solidFill>
                <a:schemeClr val="tx1"/>
              </a:solidFill>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045524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16529" cy="710402"/>
          </a:xfrm>
        </p:spPr>
        <p:txBody>
          <a:bodyPr vert="horz" lIns="91440" tIns="45720" rIns="91440" bIns="45720" rtlCol="0" anchor="ctr">
            <a:noAutofit/>
          </a:bodyPr>
          <a:lstStyle/>
          <a:p>
            <a:pPr>
              <a:lnSpc>
                <a:spcPct val="90000"/>
              </a:lnSpc>
            </a:pPr>
            <a:r>
              <a:rPr lang="en-US" altLang="en-US" b="1" dirty="0"/>
              <a:t>Some Observations on 1 John 1:2</a:t>
            </a:r>
            <a:endParaRPr lang="en-US" b="1" dirty="0">
              <a:ln w="6600">
                <a:noFill/>
                <a:prstDash val="solid"/>
              </a:ln>
              <a:effectLst/>
              <a:latin typeface="+mn-l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890853"/>
            <a:ext cx="8412088" cy="5882771"/>
          </a:xfrm>
        </p:spPr>
        <p:txBody>
          <a:bodyPr>
            <a:normAutofit lnSpcReduction="10000"/>
          </a:bodyPr>
          <a:lstStyle/>
          <a:p>
            <a:pPr>
              <a:lnSpc>
                <a:spcPct val="80000"/>
              </a:lnSpc>
            </a:pPr>
            <a:r>
              <a:rPr lang="en-US" b="1" i="1" u="none" strike="noStrike" baseline="0" dirty="0">
                <a:solidFill>
                  <a:srgbClr val="0000FF"/>
                </a:solidFill>
                <a:latin typeface="Cambria" panose="02040503050406030204" pitchFamily="18" charset="0"/>
                <a:ea typeface="Cambria" panose="02040503050406030204" pitchFamily="18" charset="0"/>
              </a:rPr>
              <a:t>The life </a:t>
            </a:r>
            <a:r>
              <a:rPr lang="en-US" b="0" i="1" u="none" strike="noStrike" baseline="0" dirty="0">
                <a:solidFill>
                  <a:srgbClr val="0000FF"/>
                </a:solidFill>
                <a:latin typeface="Cambria" panose="02040503050406030204" pitchFamily="18" charset="0"/>
                <a:ea typeface="Cambria" panose="02040503050406030204" pitchFamily="18" charset="0"/>
              </a:rPr>
              <a:t>was made manifest, and we have seen it, and testify to it and proclaim to you </a:t>
            </a:r>
            <a:r>
              <a:rPr lang="en-US" b="1" i="1" u="none" strike="noStrike" baseline="0" dirty="0">
                <a:solidFill>
                  <a:srgbClr val="0000FF"/>
                </a:solidFill>
                <a:latin typeface="Cambria" panose="02040503050406030204" pitchFamily="18" charset="0"/>
                <a:ea typeface="Cambria" panose="02040503050406030204" pitchFamily="18" charset="0"/>
              </a:rPr>
              <a:t>the eternal life</a:t>
            </a:r>
            <a:r>
              <a:rPr lang="en-US" b="0" i="1" u="none" strike="noStrike" baseline="0" dirty="0">
                <a:solidFill>
                  <a:srgbClr val="0000FF"/>
                </a:solidFill>
                <a:latin typeface="Cambria" panose="02040503050406030204" pitchFamily="18" charset="0"/>
                <a:ea typeface="Cambria" panose="02040503050406030204" pitchFamily="18" charset="0"/>
              </a:rPr>
              <a:t>, which was with the Father and was made manifest to us.</a:t>
            </a:r>
          </a:p>
          <a:p>
            <a:pPr>
              <a:lnSpc>
                <a:spcPct val="90000"/>
              </a:lnSpc>
            </a:pPr>
            <a:r>
              <a:rPr lang="en-US" altLang="en-US" dirty="0"/>
              <a:t>In this verse, John </a:t>
            </a:r>
            <a:r>
              <a:rPr lang="en-US" altLang="en-US" b="1" i="1" dirty="0"/>
              <a:t>elaborates</a:t>
            </a:r>
            <a:r>
              <a:rPr lang="en-US" altLang="en-US" dirty="0"/>
              <a:t> on the expression that he introduced at the end of verse 1: </a:t>
            </a:r>
            <a:r>
              <a:rPr lang="en-US" altLang="en-US" i="1" dirty="0">
                <a:solidFill>
                  <a:srgbClr val="0000FF"/>
                </a:solidFill>
                <a:latin typeface="Cambria" panose="02040503050406030204" pitchFamily="18" charset="0"/>
                <a:ea typeface="Cambria" panose="02040503050406030204" pitchFamily="18" charset="0"/>
              </a:rPr>
              <a:t>the word of life </a:t>
            </a:r>
            <a:r>
              <a:rPr lang="en-US" altLang="en-US" dirty="0"/>
              <a:t>(or, as  it’s called here: </a:t>
            </a:r>
            <a:r>
              <a:rPr lang="en-US" altLang="en-US" i="1" dirty="0">
                <a:solidFill>
                  <a:srgbClr val="0000FF"/>
                </a:solidFill>
                <a:latin typeface="Cambria" panose="02040503050406030204" pitchFamily="18" charset="0"/>
                <a:ea typeface="Cambria" panose="02040503050406030204" pitchFamily="18" charset="0"/>
              </a:rPr>
              <a:t>the life</a:t>
            </a:r>
            <a:r>
              <a:rPr lang="en-US" altLang="en-US" dirty="0"/>
              <a:t>)</a:t>
            </a:r>
          </a:p>
          <a:p>
            <a:pPr>
              <a:lnSpc>
                <a:spcPct val="90000"/>
              </a:lnSpc>
            </a:pPr>
            <a:r>
              <a:rPr lang="en-US" altLang="en-US" dirty="0"/>
              <a:t>John begins by telling us that “</a:t>
            </a:r>
            <a:r>
              <a:rPr lang="en-US" altLang="en-US" i="1" dirty="0">
                <a:solidFill>
                  <a:srgbClr val="0000FF"/>
                </a:solidFill>
                <a:latin typeface="Cambria" panose="02040503050406030204" pitchFamily="18" charset="0"/>
                <a:ea typeface="Cambria" panose="02040503050406030204" pitchFamily="18" charset="0"/>
              </a:rPr>
              <a:t>the life</a:t>
            </a:r>
            <a:r>
              <a:rPr lang="en-US" altLang="en-US" dirty="0"/>
              <a:t>” was </a:t>
            </a:r>
            <a:r>
              <a:rPr lang="en-US" altLang="en-US" b="1" i="1" dirty="0"/>
              <a:t>made manifest</a:t>
            </a:r>
            <a:r>
              <a:rPr lang="en-US" altLang="en-US" dirty="0"/>
              <a:t>, that is to say that he and others:</a:t>
            </a:r>
          </a:p>
          <a:p>
            <a:pPr lvl="1">
              <a:lnSpc>
                <a:spcPct val="90000"/>
              </a:lnSpc>
            </a:pPr>
            <a:r>
              <a:rPr lang="en-US" altLang="en-US" dirty="0"/>
              <a:t>Have seen it</a:t>
            </a:r>
          </a:p>
          <a:p>
            <a:pPr lvl="1">
              <a:lnSpc>
                <a:spcPct val="90000"/>
              </a:lnSpc>
            </a:pPr>
            <a:r>
              <a:rPr lang="en-US" altLang="en-US" dirty="0"/>
              <a:t>Testify to it</a:t>
            </a:r>
          </a:p>
          <a:p>
            <a:pPr lvl="1">
              <a:lnSpc>
                <a:spcPct val="90000"/>
              </a:lnSpc>
            </a:pPr>
            <a:r>
              <a:rPr lang="en-US" altLang="en-US" dirty="0"/>
              <a:t>Proclaim it to his readers</a:t>
            </a:r>
          </a:p>
          <a:p>
            <a:pPr>
              <a:lnSpc>
                <a:spcPct val="90000"/>
              </a:lnSpc>
            </a:pPr>
            <a:r>
              <a:rPr lang="en-US" altLang="en-US" dirty="0"/>
              <a:t>John then refers to “</a:t>
            </a:r>
            <a:r>
              <a:rPr lang="en-US" altLang="en-US" i="1" dirty="0">
                <a:solidFill>
                  <a:srgbClr val="0000FF"/>
                </a:solidFill>
                <a:latin typeface="Cambria" panose="02040503050406030204" pitchFamily="18" charset="0"/>
                <a:ea typeface="Cambria" panose="02040503050406030204" pitchFamily="18" charset="0"/>
              </a:rPr>
              <a:t>the life</a:t>
            </a:r>
            <a:r>
              <a:rPr lang="en-US" altLang="en-US" dirty="0"/>
              <a:t>” as “</a:t>
            </a:r>
            <a:r>
              <a:rPr lang="en-US" altLang="en-US" i="1" dirty="0">
                <a:solidFill>
                  <a:srgbClr val="0000FF"/>
                </a:solidFill>
                <a:latin typeface="Cambria" panose="02040503050406030204" pitchFamily="18" charset="0"/>
                <a:ea typeface="Cambria" panose="02040503050406030204" pitchFamily="18" charset="0"/>
              </a:rPr>
              <a:t>the </a:t>
            </a:r>
            <a:r>
              <a:rPr lang="en-US" altLang="en-US" b="1" i="1" dirty="0">
                <a:solidFill>
                  <a:srgbClr val="0000FF"/>
                </a:solidFill>
                <a:latin typeface="Cambria" panose="02040503050406030204" pitchFamily="18" charset="0"/>
                <a:ea typeface="Cambria" panose="02040503050406030204" pitchFamily="18" charset="0"/>
              </a:rPr>
              <a:t>eternal</a:t>
            </a:r>
            <a:r>
              <a:rPr lang="en-US" altLang="en-US" i="1" dirty="0">
                <a:solidFill>
                  <a:srgbClr val="0000FF"/>
                </a:solidFill>
                <a:latin typeface="Cambria" panose="02040503050406030204" pitchFamily="18" charset="0"/>
                <a:ea typeface="Cambria" panose="02040503050406030204" pitchFamily="18" charset="0"/>
              </a:rPr>
              <a:t> life</a:t>
            </a:r>
            <a:r>
              <a:rPr lang="en-US" altLang="en-US" dirty="0"/>
              <a:t>” and tells us that this </a:t>
            </a:r>
            <a:r>
              <a:rPr lang="en-US" altLang="en-US" b="1" i="1" dirty="0"/>
              <a:t>eternal</a:t>
            </a:r>
            <a:r>
              <a:rPr lang="en-US" altLang="en-US" dirty="0"/>
              <a:t> life:</a:t>
            </a:r>
          </a:p>
          <a:p>
            <a:pPr lvl="1">
              <a:lnSpc>
                <a:spcPct val="90000"/>
              </a:lnSpc>
            </a:pPr>
            <a:r>
              <a:rPr lang="en-US" altLang="en-US" b="1" dirty="0"/>
              <a:t>Was</a:t>
            </a:r>
            <a:r>
              <a:rPr lang="en-US" altLang="en-US" dirty="0"/>
              <a:t> with the Father</a:t>
            </a:r>
          </a:p>
          <a:p>
            <a:pPr lvl="1">
              <a:lnSpc>
                <a:spcPct val="90000"/>
              </a:lnSpc>
            </a:pPr>
            <a:r>
              <a:rPr lang="en-US" altLang="en-US" dirty="0"/>
              <a:t>Has (subsequently) been made manifest to John and others</a:t>
            </a:r>
            <a:endParaRPr lang="en-US" sz="3600" dirty="0"/>
          </a:p>
        </p:txBody>
      </p:sp>
    </p:spTree>
    <p:extLst>
      <p:ext uri="{BB962C8B-B14F-4D97-AF65-F5344CB8AC3E}">
        <p14:creationId xmlns:p14="http://schemas.microsoft.com/office/powerpoint/2010/main" val="10221686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 calcmode="lin" valueType="num">
                                      <p:cBhvr>
                                        <p:cTn id="56"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38094"/>
          </a:xfrm>
        </p:spPr>
        <p:txBody>
          <a:bodyPr vert="horz" lIns="91440" tIns="45720" rIns="91440" bIns="45720" rtlCol="0" anchor="ctr">
            <a:noAutofit/>
          </a:bodyPr>
          <a:lstStyle/>
          <a:p>
            <a:pPr algn="l">
              <a:lnSpc>
                <a:spcPct val="90000"/>
              </a:lnSpc>
            </a:pPr>
            <a:r>
              <a:rPr lang="en-US" altLang="en-US" sz="3200" dirty="0"/>
              <a:t>So what (or who) is it that John is describing in this passage?</a:t>
            </a:r>
            <a:endParaRPr lang="en-US" sz="32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38094"/>
            <a:ext cx="8229600" cy="5686547"/>
          </a:xfrm>
        </p:spPr>
        <p:txBody>
          <a:bodyPr>
            <a:normAutofit lnSpcReduction="10000"/>
          </a:bodyPr>
          <a:lstStyle/>
          <a:p>
            <a:pPr>
              <a:lnSpc>
                <a:spcPct val="90000"/>
              </a:lnSpc>
            </a:pPr>
            <a:r>
              <a:rPr lang="en-US" altLang="en-US" dirty="0"/>
              <a:t>Let’s summarize what John has told us about his subject:</a:t>
            </a:r>
          </a:p>
          <a:p>
            <a:pPr lvl="1">
              <a:lnSpc>
                <a:spcPct val="90000"/>
              </a:lnSpc>
            </a:pPr>
            <a:r>
              <a:rPr lang="en-US" altLang="en-US" dirty="0"/>
              <a:t>Was from the beginning</a:t>
            </a:r>
          </a:p>
          <a:p>
            <a:pPr lvl="1">
              <a:lnSpc>
                <a:spcPct val="90000"/>
              </a:lnSpc>
            </a:pPr>
            <a:r>
              <a:rPr lang="en-US" altLang="en-US" dirty="0"/>
              <a:t>Was with the Father</a:t>
            </a:r>
          </a:p>
          <a:p>
            <a:pPr lvl="1">
              <a:lnSpc>
                <a:spcPct val="90000"/>
              </a:lnSpc>
            </a:pPr>
            <a:r>
              <a:rPr lang="en-US" altLang="en-US" dirty="0"/>
              <a:t>Is eternal</a:t>
            </a:r>
          </a:p>
          <a:p>
            <a:pPr lvl="1">
              <a:lnSpc>
                <a:spcPct val="90000"/>
              </a:lnSpc>
            </a:pPr>
            <a:r>
              <a:rPr lang="en-US" altLang="en-US" dirty="0"/>
              <a:t>Embodies life in such a way as to be called “the life”</a:t>
            </a:r>
          </a:p>
          <a:p>
            <a:pPr lvl="1">
              <a:lnSpc>
                <a:spcPct val="90000"/>
              </a:lnSpc>
            </a:pPr>
            <a:r>
              <a:rPr lang="en-US" altLang="en-US" dirty="0"/>
              <a:t>Was made manifest</a:t>
            </a:r>
          </a:p>
          <a:p>
            <a:pPr lvl="1">
              <a:lnSpc>
                <a:spcPct val="90000"/>
              </a:lnSpc>
            </a:pPr>
            <a:r>
              <a:rPr lang="en-US" altLang="en-US" dirty="0"/>
              <a:t>Was seen, heard, and touched by John (and others)</a:t>
            </a:r>
          </a:p>
          <a:p>
            <a:pPr lvl="1">
              <a:lnSpc>
                <a:spcPct val="90000"/>
              </a:lnSpc>
            </a:pPr>
            <a:r>
              <a:rPr lang="en-US" altLang="en-US" dirty="0"/>
              <a:t>Is now proclaimed and testified to by John to his readers so that they also might have fellowship with John (and others) who had seen and heard</a:t>
            </a:r>
          </a:p>
          <a:p>
            <a:pPr>
              <a:lnSpc>
                <a:spcPct val="90000"/>
              </a:lnSpc>
            </a:pPr>
            <a:r>
              <a:rPr lang="en-US" altLang="en-US" dirty="0"/>
              <a:t>While John never explicitly identifies his subject by name, it is patently obvious when we look at what he says about his subject that he is talking about the person of Jesus Christ!</a:t>
            </a:r>
          </a:p>
        </p:txBody>
      </p:sp>
    </p:spTree>
    <p:extLst>
      <p:ext uri="{BB962C8B-B14F-4D97-AF65-F5344CB8AC3E}">
        <p14:creationId xmlns:p14="http://schemas.microsoft.com/office/powerpoint/2010/main" val="14873554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 calcmode="lin" valueType="num">
                                      <p:cBhvr>
                                        <p:cTn id="63"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318621"/>
          </a:xfrm>
        </p:spPr>
        <p:txBody>
          <a:bodyPr vert="horz" lIns="91440" tIns="45720" rIns="91440" bIns="45720" rtlCol="0" anchor="ctr">
            <a:noAutofit/>
          </a:bodyPr>
          <a:lstStyle/>
          <a:p>
            <a:pPr algn="l">
              <a:lnSpc>
                <a:spcPct val="90000"/>
              </a:lnSpc>
            </a:pPr>
            <a:r>
              <a:rPr lang="en-US" altLang="en-US" sz="2800" dirty="0"/>
              <a:t>Our </a:t>
            </a:r>
            <a:r>
              <a:rPr lang="en-US" altLang="en-US" sz="2800" b="1" i="1" dirty="0"/>
              <a:t>identification</a:t>
            </a:r>
            <a:r>
              <a:rPr lang="en-US" altLang="en-US" sz="2800" dirty="0"/>
              <a:t> of Jesus Christ as John’s subject in 1 John 1:1-4 is </a:t>
            </a:r>
            <a:r>
              <a:rPr lang="en-US" altLang="en-US" sz="2800" b="1" i="1" dirty="0"/>
              <a:t>reinforced</a:t>
            </a:r>
            <a:r>
              <a:rPr lang="en-US" altLang="en-US" sz="2800" dirty="0"/>
              <a:t> when we compare it with what John wrote in the </a:t>
            </a:r>
            <a:r>
              <a:rPr lang="en-US" altLang="en-US" sz="2800" b="1" i="1" dirty="0"/>
              <a:t>parallel passage</a:t>
            </a:r>
            <a:r>
              <a:rPr lang="en-US" altLang="en-US" sz="2800" dirty="0"/>
              <a:t> in the Gospel of John 1:1-17:</a:t>
            </a:r>
            <a:endParaRPr lang="en-US" sz="28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373562"/>
            <a:ext cx="8229600" cy="5451079"/>
          </a:xfrm>
        </p:spPr>
        <p:txBody>
          <a:bodyPr>
            <a:normAutofit fontScale="92500"/>
          </a:bodyPr>
          <a:lstStyle/>
          <a:p>
            <a:pPr>
              <a:lnSpc>
                <a:spcPct val="90000"/>
              </a:lnSpc>
            </a:pPr>
            <a:r>
              <a:rPr lang="en-US" altLang="en-US" dirty="0"/>
              <a:t>In the </a:t>
            </a:r>
            <a:r>
              <a:rPr lang="en-US" altLang="en-US" b="1" i="1" dirty="0"/>
              <a:t>Gospel</a:t>
            </a:r>
            <a:r>
              <a:rPr lang="en-US" altLang="en-US" dirty="0"/>
              <a:t>, John starts out talking about “</a:t>
            </a:r>
            <a:r>
              <a:rPr lang="en-US" altLang="en-US" i="1" dirty="0">
                <a:solidFill>
                  <a:srgbClr val="0000FF"/>
                </a:solidFill>
                <a:latin typeface="Cambria" panose="02040503050406030204" pitchFamily="18" charset="0"/>
                <a:ea typeface="Cambria" panose="02040503050406030204" pitchFamily="18" charset="0"/>
              </a:rPr>
              <a:t>the Word</a:t>
            </a:r>
            <a:r>
              <a:rPr lang="en-US" altLang="en-US" dirty="0"/>
              <a:t>” without immediately identifying for us who “</a:t>
            </a:r>
            <a:r>
              <a:rPr lang="en-US" altLang="en-US" i="1" dirty="0">
                <a:solidFill>
                  <a:srgbClr val="0000FF"/>
                </a:solidFill>
                <a:latin typeface="Cambria" panose="02040503050406030204" pitchFamily="18" charset="0"/>
                <a:ea typeface="Cambria" panose="02040503050406030204" pitchFamily="18" charset="0"/>
              </a:rPr>
              <a:t>the Word</a:t>
            </a:r>
            <a:r>
              <a:rPr lang="en-US" altLang="en-US" dirty="0"/>
              <a:t>” is. (1 John refers to Jesus as “</a:t>
            </a:r>
            <a:r>
              <a:rPr lang="en-US" altLang="en-US" i="1" dirty="0">
                <a:solidFill>
                  <a:srgbClr val="0000FF"/>
                </a:solidFill>
                <a:latin typeface="Cambria" panose="02040503050406030204" pitchFamily="18" charset="0"/>
                <a:ea typeface="Cambria" panose="02040503050406030204" pitchFamily="18" charset="0"/>
              </a:rPr>
              <a:t>the </a:t>
            </a:r>
            <a:r>
              <a:rPr lang="en-US" altLang="en-US" b="1" i="1" dirty="0">
                <a:solidFill>
                  <a:srgbClr val="0000FF"/>
                </a:solidFill>
                <a:latin typeface="Cambria" panose="02040503050406030204" pitchFamily="18" charset="0"/>
                <a:ea typeface="Cambria" panose="02040503050406030204" pitchFamily="18" charset="0"/>
              </a:rPr>
              <a:t>word</a:t>
            </a:r>
            <a:r>
              <a:rPr lang="en-US" altLang="en-US" i="1" dirty="0">
                <a:solidFill>
                  <a:srgbClr val="0000FF"/>
                </a:solidFill>
                <a:latin typeface="Cambria" panose="02040503050406030204" pitchFamily="18" charset="0"/>
                <a:ea typeface="Cambria" panose="02040503050406030204" pitchFamily="18" charset="0"/>
              </a:rPr>
              <a:t> of life</a:t>
            </a:r>
            <a:r>
              <a:rPr lang="en-US" altLang="en-US" dirty="0"/>
              <a:t>”)</a:t>
            </a:r>
          </a:p>
          <a:p>
            <a:pPr>
              <a:lnSpc>
                <a:spcPct val="90000"/>
              </a:lnSpc>
            </a:pPr>
            <a:r>
              <a:rPr lang="en-US" altLang="en-US" dirty="0"/>
              <a:t>John then begins telling us about “</a:t>
            </a:r>
            <a:r>
              <a:rPr lang="en-US" altLang="en-US" i="1" dirty="0">
                <a:solidFill>
                  <a:srgbClr val="0000FF"/>
                </a:solidFill>
                <a:latin typeface="Cambria" panose="02040503050406030204" pitchFamily="18" charset="0"/>
                <a:ea typeface="Cambria" panose="02040503050406030204" pitchFamily="18" charset="0"/>
              </a:rPr>
              <a:t>the Word</a:t>
            </a:r>
            <a:r>
              <a:rPr lang="en-US" altLang="en-US" dirty="0"/>
              <a:t>”:</a:t>
            </a:r>
          </a:p>
          <a:p>
            <a:pPr lvl="1">
              <a:lnSpc>
                <a:spcPct val="90000"/>
              </a:lnSpc>
            </a:pPr>
            <a:r>
              <a:rPr lang="en-US" altLang="en-US" dirty="0"/>
              <a:t>He was </a:t>
            </a:r>
            <a:r>
              <a:rPr lang="en-US" altLang="en-US" i="1" dirty="0">
                <a:solidFill>
                  <a:srgbClr val="0000FF"/>
                </a:solidFill>
                <a:latin typeface="Cambria" panose="02040503050406030204" pitchFamily="18" charset="0"/>
                <a:ea typeface="Cambria" panose="02040503050406030204" pitchFamily="18" charset="0"/>
              </a:rPr>
              <a:t>in the beginning</a:t>
            </a:r>
            <a:r>
              <a:rPr lang="en-US" altLang="en-US" dirty="0"/>
              <a:t> (1 John tells us the same thing about Jesus)</a:t>
            </a:r>
          </a:p>
          <a:p>
            <a:pPr lvl="1">
              <a:lnSpc>
                <a:spcPct val="90000"/>
              </a:lnSpc>
            </a:pPr>
            <a:r>
              <a:rPr lang="en-US" altLang="en-US" dirty="0"/>
              <a:t>He was </a:t>
            </a:r>
            <a:r>
              <a:rPr lang="en-US" altLang="en-US" i="1" dirty="0">
                <a:solidFill>
                  <a:srgbClr val="0000FF"/>
                </a:solidFill>
                <a:latin typeface="Cambria" panose="02040503050406030204" pitchFamily="18" charset="0"/>
                <a:ea typeface="Cambria" panose="02040503050406030204" pitchFamily="18" charset="0"/>
              </a:rPr>
              <a:t>with God </a:t>
            </a:r>
            <a:r>
              <a:rPr lang="en-US" altLang="en-US" dirty="0"/>
              <a:t>(1 John tells us Jesus was with the Father)</a:t>
            </a:r>
          </a:p>
          <a:p>
            <a:pPr lvl="1">
              <a:lnSpc>
                <a:spcPct val="90000"/>
              </a:lnSpc>
            </a:pPr>
            <a:r>
              <a:rPr lang="en-US" altLang="en-US" dirty="0"/>
              <a:t>He </a:t>
            </a:r>
            <a:r>
              <a:rPr lang="en-US" altLang="en-US" i="1" dirty="0">
                <a:solidFill>
                  <a:srgbClr val="0000FF"/>
                </a:solidFill>
                <a:latin typeface="Cambria" panose="02040503050406030204" pitchFamily="18" charset="0"/>
                <a:ea typeface="Cambria" panose="02040503050406030204" pitchFamily="18" charset="0"/>
              </a:rPr>
              <a:t>was God </a:t>
            </a:r>
            <a:r>
              <a:rPr lang="en-US" altLang="en-US" dirty="0"/>
              <a:t>(1 John does not </a:t>
            </a:r>
            <a:r>
              <a:rPr lang="en-US" altLang="en-US" b="1" i="1" dirty="0"/>
              <a:t>explicitly</a:t>
            </a:r>
            <a:r>
              <a:rPr lang="en-US" altLang="en-US" dirty="0"/>
              <a:t> tell us that Jesus is God </a:t>
            </a:r>
            <a:r>
              <a:rPr lang="en-US" altLang="en-US" b="1" i="1" dirty="0"/>
              <a:t>in the first 4 verses</a:t>
            </a:r>
            <a:r>
              <a:rPr lang="en-US" altLang="en-US" dirty="0"/>
              <a:t>, but John </a:t>
            </a:r>
            <a:r>
              <a:rPr lang="en-US" altLang="en-US" b="1" i="1" dirty="0"/>
              <a:t>does</a:t>
            </a:r>
            <a:r>
              <a:rPr lang="en-US" altLang="en-US" dirty="0"/>
              <a:t> </a:t>
            </a:r>
            <a:r>
              <a:rPr lang="en-US" altLang="en-US" b="1" i="1" dirty="0"/>
              <a:t>explicitly</a:t>
            </a:r>
            <a:r>
              <a:rPr lang="en-US" altLang="en-US" dirty="0"/>
              <a:t> identify Jesus as God later on in the letter – see  1 John 5:20)</a:t>
            </a:r>
          </a:p>
          <a:p>
            <a:pPr lvl="1">
              <a:lnSpc>
                <a:spcPct val="90000"/>
              </a:lnSpc>
            </a:pPr>
            <a:r>
              <a:rPr lang="en-US" altLang="en-US" dirty="0"/>
              <a:t>He </a:t>
            </a:r>
            <a:r>
              <a:rPr lang="en-US" altLang="en-US" i="1" dirty="0">
                <a:solidFill>
                  <a:srgbClr val="0000FF"/>
                </a:solidFill>
                <a:latin typeface="Cambria" panose="02040503050406030204" pitchFamily="18" charset="0"/>
                <a:ea typeface="Cambria" panose="02040503050406030204" pitchFamily="18" charset="0"/>
              </a:rPr>
              <a:t>made all things </a:t>
            </a:r>
            <a:r>
              <a:rPr lang="en-US" altLang="en-US" dirty="0"/>
              <a:t>(1 John does not explicitly speak of this)</a:t>
            </a:r>
          </a:p>
          <a:p>
            <a:pPr lvl="1">
              <a:lnSpc>
                <a:spcPct val="90000"/>
              </a:lnSpc>
            </a:pPr>
            <a:r>
              <a:rPr lang="en-US" altLang="en-US" dirty="0"/>
              <a:t>In him was </a:t>
            </a:r>
            <a:r>
              <a:rPr lang="en-US" altLang="en-US" i="1" dirty="0">
                <a:solidFill>
                  <a:srgbClr val="0000FF"/>
                </a:solidFill>
                <a:latin typeface="Cambria" panose="02040503050406030204" pitchFamily="18" charset="0"/>
                <a:ea typeface="Cambria" panose="02040503050406030204" pitchFamily="18" charset="0"/>
              </a:rPr>
              <a:t>life</a:t>
            </a:r>
            <a:r>
              <a:rPr lang="en-US" altLang="en-US" dirty="0"/>
              <a:t> (1 John refers to Jesus as “</a:t>
            </a:r>
            <a:r>
              <a:rPr lang="en-US" altLang="en-US" i="1" dirty="0">
                <a:solidFill>
                  <a:srgbClr val="0000FF"/>
                </a:solidFill>
                <a:latin typeface="Cambria" panose="02040503050406030204" pitchFamily="18" charset="0"/>
                <a:ea typeface="Cambria" panose="02040503050406030204" pitchFamily="18" charset="0"/>
              </a:rPr>
              <a:t>the life</a:t>
            </a:r>
            <a:r>
              <a:rPr lang="en-US" altLang="en-US" dirty="0"/>
              <a:t>”)</a:t>
            </a:r>
          </a:p>
          <a:p>
            <a:pPr lvl="1">
              <a:lnSpc>
                <a:spcPct val="90000"/>
              </a:lnSpc>
            </a:pPr>
            <a:r>
              <a:rPr lang="en-US" altLang="en-US" dirty="0"/>
              <a:t>He </a:t>
            </a:r>
            <a:r>
              <a:rPr lang="en-US" altLang="en-US" i="1" dirty="0">
                <a:solidFill>
                  <a:srgbClr val="0000FF"/>
                </a:solidFill>
                <a:latin typeface="Cambria" panose="02040503050406030204" pitchFamily="18" charset="0"/>
                <a:ea typeface="Cambria" panose="02040503050406030204" pitchFamily="18" charset="0"/>
              </a:rPr>
              <a:t>became flesh </a:t>
            </a:r>
            <a:r>
              <a:rPr lang="en-US" altLang="en-US" dirty="0"/>
              <a:t>and dwelt among us (1 John tells us that Jesus appeared and was seen by men)</a:t>
            </a:r>
          </a:p>
        </p:txBody>
      </p:sp>
    </p:spTree>
    <p:extLst>
      <p:ext uri="{BB962C8B-B14F-4D97-AF65-F5344CB8AC3E}">
        <p14:creationId xmlns:p14="http://schemas.microsoft.com/office/powerpoint/2010/main" val="27396652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
            <a:ext cx="9144000" cy="1636297"/>
          </a:xfrm>
        </p:spPr>
        <p:txBody>
          <a:bodyPr vert="horz" lIns="91440" tIns="45720" rIns="91440" bIns="45720" rtlCol="0" anchor="ctr">
            <a:noAutofit/>
          </a:bodyPr>
          <a:lstStyle/>
          <a:p>
            <a:pPr algn="l">
              <a:lnSpc>
                <a:spcPct val="90000"/>
              </a:lnSpc>
            </a:pPr>
            <a:r>
              <a:rPr lang="en-US" altLang="en-US" sz="2800" dirty="0"/>
              <a:t>So, if John is talking about a </a:t>
            </a:r>
            <a:r>
              <a:rPr lang="en-US" altLang="en-US" sz="2800" b="1" i="1" dirty="0"/>
              <a:t>person</a:t>
            </a:r>
            <a:r>
              <a:rPr lang="en-US" altLang="en-US" sz="2800" dirty="0"/>
              <a:t> (Jesus) rather than a </a:t>
            </a:r>
            <a:r>
              <a:rPr lang="en-US" altLang="en-US" sz="2800" b="1" i="1" dirty="0"/>
              <a:t>thing</a:t>
            </a:r>
            <a:r>
              <a:rPr lang="en-US" altLang="en-US" sz="2800" dirty="0"/>
              <a:t>, then why are the pronouns that he uses to refer to Jesus in the </a:t>
            </a:r>
            <a:r>
              <a:rPr lang="en-US" altLang="en-US" sz="2800" b="1" i="1" dirty="0"/>
              <a:t>neuter</a:t>
            </a:r>
            <a:r>
              <a:rPr lang="en-US" altLang="en-US" sz="2800" dirty="0"/>
              <a:t> (“which”), rather than the </a:t>
            </a:r>
            <a:r>
              <a:rPr lang="en-US" altLang="en-US" sz="2800" b="1" i="1" dirty="0"/>
              <a:t>masculine</a:t>
            </a:r>
            <a:r>
              <a:rPr lang="en-US" altLang="en-US" sz="2800" dirty="0"/>
              <a:t> (“who”)?</a:t>
            </a:r>
            <a:endParaRPr lang="en-US" sz="28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199" y="1864895"/>
            <a:ext cx="8229600" cy="4385278"/>
          </a:xfrm>
        </p:spPr>
        <p:txBody>
          <a:bodyPr>
            <a:normAutofit lnSpcReduction="10000"/>
          </a:bodyPr>
          <a:lstStyle/>
          <a:p>
            <a:pPr>
              <a:lnSpc>
                <a:spcPct val="90000"/>
              </a:lnSpc>
            </a:pPr>
            <a:r>
              <a:rPr lang="en-US" i="1" dirty="0">
                <a:latin typeface="Cambria" panose="02040503050406030204" pitchFamily="18" charset="0"/>
                <a:ea typeface="Cambria" panose="02040503050406030204" pitchFamily="18" charset="0"/>
              </a:rPr>
              <a:t>In the NT as also classical Greek, and </a:t>
            </a:r>
            <a:r>
              <a:rPr lang="en-US" b="1" i="1" dirty="0">
                <a:latin typeface="Cambria" panose="02040503050406030204" pitchFamily="18" charset="0"/>
                <a:ea typeface="Cambria" panose="02040503050406030204" pitchFamily="18" charset="0"/>
              </a:rPr>
              <a:t>especially in John’s writings, the neuter is frequently used of a person when he is being thought of in an abstract way</a:t>
            </a:r>
            <a:r>
              <a:rPr lang="en-US" i="1" dirty="0">
                <a:latin typeface="Cambria" panose="02040503050406030204" pitchFamily="18" charset="0"/>
                <a:ea typeface="Cambria" panose="02040503050406030204" pitchFamily="18" charset="0"/>
              </a:rPr>
              <a:t>. This happens at least 6 times in which a neuter relative is used to refer to an antecedent who is obviously a person. An example is found in John 17:24: “</a:t>
            </a:r>
            <a:r>
              <a:rPr lang="en-US" i="1" dirty="0">
                <a:solidFill>
                  <a:srgbClr val="0000FF"/>
                </a:solidFill>
                <a:latin typeface="Cambria" panose="02040503050406030204" pitchFamily="18" charset="0"/>
                <a:ea typeface="Cambria" panose="02040503050406030204" pitchFamily="18" charset="0"/>
              </a:rPr>
              <a:t>Father, I desire that they also </a:t>
            </a:r>
            <a:r>
              <a:rPr lang="en-US" b="1" i="1" dirty="0">
                <a:solidFill>
                  <a:srgbClr val="0000FF"/>
                </a:solidFill>
                <a:latin typeface="Cambria" panose="02040503050406030204" pitchFamily="18" charset="0"/>
                <a:ea typeface="Cambria" panose="02040503050406030204" pitchFamily="18" charset="0"/>
              </a:rPr>
              <a:t>whom</a:t>
            </a:r>
            <a:r>
              <a:rPr lang="en-US" i="1" dirty="0">
                <a:latin typeface="Cambria" panose="02040503050406030204" pitchFamily="18" charset="0"/>
                <a:ea typeface="Cambria" panose="02040503050406030204" pitchFamily="18" charset="0"/>
              </a:rPr>
              <a:t> [the neuter, ὅ] </a:t>
            </a:r>
            <a:r>
              <a:rPr lang="en-US" i="1" dirty="0">
                <a:solidFill>
                  <a:srgbClr val="0000FF"/>
                </a:solidFill>
                <a:latin typeface="Cambria" panose="02040503050406030204" pitchFamily="18" charset="0"/>
                <a:ea typeface="Cambria" panose="02040503050406030204" pitchFamily="18" charset="0"/>
              </a:rPr>
              <a:t>Thou has given Me be with Me where I am.</a:t>
            </a:r>
            <a:r>
              <a:rPr lang="en-US" i="1" dirty="0">
                <a:latin typeface="Cambria" panose="02040503050406030204" pitchFamily="18" charset="0"/>
                <a:ea typeface="Cambria" panose="02040503050406030204" pitchFamily="18" charset="0"/>
              </a:rPr>
              <a:t>” The antecedent is obviously not impersonal. This abstract neuter is used elsewhere of God (John 4:22) and of men (John 6:37, 39; 17:2 ; 1 John 5:4).</a:t>
            </a:r>
            <a:endParaRPr lang="en-US" altLang="en-US" i="1" dirty="0">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164FF1EB-D4D6-41A7-B098-C8BAEBCDF0E8}"/>
              </a:ext>
            </a:extLst>
          </p:cNvPr>
          <p:cNvSpPr/>
          <p:nvPr/>
        </p:nvSpPr>
        <p:spPr>
          <a:xfrm>
            <a:off x="13735" y="6322930"/>
            <a:ext cx="9116529"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James L. Boyer, “</a:t>
            </a:r>
            <a:r>
              <a:rPr lang="en-US" sz="1600" i="1" dirty="0"/>
              <a:t>Relative Clauses in the Greek New Testament: A Statistical Study</a:t>
            </a:r>
            <a:r>
              <a:rPr lang="en-US" sz="1600" dirty="0"/>
              <a:t>,” </a:t>
            </a:r>
            <a:r>
              <a:rPr lang="en-US" sz="1600" i="1" dirty="0"/>
              <a:t>Grace Theological Journal</a:t>
            </a:r>
            <a:r>
              <a:rPr lang="en-US" sz="1600" dirty="0"/>
              <a:t> 9 (Fall 1988): p.247</a:t>
            </a:r>
            <a:endPar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mj-lt"/>
              <a:ea typeface="Cambria" panose="02040503050406030204" pitchFamily="18" charset="0"/>
            </a:endParaRPr>
          </a:p>
        </p:txBody>
      </p:sp>
    </p:spTree>
    <p:extLst>
      <p:ext uri="{BB962C8B-B14F-4D97-AF65-F5344CB8AC3E}">
        <p14:creationId xmlns:p14="http://schemas.microsoft.com/office/powerpoint/2010/main" val="28712196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2"/>
            <a:ext cx="9144000" cy="1628650"/>
          </a:xfrm>
        </p:spPr>
        <p:txBody>
          <a:bodyPr/>
          <a:lstStyle/>
          <a:p>
            <a:pPr algn="l"/>
            <a:r>
              <a:rPr lang="en-US" altLang="en-US" sz="2800" dirty="0">
                <a:latin typeface="Calibri" panose="020F0502020204030204" pitchFamily="34" charset="0"/>
                <a:cs typeface="Calibri" panose="020F0502020204030204" pitchFamily="34" charset="0"/>
              </a:rPr>
              <a:t>Now that we’ve figured out who John is talking about, let’s take a closer look at what John tells us about the person of Jesus Christ. The first thing John tells us is that </a:t>
            </a:r>
            <a:r>
              <a:rPr lang="en-US" altLang="en-US" sz="2800" dirty="0">
                <a:latin typeface="Cambria" panose="02040503050406030204" pitchFamily="18" charset="0"/>
                <a:ea typeface="Cambria" panose="02040503050406030204" pitchFamily="18" charset="0"/>
                <a:cs typeface="Calibri" panose="020F0502020204030204" pitchFamily="34" charset="0"/>
              </a:rPr>
              <a:t>Jesus </a:t>
            </a:r>
            <a:r>
              <a:rPr lang="en-US" altLang="en-US" sz="2800" i="1" dirty="0">
                <a:solidFill>
                  <a:srgbClr val="0000FF"/>
                </a:solidFill>
                <a:latin typeface="Cambria" panose="02040503050406030204" pitchFamily="18" charset="0"/>
                <a:ea typeface="Cambria" panose="02040503050406030204" pitchFamily="18" charset="0"/>
                <a:cs typeface="+mn-cs"/>
              </a:rPr>
              <a:t>was from the beginning</a:t>
            </a:r>
            <a:r>
              <a:rPr lang="en-US" altLang="en-US" sz="2800" dirty="0">
                <a:latin typeface="Cambria" panose="02040503050406030204" pitchFamily="18" charset="0"/>
                <a:ea typeface="Cambria" panose="02040503050406030204" pitchFamily="18" charset="0"/>
              </a:rPr>
              <a:t>:</a:t>
            </a:r>
            <a:endParaRPr lang="en-US" altLang="en-US" sz="4800" b="1" dirty="0">
              <a:latin typeface="Cambria" panose="02040503050406030204" pitchFamily="18" charset="0"/>
              <a:ea typeface="Cambria" panose="02040503050406030204" pitchFamily="18"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35616" y="1950458"/>
            <a:ext cx="8213902" cy="4838864"/>
          </a:xfrm>
          <a:effectLst/>
        </p:spPr>
        <p:txBody>
          <a:bodyPr>
            <a:normAutofit lnSpcReduction="10000"/>
          </a:bodyPr>
          <a:lstStyle/>
          <a:p>
            <a:pPr algn="just"/>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1</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i="1"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That which </a:t>
            </a:r>
            <a:r>
              <a:rPr lang="en-US" sz="2800" b="1" i="1" u="none" strike="noStrike" baseline="0"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was from the beginning</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which we have heard, which we have seen with our eyes, which we looked upon and have touched with our hands, concerning the word of life-- </a:t>
            </a:r>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2</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the life was made manifest, and we have seen it, and testify to it and proclaim to you the eternal life, which was with the Father and was made manifest to us-- </a:t>
            </a:r>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3</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that which we have seen and heard we proclaim also to you, so that you too may have fellowship with us; and indeed our fellowship is with the Father and with his Son Jesus Christ. </a:t>
            </a:r>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4</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And we are writing these things so that our joy may be complete. </a:t>
            </a:r>
            <a:r>
              <a:rPr lang="en-US" sz="280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rPr>
              <a:t>(1 John 1:1-4 )</a:t>
            </a:r>
            <a:endParaRPr lang="en-US" altLang="en-US" sz="280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56908071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23990"/>
          </a:xfrm>
        </p:spPr>
        <p:txBody>
          <a:bodyPr vert="horz" lIns="91440" tIns="45720" rIns="91440" bIns="45720" rtlCol="0" anchor="ctr">
            <a:noAutofit/>
          </a:bodyPr>
          <a:lstStyle/>
          <a:p>
            <a:pPr>
              <a:lnSpc>
                <a:spcPct val="90000"/>
              </a:lnSpc>
            </a:pPr>
            <a:r>
              <a:rPr lang="en-US" sz="4000" b="1" dirty="0">
                <a:ln w="6600">
                  <a:noFill/>
                  <a:prstDash val="solid"/>
                </a:ln>
                <a:effectLst/>
                <a:latin typeface="+mn-lt"/>
              </a:rPr>
              <a:t>From the Beginning</a:t>
            </a: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75008"/>
            <a:ext cx="8229600" cy="6102540"/>
          </a:xfrm>
        </p:spPr>
        <p:txBody>
          <a:bodyPr>
            <a:normAutofit/>
          </a:bodyPr>
          <a:lstStyle/>
          <a:p>
            <a:pPr>
              <a:lnSpc>
                <a:spcPct val="80000"/>
              </a:lnSpc>
            </a:pPr>
            <a:r>
              <a:rPr lang="en-US" altLang="en-US" dirty="0"/>
              <a:t>The Bible speaks of many “beginnings”. For example:</a:t>
            </a:r>
          </a:p>
          <a:p>
            <a:pPr lvl="1">
              <a:lnSpc>
                <a:spcPct val="80000"/>
              </a:lnSpc>
            </a:pPr>
            <a:r>
              <a:rPr lang="en-US" altLang="en-US" dirty="0"/>
              <a:t>The </a:t>
            </a:r>
            <a:r>
              <a:rPr lang="en-US" altLang="en-US" b="1" i="1" dirty="0"/>
              <a:t>beginning of eternity</a:t>
            </a:r>
            <a:r>
              <a:rPr lang="en-US" altLang="en-US" dirty="0"/>
              <a:t> when Jesus coexisted with the Father before anything was created:</a:t>
            </a:r>
          </a:p>
          <a:p>
            <a:pPr lvl="2">
              <a:lnSpc>
                <a:spcPct val="80000"/>
              </a:lnSpc>
            </a:pPr>
            <a:r>
              <a:rPr lang="en-US" altLang="en-US" b="1" dirty="0"/>
              <a:t>John 1:1,3 -</a:t>
            </a:r>
            <a:r>
              <a:rPr lang="en-US" altLang="en-US" i="1" dirty="0"/>
              <a:t> </a:t>
            </a:r>
            <a:r>
              <a:rPr lang="en-US" b="1" i="1" dirty="0">
                <a:solidFill>
                  <a:srgbClr val="0000FF"/>
                </a:solidFill>
                <a:latin typeface="Cambria" panose="02040503050406030204" pitchFamily="18" charset="0"/>
                <a:ea typeface="Cambria" panose="02040503050406030204" pitchFamily="18" charset="0"/>
              </a:rPr>
              <a:t>In the beginning </a:t>
            </a:r>
            <a:r>
              <a:rPr lang="en-US" i="1" dirty="0">
                <a:solidFill>
                  <a:srgbClr val="0000FF"/>
                </a:solidFill>
                <a:latin typeface="Cambria" panose="02040503050406030204" pitchFamily="18" charset="0"/>
                <a:ea typeface="Cambria" panose="02040503050406030204" pitchFamily="18" charset="0"/>
              </a:rPr>
              <a:t>was the Word, and the Word was with God, and … All things were made through him, and without him was not any thing made that was made. </a:t>
            </a:r>
            <a:endParaRPr lang="en-US" altLang="en-US" b="1" i="1" dirty="0">
              <a:solidFill>
                <a:srgbClr val="000099"/>
              </a:solidFill>
              <a:latin typeface="Times New Roman" panose="02020603050405020304" pitchFamily="18" charset="0"/>
            </a:endParaRPr>
          </a:p>
          <a:p>
            <a:pPr lvl="1">
              <a:lnSpc>
                <a:spcPct val="80000"/>
              </a:lnSpc>
            </a:pPr>
            <a:r>
              <a:rPr lang="en-US" altLang="en-US" dirty="0"/>
              <a:t>The </a:t>
            </a:r>
            <a:r>
              <a:rPr lang="en-US" altLang="en-US" b="1" i="1" dirty="0"/>
              <a:t>beginning of the world or creation:</a:t>
            </a:r>
          </a:p>
          <a:p>
            <a:pPr lvl="2">
              <a:lnSpc>
                <a:spcPct val="80000"/>
              </a:lnSpc>
            </a:pPr>
            <a:r>
              <a:rPr lang="en-US" altLang="en-US" b="1" dirty="0">
                <a:latin typeface="+mj-lt"/>
              </a:rPr>
              <a:t>Matthew 24:21 -</a:t>
            </a:r>
            <a:r>
              <a:rPr lang="en-US" altLang="en-US" dirty="0">
                <a:latin typeface="+mj-lt"/>
              </a:rPr>
              <a:t> </a:t>
            </a:r>
            <a:r>
              <a:rPr lang="en-US" altLang="en-US" i="1" dirty="0">
                <a:solidFill>
                  <a:srgbClr val="0000FF"/>
                </a:solidFill>
                <a:latin typeface="Cambria" panose="02040503050406030204" pitchFamily="18" charset="0"/>
                <a:ea typeface="Cambria" panose="02040503050406030204" pitchFamily="18" charset="0"/>
              </a:rPr>
              <a:t>For then there will be great tribulation, such as has not been from the </a:t>
            </a:r>
            <a:r>
              <a:rPr lang="en-US" altLang="en-US" b="1" i="1" dirty="0">
                <a:solidFill>
                  <a:srgbClr val="0000FF"/>
                </a:solidFill>
                <a:latin typeface="Cambria" panose="02040503050406030204" pitchFamily="18" charset="0"/>
                <a:ea typeface="Cambria" panose="02040503050406030204" pitchFamily="18" charset="0"/>
              </a:rPr>
              <a:t>beginning of the world </a:t>
            </a:r>
            <a:r>
              <a:rPr lang="en-US" altLang="en-US" i="1" dirty="0">
                <a:solidFill>
                  <a:srgbClr val="0000FF"/>
                </a:solidFill>
                <a:latin typeface="Cambria" panose="02040503050406030204" pitchFamily="18" charset="0"/>
                <a:ea typeface="Cambria" panose="02040503050406030204" pitchFamily="18" charset="0"/>
              </a:rPr>
              <a:t>until now, no, and never will be. </a:t>
            </a:r>
          </a:p>
          <a:p>
            <a:pPr lvl="2">
              <a:lnSpc>
                <a:spcPct val="80000"/>
              </a:lnSpc>
            </a:pPr>
            <a:r>
              <a:rPr lang="en-US" altLang="en-US" b="1" dirty="0">
                <a:latin typeface="+mj-lt"/>
              </a:rPr>
              <a:t>Matthew 19:4 -</a:t>
            </a:r>
            <a:r>
              <a:rPr lang="en-US" altLang="en-US" dirty="0">
                <a:latin typeface="+mj-lt"/>
              </a:rPr>
              <a:t> </a:t>
            </a:r>
            <a:r>
              <a:rPr lang="en-US" altLang="en-US" i="1" dirty="0">
                <a:solidFill>
                  <a:srgbClr val="0000FF"/>
                </a:solidFill>
                <a:latin typeface="Cambria" panose="02040503050406030204" pitchFamily="18" charset="0"/>
                <a:ea typeface="Cambria" panose="02040503050406030204" pitchFamily="18" charset="0"/>
              </a:rPr>
              <a:t>He answered, "Have you not read that he who created them </a:t>
            </a:r>
            <a:r>
              <a:rPr lang="en-US" altLang="en-US" b="1" i="1" dirty="0">
                <a:solidFill>
                  <a:srgbClr val="0000FF"/>
                </a:solidFill>
                <a:latin typeface="Cambria" panose="02040503050406030204" pitchFamily="18" charset="0"/>
                <a:ea typeface="Cambria" panose="02040503050406030204" pitchFamily="18" charset="0"/>
              </a:rPr>
              <a:t>from the beginning </a:t>
            </a:r>
            <a:r>
              <a:rPr lang="en-US" altLang="en-US" i="1" dirty="0">
                <a:solidFill>
                  <a:srgbClr val="0000FF"/>
                </a:solidFill>
                <a:latin typeface="Cambria" panose="02040503050406030204" pitchFamily="18" charset="0"/>
                <a:ea typeface="Cambria" panose="02040503050406030204" pitchFamily="18" charset="0"/>
              </a:rPr>
              <a:t>made them male and female”</a:t>
            </a:r>
          </a:p>
          <a:p>
            <a:pPr lvl="1">
              <a:lnSpc>
                <a:spcPct val="80000"/>
              </a:lnSpc>
            </a:pPr>
            <a:r>
              <a:rPr lang="en-US" altLang="en-US" dirty="0"/>
              <a:t>The </a:t>
            </a:r>
            <a:r>
              <a:rPr lang="en-US" altLang="en-US" b="1" i="1" dirty="0"/>
              <a:t>beginning of Jesus’ ministry:</a:t>
            </a:r>
          </a:p>
          <a:p>
            <a:pPr lvl="2">
              <a:lnSpc>
                <a:spcPct val="80000"/>
              </a:lnSpc>
            </a:pPr>
            <a:r>
              <a:rPr lang="en-US" altLang="en-US" b="1" dirty="0">
                <a:latin typeface="+mj-lt"/>
              </a:rPr>
              <a:t>John 15:27 -</a:t>
            </a:r>
            <a:r>
              <a:rPr lang="en-US" altLang="en-US" dirty="0">
                <a:latin typeface="+mj-lt"/>
              </a:rPr>
              <a:t> </a:t>
            </a:r>
            <a:r>
              <a:rPr lang="en-US" altLang="en-US" i="1" dirty="0">
                <a:solidFill>
                  <a:srgbClr val="0000FF"/>
                </a:solidFill>
                <a:latin typeface="Cambria" panose="02040503050406030204" pitchFamily="18" charset="0"/>
                <a:ea typeface="Cambria" panose="02040503050406030204" pitchFamily="18" charset="0"/>
              </a:rPr>
              <a:t>And you also will bear witness, because you have been with me </a:t>
            </a:r>
            <a:r>
              <a:rPr lang="en-US" altLang="en-US" b="1" i="1" dirty="0">
                <a:solidFill>
                  <a:srgbClr val="0000FF"/>
                </a:solidFill>
                <a:latin typeface="Cambria" panose="02040503050406030204" pitchFamily="18" charset="0"/>
                <a:ea typeface="Cambria" panose="02040503050406030204" pitchFamily="18" charset="0"/>
              </a:rPr>
              <a:t>from the beginning</a:t>
            </a:r>
            <a:r>
              <a:rPr lang="en-US" altLang="en-US" i="1" dirty="0">
                <a:solidFill>
                  <a:srgbClr val="0000FF"/>
                </a:solidFill>
                <a:latin typeface="Cambria" panose="02040503050406030204" pitchFamily="18" charset="0"/>
                <a:ea typeface="Cambria" panose="02040503050406030204" pitchFamily="18" charset="0"/>
              </a:rPr>
              <a:t>.</a:t>
            </a:r>
          </a:p>
          <a:p>
            <a:pPr lvl="1">
              <a:lnSpc>
                <a:spcPct val="80000"/>
              </a:lnSpc>
            </a:pPr>
            <a:r>
              <a:rPr lang="en-US" altLang="en-US" dirty="0"/>
              <a:t>The </a:t>
            </a:r>
            <a:r>
              <a:rPr lang="en-US" altLang="en-US" b="1" i="1" dirty="0"/>
              <a:t>beginning of one’s Christian experience</a:t>
            </a:r>
            <a:r>
              <a:rPr lang="en-US" altLang="en-US" dirty="0"/>
              <a:t> when they first heard and believed the Gospel:</a:t>
            </a:r>
          </a:p>
          <a:p>
            <a:pPr lvl="2">
              <a:lnSpc>
                <a:spcPct val="80000"/>
              </a:lnSpc>
            </a:pPr>
            <a:r>
              <a:rPr lang="en-US" altLang="en-US" b="1" dirty="0">
                <a:latin typeface="+mj-lt"/>
              </a:rPr>
              <a:t>1 John 3:11 -</a:t>
            </a:r>
            <a:r>
              <a:rPr lang="en-US" altLang="en-US" dirty="0">
                <a:latin typeface="+mj-lt"/>
              </a:rPr>
              <a:t> </a:t>
            </a:r>
            <a:r>
              <a:rPr lang="en-US" altLang="en-US" i="1" dirty="0">
                <a:solidFill>
                  <a:srgbClr val="0000FF"/>
                </a:solidFill>
                <a:latin typeface="Cambria" panose="02040503050406030204" pitchFamily="18" charset="0"/>
                <a:ea typeface="Cambria" panose="02040503050406030204" pitchFamily="18" charset="0"/>
              </a:rPr>
              <a:t>For this is the message that you have heard </a:t>
            </a:r>
            <a:r>
              <a:rPr lang="en-US" altLang="en-US" b="1" i="1" dirty="0">
                <a:solidFill>
                  <a:srgbClr val="0000FF"/>
                </a:solidFill>
                <a:latin typeface="Cambria" panose="02040503050406030204" pitchFamily="18" charset="0"/>
                <a:ea typeface="Cambria" panose="02040503050406030204" pitchFamily="18" charset="0"/>
              </a:rPr>
              <a:t>from the beginning</a:t>
            </a:r>
            <a:r>
              <a:rPr lang="en-US" altLang="en-US" i="1" dirty="0">
                <a:solidFill>
                  <a:srgbClr val="0000FF"/>
                </a:solidFill>
                <a:latin typeface="Cambria" panose="02040503050406030204" pitchFamily="18" charset="0"/>
                <a:ea typeface="Cambria" panose="02040503050406030204" pitchFamily="18" charset="0"/>
              </a:rPr>
              <a:t>, that we should love one another. </a:t>
            </a:r>
          </a:p>
        </p:txBody>
      </p:sp>
    </p:spTree>
    <p:extLst>
      <p:ext uri="{BB962C8B-B14F-4D97-AF65-F5344CB8AC3E}">
        <p14:creationId xmlns:p14="http://schemas.microsoft.com/office/powerpoint/2010/main" val="7988537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 calcmode="lin" valueType="num">
                                      <p:cBhvr>
                                        <p:cTn id="56"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2">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
                                            <p:txEl>
                                              <p:pRg st="9" end="9"/>
                                            </p:txEl>
                                          </p:spTgt>
                                        </p:tgtEl>
                                        <p:attrNameLst>
                                          <p:attrName>style.visibility</p:attrName>
                                        </p:attrNameLst>
                                      </p:cBhvr>
                                      <p:to>
                                        <p:strVal val="visible"/>
                                      </p:to>
                                    </p:set>
                                    <p:anim calcmode="lin" valueType="num">
                                      <p:cBhvr>
                                        <p:cTn id="63"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577516" y="0"/>
            <a:ext cx="7772400" cy="1470025"/>
          </a:xfrm>
        </p:spPr>
        <p:txBody>
          <a:bodyPr/>
          <a:lstStyle/>
          <a:p>
            <a:r>
              <a:rPr lang="en-US" altLang="en-US" sz="6600" b="1" dirty="0">
                <a:latin typeface="Calibri" panose="020F0502020204030204" pitchFamily="34" charset="0"/>
                <a:cs typeface="Calibri" panose="020F0502020204030204" pitchFamily="34" charset="0"/>
              </a:rPr>
              <a:t>1 John 1:1-4</a:t>
            </a: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1311442" y="1804737"/>
            <a:ext cx="6400800" cy="1752600"/>
          </a:xfrm>
        </p:spPr>
        <p:txBody>
          <a:bodyPr/>
          <a:lstStyle/>
          <a:p>
            <a:r>
              <a:rPr lang="en-US" altLang="en-US" sz="6000" b="1" dirty="0">
                <a:latin typeface="Calibri" panose="020F0502020204030204" pitchFamily="34" charset="0"/>
                <a:cs typeface="Calibri" panose="020F0502020204030204" pitchFamily="34" charset="0"/>
              </a:rPr>
              <a:t>John's Introduction To His Letter</a:t>
            </a:r>
          </a:p>
        </p:txBody>
      </p:sp>
      <p:sp>
        <p:nvSpPr>
          <p:cNvPr id="2" name="TextBox 1">
            <a:extLst>
              <a:ext uri="{FF2B5EF4-FFF2-40B4-BE49-F238E27FC236}">
                <a16:creationId xmlns:a16="http://schemas.microsoft.com/office/drawing/2014/main" id="{CB245EA7-6D31-4CFE-9271-C48D34B55DDD}"/>
              </a:ext>
            </a:extLst>
          </p:cNvPr>
          <p:cNvSpPr txBox="1"/>
          <p:nvPr/>
        </p:nvSpPr>
        <p:spPr>
          <a:xfrm>
            <a:off x="0" y="6488668"/>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ronet"/>
                <a:ea typeface="+mn-ea"/>
                <a:cs typeface="+mn-cs"/>
                <a:hlinkClick r:id="rId3"/>
              </a:rPr>
              <a:t>http://ullesthorpe.org/bible-owner/</a:t>
            </a:r>
            <a:r>
              <a:rPr kumimoji="0" lang="en-US" sz="1800" b="0" i="0" u="none" strike="noStrike" kern="1200" cap="none" spc="0" normalizeH="0" baseline="0" noProof="0" dirty="0">
                <a:ln>
                  <a:noFill/>
                </a:ln>
                <a:solidFill>
                  <a:srgbClr val="000000"/>
                </a:solidFill>
                <a:effectLst/>
                <a:uLnTx/>
                <a:uFillTx/>
                <a:latin typeface="Coronet"/>
                <a:ea typeface="+mn-ea"/>
                <a:cs typeface="+mn-cs"/>
              </a:rPr>
              <a:t> </a:t>
            </a:r>
          </a:p>
        </p:txBody>
      </p:sp>
    </p:spTree>
    <p:extLst>
      <p:ext uri="{BB962C8B-B14F-4D97-AF65-F5344CB8AC3E}">
        <p14:creationId xmlns:p14="http://schemas.microsoft.com/office/powerpoint/2010/main" val="17337755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23990"/>
          </a:xfrm>
        </p:spPr>
        <p:txBody>
          <a:bodyPr vert="horz" lIns="91440" tIns="45720" rIns="91440" bIns="45720" rtlCol="0" anchor="ctr">
            <a:noAutofit/>
          </a:bodyPr>
          <a:lstStyle/>
          <a:p>
            <a:pPr>
              <a:lnSpc>
                <a:spcPct val="90000"/>
              </a:lnSpc>
            </a:pPr>
            <a:r>
              <a:rPr lang="en-US" sz="4000" b="1" dirty="0">
                <a:ln w="6600">
                  <a:noFill/>
                  <a:prstDash val="solid"/>
                </a:ln>
                <a:effectLst/>
                <a:latin typeface="+mn-lt"/>
              </a:rPr>
              <a:t>From the Beginning</a:t>
            </a: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75008"/>
            <a:ext cx="8229600" cy="6102540"/>
          </a:xfrm>
        </p:spPr>
        <p:txBody>
          <a:bodyPr>
            <a:normAutofit fontScale="92500"/>
          </a:bodyPr>
          <a:lstStyle/>
          <a:p>
            <a:r>
              <a:rPr lang="en-US" altLang="en-US" dirty="0"/>
              <a:t>When a Biblical writer (such as John) talks about something being “from the beginning”, we must examine the context to determine which “beginning” the writer is talking about.</a:t>
            </a:r>
          </a:p>
          <a:p>
            <a:pPr>
              <a:lnSpc>
                <a:spcPct val="90000"/>
              </a:lnSpc>
            </a:pPr>
            <a:r>
              <a:rPr lang="en-US" altLang="en-US" sz="2800" dirty="0"/>
              <a:t>It is not always possible to determine with certainty which “beginning” is being referenced. For example:</a:t>
            </a:r>
          </a:p>
          <a:p>
            <a:pPr lvl="1">
              <a:lnSpc>
                <a:spcPct val="90000"/>
              </a:lnSpc>
            </a:pPr>
            <a:r>
              <a:rPr lang="en-US" altLang="en-US" sz="2400" b="1" dirty="0"/>
              <a:t>John 6:64b -</a:t>
            </a:r>
            <a:r>
              <a:rPr lang="en-US" altLang="en-US" sz="2400" dirty="0"/>
              <a:t> </a:t>
            </a:r>
            <a:r>
              <a:rPr lang="en-US" altLang="en-US" sz="2400" i="1" dirty="0">
                <a:solidFill>
                  <a:srgbClr val="0000FF"/>
                </a:solidFill>
                <a:latin typeface="Cambria" panose="02040503050406030204" pitchFamily="18" charset="0"/>
                <a:ea typeface="Cambria" panose="02040503050406030204" pitchFamily="18" charset="0"/>
              </a:rPr>
              <a:t> Jesus knew </a:t>
            </a:r>
            <a:r>
              <a:rPr lang="en-US" altLang="en-US" sz="2400" b="1" i="1" dirty="0">
                <a:solidFill>
                  <a:srgbClr val="0000FF"/>
                </a:solidFill>
                <a:latin typeface="Cambria" panose="02040503050406030204" pitchFamily="18" charset="0"/>
                <a:ea typeface="Cambria" panose="02040503050406030204" pitchFamily="18" charset="0"/>
              </a:rPr>
              <a:t>from the beginning </a:t>
            </a:r>
            <a:r>
              <a:rPr lang="en-US" altLang="en-US" sz="2400" i="1" dirty="0">
                <a:solidFill>
                  <a:srgbClr val="0000FF"/>
                </a:solidFill>
                <a:latin typeface="Cambria" panose="02040503050406030204" pitchFamily="18" charset="0"/>
                <a:ea typeface="Cambria" panose="02040503050406030204" pitchFamily="18" charset="0"/>
              </a:rPr>
              <a:t>who those were who did not believe, and who it was who would betray him.</a:t>
            </a:r>
          </a:p>
          <a:p>
            <a:pPr lvl="2">
              <a:lnSpc>
                <a:spcPct val="90000"/>
              </a:lnSpc>
            </a:pPr>
            <a:r>
              <a:rPr lang="en-US" altLang="en-US" sz="2000" dirty="0"/>
              <a:t>Does this refer to the beginning of Jesus’ </a:t>
            </a:r>
            <a:r>
              <a:rPr lang="en-US" altLang="en-US" sz="2000" b="1" i="1" dirty="0"/>
              <a:t>ministry</a:t>
            </a:r>
            <a:r>
              <a:rPr lang="en-US" altLang="en-US" sz="2000" dirty="0"/>
              <a:t> when he chose His disciples?</a:t>
            </a:r>
          </a:p>
          <a:p>
            <a:pPr lvl="2">
              <a:lnSpc>
                <a:spcPct val="90000"/>
              </a:lnSpc>
            </a:pPr>
            <a:r>
              <a:rPr lang="en-US" altLang="en-US" sz="2000" dirty="0"/>
              <a:t>Or does this refer to </a:t>
            </a:r>
            <a:r>
              <a:rPr lang="en-US" altLang="en-US" sz="2000" b="1" i="1" dirty="0"/>
              <a:t>eternity past </a:t>
            </a:r>
            <a:r>
              <a:rPr lang="en-US" altLang="en-US" sz="2000" dirty="0"/>
              <a:t>when Jesus as God knew which of His disciples would betray Him?</a:t>
            </a:r>
          </a:p>
          <a:p>
            <a:pPr lvl="1">
              <a:lnSpc>
                <a:spcPct val="90000"/>
              </a:lnSpc>
            </a:pPr>
            <a:r>
              <a:rPr lang="en-US" altLang="en-US" sz="2400" b="1" dirty="0">
                <a:latin typeface="+mj-lt"/>
              </a:rPr>
              <a:t>1 John 3:8b -</a:t>
            </a:r>
            <a:r>
              <a:rPr lang="en-US" altLang="en-US" sz="2400" dirty="0">
                <a:latin typeface="+mj-lt"/>
              </a:rPr>
              <a:t> </a:t>
            </a:r>
            <a:r>
              <a:rPr lang="en-US" altLang="en-US" i="1" dirty="0">
                <a:solidFill>
                  <a:srgbClr val="0000FF"/>
                </a:solidFill>
                <a:latin typeface="Cambria" panose="02040503050406030204" pitchFamily="18" charset="0"/>
                <a:ea typeface="Cambria" panose="02040503050406030204" pitchFamily="18" charset="0"/>
              </a:rPr>
              <a:t>the devil has been sinning </a:t>
            </a:r>
            <a:r>
              <a:rPr lang="en-US" altLang="en-US" b="1" i="1" dirty="0">
                <a:solidFill>
                  <a:srgbClr val="0000FF"/>
                </a:solidFill>
                <a:latin typeface="Cambria" panose="02040503050406030204" pitchFamily="18" charset="0"/>
                <a:ea typeface="Cambria" panose="02040503050406030204" pitchFamily="18" charset="0"/>
              </a:rPr>
              <a:t>from the beginning</a:t>
            </a:r>
            <a:r>
              <a:rPr lang="en-US" altLang="en-US" i="1" dirty="0">
                <a:solidFill>
                  <a:srgbClr val="0000FF"/>
                </a:solidFill>
                <a:latin typeface="Cambria" panose="02040503050406030204" pitchFamily="18" charset="0"/>
                <a:ea typeface="Cambria" panose="02040503050406030204" pitchFamily="18" charset="0"/>
              </a:rPr>
              <a:t>. </a:t>
            </a:r>
          </a:p>
          <a:p>
            <a:pPr lvl="2">
              <a:lnSpc>
                <a:spcPct val="90000"/>
              </a:lnSpc>
            </a:pPr>
            <a:r>
              <a:rPr lang="en-US" altLang="en-US" sz="2000" dirty="0"/>
              <a:t>Does this refer to the beginning of the </a:t>
            </a:r>
            <a:r>
              <a:rPr lang="en-US" altLang="en-US" sz="2000" b="1" i="1" dirty="0"/>
              <a:t>devil’s rebellion</a:t>
            </a:r>
            <a:r>
              <a:rPr lang="en-US" altLang="en-US" sz="2000" dirty="0"/>
              <a:t>?</a:t>
            </a:r>
          </a:p>
          <a:p>
            <a:pPr lvl="2">
              <a:lnSpc>
                <a:spcPct val="90000"/>
              </a:lnSpc>
            </a:pPr>
            <a:r>
              <a:rPr lang="en-US" altLang="en-US" sz="2000" dirty="0"/>
              <a:t>Does this refer to the beginning of </a:t>
            </a:r>
            <a:r>
              <a:rPr lang="en-US" altLang="en-US" sz="2100" b="1" i="1" dirty="0"/>
              <a:t>sin</a:t>
            </a:r>
            <a:r>
              <a:rPr lang="en-US" altLang="en-US" sz="2000" dirty="0"/>
              <a:t>?</a:t>
            </a:r>
          </a:p>
          <a:p>
            <a:pPr lvl="2">
              <a:lnSpc>
                <a:spcPct val="90000"/>
              </a:lnSpc>
            </a:pPr>
            <a:r>
              <a:rPr lang="en-US" altLang="en-US" sz="2000" dirty="0"/>
              <a:t>Does this refer to (near) the beginning of </a:t>
            </a:r>
            <a:r>
              <a:rPr lang="en-US" altLang="en-US" sz="2100" b="1" i="1" dirty="0"/>
              <a:t>mankind</a:t>
            </a:r>
            <a:r>
              <a:rPr lang="en-US" altLang="en-US" sz="2000" dirty="0"/>
              <a:t>?</a:t>
            </a:r>
          </a:p>
          <a:p>
            <a:pPr lvl="2">
              <a:lnSpc>
                <a:spcPct val="90000"/>
              </a:lnSpc>
            </a:pPr>
            <a:r>
              <a:rPr lang="en-US" altLang="en-US" sz="2000" dirty="0"/>
              <a:t>Does this refer to </a:t>
            </a:r>
            <a:r>
              <a:rPr lang="en-US" altLang="en-US" sz="2100" b="1" i="1" dirty="0"/>
              <a:t>some other </a:t>
            </a:r>
            <a:r>
              <a:rPr lang="en-US" altLang="en-US" sz="2000" dirty="0"/>
              <a:t>beginning?</a:t>
            </a:r>
            <a:endParaRPr lang="en-US" altLang="en-US" dirty="0"/>
          </a:p>
        </p:txBody>
      </p:sp>
    </p:spTree>
    <p:extLst>
      <p:ext uri="{BB962C8B-B14F-4D97-AF65-F5344CB8AC3E}">
        <p14:creationId xmlns:p14="http://schemas.microsoft.com/office/powerpoint/2010/main" val="2545154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 calcmode="lin" valueType="num">
                                      <p:cBhvr>
                                        <p:cTn id="56"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2">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
                                            <p:txEl>
                                              <p:pRg st="9" end="9"/>
                                            </p:txEl>
                                          </p:spTgt>
                                        </p:tgtEl>
                                        <p:attrNameLst>
                                          <p:attrName>style.visibility</p:attrName>
                                        </p:attrNameLst>
                                      </p:cBhvr>
                                      <p:to>
                                        <p:strVal val="visible"/>
                                      </p:to>
                                    </p:set>
                                    <p:anim calcmode="lin" valueType="num">
                                      <p:cBhvr>
                                        <p:cTn id="63"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23990"/>
          </a:xfrm>
        </p:spPr>
        <p:txBody>
          <a:bodyPr vert="horz" lIns="91440" tIns="45720" rIns="91440" bIns="45720" rtlCol="0" anchor="ctr">
            <a:noAutofit/>
          </a:bodyPr>
          <a:lstStyle/>
          <a:p>
            <a:pPr>
              <a:lnSpc>
                <a:spcPct val="90000"/>
              </a:lnSpc>
            </a:pPr>
            <a:r>
              <a:rPr lang="en-US" sz="4000" b="1" dirty="0">
                <a:ln w="6600">
                  <a:noFill/>
                  <a:prstDash val="solid"/>
                </a:ln>
                <a:effectLst/>
                <a:latin typeface="+mn-lt"/>
              </a:rPr>
              <a:t>From the Beginning</a:t>
            </a: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75008"/>
            <a:ext cx="8229600" cy="6102540"/>
          </a:xfrm>
        </p:spPr>
        <p:txBody>
          <a:bodyPr>
            <a:normAutofit/>
          </a:bodyPr>
          <a:lstStyle/>
          <a:p>
            <a:r>
              <a:rPr lang="en-US" altLang="en-US" sz="3600" dirty="0"/>
              <a:t>So, what beginning does John have in mind in 1 John 1:1?</a:t>
            </a:r>
          </a:p>
          <a:p>
            <a:pPr lvl="1"/>
            <a:r>
              <a:rPr lang="en-US" altLang="en-US" sz="3200" dirty="0"/>
              <a:t>The beginning of Jesus’ </a:t>
            </a:r>
            <a:r>
              <a:rPr lang="en-US" altLang="en-US" sz="3200" b="1" i="1" dirty="0"/>
              <a:t>incarnation</a:t>
            </a:r>
            <a:r>
              <a:rPr lang="en-US" altLang="en-US" sz="3200" dirty="0"/>
              <a:t>?</a:t>
            </a:r>
          </a:p>
          <a:p>
            <a:pPr lvl="1"/>
            <a:r>
              <a:rPr lang="en-US" altLang="en-US" sz="3200" dirty="0"/>
              <a:t>The beginning of Jesus’ </a:t>
            </a:r>
            <a:r>
              <a:rPr lang="en-US" altLang="en-US" sz="3200" b="1" i="1" dirty="0"/>
              <a:t>ministry</a:t>
            </a:r>
            <a:r>
              <a:rPr lang="en-US" altLang="en-US" sz="3200" dirty="0"/>
              <a:t>?</a:t>
            </a:r>
          </a:p>
          <a:p>
            <a:pPr lvl="1"/>
            <a:r>
              <a:rPr lang="en-US" altLang="en-US" sz="3200" dirty="0"/>
              <a:t>The beginning of </a:t>
            </a:r>
            <a:r>
              <a:rPr lang="en-US" altLang="en-US" sz="3200" b="1" i="1" dirty="0"/>
              <a:t>eternity</a:t>
            </a:r>
            <a:r>
              <a:rPr lang="en-US" altLang="en-US" sz="3200" dirty="0"/>
              <a:t> when Jesus was present with the Father?</a:t>
            </a:r>
          </a:p>
        </p:txBody>
      </p:sp>
    </p:spTree>
    <p:extLst>
      <p:ext uri="{BB962C8B-B14F-4D97-AF65-F5344CB8AC3E}">
        <p14:creationId xmlns:p14="http://schemas.microsoft.com/office/powerpoint/2010/main" val="3149941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23990"/>
          </a:xfrm>
        </p:spPr>
        <p:txBody>
          <a:bodyPr vert="horz" lIns="91440" tIns="45720" rIns="91440" bIns="45720" rtlCol="0" anchor="ctr">
            <a:noAutofit/>
          </a:bodyPr>
          <a:lstStyle/>
          <a:p>
            <a:pPr>
              <a:lnSpc>
                <a:spcPct val="90000"/>
              </a:lnSpc>
            </a:pPr>
            <a:r>
              <a:rPr lang="en-US" sz="4000" b="1" dirty="0">
                <a:ln w="6600">
                  <a:noFill/>
                  <a:prstDash val="solid"/>
                </a:ln>
                <a:effectLst/>
                <a:latin typeface="+mn-lt"/>
              </a:rPr>
              <a:t>From the Beginning</a:t>
            </a: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75008"/>
            <a:ext cx="8229600" cy="6102540"/>
          </a:xfrm>
        </p:spPr>
        <p:txBody>
          <a:bodyPr>
            <a:normAutofit fontScale="92500"/>
          </a:bodyPr>
          <a:lstStyle/>
          <a:p>
            <a:pPr>
              <a:lnSpc>
                <a:spcPct val="80000"/>
              </a:lnSpc>
            </a:pPr>
            <a:r>
              <a:rPr lang="en-US" altLang="en-US" dirty="0"/>
              <a:t>I believe it makes the most sense to understand “</a:t>
            </a:r>
            <a:r>
              <a:rPr lang="en-US" altLang="en-US" i="1" dirty="0">
                <a:solidFill>
                  <a:srgbClr val="0000FF"/>
                </a:solidFill>
                <a:latin typeface="Cambria" panose="02040503050406030204" pitchFamily="18" charset="0"/>
                <a:ea typeface="Cambria" panose="02040503050406030204" pitchFamily="18" charset="0"/>
              </a:rPr>
              <a:t>beginning</a:t>
            </a:r>
            <a:r>
              <a:rPr lang="en-US" altLang="en-US" dirty="0"/>
              <a:t>” in 1 John 1:1 as referring to </a:t>
            </a:r>
            <a:r>
              <a:rPr lang="en-US" altLang="en-US" b="1" i="1" dirty="0"/>
              <a:t>eternity past </a:t>
            </a:r>
            <a:r>
              <a:rPr lang="en-US" altLang="en-US" dirty="0"/>
              <a:t>for the following reasons:</a:t>
            </a:r>
          </a:p>
          <a:p>
            <a:pPr lvl="1">
              <a:lnSpc>
                <a:spcPct val="80000"/>
              </a:lnSpc>
            </a:pPr>
            <a:r>
              <a:rPr lang="en-US" altLang="en-US" dirty="0"/>
              <a:t>The references to Jesus in this passage are to </a:t>
            </a:r>
            <a:r>
              <a:rPr lang="en-US" altLang="en-US" b="1" i="1" dirty="0"/>
              <a:t>the person of Jesus Christ</a:t>
            </a:r>
            <a:r>
              <a:rPr lang="en-US" altLang="en-US" dirty="0"/>
              <a:t> as a whole – not some aspect of Jesus (such as His incarnation or his ministry)</a:t>
            </a:r>
          </a:p>
          <a:p>
            <a:pPr lvl="1">
              <a:lnSpc>
                <a:spcPct val="80000"/>
              </a:lnSpc>
            </a:pPr>
            <a:r>
              <a:rPr lang="en-US" altLang="en-US" dirty="0"/>
              <a:t>The person of </a:t>
            </a:r>
            <a:r>
              <a:rPr lang="en-US" altLang="en-US" b="1" i="1" dirty="0"/>
              <a:t>Christ has no beginning</a:t>
            </a:r>
            <a:r>
              <a:rPr lang="en-US" altLang="en-US" dirty="0"/>
              <a:t>. Therefore when we speak of His being in the beginning it only makes sense that John would be speaking of eternity past. </a:t>
            </a:r>
          </a:p>
          <a:p>
            <a:pPr lvl="1">
              <a:lnSpc>
                <a:spcPct val="80000"/>
              </a:lnSpc>
            </a:pPr>
            <a:r>
              <a:rPr lang="en-US" altLang="en-US" dirty="0"/>
              <a:t>It is for this reason that most commentators take </a:t>
            </a:r>
            <a:r>
              <a:rPr lang="en-US" altLang="en-US" b="1" i="1" dirty="0"/>
              <a:t>the only other reference</a:t>
            </a:r>
            <a:r>
              <a:rPr lang="en-US" altLang="en-US" u="sng" dirty="0"/>
              <a:t> </a:t>
            </a:r>
            <a:r>
              <a:rPr lang="en-US" altLang="en-US" dirty="0"/>
              <a:t>in this letter to Christ’s or the Father’s being “in the beginning” (in 1 John 2:13-14) as a reference to eternity past.</a:t>
            </a:r>
          </a:p>
          <a:p>
            <a:pPr lvl="1">
              <a:lnSpc>
                <a:spcPct val="80000"/>
              </a:lnSpc>
            </a:pPr>
            <a:r>
              <a:rPr lang="en-US" altLang="en-US" dirty="0"/>
              <a:t>The whole point of 1 John 1:1ff seems to be to show that Jesus, who has </a:t>
            </a:r>
            <a:r>
              <a:rPr lang="en-US" altLang="en-US" b="1" i="1" dirty="0"/>
              <a:t>existed eternally </a:t>
            </a:r>
            <a:r>
              <a:rPr lang="en-US" altLang="en-US" dirty="0"/>
              <a:t>with the Father </a:t>
            </a:r>
            <a:r>
              <a:rPr lang="en-US" altLang="en-US" b="1" i="1" dirty="0"/>
              <a:t>has now been manifested </a:t>
            </a:r>
            <a:r>
              <a:rPr lang="en-US" altLang="en-US" dirty="0"/>
              <a:t>in human history to be seen by men. </a:t>
            </a:r>
          </a:p>
          <a:p>
            <a:pPr lvl="1">
              <a:lnSpc>
                <a:spcPct val="80000"/>
              </a:lnSpc>
            </a:pPr>
            <a:r>
              <a:rPr lang="en-US" altLang="en-US" dirty="0"/>
              <a:t>Taking this beginning as </a:t>
            </a:r>
            <a:r>
              <a:rPr lang="en-US" altLang="en-US" b="1" i="1" dirty="0"/>
              <a:t>eternity past </a:t>
            </a:r>
            <a:r>
              <a:rPr lang="en-US" altLang="en-US" dirty="0"/>
              <a:t>therefore supports this message and </a:t>
            </a:r>
            <a:r>
              <a:rPr lang="en-US" altLang="en-US" b="1" i="1" dirty="0"/>
              <a:t>reinforces</a:t>
            </a:r>
            <a:r>
              <a:rPr lang="en-US" altLang="en-US" dirty="0"/>
              <a:t> what John says in </a:t>
            </a:r>
            <a:r>
              <a:rPr lang="en-US" altLang="en-US" b="1" i="1" dirty="0"/>
              <a:t>verse 2</a:t>
            </a:r>
            <a:r>
              <a:rPr lang="en-US" altLang="en-US" dirty="0"/>
              <a:t> that the </a:t>
            </a:r>
            <a:r>
              <a:rPr lang="en-US" altLang="en-US" i="1" dirty="0">
                <a:solidFill>
                  <a:srgbClr val="0000FF"/>
                </a:solidFill>
                <a:latin typeface="Cambria" panose="02040503050406030204" pitchFamily="18" charset="0"/>
                <a:ea typeface="Cambria" panose="02040503050406030204" pitchFamily="18" charset="0"/>
              </a:rPr>
              <a:t>eternal life </a:t>
            </a:r>
            <a:r>
              <a:rPr lang="en-US" altLang="en-US" dirty="0"/>
              <a:t>who was with the Father has appeared to men.</a:t>
            </a:r>
          </a:p>
          <a:p>
            <a:pPr lvl="1">
              <a:lnSpc>
                <a:spcPct val="80000"/>
              </a:lnSpc>
            </a:pPr>
            <a:r>
              <a:rPr lang="en-US" altLang="en-US" dirty="0"/>
              <a:t>The </a:t>
            </a:r>
            <a:r>
              <a:rPr lang="en-US" altLang="en-US" b="1" i="1" dirty="0"/>
              <a:t>parallel passage </a:t>
            </a:r>
            <a:r>
              <a:rPr lang="en-US" altLang="en-US" dirty="0"/>
              <a:t>(John 1:1) talks about Jesus being “</a:t>
            </a:r>
            <a:r>
              <a:rPr lang="en-US" altLang="en-US" i="1" dirty="0">
                <a:solidFill>
                  <a:srgbClr val="0000FF"/>
                </a:solidFill>
                <a:latin typeface="Cambria" panose="02040503050406030204" pitchFamily="18" charset="0"/>
                <a:ea typeface="Cambria" panose="02040503050406030204" pitchFamily="18" charset="0"/>
              </a:rPr>
              <a:t>in the beginning</a:t>
            </a:r>
            <a:r>
              <a:rPr lang="en-US" altLang="en-US" dirty="0"/>
              <a:t>” and clearly has reference to </a:t>
            </a:r>
            <a:r>
              <a:rPr lang="en-US" altLang="en-US" b="1" i="1" dirty="0"/>
              <a:t>eternity past</a:t>
            </a:r>
            <a:r>
              <a:rPr lang="en-US" altLang="en-US" dirty="0"/>
              <a:t>.</a:t>
            </a:r>
          </a:p>
        </p:txBody>
      </p:sp>
    </p:spTree>
    <p:extLst>
      <p:ext uri="{BB962C8B-B14F-4D97-AF65-F5344CB8AC3E}">
        <p14:creationId xmlns:p14="http://schemas.microsoft.com/office/powerpoint/2010/main" val="35162166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1"/>
            <a:ext cx="9144000" cy="1652197"/>
          </a:xfrm>
        </p:spPr>
        <p:txBody>
          <a:bodyPr/>
          <a:lstStyle/>
          <a:p>
            <a:pPr algn="l"/>
            <a:r>
              <a:rPr lang="en-US" altLang="en-US" sz="2800" dirty="0">
                <a:latin typeface="Calibri" panose="020F0502020204030204" pitchFamily="34" charset="0"/>
                <a:cs typeface="Calibri" panose="020F0502020204030204" pitchFamily="34" charset="0"/>
              </a:rPr>
              <a:t>Jesus, who existed eternally with the Father, made God known in a </a:t>
            </a:r>
            <a:r>
              <a:rPr lang="en-US" altLang="en-US" sz="2800" b="1" i="1" dirty="0">
                <a:latin typeface="Calibri" panose="020F0502020204030204" pitchFamily="34" charset="0"/>
                <a:cs typeface="Calibri" panose="020F0502020204030204" pitchFamily="34" charset="0"/>
              </a:rPr>
              <a:t>very tangible way</a:t>
            </a:r>
            <a:r>
              <a:rPr lang="en-US" altLang="en-US" sz="2800" dirty="0">
                <a:latin typeface="Calibri" panose="020F0502020204030204" pitchFamily="34" charset="0"/>
                <a:cs typeface="Calibri" panose="020F0502020204030204" pitchFamily="34" charset="0"/>
              </a:rPr>
              <a:t> by appearing in human flesh. </a:t>
            </a:r>
            <a:r>
              <a:rPr lang="en-US" altLang="en-US" sz="2800" b="1" i="1" dirty="0">
                <a:latin typeface="Calibri" panose="020F0502020204030204" pitchFamily="34" charset="0"/>
                <a:cs typeface="Calibri" panose="020F0502020204030204" pitchFamily="34" charset="0"/>
              </a:rPr>
              <a:t>Nine</a:t>
            </a:r>
            <a:r>
              <a:rPr lang="en-US" altLang="en-US" sz="2800" dirty="0">
                <a:latin typeface="Calibri" panose="020F0502020204030204" pitchFamily="34" charset="0"/>
                <a:cs typeface="Calibri" panose="020F0502020204030204" pitchFamily="34" charset="0"/>
              </a:rPr>
              <a:t> times in verses 1-3 John uses words that speak of Jesus’ tangible, observable reality as a man.</a:t>
            </a:r>
            <a:endParaRPr lang="en-US" altLang="en-US" sz="4800" b="1"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789555"/>
            <a:ext cx="8213902" cy="4976220"/>
          </a:xfrm>
          <a:effectLst/>
        </p:spPr>
        <p:txBody>
          <a:bodyPr>
            <a:normAutofit lnSpcReduction="10000"/>
          </a:bodyPr>
          <a:lstStyle/>
          <a:p>
            <a:pPr algn="just"/>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1</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i="1"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That which was </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from the beginning, which we have </a:t>
            </a:r>
            <a:r>
              <a:rPr lang="en-US" sz="2800" b="1" i="1" u="none" strike="noStrike" baseline="0"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heard</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which we have </a:t>
            </a:r>
            <a:r>
              <a:rPr lang="en-US" sz="2800" b="1" i="1"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seen with our eyes</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which we </a:t>
            </a:r>
            <a:r>
              <a:rPr lang="en-US" sz="2800" b="1" i="1"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looked upon</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and have </a:t>
            </a:r>
            <a:r>
              <a:rPr lang="en-US" sz="2800" b="1" i="1"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touched</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with our hands, concerning the word of life-- </a:t>
            </a:r>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2</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the life was </a:t>
            </a:r>
            <a:r>
              <a:rPr lang="en-US" sz="2800" b="1" i="1"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made manifest</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and we have </a:t>
            </a:r>
            <a:r>
              <a:rPr lang="en-US" sz="2800" b="1" i="1"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seen</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it, and testify to it and proclaim to you the eternal life, which was with the Father and was </a:t>
            </a:r>
            <a:r>
              <a:rPr lang="en-US" sz="2800" b="1" i="1"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made manifest to us</a:t>
            </a:r>
            <a:r>
              <a:rPr lang="en-US" sz="2800" i="1"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3</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that which we have </a:t>
            </a:r>
            <a:r>
              <a:rPr lang="en-US" sz="2800" b="1" i="1"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seen</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and </a:t>
            </a:r>
            <a:r>
              <a:rPr lang="en-US" sz="2800" b="1" i="1"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heard</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we proclaim also to you, so that you too may have fellowship with us; and indeed our fellowship is with the Father and with his Son Jesus Christ. </a:t>
            </a:r>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4</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And we are writing these things so that our joy may be complete. </a:t>
            </a:r>
            <a:r>
              <a:rPr lang="en-US" sz="280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rPr>
              <a:t>(1 John 1:1-4 )</a:t>
            </a:r>
            <a:endParaRPr lang="en-US" altLang="en-US" sz="280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73828141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94778"/>
          </a:xfrm>
        </p:spPr>
        <p:txBody>
          <a:bodyPr vert="horz" lIns="91440" tIns="45720" rIns="91440" bIns="45720" rtlCol="0" anchor="ctr">
            <a:noAutofit/>
          </a:bodyPr>
          <a:lstStyle/>
          <a:p>
            <a:pPr algn="l">
              <a:lnSpc>
                <a:spcPct val="90000"/>
              </a:lnSpc>
            </a:pPr>
            <a:r>
              <a:rPr lang="en-US" sz="2800" dirty="0">
                <a:ln w="6600">
                  <a:noFill/>
                  <a:prstDash val="solid"/>
                </a:ln>
                <a:effectLst/>
                <a:latin typeface="+mn-lt"/>
              </a:rPr>
              <a:t>Let’s take a quick look at the words used in 1 John 1:1-3 to portray the tangible reality of Jesus appearance as a man:</a:t>
            </a: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934023"/>
            <a:ext cx="8229600" cy="5554646"/>
          </a:xfrm>
        </p:spPr>
        <p:txBody>
          <a:bodyPr>
            <a:normAutofit lnSpcReduction="10000"/>
          </a:bodyPr>
          <a:lstStyle/>
          <a:p>
            <a:pPr>
              <a:lnSpc>
                <a:spcPct val="80000"/>
              </a:lnSpc>
            </a:pPr>
            <a:r>
              <a:rPr lang="en-US" altLang="en-US" sz="3200" dirty="0"/>
              <a:t>We are told that Jesus: </a:t>
            </a:r>
          </a:p>
          <a:p>
            <a:pPr lvl="1">
              <a:lnSpc>
                <a:spcPct val="80000"/>
              </a:lnSpc>
            </a:pPr>
            <a:r>
              <a:rPr lang="en-US" altLang="en-US" sz="2800" dirty="0"/>
              <a:t>Was </a:t>
            </a:r>
            <a:r>
              <a:rPr lang="en-US" altLang="en-US" sz="2800" b="1" i="1" dirty="0"/>
              <a:t>heard</a:t>
            </a:r>
            <a:r>
              <a:rPr lang="en-US" altLang="en-US" sz="2800" dirty="0"/>
              <a:t> (</a:t>
            </a:r>
            <a:r>
              <a:rPr lang="en-US" altLang="en-US" sz="2800" i="1" dirty="0" err="1">
                <a:latin typeface="Times New Roman" panose="02020603050405020304" pitchFamily="18" charset="0"/>
              </a:rPr>
              <a:t>akouo</a:t>
            </a:r>
            <a:r>
              <a:rPr lang="en-US" altLang="en-US" sz="2800" dirty="0"/>
              <a:t>, hence acoustic – heard talking, praying, questioning, preaching, denouncing, crying out); </a:t>
            </a:r>
          </a:p>
          <a:p>
            <a:pPr lvl="1">
              <a:lnSpc>
                <a:spcPct val="80000"/>
              </a:lnSpc>
            </a:pPr>
            <a:r>
              <a:rPr lang="en-US" altLang="en-US" sz="2800" i="1" dirty="0"/>
              <a:t>Was </a:t>
            </a:r>
            <a:r>
              <a:rPr lang="en-US" altLang="en-US" sz="2800" b="1" i="1" dirty="0"/>
              <a:t>seen</a:t>
            </a:r>
            <a:r>
              <a:rPr lang="en-US" altLang="en-US" sz="2800" i="1" dirty="0"/>
              <a:t> with our eyes</a:t>
            </a:r>
            <a:r>
              <a:rPr lang="en-US" altLang="en-US" sz="2800" dirty="0"/>
              <a:t> (</a:t>
            </a:r>
            <a:r>
              <a:rPr lang="en-US" altLang="en-US" sz="2800" i="1" dirty="0" err="1">
                <a:latin typeface="Times New Roman" panose="02020603050405020304" pitchFamily="18" charset="0"/>
              </a:rPr>
              <a:t>ophthalmos</a:t>
            </a:r>
            <a:r>
              <a:rPr lang="en-US" altLang="en-US" sz="2800" dirty="0"/>
              <a:t>, hence ophthalmologist -- seen walking, smiling, angry, weary, sweating, bleeding); </a:t>
            </a:r>
          </a:p>
          <a:p>
            <a:pPr lvl="1">
              <a:lnSpc>
                <a:spcPct val="80000"/>
              </a:lnSpc>
            </a:pPr>
            <a:r>
              <a:rPr lang="en-US" altLang="en-US" sz="2800" i="1" dirty="0"/>
              <a:t>Was </a:t>
            </a:r>
            <a:r>
              <a:rPr lang="en-US" altLang="en-US" sz="2800" b="1" i="1" dirty="0"/>
              <a:t>looked upon</a:t>
            </a:r>
            <a:r>
              <a:rPr lang="en-US" altLang="en-US" sz="2800" dirty="0"/>
              <a:t> (</a:t>
            </a:r>
            <a:r>
              <a:rPr lang="en-US" altLang="en-US" sz="2800" i="1" dirty="0" err="1">
                <a:latin typeface="Times New Roman" panose="02020603050405020304" pitchFamily="18" charset="0"/>
              </a:rPr>
              <a:t>theaomai</a:t>
            </a:r>
            <a:r>
              <a:rPr lang="en-US" altLang="en-US" sz="2800" i="1" dirty="0"/>
              <a:t>,</a:t>
            </a:r>
            <a:r>
              <a:rPr lang="en-US" altLang="en-US" sz="2800" dirty="0"/>
              <a:t> hence theater -- viewed, contemplated); </a:t>
            </a:r>
          </a:p>
          <a:p>
            <a:pPr lvl="1">
              <a:lnSpc>
                <a:spcPct val="80000"/>
              </a:lnSpc>
            </a:pPr>
            <a:r>
              <a:rPr lang="en-US" altLang="en-US" sz="2800" i="1" dirty="0"/>
              <a:t>Was </a:t>
            </a:r>
            <a:r>
              <a:rPr lang="en-US" altLang="en-US" sz="2800" b="1" i="1" dirty="0"/>
              <a:t>touched</a:t>
            </a:r>
            <a:r>
              <a:rPr lang="en-US" altLang="en-US" sz="2800" dirty="0"/>
              <a:t>  (</a:t>
            </a:r>
            <a:r>
              <a:rPr lang="en-US" altLang="en-US" sz="2800" i="1" dirty="0" err="1">
                <a:latin typeface="Times New Roman" panose="02020603050405020304" pitchFamily="18" charset="0"/>
              </a:rPr>
              <a:t>pselaphao</a:t>
            </a:r>
            <a:r>
              <a:rPr lang="en-US" altLang="en-US" sz="2800" dirty="0"/>
              <a:t>, to handle -- compare Luke 5:13; Matthew 14:31; John 13:25; Luke 24:39; John 20:27); </a:t>
            </a:r>
          </a:p>
          <a:p>
            <a:pPr lvl="1">
              <a:lnSpc>
                <a:spcPct val="80000"/>
              </a:lnSpc>
            </a:pPr>
            <a:r>
              <a:rPr lang="en-US" altLang="en-US" sz="2800" i="1" dirty="0"/>
              <a:t>Was </a:t>
            </a:r>
            <a:r>
              <a:rPr lang="en-US" altLang="en-US" sz="2800" b="1" i="1" dirty="0"/>
              <a:t>made manifest </a:t>
            </a:r>
            <a:r>
              <a:rPr lang="en-US" altLang="en-US" sz="2800" dirty="0"/>
              <a:t>(</a:t>
            </a:r>
            <a:r>
              <a:rPr lang="en-US" altLang="en-US" sz="2800" i="1" dirty="0" err="1">
                <a:latin typeface="Times New Roman" panose="02020603050405020304" pitchFamily="18" charset="0"/>
              </a:rPr>
              <a:t>phaneroo</a:t>
            </a:r>
            <a:r>
              <a:rPr lang="en-US" altLang="en-US" sz="2800" dirty="0"/>
              <a:t>, </a:t>
            </a:r>
            <a:r>
              <a:rPr lang="en-US" sz="2800" dirty="0"/>
              <a:t>become known, be shown, be in true character (2Cor. 5:11); appear, become visible, be revealed (Jn. 21:14; 1Tim. 3:16) </a:t>
            </a:r>
          </a:p>
        </p:txBody>
      </p:sp>
      <p:sp>
        <p:nvSpPr>
          <p:cNvPr id="4" name="TextBox 3">
            <a:extLst>
              <a:ext uri="{FF2B5EF4-FFF2-40B4-BE49-F238E27FC236}">
                <a16:creationId xmlns:a16="http://schemas.microsoft.com/office/drawing/2014/main" id="{32066C1E-BD6E-442D-9BB1-4733DA9BDAE4}"/>
              </a:ext>
            </a:extLst>
          </p:cNvPr>
          <p:cNvSpPr txBox="1"/>
          <p:nvPr/>
        </p:nvSpPr>
        <p:spPr>
          <a:xfrm>
            <a:off x="0" y="6488668"/>
            <a:ext cx="9144000" cy="369332"/>
          </a:xfrm>
          <a:prstGeom prst="rect">
            <a:avLst/>
          </a:prstGeom>
          <a:noFill/>
        </p:spPr>
        <p:txBody>
          <a:bodyPr wrap="square" rtlCol="0">
            <a:spAutoFit/>
          </a:bodyPr>
          <a:lstStyle/>
          <a:p>
            <a:pPr>
              <a:defRPr/>
            </a:pPr>
            <a:r>
              <a:rPr lang="en-US" dirty="0">
                <a:solidFill>
                  <a:srgbClr val="000000"/>
                </a:solidFill>
                <a:latin typeface="Coronet"/>
                <a:hlinkClick r:id="rId5"/>
              </a:rPr>
              <a:t>https://www.wikiwand.com/en/Greek_minuscule</a:t>
            </a:r>
            <a:r>
              <a:rPr lang="en-US" dirty="0">
                <a:solidFill>
                  <a:srgbClr val="000000"/>
                </a:solidFill>
                <a:latin typeface="Coronet"/>
              </a:rPr>
              <a:t> </a:t>
            </a:r>
          </a:p>
        </p:txBody>
      </p:sp>
    </p:spTree>
    <p:extLst>
      <p:ext uri="{BB962C8B-B14F-4D97-AF65-F5344CB8AC3E}">
        <p14:creationId xmlns:p14="http://schemas.microsoft.com/office/powerpoint/2010/main" val="7105078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2"/>
            <a:ext cx="9144000" cy="1432427"/>
          </a:xfrm>
        </p:spPr>
        <p:txBody>
          <a:bodyPr/>
          <a:lstStyle/>
          <a:p>
            <a:pPr algn="l"/>
            <a:r>
              <a:rPr lang="en-US" altLang="en-US" sz="2800" dirty="0">
                <a:latin typeface="Calibri" panose="020F0502020204030204" pitchFamily="34" charset="0"/>
                <a:cs typeface="Calibri" panose="020F0502020204030204" pitchFamily="34" charset="0"/>
              </a:rPr>
              <a:t>As we observed earlier, Jesus is referred to by John as the </a:t>
            </a:r>
            <a:r>
              <a:rPr lang="en-US" altLang="en-US" sz="2800" i="1" dirty="0">
                <a:solidFill>
                  <a:srgbClr val="0000FF"/>
                </a:solidFill>
                <a:latin typeface="Cambria" panose="02040503050406030204" pitchFamily="18" charset="0"/>
                <a:ea typeface="Cambria" panose="02040503050406030204" pitchFamily="18" charset="0"/>
                <a:cs typeface="+mn-cs"/>
              </a:rPr>
              <a:t>word of </a:t>
            </a:r>
            <a:r>
              <a:rPr lang="en-US" altLang="en-US" sz="2800" b="1" i="1" dirty="0">
                <a:solidFill>
                  <a:srgbClr val="0000FF"/>
                </a:solidFill>
                <a:latin typeface="Cambria" panose="02040503050406030204" pitchFamily="18" charset="0"/>
                <a:ea typeface="Cambria" panose="02040503050406030204" pitchFamily="18" charset="0"/>
                <a:cs typeface="+mn-cs"/>
              </a:rPr>
              <a:t>life</a:t>
            </a:r>
            <a:r>
              <a:rPr lang="en-US" altLang="en-US" sz="2800" dirty="0">
                <a:latin typeface="Calibri" panose="020F0502020204030204" pitchFamily="34" charset="0"/>
                <a:cs typeface="Calibri" panose="020F0502020204030204" pitchFamily="34" charset="0"/>
              </a:rPr>
              <a:t>, </a:t>
            </a:r>
            <a:r>
              <a:rPr lang="en-US" altLang="en-US" sz="2800" i="1" dirty="0">
                <a:solidFill>
                  <a:srgbClr val="0000FF"/>
                </a:solidFill>
                <a:latin typeface="Cambria" panose="02040503050406030204" pitchFamily="18" charset="0"/>
                <a:ea typeface="Cambria" panose="02040503050406030204" pitchFamily="18" charset="0"/>
                <a:cs typeface="+mn-cs"/>
              </a:rPr>
              <a:t>the </a:t>
            </a:r>
            <a:r>
              <a:rPr lang="en-US" altLang="en-US" sz="2800" b="1" i="1" dirty="0">
                <a:solidFill>
                  <a:srgbClr val="0000FF"/>
                </a:solidFill>
                <a:latin typeface="Cambria" panose="02040503050406030204" pitchFamily="18" charset="0"/>
                <a:ea typeface="Cambria" panose="02040503050406030204" pitchFamily="18" charset="0"/>
                <a:cs typeface="+mn-cs"/>
              </a:rPr>
              <a:t>life</a:t>
            </a:r>
            <a:r>
              <a:rPr lang="en-US" altLang="en-US" sz="2800" dirty="0">
                <a:latin typeface="Calibri" panose="020F0502020204030204" pitchFamily="34" charset="0"/>
                <a:cs typeface="Calibri" panose="020F0502020204030204" pitchFamily="34" charset="0"/>
              </a:rPr>
              <a:t>, and </a:t>
            </a:r>
            <a:r>
              <a:rPr lang="en-US" altLang="en-US" sz="2800" i="1" dirty="0">
                <a:solidFill>
                  <a:srgbClr val="0000FF"/>
                </a:solidFill>
                <a:latin typeface="Cambria" panose="02040503050406030204" pitchFamily="18" charset="0"/>
                <a:ea typeface="Cambria" panose="02040503050406030204" pitchFamily="18" charset="0"/>
                <a:cs typeface="+mn-cs"/>
              </a:rPr>
              <a:t>the eternal </a:t>
            </a:r>
            <a:r>
              <a:rPr lang="en-US" altLang="en-US" sz="2800" b="1" i="1" dirty="0">
                <a:solidFill>
                  <a:srgbClr val="0000FF"/>
                </a:solidFill>
                <a:latin typeface="Cambria" panose="02040503050406030204" pitchFamily="18" charset="0"/>
                <a:ea typeface="Cambria" panose="02040503050406030204" pitchFamily="18" charset="0"/>
                <a:cs typeface="+mn-cs"/>
              </a:rPr>
              <a:t>life</a:t>
            </a:r>
            <a:r>
              <a:rPr lang="en-US" altLang="en-US" sz="2800" dirty="0">
                <a:latin typeface="Calibri" panose="020F0502020204030204" pitchFamily="34" charset="0"/>
                <a:cs typeface="Calibri" panose="020F0502020204030204" pitchFamily="34" charset="0"/>
              </a:rPr>
              <a:t>. What is the significance of these titles as the relate to Jesus?</a:t>
            </a:r>
            <a:endParaRPr lang="en-US" altLang="en-US" sz="4800" b="1" dirty="0">
              <a:latin typeface="Cambria" panose="02040503050406030204" pitchFamily="18" charset="0"/>
              <a:ea typeface="Cambria" panose="02040503050406030204" pitchFamily="18"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35616" y="1585483"/>
            <a:ext cx="8213902" cy="5203839"/>
          </a:xfrm>
          <a:effectLst/>
        </p:spPr>
        <p:txBody>
          <a:bodyPr>
            <a:normAutofit lnSpcReduction="10000"/>
          </a:bodyPr>
          <a:lstStyle/>
          <a:p>
            <a:pPr algn="just"/>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1</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i="1"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That which was from the beginning, which </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we have heard, which we have seen with our eyes, which we looked upon and have touched with our hands, concerning </a:t>
            </a:r>
            <a:r>
              <a:rPr lang="en-US" sz="2800" b="1" i="1"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the</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1" i="1" u="none" strike="noStrike" baseline="0"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word of life</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2</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1" i="1"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the life </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was made manifest, and we have seen it, and testify to it and proclaim to you </a:t>
            </a:r>
            <a:r>
              <a:rPr lang="en-US" sz="2800" b="1" i="1"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the eternal life</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which was with the Father and was made manifest to us-- </a:t>
            </a:r>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3</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that which we have seen and heard we proclaim also to you, so that you too may have fellowship with us; and indeed our fellowship is with the Father and with his Son Jesus Christ. </a:t>
            </a:r>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4</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And we are writing these things so that our joy may be complete. </a:t>
            </a:r>
            <a:r>
              <a:rPr lang="en-US" sz="280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rPr>
              <a:t>(1 John 1:1-4 )</a:t>
            </a:r>
            <a:endParaRPr lang="en-US" altLang="en-US" sz="280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02231617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004663"/>
          </a:xfrm>
        </p:spPr>
        <p:txBody>
          <a:bodyPr vert="horz" lIns="91440" tIns="45720" rIns="91440" bIns="45720" rtlCol="0" anchor="ctr">
            <a:noAutofit/>
          </a:bodyPr>
          <a:lstStyle/>
          <a:p>
            <a:pPr>
              <a:lnSpc>
                <a:spcPct val="90000"/>
              </a:lnSpc>
            </a:pPr>
            <a:r>
              <a:rPr lang="en-US" altLang="en-US" sz="4000" b="1" dirty="0"/>
              <a:t>A Short Explanation of Some of the Titles Used by John Concerning Jesus</a:t>
            </a:r>
            <a:endParaRPr lang="en-US" sz="4000" b="1" dirty="0">
              <a:ln w="6600">
                <a:noFill/>
                <a:prstDash val="solid"/>
              </a:ln>
              <a:effectLst/>
              <a:latin typeface="+mn-l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22397"/>
            <a:ext cx="8229600" cy="5366272"/>
          </a:xfrm>
        </p:spPr>
        <p:txBody>
          <a:bodyPr>
            <a:normAutofit fontScale="85000" lnSpcReduction="10000"/>
          </a:bodyPr>
          <a:lstStyle/>
          <a:p>
            <a:pPr>
              <a:lnSpc>
                <a:spcPct val="80000"/>
              </a:lnSpc>
            </a:pPr>
            <a:r>
              <a:rPr lang="en-US" altLang="en-US" sz="3200" b="1" dirty="0"/>
              <a:t>The word (</a:t>
            </a:r>
            <a:r>
              <a:rPr lang="en-US" altLang="en-US" sz="3200" dirty="0"/>
              <a:t>of life</a:t>
            </a:r>
            <a:r>
              <a:rPr lang="en-US" altLang="en-US" sz="3200" b="1" dirty="0"/>
              <a:t>)</a:t>
            </a:r>
            <a:r>
              <a:rPr lang="en-US" altLang="en-US" sz="3200" dirty="0"/>
              <a:t> (</a:t>
            </a:r>
            <a:r>
              <a:rPr lang="en-US" altLang="en-US" sz="3200" i="1" dirty="0">
                <a:latin typeface="Cambria" panose="02040503050406030204" pitchFamily="18" charset="0"/>
                <a:ea typeface="Cambria" panose="02040503050406030204" pitchFamily="18" charset="0"/>
              </a:rPr>
              <a:t>logos</a:t>
            </a:r>
            <a:r>
              <a:rPr lang="en-US" altLang="en-US" sz="3200" dirty="0"/>
              <a:t>)– Essentially a word is an expression of revelation and/or communication. The spoken or written word reveals and communicates what is in the mind of the speaker. In the incarnation, </a:t>
            </a:r>
            <a:r>
              <a:rPr lang="en-US" altLang="en-US" sz="3200" b="1" i="1" dirty="0"/>
              <a:t>the</a:t>
            </a:r>
            <a:r>
              <a:rPr lang="en-US" altLang="en-US" sz="3200" dirty="0"/>
              <a:t> </a:t>
            </a:r>
            <a:r>
              <a:rPr lang="en-US" altLang="en-US" sz="3200" b="1" i="1" dirty="0"/>
              <a:t>Word</a:t>
            </a:r>
            <a:r>
              <a:rPr lang="en-US" altLang="en-US" sz="3200" dirty="0"/>
              <a:t> (i.e. Jesus), who is in essence Deity, took on human flesh. Prior to that event no one had ever seen God, but in the incarnation the Word revealed God to men. (cf. John 1:1)</a:t>
            </a:r>
          </a:p>
          <a:p>
            <a:pPr>
              <a:lnSpc>
                <a:spcPct val="80000"/>
              </a:lnSpc>
            </a:pPr>
            <a:r>
              <a:rPr lang="en-US" altLang="en-US" sz="3200" b="1" dirty="0"/>
              <a:t>The life</a:t>
            </a:r>
            <a:r>
              <a:rPr lang="en-US" altLang="en-US" sz="3200" dirty="0"/>
              <a:t> (</a:t>
            </a:r>
            <a:r>
              <a:rPr lang="en-US" altLang="en-US" sz="3200" i="1" dirty="0" err="1">
                <a:latin typeface="Cambria" panose="02040503050406030204" pitchFamily="18" charset="0"/>
                <a:ea typeface="Cambria" panose="02040503050406030204" pitchFamily="18" charset="0"/>
              </a:rPr>
              <a:t>zoe</a:t>
            </a:r>
            <a:r>
              <a:rPr lang="en-US" altLang="en-US" sz="3200" dirty="0"/>
              <a:t>) – Jesus is not only the source of life but life itself. (cf. John 1:4)</a:t>
            </a:r>
          </a:p>
          <a:p>
            <a:pPr>
              <a:lnSpc>
                <a:spcPct val="80000"/>
              </a:lnSpc>
            </a:pPr>
            <a:r>
              <a:rPr lang="en-US" altLang="en-US" sz="3200" b="1" dirty="0"/>
              <a:t>The eternal (</a:t>
            </a:r>
            <a:r>
              <a:rPr lang="en-US" altLang="en-US" sz="3200" dirty="0"/>
              <a:t>life</a:t>
            </a:r>
            <a:r>
              <a:rPr lang="en-US" altLang="en-US" sz="3200" b="1" dirty="0"/>
              <a:t>) (</a:t>
            </a:r>
            <a:r>
              <a:rPr lang="en-US" altLang="en-US" sz="3200" i="1" dirty="0" err="1">
                <a:latin typeface="Cambria" panose="02040503050406030204" pitchFamily="18" charset="0"/>
                <a:ea typeface="Cambria" panose="02040503050406030204" pitchFamily="18" charset="0"/>
              </a:rPr>
              <a:t>aionios</a:t>
            </a:r>
            <a:r>
              <a:rPr lang="en-US" altLang="en-US" sz="3200" b="1" dirty="0"/>
              <a:t>)</a:t>
            </a:r>
            <a:r>
              <a:rPr lang="en-US" altLang="en-US" sz="3200" dirty="0"/>
              <a:t> – In the New Testament this word always refers to that which, like God, is eternal. It is both quantitative and qualitative, referring to length of life as well as kind of life. It is unending life, but it is a life characterized by such qualities as spirituality, glory, abundance, holiness and love. In Christ this life is personified. He </a:t>
            </a:r>
            <a:r>
              <a:rPr lang="en-US" altLang="en-US" sz="3200" b="1" i="1" dirty="0"/>
              <a:t>is</a:t>
            </a:r>
            <a:r>
              <a:rPr lang="en-US" altLang="en-US" sz="3200" dirty="0"/>
              <a:t> eternal life.</a:t>
            </a:r>
          </a:p>
        </p:txBody>
      </p:sp>
      <p:sp>
        <p:nvSpPr>
          <p:cNvPr id="4" name="TextBox 3">
            <a:extLst>
              <a:ext uri="{FF2B5EF4-FFF2-40B4-BE49-F238E27FC236}">
                <a16:creationId xmlns:a16="http://schemas.microsoft.com/office/drawing/2014/main" id="{32066C1E-BD6E-442D-9BB1-4733DA9BDAE4}"/>
              </a:ext>
            </a:extLst>
          </p:cNvPr>
          <p:cNvSpPr txBox="1"/>
          <p:nvPr/>
        </p:nvSpPr>
        <p:spPr>
          <a:xfrm>
            <a:off x="0" y="6488668"/>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800" dirty="0"/>
              <a:t>Donald W. Burdick, </a:t>
            </a:r>
            <a:r>
              <a:rPr lang="en-US" altLang="en-US" sz="1800" i="1" dirty="0"/>
              <a:t>The Epistles of John</a:t>
            </a:r>
            <a:r>
              <a:rPr lang="en-US" altLang="en-US" sz="1800" dirty="0"/>
              <a:t>, Moody Press, 1970, p.19-20</a:t>
            </a:r>
            <a:endParaRPr kumimoji="0" lang="en-US" sz="1800" b="0"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6806445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2"/>
            <a:ext cx="9144000" cy="1628650"/>
          </a:xfrm>
        </p:spPr>
        <p:txBody>
          <a:bodyPr/>
          <a:lstStyle/>
          <a:p>
            <a:pPr algn="l"/>
            <a:r>
              <a:rPr lang="en-US" altLang="en-US" sz="3200" dirty="0">
                <a:latin typeface="Calibri" panose="020F0502020204030204" pitchFamily="34" charset="0"/>
                <a:cs typeface="Calibri" panose="020F0502020204030204" pitchFamily="34" charset="0"/>
              </a:rPr>
              <a:t>When John speaks of his observation and eyewitness proclamation of Jesus Christ, he speaks in the first person plural (“</a:t>
            </a:r>
            <a:r>
              <a:rPr lang="en-US" altLang="en-US" sz="3200" i="1" dirty="0">
                <a:solidFill>
                  <a:srgbClr val="0000FF"/>
                </a:solidFill>
                <a:latin typeface="Cambria" panose="02040503050406030204" pitchFamily="18" charset="0"/>
                <a:ea typeface="Cambria" panose="02040503050406030204" pitchFamily="18" charset="0"/>
                <a:cs typeface="+mn-cs"/>
              </a:rPr>
              <a:t>we</a:t>
            </a:r>
            <a:r>
              <a:rPr lang="en-US" altLang="en-US" sz="3200" dirty="0">
                <a:latin typeface="Calibri" panose="020F0502020204030204" pitchFamily="34" charset="0"/>
                <a:cs typeface="Calibri" panose="020F0502020204030204" pitchFamily="34" charset="0"/>
              </a:rPr>
              <a:t>”, “</a:t>
            </a:r>
            <a:r>
              <a:rPr lang="en-US" altLang="en-US" sz="3200" i="1" dirty="0">
                <a:solidFill>
                  <a:srgbClr val="0000FF"/>
                </a:solidFill>
                <a:latin typeface="Cambria" panose="02040503050406030204" pitchFamily="18" charset="0"/>
                <a:ea typeface="Cambria" panose="02040503050406030204" pitchFamily="18" charset="0"/>
                <a:cs typeface="+mn-cs"/>
              </a:rPr>
              <a:t>our</a:t>
            </a:r>
            <a:r>
              <a:rPr lang="en-US" altLang="en-US" sz="3200" dirty="0">
                <a:latin typeface="Calibri" panose="020F0502020204030204" pitchFamily="34" charset="0"/>
                <a:cs typeface="Calibri" panose="020F0502020204030204" pitchFamily="34" charset="0"/>
              </a:rPr>
              <a:t>”, “</a:t>
            </a:r>
            <a:r>
              <a:rPr lang="en-US" altLang="en-US" sz="3200" i="1" dirty="0">
                <a:solidFill>
                  <a:srgbClr val="0000FF"/>
                </a:solidFill>
                <a:latin typeface="Cambria" panose="02040503050406030204" pitchFamily="18" charset="0"/>
                <a:ea typeface="Cambria" panose="02040503050406030204" pitchFamily="18" charset="0"/>
                <a:cs typeface="+mn-cs"/>
              </a:rPr>
              <a:t>us</a:t>
            </a:r>
            <a:r>
              <a:rPr lang="en-US" altLang="en-US" sz="3200" dirty="0">
                <a:latin typeface="Calibri" panose="020F0502020204030204" pitchFamily="34" charset="0"/>
                <a:cs typeface="Calibri" panose="020F0502020204030204" pitchFamily="34" charset="0"/>
              </a:rPr>
              <a:t>”)</a:t>
            </a:r>
            <a:endParaRPr lang="en-US" altLang="en-US" sz="5400" b="1" dirty="0">
              <a:latin typeface="Cambria" panose="02040503050406030204" pitchFamily="18" charset="0"/>
              <a:ea typeface="Cambria" panose="02040503050406030204" pitchFamily="18"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35616" y="1766009"/>
            <a:ext cx="8213902" cy="5023313"/>
          </a:xfrm>
          <a:effectLst/>
        </p:spPr>
        <p:txBody>
          <a:bodyPr>
            <a:normAutofit lnSpcReduction="10000"/>
          </a:bodyPr>
          <a:lstStyle/>
          <a:p>
            <a:pPr algn="just"/>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1</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i="1"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That which was from the beginning</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which </a:t>
            </a:r>
            <a:r>
              <a:rPr lang="en-US" sz="2800" b="1" i="1"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we</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have heard, which </a:t>
            </a:r>
            <a:r>
              <a:rPr lang="en-US" sz="2800" b="1" i="1"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we</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have seen with </a:t>
            </a:r>
            <a:r>
              <a:rPr lang="en-US" sz="2800" b="1" i="1"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our</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eyes, which </a:t>
            </a:r>
            <a:r>
              <a:rPr lang="en-US" sz="2800" b="1" i="1"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we</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looked upon and have touched with </a:t>
            </a:r>
            <a:r>
              <a:rPr lang="en-US" sz="2800" b="1" i="1"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our</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hands, concerning the word of life-- </a:t>
            </a:r>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2</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the life was made manifest, and </a:t>
            </a:r>
            <a:r>
              <a:rPr lang="en-US" sz="2800" b="1" i="1"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we</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have seen it, and testify to it and proclaim to you the eternal life, which was with the Father and was made manifest to </a:t>
            </a:r>
            <a:r>
              <a:rPr lang="en-US" sz="2800" b="1" i="1"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us</a:t>
            </a:r>
            <a:r>
              <a:rPr lang="en-US" sz="280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a:t>
            </a:r>
            <a:r>
              <a:rPr lang="en-US" sz="280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3</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that which </a:t>
            </a:r>
            <a:r>
              <a:rPr lang="en-US" sz="2800" b="1" i="1"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we</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have seen and heard </a:t>
            </a:r>
            <a:r>
              <a:rPr lang="en-US" sz="2800" b="1" i="1"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we</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proclaim also to you, so that you too may have fellowship with us; and indeed </a:t>
            </a:r>
            <a:r>
              <a:rPr lang="en-US" sz="2800" b="1" i="1"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our</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fellowship is with the Father and with his Son Jesus Christ. </a:t>
            </a:r>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4</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And </a:t>
            </a:r>
            <a:r>
              <a:rPr lang="en-US" sz="2800" b="1" i="1"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we</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are writing these things so that </a:t>
            </a:r>
            <a:r>
              <a:rPr lang="en-US" sz="2800" b="1" i="1"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our</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joy may be complete. </a:t>
            </a:r>
            <a:r>
              <a:rPr lang="en-US" sz="280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rPr>
              <a:t>(1 John 1:1-4 )</a:t>
            </a:r>
            <a:endParaRPr lang="en-US" altLang="en-US" sz="280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71117004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2"/>
            <a:ext cx="9144000" cy="1887665"/>
          </a:xfrm>
        </p:spPr>
        <p:txBody>
          <a:bodyPr/>
          <a:lstStyle/>
          <a:p>
            <a:pPr algn="l"/>
            <a:r>
              <a:rPr lang="en-US" altLang="en-US" sz="3200" dirty="0">
                <a:latin typeface="Calibri" panose="020F0502020204030204" pitchFamily="34" charset="0"/>
                <a:cs typeface="Calibri" panose="020F0502020204030204" pitchFamily="34" charset="0"/>
              </a:rPr>
              <a:t>The “</a:t>
            </a:r>
            <a:r>
              <a:rPr lang="en-US" altLang="en-US" sz="3200" i="1" dirty="0">
                <a:solidFill>
                  <a:srgbClr val="0000FF"/>
                </a:solidFill>
                <a:latin typeface="Cambria" panose="02040503050406030204" pitchFamily="18" charset="0"/>
                <a:ea typeface="Cambria" panose="02040503050406030204" pitchFamily="18" charset="0"/>
                <a:cs typeface="+mn-cs"/>
              </a:rPr>
              <a:t>we</a:t>
            </a:r>
            <a:r>
              <a:rPr lang="en-US" altLang="en-US" sz="3200" dirty="0">
                <a:latin typeface="Calibri" panose="020F0502020204030204" pitchFamily="34" charset="0"/>
                <a:cs typeface="Calibri" panose="020F0502020204030204" pitchFamily="34" charset="0"/>
              </a:rPr>
              <a:t>” who saw Jesus and proclaimed Him based on eyewitness observation does </a:t>
            </a:r>
            <a:r>
              <a:rPr lang="en-US" altLang="en-US" sz="3200" b="1" i="1" dirty="0">
                <a:latin typeface="Calibri" panose="020F0502020204030204" pitchFamily="34" charset="0"/>
                <a:cs typeface="Calibri" panose="020F0502020204030204" pitchFamily="34" charset="0"/>
              </a:rPr>
              <a:t>not</a:t>
            </a:r>
            <a:r>
              <a:rPr lang="en-US" altLang="en-US" sz="3200" dirty="0">
                <a:latin typeface="Calibri" panose="020F0502020204030204" pitchFamily="34" charset="0"/>
                <a:cs typeface="Calibri" panose="020F0502020204030204" pitchFamily="34" charset="0"/>
              </a:rPr>
              <a:t> include John’s readers whom he addresses as “</a:t>
            </a:r>
            <a:r>
              <a:rPr lang="en-US" altLang="en-US" sz="3200" i="1" dirty="0">
                <a:solidFill>
                  <a:srgbClr val="0000FF"/>
                </a:solidFill>
                <a:latin typeface="Cambria" panose="02040503050406030204" pitchFamily="18" charset="0"/>
                <a:ea typeface="Cambria" panose="02040503050406030204" pitchFamily="18" charset="0"/>
                <a:cs typeface="+mn-cs"/>
              </a:rPr>
              <a:t>you</a:t>
            </a:r>
            <a:r>
              <a:rPr lang="en-US" altLang="en-US" sz="3200" dirty="0">
                <a:latin typeface="Calibri" panose="020F0502020204030204" pitchFamily="34" charset="0"/>
                <a:cs typeface="Calibri" panose="020F0502020204030204" pitchFamily="34" charset="0"/>
              </a:rPr>
              <a:t>” (second person plural).</a:t>
            </a:r>
            <a:endParaRPr lang="en-US" altLang="en-US" sz="5400" b="1" dirty="0">
              <a:latin typeface="Cambria" panose="02040503050406030204" pitchFamily="18" charset="0"/>
              <a:ea typeface="Cambria" panose="02040503050406030204" pitchFamily="18"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35616" y="1950458"/>
            <a:ext cx="8213902" cy="4838864"/>
          </a:xfrm>
          <a:effectLst/>
        </p:spPr>
        <p:txBody>
          <a:bodyPr>
            <a:normAutofit lnSpcReduction="10000"/>
          </a:bodyPr>
          <a:lstStyle/>
          <a:p>
            <a:pPr algn="just"/>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1</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i="1"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That which was from the beginning, which we have heard, which we have seen with our eyes</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which we looked upon and have touched with our hands, concerning the word of life-- </a:t>
            </a:r>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2</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the life was made manifest, and we have seen it, and testify to it and proclaim to </a:t>
            </a:r>
            <a:r>
              <a:rPr lang="en-US" sz="2800" b="1" i="1"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you</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the eternal life, which was with the Father and was made manifest to us-- </a:t>
            </a:r>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3</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that which we have seen and heard we proclaim also to </a:t>
            </a:r>
            <a:r>
              <a:rPr lang="en-US" sz="2800" b="1" i="1"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you</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so that </a:t>
            </a:r>
            <a:r>
              <a:rPr lang="en-US" sz="2800" b="1" i="1"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you</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too may have fellowship with us; and indeed our fellowship is with the Father and with his Son Jesus Christ. </a:t>
            </a:r>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4</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And we are writing these things so that our joy may be complete. </a:t>
            </a:r>
            <a:r>
              <a:rPr lang="en-US" sz="280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rPr>
              <a:t>(1 John 1:1-4 )</a:t>
            </a:r>
            <a:endParaRPr lang="en-US" altLang="en-US" sz="280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46152891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898703"/>
          </a:xfrm>
        </p:spPr>
        <p:txBody>
          <a:bodyPr vert="horz" lIns="91440" tIns="45720" rIns="91440" bIns="45720" rtlCol="0" anchor="ctr">
            <a:noAutofit/>
          </a:bodyPr>
          <a:lstStyle/>
          <a:p>
            <a:pPr algn="l">
              <a:lnSpc>
                <a:spcPct val="90000"/>
              </a:lnSpc>
            </a:pPr>
            <a:r>
              <a:rPr lang="en-US" altLang="en-US" sz="2800" dirty="0"/>
              <a:t>So </a:t>
            </a:r>
            <a:r>
              <a:rPr lang="en-US" altLang="en-US" sz="2800" b="1" i="1" dirty="0"/>
              <a:t>who</a:t>
            </a:r>
            <a:r>
              <a:rPr lang="en-US" altLang="en-US" sz="2800" dirty="0"/>
              <a:t>, besides John, is included in the “</a:t>
            </a:r>
            <a:r>
              <a:rPr lang="en-US" altLang="en-US" sz="2800" i="1" dirty="0">
                <a:solidFill>
                  <a:srgbClr val="0000FF"/>
                </a:solidFill>
                <a:latin typeface="Cambria" panose="02040503050406030204" pitchFamily="18" charset="0"/>
                <a:ea typeface="Cambria" panose="02040503050406030204" pitchFamily="18" charset="0"/>
                <a:cs typeface="+mn-cs"/>
              </a:rPr>
              <a:t>we</a:t>
            </a:r>
            <a:r>
              <a:rPr lang="en-US" altLang="en-US" sz="2800" dirty="0"/>
              <a:t>” who saw Jesus and then proclaimed him to others?</a:t>
            </a:r>
            <a:endParaRPr lang="en-US" sz="28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199" y="851609"/>
            <a:ext cx="8455257" cy="5973033"/>
          </a:xfrm>
        </p:spPr>
        <p:txBody>
          <a:bodyPr>
            <a:normAutofit fontScale="92500"/>
          </a:bodyPr>
          <a:lstStyle/>
          <a:p>
            <a:pPr>
              <a:lnSpc>
                <a:spcPct val="90000"/>
              </a:lnSpc>
            </a:pPr>
            <a:r>
              <a:rPr lang="en-US" altLang="en-US" b="1" dirty="0"/>
              <a:t>Answer: </a:t>
            </a:r>
            <a:r>
              <a:rPr lang="en-US" altLang="en-US" dirty="0"/>
              <a:t>The disciples who were with Jesus and saw Him after His resurrection were commissioned by Jesus to testify on His behalf since they had been with Him and had seen Him:</a:t>
            </a:r>
          </a:p>
          <a:p>
            <a:pPr lvl="1">
              <a:lnSpc>
                <a:spcPct val="90000"/>
              </a:lnSpc>
            </a:pPr>
            <a:r>
              <a:rPr lang="en-US" altLang="en-US" sz="2400" b="1" dirty="0"/>
              <a:t>John 15:26b-27 </a:t>
            </a:r>
            <a:r>
              <a:rPr lang="en-US" altLang="en-US" b="1" dirty="0"/>
              <a:t>–</a:t>
            </a:r>
            <a:r>
              <a:rPr lang="en-US" altLang="en-US" sz="2400" i="1" baseline="30000" dirty="0">
                <a:solidFill>
                  <a:srgbClr val="0000FF"/>
                </a:solidFill>
              </a:rPr>
              <a:t> </a:t>
            </a:r>
            <a:r>
              <a:rPr lang="en-US" altLang="en-US" sz="2400" i="1" dirty="0">
                <a:solidFill>
                  <a:srgbClr val="0000FF"/>
                </a:solidFill>
                <a:latin typeface="Cambria" panose="02040503050406030204" pitchFamily="18" charset="0"/>
                <a:ea typeface="Cambria" panose="02040503050406030204" pitchFamily="18" charset="0"/>
              </a:rPr>
              <a:t>The Spirit of truth who goes out from the Father, he will testify about me [Jesus]. And </a:t>
            </a:r>
            <a:r>
              <a:rPr lang="en-US" altLang="en-US" sz="2400" b="1" i="1" dirty="0">
                <a:solidFill>
                  <a:srgbClr val="0000FF"/>
                </a:solidFill>
                <a:latin typeface="Cambria" panose="02040503050406030204" pitchFamily="18" charset="0"/>
                <a:ea typeface="Cambria" panose="02040503050406030204" pitchFamily="18" charset="0"/>
              </a:rPr>
              <a:t>you</a:t>
            </a:r>
            <a:r>
              <a:rPr lang="en-US" altLang="en-US" sz="2400" i="1" dirty="0">
                <a:solidFill>
                  <a:srgbClr val="0000FF"/>
                </a:solidFill>
                <a:latin typeface="Cambria" panose="02040503050406030204" pitchFamily="18" charset="0"/>
                <a:ea typeface="Cambria" panose="02040503050406030204" pitchFamily="18" charset="0"/>
              </a:rPr>
              <a:t> [disciples] </a:t>
            </a:r>
            <a:r>
              <a:rPr lang="en-US" altLang="en-US" sz="2400" b="1" i="1" dirty="0">
                <a:solidFill>
                  <a:srgbClr val="0000FF"/>
                </a:solidFill>
                <a:latin typeface="Cambria" panose="02040503050406030204" pitchFamily="18" charset="0"/>
                <a:ea typeface="Cambria" panose="02040503050406030204" pitchFamily="18" charset="0"/>
              </a:rPr>
              <a:t>also must testify, for you have been with me from the beginning</a:t>
            </a:r>
            <a:r>
              <a:rPr lang="en-US" altLang="en-US" sz="2400" b="1" i="1" dirty="0">
                <a:solidFill>
                  <a:srgbClr val="000099"/>
                </a:solidFill>
                <a:latin typeface="Times New Roman" panose="02020603050405020304" pitchFamily="18" charset="0"/>
              </a:rPr>
              <a:t>.</a:t>
            </a:r>
            <a:r>
              <a:rPr lang="en-US" altLang="en-US" sz="2400" b="1" i="1" dirty="0">
                <a:solidFill>
                  <a:srgbClr val="0000FF"/>
                </a:solidFill>
                <a:latin typeface="Times New Roman" panose="02020603050405020304" pitchFamily="18" charset="0"/>
              </a:rPr>
              <a:t> </a:t>
            </a:r>
            <a:endParaRPr lang="en-US" altLang="en-US" sz="2400" b="1" dirty="0">
              <a:latin typeface="Times New Roman" panose="02020603050405020304" pitchFamily="18" charset="0"/>
            </a:endParaRPr>
          </a:p>
          <a:p>
            <a:pPr lvl="1">
              <a:lnSpc>
                <a:spcPct val="90000"/>
              </a:lnSpc>
            </a:pPr>
            <a:r>
              <a:rPr lang="en-US" altLang="en-US" sz="2400" b="1" dirty="0">
                <a:latin typeface="+mj-lt"/>
              </a:rPr>
              <a:t>Luke 24:46-48 </a:t>
            </a:r>
            <a:r>
              <a:rPr lang="en-US" altLang="en-US" b="1" dirty="0"/>
              <a:t>–</a:t>
            </a:r>
            <a:r>
              <a:rPr lang="en-US" altLang="en-US" sz="2400" b="1" i="1" baseline="30000" dirty="0">
                <a:solidFill>
                  <a:srgbClr val="0000FF"/>
                </a:solidFill>
                <a:latin typeface="+mj-lt"/>
              </a:rPr>
              <a:t> </a:t>
            </a:r>
            <a:r>
              <a:rPr lang="en-US" altLang="en-US" i="1" dirty="0">
                <a:solidFill>
                  <a:srgbClr val="0000FF"/>
                </a:solidFill>
                <a:latin typeface="Cambria" panose="02040503050406030204" pitchFamily="18" charset="0"/>
                <a:ea typeface="Cambria" panose="02040503050406030204" pitchFamily="18" charset="0"/>
              </a:rPr>
              <a:t>Thus it is written, that the Christ should suffer and on the third day rise from the dead, and that repentance and forgiveness of sins should be proclaimed in his name to all nations, beginning from Jerusalem. </a:t>
            </a:r>
            <a:r>
              <a:rPr lang="en-US" altLang="en-US" b="1" i="1" dirty="0">
                <a:solidFill>
                  <a:srgbClr val="0000FF"/>
                </a:solidFill>
                <a:latin typeface="Cambria" panose="02040503050406030204" pitchFamily="18" charset="0"/>
                <a:ea typeface="Cambria" panose="02040503050406030204" pitchFamily="18" charset="0"/>
              </a:rPr>
              <a:t>You are witnesses of these things</a:t>
            </a:r>
            <a:r>
              <a:rPr lang="en-US" altLang="en-US" i="1" dirty="0">
                <a:solidFill>
                  <a:srgbClr val="0000FF"/>
                </a:solidFill>
                <a:latin typeface="Cambria" panose="02040503050406030204" pitchFamily="18" charset="0"/>
                <a:ea typeface="Cambria" panose="02040503050406030204" pitchFamily="18" charset="0"/>
              </a:rPr>
              <a:t>.</a:t>
            </a:r>
            <a:r>
              <a:rPr lang="en-US" altLang="en-US" sz="2400" b="1" i="1" dirty="0">
                <a:solidFill>
                  <a:srgbClr val="0000FF"/>
                </a:solidFill>
                <a:latin typeface="Times New Roman" panose="02020603050405020304" pitchFamily="18" charset="0"/>
              </a:rPr>
              <a:t> </a:t>
            </a:r>
            <a:endParaRPr lang="en-US" altLang="en-US" sz="2400" b="1" dirty="0">
              <a:latin typeface="Times New Roman" panose="02020603050405020304" pitchFamily="18" charset="0"/>
            </a:endParaRPr>
          </a:p>
          <a:p>
            <a:pPr lvl="1">
              <a:lnSpc>
                <a:spcPct val="90000"/>
              </a:lnSpc>
            </a:pPr>
            <a:r>
              <a:rPr lang="en-US" altLang="en-US" sz="2400" b="1" dirty="0">
                <a:latin typeface="+mj-lt"/>
              </a:rPr>
              <a:t>Acts 10:41 –</a:t>
            </a:r>
            <a:r>
              <a:rPr lang="en-US" altLang="en-US" sz="2400" b="1" i="1" dirty="0">
                <a:solidFill>
                  <a:srgbClr val="000099"/>
                </a:solidFill>
                <a:latin typeface="+mj-lt"/>
              </a:rPr>
              <a:t> </a:t>
            </a:r>
            <a:r>
              <a:rPr lang="en-US" altLang="en-US" i="1" dirty="0">
                <a:solidFill>
                  <a:srgbClr val="0000FF"/>
                </a:solidFill>
                <a:latin typeface="Cambria" panose="02040503050406030204" pitchFamily="18" charset="0"/>
                <a:ea typeface="Cambria" panose="02040503050406030204" pitchFamily="18" charset="0"/>
              </a:rPr>
              <a:t>And </a:t>
            </a:r>
            <a:r>
              <a:rPr lang="en-US" altLang="en-US" b="1" i="1" dirty="0">
                <a:solidFill>
                  <a:srgbClr val="0000FF"/>
                </a:solidFill>
                <a:latin typeface="Cambria" panose="02040503050406030204" pitchFamily="18" charset="0"/>
                <a:ea typeface="Cambria" panose="02040503050406030204" pitchFamily="18" charset="0"/>
              </a:rPr>
              <a:t>we </a:t>
            </a:r>
            <a:r>
              <a:rPr lang="en-US" altLang="en-US" i="1" dirty="0">
                <a:solidFill>
                  <a:srgbClr val="0000FF"/>
                </a:solidFill>
                <a:latin typeface="Cambria" panose="02040503050406030204" pitchFamily="18" charset="0"/>
                <a:ea typeface="Cambria" panose="02040503050406030204" pitchFamily="18" charset="0"/>
              </a:rPr>
              <a:t>[Peter and his fellow apostles] are witnesses of all that [Jesus] did… They put him to death by hanging him on a tree, but God raised him on the third day and </a:t>
            </a:r>
            <a:r>
              <a:rPr lang="en-US" altLang="en-US" b="1" i="1" dirty="0">
                <a:solidFill>
                  <a:srgbClr val="0000FF"/>
                </a:solidFill>
                <a:latin typeface="Cambria" panose="02040503050406030204" pitchFamily="18" charset="0"/>
                <a:ea typeface="Cambria" panose="02040503050406030204" pitchFamily="18" charset="0"/>
              </a:rPr>
              <a:t>made him to appear, not to all the people but to us who had been chosen by God as witnesses, who ate and drank with him after he rose from the dead.</a:t>
            </a:r>
            <a:endParaRPr lang="en-US" altLang="en-US" sz="2400" b="1" dirty="0">
              <a:latin typeface="Times New Roman" panose="02020603050405020304" pitchFamily="18" charset="0"/>
            </a:endParaRPr>
          </a:p>
        </p:txBody>
      </p:sp>
    </p:spTree>
    <p:extLst>
      <p:ext uri="{BB962C8B-B14F-4D97-AF65-F5344CB8AC3E}">
        <p14:creationId xmlns:p14="http://schemas.microsoft.com/office/powerpoint/2010/main" val="3881448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2"/>
            <a:ext cx="9144000" cy="1224432"/>
          </a:xfrm>
        </p:spPr>
        <p:txBody>
          <a:bodyPr/>
          <a:lstStyle/>
          <a:p>
            <a:r>
              <a:rPr lang="en-US" altLang="en-US" sz="4800" b="1" dirty="0">
                <a:latin typeface="Calibri" panose="020F0502020204030204" pitchFamily="34" charset="0"/>
                <a:cs typeface="Calibri" panose="020F0502020204030204" pitchFamily="34" charset="0"/>
              </a:rPr>
              <a:t>1 John 1:1-4</a:t>
            </a:r>
            <a:br>
              <a:rPr lang="en-US" altLang="en-US" sz="8000" b="1" dirty="0">
                <a:latin typeface="Calibri" panose="020F0502020204030204" pitchFamily="34" charset="0"/>
                <a:cs typeface="Calibri" panose="020F0502020204030204" pitchFamily="34" charset="0"/>
              </a:rPr>
            </a:br>
            <a:r>
              <a:rPr lang="en-US" altLang="en-US" b="1" dirty="0">
                <a:latin typeface="Calibri" panose="020F0502020204030204" pitchFamily="34" charset="0"/>
                <a:cs typeface="Calibri" panose="020F0502020204030204" pitchFamily="34" charset="0"/>
              </a:rPr>
              <a:t>John's Introduction To His Letter</a:t>
            </a:r>
            <a:endParaRPr lang="en-US" altLang="en-US" sz="8000" b="1"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302922"/>
            <a:ext cx="8213902" cy="5185746"/>
          </a:xfrm>
        </p:spPr>
        <p:txBody>
          <a:bodyPr/>
          <a:lstStyle/>
          <a:p>
            <a:pPr algn="just"/>
            <a:r>
              <a:rPr lang="en-US" sz="2800" b="0" i="1" u="none" strike="noStrike" baseline="30000" dirty="0">
                <a:latin typeface="Cambria" panose="02040503050406030204" pitchFamily="18" charset="0"/>
                <a:ea typeface="Cambria" panose="02040503050406030204" pitchFamily="18" charset="0"/>
              </a:rPr>
              <a:t>1</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That which was from the beginning, which we have heard, which we have seen with our eyes, which we looked upon and have touched with our hands, concerning the word of life-- </a:t>
            </a:r>
            <a:r>
              <a:rPr lang="en-US" sz="2800" b="0" i="1" u="none" strike="noStrike" baseline="30000" dirty="0">
                <a:latin typeface="Cambria" panose="02040503050406030204" pitchFamily="18" charset="0"/>
                <a:ea typeface="Cambria" panose="02040503050406030204" pitchFamily="18" charset="0"/>
              </a:rPr>
              <a:t>2</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the life was made manifest, and we have seen it, and testify to it and proclaim to you the eternal life, which was with the Father and was made manifest to us-- </a:t>
            </a:r>
            <a:r>
              <a:rPr lang="en-US" sz="2800" b="0" i="1" u="none" strike="noStrike" baseline="30000" dirty="0">
                <a:latin typeface="Cambria" panose="02040503050406030204" pitchFamily="18" charset="0"/>
                <a:ea typeface="Cambria" panose="02040503050406030204" pitchFamily="18" charset="0"/>
              </a:rPr>
              <a:t>3</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that which we have seen and heard we proclaim also to you, so that you too may have fellowship with us; and indeed our fellowship is with the Father and with his Son Jesus Christ. </a:t>
            </a:r>
            <a:r>
              <a:rPr lang="en-US" sz="2800" b="0" i="1" u="none" strike="noStrike" baseline="30000" dirty="0">
                <a:latin typeface="Cambria" panose="02040503050406030204" pitchFamily="18" charset="0"/>
                <a:ea typeface="Cambria" panose="02040503050406030204" pitchFamily="18" charset="0"/>
              </a:rPr>
              <a:t>4</a:t>
            </a:r>
            <a:r>
              <a:rPr lang="en-US" sz="2800" b="0" i="1" u="none" strike="noStrike" baseline="0" dirty="0">
                <a:latin typeface="Cambria" panose="02040503050406030204" pitchFamily="18" charset="0"/>
                <a:ea typeface="Cambria" panose="02040503050406030204" pitchFamily="18" charset="0"/>
              </a:rPr>
              <a:t> </a:t>
            </a:r>
            <a:r>
              <a:rPr lang="en-US" sz="2800" b="0" i="1" u="none" strike="noStrike" baseline="0" dirty="0">
                <a:solidFill>
                  <a:srgbClr val="0000FF"/>
                </a:solidFill>
                <a:latin typeface="Cambria" panose="02040503050406030204" pitchFamily="18" charset="0"/>
                <a:ea typeface="Cambria" panose="02040503050406030204" pitchFamily="18" charset="0"/>
              </a:rPr>
              <a:t>And we are writing these things so that our joy may be complete. </a:t>
            </a:r>
            <a:endParaRPr lang="en-US" altLang="en-US" sz="6600" b="1" i="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502601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898703"/>
          </a:xfrm>
        </p:spPr>
        <p:txBody>
          <a:bodyPr vert="horz" lIns="91440" tIns="45720" rIns="91440" bIns="45720" rtlCol="0" anchor="ctr">
            <a:noAutofit/>
          </a:bodyPr>
          <a:lstStyle/>
          <a:p>
            <a:pPr algn="l">
              <a:lnSpc>
                <a:spcPct val="90000"/>
              </a:lnSpc>
            </a:pPr>
            <a:r>
              <a:rPr lang="en-US" altLang="en-US" sz="2800" dirty="0"/>
              <a:t>So </a:t>
            </a:r>
            <a:r>
              <a:rPr lang="en-US" altLang="en-US" sz="2800" b="1" i="1" dirty="0"/>
              <a:t>who</a:t>
            </a:r>
            <a:r>
              <a:rPr lang="en-US" altLang="en-US" sz="2800" dirty="0"/>
              <a:t>, besides John, is included in the “</a:t>
            </a:r>
            <a:r>
              <a:rPr lang="en-US" altLang="en-US" sz="2800" i="1" dirty="0">
                <a:solidFill>
                  <a:srgbClr val="0000FF"/>
                </a:solidFill>
                <a:latin typeface="Cambria" panose="02040503050406030204" pitchFamily="18" charset="0"/>
                <a:ea typeface="Cambria" panose="02040503050406030204" pitchFamily="18" charset="0"/>
                <a:cs typeface="+mn-cs"/>
              </a:rPr>
              <a:t>we</a:t>
            </a:r>
            <a:r>
              <a:rPr lang="en-US" altLang="en-US" sz="2800" dirty="0"/>
              <a:t>” who saw Jesus and then proclaimed him to others?</a:t>
            </a:r>
            <a:endParaRPr lang="en-US" sz="28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199" y="953646"/>
            <a:ext cx="8455257" cy="5870996"/>
          </a:xfrm>
        </p:spPr>
        <p:txBody>
          <a:bodyPr>
            <a:normAutofit lnSpcReduction="10000"/>
          </a:bodyPr>
          <a:lstStyle/>
          <a:p>
            <a:pPr>
              <a:lnSpc>
                <a:spcPct val="90000"/>
              </a:lnSpc>
            </a:pPr>
            <a:r>
              <a:rPr lang="en-US" altLang="en-US" dirty="0"/>
              <a:t>Therefore when John speaks of “</a:t>
            </a:r>
            <a:r>
              <a:rPr lang="en-US" altLang="en-US" i="1" dirty="0">
                <a:solidFill>
                  <a:srgbClr val="0000FF"/>
                </a:solidFill>
                <a:latin typeface="Cambria" panose="02040503050406030204" pitchFamily="18" charset="0"/>
                <a:ea typeface="Cambria" panose="02040503050406030204" pitchFamily="18" charset="0"/>
              </a:rPr>
              <a:t>we</a:t>
            </a:r>
            <a:r>
              <a:rPr lang="en-US" altLang="en-US" dirty="0"/>
              <a:t>” who have seen Christ and proclaim Him – he is referring to himself and the other disciples who had been commissioned by God as </a:t>
            </a:r>
            <a:r>
              <a:rPr lang="en-US" altLang="en-US" b="1" i="1" dirty="0"/>
              <a:t>apostles</a:t>
            </a:r>
            <a:r>
              <a:rPr lang="en-US" altLang="en-US" dirty="0"/>
              <a:t>.</a:t>
            </a:r>
          </a:p>
          <a:p>
            <a:pPr lvl="1">
              <a:lnSpc>
                <a:spcPct val="90000"/>
              </a:lnSpc>
            </a:pPr>
            <a:r>
              <a:rPr lang="en-US" altLang="en-US" dirty="0"/>
              <a:t>1 John 1:2 - </a:t>
            </a:r>
            <a:r>
              <a:rPr lang="en-US" altLang="en-US" i="1" dirty="0">
                <a:solidFill>
                  <a:srgbClr val="0000FF"/>
                </a:solidFill>
                <a:latin typeface="Cambria" panose="02040503050406030204" pitchFamily="18" charset="0"/>
                <a:ea typeface="Cambria" panose="02040503050406030204" pitchFamily="18" charset="0"/>
              </a:rPr>
              <a:t>the life was made manifest, and </a:t>
            </a:r>
            <a:r>
              <a:rPr lang="en-US" altLang="en-US" b="1" i="1" dirty="0">
                <a:solidFill>
                  <a:srgbClr val="0000FF"/>
                </a:solidFill>
                <a:latin typeface="Cambria" panose="02040503050406030204" pitchFamily="18" charset="0"/>
                <a:ea typeface="Cambria" panose="02040503050406030204" pitchFamily="18" charset="0"/>
              </a:rPr>
              <a:t>we </a:t>
            </a:r>
            <a:r>
              <a:rPr lang="en-US" altLang="en-US" i="1" dirty="0">
                <a:solidFill>
                  <a:srgbClr val="0000FF"/>
                </a:solidFill>
                <a:latin typeface="Cambria" panose="02040503050406030204" pitchFamily="18" charset="0"/>
                <a:ea typeface="Cambria" panose="02040503050406030204" pitchFamily="18" charset="0"/>
              </a:rPr>
              <a:t>have seen it, and testify to it and proclaim to </a:t>
            </a:r>
            <a:r>
              <a:rPr lang="en-US" altLang="en-US" b="1" i="1" dirty="0">
                <a:solidFill>
                  <a:srgbClr val="0000FF"/>
                </a:solidFill>
                <a:latin typeface="Cambria" panose="02040503050406030204" pitchFamily="18" charset="0"/>
                <a:ea typeface="Cambria" panose="02040503050406030204" pitchFamily="18" charset="0"/>
              </a:rPr>
              <a:t>you</a:t>
            </a:r>
            <a:r>
              <a:rPr lang="en-US" altLang="en-US" i="1" dirty="0">
                <a:solidFill>
                  <a:srgbClr val="0000FF"/>
                </a:solidFill>
                <a:latin typeface="Cambria" panose="02040503050406030204" pitchFamily="18" charset="0"/>
                <a:ea typeface="Cambria" panose="02040503050406030204" pitchFamily="18" charset="0"/>
              </a:rPr>
              <a:t> the eternal life, which was with the Father and was made manifest to </a:t>
            </a:r>
            <a:r>
              <a:rPr lang="en-US" altLang="en-US" b="1" i="1" dirty="0">
                <a:solidFill>
                  <a:srgbClr val="0000FF"/>
                </a:solidFill>
                <a:latin typeface="Cambria" panose="02040503050406030204" pitchFamily="18" charset="0"/>
                <a:ea typeface="Cambria" panose="02040503050406030204" pitchFamily="18" charset="0"/>
              </a:rPr>
              <a:t>us</a:t>
            </a:r>
            <a:r>
              <a:rPr lang="en-US" altLang="en-US" i="1" dirty="0">
                <a:solidFill>
                  <a:srgbClr val="0000FF"/>
                </a:solidFill>
                <a:latin typeface="Cambria" panose="02040503050406030204" pitchFamily="18" charset="0"/>
                <a:ea typeface="Cambria" panose="02040503050406030204" pitchFamily="18" charset="0"/>
              </a:rPr>
              <a:t>-- </a:t>
            </a:r>
            <a:endParaRPr lang="en-US" altLang="en-US" dirty="0"/>
          </a:p>
          <a:p>
            <a:pPr>
              <a:lnSpc>
                <a:spcPct val="90000"/>
              </a:lnSpc>
            </a:pPr>
            <a:r>
              <a:rPr lang="en-US" altLang="en-US" dirty="0"/>
              <a:t>The historical manifestation of the Eternal life was then proclaimed by the apostles to mankind at large--the revelation was given to the few ("</a:t>
            </a:r>
            <a:r>
              <a:rPr lang="en-US" altLang="en-US" i="1" dirty="0">
                <a:solidFill>
                  <a:srgbClr val="0000FF"/>
                </a:solidFill>
                <a:latin typeface="Cambria" panose="02040503050406030204" pitchFamily="18" charset="0"/>
                <a:ea typeface="Cambria" panose="02040503050406030204" pitchFamily="18" charset="0"/>
              </a:rPr>
              <a:t>to us</a:t>
            </a:r>
            <a:r>
              <a:rPr lang="en-US" altLang="en-US" dirty="0"/>
              <a:t>") for the many ("</a:t>
            </a:r>
            <a:r>
              <a:rPr lang="en-US" altLang="en-US" i="1" dirty="0">
                <a:solidFill>
                  <a:srgbClr val="0000FF"/>
                </a:solidFill>
                <a:latin typeface="Cambria" panose="02040503050406030204" pitchFamily="18" charset="0"/>
                <a:ea typeface="Cambria" panose="02040503050406030204" pitchFamily="18" charset="0"/>
              </a:rPr>
              <a:t>to you</a:t>
            </a:r>
            <a:r>
              <a:rPr lang="en-US" altLang="en-US" dirty="0"/>
              <a:t>"). </a:t>
            </a:r>
          </a:p>
          <a:p>
            <a:pPr>
              <a:lnSpc>
                <a:spcPct val="90000"/>
              </a:lnSpc>
            </a:pPr>
            <a:r>
              <a:rPr lang="en-US" altLang="en-US" dirty="0"/>
              <a:t>John wants his readers to enjoy the same blessing which he himself and his fellow apostles enjoyed; namely, to know God through knowing Jesus Christ and thereby to possess eternal life through Him. </a:t>
            </a:r>
          </a:p>
        </p:txBody>
      </p:sp>
    </p:spTree>
    <p:extLst>
      <p:ext uri="{BB962C8B-B14F-4D97-AF65-F5344CB8AC3E}">
        <p14:creationId xmlns:p14="http://schemas.microsoft.com/office/powerpoint/2010/main" val="27081694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p:cTn id="2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p:cTn id="2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2"/>
            <a:ext cx="9144000" cy="1628650"/>
          </a:xfrm>
        </p:spPr>
        <p:txBody>
          <a:bodyPr/>
          <a:lstStyle/>
          <a:p>
            <a:pPr algn="l"/>
            <a:r>
              <a:rPr lang="en-US" altLang="en-US" sz="2800" dirty="0">
                <a:latin typeface="Calibri" panose="020F0502020204030204" pitchFamily="34" charset="0"/>
                <a:cs typeface="Calibri" panose="020F0502020204030204" pitchFamily="34" charset="0"/>
              </a:rPr>
              <a:t>The purpose of the apostle's proclamation was that others might have </a:t>
            </a:r>
            <a:r>
              <a:rPr lang="en-US" altLang="en-US" sz="2800" i="1" dirty="0">
                <a:solidFill>
                  <a:srgbClr val="0000FF"/>
                </a:solidFill>
                <a:latin typeface="Cambria" panose="02040503050406030204" pitchFamily="18" charset="0"/>
                <a:ea typeface="Cambria" panose="02040503050406030204" pitchFamily="18" charset="0"/>
                <a:cs typeface="+mn-cs"/>
              </a:rPr>
              <a:t>fellowship</a:t>
            </a:r>
            <a:r>
              <a:rPr lang="en-US" altLang="en-US" sz="2800" dirty="0">
                <a:latin typeface="Calibri" panose="020F0502020204030204" pitchFamily="34" charset="0"/>
                <a:cs typeface="Calibri" panose="020F0502020204030204" pitchFamily="34" charset="0"/>
              </a:rPr>
              <a:t> with them (in the Christian Faith) which would bring them into </a:t>
            </a:r>
            <a:r>
              <a:rPr lang="en-US" altLang="en-US" sz="2800" i="1" dirty="0">
                <a:solidFill>
                  <a:srgbClr val="0000FF"/>
                </a:solidFill>
                <a:latin typeface="Cambria" panose="02040503050406030204" pitchFamily="18" charset="0"/>
                <a:ea typeface="Cambria" panose="02040503050406030204" pitchFamily="18" charset="0"/>
                <a:cs typeface="+mn-cs"/>
              </a:rPr>
              <a:t>fellowship</a:t>
            </a:r>
            <a:r>
              <a:rPr lang="en-US" altLang="en-US" sz="2800" dirty="0">
                <a:latin typeface="Calibri" panose="020F0502020204030204" pitchFamily="34" charset="0"/>
                <a:cs typeface="Calibri" panose="020F0502020204030204" pitchFamily="34" charset="0"/>
              </a:rPr>
              <a:t> with the Father and with his Son, Jesus Christ.</a:t>
            </a:r>
            <a:endParaRPr lang="en-US" altLang="en-US" sz="4800" b="1" dirty="0">
              <a:latin typeface="Cambria" panose="02040503050406030204" pitchFamily="18" charset="0"/>
              <a:ea typeface="Cambria" panose="02040503050406030204" pitchFamily="18"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35616" y="1950458"/>
            <a:ext cx="8213902" cy="4838864"/>
          </a:xfrm>
          <a:effectLst/>
        </p:spPr>
        <p:txBody>
          <a:bodyPr>
            <a:normAutofit lnSpcReduction="10000"/>
          </a:bodyPr>
          <a:lstStyle/>
          <a:p>
            <a:pPr algn="just"/>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1</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i="1"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That which was from the beginning, </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which we have heard, which we have seen with our eyes, which we looked upon and have touched with our hands, concerning the word of life-- </a:t>
            </a:r>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2</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the life was made manifest, and we have seen it, and testify to it and proclaim to you the eternal life, which was with the Father and was made manifest to us-- </a:t>
            </a:r>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3</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1" i="1"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that which we have seen and heard we proclaim also to you, so that you too may have fellowship with us; and indeed our fellowship is with the Father and with his Son Jesus Christ. </a:t>
            </a:r>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4</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And we are writing these things so that our joy may be complete. </a:t>
            </a:r>
            <a:r>
              <a:rPr lang="en-US" sz="280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rPr>
              <a:t>(1 John 1:1-4 )</a:t>
            </a:r>
            <a:endParaRPr lang="en-US" altLang="en-US" sz="280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05262242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94778"/>
          </a:xfrm>
        </p:spPr>
        <p:txBody>
          <a:bodyPr vert="horz" lIns="91440" tIns="45720" rIns="91440" bIns="45720" rtlCol="0" anchor="ctr">
            <a:noAutofit/>
          </a:bodyPr>
          <a:lstStyle/>
          <a:p>
            <a:pPr>
              <a:lnSpc>
                <a:spcPct val="90000"/>
              </a:lnSpc>
            </a:pPr>
            <a:r>
              <a:rPr lang="en-US" altLang="en-US" sz="4000" b="1" dirty="0"/>
              <a:t>Fellowship (</a:t>
            </a:r>
            <a:r>
              <a:rPr lang="en-US" altLang="en-US" sz="4000" b="1" i="1" dirty="0"/>
              <a:t>koinonia</a:t>
            </a:r>
            <a:r>
              <a:rPr lang="en-US" altLang="en-US" sz="4000" b="1" dirty="0"/>
              <a:t>) </a:t>
            </a:r>
            <a:endParaRPr lang="en-US" sz="4000" b="1" dirty="0">
              <a:ln w="6600">
                <a:noFill/>
                <a:prstDash val="solid"/>
              </a:ln>
              <a:effectLst/>
              <a:latin typeface="+mn-l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934023"/>
            <a:ext cx="8229600" cy="5554646"/>
          </a:xfrm>
        </p:spPr>
        <p:txBody>
          <a:bodyPr>
            <a:normAutofit/>
          </a:bodyPr>
          <a:lstStyle/>
          <a:p>
            <a:r>
              <a:rPr lang="en-US" altLang="en-US" sz="3600" b="1" dirty="0"/>
              <a:t>Louw-Nida Lexicon </a:t>
            </a:r>
            <a:r>
              <a:rPr lang="en-US" altLang="en-US" sz="3600" dirty="0"/>
              <a:t>– </a:t>
            </a:r>
            <a:r>
              <a:rPr lang="en-US" altLang="en-US" sz="3600" i="1" dirty="0">
                <a:latin typeface="Times New Roman" panose="02020603050405020304" pitchFamily="18" charset="0"/>
              </a:rPr>
              <a:t>an association involving close mutual relations and involvement</a:t>
            </a:r>
          </a:p>
          <a:p>
            <a:r>
              <a:rPr lang="en-US" altLang="en-US" sz="3600" b="1" dirty="0" err="1"/>
              <a:t>Liddel</a:t>
            </a:r>
            <a:r>
              <a:rPr lang="en-US" altLang="en-US" sz="3600" b="1" dirty="0"/>
              <a:t>-Scott Lexicon </a:t>
            </a:r>
            <a:r>
              <a:rPr lang="en-US" altLang="en-US" sz="3600" dirty="0"/>
              <a:t>– </a:t>
            </a:r>
            <a:r>
              <a:rPr lang="en-US" altLang="en-US" sz="3600" i="1" dirty="0">
                <a:latin typeface="Times New Roman" panose="02020603050405020304" pitchFamily="18" charset="0"/>
              </a:rPr>
              <a:t>communion, associate, partnership, fellowship</a:t>
            </a:r>
          </a:p>
          <a:p>
            <a:r>
              <a:rPr lang="en-US" altLang="en-US" sz="3600" b="1" dirty="0"/>
              <a:t>Friberg Lexicon </a:t>
            </a:r>
            <a:r>
              <a:rPr lang="en-US" altLang="en-US" sz="3600" dirty="0"/>
              <a:t>– </a:t>
            </a:r>
            <a:r>
              <a:rPr lang="en-US" altLang="en-US" sz="3600" i="1" dirty="0">
                <a:latin typeface="Times New Roman" panose="02020603050405020304" pitchFamily="18" charset="0"/>
              </a:rPr>
              <a:t>a relationship characterized by sharing in common, fellowship, participation</a:t>
            </a:r>
          </a:p>
        </p:txBody>
      </p:sp>
    </p:spTree>
    <p:extLst>
      <p:ext uri="{BB962C8B-B14F-4D97-AF65-F5344CB8AC3E}">
        <p14:creationId xmlns:p14="http://schemas.microsoft.com/office/powerpoint/2010/main" val="10614092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2"/>
            <a:ext cx="9144000" cy="1098848"/>
          </a:xfrm>
        </p:spPr>
        <p:txBody>
          <a:bodyPr/>
          <a:lstStyle/>
          <a:p>
            <a:pPr algn="l"/>
            <a:r>
              <a:rPr lang="en-US" altLang="en-US" sz="2800" dirty="0"/>
              <a:t>John states his purpose for writing these things: </a:t>
            </a:r>
            <a:r>
              <a:rPr lang="en-US" altLang="en-US" sz="2800" i="1" dirty="0">
                <a:solidFill>
                  <a:srgbClr val="0000FF"/>
                </a:solidFill>
                <a:latin typeface="Cambria" panose="02040503050406030204" pitchFamily="18" charset="0"/>
                <a:ea typeface="Cambria" panose="02040503050406030204" pitchFamily="18" charset="0"/>
                <a:cs typeface="+mn-cs"/>
              </a:rPr>
              <a:t>to make our joy complete</a:t>
            </a:r>
            <a:r>
              <a:rPr lang="en-US" altLang="en-US" sz="2800" dirty="0">
                <a:latin typeface="Calibri" panose="020F0502020204030204" pitchFamily="34" charset="0"/>
                <a:cs typeface="Calibri" panose="020F0502020204030204" pitchFamily="34" charset="0"/>
              </a:rPr>
              <a:t>.</a:t>
            </a:r>
            <a:endParaRPr lang="en-US" altLang="en-US" sz="4800" b="1" dirty="0">
              <a:latin typeface="Cambria" panose="02040503050406030204" pitchFamily="18" charset="0"/>
              <a:ea typeface="Cambria" panose="02040503050406030204" pitchFamily="18"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35616" y="1145943"/>
            <a:ext cx="8213902" cy="5643379"/>
          </a:xfrm>
          <a:effectLst/>
        </p:spPr>
        <p:txBody>
          <a:bodyPr>
            <a:normAutofit/>
          </a:bodyPr>
          <a:lstStyle/>
          <a:p>
            <a:pPr algn="just"/>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1</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i="1"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That which was from the beginning, </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which we have heard, which we have seen with our eyes, which we looked upon and have touched with our hands, concerning the word of life-- </a:t>
            </a:r>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2</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the life was made manifest, and we have seen it, and testify to it and proclaim to you the eternal life, which was with the Father and was made manifest to us-- </a:t>
            </a:r>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3</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i="1"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that which we have seen and heard we proclaim also to you, so that you too may have fellowship with us; and indeed our fellowship is with the Father and with his Son Jesus Christ. </a:t>
            </a:r>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4</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1" i="1"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And we are writing these things so that our joy may be complete.</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rPr>
              <a:t>(1 John 1:1-4 )</a:t>
            </a:r>
            <a:endParaRPr lang="en-US" altLang="en-US" sz="280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30802733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898703"/>
          </a:xfrm>
        </p:spPr>
        <p:txBody>
          <a:bodyPr vert="horz" lIns="91440" tIns="45720" rIns="91440" bIns="45720" rtlCol="0" anchor="ctr">
            <a:noAutofit/>
          </a:bodyPr>
          <a:lstStyle/>
          <a:p>
            <a:pPr algn="l">
              <a:lnSpc>
                <a:spcPct val="90000"/>
              </a:lnSpc>
            </a:pPr>
            <a:r>
              <a:rPr lang="en-US" sz="2800" i="1" dirty="0">
                <a:solidFill>
                  <a:srgbClr val="0000FF"/>
                </a:solidFill>
                <a:latin typeface="Cambria" panose="02040503050406030204" pitchFamily="18" charset="0"/>
                <a:ea typeface="Cambria" panose="02040503050406030204" pitchFamily="18" charset="0"/>
              </a:rPr>
              <a:t>And we are writing these things so that </a:t>
            </a:r>
            <a:r>
              <a:rPr lang="en-US" sz="2800" b="1" i="1" dirty="0">
                <a:solidFill>
                  <a:srgbClr val="0000FF"/>
                </a:solidFill>
                <a:latin typeface="Cambria" panose="02040503050406030204" pitchFamily="18" charset="0"/>
                <a:ea typeface="Cambria" panose="02040503050406030204" pitchFamily="18" charset="0"/>
              </a:rPr>
              <a:t>our</a:t>
            </a:r>
            <a:r>
              <a:rPr lang="en-US" sz="2800" i="1" dirty="0">
                <a:solidFill>
                  <a:srgbClr val="0000FF"/>
                </a:solidFill>
                <a:latin typeface="Cambria" panose="02040503050406030204" pitchFamily="18" charset="0"/>
                <a:ea typeface="Cambria" panose="02040503050406030204" pitchFamily="18" charset="0"/>
              </a:rPr>
              <a:t> joy may be complete.</a:t>
            </a:r>
            <a:r>
              <a:rPr lang="en-US" sz="2800" i="1" u="none" strike="noStrike" baseline="0" dirty="0">
                <a:solidFill>
                  <a:srgbClr val="0000FF"/>
                </a:solidFill>
                <a:latin typeface="Cambria" panose="02040503050406030204" pitchFamily="18" charset="0"/>
                <a:ea typeface="Cambria" panose="02040503050406030204" pitchFamily="18" charset="0"/>
              </a:rPr>
              <a:t> </a:t>
            </a:r>
            <a:r>
              <a:rPr lang="en-US" sz="2800" dirty="0">
                <a:latin typeface="Calibri" panose="020F0502020204030204" pitchFamily="34" charset="0"/>
                <a:ea typeface="Cambria" panose="02040503050406030204" pitchFamily="18" charset="0"/>
                <a:cs typeface="Calibri" panose="020F0502020204030204" pitchFamily="34" charset="0"/>
              </a:rPr>
              <a:t>(1 John 1:4)</a:t>
            </a:r>
            <a:endParaRPr lang="en-US" sz="28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199" y="953646"/>
            <a:ext cx="8455257" cy="5478550"/>
          </a:xfrm>
        </p:spPr>
        <p:txBody>
          <a:bodyPr>
            <a:normAutofit/>
          </a:bodyPr>
          <a:lstStyle/>
          <a:p>
            <a:pPr>
              <a:lnSpc>
                <a:spcPct val="90000"/>
              </a:lnSpc>
            </a:pPr>
            <a:r>
              <a:rPr lang="en-US" altLang="en-US" dirty="0"/>
              <a:t>There is a </a:t>
            </a:r>
            <a:r>
              <a:rPr lang="en-US" altLang="en-US" b="1" i="1" dirty="0"/>
              <a:t>textual variant </a:t>
            </a:r>
            <a:r>
              <a:rPr lang="en-US" altLang="en-US" dirty="0"/>
              <a:t>behind the word translated “</a:t>
            </a:r>
            <a:r>
              <a:rPr lang="en-US" altLang="en-US" i="1" dirty="0">
                <a:solidFill>
                  <a:srgbClr val="0000FF"/>
                </a:solidFill>
                <a:latin typeface="Cambria" panose="02040503050406030204" pitchFamily="18" charset="0"/>
                <a:ea typeface="Cambria" panose="02040503050406030204" pitchFamily="18" charset="0"/>
              </a:rPr>
              <a:t>our</a:t>
            </a:r>
            <a:r>
              <a:rPr lang="en-US" altLang="en-US" dirty="0"/>
              <a:t>”. A number of manuscripts support a translation of “</a:t>
            </a:r>
            <a:r>
              <a:rPr lang="en-US" altLang="en-US" i="1" dirty="0">
                <a:solidFill>
                  <a:srgbClr val="0000FF"/>
                </a:solidFill>
                <a:latin typeface="Cambria" panose="02040503050406030204" pitchFamily="18" charset="0"/>
                <a:ea typeface="Cambria" panose="02040503050406030204" pitchFamily="18" charset="0"/>
              </a:rPr>
              <a:t>your</a:t>
            </a:r>
            <a:r>
              <a:rPr lang="en-US" altLang="en-US" dirty="0"/>
              <a:t>” rather than “</a:t>
            </a:r>
            <a:r>
              <a:rPr lang="en-US" altLang="en-US" i="1" dirty="0">
                <a:solidFill>
                  <a:srgbClr val="0000FF"/>
                </a:solidFill>
                <a:latin typeface="Cambria" panose="02040503050406030204" pitchFamily="18" charset="0"/>
                <a:ea typeface="Cambria" panose="02040503050406030204" pitchFamily="18" charset="0"/>
              </a:rPr>
              <a:t>our</a:t>
            </a:r>
            <a:r>
              <a:rPr lang="en-US" altLang="en-US" dirty="0"/>
              <a:t>”.</a:t>
            </a:r>
          </a:p>
          <a:p>
            <a:pPr>
              <a:lnSpc>
                <a:spcPct val="90000"/>
              </a:lnSpc>
            </a:pPr>
            <a:r>
              <a:rPr lang="en-US" altLang="en-US" i="1" dirty="0">
                <a:latin typeface="Times New Roman" panose="02020603050405020304" pitchFamily="18" charset="0"/>
              </a:rPr>
              <a:t>“It is difficult to decide whether ‘your’ (</a:t>
            </a:r>
            <a:r>
              <a:rPr lang="en-US" altLang="en-US" i="1" dirty="0" err="1">
                <a:latin typeface="Times New Roman" panose="02020603050405020304" pitchFamily="18" charset="0"/>
              </a:rPr>
              <a:t>humon</a:t>
            </a:r>
            <a:r>
              <a:rPr lang="en-US" altLang="en-US" i="1" dirty="0">
                <a:latin typeface="Times New Roman" panose="02020603050405020304" pitchFamily="18" charset="0"/>
              </a:rPr>
              <a:t>) or ‘our’ (</a:t>
            </a:r>
            <a:r>
              <a:rPr lang="en-US" altLang="en-US" i="1" dirty="0" err="1">
                <a:latin typeface="Times New Roman" panose="02020603050405020304" pitchFamily="18" charset="0"/>
              </a:rPr>
              <a:t>hemon</a:t>
            </a:r>
            <a:r>
              <a:rPr lang="en-US" altLang="en-US" i="1" dirty="0">
                <a:latin typeface="Times New Roman" panose="02020603050405020304" pitchFamily="18" charset="0"/>
              </a:rPr>
              <a:t>) joy is the correct reading. Indeed both are well supported, Wescott declares that ‘a positive decision on the reading here is impossible’.”</a:t>
            </a:r>
            <a:r>
              <a:rPr lang="en-US" altLang="en-US" dirty="0"/>
              <a:t> </a:t>
            </a:r>
          </a:p>
          <a:p>
            <a:pPr>
              <a:lnSpc>
                <a:spcPct val="90000"/>
              </a:lnSpc>
            </a:pPr>
            <a:r>
              <a:rPr lang="en-US" altLang="en-US" dirty="0"/>
              <a:t>A number of modern translations (ESV, RSV, NIV, NASB) go with “our”.</a:t>
            </a:r>
          </a:p>
          <a:p>
            <a:pPr>
              <a:lnSpc>
                <a:spcPct val="90000"/>
              </a:lnSpc>
            </a:pPr>
            <a:r>
              <a:rPr lang="en-US" altLang="en-US" dirty="0"/>
              <a:t> But even if “our” is the correct rendering, Stott notes: “</a:t>
            </a:r>
            <a:r>
              <a:rPr lang="en-US" altLang="en-US" i="1" dirty="0">
                <a:latin typeface="Times New Roman" panose="02020603050405020304" pitchFamily="18" charset="0"/>
              </a:rPr>
              <a:t>This need not be understood as referring exclusively to the author [John] and those associated with him, but may well include the readers, 'you...with us' as in vs. 3”</a:t>
            </a:r>
          </a:p>
        </p:txBody>
      </p:sp>
      <p:sp>
        <p:nvSpPr>
          <p:cNvPr id="4" name="TextBox 3">
            <a:extLst>
              <a:ext uri="{FF2B5EF4-FFF2-40B4-BE49-F238E27FC236}">
                <a16:creationId xmlns:a16="http://schemas.microsoft.com/office/drawing/2014/main" id="{5B46E2AE-F4BB-4569-AB5C-0B3378E88A58}"/>
              </a:ext>
            </a:extLst>
          </p:cNvPr>
          <p:cNvSpPr txBox="1"/>
          <p:nvPr/>
        </p:nvSpPr>
        <p:spPr>
          <a:xfrm>
            <a:off x="0" y="6488668"/>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800" dirty="0"/>
              <a:t>John R. W. Stott, </a:t>
            </a:r>
            <a:r>
              <a:rPr lang="en-US" altLang="en-US" sz="1800" i="1" dirty="0"/>
              <a:t>The Epistles of John – An Introduction and Commentary</a:t>
            </a:r>
            <a:r>
              <a:rPr lang="en-US" altLang="en-US" sz="1800" dirty="0"/>
              <a:t>, Eerdmans, 1979, p.65</a:t>
            </a:r>
            <a:endParaRPr kumimoji="0" lang="en-US" sz="1800" b="0"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9295781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94778"/>
          </a:xfrm>
        </p:spPr>
        <p:txBody>
          <a:bodyPr vert="horz" lIns="91440" tIns="45720" rIns="91440" bIns="45720" rtlCol="0" anchor="ctr">
            <a:noAutofit/>
          </a:bodyPr>
          <a:lstStyle/>
          <a:p>
            <a:pPr>
              <a:lnSpc>
                <a:spcPct val="90000"/>
              </a:lnSpc>
            </a:pPr>
            <a:r>
              <a:rPr lang="en-US" altLang="en-US" sz="4000" b="1" dirty="0"/>
              <a:t>Joy - (</a:t>
            </a:r>
            <a:r>
              <a:rPr lang="en-US" altLang="en-US" sz="4000" b="1" i="1" dirty="0" err="1"/>
              <a:t>chara</a:t>
            </a:r>
            <a:r>
              <a:rPr lang="en-US" altLang="en-US" sz="4000" b="1" dirty="0"/>
              <a:t>)</a:t>
            </a:r>
            <a:endParaRPr lang="en-US" sz="40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934023"/>
            <a:ext cx="8229600" cy="5780734"/>
          </a:xfrm>
        </p:spPr>
        <p:txBody>
          <a:bodyPr>
            <a:normAutofit fontScale="92500" lnSpcReduction="20000"/>
          </a:bodyPr>
          <a:lstStyle/>
          <a:p>
            <a:pPr>
              <a:lnSpc>
                <a:spcPct val="90000"/>
              </a:lnSpc>
            </a:pPr>
            <a:r>
              <a:rPr lang="en-US" altLang="en-US" sz="3600" b="1" dirty="0"/>
              <a:t>Friberg Lexicon </a:t>
            </a:r>
            <a:r>
              <a:rPr lang="en-US" altLang="en-US" sz="3600" dirty="0"/>
              <a:t>– </a:t>
            </a:r>
          </a:p>
          <a:p>
            <a:pPr lvl="1">
              <a:lnSpc>
                <a:spcPct val="90000"/>
              </a:lnSpc>
            </a:pPr>
            <a:r>
              <a:rPr lang="en-US" altLang="en-US" sz="3200" i="1" dirty="0">
                <a:latin typeface="Cambria" panose="02040503050406030204" pitchFamily="18" charset="0"/>
                <a:ea typeface="Cambria" panose="02040503050406030204" pitchFamily="18" charset="0"/>
              </a:rPr>
              <a:t>Joy as a feeling of inner happiness, gladness, delight</a:t>
            </a:r>
          </a:p>
          <a:p>
            <a:pPr lvl="2">
              <a:lnSpc>
                <a:spcPct val="90000"/>
              </a:lnSpc>
            </a:pPr>
            <a:r>
              <a:rPr lang="en-US" altLang="en-US" sz="2800" b="1" dirty="0"/>
              <a:t>Matthew 2:10 - </a:t>
            </a:r>
            <a:r>
              <a:rPr lang="en-US" altLang="en-US" sz="2800" i="1" dirty="0">
                <a:solidFill>
                  <a:srgbClr val="0000FF"/>
                </a:solidFill>
                <a:latin typeface="Cambria" panose="02040503050406030204" pitchFamily="18" charset="0"/>
                <a:ea typeface="Cambria" panose="02040503050406030204" pitchFamily="18" charset="0"/>
              </a:rPr>
              <a:t>When they saw the star, they rejoiced exceedingly with </a:t>
            </a:r>
            <a:r>
              <a:rPr lang="en-US" altLang="en-US" sz="2800" b="1" i="1" dirty="0">
                <a:solidFill>
                  <a:srgbClr val="0000FF"/>
                </a:solidFill>
                <a:latin typeface="Cambria" panose="02040503050406030204" pitchFamily="18" charset="0"/>
                <a:ea typeface="Cambria" panose="02040503050406030204" pitchFamily="18" charset="0"/>
              </a:rPr>
              <a:t>great joy. </a:t>
            </a:r>
            <a:endParaRPr lang="en-US" altLang="en-US" sz="2800" b="1" i="1" dirty="0">
              <a:solidFill>
                <a:srgbClr val="000099"/>
              </a:solidFill>
              <a:latin typeface="Times New Roman" panose="02020603050405020304" pitchFamily="18" charset="0"/>
            </a:endParaRPr>
          </a:p>
          <a:p>
            <a:pPr lvl="1">
              <a:lnSpc>
                <a:spcPct val="90000"/>
              </a:lnSpc>
            </a:pPr>
            <a:r>
              <a:rPr lang="en-US" altLang="en-US" sz="3200" i="1" dirty="0">
                <a:latin typeface="Times New Roman" panose="02020603050405020304" pitchFamily="18" charset="0"/>
              </a:rPr>
              <a:t>A state or condition of happiness or blessedness</a:t>
            </a:r>
          </a:p>
          <a:p>
            <a:pPr lvl="2">
              <a:lnSpc>
                <a:spcPct val="90000"/>
              </a:lnSpc>
            </a:pPr>
            <a:r>
              <a:rPr lang="en-US" altLang="en-US" sz="2800" b="1" dirty="0">
                <a:latin typeface="+mj-lt"/>
              </a:rPr>
              <a:t>Matthew 25:21 -</a:t>
            </a:r>
            <a:r>
              <a:rPr lang="en-US" altLang="en-US" sz="2800" dirty="0">
                <a:latin typeface="+mj-lt"/>
              </a:rPr>
              <a:t> </a:t>
            </a:r>
            <a:r>
              <a:rPr lang="en-US" altLang="en-US" sz="2800" i="1" dirty="0">
                <a:solidFill>
                  <a:srgbClr val="0000FF"/>
                </a:solidFill>
                <a:latin typeface="Cambria" panose="02040503050406030204" pitchFamily="18" charset="0"/>
                <a:ea typeface="Cambria" panose="02040503050406030204" pitchFamily="18" charset="0"/>
              </a:rPr>
              <a:t>His master said to him, “Well done, good and faithful servant. You have been faithful over a little; I will set you over much. Enter into the </a:t>
            </a:r>
            <a:r>
              <a:rPr lang="en-US" altLang="en-US" sz="2800" b="1" i="1" dirty="0">
                <a:solidFill>
                  <a:srgbClr val="0000FF"/>
                </a:solidFill>
                <a:latin typeface="Cambria" panose="02040503050406030204" pitchFamily="18" charset="0"/>
                <a:ea typeface="Cambria" panose="02040503050406030204" pitchFamily="18" charset="0"/>
              </a:rPr>
              <a:t>joy</a:t>
            </a:r>
            <a:r>
              <a:rPr lang="en-US" altLang="en-US" sz="2800" i="1" dirty="0">
                <a:solidFill>
                  <a:srgbClr val="0000FF"/>
                </a:solidFill>
                <a:latin typeface="Cambria" panose="02040503050406030204" pitchFamily="18" charset="0"/>
                <a:ea typeface="Cambria" panose="02040503050406030204" pitchFamily="18" charset="0"/>
              </a:rPr>
              <a:t> of your master.” </a:t>
            </a:r>
          </a:p>
          <a:p>
            <a:pPr lvl="2">
              <a:lnSpc>
                <a:spcPct val="90000"/>
              </a:lnSpc>
            </a:pPr>
            <a:r>
              <a:rPr lang="en-US" altLang="en-US" sz="2800" b="1" dirty="0"/>
              <a:t>Hebrews 12:2 -</a:t>
            </a:r>
            <a:r>
              <a:rPr lang="en-US" altLang="en-US" sz="2800" dirty="0"/>
              <a:t> </a:t>
            </a:r>
            <a:r>
              <a:rPr lang="en-US" altLang="en-US" sz="2800" i="1" dirty="0">
                <a:solidFill>
                  <a:srgbClr val="0000FF"/>
                </a:solidFill>
                <a:latin typeface="Cambria" panose="02040503050406030204" pitchFamily="18" charset="0"/>
                <a:ea typeface="Cambria" panose="02040503050406030204" pitchFamily="18" charset="0"/>
              </a:rPr>
              <a:t>Looking to Jesus, the founder and perfecter of our faith, who for the </a:t>
            </a:r>
            <a:r>
              <a:rPr lang="en-US" altLang="en-US" sz="2800" b="1" i="1" dirty="0">
                <a:solidFill>
                  <a:srgbClr val="0000FF"/>
                </a:solidFill>
                <a:latin typeface="Cambria" panose="02040503050406030204" pitchFamily="18" charset="0"/>
                <a:ea typeface="Cambria" panose="02040503050406030204" pitchFamily="18" charset="0"/>
              </a:rPr>
              <a:t>joy</a:t>
            </a:r>
            <a:r>
              <a:rPr lang="en-US" altLang="en-US" sz="2800" i="1" dirty="0">
                <a:solidFill>
                  <a:srgbClr val="0000FF"/>
                </a:solidFill>
                <a:latin typeface="Cambria" panose="02040503050406030204" pitchFamily="18" charset="0"/>
                <a:ea typeface="Cambria" panose="02040503050406030204" pitchFamily="18" charset="0"/>
              </a:rPr>
              <a:t> that was set before him endured the cross, despising the shame, and is seated at the right hand of the throne of God.</a:t>
            </a:r>
          </a:p>
        </p:txBody>
      </p:sp>
    </p:spTree>
    <p:extLst>
      <p:ext uri="{BB962C8B-B14F-4D97-AF65-F5344CB8AC3E}">
        <p14:creationId xmlns:p14="http://schemas.microsoft.com/office/powerpoint/2010/main" val="18404603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910476"/>
          </a:xfrm>
        </p:spPr>
        <p:txBody>
          <a:bodyPr>
            <a:noAutofit/>
          </a:bodyPr>
          <a:lstStyle/>
          <a:p>
            <a:pPr algn="ctr"/>
            <a:r>
              <a:rPr kumimoji="0" lang="en-US" altLang="en-US" sz="4000" b="0" i="0" u="none" strike="noStrike" kern="1200" cap="none" spc="0" normalizeH="0" baseline="0" noProof="0" dirty="0">
                <a:ln>
                  <a:noFill/>
                </a:ln>
                <a:solidFill>
                  <a:srgbClr val="FFFFFF"/>
                </a:solidFill>
                <a:effectLst/>
                <a:uLnTx/>
                <a:uFillTx/>
                <a:ea typeface="+mj-ea"/>
                <a:cs typeface="+mj-cs"/>
              </a:rPr>
              <a:t>1:1-4</a:t>
            </a:r>
            <a:r>
              <a:rPr kumimoji="0" lang="en-US" altLang="en-US" sz="4000" b="0" i="0" u="none" strike="noStrike" kern="1200" cap="none" spc="0" normalizeH="0" baseline="0" noProof="0" dirty="0">
                <a:ln>
                  <a:noFill/>
                </a:ln>
                <a:solidFill>
                  <a:srgbClr val="FFFF00"/>
                </a:solidFill>
                <a:effectLst/>
                <a:uLnTx/>
                <a:uFillTx/>
                <a:ea typeface="+mj-ea"/>
                <a:cs typeface="+mj-cs"/>
              </a:rPr>
              <a:t> </a:t>
            </a:r>
            <a:r>
              <a:rPr kumimoji="0" lang="en-US" altLang="en-US" sz="4000" b="0" i="0" u="none" strike="noStrike" kern="1200" cap="none" spc="0" normalizeH="0" baseline="0" noProof="0" dirty="0">
                <a:ln>
                  <a:noFill/>
                </a:ln>
                <a:solidFill>
                  <a:srgbClr val="FFFFFF"/>
                </a:solidFill>
                <a:effectLst/>
                <a:uLnTx/>
                <a:uFillTx/>
                <a:ea typeface="+mj-ea"/>
                <a:cs typeface="+mj-cs"/>
              </a:rPr>
              <a:t>-</a:t>
            </a:r>
            <a:r>
              <a:rPr kumimoji="0" lang="en-US" altLang="en-US" sz="4000" b="0" i="0" u="none" strike="noStrike" kern="1200" cap="none" spc="0" normalizeH="0" baseline="0" noProof="0" dirty="0">
                <a:ln>
                  <a:noFill/>
                </a:ln>
                <a:solidFill>
                  <a:srgbClr val="FFFF00"/>
                </a:solidFill>
                <a:effectLst/>
                <a:uLnTx/>
                <a:uFillTx/>
                <a:ea typeface="+mj-ea"/>
                <a:cs typeface="+mj-cs"/>
              </a:rPr>
              <a:t> </a:t>
            </a:r>
            <a:r>
              <a:rPr kumimoji="0" lang="en-US" altLang="en-US" sz="4000" b="0" i="0" u="none" strike="noStrike" kern="1200" cap="none" spc="0" normalizeH="0" baseline="0" noProof="0" dirty="0">
                <a:ln>
                  <a:noFill/>
                </a:ln>
                <a:solidFill>
                  <a:srgbClr val="00FF00"/>
                </a:solidFill>
                <a:effectLst/>
                <a:uLnTx/>
                <a:uFillTx/>
                <a:ea typeface="+mj-ea"/>
                <a:cs typeface="+mj-cs"/>
              </a:rPr>
              <a:t>John's Introduction To The Letter</a:t>
            </a:r>
            <a:endParaRPr lang="en-US" sz="7200" b="1" dirty="0">
              <a:effectLst>
                <a:glow rad="228600">
                  <a:schemeClr val="tx1">
                    <a:alpha val="40000"/>
                  </a:schemeClr>
                </a:glow>
              </a:effectLst>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09063" y="973267"/>
            <a:ext cx="8578516" cy="5835677"/>
          </a:xfrm>
        </p:spPr>
        <p:txBody>
          <a:bodyPr>
            <a:normAutofit/>
          </a:bodyPr>
          <a:lstStyle/>
          <a:p>
            <a:pPr lvl="0" fontAlgn="base">
              <a:lnSpc>
                <a:spcPct val="80000"/>
              </a:lnSpc>
              <a:spcAft>
                <a:spcPct val="0"/>
              </a:spcAft>
              <a:buFontTx/>
              <a:buChar char="•"/>
            </a:pPr>
            <a:r>
              <a:rPr lang="en-US" altLang="en-US" sz="2400" b="1" dirty="0">
                <a:solidFill>
                  <a:srgbClr val="FFFFFF"/>
                </a:solidFill>
              </a:rPr>
              <a:t>1:1-2 -</a:t>
            </a:r>
            <a:r>
              <a:rPr lang="en-US" altLang="en-US" sz="2400" dirty="0">
                <a:solidFill>
                  <a:srgbClr val="FFFF00"/>
                </a:solidFill>
              </a:rPr>
              <a:t> John opens the letter by explaining that the </a:t>
            </a:r>
            <a:r>
              <a:rPr lang="en-US" altLang="en-US" sz="2400" b="1" i="1" dirty="0">
                <a:solidFill>
                  <a:srgbClr val="00FF00"/>
                </a:solidFill>
              </a:rPr>
              <a:t>message</a:t>
            </a:r>
            <a:r>
              <a:rPr lang="en-US" altLang="en-US" sz="2400" dirty="0">
                <a:solidFill>
                  <a:srgbClr val="FFFF00"/>
                </a:solidFill>
              </a:rPr>
              <a:t> which he (along with the other apostles) was </a:t>
            </a:r>
            <a:r>
              <a:rPr lang="en-US" altLang="en-US" sz="2400" b="1" i="1" dirty="0">
                <a:solidFill>
                  <a:srgbClr val="00FF00"/>
                </a:solidFill>
              </a:rPr>
              <a:t>proclaiming</a:t>
            </a:r>
            <a:r>
              <a:rPr lang="en-US" altLang="en-US" sz="2400" dirty="0">
                <a:solidFill>
                  <a:srgbClr val="FFFF00"/>
                </a:solidFill>
              </a:rPr>
              <a:t> concerns "</a:t>
            </a:r>
            <a:r>
              <a:rPr lang="en-US" altLang="en-US" sz="2400" b="1" i="1" dirty="0">
                <a:solidFill>
                  <a:srgbClr val="00FF00"/>
                </a:solidFill>
              </a:rPr>
              <a:t>the Word of Life</a:t>
            </a:r>
            <a:r>
              <a:rPr lang="en-US" altLang="en-US" sz="2400" dirty="0">
                <a:solidFill>
                  <a:srgbClr val="FFFF00"/>
                </a:solidFill>
              </a:rPr>
              <a:t>" (namely, the eternal Son of God who had taken upon Himself human nature and became the man, Jesus).</a:t>
            </a:r>
          </a:p>
          <a:p>
            <a:pPr lvl="1" fontAlgn="base">
              <a:lnSpc>
                <a:spcPct val="80000"/>
              </a:lnSpc>
              <a:spcAft>
                <a:spcPct val="0"/>
              </a:spcAft>
              <a:buFontTx/>
              <a:buChar char="–"/>
            </a:pPr>
            <a:r>
              <a:rPr lang="en-US" altLang="en-US" sz="2000" dirty="0">
                <a:solidFill>
                  <a:srgbClr val="FFFF00"/>
                </a:solidFill>
              </a:rPr>
              <a:t>In his opening statement, John tells his readers of the </a:t>
            </a:r>
            <a:r>
              <a:rPr lang="en-US" altLang="en-US" sz="2000" b="1" i="1" dirty="0">
                <a:solidFill>
                  <a:srgbClr val="00FF00"/>
                </a:solidFill>
              </a:rPr>
              <a:t>ETERNAL PRE-EXISTENCE</a:t>
            </a:r>
            <a:r>
              <a:rPr lang="en-US" altLang="en-US" sz="2000" dirty="0">
                <a:solidFill>
                  <a:srgbClr val="FFFF00"/>
                </a:solidFill>
              </a:rPr>
              <a:t> of </a:t>
            </a:r>
            <a:r>
              <a:rPr lang="en-US" altLang="en-US" sz="2000" b="1" i="1" dirty="0">
                <a:solidFill>
                  <a:srgbClr val="00FF00"/>
                </a:solidFill>
              </a:rPr>
              <a:t>"the Word of life</a:t>
            </a:r>
            <a:r>
              <a:rPr lang="en-US" altLang="en-US" sz="2000" dirty="0">
                <a:solidFill>
                  <a:srgbClr val="FFFF00"/>
                </a:solidFill>
              </a:rPr>
              <a:t>". </a:t>
            </a:r>
            <a:r>
              <a:rPr lang="en-US" altLang="en-US" sz="2000" b="1" dirty="0">
                <a:solidFill>
                  <a:srgbClr val="FFFFFF"/>
                </a:solidFill>
              </a:rPr>
              <a:t>(1:1a)</a:t>
            </a:r>
          </a:p>
          <a:p>
            <a:pPr lvl="1" fontAlgn="base">
              <a:lnSpc>
                <a:spcPct val="80000"/>
              </a:lnSpc>
              <a:spcAft>
                <a:spcPct val="0"/>
              </a:spcAft>
              <a:buFontTx/>
              <a:buChar char="–"/>
            </a:pPr>
            <a:r>
              <a:rPr lang="en-US" altLang="en-US" sz="2000" dirty="0">
                <a:solidFill>
                  <a:srgbClr val="FFFF00"/>
                </a:solidFill>
              </a:rPr>
              <a:t>John declares that "</a:t>
            </a:r>
            <a:r>
              <a:rPr lang="en-US" altLang="en-US" sz="2000" b="1" i="1" dirty="0">
                <a:solidFill>
                  <a:srgbClr val="00FF00"/>
                </a:solidFill>
              </a:rPr>
              <a:t>the Word of life</a:t>
            </a:r>
            <a:r>
              <a:rPr lang="en-US" altLang="en-US" sz="2000" dirty="0">
                <a:solidFill>
                  <a:srgbClr val="FFFF00"/>
                </a:solidFill>
              </a:rPr>
              <a:t>" (God's eternal Son) appeared in history as a </a:t>
            </a:r>
            <a:r>
              <a:rPr lang="en-US" altLang="en-US" sz="2000" b="1" i="1" dirty="0">
                <a:solidFill>
                  <a:srgbClr val="00FF00"/>
                </a:solidFill>
              </a:rPr>
              <a:t>MAN</a:t>
            </a:r>
            <a:r>
              <a:rPr lang="en-US" altLang="en-US" sz="2000" dirty="0">
                <a:solidFill>
                  <a:srgbClr val="FFFF00"/>
                </a:solidFill>
              </a:rPr>
              <a:t> who was </a:t>
            </a:r>
            <a:r>
              <a:rPr lang="en-US" altLang="en-US" sz="2000" b="1" i="1" dirty="0">
                <a:solidFill>
                  <a:srgbClr val="00FF00"/>
                </a:solidFill>
              </a:rPr>
              <a:t>heard</a:t>
            </a:r>
            <a:r>
              <a:rPr lang="en-US" altLang="en-US" sz="2000" dirty="0">
                <a:solidFill>
                  <a:srgbClr val="FFFF00"/>
                </a:solidFill>
              </a:rPr>
              <a:t>, </a:t>
            </a:r>
            <a:r>
              <a:rPr lang="en-US" altLang="en-US" sz="2000" b="1" i="1" dirty="0">
                <a:solidFill>
                  <a:srgbClr val="00FF00"/>
                </a:solidFill>
              </a:rPr>
              <a:t>seen</a:t>
            </a:r>
            <a:r>
              <a:rPr lang="en-US" altLang="en-US" sz="2000" dirty="0">
                <a:solidFill>
                  <a:srgbClr val="FFFF00"/>
                </a:solidFill>
              </a:rPr>
              <a:t>, and </a:t>
            </a:r>
            <a:r>
              <a:rPr lang="en-US" altLang="en-US" sz="2000" b="1" i="1" dirty="0">
                <a:solidFill>
                  <a:srgbClr val="00FF00"/>
                </a:solidFill>
              </a:rPr>
              <a:t>touched</a:t>
            </a:r>
            <a:r>
              <a:rPr lang="en-US" altLang="en-US" sz="2000" dirty="0">
                <a:solidFill>
                  <a:srgbClr val="FFFF00"/>
                </a:solidFill>
              </a:rPr>
              <a:t> by the </a:t>
            </a:r>
            <a:r>
              <a:rPr lang="en-US" altLang="en-US" sz="2000" b="1" i="1" dirty="0">
                <a:solidFill>
                  <a:srgbClr val="00FF00"/>
                </a:solidFill>
              </a:rPr>
              <a:t>apostles</a:t>
            </a:r>
            <a:r>
              <a:rPr lang="en-US" altLang="en-US" sz="2000" dirty="0">
                <a:solidFill>
                  <a:srgbClr val="FFFF00"/>
                </a:solidFill>
              </a:rPr>
              <a:t>. </a:t>
            </a:r>
            <a:r>
              <a:rPr lang="en-US" altLang="en-US" sz="2000" b="1" dirty="0">
                <a:solidFill>
                  <a:srgbClr val="FFFFFF"/>
                </a:solidFill>
              </a:rPr>
              <a:t>(1:1b)</a:t>
            </a:r>
          </a:p>
          <a:p>
            <a:pPr lvl="1" fontAlgn="base">
              <a:lnSpc>
                <a:spcPct val="80000"/>
              </a:lnSpc>
              <a:spcAft>
                <a:spcPct val="0"/>
              </a:spcAft>
              <a:buFontTx/>
              <a:buChar char="–"/>
            </a:pPr>
            <a:r>
              <a:rPr lang="en-US" altLang="en-US" sz="2000" dirty="0">
                <a:solidFill>
                  <a:srgbClr val="FFFF00"/>
                </a:solidFill>
              </a:rPr>
              <a:t>The historical manifestation of the </a:t>
            </a:r>
            <a:r>
              <a:rPr lang="en-US" altLang="en-US" sz="2000" b="1" i="1" dirty="0">
                <a:solidFill>
                  <a:srgbClr val="00FF00"/>
                </a:solidFill>
              </a:rPr>
              <a:t>Eternal life</a:t>
            </a:r>
            <a:r>
              <a:rPr lang="en-US" altLang="en-US" sz="2000" dirty="0">
                <a:solidFill>
                  <a:srgbClr val="FFFF00"/>
                </a:solidFill>
              </a:rPr>
              <a:t> was </a:t>
            </a:r>
            <a:r>
              <a:rPr lang="en-US" altLang="en-US" sz="2000" b="1" i="1" dirty="0">
                <a:solidFill>
                  <a:srgbClr val="00FF00"/>
                </a:solidFill>
              </a:rPr>
              <a:t>proclaimed</a:t>
            </a:r>
            <a:r>
              <a:rPr lang="en-US" altLang="en-US" sz="2000" dirty="0">
                <a:solidFill>
                  <a:srgbClr val="FFFF00"/>
                </a:solidFill>
              </a:rPr>
              <a:t> by the </a:t>
            </a:r>
            <a:r>
              <a:rPr lang="en-US" altLang="en-US" sz="2000" b="1" i="1" dirty="0">
                <a:solidFill>
                  <a:srgbClr val="00FF00"/>
                </a:solidFill>
              </a:rPr>
              <a:t>apostles</a:t>
            </a:r>
            <a:r>
              <a:rPr lang="en-US" altLang="en-US" sz="2000" dirty="0">
                <a:solidFill>
                  <a:srgbClr val="FFFF00"/>
                </a:solidFill>
              </a:rPr>
              <a:t> to </a:t>
            </a:r>
            <a:r>
              <a:rPr lang="en-US" altLang="en-US" sz="2000" b="1" i="1" dirty="0">
                <a:solidFill>
                  <a:srgbClr val="00FF00"/>
                </a:solidFill>
              </a:rPr>
              <a:t>mankind</a:t>
            </a:r>
            <a:r>
              <a:rPr lang="en-US" altLang="en-US" sz="2000" dirty="0">
                <a:solidFill>
                  <a:srgbClr val="FFFF00"/>
                </a:solidFill>
              </a:rPr>
              <a:t> at large--the revelation was given to the few ("</a:t>
            </a:r>
            <a:r>
              <a:rPr lang="en-US" altLang="en-US" sz="2000" i="1" dirty="0">
                <a:solidFill>
                  <a:srgbClr val="FFFF00"/>
                </a:solidFill>
              </a:rPr>
              <a:t>to us</a:t>
            </a:r>
            <a:r>
              <a:rPr lang="en-US" altLang="en-US" sz="2000" dirty="0">
                <a:solidFill>
                  <a:srgbClr val="FFFF00"/>
                </a:solidFill>
              </a:rPr>
              <a:t>") for the many ("</a:t>
            </a:r>
            <a:r>
              <a:rPr lang="en-US" altLang="en-US" sz="2000" i="1" dirty="0">
                <a:solidFill>
                  <a:srgbClr val="FFFF00"/>
                </a:solidFill>
              </a:rPr>
              <a:t>to you</a:t>
            </a:r>
            <a:r>
              <a:rPr lang="en-US" altLang="en-US" sz="2000" dirty="0">
                <a:solidFill>
                  <a:srgbClr val="FFFF00"/>
                </a:solidFill>
              </a:rPr>
              <a:t>"). </a:t>
            </a:r>
            <a:r>
              <a:rPr lang="en-US" altLang="en-US" sz="2000" b="1" dirty="0">
                <a:solidFill>
                  <a:srgbClr val="FFFFFF"/>
                </a:solidFill>
              </a:rPr>
              <a:t>(1:2)</a:t>
            </a:r>
            <a:endParaRPr lang="en-US" altLang="en-US" sz="2000" dirty="0">
              <a:solidFill>
                <a:srgbClr val="FFFF00"/>
              </a:solidFill>
            </a:endParaRPr>
          </a:p>
          <a:p>
            <a:pPr lvl="0" fontAlgn="base">
              <a:lnSpc>
                <a:spcPct val="80000"/>
              </a:lnSpc>
              <a:spcAft>
                <a:spcPct val="0"/>
              </a:spcAft>
              <a:buFontTx/>
              <a:buChar char="•"/>
            </a:pPr>
            <a:r>
              <a:rPr lang="en-US" altLang="en-US" sz="2400" b="1" dirty="0">
                <a:solidFill>
                  <a:srgbClr val="FFFFFF"/>
                </a:solidFill>
              </a:rPr>
              <a:t>1:3 -</a:t>
            </a:r>
            <a:r>
              <a:rPr lang="en-US" altLang="en-US" sz="2400" dirty="0">
                <a:solidFill>
                  <a:srgbClr val="FFFF00"/>
                </a:solidFill>
              </a:rPr>
              <a:t> The </a:t>
            </a:r>
            <a:r>
              <a:rPr lang="en-US" altLang="en-US" sz="2400" b="1" i="1" dirty="0">
                <a:solidFill>
                  <a:srgbClr val="00FF00"/>
                </a:solidFill>
              </a:rPr>
              <a:t>purpose</a:t>
            </a:r>
            <a:r>
              <a:rPr lang="en-US" altLang="en-US" sz="2400" dirty="0">
                <a:solidFill>
                  <a:srgbClr val="FFFF00"/>
                </a:solidFill>
              </a:rPr>
              <a:t> of the apostle's </a:t>
            </a:r>
            <a:r>
              <a:rPr lang="en-US" altLang="en-US" sz="2400" b="1" i="1" dirty="0">
                <a:solidFill>
                  <a:srgbClr val="00FF00"/>
                </a:solidFill>
              </a:rPr>
              <a:t>proclamation</a:t>
            </a:r>
            <a:r>
              <a:rPr lang="en-US" altLang="en-US" sz="2400" dirty="0">
                <a:solidFill>
                  <a:srgbClr val="FFFF00"/>
                </a:solidFill>
              </a:rPr>
              <a:t> was that others might have </a:t>
            </a:r>
            <a:r>
              <a:rPr lang="en-US" altLang="en-US" sz="2400" b="1" i="1" dirty="0">
                <a:solidFill>
                  <a:srgbClr val="00FF00"/>
                </a:solidFill>
              </a:rPr>
              <a:t>FELLOWSHIP</a:t>
            </a:r>
            <a:r>
              <a:rPr lang="en-US" altLang="en-US" sz="2400" dirty="0">
                <a:solidFill>
                  <a:srgbClr val="FFFF00"/>
                </a:solidFill>
              </a:rPr>
              <a:t> with them (in the Christian Faith) which would bring them into </a:t>
            </a:r>
            <a:r>
              <a:rPr lang="en-US" altLang="en-US" sz="2400" b="1" i="1" dirty="0">
                <a:solidFill>
                  <a:srgbClr val="00FF00"/>
                </a:solidFill>
              </a:rPr>
              <a:t>FELLOWSHIP</a:t>
            </a:r>
            <a:r>
              <a:rPr lang="en-US" altLang="en-US" sz="2400" dirty="0">
                <a:solidFill>
                  <a:srgbClr val="FFFF00"/>
                </a:solidFill>
              </a:rPr>
              <a:t> with the </a:t>
            </a:r>
            <a:r>
              <a:rPr lang="en-US" altLang="en-US" sz="2400" b="1" i="1" dirty="0">
                <a:solidFill>
                  <a:srgbClr val="00FF00"/>
                </a:solidFill>
              </a:rPr>
              <a:t>FATHER</a:t>
            </a:r>
            <a:r>
              <a:rPr lang="en-US" altLang="en-US" sz="2400" dirty="0">
                <a:solidFill>
                  <a:srgbClr val="FFFF00"/>
                </a:solidFill>
              </a:rPr>
              <a:t> and with his </a:t>
            </a:r>
            <a:r>
              <a:rPr lang="en-US" altLang="en-US" sz="2400" b="1" i="1" dirty="0">
                <a:solidFill>
                  <a:srgbClr val="00FF00"/>
                </a:solidFill>
              </a:rPr>
              <a:t>SON</a:t>
            </a:r>
            <a:r>
              <a:rPr lang="en-US" altLang="en-US" sz="2400" dirty="0">
                <a:solidFill>
                  <a:srgbClr val="FFFF00"/>
                </a:solidFill>
              </a:rPr>
              <a:t>, </a:t>
            </a:r>
            <a:r>
              <a:rPr lang="en-US" altLang="en-US" sz="2400" b="1" i="1" dirty="0">
                <a:solidFill>
                  <a:srgbClr val="00FF00"/>
                </a:solidFill>
              </a:rPr>
              <a:t>JESUS</a:t>
            </a:r>
            <a:r>
              <a:rPr lang="en-US" altLang="en-US" sz="2400" dirty="0">
                <a:solidFill>
                  <a:srgbClr val="FFFF00"/>
                </a:solidFill>
              </a:rPr>
              <a:t> </a:t>
            </a:r>
            <a:r>
              <a:rPr lang="en-US" altLang="en-US" sz="2400" b="1" i="1" dirty="0">
                <a:solidFill>
                  <a:srgbClr val="00FF00"/>
                </a:solidFill>
              </a:rPr>
              <a:t>CHRIST</a:t>
            </a:r>
            <a:r>
              <a:rPr lang="en-US" altLang="en-US" sz="2400" dirty="0">
                <a:solidFill>
                  <a:srgbClr val="FFFF00"/>
                </a:solidFill>
              </a:rPr>
              <a:t>. </a:t>
            </a:r>
          </a:p>
          <a:p>
            <a:pPr lvl="0" fontAlgn="base">
              <a:lnSpc>
                <a:spcPct val="80000"/>
              </a:lnSpc>
              <a:spcAft>
                <a:spcPct val="0"/>
              </a:spcAft>
              <a:buFontTx/>
              <a:buChar char="•"/>
            </a:pPr>
            <a:r>
              <a:rPr lang="en-US" altLang="en-US" sz="2400" b="1" dirty="0">
                <a:solidFill>
                  <a:srgbClr val="FFFFFF"/>
                </a:solidFill>
              </a:rPr>
              <a:t>1:4 -</a:t>
            </a:r>
            <a:r>
              <a:rPr lang="en-US" altLang="en-US" sz="2400" dirty="0">
                <a:solidFill>
                  <a:srgbClr val="FFFF00"/>
                </a:solidFill>
              </a:rPr>
              <a:t> John states his </a:t>
            </a:r>
            <a:r>
              <a:rPr lang="en-US" altLang="en-US" sz="2400" b="1" i="1" dirty="0">
                <a:solidFill>
                  <a:srgbClr val="00FF00"/>
                </a:solidFill>
              </a:rPr>
              <a:t>purpose</a:t>
            </a:r>
            <a:r>
              <a:rPr lang="en-US" altLang="en-US" sz="2400" dirty="0">
                <a:solidFill>
                  <a:srgbClr val="FFFF00"/>
                </a:solidFill>
              </a:rPr>
              <a:t> for writing these things: </a:t>
            </a:r>
            <a:r>
              <a:rPr lang="en-US" altLang="en-US" sz="2400" i="1" dirty="0">
                <a:solidFill>
                  <a:srgbClr val="FFFF00"/>
                </a:solidFill>
              </a:rPr>
              <a:t>to make (your or our) </a:t>
            </a:r>
            <a:r>
              <a:rPr lang="en-US" altLang="en-US" sz="2400" b="1" i="1" dirty="0">
                <a:solidFill>
                  <a:srgbClr val="00FF00"/>
                </a:solidFill>
              </a:rPr>
              <a:t>joy</a:t>
            </a:r>
            <a:r>
              <a:rPr lang="en-US" altLang="en-US" sz="2400" i="1" dirty="0">
                <a:solidFill>
                  <a:srgbClr val="FFFF00"/>
                </a:solidFill>
              </a:rPr>
              <a:t> complete</a:t>
            </a:r>
          </a:p>
        </p:txBody>
      </p:sp>
    </p:spTree>
    <p:extLst>
      <p:ext uri="{BB962C8B-B14F-4D97-AF65-F5344CB8AC3E}">
        <p14:creationId xmlns:p14="http://schemas.microsoft.com/office/powerpoint/2010/main" val="5113662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577516" y="0"/>
            <a:ext cx="7772400" cy="1470025"/>
          </a:xfrm>
        </p:spPr>
        <p:txBody>
          <a:bodyPr/>
          <a:lstStyle/>
          <a:p>
            <a:r>
              <a:rPr lang="en-US" altLang="en-US" sz="6600" b="1" dirty="0">
                <a:latin typeface="Calibri" panose="020F0502020204030204" pitchFamily="34" charset="0"/>
                <a:cs typeface="Calibri" panose="020F0502020204030204" pitchFamily="34" charset="0"/>
              </a:rPr>
              <a:t>1 John 1:5 – 2:28</a:t>
            </a: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1311442" y="1804737"/>
            <a:ext cx="6400800" cy="1752600"/>
          </a:xfrm>
        </p:spPr>
        <p:txBody>
          <a:bodyPr/>
          <a:lstStyle/>
          <a:p>
            <a:pPr>
              <a:lnSpc>
                <a:spcPct val="80000"/>
              </a:lnSpc>
            </a:pPr>
            <a:r>
              <a:rPr lang="en-US" altLang="en-US" sz="4800" dirty="0">
                <a:latin typeface="Calibri" panose="020F0502020204030204" pitchFamily="34" charset="0"/>
                <a:cs typeface="Calibri" panose="020F0502020204030204" pitchFamily="34" charset="0"/>
              </a:rPr>
              <a:t>The </a:t>
            </a:r>
            <a:r>
              <a:rPr lang="en-US" altLang="en-US" sz="4800" b="1" i="1" dirty="0">
                <a:latin typeface="Calibri" panose="020F0502020204030204" pitchFamily="34" charset="0"/>
                <a:cs typeface="Calibri" panose="020F0502020204030204" pitchFamily="34" charset="0"/>
              </a:rPr>
              <a:t>First</a:t>
            </a:r>
            <a:r>
              <a:rPr lang="en-US" altLang="en-US" sz="4800" dirty="0">
                <a:latin typeface="Calibri" panose="020F0502020204030204" pitchFamily="34" charset="0"/>
                <a:cs typeface="Calibri" panose="020F0502020204030204" pitchFamily="34" charset="0"/>
              </a:rPr>
              <a:t> Presentation of the Three Themes of </a:t>
            </a:r>
            <a:r>
              <a:rPr lang="en-US" altLang="en-US" sz="4800" b="1" dirty="0">
                <a:latin typeface="Calibri" panose="020F0502020204030204" pitchFamily="34" charset="0"/>
                <a:cs typeface="Calibri" panose="020F0502020204030204" pitchFamily="34" charset="0"/>
              </a:rPr>
              <a:t>RIGHTEOUSNESS</a:t>
            </a:r>
            <a:r>
              <a:rPr lang="en-US" altLang="en-US" sz="4800" dirty="0">
                <a:latin typeface="Calibri" panose="020F0502020204030204" pitchFamily="34" charset="0"/>
                <a:cs typeface="Calibri" panose="020F0502020204030204" pitchFamily="34" charset="0"/>
              </a:rPr>
              <a:t>, </a:t>
            </a:r>
            <a:r>
              <a:rPr lang="en-US" altLang="en-US" sz="4800" b="1" dirty="0">
                <a:latin typeface="Calibri" panose="020F0502020204030204" pitchFamily="34" charset="0"/>
                <a:cs typeface="Calibri" panose="020F0502020204030204" pitchFamily="34" charset="0"/>
              </a:rPr>
              <a:t>LOVE</a:t>
            </a:r>
            <a:r>
              <a:rPr lang="en-US" altLang="en-US" sz="4800" dirty="0">
                <a:latin typeface="Calibri" panose="020F0502020204030204" pitchFamily="34" charset="0"/>
                <a:cs typeface="Calibri" panose="020F0502020204030204" pitchFamily="34" charset="0"/>
              </a:rPr>
              <a:t> and </a:t>
            </a:r>
            <a:r>
              <a:rPr lang="en-US" altLang="en-US" sz="4800" b="1" dirty="0">
                <a:latin typeface="Calibri" panose="020F0502020204030204" pitchFamily="34" charset="0"/>
                <a:cs typeface="Calibri" panose="020F0502020204030204" pitchFamily="34" charset="0"/>
              </a:rPr>
              <a:t>BELIEF</a:t>
            </a:r>
            <a:r>
              <a:rPr lang="en-US" altLang="en-US" sz="4800" dirty="0">
                <a:latin typeface="Calibri" panose="020F0502020204030204" pitchFamily="34" charset="0"/>
                <a:cs typeface="Calibri" panose="020F0502020204030204" pitchFamily="34" charset="0"/>
              </a:rPr>
              <a:t> in Jesus</a:t>
            </a:r>
          </a:p>
        </p:txBody>
      </p:sp>
      <p:sp>
        <p:nvSpPr>
          <p:cNvPr id="2" name="TextBox 1">
            <a:extLst>
              <a:ext uri="{FF2B5EF4-FFF2-40B4-BE49-F238E27FC236}">
                <a16:creationId xmlns:a16="http://schemas.microsoft.com/office/drawing/2014/main" id="{CB245EA7-6D31-4CFE-9271-C48D34B55DDD}"/>
              </a:ext>
            </a:extLst>
          </p:cNvPr>
          <p:cNvSpPr txBox="1"/>
          <p:nvPr/>
        </p:nvSpPr>
        <p:spPr>
          <a:xfrm>
            <a:off x="0" y="6488668"/>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ronet"/>
                <a:ea typeface="+mn-ea"/>
                <a:cs typeface="+mn-cs"/>
                <a:hlinkClick r:id="rId3"/>
              </a:rPr>
              <a:t>http://ullesthorpe.org/bible-owner/</a:t>
            </a:r>
            <a:r>
              <a:rPr kumimoji="0" lang="en-US" sz="1800" b="0" i="0" u="none" strike="noStrike" kern="1200" cap="none" spc="0" normalizeH="0" baseline="0" noProof="0" dirty="0">
                <a:ln>
                  <a:noFill/>
                </a:ln>
                <a:solidFill>
                  <a:srgbClr val="000000"/>
                </a:solidFill>
                <a:effectLst/>
                <a:uLnTx/>
                <a:uFillTx/>
                <a:latin typeface="Coronet"/>
                <a:ea typeface="+mn-ea"/>
                <a:cs typeface="+mn-cs"/>
              </a:rPr>
              <a:t> </a:t>
            </a:r>
          </a:p>
        </p:txBody>
      </p:sp>
    </p:spTree>
    <p:extLst>
      <p:ext uri="{BB962C8B-B14F-4D97-AF65-F5344CB8AC3E}">
        <p14:creationId xmlns:p14="http://schemas.microsoft.com/office/powerpoint/2010/main" val="6486214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9860751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92500" lnSpcReduction="10000"/>
          </a:bodyPr>
          <a:lstStyle/>
          <a:p>
            <a:r>
              <a:rPr lang="en-US" dirty="0"/>
              <a:t>We cited some scholars who find this to be a difficult passage to interpret. Does the passage strike you as difficult to understand?</a:t>
            </a:r>
          </a:p>
          <a:p>
            <a:r>
              <a:rPr lang="en-US" dirty="0"/>
              <a:t>What do you think about my identification of the antecedent of the neuter pronouns (“</a:t>
            </a:r>
            <a:r>
              <a:rPr lang="en-US" i="1" dirty="0">
                <a:solidFill>
                  <a:srgbClr val="0000FF"/>
                </a:solidFill>
                <a:latin typeface="Cambria" panose="02040503050406030204" pitchFamily="18" charset="0"/>
                <a:ea typeface="Cambria" panose="02040503050406030204" pitchFamily="18" charset="0"/>
              </a:rPr>
              <a:t>that which</a:t>
            </a:r>
            <a:r>
              <a:rPr lang="en-US" dirty="0"/>
              <a:t>”) as being the person of Jesus Christ?</a:t>
            </a:r>
          </a:p>
          <a:p>
            <a:r>
              <a:rPr lang="en-US" dirty="0"/>
              <a:t>Do you see how John’s argument that revelation concerning the person of Christ was intended by God to be given through the eye witness testimony of the apostles (which we now have in scripture) might serve as a caution against those who want to claim ongoing direct revelation from God?</a:t>
            </a:r>
          </a:p>
          <a:p>
            <a:r>
              <a:rPr lang="en-US" dirty="0"/>
              <a:t>In our study today, we have not really covered any “what to do on Thursday” kinds of applications that could be made of this passage. Do you see any applications that we could make of this passage?</a:t>
            </a:r>
          </a:p>
          <a:p>
            <a:pPr lvl="0"/>
            <a:endParaRPr lang="en-US" dirty="0"/>
          </a:p>
        </p:txBody>
      </p:sp>
    </p:spTree>
    <p:extLst>
      <p:ext uri="{BB962C8B-B14F-4D97-AF65-F5344CB8AC3E}">
        <p14:creationId xmlns:p14="http://schemas.microsoft.com/office/powerpoint/2010/main" val="29991352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105887"/>
            <a:ext cx="8229600" cy="710402"/>
          </a:xfrm>
        </p:spPr>
        <p:txBody>
          <a:bodyPr vert="horz" lIns="91440" tIns="45720" rIns="91440" bIns="45720" rtlCol="0" anchor="ctr">
            <a:normAutofit fontScale="90000"/>
          </a:bodyPr>
          <a:lstStyle/>
          <a:p>
            <a:pPr>
              <a:lnSpc>
                <a:spcPct val="90000"/>
              </a:lnSpc>
            </a:pPr>
            <a:r>
              <a:rPr lang="en-US" sz="5400" b="1" dirty="0">
                <a:ln w="6600">
                  <a:noFill/>
                  <a:prstDash val="solid"/>
                </a:ln>
                <a:effectLst/>
                <a:latin typeface="+mn-lt"/>
              </a:rPr>
              <a:t>Some Initial Observations</a:t>
            </a: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886929"/>
            <a:ext cx="8229600" cy="5541341"/>
          </a:xfrm>
        </p:spPr>
        <p:txBody>
          <a:bodyPr>
            <a:normAutofit/>
          </a:bodyPr>
          <a:lstStyle/>
          <a:p>
            <a:r>
              <a:rPr lang="en-US" altLang="en-US" sz="3200" dirty="0"/>
              <a:t>Some passages in the Bible are more difficult to interpret than others:</a:t>
            </a:r>
          </a:p>
          <a:p>
            <a:pPr lvl="1"/>
            <a:r>
              <a:rPr lang="en-US" altLang="en-US" sz="2800" b="1" dirty="0">
                <a:latin typeface="Calibri" panose="020F0502020204030204" pitchFamily="34" charset="0"/>
                <a:cs typeface="Calibri" panose="020F0502020204030204" pitchFamily="34" charset="0"/>
              </a:rPr>
              <a:t>2 Peter 3:16</a:t>
            </a:r>
            <a:r>
              <a:rPr lang="en-US" altLang="en-US" sz="2800" b="1" i="1" dirty="0">
                <a:latin typeface="Calibri" panose="020F0502020204030204" pitchFamily="34" charset="0"/>
                <a:cs typeface="Calibri" panose="020F0502020204030204" pitchFamily="34" charset="0"/>
              </a:rPr>
              <a:t> -  </a:t>
            </a:r>
            <a:r>
              <a:rPr lang="en-US" altLang="en-US" sz="2800" i="1" dirty="0">
                <a:solidFill>
                  <a:srgbClr val="0000CC"/>
                </a:solidFill>
                <a:latin typeface="Cambria" panose="02040503050406030204" pitchFamily="18" charset="0"/>
                <a:ea typeface="Cambria" panose="02040503050406030204" pitchFamily="18" charset="0"/>
              </a:rPr>
              <a:t>[The Apostle Paul’s] letters contain some things that are </a:t>
            </a:r>
            <a:r>
              <a:rPr lang="en-US" altLang="en-US" sz="2800" b="1" i="1" dirty="0">
                <a:solidFill>
                  <a:srgbClr val="0000CC"/>
                </a:solidFill>
                <a:latin typeface="Cambria" panose="02040503050406030204" pitchFamily="18" charset="0"/>
                <a:ea typeface="Cambria" panose="02040503050406030204" pitchFamily="18" charset="0"/>
              </a:rPr>
              <a:t>hard to understand</a:t>
            </a:r>
            <a:r>
              <a:rPr lang="en-US" altLang="en-US" sz="2800" i="1" dirty="0">
                <a:solidFill>
                  <a:srgbClr val="0000CC"/>
                </a:solidFill>
                <a:latin typeface="Cambria" panose="02040503050406030204" pitchFamily="18" charset="0"/>
                <a:ea typeface="Cambria" panose="02040503050406030204" pitchFamily="18" charset="0"/>
              </a:rPr>
              <a:t>, which ignorant and unstable people distort, as they do the other Scriptures, to their own destruction.</a:t>
            </a:r>
          </a:p>
          <a:p>
            <a:endParaRPr lang="en-US" sz="3200" dirty="0"/>
          </a:p>
        </p:txBody>
      </p:sp>
    </p:spTree>
    <p:extLst>
      <p:ext uri="{BB962C8B-B14F-4D97-AF65-F5344CB8AC3E}">
        <p14:creationId xmlns:p14="http://schemas.microsoft.com/office/powerpoint/2010/main" val="1758129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105887"/>
            <a:ext cx="8229600" cy="710402"/>
          </a:xfrm>
        </p:spPr>
        <p:txBody>
          <a:bodyPr vert="horz" lIns="91440" tIns="45720" rIns="91440" bIns="45720" rtlCol="0" anchor="ctr">
            <a:normAutofit fontScale="90000"/>
          </a:bodyPr>
          <a:lstStyle/>
          <a:p>
            <a:pPr>
              <a:lnSpc>
                <a:spcPct val="90000"/>
              </a:lnSpc>
            </a:pPr>
            <a:r>
              <a:rPr lang="en-US" sz="5400" b="1" dirty="0">
                <a:ln w="6600">
                  <a:noFill/>
                  <a:prstDash val="solid"/>
                </a:ln>
                <a:effectLst/>
                <a:latin typeface="+mn-lt"/>
              </a:rPr>
              <a:t>Some Initial Observations</a:t>
            </a: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890853"/>
            <a:ext cx="8229600" cy="5937714"/>
          </a:xfrm>
        </p:spPr>
        <p:txBody>
          <a:bodyPr>
            <a:normAutofit lnSpcReduction="10000"/>
          </a:bodyPr>
          <a:lstStyle/>
          <a:p>
            <a:pPr>
              <a:lnSpc>
                <a:spcPct val="80000"/>
              </a:lnSpc>
            </a:pPr>
            <a:r>
              <a:rPr lang="en-US" altLang="en-US" sz="3200" dirty="0"/>
              <a:t>In the opinion of </a:t>
            </a:r>
            <a:r>
              <a:rPr lang="en-US" altLang="en-US" sz="3200" b="1" i="1" dirty="0"/>
              <a:t>some</a:t>
            </a:r>
            <a:r>
              <a:rPr lang="en-US" altLang="en-US" sz="3200" dirty="0"/>
              <a:t> scholars, 1 John 1:1-4 is a </a:t>
            </a:r>
            <a:r>
              <a:rPr lang="en-US" altLang="en-US" sz="3200" b="1" i="1" dirty="0"/>
              <a:t>difficult</a:t>
            </a:r>
            <a:r>
              <a:rPr lang="en-US" altLang="en-US" sz="3200" dirty="0"/>
              <a:t> passage to interpret:</a:t>
            </a:r>
            <a:endParaRPr lang="en-US" altLang="en-US" sz="3200" i="1" dirty="0">
              <a:latin typeface="Times New Roman" panose="02020603050405020304" pitchFamily="18" charset="0"/>
            </a:endParaRPr>
          </a:p>
          <a:p>
            <a:pPr lvl="1">
              <a:lnSpc>
                <a:spcPct val="80000"/>
              </a:lnSpc>
            </a:pPr>
            <a:r>
              <a:rPr lang="en-US" altLang="en-US" sz="2800" i="1" dirty="0">
                <a:latin typeface="Cambria" panose="02040503050406030204" pitchFamily="18" charset="0"/>
                <a:ea typeface="Cambria" panose="02040503050406030204" pitchFamily="18" charset="0"/>
              </a:rPr>
              <a:t>“[1 John 1:1ff] is unusually complicated for the Johannine writings” </a:t>
            </a:r>
          </a:p>
          <a:p>
            <a:pPr lvl="2">
              <a:lnSpc>
                <a:spcPct val="80000"/>
              </a:lnSpc>
            </a:pPr>
            <a:r>
              <a:rPr lang="en-US" altLang="en-US" sz="2400" dirty="0">
                <a:latin typeface="Calibri" panose="020F0502020204030204" pitchFamily="34" charset="0"/>
                <a:cs typeface="Calibri" panose="020F0502020204030204" pitchFamily="34" charset="0"/>
              </a:rPr>
              <a:t>(F.F. Bruce, </a:t>
            </a:r>
            <a:r>
              <a:rPr lang="en-US" altLang="en-US" sz="2400" i="1" dirty="0">
                <a:latin typeface="Calibri" panose="020F0502020204030204" pitchFamily="34" charset="0"/>
                <a:cs typeface="Calibri" panose="020F0502020204030204" pitchFamily="34" charset="0"/>
              </a:rPr>
              <a:t>The Epistles of John</a:t>
            </a:r>
            <a:r>
              <a:rPr lang="en-US" altLang="en-US" sz="2400" dirty="0">
                <a:latin typeface="Calibri" panose="020F0502020204030204" pitchFamily="34" charset="0"/>
                <a:cs typeface="Calibri" panose="020F0502020204030204" pitchFamily="34" charset="0"/>
              </a:rPr>
              <a:t>, 1970, p.34)</a:t>
            </a:r>
          </a:p>
          <a:p>
            <a:pPr lvl="1">
              <a:lnSpc>
                <a:spcPct val="80000"/>
              </a:lnSpc>
            </a:pPr>
            <a:r>
              <a:rPr lang="en-US" altLang="en-US" sz="2800" i="1" dirty="0">
                <a:latin typeface="Cambria" panose="02040503050406030204" pitchFamily="18" charset="0"/>
                <a:ea typeface="Cambria" panose="02040503050406030204" pitchFamily="18" charset="0"/>
              </a:rPr>
              <a:t>“All commentators have found this first paragraph involved in syntax and abstruse in meaning. It is, in fact, a grammatical tangle” </a:t>
            </a:r>
          </a:p>
          <a:p>
            <a:pPr lvl="2">
              <a:lnSpc>
                <a:spcPct val="80000"/>
              </a:lnSpc>
            </a:pPr>
            <a:r>
              <a:rPr lang="en-US" altLang="en-US" sz="2400" dirty="0">
                <a:latin typeface="Calibri" panose="020F0502020204030204" pitchFamily="34" charset="0"/>
                <a:cs typeface="Calibri" panose="020F0502020204030204" pitchFamily="34" charset="0"/>
              </a:rPr>
              <a:t>(John R. W. Stott, The Epistles of John – </a:t>
            </a:r>
            <a:r>
              <a:rPr lang="en-US" altLang="en-US" sz="2400" i="1" dirty="0">
                <a:latin typeface="Calibri" panose="020F0502020204030204" pitchFamily="34" charset="0"/>
                <a:cs typeface="Calibri" panose="020F0502020204030204" pitchFamily="34" charset="0"/>
              </a:rPr>
              <a:t>An Introduction and Commentary</a:t>
            </a:r>
            <a:r>
              <a:rPr lang="en-US" altLang="en-US" sz="2400" dirty="0">
                <a:latin typeface="Calibri" panose="020F0502020204030204" pitchFamily="34" charset="0"/>
                <a:cs typeface="Calibri" panose="020F0502020204030204" pitchFamily="34" charset="0"/>
              </a:rPr>
              <a:t>, Eerdmans, 1979, p.57)</a:t>
            </a:r>
          </a:p>
          <a:p>
            <a:pPr>
              <a:lnSpc>
                <a:spcPct val="80000"/>
              </a:lnSpc>
            </a:pPr>
            <a:r>
              <a:rPr lang="en-US" altLang="en-US" sz="3200" dirty="0"/>
              <a:t>Therefore we will need to apply </a:t>
            </a:r>
            <a:r>
              <a:rPr lang="en-US" altLang="en-US" sz="3200" b="1" i="1" dirty="0"/>
              <a:t>extra diligence</a:t>
            </a:r>
            <a:r>
              <a:rPr lang="en-US" altLang="en-US" sz="3200" dirty="0"/>
              <a:t> in interpreting this passage!</a:t>
            </a:r>
          </a:p>
          <a:p>
            <a:pPr>
              <a:lnSpc>
                <a:spcPct val="80000"/>
              </a:lnSpc>
            </a:pPr>
            <a:r>
              <a:rPr lang="en-US" altLang="en-US" sz="3200" dirty="0"/>
              <a:t>One </a:t>
            </a:r>
            <a:r>
              <a:rPr lang="en-US" altLang="en-US" sz="3200" b="1" i="1" dirty="0"/>
              <a:t>advantage</a:t>
            </a:r>
            <a:r>
              <a:rPr lang="en-US" altLang="en-US" sz="3200" dirty="0"/>
              <a:t> we have in interpreting 1 John 1:1-4, is that we have a </a:t>
            </a:r>
            <a:r>
              <a:rPr lang="en-US" altLang="en-US" sz="3200" b="1" i="1" dirty="0"/>
              <a:t>parallel passage</a:t>
            </a:r>
            <a:r>
              <a:rPr lang="en-US" altLang="en-US" sz="3200" dirty="0"/>
              <a:t> written by the same author in the Gospel of John (1:1-17) to compare with this text.</a:t>
            </a:r>
          </a:p>
          <a:p>
            <a:endParaRPr lang="en-US" sz="3200" dirty="0"/>
          </a:p>
        </p:txBody>
      </p:sp>
    </p:spTree>
    <p:extLst>
      <p:ext uri="{BB962C8B-B14F-4D97-AF65-F5344CB8AC3E}">
        <p14:creationId xmlns:p14="http://schemas.microsoft.com/office/powerpoint/2010/main" val="31649439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2"/>
            <a:ext cx="9144000" cy="639686"/>
          </a:xfrm>
        </p:spPr>
        <p:txBody>
          <a:bodyPr/>
          <a:lstStyle/>
          <a:p>
            <a:r>
              <a:rPr lang="en-US" altLang="en-US" sz="4000" dirty="0"/>
              <a:t>A Parallel Passage: John 1:1-17</a:t>
            </a:r>
            <a:endParaRPr lang="en-US" altLang="en-US" sz="6600" b="1"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741724"/>
            <a:ext cx="8213902" cy="5859224"/>
          </a:xfrm>
        </p:spPr>
        <p:txBody>
          <a:bodyPr>
            <a:normAutofit fontScale="77500" lnSpcReduction="20000"/>
          </a:bodyPr>
          <a:lstStyle/>
          <a:p>
            <a:pPr algn="just"/>
            <a:r>
              <a:rPr lang="en-US" sz="2900" i="1" baseline="30000" dirty="0">
                <a:latin typeface="Cambria" panose="02040503050406030204" pitchFamily="18" charset="0"/>
                <a:ea typeface="Cambria" panose="02040503050406030204" pitchFamily="18" charset="0"/>
              </a:rPr>
              <a:t>1 </a:t>
            </a:r>
            <a:r>
              <a:rPr lang="en-US" sz="2800" i="1" dirty="0">
                <a:solidFill>
                  <a:srgbClr val="0000FF"/>
                </a:solidFill>
                <a:latin typeface="Cambria" panose="02040503050406030204" pitchFamily="18" charset="0"/>
                <a:ea typeface="Cambria" panose="02040503050406030204" pitchFamily="18" charset="0"/>
              </a:rPr>
              <a:t>In the beginning was the Word, and the Word was with God, and the Word was God. </a:t>
            </a:r>
            <a:r>
              <a:rPr lang="en-US" sz="2900" i="1" baseline="30000" dirty="0">
                <a:latin typeface="Cambria" panose="02040503050406030204" pitchFamily="18" charset="0"/>
                <a:ea typeface="Cambria" panose="02040503050406030204" pitchFamily="18" charset="0"/>
              </a:rPr>
              <a:t>2 </a:t>
            </a:r>
            <a:r>
              <a:rPr lang="en-US" sz="2800" i="1" dirty="0">
                <a:solidFill>
                  <a:srgbClr val="0000FF"/>
                </a:solidFill>
                <a:latin typeface="Cambria" panose="02040503050406030204" pitchFamily="18" charset="0"/>
                <a:ea typeface="Cambria" panose="02040503050406030204" pitchFamily="18" charset="0"/>
              </a:rPr>
              <a:t>He was in the beginning with God. </a:t>
            </a:r>
            <a:r>
              <a:rPr lang="en-US" sz="2900" i="1" baseline="30000" dirty="0">
                <a:latin typeface="Cambria" panose="02040503050406030204" pitchFamily="18" charset="0"/>
                <a:ea typeface="Cambria" panose="02040503050406030204" pitchFamily="18" charset="0"/>
              </a:rPr>
              <a:t>3 </a:t>
            </a:r>
            <a:r>
              <a:rPr lang="en-US" sz="2800" i="1" dirty="0">
                <a:solidFill>
                  <a:srgbClr val="0000FF"/>
                </a:solidFill>
                <a:latin typeface="Cambria" panose="02040503050406030204" pitchFamily="18" charset="0"/>
                <a:ea typeface="Cambria" panose="02040503050406030204" pitchFamily="18" charset="0"/>
              </a:rPr>
              <a:t>All things were made through him, and without him was not any thing made that was made. </a:t>
            </a:r>
            <a:r>
              <a:rPr lang="en-US" sz="2900" i="1" baseline="30000" dirty="0">
                <a:latin typeface="Cambria" panose="02040503050406030204" pitchFamily="18" charset="0"/>
                <a:ea typeface="Cambria" panose="02040503050406030204" pitchFamily="18" charset="0"/>
              </a:rPr>
              <a:t>4 </a:t>
            </a:r>
            <a:r>
              <a:rPr lang="en-US" sz="2800" i="1" dirty="0">
                <a:solidFill>
                  <a:srgbClr val="0000FF"/>
                </a:solidFill>
                <a:latin typeface="Cambria" panose="02040503050406030204" pitchFamily="18" charset="0"/>
                <a:ea typeface="Cambria" panose="02040503050406030204" pitchFamily="18" charset="0"/>
              </a:rPr>
              <a:t>In him was life, and the life was the light of men. </a:t>
            </a:r>
            <a:r>
              <a:rPr lang="en-US" sz="2900" i="1" baseline="30000" dirty="0">
                <a:latin typeface="Cambria" panose="02040503050406030204" pitchFamily="18" charset="0"/>
                <a:ea typeface="Cambria" panose="02040503050406030204" pitchFamily="18" charset="0"/>
              </a:rPr>
              <a:t>5 </a:t>
            </a:r>
            <a:r>
              <a:rPr lang="en-US" sz="2800" i="1" dirty="0">
                <a:solidFill>
                  <a:srgbClr val="0000FF"/>
                </a:solidFill>
                <a:latin typeface="Cambria" panose="02040503050406030204" pitchFamily="18" charset="0"/>
                <a:ea typeface="Cambria" panose="02040503050406030204" pitchFamily="18" charset="0"/>
              </a:rPr>
              <a:t>The light shines in the darkness, and the darkness has not overcome it. </a:t>
            </a:r>
            <a:r>
              <a:rPr lang="en-US" sz="2900" i="1" baseline="30000" dirty="0">
                <a:latin typeface="Cambria" panose="02040503050406030204" pitchFamily="18" charset="0"/>
                <a:ea typeface="Cambria" panose="02040503050406030204" pitchFamily="18" charset="0"/>
              </a:rPr>
              <a:t>6 </a:t>
            </a:r>
            <a:r>
              <a:rPr lang="en-US" sz="2900" i="1" dirty="0">
                <a:solidFill>
                  <a:srgbClr val="0000FF"/>
                </a:solidFill>
                <a:latin typeface="Cambria" panose="02040503050406030204" pitchFamily="18" charset="0"/>
                <a:ea typeface="Cambria" panose="02040503050406030204" pitchFamily="18" charset="0"/>
              </a:rPr>
              <a:t>There was a man sent from God, whose name was John. </a:t>
            </a:r>
            <a:r>
              <a:rPr lang="en-US" sz="2900" i="1" baseline="30000" dirty="0">
                <a:latin typeface="Cambria" panose="02040503050406030204" pitchFamily="18" charset="0"/>
                <a:ea typeface="Cambria" panose="02040503050406030204" pitchFamily="18" charset="0"/>
              </a:rPr>
              <a:t>7 </a:t>
            </a:r>
            <a:r>
              <a:rPr lang="en-US" sz="2900" i="1" dirty="0">
                <a:solidFill>
                  <a:srgbClr val="0000FF"/>
                </a:solidFill>
                <a:latin typeface="Cambria" panose="02040503050406030204" pitchFamily="18" charset="0"/>
                <a:ea typeface="Cambria" panose="02040503050406030204" pitchFamily="18" charset="0"/>
              </a:rPr>
              <a:t>He came as a witness, to bear witness about the light, that all might believe through him. </a:t>
            </a:r>
            <a:r>
              <a:rPr lang="en-US" sz="2900" i="1" baseline="30000" dirty="0">
                <a:latin typeface="Cambria" panose="02040503050406030204" pitchFamily="18" charset="0"/>
                <a:ea typeface="Cambria" panose="02040503050406030204" pitchFamily="18" charset="0"/>
              </a:rPr>
              <a:t>8 </a:t>
            </a:r>
            <a:r>
              <a:rPr lang="en-US" sz="2800" i="1" dirty="0">
                <a:solidFill>
                  <a:srgbClr val="0000FF"/>
                </a:solidFill>
                <a:latin typeface="Cambria" panose="02040503050406030204" pitchFamily="18" charset="0"/>
                <a:ea typeface="Cambria" panose="02040503050406030204" pitchFamily="18" charset="0"/>
              </a:rPr>
              <a:t>He was not the light, but came to bear witness about the light. </a:t>
            </a:r>
            <a:r>
              <a:rPr lang="en-US" sz="2800" i="1" baseline="30000" dirty="0">
                <a:latin typeface="Cambria" panose="02040503050406030204" pitchFamily="18" charset="0"/>
                <a:ea typeface="Cambria" panose="02040503050406030204" pitchFamily="18" charset="0"/>
              </a:rPr>
              <a:t>9 </a:t>
            </a:r>
            <a:r>
              <a:rPr lang="en-US" sz="2800" i="1" dirty="0">
                <a:solidFill>
                  <a:srgbClr val="0000FF"/>
                </a:solidFill>
                <a:latin typeface="Cambria" panose="02040503050406030204" pitchFamily="18" charset="0"/>
                <a:ea typeface="Cambria" panose="02040503050406030204" pitchFamily="18" charset="0"/>
              </a:rPr>
              <a:t>The true light, which enlightens everyone, was coming into the world. </a:t>
            </a:r>
            <a:r>
              <a:rPr lang="en-US" sz="2800" i="1" baseline="30000" dirty="0">
                <a:latin typeface="Cambria" panose="02040503050406030204" pitchFamily="18" charset="0"/>
                <a:ea typeface="Cambria" panose="02040503050406030204" pitchFamily="18" charset="0"/>
              </a:rPr>
              <a:t>10 </a:t>
            </a:r>
            <a:r>
              <a:rPr lang="en-US" sz="2800" i="1" dirty="0">
                <a:solidFill>
                  <a:srgbClr val="0000FF"/>
                </a:solidFill>
                <a:latin typeface="Cambria" panose="02040503050406030204" pitchFamily="18" charset="0"/>
                <a:ea typeface="Cambria" panose="02040503050406030204" pitchFamily="18" charset="0"/>
              </a:rPr>
              <a:t>He was in the world, and the world was made through him, yet the world did not know him. </a:t>
            </a:r>
            <a:r>
              <a:rPr lang="en-US" sz="2800" i="1" baseline="30000" dirty="0">
                <a:latin typeface="Cambria" panose="02040503050406030204" pitchFamily="18" charset="0"/>
                <a:ea typeface="Cambria" panose="02040503050406030204" pitchFamily="18" charset="0"/>
              </a:rPr>
              <a:t>11 </a:t>
            </a:r>
            <a:r>
              <a:rPr lang="en-US" sz="2800" i="1" dirty="0">
                <a:solidFill>
                  <a:srgbClr val="0000FF"/>
                </a:solidFill>
                <a:latin typeface="Cambria" panose="02040503050406030204" pitchFamily="18" charset="0"/>
                <a:ea typeface="Cambria" panose="02040503050406030204" pitchFamily="18" charset="0"/>
              </a:rPr>
              <a:t>He came to his own, and his own people did not receive him. </a:t>
            </a:r>
            <a:r>
              <a:rPr lang="en-US" sz="2800" i="1" baseline="30000" dirty="0">
                <a:latin typeface="Cambria" panose="02040503050406030204" pitchFamily="18" charset="0"/>
                <a:ea typeface="Cambria" panose="02040503050406030204" pitchFamily="18" charset="0"/>
              </a:rPr>
              <a:t>12 </a:t>
            </a:r>
            <a:r>
              <a:rPr lang="en-US" sz="2800" i="1" dirty="0">
                <a:solidFill>
                  <a:srgbClr val="0000FF"/>
                </a:solidFill>
                <a:latin typeface="Cambria" panose="02040503050406030204" pitchFamily="18" charset="0"/>
                <a:ea typeface="Cambria" panose="02040503050406030204" pitchFamily="18" charset="0"/>
              </a:rPr>
              <a:t>But to all who did receive him, who believed in his name, he gave the right to become children of God, </a:t>
            </a:r>
            <a:r>
              <a:rPr lang="en-US" sz="2800" i="1" baseline="30000" dirty="0">
                <a:latin typeface="Cambria" panose="02040503050406030204" pitchFamily="18" charset="0"/>
                <a:ea typeface="Cambria" panose="02040503050406030204" pitchFamily="18" charset="0"/>
              </a:rPr>
              <a:t>13 </a:t>
            </a:r>
            <a:r>
              <a:rPr lang="en-US" sz="2800" i="1" dirty="0">
                <a:solidFill>
                  <a:srgbClr val="0000FF"/>
                </a:solidFill>
                <a:latin typeface="Cambria" panose="02040503050406030204" pitchFamily="18" charset="0"/>
                <a:ea typeface="Cambria" panose="02040503050406030204" pitchFamily="18" charset="0"/>
              </a:rPr>
              <a:t>who were born, not of blood nor of the will of the flesh nor of the will of man, but of God. </a:t>
            </a:r>
            <a:r>
              <a:rPr lang="en-US" sz="2800" i="1" baseline="30000" dirty="0">
                <a:latin typeface="Cambria" panose="02040503050406030204" pitchFamily="18" charset="0"/>
                <a:ea typeface="Cambria" panose="02040503050406030204" pitchFamily="18" charset="0"/>
              </a:rPr>
              <a:t>14 </a:t>
            </a:r>
            <a:r>
              <a:rPr lang="en-US" sz="2800" i="1" dirty="0">
                <a:solidFill>
                  <a:srgbClr val="0000FF"/>
                </a:solidFill>
                <a:latin typeface="Cambria" panose="02040503050406030204" pitchFamily="18" charset="0"/>
                <a:ea typeface="Cambria" panose="02040503050406030204" pitchFamily="18" charset="0"/>
              </a:rPr>
              <a:t>And the Word became flesh and dwelt among us, and we have seen his glory, glory as of the only Son from the Father, full of grace and truth. </a:t>
            </a:r>
            <a:r>
              <a:rPr lang="en-US" sz="2800" i="1" baseline="30000" dirty="0">
                <a:latin typeface="Cambria" panose="02040503050406030204" pitchFamily="18" charset="0"/>
                <a:ea typeface="Cambria" panose="02040503050406030204" pitchFamily="18" charset="0"/>
              </a:rPr>
              <a:t>15 </a:t>
            </a:r>
            <a:r>
              <a:rPr lang="en-US" sz="2800" i="1" dirty="0">
                <a:solidFill>
                  <a:srgbClr val="0000FF"/>
                </a:solidFill>
                <a:latin typeface="Cambria" panose="02040503050406030204" pitchFamily="18" charset="0"/>
                <a:ea typeface="Cambria" panose="02040503050406030204" pitchFamily="18" charset="0"/>
              </a:rPr>
              <a:t>(John bore witness about him, and cried out, “This was he of whom I said, ‘He who comes after me ranks before me, because he was before me.’”) </a:t>
            </a:r>
            <a:r>
              <a:rPr lang="en-US" sz="2800" i="1" baseline="30000" dirty="0">
                <a:latin typeface="Cambria" panose="02040503050406030204" pitchFamily="18" charset="0"/>
                <a:ea typeface="Cambria" panose="02040503050406030204" pitchFamily="18" charset="0"/>
              </a:rPr>
              <a:t>16 </a:t>
            </a:r>
            <a:r>
              <a:rPr lang="en-US" sz="2800" i="1" dirty="0">
                <a:solidFill>
                  <a:srgbClr val="0000FF"/>
                </a:solidFill>
                <a:latin typeface="Cambria" panose="02040503050406030204" pitchFamily="18" charset="0"/>
                <a:ea typeface="Cambria" panose="02040503050406030204" pitchFamily="18" charset="0"/>
              </a:rPr>
              <a:t>And from his fullness we have all received, grace upon grace. </a:t>
            </a:r>
            <a:r>
              <a:rPr lang="en-US" sz="2800" i="1" baseline="30000" dirty="0">
                <a:latin typeface="Cambria" panose="02040503050406030204" pitchFamily="18" charset="0"/>
                <a:ea typeface="Cambria" panose="02040503050406030204" pitchFamily="18" charset="0"/>
              </a:rPr>
              <a:t>17 </a:t>
            </a:r>
            <a:r>
              <a:rPr lang="en-US" sz="2800" i="1" dirty="0">
                <a:solidFill>
                  <a:srgbClr val="0000FF"/>
                </a:solidFill>
                <a:latin typeface="Cambria" panose="02040503050406030204" pitchFamily="18" charset="0"/>
                <a:ea typeface="Cambria" panose="02040503050406030204" pitchFamily="18" charset="0"/>
              </a:rPr>
              <a:t>For the law was given through Moses; grace and truth came through Jesus Christ.</a:t>
            </a:r>
            <a:endParaRPr lang="en-US" altLang="en-US" sz="66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9354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38094"/>
          </a:xfrm>
        </p:spPr>
        <p:txBody>
          <a:bodyPr vert="horz" lIns="91440" tIns="45720" rIns="91440" bIns="45720" rtlCol="0" anchor="ctr">
            <a:noAutofit/>
          </a:bodyPr>
          <a:lstStyle/>
          <a:p>
            <a:pPr>
              <a:lnSpc>
                <a:spcPct val="90000"/>
              </a:lnSpc>
            </a:pPr>
            <a:r>
              <a:rPr lang="en-US" sz="4000" b="1" dirty="0">
                <a:ln w="6600">
                  <a:noFill/>
                  <a:prstDash val="solid"/>
                </a:ln>
                <a:effectLst/>
                <a:latin typeface="+mn-lt"/>
              </a:rPr>
              <a:t>What are the Parallels  Between </a:t>
            </a:r>
            <a:br>
              <a:rPr lang="en-US" sz="4000" b="1" dirty="0">
                <a:ln w="6600">
                  <a:noFill/>
                  <a:prstDash val="solid"/>
                </a:ln>
                <a:effectLst/>
                <a:latin typeface="+mn-lt"/>
              </a:rPr>
            </a:br>
            <a:r>
              <a:rPr lang="en-US" sz="4000" b="1" dirty="0">
                <a:ln w="6600">
                  <a:noFill/>
                  <a:prstDash val="solid"/>
                </a:ln>
                <a:effectLst/>
                <a:latin typeface="+mn-lt"/>
              </a:rPr>
              <a:t>1 John 1:1-3 and John 1:1-17?</a:t>
            </a: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38095"/>
            <a:ext cx="8229600" cy="5341194"/>
          </a:xfrm>
        </p:spPr>
        <p:txBody>
          <a:bodyPr>
            <a:normAutofit fontScale="92500" lnSpcReduction="20000"/>
          </a:bodyPr>
          <a:lstStyle/>
          <a:p>
            <a:pPr>
              <a:lnSpc>
                <a:spcPct val="80000"/>
              </a:lnSpc>
            </a:pPr>
            <a:r>
              <a:rPr lang="en-US" altLang="en-US" dirty="0"/>
              <a:t>Both passages open with a reference to “</a:t>
            </a:r>
            <a:r>
              <a:rPr lang="en-US" altLang="en-US" b="1" i="1" dirty="0"/>
              <a:t>the</a:t>
            </a:r>
            <a:r>
              <a:rPr lang="en-US" altLang="en-US" dirty="0"/>
              <a:t> </a:t>
            </a:r>
            <a:r>
              <a:rPr lang="en-US" altLang="en-US" b="1" i="1" dirty="0"/>
              <a:t>beginning</a:t>
            </a:r>
            <a:r>
              <a:rPr lang="en-US" altLang="en-US" dirty="0"/>
              <a:t>”</a:t>
            </a:r>
          </a:p>
          <a:p>
            <a:pPr lvl="1">
              <a:lnSpc>
                <a:spcPct val="80000"/>
              </a:lnSpc>
            </a:pPr>
            <a:r>
              <a:rPr lang="en-US" altLang="en-US" b="1" dirty="0">
                <a:latin typeface="+mj-lt"/>
              </a:rPr>
              <a:t>1 John 1:1 - </a:t>
            </a:r>
            <a:r>
              <a:rPr lang="en-US" altLang="en-US" i="1" dirty="0">
                <a:solidFill>
                  <a:srgbClr val="0000FF"/>
                </a:solidFill>
                <a:latin typeface="Cambria" panose="02040503050406030204" pitchFamily="18" charset="0"/>
                <a:ea typeface="Cambria" panose="02040503050406030204" pitchFamily="18" charset="0"/>
              </a:rPr>
              <a:t>That which was from</a:t>
            </a:r>
            <a:r>
              <a:rPr lang="en-US" altLang="en-US" b="1" i="1" dirty="0">
                <a:solidFill>
                  <a:srgbClr val="0000FF"/>
                </a:solidFill>
                <a:latin typeface="Cambria" panose="02040503050406030204" pitchFamily="18" charset="0"/>
                <a:ea typeface="Cambria" panose="02040503050406030204" pitchFamily="18" charset="0"/>
              </a:rPr>
              <a:t> the beginning</a:t>
            </a:r>
          </a:p>
          <a:p>
            <a:pPr lvl="1">
              <a:lnSpc>
                <a:spcPct val="80000"/>
              </a:lnSpc>
            </a:pPr>
            <a:r>
              <a:rPr lang="en-US" altLang="en-US" b="1" dirty="0">
                <a:latin typeface="+mj-lt"/>
              </a:rPr>
              <a:t>John 1:1-2 - </a:t>
            </a:r>
            <a:r>
              <a:rPr lang="en-US" altLang="en-US" i="1" dirty="0">
                <a:solidFill>
                  <a:srgbClr val="0000FF"/>
                </a:solidFill>
                <a:latin typeface="Cambria" panose="02040503050406030204" pitchFamily="18" charset="0"/>
                <a:ea typeface="Cambria" panose="02040503050406030204" pitchFamily="18" charset="0"/>
              </a:rPr>
              <a:t>In </a:t>
            </a:r>
            <a:r>
              <a:rPr lang="en-US" altLang="en-US" b="1" i="1" dirty="0">
                <a:solidFill>
                  <a:srgbClr val="0000FF"/>
                </a:solidFill>
                <a:latin typeface="Cambria" panose="02040503050406030204" pitchFamily="18" charset="0"/>
                <a:ea typeface="Cambria" panose="02040503050406030204" pitchFamily="18" charset="0"/>
              </a:rPr>
              <a:t>the</a:t>
            </a:r>
            <a:r>
              <a:rPr lang="en-US" altLang="en-US" i="1" dirty="0">
                <a:solidFill>
                  <a:srgbClr val="0000FF"/>
                </a:solidFill>
                <a:latin typeface="Cambria" panose="02040503050406030204" pitchFamily="18" charset="0"/>
                <a:ea typeface="Cambria" panose="02040503050406030204" pitchFamily="18" charset="0"/>
              </a:rPr>
              <a:t> </a:t>
            </a:r>
            <a:r>
              <a:rPr lang="en-US" altLang="en-US" b="1" i="1" dirty="0">
                <a:solidFill>
                  <a:srgbClr val="0000FF"/>
                </a:solidFill>
                <a:latin typeface="Cambria" panose="02040503050406030204" pitchFamily="18" charset="0"/>
                <a:ea typeface="Cambria" panose="02040503050406030204" pitchFamily="18" charset="0"/>
              </a:rPr>
              <a:t>beginning</a:t>
            </a:r>
            <a:r>
              <a:rPr lang="en-US" altLang="en-US" i="1" dirty="0">
                <a:solidFill>
                  <a:srgbClr val="0000FF"/>
                </a:solidFill>
                <a:latin typeface="Cambria" panose="02040503050406030204" pitchFamily="18" charset="0"/>
                <a:ea typeface="Cambria" panose="02040503050406030204" pitchFamily="18" charset="0"/>
              </a:rPr>
              <a:t> was the Word . . . </a:t>
            </a:r>
            <a:r>
              <a:rPr lang="en-US" i="1" dirty="0">
                <a:solidFill>
                  <a:srgbClr val="0000FF"/>
                </a:solidFill>
                <a:latin typeface="Cambria" panose="02040503050406030204" pitchFamily="18" charset="0"/>
                <a:ea typeface="Cambria" panose="02040503050406030204" pitchFamily="18" charset="0"/>
              </a:rPr>
              <a:t>He was in </a:t>
            </a:r>
            <a:r>
              <a:rPr lang="en-US" b="1" i="1" dirty="0">
                <a:solidFill>
                  <a:srgbClr val="0000FF"/>
                </a:solidFill>
                <a:latin typeface="Cambria" panose="02040503050406030204" pitchFamily="18" charset="0"/>
                <a:ea typeface="Cambria" panose="02040503050406030204" pitchFamily="18" charset="0"/>
              </a:rPr>
              <a:t>the beginning</a:t>
            </a:r>
            <a:r>
              <a:rPr lang="en-US" i="1" dirty="0">
                <a:solidFill>
                  <a:srgbClr val="0000FF"/>
                </a:solidFill>
                <a:latin typeface="Cambria" panose="02040503050406030204" pitchFamily="18" charset="0"/>
                <a:ea typeface="Cambria" panose="02040503050406030204" pitchFamily="18" charset="0"/>
              </a:rPr>
              <a:t> with God.</a:t>
            </a:r>
            <a:endParaRPr lang="en-US" altLang="en-US" i="1" dirty="0">
              <a:solidFill>
                <a:srgbClr val="0000FF"/>
              </a:solidFill>
              <a:latin typeface="Cambria" panose="02040503050406030204" pitchFamily="18" charset="0"/>
              <a:ea typeface="Cambria" panose="02040503050406030204" pitchFamily="18" charset="0"/>
            </a:endParaRPr>
          </a:p>
          <a:p>
            <a:pPr>
              <a:lnSpc>
                <a:spcPct val="80000"/>
              </a:lnSpc>
            </a:pPr>
            <a:r>
              <a:rPr lang="en-US" altLang="en-US" dirty="0"/>
              <a:t>Both speak of </a:t>
            </a:r>
            <a:r>
              <a:rPr lang="en-US" altLang="en-US" b="1" i="1" dirty="0"/>
              <a:t>the Word</a:t>
            </a:r>
            <a:r>
              <a:rPr lang="en-US" altLang="en-US" dirty="0"/>
              <a:t> in connection with the </a:t>
            </a:r>
            <a:r>
              <a:rPr lang="en-US" altLang="en-US" b="1" i="1" dirty="0"/>
              <a:t>Father</a:t>
            </a:r>
            <a:r>
              <a:rPr lang="en-US" altLang="en-US" dirty="0"/>
              <a:t> and with </a:t>
            </a:r>
            <a:r>
              <a:rPr lang="en-US" altLang="en-US" b="1" i="1" dirty="0"/>
              <a:t>life</a:t>
            </a:r>
          </a:p>
          <a:p>
            <a:pPr lvl="1">
              <a:lnSpc>
                <a:spcPct val="80000"/>
              </a:lnSpc>
            </a:pPr>
            <a:r>
              <a:rPr lang="en-US" altLang="en-US" b="1" dirty="0">
                <a:latin typeface="+mj-lt"/>
              </a:rPr>
              <a:t>1 John 1:1b-2 - </a:t>
            </a:r>
            <a:r>
              <a:rPr lang="en-US" altLang="en-US" i="1" dirty="0">
                <a:solidFill>
                  <a:srgbClr val="0000FF"/>
                </a:solidFill>
                <a:latin typeface="Cambria" panose="02040503050406030204" pitchFamily="18" charset="0"/>
                <a:ea typeface="Cambria" panose="02040503050406030204" pitchFamily="18" charset="0"/>
              </a:rPr>
              <a:t>concerning the </a:t>
            </a:r>
            <a:r>
              <a:rPr lang="en-US" altLang="en-US" b="1" i="1" dirty="0">
                <a:solidFill>
                  <a:srgbClr val="0000FF"/>
                </a:solidFill>
                <a:latin typeface="Cambria" panose="02040503050406030204" pitchFamily="18" charset="0"/>
                <a:ea typeface="Cambria" panose="02040503050406030204" pitchFamily="18" charset="0"/>
              </a:rPr>
              <a:t>word</a:t>
            </a:r>
            <a:r>
              <a:rPr lang="en-US" altLang="en-US" i="1" dirty="0">
                <a:solidFill>
                  <a:srgbClr val="0000FF"/>
                </a:solidFill>
                <a:latin typeface="Cambria" panose="02040503050406030204" pitchFamily="18" charset="0"/>
                <a:ea typeface="Cambria" panose="02040503050406030204" pitchFamily="18" charset="0"/>
              </a:rPr>
              <a:t> of </a:t>
            </a:r>
            <a:r>
              <a:rPr lang="en-US" altLang="en-US" b="1" i="1" dirty="0">
                <a:solidFill>
                  <a:srgbClr val="0000FF"/>
                </a:solidFill>
                <a:latin typeface="Cambria" panose="02040503050406030204" pitchFamily="18" charset="0"/>
                <a:ea typeface="Cambria" panose="02040503050406030204" pitchFamily="18" charset="0"/>
              </a:rPr>
              <a:t>life</a:t>
            </a:r>
            <a:r>
              <a:rPr lang="en-US" altLang="en-US" i="1" dirty="0">
                <a:solidFill>
                  <a:srgbClr val="0000FF"/>
                </a:solidFill>
                <a:latin typeface="Cambria" panose="02040503050406030204" pitchFamily="18" charset="0"/>
                <a:ea typeface="Cambria" panose="02040503050406030204" pitchFamily="18" charset="0"/>
              </a:rPr>
              <a:t> . . . </a:t>
            </a:r>
            <a:r>
              <a:rPr lang="en-US" b="0" i="1" u="none" strike="noStrike" baseline="0" dirty="0">
                <a:solidFill>
                  <a:srgbClr val="0000FF"/>
                </a:solidFill>
                <a:latin typeface="Cambria" panose="02040503050406030204" pitchFamily="18" charset="0"/>
                <a:ea typeface="Cambria" panose="02040503050406030204" pitchFamily="18" charset="0"/>
              </a:rPr>
              <a:t>proclaim to you the eternal </a:t>
            </a:r>
            <a:r>
              <a:rPr lang="en-US" b="1" i="1" u="none" strike="noStrike" baseline="0" dirty="0">
                <a:solidFill>
                  <a:srgbClr val="0000FF"/>
                </a:solidFill>
                <a:latin typeface="Cambria" panose="02040503050406030204" pitchFamily="18" charset="0"/>
                <a:ea typeface="Cambria" panose="02040503050406030204" pitchFamily="18" charset="0"/>
              </a:rPr>
              <a:t>life</a:t>
            </a:r>
            <a:r>
              <a:rPr lang="en-US" b="0" i="1" u="none" strike="noStrike" baseline="0" dirty="0">
                <a:solidFill>
                  <a:srgbClr val="0000FF"/>
                </a:solidFill>
                <a:latin typeface="Cambria" panose="02040503050406030204" pitchFamily="18" charset="0"/>
                <a:ea typeface="Cambria" panose="02040503050406030204" pitchFamily="18" charset="0"/>
              </a:rPr>
              <a:t>, which was with the </a:t>
            </a:r>
            <a:r>
              <a:rPr lang="en-US" b="1" i="1" u="none" strike="noStrike" baseline="0" dirty="0">
                <a:solidFill>
                  <a:srgbClr val="0000FF"/>
                </a:solidFill>
                <a:latin typeface="Cambria" panose="02040503050406030204" pitchFamily="18" charset="0"/>
                <a:ea typeface="Cambria" panose="02040503050406030204" pitchFamily="18" charset="0"/>
              </a:rPr>
              <a:t>Father</a:t>
            </a:r>
            <a:endParaRPr lang="en-US" altLang="en-US" b="1" i="1" dirty="0">
              <a:solidFill>
                <a:srgbClr val="0000FF"/>
              </a:solidFill>
              <a:latin typeface="Cambria" panose="02040503050406030204" pitchFamily="18" charset="0"/>
              <a:ea typeface="Cambria" panose="02040503050406030204" pitchFamily="18" charset="0"/>
            </a:endParaRPr>
          </a:p>
          <a:p>
            <a:pPr lvl="1">
              <a:lnSpc>
                <a:spcPct val="80000"/>
              </a:lnSpc>
            </a:pPr>
            <a:r>
              <a:rPr lang="en-US" altLang="en-US" b="1" dirty="0">
                <a:latin typeface="+mj-lt"/>
              </a:rPr>
              <a:t>John 1:1,4 -</a:t>
            </a:r>
            <a:r>
              <a:rPr lang="en-US" altLang="en-US" dirty="0">
                <a:latin typeface="+mj-lt"/>
              </a:rPr>
              <a:t> </a:t>
            </a:r>
            <a:r>
              <a:rPr lang="en-US" i="1" dirty="0">
                <a:solidFill>
                  <a:srgbClr val="0000FF"/>
                </a:solidFill>
                <a:latin typeface="Cambria" panose="02040503050406030204" pitchFamily="18" charset="0"/>
                <a:ea typeface="Cambria" panose="02040503050406030204" pitchFamily="18" charset="0"/>
              </a:rPr>
              <a:t>In the beginning was the </a:t>
            </a:r>
            <a:r>
              <a:rPr lang="en-US" b="1" i="1" dirty="0">
                <a:solidFill>
                  <a:srgbClr val="0000FF"/>
                </a:solidFill>
                <a:latin typeface="Cambria" panose="02040503050406030204" pitchFamily="18" charset="0"/>
                <a:ea typeface="Cambria" panose="02040503050406030204" pitchFamily="18" charset="0"/>
              </a:rPr>
              <a:t>Word</a:t>
            </a:r>
            <a:r>
              <a:rPr lang="en-US" i="1" dirty="0">
                <a:solidFill>
                  <a:srgbClr val="0000FF"/>
                </a:solidFill>
                <a:latin typeface="Cambria" panose="02040503050406030204" pitchFamily="18" charset="0"/>
                <a:ea typeface="Cambria" panose="02040503050406030204" pitchFamily="18" charset="0"/>
              </a:rPr>
              <a:t>, and the </a:t>
            </a:r>
            <a:r>
              <a:rPr lang="en-US" b="1" i="1" dirty="0">
                <a:solidFill>
                  <a:srgbClr val="0000FF"/>
                </a:solidFill>
                <a:latin typeface="Cambria" panose="02040503050406030204" pitchFamily="18" charset="0"/>
                <a:ea typeface="Cambria" panose="02040503050406030204" pitchFamily="18" charset="0"/>
              </a:rPr>
              <a:t>Word</a:t>
            </a:r>
            <a:r>
              <a:rPr lang="en-US" i="1" dirty="0">
                <a:solidFill>
                  <a:srgbClr val="0000FF"/>
                </a:solidFill>
                <a:latin typeface="Cambria" panose="02040503050406030204" pitchFamily="18" charset="0"/>
                <a:ea typeface="Cambria" panose="02040503050406030204" pitchFamily="18" charset="0"/>
              </a:rPr>
              <a:t> was with </a:t>
            </a:r>
            <a:r>
              <a:rPr lang="en-US" b="1" i="1" dirty="0">
                <a:solidFill>
                  <a:srgbClr val="0000FF"/>
                </a:solidFill>
                <a:latin typeface="Cambria" panose="02040503050406030204" pitchFamily="18" charset="0"/>
                <a:ea typeface="Cambria" panose="02040503050406030204" pitchFamily="18" charset="0"/>
              </a:rPr>
              <a:t>God</a:t>
            </a:r>
            <a:r>
              <a:rPr lang="en-US" i="1" dirty="0">
                <a:solidFill>
                  <a:srgbClr val="0000FF"/>
                </a:solidFill>
                <a:latin typeface="Cambria" panose="02040503050406030204" pitchFamily="18" charset="0"/>
                <a:ea typeface="Cambria" panose="02040503050406030204" pitchFamily="18" charset="0"/>
              </a:rPr>
              <a:t>.</a:t>
            </a:r>
            <a:r>
              <a:rPr lang="en-US" altLang="en-US" i="1" dirty="0">
                <a:solidFill>
                  <a:srgbClr val="0000FF"/>
                </a:solidFill>
                <a:latin typeface="Cambria" panose="02040503050406030204" pitchFamily="18" charset="0"/>
                <a:ea typeface="Cambria" panose="02040503050406030204" pitchFamily="18" charset="0"/>
              </a:rPr>
              <a:t> . . . In him was </a:t>
            </a:r>
            <a:r>
              <a:rPr lang="en-US" altLang="en-US" b="1" i="1" dirty="0">
                <a:solidFill>
                  <a:srgbClr val="0000FF"/>
                </a:solidFill>
                <a:latin typeface="Cambria" panose="02040503050406030204" pitchFamily="18" charset="0"/>
                <a:ea typeface="Cambria" panose="02040503050406030204" pitchFamily="18" charset="0"/>
              </a:rPr>
              <a:t>life</a:t>
            </a:r>
          </a:p>
          <a:p>
            <a:pPr>
              <a:lnSpc>
                <a:spcPct val="80000"/>
              </a:lnSpc>
            </a:pPr>
            <a:r>
              <a:rPr lang="en-US" altLang="en-US" dirty="0"/>
              <a:t>Both talk about </a:t>
            </a:r>
            <a:r>
              <a:rPr lang="en-US" altLang="en-US" b="1" i="1" dirty="0"/>
              <a:t>the eternal God</a:t>
            </a:r>
            <a:r>
              <a:rPr lang="en-US" altLang="en-US" dirty="0"/>
              <a:t> entering human history</a:t>
            </a:r>
          </a:p>
          <a:p>
            <a:pPr lvl="1">
              <a:lnSpc>
                <a:spcPct val="80000"/>
              </a:lnSpc>
            </a:pPr>
            <a:r>
              <a:rPr lang="en-US" altLang="en-US" b="1" dirty="0">
                <a:latin typeface="+mj-lt"/>
              </a:rPr>
              <a:t>1 John 1:2b –</a:t>
            </a:r>
            <a:r>
              <a:rPr lang="en-US" altLang="en-US" dirty="0">
                <a:latin typeface="+mj-lt"/>
              </a:rPr>
              <a:t> </a:t>
            </a:r>
            <a:r>
              <a:rPr lang="en-US" altLang="en-US" i="1" dirty="0">
                <a:solidFill>
                  <a:srgbClr val="0000FF"/>
                </a:solidFill>
                <a:latin typeface="Cambria" panose="02040503050406030204" pitchFamily="18" charset="0"/>
                <a:ea typeface="Cambria" panose="02040503050406030204" pitchFamily="18" charset="0"/>
              </a:rPr>
              <a:t>we… </a:t>
            </a:r>
            <a:r>
              <a:rPr lang="en-US" i="1" dirty="0">
                <a:solidFill>
                  <a:srgbClr val="0000FF"/>
                </a:solidFill>
                <a:latin typeface="Cambria" panose="02040503050406030204" pitchFamily="18" charset="0"/>
                <a:ea typeface="Cambria" panose="02040503050406030204" pitchFamily="18" charset="0"/>
              </a:rPr>
              <a:t>proclaim </a:t>
            </a:r>
            <a:r>
              <a:rPr lang="en-US" b="0" i="1" u="none" strike="noStrike" baseline="0" dirty="0">
                <a:solidFill>
                  <a:srgbClr val="0000FF"/>
                </a:solidFill>
                <a:latin typeface="Cambria" panose="02040503050406030204" pitchFamily="18" charset="0"/>
                <a:ea typeface="Cambria" panose="02040503050406030204" pitchFamily="18" charset="0"/>
              </a:rPr>
              <a:t>to you the </a:t>
            </a:r>
            <a:r>
              <a:rPr lang="en-US" b="1" i="1" u="none" strike="noStrike" baseline="0" dirty="0">
                <a:solidFill>
                  <a:srgbClr val="0000FF"/>
                </a:solidFill>
                <a:latin typeface="Cambria" panose="02040503050406030204" pitchFamily="18" charset="0"/>
                <a:ea typeface="Cambria" panose="02040503050406030204" pitchFamily="18" charset="0"/>
              </a:rPr>
              <a:t>eternal </a:t>
            </a:r>
            <a:r>
              <a:rPr lang="en-US" b="0" i="1" u="none" strike="noStrike" baseline="0" dirty="0">
                <a:solidFill>
                  <a:srgbClr val="0000FF"/>
                </a:solidFill>
                <a:latin typeface="Cambria" panose="02040503050406030204" pitchFamily="18" charset="0"/>
                <a:ea typeface="Cambria" panose="02040503050406030204" pitchFamily="18" charset="0"/>
              </a:rPr>
              <a:t>life, which was with the Father and </a:t>
            </a:r>
            <a:r>
              <a:rPr lang="en-US" b="1" i="1" u="none" strike="noStrike" baseline="0" dirty="0">
                <a:solidFill>
                  <a:srgbClr val="0000FF"/>
                </a:solidFill>
                <a:latin typeface="Cambria" panose="02040503050406030204" pitchFamily="18" charset="0"/>
                <a:ea typeface="Cambria" panose="02040503050406030204" pitchFamily="18" charset="0"/>
              </a:rPr>
              <a:t>was made manifest to us</a:t>
            </a:r>
            <a:r>
              <a:rPr lang="en-US" altLang="en-US" dirty="0"/>
              <a:t>.</a:t>
            </a:r>
          </a:p>
          <a:p>
            <a:pPr lvl="1">
              <a:lnSpc>
                <a:spcPct val="80000"/>
              </a:lnSpc>
            </a:pPr>
            <a:r>
              <a:rPr lang="en-US" altLang="en-US" b="1" dirty="0">
                <a:latin typeface="Times New Roman" panose="02020603050405020304" pitchFamily="18" charset="0"/>
              </a:rPr>
              <a:t>John 1:10 -</a:t>
            </a:r>
            <a:r>
              <a:rPr lang="en-US" altLang="en-US" dirty="0"/>
              <a:t> </a:t>
            </a:r>
            <a:r>
              <a:rPr lang="en-US" b="1" i="1" dirty="0">
                <a:solidFill>
                  <a:srgbClr val="0000FF"/>
                </a:solidFill>
                <a:latin typeface="Cambria" panose="02040503050406030204" pitchFamily="18" charset="0"/>
                <a:ea typeface="Cambria" panose="02040503050406030204" pitchFamily="18" charset="0"/>
              </a:rPr>
              <a:t>He was in the world</a:t>
            </a:r>
            <a:r>
              <a:rPr lang="en-US" i="1" dirty="0">
                <a:solidFill>
                  <a:srgbClr val="0000FF"/>
                </a:solidFill>
                <a:latin typeface="Cambria" panose="02040503050406030204" pitchFamily="18" charset="0"/>
                <a:ea typeface="Cambria" panose="02040503050406030204" pitchFamily="18" charset="0"/>
              </a:rPr>
              <a:t>, and </a:t>
            </a:r>
            <a:r>
              <a:rPr lang="en-US" b="1" i="1" dirty="0">
                <a:solidFill>
                  <a:srgbClr val="0000FF"/>
                </a:solidFill>
                <a:latin typeface="Cambria" panose="02040503050406030204" pitchFamily="18" charset="0"/>
                <a:ea typeface="Cambria" panose="02040503050406030204" pitchFamily="18" charset="0"/>
              </a:rPr>
              <a:t>the world was made through him</a:t>
            </a:r>
            <a:r>
              <a:rPr lang="en-US" i="1" dirty="0">
                <a:solidFill>
                  <a:srgbClr val="0000FF"/>
                </a:solidFill>
                <a:latin typeface="Cambria" panose="02040503050406030204" pitchFamily="18" charset="0"/>
                <a:ea typeface="Cambria" panose="02040503050406030204" pitchFamily="18" charset="0"/>
              </a:rPr>
              <a:t>, yet the world did not know him. </a:t>
            </a:r>
          </a:p>
          <a:p>
            <a:pPr>
              <a:lnSpc>
                <a:spcPct val="80000"/>
              </a:lnSpc>
            </a:pPr>
            <a:r>
              <a:rPr lang="en-US" altLang="en-US" dirty="0"/>
              <a:t>Both say that the divine manifestation was </a:t>
            </a:r>
            <a:r>
              <a:rPr lang="en-US" altLang="en-US" b="1" i="1" dirty="0"/>
              <a:t>seen</a:t>
            </a:r>
            <a:r>
              <a:rPr lang="en-US" altLang="en-US" dirty="0"/>
              <a:t> by men</a:t>
            </a:r>
          </a:p>
          <a:p>
            <a:pPr lvl="1">
              <a:lnSpc>
                <a:spcPct val="80000"/>
              </a:lnSpc>
            </a:pPr>
            <a:r>
              <a:rPr lang="en-US" altLang="en-US" b="1" dirty="0">
                <a:latin typeface="+mj-lt"/>
              </a:rPr>
              <a:t>1 John 1:2b-3a - </a:t>
            </a:r>
            <a:r>
              <a:rPr lang="en-US" b="1" i="1" u="none" strike="noStrike" baseline="0" dirty="0">
                <a:solidFill>
                  <a:srgbClr val="0000FF"/>
                </a:solidFill>
                <a:latin typeface="Cambria" panose="02040503050406030204" pitchFamily="18" charset="0"/>
                <a:ea typeface="Cambria" panose="02040503050406030204" pitchFamily="18" charset="0"/>
              </a:rPr>
              <a:t>the eternal life</a:t>
            </a:r>
            <a:r>
              <a:rPr lang="en-US" b="0" i="1" u="none" strike="noStrike" baseline="0" dirty="0">
                <a:solidFill>
                  <a:srgbClr val="0000FF"/>
                </a:solidFill>
                <a:latin typeface="Cambria" panose="02040503050406030204" pitchFamily="18" charset="0"/>
                <a:ea typeface="Cambria" panose="02040503050406030204" pitchFamily="18" charset="0"/>
              </a:rPr>
              <a:t>, which was with the Father and </a:t>
            </a:r>
            <a:r>
              <a:rPr lang="en-US" b="1" i="1" u="none" strike="noStrike" baseline="0" dirty="0">
                <a:solidFill>
                  <a:srgbClr val="0000FF"/>
                </a:solidFill>
                <a:latin typeface="Cambria" panose="02040503050406030204" pitchFamily="18" charset="0"/>
                <a:ea typeface="Cambria" panose="02040503050406030204" pitchFamily="18" charset="0"/>
              </a:rPr>
              <a:t>was made manifest to us</a:t>
            </a:r>
            <a:endParaRPr lang="en-US" altLang="en-US" b="1" i="1" dirty="0">
              <a:solidFill>
                <a:srgbClr val="0000CC"/>
              </a:solidFill>
              <a:latin typeface="Times New Roman" panose="02020603050405020304" pitchFamily="18" charset="0"/>
            </a:endParaRPr>
          </a:p>
          <a:p>
            <a:pPr lvl="1">
              <a:lnSpc>
                <a:spcPct val="80000"/>
              </a:lnSpc>
            </a:pPr>
            <a:r>
              <a:rPr lang="en-US" altLang="en-US" b="1" dirty="0">
                <a:latin typeface="Times New Roman" panose="02020603050405020304" pitchFamily="18" charset="0"/>
              </a:rPr>
              <a:t>John 1:14b -</a:t>
            </a:r>
            <a:r>
              <a:rPr lang="en-US" altLang="en-US" b="1" dirty="0"/>
              <a:t> </a:t>
            </a:r>
            <a:r>
              <a:rPr lang="en-US" b="1" i="1" dirty="0">
                <a:solidFill>
                  <a:srgbClr val="0000FF"/>
                </a:solidFill>
                <a:latin typeface="Cambria" panose="02040503050406030204" pitchFamily="18" charset="0"/>
                <a:ea typeface="Cambria" panose="02040503050406030204" pitchFamily="18" charset="0"/>
              </a:rPr>
              <a:t>we have seen his glory</a:t>
            </a:r>
            <a:r>
              <a:rPr lang="en-US" i="1" dirty="0">
                <a:solidFill>
                  <a:srgbClr val="0000FF"/>
                </a:solidFill>
                <a:latin typeface="Cambria" panose="02040503050406030204" pitchFamily="18" charset="0"/>
                <a:ea typeface="Cambria" panose="02040503050406030204" pitchFamily="18" charset="0"/>
              </a:rPr>
              <a:t>, glory as of the only Son from the Father</a:t>
            </a:r>
            <a:endParaRPr lang="en-US" altLang="en-US" b="1" i="1" dirty="0">
              <a:solidFill>
                <a:srgbClr val="0000CC"/>
              </a:solidFill>
              <a:latin typeface="Times New Roman" panose="02020603050405020304" pitchFamily="18" charset="0"/>
            </a:endParaRPr>
          </a:p>
        </p:txBody>
      </p:sp>
      <p:sp>
        <p:nvSpPr>
          <p:cNvPr id="4" name="Rectangle 3">
            <a:extLst>
              <a:ext uri="{FF2B5EF4-FFF2-40B4-BE49-F238E27FC236}">
                <a16:creationId xmlns:a16="http://schemas.microsoft.com/office/drawing/2014/main" id="{F781F1AF-0031-4ACE-AFDD-5A4BE93EE9A0}"/>
              </a:ext>
            </a:extLst>
          </p:cNvPr>
          <p:cNvSpPr/>
          <p:nvPr/>
        </p:nvSpPr>
        <p:spPr>
          <a:xfrm>
            <a:off x="-14377" y="6507351"/>
            <a:ext cx="915837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latin typeface="+mj-lt"/>
                <a:ea typeface="Cambria" panose="02040503050406030204" pitchFamily="18" charset="0"/>
              </a:rPr>
              <a:t>John R. W. Stott, </a:t>
            </a:r>
            <a:r>
              <a:rPr lang="en-US" altLang="en-US" sz="1600" i="1" dirty="0">
                <a:latin typeface="+mj-lt"/>
                <a:ea typeface="Cambria" panose="02040503050406030204" pitchFamily="18" charset="0"/>
              </a:rPr>
              <a:t>The Epistles of John – An Introduction and Commentary</a:t>
            </a:r>
            <a:r>
              <a:rPr lang="en-US" altLang="en-US" sz="1600" dirty="0">
                <a:latin typeface="+mj-lt"/>
                <a:ea typeface="Cambria" panose="02040503050406030204" pitchFamily="18" charset="0"/>
              </a:rPr>
              <a:t>, Eerdmans, 1979, p.66-67</a:t>
            </a:r>
            <a:endPar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mj-lt"/>
              <a:ea typeface="Cambria" panose="02040503050406030204" pitchFamily="18" charset="0"/>
            </a:endParaRPr>
          </a:p>
        </p:txBody>
      </p:sp>
    </p:spTree>
    <p:extLst>
      <p:ext uri="{BB962C8B-B14F-4D97-AF65-F5344CB8AC3E}">
        <p14:creationId xmlns:p14="http://schemas.microsoft.com/office/powerpoint/2010/main" val="26584775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 calcmode="lin" valueType="num">
                                      <p:cBhvr>
                                        <p:cTn id="63"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2">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 calcmode="lin" valueType="num">
                                      <p:cBhvr>
                                        <p:cTn id="70"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2">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2">
                                            <p:txEl>
                                              <p:pRg st="10" end="10"/>
                                            </p:txEl>
                                          </p:spTgt>
                                        </p:tgtEl>
                                        <p:attrNameLst>
                                          <p:attrName>style.visibility</p:attrName>
                                        </p:attrNameLst>
                                      </p:cBhvr>
                                      <p:to>
                                        <p:strVal val="visible"/>
                                      </p:to>
                                    </p:set>
                                    <p:anim calcmode="lin" valueType="num">
                                      <p:cBhvr>
                                        <p:cTn id="77" dur="5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2">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2">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2">
                                            <p:txEl>
                                              <p:pRg st="11" end="11"/>
                                            </p:txEl>
                                          </p:spTgt>
                                        </p:tgtEl>
                                        <p:attrNameLst>
                                          <p:attrName>style.visibility</p:attrName>
                                        </p:attrNameLst>
                                      </p:cBhvr>
                                      <p:to>
                                        <p:strVal val="visible"/>
                                      </p:to>
                                    </p:set>
                                    <p:anim calcmode="lin" valueType="num">
                                      <p:cBhvr>
                                        <p:cTn id="84" dur="500" fill="hold"/>
                                        <p:tgtEl>
                                          <p:spTgt spid="2">
                                            <p:txEl>
                                              <p:pRg st="11" end="11"/>
                                            </p:txEl>
                                          </p:spTgt>
                                        </p:tgtEl>
                                        <p:attrNameLst>
                                          <p:attrName>ppt_w</p:attrName>
                                        </p:attrNameLst>
                                      </p:cBhvr>
                                      <p:tavLst>
                                        <p:tav tm="0">
                                          <p:val>
                                            <p:fltVal val="0"/>
                                          </p:val>
                                        </p:tav>
                                        <p:tav tm="100000">
                                          <p:val>
                                            <p:strVal val="#ppt_w"/>
                                          </p:val>
                                        </p:tav>
                                      </p:tavLst>
                                    </p:anim>
                                    <p:anim calcmode="lin" valueType="num">
                                      <p:cBhvr>
                                        <p:cTn id="85" dur="500" fill="hold"/>
                                        <p:tgtEl>
                                          <p:spTgt spid="2">
                                            <p:txEl>
                                              <p:pRg st="11" end="11"/>
                                            </p:txEl>
                                          </p:spTgt>
                                        </p:tgtEl>
                                        <p:attrNameLst>
                                          <p:attrName>ppt_h</p:attrName>
                                        </p:attrNameLst>
                                      </p:cBhvr>
                                      <p:tavLst>
                                        <p:tav tm="0">
                                          <p:val>
                                            <p:fltVal val="0"/>
                                          </p:val>
                                        </p:tav>
                                        <p:tav tm="100000">
                                          <p:val>
                                            <p:strVal val="#ppt_h"/>
                                          </p:val>
                                        </p:tav>
                                      </p:tavLst>
                                    </p:anim>
                                    <p:animEffect transition="in" filter="fade">
                                      <p:cBhvr>
                                        <p:cTn id="86"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38094"/>
          </a:xfrm>
        </p:spPr>
        <p:txBody>
          <a:bodyPr vert="horz" lIns="91440" tIns="45720" rIns="91440" bIns="45720" rtlCol="0" anchor="ctr">
            <a:noAutofit/>
          </a:bodyPr>
          <a:lstStyle/>
          <a:p>
            <a:pPr>
              <a:lnSpc>
                <a:spcPct val="90000"/>
              </a:lnSpc>
            </a:pPr>
            <a:r>
              <a:rPr lang="en-US" sz="4000" b="1" dirty="0">
                <a:ln w="6600">
                  <a:noFill/>
                  <a:prstDash val="solid"/>
                </a:ln>
                <a:effectLst/>
                <a:latin typeface="+mn-lt"/>
              </a:rPr>
              <a:t>What are the Parallels  Between </a:t>
            </a:r>
            <a:br>
              <a:rPr lang="en-US" sz="4000" b="1" dirty="0">
                <a:ln w="6600">
                  <a:noFill/>
                  <a:prstDash val="solid"/>
                </a:ln>
                <a:effectLst/>
                <a:latin typeface="+mn-lt"/>
              </a:rPr>
            </a:br>
            <a:r>
              <a:rPr lang="en-US" sz="4000" b="1" dirty="0">
                <a:ln w="6600">
                  <a:noFill/>
                  <a:prstDash val="solid"/>
                </a:ln>
                <a:effectLst/>
                <a:latin typeface="+mn-lt"/>
              </a:rPr>
              <a:t>1 John 1:1-3 and John 1:1-17?</a:t>
            </a: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38095"/>
            <a:ext cx="8229600" cy="5250932"/>
          </a:xfrm>
        </p:spPr>
        <p:txBody>
          <a:bodyPr>
            <a:normAutofit/>
          </a:bodyPr>
          <a:lstStyle/>
          <a:p>
            <a:pPr>
              <a:lnSpc>
                <a:spcPct val="80000"/>
              </a:lnSpc>
            </a:pPr>
            <a:r>
              <a:rPr lang="en-US" altLang="en-US" dirty="0"/>
              <a:t>Both passages mention </a:t>
            </a:r>
            <a:r>
              <a:rPr lang="en-US" altLang="en-US" b="1" i="1" dirty="0"/>
              <a:t>testifying</a:t>
            </a:r>
            <a:r>
              <a:rPr lang="en-US" altLang="en-US" dirty="0"/>
              <a:t> or </a:t>
            </a:r>
            <a:r>
              <a:rPr lang="en-US" altLang="en-US" b="1" i="1" dirty="0"/>
              <a:t>bearing witness </a:t>
            </a:r>
            <a:r>
              <a:rPr lang="en-US" altLang="en-US" dirty="0"/>
              <a:t>to what was seen.</a:t>
            </a:r>
          </a:p>
          <a:p>
            <a:pPr lvl="1">
              <a:lnSpc>
                <a:spcPct val="80000"/>
              </a:lnSpc>
            </a:pPr>
            <a:r>
              <a:rPr lang="en-US" altLang="en-US" b="1" dirty="0">
                <a:latin typeface="Times New Roman" panose="02020603050405020304" pitchFamily="18" charset="0"/>
              </a:rPr>
              <a:t>1 John 1:2a -</a:t>
            </a:r>
            <a:r>
              <a:rPr lang="en-US" altLang="en-US" b="1" dirty="0"/>
              <a:t> </a:t>
            </a:r>
            <a:r>
              <a:rPr lang="en-US" b="0" i="1" u="none" strike="noStrike" baseline="0" dirty="0">
                <a:solidFill>
                  <a:srgbClr val="0000FF"/>
                </a:solidFill>
                <a:latin typeface="Cambria" panose="02040503050406030204" pitchFamily="18" charset="0"/>
                <a:ea typeface="Cambria" panose="02040503050406030204" pitchFamily="18" charset="0"/>
              </a:rPr>
              <a:t>the life was made manifest, and we have seen it, and </a:t>
            </a:r>
            <a:r>
              <a:rPr lang="en-US" b="1" i="1" u="none" strike="noStrike" baseline="0" dirty="0">
                <a:solidFill>
                  <a:srgbClr val="0000FF"/>
                </a:solidFill>
                <a:latin typeface="Cambria" panose="02040503050406030204" pitchFamily="18" charset="0"/>
                <a:ea typeface="Cambria" panose="02040503050406030204" pitchFamily="18" charset="0"/>
              </a:rPr>
              <a:t>testify</a:t>
            </a:r>
            <a:r>
              <a:rPr lang="en-US" b="0" i="1" u="none" strike="noStrike" baseline="0" dirty="0">
                <a:solidFill>
                  <a:srgbClr val="0000FF"/>
                </a:solidFill>
                <a:latin typeface="Cambria" panose="02040503050406030204" pitchFamily="18" charset="0"/>
                <a:ea typeface="Cambria" panose="02040503050406030204" pitchFamily="18" charset="0"/>
              </a:rPr>
              <a:t> to it </a:t>
            </a:r>
            <a:endParaRPr lang="en-US" altLang="en-US" b="1" i="1" dirty="0">
              <a:solidFill>
                <a:srgbClr val="0000CC"/>
              </a:solidFill>
              <a:latin typeface="Times New Roman" panose="02020603050405020304" pitchFamily="18" charset="0"/>
            </a:endParaRPr>
          </a:p>
          <a:p>
            <a:pPr lvl="1">
              <a:lnSpc>
                <a:spcPct val="80000"/>
              </a:lnSpc>
            </a:pPr>
            <a:r>
              <a:rPr lang="en-US" altLang="en-US" b="1" dirty="0">
                <a:latin typeface="Times New Roman" panose="02020603050405020304" pitchFamily="18" charset="0"/>
              </a:rPr>
              <a:t>John 1:7a –</a:t>
            </a:r>
            <a:r>
              <a:rPr lang="en-US" altLang="en-US" b="1" dirty="0"/>
              <a:t> </a:t>
            </a:r>
            <a:r>
              <a:rPr lang="en-US" altLang="en-US" i="1" dirty="0">
                <a:solidFill>
                  <a:srgbClr val="0000FF"/>
                </a:solidFill>
                <a:latin typeface="Cambria" panose="02040503050406030204" pitchFamily="18" charset="0"/>
                <a:ea typeface="Cambria" panose="02040503050406030204" pitchFamily="18" charset="0"/>
              </a:rPr>
              <a:t>[John the Baptist] </a:t>
            </a:r>
            <a:r>
              <a:rPr lang="en-US" i="1" dirty="0">
                <a:solidFill>
                  <a:srgbClr val="0000FF"/>
                </a:solidFill>
                <a:latin typeface="Cambria" panose="02040503050406030204" pitchFamily="18" charset="0"/>
                <a:ea typeface="Cambria" panose="02040503050406030204" pitchFamily="18" charset="0"/>
              </a:rPr>
              <a:t>came as a witness, to </a:t>
            </a:r>
            <a:r>
              <a:rPr lang="en-US" b="1" i="1" dirty="0">
                <a:solidFill>
                  <a:srgbClr val="0000FF"/>
                </a:solidFill>
                <a:latin typeface="Cambria" panose="02040503050406030204" pitchFamily="18" charset="0"/>
                <a:ea typeface="Cambria" panose="02040503050406030204" pitchFamily="18" charset="0"/>
              </a:rPr>
              <a:t>bear witness </a:t>
            </a:r>
            <a:r>
              <a:rPr lang="en-US" i="1" dirty="0">
                <a:solidFill>
                  <a:srgbClr val="0000FF"/>
                </a:solidFill>
                <a:latin typeface="Cambria" panose="02040503050406030204" pitchFamily="18" charset="0"/>
                <a:ea typeface="Cambria" panose="02040503050406030204" pitchFamily="18" charset="0"/>
              </a:rPr>
              <a:t>about the light, that all might believe through him. </a:t>
            </a:r>
            <a:endParaRPr lang="en-US" altLang="en-US" b="1" i="1" dirty="0">
              <a:solidFill>
                <a:srgbClr val="0000CC"/>
              </a:solidFill>
              <a:latin typeface="Times New Roman" panose="02020603050405020304" pitchFamily="18" charset="0"/>
            </a:endParaRPr>
          </a:p>
          <a:p>
            <a:pPr>
              <a:lnSpc>
                <a:spcPct val="80000"/>
              </a:lnSpc>
            </a:pPr>
            <a:r>
              <a:rPr lang="en-US" altLang="en-US" dirty="0"/>
              <a:t>Both describe a </a:t>
            </a:r>
            <a:r>
              <a:rPr lang="en-US" altLang="en-US" b="1" i="1" dirty="0"/>
              <a:t>new relationship with God that is </a:t>
            </a:r>
            <a:r>
              <a:rPr lang="en-US" altLang="en-US" dirty="0"/>
              <a:t>the result of </a:t>
            </a:r>
            <a:r>
              <a:rPr lang="en-US" altLang="en-US" b="1" i="1" dirty="0"/>
              <a:t>responding to Christ.</a:t>
            </a:r>
          </a:p>
          <a:p>
            <a:pPr lvl="1">
              <a:lnSpc>
                <a:spcPct val="80000"/>
              </a:lnSpc>
            </a:pPr>
            <a:r>
              <a:rPr lang="en-US" altLang="en-US" b="1" dirty="0">
                <a:latin typeface="+mj-lt"/>
              </a:rPr>
              <a:t>1 John 1:3 - </a:t>
            </a:r>
            <a:r>
              <a:rPr lang="en-US" b="0" i="1" u="none" strike="noStrike" baseline="0" dirty="0">
                <a:solidFill>
                  <a:srgbClr val="0000FF"/>
                </a:solidFill>
                <a:latin typeface="Cambria" panose="02040503050406030204" pitchFamily="18" charset="0"/>
                <a:ea typeface="Cambria" panose="02040503050406030204" pitchFamily="18" charset="0"/>
              </a:rPr>
              <a:t>that which we have seen and heard we proclaim also to you, </a:t>
            </a:r>
            <a:r>
              <a:rPr lang="en-US" b="1" i="1" u="none" strike="noStrike" baseline="0" dirty="0">
                <a:solidFill>
                  <a:srgbClr val="0000FF"/>
                </a:solidFill>
                <a:latin typeface="Cambria" panose="02040503050406030204" pitchFamily="18" charset="0"/>
                <a:ea typeface="Cambria" panose="02040503050406030204" pitchFamily="18" charset="0"/>
              </a:rPr>
              <a:t>so that you too may have fellowship </a:t>
            </a:r>
            <a:r>
              <a:rPr lang="en-US" b="0" i="1" u="none" strike="noStrike" baseline="0" dirty="0">
                <a:solidFill>
                  <a:srgbClr val="0000FF"/>
                </a:solidFill>
                <a:latin typeface="Cambria" panose="02040503050406030204" pitchFamily="18" charset="0"/>
                <a:ea typeface="Cambria" panose="02040503050406030204" pitchFamily="18" charset="0"/>
              </a:rPr>
              <a:t>with us; and indeed our fellowship is </a:t>
            </a:r>
            <a:r>
              <a:rPr lang="en-US" b="1" i="1" u="none" strike="noStrike" baseline="0" dirty="0">
                <a:solidFill>
                  <a:srgbClr val="0000FF"/>
                </a:solidFill>
                <a:latin typeface="Cambria" panose="02040503050406030204" pitchFamily="18" charset="0"/>
                <a:ea typeface="Cambria" panose="02040503050406030204" pitchFamily="18" charset="0"/>
              </a:rPr>
              <a:t>with the Father and with his Son Jesus Christ</a:t>
            </a:r>
            <a:r>
              <a:rPr lang="en-US" b="0" i="1" u="none" strike="noStrike" baseline="0" dirty="0">
                <a:solidFill>
                  <a:srgbClr val="0000FF"/>
                </a:solidFill>
                <a:latin typeface="Cambria" panose="02040503050406030204" pitchFamily="18" charset="0"/>
                <a:ea typeface="Cambria" panose="02040503050406030204" pitchFamily="18" charset="0"/>
              </a:rPr>
              <a:t>. </a:t>
            </a:r>
          </a:p>
          <a:p>
            <a:pPr lvl="1">
              <a:lnSpc>
                <a:spcPct val="80000"/>
              </a:lnSpc>
            </a:pPr>
            <a:r>
              <a:rPr lang="en-US" altLang="en-US" b="1" dirty="0">
                <a:latin typeface="+mj-lt"/>
              </a:rPr>
              <a:t>John 1:12 – </a:t>
            </a:r>
            <a:r>
              <a:rPr lang="en-US" i="1" dirty="0">
                <a:solidFill>
                  <a:srgbClr val="0000FF"/>
                </a:solidFill>
                <a:latin typeface="Cambria" panose="02040503050406030204" pitchFamily="18" charset="0"/>
                <a:ea typeface="Cambria" panose="02040503050406030204" pitchFamily="18" charset="0"/>
              </a:rPr>
              <a:t>But to </a:t>
            </a:r>
            <a:r>
              <a:rPr lang="en-US" b="1" i="1" dirty="0">
                <a:solidFill>
                  <a:srgbClr val="0000FF"/>
                </a:solidFill>
                <a:latin typeface="Cambria" panose="02040503050406030204" pitchFamily="18" charset="0"/>
                <a:ea typeface="Cambria" panose="02040503050406030204" pitchFamily="18" charset="0"/>
              </a:rPr>
              <a:t>all who did receive him</a:t>
            </a:r>
            <a:r>
              <a:rPr lang="en-US" i="1" dirty="0">
                <a:solidFill>
                  <a:srgbClr val="0000FF"/>
                </a:solidFill>
                <a:latin typeface="Cambria" panose="02040503050406030204" pitchFamily="18" charset="0"/>
                <a:ea typeface="Cambria" panose="02040503050406030204" pitchFamily="18" charset="0"/>
              </a:rPr>
              <a:t>, who believed in his name, he gave the right to </a:t>
            </a:r>
            <a:r>
              <a:rPr lang="en-US" b="1" i="1" dirty="0">
                <a:solidFill>
                  <a:srgbClr val="0000FF"/>
                </a:solidFill>
                <a:latin typeface="Cambria" panose="02040503050406030204" pitchFamily="18" charset="0"/>
                <a:ea typeface="Cambria" panose="02040503050406030204" pitchFamily="18" charset="0"/>
              </a:rPr>
              <a:t>become children of God</a:t>
            </a:r>
            <a:endParaRPr lang="en-US" altLang="en-US" b="1" i="1" u="sng" dirty="0">
              <a:solidFill>
                <a:srgbClr val="0000CC"/>
              </a:solidFill>
              <a:latin typeface="Times New Roman" panose="02020603050405020304" pitchFamily="18" charset="0"/>
            </a:endParaRPr>
          </a:p>
        </p:txBody>
      </p:sp>
      <p:sp>
        <p:nvSpPr>
          <p:cNvPr id="4" name="Rectangle 3">
            <a:extLst>
              <a:ext uri="{FF2B5EF4-FFF2-40B4-BE49-F238E27FC236}">
                <a16:creationId xmlns:a16="http://schemas.microsoft.com/office/drawing/2014/main" id="{7EA6587B-DB67-45C3-91F0-3A066606C5E9}"/>
              </a:ext>
            </a:extLst>
          </p:cNvPr>
          <p:cNvSpPr/>
          <p:nvPr/>
        </p:nvSpPr>
        <p:spPr>
          <a:xfrm>
            <a:off x="-1" y="6519446"/>
            <a:ext cx="911652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latin typeface="+mj-lt"/>
                <a:ea typeface="Cambria" panose="02040503050406030204" pitchFamily="18" charset="0"/>
              </a:rPr>
              <a:t>John R. W. Stott, </a:t>
            </a:r>
            <a:r>
              <a:rPr lang="en-US" altLang="en-US" sz="1600" i="1" dirty="0">
                <a:latin typeface="+mj-lt"/>
                <a:ea typeface="Cambria" panose="02040503050406030204" pitchFamily="18" charset="0"/>
              </a:rPr>
              <a:t>The Epistles of John – An Introduction and Commentary</a:t>
            </a:r>
            <a:r>
              <a:rPr lang="en-US" altLang="en-US" sz="1600" dirty="0">
                <a:latin typeface="+mj-lt"/>
                <a:ea typeface="Cambria" panose="02040503050406030204" pitchFamily="18" charset="0"/>
              </a:rPr>
              <a:t>, Eerdmans, 1979, p.66-67</a:t>
            </a:r>
            <a:endPar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mj-lt"/>
              <a:ea typeface="Cambria" panose="02040503050406030204" pitchFamily="18" charset="0"/>
            </a:endParaRPr>
          </a:p>
        </p:txBody>
      </p:sp>
    </p:spTree>
    <p:extLst>
      <p:ext uri="{BB962C8B-B14F-4D97-AF65-F5344CB8AC3E}">
        <p14:creationId xmlns:p14="http://schemas.microsoft.com/office/powerpoint/2010/main" val="5982893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p:cTn id="2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p:cTn id="2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 calcmode="lin" valueType="num">
                                      <p:cBhvr>
                                        <p:cTn id="3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 calcmode="lin" valueType="num">
                                      <p:cBhvr>
                                        <p:cTn id="41"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2"/>
            <a:ext cx="9144000" cy="1471672"/>
          </a:xfrm>
        </p:spPr>
        <p:txBody>
          <a:bodyPr/>
          <a:lstStyle/>
          <a:p>
            <a:pPr algn="l"/>
            <a:r>
              <a:rPr lang="en-US" sz="2800" dirty="0">
                <a:latin typeface="Calibri" panose="020F0502020204030204" pitchFamily="34" charset="0"/>
                <a:ea typeface="Cambria" panose="02040503050406030204" pitchFamily="18" charset="0"/>
                <a:cs typeface="Calibri" panose="020F0502020204030204" pitchFamily="34" charset="0"/>
              </a:rPr>
              <a:t>1 John 1:1-4 </a:t>
            </a:r>
            <a:r>
              <a:rPr lang="en-US" altLang="en-US" sz="2800" dirty="0">
                <a:latin typeface="Calibri" panose="020F0502020204030204" pitchFamily="34" charset="0"/>
                <a:cs typeface="Calibri" panose="020F0502020204030204" pitchFamily="34" charset="0"/>
              </a:rPr>
              <a:t>begins with the English words, “</a:t>
            </a:r>
            <a:r>
              <a:rPr lang="en-US" altLang="en-US" sz="2800" b="1" i="1" dirty="0">
                <a:solidFill>
                  <a:srgbClr val="0000FF"/>
                </a:solidFill>
                <a:latin typeface="Cambria" panose="02040503050406030204" pitchFamily="18" charset="0"/>
                <a:ea typeface="Cambria" panose="02040503050406030204" pitchFamily="18" charset="0"/>
                <a:cs typeface="Calibri" panose="020F0502020204030204" pitchFamily="34" charset="0"/>
              </a:rPr>
              <a:t>That which</a:t>
            </a:r>
            <a:r>
              <a:rPr lang="en-US" altLang="en-US" sz="2800" dirty="0">
                <a:latin typeface="Calibri" panose="020F0502020204030204" pitchFamily="34" charset="0"/>
                <a:cs typeface="Calibri" panose="020F0502020204030204" pitchFamily="34" charset="0"/>
              </a:rPr>
              <a:t>” – taken from the Greek word</a:t>
            </a:r>
            <a:r>
              <a:rPr lang="en-US" altLang="en-US" sz="2800" b="1" dirty="0">
                <a:latin typeface="Calibri" panose="020F0502020204030204" pitchFamily="34" charset="0"/>
                <a:cs typeface="Calibri" panose="020F0502020204030204" pitchFamily="34" charset="0"/>
              </a:rPr>
              <a:t> </a:t>
            </a:r>
            <a:r>
              <a:rPr lang="en-US" altLang="en-US" sz="2800" dirty="0">
                <a:latin typeface="Calibri" panose="020F0502020204030204" pitchFamily="34" charset="0"/>
                <a:cs typeface="Calibri" panose="020F0502020204030204" pitchFamily="34" charset="0"/>
              </a:rPr>
              <a:t>(</a:t>
            </a:r>
            <a:r>
              <a:rPr lang="en-US" altLang="en-US" sz="2800" i="1" dirty="0">
                <a:latin typeface="Calibri" panose="020F0502020204030204" pitchFamily="34" charset="0"/>
                <a:cs typeface="Calibri" panose="020F0502020204030204" pitchFamily="34" charset="0"/>
              </a:rPr>
              <a:t>ho</a:t>
            </a:r>
            <a:r>
              <a:rPr lang="en-US" altLang="en-US" sz="2800" dirty="0">
                <a:latin typeface="Calibri" panose="020F0502020204030204" pitchFamily="34" charset="0"/>
                <a:cs typeface="Calibri" panose="020F0502020204030204" pitchFamily="34" charset="0"/>
              </a:rPr>
              <a:t>), which is the nominative neuter singular of the relative pronoun (</a:t>
            </a:r>
            <a:r>
              <a:rPr lang="en-US" altLang="en-US" sz="2800" i="1" dirty="0">
                <a:latin typeface="Calibri" panose="020F0502020204030204" pitchFamily="34" charset="0"/>
                <a:cs typeface="Calibri" panose="020F0502020204030204" pitchFamily="34" charset="0"/>
              </a:rPr>
              <a:t>hos</a:t>
            </a:r>
            <a:r>
              <a:rPr lang="en-US" altLang="en-US" sz="2800" dirty="0">
                <a:latin typeface="Calibri" panose="020F0502020204030204" pitchFamily="34" charset="0"/>
                <a:cs typeface="Calibri" panose="020F0502020204030204" pitchFamily="34" charset="0"/>
              </a:rPr>
              <a:t>).</a:t>
            </a:r>
            <a:endParaRPr lang="en-US" altLang="en-US" sz="4800" b="1"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565860"/>
            <a:ext cx="8213902" cy="5199915"/>
          </a:xfrm>
          <a:effectLst/>
        </p:spPr>
        <p:txBody>
          <a:bodyPr/>
          <a:lstStyle/>
          <a:p>
            <a:pPr algn="just"/>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1</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1" i="1" u="none" strike="noStrike" baseline="0" dirty="0">
                <a:solidFill>
                  <a:srgbClr val="FF0066"/>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That which </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was from the beginning, which we have heard, which we have seen with our eyes, which we looked upon and have touched with our hands, concerning the word of life-- </a:t>
            </a:r>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2</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the life was made manifest, and we have seen it, and testify to it and proclaim to you the eternal life, which was with the Father and was made manifest to us-- </a:t>
            </a:r>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3</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that which we have seen and heard we proclaim also to you, so that you too may have fellowship with us; and indeed our fellowship is with the Father and with his Son Jesus Christ. </a:t>
            </a:r>
            <a:r>
              <a:rPr lang="en-US" sz="2800" b="0" i="1" u="none" strike="noStrike" baseline="3000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4</a:t>
            </a:r>
            <a:r>
              <a:rPr lang="en-US" sz="2800" b="0" i="1" u="none" strike="noStrike" baseline="0" dirty="0">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 </a:t>
            </a:r>
            <a:r>
              <a:rPr lang="en-US" sz="2800" b="0" i="1" u="none" strike="noStrike" baseline="0" dirty="0">
                <a:solidFill>
                  <a:srgbClr val="0000FF"/>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rPr>
              <a:t>And we are writing these things so that our joy may be complete. </a:t>
            </a:r>
            <a:r>
              <a:rPr lang="en-US" sz="280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rPr>
              <a:t>(1 John 1:1-4 )</a:t>
            </a:r>
            <a:endParaRPr lang="en-US" altLang="en-US" sz="2800" dirty="0">
              <a:effectLst>
                <a:outerShdw blurRad="50800" dist="38100" dir="2700000" algn="tl" rotWithShape="0">
                  <a:prstClr val="black">
                    <a:alpha val="40000"/>
                  </a:prstClr>
                </a:outerShdw>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76601833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theme/theme1.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fontScheme name="Custom Design">
      <a:majorFont>
        <a:latin typeface="Arial"/>
        <a:ea typeface=""/>
        <a:cs typeface=""/>
      </a:majorFont>
      <a:minorFont>
        <a:latin typeface="Corone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4">
        <a:dk1>
          <a:srgbClr val="FFFF00"/>
        </a:dk1>
        <a:lt1>
          <a:srgbClr val="FFFFFF"/>
        </a:lt1>
        <a:dk2>
          <a:srgbClr val="000000"/>
        </a:dk2>
        <a:lt2>
          <a:srgbClr val="808080"/>
        </a:lt2>
        <a:accent1>
          <a:srgbClr val="BBE0E3"/>
        </a:accent1>
        <a:accent2>
          <a:srgbClr val="00FF00"/>
        </a:accent2>
        <a:accent3>
          <a:srgbClr val="FFFFFF"/>
        </a:accent3>
        <a:accent4>
          <a:srgbClr val="DADA00"/>
        </a:accent4>
        <a:accent5>
          <a:srgbClr val="DAEDEF"/>
        </a:accent5>
        <a:accent6>
          <a:srgbClr val="00E7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5">
        <a:dk1>
          <a:srgbClr val="FFFFFF"/>
        </a:dk1>
        <a:lt1>
          <a:srgbClr val="FFFFFF"/>
        </a:lt1>
        <a:dk2>
          <a:srgbClr val="FF9933"/>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FFFFF"/>
        </a:lt1>
        <a:dk2>
          <a:srgbClr val="FF9933"/>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6599</TotalTime>
  <Words>5974</Words>
  <Application>Microsoft Office PowerPoint</Application>
  <PresentationFormat>On-screen Show (4:3)</PresentationFormat>
  <Paragraphs>221</Paragraphs>
  <Slides>39</Slides>
  <Notes>21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39</vt:i4>
      </vt:variant>
    </vt:vector>
  </HeadingPairs>
  <TitlesOfParts>
    <vt:vector size="47" baseType="lpstr">
      <vt:lpstr>Arial</vt:lpstr>
      <vt:lpstr>Calibri</vt:lpstr>
      <vt:lpstr>Cambria</vt:lpstr>
      <vt:lpstr>Coronet</vt:lpstr>
      <vt:lpstr>Times New Roman</vt:lpstr>
      <vt:lpstr>140_Office Theme</vt:lpstr>
      <vt:lpstr>1_Office Theme</vt:lpstr>
      <vt:lpstr>Custom Design</vt:lpstr>
      <vt:lpstr>The Book of 1 John</vt:lpstr>
      <vt:lpstr>1 John 1:1-4</vt:lpstr>
      <vt:lpstr>1 John 1:1-4 John's Introduction To His Letter</vt:lpstr>
      <vt:lpstr>Some Initial Observations</vt:lpstr>
      <vt:lpstr>Some Initial Observations</vt:lpstr>
      <vt:lpstr>A Parallel Passage: John 1:1-17</vt:lpstr>
      <vt:lpstr>What are the Parallels  Between  1 John 1:1-3 and John 1:1-17?</vt:lpstr>
      <vt:lpstr>What are the Parallels  Between  1 John 1:1-3 and John 1:1-17?</vt:lpstr>
      <vt:lpstr>1 John 1:1-4 begins with the English words, “That which” – taken from the Greek word (ho), which is the nominative neuter singular of the relative pronoun (hos).</vt:lpstr>
      <vt:lpstr>The Greek pronoun (ho), appears 5 times in this passage. From the way the passage is structured we can tell that it refers to the same thing in every case.</vt:lpstr>
      <vt:lpstr>What (or who) does ho (That which . . .which . . .which . . . which . . . what) refer to in this passage?</vt:lpstr>
      <vt:lpstr>John tells us at the end of verse 1 that what he proclaimed concerned the Word of life.</vt:lpstr>
      <vt:lpstr>Verse 2, then, is a parenthetical statement where John elaborates on the Word of life that he introduced at the end of verse 1.</vt:lpstr>
      <vt:lpstr>Some Observations on 1 John 1:2</vt:lpstr>
      <vt:lpstr>So what (or who) is it that John is describing in this passage?</vt:lpstr>
      <vt:lpstr>Our identification of Jesus Christ as John’s subject in 1 John 1:1-4 is reinforced when we compare it with what John wrote in the parallel passage in the Gospel of John 1:1-17:</vt:lpstr>
      <vt:lpstr>So, if John is talking about a person (Jesus) rather than a thing, then why are the pronouns that he uses to refer to Jesus in the neuter (“which”), rather than the masculine (“who”)?</vt:lpstr>
      <vt:lpstr>Now that we’ve figured out who John is talking about, let’s take a closer look at what John tells us about the person of Jesus Christ. The first thing John tells us is that Jesus was from the beginning:</vt:lpstr>
      <vt:lpstr>From the Beginning</vt:lpstr>
      <vt:lpstr>From the Beginning</vt:lpstr>
      <vt:lpstr>From the Beginning</vt:lpstr>
      <vt:lpstr>From the Beginning</vt:lpstr>
      <vt:lpstr>Jesus, who existed eternally with the Father, made God known in a very tangible way by appearing in human flesh. Nine times in verses 1-3 John uses words that speak of Jesus’ tangible, observable reality as a man.</vt:lpstr>
      <vt:lpstr>Let’s take a quick look at the words used in 1 John 1:1-3 to portray the tangible reality of Jesus appearance as a man:</vt:lpstr>
      <vt:lpstr>As we observed earlier, Jesus is referred to by John as the word of life, the life, and the eternal life. What is the significance of these titles as the relate to Jesus?</vt:lpstr>
      <vt:lpstr>A Short Explanation of Some of the Titles Used by John Concerning Jesus</vt:lpstr>
      <vt:lpstr>When John speaks of his observation and eyewitness proclamation of Jesus Christ, he speaks in the first person plural (“we”, “our”, “us”)</vt:lpstr>
      <vt:lpstr>The “we” who saw Jesus and proclaimed Him based on eyewitness observation does not include John’s readers whom he addresses as “you” (second person plural).</vt:lpstr>
      <vt:lpstr>So who, besides John, is included in the “we” who saw Jesus and then proclaimed him to others?</vt:lpstr>
      <vt:lpstr>So who, besides John, is included in the “we” who saw Jesus and then proclaimed him to others?</vt:lpstr>
      <vt:lpstr>The purpose of the apostle's proclamation was that others might have fellowship with them (in the Christian Faith) which would bring them into fellowship with the Father and with his Son, Jesus Christ.</vt:lpstr>
      <vt:lpstr>Fellowship (koinonia) </vt:lpstr>
      <vt:lpstr>John states his purpose for writing these things: to make our joy complete.</vt:lpstr>
      <vt:lpstr>And we are writing these things so that our joy may be complete. (1 John 1:4)</vt:lpstr>
      <vt:lpstr>Joy - (chara)</vt:lpstr>
      <vt:lpstr>1:1-4 - John's Introduction To The Letter</vt:lpstr>
      <vt:lpstr>1 John 1:5 – 2:28</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of 1 John</dc:title>
  <dc:creator>Robert Connolly</dc:creator>
  <cp:lastModifiedBy>Robert Connolly</cp:lastModifiedBy>
  <cp:revision>111</cp:revision>
  <cp:lastPrinted>2021-11-07T15:27:16Z</cp:lastPrinted>
  <dcterms:created xsi:type="dcterms:W3CDTF">2021-10-27T02:35:00Z</dcterms:created>
  <dcterms:modified xsi:type="dcterms:W3CDTF">2021-11-07T15:28:54Z</dcterms:modified>
</cp:coreProperties>
</file>