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4.xml" ContentType="application/vnd.openxmlformats-officedocument.them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2.xml" ContentType="application/vnd.openxmlformats-officedocument.presentationml.notesSlide+xml"/>
  <Override PartName="/ppt/theme/themeOverride7.xml" ContentType="application/vnd.openxmlformats-officedocument.themeOverride+xml"/>
  <Override PartName="/ppt/notesSlides/notesSlide3.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notesSlides/notesSlide4.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notesSlides/notesSlide5.xml" ContentType="application/vnd.openxmlformats-officedocument.presentationml.notesSl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notesSlides/notesSlide6.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ppt/notesSlides/notesSlide7.xml" ContentType="application/vnd.openxmlformats-officedocument.presentationml.notesSlide+xml"/>
  <Override PartName="/ppt/theme/themeOverride18.xml" ContentType="application/vnd.openxmlformats-officedocument.themeOverride+xml"/>
  <Override PartName="/ppt/notesSlides/notesSlide8.xml" ContentType="application/vnd.openxmlformats-officedocument.presentationml.notesSlide+xml"/>
  <Override PartName="/ppt/theme/themeOverride19.xml" ContentType="application/vnd.openxmlformats-officedocument.themeOverride+xml"/>
  <Override PartName="/ppt/notesSlides/notesSlide9.xml" ContentType="application/vnd.openxmlformats-officedocument.presentationml.notesSlide+xml"/>
  <Override PartName="/ppt/theme/themeOverride20.xml" ContentType="application/vnd.openxmlformats-officedocument.themeOverride+xml"/>
  <Override PartName="/ppt/theme/themeOverride21.xml" ContentType="application/vnd.openxmlformats-officedocument.themeOverride+xml"/>
  <Override PartName="/ppt/notesSlides/notesSlide10.xml" ContentType="application/vnd.openxmlformats-officedocument.presentationml.notesSlide+xml"/>
  <Override PartName="/ppt/theme/themeOverride22.xml" ContentType="application/vnd.openxmlformats-officedocument.themeOverride+xml"/>
  <Override PartName="/ppt/theme/themeOverride23.xml" ContentType="application/vnd.openxmlformats-officedocument.themeOverride+xml"/>
  <Override PartName="/ppt/notesSlides/notesSlide11.xml" ContentType="application/vnd.openxmlformats-officedocument.presentationml.notesSlide+xml"/>
  <Override PartName="/ppt/theme/themeOverride24.xml" ContentType="application/vnd.openxmlformats-officedocument.themeOverride+xml"/>
  <Override PartName="/ppt/theme/themeOverride25.xml" ContentType="application/vnd.openxmlformats-officedocument.themeOverride+xml"/>
  <Override PartName="/ppt/notesSlides/notesSlide12.xml" ContentType="application/vnd.openxmlformats-officedocument.presentationml.notesSlide+xml"/>
  <Override PartName="/ppt/theme/themeOverride26.xml" ContentType="application/vnd.openxmlformats-officedocument.themeOverride+xml"/>
  <Override PartName="/ppt/notesSlides/notesSlide13.xml" ContentType="application/vnd.openxmlformats-officedocument.presentationml.notesSlide+xml"/>
  <Override PartName="/ppt/theme/themeOverride27.xml" ContentType="application/vnd.openxmlformats-officedocument.themeOverride+xml"/>
  <Override PartName="/ppt/theme/themeOverride28.xml" ContentType="application/vnd.openxmlformats-officedocument.themeOverride+xml"/>
  <Override PartName="/ppt/notesSlides/notesSlide14.xml" ContentType="application/vnd.openxmlformats-officedocument.presentationml.notesSl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43"/>
  </p:notesMasterIdLst>
  <p:sldIdLst>
    <p:sldId id="4613" r:id="rId4"/>
    <p:sldId id="4615" r:id="rId5"/>
    <p:sldId id="4655" r:id="rId6"/>
    <p:sldId id="4633" r:id="rId7"/>
    <p:sldId id="4618" r:id="rId8"/>
    <p:sldId id="4619" r:id="rId9"/>
    <p:sldId id="4620" r:id="rId10"/>
    <p:sldId id="4621" r:id="rId11"/>
    <p:sldId id="4622" r:id="rId12"/>
    <p:sldId id="4625" r:id="rId13"/>
    <p:sldId id="4624" r:id="rId14"/>
    <p:sldId id="4623" r:id="rId15"/>
    <p:sldId id="4626" r:id="rId16"/>
    <p:sldId id="4627" r:id="rId17"/>
    <p:sldId id="4628" r:id="rId18"/>
    <p:sldId id="4629" r:id="rId19"/>
    <p:sldId id="4657" r:id="rId20"/>
    <p:sldId id="4632" r:id="rId21"/>
    <p:sldId id="4656" r:id="rId22"/>
    <p:sldId id="4634" r:id="rId23"/>
    <p:sldId id="4658" r:id="rId24"/>
    <p:sldId id="4638" r:id="rId25"/>
    <p:sldId id="4639" r:id="rId26"/>
    <p:sldId id="4640" r:id="rId27"/>
    <p:sldId id="4641" r:id="rId28"/>
    <p:sldId id="4642" r:id="rId29"/>
    <p:sldId id="4643" r:id="rId30"/>
    <p:sldId id="4644" r:id="rId31"/>
    <p:sldId id="4636" r:id="rId32"/>
    <p:sldId id="4653" r:id="rId33"/>
    <p:sldId id="4637" r:id="rId34"/>
    <p:sldId id="4645" r:id="rId35"/>
    <p:sldId id="4646" r:id="rId36"/>
    <p:sldId id="4647" r:id="rId37"/>
    <p:sldId id="4649" r:id="rId38"/>
    <p:sldId id="4650" r:id="rId39"/>
    <p:sldId id="4654" r:id="rId40"/>
    <p:sldId id="4659" r:id="rId41"/>
    <p:sldId id="4660" r:id="rId42"/>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00FF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60"/>
  </p:normalViewPr>
  <p:slideViewPr>
    <p:cSldViewPr snapToGrid="0">
      <p:cViewPr varScale="1">
        <p:scale>
          <a:sx n="162" d="100"/>
          <a:sy n="162" d="100"/>
        </p:scale>
        <p:origin x="760"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A3B79C2-BAE3-412C-B9F1-DBB17DE53966}" type="datetimeFigureOut">
              <a:rPr lang="en-US" smtClean="0"/>
              <a:t>11/16/2021</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BD8080F-EC63-44E8-AB22-FF44A7F05A71}" type="slidenum">
              <a:rPr lang="en-US" smtClean="0"/>
              <a:t>‹#›</a:t>
            </a:fld>
            <a:endParaRPr lang="en-US"/>
          </a:p>
        </p:txBody>
      </p:sp>
    </p:spTree>
    <p:extLst>
      <p:ext uri="{BB962C8B-B14F-4D97-AF65-F5344CB8AC3E}">
        <p14:creationId xmlns:p14="http://schemas.microsoft.com/office/powerpoint/2010/main" val="122111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7285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8120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5913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1267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7627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7584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8645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7971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2244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7151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6442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683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7536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3939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3511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891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9276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11/16/2021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75041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811492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62625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11/16/2021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713469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11/16/2021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3975269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11/16/2021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86981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11/16/2021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4284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11/16/2021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405386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0116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11/16/2021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34495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119976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913276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4E2ACFB2-2A4D-48E7-A1A5-D38C6B8CD9BA}"/>
              </a:ext>
            </a:extLst>
          </p:cNvPr>
          <p:cNvSpPr>
            <a:spLocks noChangeArrowheads="1"/>
          </p:cNvSpPr>
          <p:nvPr/>
        </p:nvSpPr>
        <p:spPr bwMode="auto">
          <a:xfrm>
            <a:off x="0" y="0"/>
            <a:ext cx="9144000" cy="6858000"/>
          </a:xfrm>
          <a:prstGeom prst="rect">
            <a:avLst/>
          </a:prstGeom>
          <a:solidFill>
            <a:srgbClr val="808080">
              <a:alpha val="2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1" name="Rectangle 3">
            <a:extLst>
              <a:ext uri="{FF2B5EF4-FFF2-40B4-BE49-F238E27FC236}">
                <a16:creationId xmlns:a16="http://schemas.microsoft.com/office/drawing/2014/main" id="{569C77AA-D9F1-4ECF-BE82-7906C37592ED}"/>
              </a:ext>
            </a:extLst>
          </p:cNvPr>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p>
        </p:txBody>
      </p:sp>
      <p:sp>
        <p:nvSpPr>
          <p:cNvPr id="68612" name="Rectangle 4">
            <a:extLst>
              <a:ext uri="{FF2B5EF4-FFF2-40B4-BE49-F238E27FC236}">
                <a16:creationId xmlns:a16="http://schemas.microsoft.com/office/drawing/2014/main" id="{55E53B78-270E-457F-B96A-7E0676D1C847}"/>
              </a:ext>
            </a:extLst>
          </p:cNvPr>
          <p:cNvSpPr>
            <a:spLocks noGrp="1" noChangeArrowheads="1"/>
          </p:cNvSpPr>
          <p:nvPr>
            <p:ph type="subTitle" idx="1"/>
          </p:nvPr>
        </p:nvSpPr>
        <p:spPr>
          <a:xfrm>
            <a:off x="1371600" y="3886200"/>
            <a:ext cx="6400800" cy="1752600"/>
          </a:xfrm>
          <a:effectLst>
            <a:outerShdw dist="17961" dir="2700000" algn="ctr" rotWithShape="0">
              <a:schemeClr val="bg1"/>
            </a:outerShdw>
          </a:effectLst>
        </p:spPr>
        <p:txBody>
          <a:bodyPr/>
          <a:lstStyle>
            <a:lvl1pPr algn="ctr">
              <a:defRPr b="0">
                <a:solidFill>
                  <a:schemeClr val="tx1"/>
                </a:solidFill>
                <a:latin typeface="Arial" panose="020B0604020202020204" pitchFamily="34" charset="0"/>
              </a:defRPr>
            </a:lvl1pPr>
          </a:lstStyle>
          <a:p>
            <a:pPr lvl="0"/>
            <a:r>
              <a:rPr lang="en-US" altLang="en-US" noProof="0"/>
              <a:t>Click to edit Master subtitle style</a:t>
            </a:r>
          </a:p>
        </p:txBody>
      </p:sp>
      <p:sp>
        <p:nvSpPr>
          <p:cNvPr id="68613" name="Rectangle 5">
            <a:extLst>
              <a:ext uri="{FF2B5EF4-FFF2-40B4-BE49-F238E27FC236}">
                <a16:creationId xmlns:a16="http://schemas.microsoft.com/office/drawing/2014/main" id="{A84FEEDE-D9D1-4C7D-AC2F-7C1ADF049A1F}"/>
              </a:ext>
            </a:extLst>
          </p:cNvPr>
          <p:cNvSpPr>
            <a:spLocks noGrp="1" noChangeArrowheads="1"/>
          </p:cNvSpPr>
          <p:nvPr>
            <p:ph type="dt" sz="half" idx="2"/>
          </p:nvPr>
        </p:nvSpPr>
        <p:spPr/>
        <p:txBody>
          <a:bodyPr/>
          <a:lstStyle>
            <a:lvl1pPr>
              <a:defRPr/>
            </a:lvl1pPr>
          </a:lstStyle>
          <a:p>
            <a:endParaRPr lang="en-US" altLang="en-US"/>
          </a:p>
        </p:txBody>
      </p:sp>
      <p:sp>
        <p:nvSpPr>
          <p:cNvPr id="68614" name="Rectangle 6">
            <a:extLst>
              <a:ext uri="{FF2B5EF4-FFF2-40B4-BE49-F238E27FC236}">
                <a16:creationId xmlns:a16="http://schemas.microsoft.com/office/drawing/2014/main" id="{515EBD7B-F3F7-4851-805F-25851948EEFB}"/>
              </a:ext>
            </a:extLst>
          </p:cNvPr>
          <p:cNvSpPr>
            <a:spLocks noGrp="1" noChangeArrowheads="1"/>
          </p:cNvSpPr>
          <p:nvPr>
            <p:ph type="ftr" sz="quarter" idx="3"/>
          </p:nvPr>
        </p:nvSpPr>
        <p:spPr/>
        <p:txBody>
          <a:bodyPr/>
          <a:lstStyle>
            <a:lvl1pPr>
              <a:defRPr/>
            </a:lvl1pPr>
          </a:lstStyle>
          <a:p>
            <a:endParaRPr lang="en-US" altLang="en-US"/>
          </a:p>
        </p:txBody>
      </p:sp>
      <p:sp>
        <p:nvSpPr>
          <p:cNvPr id="68615" name="Rectangle 7">
            <a:extLst>
              <a:ext uri="{FF2B5EF4-FFF2-40B4-BE49-F238E27FC236}">
                <a16:creationId xmlns:a16="http://schemas.microsoft.com/office/drawing/2014/main" id="{36A7EA1C-58FF-418F-A1DB-AA101F2711A2}"/>
              </a:ext>
            </a:extLst>
          </p:cNvPr>
          <p:cNvSpPr>
            <a:spLocks noGrp="1" noChangeArrowheads="1"/>
          </p:cNvSpPr>
          <p:nvPr>
            <p:ph type="sldNum" sz="quarter" idx="4"/>
          </p:nvPr>
        </p:nvSpPr>
        <p:spPr/>
        <p:txBody>
          <a:bodyPr/>
          <a:lstStyle>
            <a:lvl1pPr>
              <a:defRPr/>
            </a:lvl1pPr>
          </a:lstStyle>
          <a:p>
            <a:fld id="{D789AD57-0C4C-447C-84A7-F156080361AB}" type="slidenum">
              <a:rPr lang="en-US" altLang="en-US"/>
              <a:pPr/>
              <a:t>‹#›</a:t>
            </a:fld>
            <a:endParaRPr lang="en-US" altLang="en-US"/>
          </a:p>
        </p:txBody>
      </p:sp>
    </p:spTree>
    <p:extLst>
      <p:ext uri="{BB962C8B-B14F-4D97-AF65-F5344CB8AC3E}">
        <p14:creationId xmlns:p14="http://schemas.microsoft.com/office/powerpoint/2010/main" val="376179711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FBC55-E02F-4B99-ABE8-4237452DDF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881160-1669-41C8-A372-1A1AE8C56E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24C99D-A515-4E66-A644-CA6419CD55E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65AFD58-CC1C-4DC8-9BA3-137BB7EA626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5C17A69-6239-4661-A53C-73D551B4CC24}"/>
              </a:ext>
            </a:extLst>
          </p:cNvPr>
          <p:cNvSpPr>
            <a:spLocks noGrp="1"/>
          </p:cNvSpPr>
          <p:nvPr>
            <p:ph type="sldNum" sz="quarter" idx="12"/>
          </p:nvPr>
        </p:nvSpPr>
        <p:spPr/>
        <p:txBody>
          <a:bodyPr/>
          <a:lstStyle>
            <a:lvl1pPr>
              <a:defRPr/>
            </a:lvl1pPr>
          </a:lstStyle>
          <a:p>
            <a:fld id="{F9F34649-647E-4AF8-BC30-376397B11DE4}" type="slidenum">
              <a:rPr lang="en-US" altLang="en-US"/>
              <a:pPr/>
              <a:t>‹#›</a:t>
            </a:fld>
            <a:endParaRPr lang="en-US" altLang="en-US"/>
          </a:p>
        </p:txBody>
      </p:sp>
    </p:spTree>
    <p:extLst>
      <p:ext uri="{BB962C8B-B14F-4D97-AF65-F5344CB8AC3E}">
        <p14:creationId xmlns:p14="http://schemas.microsoft.com/office/powerpoint/2010/main" val="1151436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4BD9-464F-43AC-975E-0A6D41491DD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E1EDAA-B293-4F1B-91A4-6D5B8F823A7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DDC800D-0F7E-4417-822D-99DB65BA500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E8A9B80-896A-41FD-833A-3E99D74F1AB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6BD5CCF-9991-4387-8A6D-0CE7995B744B}"/>
              </a:ext>
            </a:extLst>
          </p:cNvPr>
          <p:cNvSpPr>
            <a:spLocks noGrp="1"/>
          </p:cNvSpPr>
          <p:nvPr>
            <p:ph type="sldNum" sz="quarter" idx="12"/>
          </p:nvPr>
        </p:nvSpPr>
        <p:spPr/>
        <p:txBody>
          <a:bodyPr/>
          <a:lstStyle>
            <a:lvl1pPr>
              <a:defRPr/>
            </a:lvl1pPr>
          </a:lstStyle>
          <a:p>
            <a:fld id="{9DF75898-A61A-43BE-916D-89C75B5E029F}" type="slidenum">
              <a:rPr lang="en-US" altLang="en-US"/>
              <a:pPr/>
              <a:t>‹#›</a:t>
            </a:fld>
            <a:endParaRPr lang="en-US" altLang="en-US"/>
          </a:p>
        </p:txBody>
      </p:sp>
    </p:spTree>
    <p:extLst>
      <p:ext uri="{BB962C8B-B14F-4D97-AF65-F5344CB8AC3E}">
        <p14:creationId xmlns:p14="http://schemas.microsoft.com/office/powerpoint/2010/main" val="3448884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5ABF3-3E88-48CB-95C0-AD6154AF87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A6EA7D-65D5-4E40-BD9B-C5ECFBA39857}"/>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A8D091-6571-46AB-9361-9A612FB06595}"/>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0A160E-B5AD-4D08-B7E6-1B9D2F0DD30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A6974F5-96F5-4052-93AD-BF99CC2BB0B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9962772-CA86-4BE2-9496-053F2FDE1775}"/>
              </a:ext>
            </a:extLst>
          </p:cNvPr>
          <p:cNvSpPr>
            <a:spLocks noGrp="1"/>
          </p:cNvSpPr>
          <p:nvPr>
            <p:ph type="sldNum" sz="quarter" idx="12"/>
          </p:nvPr>
        </p:nvSpPr>
        <p:spPr/>
        <p:txBody>
          <a:bodyPr/>
          <a:lstStyle>
            <a:lvl1pPr>
              <a:defRPr/>
            </a:lvl1pPr>
          </a:lstStyle>
          <a:p>
            <a:fld id="{4EB90825-C8D0-43F8-A589-42F6B975A677}" type="slidenum">
              <a:rPr lang="en-US" altLang="en-US"/>
              <a:pPr/>
              <a:t>‹#›</a:t>
            </a:fld>
            <a:endParaRPr lang="en-US" altLang="en-US"/>
          </a:p>
        </p:txBody>
      </p:sp>
    </p:spTree>
    <p:extLst>
      <p:ext uri="{BB962C8B-B14F-4D97-AF65-F5344CB8AC3E}">
        <p14:creationId xmlns:p14="http://schemas.microsoft.com/office/powerpoint/2010/main" val="1614196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5B8E6-E14F-4647-A681-45CF50DB53C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45C924-633F-4E96-A8B8-DE8D0FC1767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4B8933-4B92-49AC-B493-F2DDC1755C9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7C4978-2671-41CF-B838-58BD3D94670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044570-5A90-40FE-9B05-A1ED70DD55B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1F291D-BA4F-48D0-9E59-D09A6FB9F46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B3783B4-248A-4A48-826F-075B4D6C05F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C8B5217-72B4-4BBE-910F-73C1E4B5CD24}"/>
              </a:ext>
            </a:extLst>
          </p:cNvPr>
          <p:cNvSpPr>
            <a:spLocks noGrp="1"/>
          </p:cNvSpPr>
          <p:nvPr>
            <p:ph type="sldNum" sz="quarter" idx="12"/>
          </p:nvPr>
        </p:nvSpPr>
        <p:spPr/>
        <p:txBody>
          <a:bodyPr/>
          <a:lstStyle>
            <a:lvl1pPr>
              <a:defRPr/>
            </a:lvl1pPr>
          </a:lstStyle>
          <a:p>
            <a:fld id="{DA1418A2-B305-4432-A371-1F93916971F4}" type="slidenum">
              <a:rPr lang="en-US" altLang="en-US"/>
              <a:pPr/>
              <a:t>‹#›</a:t>
            </a:fld>
            <a:endParaRPr lang="en-US" altLang="en-US"/>
          </a:p>
        </p:txBody>
      </p:sp>
    </p:spTree>
    <p:extLst>
      <p:ext uri="{BB962C8B-B14F-4D97-AF65-F5344CB8AC3E}">
        <p14:creationId xmlns:p14="http://schemas.microsoft.com/office/powerpoint/2010/main" val="2758016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BF0D-FF78-4351-900A-2AFC40A5E8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8B4FAA-0687-423F-BD8E-C4AB52C6870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2034C46-4D17-438A-909D-DC82AAD256E4}"/>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5D8E4A0-4C61-48F8-8E7D-3CA5FDE6B2FF}"/>
              </a:ext>
            </a:extLst>
          </p:cNvPr>
          <p:cNvSpPr>
            <a:spLocks noGrp="1"/>
          </p:cNvSpPr>
          <p:nvPr>
            <p:ph type="sldNum" sz="quarter" idx="12"/>
          </p:nvPr>
        </p:nvSpPr>
        <p:spPr/>
        <p:txBody>
          <a:bodyPr/>
          <a:lstStyle>
            <a:lvl1pPr>
              <a:defRPr/>
            </a:lvl1pPr>
          </a:lstStyle>
          <a:p>
            <a:fld id="{19B37440-EFAD-4B96-8EED-55F3F6FDF617}" type="slidenum">
              <a:rPr lang="en-US" altLang="en-US"/>
              <a:pPr/>
              <a:t>‹#›</a:t>
            </a:fld>
            <a:endParaRPr lang="en-US" altLang="en-US"/>
          </a:p>
        </p:txBody>
      </p:sp>
    </p:spTree>
    <p:extLst>
      <p:ext uri="{BB962C8B-B14F-4D97-AF65-F5344CB8AC3E}">
        <p14:creationId xmlns:p14="http://schemas.microsoft.com/office/powerpoint/2010/main" val="3128172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A1235C-0B52-493D-803A-37358AA58A04}"/>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685FCEC-40E4-4365-BF65-11CEB5A611D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05BDE0D-BC38-4D6E-94DA-D52D8096D89B}"/>
              </a:ext>
            </a:extLst>
          </p:cNvPr>
          <p:cNvSpPr>
            <a:spLocks noGrp="1"/>
          </p:cNvSpPr>
          <p:nvPr>
            <p:ph type="sldNum" sz="quarter" idx="12"/>
          </p:nvPr>
        </p:nvSpPr>
        <p:spPr/>
        <p:txBody>
          <a:bodyPr/>
          <a:lstStyle>
            <a:lvl1pPr>
              <a:defRPr/>
            </a:lvl1pPr>
          </a:lstStyle>
          <a:p>
            <a:fld id="{1B5669D4-1DB0-4EDE-B26C-0B510E81180B}" type="slidenum">
              <a:rPr lang="en-US" altLang="en-US"/>
              <a:pPr/>
              <a:t>‹#›</a:t>
            </a:fld>
            <a:endParaRPr lang="en-US" altLang="en-US"/>
          </a:p>
        </p:txBody>
      </p:sp>
    </p:spTree>
    <p:extLst>
      <p:ext uri="{BB962C8B-B14F-4D97-AF65-F5344CB8AC3E}">
        <p14:creationId xmlns:p14="http://schemas.microsoft.com/office/powerpoint/2010/main" val="268047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8309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F58A-4E0A-48C8-A60B-CD9510691D2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DBA4F7-CACD-4529-B7D0-5E0F88CBF3B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8C7965-8E38-4EBA-93D2-001ABD49DB7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31CD04-012A-498D-8544-F1FDF2D919D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57B6CF8-68A0-4F74-A82F-4BF1F262F29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4F79D9B-88D5-4D18-BB51-4AEDFAE1EAEB}"/>
              </a:ext>
            </a:extLst>
          </p:cNvPr>
          <p:cNvSpPr>
            <a:spLocks noGrp="1"/>
          </p:cNvSpPr>
          <p:nvPr>
            <p:ph type="sldNum" sz="quarter" idx="12"/>
          </p:nvPr>
        </p:nvSpPr>
        <p:spPr/>
        <p:txBody>
          <a:bodyPr/>
          <a:lstStyle>
            <a:lvl1pPr>
              <a:defRPr/>
            </a:lvl1pPr>
          </a:lstStyle>
          <a:p>
            <a:fld id="{9B0161FF-006A-4E1D-91E2-68083E154C70}" type="slidenum">
              <a:rPr lang="en-US" altLang="en-US"/>
              <a:pPr/>
              <a:t>‹#›</a:t>
            </a:fld>
            <a:endParaRPr lang="en-US" altLang="en-US"/>
          </a:p>
        </p:txBody>
      </p:sp>
    </p:spTree>
    <p:extLst>
      <p:ext uri="{BB962C8B-B14F-4D97-AF65-F5344CB8AC3E}">
        <p14:creationId xmlns:p14="http://schemas.microsoft.com/office/powerpoint/2010/main" val="19950082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0C1D-EB61-4369-9FA7-88C89906ABF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B082A6-EF9E-4125-953D-AF6DB760C78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81C9A2-FECF-4DF6-B5B6-EF59BEF75AF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B2C594-A757-409F-B161-310CEFA3E66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CA18DA7-FC5B-4AF0-91F1-62B60C55697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9094E16-D4A2-4D32-9ECE-B163DEB5BB7C}"/>
              </a:ext>
            </a:extLst>
          </p:cNvPr>
          <p:cNvSpPr>
            <a:spLocks noGrp="1"/>
          </p:cNvSpPr>
          <p:nvPr>
            <p:ph type="sldNum" sz="quarter" idx="12"/>
          </p:nvPr>
        </p:nvSpPr>
        <p:spPr/>
        <p:txBody>
          <a:bodyPr/>
          <a:lstStyle>
            <a:lvl1pPr>
              <a:defRPr/>
            </a:lvl1pPr>
          </a:lstStyle>
          <a:p>
            <a:fld id="{EE843C51-611D-4457-A326-C595B2A0368A}" type="slidenum">
              <a:rPr lang="en-US" altLang="en-US"/>
              <a:pPr/>
              <a:t>‹#›</a:t>
            </a:fld>
            <a:endParaRPr lang="en-US" altLang="en-US"/>
          </a:p>
        </p:txBody>
      </p:sp>
    </p:spTree>
    <p:extLst>
      <p:ext uri="{BB962C8B-B14F-4D97-AF65-F5344CB8AC3E}">
        <p14:creationId xmlns:p14="http://schemas.microsoft.com/office/powerpoint/2010/main" val="1116066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D7CD9-6BAF-4DED-AA6A-B4F423405A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5A3264-7D5C-4A06-A160-E1748EA328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9D9A96-D994-47AB-9045-287B4263C15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B30FD97-B7A7-4B94-A81B-FF8768CD833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417453B-FB05-409D-8397-4C84F39C6C88}"/>
              </a:ext>
            </a:extLst>
          </p:cNvPr>
          <p:cNvSpPr>
            <a:spLocks noGrp="1"/>
          </p:cNvSpPr>
          <p:nvPr>
            <p:ph type="sldNum" sz="quarter" idx="12"/>
          </p:nvPr>
        </p:nvSpPr>
        <p:spPr/>
        <p:txBody>
          <a:bodyPr/>
          <a:lstStyle>
            <a:lvl1pPr>
              <a:defRPr/>
            </a:lvl1pPr>
          </a:lstStyle>
          <a:p>
            <a:fld id="{8F43168A-9250-43D8-8AA2-D26FBE5A44C7}" type="slidenum">
              <a:rPr lang="en-US" altLang="en-US"/>
              <a:pPr/>
              <a:t>‹#›</a:t>
            </a:fld>
            <a:endParaRPr lang="en-US" altLang="en-US"/>
          </a:p>
        </p:txBody>
      </p:sp>
    </p:spTree>
    <p:extLst>
      <p:ext uri="{BB962C8B-B14F-4D97-AF65-F5344CB8AC3E}">
        <p14:creationId xmlns:p14="http://schemas.microsoft.com/office/powerpoint/2010/main" val="20864485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4867E0-FF0D-40D4-9CEA-BC3519011B83}"/>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37B2C1-DCE7-4416-9E7F-BB55E9CA80B1}"/>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B92F3-80D8-41C3-89AB-D9D46630424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03118E2-B250-4CFD-BE8B-EC54FB4501F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1A27818-F22B-4753-9255-97FD958E4869}"/>
              </a:ext>
            </a:extLst>
          </p:cNvPr>
          <p:cNvSpPr>
            <a:spLocks noGrp="1"/>
          </p:cNvSpPr>
          <p:nvPr>
            <p:ph type="sldNum" sz="quarter" idx="12"/>
          </p:nvPr>
        </p:nvSpPr>
        <p:spPr/>
        <p:txBody>
          <a:bodyPr/>
          <a:lstStyle>
            <a:lvl1pPr>
              <a:defRPr/>
            </a:lvl1pPr>
          </a:lstStyle>
          <a:p>
            <a:fld id="{97FFA661-08D5-475C-8A88-9CC98AA00623}" type="slidenum">
              <a:rPr lang="en-US" altLang="en-US"/>
              <a:pPr/>
              <a:t>‹#›</a:t>
            </a:fld>
            <a:endParaRPr lang="en-US" altLang="en-US"/>
          </a:p>
        </p:txBody>
      </p:sp>
    </p:spTree>
    <p:extLst>
      <p:ext uri="{BB962C8B-B14F-4D97-AF65-F5344CB8AC3E}">
        <p14:creationId xmlns:p14="http://schemas.microsoft.com/office/powerpoint/2010/main" val="3683974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458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11/16/2021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838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11/16/2021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1686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11/16/2021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401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00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2243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11/16/2021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7656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11/16/2021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30740031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1751" name="Rectangle 7">
            <a:extLst>
              <a:ext uri="{FF2B5EF4-FFF2-40B4-BE49-F238E27FC236}">
                <a16:creationId xmlns:a16="http://schemas.microsoft.com/office/drawing/2014/main" id="{663CF382-9891-4166-86B1-CDA4A4708245}"/>
              </a:ext>
            </a:extLst>
          </p:cNvPr>
          <p:cNvSpPr>
            <a:spLocks noChangeArrowheads="1"/>
          </p:cNvSpPr>
          <p:nvPr/>
        </p:nvSpPr>
        <p:spPr bwMode="auto">
          <a:xfrm>
            <a:off x="0" y="0"/>
            <a:ext cx="9144000" cy="6858000"/>
          </a:xfrm>
          <a:prstGeom prst="rect">
            <a:avLst/>
          </a:prstGeom>
          <a:solidFill>
            <a:srgbClr val="969696">
              <a:alpha val="7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6" name="Rectangle 2">
            <a:extLst>
              <a:ext uri="{FF2B5EF4-FFF2-40B4-BE49-F238E27FC236}">
                <a16:creationId xmlns:a16="http://schemas.microsoft.com/office/drawing/2014/main" id="{5FE9E9F8-9DD6-489C-B0C6-E54E0B7A2B16}"/>
              </a:ext>
            </a:extLst>
          </p:cNvPr>
          <p:cNvSpPr>
            <a:spLocks noGrp="1" noChangeArrowheads="1"/>
          </p:cNvSpPr>
          <p:nvPr>
            <p:ph type="title"/>
          </p:nvPr>
        </p:nvSpPr>
        <p:spPr bwMode="auto">
          <a:xfrm>
            <a:off x="457200" y="274638"/>
            <a:ext cx="8229600" cy="114300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1747" name="Rectangle 3">
            <a:extLst>
              <a:ext uri="{FF2B5EF4-FFF2-40B4-BE49-F238E27FC236}">
                <a16:creationId xmlns:a16="http://schemas.microsoft.com/office/drawing/2014/main" id="{68947886-BA50-4B86-8DCC-23C274B48F4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748" name="Rectangle 4">
            <a:extLst>
              <a:ext uri="{FF2B5EF4-FFF2-40B4-BE49-F238E27FC236}">
                <a16:creationId xmlns:a16="http://schemas.microsoft.com/office/drawing/2014/main" id="{5AC181E4-E854-477C-A78D-BB6C5F8B3D6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31749" name="Rectangle 5">
            <a:extLst>
              <a:ext uri="{FF2B5EF4-FFF2-40B4-BE49-F238E27FC236}">
                <a16:creationId xmlns:a16="http://schemas.microsoft.com/office/drawing/2014/main" id="{C8197755-4164-47BB-B407-C97F0C6DE86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31750" name="Rectangle 6">
            <a:extLst>
              <a:ext uri="{FF2B5EF4-FFF2-40B4-BE49-F238E27FC236}">
                <a16:creationId xmlns:a16="http://schemas.microsoft.com/office/drawing/2014/main" id="{E1DDDA8C-8CAA-42EB-904D-6CA470874FE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9C64AEC-5092-47BD-8B8D-E7906B22B2C3}" type="slidenum">
              <a:rPr lang="en-US" altLang="en-US"/>
              <a:pPr/>
              <a:t>‹#›</a:t>
            </a:fld>
            <a:endParaRPr lang="en-US" altLang="en-US"/>
          </a:p>
        </p:txBody>
      </p:sp>
    </p:spTree>
    <p:extLst>
      <p:ext uri="{BB962C8B-B14F-4D97-AF65-F5344CB8AC3E}">
        <p14:creationId xmlns:p14="http://schemas.microsoft.com/office/powerpoint/2010/main" val="10884327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algn="l" rtl="0" fontAlgn="base">
        <a:spcBef>
          <a:spcPct val="20000"/>
        </a:spcBef>
        <a:spcAft>
          <a:spcPct val="0"/>
        </a:spcAft>
        <a:defRPr sz="3200" b="1" kern="1200">
          <a:solidFill>
            <a:srgbClr val="0000FF"/>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2.xml"/><Relationship Id="rId6" Type="http://schemas.openxmlformats.org/officeDocument/2006/relationships/hyperlink" Target="http://www.purifiedbyfaith.com/1John/1John.htm" TargetMode="External"/><Relationship Id="rId5" Type="http://schemas.openxmlformats.org/officeDocument/2006/relationships/hyperlink" Target="https://revelationillustrated.com/"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28.xml"/><Relationship Id="rId4" Type="http://schemas.openxmlformats.org/officeDocument/2006/relationships/image" Target="../media/image2.jp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9.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7.xml"/><Relationship Id="rId1" Type="http://schemas.openxmlformats.org/officeDocument/2006/relationships/themeOverride" Target="../theme/themeOverride31.xml"/><Relationship Id="rId4" Type="http://schemas.openxmlformats.org/officeDocument/2006/relationships/hyperlink" Target="https://www.weareteachers.com/moving-beyond-classroom-discussion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3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hlinkClick r:id="rId5"/>
              </a:rPr>
              <a:t>https://revelationillustrated.com/</a:t>
            </a: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 </a:t>
            </a:r>
          </a:p>
        </p:txBody>
      </p:sp>
      <p:sp>
        <p:nvSpPr>
          <p:cNvPr id="3" name="Title 2"/>
          <p:cNvSpPr>
            <a:spLocks noGrp="1"/>
          </p:cNvSpPr>
          <p:nvPr>
            <p:ph type="title"/>
          </p:nvPr>
        </p:nvSpPr>
        <p:spPr>
          <a:xfrm>
            <a:off x="76200" y="12095"/>
            <a:ext cx="9067800" cy="1349694"/>
          </a:xfrm>
        </p:spPr>
        <p:txBody>
          <a:bodyPr vert="horz" lIns="91440" tIns="45720" rIns="91440" bIns="45720" rtlCol="0" anchor="ctr">
            <a:normAutofit/>
          </a:bodyPr>
          <a:lstStyle/>
          <a:p>
            <a:pPr>
              <a:lnSpc>
                <a:spcPct val="90000"/>
              </a:lnSpc>
            </a:pPr>
            <a:r>
              <a:rPr lang="en-US" sz="8000" b="1" dirty="0">
                <a:ln w="6600">
                  <a:solidFill>
                    <a:schemeClr val="accent2"/>
                  </a:solidFill>
                  <a:prstDash val="solid"/>
                </a:ln>
                <a:solidFill>
                  <a:schemeClr val="bg1"/>
                </a:solidFill>
                <a:effectLst>
                  <a:glow rad="228600">
                    <a:schemeClr val="accent4">
                      <a:satMod val="175000"/>
                      <a:alpha val="40000"/>
                    </a:schemeClr>
                  </a:glow>
                  <a:innerShdw blurRad="63500" dist="50800" dir="18900000">
                    <a:prstClr val="black">
                      <a:alpha val="50000"/>
                    </a:prstClr>
                  </a:innerShdw>
                </a:effectLst>
                <a:latin typeface="+mn-lt"/>
              </a:rPr>
              <a:t>The Book of 1 John</a:t>
            </a:r>
          </a:p>
        </p:txBody>
      </p:sp>
      <p:sp>
        <p:nvSpPr>
          <p:cNvPr id="5" name="TextBox 4">
            <a:extLst>
              <a:ext uri="{FF2B5EF4-FFF2-40B4-BE49-F238E27FC236}">
                <a16:creationId xmlns:a16="http://schemas.microsoft.com/office/drawing/2014/main" id="{21A3371E-1D9E-4745-93E9-3397D1219C39}"/>
              </a:ext>
            </a:extLst>
          </p:cNvPr>
          <p:cNvSpPr txBox="1"/>
          <p:nvPr/>
        </p:nvSpPr>
        <p:spPr>
          <a:xfrm>
            <a:off x="4149941" y="6211669"/>
            <a:ext cx="4994059"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63500" dist="63500" dir="2700000" algn="tl" rotWithShape="0">
                    <a:prstClr val="white">
                      <a:alpha val="40000"/>
                    </a:prstClr>
                  </a:outerShdw>
                </a:effectLst>
                <a:uLnTx/>
                <a:uFillTx/>
                <a:latin typeface="Calibri"/>
                <a:ea typeface="+mn-ea"/>
                <a:cs typeface="+mn-cs"/>
              </a:rPr>
              <a:t>To Download this lesson go 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6"/>
              </a:rPr>
              <a:t>http://www.purifiedbyfaith.com/1John/1John.htm</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5948394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501316" y="0"/>
            <a:ext cx="8053137" cy="2252641"/>
          </a:xfrm>
        </p:spPr>
        <p:txBody>
          <a:bodyPr/>
          <a:lstStyle/>
          <a:p>
            <a:pPr algn="l"/>
            <a:r>
              <a:rPr lang="en-US" altLang="en-US" sz="3600" dirty="0">
                <a:latin typeface="Calibri" panose="020F0502020204030204" pitchFamily="34" charset="0"/>
                <a:cs typeface="Calibri" panose="020F0502020204030204" pitchFamily="34" charset="0"/>
              </a:rPr>
              <a:t>John begins this section with the phrase, “</a:t>
            </a:r>
            <a:r>
              <a:rPr lang="en-US" altLang="en-US" sz="3600" i="1" dirty="0">
                <a:solidFill>
                  <a:srgbClr val="0000FF"/>
                </a:solidFill>
                <a:latin typeface="Cambria" panose="02040503050406030204" pitchFamily="18" charset="0"/>
                <a:ea typeface="Cambria" panose="02040503050406030204" pitchFamily="18" charset="0"/>
                <a:cs typeface="Calibri" panose="020F0502020204030204" pitchFamily="34" charset="0"/>
              </a:rPr>
              <a:t>we know</a:t>
            </a:r>
            <a:r>
              <a:rPr lang="en-US" altLang="en-US" sz="3600" dirty="0">
                <a:latin typeface="Calibri" panose="020F0502020204030204" pitchFamily="34" charset="0"/>
                <a:cs typeface="Calibri" panose="020F0502020204030204" pitchFamily="34" charset="0"/>
              </a:rPr>
              <a:t>” – the </a:t>
            </a:r>
            <a:r>
              <a:rPr lang="en-US" altLang="en-US" sz="3600" b="1" i="1" dirty="0">
                <a:latin typeface="Calibri" panose="020F0502020204030204" pitchFamily="34" charset="0"/>
                <a:cs typeface="Calibri" panose="020F0502020204030204" pitchFamily="34" charset="0"/>
              </a:rPr>
              <a:t>first</a:t>
            </a:r>
            <a:r>
              <a:rPr lang="en-US" altLang="en-US" sz="3600" dirty="0">
                <a:latin typeface="Calibri" panose="020F0502020204030204" pitchFamily="34" charset="0"/>
                <a:cs typeface="Calibri" panose="020F0502020204030204" pitchFamily="34" charset="0"/>
              </a:rPr>
              <a:t> occurrence of a phrase that appears </a:t>
            </a:r>
            <a:r>
              <a:rPr lang="en-US" altLang="en-US" sz="3600" b="1" i="1" dirty="0">
                <a:latin typeface="Calibri" panose="020F0502020204030204" pitchFamily="34" charset="0"/>
                <a:cs typeface="Calibri" panose="020F0502020204030204" pitchFamily="34" charset="0"/>
              </a:rPr>
              <a:t>seven</a:t>
            </a:r>
            <a:r>
              <a:rPr lang="en-US" altLang="en-US" sz="3600" dirty="0">
                <a:latin typeface="Calibri" panose="020F0502020204030204" pitchFamily="34" charset="0"/>
                <a:cs typeface="Calibri" panose="020F0502020204030204" pitchFamily="34" charset="0"/>
              </a:rPr>
              <a:t> times in the book of 1 John:</a:t>
            </a:r>
            <a:r>
              <a:rPr lang="en-US" sz="3600" dirty="0">
                <a:latin typeface="Calibri" panose="020F0502020204030204" pitchFamily="34" charset="0"/>
                <a:ea typeface="Cambria" panose="02040503050406030204" pitchFamily="18" charset="0"/>
                <a:cs typeface="Calibri" panose="020F0502020204030204" pitchFamily="34" charset="0"/>
              </a:rPr>
              <a:t> </a:t>
            </a:r>
            <a:endParaRPr lang="en-US" altLang="en-US" sz="6000" b="1"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252642"/>
            <a:ext cx="8213902" cy="4605358"/>
          </a:xfrm>
          <a:effectLst/>
        </p:spPr>
        <p:txBody>
          <a:bodyPr>
            <a:normAutofit lnSpcReduction="10000"/>
          </a:bodyPr>
          <a:lstStyle/>
          <a:p>
            <a:pPr algn="l"/>
            <a:r>
              <a:rPr lang="en-US" i="1" baseline="30000" dirty="0">
                <a:latin typeface="Cambria" panose="02040503050406030204" pitchFamily="18" charset="0"/>
                <a:ea typeface="Cambria" panose="02040503050406030204" pitchFamily="18" charset="0"/>
              </a:rPr>
              <a:t>3</a:t>
            </a:r>
            <a:r>
              <a:rPr lang="en-US" i="1" dirty="0">
                <a:solidFill>
                  <a:srgbClr val="0000FF"/>
                </a:solidFill>
                <a:latin typeface="Cambria" panose="02040503050406030204" pitchFamily="18" charset="0"/>
                <a:ea typeface="Cambria" panose="02040503050406030204" pitchFamily="18" charset="0"/>
              </a:rPr>
              <a:t> And by this </a:t>
            </a:r>
            <a:r>
              <a:rPr lang="en-US" i="1" dirty="0">
                <a:solidFill>
                  <a:srgbClr val="FF0000"/>
                </a:solidFill>
                <a:latin typeface="Cambria" panose="02040503050406030204" pitchFamily="18" charset="0"/>
                <a:ea typeface="Cambria" panose="02040503050406030204" pitchFamily="18" charset="0"/>
              </a:rPr>
              <a:t>we know </a:t>
            </a:r>
            <a:r>
              <a:rPr lang="en-US" i="1" dirty="0">
                <a:solidFill>
                  <a:srgbClr val="0000FF"/>
                </a:solidFill>
                <a:latin typeface="Cambria" panose="02040503050406030204" pitchFamily="18" charset="0"/>
                <a:ea typeface="Cambria" panose="02040503050406030204" pitchFamily="18" charset="0"/>
              </a:rPr>
              <a:t>that we have come to know him, if we keep his commandments. </a:t>
            </a:r>
            <a:r>
              <a:rPr lang="en-US" i="1" baseline="30000" dirty="0">
                <a:latin typeface="Cambria" panose="02040503050406030204" pitchFamily="18" charset="0"/>
                <a:ea typeface="Cambria" panose="02040503050406030204" pitchFamily="18" charset="0"/>
              </a:rPr>
              <a:t>4</a:t>
            </a:r>
            <a:r>
              <a:rPr lang="en-US" i="1" dirty="0">
                <a:solidFill>
                  <a:srgbClr val="0000FF"/>
                </a:solidFill>
                <a:latin typeface="Cambria" panose="02040503050406030204" pitchFamily="18" charset="0"/>
                <a:ea typeface="Cambria" panose="02040503050406030204" pitchFamily="18" charset="0"/>
              </a:rPr>
              <a:t> Whoever says “I know him” but does not keep his commandments is a liar, and the truth is not in him, </a:t>
            </a:r>
            <a:r>
              <a:rPr lang="en-US" i="1" baseline="30000" dirty="0">
                <a:latin typeface="Cambria" panose="02040503050406030204" pitchFamily="18" charset="0"/>
                <a:ea typeface="Cambria" panose="02040503050406030204" pitchFamily="18" charset="0"/>
              </a:rPr>
              <a:t>5</a:t>
            </a:r>
            <a:r>
              <a:rPr lang="en-US" i="1" dirty="0">
                <a:solidFill>
                  <a:srgbClr val="0000FF"/>
                </a:solidFill>
                <a:latin typeface="Cambria" panose="02040503050406030204" pitchFamily="18" charset="0"/>
                <a:ea typeface="Cambria" panose="02040503050406030204" pitchFamily="18" charset="0"/>
              </a:rPr>
              <a:t> but whoever keeps his word, in him truly the love of God is perfected. By this we may know that we are in him:</a:t>
            </a:r>
            <a:r>
              <a:rPr lang="en-US" i="1" dirty="0">
                <a:solidFill>
                  <a:srgbClr val="FF0000"/>
                </a:solidFill>
                <a:latin typeface="Cambria" panose="02040503050406030204" pitchFamily="18" charset="0"/>
                <a:ea typeface="Cambria" panose="02040503050406030204" pitchFamily="18" charset="0"/>
              </a:rPr>
              <a:t> </a:t>
            </a:r>
            <a:r>
              <a:rPr lang="en-US" i="1" baseline="30000" dirty="0">
                <a:latin typeface="Cambria" panose="02040503050406030204" pitchFamily="18" charset="0"/>
                <a:ea typeface="Cambria" panose="02040503050406030204" pitchFamily="18" charset="0"/>
              </a:rPr>
              <a:t>6</a:t>
            </a:r>
            <a:r>
              <a:rPr lang="en-US" i="1" dirty="0">
                <a:solidFill>
                  <a:srgbClr val="0000FF"/>
                </a:solidFill>
                <a:latin typeface="Cambria" panose="02040503050406030204" pitchFamily="18" charset="0"/>
                <a:ea typeface="Cambria" panose="02040503050406030204" pitchFamily="18" charset="0"/>
              </a:rPr>
              <a:t> whoever says he abides in him ought to walk in the same way in which he walked.</a:t>
            </a:r>
          </a:p>
          <a:p>
            <a:pPr algn="l"/>
            <a:r>
              <a:rPr lang="en-US"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rPr>
              <a:t>(1 John 2:3-6)</a:t>
            </a:r>
            <a:endParaRPr lang="en-US" altLang="en-US"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46856046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94778"/>
          </a:xfrm>
        </p:spPr>
        <p:txBody>
          <a:bodyPr vert="horz" lIns="91440" tIns="45720" rIns="91440" bIns="45720" rtlCol="0" anchor="ctr">
            <a:noAutofit/>
          </a:bodyPr>
          <a:lstStyle/>
          <a:p>
            <a:pPr>
              <a:lnSpc>
                <a:spcPct val="90000"/>
              </a:lnSpc>
            </a:pPr>
            <a:r>
              <a:rPr lang="en-US" altLang="en-US" sz="4000" dirty="0"/>
              <a:t>“know” - </a:t>
            </a:r>
            <a:r>
              <a:rPr lang="en-US" altLang="en-US" sz="4000" b="1" dirty="0" err="1">
                <a:latin typeface="Bwgrkl" panose="02000400000000000000" pitchFamily="2" charset="0"/>
              </a:rPr>
              <a:t>ginw,skw</a:t>
            </a:r>
            <a:r>
              <a:rPr lang="en-US" altLang="en-US" sz="4000" b="1" dirty="0"/>
              <a:t> </a:t>
            </a:r>
            <a:r>
              <a:rPr lang="en-US" altLang="en-US" sz="4000" i="1" dirty="0" err="1">
                <a:latin typeface="Times New Roman" panose="02020603050405020304" pitchFamily="18" charset="0"/>
              </a:rPr>
              <a:t>ginosko</a:t>
            </a:r>
            <a:endParaRPr lang="en-US" sz="4000" b="1" dirty="0">
              <a:ln w="6600">
                <a:noFill/>
                <a:prstDash val="solid"/>
              </a:ln>
              <a:effectLst/>
              <a:latin typeface="+mn-l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934023"/>
            <a:ext cx="8229600" cy="5554646"/>
          </a:xfrm>
        </p:spPr>
        <p:txBody>
          <a:bodyPr>
            <a:normAutofit/>
          </a:bodyPr>
          <a:lstStyle/>
          <a:p>
            <a:pPr marL="0" indent="0">
              <a:lnSpc>
                <a:spcPct val="90000"/>
              </a:lnSpc>
              <a:buNone/>
            </a:pPr>
            <a:r>
              <a:rPr lang="en-US" altLang="en-US" sz="3600" b="1" dirty="0"/>
              <a:t>Friberg -</a:t>
            </a:r>
            <a:endParaRPr lang="en-US" altLang="en-US" sz="3600" dirty="0"/>
          </a:p>
          <a:p>
            <a:r>
              <a:rPr lang="en-US" dirty="0"/>
              <a:t>Come to understand, ascertain (a fact)</a:t>
            </a:r>
          </a:p>
          <a:p>
            <a:pPr>
              <a:lnSpc>
                <a:spcPct val="90000"/>
              </a:lnSpc>
            </a:pPr>
            <a:r>
              <a:rPr lang="en-US" dirty="0"/>
              <a:t>Know or be acquainted with (a person) </a:t>
            </a:r>
            <a:r>
              <a:rPr lang="en-US" altLang="en-US" dirty="0"/>
              <a:t> </a:t>
            </a:r>
          </a:p>
          <a:p>
            <a:r>
              <a:rPr lang="en-US" dirty="0"/>
              <a:t>Learn of, become aware of, find out, perceive </a:t>
            </a:r>
          </a:p>
          <a:p>
            <a:pPr>
              <a:lnSpc>
                <a:spcPct val="90000"/>
              </a:lnSpc>
            </a:pPr>
            <a:r>
              <a:rPr lang="en-US" altLang="en-US" dirty="0"/>
              <a:t>Euphemism for intimate relations between a man and a woman (cf. Matthew 1:25)</a:t>
            </a:r>
          </a:p>
          <a:p>
            <a:pPr>
              <a:lnSpc>
                <a:spcPct val="90000"/>
              </a:lnSpc>
            </a:pPr>
            <a:r>
              <a:rPr lang="en-US" dirty="0"/>
              <a:t>Acknowledge, recognize</a:t>
            </a:r>
          </a:p>
          <a:p>
            <a:pPr>
              <a:lnSpc>
                <a:spcPct val="90000"/>
              </a:lnSpc>
            </a:pPr>
            <a:r>
              <a:rPr lang="en-US" dirty="0"/>
              <a:t>Come to know or be sure of a thing or a person</a:t>
            </a:r>
          </a:p>
        </p:txBody>
      </p:sp>
    </p:spTree>
    <p:extLst>
      <p:ext uri="{BB962C8B-B14F-4D97-AF65-F5344CB8AC3E}">
        <p14:creationId xmlns:p14="http://schemas.microsoft.com/office/powerpoint/2010/main" val="8535633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2">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p:cTn id="27"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2">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p:cTn id="3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2">
                                            <p:txEl>
                                              <p:pRg st="5" end="5"/>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p:cTn id="37"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501316" y="0"/>
            <a:ext cx="8053137" cy="2558750"/>
          </a:xfrm>
        </p:spPr>
        <p:txBody>
          <a:bodyPr>
            <a:normAutofit/>
          </a:bodyPr>
          <a:lstStyle/>
          <a:p>
            <a:pPr algn="l"/>
            <a:r>
              <a:rPr lang="en-US" altLang="en-US" sz="3200" dirty="0">
                <a:latin typeface="Calibri" panose="020F0502020204030204" pitchFamily="34" charset="0"/>
                <a:cs typeface="Calibri" panose="020F0502020204030204" pitchFamily="34" charset="0"/>
              </a:rPr>
              <a:t>One of the distinctive features of John’s writings is how </a:t>
            </a:r>
            <a:r>
              <a:rPr lang="en-US" altLang="en-US" sz="3200" b="1" i="1" dirty="0">
                <a:latin typeface="Calibri" panose="020F0502020204030204" pitchFamily="34" charset="0"/>
                <a:cs typeface="Calibri" panose="020F0502020204030204" pitchFamily="34" charset="0"/>
              </a:rPr>
              <a:t>often</a:t>
            </a:r>
            <a:r>
              <a:rPr lang="en-US" altLang="en-US" sz="3200" dirty="0">
                <a:latin typeface="Calibri" panose="020F0502020204030204" pitchFamily="34" charset="0"/>
                <a:cs typeface="Calibri" panose="020F0502020204030204" pitchFamily="34" charset="0"/>
              </a:rPr>
              <a:t> he uses the word “</a:t>
            </a:r>
            <a:r>
              <a:rPr lang="en-US" altLang="en-US" sz="3200" i="1" dirty="0">
                <a:solidFill>
                  <a:srgbClr val="0000FF"/>
                </a:solidFill>
                <a:latin typeface="Cambria" panose="02040503050406030204" pitchFamily="18" charset="0"/>
                <a:ea typeface="Cambria" panose="02040503050406030204" pitchFamily="18" charset="0"/>
                <a:cs typeface="Calibri" panose="020F0502020204030204" pitchFamily="34" charset="0"/>
              </a:rPr>
              <a:t>know</a:t>
            </a:r>
            <a:r>
              <a:rPr lang="en-US" altLang="en-US" sz="3200" dirty="0">
                <a:latin typeface="Calibri" panose="020F0502020204030204" pitchFamily="34" charset="0"/>
                <a:cs typeface="Calibri" panose="020F0502020204030204" pitchFamily="34" charset="0"/>
              </a:rPr>
              <a:t>” (</a:t>
            </a:r>
            <a:r>
              <a:rPr lang="en-US" altLang="en-US" sz="3200" i="1" dirty="0" err="1">
                <a:latin typeface="Calibri" panose="020F0502020204030204" pitchFamily="34" charset="0"/>
                <a:cs typeface="Calibri" panose="020F0502020204030204" pitchFamily="34" charset="0"/>
              </a:rPr>
              <a:t>ginosko</a:t>
            </a:r>
            <a:r>
              <a:rPr lang="en-US" altLang="en-US" sz="3200" dirty="0">
                <a:latin typeface="Calibri" panose="020F0502020204030204" pitchFamily="34" charset="0"/>
                <a:cs typeface="Calibri" panose="020F0502020204030204" pitchFamily="34" charset="0"/>
              </a:rPr>
              <a:t>). The word appears 21 times in this short letter! And, as you can see, it appears 4 times in just these 4 verses alone:</a:t>
            </a:r>
            <a:endParaRPr lang="en-US" altLang="en-US" sz="5400" b="1"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594070"/>
            <a:ext cx="8213902" cy="4263930"/>
          </a:xfrm>
          <a:effectLst/>
        </p:spPr>
        <p:txBody>
          <a:bodyPr>
            <a:normAutofit fontScale="92500" lnSpcReduction="10000"/>
          </a:bodyPr>
          <a:lstStyle/>
          <a:p>
            <a:pPr algn="l"/>
            <a:r>
              <a:rPr lang="en-US" i="1" baseline="30000" dirty="0">
                <a:latin typeface="Cambria" panose="02040503050406030204" pitchFamily="18" charset="0"/>
                <a:ea typeface="Cambria" panose="02040503050406030204" pitchFamily="18" charset="0"/>
              </a:rPr>
              <a:t>3</a:t>
            </a:r>
            <a:r>
              <a:rPr lang="en-US" i="1" dirty="0">
                <a:solidFill>
                  <a:srgbClr val="0000FF"/>
                </a:solidFill>
                <a:latin typeface="Cambria" panose="02040503050406030204" pitchFamily="18" charset="0"/>
                <a:ea typeface="Cambria" panose="02040503050406030204" pitchFamily="18" charset="0"/>
              </a:rPr>
              <a:t> And by this </a:t>
            </a:r>
            <a:r>
              <a:rPr lang="en-US" i="1" dirty="0">
                <a:solidFill>
                  <a:srgbClr val="FF0000"/>
                </a:solidFill>
                <a:latin typeface="Cambria" panose="02040503050406030204" pitchFamily="18" charset="0"/>
                <a:ea typeface="Cambria" panose="02040503050406030204" pitchFamily="18" charset="0"/>
              </a:rPr>
              <a:t>we know </a:t>
            </a:r>
            <a:r>
              <a:rPr lang="en-US" i="1" dirty="0">
                <a:solidFill>
                  <a:srgbClr val="0000FF"/>
                </a:solidFill>
                <a:latin typeface="Cambria" panose="02040503050406030204" pitchFamily="18" charset="0"/>
                <a:ea typeface="Cambria" panose="02040503050406030204" pitchFamily="18" charset="0"/>
              </a:rPr>
              <a:t>that we have come to </a:t>
            </a:r>
            <a:r>
              <a:rPr lang="en-US" i="1" dirty="0">
                <a:solidFill>
                  <a:srgbClr val="FF0000"/>
                </a:solidFill>
                <a:latin typeface="Cambria" panose="02040503050406030204" pitchFamily="18" charset="0"/>
                <a:ea typeface="Cambria" panose="02040503050406030204" pitchFamily="18" charset="0"/>
              </a:rPr>
              <a:t>know</a:t>
            </a:r>
            <a:r>
              <a:rPr lang="en-US" i="1" dirty="0">
                <a:solidFill>
                  <a:srgbClr val="0000FF"/>
                </a:solidFill>
                <a:latin typeface="Cambria" panose="02040503050406030204" pitchFamily="18" charset="0"/>
                <a:ea typeface="Cambria" panose="02040503050406030204" pitchFamily="18" charset="0"/>
              </a:rPr>
              <a:t> him, if we keep his commandments. </a:t>
            </a:r>
            <a:r>
              <a:rPr lang="en-US" i="1" baseline="30000" dirty="0">
                <a:latin typeface="Cambria" panose="02040503050406030204" pitchFamily="18" charset="0"/>
                <a:ea typeface="Cambria" panose="02040503050406030204" pitchFamily="18" charset="0"/>
              </a:rPr>
              <a:t>4</a:t>
            </a:r>
            <a:r>
              <a:rPr lang="en-US" i="1" dirty="0">
                <a:solidFill>
                  <a:srgbClr val="0000FF"/>
                </a:solidFill>
                <a:latin typeface="Cambria" panose="02040503050406030204" pitchFamily="18" charset="0"/>
                <a:ea typeface="Cambria" panose="02040503050406030204" pitchFamily="18" charset="0"/>
              </a:rPr>
              <a:t> Whoever says “I </a:t>
            </a:r>
            <a:r>
              <a:rPr lang="en-US" i="1" dirty="0">
                <a:solidFill>
                  <a:srgbClr val="FF0000"/>
                </a:solidFill>
                <a:latin typeface="Cambria" panose="02040503050406030204" pitchFamily="18" charset="0"/>
                <a:ea typeface="Cambria" panose="02040503050406030204" pitchFamily="18" charset="0"/>
              </a:rPr>
              <a:t>know</a:t>
            </a:r>
            <a:r>
              <a:rPr lang="en-US" i="1" dirty="0">
                <a:solidFill>
                  <a:srgbClr val="0000FF"/>
                </a:solidFill>
                <a:latin typeface="Cambria" panose="02040503050406030204" pitchFamily="18" charset="0"/>
                <a:ea typeface="Cambria" panose="02040503050406030204" pitchFamily="18" charset="0"/>
              </a:rPr>
              <a:t> him” but does not keep his commandments is a liar, and the truth is not in him, </a:t>
            </a:r>
            <a:r>
              <a:rPr lang="en-US" i="1" baseline="30000" dirty="0">
                <a:latin typeface="Cambria" panose="02040503050406030204" pitchFamily="18" charset="0"/>
                <a:ea typeface="Cambria" panose="02040503050406030204" pitchFamily="18" charset="0"/>
              </a:rPr>
              <a:t>5</a:t>
            </a:r>
            <a:r>
              <a:rPr lang="en-US" i="1" dirty="0">
                <a:solidFill>
                  <a:srgbClr val="0000FF"/>
                </a:solidFill>
                <a:latin typeface="Cambria" panose="02040503050406030204" pitchFamily="18" charset="0"/>
                <a:ea typeface="Cambria" panose="02040503050406030204" pitchFamily="18" charset="0"/>
              </a:rPr>
              <a:t> but whoever keeps his word, in him truly the love of God is perfected. By this we may </a:t>
            </a:r>
            <a:r>
              <a:rPr lang="en-US" i="1" dirty="0">
                <a:solidFill>
                  <a:srgbClr val="FF0000"/>
                </a:solidFill>
                <a:latin typeface="Cambria" panose="02040503050406030204" pitchFamily="18" charset="0"/>
                <a:ea typeface="Cambria" panose="02040503050406030204" pitchFamily="18" charset="0"/>
              </a:rPr>
              <a:t>know</a:t>
            </a:r>
            <a:r>
              <a:rPr lang="en-US" i="1" dirty="0">
                <a:solidFill>
                  <a:srgbClr val="0000FF"/>
                </a:solidFill>
                <a:latin typeface="Cambria" panose="02040503050406030204" pitchFamily="18" charset="0"/>
                <a:ea typeface="Cambria" panose="02040503050406030204" pitchFamily="18" charset="0"/>
              </a:rPr>
              <a:t> that we are in him:</a:t>
            </a:r>
            <a:r>
              <a:rPr lang="en-US" i="1" dirty="0">
                <a:solidFill>
                  <a:srgbClr val="FF0000"/>
                </a:solidFill>
                <a:latin typeface="Cambria" panose="02040503050406030204" pitchFamily="18" charset="0"/>
                <a:ea typeface="Cambria" panose="02040503050406030204" pitchFamily="18" charset="0"/>
              </a:rPr>
              <a:t> </a:t>
            </a:r>
            <a:r>
              <a:rPr lang="en-US" i="1" baseline="30000" dirty="0">
                <a:latin typeface="Cambria" panose="02040503050406030204" pitchFamily="18" charset="0"/>
                <a:ea typeface="Cambria" panose="02040503050406030204" pitchFamily="18" charset="0"/>
              </a:rPr>
              <a:t>6</a:t>
            </a:r>
            <a:r>
              <a:rPr lang="en-US" i="1" dirty="0">
                <a:solidFill>
                  <a:srgbClr val="0000FF"/>
                </a:solidFill>
                <a:latin typeface="Cambria" panose="02040503050406030204" pitchFamily="18" charset="0"/>
                <a:ea typeface="Cambria" panose="02040503050406030204" pitchFamily="18" charset="0"/>
              </a:rPr>
              <a:t> whoever says he abides in him ought to walk in the same way in which he walked.</a:t>
            </a:r>
          </a:p>
          <a:p>
            <a:pPr algn="just"/>
            <a:r>
              <a:rPr lang="en-US"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rPr>
              <a:t>(1 John 2:3-6)</a:t>
            </a:r>
            <a:endParaRPr lang="en-US" altLang="en-US"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33526381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1167063"/>
          </a:xfrm>
        </p:spPr>
        <p:txBody>
          <a:bodyPr vert="horz" lIns="91440" tIns="45720" rIns="91440" bIns="45720" rtlCol="0" anchor="ctr">
            <a:noAutofit/>
          </a:bodyPr>
          <a:lstStyle/>
          <a:p>
            <a:pPr>
              <a:lnSpc>
                <a:spcPct val="90000"/>
              </a:lnSpc>
            </a:pPr>
            <a:r>
              <a:rPr lang="en-US" b="1" dirty="0">
                <a:ln w="6600">
                  <a:noFill/>
                  <a:prstDash val="solid"/>
                </a:ln>
                <a:effectLst/>
                <a:latin typeface="+mn-lt"/>
              </a:rPr>
              <a:t>Why does John refer to “knowledge” so frequently in this letter?</a:t>
            </a: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431756"/>
            <a:ext cx="8229600" cy="4984741"/>
          </a:xfrm>
        </p:spPr>
        <p:txBody>
          <a:bodyPr>
            <a:normAutofit/>
          </a:bodyPr>
          <a:lstStyle/>
          <a:p>
            <a:pPr marL="0" indent="0">
              <a:lnSpc>
                <a:spcPct val="80000"/>
              </a:lnSpc>
              <a:buNone/>
            </a:pPr>
            <a:r>
              <a:rPr lang="en-US" altLang="en-US" sz="3600" dirty="0"/>
              <a:t>I would suggest two reasons:</a:t>
            </a:r>
          </a:p>
          <a:p>
            <a:pPr>
              <a:lnSpc>
                <a:spcPct val="80000"/>
              </a:lnSpc>
            </a:pPr>
            <a:r>
              <a:rPr lang="en-US" altLang="en-US" sz="3200" dirty="0"/>
              <a:t>John wants those of us who </a:t>
            </a:r>
            <a:r>
              <a:rPr lang="en-US" altLang="en-US" sz="3200" b="1" i="1" dirty="0"/>
              <a:t>truly</a:t>
            </a:r>
            <a:r>
              <a:rPr lang="en-US" altLang="en-US" sz="3200" dirty="0"/>
              <a:t> </a:t>
            </a:r>
            <a:r>
              <a:rPr lang="en-US" altLang="en-US" sz="3200" b="1" i="1" dirty="0"/>
              <a:t>know</a:t>
            </a:r>
            <a:r>
              <a:rPr lang="en-US" altLang="en-US" sz="3200" dirty="0"/>
              <a:t> God to have </a:t>
            </a:r>
            <a:r>
              <a:rPr lang="en-US" altLang="en-US" sz="3200" b="1" i="1" dirty="0"/>
              <a:t>assurance</a:t>
            </a:r>
            <a:r>
              <a:rPr lang="en-US" altLang="en-US" sz="3200" dirty="0"/>
              <a:t> that our faith in Him is </a:t>
            </a:r>
            <a:r>
              <a:rPr lang="en-US" altLang="en-US" sz="3200" b="1" i="1" dirty="0"/>
              <a:t>genuine</a:t>
            </a:r>
            <a:r>
              <a:rPr lang="en-US" altLang="en-US" sz="3200" dirty="0"/>
              <a:t>.</a:t>
            </a:r>
          </a:p>
          <a:p>
            <a:pPr>
              <a:lnSpc>
                <a:spcPct val="80000"/>
              </a:lnSpc>
            </a:pPr>
            <a:r>
              <a:rPr lang="en-US" altLang="en-US" sz="3200" dirty="0"/>
              <a:t>At the same time, John wants to expose the </a:t>
            </a:r>
            <a:r>
              <a:rPr lang="en-US" altLang="en-US" sz="3200" b="1" i="1" dirty="0"/>
              <a:t>false claims </a:t>
            </a:r>
            <a:r>
              <a:rPr lang="en-US" altLang="en-US" sz="3200" dirty="0"/>
              <a:t>of the </a:t>
            </a:r>
            <a:r>
              <a:rPr lang="en-US" altLang="en-US" sz="3200" b="1" i="1" dirty="0"/>
              <a:t>Gnostics</a:t>
            </a:r>
            <a:r>
              <a:rPr lang="en-US" altLang="en-US" sz="3200" dirty="0"/>
              <a:t> (with their so-called “knowledge”) and those like them who </a:t>
            </a:r>
            <a:r>
              <a:rPr lang="en-US" altLang="en-US" sz="3200" b="1" i="1" dirty="0"/>
              <a:t>think</a:t>
            </a:r>
            <a:r>
              <a:rPr lang="en-US" altLang="en-US" sz="3200" dirty="0"/>
              <a:t> they know God, but really don’t.</a:t>
            </a:r>
          </a:p>
        </p:txBody>
      </p:sp>
    </p:spTree>
    <p:extLst>
      <p:ext uri="{BB962C8B-B14F-4D97-AF65-F5344CB8AC3E}">
        <p14:creationId xmlns:p14="http://schemas.microsoft.com/office/powerpoint/2010/main" val="30134103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501316" y="0"/>
            <a:ext cx="8053137" cy="3033610"/>
          </a:xfrm>
        </p:spPr>
        <p:txBody>
          <a:bodyPr anchor="t">
            <a:normAutofit/>
          </a:bodyPr>
          <a:lstStyle/>
          <a:p>
            <a:pPr algn="l"/>
            <a:r>
              <a:rPr lang="en-US" altLang="en-US" sz="3200" dirty="0">
                <a:latin typeface="Calibri" panose="020F0502020204030204" pitchFamily="34" charset="0"/>
                <a:cs typeface="Calibri" panose="020F0502020204030204" pitchFamily="34" charset="0"/>
              </a:rPr>
              <a:t>In the opening of lines of this letter John describes a genuine </a:t>
            </a:r>
            <a:r>
              <a:rPr lang="en-US" altLang="en-US" sz="3200" b="1" i="1" dirty="0">
                <a:latin typeface="Calibri" panose="020F0502020204030204" pitchFamily="34" charset="0"/>
                <a:cs typeface="Calibri" panose="020F0502020204030204" pitchFamily="34" charset="0"/>
              </a:rPr>
              <a:t>relationship</a:t>
            </a:r>
            <a:r>
              <a:rPr lang="en-US" altLang="en-US" sz="3200" dirty="0">
                <a:latin typeface="Calibri" panose="020F0502020204030204" pitchFamily="34" charset="0"/>
                <a:cs typeface="Calibri" panose="020F0502020204030204" pitchFamily="34" charset="0"/>
              </a:rPr>
              <a:t> with God as having “</a:t>
            </a:r>
            <a:r>
              <a:rPr lang="en-US" altLang="en-US" sz="3200" i="1" dirty="0">
                <a:solidFill>
                  <a:srgbClr val="0000FF"/>
                </a:solidFill>
                <a:latin typeface="Cambria" panose="02040503050406030204" pitchFamily="18" charset="0"/>
                <a:ea typeface="Cambria" panose="02040503050406030204" pitchFamily="18" charset="0"/>
                <a:cs typeface="Calibri" panose="020F0502020204030204" pitchFamily="34" charset="0"/>
              </a:rPr>
              <a:t>fellowship</a:t>
            </a:r>
            <a:r>
              <a:rPr lang="en-US" altLang="en-US" sz="3200" dirty="0">
                <a:latin typeface="Calibri" panose="020F0502020204030204" pitchFamily="34" charset="0"/>
                <a:cs typeface="Calibri" panose="020F0502020204030204" pitchFamily="34" charset="0"/>
              </a:rPr>
              <a:t>” with Him (1:3,6). Notice the terminology John uses in </a:t>
            </a:r>
            <a:r>
              <a:rPr lang="en-US" altLang="en-US" sz="3200" b="1" i="1" dirty="0">
                <a:latin typeface="Calibri" panose="020F0502020204030204" pitchFamily="34" charset="0"/>
                <a:cs typeface="Calibri" panose="020F0502020204030204" pitchFamily="34" charset="0"/>
              </a:rPr>
              <a:t>this</a:t>
            </a:r>
            <a:r>
              <a:rPr lang="en-US" altLang="en-US" sz="3200" dirty="0">
                <a:latin typeface="Calibri" panose="020F0502020204030204" pitchFamily="34" charset="0"/>
                <a:cs typeface="Calibri" panose="020F0502020204030204" pitchFamily="34" charset="0"/>
              </a:rPr>
              <a:t> section to describe what a genuine relationship with God looks like:</a:t>
            </a:r>
            <a:endParaRPr lang="en-US" altLang="en-US" sz="5400" b="1"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3002214"/>
            <a:ext cx="8213902" cy="3855785"/>
          </a:xfrm>
          <a:effectLst/>
        </p:spPr>
        <p:txBody>
          <a:bodyPr>
            <a:normAutofit fontScale="92500" lnSpcReduction="20000"/>
          </a:bodyPr>
          <a:lstStyle/>
          <a:p>
            <a:pPr algn="l"/>
            <a:r>
              <a:rPr lang="en-US" i="1" baseline="30000" dirty="0">
                <a:latin typeface="Cambria" panose="02040503050406030204" pitchFamily="18" charset="0"/>
                <a:ea typeface="Cambria" panose="02040503050406030204" pitchFamily="18" charset="0"/>
              </a:rPr>
              <a:t>3</a:t>
            </a:r>
            <a:r>
              <a:rPr lang="en-US" i="1" dirty="0">
                <a:solidFill>
                  <a:srgbClr val="0000FF"/>
                </a:solidFill>
                <a:latin typeface="Cambria" panose="02040503050406030204" pitchFamily="18" charset="0"/>
                <a:ea typeface="Cambria" panose="02040503050406030204" pitchFamily="18" charset="0"/>
              </a:rPr>
              <a:t> And by this we know that we have come to </a:t>
            </a:r>
            <a:r>
              <a:rPr lang="en-US" i="1" dirty="0">
                <a:solidFill>
                  <a:srgbClr val="FF0000"/>
                </a:solidFill>
                <a:latin typeface="Cambria" panose="02040503050406030204" pitchFamily="18" charset="0"/>
                <a:ea typeface="Cambria" panose="02040503050406030204" pitchFamily="18" charset="0"/>
              </a:rPr>
              <a:t>know</a:t>
            </a:r>
            <a:r>
              <a:rPr lang="en-US" i="1" dirty="0">
                <a:solidFill>
                  <a:srgbClr val="0000FF"/>
                </a:solidFill>
                <a:latin typeface="Cambria" panose="02040503050406030204" pitchFamily="18" charset="0"/>
                <a:ea typeface="Cambria" panose="02040503050406030204" pitchFamily="18" charset="0"/>
              </a:rPr>
              <a:t> </a:t>
            </a:r>
            <a:r>
              <a:rPr lang="en-US" i="1" dirty="0">
                <a:solidFill>
                  <a:srgbClr val="FF0066"/>
                </a:solidFill>
                <a:latin typeface="Cambria" panose="02040503050406030204" pitchFamily="18" charset="0"/>
                <a:ea typeface="Cambria" panose="02040503050406030204" pitchFamily="18" charset="0"/>
              </a:rPr>
              <a:t>him</a:t>
            </a:r>
            <a:r>
              <a:rPr lang="en-US" i="1" dirty="0">
                <a:solidFill>
                  <a:srgbClr val="0000FF"/>
                </a:solidFill>
                <a:latin typeface="Cambria" panose="02040503050406030204" pitchFamily="18" charset="0"/>
                <a:ea typeface="Cambria" panose="02040503050406030204" pitchFamily="18" charset="0"/>
              </a:rPr>
              <a:t>, if we keep his commandments. </a:t>
            </a:r>
            <a:r>
              <a:rPr lang="en-US" i="1" baseline="30000" dirty="0">
                <a:latin typeface="Cambria" panose="02040503050406030204" pitchFamily="18" charset="0"/>
                <a:ea typeface="Cambria" panose="02040503050406030204" pitchFamily="18" charset="0"/>
              </a:rPr>
              <a:t>4</a:t>
            </a:r>
            <a:r>
              <a:rPr lang="en-US" i="1" dirty="0">
                <a:solidFill>
                  <a:srgbClr val="0000FF"/>
                </a:solidFill>
                <a:latin typeface="Cambria" panose="02040503050406030204" pitchFamily="18" charset="0"/>
                <a:ea typeface="Cambria" panose="02040503050406030204" pitchFamily="18" charset="0"/>
              </a:rPr>
              <a:t> Whoever says “I know him” but does not keep his commandments is a liar, and the truth is not in him, </a:t>
            </a:r>
            <a:r>
              <a:rPr lang="en-US" i="1" baseline="30000" dirty="0">
                <a:latin typeface="Cambria" panose="02040503050406030204" pitchFamily="18" charset="0"/>
                <a:ea typeface="Cambria" panose="02040503050406030204" pitchFamily="18" charset="0"/>
              </a:rPr>
              <a:t>5</a:t>
            </a:r>
            <a:r>
              <a:rPr lang="en-US" i="1" dirty="0">
                <a:solidFill>
                  <a:srgbClr val="0000FF"/>
                </a:solidFill>
                <a:latin typeface="Cambria" panose="02040503050406030204" pitchFamily="18" charset="0"/>
                <a:ea typeface="Cambria" panose="02040503050406030204" pitchFamily="18" charset="0"/>
              </a:rPr>
              <a:t> but whoever keeps his word, in him truly the love of God is perfected. By this we may know that we are </a:t>
            </a:r>
            <a:r>
              <a:rPr lang="en-US" i="1" dirty="0">
                <a:solidFill>
                  <a:srgbClr val="FF0066"/>
                </a:solidFill>
                <a:latin typeface="Cambria" panose="02040503050406030204" pitchFamily="18" charset="0"/>
                <a:ea typeface="Cambria" panose="02040503050406030204" pitchFamily="18" charset="0"/>
              </a:rPr>
              <a:t>in him</a:t>
            </a:r>
            <a:r>
              <a:rPr lang="en-US" i="1" dirty="0">
                <a:solidFill>
                  <a:srgbClr val="0000FF"/>
                </a:solidFill>
                <a:latin typeface="Cambria" panose="02040503050406030204" pitchFamily="18" charset="0"/>
                <a:ea typeface="Cambria" panose="02040503050406030204" pitchFamily="18" charset="0"/>
              </a:rPr>
              <a:t>:</a:t>
            </a:r>
            <a:r>
              <a:rPr lang="en-US" i="1" dirty="0">
                <a:solidFill>
                  <a:srgbClr val="FF0000"/>
                </a:solidFill>
                <a:latin typeface="Cambria" panose="02040503050406030204" pitchFamily="18" charset="0"/>
                <a:ea typeface="Cambria" panose="02040503050406030204" pitchFamily="18" charset="0"/>
              </a:rPr>
              <a:t> </a:t>
            </a:r>
            <a:r>
              <a:rPr lang="en-US" i="1" baseline="30000" dirty="0">
                <a:latin typeface="Cambria" panose="02040503050406030204" pitchFamily="18" charset="0"/>
                <a:ea typeface="Cambria" panose="02040503050406030204" pitchFamily="18" charset="0"/>
              </a:rPr>
              <a:t>6</a:t>
            </a:r>
            <a:r>
              <a:rPr lang="en-US" i="1" dirty="0">
                <a:solidFill>
                  <a:srgbClr val="0000FF"/>
                </a:solidFill>
                <a:latin typeface="Cambria" panose="02040503050406030204" pitchFamily="18" charset="0"/>
                <a:ea typeface="Cambria" panose="02040503050406030204" pitchFamily="18" charset="0"/>
              </a:rPr>
              <a:t> whoever says he </a:t>
            </a:r>
            <a:r>
              <a:rPr lang="en-US" i="1" dirty="0">
                <a:solidFill>
                  <a:srgbClr val="FF0066"/>
                </a:solidFill>
                <a:latin typeface="Cambria" panose="02040503050406030204" pitchFamily="18" charset="0"/>
                <a:ea typeface="Cambria" panose="02040503050406030204" pitchFamily="18" charset="0"/>
              </a:rPr>
              <a:t>abides in him</a:t>
            </a:r>
            <a:r>
              <a:rPr lang="en-US" i="1" dirty="0">
                <a:solidFill>
                  <a:srgbClr val="0000FF"/>
                </a:solidFill>
                <a:latin typeface="Cambria" panose="02040503050406030204" pitchFamily="18" charset="0"/>
                <a:ea typeface="Cambria" panose="02040503050406030204" pitchFamily="18" charset="0"/>
              </a:rPr>
              <a:t> ought to walk in the same way in which he walked.</a:t>
            </a:r>
          </a:p>
          <a:p>
            <a:pPr algn="l"/>
            <a:r>
              <a:rPr lang="en-US" dirty="0">
                <a:solidFill>
                  <a:schemeClr val="tx1"/>
                </a:solidFill>
                <a:latin typeface="Calibri" panose="020F0502020204030204" pitchFamily="34" charset="0"/>
                <a:ea typeface="Cambria" panose="02040503050406030204" pitchFamily="18" charset="0"/>
                <a:cs typeface="Calibri" panose="020F0502020204030204" pitchFamily="34" charset="0"/>
              </a:rPr>
              <a:t>(1 John 2:3-6)</a:t>
            </a:r>
            <a:endParaRPr lang="en-US" altLang="en-US" dirty="0">
              <a:solidFill>
                <a:schemeClr val="tx1"/>
              </a:solidFill>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9730112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94778"/>
          </a:xfrm>
        </p:spPr>
        <p:txBody>
          <a:bodyPr vert="horz" lIns="91440" tIns="45720" rIns="91440" bIns="45720" rtlCol="0" anchor="ctr">
            <a:noAutofit/>
          </a:bodyPr>
          <a:lstStyle/>
          <a:p>
            <a:pPr>
              <a:lnSpc>
                <a:spcPct val="90000"/>
              </a:lnSpc>
            </a:pPr>
            <a:r>
              <a:rPr lang="en-US" altLang="en-US" sz="4000" dirty="0"/>
              <a:t>“abide (in Him)” </a:t>
            </a:r>
            <a:r>
              <a:rPr lang="en-US" altLang="en-US" sz="4000" b="1" dirty="0" err="1">
                <a:latin typeface="Bwgrkl" panose="02000400000000000000" pitchFamily="2" charset="0"/>
              </a:rPr>
              <a:t>me,nw</a:t>
            </a:r>
            <a:r>
              <a:rPr lang="en-US" altLang="en-US" sz="4000" b="1" dirty="0"/>
              <a:t> </a:t>
            </a:r>
            <a:r>
              <a:rPr lang="en-US" altLang="en-US" sz="4000" i="1" dirty="0" err="1">
                <a:latin typeface="Times New Roman" panose="02020603050405020304" pitchFamily="18" charset="0"/>
              </a:rPr>
              <a:t>meno</a:t>
            </a:r>
            <a:r>
              <a:rPr lang="en-US" altLang="en-US" sz="4000" dirty="0"/>
              <a:t> </a:t>
            </a:r>
            <a:endParaRPr lang="en-US" sz="4000" b="1" dirty="0">
              <a:ln w="6600">
                <a:noFill/>
                <a:prstDash val="solid"/>
              </a:ln>
              <a:effectLst/>
              <a:latin typeface="+mn-l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934022"/>
            <a:ext cx="8229600" cy="5356893"/>
          </a:xfrm>
        </p:spPr>
        <p:txBody>
          <a:bodyPr>
            <a:normAutofit fontScale="92500" lnSpcReduction="10000"/>
          </a:bodyPr>
          <a:lstStyle/>
          <a:p>
            <a:pPr>
              <a:lnSpc>
                <a:spcPct val="90000"/>
              </a:lnSpc>
            </a:pPr>
            <a:r>
              <a:rPr lang="en-US" altLang="en-US" i="1" dirty="0">
                <a:latin typeface="Cambria" panose="02040503050406030204" pitchFamily="18" charset="0"/>
                <a:ea typeface="Cambria" panose="02040503050406030204" pitchFamily="18" charset="0"/>
              </a:rPr>
              <a:t>The word “abide” speaks of a </a:t>
            </a:r>
            <a:r>
              <a:rPr lang="en-US" altLang="en-US" b="1" i="1" dirty="0">
                <a:latin typeface="Cambria" panose="02040503050406030204" pitchFamily="18" charset="0"/>
                <a:ea typeface="Cambria" panose="02040503050406030204" pitchFamily="18" charset="0"/>
              </a:rPr>
              <a:t>continuing and intimate relationship</a:t>
            </a:r>
            <a:r>
              <a:rPr lang="en-US" altLang="en-US" i="1" dirty="0">
                <a:latin typeface="Cambria" panose="02040503050406030204" pitchFamily="18" charset="0"/>
                <a:ea typeface="Cambria" panose="02040503050406030204" pitchFamily="18" charset="0"/>
              </a:rPr>
              <a:t> rather than a </a:t>
            </a:r>
            <a:r>
              <a:rPr lang="en-US" altLang="en-US" b="1" i="1" dirty="0">
                <a:latin typeface="Cambria" panose="02040503050406030204" pitchFamily="18" charset="0"/>
                <a:ea typeface="Cambria" panose="02040503050406030204" pitchFamily="18" charset="0"/>
              </a:rPr>
              <a:t>temporary superficial association</a:t>
            </a:r>
            <a:r>
              <a:rPr lang="en-US" altLang="en-US" i="1" dirty="0">
                <a:latin typeface="Cambria" panose="02040503050406030204" pitchFamily="18" charset="0"/>
                <a:ea typeface="Cambria" panose="02040503050406030204" pitchFamily="18" charset="0"/>
              </a:rPr>
              <a:t>…This concept of abiding no doubt comes from John 15 where Jesus declares that the </a:t>
            </a:r>
            <a:r>
              <a:rPr lang="en-US" altLang="en-US" b="1" i="1" dirty="0">
                <a:latin typeface="Cambria" panose="02040503050406030204" pitchFamily="18" charset="0"/>
                <a:ea typeface="Cambria" panose="02040503050406030204" pitchFamily="18" charset="0"/>
              </a:rPr>
              <a:t>fruit-bearing</a:t>
            </a:r>
            <a:r>
              <a:rPr lang="en-US" altLang="en-US" i="1" dirty="0">
                <a:latin typeface="Cambria" panose="02040503050406030204" pitchFamily="18" charset="0"/>
                <a:ea typeface="Cambria" panose="02040503050406030204" pitchFamily="18" charset="0"/>
              </a:rPr>
              <a:t> branch is the one which stands in continuing vital relationship to the vine.</a:t>
            </a:r>
          </a:p>
          <a:p>
            <a:r>
              <a:rPr lang="en-US" dirty="0">
                <a:latin typeface="+mj-lt"/>
                <a:ea typeface="Cambria" panose="02040503050406030204" pitchFamily="18" charset="0"/>
              </a:rPr>
              <a:t>Jesus speaking to His disciples at the Last Supper:</a:t>
            </a:r>
            <a:r>
              <a:rPr lang="en-US" i="1" dirty="0">
                <a:latin typeface="Cambria" panose="02040503050406030204" pitchFamily="18" charset="0"/>
                <a:ea typeface="Cambria" panose="02040503050406030204" pitchFamily="18" charset="0"/>
              </a:rPr>
              <a:t> </a:t>
            </a:r>
            <a:r>
              <a:rPr lang="en-US" i="1" dirty="0">
                <a:solidFill>
                  <a:srgbClr val="0000FF"/>
                </a:solidFill>
                <a:latin typeface="Cambria" panose="02040503050406030204" pitchFamily="18" charset="0"/>
                <a:ea typeface="Cambria" panose="02040503050406030204" pitchFamily="18" charset="0"/>
              </a:rPr>
              <a:t>I am the vine; you are the branches. If a man </a:t>
            </a:r>
            <a:r>
              <a:rPr lang="en-US" b="1" i="1" dirty="0">
                <a:solidFill>
                  <a:srgbClr val="0000FF"/>
                </a:solidFill>
                <a:latin typeface="Cambria" panose="02040503050406030204" pitchFamily="18" charset="0"/>
                <a:ea typeface="Cambria" panose="02040503050406030204" pitchFamily="18" charset="0"/>
              </a:rPr>
              <a:t>remains</a:t>
            </a:r>
            <a:r>
              <a:rPr lang="en-US" i="1" dirty="0">
                <a:solidFill>
                  <a:srgbClr val="0000FF"/>
                </a:solidFill>
                <a:latin typeface="Cambria" panose="02040503050406030204" pitchFamily="18" charset="0"/>
                <a:ea typeface="Cambria" panose="02040503050406030204" pitchFamily="18" charset="0"/>
              </a:rPr>
              <a:t> [</a:t>
            </a:r>
            <a:r>
              <a:rPr lang="en-US" i="1" dirty="0" err="1">
                <a:solidFill>
                  <a:srgbClr val="0000FF"/>
                </a:solidFill>
                <a:latin typeface="Cambria" panose="02040503050406030204" pitchFamily="18" charset="0"/>
                <a:ea typeface="Cambria" panose="02040503050406030204" pitchFamily="18" charset="0"/>
              </a:rPr>
              <a:t>i.e.“abides</a:t>
            </a:r>
            <a:r>
              <a:rPr lang="en-US" i="1" dirty="0">
                <a:solidFill>
                  <a:srgbClr val="0000FF"/>
                </a:solidFill>
                <a:latin typeface="Cambria" panose="02040503050406030204" pitchFamily="18" charset="0"/>
                <a:ea typeface="Cambria" panose="02040503050406030204" pitchFamily="18" charset="0"/>
              </a:rPr>
              <a:t>”] in me and I in him, he will bear much fruit; apart from me you can do nothing. If anyone does </a:t>
            </a:r>
            <a:r>
              <a:rPr lang="en-US" b="1" i="1" dirty="0">
                <a:solidFill>
                  <a:srgbClr val="0000FF"/>
                </a:solidFill>
                <a:latin typeface="Cambria" panose="02040503050406030204" pitchFamily="18" charset="0"/>
                <a:ea typeface="Cambria" panose="02040503050406030204" pitchFamily="18" charset="0"/>
              </a:rPr>
              <a:t>not</a:t>
            </a:r>
            <a:r>
              <a:rPr lang="en-US" i="1" dirty="0">
                <a:solidFill>
                  <a:srgbClr val="0000FF"/>
                </a:solidFill>
                <a:latin typeface="Cambria" panose="02040503050406030204" pitchFamily="18" charset="0"/>
                <a:ea typeface="Cambria" panose="02040503050406030204" pitchFamily="18" charset="0"/>
              </a:rPr>
              <a:t> remain in me, he is like a branch that is thrown away and withers; such branches are picked up, thrown into the fire and burned… If you obey my commands, you will remain in my love, just as I have obeyed my Father's commands and remain in his love. </a:t>
            </a:r>
            <a:r>
              <a:rPr lang="en-US" dirty="0"/>
              <a:t>(John 15:5-6,10 NIV)</a:t>
            </a:r>
          </a:p>
        </p:txBody>
      </p:sp>
      <p:sp>
        <p:nvSpPr>
          <p:cNvPr id="4" name="TextBox 3">
            <a:extLst>
              <a:ext uri="{FF2B5EF4-FFF2-40B4-BE49-F238E27FC236}">
                <a16:creationId xmlns:a16="http://schemas.microsoft.com/office/drawing/2014/main" id="{DD4A0342-ADB9-46CC-AC7F-D1D73D38CE30}"/>
              </a:ext>
            </a:extLst>
          </p:cNvPr>
          <p:cNvSpPr txBox="1"/>
          <p:nvPr/>
        </p:nvSpPr>
        <p:spPr>
          <a:xfrm>
            <a:off x="0" y="6488668"/>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800" dirty="0"/>
              <a:t>Donald W. Burdick, </a:t>
            </a:r>
            <a:r>
              <a:rPr lang="en-US" altLang="en-US" sz="1800" i="1" dirty="0"/>
              <a:t>The Epistles of John</a:t>
            </a:r>
            <a:r>
              <a:rPr lang="en-US" altLang="en-US" sz="1800" dirty="0"/>
              <a:t>, Moody Press, 1970, p.31</a:t>
            </a:r>
            <a:endParaRPr kumimoji="0" lang="en-US" sz="1800" b="0" i="0" u="none" strike="noStrike" kern="120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18430394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501316" y="0"/>
            <a:ext cx="8053137" cy="2315433"/>
          </a:xfrm>
        </p:spPr>
        <p:txBody>
          <a:bodyPr/>
          <a:lstStyle/>
          <a:p>
            <a:pPr algn="l"/>
            <a:r>
              <a:rPr lang="en-US" altLang="en-US" sz="2800" dirty="0"/>
              <a:t>Another example of where John </a:t>
            </a:r>
            <a:r>
              <a:rPr lang="en-US" altLang="en-US" sz="2800" b="1" i="1" dirty="0"/>
              <a:t>varies his terminology</a:t>
            </a:r>
            <a:r>
              <a:rPr lang="en-US" altLang="en-US" sz="2800" dirty="0"/>
              <a:t> is his description of </a:t>
            </a:r>
            <a:r>
              <a:rPr lang="en-US" altLang="en-US" sz="2800" b="1" i="1" dirty="0"/>
              <a:t>righteousness</a:t>
            </a:r>
            <a:r>
              <a:rPr lang="en-US" altLang="en-US" sz="2800" dirty="0"/>
              <a:t>. In 1:6-7 he described righteousness as “</a:t>
            </a:r>
            <a:r>
              <a:rPr lang="en-US" altLang="en-US" sz="2800" i="1" dirty="0">
                <a:solidFill>
                  <a:srgbClr val="0000FF"/>
                </a:solidFill>
                <a:latin typeface="Cambria" panose="02040503050406030204" pitchFamily="18" charset="0"/>
                <a:ea typeface="Cambria" panose="02040503050406030204" pitchFamily="18" charset="0"/>
              </a:rPr>
              <a:t>practicing the truth</a:t>
            </a:r>
            <a:r>
              <a:rPr lang="en-US" altLang="en-US" sz="2800" dirty="0"/>
              <a:t>” and “</a:t>
            </a:r>
            <a:r>
              <a:rPr lang="en-US" altLang="en-US" sz="2800" i="1" dirty="0">
                <a:solidFill>
                  <a:srgbClr val="0000FF"/>
                </a:solidFill>
                <a:latin typeface="Cambria" panose="02040503050406030204" pitchFamily="18" charset="0"/>
                <a:ea typeface="Cambria" panose="02040503050406030204" pitchFamily="18" charset="0"/>
              </a:rPr>
              <a:t>walking in the light</a:t>
            </a:r>
            <a:r>
              <a:rPr lang="en-US" altLang="en-US" sz="2800" dirty="0"/>
              <a:t>”. Notice the terminology used in </a:t>
            </a:r>
            <a:r>
              <a:rPr lang="en-US" altLang="en-US" sz="2800" b="1" i="1" dirty="0"/>
              <a:t>this</a:t>
            </a:r>
            <a:r>
              <a:rPr lang="en-US" altLang="en-US" sz="2800" dirty="0"/>
              <a:t> section:</a:t>
            </a:r>
            <a:endParaRPr lang="en-US" altLang="en-US" sz="4800" b="1"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397847"/>
            <a:ext cx="8213902" cy="4460153"/>
          </a:xfrm>
          <a:effectLst/>
        </p:spPr>
        <p:txBody>
          <a:bodyPr>
            <a:normAutofit fontScale="92500"/>
          </a:bodyPr>
          <a:lstStyle/>
          <a:p>
            <a:pPr algn="l"/>
            <a:r>
              <a:rPr lang="en-US" i="1" baseline="30000" dirty="0">
                <a:latin typeface="Cambria" panose="02040503050406030204" pitchFamily="18" charset="0"/>
                <a:ea typeface="Cambria" panose="02040503050406030204" pitchFamily="18" charset="0"/>
              </a:rPr>
              <a:t>3</a:t>
            </a:r>
            <a:r>
              <a:rPr lang="en-US" i="1" dirty="0">
                <a:solidFill>
                  <a:srgbClr val="0000FF"/>
                </a:solidFill>
                <a:latin typeface="Cambria" panose="02040503050406030204" pitchFamily="18" charset="0"/>
                <a:ea typeface="Cambria" panose="02040503050406030204" pitchFamily="18" charset="0"/>
              </a:rPr>
              <a:t> And by this we know that we have come to know him, if we </a:t>
            </a:r>
            <a:r>
              <a:rPr lang="en-US" i="1" dirty="0">
                <a:solidFill>
                  <a:srgbClr val="FF0000"/>
                </a:solidFill>
                <a:latin typeface="Cambria" panose="02040503050406030204" pitchFamily="18" charset="0"/>
                <a:ea typeface="Cambria" panose="02040503050406030204" pitchFamily="18" charset="0"/>
              </a:rPr>
              <a:t>keep his commandments</a:t>
            </a:r>
            <a:r>
              <a:rPr lang="en-US" i="1" dirty="0">
                <a:solidFill>
                  <a:srgbClr val="0000FF"/>
                </a:solidFill>
                <a:latin typeface="Cambria" panose="02040503050406030204" pitchFamily="18" charset="0"/>
                <a:ea typeface="Cambria" panose="02040503050406030204" pitchFamily="18" charset="0"/>
              </a:rPr>
              <a:t>. </a:t>
            </a:r>
            <a:r>
              <a:rPr lang="en-US" i="1" baseline="30000" dirty="0">
                <a:latin typeface="Cambria" panose="02040503050406030204" pitchFamily="18" charset="0"/>
                <a:ea typeface="Cambria" panose="02040503050406030204" pitchFamily="18" charset="0"/>
              </a:rPr>
              <a:t>4</a:t>
            </a:r>
            <a:r>
              <a:rPr lang="en-US" i="1" dirty="0">
                <a:solidFill>
                  <a:srgbClr val="0000FF"/>
                </a:solidFill>
                <a:latin typeface="Cambria" panose="02040503050406030204" pitchFamily="18" charset="0"/>
                <a:ea typeface="Cambria" panose="02040503050406030204" pitchFamily="18" charset="0"/>
              </a:rPr>
              <a:t> Whoever says “I know him” but does not keep his commandments is a liar, and the truth is not in him, </a:t>
            </a:r>
            <a:r>
              <a:rPr lang="en-US" i="1" baseline="30000" dirty="0">
                <a:latin typeface="Cambria" panose="02040503050406030204" pitchFamily="18" charset="0"/>
                <a:ea typeface="Cambria" panose="02040503050406030204" pitchFamily="18" charset="0"/>
              </a:rPr>
              <a:t>5</a:t>
            </a:r>
            <a:r>
              <a:rPr lang="en-US" i="1" dirty="0">
                <a:solidFill>
                  <a:srgbClr val="0000FF"/>
                </a:solidFill>
                <a:latin typeface="Cambria" panose="02040503050406030204" pitchFamily="18" charset="0"/>
                <a:ea typeface="Cambria" panose="02040503050406030204" pitchFamily="18" charset="0"/>
              </a:rPr>
              <a:t> but whoever </a:t>
            </a:r>
            <a:r>
              <a:rPr lang="en-US" i="1" dirty="0">
                <a:solidFill>
                  <a:srgbClr val="FF0000"/>
                </a:solidFill>
                <a:latin typeface="Cambria" panose="02040503050406030204" pitchFamily="18" charset="0"/>
                <a:ea typeface="Cambria" panose="02040503050406030204" pitchFamily="18" charset="0"/>
              </a:rPr>
              <a:t>keeps his word</a:t>
            </a:r>
            <a:r>
              <a:rPr lang="en-US" i="1" dirty="0">
                <a:solidFill>
                  <a:srgbClr val="0000FF"/>
                </a:solidFill>
                <a:latin typeface="Cambria" panose="02040503050406030204" pitchFamily="18" charset="0"/>
                <a:ea typeface="Cambria" panose="02040503050406030204" pitchFamily="18" charset="0"/>
              </a:rPr>
              <a:t>, in him truly the love of God is perfected. By this we may know that we are in him:</a:t>
            </a:r>
            <a:r>
              <a:rPr lang="en-US" i="1" dirty="0">
                <a:solidFill>
                  <a:srgbClr val="FF0000"/>
                </a:solidFill>
                <a:latin typeface="Cambria" panose="02040503050406030204" pitchFamily="18" charset="0"/>
                <a:ea typeface="Cambria" panose="02040503050406030204" pitchFamily="18" charset="0"/>
              </a:rPr>
              <a:t> </a:t>
            </a:r>
            <a:r>
              <a:rPr lang="en-US" i="1" baseline="30000" dirty="0">
                <a:latin typeface="Cambria" panose="02040503050406030204" pitchFamily="18" charset="0"/>
                <a:ea typeface="Cambria" panose="02040503050406030204" pitchFamily="18" charset="0"/>
              </a:rPr>
              <a:t>6</a:t>
            </a:r>
            <a:r>
              <a:rPr lang="en-US" i="1" dirty="0">
                <a:solidFill>
                  <a:srgbClr val="0000FF"/>
                </a:solidFill>
                <a:latin typeface="Cambria" panose="02040503050406030204" pitchFamily="18" charset="0"/>
                <a:ea typeface="Cambria" panose="02040503050406030204" pitchFamily="18" charset="0"/>
              </a:rPr>
              <a:t> whoever says he abides in him ought to </a:t>
            </a:r>
            <a:r>
              <a:rPr lang="en-US" i="1" dirty="0">
                <a:solidFill>
                  <a:srgbClr val="FF0000"/>
                </a:solidFill>
                <a:latin typeface="Cambria" panose="02040503050406030204" pitchFamily="18" charset="0"/>
                <a:ea typeface="Cambria" panose="02040503050406030204" pitchFamily="18" charset="0"/>
              </a:rPr>
              <a:t>walk in the same way in which he wal</a:t>
            </a:r>
            <a:r>
              <a:rPr lang="en-US" i="1" dirty="0">
                <a:solidFill>
                  <a:srgbClr val="FF0066"/>
                </a:solidFill>
                <a:latin typeface="Cambria" panose="02040503050406030204" pitchFamily="18" charset="0"/>
                <a:ea typeface="Cambria" panose="02040503050406030204" pitchFamily="18" charset="0"/>
              </a:rPr>
              <a:t>ked</a:t>
            </a:r>
            <a:r>
              <a:rPr lang="en-US" i="1" dirty="0">
                <a:solidFill>
                  <a:srgbClr val="0000FF"/>
                </a:solidFill>
                <a:latin typeface="Cambria" panose="02040503050406030204" pitchFamily="18" charset="0"/>
                <a:ea typeface="Cambria" panose="02040503050406030204" pitchFamily="18" charset="0"/>
              </a:rPr>
              <a:t>.</a:t>
            </a:r>
          </a:p>
          <a:p>
            <a:pPr algn="just"/>
            <a:r>
              <a:rPr lang="en-US" dirty="0">
                <a:solidFill>
                  <a:schemeClr val="tx1"/>
                </a:solidFill>
                <a:latin typeface="Calibri" panose="020F0502020204030204" pitchFamily="34" charset="0"/>
                <a:ea typeface="Cambria" panose="02040503050406030204" pitchFamily="18" charset="0"/>
                <a:cs typeface="Calibri" panose="020F0502020204030204" pitchFamily="34" charset="0"/>
              </a:rPr>
              <a:t>(1 John 2:3-6)</a:t>
            </a:r>
            <a:endParaRPr lang="en-US" altLang="en-US" dirty="0">
              <a:solidFill>
                <a:schemeClr val="tx1"/>
              </a:solidFill>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42758234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2019"/>
          </a:xfrm>
        </p:spPr>
        <p:txBody>
          <a:bodyPr vert="horz" lIns="91440" tIns="45720" rIns="91440" bIns="45720" rtlCol="0" anchor="ctr">
            <a:noAutofit/>
          </a:bodyPr>
          <a:lstStyle/>
          <a:p>
            <a:pPr>
              <a:lnSpc>
                <a:spcPct val="90000"/>
              </a:lnSpc>
            </a:pPr>
            <a:r>
              <a:rPr lang="en-US" sz="3200" i="1" dirty="0">
                <a:solidFill>
                  <a:srgbClr val="0000FF"/>
                </a:solidFill>
                <a:latin typeface="Cambria" panose="02040503050406030204" pitchFamily="18" charset="0"/>
                <a:ea typeface="Cambria" panose="02040503050406030204" pitchFamily="18" charset="0"/>
              </a:rPr>
              <a:t>…whoever says he abides in him ought to walk in the same way in which he walked. </a:t>
            </a:r>
            <a:r>
              <a:rPr lang="en-US" sz="3200" dirty="0">
                <a:ea typeface="Cambria" panose="02040503050406030204" pitchFamily="18" charset="0"/>
              </a:rPr>
              <a:t>(1 John 2:6)</a:t>
            </a:r>
            <a:endParaRPr lang="en-US" sz="32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85188"/>
            <a:ext cx="8229600" cy="5672811"/>
          </a:xfrm>
        </p:spPr>
        <p:txBody>
          <a:bodyPr>
            <a:normAutofit fontScale="92500" lnSpcReduction="10000"/>
          </a:bodyPr>
          <a:lstStyle/>
          <a:p>
            <a:pPr>
              <a:lnSpc>
                <a:spcPct val="80000"/>
              </a:lnSpc>
            </a:pPr>
            <a:r>
              <a:rPr lang="en-US" altLang="en-US" sz="3200" dirty="0"/>
              <a:t>If we’re going to claim we have a relationship with God, then we must “</a:t>
            </a:r>
            <a:r>
              <a:rPr lang="en-US" altLang="en-US" sz="3200" i="1" dirty="0">
                <a:solidFill>
                  <a:srgbClr val="0000FF"/>
                </a:solidFill>
                <a:latin typeface="Cambria" panose="02040503050406030204" pitchFamily="18" charset="0"/>
                <a:ea typeface="Cambria" panose="02040503050406030204" pitchFamily="18" charset="0"/>
              </a:rPr>
              <a:t>keep his commandments</a:t>
            </a:r>
            <a:r>
              <a:rPr lang="en-US" altLang="en-US" sz="3200" dirty="0"/>
              <a:t>” (2:3) and we must “</a:t>
            </a:r>
            <a:r>
              <a:rPr lang="en-US" sz="3200" i="1" dirty="0">
                <a:solidFill>
                  <a:srgbClr val="0000FF"/>
                </a:solidFill>
                <a:latin typeface="Cambria" panose="02040503050406030204" pitchFamily="18" charset="0"/>
                <a:ea typeface="Cambria" panose="02040503050406030204" pitchFamily="18" charset="0"/>
              </a:rPr>
              <a:t>walk in the same way in which he [Jesus] walked</a:t>
            </a:r>
            <a:r>
              <a:rPr lang="en-US" altLang="en-US" sz="3200" dirty="0"/>
              <a:t>”.</a:t>
            </a:r>
          </a:p>
          <a:p>
            <a:pPr>
              <a:lnSpc>
                <a:spcPct val="80000"/>
              </a:lnSpc>
            </a:pPr>
            <a:r>
              <a:rPr lang="en-US" altLang="en-US" sz="3200" dirty="0"/>
              <a:t>The term “</a:t>
            </a:r>
            <a:r>
              <a:rPr lang="en-US" altLang="en-US" sz="3200" i="1" dirty="0">
                <a:solidFill>
                  <a:srgbClr val="0000FF"/>
                </a:solidFill>
                <a:latin typeface="Cambria" panose="02040503050406030204" pitchFamily="18" charset="0"/>
                <a:ea typeface="Cambria" panose="02040503050406030204" pitchFamily="18" charset="0"/>
              </a:rPr>
              <a:t>walk</a:t>
            </a:r>
            <a:r>
              <a:rPr lang="en-US" altLang="en-US" sz="3200" dirty="0"/>
              <a:t>” is a figure of speech depicting the conduct of one’s life.</a:t>
            </a:r>
          </a:p>
          <a:p>
            <a:pPr>
              <a:lnSpc>
                <a:spcPct val="80000"/>
              </a:lnSpc>
            </a:pPr>
            <a:r>
              <a:rPr lang="en-US" altLang="en-US" sz="3200" dirty="0"/>
              <a:t>So in other words, John is telling us that “</a:t>
            </a:r>
            <a:r>
              <a:rPr lang="en-US" altLang="en-US" sz="3200" i="1" dirty="0">
                <a:latin typeface="Cambria" panose="02040503050406030204" pitchFamily="18" charset="0"/>
                <a:ea typeface="Cambria" panose="02040503050406030204" pitchFamily="18" charset="0"/>
              </a:rPr>
              <a:t>we cannot claim to </a:t>
            </a:r>
            <a:r>
              <a:rPr lang="en-US" altLang="en-US" sz="3200" b="1" i="1" dirty="0">
                <a:latin typeface="Cambria" panose="02040503050406030204" pitchFamily="18" charset="0"/>
                <a:ea typeface="Cambria" panose="02040503050406030204" pitchFamily="18" charset="0"/>
              </a:rPr>
              <a:t>abide</a:t>
            </a:r>
            <a:r>
              <a:rPr lang="en-US" altLang="en-US" sz="3200" i="1" dirty="0">
                <a:latin typeface="Cambria" panose="02040503050406030204" pitchFamily="18" charset="0"/>
                <a:ea typeface="Cambria" panose="02040503050406030204" pitchFamily="18" charset="0"/>
              </a:rPr>
              <a:t> in him unless we </a:t>
            </a:r>
            <a:r>
              <a:rPr lang="en-US" altLang="en-US" sz="3200" b="1" i="1" dirty="0">
                <a:latin typeface="Cambria" panose="02040503050406030204" pitchFamily="18" charset="0"/>
                <a:ea typeface="Cambria" panose="02040503050406030204" pitchFamily="18" charset="0"/>
              </a:rPr>
              <a:t>behave</a:t>
            </a:r>
            <a:r>
              <a:rPr lang="en-US" altLang="en-US" sz="3200" i="1" dirty="0">
                <a:latin typeface="Cambria" panose="02040503050406030204" pitchFamily="18" charset="0"/>
                <a:ea typeface="Cambria" panose="02040503050406030204" pitchFamily="18" charset="0"/>
              </a:rPr>
              <a:t> like him.” </a:t>
            </a:r>
            <a:r>
              <a:rPr lang="en-US" altLang="en-US" sz="3200" dirty="0"/>
              <a:t>(Stott, p. 94)</a:t>
            </a:r>
          </a:p>
          <a:p>
            <a:pPr>
              <a:lnSpc>
                <a:spcPct val="80000"/>
              </a:lnSpc>
            </a:pPr>
            <a:r>
              <a:rPr lang="en-US" altLang="en-US" sz="3200" dirty="0"/>
              <a:t>As John has already made clear (1:8), Christians </a:t>
            </a:r>
            <a:r>
              <a:rPr lang="en-US" altLang="en-US" sz="3200" b="1" i="1" dirty="0"/>
              <a:t>will</a:t>
            </a:r>
            <a:r>
              <a:rPr lang="en-US" altLang="en-US" sz="3200" dirty="0"/>
              <a:t> continue to sin, but unlike the Gnostics of John’s day, a </a:t>
            </a:r>
            <a:r>
              <a:rPr lang="en-US" altLang="en-US" sz="3200" b="1" i="1" dirty="0"/>
              <a:t>true</a:t>
            </a:r>
            <a:r>
              <a:rPr lang="en-US" altLang="en-US" sz="3200" dirty="0"/>
              <a:t> Christian:</a:t>
            </a:r>
          </a:p>
          <a:p>
            <a:pPr lvl="1">
              <a:lnSpc>
                <a:spcPct val="80000"/>
              </a:lnSpc>
            </a:pPr>
            <a:r>
              <a:rPr lang="en-US" altLang="en-US" sz="2800" dirty="0"/>
              <a:t>Regularly confesses his sin (1:9)</a:t>
            </a:r>
          </a:p>
          <a:p>
            <a:pPr lvl="1">
              <a:lnSpc>
                <a:spcPct val="80000"/>
              </a:lnSpc>
            </a:pPr>
            <a:r>
              <a:rPr lang="en-US" altLang="en-US" sz="2800" dirty="0"/>
              <a:t>Longs to overcome sin</a:t>
            </a:r>
          </a:p>
          <a:p>
            <a:pPr lvl="1">
              <a:lnSpc>
                <a:spcPct val="80000"/>
              </a:lnSpc>
            </a:pPr>
            <a:r>
              <a:rPr lang="en-US" altLang="en-US" sz="2800" dirty="0"/>
              <a:t>Has a heart that wants to please God</a:t>
            </a:r>
          </a:p>
          <a:p>
            <a:pPr lvl="1">
              <a:lnSpc>
                <a:spcPct val="80000"/>
              </a:lnSpc>
            </a:pPr>
            <a:r>
              <a:rPr lang="en-US" altLang="en-US" sz="2800" dirty="0"/>
              <a:t>Exhibits an overall pattern of obedience in his life</a:t>
            </a:r>
          </a:p>
          <a:p>
            <a:pPr>
              <a:lnSpc>
                <a:spcPct val="80000"/>
              </a:lnSpc>
            </a:pPr>
            <a:endParaRPr lang="en-US" altLang="en-US" sz="3200" dirty="0"/>
          </a:p>
        </p:txBody>
      </p:sp>
    </p:spTree>
    <p:extLst>
      <p:ext uri="{BB962C8B-B14F-4D97-AF65-F5344CB8AC3E}">
        <p14:creationId xmlns:p14="http://schemas.microsoft.com/office/powerpoint/2010/main" val="28696431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1"/>
            <a:ext cx="9144000" cy="1314695"/>
          </a:xfrm>
        </p:spPr>
        <p:txBody>
          <a:bodyPr>
            <a:noAutofit/>
          </a:bodyPr>
          <a:lstStyle/>
          <a:p>
            <a:pPr algn="ctr"/>
            <a:r>
              <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1:5-2:28</a:t>
            </a:r>
            <a:br>
              <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The </a:t>
            </a:r>
            <a:r>
              <a:rPr kumimoji="0" lang="en-US" altLang="en-US" sz="3200" b="1" i="1"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First</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Presentation of the Three Themes of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RIGHTEOUSNESS</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LOVE</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and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BELIEF</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in Jesus</a:t>
            </a:r>
            <a:endParaRPr lang="en-US" sz="6000" b="1" dirty="0">
              <a:effectLst>
                <a:glow rad="228600">
                  <a:schemeClr val="tx1">
                    <a:alpha val="40000"/>
                  </a:schemeClr>
                </a:glow>
              </a:effectLst>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193365" y="1522692"/>
            <a:ext cx="8840750" cy="5335308"/>
          </a:xfrm>
        </p:spPr>
        <p:txBody>
          <a:bodyPr>
            <a:normAutofit fontScale="92500" lnSpcReduction="10000"/>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1:5-7 -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John states that:</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a:t>
            </a:r>
            <a:r>
              <a:rPr kumimoji="0" lang="en-US" altLang="en-US" b="1" i="0"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God is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1"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(i.e.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God</a:t>
            </a: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is truth and the revealer of truth)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A person's claim to have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FELLOWSHIP</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with God</a:t>
            </a: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is verified </a:t>
            </a:r>
            <a:r>
              <a:rPr kumimoji="0" lang="en-US" altLang="en-US" b="1" i="0"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only</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if</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he "</a:t>
            </a:r>
            <a:r>
              <a:rPr kumimoji="0" lang="en-US" altLang="en-US" b="1" i="0"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walks in the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1"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(i.e.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lives according to </a:t>
            </a: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God's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truth).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1:8-2:6 -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RIGHTEOUSNESS</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First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 in confession of sin </a:t>
            </a:r>
            <a:r>
              <a:rPr kumimoji="0" lang="en-US" altLang="en-US" b="0"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(1:8-2:2)</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Secondly</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 in actual obedience </a:t>
            </a:r>
            <a:r>
              <a:rPr kumimoji="0" lang="en-US" altLang="en-US" b="0"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(2:3-6)</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2:7-17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LOVE</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Positively</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By love of one's brother (2:7-11)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[Parenthetical Passage in (2:12-14)]</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Negatively</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By </a:t>
            </a:r>
            <a:r>
              <a:rPr lang="en-US" altLang="en-US" b="1" dirty="0">
                <a:solidFill>
                  <a:schemeClr val="bg1">
                    <a:lumMod val="75000"/>
                  </a:schemeClr>
                </a:solidFill>
                <a:effectLst>
                  <a:glow rad="228600">
                    <a:schemeClr val="tx1">
                      <a:alpha val="40000"/>
                    </a:schemeClr>
                  </a:glow>
                </a:effectLst>
                <a:latin typeface="+mj-lt"/>
              </a:rPr>
              <a:t>not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loving the World (2:15-17)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2:18-28 -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BELIEF</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in Jesus</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the Son of God</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Contrast Between False Teachers and True Believers (2:18-21)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Christological Test (2:22-23)</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Exhortation to Continue in the Truth (2:24-28)</a:t>
            </a:r>
            <a:endParaRPr kumimoji="0" lang="en-US" altLang="en-US" sz="3200"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endParaRPr>
          </a:p>
        </p:txBody>
      </p:sp>
    </p:spTree>
    <p:extLst>
      <p:ext uri="{BB962C8B-B14F-4D97-AF65-F5344CB8AC3E}">
        <p14:creationId xmlns:p14="http://schemas.microsoft.com/office/powerpoint/2010/main" val="31205255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1"/>
            <a:ext cx="9144000" cy="1314695"/>
          </a:xfrm>
        </p:spPr>
        <p:txBody>
          <a:bodyPr>
            <a:noAutofit/>
          </a:bodyPr>
          <a:lstStyle/>
          <a:p>
            <a:pPr algn="ctr"/>
            <a:r>
              <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1:5-2:28</a:t>
            </a:r>
            <a:br>
              <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The </a:t>
            </a:r>
            <a:r>
              <a:rPr kumimoji="0" lang="en-US" altLang="en-US" sz="3200" b="1" i="1"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First</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Presentation of the Three Themes of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RIGHTEOUSNESS</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LOVE</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and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BELIEF</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in Jesus</a:t>
            </a:r>
            <a:endParaRPr lang="en-US" sz="6000" b="1" dirty="0">
              <a:effectLst>
                <a:glow rad="228600">
                  <a:schemeClr val="tx1">
                    <a:alpha val="40000"/>
                  </a:schemeClr>
                </a:glow>
              </a:effectLst>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193365" y="1522692"/>
            <a:ext cx="8840750" cy="5335308"/>
          </a:xfrm>
        </p:spPr>
        <p:txBody>
          <a:bodyPr>
            <a:normAutofit fontScale="92500" lnSpcReduction="10000"/>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1:5-7 -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John states that:</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a:t>
            </a:r>
            <a:r>
              <a:rPr kumimoji="0" lang="en-US" altLang="en-US" b="1" i="0"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God is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1"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(i.e.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God</a:t>
            </a: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is truth and the revealer of truth)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A person's claim to have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FELLOWSHIP</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with God</a:t>
            </a: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is verified </a:t>
            </a:r>
            <a:r>
              <a:rPr kumimoji="0" lang="en-US" altLang="en-US" b="1" i="0"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only</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if</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he "</a:t>
            </a:r>
            <a:r>
              <a:rPr kumimoji="0" lang="en-US" altLang="en-US" b="1" i="0"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walks in the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1"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(i.e.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lives according to </a:t>
            </a: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God's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truth).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1:8-2:6 -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RIGHTEOUSNESS</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First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 in confession of sin </a:t>
            </a:r>
            <a:r>
              <a:rPr kumimoji="0" lang="en-US" altLang="en-US" b="0"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(1:8-2:2)</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Secondly</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 in actual obedience </a:t>
            </a:r>
            <a:r>
              <a:rPr kumimoji="0" lang="en-US" altLang="en-US" b="0"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(2:3-6)</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2:7-17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LOVE</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Positively</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 By love of one's brother </a:t>
            </a:r>
            <a:r>
              <a:rPr kumimoji="0" lang="en-US" altLang="en-US" b="0"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(2:7-11)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[Parenthetical Passage in (2:12-14)]</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Negatively</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By </a:t>
            </a:r>
            <a:r>
              <a:rPr lang="en-US" altLang="en-US" b="1" dirty="0">
                <a:solidFill>
                  <a:schemeClr val="bg1">
                    <a:lumMod val="75000"/>
                  </a:schemeClr>
                </a:solidFill>
                <a:effectLst>
                  <a:glow rad="228600">
                    <a:schemeClr val="tx1">
                      <a:alpha val="40000"/>
                    </a:schemeClr>
                  </a:glow>
                </a:effectLst>
                <a:latin typeface="+mj-lt"/>
              </a:rPr>
              <a:t>not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loving the World (2:15-17)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2:18-28 -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BELIEF</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in Jesus</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the Son of God</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Contrast Between False Teachers and True Believers (2:18-21)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Christological Test (2:22-23)</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Exhortation to Continue in the Truth (2:24-28)</a:t>
            </a:r>
            <a:endParaRPr kumimoji="0" lang="en-US" altLang="en-US" sz="3200"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endParaRPr>
          </a:p>
        </p:txBody>
      </p:sp>
    </p:spTree>
    <p:extLst>
      <p:ext uri="{BB962C8B-B14F-4D97-AF65-F5344CB8AC3E}">
        <p14:creationId xmlns:p14="http://schemas.microsoft.com/office/powerpoint/2010/main" val="20021351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0"/>
            <a:ext cx="9144000" cy="623992"/>
          </a:xfrm>
        </p:spPr>
        <p:txBody>
          <a:bodyPr>
            <a:noAutofit/>
          </a:bodyPr>
          <a:lstStyle/>
          <a:p>
            <a:pPr algn="ctr"/>
            <a:r>
              <a:rPr lang="en-US" altLang="en-US" sz="5400" b="1" dirty="0">
                <a:solidFill>
                  <a:srgbClr val="00FF00"/>
                </a:solidFill>
                <a:effectLst>
                  <a:glow rad="228600">
                    <a:schemeClr val="tx1">
                      <a:alpha val="40000"/>
                    </a:schemeClr>
                  </a:glow>
                </a:effectLst>
              </a:rPr>
              <a:t>Outline of 1 John</a:t>
            </a:r>
            <a:endParaRPr lang="en-US" sz="5400" b="1" dirty="0">
              <a:effectLst>
                <a:glow rad="228600">
                  <a:schemeClr val="tx1">
                    <a:alpha val="40000"/>
                  </a:schemeClr>
                </a:glow>
              </a:effectLst>
              <a:latin typeface="+mn-lt"/>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32610" y="934023"/>
            <a:ext cx="8578516" cy="5313724"/>
          </a:xfrm>
        </p:spPr>
        <p:txBody>
          <a:bodyPr>
            <a:normAutofit/>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1:1-4 -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Prologue:</a:t>
            </a: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John Introduces </a:t>
            </a:r>
            <a:r>
              <a:rPr kumimoji="0" lang="en-US" altLang="en-US" sz="2800" b="1"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the Major</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Theme of the Letter </a:t>
            </a: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FELLOWSHIP WITH GOD</a:t>
            </a: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rgbClr val="FFFFFF"/>
                </a:solidFill>
                <a:effectLst>
                  <a:glow rad="228600">
                    <a:schemeClr val="tx1">
                      <a:alpha val="40000"/>
                    </a:schemeClr>
                  </a:glow>
                </a:effectLst>
                <a:uLnTx/>
                <a:uFillTx/>
                <a:latin typeface="Arial"/>
                <a:ea typeface="+mn-ea"/>
                <a:cs typeface="+mn-cs"/>
              </a:rPr>
              <a:t>1:5-2:28 -</a:t>
            </a:r>
            <a:r>
              <a:rPr kumimoji="0" lang="en-US" altLang="en-US" sz="2800" i="0"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The </a:t>
            </a:r>
            <a:r>
              <a:rPr kumimoji="0" lang="en-US" altLang="en-US" sz="2800" i="1" u="none" strike="noStrike" kern="1200" cap="none" spc="0" normalizeH="0" baseline="0" noProof="0" dirty="0">
                <a:ln>
                  <a:noFill/>
                </a:ln>
                <a:solidFill>
                  <a:srgbClr val="FF0066"/>
                </a:solidFill>
                <a:effectLst>
                  <a:glow rad="228600">
                    <a:schemeClr val="tx1">
                      <a:alpha val="40000"/>
                    </a:schemeClr>
                  </a:glow>
                </a:effectLst>
                <a:uLnTx/>
                <a:uFillTx/>
                <a:latin typeface="Arial"/>
                <a:ea typeface="+mn-ea"/>
                <a:cs typeface="+mn-cs"/>
              </a:rPr>
              <a:t>First</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Presentation of the Three Themes of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RIGHTEOUSNESS</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LOVE</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and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BELIEF</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in Jesus</a:t>
            </a:r>
            <a:endParaRPr kumimoji="0" lang="en-US" altLang="en-US" sz="2800" i="0"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2:29-4:6 -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The Second Presentation of the Three Themes of RIGHTEOUSNESS, LOVE and BELIEF in Jesus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4:7-5:21 -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The Third Presentation of the Three Themes of RIGHTEOUSNESS, LOVE and BELIEF in Jesus</a:t>
            </a:r>
          </a:p>
        </p:txBody>
      </p:sp>
      <p:sp>
        <p:nvSpPr>
          <p:cNvPr id="5" name="TextBox 4">
            <a:extLst>
              <a:ext uri="{FF2B5EF4-FFF2-40B4-BE49-F238E27FC236}">
                <a16:creationId xmlns:a16="http://schemas.microsoft.com/office/drawing/2014/main" id="{7E60C253-76A0-4F53-85BF-9C916A4E8CC3}"/>
              </a:ext>
            </a:extLst>
          </p:cNvPr>
          <p:cNvSpPr txBox="1"/>
          <p:nvPr/>
        </p:nvSpPr>
        <p:spPr>
          <a:xfrm>
            <a:off x="232610" y="6360191"/>
            <a:ext cx="8646695" cy="39517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Robert Law, </a:t>
            </a:r>
            <a:r>
              <a:rPr kumimoji="0" lang="en-US" altLang="en-US" sz="2400" b="0" i="1"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The Tests of Life</a:t>
            </a:r>
            <a:r>
              <a:rPr kumimoji="0" lang="en-US" altLang="en-US" sz="2400" b="0" i="0"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 Third Edition, 1914,  p.21-24</a:t>
            </a:r>
          </a:p>
        </p:txBody>
      </p:sp>
    </p:spTree>
    <p:extLst>
      <p:ext uri="{BB962C8B-B14F-4D97-AF65-F5344CB8AC3E}">
        <p14:creationId xmlns:p14="http://schemas.microsoft.com/office/powerpoint/2010/main" val="20635365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0" y="2"/>
            <a:ext cx="9144000" cy="1640424"/>
          </a:xfrm>
        </p:spPr>
        <p:txBody>
          <a:bodyPr/>
          <a:lstStyle/>
          <a:p>
            <a:r>
              <a:rPr lang="en-US" altLang="en-US" sz="4000" b="1" dirty="0">
                <a:latin typeface="Calibri" panose="020F0502020204030204" pitchFamily="34" charset="0"/>
                <a:cs typeface="Calibri" panose="020F0502020204030204" pitchFamily="34" charset="0"/>
              </a:rPr>
              <a:t>1 John 2:7-11</a:t>
            </a:r>
            <a:br>
              <a:rPr lang="en-US" altLang="en-US" sz="8000" b="1" dirty="0">
                <a:latin typeface="Calibri" panose="020F0502020204030204" pitchFamily="34" charset="0"/>
                <a:cs typeface="Calibri" panose="020F0502020204030204" pitchFamily="34" charset="0"/>
              </a:rPr>
            </a:br>
            <a:r>
              <a:rPr lang="en-US" altLang="en-US" sz="3600" b="1" dirty="0">
                <a:latin typeface="Calibri" panose="020F0502020204030204" pitchFamily="34" charset="0"/>
                <a:cs typeface="Calibri" panose="020F0502020204030204" pitchFamily="34" charset="0"/>
              </a:rPr>
              <a:t>Walking in the Light Tested by Love</a:t>
            </a:r>
            <a:br>
              <a:rPr lang="en-US" altLang="en-US" sz="3600" b="1" dirty="0">
                <a:latin typeface="Calibri" panose="020F0502020204030204" pitchFamily="34" charset="0"/>
                <a:cs typeface="Calibri" panose="020F0502020204030204" pitchFamily="34" charset="0"/>
              </a:rPr>
            </a:br>
            <a:r>
              <a:rPr lang="en-US" altLang="en-US" sz="3600" b="1" dirty="0">
                <a:latin typeface="Calibri" panose="020F0502020204030204" pitchFamily="34" charset="0"/>
                <a:cs typeface="Calibri" panose="020F0502020204030204" pitchFamily="34" charset="0"/>
              </a:rPr>
              <a:t>Positively – By Love of One’s Brother</a:t>
            </a:r>
            <a:endParaRPr lang="en-US" altLang="en-US" sz="8000" b="1"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640426"/>
            <a:ext cx="8213902" cy="5217571"/>
          </a:xfrm>
        </p:spPr>
        <p:txBody>
          <a:bodyPr>
            <a:normAutofit lnSpcReduction="10000"/>
          </a:bodyPr>
          <a:lstStyle/>
          <a:p>
            <a:pPr algn="l" rtl="0"/>
            <a:r>
              <a:rPr lang="en-US" sz="2800" i="1" baseline="30000" dirty="0">
                <a:latin typeface="Cambria" panose="02040503050406030204" pitchFamily="18" charset="0"/>
                <a:ea typeface="Cambria" panose="02040503050406030204" pitchFamily="18" charset="0"/>
              </a:rPr>
              <a:t>7</a:t>
            </a:r>
            <a:r>
              <a:rPr lang="en-US" sz="2800" i="1" dirty="0">
                <a:solidFill>
                  <a:srgbClr val="0000FF"/>
                </a:solidFill>
                <a:latin typeface="Cambria" panose="02040503050406030204" pitchFamily="18" charset="0"/>
                <a:ea typeface="Cambria" panose="02040503050406030204" pitchFamily="18" charset="0"/>
              </a:rPr>
              <a:t> Beloved, I am writing you no new commandment, but an old commandment that you had from the beginning. The old commandment is the word that you have heard. </a:t>
            </a:r>
            <a:r>
              <a:rPr lang="en-US" sz="2800" i="1" baseline="30000" dirty="0">
                <a:latin typeface="Cambria" panose="02040503050406030204" pitchFamily="18" charset="0"/>
                <a:ea typeface="Cambria" panose="02040503050406030204" pitchFamily="18" charset="0"/>
              </a:rPr>
              <a:t>8</a:t>
            </a:r>
            <a:r>
              <a:rPr lang="en-US" sz="2800" i="1" dirty="0">
                <a:solidFill>
                  <a:srgbClr val="0000FF"/>
                </a:solidFill>
                <a:latin typeface="Cambria" panose="02040503050406030204" pitchFamily="18" charset="0"/>
                <a:ea typeface="Cambria" panose="02040503050406030204" pitchFamily="18" charset="0"/>
              </a:rPr>
              <a:t> At the same time, it is a new commandment that I am writing to you, which is true in him and in you, because the darkness is passing away and the true light is already shining. </a:t>
            </a:r>
            <a:r>
              <a:rPr lang="en-US" sz="2800" i="1" baseline="30000" dirty="0">
                <a:latin typeface="Cambria" panose="02040503050406030204" pitchFamily="18" charset="0"/>
                <a:ea typeface="Cambria" panose="02040503050406030204" pitchFamily="18" charset="0"/>
              </a:rPr>
              <a:t>9</a:t>
            </a:r>
            <a:r>
              <a:rPr lang="en-US" sz="2800" i="1" dirty="0">
                <a:solidFill>
                  <a:srgbClr val="0000FF"/>
                </a:solidFill>
                <a:latin typeface="Cambria" panose="02040503050406030204" pitchFamily="18" charset="0"/>
                <a:ea typeface="Cambria" panose="02040503050406030204" pitchFamily="18" charset="0"/>
              </a:rPr>
              <a:t> Whoever says he is in the light and hates his brother is still in darkness. </a:t>
            </a:r>
            <a:r>
              <a:rPr lang="en-US" sz="2800" i="1" baseline="30000" dirty="0">
                <a:latin typeface="Cambria" panose="02040503050406030204" pitchFamily="18" charset="0"/>
                <a:ea typeface="Cambria" panose="02040503050406030204" pitchFamily="18" charset="0"/>
              </a:rPr>
              <a:t>10</a:t>
            </a:r>
            <a:r>
              <a:rPr lang="en-US" sz="2800" i="1" dirty="0">
                <a:solidFill>
                  <a:srgbClr val="0000FF"/>
                </a:solidFill>
                <a:latin typeface="Cambria" panose="02040503050406030204" pitchFamily="18" charset="0"/>
                <a:ea typeface="Cambria" panose="02040503050406030204" pitchFamily="18" charset="0"/>
              </a:rPr>
              <a:t> Whoever loves his brother abides in the light, and in him there is no cause for stumbling. </a:t>
            </a:r>
            <a:r>
              <a:rPr lang="en-US" sz="2800" i="1" baseline="30000" dirty="0">
                <a:latin typeface="Cambria" panose="02040503050406030204" pitchFamily="18" charset="0"/>
                <a:ea typeface="Cambria" panose="02040503050406030204" pitchFamily="18" charset="0"/>
              </a:rPr>
              <a:t>11</a:t>
            </a:r>
            <a:r>
              <a:rPr lang="en-US" sz="2800" i="1" dirty="0">
                <a:solidFill>
                  <a:srgbClr val="0000FF"/>
                </a:solidFill>
                <a:latin typeface="Cambria" panose="02040503050406030204" pitchFamily="18" charset="0"/>
                <a:ea typeface="Cambria" panose="02040503050406030204" pitchFamily="18" charset="0"/>
              </a:rPr>
              <a:t> But whoever hates his brother is in the darkness and walks in the darkness, and does not know where he is going, because the darkness has blinded his eyes. </a:t>
            </a:r>
            <a:endParaRPr lang="en-US" altLang="en-US" sz="6600" b="1" i="1" dirty="0">
              <a:solidFill>
                <a:srgbClr val="00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86997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501316" y="0"/>
            <a:ext cx="8053137" cy="1142019"/>
          </a:xfrm>
        </p:spPr>
        <p:txBody>
          <a:bodyPr>
            <a:normAutofit/>
          </a:bodyPr>
          <a:lstStyle/>
          <a:p>
            <a:pPr algn="l"/>
            <a:r>
              <a:rPr lang="en-US" altLang="en-US" sz="3200" dirty="0">
                <a:latin typeface="Calibri" panose="020F0502020204030204" pitchFamily="34" charset="0"/>
                <a:cs typeface="Calibri" panose="020F0502020204030204" pitchFamily="34" charset="0"/>
              </a:rPr>
              <a:t>John opens this section by addressing his readers as “</a:t>
            </a:r>
            <a:r>
              <a:rPr lang="en-US" altLang="en-US" sz="3200" i="1" dirty="0">
                <a:solidFill>
                  <a:srgbClr val="0000FF"/>
                </a:solidFill>
                <a:latin typeface="Cambria" panose="02040503050406030204" pitchFamily="18" charset="0"/>
                <a:ea typeface="Cambria" panose="02040503050406030204" pitchFamily="18" charset="0"/>
                <a:cs typeface="Calibri" panose="020F0502020204030204" pitchFamily="34" charset="0"/>
              </a:rPr>
              <a:t>Beloved</a:t>
            </a:r>
            <a:r>
              <a:rPr lang="en-US" altLang="en-US" sz="3200" dirty="0">
                <a:latin typeface="Calibri" panose="020F0502020204030204" pitchFamily="34" charset="0"/>
                <a:cs typeface="Calibri" panose="020F0502020204030204" pitchFamily="34" charset="0"/>
              </a:rPr>
              <a:t>”.</a:t>
            </a:r>
            <a:endParaRPr lang="en-US" altLang="en-US" sz="5400" b="1"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181264"/>
            <a:ext cx="8213902" cy="5676736"/>
          </a:xfrm>
          <a:effectLst/>
        </p:spPr>
        <p:txBody>
          <a:bodyPr>
            <a:normAutofit lnSpcReduction="10000"/>
          </a:bodyPr>
          <a:lstStyle/>
          <a:p>
            <a:pPr algn="l" rtl="0"/>
            <a:r>
              <a:rPr lang="en-US" sz="2800" i="1" baseline="30000" dirty="0">
                <a:latin typeface="Cambria" panose="02040503050406030204" pitchFamily="18" charset="0"/>
                <a:ea typeface="Cambria" panose="02040503050406030204" pitchFamily="18" charset="0"/>
              </a:rPr>
              <a:t>7</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Beloved</a:t>
            </a:r>
            <a:r>
              <a:rPr lang="en-US" sz="2800" i="1" dirty="0">
                <a:solidFill>
                  <a:srgbClr val="0000FF"/>
                </a:solidFill>
                <a:latin typeface="Cambria" panose="02040503050406030204" pitchFamily="18" charset="0"/>
                <a:ea typeface="Cambria" panose="02040503050406030204" pitchFamily="18" charset="0"/>
              </a:rPr>
              <a:t>,</a:t>
            </a:r>
            <a:r>
              <a:rPr lang="en-US" sz="2800" i="1" dirty="0">
                <a:solidFill>
                  <a:srgbClr val="FF0000"/>
                </a:solidFill>
                <a:latin typeface="Cambria" panose="02040503050406030204" pitchFamily="18" charset="0"/>
                <a:ea typeface="Cambria" panose="02040503050406030204" pitchFamily="18" charset="0"/>
              </a:rPr>
              <a:t> </a:t>
            </a:r>
            <a:r>
              <a:rPr lang="en-US" sz="2800" i="1" dirty="0">
                <a:solidFill>
                  <a:srgbClr val="0000FF"/>
                </a:solidFill>
                <a:latin typeface="Cambria" panose="02040503050406030204" pitchFamily="18" charset="0"/>
                <a:ea typeface="Cambria" panose="02040503050406030204" pitchFamily="18" charset="0"/>
              </a:rPr>
              <a:t>I am writing you no </a:t>
            </a:r>
            <a:r>
              <a:rPr lang="en-US" sz="2800" b="1" i="1" dirty="0">
                <a:solidFill>
                  <a:srgbClr val="0000FF"/>
                </a:solidFill>
                <a:latin typeface="Cambria" panose="02040503050406030204" pitchFamily="18" charset="0"/>
                <a:ea typeface="Cambria" panose="02040503050406030204" pitchFamily="18" charset="0"/>
              </a:rPr>
              <a:t>new commandment</a:t>
            </a:r>
            <a:r>
              <a:rPr lang="en-US" sz="2800" i="1" dirty="0">
                <a:solidFill>
                  <a:srgbClr val="0000FF"/>
                </a:solidFill>
                <a:latin typeface="Cambria" panose="02040503050406030204" pitchFamily="18" charset="0"/>
                <a:ea typeface="Cambria" panose="02040503050406030204" pitchFamily="18" charset="0"/>
              </a:rPr>
              <a:t>, but an </a:t>
            </a:r>
            <a:r>
              <a:rPr lang="en-US" sz="2800" b="1" i="1" dirty="0">
                <a:solidFill>
                  <a:srgbClr val="0000FF"/>
                </a:solidFill>
                <a:latin typeface="Cambria" panose="02040503050406030204" pitchFamily="18" charset="0"/>
                <a:ea typeface="Cambria" panose="02040503050406030204" pitchFamily="18" charset="0"/>
              </a:rPr>
              <a:t>old commandment </a:t>
            </a:r>
            <a:r>
              <a:rPr lang="en-US" sz="2800" i="1" dirty="0">
                <a:solidFill>
                  <a:srgbClr val="0000FF"/>
                </a:solidFill>
                <a:latin typeface="Cambria" panose="02040503050406030204" pitchFamily="18" charset="0"/>
                <a:ea typeface="Cambria" panose="02040503050406030204" pitchFamily="18" charset="0"/>
              </a:rPr>
              <a:t>that you had from the beginning. The </a:t>
            </a:r>
            <a:r>
              <a:rPr lang="en-US" sz="2800" b="1" i="1" dirty="0">
                <a:solidFill>
                  <a:srgbClr val="0000FF"/>
                </a:solidFill>
                <a:latin typeface="Cambria" panose="02040503050406030204" pitchFamily="18" charset="0"/>
                <a:ea typeface="Cambria" panose="02040503050406030204" pitchFamily="18" charset="0"/>
              </a:rPr>
              <a:t>old commandment </a:t>
            </a:r>
            <a:r>
              <a:rPr lang="en-US" sz="2800" i="1" dirty="0">
                <a:solidFill>
                  <a:srgbClr val="0000FF"/>
                </a:solidFill>
                <a:latin typeface="Cambria" panose="02040503050406030204" pitchFamily="18" charset="0"/>
                <a:ea typeface="Cambria" panose="02040503050406030204" pitchFamily="18" charset="0"/>
              </a:rPr>
              <a:t>is the word that you have heard. </a:t>
            </a:r>
            <a:r>
              <a:rPr lang="en-US" sz="2800" i="1" baseline="30000" dirty="0">
                <a:latin typeface="Cambria" panose="02040503050406030204" pitchFamily="18" charset="0"/>
                <a:ea typeface="Cambria" panose="02040503050406030204" pitchFamily="18" charset="0"/>
              </a:rPr>
              <a:t>8</a:t>
            </a:r>
            <a:r>
              <a:rPr lang="en-US" sz="2800" i="1" dirty="0">
                <a:solidFill>
                  <a:srgbClr val="0000FF"/>
                </a:solidFill>
                <a:latin typeface="Cambria" panose="02040503050406030204" pitchFamily="18" charset="0"/>
                <a:ea typeface="Cambria" panose="02040503050406030204" pitchFamily="18" charset="0"/>
              </a:rPr>
              <a:t> At the same time, it is a </a:t>
            </a:r>
            <a:r>
              <a:rPr lang="en-US" sz="2800" b="1" i="1" dirty="0">
                <a:solidFill>
                  <a:srgbClr val="0000FF"/>
                </a:solidFill>
                <a:latin typeface="Cambria" panose="02040503050406030204" pitchFamily="18" charset="0"/>
                <a:ea typeface="Cambria" panose="02040503050406030204" pitchFamily="18" charset="0"/>
              </a:rPr>
              <a:t>new commandment</a:t>
            </a:r>
            <a:r>
              <a:rPr lang="en-US" sz="2800" i="1" dirty="0">
                <a:solidFill>
                  <a:srgbClr val="0000FF"/>
                </a:solidFill>
                <a:latin typeface="Cambria" panose="02040503050406030204" pitchFamily="18" charset="0"/>
                <a:ea typeface="Cambria" panose="02040503050406030204" pitchFamily="18" charset="0"/>
              </a:rPr>
              <a:t> that I am writing to you, which is true in him and in you, because the darkness is passing away and the true light is already shining.</a:t>
            </a:r>
            <a:r>
              <a:rPr lang="en-US" sz="2800" i="1" dirty="0">
                <a:solidFill>
                  <a:srgbClr val="FF0000"/>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9</a:t>
            </a:r>
            <a:r>
              <a:rPr lang="en-US" sz="2800" i="1" dirty="0">
                <a:solidFill>
                  <a:srgbClr val="0000FF"/>
                </a:solidFill>
                <a:latin typeface="Cambria" panose="02040503050406030204" pitchFamily="18" charset="0"/>
                <a:ea typeface="Cambria" panose="02040503050406030204" pitchFamily="18" charset="0"/>
              </a:rPr>
              <a:t> Whoever says he is in the light and hates his brother is still in darkness. </a:t>
            </a:r>
            <a:r>
              <a:rPr lang="en-US" sz="2800" i="1" baseline="30000" dirty="0">
                <a:latin typeface="Cambria" panose="02040503050406030204" pitchFamily="18" charset="0"/>
                <a:ea typeface="Cambria" panose="02040503050406030204" pitchFamily="18" charset="0"/>
              </a:rPr>
              <a:t>10</a:t>
            </a:r>
            <a:r>
              <a:rPr lang="en-US" sz="2800" i="1" dirty="0">
                <a:solidFill>
                  <a:srgbClr val="0000FF"/>
                </a:solidFill>
                <a:latin typeface="Cambria" panose="02040503050406030204" pitchFamily="18" charset="0"/>
                <a:ea typeface="Cambria" panose="02040503050406030204" pitchFamily="18" charset="0"/>
              </a:rPr>
              <a:t> Whoever loves his brother abides in the light, and in him there is no cause for stumbling. </a:t>
            </a:r>
            <a:r>
              <a:rPr lang="en-US" sz="2800" i="1" baseline="30000" dirty="0">
                <a:latin typeface="Cambria" panose="02040503050406030204" pitchFamily="18" charset="0"/>
                <a:ea typeface="Cambria" panose="02040503050406030204" pitchFamily="18" charset="0"/>
              </a:rPr>
              <a:t>11</a:t>
            </a:r>
            <a:r>
              <a:rPr lang="en-US" sz="2800" i="1" dirty="0">
                <a:solidFill>
                  <a:srgbClr val="0000FF"/>
                </a:solidFill>
                <a:latin typeface="Cambria" panose="02040503050406030204" pitchFamily="18" charset="0"/>
                <a:ea typeface="Cambria" panose="02040503050406030204" pitchFamily="18" charset="0"/>
              </a:rPr>
              <a:t> But whoever hates his brother is in the darkness and walks in the darkness, and does not know where he is going, because the darkness has blinded his eyes. </a:t>
            </a:r>
            <a:r>
              <a:rPr lang="en-US" sz="2800" dirty="0">
                <a:solidFill>
                  <a:schemeClr val="tx1"/>
                </a:solidFill>
                <a:latin typeface="Calibri" panose="020F0502020204030204" pitchFamily="34" charset="0"/>
                <a:ea typeface="Cambria" panose="02040503050406030204" pitchFamily="18" charset="0"/>
                <a:cs typeface="Calibri" panose="020F0502020204030204" pitchFamily="34" charset="0"/>
              </a:rPr>
              <a:t>(1 John 2:7-11)</a:t>
            </a:r>
            <a:endParaRPr lang="en-US" altLang="en-US" sz="2800" dirty="0">
              <a:solidFill>
                <a:schemeClr val="tx1"/>
              </a:solidFill>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40882375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94778"/>
          </a:xfrm>
        </p:spPr>
        <p:txBody>
          <a:bodyPr vert="horz" lIns="91440" tIns="45720" rIns="91440" bIns="45720" rtlCol="0" anchor="ctr">
            <a:noAutofit/>
          </a:bodyPr>
          <a:lstStyle/>
          <a:p>
            <a:pPr>
              <a:lnSpc>
                <a:spcPct val="90000"/>
              </a:lnSpc>
            </a:pPr>
            <a:r>
              <a:rPr lang="en-US" altLang="en-US" dirty="0"/>
              <a:t>“Beloved” - </a:t>
            </a:r>
            <a:r>
              <a:rPr lang="en-US" altLang="en-US" b="1" dirty="0" err="1">
                <a:latin typeface="Bwgrkl" panose="02000400000000000000" pitchFamily="2" charset="0"/>
              </a:rPr>
              <a:t>avgaphto,j</a:t>
            </a:r>
            <a:r>
              <a:rPr lang="en-US" altLang="en-US" b="1" dirty="0"/>
              <a:t> </a:t>
            </a:r>
            <a:r>
              <a:rPr lang="en-US" altLang="en-US" i="1" dirty="0" err="1">
                <a:latin typeface="Times New Roman" panose="02020603050405020304" pitchFamily="18" charset="0"/>
              </a:rPr>
              <a:t>agapetos</a:t>
            </a:r>
            <a:r>
              <a:rPr lang="en-US" altLang="en-US" dirty="0"/>
              <a:t> </a:t>
            </a:r>
            <a:endParaRPr lang="en-US" b="1" dirty="0">
              <a:ln w="6600">
                <a:noFill/>
                <a:prstDash val="solid"/>
              </a:ln>
              <a:effectLst/>
              <a:latin typeface="+mn-l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934023"/>
            <a:ext cx="8229600" cy="5554646"/>
          </a:xfrm>
        </p:spPr>
        <p:txBody>
          <a:bodyPr>
            <a:normAutofit lnSpcReduction="10000"/>
          </a:bodyPr>
          <a:lstStyle/>
          <a:p>
            <a:r>
              <a:rPr lang="en-US" altLang="en-US" sz="3200" b="1" dirty="0"/>
              <a:t>Friberg Lexicon</a:t>
            </a:r>
            <a:r>
              <a:rPr lang="en-US" altLang="en-US" sz="3200" dirty="0"/>
              <a:t> – </a:t>
            </a:r>
          </a:p>
          <a:p>
            <a:pPr lvl="1"/>
            <a:r>
              <a:rPr lang="en-US" altLang="en-US" sz="2800" dirty="0"/>
              <a:t>Those who are very much loved</a:t>
            </a:r>
          </a:p>
          <a:p>
            <a:r>
              <a:rPr lang="en-US" altLang="en-US" sz="3200" dirty="0"/>
              <a:t>John addresses his readers using this word five other times in this letter (3:2, 3:21, 4:1, 4:7, 4:11)</a:t>
            </a:r>
          </a:p>
          <a:p>
            <a:r>
              <a:rPr lang="en-US" altLang="en-US" sz="3200" dirty="0"/>
              <a:t>I think it’s probably significant that the initial occurrence of </a:t>
            </a:r>
            <a:r>
              <a:rPr lang="en-US" altLang="en-US" sz="3200" i="1" dirty="0">
                <a:latin typeface="Cambria" panose="02040503050406030204" pitchFamily="18" charset="0"/>
                <a:ea typeface="Cambria" panose="02040503050406030204" pitchFamily="18" charset="0"/>
              </a:rPr>
              <a:t>“</a:t>
            </a:r>
            <a:r>
              <a:rPr lang="en-US" altLang="en-US" sz="3200" i="1" dirty="0">
                <a:solidFill>
                  <a:srgbClr val="0000FF"/>
                </a:solidFill>
                <a:latin typeface="Cambria" panose="02040503050406030204" pitchFamily="18" charset="0"/>
                <a:ea typeface="Cambria" panose="02040503050406030204" pitchFamily="18" charset="0"/>
              </a:rPr>
              <a:t>Beloved</a:t>
            </a:r>
            <a:r>
              <a:rPr lang="en-US" altLang="en-US" sz="3200" i="1" dirty="0">
                <a:latin typeface="Cambria" panose="02040503050406030204" pitchFamily="18" charset="0"/>
                <a:ea typeface="Cambria" panose="02040503050406030204" pitchFamily="18" charset="0"/>
              </a:rPr>
              <a:t>”</a:t>
            </a:r>
            <a:r>
              <a:rPr lang="en-US" altLang="en-US" sz="3200" dirty="0">
                <a:latin typeface="Cambria" panose="02040503050406030204" pitchFamily="18" charset="0"/>
                <a:ea typeface="Cambria" panose="02040503050406030204" pitchFamily="18" charset="0"/>
              </a:rPr>
              <a:t> </a:t>
            </a:r>
            <a:r>
              <a:rPr lang="en-US" altLang="en-US" sz="3200" dirty="0"/>
              <a:t>is used </a:t>
            </a:r>
            <a:r>
              <a:rPr lang="en-US" altLang="en-US" sz="3200" b="1" i="1" dirty="0"/>
              <a:t>here</a:t>
            </a:r>
            <a:r>
              <a:rPr lang="en-US" altLang="en-US" sz="3200" dirty="0"/>
              <a:t> where the theme of </a:t>
            </a:r>
            <a:r>
              <a:rPr lang="en-US" altLang="en-US" sz="3200" b="1" i="1" dirty="0"/>
              <a:t>love</a:t>
            </a:r>
            <a:r>
              <a:rPr lang="en-US" altLang="en-US" sz="3200" dirty="0"/>
              <a:t> is first introduced.</a:t>
            </a:r>
          </a:p>
          <a:p>
            <a:r>
              <a:rPr lang="en-US" altLang="en-US" sz="3200" dirty="0"/>
              <a:t>Part of the reason we are expected to love our fellow believers is because Christ, who loves </a:t>
            </a:r>
            <a:r>
              <a:rPr lang="en-US" altLang="en-US" sz="3200" b="1" i="1" dirty="0"/>
              <a:t>us</a:t>
            </a:r>
            <a:r>
              <a:rPr lang="en-US" altLang="en-US" sz="3200" dirty="0"/>
              <a:t>, also loves </a:t>
            </a:r>
            <a:r>
              <a:rPr lang="en-US" altLang="en-US" sz="3200" b="1" i="1" dirty="0"/>
              <a:t>them</a:t>
            </a:r>
            <a:r>
              <a:rPr lang="en-US" altLang="en-US" sz="3200" dirty="0"/>
              <a:t>!</a:t>
            </a:r>
          </a:p>
        </p:txBody>
      </p:sp>
    </p:spTree>
    <p:extLst>
      <p:ext uri="{BB962C8B-B14F-4D97-AF65-F5344CB8AC3E}">
        <p14:creationId xmlns:p14="http://schemas.microsoft.com/office/powerpoint/2010/main" val="22568507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501316" y="0"/>
            <a:ext cx="8053137" cy="2052494"/>
          </a:xfrm>
        </p:spPr>
        <p:txBody>
          <a:bodyPr anchor="t"/>
          <a:lstStyle/>
          <a:p>
            <a:pPr algn="l"/>
            <a:r>
              <a:rPr lang="en-US" altLang="en-US" sz="3200" dirty="0"/>
              <a:t>John then begins this section by focusing on a </a:t>
            </a:r>
            <a:r>
              <a:rPr lang="en-US" altLang="en-US" sz="3200" b="1" i="1" dirty="0"/>
              <a:t>command</a:t>
            </a:r>
            <a:r>
              <a:rPr lang="en-US" altLang="en-US" sz="3200" dirty="0"/>
              <a:t> which is </a:t>
            </a:r>
            <a:r>
              <a:rPr lang="en-US" altLang="en-US" sz="3200" b="1" i="1" dirty="0"/>
              <a:t>old</a:t>
            </a:r>
            <a:r>
              <a:rPr lang="en-US" altLang="en-US" sz="3200" dirty="0"/>
              <a:t> and yet </a:t>
            </a:r>
            <a:r>
              <a:rPr lang="en-US" altLang="en-US" sz="3200" b="1" i="1" dirty="0"/>
              <a:t>new</a:t>
            </a:r>
            <a:r>
              <a:rPr lang="en-US" altLang="en-US" sz="3200" dirty="0"/>
              <a:t> -- the command is that Christians must </a:t>
            </a:r>
            <a:r>
              <a:rPr lang="en-US" altLang="en-US" sz="3200" b="1" i="1" dirty="0"/>
              <a:t>love one another</a:t>
            </a:r>
            <a:r>
              <a:rPr lang="en-US" altLang="en-US" sz="3200" dirty="0"/>
              <a:t> (see verse 10).</a:t>
            </a:r>
            <a:endParaRPr lang="en-US" altLang="en-US" sz="5400" b="1"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052494"/>
            <a:ext cx="8213902" cy="4805506"/>
          </a:xfrm>
          <a:effectLst/>
        </p:spPr>
        <p:txBody>
          <a:bodyPr>
            <a:normAutofit fontScale="92500" lnSpcReduction="10000"/>
          </a:bodyPr>
          <a:lstStyle/>
          <a:p>
            <a:pPr algn="l" rtl="0"/>
            <a:r>
              <a:rPr lang="en-US" sz="2800" i="1" baseline="30000" dirty="0">
                <a:latin typeface="Cambria" panose="02040503050406030204" pitchFamily="18" charset="0"/>
                <a:ea typeface="Cambria" panose="02040503050406030204" pitchFamily="18" charset="0"/>
              </a:rPr>
              <a:t>7</a:t>
            </a:r>
            <a:r>
              <a:rPr lang="en-US" sz="2800" i="1" dirty="0">
                <a:solidFill>
                  <a:srgbClr val="0000FF"/>
                </a:solidFill>
                <a:latin typeface="Cambria" panose="02040503050406030204" pitchFamily="18" charset="0"/>
                <a:ea typeface="Cambria" panose="02040503050406030204" pitchFamily="18" charset="0"/>
              </a:rPr>
              <a:t> Beloved, </a:t>
            </a:r>
            <a:r>
              <a:rPr lang="en-US" sz="2800" i="1" dirty="0">
                <a:solidFill>
                  <a:srgbClr val="FF0000"/>
                </a:solidFill>
                <a:latin typeface="Cambria" panose="02040503050406030204" pitchFamily="18" charset="0"/>
                <a:ea typeface="Cambria" panose="02040503050406030204" pitchFamily="18" charset="0"/>
              </a:rPr>
              <a:t>I am writing you no </a:t>
            </a:r>
            <a:r>
              <a:rPr lang="en-US" sz="2800" b="1" i="1" dirty="0">
                <a:solidFill>
                  <a:srgbClr val="FF0000"/>
                </a:solidFill>
                <a:latin typeface="Cambria" panose="02040503050406030204" pitchFamily="18" charset="0"/>
                <a:ea typeface="Cambria" panose="02040503050406030204" pitchFamily="18" charset="0"/>
              </a:rPr>
              <a:t>new</a:t>
            </a:r>
            <a:r>
              <a:rPr lang="en-US" sz="2800" i="1" dirty="0">
                <a:solidFill>
                  <a:srgbClr val="FF0000"/>
                </a:solidFill>
                <a:latin typeface="Cambria" panose="02040503050406030204" pitchFamily="18" charset="0"/>
                <a:ea typeface="Cambria" panose="02040503050406030204" pitchFamily="18" charset="0"/>
              </a:rPr>
              <a:t> commandment, but an </a:t>
            </a:r>
            <a:r>
              <a:rPr lang="en-US" sz="2800" b="1" i="1" dirty="0">
                <a:solidFill>
                  <a:srgbClr val="FF0000"/>
                </a:solidFill>
                <a:latin typeface="Cambria" panose="02040503050406030204" pitchFamily="18" charset="0"/>
                <a:ea typeface="Cambria" panose="02040503050406030204" pitchFamily="18" charset="0"/>
              </a:rPr>
              <a:t>old</a:t>
            </a:r>
            <a:r>
              <a:rPr lang="en-US" sz="2800" i="1" dirty="0">
                <a:solidFill>
                  <a:srgbClr val="FF0000"/>
                </a:solidFill>
                <a:latin typeface="Cambria" panose="02040503050406030204" pitchFamily="18" charset="0"/>
                <a:ea typeface="Cambria" panose="02040503050406030204" pitchFamily="18" charset="0"/>
              </a:rPr>
              <a:t> commandment that you had from the beginning. The </a:t>
            </a:r>
            <a:r>
              <a:rPr lang="en-US" sz="2800" b="1" i="1" dirty="0">
                <a:solidFill>
                  <a:srgbClr val="FF0000"/>
                </a:solidFill>
                <a:latin typeface="Cambria" panose="02040503050406030204" pitchFamily="18" charset="0"/>
                <a:ea typeface="Cambria" panose="02040503050406030204" pitchFamily="18" charset="0"/>
              </a:rPr>
              <a:t>old </a:t>
            </a:r>
            <a:r>
              <a:rPr lang="en-US" sz="2800" i="1" dirty="0">
                <a:solidFill>
                  <a:srgbClr val="FF0000"/>
                </a:solidFill>
                <a:latin typeface="Cambria" panose="02040503050406030204" pitchFamily="18" charset="0"/>
                <a:ea typeface="Cambria" panose="02040503050406030204" pitchFamily="18" charset="0"/>
              </a:rPr>
              <a:t>commandment is the word that you have heard. </a:t>
            </a:r>
            <a:r>
              <a:rPr lang="en-US" sz="2800" i="1" baseline="30000" dirty="0">
                <a:latin typeface="Cambria" panose="02040503050406030204" pitchFamily="18" charset="0"/>
                <a:ea typeface="Cambria" panose="02040503050406030204" pitchFamily="18" charset="0"/>
              </a:rPr>
              <a:t>8</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At the same time, it is a </a:t>
            </a:r>
            <a:r>
              <a:rPr lang="en-US" sz="2800" b="1" i="1" dirty="0">
                <a:solidFill>
                  <a:srgbClr val="FF0000"/>
                </a:solidFill>
                <a:latin typeface="Cambria" panose="02040503050406030204" pitchFamily="18" charset="0"/>
                <a:ea typeface="Cambria" panose="02040503050406030204" pitchFamily="18" charset="0"/>
              </a:rPr>
              <a:t>new</a:t>
            </a:r>
            <a:r>
              <a:rPr lang="en-US" sz="2800" i="1" dirty="0">
                <a:solidFill>
                  <a:srgbClr val="FF0000"/>
                </a:solidFill>
                <a:latin typeface="Cambria" panose="02040503050406030204" pitchFamily="18" charset="0"/>
                <a:ea typeface="Cambria" panose="02040503050406030204" pitchFamily="18" charset="0"/>
              </a:rPr>
              <a:t> commandment</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that I am writing to you</a:t>
            </a:r>
            <a:r>
              <a:rPr lang="en-US" sz="2800" i="1" dirty="0">
                <a:solidFill>
                  <a:srgbClr val="0000FF"/>
                </a:solidFill>
                <a:latin typeface="Cambria" panose="02040503050406030204" pitchFamily="18" charset="0"/>
                <a:ea typeface="Cambria" panose="02040503050406030204" pitchFamily="18" charset="0"/>
              </a:rPr>
              <a:t>, which is true in him and in you, because the darkness is passing away and the true light is already shining. </a:t>
            </a:r>
            <a:r>
              <a:rPr lang="en-US" sz="2800" i="1" baseline="30000" dirty="0">
                <a:latin typeface="Cambria" panose="02040503050406030204" pitchFamily="18" charset="0"/>
                <a:ea typeface="Cambria" panose="02040503050406030204" pitchFamily="18" charset="0"/>
              </a:rPr>
              <a:t>9</a:t>
            </a:r>
            <a:r>
              <a:rPr lang="en-US" sz="2800" i="1" dirty="0">
                <a:solidFill>
                  <a:srgbClr val="0000FF"/>
                </a:solidFill>
                <a:latin typeface="Cambria" panose="02040503050406030204" pitchFamily="18" charset="0"/>
                <a:ea typeface="Cambria" panose="02040503050406030204" pitchFamily="18" charset="0"/>
              </a:rPr>
              <a:t> Whoever says he is in the light and hates his brother is still in darkness. </a:t>
            </a:r>
            <a:r>
              <a:rPr lang="en-US" sz="2800" i="1" baseline="30000" dirty="0">
                <a:latin typeface="Cambria" panose="02040503050406030204" pitchFamily="18" charset="0"/>
                <a:ea typeface="Cambria" panose="02040503050406030204" pitchFamily="18" charset="0"/>
              </a:rPr>
              <a:t>10</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Whoever loves his brother abides in the light</a:t>
            </a:r>
            <a:r>
              <a:rPr lang="en-US" sz="2800" i="1" dirty="0">
                <a:solidFill>
                  <a:srgbClr val="0000FF"/>
                </a:solidFill>
                <a:latin typeface="Cambria" panose="02040503050406030204" pitchFamily="18" charset="0"/>
                <a:ea typeface="Cambria" panose="02040503050406030204" pitchFamily="18" charset="0"/>
              </a:rPr>
              <a:t>, and in him there is no cause for stumbling. </a:t>
            </a:r>
            <a:r>
              <a:rPr lang="en-US" sz="2800" i="1" baseline="30000" dirty="0">
                <a:latin typeface="Cambria" panose="02040503050406030204" pitchFamily="18" charset="0"/>
                <a:ea typeface="Cambria" panose="02040503050406030204" pitchFamily="18" charset="0"/>
              </a:rPr>
              <a:t>11</a:t>
            </a:r>
            <a:r>
              <a:rPr lang="en-US" sz="2800" i="1" dirty="0">
                <a:solidFill>
                  <a:srgbClr val="0000FF"/>
                </a:solidFill>
                <a:latin typeface="Cambria" panose="02040503050406030204" pitchFamily="18" charset="0"/>
                <a:ea typeface="Cambria" panose="02040503050406030204" pitchFamily="18" charset="0"/>
              </a:rPr>
              <a:t> But whoever hates his brother is in the darkness and walks in the darkness, and does not know where he is going, because the darkness has blinded his eyes. </a:t>
            </a:r>
            <a:r>
              <a:rPr lang="en-US" sz="2800" dirty="0">
                <a:solidFill>
                  <a:schemeClr val="tx1"/>
                </a:solidFill>
                <a:latin typeface="Calibri" panose="020F0502020204030204" pitchFamily="34" charset="0"/>
                <a:ea typeface="Cambria" panose="02040503050406030204" pitchFamily="18" charset="0"/>
                <a:cs typeface="Calibri" panose="020F0502020204030204" pitchFamily="34" charset="0"/>
              </a:rPr>
              <a:t>(1 John 2:7-11)</a:t>
            </a:r>
            <a:endParaRPr lang="en-US" altLang="en-US" sz="2800" dirty="0">
              <a:solidFill>
                <a:schemeClr val="tx1"/>
              </a:solidFill>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4812673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00591"/>
          </a:xfrm>
        </p:spPr>
        <p:txBody>
          <a:bodyPr vert="horz" lIns="91440" tIns="45720" rIns="91440" bIns="45720" rtlCol="0" anchor="ctr">
            <a:noAutofit/>
          </a:bodyPr>
          <a:lstStyle/>
          <a:p>
            <a:pPr>
              <a:lnSpc>
                <a:spcPct val="90000"/>
              </a:lnSpc>
            </a:pPr>
            <a:r>
              <a:rPr lang="en-US" sz="4800" b="1" dirty="0">
                <a:ln w="6600">
                  <a:noFill/>
                  <a:prstDash val="solid"/>
                </a:ln>
                <a:effectLst/>
                <a:latin typeface="+mn-lt"/>
              </a:rPr>
              <a:t>An Old / New Command</a:t>
            </a: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800591"/>
            <a:ext cx="8229600" cy="6057409"/>
          </a:xfrm>
        </p:spPr>
        <p:txBody>
          <a:bodyPr>
            <a:normAutofit lnSpcReduction="10000"/>
          </a:bodyPr>
          <a:lstStyle/>
          <a:p>
            <a:r>
              <a:rPr lang="en-US" altLang="en-US" sz="3000" dirty="0">
                <a:solidFill>
                  <a:srgbClr val="000000"/>
                </a:solidFill>
              </a:rPr>
              <a:t>This command to love one another, which is both “</a:t>
            </a:r>
            <a:r>
              <a:rPr lang="en-US" altLang="en-US" sz="3000" i="1" dirty="0">
                <a:solidFill>
                  <a:srgbClr val="0000FF"/>
                </a:solidFill>
                <a:latin typeface="Cambria" panose="02040503050406030204" pitchFamily="18" charset="0"/>
                <a:ea typeface="Cambria" panose="02040503050406030204" pitchFamily="18" charset="0"/>
              </a:rPr>
              <a:t>old</a:t>
            </a:r>
            <a:r>
              <a:rPr lang="en-US" altLang="en-US" sz="3000" dirty="0">
                <a:solidFill>
                  <a:srgbClr val="000000"/>
                </a:solidFill>
              </a:rPr>
              <a:t>” (given by Jesus some 60 years earlier) yet “</a:t>
            </a:r>
            <a:r>
              <a:rPr lang="en-US" sz="3000" i="1" dirty="0">
                <a:solidFill>
                  <a:srgbClr val="0000FF"/>
                </a:solidFill>
                <a:latin typeface="Cambria" panose="02040503050406030204" pitchFamily="18" charset="0"/>
                <a:ea typeface="Cambria" panose="02040503050406030204" pitchFamily="18" charset="0"/>
              </a:rPr>
              <a:t>new</a:t>
            </a:r>
            <a:r>
              <a:rPr lang="en-US" altLang="en-US" sz="3000" dirty="0">
                <a:solidFill>
                  <a:srgbClr val="000000"/>
                </a:solidFill>
              </a:rPr>
              <a:t>” is clearly identified in John’s </a:t>
            </a:r>
            <a:r>
              <a:rPr lang="en-US" altLang="en-US" sz="3000" b="1" i="1" dirty="0">
                <a:solidFill>
                  <a:srgbClr val="000000"/>
                </a:solidFill>
              </a:rPr>
              <a:t>other</a:t>
            </a:r>
            <a:r>
              <a:rPr lang="en-US" altLang="en-US" sz="3000" dirty="0">
                <a:solidFill>
                  <a:srgbClr val="000000"/>
                </a:solidFill>
              </a:rPr>
              <a:t> writings: </a:t>
            </a:r>
          </a:p>
          <a:p>
            <a:pPr lvl="1"/>
            <a:r>
              <a:rPr lang="en-US" altLang="en-US" b="1" dirty="0">
                <a:latin typeface="+mj-lt"/>
              </a:rPr>
              <a:t>John 13:34-35 -</a:t>
            </a:r>
            <a:r>
              <a:rPr lang="en-US" altLang="en-US" dirty="0">
                <a:latin typeface="+mj-lt"/>
              </a:rPr>
              <a:t> </a:t>
            </a:r>
            <a:r>
              <a:rPr lang="en-US" i="1" dirty="0">
                <a:solidFill>
                  <a:srgbClr val="0000FF"/>
                </a:solidFill>
                <a:latin typeface="Cambria" panose="02040503050406030204" pitchFamily="18" charset="0"/>
                <a:ea typeface="Cambria" panose="02040503050406030204" pitchFamily="18" charset="0"/>
              </a:rPr>
              <a:t>A </a:t>
            </a:r>
            <a:r>
              <a:rPr lang="en-US" b="1" i="1" dirty="0">
                <a:solidFill>
                  <a:srgbClr val="0000FF"/>
                </a:solidFill>
                <a:latin typeface="Cambria" panose="02040503050406030204" pitchFamily="18" charset="0"/>
                <a:ea typeface="Cambria" panose="02040503050406030204" pitchFamily="18" charset="0"/>
              </a:rPr>
              <a:t>new </a:t>
            </a:r>
            <a:r>
              <a:rPr lang="en-US" i="1" dirty="0">
                <a:solidFill>
                  <a:srgbClr val="0000FF"/>
                </a:solidFill>
                <a:latin typeface="Cambria" panose="02040503050406030204" pitchFamily="18" charset="0"/>
                <a:ea typeface="Cambria" panose="02040503050406030204" pitchFamily="18" charset="0"/>
              </a:rPr>
              <a:t>commandment I give to you, that you </a:t>
            </a:r>
            <a:r>
              <a:rPr lang="en-US" b="1" i="1" dirty="0">
                <a:solidFill>
                  <a:srgbClr val="0000FF"/>
                </a:solidFill>
                <a:latin typeface="Cambria" panose="02040503050406030204" pitchFamily="18" charset="0"/>
                <a:ea typeface="Cambria" panose="02040503050406030204" pitchFamily="18" charset="0"/>
              </a:rPr>
              <a:t>love one another: just as I have loved you</a:t>
            </a:r>
            <a:r>
              <a:rPr lang="en-US" i="1" dirty="0">
                <a:solidFill>
                  <a:srgbClr val="0000FF"/>
                </a:solidFill>
                <a:latin typeface="Cambria" panose="02040503050406030204" pitchFamily="18" charset="0"/>
                <a:ea typeface="Cambria" panose="02040503050406030204" pitchFamily="18" charset="0"/>
              </a:rPr>
              <a:t>, you also are to love one another. By this all people will know that you are my disciples, if you have love for one another. </a:t>
            </a:r>
          </a:p>
          <a:p>
            <a:pPr lvl="1"/>
            <a:r>
              <a:rPr lang="en-US" altLang="en-US" b="1" dirty="0">
                <a:latin typeface="+mj-lt"/>
              </a:rPr>
              <a:t>John 15:12, 17 - </a:t>
            </a:r>
            <a:r>
              <a:rPr lang="en-US" i="1" dirty="0">
                <a:solidFill>
                  <a:srgbClr val="0000FF"/>
                </a:solidFill>
                <a:latin typeface="Cambria" panose="02040503050406030204" pitchFamily="18" charset="0"/>
                <a:ea typeface="Cambria" panose="02040503050406030204" pitchFamily="18" charset="0"/>
              </a:rPr>
              <a:t>This is my commandment, that you </a:t>
            </a:r>
            <a:r>
              <a:rPr lang="en-US" b="1" i="1" dirty="0">
                <a:solidFill>
                  <a:srgbClr val="0000FF"/>
                </a:solidFill>
                <a:latin typeface="Cambria" panose="02040503050406030204" pitchFamily="18" charset="0"/>
                <a:ea typeface="Cambria" panose="02040503050406030204" pitchFamily="18" charset="0"/>
              </a:rPr>
              <a:t>love one another as I have loved you</a:t>
            </a:r>
            <a:r>
              <a:rPr lang="en-US" i="1" dirty="0">
                <a:solidFill>
                  <a:srgbClr val="0000FF"/>
                </a:solidFill>
                <a:latin typeface="Cambria" panose="02040503050406030204" pitchFamily="18" charset="0"/>
                <a:ea typeface="Cambria" panose="02040503050406030204" pitchFamily="18" charset="0"/>
              </a:rPr>
              <a:t>… </a:t>
            </a:r>
            <a:r>
              <a:rPr lang="en-US" altLang="en-US" i="1" dirty="0">
                <a:solidFill>
                  <a:srgbClr val="0000FF"/>
                </a:solidFill>
                <a:latin typeface="Cambria" panose="02040503050406030204" pitchFamily="18" charset="0"/>
                <a:ea typeface="Cambria" panose="02040503050406030204" pitchFamily="18" charset="0"/>
              </a:rPr>
              <a:t>These things I command you, so that you will love one another.</a:t>
            </a:r>
            <a:r>
              <a:rPr lang="en-US" altLang="en-US" b="1" i="1" dirty="0">
                <a:solidFill>
                  <a:srgbClr val="000066"/>
                </a:solidFill>
                <a:latin typeface="Times New Roman" panose="02020603050405020304" pitchFamily="18" charset="0"/>
              </a:rPr>
              <a:t> </a:t>
            </a:r>
          </a:p>
          <a:p>
            <a:pPr lvl="1"/>
            <a:r>
              <a:rPr lang="en-US" altLang="en-US" b="1" dirty="0">
                <a:latin typeface="+mj-lt"/>
              </a:rPr>
              <a:t>2 John 1:5-6 - </a:t>
            </a:r>
            <a:r>
              <a:rPr lang="en-US" i="1" dirty="0">
                <a:solidFill>
                  <a:srgbClr val="0000FF"/>
                </a:solidFill>
                <a:latin typeface="Cambria" panose="02040503050406030204" pitchFamily="18" charset="0"/>
                <a:ea typeface="Cambria" panose="02040503050406030204" pitchFamily="18" charset="0"/>
              </a:rPr>
              <a:t>And now I ask you, dear lady--not as though I were writing you a </a:t>
            </a:r>
            <a:r>
              <a:rPr lang="en-US" b="1" i="1" dirty="0">
                <a:solidFill>
                  <a:srgbClr val="0000FF"/>
                </a:solidFill>
                <a:latin typeface="Cambria" panose="02040503050406030204" pitchFamily="18" charset="0"/>
                <a:ea typeface="Cambria" panose="02040503050406030204" pitchFamily="18" charset="0"/>
              </a:rPr>
              <a:t>new</a:t>
            </a:r>
            <a:r>
              <a:rPr lang="en-US" i="1" dirty="0">
                <a:solidFill>
                  <a:srgbClr val="0000FF"/>
                </a:solidFill>
                <a:latin typeface="Cambria" panose="02040503050406030204" pitchFamily="18" charset="0"/>
                <a:ea typeface="Cambria" panose="02040503050406030204" pitchFamily="18" charset="0"/>
              </a:rPr>
              <a:t> commandment, </a:t>
            </a:r>
            <a:r>
              <a:rPr lang="en-US" b="1" i="1" dirty="0">
                <a:solidFill>
                  <a:srgbClr val="0000FF"/>
                </a:solidFill>
                <a:latin typeface="Cambria" panose="02040503050406030204" pitchFamily="18" charset="0"/>
                <a:ea typeface="Cambria" panose="02040503050406030204" pitchFamily="18" charset="0"/>
              </a:rPr>
              <a:t>but the one we have had from the beginning</a:t>
            </a:r>
            <a:r>
              <a:rPr lang="en-US" i="1" dirty="0">
                <a:solidFill>
                  <a:srgbClr val="0000FF"/>
                </a:solidFill>
                <a:latin typeface="Cambria" panose="02040503050406030204" pitchFamily="18" charset="0"/>
                <a:ea typeface="Cambria" panose="02040503050406030204" pitchFamily="18" charset="0"/>
              </a:rPr>
              <a:t>--that </a:t>
            </a:r>
            <a:r>
              <a:rPr lang="en-US" b="1" i="1" dirty="0">
                <a:solidFill>
                  <a:srgbClr val="0000FF"/>
                </a:solidFill>
                <a:latin typeface="Cambria" panose="02040503050406030204" pitchFamily="18" charset="0"/>
                <a:ea typeface="Cambria" panose="02040503050406030204" pitchFamily="18" charset="0"/>
              </a:rPr>
              <a:t>we love one another</a:t>
            </a:r>
            <a:r>
              <a:rPr lang="en-US" i="1" dirty="0">
                <a:solidFill>
                  <a:srgbClr val="0000FF"/>
                </a:solidFill>
                <a:latin typeface="Cambria" panose="02040503050406030204" pitchFamily="18" charset="0"/>
                <a:ea typeface="Cambria" panose="02040503050406030204" pitchFamily="18" charset="0"/>
              </a:rPr>
              <a:t>… this is the commandment, just as you have heard from the beginning, so that you should walk in it.</a:t>
            </a:r>
            <a:endParaRPr lang="en-US" altLang="en-US" i="1" dirty="0">
              <a:solidFill>
                <a:srgbClr val="00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097873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381411"/>
          </a:xfrm>
        </p:spPr>
        <p:txBody>
          <a:bodyPr vert="horz" lIns="91440" tIns="45720" rIns="91440" bIns="45720" rtlCol="0" anchor="ctr">
            <a:noAutofit/>
          </a:bodyPr>
          <a:lstStyle/>
          <a:p>
            <a:pPr>
              <a:lnSpc>
                <a:spcPct val="90000"/>
              </a:lnSpc>
            </a:pPr>
            <a:r>
              <a:rPr lang="en-US" sz="4800" b="1" dirty="0">
                <a:ln w="6600">
                  <a:noFill/>
                  <a:prstDash val="solid"/>
                </a:ln>
                <a:effectLst/>
                <a:latin typeface="+mn-lt"/>
              </a:rPr>
              <a:t>In What Sense Was the Love-Command </a:t>
            </a:r>
            <a:r>
              <a:rPr lang="en-US" sz="4800" b="1" i="1" dirty="0">
                <a:ln w="6600">
                  <a:noFill/>
                  <a:prstDash val="solid"/>
                </a:ln>
                <a:effectLst/>
                <a:latin typeface="+mn-lt"/>
              </a:rPr>
              <a:t>Old</a:t>
            </a:r>
            <a:r>
              <a:rPr lang="en-US" sz="4800" b="1" dirty="0">
                <a:ln w="6600">
                  <a:noFill/>
                  <a:prstDash val="solid"/>
                </a:ln>
                <a:effectLst/>
                <a:latin typeface="+mn-lt"/>
              </a:rPr>
              <a:t>?</a:t>
            </a: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565861"/>
            <a:ext cx="8229600" cy="5292138"/>
          </a:xfrm>
        </p:spPr>
        <p:txBody>
          <a:bodyPr>
            <a:normAutofit fontScale="92500" lnSpcReduction="10000"/>
          </a:bodyPr>
          <a:lstStyle/>
          <a:p>
            <a:r>
              <a:rPr lang="en-US" altLang="en-US" sz="3200" dirty="0"/>
              <a:t>It was "</a:t>
            </a:r>
            <a:r>
              <a:rPr lang="en-US" altLang="en-US" sz="3200" i="1" dirty="0">
                <a:solidFill>
                  <a:srgbClr val="0000FF"/>
                </a:solidFill>
                <a:latin typeface="Cambria" panose="02040503050406030204" pitchFamily="18" charset="0"/>
                <a:ea typeface="Cambria" panose="02040503050406030204" pitchFamily="18" charset="0"/>
              </a:rPr>
              <a:t>old</a:t>
            </a:r>
            <a:r>
              <a:rPr lang="en-US" altLang="en-US" sz="3200" dirty="0"/>
              <a:t>" in that John's readers have had it “</a:t>
            </a:r>
            <a:r>
              <a:rPr lang="en-US" altLang="en-US" sz="3200" i="1" dirty="0">
                <a:solidFill>
                  <a:srgbClr val="0000FF"/>
                </a:solidFill>
                <a:latin typeface="Cambria" panose="02040503050406030204" pitchFamily="18" charset="0"/>
                <a:ea typeface="Cambria" panose="02040503050406030204" pitchFamily="18" charset="0"/>
              </a:rPr>
              <a:t>from the beginning</a:t>
            </a:r>
            <a:r>
              <a:rPr lang="en-US" altLang="en-US" sz="3200" dirty="0"/>
              <a:t>” (2:7). </a:t>
            </a:r>
          </a:p>
          <a:p>
            <a:pPr lvl="1"/>
            <a:r>
              <a:rPr lang="en-US" altLang="en-US" sz="2800" dirty="0"/>
              <a:t>For John’s </a:t>
            </a:r>
            <a:r>
              <a:rPr lang="en-US" altLang="en-US" sz="2800" b="1" i="1" dirty="0"/>
              <a:t>older</a:t>
            </a:r>
            <a:r>
              <a:rPr lang="en-US" altLang="en-US" sz="2800" dirty="0"/>
              <a:t> readers this might date back to the time when Christ lived on earth and gave the command. </a:t>
            </a:r>
          </a:p>
          <a:p>
            <a:pPr lvl="1"/>
            <a:r>
              <a:rPr lang="en-US" altLang="en-US" sz="2800" dirty="0"/>
              <a:t>For John’s </a:t>
            </a:r>
            <a:r>
              <a:rPr lang="en-US" altLang="en-US" sz="2800" b="1" i="1" dirty="0"/>
              <a:t>younger</a:t>
            </a:r>
            <a:r>
              <a:rPr lang="en-US" altLang="en-US" sz="2800" dirty="0"/>
              <a:t> readers, the "</a:t>
            </a:r>
            <a:r>
              <a:rPr lang="en-US" altLang="en-US" sz="2800" i="1" dirty="0">
                <a:solidFill>
                  <a:srgbClr val="0000FF"/>
                </a:solidFill>
                <a:latin typeface="Cambria" panose="02040503050406030204" pitchFamily="18" charset="0"/>
                <a:ea typeface="Cambria" panose="02040503050406030204" pitchFamily="18" charset="0"/>
              </a:rPr>
              <a:t>beginning</a:t>
            </a:r>
            <a:r>
              <a:rPr lang="en-US" altLang="en-US" sz="2800" dirty="0"/>
              <a:t>" may refer to the beginning of their walk as Christians, when they were first taught, the Gospel. </a:t>
            </a:r>
          </a:p>
          <a:p>
            <a:r>
              <a:rPr lang="en-US" altLang="en-US" sz="3200" dirty="0"/>
              <a:t>John </a:t>
            </a:r>
            <a:r>
              <a:rPr lang="en-US" altLang="en-US" sz="3200" b="1" i="1" dirty="0"/>
              <a:t>may</a:t>
            </a:r>
            <a:r>
              <a:rPr lang="en-US" altLang="en-US" sz="3200" dirty="0"/>
              <a:t> be making the point that Christ's love-command was much older than the newer teaching of the Gnostics – which </a:t>
            </a:r>
            <a:r>
              <a:rPr lang="en-US" altLang="en-US" sz="3200" b="1" i="1" dirty="0"/>
              <a:t>denied</a:t>
            </a:r>
            <a:r>
              <a:rPr lang="en-US" altLang="en-US" sz="3200" dirty="0"/>
              <a:t> the necessity of brotherly love. </a:t>
            </a:r>
          </a:p>
        </p:txBody>
      </p:sp>
    </p:spTree>
    <p:extLst>
      <p:ext uri="{BB962C8B-B14F-4D97-AF65-F5344CB8AC3E}">
        <p14:creationId xmlns:p14="http://schemas.microsoft.com/office/powerpoint/2010/main" val="31343384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424580"/>
          </a:xfrm>
        </p:spPr>
        <p:txBody>
          <a:bodyPr vert="horz" lIns="91440" tIns="45720" rIns="91440" bIns="45720" rtlCol="0" anchor="ctr">
            <a:noAutofit/>
          </a:bodyPr>
          <a:lstStyle/>
          <a:p>
            <a:pPr>
              <a:lnSpc>
                <a:spcPct val="90000"/>
              </a:lnSpc>
            </a:pPr>
            <a:r>
              <a:rPr lang="en-US" sz="4800" b="1" dirty="0">
                <a:ln w="6600">
                  <a:noFill/>
                  <a:prstDash val="solid"/>
                </a:ln>
              </a:rPr>
              <a:t>In What Sense Was the Love-Command </a:t>
            </a:r>
            <a:r>
              <a:rPr lang="en-US" sz="4800" b="1" i="1" dirty="0">
                <a:ln w="6600">
                  <a:noFill/>
                  <a:prstDash val="solid"/>
                </a:ln>
                <a:effectLst/>
                <a:latin typeface="+mn-lt"/>
              </a:rPr>
              <a:t>New</a:t>
            </a:r>
            <a:r>
              <a:rPr lang="en-US" sz="4800" b="1" dirty="0">
                <a:ln w="6600">
                  <a:noFill/>
                  <a:prstDash val="solid"/>
                </a:ln>
                <a:effectLst/>
                <a:latin typeface="+mn-lt"/>
              </a:rPr>
              <a:t>?</a:t>
            </a: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636500"/>
            <a:ext cx="8229600" cy="5221499"/>
          </a:xfrm>
        </p:spPr>
        <p:txBody>
          <a:bodyPr>
            <a:normAutofit lnSpcReduction="10000"/>
          </a:bodyPr>
          <a:lstStyle/>
          <a:p>
            <a:pPr>
              <a:lnSpc>
                <a:spcPct val="80000"/>
              </a:lnSpc>
            </a:pPr>
            <a:r>
              <a:rPr lang="en-US" altLang="en-US" sz="2800" dirty="0"/>
              <a:t>The law of love became the basic law of the new age, which Jesus inaugurated when He established the </a:t>
            </a:r>
            <a:r>
              <a:rPr lang="en-US" altLang="en-US" sz="2800" b="1" i="1" dirty="0"/>
              <a:t>New Covenant</a:t>
            </a:r>
            <a:r>
              <a:rPr lang="en-US" altLang="en-US" sz="2800" dirty="0"/>
              <a:t>. </a:t>
            </a:r>
          </a:p>
          <a:p>
            <a:pPr>
              <a:lnSpc>
                <a:spcPct val="80000"/>
              </a:lnSpc>
            </a:pPr>
            <a:r>
              <a:rPr lang="en-US" altLang="en-US" sz="2800" b="1" i="1" dirty="0"/>
              <a:t>Part </a:t>
            </a:r>
            <a:r>
              <a:rPr lang="en-US" altLang="en-US" sz="2800" dirty="0"/>
              <a:t>of what made the love command as given by Jesus </a:t>
            </a:r>
            <a:r>
              <a:rPr lang="en-US" altLang="en-US" sz="2800" b="1" i="1" dirty="0"/>
              <a:t>new</a:t>
            </a:r>
            <a:r>
              <a:rPr lang="en-US" altLang="en-US" sz="2800" dirty="0"/>
              <a:t>, wa</a:t>
            </a:r>
            <a:r>
              <a:rPr lang="en-US" altLang="en-US" dirty="0"/>
              <a:t>s </a:t>
            </a:r>
            <a:r>
              <a:rPr lang="en-US" altLang="en-US" sz="2800" dirty="0"/>
              <a:t>that Jesus made </a:t>
            </a:r>
            <a:r>
              <a:rPr lang="en-US" altLang="en-US" b="1" i="1" dirty="0"/>
              <a:t>His own love </a:t>
            </a:r>
            <a:r>
              <a:rPr lang="en-US" altLang="en-US" sz="2800" dirty="0"/>
              <a:t>for the disciples </a:t>
            </a:r>
            <a:r>
              <a:rPr lang="en-US" altLang="en-US" b="1" i="1" dirty="0"/>
              <a:t>the standard </a:t>
            </a:r>
            <a:r>
              <a:rPr lang="en-US" altLang="en-US" sz="2800" dirty="0"/>
              <a:t>by which they were to love one another: </a:t>
            </a:r>
          </a:p>
          <a:p>
            <a:pPr lvl="1">
              <a:lnSpc>
                <a:spcPct val="80000"/>
              </a:lnSpc>
            </a:pPr>
            <a:r>
              <a:rPr lang="en-US" altLang="en-US" b="1" dirty="0">
                <a:latin typeface="Calibri" panose="020F0502020204030204" pitchFamily="34" charset="0"/>
                <a:cs typeface="Calibri" panose="020F0502020204030204" pitchFamily="34" charset="0"/>
              </a:rPr>
              <a:t>John 13:34b – </a:t>
            </a:r>
            <a:r>
              <a:rPr lang="en-US" b="0" i="1" u="none" strike="noStrike" baseline="0" dirty="0">
                <a:solidFill>
                  <a:srgbClr val="0000FF"/>
                </a:solidFill>
                <a:latin typeface="Cambria" panose="02040503050406030204" pitchFamily="18" charset="0"/>
                <a:ea typeface="Cambria" panose="02040503050406030204" pitchFamily="18" charset="0"/>
              </a:rPr>
              <a:t>A </a:t>
            </a:r>
            <a:r>
              <a:rPr lang="en-US" b="1" i="1" u="none" strike="noStrike" baseline="0" dirty="0">
                <a:solidFill>
                  <a:srgbClr val="0000FF"/>
                </a:solidFill>
                <a:latin typeface="Cambria" panose="02040503050406030204" pitchFamily="18" charset="0"/>
                <a:ea typeface="Cambria" panose="02040503050406030204" pitchFamily="18" charset="0"/>
              </a:rPr>
              <a:t>new </a:t>
            </a:r>
            <a:r>
              <a:rPr lang="en-US" b="0" i="1" u="none" strike="noStrike" baseline="0" dirty="0">
                <a:solidFill>
                  <a:srgbClr val="0000FF"/>
                </a:solidFill>
                <a:latin typeface="Cambria" panose="02040503050406030204" pitchFamily="18" charset="0"/>
                <a:ea typeface="Cambria" panose="02040503050406030204" pitchFamily="18" charset="0"/>
              </a:rPr>
              <a:t>commandment I give to you, that you love one another: </a:t>
            </a:r>
            <a:r>
              <a:rPr lang="en-US" b="1" i="1" u="none" strike="noStrike" baseline="0" dirty="0">
                <a:solidFill>
                  <a:srgbClr val="0000FF"/>
                </a:solidFill>
                <a:latin typeface="Cambria" panose="02040503050406030204" pitchFamily="18" charset="0"/>
                <a:ea typeface="Cambria" panose="02040503050406030204" pitchFamily="18" charset="0"/>
              </a:rPr>
              <a:t>just as I [Jesus] have loved you</a:t>
            </a:r>
            <a:r>
              <a:rPr lang="en-US" b="0" i="1" u="none" strike="noStrike" baseline="0" dirty="0">
                <a:solidFill>
                  <a:srgbClr val="0000FF"/>
                </a:solidFill>
                <a:latin typeface="Cambria" panose="02040503050406030204" pitchFamily="18" charset="0"/>
                <a:ea typeface="Cambria" panose="02040503050406030204" pitchFamily="18" charset="0"/>
              </a:rPr>
              <a:t>, you also are to love one another.</a:t>
            </a:r>
            <a:endParaRPr lang="en-US" altLang="en-US" b="1" i="1" dirty="0">
              <a:solidFill>
                <a:srgbClr val="0000FF"/>
              </a:solidFill>
              <a:latin typeface="Cambria" panose="02040503050406030204" pitchFamily="18" charset="0"/>
              <a:ea typeface="Cambria" panose="02040503050406030204" pitchFamily="18" charset="0"/>
            </a:endParaRPr>
          </a:p>
          <a:p>
            <a:pPr>
              <a:lnSpc>
                <a:spcPct val="80000"/>
              </a:lnSpc>
            </a:pPr>
            <a:r>
              <a:rPr lang="en-US" altLang="en-US" sz="2800" dirty="0"/>
              <a:t>Compare this with the Old Covenant command where the standard was to love your neighbor </a:t>
            </a:r>
            <a:r>
              <a:rPr lang="en-US" altLang="en-US" sz="2800" b="1" i="1" dirty="0"/>
              <a:t>as yourself</a:t>
            </a:r>
            <a:r>
              <a:rPr lang="en-US" altLang="en-US" sz="2800" dirty="0"/>
              <a:t>:</a:t>
            </a:r>
          </a:p>
          <a:p>
            <a:pPr lvl="1">
              <a:lnSpc>
                <a:spcPct val="80000"/>
              </a:lnSpc>
            </a:pPr>
            <a:r>
              <a:rPr lang="en-US" altLang="en-US" b="1" dirty="0"/>
              <a:t>Leviticus 19:18 - </a:t>
            </a:r>
            <a:r>
              <a:rPr lang="en-US" i="1" dirty="0">
                <a:solidFill>
                  <a:srgbClr val="0000FF"/>
                </a:solidFill>
                <a:latin typeface="Cambria" panose="02040503050406030204" pitchFamily="18" charset="0"/>
                <a:ea typeface="Cambria" panose="02040503050406030204" pitchFamily="18" charset="0"/>
              </a:rPr>
              <a:t>You shall not take vengeance or bear a grudge against the sons of your own people, but you shall </a:t>
            </a:r>
            <a:r>
              <a:rPr lang="en-US" b="1" i="1" dirty="0">
                <a:solidFill>
                  <a:srgbClr val="0000FF"/>
                </a:solidFill>
                <a:latin typeface="Cambria" panose="02040503050406030204" pitchFamily="18" charset="0"/>
                <a:ea typeface="Cambria" panose="02040503050406030204" pitchFamily="18" charset="0"/>
              </a:rPr>
              <a:t>love your neighbor as yourself</a:t>
            </a:r>
            <a:r>
              <a:rPr lang="en-US" i="1" dirty="0">
                <a:solidFill>
                  <a:srgbClr val="0000FF"/>
                </a:solidFill>
                <a:latin typeface="Cambria" panose="02040503050406030204" pitchFamily="18" charset="0"/>
                <a:ea typeface="Cambria" panose="02040503050406030204" pitchFamily="18" charset="0"/>
              </a:rPr>
              <a:t>: I am the LORD. </a:t>
            </a:r>
            <a:endParaRPr lang="en-US" altLang="en-US" i="1" dirty="0">
              <a:solidFill>
                <a:srgbClr val="00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64515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501316" y="1"/>
            <a:ext cx="8053137" cy="1781706"/>
          </a:xfrm>
        </p:spPr>
        <p:txBody>
          <a:bodyPr/>
          <a:lstStyle/>
          <a:p>
            <a:pPr algn="l"/>
            <a:r>
              <a:rPr lang="en-US" altLang="en-US" sz="2800" dirty="0">
                <a:latin typeface="Calibri" panose="020F0502020204030204" pitchFamily="34" charset="0"/>
                <a:cs typeface="Calibri" panose="020F0502020204030204" pitchFamily="34" charset="0"/>
              </a:rPr>
              <a:t>John tells us that the “</a:t>
            </a:r>
            <a:r>
              <a:rPr lang="en-US" altLang="en-US" sz="2800" i="1" dirty="0">
                <a:solidFill>
                  <a:srgbClr val="0000FF"/>
                </a:solidFill>
                <a:latin typeface="Cambria" panose="02040503050406030204" pitchFamily="18" charset="0"/>
                <a:ea typeface="Cambria" panose="02040503050406030204" pitchFamily="18" charset="0"/>
                <a:cs typeface="Calibri" panose="020F0502020204030204" pitchFamily="34" charset="0"/>
              </a:rPr>
              <a:t>old</a:t>
            </a:r>
            <a:r>
              <a:rPr lang="en-US" altLang="en-US" sz="2800" dirty="0">
                <a:latin typeface="Calibri" panose="020F0502020204030204" pitchFamily="34" charset="0"/>
                <a:cs typeface="Calibri" panose="020F0502020204030204" pitchFamily="34" charset="0"/>
              </a:rPr>
              <a:t>” command to love the brothers is “</a:t>
            </a:r>
            <a:r>
              <a:rPr lang="en-US" altLang="en-US" sz="2800" i="1" dirty="0">
                <a:solidFill>
                  <a:srgbClr val="0000FF"/>
                </a:solidFill>
                <a:latin typeface="Cambria" panose="02040503050406030204" pitchFamily="18" charset="0"/>
                <a:ea typeface="Cambria" panose="02040503050406030204" pitchFamily="18" charset="0"/>
                <a:cs typeface="Calibri" panose="020F0502020204030204" pitchFamily="34" charset="0"/>
              </a:rPr>
              <a:t>new</a:t>
            </a:r>
            <a:r>
              <a:rPr lang="en-US" altLang="en-US" sz="2800" dirty="0">
                <a:latin typeface="Calibri" panose="020F0502020204030204" pitchFamily="34" charset="0"/>
                <a:cs typeface="Calibri" panose="020F0502020204030204" pitchFamily="34" charset="0"/>
              </a:rPr>
              <a:t>” </a:t>
            </a:r>
            <a:r>
              <a:rPr lang="en-US" altLang="en-US" sz="2800" b="1" i="1" dirty="0">
                <a:latin typeface="Calibri" panose="020F0502020204030204" pitchFamily="34" charset="0"/>
                <a:cs typeface="Calibri" panose="020F0502020204030204" pitchFamily="34" charset="0"/>
              </a:rPr>
              <a:t>because</a:t>
            </a:r>
            <a:r>
              <a:rPr lang="en-US" altLang="en-US" sz="2800" dirty="0">
                <a:latin typeface="Calibri" panose="020F0502020204030204" pitchFamily="34" charset="0"/>
                <a:cs typeface="Calibri" panose="020F0502020204030204" pitchFamily="34" charset="0"/>
              </a:rPr>
              <a:t> it belongs to the </a:t>
            </a:r>
            <a:r>
              <a:rPr lang="en-US" altLang="en-US" sz="2800" b="1" i="1" dirty="0">
                <a:latin typeface="Calibri" panose="020F0502020204030204" pitchFamily="34" charset="0"/>
                <a:cs typeface="Calibri" panose="020F0502020204030204" pitchFamily="34" charset="0"/>
              </a:rPr>
              <a:t>new age</a:t>
            </a:r>
            <a:r>
              <a:rPr lang="en-US" altLang="en-US" sz="2800" dirty="0">
                <a:latin typeface="Calibri" panose="020F0502020204030204" pitchFamily="34" charset="0"/>
                <a:cs typeface="Calibri" panose="020F0502020204030204" pitchFamily="34" charset="0"/>
              </a:rPr>
              <a:t> which has been ushered in by the shining of Jesus as the </a:t>
            </a:r>
            <a:r>
              <a:rPr lang="en-US" altLang="en-US" sz="2800" b="1" i="1" dirty="0">
                <a:latin typeface="Calibri" panose="020F0502020204030204" pitchFamily="34" charset="0"/>
                <a:cs typeface="Calibri" panose="020F0502020204030204" pitchFamily="34" charset="0"/>
              </a:rPr>
              <a:t>true light</a:t>
            </a:r>
            <a:r>
              <a:rPr lang="en-US" altLang="en-US" sz="2800" dirty="0">
                <a:latin typeface="Calibri" panose="020F0502020204030204" pitchFamily="34" charset="0"/>
                <a:cs typeface="Calibri" panose="020F0502020204030204" pitchFamily="34" charset="0"/>
              </a:rPr>
              <a:t>.</a:t>
            </a:r>
            <a:endParaRPr lang="en-US" altLang="en-US" sz="4800" b="1"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781707"/>
            <a:ext cx="8213902" cy="5076293"/>
          </a:xfrm>
          <a:effectLst/>
        </p:spPr>
        <p:txBody>
          <a:bodyPr>
            <a:normAutofit fontScale="92500" lnSpcReduction="10000"/>
          </a:bodyPr>
          <a:lstStyle/>
          <a:p>
            <a:pPr algn="l" rtl="0"/>
            <a:r>
              <a:rPr lang="en-US" sz="2800" i="1" baseline="30000" dirty="0">
                <a:latin typeface="Cambria" panose="02040503050406030204" pitchFamily="18" charset="0"/>
                <a:ea typeface="Cambria" panose="02040503050406030204" pitchFamily="18" charset="0"/>
              </a:rPr>
              <a:t>7</a:t>
            </a:r>
            <a:r>
              <a:rPr lang="en-US" sz="2800" i="1" dirty="0">
                <a:solidFill>
                  <a:srgbClr val="0000FF"/>
                </a:solidFill>
                <a:latin typeface="Cambria" panose="02040503050406030204" pitchFamily="18" charset="0"/>
                <a:ea typeface="Cambria" panose="02040503050406030204" pitchFamily="18" charset="0"/>
              </a:rPr>
              <a:t> Beloved, I am writing you no new commandment, but an old commandment that you had from the beginning. The old commandment is the word that you have heard. </a:t>
            </a:r>
            <a:r>
              <a:rPr lang="en-US" sz="2800" i="1" baseline="30000" dirty="0">
                <a:latin typeface="Cambria" panose="02040503050406030204" pitchFamily="18" charset="0"/>
                <a:ea typeface="Cambria" panose="02040503050406030204" pitchFamily="18" charset="0"/>
              </a:rPr>
              <a:t>8</a:t>
            </a:r>
            <a:r>
              <a:rPr lang="en-US" sz="2800" i="1" dirty="0">
                <a:solidFill>
                  <a:srgbClr val="0000FF"/>
                </a:solidFill>
                <a:latin typeface="Cambria" panose="02040503050406030204" pitchFamily="18" charset="0"/>
                <a:ea typeface="Cambria" panose="02040503050406030204" pitchFamily="18" charset="0"/>
              </a:rPr>
              <a:t> At the same time, </a:t>
            </a:r>
            <a:r>
              <a:rPr lang="en-US" sz="2800" i="1" dirty="0">
                <a:solidFill>
                  <a:srgbClr val="FF0000"/>
                </a:solidFill>
                <a:latin typeface="Cambria" panose="02040503050406030204" pitchFamily="18" charset="0"/>
                <a:ea typeface="Cambria" panose="02040503050406030204" pitchFamily="18" charset="0"/>
              </a:rPr>
              <a:t>it is a </a:t>
            </a:r>
            <a:r>
              <a:rPr lang="en-US" sz="2800" b="1" i="1" dirty="0">
                <a:solidFill>
                  <a:srgbClr val="FF0000"/>
                </a:solidFill>
                <a:latin typeface="Cambria" panose="02040503050406030204" pitchFamily="18" charset="0"/>
                <a:ea typeface="Cambria" panose="02040503050406030204" pitchFamily="18" charset="0"/>
              </a:rPr>
              <a:t>new commandment </a:t>
            </a:r>
            <a:r>
              <a:rPr lang="en-US" sz="2800" i="1" dirty="0">
                <a:solidFill>
                  <a:srgbClr val="FF0000"/>
                </a:solidFill>
                <a:latin typeface="Cambria" panose="02040503050406030204" pitchFamily="18" charset="0"/>
                <a:ea typeface="Cambria" panose="02040503050406030204" pitchFamily="18" charset="0"/>
              </a:rPr>
              <a:t>that I am writing to you</a:t>
            </a:r>
            <a:r>
              <a:rPr lang="en-US" sz="2800" i="1" dirty="0">
                <a:solidFill>
                  <a:srgbClr val="0000FF"/>
                </a:solidFill>
                <a:latin typeface="Cambria" panose="02040503050406030204" pitchFamily="18" charset="0"/>
                <a:ea typeface="Cambria" panose="02040503050406030204" pitchFamily="18" charset="0"/>
              </a:rPr>
              <a:t>, which is true in him and in you, </a:t>
            </a:r>
            <a:r>
              <a:rPr lang="en-US" sz="2800" b="1" i="1" dirty="0">
                <a:solidFill>
                  <a:srgbClr val="FF0000"/>
                </a:solidFill>
                <a:latin typeface="Cambria" panose="02040503050406030204" pitchFamily="18" charset="0"/>
                <a:ea typeface="Cambria" panose="02040503050406030204" pitchFamily="18" charset="0"/>
              </a:rPr>
              <a:t>because</a:t>
            </a:r>
            <a:r>
              <a:rPr lang="en-US" sz="2800" i="1" dirty="0">
                <a:solidFill>
                  <a:srgbClr val="FF0000"/>
                </a:solidFill>
                <a:latin typeface="Cambria" panose="02040503050406030204" pitchFamily="18" charset="0"/>
                <a:ea typeface="Cambria" panose="02040503050406030204" pitchFamily="18" charset="0"/>
              </a:rPr>
              <a:t> the darkness is passing away and the true light is already shining. </a:t>
            </a:r>
            <a:r>
              <a:rPr lang="en-US" sz="2800" i="1" baseline="30000" dirty="0">
                <a:latin typeface="Cambria" panose="02040503050406030204" pitchFamily="18" charset="0"/>
                <a:ea typeface="Cambria" panose="02040503050406030204" pitchFamily="18" charset="0"/>
              </a:rPr>
              <a:t>9</a:t>
            </a:r>
            <a:r>
              <a:rPr lang="en-US" sz="2800" i="1" dirty="0">
                <a:solidFill>
                  <a:srgbClr val="0000FF"/>
                </a:solidFill>
                <a:latin typeface="Cambria" panose="02040503050406030204" pitchFamily="18" charset="0"/>
                <a:ea typeface="Cambria" panose="02040503050406030204" pitchFamily="18" charset="0"/>
              </a:rPr>
              <a:t> Whoever says he is in the light and hates his brother is still in darkness. </a:t>
            </a:r>
            <a:r>
              <a:rPr lang="en-US" sz="2800" i="1" baseline="30000" dirty="0">
                <a:latin typeface="Cambria" panose="02040503050406030204" pitchFamily="18" charset="0"/>
                <a:ea typeface="Cambria" panose="02040503050406030204" pitchFamily="18" charset="0"/>
              </a:rPr>
              <a:t>10</a:t>
            </a:r>
            <a:r>
              <a:rPr lang="en-US" sz="2800" i="1" dirty="0">
                <a:solidFill>
                  <a:srgbClr val="0000FF"/>
                </a:solidFill>
                <a:latin typeface="Cambria" panose="02040503050406030204" pitchFamily="18" charset="0"/>
                <a:ea typeface="Cambria" panose="02040503050406030204" pitchFamily="18" charset="0"/>
              </a:rPr>
              <a:t> Whoever loves his brother abides in the light, and in him there is no cause for stumbling. </a:t>
            </a:r>
            <a:r>
              <a:rPr lang="en-US" sz="2800" i="1" baseline="30000" dirty="0">
                <a:latin typeface="Cambria" panose="02040503050406030204" pitchFamily="18" charset="0"/>
                <a:ea typeface="Cambria" panose="02040503050406030204" pitchFamily="18" charset="0"/>
              </a:rPr>
              <a:t>11</a:t>
            </a:r>
            <a:r>
              <a:rPr lang="en-US" sz="2800" i="1" dirty="0">
                <a:solidFill>
                  <a:srgbClr val="0000FF"/>
                </a:solidFill>
                <a:latin typeface="Cambria" panose="02040503050406030204" pitchFamily="18" charset="0"/>
                <a:ea typeface="Cambria" panose="02040503050406030204" pitchFamily="18" charset="0"/>
              </a:rPr>
              <a:t> But whoever hates his brother is in the darkness and walks in the darkness, and does not know where he is going, because the darkness has blinded his eyes. </a:t>
            </a:r>
            <a:r>
              <a:rPr lang="en-US" sz="2800" dirty="0">
                <a:solidFill>
                  <a:schemeClr val="tx1"/>
                </a:solidFill>
                <a:latin typeface="Calibri" panose="020F0502020204030204" pitchFamily="34" charset="0"/>
                <a:ea typeface="Cambria" panose="02040503050406030204" pitchFamily="18" charset="0"/>
                <a:cs typeface="Calibri" panose="020F0502020204030204" pitchFamily="34" charset="0"/>
              </a:rPr>
              <a:t>(1 John 2:7-11)</a:t>
            </a:r>
            <a:endParaRPr lang="en-US" altLang="en-US" sz="2800" dirty="0">
              <a:solidFill>
                <a:schemeClr val="tx1"/>
              </a:solidFill>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7153206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2019"/>
          </a:xfrm>
        </p:spPr>
        <p:txBody>
          <a:bodyPr vert="horz" lIns="91440" tIns="45720" rIns="91440" bIns="45720" rtlCol="0" anchor="ctr">
            <a:noAutofit/>
          </a:bodyPr>
          <a:lstStyle/>
          <a:p>
            <a:pPr>
              <a:lnSpc>
                <a:spcPct val="90000"/>
              </a:lnSpc>
            </a:pPr>
            <a:r>
              <a:rPr lang="en-US" sz="3600" i="1" dirty="0">
                <a:solidFill>
                  <a:srgbClr val="0000FF"/>
                </a:solidFill>
                <a:latin typeface="Cambria" panose="02040503050406030204" pitchFamily="18" charset="0"/>
                <a:ea typeface="Cambria" panose="02040503050406030204" pitchFamily="18" charset="0"/>
              </a:rPr>
              <a:t>…because the </a:t>
            </a:r>
            <a:r>
              <a:rPr lang="en-US" sz="3600" b="1" i="1" dirty="0">
                <a:solidFill>
                  <a:srgbClr val="0000FF"/>
                </a:solidFill>
                <a:latin typeface="Cambria" panose="02040503050406030204" pitchFamily="18" charset="0"/>
                <a:ea typeface="Cambria" panose="02040503050406030204" pitchFamily="18" charset="0"/>
              </a:rPr>
              <a:t>darkness</a:t>
            </a:r>
            <a:r>
              <a:rPr lang="en-US" sz="3600" i="1" dirty="0">
                <a:solidFill>
                  <a:srgbClr val="0000FF"/>
                </a:solidFill>
                <a:latin typeface="Cambria" panose="02040503050406030204" pitchFamily="18" charset="0"/>
                <a:ea typeface="Cambria" panose="02040503050406030204" pitchFamily="18" charset="0"/>
              </a:rPr>
              <a:t> is passing away and the </a:t>
            </a:r>
            <a:r>
              <a:rPr lang="en-US" sz="3600" b="1" i="1" dirty="0">
                <a:solidFill>
                  <a:srgbClr val="0000FF"/>
                </a:solidFill>
                <a:latin typeface="Cambria" panose="02040503050406030204" pitchFamily="18" charset="0"/>
                <a:ea typeface="Cambria" panose="02040503050406030204" pitchFamily="18" charset="0"/>
              </a:rPr>
              <a:t>true light </a:t>
            </a:r>
            <a:r>
              <a:rPr lang="en-US" sz="3600" i="1" dirty="0">
                <a:solidFill>
                  <a:srgbClr val="0000FF"/>
                </a:solidFill>
                <a:latin typeface="Cambria" panose="02040503050406030204" pitchFamily="18" charset="0"/>
                <a:ea typeface="Cambria" panose="02040503050406030204" pitchFamily="18" charset="0"/>
              </a:rPr>
              <a:t>is already shining </a:t>
            </a:r>
            <a:r>
              <a:rPr lang="en-US" sz="3600" dirty="0">
                <a:ea typeface="Cambria" panose="02040503050406030204" pitchFamily="18" charset="0"/>
              </a:rPr>
              <a:t>(1 John 2:8b)</a:t>
            </a:r>
            <a:endParaRPr lang="en-US" sz="36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85188"/>
            <a:ext cx="8229600" cy="5672811"/>
          </a:xfrm>
        </p:spPr>
        <p:txBody>
          <a:bodyPr>
            <a:normAutofit/>
          </a:bodyPr>
          <a:lstStyle/>
          <a:p>
            <a:pPr>
              <a:lnSpc>
                <a:spcPct val="80000"/>
              </a:lnSpc>
            </a:pPr>
            <a:r>
              <a:rPr lang="en-US" altLang="en-US" sz="2800" i="1" dirty="0">
                <a:latin typeface="Cambria" panose="02040503050406030204" pitchFamily="18" charset="0"/>
                <a:ea typeface="Cambria" panose="02040503050406030204" pitchFamily="18" charset="0"/>
              </a:rPr>
              <a:t>The “</a:t>
            </a:r>
            <a:r>
              <a:rPr lang="en-US" sz="2800" i="1" dirty="0">
                <a:solidFill>
                  <a:srgbClr val="0000FF"/>
                </a:solidFill>
                <a:latin typeface="Cambria" panose="02040503050406030204" pitchFamily="18" charset="0"/>
                <a:ea typeface="Cambria" panose="02040503050406030204" pitchFamily="18" charset="0"/>
              </a:rPr>
              <a:t>darkness</a:t>
            </a:r>
            <a:r>
              <a:rPr lang="en-US" altLang="en-US" sz="2800" i="1" dirty="0">
                <a:latin typeface="Cambria" panose="02040503050406030204" pitchFamily="18" charset="0"/>
                <a:ea typeface="Cambria" panose="02040503050406030204" pitchFamily="18" charset="0"/>
              </a:rPr>
              <a:t>” is the present age or the “</a:t>
            </a:r>
            <a:r>
              <a:rPr lang="en-US" altLang="en-US" i="1" dirty="0">
                <a:solidFill>
                  <a:srgbClr val="0000FF"/>
                </a:solidFill>
                <a:latin typeface="Cambria" panose="02040503050406030204" pitchFamily="18" charset="0"/>
                <a:ea typeface="Cambria" panose="02040503050406030204" pitchFamily="18" charset="0"/>
              </a:rPr>
              <a:t>world</a:t>
            </a:r>
            <a:r>
              <a:rPr lang="en-US" altLang="en-US" sz="2800" i="1" dirty="0">
                <a:latin typeface="Cambria" panose="02040503050406030204" pitchFamily="18" charset="0"/>
                <a:ea typeface="Cambria" panose="02040503050406030204" pitchFamily="18" charset="0"/>
              </a:rPr>
              <a:t>” which in 2:17 is also said to be passing away. </a:t>
            </a:r>
            <a:r>
              <a:rPr lang="en-US" altLang="en-US" sz="2800" dirty="0"/>
              <a:t>(Stott, p.93-94)</a:t>
            </a:r>
          </a:p>
          <a:p>
            <a:pPr>
              <a:lnSpc>
                <a:spcPct val="80000"/>
              </a:lnSpc>
            </a:pPr>
            <a:r>
              <a:rPr lang="en-US" altLang="en-US" sz="2800" i="1" dirty="0">
                <a:latin typeface="Cambria" panose="02040503050406030204" pitchFamily="18" charset="0"/>
                <a:ea typeface="Cambria" panose="02040503050406030204" pitchFamily="18" charset="0"/>
              </a:rPr>
              <a:t>The “</a:t>
            </a:r>
            <a:r>
              <a:rPr lang="en-US" altLang="en-US" i="1" dirty="0">
                <a:solidFill>
                  <a:srgbClr val="0000FF"/>
                </a:solidFill>
                <a:latin typeface="Cambria" panose="02040503050406030204" pitchFamily="18" charset="0"/>
                <a:ea typeface="Cambria" panose="02040503050406030204" pitchFamily="18" charset="0"/>
              </a:rPr>
              <a:t>true light</a:t>
            </a:r>
            <a:r>
              <a:rPr lang="en-US" altLang="en-US" sz="2800" i="1" dirty="0">
                <a:latin typeface="Cambria" panose="02040503050406030204" pitchFamily="18" charset="0"/>
                <a:ea typeface="Cambria" panose="02040503050406030204" pitchFamily="18" charset="0"/>
              </a:rPr>
              <a:t>” here is best understood to refer to Jesus Christ himself. In the Fourth Gospel, Jesus Christ is the true light coming into the world which the darkness cannot overcome. </a:t>
            </a:r>
            <a:r>
              <a:rPr lang="en-US" altLang="en-US" sz="2800" dirty="0"/>
              <a:t>(Kruse, p.84):</a:t>
            </a:r>
          </a:p>
          <a:p>
            <a:pPr lvl="1">
              <a:lnSpc>
                <a:spcPct val="80000"/>
              </a:lnSpc>
            </a:pPr>
            <a:r>
              <a:rPr lang="en-US" altLang="en-US" dirty="0"/>
              <a:t>John 1:4-5, 9 - </a:t>
            </a:r>
            <a:r>
              <a:rPr lang="en-US" i="1" u="none" strike="noStrike" baseline="0" dirty="0">
                <a:solidFill>
                  <a:srgbClr val="0000FF"/>
                </a:solidFill>
                <a:latin typeface="Cambria" panose="02040503050406030204" pitchFamily="18" charset="0"/>
                <a:ea typeface="Cambria" panose="02040503050406030204" pitchFamily="18" charset="0"/>
              </a:rPr>
              <a:t>In [Jesus] was life, and the life was the light of men. </a:t>
            </a:r>
            <a:r>
              <a:rPr lang="en-US" i="1" u="none" strike="noStrike" baseline="30000" dirty="0">
                <a:latin typeface="Cambria" panose="02040503050406030204" pitchFamily="18" charset="0"/>
                <a:ea typeface="Cambria" panose="02040503050406030204" pitchFamily="18" charset="0"/>
              </a:rPr>
              <a:t>5</a:t>
            </a:r>
            <a:r>
              <a:rPr lang="en-US" i="1" u="none" strike="noStrike" baseline="0" dirty="0">
                <a:solidFill>
                  <a:srgbClr val="0000FF"/>
                </a:solidFill>
                <a:latin typeface="Cambria" panose="02040503050406030204" pitchFamily="18" charset="0"/>
                <a:ea typeface="Cambria" panose="02040503050406030204" pitchFamily="18" charset="0"/>
              </a:rPr>
              <a:t> The light shines in the darkness, and the darkness has not overcome it…</a:t>
            </a:r>
            <a:r>
              <a:rPr lang="en-US" altLang="en-US" i="1" dirty="0">
                <a:solidFill>
                  <a:srgbClr val="0000FF"/>
                </a:solidFill>
                <a:latin typeface="Cambria" panose="02040503050406030204" pitchFamily="18" charset="0"/>
                <a:ea typeface="Cambria" panose="02040503050406030204" pitchFamily="18" charset="0"/>
              </a:rPr>
              <a:t> </a:t>
            </a:r>
            <a:r>
              <a:rPr lang="en-US" i="1" u="none" strike="noStrike" baseline="30000" dirty="0">
                <a:latin typeface="Cambria" panose="02040503050406030204" pitchFamily="18" charset="0"/>
                <a:ea typeface="Cambria" panose="02040503050406030204" pitchFamily="18" charset="0"/>
              </a:rPr>
              <a:t>9 </a:t>
            </a:r>
            <a:r>
              <a:rPr lang="en-US" i="1" u="none" strike="noStrike" baseline="0" dirty="0">
                <a:solidFill>
                  <a:srgbClr val="0000FF"/>
                </a:solidFill>
                <a:latin typeface="Cambria" panose="02040503050406030204" pitchFamily="18" charset="0"/>
                <a:ea typeface="Cambria" panose="02040503050406030204" pitchFamily="18" charset="0"/>
              </a:rPr>
              <a:t>The </a:t>
            </a:r>
            <a:r>
              <a:rPr lang="en-US" b="1" i="1" u="none" strike="noStrike" baseline="0" dirty="0">
                <a:solidFill>
                  <a:srgbClr val="0000FF"/>
                </a:solidFill>
                <a:latin typeface="Cambria" panose="02040503050406030204" pitchFamily="18" charset="0"/>
                <a:ea typeface="Cambria" panose="02040503050406030204" pitchFamily="18" charset="0"/>
              </a:rPr>
              <a:t>true light</a:t>
            </a:r>
            <a:r>
              <a:rPr lang="en-US" i="1" u="none" strike="noStrike" baseline="0" dirty="0">
                <a:solidFill>
                  <a:srgbClr val="0000FF"/>
                </a:solidFill>
                <a:latin typeface="Cambria" panose="02040503050406030204" pitchFamily="18" charset="0"/>
                <a:ea typeface="Cambria" panose="02040503050406030204" pitchFamily="18" charset="0"/>
              </a:rPr>
              <a:t>, which enlightens everyone, was coming into the world. </a:t>
            </a:r>
            <a:endParaRPr lang="en-US" altLang="en-US" i="1" dirty="0">
              <a:solidFill>
                <a:srgbClr val="0000FF"/>
              </a:solidFill>
              <a:latin typeface="Cambria" panose="02040503050406030204" pitchFamily="18" charset="0"/>
              <a:ea typeface="Cambria" panose="02040503050406030204" pitchFamily="18" charset="0"/>
            </a:endParaRPr>
          </a:p>
          <a:p>
            <a:pPr lvl="1">
              <a:lnSpc>
                <a:spcPct val="80000"/>
              </a:lnSpc>
            </a:pPr>
            <a:r>
              <a:rPr lang="en-US" altLang="en-US" dirty="0"/>
              <a:t>John 12:46 - </a:t>
            </a:r>
            <a:r>
              <a:rPr lang="en-US" i="1" dirty="0">
                <a:solidFill>
                  <a:srgbClr val="0000FF"/>
                </a:solidFill>
                <a:latin typeface="Cambria" panose="02040503050406030204" pitchFamily="18" charset="0"/>
                <a:ea typeface="Cambria" panose="02040503050406030204" pitchFamily="18" charset="0"/>
              </a:rPr>
              <a:t>I [Jesus] have come into the world as light, so that whoever believes in me may not remain in darkness.</a:t>
            </a:r>
          </a:p>
          <a:p>
            <a:pPr>
              <a:lnSpc>
                <a:spcPct val="80000"/>
              </a:lnSpc>
            </a:pPr>
            <a:r>
              <a:rPr lang="en-US" altLang="en-US" i="1" dirty="0">
                <a:latin typeface="Cambria" panose="02040503050406030204" pitchFamily="18" charset="0"/>
                <a:ea typeface="Cambria" panose="02040503050406030204" pitchFamily="18" charset="0"/>
              </a:rPr>
              <a:t>So the commandment remains new because it belongs to the new age which has been ushered in by the shining of the new light. </a:t>
            </a:r>
            <a:r>
              <a:rPr lang="en-US" altLang="en-US" dirty="0"/>
              <a:t>(Stott, p. 94)</a:t>
            </a:r>
          </a:p>
        </p:txBody>
      </p:sp>
    </p:spTree>
    <p:extLst>
      <p:ext uri="{BB962C8B-B14F-4D97-AF65-F5344CB8AC3E}">
        <p14:creationId xmlns:p14="http://schemas.microsoft.com/office/powerpoint/2010/main" val="2403016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501316" y="0"/>
            <a:ext cx="8053137" cy="2005401"/>
          </a:xfrm>
        </p:spPr>
        <p:txBody>
          <a:bodyPr anchor="t">
            <a:normAutofit fontScale="90000"/>
          </a:bodyPr>
          <a:lstStyle/>
          <a:p>
            <a:pPr algn="l"/>
            <a:r>
              <a:rPr lang="en-US" altLang="en-US" sz="3600" dirty="0">
                <a:latin typeface="Calibri" panose="020F0502020204030204" pitchFamily="34" charset="0"/>
                <a:cs typeface="Calibri" panose="020F0502020204030204" pitchFamily="34" charset="0"/>
              </a:rPr>
              <a:t>Next John shows how the love command is a </a:t>
            </a:r>
            <a:r>
              <a:rPr lang="en-US" altLang="en-US" sz="3600" b="1" i="1" dirty="0">
                <a:latin typeface="Calibri" panose="020F0502020204030204" pitchFamily="34" charset="0"/>
                <a:cs typeface="Calibri" panose="020F0502020204030204" pitchFamily="34" charset="0"/>
              </a:rPr>
              <a:t>test</a:t>
            </a:r>
            <a:r>
              <a:rPr lang="en-US" altLang="en-US" sz="3600" dirty="0">
                <a:latin typeface="Calibri" panose="020F0502020204030204" pitchFamily="34" charset="0"/>
                <a:cs typeface="Calibri" panose="020F0502020204030204" pitchFamily="34" charset="0"/>
              </a:rPr>
              <a:t> for whether a person is truly walking in the light. He begins by describing a person who </a:t>
            </a:r>
            <a:r>
              <a:rPr lang="en-US" altLang="en-US" sz="3600" b="1" i="1" dirty="0">
                <a:latin typeface="Calibri" panose="020F0502020204030204" pitchFamily="34" charset="0"/>
                <a:cs typeface="Calibri" panose="020F0502020204030204" pitchFamily="34" charset="0"/>
              </a:rPr>
              <a:t>fails</a:t>
            </a:r>
            <a:r>
              <a:rPr lang="en-US" altLang="en-US" sz="3600" dirty="0">
                <a:latin typeface="Calibri" panose="020F0502020204030204" pitchFamily="34" charset="0"/>
                <a:cs typeface="Calibri" panose="020F0502020204030204" pitchFamily="34" charset="0"/>
              </a:rPr>
              <a:t> the love test:</a:t>
            </a:r>
            <a:endParaRPr lang="en-US" altLang="en-US" sz="6000" b="1"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099588"/>
            <a:ext cx="8213902" cy="4758412"/>
          </a:xfrm>
          <a:effectLst/>
        </p:spPr>
        <p:txBody>
          <a:bodyPr>
            <a:normAutofit fontScale="92500" lnSpcReduction="10000"/>
          </a:bodyPr>
          <a:lstStyle/>
          <a:p>
            <a:pPr algn="l" rtl="0"/>
            <a:r>
              <a:rPr lang="en-US" sz="2800" i="1" baseline="30000" dirty="0">
                <a:latin typeface="Cambria" panose="02040503050406030204" pitchFamily="18" charset="0"/>
                <a:ea typeface="Cambria" panose="02040503050406030204" pitchFamily="18" charset="0"/>
              </a:rPr>
              <a:t>7</a:t>
            </a:r>
            <a:r>
              <a:rPr lang="en-US" sz="2800" i="1" dirty="0">
                <a:solidFill>
                  <a:srgbClr val="0000FF"/>
                </a:solidFill>
                <a:latin typeface="Cambria" panose="02040503050406030204" pitchFamily="18" charset="0"/>
                <a:ea typeface="Cambria" panose="02040503050406030204" pitchFamily="18" charset="0"/>
              </a:rPr>
              <a:t> Beloved, I am writing you no new commandment, but an old commandment that you had from the beginning. The old commandment is the word that you have heard. </a:t>
            </a:r>
            <a:r>
              <a:rPr lang="en-US" sz="2800" i="1" baseline="30000" dirty="0">
                <a:latin typeface="Cambria" panose="02040503050406030204" pitchFamily="18" charset="0"/>
                <a:ea typeface="Cambria" panose="02040503050406030204" pitchFamily="18" charset="0"/>
              </a:rPr>
              <a:t>8</a:t>
            </a:r>
            <a:r>
              <a:rPr lang="en-US" sz="2800" i="1" dirty="0">
                <a:solidFill>
                  <a:srgbClr val="0000FF"/>
                </a:solidFill>
                <a:latin typeface="Cambria" panose="02040503050406030204" pitchFamily="18" charset="0"/>
                <a:ea typeface="Cambria" panose="02040503050406030204" pitchFamily="18" charset="0"/>
              </a:rPr>
              <a:t> At the same time, it is a new commandment that I am writing to you, which is true in him and in you, because the darkness is passing away and the true light is already shining. </a:t>
            </a:r>
            <a:r>
              <a:rPr lang="en-US" sz="2800" i="1" baseline="30000" dirty="0">
                <a:latin typeface="Cambria" panose="02040503050406030204" pitchFamily="18" charset="0"/>
                <a:ea typeface="Cambria" panose="02040503050406030204" pitchFamily="18" charset="0"/>
              </a:rPr>
              <a:t>9</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Whoever says he is in the light and </a:t>
            </a:r>
            <a:r>
              <a:rPr lang="en-US" sz="2800" b="1" i="1" dirty="0">
                <a:solidFill>
                  <a:srgbClr val="FF0000"/>
                </a:solidFill>
                <a:latin typeface="Cambria" panose="02040503050406030204" pitchFamily="18" charset="0"/>
                <a:ea typeface="Cambria" panose="02040503050406030204" pitchFamily="18" charset="0"/>
              </a:rPr>
              <a:t>hates</a:t>
            </a:r>
            <a:r>
              <a:rPr lang="en-US" sz="2800" i="1" dirty="0">
                <a:solidFill>
                  <a:srgbClr val="FF0000"/>
                </a:solidFill>
                <a:latin typeface="Cambria" panose="02040503050406030204" pitchFamily="18" charset="0"/>
                <a:ea typeface="Cambria" panose="02040503050406030204" pitchFamily="18" charset="0"/>
              </a:rPr>
              <a:t> his brother is still in darkness.</a:t>
            </a:r>
            <a:r>
              <a:rPr lang="en-US" sz="2800" i="1" dirty="0">
                <a:solidFill>
                  <a:srgbClr val="0000FF"/>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10</a:t>
            </a:r>
            <a:r>
              <a:rPr lang="en-US" sz="2800" i="1" dirty="0">
                <a:solidFill>
                  <a:srgbClr val="0000FF"/>
                </a:solidFill>
                <a:latin typeface="Cambria" panose="02040503050406030204" pitchFamily="18" charset="0"/>
                <a:ea typeface="Cambria" panose="02040503050406030204" pitchFamily="18" charset="0"/>
              </a:rPr>
              <a:t> Whoever loves his brother abides in the light, and in him there is no cause for stumbling. </a:t>
            </a:r>
            <a:r>
              <a:rPr lang="en-US" sz="2800" i="1" baseline="30000" dirty="0">
                <a:latin typeface="Cambria" panose="02040503050406030204" pitchFamily="18" charset="0"/>
                <a:ea typeface="Cambria" panose="02040503050406030204" pitchFamily="18" charset="0"/>
              </a:rPr>
              <a:t>11</a:t>
            </a:r>
            <a:r>
              <a:rPr lang="en-US" sz="2800" i="1" dirty="0">
                <a:solidFill>
                  <a:srgbClr val="0000FF"/>
                </a:solidFill>
                <a:latin typeface="Cambria" panose="02040503050406030204" pitchFamily="18" charset="0"/>
                <a:ea typeface="Cambria" panose="02040503050406030204" pitchFamily="18" charset="0"/>
              </a:rPr>
              <a:t> But whoever hates his brother is in the darkness and walks in the darkness, and does not know where he is going, because the darkness has blinded his eyes. </a:t>
            </a:r>
            <a:r>
              <a:rPr lang="en-US" sz="2800" dirty="0">
                <a:solidFill>
                  <a:schemeClr val="tx1"/>
                </a:solidFill>
                <a:latin typeface="Calibri" panose="020F0502020204030204" pitchFamily="34" charset="0"/>
                <a:ea typeface="Cambria" panose="02040503050406030204" pitchFamily="18" charset="0"/>
                <a:cs typeface="Calibri" panose="020F0502020204030204" pitchFamily="34" charset="0"/>
              </a:rPr>
              <a:t>(1 John 2:7-11)</a:t>
            </a:r>
            <a:endParaRPr lang="en-US" altLang="en-US" sz="2800" dirty="0">
              <a:solidFill>
                <a:schemeClr val="tx1"/>
              </a:solidFill>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9097299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1"/>
            <a:ext cx="9144000" cy="1314695"/>
          </a:xfrm>
        </p:spPr>
        <p:txBody>
          <a:bodyPr>
            <a:noAutofit/>
          </a:bodyPr>
          <a:lstStyle/>
          <a:p>
            <a:pPr algn="ctr"/>
            <a:r>
              <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1:5-2:28</a:t>
            </a:r>
            <a:br>
              <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The </a:t>
            </a:r>
            <a:r>
              <a:rPr kumimoji="0" lang="en-US" altLang="en-US" sz="3200" b="1" i="1"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First</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Presentation of the Three Themes of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RIGHTEOUSNESS</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LOVE</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and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BELIEF</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in Jesus</a:t>
            </a:r>
            <a:endParaRPr lang="en-US" sz="6000" b="1" dirty="0">
              <a:effectLst>
                <a:glow rad="228600">
                  <a:schemeClr val="tx1">
                    <a:alpha val="40000"/>
                  </a:schemeClr>
                </a:glow>
              </a:effectLst>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193365" y="1522692"/>
            <a:ext cx="8840750" cy="5335308"/>
          </a:xfrm>
        </p:spPr>
        <p:txBody>
          <a:bodyPr>
            <a:normAutofit fontScale="92500" lnSpcReduction="10000"/>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1:5-7 -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John states that:</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a:t>
            </a:r>
            <a:r>
              <a:rPr kumimoji="0" lang="en-US" altLang="en-US" b="1" i="0"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God is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1"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(i.e.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God</a:t>
            </a: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is truth and the revealer of truth)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A person's claim to have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FELLOWSHIP</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with God</a:t>
            </a: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is verified </a:t>
            </a:r>
            <a:r>
              <a:rPr kumimoji="0" lang="en-US" altLang="en-US" b="1" i="0"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only</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if</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he "</a:t>
            </a:r>
            <a:r>
              <a:rPr kumimoji="0" lang="en-US" altLang="en-US" b="1" i="0"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walks in the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1"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(i.e.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lives according to </a:t>
            </a: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God's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truth).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1:8-2:6 -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RIGHTEOUSNESS</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First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 in confession of sin </a:t>
            </a:r>
            <a:r>
              <a:rPr kumimoji="0" lang="en-US" altLang="en-US" b="0"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(1:8-2:2)</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Secondly</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in actual obedience (2:3-6)</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2:7-17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LOVE</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Positively</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By love of one's brother (2:7-11)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[Parenthetical Passage in (2:12-14)]</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Negatively</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By </a:t>
            </a:r>
            <a:r>
              <a:rPr lang="en-US" altLang="en-US" b="1" dirty="0">
                <a:solidFill>
                  <a:schemeClr val="bg1">
                    <a:lumMod val="75000"/>
                  </a:schemeClr>
                </a:solidFill>
                <a:effectLst>
                  <a:glow rad="228600">
                    <a:schemeClr val="tx1">
                      <a:alpha val="40000"/>
                    </a:schemeClr>
                  </a:glow>
                </a:effectLst>
                <a:latin typeface="+mj-lt"/>
              </a:rPr>
              <a:t>not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loving the World (2:15-17)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2:18-28 -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BELIEF</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in Jesus</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the Son of God</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Contrast Between False Teachers and True Believers (2:18-21)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Christological Test (2:22-23)</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Exhortation to Continue in the Truth (2:24-28)</a:t>
            </a:r>
            <a:endParaRPr kumimoji="0" lang="en-US" altLang="en-US" sz="3200"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endParaRPr>
          </a:p>
        </p:txBody>
      </p:sp>
    </p:spTree>
    <p:extLst>
      <p:ext uri="{BB962C8B-B14F-4D97-AF65-F5344CB8AC3E}">
        <p14:creationId xmlns:p14="http://schemas.microsoft.com/office/powerpoint/2010/main" val="17430681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20361"/>
          </a:xfrm>
        </p:spPr>
        <p:txBody>
          <a:bodyPr vert="horz" lIns="91440" tIns="45720" rIns="91440" bIns="45720" rtlCol="0" anchor="ctr">
            <a:noAutofit/>
          </a:bodyPr>
          <a:lstStyle/>
          <a:p>
            <a:pPr>
              <a:lnSpc>
                <a:spcPct val="90000"/>
              </a:lnSpc>
            </a:pPr>
            <a:r>
              <a:rPr lang="en-US" sz="3600" i="1" dirty="0">
                <a:solidFill>
                  <a:srgbClr val="0000FF"/>
                </a:solidFill>
                <a:latin typeface="Cambria" panose="02040503050406030204" pitchFamily="18" charset="0"/>
                <a:ea typeface="Cambria" panose="02040503050406030204" pitchFamily="18" charset="0"/>
              </a:rPr>
              <a:t>Whoever </a:t>
            </a:r>
            <a:r>
              <a:rPr lang="en-US" sz="3600" b="1" i="1" dirty="0">
                <a:solidFill>
                  <a:srgbClr val="0000FF"/>
                </a:solidFill>
                <a:latin typeface="Cambria" panose="02040503050406030204" pitchFamily="18" charset="0"/>
                <a:ea typeface="Cambria" panose="02040503050406030204" pitchFamily="18" charset="0"/>
              </a:rPr>
              <a:t>says</a:t>
            </a:r>
            <a:r>
              <a:rPr lang="en-US" sz="3600" i="1" dirty="0">
                <a:solidFill>
                  <a:srgbClr val="0000FF"/>
                </a:solidFill>
                <a:latin typeface="Cambria" panose="02040503050406030204" pitchFamily="18" charset="0"/>
                <a:ea typeface="Cambria" panose="02040503050406030204" pitchFamily="18" charset="0"/>
              </a:rPr>
              <a:t> he is in the light and hates his brother…  </a:t>
            </a:r>
            <a:r>
              <a:rPr lang="en-US" sz="3600" dirty="0">
                <a:ea typeface="Cambria" panose="02040503050406030204" pitchFamily="18" charset="0"/>
              </a:rPr>
              <a:t>(1 John 2:9)</a:t>
            </a:r>
            <a:endParaRPr lang="en-US" sz="36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61642"/>
            <a:ext cx="8229600" cy="5696358"/>
          </a:xfrm>
        </p:spPr>
        <p:txBody>
          <a:bodyPr>
            <a:normAutofit lnSpcReduction="10000"/>
          </a:bodyPr>
          <a:lstStyle/>
          <a:p>
            <a:pPr>
              <a:lnSpc>
                <a:spcPct val="90000"/>
              </a:lnSpc>
            </a:pPr>
            <a:r>
              <a:rPr lang="en-US" altLang="en-US" sz="3200" dirty="0"/>
              <a:t>F. F. Bruce points out:</a:t>
            </a:r>
          </a:p>
          <a:p>
            <a:pPr lvl="1">
              <a:lnSpc>
                <a:spcPct val="90000"/>
              </a:lnSpc>
            </a:pPr>
            <a:r>
              <a:rPr lang="en-US" altLang="en-US" sz="2800" dirty="0"/>
              <a:t>John characteristically sees life in terms of black and white; intermediate grays have no existence for him.</a:t>
            </a:r>
          </a:p>
          <a:p>
            <a:pPr lvl="1">
              <a:lnSpc>
                <a:spcPct val="90000"/>
              </a:lnSpc>
            </a:pPr>
            <a:r>
              <a:rPr lang="en-US" altLang="en-US" sz="2800" dirty="0"/>
              <a:t>So there is no middle course between love and hatred.</a:t>
            </a:r>
          </a:p>
          <a:p>
            <a:pPr lvl="1">
              <a:lnSpc>
                <a:spcPct val="90000"/>
              </a:lnSpc>
            </a:pPr>
            <a:r>
              <a:rPr lang="en-US" altLang="en-US" sz="2800" dirty="0"/>
              <a:t>And by hatred John does not necessarily mean positive animosity but mere lack of love.</a:t>
            </a:r>
          </a:p>
          <a:p>
            <a:pPr>
              <a:lnSpc>
                <a:spcPct val="90000"/>
              </a:lnSpc>
            </a:pPr>
            <a:r>
              <a:rPr lang="en-US" altLang="en-US" sz="3200" dirty="0"/>
              <a:t>Notice that John employs the test of love, </a:t>
            </a:r>
            <a:r>
              <a:rPr lang="en-US" altLang="en-US" sz="3200" b="1" i="1" dirty="0"/>
              <a:t>not</a:t>
            </a:r>
            <a:r>
              <a:rPr lang="en-US" altLang="en-US" sz="3200" dirty="0"/>
              <a:t> for the world at large, but for one’s </a:t>
            </a:r>
            <a:r>
              <a:rPr lang="en-US" altLang="en-US" sz="3200" b="1" i="1" dirty="0"/>
              <a:t>brother in Christ</a:t>
            </a:r>
            <a:r>
              <a:rPr lang="en-US" altLang="en-US" sz="3200" dirty="0"/>
              <a:t>. Compare this with Paul’s statement:</a:t>
            </a:r>
          </a:p>
          <a:p>
            <a:pPr lvl="1">
              <a:lnSpc>
                <a:spcPct val="90000"/>
              </a:lnSpc>
            </a:pPr>
            <a:r>
              <a:rPr lang="en-US" altLang="en-US" sz="2800" b="1" dirty="0"/>
              <a:t>Galatians 6:10 – </a:t>
            </a:r>
            <a:r>
              <a:rPr lang="en-US" sz="2800" b="0" i="1" u="none" strike="noStrike" baseline="0" dirty="0">
                <a:solidFill>
                  <a:srgbClr val="0000FF"/>
                </a:solidFill>
                <a:latin typeface="Cambria" panose="02040503050406030204" pitchFamily="18" charset="0"/>
                <a:ea typeface="Cambria" panose="02040503050406030204" pitchFamily="18" charset="0"/>
              </a:rPr>
              <a:t>So then, as we have opportunity, let us do good to everyone, and </a:t>
            </a:r>
            <a:r>
              <a:rPr lang="en-US" sz="2800" b="1" i="1" u="none" strike="noStrike" baseline="0" dirty="0">
                <a:solidFill>
                  <a:srgbClr val="0000FF"/>
                </a:solidFill>
                <a:latin typeface="Cambria" panose="02040503050406030204" pitchFamily="18" charset="0"/>
                <a:ea typeface="Cambria" panose="02040503050406030204" pitchFamily="18" charset="0"/>
              </a:rPr>
              <a:t>especially to those who are of the household of faith</a:t>
            </a:r>
            <a:r>
              <a:rPr lang="en-US" sz="2800" b="0" i="1" u="none" strike="noStrike" baseline="0" dirty="0">
                <a:solidFill>
                  <a:srgbClr val="0000FF"/>
                </a:solidFill>
                <a:latin typeface="Cambria" panose="02040503050406030204" pitchFamily="18" charset="0"/>
                <a:ea typeface="Cambria" panose="02040503050406030204" pitchFamily="18" charset="0"/>
              </a:rPr>
              <a:t>. </a:t>
            </a:r>
            <a:endParaRPr lang="en-US" altLang="en-US" sz="2800" b="1" i="1" dirty="0">
              <a:solidFill>
                <a:srgbClr val="00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227062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501316" y="0"/>
            <a:ext cx="8053137" cy="1142019"/>
          </a:xfrm>
        </p:spPr>
        <p:txBody>
          <a:bodyPr/>
          <a:lstStyle/>
          <a:p>
            <a:pPr algn="l"/>
            <a:r>
              <a:rPr lang="en-US" altLang="en-US" sz="3600" dirty="0">
                <a:latin typeface="Calibri" panose="020F0502020204030204" pitchFamily="34" charset="0"/>
                <a:cs typeface="Calibri" panose="020F0502020204030204" pitchFamily="34" charset="0"/>
              </a:rPr>
              <a:t>Next John describes a person who </a:t>
            </a:r>
            <a:r>
              <a:rPr lang="en-US" altLang="en-US" sz="3600" b="1" i="1" dirty="0">
                <a:latin typeface="Calibri" panose="020F0502020204030204" pitchFamily="34" charset="0"/>
                <a:cs typeface="Calibri" panose="020F0502020204030204" pitchFamily="34" charset="0"/>
              </a:rPr>
              <a:t>passes</a:t>
            </a:r>
            <a:r>
              <a:rPr lang="en-US" altLang="en-US" sz="3600" dirty="0">
                <a:latin typeface="Calibri" panose="020F0502020204030204" pitchFamily="34" charset="0"/>
                <a:cs typeface="Calibri" panose="020F0502020204030204" pitchFamily="34" charset="0"/>
              </a:rPr>
              <a:t> the love test:</a:t>
            </a:r>
            <a:endParaRPr lang="en-US" altLang="en-US" sz="6000" b="1"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181264"/>
            <a:ext cx="8213902" cy="5676736"/>
          </a:xfrm>
          <a:effectLst/>
        </p:spPr>
        <p:txBody>
          <a:bodyPr>
            <a:normAutofit lnSpcReduction="10000"/>
          </a:bodyPr>
          <a:lstStyle/>
          <a:p>
            <a:pPr algn="l" rtl="0"/>
            <a:r>
              <a:rPr lang="en-US" sz="2800" i="1" baseline="30000" dirty="0">
                <a:latin typeface="Cambria" panose="02040503050406030204" pitchFamily="18" charset="0"/>
                <a:ea typeface="Cambria" panose="02040503050406030204" pitchFamily="18" charset="0"/>
              </a:rPr>
              <a:t>7</a:t>
            </a:r>
            <a:r>
              <a:rPr lang="en-US" sz="2800" i="1" dirty="0">
                <a:solidFill>
                  <a:srgbClr val="0000FF"/>
                </a:solidFill>
                <a:latin typeface="Cambria" panose="02040503050406030204" pitchFamily="18" charset="0"/>
                <a:ea typeface="Cambria" panose="02040503050406030204" pitchFamily="18" charset="0"/>
              </a:rPr>
              <a:t> Beloved, I am writing you no new commandment, but an old commandment that you had from the beginning. The old commandment is the word that you have heard. </a:t>
            </a:r>
            <a:r>
              <a:rPr lang="en-US" sz="2800" i="1" baseline="30000" dirty="0">
                <a:latin typeface="Cambria" panose="02040503050406030204" pitchFamily="18" charset="0"/>
                <a:ea typeface="Cambria" panose="02040503050406030204" pitchFamily="18" charset="0"/>
              </a:rPr>
              <a:t>8</a:t>
            </a:r>
            <a:r>
              <a:rPr lang="en-US" sz="2800" i="1" dirty="0">
                <a:solidFill>
                  <a:srgbClr val="0000FF"/>
                </a:solidFill>
                <a:latin typeface="Cambria" panose="02040503050406030204" pitchFamily="18" charset="0"/>
                <a:ea typeface="Cambria" panose="02040503050406030204" pitchFamily="18" charset="0"/>
              </a:rPr>
              <a:t> At the same time, it is a new commandment that I am writing to you, which is true in him and in you, because the darkness is passing away and the true light is already shining. </a:t>
            </a:r>
            <a:r>
              <a:rPr lang="en-US" sz="2800" i="1" baseline="30000" dirty="0">
                <a:latin typeface="Cambria" panose="02040503050406030204" pitchFamily="18" charset="0"/>
                <a:ea typeface="Cambria" panose="02040503050406030204" pitchFamily="18" charset="0"/>
              </a:rPr>
              <a:t>9</a:t>
            </a:r>
            <a:r>
              <a:rPr lang="en-US" sz="2800" i="1" dirty="0">
                <a:solidFill>
                  <a:srgbClr val="0000FF"/>
                </a:solidFill>
                <a:latin typeface="Cambria" panose="02040503050406030204" pitchFamily="18" charset="0"/>
                <a:ea typeface="Cambria" panose="02040503050406030204" pitchFamily="18" charset="0"/>
              </a:rPr>
              <a:t> Whoever says he is in the light and hates his brother is still in darkness. </a:t>
            </a:r>
            <a:r>
              <a:rPr lang="en-US" sz="2800" i="1" baseline="30000" dirty="0">
                <a:latin typeface="Cambria" panose="02040503050406030204" pitchFamily="18" charset="0"/>
                <a:ea typeface="Cambria" panose="02040503050406030204" pitchFamily="18" charset="0"/>
              </a:rPr>
              <a:t>10</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Whoever loves his brother abides in the light, and in him there is no cause for stumbling. </a:t>
            </a:r>
            <a:r>
              <a:rPr lang="en-US" sz="2800" i="1" baseline="30000" dirty="0">
                <a:latin typeface="Cambria" panose="02040503050406030204" pitchFamily="18" charset="0"/>
                <a:ea typeface="Cambria" panose="02040503050406030204" pitchFamily="18" charset="0"/>
              </a:rPr>
              <a:t>11</a:t>
            </a:r>
            <a:r>
              <a:rPr lang="en-US" sz="2800" i="1" dirty="0">
                <a:solidFill>
                  <a:srgbClr val="0000FF"/>
                </a:solidFill>
                <a:latin typeface="Cambria" panose="02040503050406030204" pitchFamily="18" charset="0"/>
                <a:ea typeface="Cambria" panose="02040503050406030204" pitchFamily="18" charset="0"/>
              </a:rPr>
              <a:t> But whoever hates his brother is in the darkness and walks in the darkness, and does not know where he is going, because the darkness has blinded his eyes. </a:t>
            </a:r>
            <a:r>
              <a:rPr lang="en-US" sz="2800" dirty="0">
                <a:solidFill>
                  <a:schemeClr val="tx1"/>
                </a:solidFill>
                <a:latin typeface="Calibri" panose="020F0502020204030204" pitchFamily="34" charset="0"/>
                <a:ea typeface="Cambria" panose="02040503050406030204" pitchFamily="18" charset="0"/>
                <a:cs typeface="Calibri" panose="020F0502020204030204" pitchFamily="34" charset="0"/>
              </a:rPr>
              <a:t>(1 John 2:7-11)</a:t>
            </a:r>
            <a:endParaRPr lang="en-US" altLang="en-US" sz="2800" dirty="0">
              <a:solidFill>
                <a:schemeClr val="tx1"/>
              </a:solidFill>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7961745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94778"/>
          </a:xfrm>
        </p:spPr>
        <p:txBody>
          <a:bodyPr vert="horz" lIns="91440" tIns="45720" rIns="91440" bIns="45720" rtlCol="0" anchor="ctr">
            <a:noAutofit/>
          </a:bodyPr>
          <a:lstStyle/>
          <a:p>
            <a:pPr>
              <a:lnSpc>
                <a:spcPct val="90000"/>
              </a:lnSpc>
            </a:pPr>
            <a:r>
              <a:rPr lang="en-US" altLang="en-US" dirty="0"/>
              <a:t>love - </a:t>
            </a:r>
            <a:r>
              <a:rPr lang="en-US" altLang="en-US" b="1" dirty="0" err="1">
                <a:latin typeface="Bwgrkl" panose="02000400000000000000" pitchFamily="2" charset="0"/>
              </a:rPr>
              <a:t>avgapa,w</a:t>
            </a:r>
            <a:r>
              <a:rPr lang="en-US" altLang="en-US" b="1" dirty="0"/>
              <a:t> </a:t>
            </a:r>
            <a:r>
              <a:rPr lang="en-US" altLang="en-US" i="1" dirty="0" err="1">
                <a:latin typeface="Times New Roman" panose="02020603050405020304" pitchFamily="18" charset="0"/>
              </a:rPr>
              <a:t>agapao</a:t>
            </a:r>
            <a:endParaRPr lang="en-US" b="1" dirty="0">
              <a:ln w="6600">
                <a:noFill/>
                <a:prstDash val="solid"/>
              </a:ln>
              <a:effectLst/>
              <a:latin typeface="+mn-l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934022"/>
            <a:ext cx="8229600" cy="5855299"/>
          </a:xfrm>
        </p:spPr>
        <p:txBody>
          <a:bodyPr>
            <a:normAutofit/>
          </a:bodyPr>
          <a:lstStyle/>
          <a:p>
            <a:pPr marL="0" indent="0">
              <a:lnSpc>
                <a:spcPct val="80000"/>
              </a:lnSpc>
              <a:buNone/>
            </a:pPr>
            <a:r>
              <a:rPr lang="en-US" altLang="en-US" sz="3600" b="1" dirty="0"/>
              <a:t>W.E. Vine</a:t>
            </a:r>
            <a:r>
              <a:rPr lang="en-US" altLang="en-US" sz="3600" dirty="0"/>
              <a:t> (</a:t>
            </a:r>
            <a:r>
              <a:rPr lang="en-US" altLang="en-US" sz="3600" i="1" dirty="0">
                <a:latin typeface="Cambria" panose="02040503050406030204" pitchFamily="18" charset="0"/>
                <a:ea typeface="Cambria" panose="02040503050406030204" pitchFamily="18" charset="0"/>
              </a:rPr>
              <a:t>An Expository Dictionary of Biblical Words</a:t>
            </a:r>
            <a:r>
              <a:rPr lang="en-US" altLang="en-US" sz="3600" dirty="0">
                <a:latin typeface="Cambria" panose="02040503050406030204" pitchFamily="18" charset="0"/>
                <a:ea typeface="Cambria" panose="02040503050406030204" pitchFamily="18" charset="0"/>
              </a:rPr>
              <a:t>, Nelson, 1985, p.382</a:t>
            </a:r>
            <a:r>
              <a:rPr lang="en-US" altLang="en-US" sz="3600" dirty="0"/>
              <a:t>): </a:t>
            </a:r>
          </a:p>
          <a:p>
            <a:pPr>
              <a:lnSpc>
                <a:spcPct val="80000"/>
              </a:lnSpc>
            </a:pPr>
            <a:r>
              <a:rPr lang="en-US" altLang="en-US" sz="3200" dirty="0"/>
              <a:t>Christian love, whether exercised toward the brethren, or toward men generally: </a:t>
            </a:r>
          </a:p>
          <a:p>
            <a:pPr lvl="1">
              <a:lnSpc>
                <a:spcPct val="80000"/>
              </a:lnSpc>
            </a:pPr>
            <a:r>
              <a:rPr lang="en-US" altLang="en-US" sz="2800" dirty="0"/>
              <a:t>Is not an impulse from feelings </a:t>
            </a:r>
          </a:p>
          <a:p>
            <a:pPr lvl="1">
              <a:lnSpc>
                <a:spcPct val="80000"/>
              </a:lnSpc>
            </a:pPr>
            <a:r>
              <a:rPr lang="en-US" altLang="en-US" sz="2800" dirty="0"/>
              <a:t>Does not always run with the natural inclinations, nor does it spend itself only upon those whom affinity is discovered. </a:t>
            </a:r>
          </a:p>
          <a:p>
            <a:pPr lvl="1">
              <a:lnSpc>
                <a:spcPct val="80000"/>
              </a:lnSpc>
            </a:pPr>
            <a:r>
              <a:rPr lang="en-US" altLang="en-US" sz="2800" dirty="0"/>
              <a:t>Love seeks the welfare of all (Rom. 15:2) and works no ill to any (Rom. 13:8-10); </a:t>
            </a:r>
          </a:p>
          <a:p>
            <a:pPr lvl="1">
              <a:lnSpc>
                <a:spcPct val="80000"/>
              </a:lnSpc>
            </a:pPr>
            <a:r>
              <a:rPr lang="en-US" altLang="en-US" sz="2800" dirty="0"/>
              <a:t>Love seeks opportunity to do good to ‘all men and especially toward them that are of the household of faith’ (Gal. 6:10)</a:t>
            </a:r>
          </a:p>
        </p:txBody>
      </p:sp>
    </p:spTree>
    <p:extLst>
      <p:ext uri="{BB962C8B-B14F-4D97-AF65-F5344CB8AC3E}">
        <p14:creationId xmlns:p14="http://schemas.microsoft.com/office/powerpoint/2010/main" val="4042601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94778"/>
          </a:xfrm>
        </p:spPr>
        <p:txBody>
          <a:bodyPr vert="horz" lIns="91440" tIns="45720" rIns="91440" bIns="45720" rtlCol="0" anchor="ctr">
            <a:noAutofit/>
          </a:bodyPr>
          <a:lstStyle/>
          <a:p>
            <a:pPr>
              <a:lnSpc>
                <a:spcPct val="90000"/>
              </a:lnSpc>
            </a:pPr>
            <a:r>
              <a:rPr lang="en-US" altLang="en-US" dirty="0"/>
              <a:t>love - </a:t>
            </a:r>
            <a:r>
              <a:rPr lang="en-US" altLang="en-US" b="1" dirty="0" err="1">
                <a:latin typeface="Bwgrkl" panose="02000400000000000000" pitchFamily="2" charset="0"/>
              </a:rPr>
              <a:t>avgapa,w</a:t>
            </a:r>
            <a:r>
              <a:rPr lang="en-US" altLang="en-US" b="1" dirty="0"/>
              <a:t> </a:t>
            </a:r>
            <a:r>
              <a:rPr lang="en-US" altLang="en-US" i="1" dirty="0" err="1">
                <a:latin typeface="Times New Roman" panose="02020603050405020304" pitchFamily="18" charset="0"/>
              </a:rPr>
              <a:t>agapao</a:t>
            </a:r>
            <a:endParaRPr lang="en-US" b="1" dirty="0">
              <a:ln w="6600">
                <a:noFill/>
                <a:prstDash val="solid"/>
              </a:ln>
              <a:effectLst/>
              <a:latin typeface="+mn-l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934023"/>
            <a:ext cx="8229600" cy="5554646"/>
          </a:xfrm>
        </p:spPr>
        <p:txBody>
          <a:bodyPr>
            <a:normAutofit/>
          </a:bodyPr>
          <a:lstStyle/>
          <a:p>
            <a:pPr marL="0" indent="0">
              <a:lnSpc>
                <a:spcPct val="90000"/>
              </a:lnSpc>
              <a:buNone/>
            </a:pPr>
            <a:r>
              <a:rPr lang="en-US" altLang="en-US" sz="3600" b="1" dirty="0"/>
              <a:t>Some Scriptures on Love:</a:t>
            </a:r>
          </a:p>
          <a:p>
            <a:pPr>
              <a:lnSpc>
                <a:spcPct val="90000"/>
              </a:lnSpc>
            </a:pPr>
            <a:r>
              <a:rPr lang="en-US" altLang="en-US" b="1" dirty="0">
                <a:latin typeface="Calibri" panose="020F0502020204030204" pitchFamily="34" charset="0"/>
                <a:cs typeface="Calibri" panose="020F0502020204030204" pitchFamily="34" charset="0"/>
              </a:rPr>
              <a:t>1 Corinthians 13:4-5 – </a:t>
            </a:r>
            <a:r>
              <a:rPr lang="en-US" i="1" dirty="0">
                <a:solidFill>
                  <a:srgbClr val="0000FF"/>
                </a:solidFill>
                <a:latin typeface="Cambria" panose="02040503050406030204" pitchFamily="18" charset="0"/>
                <a:ea typeface="Cambria" panose="02040503050406030204" pitchFamily="18" charset="0"/>
              </a:rPr>
              <a:t>Love is patient and kind; love does not envy or boast; it is not arrogant or rude. It does not insist on its own way; it is not irritable or resentful… </a:t>
            </a:r>
          </a:p>
          <a:p>
            <a:pPr>
              <a:lnSpc>
                <a:spcPct val="90000"/>
              </a:lnSpc>
            </a:pPr>
            <a:r>
              <a:rPr lang="en-US" altLang="en-US" b="1" dirty="0">
                <a:latin typeface="Calibri" panose="020F0502020204030204" pitchFamily="34" charset="0"/>
                <a:cs typeface="Calibri" panose="020F0502020204030204" pitchFamily="34" charset="0"/>
              </a:rPr>
              <a:t>Matthew 5:46 - </a:t>
            </a:r>
            <a:r>
              <a:rPr lang="en-US" i="1" dirty="0">
                <a:solidFill>
                  <a:srgbClr val="0000FF"/>
                </a:solidFill>
                <a:latin typeface="Cambria" panose="02040503050406030204" pitchFamily="18" charset="0"/>
                <a:ea typeface="Cambria" panose="02040503050406030204" pitchFamily="18" charset="0"/>
              </a:rPr>
              <a:t>For if you love those who love you, what reward do you have? Do not even the tax collectors do the same?</a:t>
            </a:r>
            <a:endParaRPr lang="en-US" altLang="en-US" i="1" dirty="0">
              <a:solidFill>
                <a:srgbClr val="0000FF"/>
              </a:solidFill>
              <a:latin typeface="Cambria" panose="02040503050406030204" pitchFamily="18" charset="0"/>
              <a:ea typeface="Cambria" panose="02040503050406030204" pitchFamily="18" charset="0"/>
            </a:endParaRPr>
          </a:p>
          <a:p>
            <a:pPr>
              <a:lnSpc>
                <a:spcPct val="90000"/>
              </a:lnSpc>
            </a:pPr>
            <a:r>
              <a:rPr lang="en-US" altLang="en-US" b="1" dirty="0">
                <a:latin typeface="Calibri" panose="020F0502020204030204" pitchFamily="34" charset="0"/>
                <a:cs typeface="Calibri" panose="020F0502020204030204" pitchFamily="34" charset="0"/>
              </a:rPr>
              <a:t>John 15:13 - </a:t>
            </a:r>
            <a:r>
              <a:rPr lang="en-US" i="1" dirty="0">
                <a:solidFill>
                  <a:srgbClr val="0000FF"/>
                </a:solidFill>
                <a:latin typeface="Cambria" panose="02040503050406030204" pitchFamily="18" charset="0"/>
                <a:ea typeface="Cambria" panose="02040503050406030204" pitchFamily="18" charset="0"/>
              </a:rPr>
              <a:t>Greater love has no one than this, that someone lay down his life for his friends.</a:t>
            </a:r>
            <a:endParaRPr lang="en-US" altLang="en-US" i="1" dirty="0">
              <a:solidFill>
                <a:srgbClr val="00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48601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p:cTn id="20"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p:cTn id="2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501316" y="0"/>
            <a:ext cx="8053137" cy="1538390"/>
          </a:xfrm>
        </p:spPr>
        <p:txBody>
          <a:bodyPr/>
          <a:lstStyle/>
          <a:p>
            <a:pPr algn="l"/>
            <a:r>
              <a:rPr lang="en-US" altLang="en-US" sz="3200" dirty="0">
                <a:latin typeface="Calibri" panose="020F0502020204030204" pitchFamily="34" charset="0"/>
                <a:cs typeface="Calibri" panose="020F0502020204030204" pitchFamily="34" charset="0"/>
              </a:rPr>
              <a:t>John tells us that whoever loves his brother:</a:t>
            </a:r>
            <a:br>
              <a:rPr lang="en-US" altLang="en-US" sz="3200" dirty="0">
                <a:latin typeface="Calibri" panose="020F0502020204030204" pitchFamily="34" charset="0"/>
                <a:cs typeface="Calibri" panose="020F0502020204030204" pitchFamily="34" charset="0"/>
              </a:rPr>
            </a:br>
            <a:r>
              <a:rPr lang="en-US" altLang="en-US" sz="3200" dirty="0">
                <a:latin typeface="Calibri" panose="020F0502020204030204" pitchFamily="34" charset="0"/>
                <a:cs typeface="Calibri" panose="020F0502020204030204" pitchFamily="34" charset="0"/>
              </a:rPr>
              <a:t>1. Abides in the light</a:t>
            </a:r>
            <a:br>
              <a:rPr lang="en-US" altLang="en-US" sz="3200" dirty="0">
                <a:latin typeface="Calibri" panose="020F0502020204030204" pitchFamily="34" charset="0"/>
                <a:cs typeface="Calibri" panose="020F0502020204030204" pitchFamily="34" charset="0"/>
              </a:rPr>
            </a:br>
            <a:r>
              <a:rPr lang="en-US" altLang="en-US" sz="3200" dirty="0">
                <a:latin typeface="Calibri" panose="020F0502020204030204" pitchFamily="34" charset="0"/>
                <a:cs typeface="Calibri" panose="020F0502020204030204" pitchFamily="34" charset="0"/>
              </a:rPr>
              <a:t>2. There is no cause in him for stumbling</a:t>
            </a:r>
            <a:endParaRPr lang="en-US" altLang="en-US" sz="5400" b="1"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538390"/>
            <a:ext cx="8213902" cy="5319610"/>
          </a:xfrm>
          <a:effectLst/>
        </p:spPr>
        <p:txBody>
          <a:bodyPr>
            <a:normAutofit fontScale="92500"/>
          </a:bodyPr>
          <a:lstStyle/>
          <a:p>
            <a:pPr algn="l" rtl="0"/>
            <a:r>
              <a:rPr lang="en-US" sz="2800" i="1" baseline="30000" dirty="0">
                <a:latin typeface="Cambria" panose="02040503050406030204" pitchFamily="18" charset="0"/>
                <a:ea typeface="Cambria" panose="02040503050406030204" pitchFamily="18" charset="0"/>
              </a:rPr>
              <a:t>7</a:t>
            </a:r>
            <a:r>
              <a:rPr lang="en-US" sz="2800" i="1" dirty="0">
                <a:solidFill>
                  <a:srgbClr val="0000FF"/>
                </a:solidFill>
                <a:latin typeface="Cambria" panose="02040503050406030204" pitchFamily="18" charset="0"/>
                <a:ea typeface="Cambria" panose="02040503050406030204" pitchFamily="18" charset="0"/>
              </a:rPr>
              <a:t> Beloved, I am writing you no new commandment, but an old commandment that you had from the beginning. The old commandment is the word that you have heard. </a:t>
            </a:r>
            <a:r>
              <a:rPr lang="en-US" sz="2800" i="1" baseline="30000" dirty="0">
                <a:latin typeface="Cambria" panose="02040503050406030204" pitchFamily="18" charset="0"/>
                <a:ea typeface="Cambria" panose="02040503050406030204" pitchFamily="18" charset="0"/>
              </a:rPr>
              <a:t>8</a:t>
            </a:r>
            <a:r>
              <a:rPr lang="en-US" sz="2800" i="1" dirty="0">
                <a:solidFill>
                  <a:srgbClr val="0000FF"/>
                </a:solidFill>
                <a:latin typeface="Cambria" panose="02040503050406030204" pitchFamily="18" charset="0"/>
                <a:ea typeface="Cambria" panose="02040503050406030204" pitchFamily="18" charset="0"/>
              </a:rPr>
              <a:t> At the same time, it is a new commandment that I am writing to you, which is true in him and in you, because the darkness is passing away and the true light is already shining. </a:t>
            </a:r>
            <a:r>
              <a:rPr lang="en-US" sz="2800" i="1" baseline="30000" dirty="0">
                <a:latin typeface="Cambria" panose="02040503050406030204" pitchFamily="18" charset="0"/>
                <a:ea typeface="Cambria" panose="02040503050406030204" pitchFamily="18" charset="0"/>
              </a:rPr>
              <a:t>9</a:t>
            </a:r>
            <a:r>
              <a:rPr lang="en-US" sz="2800" i="1" dirty="0">
                <a:solidFill>
                  <a:srgbClr val="0000FF"/>
                </a:solidFill>
                <a:latin typeface="Cambria" panose="02040503050406030204" pitchFamily="18" charset="0"/>
                <a:ea typeface="Cambria" panose="02040503050406030204" pitchFamily="18" charset="0"/>
              </a:rPr>
              <a:t> Whoever says he is in the light and hates his brother is still in darkness. </a:t>
            </a:r>
            <a:r>
              <a:rPr lang="en-US" sz="2800" i="1" baseline="30000" dirty="0">
                <a:latin typeface="Cambria" panose="02040503050406030204" pitchFamily="18" charset="0"/>
                <a:ea typeface="Cambria" panose="02040503050406030204" pitchFamily="18" charset="0"/>
              </a:rPr>
              <a:t>10</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Whoever loves his brother abides in the light, and in him there is no cause for stumbling. </a:t>
            </a:r>
            <a:r>
              <a:rPr lang="en-US" sz="2800" i="1" baseline="30000" dirty="0">
                <a:latin typeface="Cambria" panose="02040503050406030204" pitchFamily="18" charset="0"/>
                <a:ea typeface="Cambria" panose="02040503050406030204" pitchFamily="18" charset="0"/>
              </a:rPr>
              <a:t>11</a:t>
            </a:r>
            <a:r>
              <a:rPr lang="en-US" sz="2800" i="1" dirty="0">
                <a:solidFill>
                  <a:srgbClr val="0000FF"/>
                </a:solidFill>
                <a:latin typeface="Cambria" panose="02040503050406030204" pitchFamily="18" charset="0"/>
                <a:ea typeface="Cambria" panose="02040503050406030204" pitchFamily="18" charset="0"/>
              </a:rPr>
              <a:t> But whoever hates his brother is in the darkness and walks in the darkness, and does not know where he is going, because the darkness has blinded his eyes. </a:t>
            </a:r>
            <a:r>
              <a:rPr lang="en-US" sz="2800" dirty="0">
                <a:solidFill>
                  <a:schemeClr val="tx1"/>
                </a:solidFill>
                <a:latin typeface="Calibri" panose="020F0502020204030204" pitchFamily="34" charset="0"/>
                <a:ea typeface="Cambria" panose="02040503050406030204" pitchFamily="18" charset="0"/>
                <a:cs typeface="Calibri" panose="020F0502020204030204" pitchFamily="34" charset="0"/>
              </a:rPr>
              <a:t>(1 John 2:7-11)</a:t>
            </a:r>
            <a:endParaRPr lang="en-US" altLang="en-US" sz="2800" dirty="0">
              <a:solidFill>
                <a:schemeClr val="tx1"/>
              </a:solidFill>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9193815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605105"/>
          </a:xfrm>
        </p:spPr>
        <p:txBody>
          <a:bodyPr vert="horz" lIns="91440" tIns="45720" rIns="91440" bIns="45720" rtlCol="0" anchor="ctr">
            <a:noAutofit/>
          </a:bodyPr>
          <a:lstStyle/>
          <a:p>
            <a:pPr>
              <a:lnSpc>
                <a:spcPct val="90000"/>
              </a:lnSpc>
            </a:pPr>
            <a:r>
              <a:rPr lang="en-US" sz="3600" b="1" i="1" dirty="0">
                <a:solidFill>
                  <a:srgbClr val="0000FF"/>
                </a:solidFill>
                <a:latin typeface="Cambria" panose="02040503050406030204" pitchFamily="18" charset="0"/>
                <a:ea typeface="Cambria" panose="02040503050406030204" pitchFamily="18" charset="0"/>
              </a:rPr>
              <a:t>Whoever loves his brother </a:t>
            </a:r>
            <a:r>
              <a:rPr lang="en-US" sz="3600" i="1" dirty="0">
                <a:solidFill>
                  <a:srgbClr val="0000FF"/>
                </a:solidFill>
                <a:latin typeface="Cambria" panose="02040503050406030204" pitchFamily="18" charset="0"/>
                <a:ea typeface="Cambria" panose="02040503050406030204" pitchFamily="18" charset="0"/>
              </a:rPr>
              <a:t>abides in the light, and in him </a:t>
            </a:r>
            <a:r>
              <a:rPr lang="en-US" sz="3600" b="1" i="1" dirty="0">
                <a:solidFill>
                  <a:srgbClr val="0000FF"/>
                </a:solidFill>
                <a:latin typeface="Cambria" panose="02040503050406030204" pitchFamily="18" charset="0"/>
                <a:ea typeface="Cambria" panose="02040503050406030204" pitchFamily="18" charset="0"/>
              </a:rPr>
              <a:t>there is no cause for stumbling</a:t>
            </a:r>
            <a:r>
              <a:rPr lang="en-US" sz="3600" i="1" dirty="0">
                <a:solidFill>
                  <a:srgbClr val="0000FF"/>
                </a:solidFill>
                <a:latin typeface="Cambria" panose="02040503050406030204" pitchFamily="18" charset="0"/>
                <a:ea typeface="Cambria" panose="02040503050406030204" pitchFamily="18" charset="0"/>
              </a:rPr>
              <a:t>. </a:t>
            </a:r>
            <a:r>
              <a:rPr lang="en-US" sz="3600" dirty="0">
                <a:ea typeface="Cambria" panose="02040503050406030204" pitchFamily="18" charset="0"/>
              </a:rPr>
              <a:t>(1 John 2:10)</a:t>
            </a:r>
            <a:endParaRPr lang="en-US" sz="36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742462"/>
            <a:ext cx="8229600" cy="4532755"/>
          </a:xfrm>
        </p:spPr>
        <p:txBody>
          <a:bodyPr>
            <a:normAutofit/>
          </a:bodyPr>
          <a:lstStyle/>
          <a:p>
            <a:pPr>
              <a:lnSpc>
                <a:spcPct val="80000"/>
              </a:lnSpc>
            </a:pPr>
            <a:r>
              <a:rPr lang="en-US" altLang="en-US" sz="3200" i="1" dirty="0">
                <a:latin typeface="Cambria" panose="02040503050406030204" pitchFamily="18" charset="0"/>
                <a:ea typeface="Cambria" panose="02040503050406030204" pitchFamily="18" charset="0"/>
              </a:rPr>
              <a:t>As in broad daylight obstructions over which  one might trip and fall are seen and avoided, so, if we live in the habitual disposition of love, we are not liable to be taken unawares by any temptation to sin against our brother. </a:t>
            </a:r>
            <a:endParaRPr lang="en-US" altLang="en-US" sz="3200" dirty="0"/>
          </a:p>
        </p:txBody>
      </p:sp>
      <p:sp>
        <p:nvSpPr>
          <p:cNvPr id="4" name="TextBox 3">
            <a:extLst>
              <a:ext uri="{FF2B5EF4-FFF2-40B4-BE49-F238E27FC236}">
                <a16:creationId xmlns:a16="http://schemas.microsoft.com/office/drawing/2014/main" id="{CA7926AB-0E99-4E06-A238-596CD0DB3C4E}"/>
              </a:ext>
            </a:extLst>
          </p:cNvPr>
          <p:cNvSpPr txBox="1"/>
          <p:nvPr/>
        </p:nvSpPr>
        <p:spPr>
          <a:xfrm>
            <a:off x="0" y="6488668"/>
            <a:ext cx="9144000" cy="341632"/>
          </a:xfrm>
          <a:prstGeom prst="rect">
            <a:avLst/>
          </a:prstGeom>
          <a:noFill/>
        </p:spPr>
        <p:txBody>
          <a:bodyPr wrap="square" rtlCol="0">
            <a:spAutoFit/>
          </a:bodyPr>
          <a:lstStyle/>
          <a:p>
            <a:pPr marL="0" indent="0">
              <a:lnSpc>
                <a:spcPct val="90000"/>
              </a:lnSpc>
              <a:buNone/>
            </a:pPr>
            <a:r>
              <a:rPr lang="en-US" altLang="en-US" dirty="0"/>
              <a:t>Robert Law, The Tests of Life, Third Edition, 1914, p.236  </a:t>
            </a:r>
            <a:endParaRPr lang="en-US" altLang="en-US"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336801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501316" y="-2"/>
            <a:ext cx="8053137" cy="2492035"/>
          </a:xfrm>
          <a:effectLst/>
        </p:spPr>
        <p:txBody>
          <a:bodyPr>
            <a:noAutofit/>
          </a:bodyPr>
          <a:lstStyle/>
          <a:p>
            <a:pPr algn="l"/>
            <a:r>
              <a:rPr lang="en-US" altLang="en-US" sz="2800" dirty="0">
                <a:latin typeface="Calibri" panose="020F0502020204030204" pitchFamily="34" charset="0"/>
                <a:cs typeface="Calibri" panose="020F0502020204030204" pitchFamily="34" charset="0"/>
              </a:rPr>
              <a:t>In closing this section, John </a:t>
            </a:r>
            <a:r>
              <a:rPr lang="en-US" altLang="en-US" sz="2800" b="1" i="1" dirty="0">
                <a:latin typeface="Calibri" panose="020F0502020204030204" pitchFamily="34" charset="0"/>
                <a:cs typeface="Calibri" panose="020F0502020204030204" pitchFamily="34" charset="0"/>
              </a:rPr>
              <a:t>again</a:t>
            </a:r>
            <a:r>
              <a:rPr lang="en-US" altLang="en-US" sz="2800" dirty="0">
                <a:latin typeface="Calibri" panose="020F0502020204030204" pitchFamily="34" charset="0"/>
                <a:cs typeface="Calibri" panose="020F0502020204030204" pitchFamily="34" charset="0"/>
              </a:rPr>
              <a:t> describes a person who </a:t>
            </a:r>
            <a:r>
              <a:rPr lang="en-US" altLang="en-US" sz="2800" b="1" i="1" dirty="0">
                <a:latin typeface="Calibri" panose="020F0502020204030204" pitchFamily="34" charset="0"/>
                <a:cs typeface="Calibri" panose="020F0502020204030204" pitchFamily="34" charset="0"/>
              </a:rPr>
              <a:t>fails</a:t>
            </a:r>
            <a:r>
              <a:rPr lang="en-US" altLang="en-US" sz="2800" dirty="0">
                <a:latin typeface="Calibri" panose="020F0502020204030204" pitchFamily="34" charset="0"/>
                <a:cs typeface="Calibri" panose="020F0502020204030204" pitchFamily="34" charset="0"/>
              </a:rPr>
              <a:t> the love test (as he does in 2:9). Here  the apostle adds </a:t>
            </a:r>
            <a:r>
              <a:rPr lang="en-US" altLang="en-US" sz="2800" b="1" i="1" dirty="0">
                <a:latin typeface="Calibri" panose="020F0502020204030204" pitchFamily="34" charset="0"/>
                <a:cs typeface="Calibri" panose="020F0502020204030204" pitchFamily="34" charset="0"/>
              </a:rPr>
              <a:t>force</a:t>
            </a:r>
            <a:r>
              <a:rPr lang="en-US" altLang="en-US" sz="2800" dirty="0">
                <a:latin typeface="Calibri" panose="020F0502020204030204" pitchFamily="34" charset="0"/>
                <a:cs typeface="Calibri" panose="020F0502020204030204" pitchFamily="34" charset="0"/>
              </a:rPr>
              <a:t> to his declaration by </a:t>
            </a:r>
            <a:r>
              <a:rPr lang="en-US" altLang="en-US" sz="2800" b="1" i="1" dirty="0">
                <a:latin typeface="Calibri" panose="020F0502020204030204" pitchFamily="34" charset="0"/>
                <a:cs typeface="Calibri" panose="020F0502020204030204" pitchFamily="34" charset="0"/>
              </a:rPr>
              <a:t>piling up </a:t>
            </a:r>
            <a:r>
              <a:rPr lang="en-US" altLang="en-US" sz="2800" dirty="0">
                <a:latin typeface="Calibri" panose="020F0502020204030204" pitchFamily="34" charset="0"/>
                <a:cs typeface="Calibri" panose="020F0502020204030204" pitchFamily="34" charset="0"/>
              </a:rPr>
              <a:t>the negative effects that befall that person: he “</a:t>
            </a:r>
            <a:r>
              <a:rPr lang="en-US" sz="2800" i="1" dirty="0">
                <a:solidFill>
                  <a:srgbClr val="0000FF"/>
                </a:solidFill>
                <a:latin typeface="Cambria" panose="02040503050406030204" pitchFamily="18" charset="0"/>
                <a:ea typeface="Cambria" panose="02040503050406030204" pitchFamily="18" charset="0"/>
              </a:rPr>
              <a:t>walks in the darkness</a:t>
            </a:r>
            <a:r>
              <a:rPr lang="en-US" altLang="en-US" sz="2800" dirty="0">
                <a:latin typeface="Calibri" panose="020F0502020204030204" pitchFamily="34" charset="0"/>
                <a:cs typeface="Calibri" panose="020F0502020204030204" pitchFamily="34" charset="0"/>
              </a:rPr>
              <a:t>”, “</a:t>
            </a:r>
            <a:r>
              <a:rPr lang="en-US" sz="2800" i="1" dirty="0">
                <a:solidFill>
                  <a:srgbClr val="0000FF"/>
                </a:solidFill>
                <a:latin typeface="Cambria" panose="02040503050406030204" pitchFamily="18" charset="0"/>
                <a:ea typeface="Cambria" panose="02040503050406030204" pitchFamily="18" charset="0"/>
              </a:rPr>
              <a:t>and does not know where he is going</a:t>
            </a:r>
            <a:r>
              <a:rPr lang="en-US" altLang="en-US" sz="2800" dirty="0">
                <a:latin typeface="Calibri" panose="020F0502020204030204" pitchFamily="34" charset="0"/>
                <a:cs typeface="Calibri" panose="020F0502020204030204" pitchFamily="34" charset="0"/>
              </a:rPr>
              <a:t>”, and “</a:t>
            </a:r>
            <a:r>
              <a:rPr lang="en-US" sz="2800" i="1" dirty="0">
                <a:solidFill>
                  <a:srgbClr val="0000FF"/>
                </a:solidFill>
                <a:latin typeface="Cambria" panose="02040503050406030204" pitchFamily="18" charset="0"/>
                <a:ea typeface="Cambria" panose="02040503050406030204" pitchFamily="18" charset="0"/>
              </a:rPr>
              <a:t>the darkness has blinded his eyes</a:t>
            </a:r>
            <a:r>
              <a:rPr lang="en-US" altLang="en-US" sz="2800" dirty="0">
                <a:latin typeface="Calibri" panose="020F0502020204030204" pitchFamily="34" charset="0"/>
                <a:cs typeface="Calibri" panose="020F0502020204030204" pitchFamily="34" charset="0"/>
              </a:rPr>
              <a:t>” </a:t>
            </a:r>
            <a:endParaRPr lang="en-US" altLang="en-US" sz="2800" b="1"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625466"/>
            <a:ext cx="8213902" cy="4232533"/>
          </a:xfrm>
          <a:effectLst/>
        </p:spPr>
        <p:txBody>
          <a:bodyPr>
            <a:normAutofit fontScale="92500" lnSpcReduction="20000"/>
          </a:bodyPr>
          <a:lstStyle/>
          <a:p>
            <a:pPr algn="l" rtl="0"/>
            <a:r>
              <a:rPr lang="en-US" sz="2800" i="1" baseline="30000" dirty="0">
                <a:latin typeface="Cambria" panose="02040503050406030204" pitchFamily="18" charset="0"/>
                <a:ea typeface="Cambria" panose="02040503050406030204" pitchFamily="18" charset="0"/>
              </a:rPr>
              <a:t>7</a:t>
            </a:r>
            <a:r>
              <a:rPr lang="en-US" sz="2800" i="1" dirty="0">
                <a:solidFill>
                  <a:srgbClr val="0000FF"/>
                </a:solidFill>
                <a:latin typeface="Cambria" panose="02040503050406030204" pitchFamily="18" charset="0"/>
                <a:ea typeface="Cambria" panose="02040503050406030204" pitchFamily="18" charset="0"/>
              </a:rPr>
              <a:t> Beloved, I am writing you no new commandment, but an old commandment that you had from the beginning. The old commandment is the word that you have heard. </a:t>
            </a:r>
            <a:r>
              <a:rPr lang="en-US" sz="2800" i="1" baseline="30000" dirty="0">
                <a:latin typeface="Cambria" panose="02040503050406030204" pitchFamily="18" charset="0"/>
                <a:ea typeface="Cambria" panose="02040503050406030204" pitchFamily="18" charset="0"/>
              </a:rPr>
              <a:t>8</a:t>
            </a:r>
            <a:r>
              <a:rPr lang="en-US" sz="2800" i="1" dirty="0">
                <a:solidFill>
                  <a:srgbClr val="0000FF"/>
                </a:solidFill>
                <a:latin typeface="Cambria" panose="02040503050406030204" pitchFamily="18" charset="0"/>
                <a:ea typeface="Cambria" panose="02040503050406030204" pitchFamily="18" charset="0"/>
              </a:rPr>
              <a:t> At the same time, it is a new commandment that I am writing to you, which is true in him and in you, because the darkness is passing away and the true light is already shining. </a:t>
            </a:r>
            <a:r>
              <a:rPr lang="en-US" sz="2800" i="1" baseline="30000" dirty="0">
                <a:latin typeface="Cambria" panose="02040503050406030204" pitchFamily="18" charset="0"/>
                <a:ea typeface="Cambria" panose="02040503050406030204" pitchFamily="18" charset="0"/>
              </a:rPr>
              <a:t>9</a:t>
            </a:r>
            <a:r>
              <a:rPr lang="en-US" sz="2800" i="1" dirty="0">
                <a:solidFill>
                  <a:srgbClr val="0000FF"/>
                </a:solidFill>
                <a:latin typeface="Cambria" panose="02040503050406030204" pitchFamily="18" charset="0"/>
                <a:ea typeface="Cambria" panose="02040503050406030204" pitchFamily="18" charset="0"/>
              </a:rPr>
              <a:t> Whoever says he is in the light and hates his brother is still in darkness. </a:t>
            </a:r>
            <a:r>
              <a:rPr lang="en-US" sz="2800" i="1" baseline="30000" dirty="0">
                <a:latin typeface="Cambria" panose="02040503050406030204" pitchFamily="18" charset="0"/>
                <a:ea typeface="Cambria" panose="02040503050406030204" pitchFamily="18" charset="0"/>
              </a:rPr>
              <a:t>10</a:t>
            </a:r>
            <a:r>
              <a:rPr lang="en-US" sz="2800" i="1" dirty="0">
                <a:solidFill>
                  <a:srgbClr val="0000FF"/>
                </a:solidFill>
                <a:latin typeface="Cambria" panose="02040503050406030204" pitchFamily="18" charset="0"/>
                <a:ea typeface="Cambria" panose="02040503050406030204" pitchFamily="18" charset="0"/>
              </a:rPr>
              <a:t> Whoever loves his brother abides in the light, and in him there is no cause for stumbling. </a:t>
            </a:r>
            <a:r>
              <a:rPr lang="en-US" sz="2800" i="1" baseline="30000" dirty="0">
                <a:latin typeface="Cambria" panose="02040503050406030204" pitchFamily="18" charset="0"/>
                <a:ea typeface="Cambria" panose="02040503050406030204" pitchFamily="18" charset="0"/>
              </a:rPr>
              <a:t>11</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But whoever hates his brother is in the darkness and walks in the darkness, and does not know where he is going, because the darkness has blinded his eyes.</a:t>
            </a:r>
            <a:r>
              <a:rPr lang="en-US" sz="2800" i="1" dirty="0">
                <a:solidFill>
                  <a:srgbClr val="0000FF"/>
                </a:solidFill>
                <a:latin typeface="Cambria" panose="02040503050406030204" pitchFamily="18" charset="0"/>
                <a:ea typeface="Cambria" panose="02040503050406030204" pitchFamily="18" charset="0"/>
              </a:rPr>
              <a:t> </a:t>
            </a:r>
            <a:r>
              <a:rPr lang="en-US" sz="2800" dirty="0">
                <a:solidFill>
                  <a:schemeClr val="tx1"/>
                </a:solidFill>
                <a:latin typeface="Calibri" panose="020F0502020204030204" pitchFamily="34" charset="0"/>
                <a:ea typeface="Cambria" panose="02040503050406030204" pitchFamily="18" charset="0"/>
                <a:cs typeface="Calibri" panose="020F0502020204030204" pitchFamily="34" charset="0"/>
              </a:rPr>
              <a:t>(1 John 2:7-11)</a:t>
            </a:r>
            <a:endParaRPr lang="en-US" altLang="en-US" sz="2800" dirty="0">
              <a:solidFill>
                <a:schemeClr val="tx1"/>
              </a:solidFill>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2729418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1"/>
            <a:ext cx="9144000" cy="1314695"/>
          </a:xfrm>
        </p:spPr>
        <p:txBody>
          <a:bodyPr>
            <a:noAutofit/>
          </a:bodyPr>
          <a:lstStyle/>
          <a:p>
            <a:pPr algn="ctr"/>
            <a:r>
              <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1:5-2:28</a:t>
            </a:r>
            <a:br>
              <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The </a:t>
            </a:r>
            <a:r>
              <a:rPr kumimoji="0" lang="en-US" altLang="en-US" sz="3200" b="1" i="1"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First</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Presentation of the Three Themes of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RIGHTEOUSNESS</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LOVE</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and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BELIEF</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in Jesus</a:t>
            </a:r>
            <a:endParaRPr lang="en-US" sz="6000" b="1" dirty="0">
              <a:effectLst>
                <a:glow rad="228600">
                  <a:schemeClr val="tx1">
                    <a:alpha val="40000"/>
                  </a:schemeClr>
                </a:glow>
              </a:effectLst>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193365" y="1522692"/>
            <a:ext cx="8840750" cy="5335308"/>
          </a:xfrm>
        </p:spPr>
        <p:txBody>
          <a:bodyPr>
            <a:normAutofit fontScale="92500" lnSpcReduction="10000"/>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1:5-7 -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John states that:</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a:t>
            </a:r>
            <a:r>
              <a:rPr kumimoji="0" lang="en-US" altLang="en-US" b="1" i="0"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God is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1"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(i.e.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God</a:t>
            </a: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is truth and the revealer of truth)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A person's claim to have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FELLOWSHIP</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with God</a:t>
            </a: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is verified </a:t>
            </a:r>
            <a:r>
              <a:rPr kumimoji="0" lang="en-US" altLang="en-US" b="1" i="0"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only</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if</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he "</a:t>
            </a:r>
            <a:r>
              <a:rPr kumimoji="0" lang="en-US" altLang="en-US" b="1" i="0"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walks in the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1"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(i.e.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lives according to </a:t>
            </a: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God's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truth).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1:8-2:6 -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RIGHTEOUSNESS</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First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 in confession of sin </a:t>
            </a:r>
            <a:r>
              <a:rPr kumimoji="0" lang="en-US" altLang="en-US" b="0"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(1:8-2:2)</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Secondly</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 in actual obedience </a:t>
            </a:r>
            <a:r>
              <a:rPr kumimoji="0" lang="en-US" altLang="en-US" b="0"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(2:3-6)</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2:7-17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LOVE</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Positively</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 By love of one's brother </a:t>
            </a:r>
            <a:r>
              <a:rPr kumimoji="0" lang="en-US" altLang="en-US" b="0"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(2:7-11)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[Parenthetical Passage in (2:12-14)]</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Negatively</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By </a:t>
            </a:r>
            <a:r>
              <a:rPr lang="en-US" altLang="en-US" b="1" dirty="0">
                <a:solidFill>
                  <a:schemeClr val="bg1">
                    <a:lumMod val="75000"/>
                  </a:schemeClr>
                </a:solidFill>
                <a:effectLst>
                  <a:glow rad="228600">
                    <a:schemeClr val="tx1">
                      <a:alpha val="40000"/>
                    </a:schemeClr>
                  </a:glow>
                </a:effectLst>
                <a:latin typeface="+mj-lt"/>
              </a:rPr>
              <a:t>not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loving the World (2:15-17)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2:18-28 -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BELIEF</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in Jesus</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the Son of God</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Contrast Between False Teachers and True Believers (2:18-21)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Christological Test (2:22-23)</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Exhortation to Continue in the Truth (2:24-28)</a:t>
            </a:r>
            <a:endParaRPr kumimoji="0" lang="en-US" altLang="en-US" sz="3200"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endParaRPr>
          </a:p>
        </p:txBody>
      </p:sp>
    </p:spTree>
    <p:extLst>
      <p:ext uri="{BB962C8B-B14F-4D97-AF65-F5344CB8AC3E}">
        <p14:creationId xmlns:p14="http://schemas.microsoft.com/office/powerpoint/2010/main" val="14800077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p:cTn id="6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4">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 calcmode="lin" valueType="num">
                                      <p:cBhvr>
                                        <p:cTn id="70"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4">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4">
                                            <p:txEl>
                                              <p:pRg st="10" end="10"/>
                                            </p:txEl>
                                          </p:spTgt>
                                        </p:tgtEl>
                                        <p:attrNameLst>
                                          <p:attrName>style.visibility</p:attrName>
                                        </p:attrNameLst>
                                      </p:cBhvr>
                                      <p:to>
                                        <p:strVal val="visible"/>
                                      </p:to>
                                    </p:set>
                                    <p:anim calcmode="lin" valueType="num">
                                      <p:cBhvr>
                                        <p:cTn id="77"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4">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4">
                                            <p:txEl>
                                              <p:pRg st="11" end="11"/>
                                            </p:txEl>
                                          </p:spTgt>
                                        </p:tgtEl>
                                        <p:attrNameLst>
                                          <p:attrName>style.visibility</p:attrName>
                                        </p:attrNameLst>
                                      </p:cBhvr>
                                      <p:to>
                                        <p:strVal val="visible"/>
                                      </p:to>
                                    </p:set>
                                    <p:anim calcmode="lin" valueType="num">
                                      <p:cBhvr>
                                        <p:cTn id="84" dur="5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85" dur="500" fill="hold"/>
                                        <p:tgtEl>
                                          <p:spTgt spid="4">
                                            <p:txEl>
                                              <p:pRg st="11" end="11"/>
                                            </p:txEl>
                                          </p:spTgt>
                                        </p:tgtEl>
                                        <p:attrNameLst>
                                          <p:attrName>ppt_h</p:attrName>
                                        </p:attrNameLst>
                                      </p:cBhvr>
                                      <p:tavLst>
                                        <p:tav tm="0">
                                          <p:val>
                                            <p:fltVal val="0"/>
                                          </p:val>
                                        </p:tav>
                                        <p:tav tm="100000">
                                          <p:val>
                                            <p:strVal val="#ppt_h"/>
                                          </p:val>
                                        </p:tav>
                                      </p:tavLst>
                                    </p:anim>
                                    <p:animEffect transition="in" filter="fade">
                                      <p:cBhvr>
                                        <p:cTn id="86" dur="500"/>
                                        <p:tgtEl>
                                          <p:spTgt spid="4">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4">
                                            <p:txEl>
                                              <p:pRg st="12" end="12"/>
                                            </p:txEl>
                                          </p:spTgt>
                                        </p:tgtEl>
                                        <p:attrNameLst>
                                          <p:attrName>style.visibility</p:attrName>
                                        </p:attrNameLst>
                                      </p:cBhvr>
                                      <p:to>
                                        <p:strVal val="visible"/>
                                      </p:to>
                                    </p:set>
                                    <p:anim calcmode="lin" valueType="num">
                                      <p:cBhvr>
                                        <p:cTn id="91" dur="500" fill="hold"/>
                                        <p:tgtEl>
                                          <p:spTgt spid="4">
                                            <p:txEl>
                                              <p:pRg st="12" end="12"/>
                                            </p:txEl>
                                          </p:spTgt>
                                        </p:tgtEl>
                                        <p:attrNameLst>
                                          <p:attrName>ppt_w</p:attrName>
                                        </p:attrNameLst>
                                      </p:cBhvr>
                                      <p:tavLst>
                                        <p:tav tm="0">
                                          <p:val>
                                            <p:fltVal val="0"/>
                                          </p:val>
                                        </p:tav>
                                        <p:tav tm="100000">
                                          <p:val>
                                            <p:strVal val="#ppt_w"/>
                                          </p:val>
                                        </p:tav>
                                      </p:tavLst>
                                    </p:anim>
                                    <p:anim calcmode="lin" valueType="num">
                                      <p:cBhvr>
                                        <p:cTn id="92" dur="500" fill="hold"/>
                                        <p:tgtEl>
                                          <p:spTgt spid="4">
                                            <p:txEl>
                                              <p:pRg st="12" end="12"/>
                                            </p:txEl>
                                          </p:spTgt>
                                        </p:tgtEl>
                                        <p:attrNameLst>
                                          <p:attrName>ppt_h</p:attrName>
                                        </p:attrNameLst>
                                      </p:cBhvr>
                                      <p:tavLst>
                                        <p:tav tm="0">
                                          <p:val>
                                            <p:fltVal val="0"/>
                                          </p:val>
                                        </p:tav>
                                        <p:tav tm="100000">
                                          <p:val>
                                            <p:strVal val="#ppt_h"/>
                                          </p:val>
                                        </p:tav>
                                      </p:tavLst>
                                    </p:anim>
                                    <p:animEffect transition="in" filter="fade">
                                      <p:cBhvr>
                                        <p:cTn id="93" dur="500"/>
                                        <p:tgtEl>
                                          <p:spTgt spid="4">
                                            <p:txEl>
                                              <p:pRg st="12" end="12"/>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4">
                                            <p:txEl>
                                              <p:pRg st="13" end="13"/>
                                            </p:txEl>
                                          </p:spTgt>
                                        </p:tgtEl>
                                        <p:attrNameLst>
                                          <p:attrName>style.visibility</p:attrName>
                                        </p:attrNameLst>
                                      </p:cBhvr>
                                      <p:to>
                                        <p:strVal val="visible"/>
                                      </p:to>
                                    </p:set>
                                    <p:anim calcmode="lin" valueType="num">
                                      <p:cBhvr>
                                        <p:cTn id="98" dur="500" fill="hold"/>
                                        <p:tgtEl>
                                          <p:spTgt spid="4">
                                            <p:txEl>
                                              <p:pRg st="13" end="13"/>
                                            </p:txEl>
                                          </p:spTgt>
                                        </p:tgtEl>
                                        <p:attrNameLst>
                                          <p:attrName>ppt_w</p:attrName>
                                        </p:attrNameLst>
                                      </p:cBhvr>
                                      <p:tavLst>
                                        <p:tav tm="0">
                                          <p:val>
                                            <p:fltVal val="0"/>
                                          </p:val>
                                        </p:tav>
                                        <p:tav tm="100000">
                                          <p:val>
                                            <p:strVal val="#ppt_w"/>
                                          </p:val>
                                        </p:tav>
                                      </p:tavLst>
                                    </p:anim>
                                    <p:anim calcmode="lin" valueType="num">
                                      <p:cBhvr>
                                        <p:cTn id="99" dur="500" fill="hold"/>
                                        <p:tgtEl>
                                          <p:spTgt spid="4">
                                            <p:txEl>
                                              <p:pRg st="13" end="13"/>
                                            </p:txEl>
                                          </p:spTgt>
                                        </p:tgtEl>
                                        <p:attrNameLst>
                                          <p:attrName>ppt_h</p:attrName>
                                        </p:attrNameLst>
                                      </p:cBhvr>
                                      <p:tavLst>
                                        <p:tav tm="0">
                                          <p:val>
                                            <p:fltVal val="0"/>
                                          </p:val>
                                        </p:tav>
                                        <p:tav tm="100000">
                                          <p:val>
                                            <p:strVal val="#ppt_h"/>
                                          </p:val>
                                        </p:tav>
                                      </p:tavLst>
                                    </p:anim>
                                    <p:animEffect transition="in" filter="fade">
                                      <p:cBhvr>
                                        <p:cTn id="100"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9111817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a:bodyPr>
          <a:lstStyle/>
          <a:p>
            <a:r>
              <a:rPr lang="en-US" dirty="0"/>
              <a:t>Which do you personally struggle with more: feelings of despair over concern that you may not really be the Christian that you claim to others that you are, </a:t>
            </a:r>
            <a:r>
              <a:rPr lang="en-US" b="1" i="1" dirty="0"/>
              <a:t>or</a:t>
            </a:r>
            <a:r>
              <a:rPr lang="en-US" dirty="0"/>
              <a:t> being overconfident and not taking seriously the admonition of scripture to examine yourselves:</a:t>
            </a:r>
          </a:p>
          <a:p>
            <a:pPr lvl="1"/>
            <a:r>
              <a:rPr lang="en-US" i="1" dirty="0">
                <a:solidFill>
                  <a:srgbClr val="0000FF"/>
                </a:solidFill>
                <a:latin typeface="Cambria" panose="02040503050406030204" pitchFamily="18" charset="0"/>
                <a:ea typeface="Cambria" panose="02040503050406030204" pitchFamily="18" charset="0"/>
              </a:rPr>
              <a:t>Examine yourselves, to see whether you are in the faith. Test yourselves. Or do you not realize this about yourselves, that Jesus Christ is in you?--unless indeed you fail to meet the test! </a:t>
            </a:r>
            <a:r>
              <a:rPr lang="en-US" dirty="0"/>
              <a:t>(2 Corinthians 13:5)</a:t>
            </a:r>
          </a:p>
          <a:p>
            <a:r>
              <a:rPr lang="en-US" dirty="0"/>
              <a:t>What do you find to be the biggest challenge in loving fellow believers?</a:t>
            </a:r>
          </a:p>
          <a:p>
            <a:pPr lvl="0"/>
            <a:endParaRPr lang="en-US" dirty="0"/>
          </a:p>
        </p:txBody>
      </p:sp>
    </p:spTree>
    <p:extLst>
      <p:ext uri="{BB962C8B-B14F-4D97-AF65-F5344CB8AC3E}">
        <p14:creationId xmlns:p14="http://schemas.microsoft.com/office/powerpoint/2010/main" val="14065772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1"/>
            <a:ext cx="9144000" cy="1314695"/>
          </a:xfrm>
        </p:spPr>
        <p:txBody>
          <a:bodyPr>
            <a:noAutofit/>
          </a:bodyPr>
          <a:lstStyle/>
          <a:p>
            <a:pPr algn="ctr"/>
            <a:r>
              <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1:5-2:28</a:t>
            </a:r>
            <a:br>
              <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The </a:t>
            </a:r>
            <a:r>
              <a:rPr kumimoji="0" lang="en-US" altLang="en-US" sz="3200" b="1" i="1"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First</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Presentation of the Three Themes of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RIGHTEOUSNESS</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LOVE</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and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BELIEF</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in Jesus</a:t>
            </a:r>
            <a:endParaRPr lang="en-US" sz="6000" b="1" dirty="0">
              <a:effectLst>
                <a:glow rad="228600">
                  <a:schemeClr val="tx1">
                    <a:alpha val="40000"/>
                  </a:schemeClr>
                </a:glow>
              </a:effectLst>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193365" y="1522692"/>
            <a:ext cx="8840750" cy="5335308"/>
          </a:xfrm>
        </p:spPr>
        <p:txBody>
          <a:bodyPr>
            <a:normAutofit fontScale="92500" lnSpcReduction="10000"/>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1:5-7 -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John states that:</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a:t>
            </a:r>
            <a:r>
              <a:rPr kumimoji="0" lang="en-US" altLang="en-US" b="1" i="0"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God is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1"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(i.e.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God</a:t>
            </a: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is truth and the revealer of truth)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A person's claim to have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FELLOWSHIP</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with God</a:t>
            </a: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is verified </a:t>
            </a:r>
            <a:r>
              <a:rPr kumimoji="0" lang="en-US" altLang="en-US" b="1" i="0"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only</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if</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he "</a:t>
            </a:r>
            <a:r>
              <a:rPr kumimoji="0" lang="en-US" altLang="en-US" b="1" i="0"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walks in the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1"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(i.e.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lives according to </a:t>
            </a: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God's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truth).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1:8-2:6 -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RIGHTEOUSNESS</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First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 in confession of sin </a:t>
            </a:r>
            <a:r>
              <a:rPr kumimoji="0" lang="en-US" altLang="en-US" b="0"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(1:8-2:2)</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Secondly</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 in actual obedience </a:t>
            </a:r>
            <a:r>
              <a:rPr kumimoji="0" lang="en-US" altLang="en-US" b="0"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(2:3-6)</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2:7-17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LOVE</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Positively</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By love of one's brother (2:7-11)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[Parenthetical Passage in (2:12-14)]</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Negatively</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By </a:t>
            </a:r>
            <a:r>
              <a:rPr lang="en-US" altLang="en-US" b="1" dirty="0">
                <a:solidFill>
                  <a:schemeClr val="bg1">
                    <a:lumMod val="75000"/>
                  </a:schemeClr>
                </a:solidFill>
                <a:effectLst>
                  <a:glow rad="228600">
                    <a:schemeClr val="tx1">
                      <a:alpha val="40000"/>
                    </a:schemeClr>
                  </a:glow>
                </a:effectLst>
                <a:latin typeface="+mj-lt"/>
              </a:rPr>
              <a:t>not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loving the World (2:15-17)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2:18-28 -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BELIEF</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in Jesus</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the Son of God</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Contrast Between False Teachers and True Believers (2:18-21)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Christological Test (2:22-23)</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Exhortation to Continue in the Truth (2:24-28)</a:t>
            </a:r>
            <a:endParaRPr kumimoji="0" lang="en-US" altLang="en-US" sz="3200"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endParaRPr>
          </a:p>
        </p:txBody>
      </p:sp>
    </p:spTree>
    <p:extLst>
      <p:ext uri="{BB962C8B-B14F-4D97-AF65-F5344CB8AC3E}">
        <p14:creationId xmlns:p14="http://schemas.microsoft.com/office/powerpoint/2010/main" val="29194298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0" y="1"/>
            <a:ext cx="9144000" cy="2123133"/>
          </a:xfrm>
        </p:spPr>
        <p:txBody>
          <a:bodyPr/>
          <a:lstStyle/>
          <a:p>
            <a:r>
              <a:rPr lang="en-US" altLang="en-US" sz="5400" b="1" dirty="0">
                <a:latin typeface="Calibri" panose="020F0502020204030204" pitchFamily="34" charset="0"/>
                <a:cs typeface="Calibri" panose="020F0502020204030204" pitchFamily="34" charset="0"/>
              </a:rPr>
              <a:t>1 John 2:3-6</a:t>
            </a:r>
            <a:br>
              <a:rPr lang="en-US" altLang="en-US" sz="8000" b="1" dirty="0">
                <a:latin typeface="Calibri" panose="020F0502020204030204" pitchFamily="34" charset="0"/>
                <a:cs typeface="Calibri" panose="020F0502020204030204" pitchFamily="34" charset="0"/>
              </a:rPr>
            </a:br>
            <a:r>
              <a:rPr lang="en-US" altLang="en-US" sz="3600" b="1" dirty="0">
                <a:latin typeface="Calibri" panose="020F0502020204030204" pitchFamily="34" charset="0"/>
                <a:cs typeface="Calibri" panose="020F0502020204030204" pitchFamily="34" charset="0"/>
              </a:rPr>
              <a:t>Walking in the Light Tested by Righteousness</a:t>
            </a:r>
            <a:br>
              <a:rPr lang="en-US" altLang="en-US" sz="3600" b="1" dirty="0">
                <a:latin typeface="Calibri" panose="020F0502020204030204" pitchFamily="34" charset="0"/>
                <a:cs typeface="Calibri" panose="020F0502020204030204" pitchFamily="34" charset="0"/>
              </a:rPr>
            </a:br>
            <a:r>
              <a:rPr lang="en-US" altLang="en-US" sz="3600" b="1" dirty="0">
                <a:latin typeface="Calibri" panose="020F0502020204030204" pitchFamily="34" charset="0"/>
                <a:cs typeface="Calibri" panose="020F0502020204030204" pitchFamily="34" charset="0"/>
              </a:rPr>
              <a:t>Secondly in Actual Obedience</a:t>
            </a:r>
            <a:endParaRPr lang="en-US" altLang="en-US" sz="8000" b="1"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284038"/>
            <a:ext cx="8213902" cy="4573960"/>
          </a:xfrm>
        </p:spPr>
        <p:txBody>
          <a:bodyPr/>
          <a:lstStyle/>
          <a:p>
            <a:pPr algn="l" rtl="0"/>
            <a:r>
              <a:rPr lang="en-US" i="1" baseline="30000" dirty="0">
                <a:latin typeface="Cambria" panose="02040503050406030204" pitchFamily="18" charset="0"/>
                <a:ea typeface="Cambria" panose="02040503050406030204" pitchFamily="18" charset="0"/>
              </a:rPr>
              <a:t>3</a:t>
            </a:r>
            <a:r>
              <a:rPr lang="en-US" i="1" dirty="0">
                <a:solidFill>
                  <a:srgbClr val="0000FF"/>
                </a:solidFill>
                <a:latin typeface="Cambria" panose="02040503050406030204" pitchFamily="18" charset="0"/>
                <a:ea typeface="Cambria" panose="02040503050406030204" pitchFamily="18" charset="0"/>
              </a:rPr>
              <a:t> And by this we know that we have come to know him, if we keep his commandments. </a:t>
            </a:r>
            <a:r>
              <a:rPr lang="en-US" i="1" baseline="30000" dirty="0">
                <a:latin typeface="Cambria" panose="02040503050406030204" pitchFamily="18" charset="0"/>
                <a:ea typeface="Cambria" panose="02040503050406030204" pitchFamily="18" charset="0"/>
              </a:rPr>
              <a:t>4</a:t>
            </a:r>
            <a:r>
              <a:rPr lang="en-US" i="1" dirty="0">
                <a:solidFill>
                  <a:srgbClr val="0000FF"/>
                </a:solidFill>
                <a:latin typeface="Cambria" panose="02040503050406030204" pitchFamily="18" charset="0"/>
                <a:ea typeface="Cambria" panose="02040503050406030204" pitchFamily="18" charset="0"/>
              </a:rPr>
              <a:t> Whoever says “I know him” but does not keep his commandments is a liar, and the truth is not in him, </a:t>
            </a:r>
            <a:r>
              <a:rPr lang="en-US" i="1" baseline="30000" dirty="0">
                <a:latin typeface="Cambria" panose="02040503050406030204" pitchFamily="18" charset="0"/>
                <a:ea typeface="Cambria" panose="02040503050406030204" pitchFamily="18" charset="0"/>
              </a:rPr>
              <a:t>5</a:t>
            </a:r>
            <a:r>
              <a:rPr lang="en-US" i="1" dirty="0">
                <a:solidFill>
                  <a:srgbClr val="0000FF"/>
                </a:solidFill>
                <a:latin typeface="Cambria" panose="02040503050406030204" pitchFamily="18" charset="0"/>
                <a:ea typeface="Cambria" panose="02040503050406030204" pitchFamily="18" charset="0"/>
              </a:rPr>
              <a:t> but whoever keeps his word, in him truly the love of God is perfected. By this we may know that we are in him: </a:t>
            </a:r>
            <a:r>
              <a:rPr lang="en-US" i="1" baseline="30000" dirty="0">
                <a:latin typeface="Cambria" panose="02040503050406030204" pitchFamily="18" charset="0"/>
                <a:ea typeface="Cambria" panose="02040503050406030204" pitchFamily="18" charset="0"/>
              </a:rPr>
              <a:t>6</a:t>
            </a:r>
            <a:r>
              <a:rPr lang="en-US" i="1" dirty="0">
                <a:solidFill>
                  <a:srgbClr val="0000FF"/>
                </a:solidFill>
                <a:latin typeface="Cambria" panose="02040503050406030204" pitchFamily="18" charset="0"/>
                <a:ea typeface="Cambria" panose="02040503050406030204" pitchFamily="18" charset="0"/>
              </a:rPr>
              <a:t> whoever says he abides in him ought to walk in the same way in which he walked.</a:t>
            </a:r>
            <a:endParaRPr lang="en-US" altLang="en-US" sz="7200" b="1" i="1" dirty="0">
              <a:solidFill>
                <a:srgbClr val="00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734149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501316" y="0"/>
            <a:ext cx="8053137" cy="1620803"/>
          </a:xfrm>
        </p:spPr>
        <p:txBody>
          <a:bodyPr/>
          <a:lstStyle/>
          <a:p>
            <a:pPr algn="l"/>
            <a:r>
              <a:rPr lang="en-US" altLang="en-US" sz="4000" dirty="0">
                <a:latin typeface="Calibri" panose="020F0502020204030204" pitchFamily="34" charset="0"/>
                <a:cs typeface="Calibri" panose="020F0502020204030204" pitchFamily="34" charset="0"/>
              </a:rPr>
              <a:t>John begins by giving a general statement of the </a:t>
            </a:r>
            <a:r>
              <a:rPr lang="en-US" altLang="en-US" sz="4000" b="1" dirty="0">
                <a:latin typeface="Calibri" panose="020F0502020204030204" pitchFamily="34" charset="0"/>
                <a:cs typeface="Calibri" panose="020F0502020204030204" pitchFamily="34" charset="0"/>
              </a:rPr>
              <a:t>test of obedience</a:t>
            </a:r>
            <a:r>
              <a:rPr lang="en-US" altLang="en-US" sz="4000" dirty="0">
                <a:latin typeface="Calibri" panose="020F0502020204030204" pitchFamily="34" charset="0"/>
                <a:cs typeface="Calibri" panose="020F0502020204030204" pitchFamily="34" charset="0"/>
              </a:rPr>
              <a:t>:</a:t>
            </a:r>
            <a:r>
              <a:rPr lang="en-US" sz="4000" dirty="0">
                <a:latin typeface="Calibri" panose="020F0502020204030204" pitchFamily="34" charset="0"/>
                <a:ea typeface="Cambria" panose="02040503050406030204" pitchFamily="18" charset="0"/>
                <a:cs typeface="Calibri" panose="020F0502020204030204" pitchFamily="34" charset="0"/>
              </a:rPr>
              <a:t> </a:t>
            </a:r>
            <a:endParaRPr lang="en-US" altLang="en-US" sz="6600" b="1"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695368"/>
            <a:ext cx="8213902" cy="5070407"/>
          </a:xfrm>
          <a:effectLst/>
        </p:spPr>
        <p:txBody>
          <a:bodyPr/>
          <a:lstStyle/>
          <a:p>
            <a:pPr algn="l"/>
            <a:r>
              <a:rPr lang="en-US" i="1" baseline="30000" dirty="0">
                <a:latin typeface="Cambria" panose="02040503050406030204" pitchFamily="18" charset="0"/>
                <a:ea typeface="Cambria" panose="02040503050406030204" pitchFamily="18" charset="0"/>
              </a:rPr>
              <a:t>3</a:t>
            </a:r>
            <a:r>
              <a:rPr lang="en-US" i="1" dirty="0">
                <a:solidFill>
                  <a:srgbClr val="0000FF"/>
                </a:solidFill>
                <a:latin typeface="Cambria" panose="02040503050406030204" pitchFamily="18" charset="0"/>
                <a:ea typeface="Cambria" panose="02040503050406030204" pitchFamily="18" charset="0"/>
              </a:rPr>
              <a:t> </a:t>
            </a:r>
            <a:r>
              <a:rPr lang="en-US" i="1" dirty="0">
                <a:solidFill>
                  <a:srgbClr val="FF0000"/>
                </a:solidFill>
                <a:latin typeface="Cambria" panose="02040503050406030204" pitchFamily="18" charset="0"/>
                <a:ea typeface="Cambria" panose="02040503050406030204" pitchFamily="18" charset="0"/>
              </a:rPr>
              <a:t>And by this we know that we have come to know him, </a:t>
            </a:r>
            <a:r>
              <a:rPr lang="en-US" b="1" i="1" dirty="0">
                <a:solidFill>
                  <a:srgbClr val="FF0000"/>
                </a:solidFill>
                <a:latin typeface="Cambria" panose="02040503050406030204" pitchFamily="18" charset="0"/>
                <a:ea typeface="Cambria" panose="02040503050406030204" pitchFamily="18" charset="0"/>
              </a:rPr>
              <a:t>if</a:t>
            </a:r>
            <a:r>
              <a:rPr lang="en-US" i="1" dirty="0">
                <a:solidFill>
                  <a:srgbClr val="FF0000"/>
                </a:solidFill>
                <a:latin typeface="Cambria" panose="02040503050406030204" pitchFamily="18" charset="0"/>
                <a:ea typeface="Cambria" panose="02040503050406030204" pitchFamily="18" charset="0"/>
              </a:rPr>
              <a:t> we keep his commandments.</a:t>
            </a:r>
            <a:r>
              <a:rPr lang="en-US" i="1" dirty="0">
                <a:solidFill>
                  <a:srgbClr val="0000FF"/>
                </a:solidFill>
                <a:latin typeface="Cambria" panose="02040503050406030204" pitchFamily="18" charset="0"/>
                <a:ea typeface="Cambria" panose="02040503050406030204" pitchFamily="18" charset="0"/>
              </a:rPr>
              <a:t> </a:t>
            </a:r>
            <a:r>
              <a:rPr lang="en-US" i="1" baseline="30000" dirty="0">
                <a:latin typeface="Cambria" panose="02040503050406030204" pitchFamily="18" charset="0"/>
                <a:ea typeface="Cambria" panose="02040503050406030204" pitchFamily="18" charset="0"/>
              </a:rPr>
              <a:t>4</a:t>
            </a:r>
            <a:r>
              <a:rPr lang="en-US" i="1" dirty="0">
                <a:solidFill>
                  <a:srgbClr val="0000FF"/>
                </a:solidFill>
                <a:latin typeface="Cambria" panose="02040503050406030204" pitchFamily="18" charset="0"/>
                <a:ea typeface="Cambria" panose="02040503050406030204" pitchFamily="18" charset="0"/>
              </a:rPr>
              <a:t> Whoever says “I know him” but does not keep his commandments is a liar, and the truth is not in him, </a:t>
            </a:r>
            <a:r>
              <a:rPr lang="en-US" i="1" baseline="30000" dirty="0">
                <a:latin typeface="Cambria" panose="02040503050406030204" pitchFamily="18" charset="0"/>
                <a:ea typeface="Cambria" panose="02040503050406030204" pitchFamily="18" charset="0"/>
              </a:rPr>
              <a:t>5</a:t>
            </a:r>
            <a:r>
              <a:rPr lang="en-US" i="1" dirty="0">
                <a:solidFill>
                  <a:srgbClr val="0000FF"/>
                </a:solidFill>
                <a:latin typeface="Cambria" panose="02040503050406030204" pitchFamily="18" charset="0"/>
                <a:ea typeface="Cambria" panose="02040503050406030204" pitchFamily="18" charset="0"/>
              </a:rPr>
              <a:t> but whoever keeps his word, in him truly the love of God is perfected. By this we may know that we are in him: </a:t>
            </a:r>
            <a:r>
              <a:rPr lang="en-US" i="1" baseline="30000" dirty="0">
                <a:latin typeface="Cambria" panose="02040503050406030204" pitchFamily="18" charset="0"/>
                <a:ea typeface="Cambria" panose="02040503050406030204" pitchFamily="18" charset="0"/>
              </a:rPr>
              <a:t>6</a:t>
            </a:r>
            <a:r>
              <a:rPr lang="en-US" i="1" dirty="0">
                <a:solidFill>
                  <a:srgbClr val="0000FF"/>
                </a:solidFill>
                <a:latin typeface="Cambria" panose="02040503050406030204" pitchFamily="18" charset="0"/>
                <a:ea typeface="Cambria" panose="02040503050406030204" pitchFamily="18" charset="0"/>
              </a:rPr>
              <a:t> whoever says he abides in him ought to walk in the same way in which he walked.</a:t>
            </a:r>
          </a:p>
          <a:p>
            <a:pPr algn="l"/>
            <a:r>
              <a:rPr lang="en-US"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rPr>
              <a:t>(1 John 2:3-6)</a:t>
            </a:r>
            <a:endParaRPr lang="en-US" altLang="en-US"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7871879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501316" y="0"/>
            <a:ext cx="8053137" cy="1699293"/>
          </a:xfrm>
        </p:spPr>
        <p:txBody>
          <a:bodyPr/>
          <a:lstStyle/>
          <a:p>
            <a:pPr algn="l"/>
            <a:r>
              <a:rPr lang="en-US" altLang="en-US" sz="3600" dirty="0">
                <a:latin typeface="Calibri" panose="020F0502020204030204" pitchFamily="34" charset="0"/>
                <a:cs typeface="Calibri" panose="020F0502020204030204" pitchFamily="34" charset="0"/>
              </a:rPr>
              <a:t>John then gives </a:t>
            </a:r>
            <a:r>
              <a:rPr lang="en-US" altLang="en-US" sz="3600" b="1" i="1" dirty="0">
                <a:latin typeface="Calibri" panose="020F0502020204030204" pitchFamily="34" charset="0"/>
                <a:cs typeface="Calibri" panose="020F0502020204030204" pitchFamily="34" charset="0"/>
              </a:rPr>
              <a:t>two possible outcomes</a:t>
            </a:r>
            <a:r>
              <a:rPr lang="en-US" altLang="en-US" sz="3600" dirty="0">
                <a:latin typeface="Calibri" panose="020F0502020204030204" pitchFamily="34" charset="0"/>
                <a:cs typeface="Calibri" panose="020F0502020204030204" pitchFamily="34" charset="0"/>
              </a:rPr>
              <a:t> to the obedience test. </a:t>
            </a:r>
            <a:r>
              <a:rPr lang="en-US" altLang="en-US" sz="3600" b="1" i="1" dirty="0">
                <a:latin typeface="Calibri" panose="020F0502020204030204" pitchFamily="34" charset="0"/>
                <a:cs typeface="Calibri" panose="020F0502020204030204" pitchFamily="34" charset="0"/>
              </a:rPr>
              <a:t>First</a:t>
            </a:r>
            <a:r>
              <a:rPr lang="en-US" altLang="en-US" sz="3600" dirty="0">
                <a:latin typeface="Calibri" panose="020F0502020204030204" pitchFamily="34" charset="0"/>
                <a:cs typeface="Calibri" panose="020F0502020204030204" pitchFamily="34" charset="0"/>
              </a:rPr>
              <a:t> he gives an example of someone who </a:t>
            </a:r>
            <a:r>
              <a:rPr lang="en-US" altLang="en-US" sz="3600" b="1" i="1" dirty="0">
                <a:latin typeface="Calibri" panose="020F0502020204030204" pitchFamily="34" charset="0"/>
                <a:cs typeface="Calibri" panose="020F0502020204030204" pitchFamily="34" charset="0"/>
              </a:rPr>
              <a:t>fails</a:t>
            </a:r>
            <a:r>
              <a:rPr lang="en-US" altLang="en-US" sz="3600" dirty="0">
                <a:latin typeface="Calibri" panose="020F0502020204030204" pitchFamily="34" charset="0"/>
                <a:cs typeface="Calibri" panose="020F0502020204030204" pitchFamily="34" charset="0"/>
              </a:rPr>
              <a:t> the test:</a:t>
            </a:r>
            <a:r>
              <a:rPr lang="en-US" sz="3600" dirty="0">
                <a:latin typeface="Calibri" panose="020F0502020204030204" pitchFamily="34" charset="0"/>
                <a:ea typeface="Cambria" panose="02040503050406030204" pitchFamily="18" charset="0"/>
                <a:cs typeface="Calibri" panose="020F0502020204030204" pitchFamily="34" charset="0"/>
              </a:rPr>
              <a:t> </a:t>
            </a:r>
            <a:endParaRPr lang="en-US" altLang="en-US" sz="6000" b="1"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699294"/>
            <a:ext cx="8213902" cy="5066482"/>
          </a:xfrm>
          <a:effectLst/>
        </p:spPr>
        <p:txBody>
          <a:bodyPr/>
          <a:lstStyle/>
          <a:p>
            <a:pPr algn="l"/>
            <a:r>
              <a:rPr lang="en-US" i="1" baseline="30000" dirty="0">
                <a:latin typeface="Cambria" panose="02040503050406030204" pitchFamily="18" charset="0"/>
                <a:ea typeface="Cambria" panose="02040503050406030204" pitchFamily="18" charset="0"/>
              </a:rPr>
              <a:t>3</a:t>
            </a:r>
            <a:r>
              <a:rPr lang="en-US" i="1" dirty="0">
                <a:solidFill>
                  <a:srgbClr val="0000FF"/>
                </a:solidFill>
                <a:latin typeface="Cambria" panose="02040503050406030204" pitchFamily="18" charset="0"/>
                <a:ea typeface="Cambria" panose="02040503050406030204" pitchFamily="18" charset="0"/>
              </a:rPr>
              <a:t> And by this we know that we have come to know him, if we keep his commandments. </a:t>
            </a:r>
            <a:r>
              <a:rPr lang="en-US" i="1" baseline="30000" dirty="0">
                <a:latin typeface="Cambria" panose="02040503050406030204" pitchFamily="18" charset="0"/>
                <a:ea typeface="Cambria" panose="02040503050406030204" pitchFamily="18" charset="0"/>
              </a:rPr>
              <a:t>4</a:t>
            </a:r>
            <a:r>
              <a:rPr lang="en-US" i="1" dirty="0">
                <a:solidFill>
                  <a:srgbClr val="0000FF"/>
                </a:solidFill>
                <a:latin typeface="Cambria" panose="02040503050406030204" pitchFamily="18" charset="0"/>
                <a:ea typeface="Cambria" panose="02040503050406030204" pitchFamily="18" charset="0"/>
              </a:rPr>
              <a:t> </a:t>
            </a:r>
            <a:r>
              <a:rPr lang="en-US" i="1" dirty="0">
                <a:solidFill>
                  <a:srgbClr val="FF0000"/>
                </a:solidFill>
                <a:latin typeface="Cambria" panose="02040503050406030204" pitchFamily="18" charset="0"/>
                <a:ea typeface="Cambria" panose="02040503050406030204" pitchFamily="18" charset="0"/>
              </a:rPr>
              <a:t>Whoever says “I know him” but does </a:t>
            </a:r>
            <a:r>
              <a:rPr lang="en-US" b="1" i="1" dirty="0">
                <a:solidFill>
                  <a:srgbClr val="FF0000"/>
                </a:solidFill>
                <a:latin typeface="Cambria" panose="02040503050406030204" pitchFamily="18" charset="0"/>
                <a:ea typeface="Cambria" panose="02040503050406030204" pitchFamily="18" charset="0"/>
              </a:rPr>
              <a:t>not</a:t>
            </a:r>
            <a:r>
              <a:rPr lang="en-US" i="1" dirty="0">
                <a:solidFill>
                  <a:srgbClr val="FF0000"/>
                </a:solidFill>
                <a:latin typeface="Cambria" panose="02040503050406030204" pitchFamily="18" charset="0"/>
                <a:ea typeface="Cambria" panose="02040503050406030204" pitchFamily="18" charset="0"/>
              </a:rPr>
              <a:t> keep his commandments is a </a:t>
            </a:r>
            <a:r>
              <a:rPr lang="en-US" b="1" i="1" dirty="0">
                <a:solidFill>
                  <a:srgbClr val="FF0000"/>
                </a:solidFill>
                <a:latin typeface="Cambria" panose="02040503050406030204" pitchFamily="18" charset="0"/>
                <a:ea typeface="Cambria" panose="02040503050406030204" pitchFamily="18" charset="0"/>
              </a:rPr>
              <a:t>liar</a:t>
            </a:r>
            <a:r>
              <a:rPr lang="en-US" i="1" dirty="0">
                <a:solidFill>
                  <a:srgbClr val="FF0000"/>
                </a:solidFill>
                <a:latin typeface="Cambria" panose="02040503050406030204" pitchFamily="18" charset="0"/>
                <a:ea typeface="Cambria" panose="02040503050406030204" pitchFamily="18" charset="0"/>
              </a:rPr>
              <a:t>, and the truth is not in him</a:t>
            </a:r>
            <a:r>
              <a:rPr lang="en-US" i="1" dirty="0">
                <a:solidFill>
                  <a:srgbClr val="FF0066"/>
                </a:solidFill>
                <a:latin typeface="Cambria" panose="02040503050406030204" pitchFamily="18" charset="0"/>
                <a:ea typeface="Cambria" panose="02040503050406030204" pitchFamily="18" charset="0"/>
              </a:rPr>
              <a:t>,</a:t>
            </a:r>
            <a:r>
              <a:rPr lang="en-US" i="1" dirty="0">
                <a:solidFill>
                  <a:srgbClr val="0000FF"/>
                </a:solidFill>
                <a:latin typeface="Cambria" panose="02040503050406030204" pitchFamily="18" charset="0"/>
                <a:ea typeface="Cambria" panose="02040503050406030204" pitchFamily="18" charset="0"/>
              </a:rPr>
              <a:t> </a:t>
            </a:r>
            <a:r>
              <a:rPr lang="en-US" i="1" baseline="30000" dirty="0">
                <a:latin typeface="Cambria" panose="02040503050406030204" pitchFamily="18" charset="0"/>
                <a:ea typeface="Cambria" panose="02040503050406030204" pitchFamily="18" charset="0"/>
              </a:rPr>
              <a:t>5</a:t>
            </a:r>
            <a:r>
              <a:rPr lang="en-US" i="1" dirty="0">
                <a:solidFill>
                  <a:srgbClr val="0000FF"/>
                </a:solidFill>
                <a:latin typeface="Cambria" panose="02040503050406030204" pitchFamily="18" charset="0"/>
                <a:ea typeface="Cambria" panose="02040503050406030204" pitchFamily="18" charset="0"/>
              </a:rPr>
              <a:t> but whoever keeps his word, in him truly the love of God is perfected. By this we may know that we are in him: </a:t>
            </a:r>
            <a:r>
              <a:rPr lang="en-US" i="1" baseline="30000" dirty="0">
                <a:latin typeface="Cambria" panose="02040503050406030204" pitchFamily="18" charset="0"/>
                <a:ea typeface="Cambria" panose="02040503050406030204" pitchFamily="18" charset="0"/>
              </a:rPr>
              <a:t>6</a:t>
            </a:r>
            <a:r>
              <a:rPr lang="en-US" i="1" dirty="0">
                <a:solidFill>
                  <a:srgbClr val="0000FF"/>
                </a:solidFill>
                <a:latin typeface="Cambria" panose="02040503050406030204" pitchFamily="18" charset="0"/>
                <a:ea typeface="Cambria" panose="02040503050406030204" pitchFamily="18" charset="0"/>
              </a:rPr>
              <a:t> whoever says he abides in him ought to walk in the same way in which he walked.</a:t>
            </a:r>
          </a:p>
          <a:p>
            <a:pPr algn="l"/>
            <a:r>
              <a:rPr lang="en-US"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rPr>
              <a:t>(1 John 2:3-6)</a:t>
            </a:r>
            <a:endParaRPr lang="en-US" altLang="en-US"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17612056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501316" y="1"/>
            <a:ext cx="8053137" cy="1648274"/>
          </a:xfrm>
        </p:spPr>
        <p:txBody>
          <a:bodyPr/>
          <a:lstStyle/>
          <a:p>
            <a:pPr algn="l"/>
            <a:r>
              <a:rPr lang="en-US" altLang="en-US" sz="4000" dirty="0">
                <a:latin typeface="Calibri" panose="020F0502020204030204" pitchFamily="34" charset="0"/>
                <a:cs typeface="Calibri" panose="020F0502020204030204" pitchFamily="34" charset="0"/>
              </a:rPr>
              <a:t>Then John gives an example of someone who </a:t>
            </a:r>
            <a:r>
              <a:rPr lang="en-US" altLang="en-US" sz="4000" b="1" i="1" dirty="0">
                <a:latin typeface="Calibri" panose="020F0502020204030204" pitchFamily="34" charset="0"/>
                <a:cs typeface="Calibri" panose="020F0502020204030204" pitchFamily="34" charset="0"/>
              </a:rPr>
              <a:t>passes</a:t>
            </a:r>
            <a:r>
              <a:rPr lang="en-US" altLang="en-US" sz="4000" dirty="0">
                <a:latin typeface="Calibri" panose="020F0502020204030204" pitchFamily="34" charset="0"/>
                <a:cs typeface="Calibri" panose="020F0502020204030204" pitchFamily="34" charset="0"/>
              </a:rPr>
              <a:t> the test:</a:t>
            </a:r>
            <a:r>
              <a:rPr lang="en-US" sz="4000" dirty="0">
                <a:latin typeface="Calibri" panose="020F0502020204030204" pitchFamily="34" charset="0"/>
                <a:ea typeface="Cambria" panose="02040503050406030204" pitchFamily="18" charset="0"/>
                <a:cs typeface="Calibri" panose="020F0502020204030204" pitchFamily="34" charset="0"/>
              </a:rPr>
              <a:t> </a:t>
            </a:r>
            <a:endParaRPr lang="en-US" altLang="en-US" sz="6600" b="1"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695369"/>
            <a:ext cx="8213902" cy="5162630"/>
          </a:xfrm>
          <a:effectLst/>
        </p:spPr>
        <p:txBody>
          <a:bodyPr/>
          <a:lstStyle/>
          <a:p>
            <a:pPr algn="l"/>
            <a:r>
              <a:rPr lang="en-US" i="1" baseline="30000" dirty="0">
                <a:latin typeface="Cambria" panose="02040503050406030204" pitchFamily="18" charset="0"/>
                <a:ea typeface="Cambria" panose="02040503050406030204" pitchFamily="18" charset="0"/>
              </a:rPr>
              <a:t>3</a:t>
            </a:r>
            <a:r>
              <a:rPr lang="en-US" i="1" dirty="0">
                <a:solidFill>
                  <a:srgbClr val="0000FF"/>
                </a:solidFill>
                <a:latin typeface="Cambria" panose="02040503050406030204" pitchFamily="18" charset="0"/>
                <a:ea typeface="Cambria" panose="02040503050406030204" pitchFamily="18" charset="0"/>
              </a:rPr>
              <a:t> And by this we know that we have come to know him, if we keep his commandments. </a:t>
            </a:r>
            <a:r>
              <a:rPr lang="en-US" i="1" baseline="30000" dirty="0">
                <a:latin typeface="Cambria" panose="02040503050406030204" pitchFamily="18" charset="0"/>
                <a:ea typeface="Cambria" panose="02040503050406030204" pitchFamily="18" charset="0"/>
              </a:rPr>
              <a:t>4</a:t>
            </a:r>
            <a:r>
              <a:rPr lang="en-US" i="1" dirty="0">
                <a:solidFill>
                  <a:srgbClr val="0000FF"/>
                </a:solidFill>
                <a:latin typeface="Cambria" panose="02040503050406030204" pitchFamily="18" charset="0"/>
                <a:ea typeface="Cambria" panose="02040503050406030204" pitchFamily="18" charset="0"/>
              </a:rPr>
              <a:t> Whoever says “I know him” but does not keep his commandments is a liar, and the truth is not in him, </a:t>
            </a:r>
            <a:r>
              <a:rPr lang="en-US" i="1" baseline="30000" dirty="0">
                <a:latin typeface="Cambria" panose="02040503050406030204" pitchFamily="18" charset="0"/>
                <a:ea typeface="Cambria" panose="02040503050406030204" pitchFamily="18" charset="0"/>
              </a:rPr>
              <a:t>5</a:t>
            </a:r>
            <a:r>
              <a:rPr lang="en-US" i="1" dirty="0">
                <a:solidFill>
                  <a:srgbClr val="0000FF"/>
                </a:solidFill>
                <a:latin typeface="Cambria" panose="02040503050406030204" pitchFamily="18" charset="0"/>
                <a:ea typeface="Cambria" panose="02040503050406030204" pitchFamily="18" charset="0"/>
              </a:rPr>
              <a:t> </a:t>
            </a:r>
            <a:r>
              <a:rPr lang="en-US" i="1" dirty="0">
                <a:solidFill>
                  <a:srgbClr val="FF0000"/>
                </a:solidFill>
                <a:latin typeface="Cambria" panose="02040503050406030204" pitchFamily="18" charset="0"/>
                <a:ea typeface="Cambria" panose="02040503050406030204" pitchFamily="18" charset="0"/>
              </a:rPr>
              <a:t>but whoever </a:t>
            </a:r>
            <a:r>
              <a:rPr lang="en-US" b="1" i="1" dirty="0">
                <a:solidFill>
                  <a:srgbClr val="FF0000"/>
                </a:solidFill>
                <a:latin typeface="Cambria" panose="02040503050406030204" pitchFamily="18" charset="0"/>
                <a:ea typeface="Cambria" panose="02040503050406030204" pitchFamily="18" charset="0"/>
              </a:rPr>
              <a:t>keeps</a:t>
            </a:r>
            <a:r>
              <a:rPr lang="en-US" i="1" dirty="0">
                <a:solidFill>
                  <a:srgbClr val="FF0000"/>
                </a:solidFill>
                <a:latin typeface="Cambria" panose="02040503050406030204" pitchFamily="18" charset="0"/>
                <a:ea typeface="Cambria" panose="02040503050406030204" pitchFamily="18" charset="0"/>
              </a:rPr>
              <a:t> his word, in him truly the love of God is perfected.</a:t>
            </a:r>
            <a:r>
              <a:rPr lang="en-US" i="1" dirty="0">
                <a:solidFill>
                  <a:srgbClr val="0000FF"/>
                </a:solidFill>
                <a:latin typeface="Cambria" panose="02040503050406030204" pitchFamily="18" charset="0"/>
                <a:ea typeface="Cambria" panose="02040503050406030204" pitchFamily="18" charset="0"/>
              </a:rPr>
              <a:t> By this we may know that we are in him: </a:t>
            </a:r>
            <a:r>
              <a:rPr lang="en-US" i="1" baseline="30000" dirty="0">
                <a:latin typeface="Cambria" panose="02040503050406030204" pitchFamily="18" charset="0"/>
                <a:ea typeface="Cambria" panose="02040503050406030204" pitchFamily="18" charset="0"/>
              </a:rPr>
              <a:t>6</a:t>
            </a:r>
            <a:r>
              <a:rPr lang="en-US" i="1" dirty="0">
                <a:solidFill>
                  <a:srgbClr val="0000FF"/>
                </a:solidFill>
                <a:latin typeface="Cambria" panose="02040503050406030204" pitchFamily="18" charset="0"/>
                <a:ea typeface="Cambria" panose="02040503050406030204" pitchFamily="18" charset="0"/>
              </a:rPr>
              <a:t> whoever says he abides in him ought to walk in the same way in which he walked.</a:t>
            </a:r>
          </a:p>
          <a:p>
            <a:pPr algn="l"/>
            <a:r>
              <a:rPr lang="en-US"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rPr>
              <a:t>(1 John 2:3-6)</a:t>
            </a:r>
            <a:endParaRPr lang="en-US" altLang="en-US"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51404014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501316" y="0"/>
            <a:ext cx="8053137" cy="1616879"/>
          </a:xfrm>
        </p:spPr>
        <p:txBody>
          <a:bodyPr/>
          <a:lstStyle/>
          <a:p>
            <a:pPr algn="l"/>
            <a:r>
              <a:rPr lang="en-US" altLang="en-US" sz="3600" dirty="0">
                <a:latin typeface="Calibri" panose="020F0502020204030204" pitchFamily="34" charset="0"/>
                <a:cs typeface="Calibri" panose="020F0502020204030204" pitchFamily="34" charset="0"/>
              </a:rPr>
              <a:t>Finally, John concludes with a summary statement that essentially restates the test of obedience using different words:</a:t>
            </a:r>
            <a:r>
              <a:rPr lang="en-US" sz="3600" dirty="0">
                <a:latin typeface="Calibri" panose="020F0502020204030204" pitchFamily="34" charset="0"/>
                <a:ea typeface="Cambria" panose="02040503050406030204" pitchFamily="18" charset="0"/>
                <a:cs typeface="Calibri" panose="020F0502020204030204" pitchFamily="34" charset="0"/>
              </a:rPr>
              <a:t> </a:t>
            </a:r>
            <a:endParaRPr lang="en-US" altLang="en-US" sz="6000" b="1"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703217"/>
            <a:ext cx="8213902" cy="5154783"/>
          </a:xfrm>
          <a:effectLst/>
        </p:spPr>
        <p:txBody>
          <a:bodyPr/>
          <a:lstStyle/>
          <a:p>
            <a:pPr algn="l"/>
            <a:r>
              <a:rPr lang="en-US" i="1" baseline="30000" dirty="0">
                <a:latin typeface="Cambria" panose="02040503050406030204" pitchFamily="18" charset="0"/>
                <a:ea typeface="Cambria" panose="02040503050406030204" pitchFamily="18" charset="0"/>
              </a:rPr>
              <a:t>3</a:t>
            </a:r>
            <a:r>
              <a:rPr lang="en-US" i="1" dirty="0">
                <a:solidFill>
                  <a:srgbClr val="0000FF"/>
                </a:solidFill>
                <a:latin typeface="Cambria" panose="02040503050406030204" pitchFamily="18" charset="0"/>
                <a:ea typeface="Cambria" panose="02040503050406030204" pitchFamily="18" charset="0"/>
              </a:rPr>
              <a:t> And by this we know that we have come to know him, if we keep his commandments. </a:t>
            </a:r>
            <a:r>
              <a:rPr lang="en-US" i="1" baseline="30000" dirty="0">
                <a:latin typeface="Cambria" panose="02040503050406030204" pitchFamily="18" charset="0"/>
                <a:ea typeface="Cambria" panose="02040503050406030204" pitchFamily="18" charset="0"/>
              </a:rPr>
              <a:t>4</a:t>
            </a:r>
            <a:r>
              <a:rPr lang="en-US" i="1" dirty="0">
                <a:solidFill>
                  <a:srgbClr val="0000FF"/>
                </a:solidFill>
                <a:latin typeface="Cambria" panose="02040503050406030204" pitchFamily="18" charset="0"/>
                <a:ea typeface="Cambria" panose="02040503050406030204" pitchFamily="18" charset="0"/>
              </a:rPr>
              <a:t> Whoever says “I know him” but does not keep his commandments is a liar, and the truth is not in him, </a:t>
            </a:r>
            <a:r>
              <a:rPr lang="en-US" i="1" baseline="30000" dirty="0">
                <a:latin typeface="Cambria" panose="02040503050406030204" pitchFamily="18" charset="0"/>
                <a:ea typeface="Cambria" panose="02040503050406030204" pitchFamily="18" charset="0"/>
              </a:rPr>
              <a:t>5</a:t>
            </a:r>
            <a:r>
              <a:rPr lang="en-US" i="1" dirty="0">
                <a:solidFill>
                  <a:srgbClr val="0000FF"/>
                </a:solidFill>
                <a:latin typeface="Cambria" panose="02040503050406030204" pitchFamily="18" charset="0"/>
                <a:ea typeface="Cambria" panose="02040503050406030204" pitchFamily="18" charset="0"/>
              </a:rPr>
              <a:t> but whoever keeps his word, in him truly the love of God is perfected. </a:t>
            </a:r>
            <a:r>
              <a:rPr lang="en-US" i="1" dirty="0">
                <a:solidFill>
                  <a:srgbClr val="FF0000"/>
                </a:solidFill>
                <a:latin typeface="Cambria" panose="02040503050406030204" pitchFamily="18" charset="0"/>
                <a:ea typeface="Cambria" panose="02040503050406030204" pitchFamily="18" charset="0"/>
              </a:rPr>
              <a:t>By this we may know that we are in him: </a:t>
            </a:r>
            <a:r>
              <a:rPr lang="en-US" i="1" baseline="30000" dirty="0">
                <a:latin typeface="Cambria" panose="02040503050406030204" pitchFamily="18" charset="0"/>
                <a:ea typeface="Cambria" panose="02040503050406030204" pitchFamily="18" charset="0"/>
              </a:rPr>
              <a:t>6</a:t>
            </a:r>
            <a:r>
              <a:rPr lang="en-US" i="1" dirty="0">
                <a:solidFill>
                  <a:srgbClr val="0000FF"/>
                </a:solidFill>
                <a:latin typeface="Cambria" panose="02040503050406030204" pitchFamily="18" charset="0"/>
                <a:ea typeface="Cambria" panose="02040503050406030204" pitchFamily="18" charset="0"/>
              </a:rPr>
              <a:t> </a:t>
            </a:r>
            <a:r>
              <a:rPr lang="en-US" i="1" dirty="0">
                <a:solidFill>
                  <a:srgbClr val="FF0000"/>
                </a:solidFill>
                <a:latin typeface="Cambria" panose="02040503050406030204" pitchFamily="18" charset="0"/>
                <a:ea typeface="Cambria" panose="02040503050406030204" pitchFamily="18" charset="0"/>
              </a:rPr>
              <a:t>whoever says he abides in him ought to walk in the same way in which he walked.</a:t>
            </a:r>
          </a:p>
          <a:p>
            <a:pPr algn="l"/>
            <a:r>
              <a:rPr lang="en-US"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rPr>
              <a:t>(1 John 2:3-6)</a:t>
            </a:r>
            <a:endParaRPr lang="en-US" altLang="en-US"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84398061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theme/theme1.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Custom Design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fontScheme name="Custom Design">
      <a:majorFont>
        <a:latin typeface="Arial"/>
        <a:ea typeface=""/>
        <a:cs typeface=""/>
      </a:majorFont>
      <a:minorFont>
        <a:latin typeface="Corone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4">
        <a:dk1>
          <a:srgbClr val="FFFF00"/>
        </a:dk1>
        <a:lt1>
          <a:srgbClr val="FFFFFF"/>
        </a:lt1>
        <a:dk2>
          <a:srgbClr val="000000"/>
        </a:dk2>
        <a:lt2>
          <a:srgbClr val="808080"/>
        </a:lt2>
        <a:accent1>
          <a:srgbClr val="BBE0E3"/>
        </a:accent1>
        <a:accent2>
          <a:srgbClr val="00FF00"/>
        </a:accent2>
        <a:accent3>
          <a:srgbClr val="FFFFFF"/>
        </a:accent3>
        <a:accent4>
          <a:srgbClr val="DADA00"/>
        </a:accent4>
        <a:accent5>
          <a:srgbClr val="DAEDEF"/>
        </a:accent5>
        <a:accent6>
          <a:srgbClr val="00E7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5">
        <a:dk1>
          <a:srgbClr val="FFFFFF"/>
        </a:dk1>
        <a:lt1>
          <a:srgbClr val="FFFFFF"/>
        </a:lt1>
        <a:dk2>
          <a:srgbClr val="FF9933"/>
        </a:dk2>
        <a:lt2>
          <a:srgbClr val="00000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FFFFF"/>
        </a:lt1>
        <a:dk2>
          <a:srgbClr val="FF9933"/>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18385</TotalTime>
  <Words>5384</Words>
  <Application>Microsoft Office PowerPoint</Application>
  <PresentationFormat>On-screen Show (4:3)</PresentationFormat>
  <Paragraphs>222</Paragraphs>
  <Slides>39</Slides>
  <Notes>14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39</vt:i4>
      </vt:variant>
    </vt:vector>
  </HeadingPairs>
  <TitlesOfParts>
    <vt:vector size="48" baseType="lpstr">
      <vt:lpstr>Arial</vt:lpstr>
      <vt:lpstr>Bwgrkl</vt:lpstr>
      <vt:lpstr>Calibri</vt:lpstr>
      <vt:lpstr>Cambria</vt:lpstr>
      <vt:lpstr>Coronet</vt:lpstr>
      <vt:lpstr>Times New Roman</vt:lpstr>
      <vt:lpstr>140_Office Theme</vt:lpstr>
      <vt:lpstr>1_Office Theme</vt:lpstr>
      <vt:lpstr>Custom Design</vt:lpstr>
      <vt:lpstr>The Book of 1 John</vt:lpstr>
      <vt:lpstr>Outline of 1 John</vt:lpstr>
      <vt:lpstr>1:5-2:28 The First Presentation of the Three Themes of RIGHTEOUSNESS, LOVE and BELIEF in Jesus</vt:lpstr>
      <vt:lpstr>1:5-2:28 The First Presentation of the Three Themes of RIGHTEOUSNESS, LOVE and BELIEF in Jesus</vt:lpstr>
      <vt:lpstr>1 John 2:3-6 Walking in the Light Tested by Righteousness Secondly in Actual Obedience</vt:lpstr>
      <vt:lpstr>John begins by giving a general statement of the test of obedience: </vt:lpstr>
      <vt:lpstr>John then gives two possible outcomes to the obedience test. First he gives an example of someone who fails the test: </vt:lpstr>
      <vt:lpstr>Then John gives an example of someone who passes the test: </vt:lpstr>
      <vt:lpstr>Finally, John concludes with a summary statement that essentially restates the test of obedience using different words: </vt:lpstr>
      <vt:lpstr>John begins this section with the phrase, “we know” – the first occurrence of a phrase that appears seven times in the book of 1 John: </vt:lpstr>
      <vt:lpstr>“know” - ginw,skw ginosko</vt:lpstr>
      <vt:lpstr>One of the distinctive features of John’s writings is how often he uses the word “know” (ginosko). The word appears 21 times in this short letter! And, as you can see, it appears 4 times in just these 4 verses alone:</vt:lpstr>
      <vt:lpstr>Why does John refer to “knowledge” so frequently in this letter?</vt:lpstr>
      <vt:lpstr>In the opening of lines of this letter John describes a genuine relationship with God as having “fellowship” with Him (1:3,6). Notice the terminology John uses in this section to describe what a genuine relationship with God looks like:</vt:lpstr>
      <vt:lpstr>“abide (in Him)” me,nw meno </vt:lpstr>
      <vt:lpstr>Another example of where John varies his terminology is his description of righteousness. In 1:6-7 he described righteousness as “practicing the truth” and “walking in the light”. Notice the terminology used in this section:</vt:lpstr>
      <vt:lpstr>…whoever says he abides in him ought to walk in the same way in which he walked. (1 John 2:6)</vt:lpstr>
      <vt:lpstr>1:5-2:28 The First Presentation of the Three Themes of RIGHTEOUSNESS, LOVE and BELIEF in Jesus</vt:lpstr>
      <vt:lpstr>1:5-2:28 The First Presentation of the Three Themes of RIGHTEOUSNESS, LOVE and BELIEF in Jesus</vt:lpstr>
      <vt:lpstr>1 John 2:7-11 Walking in the Light Tested by Love Positively – By Love of One’s Brother</vt:lpstr>
      <vt:lpstr>John opens this section by addressing his readers as “Beloved”.</vt:lpstr>
      <vt:lpstr>“Beloved” - avgaphto,j agapetos </vt:lpstr>
      <vt:lpstr>John then begins this section by focusing on a command which is old and yet new -- the command is that Christians must love one another (see verse 10).</vt:lpstr>
      <vt:lpstr>An Old / New Command</vt:lpstr>
      <vt:lpstr>In What Sense Was the Love-Command Old?</vt:lpstr>
      <vt:lpstr>In What Sense Was the Love-Command New?</vt:lpstr>
      <vt:lpstr>John tells us that the “old” command to love the brothers is “new” because it belongs to the new age which has been ushered in by the shining of Jesus as the true light.</vt:lpstr>
      <vt:lpstr>…because the darkness is passing away and the true light is already shining (1 John 2:8b)</vt:lpstr>
      <vt:lpstr>Next John shows how the love command is a test for whether a person is truly walking in the light. He begins by describing a person who fails the love test:</vt:lpstr>
      <vt:lpstr>Whoever says he is in the light and hates his brother…  (1 John 2:9)</vt:lpstr>
      <vt:lpstr>Next John describes a person who passes the love test:</vt:lpstr>
      <vt:lpstr>love - avgapa,w agapao</vt:lpstr>
      <vt:lpstr>love - avgapa,w agapao</vt:lpstr>
      <vt:lpstr>John tells us that whoever loves his brother: 1. Abides in the light 2. There is no cause in him for stumbling</vt:lpstr>
      <vt:lpstr>Whoever loves his brother abides in the light, and in him there is no cause for stumbling. (1 John 2:10)</vt:lpstr>
      <vt:lpstr>In closing this section, John again describes a person who fails the love test (as he does in 2:9). Here  the apostle adds force to his declaration by piling up the negative effects that befall that person: he “walks in the darkness”, “and does not know where he is going”, and “the darkness has blinded his eyes” </vt:lpstr>
      <vt:lpstr>1:5-2:28 The First Presentation of the Three Themes of RIGHTEOUSNESS, LOVE and BELIEF in Jesus</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of 1 John</dc:title>
  <dc:creator>Robert Connolly</dc:creator>
  <cp:lastModifiedBy>Robert Connolly</cp:lastModifiedBy>
  <cp:revision>254</cp:revision>
  <cp:lastPrinted>2021-11-21T14:50:14Z</cp:lastPrinted>
  <dcterms:created xsi:type="dcterms:W3CDTF">2021-10-27T02:35:00Z</dcterms:created>
  <dcterms:modified xsi:type="dcterms:W3CDTF">2021-11-21T15:22:51Z</dcterms:modified>
</cp:coreProperties>
</file>