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notesSlides/notesSlide3.xml" ContentType="application/vnd.openxmlformats-officedocument.presentationml.notesSlide+xml"/>
  <Override PartName="/ppt/theme/themeOverride13.xml" ContentType="application/vnd.openxmlformats-officedocument.themeOverride+xml"/>
  <Override PartName="/ppt/notesSlides/notesSlide4.xml" ContentType="application/vnd.openxmlformats-officedocument.presentationml.notesSlide+xml"/>
  <Override PartName="/ppt/theme/themeOverride14.xml" ContentType="application/vnd.openxmlformats-officedocument.themeOverride+xml"/>
  <Override PartName="/ppt/notesSlides/notesSlide5.xml" ContentType="application/vnd.openxmlformats-officedocument.presentationml.notesSl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notesSlides/notesSlide7.xml" ContentType="application/vnd.openxmlformats-officedocument.presentationml.notesSlide+xml"/>
  <Override PartName="/ppt/theme/themeOverride17.xml" ContentType="application/vnd.openxmlformats-officedocument.themeOverride+xml"/>
  <Override PartName="/ppt/notesSlides/notesSlide8.xml" ContentType="application/vnd.openxmlformats-officedocument.presentationml.notesSlide+xml"/>
  <Override PartName="/ppt/theme/themeOverride18.xml" ContentType="application/vnd.openxmlformats-officedocument.themeOverride+xml"/>
  <Override PartName="/ppt/notesSlides/notesSlide9.xml" ContentType="application/vnd.openxmlformats-officedocument.presentationml.notesSlide+xml"/>
  <Override PartName="/ppt/theme/themeOverride19.xml" ContentType="application/vnd.openxmlformats-officedocument.themeOverride+xml"/>
  <Override PartName="/ppt/notesSlides/notesSlide10.xml" ContentType="application/vnd.openxmlformats-officedocument.presentationml.notesSlide+xml"/>
  <Override PartName="/ppt/theme/themeOverride20.xml" ContentType="application/vnd.openxmlformats-officedocument.themeOverride+xml"/>
  <Override PartName="/ppt/notesSlides/notesSlide11.xml" ContentType="application/vnd.openxmlformats-officedocument.presentationml.notesSlide+xml"/>
  <Override PartName="/ppt/theme/themeOverride21.xml" ContentType="application/vnd.openxmlformats-officedocument.themeOverride+xml"/>
  <Override PartName="/ppt/notesSlides/notesSlide12.xml" ContentType="application/vnd.openxmlformats-officedocument.presentationml.notesSlide+xml"/>
  <Override PartName="/ppt/theme/themeOverride22.xml" ContentType="application/vnd.openxmlformats-officedocument.themeOverride+xml"/>
  <Override PartName="/ppt/notesSlides/notesSlide13.xml" ContentType="application/vnd.openxmlformats-officedocument.presentationml.notesSlide+xml"/>
  <Override PartName="/ppt/theme/themeOverride23.xml" ContentType="application/vnd.openxmlformats-officedocument.themeOverride+xml"/>
  <Override PartName="/ppt/notesSlides/notesSlide14.xml" ContentType="application/vnd.openxmlformats-officedocument.presentationml.notesSlide+xml"/>
  <Override PartName="/ppt/theme/themeOverride24.xml" ContentType="application/vnd.openxmlformats-officedocument.themeOverride+xml"/>
  <Override PartName="/ppt/notesSlides/notesSlide15.xml" ContentType="application/vnd.openxmlformats-officedocument.presentationml.notesSlide+xml"/>
  <Override PartName="/ppt/theme/themeOverride25.xml" ContentType="application/vnd.openxmlformats-officedocument.themeOverride+xml"/>
  <Override PartName="/ppt/notesSlides/notesSlide16.xml" ContentType="application/vnd.openxmlformats-officedocument.presentationml.notesSlide+xml"/>
  <Override PartName="/ppt/theme/themeOverride26.xml" ContentType="application/vnd.openxmlformats-officedocument.themeOverride+xml"/>
  <Override PartName="/ppt/notesSlides/notesSlide17.xml" ContentType="application/vnd.openxmlformats-officedocument.presentationml.notesSlide+xml"/>
  <Override PartName="/ppt/theme/themeOverride27.xml" ContentType="application/vnd.openxmlformats-officedocument.themeOverride+xml"/>
  <Override PartName="/ppt/notesSlides/notesSlide18.xml" ContentType="application/vnd.openxmlformats-officedocument.presentationml.notesSlide+xml"/>
  <Override PartName="/ppt/theme/themeOverride28.xml" ContentType="application/vnd.openxmlformats-officedocument.themeOverride+xml"/>
  <Override PartName="/ppt/notesSlides/notesSlide19.xml" ContentType="application/vnd.openxmlformats-officedocument.presentationml.notesSl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6"/>
  </p:notesMasterIdLst>
  <p:sldIdLst>
    <p:sldId id="4743" r:id="rId4"/>
    <p:sldId id="4744" r:id="rId5"/>
    <p:sldId id="4819" r:id="rId6"/>
    <p:sldId id="4746" r:id="rId7"/>
    <p:sldId id="4747" r:id="rId8"/>
    <p:sldId id="4748" r:id="rId9"/>
    <p:sldId id="4749" r:id="rId10"/>
    <p:sldId id="4751" r:id="rId11"/>
    <p:sldId id="4750" r:id="rId12"/>
    <p:sldId id="4752" r:id="rId13"/>
    <p:sldId id="4753" r:id="rId14"/>
    <p:sldId id="4755" r:id="rId15"/>
    <p:sldId id="4754" r:id="rId16"/>
    <p:sldId id="4756" r:id="rId17"/>
    <p:sldId id="4816" r:id="rId18"/>
    <p:sldId id="4757" r:id="rId19"/>
    <p:sldId id="4758" r:id="rId20"/>
    <p:sldId id="4817" r:id="rId21"/>
    <p:sldId id="4759" r:id="rId22"/>
    <p:sldId id="4818" r:id="rId23"/>
    <p:sldId id="4760" r:id="rId24"/>
    <p:sldId id="4761" r:id="rId25"/>
    <p:sldId id="4762" r:id="rId26"/>
    <p:sldId id="4763" r:id="rId27"/>
    <p:sldId id="4764" r:id="rId28"/>
    <p:sldId id="4765" r:id="rId29"/>
    <p:sldId id="4766" r:id="rId30"/>
    <p:sldId id="4767" r:id="rId31"/>
    <p:sldId id="4768" r:id="rId32"/>
    <p:sldId id="4820" r:id="rId33"/>
    <p:sldId id="4810" r:id="rId34"/>
    <p:sldId id="4811" r:id="rId3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156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12/12/2021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67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37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913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072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724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51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151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282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118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2108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429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16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282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44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212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91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36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93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234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12/12/2021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12/12/2021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30.xml"/><Relationship Id="rId4" Type="http://schemas.openxmlformats.org/officeDocument/2006/relationships/hyperlink" Target="https://www.weareteachers.com/moving-beyond-classroom-discuss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3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31987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186664"/>
            <a:ext cx="8213902" cy="3671333"/>
          </a:xfrm>
        </p:spPr>
        <p:txBody>
          <a:bodyPr>
            <a:normAutofit/>
          </a:bodyPr>
          <a:lstStyle/>
          <a:p>
            <a:pPr algn="l"/>
            <a:r>
              <a:rPr lang="en-US" altLang="en-US" i="1" baseline="30000" dirty="0">
                <a:latin typeface="Cambria" panose="02040503050406030204" pitchFamily="18" charset="0"/>
                <a:ea typeface="Cambria" panose="02040503050406030204" pitchFamily="18" charset="0"/>
              </a:rPr>
              <a:t>22</a:t>
            </a:r>
            <a:r>
              <a:rPr lang="en-US" altLang="en-US" i="1" dirty="0">
                <a:solidFill>
                  <a:srgbClr val="0000FF"/>
                </a:solidFill>
                <a:latin typeface="Cambria" panose="02040503050406030204" pitchFamily="18" charset="0"/>
                <a:ea typeface="Cambria" panose="02040503050406030204" pitchFamily="18" charset="0"/>
              </a:rPr>
              <a:t> </a:t>
            </a:r>
            <a:r>
              <a:rPr lang="en-US" altLang="en-US" i="1" dirty="0">
                <a:solidFill>
                  <a:srgbClr val="FF0000"/>
                </a:solidFill>
                <a:latin typeface="Cambria" panose="02040503050406030204" pitchFamily="18" charset="0"/>
                <a:ea typeface="Cambria" panose="02040503050406030204" pitchFamily="18" charset="0"/>
              </a:rPr>
              <a:t>Who is </a:t>
            </a:r>
            <a:r>
              <a:rPr lang="en-US" altLang="en-US" b="1" i="1" dirty="0">
                <a:solidFill>
                  <a:srgbClr val="FF0000"/>
                </a:solidFill>
                <a:latin typeface="Cambria" panose="02040503050406030204" pitchFamily="18" charset="0"/>
                <a:ea typeface="Cambria" panose="02040503050406030204" pitchFamily="18" charset="0"/>
              </a:rPr>
              <a:t>the</a:t>
            </a:r>
            <a:r>
              <a:rPr lang="en-US" altLang="en-US" i="1" dirty="0">
                <a:solidFill>
                  <a:srgbClr val="FF0000"/>
                </a:solidFill>
                <a:latin typeface="Cambria" panose="02040503050406030204" pitchFamily="18" charset="0"/>
                <a:ea typeface="Cambria" panose="02040503050406030204" pitchFamily="18" charset="0"/>
              </a:rPr>
              <a:t> liar but he who denies that Jesus is the Christ? </a:t>
            </a:r>
            <a:r>
              <a:rPr lang="en-US" altLang="en-US" i="1" dirty="0">
                <a:solidFill>
                  <a:srgbClr val="0000FF"/>
                </a:solidFill>
                <a:latin typeface="Cambria" panose="02040503050406030204" pitchFamily="18" charset="0"/>
                <a:ea typeface="Cambria" panose="02040503050406030204" pitchFamily="18" charset="0"/>
              </a:rPr>
              <a:t>This is the antichrist, he who denies the Father and the Son. </a:t>
            </a:r>
            <a:r>
              <a:rPr lang="en-US" altLang="en-US" i="1" baseline="30000" dirty="0">
                <a:latin typeface="Cambria" panose="02040503050406030204" pitchFamily="18" charset="0"/>
                <a:ea typeface="Cambria" panose="02040503050406030204" pitchFamily="18" charset="0"/>
              </a:rPr>
              <a:t>23</a:t>
            </a:r>
            <a:r>
              <a:rPr lang="en-US" altLang="en-US" i="1" dirty="0">
                <a:solidFill>
                  <a:srgbClr val="0000FF"/>
                </a:solidFill>
                <a:latin typeface="Cambria" panose="02040503050406030204" pitchFamily="18" charset="0"/>
                <a:ea typeface="Cambria" panose="02040503050406030204" pitchFamily="18" charset="0"/>
              </a:rPr>
              <a:t> No one who denies the Son has the Father. Whoever confesses the Son has the Father also.</a:t>
            </a:r>
          </a:p>
          <a:p>
            <a:pPr algn="l"/>
            <a:r>
              <a:rPr lang="en-US" altLang="en-US" dirty="0">
                <a:latin typeface="Calibri" panose="020F0502020204030204" pitchFamily="34" charset="0"/>
                <a:ea typeface="Cambria" panose="02040503050406030204" pitchFamily="18" charset="0"/>
                <a:cs typeface="Calibri" panose="020F0502020204030204" pitchFamily="34" charset="0"/>
              </a:rPr>
              <a:t>(1 John 2:22-23)</a:t>
            </a:r>
          </a:p>
          <a:p>
            <a:pPr algn="l"/>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
        <p:nvSpPr>
          <p:cNvPr id="5" name="Rectangle 3">
            <a:extLst>
              <a:ext uri="{FF2B5EF4-FFF2-40B4-BE49-F238E27FC236}">
                <a16:creationId xmlns:a16="http://schemas.microsoft.com/office/drawing/2014/main" id="{A1547A18-DB15-43F2-A6AA-FD5DA986C6CF}"/>
              </a:ext>
            </a:extLst>
          </p:cNvPr>
          <p:cNvSpPr txBox="1">
            <a:spLocks noChangeArrowheads="1"/>
          </p:cNvSpPr>
          <p:nvPr/>
        </p:nvSpPr>
        <p:spPr>
          <a:xfrm>
            <a:off x="427767" y="1"/>
            <a:ext cx="8213902" cy="315526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lnSpc>
                <a:spcPct val="120000"/>
              </a:lnSpc>
              <a:buFont typeface="Arial" panose="020B0604020202020204" pitchFamily="34" charset="0"/>
              <a:buChar char="•"/>
            </a:pPr>
            <a: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1 John 1:6 -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If we claim to enjoy fellowship with God while we walk in darkness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we lie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 </a:t>
            </a:r>
          </a:p>
          <a:p>
            <a:pPr marL="457200" indent="-457200" algn="l">
              <a:lnSpc>
                <a:spcPct val="120000"/>
              </a:lnSpc>
              <a:buFont typeface="Arial" panose="020B0604020202020204" pitchFamily="34" charset="0"/>
              <a:buChar char="•"/>
            </a:pPr>
            <a: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1 John 2:4 -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He who says he knows God but disobeys His commandments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is a liar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 </a:t>
            </a:r>
          </a:p>
          <a:p>
            <a:pPr marL="457200" indent="-457200" algn="l">
              <a:lnSpc>
                <a:spcPct val="120000"/>
              </a:lnSpc>
              <a:buFont typeface="Arial" panose="020B0604020202020204" pitchFamily="34" charset="0"/>
              <a:buChar char="•"/>
            </a:pPr>
            <a: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1 John 2:22 -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But he that denies that Jesus is the Christ is “</a:t>
            </a:r>
            <a:r>
              <a:rPr kumimoji="0" lang="en-US" altLang="en-US" sz="28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the</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 liar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 -  i.e., “</a:t>
            </a:r>
            <a:r>
              <a:rPr kumimoji="0" lang="en-US" alt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 liar par excellence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 (Stott, p.111). </a:t>
            </a:r>
            <a:endParaRPr lang="en-US" altLang="en-US" dirty="0">
              <a:solidFill>
                <a:prstClr val="black"/>
              </a:solidFill>
              <a:effectLst>
                <a:outerShdw blurRad="50800" dist="38100" dir="2700000" algn="tl" rotWithShape="0">
                  <a:prstClr val="white"/>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59939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3532016"/>
          </a:xfrm>
        </p:spPr>
        <p:txBody>
          <a:bodyPr anchor="t">
            <a:noAutofit/>
          </a:bodyPr>
          <a:lstStyle/>
          <a:p>
            <a:pPr algn="l"/>
            <a:r>
              <a:rPr lang="en-US" altLang="en-US" sz="2800" i="1" dirty="0">
                <a:latin typeface="Cambria" panose="02040503050406030204" pitchFamily="18" charset="0"/>
                <a:ea typeface="Cambria" panose="02040503050406030204" pitchFamily="18" charset="0"/>
                <a:cs typeface="Calibri" panose="020F0502020204030204" pitchFamily="34" charset="0"/>
              </a:rPr>
              <a:t>Indeed you can tell that this is the arch-lie, because he who perpetuates it is none other than the antichrist, not the personal antichrist who is to come (see 2:18), but a living embodiment of the spirit of antichrist. The heretic’s theology is </a:t>
            </a:r>
            <a:r>
              <a:rPr lang="en-US" altLang="en-US" sz="2800" b="1" i="1" dirty="0">
                <a:latin typeface="Cambria" panose="02040503050406030204" pitchFamily="18" charset="0"/>
                <a:ea typeface="Cambria" panose="02040503050406030204" pitchFamily="18" charset="0"/>
                <a:cs typeface="Calibri" panose="020F0502020204030204" pitchFamily="34" charset="0"/>
              </a:rPr>
              <a:t>not</a:t>
            </a:r>
            <a:r>
              <a:rPr lang="en-US" altLang="en-US" sz="2800" i="1" dirty="0">
                <a:latin typeface="Cambria" panose="02040503050406030204" pitchFamily="18" charset="0"/>
                <a:ea typeface="Cambria" panose="02040503050406030204" pitchFamily="18" charset="0"/>
                <a:cs typeface="Calibri" panose="020F0502020204030204" pitchFamily="34" charset="0"/>
              </a:rPr>
              <a:t> just </a:t>
            </a:r>
            <a:r>
              <a:rPr lang="en-US" altLang="en-US" sz="2800" b="1" i="1" dirty="0">
                <a:latin typeface="Cambria" panose="02040503050406030204" pitchFamily="18" charset="0"/>
                <a:ea typeface="Cambria" panose="02040503050406030204" pitchFamily="18" charset="0"/>
                <a:cs typeface="Calibri" panose="020F0502020204030204" pitchFamily="34" charset="0"/>
              </a:rPr>
              <a:t>defective</a:t>
            </a:r>
            <a:r>
              <a:rPr lang="en-US" altLang="en-US" sz="2800" i="1" dirty="0">
                <a:latin typeface="Cambria" panose="02040503050406030204" pitchFamily="18" charset="0"/>
                <a:ea typeface="Cambria" panose="02040503050406030204" pitchFamily="18" charset="0"/>
                <a:cs typeface="Calibri" panose="020F0502020204030204" pitchFamily="34" charset="0"/>
              </a:rPr>
              <a:t>, it is </a:t>
            </a:r>
            <a:r>
              <a:rPr lang="en-US" altLang="en-US" sz="2800" b="1" i="1" dirty="0">
                <a:latin typeface="Cambria" panose="02040503050406030204" pitchFamily="18" charset="0"/>
                <a:ea typeface="Cambria" panose="02040503050406030204" pitchFamily="18" charset="0"/>
                <a:cs typeface="Calibri" panose="020F0502020204030204" pitchFamily="34" charset="0"/>
              </a:rPr>
              <a:t>diabolical</a:t>
            </a:r>
            <a:r>
              <a:rPr lang="en-US" altLang="en-US" sz="2800" i="1" dirty="0">
                <a:latin typeface="Cambria" panose="02040503050406030204" pitchFamily="18" charset="0"/>
                <a:ea typeface="Cambria" panose="02040503050406030204" pitchFamily="18" charset="0"/>
                <a:cs typeface="Calibri" panose="020F0502020204030204" pitchFamily="34" charset="0"/>
              </a:rPr>
              <a:t>. The </a:t>
            </a:r>
            <a:r>
              <a:rPr lang="en-US" altLang="en-US" sz="2800" b="1" i="1" dirty="0">
                <a:latin typeface="Cambria" panose="02040503050406030204" pitchFamily="18" charset="0"/>
                <a:ea typeface="Cambria" panose="02040503050406030204" pitchFamily="18" charset="0"/>
                <a:cs typeface="Calibri" panose="020F0502020204030204" pitchFamily="34" charset="0"/>
              </a:rPr>
              <a:t>fundamental doctrinal test </a:t>
            </a:r>
            <a:r>
              <a:rPr lang="en-US" altLang="en-US" sz="2800" i="1" dirty="0">
                <a:latin typeface="Cambria" panose="02040503050406030204" pitchFamily="18" charset="0"/>
                <a:ea typeface="Cambria" panose="02040503050406030204" pitchFamily="18" charset="0"/>
                <a:cs typeface="Calibri" panose="020F0502020204030204" pitchFamily="34" charset="0"/>
              </a:rPr>
              <a:t>of the professing Christian concerns his view of the Person of Jesus. </a:t>
            </a:r>
            <a:r>
              <a:rPr lang="en-US" altLang="en-US" sz="2800" dirty="0">
                <a:latin typeface="Calibri" panose="020F0502020204030204" pitchFamily="34" charset="0"/>
                <a:cs typeface="Calibri" panose="020F0502020204030204" pitchFamily="34" charset="0"/>
              </a:rPr>
              <a:t>(Stott, p. 111)</a:t>
            </a:r>
            <a:br>
              <a:rPr lang="en-US" altLang="en-US" sz="2800" dirty="0">
                <a:latin typeface="Calibri" panose="020F0502020204030204" pitchFamily="34" charset="0"/>
                <a:cs typeface="Calibri" panose="020F0502020204030204" pitchFamily="34" charset="0"/>
              </a:rPr>
            </a:br>
            <a:endParaRPr lang="en-US" altLang="en-US" sz="28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630129"/>
            <a:ext cx="8213902" cy="3227868"/>
          </a:xfrm>
        </p:spPr>
        <p:txBody>
          <a:bodyPr>
            <a:normAutofit/>
          </a:bodyPr>
          <a:lstStyle/>
          <a:p>
            <a:pPr algn="l"/>
            <a:r>
              <a:rPr lang="en-US" altLang="en-US" i="1" baseline="30000" dirty="0">
                <a:latin typeface="Cambria" panose="02040503050406030204" pitchFamily="18" charset="0"/>
                <a:ea typeface="Cambria" panose="02040503050406030204" pitchFamily="18" charset="0"/>
              </a:rPr>
              <a:t>22</a:t>
            </a:r>
            <a:r>
              <a:rPr lang="en-US" altLang="en-US" i="1" dirty="0">
                <a:solidFill>
                  <a:srgbClr val="0000FF"/>
                </a:solidFill>
                <a:latin typeface="Cambria" panose="02040503050406030204" pitchFamily="18" charset="0"/>
                <a:ea typeface="Cambria" panose="02040503050406030204" pitchFamily="18" charset="0"/>
              </a:rPr>
              <a:t> </a:t>
            </a:r>
            <a:r>
              <a:rPr lang="en-US" altLang="en-US" i="1" dirty="0">
                <a:solidFill>
                  <a:srgbClr val="FF0000"/>
                </a:solidFill>
                <a:latin typeface="Cambria" panose="02040503050406030204" pitchFamily="18" charset="0"/>
                <a:ea typeface="Cambria" panose="02040503050406030204" pitchFamily="18" charset="0"/>
              </a:rPr>
              <a:t>Who is </a:t>
            </a:r>
            <a:r>
              <a:rPr lang="en-US" altLang="en-US" b="1" i="1" dirty="0">
                <a:solidFill>
                  <a:srgbClr val="FF0000"/>
                </a:solidFill>
                <a:latin typeface="Cambria" panose="02040503050406030204" pitchFamily="18" charset="0"/>
                <a:ea typeface="Cambria" panose="02040503050406030204" pitchFamily="18" charset="0"/>
              </a:rPr>
              <a:t>the</a:t>
            </a:r>
            <a:r>
              <a:rPr lang="en-US" altLang="en-US" i="1" dirty="0">
                <a:solidFill>
                  <a:srgbClr val="FF0000"/>
                </a:solidFill>
                <a:latin typeface="Cambria" panose="02040503050406030204" pitchFamily="18" charset="0"/>
                <a:ea typeface="Cambria" panose="02040503050406030204" pitchFamily="18" charset="0"/>
              </a:rPr>
              <a:t> liar but he who denies that Jesus is the Christ? </a:t>
            </a:r>
            <a:r>
              <a:rPr lang="en-US" altLang="en-US" i="1" dirty="0">
                <a:solidFill>
                  <a:srgbClr val="0000FF"/>
                </a:solidFill>
                <a:latin typeface="Cambria" panose="02040503050406030204" pitchFamily="18" charset="0"/>
                <a:ea typeface="Cambria" panose="02040503050406030204" pitchFamily="18" charset="0"/>
              </a:rPr>
              <a:t>This is the antichrist, he who denies the Father and the Son. </a:t>
            </a:r>
            <a:r>
              <a:rPr lang="en-US" altLang="en-US" i="1" baseline="30000" dirty="0">
                <a:latin typeface="Cambria" panose="02040503050406030204" pitchFamily="18" charset="0"/>
                <a:ea typeface="Cambria" panose="02040503050406030204" pitchFamily="18" charset="0"/>
              </a:rPr>
              <a:t>23</a:t>
            </a:r>
            <a:r>
              <a:rPr lang="en-US" altLang="en-US" i="1" dirty="0">
                <a:solidFill>
                  <a:srgbClr val="0000FF"/>
                </a:solidFill>
                <a:latin typeface="Cambria" panose="02040503050406030204" pitchFamily="18" charset="0"/>
                <a:ea typeface="Cambria" panose="02040503050406030204" pitchFamily="18" charset="0"/>
              </a:rPr>
              <a:t> No one who denies the Son has the Father. Whoever confesses the Son has the Father also.</a:t>
            </a:r>
          </a:p>
          <a:p>
            <a:pPr algn="l"/>
            <a:r>
              <a:rPr lang="en-US" altLang="en-US" dirty="0">
                <a:latin typeface="Calibri" panose="020F0502020204030204" pitchFamily="34" charset="0"/>
                <a:ea typeface="Cambria" panose="02040503050406030204" pitchFamily="18" charset="0"/>
                <a:cs typeface="Calibri" panose="020F0502020204030204" pitchFamily="34" charset="0"/>
              </a:rPr>
              <a:t>(1 John 2:22-23)</a:t>
            </a:r>
          </a:p>
          <a:p>
            <a:pPr algn="l"/>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35487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dirty="0">
                <a:ea typeface="Cambria" panose="02040503050406030204" pitchFamily="18" charset="0"/>
              </a:rPr>
              <a:t>What does it mean to deny “</a:t>
            </a:r>
            <a:r>
              <a:rPr lang="en-US" sz="3600" i="1" dirty="0">
                <a:solidFill>
                  <a:srgbClr val="0000FF"/>
                </a:solidFill>
                <a:latin typeface="Cambria" panose="02040503050406030204" pitchFamily="18" charset="0"/>
                <a:ea typeface="Cambria" panose="02040503050406030204" pitchFamily="18" charset="0"/>
              </a:rPr>
              <a:t>that Jesus is the Christ</a:t>
            </a:r>
            <a:r>
              <a:rPr lang="en-US" sz="3600" dirty="0">
                <a:ea typeface="Cambria" panose="02040503050406030204" pitchFamily="18" charset="0"/>
              </a:rPr>
              <a:t>”?</a:t>
            </a:r>
            <a:r>
              <a:rPr lang="en-US" sz="3600" i="1" dirty="0">
                <a:solidFill>
                  <a:srgbClr val="0000FF"/>
                </a:solidFill>
                <a:latin typeface="Cambria" panose="02040503050406030204" pitchFamily="18" charset="0"/>
                <a:ea typeface="Cambria" panose="02040503050406030204" pitchFamily="18" charset="0"/>
              </a:rPr>
              <a:t>  </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fontScale="92500" lnSpcReduction="20000"/>
          </a:bodyPr>
          <a:lstStyle/>
          <a:p>
            <a:pPr>
              <a:lnSpc>
                <a:spcPct val="80000"/>
              </a:lnSpc>
            </a:pPr>
            <a:r>
              <a:rPr lang="en-US" altLang="en-US" sz="3600" dirty="0"/>
              <a:t>In 1 John 2:22-23, John gives what appears to be the </a:t>
            </a:r>
            <a:r>
              <a:rPr lang="en-US" altLang="en-US" sz="3600" b="1" i="1" dirty="0"/>
              <a:t>most crucial </a:t>
            </a:r>
            <a:r>
              <a:rPr lang="en-US" altLang="en-US" sz="3600" dirty="0"/>
              <a:t>of the three tests of genuine Christian faith given in this letter: a right belief about Jesus Christ.</a:t>
            </a:r>
          </a:p>
          <a:p>
            <a:pPr>
              <a:lnSpc>
                <a:spcPct val="80000"/>
              </a:lnSpc>
            </a:pPr>
            <a:r>
              <a:rPr lang="en-US" altLang="en-US" sz="3600" dirty="0"/>
              <a:t>The importance of this test can be seen by the language that John uses to describe the one who fails it:</a:t>
            </a:r>
          </a:p>
          <a:p>
            <a:pPr lvl="1">
              <a:lnSpc>
                <a:spcPct val="80000"/>
              </a:lnSpc>
            </a:pPr>
            <a:r>
              <a:rPr lang="en-US" altLang="en-US" sz="3200" dirty="0"/>
              <a:t>He is </a:t>
            </a:r>
            <a:r>
              <a:rPr lang="en-US" altLang="en-US" sz="3200" b="1" i="1" dirty="0"/>
              <a:t>the</a:t>
            </a:r>
            <a:r>
              <a:rPr lang="en-US" altLang="en-US" sz="3200" dirty="0"/>
              <a:t> liar (</a:t>
            </a:r>
            <a:r>
              <a:rPr lang="en-US" altLang="en-US" sz="3200" i="1" dirty="0"/>
              <a:t>par excellence)</a:t>
            </a:r>
            <a:r>
              <a:rPr lang="en-US" altLang="en-US" sz="3200" dirty="0"/>
              <a:t> (2:22a)</a:t>
            </a:r>
          </a:p>
          <a:p>
            <a:pPr lvl="1">
              <a:lnSpc>
                <a:spcPct val="80000"/>
              </a:lnSpc>
            </a:pPr>
            <a:r>
              <a:rPr lang="en-US" altLang="en-US" sz="3200" dirty="0"/>
              <a:t>He embodies the spirit of the antichrist, and is therefore an antichrist himself (2:22b cf. 2:18)</a:t>
            </a:r>
          </a:p>
          <a:p>
            <a:pPr lvl="1">
              <a:lnSpc>
                <a:spcPct val="80000"/>
              </a:lnSpc>
            </a:pPr>
            <a:r>
              <a:rPr lang="en-US" altLang="en-US" sz="3200" dirty="0"/>
              <a:t>Does not have fellowship with the Father (2:23a cf. 1:3)</a:t>
            </a:r>
          </a:p>
          <a:p>
            <a:pPr>
              <a:lnSpc>
                <a:spcPct val="80000"/>
              </a:lnSpc>
            </a:pPr>
            <a:r>
              <a:rPr lang="en-US" altLang="en-US" sz="3600" dirty="0"/>
              <a:t>Therefore, it is important for us to understand exactly what John means by this and other similar statements so that we can rightly apply this test to ourselves and others!</a:t>
            </a:r>
          </a:p>
          <a:p>
            <a:pPr>
              <a:lnSpc>
                <a:spcPct val="90000"/>
              </a:lnSpc>
            </a:pPr>
            <a:endParaRPr lang="en-US" altLang="en-US" sz="4000" b="1" dirty="0">
              <a:ea typeface="Cambria" panose="02040503050406030204" pitchFamily="18" charset="0"/>
            </a:endParaRPr>
          </a:p>
          <a:p>
            <a:pPr>
              <a:lnSpc>
                <a:spcPct val="90000"/>
              </a:lnSpc>
            </a:pPr>
            <a:endParaRPr lang="en-US" altLang="en-US" sz="40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2976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dirty="0">
                <a:ea typeface="Cambria" panose="02040503050406030204" pitchFamily="18" charset="0"/>
              </a:rPr>
              <a:t>What does it mean to deny “</a:t>
            </a:r>
            <a:r>
              <a:rPr lang="en-US" sz="3600" i="1" dirty="0">
                <a:solidFill>
                  <a:srgbClr val="0000FF"/>
                </a:solidFill>
                <a:latin typeface="Cambria" panose="02040503050406030204" pitchFamily="18" charset="0"/>
                <a:ea typeface="Cambria" panose="02040503050406030204" pitchFamily="18" charset="0"/>
              </a:rPr>
              <a:t>that Jesus is </a:t>
            </a:r>
            <a:r>
              <a:rPr lang="en-US" sz="3600" b="1" i="1" dirty="0">
                <a:solidFill>
                  <a:srgbClr val="0000FF"/>
                </a:solidFill>
                <a:latin typeface="Cambria" panose="02040503050406030204" pitchFamily="18" charset="0"/>
                <a:ea typeface="Cambria" panose="02040503050406030204" pitchFamily="18" charset="0"/>
              </a:rPr>
              <a:t>the Christ</a:t>
            </a:r>
            <a:r>
              <a:rPr lang="en-US" sz="3600" dirty="0">
                <a:ea typeface="Cambria" panose="02040503050406030204" pitchFamily="18" charset="0"/>
              </a:rPr>
              <a:t>”?</a:t>
            </a:r>
            <a:r>
              <a:rPr lang="en-US" sz="3600" i="1" dirty="0">
                <a:solidFill>
                  <a:srgbClr val="0000FF"/>
                </a:solidFill>
                <a:latin typeface="Cambria" panose="02040503050406030204" pitchFamily="18" charset="0"/>
                <a:ea typeface="Cambria" panose="02040503050406030204" pitchFamily="18" charset="0"/>
              </a:rPr>
              <a:t>  </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a:bodyPr>
          <a:lstStyle/>
          <a:p>
            <a:r>
              <a:rPr lang="en-US" altLang="en-US" dirty="0"/>
              <a:t>Let’s begin by examining the ways in which John describes this test in our </a:t>
            </a:r>
            <a:r>
              <a:rPr lang="en-US" altLang="en-US" b="1" i="1" dirty="0"/>
              <a:t>present</a:t>
            </a:r>
            <a:r>
              <a:rPr lang="en-US" altLang="en-US" dirty="0"/>
              <a:t> text:</a:t>
            </a:r>
          </a:p>
          <a:p>
            <a:pPr lvl="1"/>
            <a:r>
              <a:rPr lang="en-US" altLang="en-US" b="1" dirty="0">
                <a:latin typeface="Times New Roman" panose="02020603050405020304" pitchFamily="18" charset="0"/>
              </a:rPr>
              <a:t>1 John 2:22-23</a:t>
            </a:r>
            <a:r>
              <a:rPr lang="en-US" altLang="en-US" dirty="0"/>
              <a:t> -</a:t>
            </a:r>
            <a:r>
              <a:rPr lang="en-US" altLang="en-US" b="1" i="1" dirty="0">
                <a:latin typeface="Times New Roman" panose="02020603050405020304" pitchFamily="18" charset="0"/>
              </a:rPr>
              <a:t> </a:t>
            </a:r>
            <a:r>
              <a:rPr lang="en-US" i="1" baseline="30000" dirty="0">
                <a:latin typeface="Cambria" panose="02040503050406030204" pitchFamily="18" charset="0"/>
                <a:ea typeface="Cambria" panose="02040503050406030204" pitchFamily="18" charset="0"/>
              </a:rPr>
              <a:t>22</a:t>
            </a:r>
            <a:r>
              <a:rPr lang="en-US" i="1" dirty="0">
                <a:solidFill>
                  <a:srgbClr val="0000FF"/>
                </a:solidFill>
                <a:latin typeface="Cambria" panose="02040503050406030204" pitchFamily="18" charset="0"/>
                <a:ea typeface="Cambria" panose="02040503050406030204" pitchFamily="18" charset="0"/>
              </a:rPr>
              <a:t> Who is the liar but he who </a:t>
            </a:r>
            <a:r>
              <a:rPr lang="en-US" b="1" i="1" dirty="0">
                <a:solidFill>
                  <a:srgbClr val="0000FF"/>
                </a:solidFill>
                <a:latin typeface="Cambria" panose="02040503050406030204" pitchFamily="18" charset="0"/>
                <a:ea typeface="Cambria" panose="02040503050406030204" pitchFamily="18" charset="0"/>
              </a:rPr>
              <a:t>denies that Jesus is the Christ</a:t>
            </a:r>
            <a:r>
              <a:rPr lang="en-US" i="1" dirty="0">
                <a:solidFill>
                  <a:srgbClr val="0000FF"/>
                </a:solidFill>
                <a:latin typeface="Cambria" panose="02040503050406030204" pitchFamily="18" charset="0"/>
                <a:ea typeface="Cambria" panose="02040503050406030204" pitchFamily="18" charset="0"/>
              </a:rPr>
              <a:t>? This is the antichrist, he who </a:t>
            </a:r>
            <a:r>
              <a:rPr lang="en-US" b="1" i="1" dirty="0">
                <a:solidFill>
                  <a:srgbClr val="0000FF"/>
                </a:solidFill>
                <a:latin typeface="Cambria" panose="02040503050406030204" pitchFamily="18" charset="0"/>
                <a:ea typeface="Cambria" panose="02040503050406030204" pitchFamily="18" charset="0"/>
              </a:rPr>
              <a:t>denies the Father and the Son</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23</a:t>
            </a:r>
            <a:r>
              <a:rPr lang="en-US" i="1" dirty="0">
                <a:solidFill>
                  <a:srgbClr val="0000FF"/>
                </a:solidFill>
                <a:latin typeface="Cambria" panose="02040503050406030204" pitchFamily="18" charset="0"/>
                <a:ea typeface="Cambria" panose="02040503050406030204" pitchFamily="18" charset="0"/>
              </a:rPr>
              <a:t> </a:t>
            </a:r>
            <a:r>
              <a:rPr lang="en-US" b="1" i="1" dirty="0">
                <a:solidFill>
                  <a:srgbClr val="0000FF"/>
                </a:solidFill>
                <a:latin typeface="Cambria" panose="02040503050406030204" pitchFamily="18" charset="0"/>
                <a:ea typeface="Cambria" panose="02040503050406030204" pitchFamily="18" charset="0"/>
              </a:rPr>
              <a:t>No one </a:t>
            </a:r>
            <a:r>
              <a:rPr lang="en-US" i="1" dirty="0">
                <a:solidFill>
                  <a:srgbClr val="0000FF"/>
                </a:solidFill>
                <a:latin typeface="Cambria" panose="02040503050406030204" pitchFamily="18" charset="0"/>
                <a:ea typeface="Cambria" panose="02040503050406030204" pitchFamily="18" charset="0"/>
              </a:rPr>
              <a:t>who </a:t>
            </a:r>
            <a:r>
              <a:rPr lang="en-US" b="1" i="1" dirty="0">
                <a:solidFill>
                  <a:srgbClr val="0000FF"/>
                </a:solidFill>
                <a:latin typeface="Cambria" panose="02040503050406030204" pitchFamily="18" charset="0"/>
                <a:ea typeface="Cambria" panose="02040503050406030204" pitchFamily="18" charset="0"/>
              </a:rPr>
              <a:t>denies the Son</a:t>
            </a:r>
            <a:r>
              <a:rPr lang="en-US" i="1" dirty="0">
                <a:solidFill>
                  <a:srgbClr val="0000FF"/>
                </a:solidFill>
                <a:latin typeface="Cambria" panose="02040503050406030204" pitchFamily="18" charset="0"/>
                <a:ea typeface="Cambria" panose="02040503050406030204" pitchFamily="18" charset="0"/>
              </a:rPr>
              <a:t> has the Father. Whoever </a:t>
            </a:r>
            <a:r>
              <a:rPr lang="en-US" b="1" i="1" dirty="0">
                <a:solidFill>
                  <a:srgbClr val="0000FF"/>
                </a:solidFill>
                <a:latin typeface="Cambria" panose="02040503050406030204" pitchFamily="18" charset="0"/>
                <a:ea typeface="Cambria" panose="02040503050406030204" pitchFamily="18" charset="0"/>
              </a:rPr>
              <a:t>confesses the Son </a:t>
            </a:r>
            <a:r>
              <a:rPr lang="en-US" i="1" dirty="0">
                <a:solidFill>
                  <a:srgbClr val="0000FF"/>
                </a:solidFill>
                <a:latin typeface="Cambria" panose="02040503050406030204" pitchFamily="18" charset="0"/>
                <a:ea typeface="Cambria" panose="02040503050406030204" pitchFamily="18" charset="0"/>
              </a:rPr>
              <a:t>has the Father also.</a:t>
            </a:r>
            <a:endParaRPr lang="en-US" altLang="en-US" b="1" i="1" dirty="0">
              <a:solidFill>
                <a:srgbClr val="000066"/>
              </a:solidFill>
              <a:latin typeface="Times New Roman" panose="02020603050405020304" pitchFamily="18" charset="0"/>
            </a:endParaRPr>
          </a:p>
          <a:p>
            <a:r>
              <a:rPr lang="en-US" altLang="en-US" dirty="0"/>
              <a:t>In summary, the test (expressed negatively) is:</a:t>
            </a:r>
          </a:p>
          <a:p>
            <a:pPr lvl="1"/>
            <a:r>
              <a:rPr lang="en-US" altLang="en-US" dirty="0"/>
              <a:t>1John 2:22b – He </a:t>
            </a:r>
            <a:r>
              <a:rPr lang="en-US" altLang="en-US" b="1" i="1" dirty="0"/>
              <a:t>denies</a:t>
            </a:r>
            <a:r>
              <a:rPr lang="en-US" altLang="en-US" dirty="0"/>
              <a:t> that </a:t>
            </a:r>
            <a:r>
              <a:rPr lang="en-US" altLang="en-US" b="1" i="1" dirty="0"/>
              <a:t>Jesus is the Christ</a:t>
            </a:r>
            <a:r>
              <a:rPr lang="en-US" altLang="en-US" dirty="0"/>
              <a:t>.</a:t>
            </a:r>
          </a:p>
          <a:p>
            <a:pPr lvl="1"/>
            <a:r>
              <a:rPr lang="en-US" altLang="en-US" dirty="0"/>
              <a:t>1John 2:22c, 23a - He </a:t>
            </a:r>
            <a:r>
              <a:rPr lang="en-US" altLang="en-US" b="1" i="1" dirty="0"/>
              <a:t>denies the Son</a:t>
            </a:r>
            <a:r>
              <a:rPr lang="en-US" altLang="en-US" dirty="0"/>
              <a:t> (and therefore by implication </a:t>
            </a:r>
            <a:r>
              <a:rPr lang="en-US" altLang="en-US" b="1" i="1" dirty="0"/>
              <a:t>denies the Father </a:t>
            </a:r>
            <a:r>
              <a:rPr lang="en-US" altLang="en-US" dirty="0"/>
              <a:t>also)</a:t>
            </a:r>
          </a:p>
          <a:p>
            <a:pPr lvl="1"/>
            <a:r>
              <a:rPr lang="en-US" altLang="en-US" dirty="0"/>
              <a:t>1John 2:23b – He does not </a:t>
            </a:r>
            <a:r>
              <a:rPr lang="en-US" altLang="en-US" b="1" i="1" dirty="0"/>
              <a:t>confess the Son</a:t>
            </a:r>
            <a:endParaRPr lang="en-US" altLang="en-US" sz="3200" b="1" i="1" dirty="0">
              <a:ea typeface="Cambria" panose="02040503050406030204" pitchFamily="18" charset="0"/>
            </a:endParaRPr>
          </a:p>
          <a:p>
            <a:pPr>
              <a:lnSpc>
                <a:spcPct val="90000"/>
              </a:lnSpc>
            </a:pPr>
            <a:endParaRPr lang="en-US" altLang="en-US" sz="32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8557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dirty="0">
                <a:ea typeface="Cambria" panose="02040503050406030204" pitchFamily="18" charset="0"/>
              </a:rPr>
              <a:t>What does it mean to deny “</a:t>
            </a:r>
            <a:r>
              <a:rPr lang="en-US" sz="3600" i="1" dirty="0">
                <a:solidFill>
                  <a:srgbClr val="0000FF"/>
                </a:solidFill>
                <a:latin typeface="Cambria" panose="02040503050406030204" pitchFamily="18" charset="0"/>
                <a:ea typeface="Cambria" panose="02040503050406030204" pitchFamily="18" charset="0"/>
              </a:rPr>
              <a:t>that Jesus is </a:t>
            </a:r>
            <a:r>
              <a:rPr lang="en-US" sz="3600" b="1" i="1" dirty="0">
                <a:solidFill>
                  <a:srgbClr val="0000FF"/>
                </a:solidFill>
                <a:latin typeface="Cambria" panose="02040503050406030204" pitchFamily="18" charset="0"/>
                <a:ea typeface="Cambria" panose="02040503050406030204" pitchFamily="18" charset="0"/>
              </a:rPr>
              <a:t>the Christ</a:t>
            </a:r>
            <a:r>
              <a:rPr lang="en-US" sz="3600" dirty="0">
                <a:ea typeface="Cambria" panose="02040503050406030204" pitchFamily="18" charset="0"/>
              </a:rPr>
              <a:t>”?</a:t>
            </a:r>
            <a:r>
              <a:rPr lang="en-US" sz="3600" i="1" dirty="0">
                <a:solidFill>
                  <a:srgbClr val="0000FF"/>
                </a:solidFill>
                <a:latin typeface="Cambria" panose="02040503050406030204" pitchFamily="18" charset="0"/>
                <a:ea typeface="Cambria" panose="02040503050406030204" pitchFamily="18" charset="0"/>
              </a:rPr>
              <a:t>  </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a:bodyPr>
          <a:lstStyle/>
          <a:p>
            <a:pPr>
              <a:lnSpc>
                <a:spcPct val="80000"/>
              </a:lnSpc>
            </a:pPr>
            <a:r>
              <a:rPr lang="en-US" altLang="en-US" dirty="0">
                <a:solidFill>
                  <a:srgbClr val="1C1C1C"/>
                </a:solidFill>
              </a:rPr>
              <a:t>Next let’s see how John describes this same test in </a:t>
            </a:r>
            <a:r>
              <a:rPr lang="en-US" altLang="en-US" b="1" i="1" dirty="0">
                <a:solidFill>
                  <a:srgbClr val="1C1C1C"/>
                </a:solidFill>
              </a:rPr>
              <a:t>other</a:t>
            </a:r>
            <a:r>
              <a:rPr lang="en-US" altLang="en-US" dirty="0">
                <a:solidFill>
                  <a:srgbClr val="1C1C1C"/>
                </a:solidFill>
              </a:rPr>
              <a:t> passages:</a:t>
            </a:r>
          </a:p>
          <a:p>
            <a:pPr lvl="1">
              <a:lnSpc>
                <a:spcPct val="80000"/>
              </a:lnSpc>
            </a:pPr>
            <a:r>
              <a:rPr lang="en-US" altLang="en-US" b="1" dirty="0">
                <a:latin typeface="+mj-lt"/>
              </a:rPr>
              <a:t>1 John 4:2-3 - </a:t>
            </a:r>
            <a:r>
              <a:rPr lang="en-US" i="1" dirty="0">
                <a:solidFill>
                  <a:srgbClr val="0000FF"/>
                </a:solidFill>
                <a:latin typeface="Cambria" panose="02040503050406030204" pitchFamily="18" charset="0"/>
                <a:ea typeface="Cambria" panose="02040503050406030204" pitchFamily="18" charset="0"/>
              </a:rPr>
              <a:t>By this you know the Spirit of God: every spirit that </a:t>
            </a:r>
            <a:r>
              <a:rPr lang="en-US" b="1" i="1" dirty="0">
                <a:solidFill>
                  <a:srgbClr val="0000FF"/>
                </a:solidFill>
                <a:latin typeface="Cambria" panose="02040503050406030204" pitchFamily="18" charset="0"/>
                <a:ea typeface="Cambria" panose="02040503050406030204" pitchFamily="18" charset="0"/>
              </a:rPr>
              <a:t>confesses</a:t>
            </a:r>
            <a:r>
              <a:rPr lang="en-US" i="1" dirty="0">
                <a:solidFill>
                  <a:srgbClr val="0000FF"/>
                </a:solidFill>
                <a:latin typeface="Cambria" panose="02040503050406030204" pitchFamily="18" charset="0"/>
                <a:ea typeface="Cambria" panose="02040503050406030204" pitchFamily="18" charset="0"/>
              </a:rPr>
              <a:t> that </a:t>
            </a:r>
            <a:r>
              <a:rPr lang="en-US" b="1" i="1" dirty="0">
                <a:solidFill>
                  <a:srgbClr val="0000FF"/>
                </a:solidFill>
                <a:latin typeface="Cambria" panose="02040503050406030204" pitchFamily="18" charset="0"/>
                <a:ea typeface="Cambria" panose="02040503050406030204" pitchFamily="18" charset="0"/>
              </a:rPr>
              <a:t>Jesus Christ has come in the flesh </a:t>
            </a:r>
            <a:r>
              <a:rPr lang="en-US" i="1" dirty="0">
                <a:solidFill>
                  <a:srgbClr val="0000FF"/>
                </a:solidFill>
                <a:latin typeface="Cambria" panose="02040503050406030204" pitchFamily="18" charset="0"/>
                <a:ea typeface="Cambria" panose="02040503050406030204" pitchFamily="18" charset="0"/>
              </a:rPr>
              <a:t>is from God, and </a:t>
            </a:r>
            <a:r>
              <a:rPr lang="en-US" b="1" i="1" dirty="0">
                <a:solidFill>
                  <a:srgbClr val="0000FF"/>
                </a:solidFill>
                <a:latin typeface="Cambria" panose="02040503050406030204" pitchFamily="18" charset="0"/>
                <a:ea typeface="Cambria" panose="02040503050406030204" pitchFamily="18" charset="0"/>
              </a:rPr>
              <a:t>every spirit that does not confess</a:t>
            </a:r>
            <a:r>
              <a:rPr lang="en-US" i="1" dirty="0">
                <a:solidFill>
                  <a:srgbClr val="0000FF"/>
                </a:solidFill>
                <a:latin typeface="Cambria" panose="02040503050406030204" pitchFamily="18" charset="0"/>
                <a:ea typeface="Cambria" panose="02040503050406030204" pitchFamily="18" charset="0"/>
              </a:rPr>
              <a:t> Jesus is not from God. This is the spirit of the antichrist, which you heard was coming and now is in the world already.</a:t>
            </a:r>
            <a:endParaRPr lang="en-US" altLang="en-US" b="1" i="1" dirty="0">
              <a:solidFill>
                <a:srgbClr val="000066"/>
              </a:solidFill>
              <a:latin typeface="Times New Roman" panose="02020603050405020304" pitchFamily="18" charset="0"/>
            </a:endParaRPr>
          </a:p>
          <a:p>
            <a:pPr lvl="1">
              <a:lnSpc>
                <a:spcPct val="80000"/>
              </a:lnSpc>
            </a:pPr>
            <a:r>
              <a:rPr lang="en-US" altLang="en-US" b="1" dirty="0">
                <a:latin typeface="+mj-lt"/>
              </a:rPr>
              <a:t>1 John 4:15 - </a:t>
            </a:r>
            <a:r>
              <a:rPr lang="en-US" i="1" dirty="0">
                <a:solidFill>
                  <a:srgbClr val="0000FF"/>
                </a:solidFill>
                <a:latin typeface="Cambria" panose="02040503050406030204" pitchFamily="18" charset="0"/>
                <a:ea typeface="Cambria" panose="02040503050406030204" pitchFamily="18" charset="0"/>
              </a:rPr>
              <a:t>Whoever </a:t>
            </a:r>
            <a:r>
              <a:rPr lang="en-US" b="1" i="1" dirty="0">
                <a:solidFill>
                  <a:srgbClr val="0000FF"/>
                </a:solidFill>
                <a:latin typeface="Cambria" panose="02040503050406030204" pitchFamily="18" charset="0"/>
                <a:ea typeface="Cambria" panose="02040503050406030204" pitchFamily="18" charset="0"/>
              </a:rPr>
              <a:t>confesses</a:t>
            </a:r>
            <a:r>
              <a:rPr lang="en-US" i="1" dirty="0">
                <a:solidFill>
                  <a:srgbClr val="0000FF"/>
                </a:solidFill>
                <a:latin typeface="Cambria" panose="02040503050406030204" pitchFamily="18" charset="0"/>
                <a:ea typeface="Cambria" panose="02040503050406030204" pitchFamily="18" charset="0"/>
              </a:rPr>
              <a:t> that </a:t>
            </a:r>
            <a:r>
              <a:rPr lang="en-US" b="1" i="1" dirty="0">
                <a:solidFill>
                  <a:srgbClr val="0000FF"/>
                </a:solidFill>
                <a:latin typeface="Cambria" panose="02040503050406030204" pitchFamily="18" charset="0"/>
                <a:ea typeface="Cambria" panose="02040503050406030204" pitchFamily="18" charset="0"/>
              </a:rPr>
              <a:t>Jesus is the Son of God</a:t>
            </a:r>
            <a:r>
              <a:rPr lang="en-US" i="1" dirty="0">
                <a:solidFill>
                  <a:srgbClr val="0000FF"/>
                </a:solidFill>
                <a:latin typeface="Cambria" panose="02040503050406030204" pitchFamily="18" charset="0"/>
                <a:ea typeface="Cambria" panose="02040503050406030204" pitchFamily="18" charset="0"/>
              </a:rPr>
              <a:t>, God abides in him, and he in God.</a:t>
            </a:r>
            <a:r>
              <a:rPr lang="en-US" sz="1800" b="0" i="0" u="none" strike="noStrike" baseline="0" dirty="0">
                <a:latin typeface="Arial" panose="020B0604020202020204" pitchFamily="34" charset="0"/>
              </a:rPr>
              <a:t> </a:t>
            </a:r>
          </a:p>
          <a:p>
            <a:pPr lvl="1">
              <a:lnSpc>
                <a:spcPct val="80000"/>
              </a:lnSpc>
            </a:pPr>
            <a:r>
              <a:rPr lang="en-US" altLang="en-US" b="1" dirty="0">
                <a:latin typeface="+mj-lt"/>
              </a:rPr>
              <a:t>1 John 5:1a - </a:t>
            </a:r>
            <a:r>
              <a:rPr lang="en-US" i="1" dirty="0">
                <a:solidFill>
                  <a:srgbClr val="0000FF"/>
                </a:solidFill>
                <a:latin typeface="Cambria" panose="02040503050406030204" pitchFamily="18" charset="0"/>
                <a:ea typeface="Cambria" panose="02040503050406030204" pitchFamily="18" charset="0"/>
              </a:rPr>
              <a:t>Everyone who </a:t>
            </a:r>
            <a:r>
              <a:rPr lang="en-US" b="1" i="1" dirty="0">
                <a:solidFill>
                  <a:srgbClr val="0000FF"/>
                </a:solidFill>
                <a:latin typeface="Cambria" panose="02040503050406030204" pitchFamily="18" charset="0"/>
                <a:ea typeface="Cambria" panose="02040503050406030204" pitchFamily="18" charset="0"/>
              </a:rPr>
              <a:t>believes</a:t>
            </a:r>
            <a:r>
              <a:rPr lang="en-US" i="1" dirty="0">
                <a:solidFill>
                  <a:srgbClr val="0000FF"/>
                </a:solidFill>
                <a:latin typeface="Cambria" panose="02040503050406030204" pitchFamily="18" charset="0"/>
                <a:ea typeface="Cambria" panose="02040503050406030204" pitchFamily="18" charset="0"/>
              </a:rPr>
              <a:t> that </a:t>
            </a:r>
            <a:r>
              <a:rPr lang="en-US" b="1" i="1" dirty="0">
                <a:solidFill>
                  <a:srgbClr val="0000FF"/>
                </a:solidFill>
                <a:latin typeface="Cambria" panose="02040503050406030204" pitchFamily="18" charset="0"/>
                <a:ea typeface="Cambria" panose="02040503050406030204" pitchFamily="18" charset="0"/>
              </a:rPr>
              <a:t>Jesus is the Christ </a:t>
            </a:r>
            <a:r>
              <a:rPr lang="en-US" i="1" dirty="0">
                <a:solidFill>
                  <a:srgbClr val="0000FF"/>
                </a:solidFill>
                <a:latin typeface="Cambria" panose="02040503050406030204" pitchFamily="18" charset="0"/>
                <a:ea typeface="Cambria" panose="02040503050406030204" pitchFamily="18" charset="0"/>
              </a:rPr>
              <a:t>has been born of God </a:t>
            </a:r>
          </a:p>
          <a:p>
            <a:pPr lvl="1">
              <a:lnSpc>
                <a:spcPct val="80000"/>
              </a:lnSpc>
            </a:pPr>
            <a:r>
              <a:rPr lang="en-US" altLang="en-US" b="1" dirty="0">
                <a:latin typeface="+mj-lt"/>
              </a:rPr>
              <a:t>2 John 1:7 - </a:t>
            </a:r>
            <a:r>
              <a:rPr lang="en-US" i="1" dirty="0">
                <a:solidFill>
                  <a:srgbClr val="0000FF"/>
                </a:solidFill>
                <a:latin typeface="Cambria" panose="02040503050406030204" pitchFamily="18" charset="0"/>
                <a:ea typeface="Cambria" panose="02040503050406030204" pitchFamily="18" charset="0"/>
              </a:rPr>
              <a:t>For many deceivers have gone out into the world, those who </a:t>
            </a:r>
            <a:r>
              <a:rPr lang="en-US" b="1" i="1" dirty="0">
                <a:solidFill>
                  <a:srgbClr val="0000FF"/>
                </a:solidFill>
                <a:latin typeface="Cambria" panose="02040503050406030204" pitchFamily="18" charset="0"/>
                <a:ea typeface="Cambria" panose="02040503050406030204" pitchFamily="18" charset="0"/>
              </a:rPr>
              <a:t>do not confess the coming of Jesus Christ in the flesh</a:t>
            </a:r>
            <a:r>
              <a:rPr lang="en-US" i="1" dirty="0">
                <a:solidFill>
                  <a:srgbClr val="0000FF"/>
                </a:solidFill>
                <a:latin typeface="Cambria" panose="02040503050406030204" pitchFamily="18" charset="0"/>
                <a:ea typeface="Cambria" panose="02040503050406030204" pitchFamily="18" charset="0"/>
              </a:rPr>
              <a:t>. </a:t>
            </a:r>
            <a:r>
              <a:rPr lang="en-US" b="1" i="1" dirty="0">
                <a:solidFill>
                  <a:srgbClr val="0000FF"/>
                </a:solidFill>
                <a:latin typeface="Cambria" panose="02040503050406030204" pitchFamily="18" charset="0"/>
                <a:ea typeface="Cambria" panose="02040503050406030204" pitchFamily="18" charset="0"/>
              </a:rPr>
              <a:t>Such a one is </a:t>
            </a:r>
            <a:r>
              <a:rPr lang="en-US" i="1" dirty="0">
                <a:solidFill>
                  <a:srgbClr val="0000FF"/>
                </a:solidFill>
                <a:latin typeface="Cambria" panose="02040503050406030204" pitchFamily="18" charset="0"/>
                <a:ea typeface="Cambria" panose="02040503050406030204" pitchFamily="18" charset="0"/>
              </a:rPr>
              <a:t>the deceiver and </a:t>
            </a:r>
            <a:r>
              <a:rPr lang="en-US" b="1" i="1" dirty="0">
                <a:solidFill>
                  <a:srgbClr val="0000FF"/>
                </a:solidFill>
                <a:latin typeface="Cambria" panose="02040503050406030204" pitchFamily="18" charset="0"/>
                <a:ea typeface="Cambria" panose="02040503050406030204" pitchFamily="18" charset="0"/>
              </a:rPr>
              <a:t>the antichrist</a:t>
            </a:r>
            <a:r>
              <a:rPr lang="en-US" i="1" dirty="0">
                <a:solidFill>
                  <a:srgbClr val="0000FF"/>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02982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dirty="0">
                <a:ea typeface="Cambria" panose="02040503050406030204" pitchFamily="18" charset="0"/>
              </a:rPr>
              <a:t>What does it mean to deny “</a:t>
            </a:r>
            <a:r>
              <a:rPr lang="en-US" sz="3600" i="1" dirty="0">
                <a:solidFill>
                  <a:srgbClr val="0000FF"/>
                </a:solidFill>
                <a:latin typeface="Cambria" panose="02040503050406030204" pitchFamily="18" charset="0"/>
                <a:ea typeface="Cambria" panose="02040503050406030204" pitchFamily="18" charset="0"/>
              </a:rPr>
              <a:t>that Jesus is </a:t>
            </a:r>
            <a:r>
              <a:rPr lang="en-US" sz="3600" b="1" i="1" dirty="0">
                <a:solidFill>
                  <a:srgbClr val="0000FF"/>
                </a:solidFill>
                <a:latin typeface="Cambria" panose="02040503050406030204" pitchFamily="18" charset="0"/>
                <a:ea typeface="Cambria" panose="02040503050406030204" pitchFamily="18" charset="0"/>
              </a:rPr>
              <a:t>the Christ</a:t>
            </a:r>
            <a:r>
              <a:rPr lang="en-US" sz="3600" dirty="0">
                <a:ea typeface="Cambria" panose="02040503050406030204" pitchFamily="18" charset="0"/>
              </a:rPr>
              <a:t>”?</a:t>
            </a:r>
            <a:r>
              <a:rPr lang="en-US" sz="3600" i="1" dirty="0">
                <a:solidFill>
                  <a:srgbClr val="0000FF"/>
                </a:solidFill>
                <a:latin typeface="Cambria" panose="02040503050406030204" pitchFamily="18" charset="0"/>
                <a:ea typeface="Cambria" panose="02040503050406030204" pitchFamily="18" charset="0"/>
              </a:rPr>
              <a:t>  </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a:bodyPr>
          <a:lstStyle/>
          <a:p>
            <a:pPr>
              <a:lnSpc>
                <a:spcPct val="80000"/>
              </a:lnSpc>
            </a:pPr>
            <a:r>
              <a:rPr lang="en-US" altLang="en-US" sz="3600" dirty="0"/>
              <a:t>In summary, the test (expressed negatively) is:</a:t>
            </a:r>
            <a:endParaRPr lang="en-US" altLang="en-US" sz="3600" dirty="0">
              <a:solidFill>
                <a:srgbClr val="1C1C1C"/>
              </a:solidFill>
            </a:endParaRPr>
          </a:p>
          <a:p>
            <a:pPr lvl="1">
              <a:lnSpc>
                <a:spcPct val="80000"/>
              </a:lnSpc>
            </a:pPr>
            <a:r>
              <a:rPr lang="en-US" altLang="en-US" sz="3200" b="1" dirty="0"/>
              <a:t>1 John 4:2-3 </a:t>
            </a:r>
            <a:r>
              <a:rPr lang="en-US" altLang="en-US" sz="3200" dirty="0"/>
              <a:t>and</a:t>
            </a:r>
            <a:r>
              <a:rPr lang="en-US" altLang="en-US" sz="3200" b="1" dirty="0"/>
              <a:t> 2 John 1:7 </a:t>
            </a:r>
            <a:r>
              <a:rPr lang="en-US" altLang="en-US" sz="3200" dirty="0"/>
              <a:t>– He does not </a:t>
            </a:r>
            <a:r>
              <a:rPr lang="en-US" altLang="en-US" sz="3200" b="1" i="1" dirty="0"/>
              <a:t>confess</a:t>
            </a:r>
            <a:r>
              <a:rPr lang="en-US" altLang="en-US" sz="3200" dirty="0"/>
              <a:t> that </a:t>
            </a:r>
            <a:r>
              <a:rPr lang="en-US" altLang="en-US" sz="3200" b="1" i="1" dirty="0"/>
              <a:t>Jesus Christ has come in the flesh</a:t>
            </a:r>
          </a:p>
          <a:p>
            <a:pPr lvl="1">
              <a:lnSpc>
                <a:spcPct val="80000"/>
              </a:lnSpc>
            </a:pPr>
            <a:r>
              <a:rPr lang="en-US" altLang="en-US" sz="3200" b="1" dirty="0"/>
              <a:t>1 John 4:15 </a:t>
            </a:r>
            <a:r>
              <a:rPr lang="en-US" altLang="en-US" sz="3200" dirty="0"/>
              <a:t>– He does not </a:t>
            </a:r>
            <a:r>
              <a:rPr lang="en-US" altLang="en-US" sz="3200" b="1" i="1" dirty="0"/>
              <a:t>confess</a:t>
            </a:r>
            <a:r>
              <a:rPr lang="en-US" altLang="en-US" sz="3200" dirty="0"/>
              <a:t> that </a:t>
            </a:r>
            <a:r>
              <a:rPr lang="en-US" altLang="en-US" sz="3200" b="1" i="1" dirty="0"/>
              <a:t>Jesus is the Son of God</a:t>
            </a:r>
          </a:p>
          <a:p>
            <a:pPr lvl="1">
              <a:lnSpc>
                <a:spcPct val="80000"/>
              </a:lnSpc>
            </a:pPr>
            <a:r>
              <a:rPr lang="en-US" altLang="en-US" sz="3200" b="1" dirty="0"/>
              <a:t>1 John 5:1 </a:t>
            </a:r>
            <a:r>
              <a:rPr lang="en-US" altLang="en-US" sz="3200" dirty="0"/>
              <a:t>– He does not </a:t>
            </a:r>
            <a:r>
              <a:rPr lang="en-US" altLang="en-US" sz="3200" b="1" i="1" dirty="0"/>
              <a:t>believe</a:t>
            </a:r>
            <a:r>
              <a:rPr lang="en-US" altLang="en-US" sz="3200" dirty="0"/>
              <a:t> that </a:t>
            </a:r>
            <a:r>
              <a:rPr lang="en-US" altLang="en-US" sz="3200" b="1" i="1" dirty="0"/>
              <a:t>Jesus is the Christ</a:t>
            </a:r>
            <a:endParaRPr lang="en-US" altLang="en-US" sz="32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8783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dirty="0">
                <a:ea typeface="Cambria" panose="02040503050406030204" pitchFamily="18" charset="0"/>
              </a:rPr>
              <a:t>What does it mean to deny “</a:t>
            </a:r>
            <a:r>
              <a:rPr lang="en-US" sz="3600" i="1" dirty="0">
                <a:solidFill>
                  <a:srgbClr val="0000FF"/>
                </a:solidFill>
                <a:latin typeface="Cambria" panose="02040503050406030204" pitchFamily="18" charset="0"/>
                <a:ea typeface="Cambria" panose="02040503050406030204" pitchFamily="18" charset="0"/>
              </a:rPr>
              <a:t>that Jesus is </a:t>
            </a:r>
            <a:r>
              <a:rPr lang="en-US" sz="3600" b="1" i="1" dirty="0">
                <a:solidFill>
                  <a:srgbClr val="0000FF"/>
                </a:solidFill>
                <a:latin typeface="Cambria" panose="02040503050406030204" pitchFamily="18" charset="0"/>
                <a:ea typeface="Cambria" panose="02040503050406030204" pitchFamily="18" charset="0"/>
              </a:rPr>
              <a:t>the Christ</a:t>
            </a:r>
            <a:r>
              <a:rPr lang="en-US" sz="3600" dirty="0">
                <a:ea typeface="Cambria" panose="02040503050406030204" pitchFamily="18" charset="0"/>
              </a:rPr>
              <a:t>”?</a:t>
            </a:r>
            <a:r>
              <a:rPr lang="en-US" sz="3600" i="1" dirty="0">
                <a:solidFill>
                  <a:srgbClr val="0000FF"/>
                </a:solidFill>
                <a:latin typeface="Cambria" panose="02040503050406030204" pitchFamily="18" charset="0"/>
                <a:ea typeface="Cambria" panose="02040503050406030204" pitchFamily="18" charset="0"/>
              </a:rPr>
              <a:t>  </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a:bodyPr>
          <a:lstStyle/>
          <a:p>
            <a:r>
              <a:rPr lang="en-US" altLang="en-US" sz="3600" dirty="0"/>
              <a:t>Pulling the teachings of these texts together, we can see that to fail this test, one must </a:t>
            </a:r>
            <a:r>
              <a:rPr lang="en-US" altLang="en-US" sz="3600" b="1" i="1" dirty="0"/>
              <a:t>deny</a:t>
            </a:r>
            <a:r>
              <a:rPr lang="en-US" altLang="en-US" sz="3600" dirty="0"/>
              <a:t> (or fail to </a:t>
            </a:r>
            <a:r>
              <a:rPr lang="en-US" altLang="en-US" sz="3600" b="1" i="1" dirty="0"/>
              <a:t>believe</a:t>
            </a:r>
            <a:r>
              <a:rPr lang="en-US" altLang="en-US" sz="3600" dirty="0"/>
              <a:t> and </a:t>
            </a:r>
            <a:r>
              <a:rPr lang="en-US" altLang="en-US" sz="3600" b="1" i="1" dirty="0"/>
              <a:t>confess</a:t>
            </a:r>
            <a:r>
              <a:rPr lang="en-US" altLang="en-US" sz="3600" dirty="0"/>
              <a:t>) that:</a:t>
            </a:r>
          </a:p>
          <a:p>
            <a:pPr lvl="1"/>
            <a:r>
              <a:rPr lang="en-US" altLang="en-US" sz="3200" b="1" i="1" dirty="0"/>
              <a:t>Jesus</a:t>
            </a:r>
            <a:r>
              <a:rPr lang="en-US" altLang="en-US" sz="3200" dirty="0"/>
              <a:t> is </a:t>
            </a:r>
            <a:r>
              <a:rPr lang="en-US" altLang="en-US" sz="3200" b="1" i="1" dirty="0"/>
              <a:t>the Christ</a:t>
            </a:r>
          </a:p>
          <a:p>
            <a:pPr lvl="1"/>
            <a:r>
              <a:rPr lang="en-US" altLang="en-US" sz="3200" b="1" i="1" dirty="0"/>
              <a:t>Jesus</a:t>
            </a:r>
            <a:r>
              <a:rPr lang="en-US" altLang="en-US" sz="3200" dirty="0"/>
              <a:t> is </a:t>
            </a:r>
            <a:r>
              <a:rPr lang="en-US" altLang="en-US" sz="3200" b="1" i="1" dirty="0"/>
              <a:t>the Son of God</a:t>
            </a:r>
          </a:p>
          <a:p>
            <a:pPr lvl="1"/>
            <a:r>
              <a:rPr lang="en-US" altLang="en-US" sz="3200" b="1" i="1" dirty="0"/>
              <a:t>Jesus Christ</a:t>
            </a:r>
            <a:r>
              <a:rPr lang="en-US" altLang="en-US" sz="3200" dirty="0"/>
              <a:t> has </a:t>
            </a:r>
            <a:r>
              <a:rPr lang="en-US" altLang="en-US" sz="3200" b="1" i="1" dirty="0"/>
              <a:t>come in the flesh</a:t>
            </a:r>
            <a:endParaRPr lang="en-US" altLang="en-US" sz="2800" b="1" i="1" dirty="0"/>
          </a:p>
        </p:txBody>
      </p:sp>
    </p:spTree>
    <p:extLst>
      <p:ext uri="{BB962C8B-B14F-4D97-AF65-F5344CB8AC3E}">
        <p14:creationId xmlns:p14="http://schemas.microsoft.com/office/powerpoint/2010/main" val="1723037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The Christ</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err="1">
                <a:latin typeface="Bwgrkl" panose="02000400000000000000" pitchFamily="2" charset="0"/>
              </a:rPr>
              <a:t>Cristo,j</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christos</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686548"/>
          </a:xfrm>
        </p:spPr>
        <p:txBody>
          <a:bodyPr>
            <a:normAutofit/>
          </a:bodyPr>
          <a:lstStyle/>
          <a:p>
            <a:pPr>
              <a:lnSpc>
                <a:spcPct val="80000"/>
              </a:lnSpc>
            </a:pPr>
            <a:r>
              <a:rPr lang="en-US" altLang="en-US" b="1" dirty="0"/>
              <a:t>UBS Greek Dictionary: </a:t>
            </a:r>
            <a:r>
              <a:rPr lang="en-US" altLang="en-US" dirty="0"/>
              <a:t>the Anointed One, equivalent to the Hebrew, “Messiah”</a:t>
            </a:r>
          </a:p>
          <a:p>
            <a:pPr>
              <a:lnSpc>
                <a:spcPct val="80000"/>
              </a:lnSpc>
            </a:pPr>
            <a:r>
              <a:rPr lang="en-US" altLang="en-US" dirty="0"/>
              <a:t>The actual Hebrew word only appears twice in the Old Testament in reference to the coming Messiah (Daniel 9:25-26):</a:t>
            </a:r>
          </a:p>
          <a:p>
            <a:pPr lvl="1"/>
            <a:r>
              <a:rPr lang="en-US" i="1" dirty="0">
                <a:solidFill>
                  <a:srgbClr val="0000FF"/>
                </a:solidFill>
                <a:latin typeface="Cambria" panose="02040503050406030204" pitchFamily="18" charset="0"/>
                <a:ea typeface="Cambria" panose="02040503050406030204" pitchFamily="18" charset="0"/>
              </a:rPr>
              <a:t>Know therefore and understand that from the going out of the word to restore and build Jerusalem to the coming of </a:t>
            </a:r>
            <a:r>
              <a:rPr lang="en-US" b="1" i="1" dirty="0">
                <a:solidFill>
                  <a:srgbClr val="0000FF"/>
                </a:solidFill>
                <a:latin typeface="Cambria" panose="02040503050406030204" pitchFamily="18" charset="0"/>
                <a:ea typeface="Cambria" panose="02040503050406030204" pitchFamily="18" charset="0"/>
              </a:rPr>
              <a:t>an anointed one</a:t>
            </a:r>
            <a:r>
              <a:rPr lang="en-US" i="1" dirty="0">
                <a:solidFill>
                  <a:srgbClr val="0000FF"/>
                </a:solidFill>
                <a:latin typeface="Cambria" panose="02040503050406030204" pitchFamily="18" charset="0"/>
                <a:ea typeface="Cambria" panose="02040503050406030204" pitchFamily="18" charset="0"/>
              </a:rPr>
              <a:t>, a prince, there shall be seven weeks. Then for sixty-two weeks it shall be built again with squares and moat, but in a troubled time. </a:t>
            </a:r>
            <a:r>
              <a:rPr lang="en-US" i="1" baseline="30000" dirty="0">
                <a:solidFill>
                  <a:srgbClr val="0000FF"/>
                </a:solidFill>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And after the sixty-two weeks, </a:t>
            </a:r>
            <a:r>
              <a:rPr lang="en-US" b="1" i="1" dirty="0">
                <a:solidFill>
                  <a:srgbClr val="0000FF"/>
                </a:solidFill>
                <a:latin typeface="Cambria" panose="02040503050406030204" pitchFamily="18" charset="0"/>
                <a:ea typeface="Cambria" panose="02040503050406030204" pitchFamily="18" charset="0"/>
              </a:rPr>
              <a:t>an anointed one </a:t>
            </a:r>
            <a:r>
              <a:rPr lang="en-US" i="1" dirty="0">
                <a:solidFill>
                  <a:srgbClr val="0000FF"/>
                </a:solidFill>
                <a:latin typeface="Cambria" panose="02040503050406030204" pitchFamily="18" charset="0"/>
                <a:ea typeface="Cambria" panose="02040503050406030204" pitchFamily="18" charset="0"/>
              </a:rPr>
              <a:t>shall be cut off and shall have nothing. And the people of the prince who is to come shall destroy the city and the sanctuary. Its end shall come with a flood, and to the end there shall be war. Desolations are decreed.</a:t>
            </a:r>
          </a:p>
        </p:txBody>
      </p:sp>
    </p:spTree>
    <p:extLst>
      <p:ext uri="{BB962C8B-B14F-4D97-AF65-F5344CB8AC3E}">
        <p14:creationId xmlns:p14="http://schemas.microsoft.com/office/powerpoint/2010/main" val="2731546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The Christ</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err="1">
                <a:latin typeface="Bwgrkl" panose="02000400000000000000" pitchFamily="2" charset="0"/>
              </a:rPr>
              <a:t>Cristo,j</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christos</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686548"/>
          </a:xfrm>
        </p:spPr>
        <p:txBody>
          <a:bodyPr>
            <a:normAutofit fontScale="92500"/>
          </a:bodyPr>
          <a:lstStyle/>
          <a:p>
            <a:pPr>
              <a:lnSpc>
                <a:spcPct val="80000"/>
              </a:lnSpc>
            </a:pPr>
            <a:r>
              <a:rPr lang="en-US" altLang="en-US" dirty="0"/>
              <a:t>But there were numerous </a:t>
            </a:r>
            <a:r>
              <a:rPr lang="en-US" altLang="en-US" b="1" i="1" dirty="0"/>
              <a:t>other</a:t>
            </a:r>
            <a:r>
              <a:rPr lang="en-US" altLang="en-US" dirty="0"/>
              <a:t> Old Testament prophecies concerning the coming Messiah (or Christ). He was prophesied to be:</a:t>
            </a:r>
          </a:p>
          <a:p>
            <a:pPr lvl="1">
              <a:lnSpc>
                <a:spcPct val="80000"/>
              </a:lnSpc>
            </a:pPr>
            <a:r>
              <a:rPr lang="en-US" altLang="en-US" dirty="0"/>
              <a:t>Born in Bethlehem, a </a:t>
            </a:r>
            <a:r>
              <a:rPr lang="en-US" altLang="en-US" b="1" i="1" dirty="0"/>
              <a:t>ruler</a:t>
            </a:r>
            <a:r>
              <a:rPr lang="en-US" altLang="en-US" dirty="0"/>
              <a:t> who would be the </a:t>
            </a:r>
            <a:r>
              <a:rPr lang="en-US" altLang="en-US" b="1" i="1" dirty="0"/>
              <a:t>shepherd</a:t>
            </a:r>
            <a:r>
              <a:rPr lang="en-US" altLang="en-US" dirty="0"/>
              <a:t> of God’s people (Matthew 2:4-6 cf. Micah 5:2ff)</a:t>
            </a:r>
          </a:p>
          <a:p>
            <a:pPr lvl="1">
              <a:lnSpc>
                <a:spcPct val="80000"/>
              </a:lnSpc>
            </a:pPr>
            <a:r>
              <a:rPr lang="en-US" altLang="en-US" b="1" i="1" dirty="0"/>
              <a:t>King</a:t>
            </a:r>
            <a:r>
              <a:rPr lang="en-US" altLang="en-US" dirty="0"/>
              <a:t> of Israel (Mark 15:32; Luke 23:2 – cf. Psalm 2:6)</a:t>
            </a:r>
          </a:p>
          <a:p>
            <a:pPr lvl="1">
              <a:lnSpc>
                <a:spcPct val="80000"/>
              </a:lnSpc>
            </a:pPr>
            <a:r>
              <a:rPr lang="en-US" altLang="en-US" b="1" i="1" dirty="0"/>
              <a:t>The Son of God</a:t>
            </a:r>
            <a:r>
              <a:rPr lang="en-US" altLang="en-US" dirty="0"/>
              <a:t> or “the Son of the Blessed One” (Matthew 26:63, Mark 14:61, Luke 4:41, John 11:27 –  cf. Psalm 2:7-12)</a:t>
            </a:r>
          </a:p>
          <a:p>
            <a:pPr lvl="1">
              <a:lnSpc>
                <a:spcPct val="80000"/>
              </a:lnSpc>
            </a:pPr>
            <a:r>
              <a:rPr lang="en-US" altLang="en-US" dirty="0"/>
              <a:t>David son, yet </a:t>
            </a:r>
            <a:r>
              <a:rPr lang="en-US" altLang="en-US" b="1" i="1" dirty="0"/>
              <a:t>David’s Lord</a:t>
            </a:r>
            <a:r>
              <a:rPr lang="en-US" altLang="en-US" dirty="0"/>
              <a:t>! (Mark 12:35-37; Luke 20:41-44 – Psalm 110:1ff)</a:t>
            </a:r>
          </a:p>
          <a:p>
            <a:pPr lvl="1">
              <a:lnSpc>
                <a:spcPct val="80000"/>
              </a:lnSpc>
            </a:pPr>
            <a:r>
              <a:rPr lang="en-US" altLang="en-US" dirty="0"/>
              <a:t>One who would </a:t>
            </a:r>
            <a:r>
              <a:rPr lang="en-US" altLang="en-US" b="1" i="1" dirty="0"/>
              <a:t>suffer</a:t>
            </a:r>
            <a:r>
              <a:rPr lang="en-US" altLang="en-US" dirty="0"/>
              <a:t> and </a:t>
            </a:r>
            <a:r>
              <a:rPr lang="en-US" altLang="en-US" b="1" i="1" dirty="0"/>
              <a:t>rise from the dead </a:t>
            </a:r>
            <a:r>
              <a:rPr lang="en-US" altLang="en-US" dirty="0"/>
              <a:t>on the third day, and repentance and forgiveness of sins would be preached in his name to all nations, beginning at Jerusalem. (Luke 24:46-47 – cf. Psalm 16:9-11; 22:1ff; 31:5; 118:22; Isaiah 53)</a:t>
            </a:r>
          </a:p>
          <a:p>
            <a:pPr lvl="1">
              <a:lnSpc>
                <a:spcPct val="80000"/>
              </a:lnSpc>
            </a:pPr>
            <a:r>
              <a:rPr lang="en-US" altLang="en-US" b="1" i="1" dirty="0"/>
              <a:t>One who would remain forever </a:t>
            </a:r>
            <a:r>
              <a:rPr lang="en-US" altLang="en-US" dirty="0"/>
              <a:t>(John 12:34 cf. Psalm 89:36; Isaiah 9:7; Daniel 7:14)</a:t>
            </a:r>
          </a:p>
          <a:p>
            <a:pPr>
              <a:lnSpc>
                <a:spcPct val="80000"/>
              </a:lnSpc>
            </a:pPr>
            <a:r>
              <a:rPr lang="en-US" altLang="en-US" dirty="0"/>
              <a:t>Thus, to acknowledge that Jesus is the Christ, is, among other things, to acknowledge </a:t>
            </a:r>
            <a:r>
              <a:rPr lang="en-US" altLang="en-US" b="1" i="1" dirty="0"/>
              <a:t>Jesus’ Deity</a:t>
            </a:r>
            <a:r>
              <a:rPr lang="en-US" altLang="en-US" dirty="0"/>
              <a:t>.</a:t>
            </a:r>
          </a:p>
        </p:txBody>
      </p:sp>
    </p:spTree>
    <p:extLst>
      <p:ext uri="{BB962C8B-B14F-4D97-AF65-F5344CB8AC3E}">
        <p14:creationId xmlns:p14="http://schemas.microsoft.com/office/powerpoint/2010/main" val="4149177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The Son of God</a:t>
            </a:r>
            <a:br>
              <a:rPr lang="en-US" sz="3600" i="1" dirty="0">
                <a:solidFill>
                  <a:srgbClr val="0000FF"/>
                </a:solidFill>
                <a:latin typeface="Cambria" panose="02040503050406030204" pitchFamily="18" charset="0"/>
                <a:ea typeface="Cambria" panose="02040503050406030204" pitchFamily="18" charset="0"/>
              </a:rPr>
            </a:br>
            <a:r>
              <a:rPr lang="en-US" altLang="en-US" sz="3600" dirty="0" err="1">
                <a:latin typeface="Bwgrkl" panose="02000400000000000000" pitchFamily="2" charset="0"/>
              </a:rPr>
              <a:t>ui`o.j</a:t>
            </a:r>
            <a:r>
              <a:rPr lang="en-US" altLang="en-US" sz="3600" dirty="0">
                <a:latin typeface="Bwgrkl" panose="02000400000000000000" pitchFamily="2" charset="0"/>
              </a:rPr>
              <a:t> </a:t>
            </a:r>
            <a:r>
              <a:rPr lang="en-US" altLang="en-US" sz="3600" dirty="0" err="1">
                <a:latin typeface="Bwgrkl" panose="02000400000000000000" pitchFamily="2" charset="0"/>
              </a:rPr>
              <a:t>tou</a:t>
            </a:r>
            <a:r>
              <a:rPr lang="en-US" altLang="en-US" sz="3600" dirty="0">
                <a:latin typeface="Bwgrkl" panose="02000400000000000000" pitchFamily="2" charset="0"/>
              </a:rPr>
              <a:t>/ </a:t>
            </a:r>
            <a:r>
              <a:rPr lang="en-US" altLang="en-US" sz="3600" dirty="0" err="1">
                <a:latin typeface="Bwgrkl" panose="02000400000000000000" pitchFamily="2" charset="0"/>
              </a:rPr>
              <a:t>qeou</a:t>
            </a:r>
            <a:r>
              <a:rPr lang="en-US" altLang="en-US" sz="3600"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huios</a:t>
            </a:r>
            <a:r>
              <a:rPr lang="en-US" altLang="en-US" sz="3600" b="1" i="1" dirty="0">
                <a:latin typeface="Cambria" panose="02040503050406030204" pitchFamily="18" charset="0"/>
                <a:ea typeface="Cambria" panose="02040503050406030204" pitchFamily="18" charset="0"/>
              </a:rPr>
              <a:t> </a:t>
            </a:r>
            <a:r>
              <a:rPr lang="en-US" altLang="en-US" sz="3600" b="1" i="1" dirty="0" err="1">
                <a:latin typeface="Cambria" panose="02040503050406030204" pitchFamily="18" charset="0"/>
                <a:ea typeface="Cambria" panose="02040503050406030204" pitchFamily="18" charset="0"/>
              </a:rPr>
              <a:t>tou</a:t>
            </a:r>
            <a:r>
              <a:rPr lang="en-US" altLang="en-US" sz="3600" b="1" i="1" dirty="0">
                <a:latin typeface="Cambria" panose="02040503050406030204" pitchFamily="18" charset="0"/>
                <a:ea typeface="Cambria" panose="02040503050406030204" pitchFamily="18" charset="0"/>
              </a:rPr>
              <a:t> </a:t>
            </a:r>
            <a:r>
              <a:rPr lang="en-US" altLang="en-US" sz="3600" b="1" i="1" dirty="0" err="1">
                <a:latin typeface="Cambria" panose="02040503050406030204" pitchFamily="18" charset="0"/>
                <a:ea typeface="Cambria" panose="02040503050406030204" pitchFamily="18" charset="0"/>
              </a:rPr>
              <a:t>theou</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686548"/>
          </a:xfrm>
        </p:spPr>
        <p:txBody>
          <a:bodyPr>
            <a:normAutofit lnSpcReduction="10000"/>
          </a:bodyPr>
          <a:lstStyle/>
          <a:p>
            <a:pPr>
              <a:lnSpc>
                <a:spcPct val="80000"/>
              </a:lnSpc>
            </a:pPr>
            <a:r>
              <a:rPr lang="en-US" altLang="en-US" dirty="0"/>
              <a:t>Jesus, as </a:t>
            </a:r>
            <a:r>
              <a:rPr lang="en-US" altLang="en-US" b="1" i="1" dirty="0"/>
              <a:t>the</a:t>
            </a:r>
            <a:r>
              <a:rPr lang="en-US" altLang="en-US" dirty="0"/>
              <a:t> Son of God, enjoys a unique intimate relationship with God the Father:</a:t>
            </a:r>
          </a:p>
          <a:p>
            <a:pPr lvl="1">
              <a:lnSpc>
                <a:spcPct val="80000"/>
              </a:lnSpc>
            </a:pPr>
            <a:r>
              <a:rPr lang="en-US" altLang="en-US" sz="2000" b="1" dirty="0"/>
              <a:t>Matthew 11:27 - </a:t>
            </a:r>
            <a:r>
              <a:rPr lang="en-US" sz="2000" b="1" i="1" u="none" strike="noStrike" baseline="0" dirty="0">
                <a:solidFill>
                  <a:srgbClr val="0000FF"/>
                </a:solidFill>
                <a:latin typeface="Cambria" panose="02040503050406030204" pitchFamily="18" charset="0"/>
                <a:ea typeface="Cambria" panose="02040503050406030204" pitchFamily="18" charset="0"/>
              </a:rPr>
              <a:t>All things have been handed over to me by my Father</a:t>
            </a:r>
            <a:r>
              <a:rPr lang="en-US" sz="2000" b="0" i="1" u="none" strike="noStrike" baseline="0" dirty="0">
                <a:solidFill>
                  <a:srgbClr val="0000FF"/>
                </a:solidFill>
                <a:latin typeface="Cambria" panose="02040503050406030204" pitchFamily="18" charset="0"/>
                <a:ea typeface="Cambria" panose="02040503050406030204" pitchFamily="18" charset="0"/>
              </a:rPr>
              <a:t>, and no one knows the Son except the Father, and no one knows the Father except the Son and anyone to whom the Son chooses to reveal him.</a:t>
            </a:r>
            <a:endParaRPr lang="en-US" altLang="en-US" sz="2000" b="1" i="1" dirty="0">
              <a:solidFill>
                <a:srgbClr val="000066"/>
              </a:solidFill>
              <a:latin typeface="Times New Roman" panose="02020603050405020304" pitchFamily="18" charset="0"/>
            </a:endParaRPr>
          </a:p>
          <a:p>
            <a:pPr lvl="1">
              <a:lnSpc>
                <a:spcPct val="80000"/>
              </a:lnSpc>
            </a:pPr>
            <a:r>
              <a:rPr lang="en-US" altLang="en-US" sz="2000" b="1" dirty="0"/>
              <a:t>John 5:19-27 - </a:t>
            </a:r>
            <a:r>
              <a:rPr lang="en-US" sz="2000" i="1" dirty="0">
                <a:solidFill>
                  <a:srgbClr val="0000FF"/>
                </a:solidFill>
                <a:latin typeface="Cambria" panose="02040503050406030204" pitchFamily="18" charset="0"/>
                <a:ea typeface="Cambria" panose="02040503050406030204" pitchFamily="18" charset="0"/>
              </a:rPr>
              <a:t>So Jesus said to them, "Truly, truly, I say to you, the Son can do nothing of his own accord, but only what he sees the Father doing. For </a:t>
            </a:r>
            <a:r>
              <a:rPr lang="en-US" sz="2000" b="1" i="1" dirty="0">
                <a:solidFill>
                  <a:srgbClr val="0000FF"/>
                </a:solidFill>
                <a:latin typeface="Cambria" panose="02040503050406030204" pitchFamily="18" charset="0"/>
                <a:ea typeface="Cambria" panose="02040503050406030204" pitchFamily="18" charset="0"/>
              </a:rPr>
              <a:t>whatever the Father does, that the Son does likewise</a:t>
            </a:r>
            <a:r>
              <a:rPr lang="en-US" sz="2000" i="1" dirty="0">
                <a:solidFill>
                  <a:srgbClr val="0000FF"/>
                </a:solidFill>
                <a:latin typeface="Cambria" panose="02040503050406030204" pitchFamily="18" charset="0"/>
                <a:ea typeface="Cambria" panose="02040503050406030204" pitchFamily="18" charset="0"/>
              </a:rPr>
              <a:t>. </a:t>
            </a:r>
            <a:r>
              <a:rPr lang="en-US" sz="2000" i="1" baseline="30000" dirty="0">
                <a:latin typeface="Cambria" panose="02040503050406030204" pitchFamily="18" charset="0"/>
                <a:ea typeface="Cambria" panose="02040503050406030204" pitchFamily="18" charset="0"/>
              </a:rPr>
              <a:t>20 </a:t>
            </a:r>
            <a:r>
              <a:rPr lang="en-US" sz="2000" i="1" dirty="0">
                <a:solidFill>
                  <a:srgbClr val="0000FF"/>
                </a:solidFill>
                <a:latin typeface="Cambria" panose="02040503050406030204" pitchFamily="18" charset="0"/>
                <a:ea typeface="Cambria" panose="02040503050406030204" pitchFamily="18" charset="0"/>
              </a:rPr>
              <a:t>For </a:t>
            </a:r>
            <a:r>
              <a:rPr lang="en-US" sz="2000" b="1" i="1" dirty="0">
                <a:solidFill>
                  <a:srgbClr val="0000FF"/>
                </a:solidFill>
                <a:latin typeface="Cambria" panose="02040503050406030204" pitchFamily="18" charset="0"/>
                <a:ea typeface="Cambria" panose="02040503050406030204" pitchFamily="18" charset="0"/>
              </a:rPr>
              <a:t>the Father loves the Son and shows him all that he himself is d</a:t>
            </a:r>
            <a:r>
              <a:rPr lang="en-US" sz="2000" i="1" dirty="0">
                <a:solidFill>
                  <a:srgbClr val="0000FF"/>
                </a:solidFill>
                <a:latin typeface="Cambria" panose="02040503050406030204" pitchFamily="18" charset="0"/>
                <a:ea typeface="Cambria" panose="02040503050406030204" pitchFamily="18" charset="0"/>
              </a:rPr>
              <a:t>oing. And greater works than these will he show him, so that you may marvel. </a:t>
            </a:r>
            <a:r>
              <a:rPr lang="en-US" sz="2000" i="1" baseline="30000" dirty="0">
                <a:latin typeface="Cambria" panose="02040503050406030204" pitchFamily="18" charset="0"/>
                <a:ea typeface="Cambria" panose="02040503050406030204" pitchFamily="18" charset="0"/>
              </a:rPr>
              <a:t>21</a:t>
            </a:r>
            <a:r>
              <a:rPr lang="en-US" sz="2000" i="1" dirty="0">
                <a:solidFill>
                  <a:srgbClr val="0000FF"/>
                </a:solidFill>
                <a:latin typeface="Cambria" panose="02040503050406030204" pitchFamily="18" charset="0"/>
                <a:ea typeface="Cambria" panose="02040503050406030204" pitchFamily="18" charset="0"/>
              </a:rPr>
              <a:t> For </a:t>
            </a:r>
            <a:r>
              <a:rPr lang="en-US" sz="2000" b="1" i="1" dirty="0">
                <a:solidFill>
                  <a:srgbClr val="0000FF"/>
                </a:solidFill>
                <a:latin typeface="Cambria" panose="02040503050406030204" pitchFamily="18" charset="0"/>
                <a:ea typeface="Cambria" panose="02040503050406030204" pitchFamily="18" charset="0"/>
              </a:rPr>
              <a:t>as the Father </a:t>
            </a:r>
            <a:r>
              <a:rPr lang="en-US" sz="2000" i="1" dirty="0">
                <a:solidFill>
                  <a:srgbClr val="0000FF"/>
                </a:solidFill>
                <a:latin typeface="Cambria" panose="02040503050406030204" pitchFamily="18" charset="0"/>
                <a:ea typeface="Cambria" panose="02040503050406030204" pitchFamily="18" charset="0"/>
              </a:rPr>
              <a:t>raises the dead and gives them life, so also </a:t>
            </a:r>
            <a:r>
              <a:rPr lang="en-US" sz="2000" b="1" i="1" dirty="0">
                <a:solidFill>
                  <a:srgbClr val="0000FF"/>
                </a:solidFill>
                <a:latin typeface="Cambria" panose="02040503050406030204" pitchFamily="18" charset="0"/>
                <a:ea typeface="Cambria" panose="02040503050406030204" pitchFamily="18" charset="0"/>
              </a:rPr>
              <a:t>the Son gives life to whom he will</a:t>
            </a:r>
            <a:r>
              <a:rPr lang="en-US" sz="2000" i="1" dirty="0">
                <a:solidFill>
                  <a:srgbClr val="0000FF"/>
                </a:solidFill>
                <a:latin typeface="Cambria" panose="02040503050406030204" pitchFamily="18" charset="0"/>
                <a:ea typeface="Cambria" panose="02040503050406030204" pitchFamily="18" charset="0"/>
              </a:rPr>
              <a:t>. </a:t>
            </a:r>
            <a:r>
              <a:rPr lang="en-US" sz="2000" i="1" baseline="30000" dirty="0">
                <a:latin typeface="Cambria" panose="02040503050406030204" pitchFamily="18" charset="0"/>
                <a:ea typeface="Cambria" panose="02040503050406030204" pitchFamily="18" charset="0"/>
              </a:rPr>
              <a:t>22</a:t>
            </a:r>
            <a:r>
              <a:rPr lang="en-US" sz="2000" i="1" dirty="0">
                <a:solidFill>
                  <a:srgbClr val="0000FF"/>
                </a:solidFill>
                <a:latin typeface="Cambria" panose="02040503050406030204" pitchFamily="18" charset="0"/>
                <a:ea typeface="Cambria" panose="02040503050406030204" pitchFamily="18" charset="0"/>
              </a:rPr>
              <a:t> </a:t>
            </a:r>
            <a:r>
              <a:rPr lang="en-US" sz="2000" b="1" i="1" dirty="0">
                <a:solidFill>
                  <a:srgbClr val="0000FF"/>
                </a:solidFill>
                <a:latin typeface="Cambria" panose="02040503050406030204" pitchFamily="18" charset="0"/>
                <a:ea typeface="Cambria" panose="02040503050406030204" pitchFamily="18" charset="0"/>
              </a:rPr>
              <a:t>The Father </a:t>
            </a:r>
            <a:r>
              <a:rPr lang="en-US" sz="2000" i="1" dirty="0">
                <a:solidFill>
                  <a:srgbClr val="0000FF"/>
                </a:solidFill>
                <a:latin typeface="Cambria" panose="02040503050406030204" pitchFamily="18" charset="0"/>
                <a:ea typeface="Cambria" panose="02040503050406030204" pitchFamily="18" charset="0"/>
              </a:rPr>
              <a:t>judges no one, but </a:t>
            </a:r>
            <a:r>
              <a:rPr lang="en-US" sz="2000" b="1" i="1" dirty="0">
                <a:solidFill>
                  <a:srgbClr val="0000FF"/>
                </a:solidFill>
                <a:latin typeface="Cambria" panose="02040503050406030204" pitchFamily="18" charset="0"/>
                <a:ea typeface="Cambria" panose="02040503050406030204" pitchFamily="18" charset="0"/>
              </a:rPr>
              <a:t>has given all judgment to the Son</a:t>
            </a:r>
            <a:r>
              <a:rPr lang="en-US" sz="2000" i="1" dirty="0">
                <a:solidFill>
                  <a:srgbClr val="0000FF"/>
                </a:solidFill>
                <a:latin typeface="Cambria" panose="02040503050406030204" pitchFamily="18" charset="0"/>
                <a:ea typeface="Cambria" panose="02040503050406030204" pitchFamily="18" charset="0"/>
              </a:rPr>
              <a:t>, </a:t>
            </a:r>
            <a:r>
              <a:rPr lang="en-US" sz="2000" i="1" baseline="30000" dirty="0">
                <a:latin typeface="Cambria" panose="02040503050406030204" pitchFamily="18" charset="0"/>
                <a:ea typeface="Cambria" panose="02040503050406030204" pitchFamily="18" charset="0"/>
              </a:rPr>
              <a:t>23</a:t>
            </a:r>
            <a:r>
              <a:rPr lang="en-US" sz="2000" i="1" dirty="0">
                <a:solidFill>
                  <a:srgbClr val="0000FF"/>
                </a:solidFill>
                <a:latin typeface="Cambria" panose="02040503050406030204" pitchFamily="18" charset="0"/>
                <a:ea typeface="Cambria" panose="02040503050406030204" pitchFamily="18" charset="0"/>
              </a:rPr>
              <a:t> </a:t>
            </a:r>
            <a:r>
              <a:rPr lang="en-US" sz="2000" b="1" i="1" dirty="0">
                <a:solidFill>
                  <a:srgbClr val="0000FF"/>
                </a:solidFill>
                <a:latin typeface="Cambria" panose="02040503050406030204" pitchFamily="18" charset="0"/>
                <a:ea typeface="Cambria" panose="02040503050406030204" pitchFamily="18" charset="0"/>
              </a:rPr>
              <a:t>that all may honor the Son, just as they honor the Father</a:t>
            </a:r>
            <a:r>
              <a:rPr lang="en-US" sz="2000" i="1" dirty="0">
                <a:solidFill>
                  <a:srgbClr val="0000FF"/>
                </a:solidFill>
                <a:latin typeface="Cambria" panose="02040503050406030204" pitchFamily="18" charset="0"/>
                <a:ea typeface="Cambria" panose="02040503050406030204" pitchFamily="18" charset="0"/>
              </a:rPr>
              <a:t>. Whoever does not honor the Son does not honor the Father who sent him. </a:t>
            </a:r>
            <a:r>
              <a:rPr lang="en-US" sz="2000" i="1" baseline="30000" dirty="0">
                <a:latin typeface="Cambria" panose="02040503050406030204" pitchFamily="18" charset="0"/>
                <a:ea typeface="Cambria" panose="02040503050406030204" pitchFamily="18" charset="0"/>
              </a:rPr>
              <a:t>24</a:t>
            </a:r>
            <a:r>
              <a:rPr lang="en-US" sz="2000" i="1" dirty="0">
                <a:solidFill>
                  <a:srgbClr val="0000FF"/>
                </a:solidFill>
                <a:latin typeface="Cambria" panose="02040503050406030204" pitchFamily="18" charset="0"/>
                <a:ea typeface="Cambria" panose="02040503050406030204" pitchFamily="18" charset="0"/>
              </a:rPr>
              <a:t> Truly, truly, I say to you, whoever hears my word and believes him who sent me has eternal life. He does not come into judgment, but has passed from death to life. </a:t>
            </a:r>
            <a:r>
              <a:rPr lang="en-US" sz="2000" i="1" baseline="30000" dirty="0">
                <a:latin typeface="Cambria" panose="02040503050406030204" pitchFamily="18" charset="0"/>
                <a:ea typeface="Cambria" panose="02040503050406030204" pitchFamily="18" charset="0"/>
              </a:rPr>
              <a:t>25</a:t>
            </a:r>
            <a:r>
              <a:rPr lang="en-US" sz="2000" i="1" dirty="0">
                <a:solidFill>
                  <a:srgbClr val="0000FF"/>
                </a:solidFill>
                <a:latin typeface="Cambria" panose="02040503050406030204" pitchFamily="18" charset="0"/>
                <a:ea typeface="Cambria" panose="02040503050406030204" pitchFamily="18" charset="0"/>
              </a:rPr>
              <a:t> "Truly, truly, I say to you, an hour is coming, and is now here, when the dead will hear the voice of the Son of God, and those who hear will live. </a:t>
            </a:r>
            <a:r>
              <a:rPr lang="en-US" sz="2000" i="1" baseline="30000" dirty="0">
                <a:latin typeface="Cambria" panose="02040503050406030204" pitchFamily="18" charset="0"/>
                <a:ea typeface="Cambria" panose="02040503050406030204" pitchFamily="18" charset="0"/>
              </a:rPr>
              <a:t>26</a:t>
            </a:r>
            <a:r>
              <a:rPr lang="en-US" sz="2000" i="1" dirty="0">
                <a:solidFill>
                  <a:srgbClr val="0000FF"/>
                </a:solidFill>
                <a:latin typeface="Cambria" panose="02040503050406030204" pitchFamily="18" charset="0"/>
                <a:ea typeface="Cambria" panose="02040503050406030204" pitchFamily="18" charset="0"/>
              </a:rPr>
              <a:t> For </a:t>
            </a:r>
            <a:r>
              <a:rPr lang="en-US" sz="2000" b="1" i="1" dirty="0">
                <a:solidFill>
                  <a:srgbClr val="0000FF"/>
                </a:solidFill>
                <a:latin typeface="Cambria" panose="02040503050406030204" pitchFamily="18" charset="0"/>
                <a:ea typeface="Cambria" panose="02040503050406030204" pitchFamily="18" charset="0"/>
              </a:rPr>
              <a:t>as the Father has life in himself, so he has granted the Son also to have life in himself</a:t>
            </a:r>
            <a:r>
              <a:rPr lang="en-US" sz="2000" i="1" dirty="0">
                <a:solidFill>
                  <a:srgbClr val="0000FF"/>
                </a:solidFill>
                <a:latin typeface="Cambria" panose="02040503050406030204" pitchFamily="18" charset="0"/>
                <a:ea typeface="Cambria" panose="02040503050406030204" pitchFamily="18" charset="0"/>
              </a:rPr>
              <a:t>. </a:t>
            </a:r>
            <a:r>
              <a:rPr lang="en-US" sz="2000" i="1" baseline="30000" dirty="0">
                <a:latin typeface="Cambria" panose="02040503050406030204" pitchFamily="18" charset="0"/>
                <a:ea typeface="Cambria" panose="02040503050406030204" pitchFamily="18" charset="0"/>
              </a:rPr>
              <a:t>27</a:t>
            </a:r>
            <a:r>
              <a:rPr lang="en-US" sz="2000" i="1" dirty="0">
                <a:solidFill>
                  <a:srgbClr val="0000FF"/>
                </a:solidFill>
                <a:latin typeface="Cambria" panose="02040503050406030204" pitchFamily="18" charset="0"/>
                <a:ea typeface="Cambria" panose="02040503050406030204" pitchFamily="18" charset="0"/>
              </a:rPr>
              <a:t> And </a:t>
            </a:r>
            <a:r>
              <a:rPr lang="en-US" sz="2000" b="1" i="1" dirty="0">
                <a:solidFill>
                  <a:srgbClr val="0000FF"/>
                </a:solidFill>
                <a:latin typeface="Cambria" panose="02040503050406030204" pitchFamily="18" charset="0"/>
                <a:ea typeface="Cambria" panose="02040503050406030204" pitchFamily="18" charset="0"/>
              </a:rPr>
              <a:t>he has given him authority to execute judgment, because he is the Son of Man</a:t>
            </a:r>
            <a:r>
              <a:rPr lang="en-US" sz="2000" i="1" dirty="0">
                <a:solidFill>
                  <a:srgbClr val="0000FF"/>
                </a:solidFill>
                <a:latin typeface="Cambria" panose="02040503050406030204" pitchFamily="18" charset="0"/>
                <a:ea typeface="Cambria" panose="02040503050406030204" pitchFamily="18" charset="0"/>
              </a:rPr>
              <a:t>.</a:t>
            </a:r>
            <a:endParaRPr lang="en-US" altLang="en-US" sz="2000" b="1" i="1"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2130455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1:5-2:28 -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First</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endPar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Second Presentation of the Three Tests of FELLOWSHIP WITH GOD: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2841788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The Son of God</a:t>
            </a:r>
            <a:br>
              <a:rPr lang="en-US" sz="3600" i="1" dirty="0">
                <a:solidFill>
                  <a:srgbClr val="0000FF"/>
                </a:solidFill>
                <a:latin typeface="Cambria" panose="02040503050406030204" pitchFamily="18" charset="0"/>
                <a:ea typeface="Cambria" panose="02040503050406030204" pitchFamily="18" charset="0"/>
              </a:rPr>
            </a:br>
            <a:r>
              <a:rPr lang="en-US" altLang="en-US" sz="3600" dirty="0" err="1">
                <a:latin typeface="Bwgrkl" panose="02000400000000000000" pitchFamily="2" charset="0"/>
              </a:rPr>
              <a:t>ui`o.j</a:t>
            </a:r>
            <a:r>
              <a:rPr lang="en-US" altLang="en-US" sz="3600" dirty="0">
                <a:latin typeface="Bwgrkl" panose="02000400000000000000" pitchFamily="2" charset="0"/>
              </a:rPr>
              <a:t> </a:t>
            </a:r>
            <a:r>
              <a:rPr lang="en-US" altLang="en-US" sz="3600" dirty="0" err="1">
                <a:latin typeface="Bwgrkl" panose="02000400000000000000" pitchFamily="2" charset="0"/>
              </a:rPr>
              <a:t>tou</a:t>
            </a:r>
            <a:r>
              <a:rPr lang="en-US" altLang="en-US" sz="3600" dirty="0">
                <a:latin typeface="Bwgrkl" panose="02000400000000000000" pitchFamily="2" charset="0"/>
              </a:rPr>
              <a:t>/ </a:t>
            </a:r>
            <a:r>
              <a:rPr lang="en-US" altLang="en-US" sz="3600" dirty="0" err="1">
                <a:latin typeface="Bwgrkl" panose="02000400000000000000" pitchFamily="2" charset="0"/>
              </a:rPr>
              <a:t>qeou</a:t>
            </a:r>
            <a:r>
              <a:rPr lang="en-US" altLang="en-US" sz="3600"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huios</a:t>
            </a:r>
            <a:r>
              <a:rPr lang="en-US" altLang="en-US" sz="3600" b="1" i="1" dirty="0">
                <a:latin typeface="Cambria" panose="02040503050406030204" pitchFamily="18" charset="0"/>
                <a:ea typeface="Cambria" panose="02040503050406030204" pitchFamily="18" charset="0"/>
              </a:rPr>
              <a:t> </a:t>
            </a:r>
            <a:r>
              <a:rPr lang="en-US" altLang="en-US" sz="3600" b="1" i="1" dirty="0" err="1">
                <a:latin typeface="Cambria" panose="02040503050406030204" pitchFamily="18" charset="0"/>
                <a:ea typeface="Cambria" panose="02040503050406030204" pitchFamily="18" charset="0"/>
              </a:rPr>
              <a:t>tou</a:t>
            </a:r>
            <a:r>
              <a:rPr lang="en-US" altLang="en-US" sz="3600" b="1" i="1" dirty="0">
                <a:latin typeface="Cambria" panose="02040503050406030204" pitchFamily="18" charset="0"/>
                <a:ea typeface="Cambria" panose="02040503050406030204" pitchFamily="18" charset="0"/>
              </a:rPr>
              <a:t> </a:t>
            </a:r>
            <a:r>
              <a:rPr lang="en-US" altLang="en-US" sz="3600" b="1" i="1" dirty="0" err="1">
                <a:latin typeface="Cambria" panose="02040503050406030204" pitchFamily="18" charset="0"/>
                <a:ea typeface="Cambria" panose="02040503050406030204" pitchFamily="18" charset="0"/>
              </a:rPr>
              <a:t>theou</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686548"/>
          </a:xfrm>
        </p:spPr>
        <p:txBody>
          <a:bodyPr>
            <a:normAutofit/>
          </a:bodyPr>
          <a:lstStyle/>
          <a:p>
            <a:pPr>
              <a:lnSpc>
                <a:spcPct val="80000"/>
              </a:lnSpc>
            </a:pPr>
            <a:r>
              <a:rPr lang="en-US" altLang="en-US" sz="3200" dirty="0"/>
              <a:t>In calling Himself the Son of God, the Jews rightly understood that Jesus was, in essence claiming </a:t>
            </a:r>
            <a:r>
              <a:rPr lang="en-US" altLang="en-US" sz="3200" b="1" i="1" dirty="0"/>
              <a:t>equality</a:t>
            </a:r>
            <a:r>
              <a:rPr lang="en-US" altLang="en-US" sz="3200" dirty="0"/>
              <a:t> with God:</a:t>
            </a:r>
          </a:p>
          <a:p>
            <a:pPr lvl="1">
              <a:lnSpc>
                <a:spcPct val="80000"/>
              </a:lnSpc>
            </a:pPr>
            <a:r>
              <a:rPr lang="en-US" altLang="en-US" sz="2800" b="1" dirty="0"/>
              <a:t>John 5:18b – </a:t>
            </a:r>
            <a:r>
              <a:rPr lang="en-US" altLang="en-US" sz="2800" i="1" dirty="0">
                <a:solidFill>
                  <a:srgbClr val="0000FF"/>
                </a:solidFill>
                <a:latin typeface="Cambria" panose="02040503050406030204" pitchFamily="18" charset="0"/>
                <a:ea typeface="Cambria" panose="02040503050406030204" pitchFamily="18" charset="0"/>
              </a:rPr>
              <a:t>[Jesus] </a:t>
            </a:r>
            <a:r>
              <a:rPr lang="en-US" sz="2800" i="1" dirty="0">
                <a:solidFill>
                  <a:srgbClr val="0000FF"/>
                </a:solidFill>
                <a:latin typeface="Cambria" panose="02040503050406030204" pitchFamily="18" charset="0"/>
                <a:ea typeface="Cambria" panose="02040503050406030204" pitchFamily="18" charset="0"/>
              </a:rPr>
              <a:t>he was even calling God his own Father, making himself </a:t>
            </a:r>
            <a:r>
              <a:rPr lang="en-US" sz="2800" b="1" i="1" dirty="0">
                <a:solidFill>
                  <a:srgbClr val="0000FF"/>
                </a:solidFill>
                <a:latin typeface="Cambria" panose="02040503050406030204" pitchFamily="18" charset="0"/>
                <a:ea typeface="Cambria" panose="02040503050406030204" pitchFamily="18" charset="0"/>
              </a:rPr>
              <a:t>equal with God</a:t>
            </a:r>
            <a:r>
              <a:rPr lang="en-US" sz="2800" i="1" dirty="0">
                <a:solidFill>
                  <a:srgbClr val="0000FF"/>
                </a:solidFill>
                <a:latin typeface="Cambria" panose="02040503050406030204" pitchFamily="18" charset="0"/>
                <a:ea typeface="Cambria" panose="02040503050406030204" pitchFamily="18" charset="0"/>
              </a:rPr>
              <a:t>. </a:t>
            </a:r>
          </a:p>
          <a:p>
            <a:pPr>
              <a:lnSpc>
                <a:spcPct val="80000"/>
              </a:lnSpc>
            </a:pPr>
            <a:r>
              <a:rPr lang="en-US" altLang="en-US" sz="3200" dirty="0"/>
              <a:t>In other words, to acknowledge that Jesus is the </a:t>
            </a:r>
            <a:r>
              <a:rPr lang="en-US" altLang="en-US" sz="3200" b="1" i="1" dirty="0"/>
              <a:t>Son of God</a:t>
            </a:r>
            <a:r>
              <a:rPr lang="en-US" altLang="en-US" sz="3200" dirty="0"/>
              <a:t> is to acknowledge Jesus’ </a:t>
            </a:r>
            <a:r>
              <a:rPr lang="en-US" altLang="en-US" sz="3200" b="1" i="1" dirty="0"/>
              <a:t>deity</a:t>
            </a:r>
            <a:r>
              <a:rPr lang="en-US" altLang="en-US" sz="3200" dirty="0"/>
              <a:t>.</a:t>
            </a:r>
          </a:p>
        </p:txBody>
      </p:sp>
    </p:spTree>
    <p:extLst>
      <p:ext uri="{BB962C8B-B14F-4D97-AF65-F5344CB8AC3E}">
        <p14:creationId xmlns:p14="http://schemas.microsoft.com/office/powerpoint/2010/main" val="3542456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dirty="0">
                <a:ea typeface="Cambria" panose="02040503050406030204" pitchFamily="18" charset="0"/>
              </a:rPr>
              <a:t>What does it mean to deny “</a:t>
            </a:r>
            <a:r>
              <a:rPr lang="en-US" sz="3600" i="1" dirty="0">
                <a:solidFill>
                  <a:srgbClr val="0000FF"/>
                </a:solidFill>
                <a:latin typeface="Cambria" panose="02040503050406030204" pitchFamily="18" charset="0"/>
                <a:ea typeface="Cambria" panose="02040503050406030204" pitchFamily="18" charset="0"/>
              </a:rPr>
              <a:t>that Jesus is </a:t>
            </a:r>
            <a:r>
              <a:rPr lang="en-US" sz="3600" b="1" i="1" dirty="0">
                <a:solidFill>
                  <a:srgbClr val="0000FF"/>
                </a:solidFill>
                <a:latin typeface="Cambria" panose="02040503050406030204" pitchFamily="18" charset="0"/>
                <a:ea typeface="Cambria" panose="02040503050406030204" pitchFamily="18" charset="0"/>
              </a:rPr>
              <a:t>the Christ</a:t>
            </a:r>
            <a:r>
              <a:rPr lang="en-US" sz="3600" dirty="0">
                <a:ea typeface="Cambria" panose="02040503050406030204" pitchFamily="18" charset="0"/>
              </a:rPr>
              <a:t>”?</a:t>
            </a:r>
            <a:r>
              <a:rPr lang="en-US" sz="3600" i="1" dirty="0">
                <a:solidFill>
                  <a:srgbClr val="0000FF"/>
                </a:solidFill>
                <a:latin typeface="Cambria" panose="02040503050406030204" pitchFamily="18" charset="0"/>
                <a:ea typeface="Cambria" panose="02040503050406030204" pitchFamily="18" charset="0"/>
              </a:rPr>
              <a:t>  </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fontScale="85000" lnSpcReduction="10000"/>
          </a:bodyPr>
          <a:lstStyle/>
          <a:p>
            <a:r>
              <a:rPr lang="en-US" altLang="en-US" sz="3200" dirty="0"/>
              <a:t>Because John interchanges the terms “the Christ” and “the Son of God” in the Christological test, it would seem that what John has in mind in using these terms is an acknowledgement of Christ’s Deity:</a:t>
            </a:r>
          </a:p>
          <a:p>
            <a:pPr lvl="1"/>
            <a:r>
              <a:rPr lang="en-US" altLang="en-US" sz="2800" i="1" dirty="0">
                <a:latin typeface="Cambria" panose="02040503050406030204" pitchFamily="18" charset="0"/>
                <a:ea typeface="Cambria" panose="02040503050406030204" pitchFamily="18" charset="0"/>
              </a:rPr>
              <a:t>The Apostle also uses the name “Christ” as equivalent to the “Word” or the “Son of God”, to signify the Divine pre-existent factor in the personality of Jesus </a:t>
            </a:r>
            <a:r>
              <a:rPr lang="en-US" altLang="en-US" sz="2800" b="1" dirty="0"/>
              <a:t>(Law, p.93)</a:t>
            </a:r>
          </a:p>
          <a:p>
            <a:pPr lvl="1"/>
            <a:r>
              <a:rPr lang="en-US" altLang="en-US" sz="2800" i="1" dirty="0">
                <a:latin typeface="Cambria" panose="02040503050406030204" pitchFamily="18" charset="0"/>
                <a:ea typeface="Cambria" panose="02040503050406030204" pitchFamily="18" charset="0"/>
              </a:rPr>
              <a:t>John does not simply mean a denial that Jesus was the Messiah of Old Testament expectation. In the second part of this verse and in verse 23 he refers to Jesus as the Son . . . Thus they denied that Jesus was or is the Christ or the Son . . . they denied that the man Jesus and the Eternal Son were the same person, possessing two perfect natures, human and divine. In a word they denied the incarnation.  </a:t>
            </a:r>
            <a:r>
              <a:rPr lang="en-US" altLang="en-US" sz="2800" b="1" dirty="0"/>
              <a:t>(Stott, p.111)</a:t>
            </a:r>
          </a:p>
          <a:p>
            <a:pPr lvl="1"/>
            <a:endParaRPr lang="en-US" altLang="en-US" b="1" i="1" dirty="0"/>
          </a:p>
        </p:txBody>
      </p:sp>
    </p:spTree>
    <p:extLst>
      <p:ext uri="{BB962C8B-B14F-4D97-AF65-F5344CB8AC3E}">
        <p14:creationId xmlns:p14="http://schemas.microsoft.com/office/powerpoint/2010/main" val="1421503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dirty="0">
                <a:ea typeface="Cambria" panose="02040503050406030204" pitchFamily="18" charset="0"/>
              </a:rPr>
              <a:t>What does it mean to deny “</a:t>
            </a:r>
            <a:r>
              <a:rPr lang="en-US" sz="3600" i="1" dirty="0">
                <a:solidFill>
                  <a:srgbClr val="0000FF"/>
                </a:solidFill>
                <a:latin typeface="Cambria" panose="02040503050406030204" pitchFamily="18" charset="0"/>
                <a:ea typeface="Cambria" panose="02040503050406030204" pitchFamily="18" charset="0"/>
              </a:rPr>
              <a:t>that Jesus is </a:t>
            </a:r>
            <a:r>
              <a:rPr lang="en-US" sz="3600" b="1" i="1" dirty="0">
                <a:solidFill>
                  <a:srgbClr val="0000FF"/>
                </a:solidFill>
                <a:latin typeface="Cambria" panose="02040503050406030204" pitchFamily="18" charset="0"/>
                <a:ea typeface="Cambria" panose="02040503050406030204" pitchFamily="18" charset="0"/>
              </a:rPr>
              <a:t>the Christ</a:t>
            </a:r>
            <a:r>
              <a:rPr lang="en-US" sz="3600" dirty="0">
                <a:ea typeface="Cambria" panose="02040503050406030204" pitchFamily="18" charset="0"/>
              </a:rPr>
              <a:t>”?</a:t>
            </a:r>
            <a:r>
              <a:rPr lang="en-US" sz="3600" i="1" dirty="0">
                <a:solidFill>
                  <a:srgbClr val="0000FF"/>
                </a:solidFill>
                <a:latin typeface="Cambria" panose="02040503050406030204" pitchFamily="18" charset="0"/>
                <a:ea typeface="Cambria" panose="02040503050406030204" pitchFamily="18" charset="0"/>
              </a:rPr>
              <a:t>  </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256306"/>
            <a:ext cx="8416456" cy="5601694"/>
          </a:xfrm>
        </p:spPr>
        <p:txBody>
          <a:bodyPr>
            <a:normAutofit fontScale="92500"/>
          </a:bodyPr>
          <a:lstStyle/>
          <a:p>
            <a:pPr>
              <a:lnSpc>
                <a:spcPct val="90000"/>
              </a:lnSpc>
            </a:pPr>
            <a:r>
              <a:rPr lang="en-US" altLang="en-US" sz="2800" dirty="0"/>
              <a:t>When John refers to the one who “</a:t>
            </a:r>
            <a:r>
              <a:rPr lang="en-US" altLang="en-US" sz="2800" i="1" dirty="0">
                <a:solidFill>
                  <a:srgbClr val="0000FF"/>
                </a:solidFill>
                <a:latin typeface="Cambria" panose="02040503050406030204" pitchFamily="18" charset="0"/>
                <a:ea typeface="Cambria" panose="02040503050406030204" pitchFamily="18" charset="0"/>
              </a:rPr>
              <a:t>denies that Jesus is the Christ</a:t>
            </a:r>
            <a:r>
              <a:rPr lang="en-US" altLang="en-US" sz="2800" dirty="0"/>
              <a:t>” in 1 John 2:22, he is referring to the false teaching about Jesus Christ espoused by the “</a:t>
            </a:r>
            <a:r>
              <a:rPr lang="en-US" altLang="en-US" i="1" dirty="0">
                <a:solidFill>
                  <a:srgbClr val="0000FF"/>
                </a:solidFill>
                <a:latin typeface="Cambria" panose="02040503050406030204" pitchFamily="18" charset="0"/>
                <a:ea typeface="Cambria" panose="02040503050406030204" pitchFamily="18" charset="0"/>
              </a:rPr>
              <a:t>antichrists</a:t>
            </a:r>
            <a:r>
              <a:rPr lang="en-US" altLang="en-US" sz="2800" dirty="0"/>
              <a:t>”.</a:t>
            </a:r>
          </a:p>
          <a:p>
            <a:pPr>
              <a:lnSpc>
                <a:spcPct val="90000"/>
              </a:lnSpc>
            </a:pPr>
            <a:r>
              <a:rPr lang="en-US" altLang="en-US" sz="2800" dirty="0"/>
              <a:t>If we pull together all the passages that we have looked at thus far, we see that this false teaching about Jesus Christ can be summarized as a </a:t>
            </a:r>
            <a:r>
              <a:rPr lang="en-US" altLang="en-US" sz="2800" b="1" i="1" dirty="0"/>
              <a:t>denial</a:t>
            </a:r>
            <a:r>
              <a:rPr lang="en-US" altLang="en-US" sz="2800" dirty="0"/>
              <a:t> (or failure to </a:t>
            </a:r>
            <a:r>
              <a:rPr lang="en-US" altLang="en-US" sz="2800" b="1" i="1" dirty="0"/>
              <a:t>believe</a:t>
            </a:r>
            <a:r>
              <a:rPr lang="en-US" altLang="en-US" sz="2800" dirty="0"/>
              <a:t> and </a:t>
            </a:r>
            <a:r>
              <a:rPr lang="en-US" altLang="en-US" sz="2800" b="1" i="1" dirty="0"/>
              <a:t>confess</a:t>
            </a:r>
            <a:r>
              <a:rPr lang="en-US" altLang="en-US" sz="2800" dirty="0"/>
              <a:t>) that: </a:t>
            </a:r>
            <a:r>
              <a:rPr lang="en-US" altLang="en-US" sz="2800" b="1" i="1" dirty="0"/>
              <a:t>Jesus Christ is fully God and fully man</a:t>
            </a:r>
            <a:r>
              <a:rPr lang="en-US" altLang="en-US" sz="2800" dirty="0"/>
              <a:t>:</a:t>
            </a:r>
          </a:p>
          <a:p>
            <a:pPr lvl="1">
              <a:lnSpc>
                <a:spcPct val="90000"/>
              </a:lnSpc>
            </a:pPr>
            <a:r>
              <a:rPr lang="en-US" altLang="en-US" b="1" dirty="0"/>
              <a:t>1 John 1:1-2 - </a:t>
            </a:r>
            <a:r>
              <a:rPr lang="en-US" b="0" i="1" u="none" strike="noStrike" baseline="0" dirty="0">
                <a:solidFill>
                  <a:srgbClr val="0000FF"/>
                </a:solidFill>
                <a:latin typeface="Cambria" panose="02040503050406030204" pitchFamily="18" charset="0"/>
                <a:ea typeface="Cambria" panose="02040503050406030204" pitchFamily="18" charset="0"/>
              </a:rPr>
              <a:t>That which was from the beginning, which we have heard, which we have seen with our eyes, which we looked upon and have touched with our hands, concerning the word of life-- </a:t>
            </a:r>
            <a:r>
              <a:rPr lang="en-US" b="0" i="1" u="none" strike="noStrike" baseline="30000" dirty="0">
                <a:solidFill>
                  <a:srgbClr val="0000FF"/>
                </a:solidFill>
                <a:latin typeface="Cambria" panose="02040503050406030204" pitchFamily="18" charset="0"/>
                <a:ea typeface="Cambria" panose="02040503050406030204" pitchFamily="18" charset="0"/>
              </a:rPr>
              <a:t>2</a:t>
            </a:r>
            <a:r>
              <a:rPr lang="en-US" b="0" i="1" u="none" strike="noStrike" baseline="0" dirty="0">
                <a:solidFill>
                  <a:srgbClr val="0000FF"/>
                </a:solidFill>
                <a:latin typeface="Cambria" panose="02040503050406030204" pitchFamily="18" charset="0"/>
                <a:ea typeface="Cambria" panose="02040503050406030204" pitchFamily="18" charset="0"/>
              </a:rPr>
              <a:t> the life was made manifest, and we have seen it, and testify to it and proclaim to you </a:t>
            </a:r>
            <a:r>
              <a:rPr lang="en-US" b="1" i="1" u="none" strike="noStrike" baseline="0" dirty="0">
                <a:solidFill>
                  <a:srgbClr val="0000FF"/>
                </a:solidFill>
                <a:latin typeface="Cambria" panose="02040503050406030204" pitchFamily="18" charset="0"/>
                <a:ea typeface="Cambria" panose="02040503050406030204" pitchFamily="18" charset="0"/>
              </a:rPr>
              <a:t>the eternal life</a:t>
            </a:r>
            <a:r>
              <a:rPr lang="en-US" b="0" i="1" u="none" strike="noStrike" baseline="0" dirty="0">
                <a:solidFill>
                  <a:srgbClr val="0000FF"/>
                </a:solidFill>
                <a:latin typeface="Cambria" panose="02040503050406030204" pitchFamily="18" charset="0"/>
                <a:ea typeface="Cambria" panose="02040503050406030204" pitchFamily="18" charset="0"/>
              </a:rPr>
              <a:t>, which was with the Father and </a:t>
            </a:r>
            <a:r>
              <a:rPr lang="en-US" b="1" i="1" u="none" strike="noStrike" baseline="0" dirty="0">
                <a:solidFill>
                  <a:srgbClr val="0000FF"/>
                </a:solidFill>
                <a:latin typeface="Cambria" panose="02040503050406030204" pitchFamily="18" charset="0"/>
                <a:ea typeface="Cambria" panose="02040503050406030204" pitchFamily="18" charset="0"/>
              </a:rPr>
              <a:t>was made manifest to us</a:t>
            </a:r>
            <a:r>
              <a:rPr lang="en-US" b="0" i="1" u="none" strike="noStrike" baseline="0" dirty="0">
                <a:solidFill>
                  <a:srgbClr val="0000FF"/>
                </a:solidFill>
                <a:latin typeface="Cambria" panose="02040503050406030204" pitchFamily="18" charset="0"/>
                <a:ea typeface="Cambria" panose="02040503050406030204" pitchFamily="18" charset="0"/>
              </a:rPr>
              <a:t>– </a:t>
            </a:r>
          </a:p>
          <a:p>
            <a:pPr lvl="1">
              <a:lnSpc>
                <a:spcPct val="90000"/>
              </a:lnSpc>
            </a:pPr>
            <a:r>
              <a:rPr lang="en-US" altLang="en-US" b="1" dirty="0"/>
              <a:t>John 1:14 - </a:t>
            </a:r>
            <a:r>
              <a:rPr lang="en-US" i="1" dirty="0">
                <a:solidFill>
                  <a:srgbClr val="0000FF"/>
                </a:solidFill>
                <a:latin typeface="Cambria" panose="02040503050406030204" pitchFamily="18" charset="0"/>
                <a:ea typeface="Cambria" panose="02040503050406030204" pitchFamily="18" charset="0"/>
              </a:rPr>
              <a:t>And the Word </a:t>
            </a:r>
            <a:r>
              <a:rPr lang="en-US" altLang="en-US" i="1" dirty="0">
                <a:solidFill>
                  <a:srgbClr val="0000FF"/>
                </a:solidFill>
                <a:latin typeface="Cambria" panose="02040503050406030204" pitchFamily="18" charset="0"/>
                <a:ea typeface="Cambria" panose="02040503050406030204" pitchFamily="18" charset="0"/>
              </a:rPr>
              <a:t>[who was God, cf. verse 1] </a:t>
            </a:r>
            <a:r>
              <a:rPr lang="en-US" b="1" i="1" dirty="0">
                <a:solidFill>
                  <a:srgbClr val="0000FF"/>
                </a:solidFill>
                <a:latin typeface="Cambria" panose="02040503050406030204" pitchFamily="18" charset="0"/>
                <a:ea typeface="Cambria" panose="02040503050406030204" pitchFamily="18" charset="0"/>
              </a:rPr>
              <a:t>became flesh and dwelt among us</a:t>
            </a:r>
            <a:r>
              <a:rPr lang="en-US" i="1" dirty="0">
                <a:solidFill>
                  <a:srgbClr val="0000FF"/>
                </a:solidFill>
                <a:latin typeface="Cambria" panose="02040503050406030204" pitchFamily="18" charset="0"/>
                <a:ea typeface="Cambria" panose="02040503050406030204" pitchFamily="18" charset="0"/>
              </a:rPr>
              <a:t>…</a:t>
            </a:r>
            <a:endParaRPr lang="en-US" altLang="en-US" i="1" dirty="0">
              <a:solidFill>
                <a:srgbClr val="0000FF"/>
              </a:solidFill>
              <a:latin typeface="Cambria" panose="02040503050406030204" pitchFamily="18" charset="0"/>
              <a:ea typeface="Cambria" panose="02040503050406030204" pitchFamily="18" charset="0"/>
            </a:endParaRPr>
          </a:p>
          <a:p>
            <a:pPr lvl="1"/>
            <a:endParaRPr lang="en-US" altLang="en-US" b="1" i="1" dirty="0"/>
          </a:p>
        </p:txBody>
      </p:sp>
    </p:spTree>
    <p:extLst>
      <p:ext uri="{BB962C8B-B14F-4D97-AF65-F5344CB8AC3E}">
        <p14:creationId xmlns:p14="http://schemas.microsoft.com/office/powerpoint/2010/main" val="2761554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dirty="0">
                <a:ea typeface="Cambria" panose="02040503050406030204" pitchFamily="18" charset="0"/>
              </a:rPr>
              <a:t>What does it mean to deny “</a:t>
            </a:r>
            <a:r>
              <a:rPr lang="en-US" sz="3600" i="1" dirty="0">
                <a:solidFill>
                  <a:srgbClr val="0000FF"/>
                </a:solidFill>
                <a:latin typeface="Cambria" panose="02040503050406030204" pitchFamily="18" charset="0"/>
                <a:ea typeface="Cambria" panose="02040503050406030204" pitchFamily="18" charset="0"/>
              </a:rPr>
              <a:t>that Jesus is </a:t>
            </a:r>
            <a:r>
              <a:rPr lang="en-US" sz="3600" b="1" i="1" dirty="0">
                <a:solidFill>
                  <a:srgbClr val="0000FF"/>
                </a:solidFill>
                <a:latin typeface="Cambria" panose="02040503050406030204" pitchFamily="18" charset="0"/>
                <a:ea typeface="Cambria" panose="02040503050406030204" pitchFamily="18" charset="0"/>
              </a:rPr>
              <a:t>the Christ</a:t>
            </a:r>
            <a:r>
              <a:rPr lang="en-US" sz="3600" dirty="0">
                <a:ea typeface="Cambria" panose="02040503050406030204" pitchFamily="18" charset="0"/>
              </a:rPr>
              <a:t>”?</a:t>
            </a:r>
            <a:r>
              <a:rPr lang="en-US" sz="3600" i="1" dirty="0">
                <a:solidFill>
                  <a:srgbClr val="0000FF"/>
                </a:solidFill>
                <a:latin typeface="Cambria" panose="02040503050406030204" pitchFamily="18" charset="0"/>
                <a:ea typeface="Cambria" panose="02040503050406030204" pitchFamily="18" charset="0"/>
              </a:rPr>
              <a:t>  </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fontScale="85000" lnSpcReduction="10000"/>
          </a:bodyPr>
          <a:lstStyle/>
          <a:p>
            <a:pPr>
              <a:lnSpc>
                <a:spcPct val="90000"/>
              </a:lnSpc>
            </a:pPr>
            <a:r>
              <a:rPr lang="en-US" altLang="en-US" sz="2800" dirty="0"/>
              <a:t>There is one additional passage where John addresses this issue, but because of the difficulties involved in interpreting this passage, I will now deal with it separately:</a:t>
            </a:r>
          </a:p>
          <a:p>
            <a:pPr lvl="1">
              <a:lnSpc>
                <a:spcPct val="90000"/>
              </a:lnSpc>
            </a:pPr>
            <a:r>
              <a:rPr lang="en-US" altLang="en-US" b="1" dirty="0"/>
              <a:t>1 John 5:6 - </a:t>
            </a:r>
            <a:r>
              <a:rPr lang="en-US" altLang="en-US" i="1" dirty="0">
                <a:solidFill>
                  <a:srgbClr val="0000FF"/>
                </a:solidFill>
                <a:latin typeface="Cambria" panose="02040503050406030204" pitchFamily="18" charset="0"/>
                <a:ea typeface="Cambria" panose="02040503050406030204" pitchFamily="18" charset="0"/>
              </a:rPr>
              <a:t>This is the one who came by water and blood-- </a:t>
            </a:r>
            <a:r>
              <a:rPr lang="en-US" altLang="en-US" b="1" i="1" dirty="0">
                <a:solidFill>
                  <a:srgbClr val="0000FF"/>
                </a:solidFill>
                <a:latin typeface="Cambria" panose="02040503050406030204" pitchFamily="18" charset="0"/>
                <a:ea typeface="Cambria" panose="02040503050406030204" pitchFamily="18" charset="0"/>
              </a:rPr>
              <a:t>Jesus Christ</a:t>
            </a:r>
            <a:r>
              <a:rPr lang="en-US" altLang="en-US" i="1" dirty="0">
                <a:solidFill>
                  <a:srgbClr val="0000FF"/>
                </a:solidFill>
                <a:latin typeface="Cambria" panose="02040503050406030204" pitchFamily="18" charset="0"/>
                <a:ea typeface="Cambria" panose="02040503050406030204" pitchFamily="18" charset="0"/>
              </a:rPr>
              <a:t>. He </a:t>
            </a:r>
            <a:r>
              <a:rPr lang="en-US" altLang="en-US" b="1" i="1" dirty="0">
                <a:solidFill>
                  <a:srgbClr val="0000FF"/>
                </a:solidFill>
                <a:latin typeface="Cambria" panose="02040503050406030204" pitchFamily="18" charset="0"/>
                <a:ea typeface="Cambria" panose="02040503050406030204" pitchFamily="18" charset="0"/>
              </a:rPr>
              <a:t>did not come by water only, but by water and blood</a:t>
            </a:r>
            <a:r>
              <a:rPr lang="en-US" altLang="en-US" i="1" dirty="0">
                <a:solidFill>
                  <a:srgbClr val="0000FF"/>
                </a:solidFill>
                <a:latin typeface="Cambria" panose="02040503050406030204" pitchFamily="18" charset="0"/>
                <a:ea typeface="Cambria" panose="02040503050406030204" pitchFamily="18" charset="0"/>
              </a:rPr>
              <a:t>.</a:t>
            </a:r>
          </a:p>
          <a:p>
            <a:pPr>
              <a:lnSpc>
                <a:spcPct val="90000"/>
              </a:lnSpc>
            </a:pPr>
            <a:r>
              <a:rPr lang="en-US" altLang="en-US" sz="2800" dirty="0"/>
              <a:t>Regarding this passage, Law notes:</a:t>
            </a:r>
          </a:p>
          <a:p>
            <a:pPr lvl="1">
              <a:lnSpc>
                <a:spcPct val="90000"/>
              </a:lnSpc>
            </a:pPr>
            <a:r>
              <a:rPr lang="en-US" altLang="en-US" i="1" dirty="0">
                <a:latin typeface="Cambria" panose="02040503050406030204" pitchFamily="18" charset="0"/>
                <a:ea typeface="Cambria" panose="02040503050406030204" pitchFamily="18" charset="0"/>
              </a:rPr>
              <a:t>The obscurity of the whole passage is due, doubtless, to the fact that the first readers of the Epistle for whom it was written, were already familiar with the author’s handling of the topics that are here merely indicated. Such expressions as “the water” and “the blood” are a kind of verbal shorthand, intended merely to recall to his readers the exposition of those themes which they had heard from his lips. </a:t>
            </a:r>
            <a:r>
              <a:rPr lang="en-US" altLang="en-US" dirty="0"/>
              <a:t>(Law, p.95)</a:t>
            </a:r>
          </a:p>
          <a:p>
            <a:pPr>
              <a:lnSpc>
                <a:spcPct val="90000"/>
              </a:lnSpc>
            </a:pPr>
            <a:r>
              <a:rPr lang="en-US" altLang="en-US" sz="2800" dirty="0"/>
              <a:t>Having acknowledged the difficulties in understanding this text, Law suggests the following interpretation:</a:t>
            </a:r>
          </a:p>
          <a:p>
            <a:pPr lvl="1">
              <a:lnSpc>
                <a:spcPct val="90000"/>
              </a:lnSpc>
            </a:pPr>
            <a:r>
              <a:rPr lang="en-US" altLang="en-US" i="1" dirty="0">
                <a:latin typeface="Cambria" panose="02040503050406030204" pitchFamily="18" charset="0"/>
                <a:ea typeface="Cambria" panose="02040503050406030204" pitchFamily="18" charset="0"/>
              </a:rPr>
              <a:t>The “water” here denotes our Lord’s Baptism, the “blood,” His death on Calvary. The Cerinthian [Gnostic] heresy taught that Christ came by “water,” but denied He came by “Blood” also. Hence St. John’s repeated and emphatic assertion that He came “not by the water only, but by the water and the blood.” </a:t>
            </a:r>
            <a:r>
              <a:rPr lang="en-US" altLang="en-US" dirty="0"/>
              <a:t>(Law, p. 96)</a:t>
            </a:r>
          </a:p>
          <a:p>
            <a:pPr lvl="1"/>
            <a:endParaRPr lang="en-US" altLang="en-US" b="1" i="1" dirty="0"/>
          </a:p>
        </p:txBody>
      </p:sp>
    </p:spTree>
    <p:extLst>
      <p:ext uri="{BB962C8B-B14F-4D97-AF65-F5344CB8AC3E}">
        <p14:creationId xmlns:p14="http://schemas.microsoft.com/office/powerpoint/2010/main" val="654207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dirty="0">
                <a:ea typeface="Cambria" panose="02040503050406030204" pitchFamily="18" charset="0"/>
              </a:rPr>
              <a:t>What does it mean to deny “</a:t>
            </a:r>
            <a:r>
              <a:rPr lang="en-US" sz="3600" i="1" dirty="0">
                <a:solidFill>
                  <a:srgbClr val="0000FF"/>
                </a:solidFill>
                <a:latin typeface="Cambria" panose="02040503050406030204" pitchFamily="18" charset="0"/>
                <a:ea typeface="Cambria" panose="02040503050406030204" pitchFamily="18" charset="0"/>
              </a:rPr>
              <a:t>that Jesus is </a:t>
            </a:r>
            <a:r>
              <a:rPr lang="en-US" sz="3600" b="1" i="1" dirty="0">
                <a:solidFill>
                  <a:srgbClr val="0000FF"/>
                </a:solidFill>
                <a:latin typeface="Cambria" panose="02040503050406030204" pitchFamily="18" charset="0"/>
                <a:ea typeface="Cambria" panose="02040503050406030204" pitchFamily="18" charset="0"/>
              </a:rPr>
              <a:t>the Christ</a:t>
            </a:r>
            <a:r>
              <a:rPr lang="en-US" sz="3600" dirty="0">
                <a:ea typeface="Cambria" panose="02040503050406030204" pitchFamily="18" charset="0"/>
              </a:rPr>
              <a:t>”?</a:t>
            </a:r>
            <a:r>
              <a:rPr lang="en-US" sz="3600" i="1" dirty="0">
                <a:solidFill>
                  <a:srgbClr val="0000FF"/>
                </a:solidFill>
                <a:latin typeface="Cambria" panose="02040503050406030204" pitchFamily="18" charset="0"/>
                <a:ea typeface="Cambria" panose="02040503050406030204" pitchFamily="18" charset="0"/>
              </a:rPr>
              <a:t>  </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a:bodyPr>
          <a:lstStyle/>
          <a:p>
            <a:pPr>
              <a:lnSpc>
                <a:spcPct val="90000"/>
              </a:lnSpc>
            </a:pPr>
            <a:r>
              <a:rPr lang="en-US" altLang="en-US" b="1" dirty="0"/>
              <a:t>1 John 5:6 - </a:t>
            </a:r>
            <a:r>
              <a:rPr lang="en-US" altLang="en-US" sz="2400" i="1" dirty="0">
                <a:solidFill>
                  <a:srgbClr val="0000FF"/>
                </a:solidFill>
                <a:latin typeface="Cambria" panose="02040503050406030204" pitchFamily="18" charset="0"/>
                <a:ea typeface="Cambria" panose="02040503050406030204" pitchFamily="18" charset="0"/>
              </a:rPr>
              <a:t>This is the one who came by water and blood-- </a:t>
            </a:r>
            <a:r>
              <a:rPr lang="en-US" altLang="en-US" sz="2400" b="1" i="1" dirty="0">
                <a:solidFill>
                  <a:srgbClr val="0000FF"/>
                </a:solidFill>
                <a:latin typeface="Cambria" panose="02040503050406030204" pitchFamily="18" charset="0"/>
                <a:ea typeface="Cambria" panose="02040503050406030204" pitchFamily="18" charset="0"/>
              </a:rPr>
              <a:t>Jesus Christ</a:t>
            </a:r>
            <a:r>
              <a:rPr lang="en-US" altLang="en-US" sz="2400" i="1" dirty="0">
                <a:solidFill>
                  <a:srgbClr val="0000FF"/>
                </a:solidFill>
                <a:latin typeface="Cambria" panose="02040503050406030204" pitchFamily="18" charset="0"/>
                <a:ea typeface="Cambria" panose="02040503050406030204" pitchFamily="18" charset="0"/>
              </a:rPr>
              <a:t>. He </a:t>
            </a:r>
            <a:r>
              <a:rPr lang="en-US" altLang="en-US" sz="2400" b="1" i="1" dirty="0">
                <a:solidFill>
                  <a:srgbClr val="0000FF"/>
                </a:solidFill>
                <a:latin typeface="Cambria" panose="02040503050406030204" pitchFamily="18" charset="0"/>
                <a:ea typeface="Cambria" panose="02040503050406030204" pitchFamily="18" charset="0"/>
              </a:rPr>
              <a:t>did not come by water only, but by water and blood</a:t>
            </a:r>
            <a:r>
              <a:rPr lang="en-US" altLang="en-US" sz="2400" i="1" dirty="0">
                <a:solidFill>
                  <a:srgbClr val="0000FF"/>
                </a:solidFill>
                <a:latin typeface="Cambria" panose="02040503050406030204" pitchFamily="18" charset="0"/>
                <a:ea typeface="Cambria" panose="02040503050406030204" pitchFamily="18" charset="0"/>
              </a:rPr>
              <a:t>.</a:t>
            </a:r>
          </a:p>
          <a:p>
            <a:pPr>
              <a:lnSpc>
                <a:spcPct val="90000"/>
              </a:lnSpc>
            </a:pPr>
            <a:r>
              <a:rPr lang="en-US" altLang="en-US" sz="2400" dirty="0"/>
              <a:t>This passage introduces a final element of the false teaching concerning Christ that John rebuts in this letter: a denial that Jesus Christ died a sacrificial death on our behalf.</a:t>
            </a:r>
          </a:p>
          <a:p>
            <a:pPr lvl="1">
              <a:lnSpc>
                <a:spcPct val="90000"/>
              </a:lnSpc>
            </a:pPr>
            <a:r>
              <a:rPr lang="en-US" altLang="en-US" sz="2000" b="1" dirty="0"/>
              <a:t>1 John 1:7b - </a:t>
            </a:r>
            <a:r>
              <a:rPr lang="en-US" sz="2000" b="0" i="1" u="none" strike="noStrike" baseline="0" dirty="0">
                <a:solidFill>
                  <a:srgbClr val="0000FF"/>
                </a:solidFill>
                <a:latin typeface="Cambria" panose="02040503050406030204" pitchFamily="18" charset="0"/>
                <a:ea typeface="Cambria" panose="02040503050406030204" pitchFamily="18" charset="0"/>
              </a:rPr>
              <a:t>the </a:t>
            </a:r>
            <a:r>
              <a:rPr lang="en-US" sz="2000" b="1" i="1" u="none" strike="noStrike" baseline="0" dirty="0">
                <a:solidFill>
                  <a:srgbClr val="0000FF"/>
                </a:solidFill>
                <a:latin typeface="Cambria" panose="02040503050406030204" pitchFamily="18" charset="0"/>
                <a:ea typeface="Cambria" panose="02040503050406030204" pitchFamily="18" charset="0"/>
              </a:rPr>
              <a:t>blood</a:t>
            </a:r>
            <a:r>
              <a:rPr lang="en-US" sz="2000" b="0" i="1" u="none" strike="noStrike" baseline="0" dirty="0">
                <a:solidFill>
                  <a:srgbClr val="0000FF"/>
                </a:solidFill>
                <a:latin typeface="Cambria" panose="02040503050406030204" pitchFamily="18" charset="0"/>
                <a:ea typeface="Cambria" panose="02040503050406030204" pitchFamily="18" charset="0"/>
              </a:rPr>
              <a:t> of Jesus his Son </a:t>
            </a:r>
            <a:r>
              <a:rPr lang="en-US" sz="2000" b="1" i="1" u="none" strike="noStrike" baseline="0" dirty="0">
                <a:solidFill>
                  <a:srgbClr val="0000FF"/>
                </a:solidFill>
                <a:latin typeface="Cambria" panose="02040503050406030204" pitchFamily="18" charset="0"/>
                <a:ea typeface="Cambria" panose="02040503050406030204" pitchFamily="18" charset="0"/>
              </a:rPr>
              <a:t>cleanses us</a:t>
            </a:r>
            <a:r>
              <a:rPr lang="en-US" sz="2000" b="0" i="1" u="none" strike="noStrike" baseline="0" dirty="0">
                <a:solidFill>
                  <a:srgbClr val="0000FF"/>
                </a:solidFill>
                <a:latin typeface="Cambria" panose="02040503050406030204" pitchFamily="18" charset="0"/>
                <a:ea typeface="Cambria" panose="02040503050406030204" pitchFamily="18" charset="0"/>
              </a:rPr>
              <a:t> from all sin.</a:t>
            </a:r>
            <a:endParaRPr lang="en-US" altLang="en-US" sz="2000" b="1"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sz="2000" b="1" dirty="0"/>
              <a:t>1 John 3:16b – </a:t>
            </a:r>
            <a:r>
              <a:rPr lang="en-US" altLang="en-US" sz="2000" i="1" dirty="0">
                <a:solidFill>
                  <a:srgbClr val="0000FF"/>
                </a:solidFill>
                <a:latin typeface="Cambria" panose="02040503050406030204" pitchFamily="18" charset="0"/>
                <a:ea typeface="Cambria" panose="02040503050406030204" pitchFamily="18" charset="0"/>
              </a:rPr>
              <a:t>[Jesus Christ] </a:t>
            </a:r>
            <a:r>
              <a:rPr lang="en-US" sz="2000" b="1" i="1" dirty="0">
                <a:solidFill>
                  <a:srgbClr val="0000FF"/>
                </a:solidFill>
                <a:latin typeface="Cambria" panose="02040503050406030204" pitchFamily="18" charset="0"/>
                <a:ea typeface="Cambria" panose="02040503050406030204" pitchFamily="18" charset="0"/>
              </a:rPr>
              <a:t>laid down his life for us</a:t>
            </a:r>
            <a:r>
              <a:rPr lang="en-US" sz="2000" i="1" dirty="0">
                <a:solidFill>
                  <a:srgbClr val="0000FF"/>
                </a:solidFill>
                <a:latin typeface="Cambria" panose="02040503050406030204" pitchFamily="18" charset="0"/>
                <a:ea typeface="Cambria" panose="02040503050406030204" pitchFamily="18" charset="0"/>
              </a:rPr>
              <a:t>…</a:t>
            </a:r>
            <a:endParaRPr lang="en-US" altLang="en-US" sz="2000" b="1" i="1" dirty="0">
              <a:solidFill>
                <a:srgbClr val="000066"/>
              </a:solidFill>
              <a:latin typeface="Times New Roman" panose="02020603050405020304" pitchFamily="18" charset="0"/>
            </a:endParaRPr>
          </a:p>
          <a:p>
            <a:pPr>
              <a:lnSpc>
                <a:spcPct val="90000"/>
              </a:lnSpc>
            </a:pPr>
            <a:r>
              <a:rPr lang="en-US" altLang="en-US" sz="2400" dirty="0"/>
              <a:t>Thus the Christological test given in 1 John can be fully stated as follows:</a:t>
            </a:r>
          </a:p>
          <a:p>
            <a:pPr lvl="1">
              <a:lnSpc>
                <a:spcPct val="90000"/>
              </a:lnSpc>
            </a:pPr>
            <a:r>
              <a:rPr lang="en-US" altLang="en-US" sz="2000" b="1" dirty="0"/>
              <a:t>Jesus Christ</a:t>
            </a:r>
          </a:p>
          <a:p>
            <a:pPr lvl="2">
              <a:lnSpc>
                <a:spcPct val="90000"/>
              </a:lnSpc>
            </a:pPr>
            <a:r>
              <a:rPr lang="en-US" altLang="en-US" sz="1800" b="1" dirty="0"/>
              <a:t>Is fully God </a:t>
            </a:r>
          </a:p>
          <a:p>
            <a:pPr lvl="2">
              <a:lnSpc>
                <a:spcPct val="90000"/>
              </a:lnSpc>
            </a:pPr>
            <a:r>
              <a:rPr lang="en-US" altLang="en-US" sz="1800" b="1" dirty="0"/>
              <a:t>Is fully man</a:t>
            </a:r>
          </a:p>
          <a:p>
            <a:pPr lvl="2">
              <a:lnSpc>
                <a:spcPct val="90000"/>
              </a:lnSpc>
            </a:pPr>
            <a:r>
              <a:rPr lang="en-US" altLang="en-US" sz="1800" b="1" dirty="0"/>
              <a:t>Died a sacrificial death on our behalf </a:t>
            </a:r>
          </a:p>
          <a:p>
            <a:pPr>
              <a:lnSpc>
                <a:spcPct val="90000"/>
              </a:lnSpc>
            </a:pPr>
            <a:r>
              <a:rPr lang="en-US" altLang="en-US" sz="2400" dirty="0"/>
              <a:t>Anyone who denies this is </a:t>
            </a:r>
            <a:r>
              <a:rPr lang="en-US" altLang="en-US" sz="2400" b="1" i="1" dirty="0"/>
              <a:t>the</a:t>
            </a:r>
            <a:r>
              <a:rPr lang="en-US" altLang="en-US" sz="2400" dirty="0"/>
              <a:t> liar who comes in the spirit of the antichrist!</a:t>
            </a:r>
          </a:p>
        </p:txBody>
      </p:sp>
    </p:spTree>
    <p:extLst>
      <p:ext uri="{BB962C8B-B14F-4D97-AF65-F5344CB8AC3E}">
        <p14:creationId xmlns:p14="http://schemas.microsoft.com/office/powerpoint/2010/main" val="1683123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 calcmode="lin" valueType="num">
                                      <p:cBhvr>
                                        <p:cTn id="56"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96666"/>
          </a:xfrm>
        </p:spPr>
        <p:txBody>
          <a:bodyPr vert="horz" lIns="91440" tIns="45720" rIns="91440" bIns="45720" rtlCol="0" anchor="ctr">
            <a:noAutofit/>
          </a:bodyPr>
          <a:lstStyle/>
          <a:p>
            <a:pPr>
              <a:lnSpc>
                <a:spcPct val="90000"/>
              </a:lnSpc>
            </a:pPr>
            <a:r>
              <a:rPr lang="en-US" sz="4000" b="1" dirty="0">
                <a:ea typeface="Cambria" panose="02040503050406030204" pitchFamily="18" charset="0"/>
              </a:rPr>
              <a:t>Cerinthian Gnosticism</a:t>
            </a:r>
            <a:r>
              <a:rPr lang="en-US" sz="4000" b="1" i="1" dirty="0">
                <a:solidFill>
                  <a:srgbClr val="0000FF"/>
                </a:solidFill>
                <a:latin typeface="Cambria" panose="02040503050406030204" pitchFamily="18" charset="0"/>
                <a:ea typeface="Cambria" panose="02040503050406030204" pitchFamily="18" charset="0"/>
              </a:rPr>
              <a:t>  </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96667"/>
            <a:ext cx="8229600" cy="6061333"/>
          </a:xfrm>
        </p:spPr>
        <p:txBody>
          <a:bodyPr>
            <a:normAutofit/>
          </a:bodyPr>
          <a:lstStyle/>
          <a:p>
            <a:pPr>
              <a:lnSpc>
                <a:spcPct val="90000"/>
              </a:lnSpc>
            </a:pPr>
            <a:r>
              <a:rPr lang="en-US" altLang="en-US" dirty="0"/>
              <a:t>There is a body of historical data available, which gives us a keener insight into the nature of the false teaching which John is addressing in 1 John 2:22-23.</a:t>
            </a:r>
          </a:p>
          <a:p>
            <a:pPr>
              <a:lnSpc>
                <a:spcPct val="90000"/>
              </a:lnSpc>
            </a:pPr>
            <a:r>
              <a:rPr lang="en-US" altLang="en-US" dirty="0"/>
              <a:t>It appears that one of John’s purposes in writing 1 John was to combat a form of false teaching known as </a:t>
            </a:r>
            <a:r>
              <a:rPr lang="en-US" altLang="en-US" b="1" i="1" dirty="0"/>
              <a:t>Gnosticism</a:t>
            </a:r>
            <a:r>
              <a:rPr lang="en-US" altLang="en-US" dirty="0"/>
              <a:t>.</a:t>
            </a:r>
          </a:p>
          <a:p>
            <a:pPr>
              <a:lnSpc>
                <a:spcPct val="90000"/>
              </a:lnSpc>
            </a:pPr>
            <a:r>
              <a:rPr lang="en-US" altLang="en-US" dirty="0"/>
              <a:t>Most of the historical information we have concerning Gnosticism:</a:t>
            </a:r>
          </a:p>
          <a:p>
            <a:pPr lvl="1">
              <a:lnSpc>
                <a:spcPct val="90000"/>
              </a:lnSpc>
            </a:pPr>
            <a:r>
              <a:rPr lang="en-US" altLang="en-US" dirty="0"/>
              <a:t>Comes to us from the writings of the church fathers</a:t>
            </a:r>
          </a:p>
          <a:p>
            <a:pPr lvl="1">
              <a:lnSpc>
                <a:spcPct val="90000"/>
              </a:lnSpc>
            </a:pPr>
            <a:r>
              <a:rPr lang="en-US" altLang="en-US" dirty="0"/>
              <a:t>Relates to Gnosticism as it existed in the second and third centuries (at least several years after John wrote 1 John) </a:t>
            </a:r>
          </a:p>
          <a:p>
            <a:pPr lvl="1">
              <a:lnSpc>
                <a:spcPct val="90000"/>
              </a:lnSpc>
            </a:pPr>
            <a:r>
              <a:rPr lang="en-US" altLang="en-US" dirty="0"/>
              <a:t>While it is not </a:t>
            </a:r>
            <a:r>
              <a:rPr lang="en-US" altLang="en-US" b="1" i="1" dirty="0"/>
              <a:t>directly</a:t>
            </a:r>
            <a:r>
              <a:rPr lang="en-US" altLang="en-US" dirty="0"/>
              <a:t> relevant to what John wrote, it does not take much imagination to see how the heresy that John addresses in his letter could have grown into the Gnosticism of the second and third centuries.</a:t>
            </a:r>
          </a:p>
        </p:txBody>
      </p:sp>
    </p:spTree>
    <p:extLst>
      <p:ext uri="{BB962C8B-B14F-4D97-AF65-F5344CB8AC3E}">
        <p14:creationId xmlns:p14="http://schemas.microsoft.com/office/powerpoint/2010/main" val="18577345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96666"/>
          </a:xfrm>
        </p:spPr>
        <p:txBody>
          <a:bodyPr vert="horz" lIns="91440" tIns="45720" rIns="91440" bIns="45720" rtlCol="0" anchor="ctr">
            <a:noAutofit/>
          </a:bodyPr>
          <a:lstStyle/>
          <a:p>
            <a:pPr>
              <a:lnSpc>
                <a:spcPct val="90000"/>
              </a:lnSpc>
            </a:pPr>
            <a:r>
              <a:rPr lang="en-US" sz="4000" b="1" dirty="0">
                <a:ea typeface="Cambria" panose="02040503050406030204" pitchFamily="18" charset="0"/>
              </a:rPr>
              <a:t>Cerinthian Gnosticism</a:t>
            </a:r>
            <a:r>
              <a:rPr lang="en-US" sz="4000" b="1" i="1" dirty="0">
                <a:solidFill>
                  <a:srgbClr val="0000FF"/>
                </a:solidFill>
                <a:latin typeface="Cambria" panose="02040503050406030204" pitchFamily="18" charset="0"/>
                <a:ea typeface="Cambria" panose="02040503050406030204" pitchFamily="18" charset="0"/>
              </a:rPr>
              <a:t>  </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96668"/>
            <a:ext cx="8229600" cy="5541342"/>
          </a:xfrm>
        </p:spPr>
        <p:txBody>
          <a:bodyPr>
            <a:normAutofit lnSpcReduction="10000"/>
          </a:bodyPr>
          <a:lstStyle/>
          <a:p>
            <a:pPr>
              <a:lnSpc>
                <a:spcPct val="90000"/>
              </a:lnSpc>
            </a:pPr>
            <a:r>
              <a:rPr lang="en-US" altLang="en-US" sz="3200" i="1" dirty="0">
                <a:latin typeface="Cambria" panose="02040503050406030204" pitchFamily="18" charset="0"/>
                <a:ea typeface="Cambria" panose="02040503050406030204" pitchFamily="18" charset="0"/>
              </a:rPr>
              <a:t>The earliest Gnostic known by name is Cerinthus” [who was] an antagonist of the Apostle John.</a:t>
            </a:r>
            <a:endParaRPr lang="en-US" altLang="en-US" sz="3200" b="1" dirty="0"/>
          </a:p>
          <a:p>
            <a:pPr>
              <a:lnSpc>
                <a:spcPct val="90000"/>
              </a:lnSpc>
            </a:pPr>
            <a:r>
              <a:rPr lang="en-US" altLang="en-US" sz="3200" i="1" dirty="0">
                <a:latin typeface="Cambria" panose="02040503050406030204" pitchFamily="18" charset="0"/>
                <a:ea typeface="Cambria" panose="02040503050406030204" pitchFamily="18" charset="0"/>
              </a:rPr>
              <a:t>On the authority of Irenaeus [A.D.115-142?], who quoted Polycarp [A.D. 69?-156?] the disciple of John, there is little doubt that the two met in Ephesus</a:t>
            </a:r>
            <a:r>
              <a:rPr lang="en-US" altLang="en-US" sz="3200" dirty="0"/>
              <a:t>:</a:t>
            </a:r>
          </a:p>
          <a:p>
            <a:pPr lvl="1">
              <a:lnSpc>
                <a:spcPct val="90000"/>
              </a:lnSpc>
            </a:pPr>
            <a:r>
              <a:rPr lang="en-US" altLang="en-US" sz="2800" i="1" dirty="0">
                <a:latin typeface="Cambria" panose="02040503050406030204" pitchFamily="18" charset="0"/>
                <a:ea typeface="Cambria" panose="02040503050406030204" pitchFamily="18" charset="0"/>
              </a:rPr>
              <a:t>John, the disciple of the Lord, going to bathe at Ephesus, and perceiving Cerinthus within, rushed out of the bath-house without bathing, exclaiming, “Let us fly, lest even the bath-house fall down, because Cerinthus, the enemy of the truth, is within”. </a:t>
            </a:r>
            <a:r>
              <a:rPr lang="en-US" altLang="en-US" sz="2800" dirty="0"/>
              <a:t>(Burdick, p.59 quoting Irenaeus Against Heresies 3.3.4)</a:t>
            </a:r>
          </a:p>
        </p:txBody>
      </p:sp>
      <p:sp>
        <p:nvSpPr>
          <p:cNvPr id="4" name="TextBox 3">
            <a:extLst>
              <a:ext uri="{FF2B5EF4-FFF2-40B4-BE49-F238E27FC236}">
                <a16:creationId xmlns:a16="http://schemas.microsoft.com/office/drawing/2014/main" id="{F08D229E-9386-4FC1-89EE-6594DF5C84E8}"/>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International Standard Bible Encyclopedia, 1979, Volume 2, p.489</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0001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96666"/>
          </a:xfrm>
        </p:spPr>
        <p:txBody>
          <a:bodyPr vert="horz" lIns="91440" tIns="45720" rIns="91440" bIns="45720" rtlCol="0" anchor="ctr">
            <a:noAutofit/>
          </a:bodyPr>
          <a:lstStyle/>
          <a:p>
            <a:pPr>
              <a:lnSpc>
                <a:spcPct val="90000"/>
              </a:lnSpc>
            </a:pPr>
            <a:r>
              <a:rPr lang="en-US" sz="4000" b="1" dirty="0">
                <a:ea typeface="Cambria" panose="02040503050406030204" pitchFamily="18" charset="0"/>
              </a:rPr>
              <a:t>Cerinthian Gnosticism</a:t>
            </a:r>
            <a:r>
              <a:rPr lang="en-US" sz="4000" b="1" i="1" dirty="0">
                <a:solidFill>
                  <a:srgbClr val="0000FF"/>
                </a:solidFill>
                <a:latin typeface="Cambria" panose="02040503050406030204" pitchFamily="18" charset="0"/>
                <a:ea typeface="Cambria" panose="02040503050406030204" pitchFamily="18" charset="0"/>
              </a:rPr>
              <a:t>  </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96667"/>
            <a:ext cx="8229600" cy="6061333"/>
          </a:xfrm>
        </p:spPr>
        <p:txBody>
          <a:bodyPr>
            <a:normAutofit/>
          </a:bodyPr>
          <a:lstStyle/>
          <a:p>
            <a:pPr>
              <a:lnSpc>
                <a:spcPct val="80000"/>
              </a:lnSpc>
            </a:pPr>
            <a:r>
              <a:rPr lang="en-US" altLang="en-US" sz="2800" dirty="0"/>
              <a:t>From the accounts that have been preserved of Cerinthus and his teaching we know he taught that:</a:t>
            </a:r>
          </a:p>
          <a:p>
            <a:pPr lvl="1">
              <a:lnSpc>
                <a:spcPct val="80000"/>
              </a:lnSpc>
            </a:pPr>
            <a:r>
              <a:rPr lang="en-US" altLang="en-US" sz="2400" dirty="0"/>
              <a:t>The world was not the creation of the Supreme God, but that of an inferior angel who held the world in bondage.</a:t>
            </a:r>
          </a:p>
          <a:p>
            <a:pPr lvl="1">
              <a:lnSpc>
                <a:spcPct val="80000"/>
              </a:lnSpc>
            </a:pPr>
            <a:r>
              <a:rPr lang="en-US" altLang="en-US" sz="2400" dirty="0"/>
              <a:t>Jesus was a normal man, son of Joseph and Mary, who differed from ordinary men only in greater wisdom and righteousness.</a:t>
            </a:r>
          </a:p>
          <a:p>
            <a:pPr lvl="1">
              <a:lnSpc>
                <a:spcPct val="80000"/>
              </a:lnSpc>
            </a:pPr>
            <a:r>
              <a:rPr lang="en-US" altLang="en-US" sz="2400" dirty="0"/>
              <a:t>Jesus was chosen by the Supreme God to proclaim Him and release the world from its bondage.</a:t>
            </a:r>
          </a:p>
          <a:p>
            <a:pPr lvl="1">
              <a:lnSpc>
                <a:spcPct val="80000"/>
              </a:lnSpc>
            </a:pPr>
            <a:r>
              <a:rPr lang="en-US" altLang="en-US" sz="2400" dirty="0"/>
              <a:t>For this task, the Christ descended upon Jesus at his baptism in the form of a dove sent from the Father.</a:t>
            </a:r>
          </a:p>
          <a:p>
            <a:pPr lvl="1">
              <a:lnSpc>
                <a:spcPct val="80000"/>
              </a:lnSpc>
            </a:pPr>
            <a:r>
              <a:rPr lang="en-US" altLang="en-US" sz="2400" dirty="0"/>
              <a:t>This Christ then </a:t>
            </a:r>
            <a:r>
              <a:rPr lang="en-US" altLang="en-US" sz="2400" b="1" i="1" dirty="0"/>
              <a:t>departed</a:t>
            </a:r>
            <a:r>
              <a:rPr lang="en-US" altLang="en-US" sz="2400" dirty="0"/>
              <a:t> from Jesus before his crucifixion.</a:t>
            </a:r>
          </a:p>
          <a:p>
            <a:pPr lvl="1">
              <a:lnSpc>
                <a:spcPct val="80000"/>
              </a:lnSpc>
            </a:pPr>
            <a:r>
              <a:rPr lang="en-US" altLang="en-US" sz="2400" dirty="0"/>
              <a:t>Therefore it was only the </a:t>
            </a:r>
            <a:r>
              <a:rPr lang="en-US" altLang="en-US" sz="2400" b="1" i="1" dirty="0"/>
              <a:t>man</a:t>
            </a:r>
            <a:r>
              <a:rPr lang="en-US" altLang="en-US" sz="2400" dirty="0"/>
              <a:t> Jesus who suffered and rose again.</a:t>
            </a:r>
          </a:p>
        </p:txBody>
      </p:sp>
      <p:sp>
        <p:nvSpPr>
          <p:cNvPr id="4" name="TextBox 3">
            <a:extLst>
              <a:ext uri="{FF2B5EF4-FFF2-40B4-BE49-F238E27FC236}">
                <a16:creationId xmlns:a16="http://schemas.microsoft.com/office/drawing/2014/main" id="{403041DE-B960-4332-A52B-90AA076CC233}"/>
              </a:ext>
            </a:extLst>
          </p:cNvPr>
          <p:cNvSpPr txBox="1"/>
          <p:nvPr/>
        </p:nvSpPr>
        <p:spPr>
          <a:xfrm>
            <a:off x="17660" y="6488668"/>
            <a:ext cx="9126340" cy="369332"/>
          </a:xfrm>
          <a:prstGeom prst="rect">
            <a:avLst/>
          </a:prstGeom>
          <a:noFill/>
        </p:spPr>
        <p:txBody>
          <a:bodyPr wrap="square" rtlCol="0">
            <a:spAutoFit/>
          </a:bodyPr>
          <a:lstStyle/>
          <a:p>
            <a:r>
              <a:rPr lang="en-US" altLang="en-US" sz="1800" i="1" dirty="0">
                <a:latin typeface="+mj-lt"/>
              </a:rPr>
              <a:t>The New International Dictionary of the Christian Church</a:t>
            </a:r>
            <a:r>
              <a:rPr lang="en-US" altLang="en-US" sz="1800" dirty="0">
                <a:latin typeface="+mj-lt"/>
              </a:rPr>
              <a:t>, Zondervan, 1978, </a:t>
            </a:r>
            <a:r>
              <a:rPr lang="en-US" altLang="en-US" sz="1800" i="1" dirty="0">
                <a:latin typeface="+mj-lt"/>
              </a:rPr>
              <a:t>Cerinthus</a:t>
            </a:r>
            <a:r>
              <a:rPr lang="en-US" altLang="en-US" sz="1800" dirty="0">
                <a:latin typeface="+mj-lt"/>
              </a:rPr>
              <a:t>, p.207)</a:t>
            </a:r>
            <a:endParaRPr lang="en-US" dirty="0">
              <a:latin typeface="+mj-lt"/>
            </a:endParaRPr>
          </a:p>
        </p:txBody>
      </p:sp>
    </p:spTree>
    <p:extLst>
      <p:ext uri="{BB962C8B-B14F-4D97-AF65-F5344CB8AC3E}">
        <p14:creationId xmlns:p14="http://schemas.microsoft.com/office/powerpoint/2010/main" val="3401999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96666"/>
          </a:xfrm>
        </p:spPr>
        <p:txBody>
          <a:bodyPr vert="horz" lIns="91440" tIns="45720" rIns="91440" bIns="45720" rtlCol="0" anchor="ctr">
            <a:noAutofit/>
          </a:bodyPr>
          <a:lstStyle/>
          <a:p>
            <a:pPr>
              <a:lnSpc>
                <a:spcPct val="90000"/>
              </a:lnSpc>
            </a:pPr>
            <a:r>
              <a:rPr lang="en-US" sz="4000" b="1" dirty="0">
                <a:ea typeface="Cambria" panose="02040503050406030204" pitchFamily="18" charset="0"/>
              </a:rPr>
              <a:t>Cerinthian Gnosticism</a:t>
            </a:r>
            <a:r>
              <a:rPr lang="en-US" sz="4000" b="1" i="1" dirty="0">
                <a:solidFill>
                  <a:srgbClr val="0000FF"/>
                </a:solidFill>
                <a:latin typeface="Cambria" panose="02040503050406030204" pitchFamily="18" charset="0"/>
                <a:ea typeface="Cambria" panose="02040503050406030204" pitchFamily="18" charset="0"/>
              </a:rPr>
              <a:t>  </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96667"/>
            <a:ext cx="8229600" cy="6061333"/>
          </a:xfrm>
        </p:spPr>
        <p:txBody>
          <a:bodyPr>
            <a:normAutofit/>
          </a:bodyPr>
          <a:lstStyle/>
          <a:p>
            <a:pPr>
              <a:lnSpc>
                <a:spcPct val="80000"/>
              </a:lnSpc>
            </a:pPr>
            <a:r>
              <a:rPr lang="en-US" altLang="en-US" sz="2800" dirty="0"/>
              <a:t>Most scholars believe that 1 John, especially the Christological passages, were written with early Gnostics like Cerinthus in mind because:</a:t>
            </a:r>
          </a:p>
          <a:p>
            <a:pPr lvl="1">
              <a:lnSpc>
                <a:spcPct val="80000"/>
              </a:lnSpc>
            </a:pPr>
            <a:r>
              <a:rPr lang="en-US" altLang="en-US" sz="2800" dirty="0"/>
              <a:t>We have strong historical evidence that John knew and opposed Cerinthus in Ephesus (where many scholars believe the that the readers of 1John lived)</a:t>
            </a:r>
          </a:p>
          <a:p>
            <a:pPr lvl="1">
              <a:lnSpc>
                <a:spcPct val="80000"/>
              </a:lnSpc>
            </a:pPr>
            <a:r>
              <a:rPr lang="en-US" altLang="en-US" sz="2800" dirty="0"/>
              <a:t>The false teachings that John addresses in his first letter match very closely with what we know of the teachings of Cerinthus</a:t>
            </a:r>
          </a:p>
          <a:p>
            <a:pPr>
              <a:lnSpc>
                <a:spcPct val="80000"/>
              </a:lnSpc>
            </a:pPr>
            <a:r>
              <a:rPr lang="en-US" altLang="en-US" sz="2800" i="1" dirty="0">
                <a:latin typeface="Cambria" panose="02040503050406030204" pitchFamily="18" charset="0"/>
                <a:ea typeface="Cambria" panose="02040503050406030204" pitchFamily="18" charset="0"/>
              </a:rPr>
              <a:t>One statement of the Christological test is given in 2:22. . . This test seems aimed specifically at Cerinthus, who made a distinction between the human Jesus and the divine Christ. John’s statement rests on the premise that they comprise one person, Jesus Christ the God-man.  </a:t>
            </a:r>
            <a:r>
              <a:rPr lang="en-US" altLang="en-US" sz="2800" dirty="0"/>
              <a:t>(Burdick, p.216) </a:t>
            </a:r>
          </a:p>
        </p:txBody>
      </p:sp>
    </p:spTree>
    <p:extLst>
      <p:ext uri="{BB962C8B-B14F-4D97-AF65-F5344CB8AC3E}">
        <p14:creationId xmlns:p14="http://schemas.microsoft.com/office/powerpoint/2010/main" val="943278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96666"/>
          </a:xfrm>
        </p:spPr>
        <p:txBody>
          <a:bodyPr vert="horz" lIns="91440" tIns="45720" rIns="91440" bIns="45720" rtlCol="0" anchor="ctr">
            <a:noAutofit/>
          </a:bodyPr>
          <a:lstStyle/>
          <a:p>
            <a:pPr>
              <a:lnSpc>
                <a:spcPct val="90000"/>
              </a:lnSpc>
            </a:pPr>
            <a:r>
              <a:rPr lang="en-US" sz="4000" b="1" dirty="0">
                <a:ea typeface="Cambria" panose="02040503050406030204" pitchFamily="18" charset="0"/>
              </a:rPr>
              <a:t>Cerinthian Gnosticism</a:t>
            </a:r>
            <a:r>
              <a:rPr lang="en-US" sz="4000" b="1" i="1" dirty="0">
                <a:solidFill>
                  <a:srgbClr val="0000FF"/>
                </a:solidFill>
                <a:latin typeface="Cambria" panose="02040503050406030204" pitchFamily="18" charset="0"/>
                <a:ea typeface="Cambria" panose="02040503050406030204" pitchFamily="18" charset="0"/>
              </a:rPr>
              <a:t>  </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96667"/>
            <a:ext cx="8229600" cy="6061333"/>
          </a:xfrm>
        </p:spPr>
        <p:txBody>
          <a:bodyPr>
            <a:normAutofit fontScale="92500" lnSpcReduction="20000"/>
          </a:bodyPr>
          <a:lstStyle/>
          <a:p>
            <a:pPr>
              <a:lnSpc>
                <a:spcPct val="90000"/>
              </a:lnSpc>
            </a:pPr>
            <a:r>
              <a:rPr lang="en-US" altLang="en-US" i="1" dirty="0">
                <a:latin typeface="Cambria" panose="02040503050406030204" pitchFamily="18" charset="0"/>
                <a:ea typeface="Cambria" panose="02040503050406030204" pitchFamily="18" charset="0"/>
              </a:rPr>
              <a:t>That we must recognize in these “antichrists” one or more of the many ramifications of Gnosticism, is beyond question. Though our knowledge of Gnosticism in the Johannine age is but dim and fragmentary, still, what we do gather from the scanty records of the Apostolic Fathers fits into the Christological passages of the Epistle so accurately that it renders their interpretation certain where otherwise it would only be conjectural. . . (p.94) Evidently, then, </a:t>
            </a:r>
            <a:r>
              <a:rPr lang="en-US" altLang="en-US" b="1" i="1" dirty="0">
                <a:latin typeface="Cambria" panose="02040503050406030204" pitchFamily="18" charset="0"/>
                <a:ea typeface="Cambria" panose="02040503050406030204" pitchFamily="18" charset="0"/>
              </a:rPr>
              <a:t>it is the Cerinthian heresy that is here repudiated</a:t>
            </a:r>
            <a:r>
              <a:rPr lang="en-US" altLang="en-US" i="1" dirty="0">
                <a:latin typeface="Cambria" panose="02040503050406030204" pitchFamily="18" charset="0"/>
                <a:ea typeface="Cambria" panose="02040503050406030204" pitchFamily="18" charset="0"/>
              </a:rPr>
              <a:t>. . .   The essential significance of the [Cerinthian heresy] . . . was that Jesus was not the Christ. </a:t>
            </a:r>
            <a:r>
              <a:rPr lang="en-US" altLang="en-US" b="1" dirty="0">
                <a:ea typeface="Cambria" panose="02040503050406030204" pitchFamily="18" charset="0"/>
              </a:rPr>
              <a:t>(Law, p.91-92, 94)</a:t>
            </a:r>
          </a:p>
          <a:p>
            <a:pPr>
              <a:lnSpc>
                <a:spcPct val="90000"/>
              </a:lnSpc>
            </a:pPr>
            <a:r>
              <a:rPr lang="en-US" altLang="en-US" i="1" dirty="0">
                <a:latin typeface="Cambria" panose="02040503050406030204" pitchFamily="18" charset="0"/>
                <a:ea typeface="Cambria" panose="02040503050406030204" pitchFamily="18" charset="0"/>
              </a:rPr>
              <a:t>The antichrists probably taught (as some later Gnostics certainly taught) that Jesus was born and died a man and that ‘the Christ’, by which they meant a divine emanation, was within Him only during His public ministry, descending on Him at His baptism and leaving Him before the cross. . . In a word they denied the incarnation.</a:t>
            </a:r>
            <a:r>
              <a:rPr lang="en-US" altLang="en-US" b="1" dirty="0">
                <a:ea typeface="Cambria" panose="02040503050406030204" pitchFamily="18" charset="0"/>
              </a:rPr>
              <a:t>  (Stott p.111)</a:t>
            </a:r>
          </a:p>
        </p:txBody>
      </p:sp>
    </p:spTree>
    <p:extLst>
      <p:ext uri="{BB962C8B-B14F-4D97-AF65-F5344CB8AC3E}">
        <p14:creationId xmlns:p14="http://schemas.microsoft.com/office/powerpoint/2010/main" val="146325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174154"/>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2287962"/>
            <a:ext cx="8840750" cy="4570037"/>
          </a:xfrm>
        </p:spPr>
        <p:txBody>
          <a:bodyPr>
            <a:normAutofit fontScale="92500" lnSpcReduction="2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confession of sin (1:8-2:2)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Christological Test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1870596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174154"/>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2287962"/>
            <a:ext cx="8840750" cy="4570037"/>
          </a:xfrm>
        </p:spPr>
        <p:txBody>
          <a:bodyPr>
            <a:normAutofit fontScale="92500" lnSpcReduction="2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confession of sin (1:8-2:2)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Christological Test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3168578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085722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a:t>In an earlier lesson, during the discussion time, I stated that while I believe it is important to try and determine from scripture what will happen in the “end times”, I have no problem extending the “right hand of fellowship” (so to speak) to those who hold a different view of the end times than I do.</a:t>
            </a:r>
          </a:p>
          <a:p>
            <a:r>
              <a:rPr lang="en-US" dirty="0"/>
              <a:t>In light of the strong statements that John makes concerning a right view of the person of Jesus Christ, do you think we can be as tolerant of those who deny critical teachings about Christ and His essential nature (for example, his deity)?</a:t>
            </a:r>
          </a:p>
          <a:p>
            <a:r>
              <a:rPr lang="en-US" dirty="0"/>
              <a:t>Have you ever met someone who claimed to be a Christian but denied an essential aspect of the person of Christ? What religious group were they a part of and what essential idea did they deny </a:t>
            </a:r>
            <a:r>
              <a:rPr lang="en-US"/>
              <a:t>concerning Christ?</a:t>
            </a:r>
            <a:endParaRPr lang="en-US" dirty="0"/>
          </a:p>
          <a:p>
            <a:pPr lvl="0"/>
            <a:endParaRPr lang="en-US" dirty="0"/>
          </a:p>
        </p:txBody>
      </p:sp>
    </p:spTree>
    <p:extLst>
      <p:ext uri="{BB962C8B-B14F-4D97-AF65-F5344CB8AC3E}">
        <p14:creationId xmlns:p14="http://schemas.microsoft.com/office/powerpoint/2010/main" val="1348799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962231"/>
          </a:xfrm>
        </p:spPr>
        <p:txBody>
          <a:bodyPr/>
          <a:lstStyle/>
          <a:p>
            <a:r>
              <a:rPr lang="en-US" altLang="en-US" sz="5400" b="1" dirty="0"/>
              <a:t>1 John 2:22-23</a:t>
            </a:r>
            <a:br>
              <a:rPr lang="en-US" altLang="en-US" sz="8000" b="1"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Christological Test</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79966"/>
            <a:ext cx="8213902" cy="4778032"/>
          </a:xfrm>
        </p:spPr>
        <p:txBody>
          <a:bodyPr>
            <a:normAutofit/>
          </a:bodyPr>
          <a:lstStyle/>
          <a:p>
            <a:pPr algn="l" rtl="0"/>
            <a:r>
              <a:rPr lang="en-US" i="1" baseline="30000" dirty="0">
                <a:latin typeface="Cambria" panose="02040503050406030204" pitchFamily="18" charset="0"/>
                <a:ea typeface="Cambria" panose="02040503050406030204" pitchFamily="18" charset="0"/>
              </a:rPr>
              <a:t>22</a:t>
            </a:r>
            <a:r>
              <a:rPr lang="en-US" i="1" dirty="0">
                <a:solidFill>
                  <a:srgbClr val="0000FF"/>
                </a:solidFill>
                <a:latin typeface="Cambria" panose="02040503050406030204" pitchFamily="18" charset="0"/>
                <a:ea typeface="Cambria" panose="02040503050406030204" pitchFamily="18" charset="0"/>
              </a:rPr>
              <a:t> Who is the liar but he who denies that Jesus is the Christ? This is the antichrist, he who denies the Father and the Son. </a:t>
            </a:r>
            <a:r>
              <a:rPr lang="en-US" i="1" baseline="30000" dirty="0">
                <a:latin typeface="Cambria" panose="02040503050406030204" pitchFamily="18" charset="0"/>
                <a:ea typeface="Cambria" panose="02040503050406030204" pitchFamily="18" charset="0"/>
              </a:rPr>
              <a:t>23</a:t>
            </a:r>
            <a:r>
              <a:rPr lang="en-US" i="1" dirty="0">
                <a:solidFill>
                  <a:srgbClr val="0000FF"/>
                </a:solidFill>
                <a:latin typeface="Cambria" panose="02040503050406030204" pitchFamily="18" charset="0"/>
                <a:ea typeface="Cambria" panose="02040503050406030204" pitchFamily="18" charset="0"/>
              </a:rPr>
              <a:t> No one who denies the Son has the Father. Whoever confesses the Son has the Father also.</a:t>
            </a:r>
          </a:p>
        </p:txBody>
      </p:sp>
    </p:spTree>
    <p:extLst>
      <p:ext uri="{BB962C8B-B14F-4D97-AF65-F5344CB8AC3E}">
        <p14:creationId xmlns:p14="http://schemas.microsoft.com/office/powerpoint/2010/main" val="2961463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a:bodyPr>
          <a:lstStyle/>
          <a:p>
            <a:r>
              <a:rPr kumimoji="0" lang="en-US" altLang="en-US" sz="89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2:22-23</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Christological Test </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1377424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145536"/>
            <a:ext cx="8213902" cy="3712464"/>
          </a:xfrm>
        </p:spPr>
        <p:txBody>
          <a:bodyPr>
            <a:normAutofit/>
          </a:bodyPr>
          <a:lstStyle/>
          <a:p>
            <a:pPr algn="l" rtl="0"/>
            <a:r>
              <a:rPr lang="en-US" b="1" i="1" baseline="30000" dirty="0">
                <a:solidFill>
                  <a:schemeClr val="tx1"/>
                </a:solidFill>
                <a:latin typeface="Cambria" panose="02040503050406030204" pitchFamily="18" charset="0"/>
                <a:ea typeface="Cambria" panose="02040503050406030204" pitchFamily="18" charset="0"/>
              </a:rPr>
              <a:t>22</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Who is </a:t>
            </a:r>
            <a:r>
              <a:rPr lang="en-US" b="1"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the</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liar but he who denies that Jesus is the Christ?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This is the antichrist, he who denies the Father and the Son. </a:t>
            </a:r>
            <a:r>
              <a:rPr lang="en-US" b="1" i="1" baseline="30000" dirty="0">
                <a:solidFill>
                  <a:schemeClr val="tx1"/>
                </a:solidFill>
                <a:latin typeface="Cambria" panose="02040503050406030204" pitchFamily="18" charset="0"/>
                <a:ea typeface="Cambria" panose="02040503050406030204" pitchFamily="18" charset="0"/>
              </a:rPr>
              <a:t>23</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No one who denies the Son has the Father. Whoever confesses the Son has the Father also.</a:t>
            </a:r>
          </a:p>
          <a:p>
            <a:pPr algn="l" rtl="0"/>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2:22-23)</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619411" y="1"/>
            <a:ext cx="8213902" cy="30266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r>
              <a:rPr kumimoji="0" lang="en-US" altLang="en-US" b="0" i="0" u="none" strike="noStrike" kern="1200" cap="none" spc="0" normalizeH="0" baseline="0" noProof="0" dirty="0">
                <a:ln>
                  <a:noFill/>
                </a:ln>
                <a:solidFill>
                  <a:srgbClr val="000000"/>
                </a:solidFill>
                <a:effectLst/>
                <a:uLnTx/>
                <a:uFillTx/>
                <a:ea typeface="+mj-ea"/>
                <a:cs typeface="+mj-cs"/>
              </a:rPr>
              <a:t>John begins by giving a </a:t>
            </a:r>
            <a:r>
              <a:rPr kumimoji="0" lang="en-US" altLang="en-US" b="1" i="1" strike="noStrike" kern="1200" cap="none" spc="0" normalizeH="0" baseline="0" noProof="0" dirty="0">
                <a:ln>
                  <a:noFill/>
                </a:ln>
                <a:solidFill>
                  <a:srgbClr val="000000"/>
                </a:solidFill>
                <a:effectLst/>
                <a:uLnTx/>
                <a:uFillTx/>
                <a:ea typeface="+mj-ea"/>
                <a:cs typeface="+mj-cs"/>
              </a:rPr>
              <a:t>negative</a:t>
            </a:r>
            <a:r>
              <a:rPr kumimoji="0" lang="en-US" altLang="en-US" b="0" i="0" u="none" strike="noStrike" kern="1200" cap="none" spc="0" normalizeH="0" baseline="0" noProof="0" dirty="0">
                <a:ln>
                  <a:noFill/>
                </a:ln>
                <a:solidFill>
                  <a:srgbClr val="000000"/>
                </a:solidFill>
                <a:effectLst/>
                <a:uLnTx/>
                <a:uFillTx/>
                <a:ea typeface="+mj-ea"/>
                <a:cs typeface="+mj-cs"/>
              </a:rPr>
              <a:t> statement of the Christological test. The one who </a:t>
            </a:r>
            <a:r>
              <a:rPr lang="en-US" altLang="en-US" b="1" i="1" dirty="0">
                <a:solidFill>
                  <a:srgbClr val="000000"/>
                </a:solidFill>
                <a:ea typeface="+mj-ea"/>
                <a:cs typeface="+mj-cs"/>
              </a:rPr>
              <a:t>denies</a:t>
            </a:r>
            <a:r>
              <a:rPr kumimoji="0" lang="en-US" altLang="en-US" b="0" i="0" u="none" strike="noStrike" kern="1200" cap="none" spc="0" normalizeH="0" baseline="0" noProof="0" dirty="0">
                <a:ln>
                  <a:noFill/>
                </a:ln>
                <a:solidFill>
                  <a:srgbClr val="000000"/>
                </a:solidFill>
                <a:effectLst/>
                <a:uLnTx/>
                <a:uFillTx/>
                <a:ea typeface="+mj-ea"/>
                <a:cs typeface="+mj-cs"/>
              </a:rPr>
              <a:t> that Jesus is the Christ is:</a:t>
            </a:r>
          </a:p>
          <a:p>
            <a:pPr marL="457200" indent="-457200" algn="l">
              <a:spcBef>
                <a:spcPts val="0"/>
              </a:spcBef>
              <a:buFont typeface="Arial" panose="020B0604020202020204" pitchFamily="34" charset="0"/>
              <a:buChar char="•"/>
            </a:pPr>
            <a:r>
              <a:rPr kumimoji="0" lang="en-US" altLang="en-US" b="1" i="1" u="none" strike="noStrike" kern="1200" cap="none" spc="0" normalizeH="0" baseline="0" noProof="0" dirty="0">
                <a:ln>
                  <a:noFill/>
                </a:ln>
                <a:solidFill>
                  <a:schemeClr val="tx1"/>
                </a:solidFill>
                <a:effectLst/>
                <a:uLnTx/>
                <a:uFillTx/>
                <a:ea typeface="+mj-ea"/>
                <a:cs typeface="+mj-cs"/>
              </a:rPr>
              <a:t>The</a:t>
            </a:r>
            <a:r>
              <a:rPr kumimoji="0" lang="en-US" altLang="en-US" b="0" i="0" u="none" strike="noStrike" kern="1200" cap="none" spc="0" normalizeH="0" baseline="0" noProof="0" dirty="0">
                <a:ln>
                  <a:noFill/>
                </a:ln>
                <a:solidFill>
                  <a:schemeClr val="tx1"/>
                </a:solidFill>
                <a:effectLst/>
                <a:uLnTx/>
                <a:uFillTx/>
                <a:ea typeface="+mj-ea"/>
                <a:cs typeface="+mj-cs"/>
              </a:rPr>
              <a:t> liar</a:t>
            </a:r>
          </a:p>
        </p:txBody>
      </p:sp>
    </p:spTree>
    <p:extLst>
      <p:ext uri="{BB962C8B-B14F-4D97-AF65-F5344CB8AC3E}">
        <p14:creationId xmlns:p14="http://schemas.microsoft.com/office/powerpoint/2010/main" val="2591104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6" y="3145535"/>
            <a:ext cx="8213902" cy="3712463"/>
          </a:xfrm>
        </p:spPr>
        <p:txBody>
          <a:bodyPr>
            <a:normAutofit/>
          </a:bodyPr>
          <a:lstStyle/>
          <a:p>
            <a:pPr algn="l" rtl="0"/>
            <a:r>
              <a:rPr lang="en-US" b="1" i="1" baseline="30000" dirty="0">
                <a:solidFill>
                  <a:schemeClr val="tx1"/>
                </a:solidFill>
                <a:latin typeface="Cambria" panose="02040503050406030204" pitchFamily="18" charset="0"/>
                <a:ea typeface="Cambria" panose="02040503050406030204" pitchFamily="18" charset="0"/>
              </a:rPr>
              <a:t>22</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Who is the liar but he who denies that Jesus is the Christ?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This is the antichrist, he who denies the Father and the Son. </a:t>
            </a:r>
            <a:r>
              <a:rPr lang="en-US" b="1" i="1" baseline="30000" dirty="0">
                <a:solidFill>
                  <a:schemeClr val="tx1"/>
                </a:solidFill>
                <a:latin typeface="Cambria" panose="02040503050406030204" pitchFamily="18" charset="0"/>
                <a:ea typeface="Cambria" panose="02040503050406030204" pitchFamily="18" charset="0"/>
              </a:rPr>
              <a:t>23</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No one who denies the Son has the Father. Whoever confesses the Son has the Father also.</a:t>
            </a:r>
          </a:p>
          <a:p>
            <a:pPr algn="l" rtl="0"/>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2:22-23)</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2A89B091-DE1E-461E-AC82-E8646068C22F}"/>
              </a:ext>
            </a:extLst>
          </p:cNvPr>
          <p:cNvSpPr txBox="1">
            <a:spLocks noChangeArrowheads="1"/>
          </p:cNvSpPr>
          <p:nvPr/>
        </p:nvSpPr>
        <p:spPr>
          <a:xfrm>
            <a:off x="619411" y="1"/>
            <a:ext cx="8213902" cy="30266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r>
              <a:rPr kumimoji="0" lang="en-US" altLang="en-US" b="0" i="0" u="none" strike="noStrike" kern="1200" cap="none" spc="0" normalizeH="0" baseline="0" noProof="0" dirty="0">
                <a:ln>
                  <a:noFill/>
                </a:ln>
                <a:solidFill>
                  <a:srgbClr val="000000"/>
                </a:solidFill>
                <a:effectLst/>
                <a:uLnTx/>
                <a:uFillTx/>
                <a:ea typeface="+mj-ea"/>
                <a:cs typeface="+mj-cs"/>
              </a:rPr>
              <a:t>John begins by giving a </a:t>
            </a:r>
            <a:r>
              <a:rPr kumimoji="0" lang="en-US" altLang="en-US" b="1" i="1" strike="noStrike" kern="1200" cap="none" spc="0" normalizeH="0" baseline="0" noProof="0" dirty="0">
                <a:ln>
                  <a:noFill/>
                </a:ln>
                <a:solidFill>
                  <a:srgbClr val="000000"/>
                </a:solidFill>
                <a:effectLst/>
                <a:uLnTx/>
                <a:uFillTx/>
                <a:ea typeface="+mj-ea"/>
                <a:cs typeface="+mj-cs"/>
              </a:rPr>
              <a:t>negative</a:t>
            </a:r>
            <a:r>
              <a:rPr kumimoji="0" lang="en-US" altLang="en-US" b="0" i="0" u="none" strike="noStrike" kern="1200" cap="none" spc="0" normalizeH="0" baseline="0" noProof="0" dirty="0">
                <a:ln>
                  <a:noFill/>
                </a:ln>
                <a:solidFill>
                  <a:srgbClr val="000000"/>
                </a:solidFill>
                <a:effectLst/>
                <a:uLnTx/>
                <a:uFillTx/>
                <a:ea typeface="+mj-ea"/>
                <a:cs typeface="+mj-cs"/>
              </a:rPr>
              <a:t> statement of the Christological test. The one who </a:t>
            </a:r>
            <a:r>
              <a:rPr kumimoji="0" lang="en-US" altLang="en-US" b="1" i="1" u="none" strike="noStrike" kern="1200" cap="none" spc="0" normalizeH="0" baseline="0" noProof="0" dirty="0">
                <a:ln>
                  <a:noFill/>
                </a:ln>
                <a:solidFill>
                  <a:srgbClr val="000000"/>
                </a:solidFill>
                <a:effectLst/>
                <a:uLnTx/>
                <a:uFillTx/>
                <a:ea typeface="+mj-ea"/>
                <a:cs typeface="+mj-cs"/>
              </a:rPr>
              <a:t>denies</a:t>
            </a:r>
            <a:r>
              <a:rPr kumimoji="0" lang="en-US" altLang="en-US" b="0" i="0" u="none" strike="noStrike" kern="1200" cap="none" spc="0" normalizeH="0" baseline="0" noProof="0" dirty="0">
                <a:ln>
                  <a:noFill/>
                </a:ln>
                <a:solidFill>
                  <a:srgbClr val="000000"/>
                </a:solidFill>
                <a:effectLst/>
                <a:uLnTx/>
                <a:uFillTx/>
                <a:ea typeface="+mj-ea"/>
                <a:cs typeface="+mj-cs"/>
              </a:rPr>
              <a:t> that Jesus is the Christ is:</a:t>
            </a:r>
          </a:p>
          <a:p>
            <a:pPr marL="457200" indent="-457200" algn="l">
              <a:spcBef>
                <a:spcPts val="0"/>
              </a:spcBef>
              <a:buFont typeface="Arial" panose="020B0604020202020204" pitchFamily="34" charset="0"/>
              <a:buChar char="•"/>
            </a:pPr>
            <a:r>
              <a:rPr kumimoji="0" lang="en-US" altLang="en-US" b="1" i="1" u="none" strike="noStrike" kern="1200" cap="none" spc="0" normalizeH="0" baseline="0" noProof="0" dirty="0">
                <a:ln>
                  <a:noFill/>
                </a:ln>
                <a:solidFill>
                  <a:schemeClr val="tx1"/>
                </a:solidFill>
                <a:effectLst/>
                <a:uLnTx/>
                <a:uFillTx/>
                <a:ea typeface="+mj-ea"/>
                <a:cs typeface="+mj-cs"/>
              </a:rPr>
              <a:t>The</a:t>
            </a:r>
            <a:r>
              <a:rPr kumimoji="0" lang="en-US" altLang="en-US" b="0" i="0" u="none" strike="noStrike" kern="1200" cap="none" spc="0" normalizeH="0" baseline="0" noProof="0" dirty="0">
                <a:ln>
                  <a:noFill/>
                </a:ln>
                <a:solidFill>
                  <a:schemeClr val="tx1"/>
                </a:solidFill>
                <a:effectLst/>
                <a:uLnTx/>
                <a:uFillTx/>
                <a:ea typeface="+mj-ea"/>
                <a:cs typeface="+mj-cs"/>
              </a:rPr>
              <a:t> liar</a:t>
            </a:r>
          </a:p>
          <a:p>
            <a:pPr marL="457200" indent="-457200" algn="l">
              <a:spcBef>
                <a:spcPts val="0"/>
              </a:spcBef>
              <a:buFont typeface="Arial" panose="020B0604020202020204" pitchFamily="34" charset="0"/>
              <a:buChar char="•"/>
            </a:pPr>
            <a:r>
              <a:rPr kumimoji="0" lang="en-US" altLang="en-US" b="0" i="0" u="none" strike="noStrike" kern="1200" cap="none" spc="0" normalizeH="0" baseline="0" noProof="0" dirty="0">
                <a:ln>
                  <a:noFill/>
                </a:ln>
                <a:solidFill>
                  <a:schemeClr val="tx1"/>
                </a:solidFill>
                <a:effectLst/>
                <a:uLnTx/>
                <a:uFillTx/>
                <a:ea typeface="+mj-ea"/>
                <a:cs typeface="+mj-cs"/>
              </a:rPr>
              <a:t>[</a:t>
            </a:r>
            <a:r>
              <a:rPr lang="en-US" altLang="en-US" dirty="0">
                <a:solidFill>
                  <a:schemeClr val="tx1"/>
                </a:solidFill>
              </a:rPr>
              <a:t>Embodies the spirit of </a:t>
            </a:r>
            <a:r>
              <a:rPr kumimoji="0" lang="en-US" altLang="en-US" b="0" i="0" u="none" strike="noStrike" kern="1200" cap="none" spc="0" normalizeH="0" baseline="0" noProof="0" dirty="0">
                <a:ln>
                  <a:noFill/>
                </a:ln>
                <a:solidFill>
                  <a:schemeClr val="tx1"/>
                </a:solidFill>
                <a:effectLst/>
                <a:uLnTx/>
                <a:uFillTx/>
                <a:ea typeface="+mj-ea"/>
                <a:cs typeface="+mj-cs"/>
              </a:rPr>
              <a:t>] the antichrist</a:t>
            </a:r>
          </a:p>
        </p:txBody>
      </p:sp>
    </p:spTree>
    <p:extLst>
      <p:ext uri="{BB962C8B-B14F-4D97-AF65-F5344CB8AC3E}">
        <p14:creationId xmlns:p14="http://schemas.microsoft.com/office/powerpoint/2010/main" val="1432668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143495"/>
            <a:ext cx="8213902" cy="3714503"/>
          </a:xfrm>
        </p:spPr>
        <p:txBody>
          <a:bodyPr>
            <a:normAutofit/>
          </a:bodyPr>
          <a:lstStyle/>
          <a:p>
            <a:pPr algn="l" rtl="0"/>
            <a:r>
              <a:rPr lang="en-US" b="1" i="1" baseline="30000" dirty="0">
                <a:solidFill>
                  <a:schemeClr val="tx1"/>
                </a:solidFill>
                <a:latin typeface="Cambria" panose="02040503050406030204" pitchFamily="18" charset="0"/>
                <a:ea typeface="Cambria" panose="02040503050406030204" pitchFamily="18" charset="0"/>
              </a:rPr>
              <a:t>22</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Who is the liar but he who denies that Jesus is the Christ? This is the antichrist, he who denies the Father and the Son. </a:t>
            </a:r>
            <a:r>
              <a:rPr lang="en-US" b="1" i="1" baseline="30000" dirty="0">
                <a:solidFill>
                  <a:schemeClr val="tx1"/>
                </a:solidFill>
                <a:latin typeface="Cambria" panose="02040503050406030204" pitchFamily="18" charset="0"/>
                <a:ea typeface="Cambria" panose="02040503050406030204" pitchFamily="18" charset="0"/>
              </a:rPr>
              <a:t>23</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No one who denies the Son has the Father.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Whoever confesses the Son has the Father also.</a:t>
            </a:r>
          </a:p>
          <a:p>
            <a:pPr algn="l" rtl="0"/>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2:22-23)</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C2FC647C-12D8-4757-9C48-0856DABF12C7}"/>
              </a:ext>
            </a:extLst>
          </p:cNvPr>
          <p:cNvSpPr txBox="1">
            <a:spLocks noChangeArrowheads="1"/>
          </p:cNvSpPr>
          <p:nvPr/>
        </p:nvSpPr>
        <p:spPr>
          <a:xfrm>
            <a:off x="619411" y="0"/>
            <a:ext cx="8213902" cy="309247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r>
              <a:rPr kumimoji="0" lang="en-US" altLang="en-US" b="0" i="0" u="none" strike="noStrike" kern="1200" cap="none" spc="0" normalizeH="0" baseline="0" noProof="0" dirty="0">
                <a:ln>
                  <a:noFill/>
                </a:ln>
                <a:solidFill>
                  <a:srgbClr val="000000"/>
                </a:solidFill>
                <a:effectLst/>
                <a:uLnTx/>
                <a:uFillTx/>
                <a:ea typeface="+mj-ea"/>
                <a:cs typeface="+mj-cs"/>
              </a:rPr>
              <a:t>John begins by giving a </a:t>
            </a:r>
            <a:r>
              <a:rPr kumimoji="0" lang="en-US" altLang="en-US" b="1" i="1" strike="noStrike" kern="1200" cap="none" spc="0" normalizeH="0" baseline="0" noProof="0" dirty="0">
                <a:ln>
                  <a:noFill/>
                </a:ln>
                <a:solidFill>
                  <a:srgbClr val="000000"/>
                </a:solidFill>
                <a:effectLst/>
                <a:uLnTx/>
                <a:uFillTx/>
                <a:ea typeface="+mj-ea"/>
                <a:cs typeface="+mj-cs"/>
              </a:rPr>
              <a:t>negative</a:t>
            </a:r>
            <a:r>
              <a:rPr kumimoji="0" lang="en-US" altLang="en-US" b="0" i="0" u="none" strike="noStrike" kern="1200" cap="none" spc="0" normalizeH="0" baseline="0" noProof="0" dirty="0">
                <a:ln>
                  <a:noFill/>
                </a:ln>
                <a:solidFill>
                  <a:srgbClr val="000000"/>
                </a:solidFill>
                <a:effectLst/>
                <a:uLnTx/>
                <a:uFillTx/>
                <a:ea typeface="+mj-ea"/>
                <a:cs typeface="+mj-cs"/>
              </a:rPr>
              <a:t> statement of the Christological test. The one who </a:t>
            </a:r>
            <a:r>
              <a:rPr lang="en-US" altLang="en-US" b="1" i="1" dirty="0">
                <a:solidFill>
                  <a:srgbClr val="000000"/>
                </a:solidFill>
                <a:ea typeface="+mj-ea"/>
                <a:cs typeface="+mj-cs"/>
              </a:rPr>
              <a:t>denies</a:t>
            </a:r>
            <a:r>
              <a:rPr kumimoji="0" lang="en-US" altLang="en-US" b="0" i="0" u="none" strike="noStrike" kern="1200" cap="none" spc="0" normalizeH="0" baseline="0" noProof="0" dirty="0">
                <a:ln>
                  <a:noFill/>
                </a:ln>
                <a:solidFill>
                  <a:srgbClr val="000000"/>
                </a:solidFill>
                <a:effectLst/>
                <a:uLnTx/>
                <a:uFillTx/>
                <a:ea typeface="+mj-ea"/>
                <a:cs typeface="+mj-cs"/>
              </a:rPr>
              <a:t> that Jesus is the Christ is:</a:t>
            </a:r>
          </a:p>
          <a:p>
            <a:pPr marL="457200" indent="-457200" algn="l">
              <a:spcBef>
                <a:spcPts val="0"/>
              </a:spcBef>
              <a:buFont typeface="Arial" panose="020B0604020202020204" pitchFamily="34" charset="0"/>
              <a:buChar char="•"/>
            </a:pPr>
            <a:r>
              <a:rPr kumimoji="0" lang="en-US" altLang="en-US" b="1" i="1" u="none" strike="noStrike" kern="1200" cap="none" spc="0" normalizeH="0" baseline="0" noProof="0" dirty="0">
                <a:ln>
                  <a:noFill/>
                </a:ln>
                <a:solidFill>
                  <a:schemeClr val="tx1"/>
                </a:solidFill>
                <a:effectLst/>
                <a:uLnTx/>
                <a:uFillTx/>
                <a:ea typeface="+mj-ea"/>
                <a:cs typeface="+mj-cs"/>
              </a:rPr>
              <a:t>The</a:t>
            </a:r>
            <a:r>
              <a:rPr kumimoji="0" lang="en-US" altLang="en-US" b="0" i="0" u="none" strike="noStrike" kern="1200" cap="none" spc="0" normalizeH="0" baseline="0" noProof="0" dirty="0">
                <a:ln>
                  <a:noFill/>
                </a:ln>
                <a:solidFill>
                  <a:schemeClr val="tx1"/>
                </a:solidFill>
                <a:effectLst/>
                <a:uLnTx/>
                <a:uFillTx/>
                <a:ea typeface="+mj-ea"/>
                <a:cs typeface="+mj-cs"/>
              </a:rPr>
              <a:t> liar</a:t>
            </a:r>
          </a:p>
          <a:p>
            <a:pPr marL="457200" indent="-457200" algn="l">
              <a:spcBef>
                <a:spcPts val="0"/>
              </a:spcBef>
              <a:buFont typeface="Arial" panose="020B0604020202020204" pitchFamily="34" charset="0"/>
              <a:buChar char="•"/>
            </a:pPr>
            <a:r>
              <a:rPr kumimoji="0" lang="en-US" altLang="en-US" b="0" i="0" u="none" strike="noStrike" kern="1200" cap="none" spc="0" normalizeH="0" baseline="0" noProof="0" dirty="0">
                <a:ln>
                  <a:noFill/>
                </a:ln>
                <a:solidFill>
                  <a:schemeClr val="tx1"/>
                </a:solidFill>
                <a:effectLst/>
                <a:uLnTx/>
                <a:uFillTx/>
                <a:ea typeface="+mj-ea"/>
                <a:cs typeface="+mj-cs"/>
              </a:rPr>
              <a:t>[</a:t>
            </a:r>
            <a:r>
              <a:rPr lang="en-US" altLang="en-US" dirty="0">
                <a:solidFill>
                  <a:schemeClr val="tx1"/>
                </a:solidFill>
              </a:rPr>
              <a:t>Embodies the spirit of </a:t>
            </a:r>
            <a:r>
              <a:rPr kumimoji="0" lang="en-US" altLang="en-US" b="0" i="0" u="none" strike="noStrike" kern="1200" cap="none" spc="0" normalizeH="0" baseline="0" noProof="0" dirty="0">
                <a:ln>
                  <a:noFill/>
                </a:ln>
                <a:solidFill>
                  <a:schemeClr val="tx1"/>
                </a:solidFill>
                <a:effectLst/>
                <a:uLnTx/>
                <a:uFillTx/>
                <a:ea typeface="+mj-ea"/>
                <a:cs typeface="+mj-cs"/>
              </a:rPr>
              <a:t>] the antichrist</a:t>
            </a:r>
          </a:p>
          <a:p>
            <a:pPr marL="457200" indent="-457200" algn="l">
              <a:spcBef>
                <a:spcPts val="0"/>
              </a:spcBef>
              <a:buFont typeface="Arial" panose="020B0604020202020204" pitchFamily="34" charset="0"/>
              <a:buChar char="•"/>
            </a:pPr>
            <a:r>
              <a:rPr kumimoji="0" lang="en-US" altLang="en-US" b="0" i="0" u="none" strike="noStrike" kern="1200" cap="none" spc="0" normalizeH="0" baseline="0" noProof="0" dirty="0">
                <a:ln>
                  <a:noFill/>
                </a:ln>
                <a:solidFill>
                  <a:schemeClr val="tx1"/>
                </a:solidFill>
                <a:effectLst/>
                <a:uLnTx/>
                <a:uFillTx/>
                <a:ea typeface="+mj-ea"/>
                <a:cs typeface="+mj-cs"/>
              </a:rPr>
              <a:t>Does not have [fellowship with] the Father</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65615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145536"/>
            <a:ext cx="8213902" cy="3712464"/>
          </a:xfrm>
        </p:spPr>
        <p:txBody>
          <a:bodyPr>
            <a:normAutofit/>
          </a:bodyPr>
          <a:lstStyle/>
          <a:p>
            <a:pPr algn="l" rtl="0"/>
            <a:r>
              <a:rPr lang="en-US" b="1" i="1" baseline="30000" dirty="0">
                <a:solidFill>
                  <a:schemeClr val="tx1"/>
                </a:solidFill>
                <a:latin typeface="Cambria" panose="02040503050406030204" pitchFamily="18" charset="0"/>
                <a:ea typeface="Cambria" panose="02040503050406030204" pitchFamily="18" charset="0"/>
              </a:rPr>
              <a:t>22</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Who is the liar but he who denies that Jesus is the Christ? This is the antichrist, he who denies the Father and the Son. </a:t>
            </a:r>
            <a:r>
              <a:rPr lang="en-US" b="1" i="1" baseline="30000" dirty="0">
                <a:solidFill>
                  <a:schemeClr val="tx1"/>
                </a:solidFill>
                <a:latin typeface="Cambria" panose="02040503050406030204" pitchFamily="18" charset="0"/>
                <a:ea typeface="Cambria" panose="02040503050406030204" pitchFamily="18" charset="0"/>
              </a:rPr>
              <a:t>23</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No one who denies the Son has the Father.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Whoever confesses the Son has the Father also.</a:t>
            </a:r>
          </a:p>
          <a:p>
            <a:pPr algn="l" rtl="0"/>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2:22-23)</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361232D8-09DA-480F-8CBE-A8FF386FFE1D}"/>
              </a:ext>
            </a:extLst>
          </p:cNvPr>
          <p:cNvSpPr txBox="1">
            <a:spLocks noChangeArrowheads="1"/>
          </p:cNvSpPr>
          <p:nvPr/>
        </p:nvSpPr>
        <p:spPr>
          <a:xfrm>
            <a:off x="619411" y="1"/>
            <a:ext cx="8213902" cy="26490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r>
              <a:rPr kumimoji="0" lang="en-US" altLang="en-US" b="0" i="0" u="none" strike="noStrike" kern="1200" cap="none" spc="0" normalizeH="0" baseline="0" noProof="0" dirty="0">
                <a:ln>
                  <a:noFill/>
                </a:ln>
                <a:solidFill>
                  <a:srgbClr val="000000"/>
                </a:solidFill>
                <a:effectLst/>
                <a:uLnTx/>
                <a:uFillTx/>
                <a:ea typeface="+mj-ea"/>
                <a:cs typeface="+mj-cs"/>
              </a:rPr>
              <a:t>John </a:t>
            </a:r>
            <a:r>
              <a:rPr kumimoji="0" lang="en-US" altLang="en-US" b="1" i="1" u="none" strike="noStrike" kern="1200" cap="none" spc="0" normalizeH="0" baseline="0" noProof="0" dirty="0">
                <a:ln>
                  <a:noFill/>
                </a:ln>
                <a:solidFill>
                  <a:srgbClr val="000000"/>
                </a:solidFill>
                <a:effectLst/>
                <a:uLnTx/>
                <a:uFillTx/>
                <a:ea typeface="+mj-ea"/>
                <a:cs typeface="+mj-cs"/>
              </a:rPr>
              <a:t>concludes</a:t>
            </a:r>
            <a:r>
              <a:rPr kumimoji="0" lang="en-US" altLang="en-US" b="0" i="0" u="none" strike="noStrike" kern="1200" cap="none" spc="0" normalizeH="0" baseline="0" noProof="0" dirty="0">
                <a:ln>
                  <a:noFill/>
                </a:ln>
                <a:solidFill>
                  <a:srgbClr val="000000"/>
                </a:solidFill>
                <a:effectLst/>
                <a:uLnTx/>
                <a:uFillTx/>
                <a:ea typeface="+mj-ea"/>
                <a:cs typeface="+mj-cs"/>
              </a:rPr>
              <a:t> by giving a </a:t>
            </a:r>
            <a:r>
              <a:rPr kumimoji="0" lang="en-US" altLang="en-US" b="1" i="1" u="none" strike="noStrike" kern="1200" cap="none" spc="0" normalizeH="0" baseline="0" noProof="0" dirty="0">
                <a:ln>
                  <a:noFill/>
                </a:ln>
                <a:solidFill>
                  <a:srgbClr val="000000"/>
                </a:solidFill>
                <a:effectLst/>
                <a:uLnTx/>
                <a:uFillTx/>
                <a:ea typeface="+mj-ea"/>
                <a:cs typeface="+mj-cs"/>
              </a:rPr>
              <a:t>positive</a:t>
            </a:r>
            <a:r>
              <a:rPr kumimoji="0" lang="en-US" altLang="en-US" b="0" i="0" u="none" strike="noStrike" kern="1200" cap="none" spc="0" normalizeH="0" baseline="0" noProof="0" dirty="0">
                <a:ln>
                  <a:noFill/>
                </a:ln>
                <a:solidFill>
                  <a:srgbClr val="000000"/>
                </a:solidFill>
                <a:effectLst/>
                <a:uLnTx/>
                <a:uFillTx/>
                <a:ea typeface="+mj-ea"/>
                <a:cs typeface="+mj-cs"/>
              </a:rPr>
              <a:t> statement of the Christological test: The one who confesses Jesus [as the Christ] has [fellowship with] the Father</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21939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32027</TotalTime>
  <Words>4324</Words>
  <Application>Microsoft Office PowerPoint</Application>
  <PresentationFormat>On-screen Show (4:3)</PresentationFormat>
  <Paragraphs>203</Paragraphs>
  <Slides>32</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Bwgrkl</vt:lpstr>
      <vt:lpstr>Calibri</vt:lpstr>
      <vt:lpstr>Cambria</vt:lpstr>
      <vt:lpstr>Coronet</vt:lpstr>
      <vt:lpstr>Times New Roman</vt:lpstr>
      <vt:lpstr>140_Office Theme</vt:lpstr>
      <vt:lpstr>1_Office Theme</vt:lpstr>
      <vt:lpstr>Custom Design</vt:lpstr>
      <vt:lpstr>The Book of 1 John</vt:lpstr>
      <vt:lpstr>Outline of 1 John</vt:lpstr>
      <vt:lpstr>1:5-2:28 The First Presentation of the Three Tests of FELLOWSHIP WITH GOD:  RIGHTEOUSNESS, LOVE and BELIEF in Jesus</vt:lpstr>
      <vt:lpstr>1 John 2:22-23 Christological Test</vt:lpstr>
      <vt:lpstr>1 John 2:22-23 Christological Test </vt:lpstr>
      <vt:lpstr>PowerPoint Presentation</vt:lpstr>
      <vt:lpstr>PowerPoint Presentation</vt:lpstr>
      <vt:lpstr>PowerPoint Presentation</vt:lpstr>
      <vt:lpstr>PowerPoint Presentation</vt:lpstr>
      <vt:lpstr>PowerPoint Presentation</vt:lpstr>
      <vt:lpstr>Indeed you can tell that this is the arch-lie, because he who perpetuates it is none other than the antichrist, not the personal antichrist who is to come (see 2:18), but a living embodiment of the spirit of antichrist. The heretic’s theology is not just defective, it is diabolical. The fundamental doctrinal test of the professing Christian concerns his view of the Person of Jesus. (Stott, p. 111) </vt:lpstr>
      <vt:lpstr>What does it mean to deny “that Jesus is the Christ”?  </vt:lpstr>
      <vt:lpstr>What does it mean to deny “that Jesus is the Christ”?  </vt:lpstr>
      <vt:lpstr>What does it mean to deny “that Jesus is the Christ”?  </vt:lpstr>
      <vt:lpstr>What does it mean to deny “that Jesus is the Christ”?  </vt:lpstr>
      <vt:lpstr>What does it mean to deny “that Jesus is the Christ”?  </vt:lpstr>
      <vt:lpstr>The Christ Cristo,j (christos)</vt:lpstr>
      <vt:lpstr>The Christ Cristo,j (christos)</vt:lpstr>
      <vt:lpstr>The Son of God ui`o.j tou/ qeou/ (huios tou theou)</vt:lpstr>
      <vt:lpstr>The Son of God ui`o.j tou/ qeou/ (huios tou theou)</vt:lpstr>
      <vt:lpstr>What does it mean to deny “that Jesus is the Christ”?  </vt:lpstr>
      <vt:lpstr>What does it mean to deny “that Jesus is the Christ”?  </vt:lpstr>
      <vt:lpstr>What does it mean to deny “that Jesus is the Christ”?  </vt:lpstr>
      <vt:lpstr>What does it mean to deny “that Jesus is the Christ”?  </vt:lpstr>
      <vt:lpstr>Cerinthian Gnosticism  </vt:lpstr>
      <vt:lpstr>Cerinthian Gnosticism  </vt:lpstr>
      <vt:lpstr>Cerinthian Gnosticism  </vt:lpstr>
      <vt:lpstr>Cerinthian Gnosticism  </vt:lpstr>
      <vt:lpstr>Cerinthian Gnosticism  </vt:lpstr>
      <vt:lpstr>1:5-2:28 The First Presentation of the Three Tests of FELLOWSHIP WITH GOD:  RIGHTEOUSNESS, LOVE and BELIEF in Jesus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414</cp:revision>
  <cp:lastPrinted>2021-12-13T02:06:35Z</cp:lastPrinted>
  <dcterms:created xsi:type="dcterms:W3CDTF">2021-10-27T02:35:00Z</dcterms:created>
  <dcterms:modified xsi:type="dcterms:W3CDTF">2021-12-13T02:07:26Z</dcterms:modified>
</cp:coreProperties>
</file>