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4.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notesSlides/notesSlide7.xml" ContentType="application/vnd.openxmlformats-officedocument.presentationml.notesSlide+xml"/>
  <Override PartName="/ppt/theme/themeOverride16.xml" ContentType="application/vnd.openxmlformats-officedocument.themeOverride+xml"/>
  <Override PartName="/ppt/notesSlides/notesSlide8.xml" ContentType="application/vnd.openxmlformats-officedocument.presentationml.notesSlide+xml"/>
  <Override PartName="/ppt/theme/themeOverride17.xml" ContentType="application/vnd.openxmlformats-officedocument.themeOverride+xml"/>
  <Override PartName="/ppt/notesSlides/notesSlide9.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notesSlides/notesSlide11.xml" ContentType="application/vnd.openxmlformats-officedocument.presentationml.notesSlide+xml"/>
  <Override PartName="/ppt/theme/themeOverride34.xml" ContentType="application/vnd.openxmlformats-officedocument.themeOverride+xml"/>
  <Override PartName="/ppt/theme/themeOverride35.xml" ContentType="application/vnd.openxmlformats-officedocument.themeOverride+xml"/>
  <Override PartName="/ppt/notesSlides/notesSlide12.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notesSlides/notesSlide13.xml" ContentType="application/vnd.openxmlformats-officedocument.presentationml.notesSlide+xml"/>
  <Override PartName="/ppt/theme/themeOverride38.xml" ContentType="application/vnd.openxmlformats-officedocument.themeOverride+xml"/>
  <Override PartName="/ppt/theme/themeOverride39.xml" ContentType="application/vnd.openxmlformats-officedocument.themeOverride+xml"/>
  <Override PartName="/ppt/notesSlides/notesSlide14.xml" ContentType="application/vnd.openxmlformats-officedocument.presentationml.notesSl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51"/>
  </p:notesMasterIdLst>
  <p:sldIdLst>
    <p:sldId id="4826" r:id="rId4"/>
    <p:sldId id="4823" r:id="rId5"/>
    <p:sldId id="4824" r:id="rId6"/>
    <p:sldId id="4833" r:id="rId7"/>
    <p:sldId id="4830" r:id="rId8"/>
    <p:sldId id="4831" r:id="rId9"/>
    <p:sldId id="4832" r:id="rId10"/>
    <p:sldId id="4834" r:id="rId11"/>
    <p:sldId id="4835" r:id="rId12"/>
    <p:sldId id="4836" r:id="rId13"/>
    <p:sldId id="4837" r:id="rId14"/>
    <p:sldId id="4838" r:id="rId15"/>
    <p:sldId id="4839" r:id="rId16"/>
    <p:sldId id="4840" r:id="rId17"/>
    <p:sldId id="4841" r:id="rId18"/>
    <p:sldId id="4842" r:id="rId19"/>
    <p:sldId id="4843" r:id="rId20"/>
    <p:sldId id="4844" r:id="rId21"/>
    <p:sldId id="4846" r:id="rId22"/>
    <p:sldId id="4847" r:id="rId23"/>
    <p:sldId id="4848" r:id="rId24"/>
    <p:sldId id="4849" r:id="rId25"/>
    <p:sldId id="4850" r:id="rId26"/>
    <p:sldId id="4851" r:id="rId27"/>
    <p:sldId id="4853" r:id="rId28"/>
    <p:sldId id="4854" r:id="rId29"/>
    <p:sldId id="4855" r:id="rId30"/>
    <p:sldId id="4856" r:id="rId31"/>
    <p:sldId id="4857" r:id="rId32"/>
    <p:sldId id="4858" r:id="rId33"/>
    <p:sldId id="4861" r:id="rId34"/>
    <p:sldId id="4862" r:id="rId35"/>
    <p:sldId id="4863" r:id="rId36"/>
    <p:sldId id="4864" r:id="rId37"/>
    <p:sldId id="4866" r:id="rId38"/>
    <p:sldId id="4868" r:id="rId39"/>
    <p:sldId id="4869" r:id="rId40"/>
    <p:sldId id="4870" r:id="rId41"/>
    <p:sldId id="4871" r:id="rId42"/>
    <p:sldId id="4872" r:id="rId43"/>
    <p:sldId id="4874" r:id="rId44"/>
    <p:sldId id="4875" r:id="rId45"/>
    <p:sldId id="4876" r:id="rId46"/>
    <p:sldId id="4877" r:id="rId47"/>
    <p:sldId id="4879" r:id="rId48"/>
    <p:sldId id="4880" r:id="rId49"/>
    <p:sldId id="4881" r:id="rId5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30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12/29/2021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46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67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2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81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57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4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01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88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16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88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72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54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77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5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hyperlink" Target="http://ullesthorpe.org/bible-owner/" TargetMode="External"/><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hyperlink" Target="http://www.purifiedbyfaith.com/1John/1John.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4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43.xml"/><Relationship Id="rId4" Type="http://schemas.openxmlformats.org/officeDocument/2006/relationships/hyperlink" Target="https://www.weareteachers.com/moving-beyond-classroom-discussion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252045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371114"/>
            <a:ext cx="8213902" cy="3486882"/>
          </a:xfrm>
        </p:spPr>
        <p:txBody>
          <a:bodyPr>
            <a:normAutofit/>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66"/>
                </a:solidFill>
                <a:latin typeface="Cambria" panose="02040503050406030204" pitchFamily="18" charset="0"/>
                <a:ea typeface="Cambria" panose="02040503050406030204" pitchFamily="18" charset="0"/>
              </a:rPr>
              <a:t>If you know that he is </a:t>
            </a:r>
            <a:r>
              <a:rPr lang="en-US" b="1" i="1" dirty="0">
                <a:solidFill>
                  <a:srgbClr val="FF0066"/>
                </a:solidFill>
                <a:latin typeface="Cambria" panose="02040503050406030204" pitchFamily="18" charset="0"/>
                <a:ea typeface="Cambria" panose="02040503050406030204" pitchFamily="18" charset="0"/>
              </a:rPr>
              <a:t>righteous</a:t>
            </a:r>
            <a:r>
              <a:rPr lang="en-US" i="1" dirty="0">
                <a:solidFill>
                  <a:srgbClr val="0000FF"/>
                </a:solidFill>
                <a:latin typeface="Cambria" panose="02040503050406030204" pitchFamily="18" charset="0"/>
                <a:ea typeface="Cambria" panose="02040503050406030204" pitchFamily="18" charset="0"/>
              </a:rPr>
              <a:t>, you may be sure that everyone who practices righteousness has been born of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2:29)</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136636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dirty="0"/>
              <a:t>John says if we know that He (God, the Father) is “</a:t>
            </a:r>
            <a:r>
              <a:rPr lang="en-US" altLang="en-US" i="1" dirty="0">
                <a:solidFill>
                  <a:srgbClr val="0000FF"/>
                </a:solidFill>
                <a:latin typeface="Cambria" panose="02040503050406030204" pitchFamily="18" charset="0"/>
                <a:ea typeface="Cambria" panose="02040503050406030204" pitchFamily="18" charset="0"/>
              </a:rPr>
              <a:t>righteous</a:t>
            </a:r>
            <a:r>
              <a:rPr lang="en-US" altLang="en-US" dirty="0"/>
              <a:t>”…</a:t>
            </a:r>
            <a:br>
              <a:rPr lang="en-US" altLang="en-US" dirty="0"/>
            </a:br>
            <a:endParaRPr kumimoji="0" 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37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righteous</a:t>
            </a:r>
            <a:br>
              <a:rPr lang="en-US" sz="3600" dirty="0">
                <a:ea typeface="Cambria" panose="02040503050406030204" pitchFamily="18" charset="0"/>
              </a:rPr>
            </a:br>
            <a:r>
              <a:rPr lang="en-US" altLang="en-US" sz="3600" b="1" dirty="0" err="1">
                <a:latin typeface="Bwgrkl" panose="02000400000000000000" pitchFamily="2" charset="0"/>
              </a:rPr>
              <a:t>di,kaioj</a:t>
            </a:r>
            <a:r>
              <a:rPr lang="en-US" altLang="en-US" sz="3600" b="1" dirty="0">
                <a:latin typeface="Bwgrkl" panose="02000400000000000000" pitchFamily="2" charset="0"/>
              </a:rPr>
              <a:t> </a:t>
            </a:r>
            <a:r>
              <a:rPr lang="en-US" altLang="en-US" sz="3600" i="1" dirty="0" err="1">
                <a:latin typeface="Cambria" panose="02040503050406030204" pitchFamily="18" charset="0"/>
                <a:ea typeface="Cambria" panose="02040503050406030204" pitchFamily="18" charset="0"/>
              </a:rPr>
              <a:t>dikaios</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fontScale="92500" lnSpcReduction="10000"/>
          </a:bodyPr>
          <a:lstStyle/>
          <a:p>
            <a:pPr>
              <a:lnSpc>
                <a:spcPct val="90000"/>
              </a:lnSpc>
            </a:pPr>
            <a:r>
              <a:rPr lang="en-US" altLang="en-US" dirty="0"/>
              <a:t>The term, </a:t>
            </a:r>
            <a:r>
              <a:rPr lang="en-US" altLang="en-US" i="1" dirty="0" err="1">
                <a:latin typeface="Cambria" panose="02040503050406030204" pitchFamily="18" charset="0"/>
                <a:ea typeface="Cambria" panose="02040503050406030204" pitchFamily="18" charset="0"/>
              </a:rPr>
              <a:t>dikaios</a:t>
            </a:r>
            <a:r>
              <a:rPr lang="en-US" altLang="en-US" dirty="0"/>
              <a:t>, “righteousness”, refers basically to </a:t>
            </a:r>
            <a:r>
              <a:rPr lang="en-US" altLang="en-US" b="1" i="1" dirty="0"/>
              <a:t>a standard</a:t>
            </a:r>
            <a:r>
              <a:rPr lang="en-US" altLang="en-US" dirty="0"/>
              <a:t>. </a:t>
            </a:r>
          </a:p>
          <a:p>
            <a:pPr>
              <a:lnSpc>
                <a:spcPct val="90000"/>
              </a:lnSpc>
            </a:pPr>
            <a:r>
              <a:rPr lang="en-US" altLang="en-US" dirty="0"/>
              <a:t>In Greek usage, when applied to human beings, it spoke of a person who observes: </a:t>
            </a:r>
          </a:p>
          <a:p>
            <a:pPr lvl="1">
              <a:lnSpc>
                <a:spcPct val="90000"/>
              </a:lnSpc>
            </a:pPr>
            <a:r>
              <a:rPr lang="en-US" altLang="en-US" dirty="0"/>
              <a:t>Customs</a:t>
            </a:r>
          </a:p>
          <a:p>
            <a:pPr lvl="1">
              <a:lnSpc>
                <a:spcPct val="90000"/>
              </a:lnSpc>
            </a:pPr>
            <a:r>
              <a:rPr lang="en-US" altLang="en-US" dirty="0"/>
              <a:t>Legal norms</a:t>
            </a:r>
          </a:p>
          <a:p>
            <a:pPr lvl="1">
              <a:lnSpc>
                <a:spcPct val="90000"/>
              </a:lnSpc>
            </a:pPr>
            <a:r>
              <a:rPr lang="en-US" altLang="en-US" dirty="0"/>
              <a:t>Laws</a:t>
            </a:r>
          </a:p>
          <a:p>
            <a:pPr>
              <a:lnSpc>
                <a:spcPct val="90000"/>
              </a:lnSpc>
            </a:pPr>
            <a:r>
              <a:rPr lang="en-US" altLang="en-US" dirty="0"/>
              <a:t>In the Septuagint (Greek translation of the Old Testament) </a:t>
            </a:r>
            <a:r>
              <a:rPr lang="en-US" altLang="en-US" b="1" i="1" dirty="0"/>
              <a:t>God</a:t>
            </a:r>
            <a:r>
              <a:rPr lang="en-US" altLang="en-US" dirty="0"/>
              <a:t> is often described as </a:t>
            </a:r>
            <a:r>
              <a:rPr lang="en-US" altLang="en-US" i="1" dirty="0" err="1">
                <a:latin typeface="Times New Roman" panose="02020603050405020304" pitchFamily="18" charset="0"/>
              </a:rPr>
              <a:t>dikaios</a:t>
            </a:r>
            <a:r>
              <a:rPr lang="en-US" altLang="en-US" dirty="0"/>
              <a:t>, meaning: </a:t>
            </a:r>
          </a:p>
          <a:p>
            <a:pPr lvl="1">
              <a:lnSpc>
                <a:spcPct val="90000"/>
              </a:lnSpc>
            </a:pPr>
            <a:r>
              <a:rPr lang="en-US" altLang="en-US" dirty="0"/>
              <a:t>God is infallibly consistent in the normative self-determination of His own nature.</a:t>
            </a:r>
          </a:p>
          <a:p>
            <a:pPr lvl="1">
              <a:lnSpc>
                <a:spcPct val="90000"/>
              </a:lnSpc>
            </a:pPr>
            <a:r>
              <a:rPr lang="en-US" altLang="en-US" dirty="0"/>
              <a:t>God’s actions, His declared standard of right and wrong, and His own nature are ever in perfect harmony</a:t>
            </a:r>
          </a:p>
          <a:p>
            <a:pPr lvl="1">
              <a:lnSpc>
                <a:spcPct val="90000"/>
              </a:lnSpc>
            </a:pPr>
            <a:r>
              <a:rPr lang="en-US" altLang="en-US" dirty="0"/>
              <a:t>God is always self-consistent: “He cannot deny Himself” (2Timothy 2:13).</a:t>
            </a: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p.228</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97015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603396"/>
            <a:ext cx="8213902" cy="2254600"/>
          </a:xfrm>
        </p:spPr>
        <p:txBody>
          <a:bodyPr>
            <a:normAutofit/>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If you know that he is righteous, you may be sure that everyone who </a:t>
            </a:r>
            <a:r>
              <a:rPr lang="en-US" i="1" dirty="0">
                <a:solidFill>
                  <a:srgbClr val="FF0066"/>
                </a:solidFill>
                <a:latin typeface="Cambria" panose="02040503050406030204" pitchFamily="18" charset="0"/>
                <a:ea typeface="Cambria" panose="02040503050406030204" pitchFamily="18" charset="0"/>
              </a:rPr>
              <a:t>practices righteousness </a:t>
            </a:r>
            <a:r>
              <a:rPr lang="en-US" i="1" dirty="0">
                <a:solidFill>
                  <a:srgbClr val="0000FF"/>
                </a:solidFill>
                <a:latin typeface="Cambria" panose="02040503050406030204" pitchFamily="18" charset="0"/>
                <a:ea typeface="Cambria" panose="02040503050406030204" pitchFamily="18" charset="0"/>
              </a:rPr>
              <a:t>has been born of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2:29)</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323048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defRPr/>
            </a:pPr>
            <a:r>
              <a:rPr lang="en-US" altLang="en-US" sz="2800" dirty="0"/>
              <a:t>John then compares the </a:t>
            </a:r>
            <a:r>
              <a:rPr lang="en-US" altLang="en-US" sz="2800" b="1" i="1" dirty="0"/>
              <a:t>Father</a:t>
            </a:r>
            <a:r>
              <a:rPr lang="en-US" altLang="en-US" sz="2800" dirty="0"/>
              <a:t> who “</a:t>
            </a:r>
            <a:r>
              <a:rPr lang="en-US" altLang="en-US" sz="2800" b="1" i="1" dirty="0">
                <a:solidFill>
                  <a:srgbClr val="0000FF"/>
                </a:solidFill>
                <a:latin typeface="Cambria" panose="02040503050406030204" pitchFamily="18" charset="0"/>
                <a:ea typeface="Cambria" panose="02040503050406030204" pitchFamily="18" charset="0"/>
              </a:rPr>
              <a:t>is</a:t>
            </a:r>
            <a:r>
              <a:rPr lang="en-US" altLang="en-US" sz="2800" i="1" dirty="0">
                <a:solidFill>
                  <a:srgbClr val="0000FF"/>
                </a:solidFill>
                <a:latin typeface="Cambria" panose="02040503050406030204" pitchFamily="18" charset="0"/>
                <a:ea typeface="Cambria" panose="02040503050406030204" pitchFamily="18" charset="0"/>
              </a:rPr>
              <a:t> righteous</a:t>
            </a:r>
            <a:r>
              <a:rPr lang="en-US" altLang="en-US" sz="2800" dirty="0"/>
              <a:t>” to the </a:t>
            </a:r>
            <a:r>
              <a:rPr lang="en-US" altLang="en-US" sz="2800" b="1" i="1" dirty="0"/>
              <a:t>people</a:t>
            </a:r>
            <a:r>
              <a:rPr lang="en-US" altLang="en-US" sz="2800" dirty="0"/>
              <a:t> who “</a:t>
            </a:r>
            <a:r>
              <a:rPr lang="en-US" sz="2800" b="1" i="1" dirty="0">
                <a:solidFill>
                  <a:srgbClr val="0000FF"/>
                </a:solidFill>
                <a:latin typeface="Cambria" panose="02040503050406030204" pitchFamily="18" charset="0"/>
                <a:ea typeface="Cambria" panose="02040503050406030204" pitchFamily="18" charset="0"/>
              </a:rPr>
              <a:t>practice</a:t>
            </a:r>
            <a:r>
              <a:rPr lang="en-US" sz="2800" i="1" dirty="0">
                <a:solidFill>
                  <a:srgbClr val="0000FF"/>
                </a:solidFill>
                <a:latin typeface="Cambria" panose="02040503050406030204" pitchFamily="18" charset="0"/>
                <a:ea typeface="Cambria" panose="02040503050406030204" pitchFamily="18" charset="0"/>
              </a:rPr>
              <a:t>(s) righteousness</a:t>
            </a:r>
            <a:r>
              <a:rPr lang="en-US" altLang="en-US" sz="2800" dirty="0"/>
              <a:t>”. The word translated “</a:t>
            </a:r>
            <a:r>
              <a:rPr lang="en-US" sz="2800" i="1" dirty="0">
                <a:solidFill>
                  <a:srgbClr val="0000FF"/>
                </a:solidFill>
                <a:latin typeface="Cambria" panose="02040503050406030204" pitchFamily="18" charset="0"/>
                <a:ea typeface="Cambria" panose="02040503050406030204" pitchFamily="18" charset="0"/>
              </a:rPr>
              <a:t>practices</a:t>
            </a:r>
            <a:r>
              <a:rPr lang="en-US" altLang="en-US" sz="2800" dirty="0"/>
              <a:t>” (present tense participle of </a:t>
            </a:r>
            <a:r>
              <a:rPr lang="en-US" altLang="en-US" sz="2800" i="1" dirty="0" err="1">
                <a:latin typeface="Times New Roman" panose="02020603050405020304" pitchFamily="18" charset="0"/>
              </a:rPr>
              <a:t>poieo</a:t>
            </a:r>
            <a:r>
              <a:rPr lang="en-US" altLang="en-US" sz="2800" dirty="0"/>
              <a:t>) is a tense in the Greek that indicates that he is </a:t>
            </a:r>
            <a:r>
              <a:rPr lang="en-US" altLang="en-US" sz="2800" b="1" i="1" dirty="0"/>
              <a:t>not</a:t>
            </a:r>
            <a:r>
              <a:rPr lang="en-US" altLang="en-US" sz="2800" dirty="0"/>
              <a:t> talking about </a:t>
            </a:r>
            <a:r>
              <a:rPr lang="en-US" altLang="en-US" sz="2800" b="1" i="1" dirty="0"/>
              <a:t>an occasional act </a:t>
            </a:r>
            <a:r>
              <a:rPr lang="en-US" altLang="en-US" sz="2800" dirty="0"/>
              <a:t>of righteousness, </a:t>
            </a:r>
            <a:r>
              <a:rPr lang="en-US" altLang="en-US" sz="2800" b="1" i="1" dirty="0"/>
              <a:t>but</a:t>
            </a:r>
            <a:r>
              <a:rPr lang="en-US" altLang="en-US" sz="2800" dirty="0"/>
              <a:t> rather </a:t>
            </a:r>
            <a:r>
              <a:rPr lang="en-US" altLang="en-US" sz="2800" b="1" i="1" dirty="0"/>
              <a:t>a habitual practice </a:t>
            </a:r>
            <a:r>
              <a:rPr lang="en-US" altLang="en-US" sz="2800" dirty="0"/>
              <a:t>of righteousness (Burdick, p. 228; Plummer, p. 69)</a:t>
            </a:r>
            <a:br>
              <a:rPr kumimoji="0" lang="en-US" altLang="en-US" sz="2800" b="0" i="0" u="none" strike="noStrike" kern="1200" cap="none" spc="0" normalizeH="0" baseline="0" noProof="0" dirty="0">
                <a:ln>
                  <a:noFill/>
                </a:ln>
                <a:solidFill>
                  <a:srgbClr val="000000"/>
                </a:solidFill>
                <a:effectLst/>
                <a:uLnTx/>
                <a:uFillTx/>
              </a:rPr>
            </a:b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625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736826"/>
            <a:ext cx="8213902" cy="2121169"/>
          </a:xfrm>
        </p:spPr>
        <p:txBody>
          <a:bodyPr>
            <a:normAutofit lnSpcReduction="10000"/>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If you know that he is righteous, you may be sure that everyone who practices righteousness </a:t>
            </a:r>
            <a:r>
              <a:rPr lang="en-US" i="1" dirty="0">
                <a:solidFill>
                  <a:srgbClr val="FF0066"/>
                </a:solidFill>
                <a:latin typeface="Cambria" panose="02040503050406030204" pitchFamily="18" charset="0"/>
                <a:ea typeface="Cambria" panose="02040503050406030204" pitchFamily="18" charset="0"/>
              </a:rPr>
              <a:t>has been </a:t>
            </a:r>
            <a:r>
              <a:rPr lang="en-US" b="1" i="1" dirty="0">
                <a:solidFill>
                  <a:srgbClr val="FF0066"/>
                </a:solidFill>
                <a:latin typeface="Cambria" panose="02040503050406030204" pitchFamily="18" charset="0"/>
                <a:ea typeface="Cambria" panose="02040503050406030204" pitchFamily="18" charset="0"/>
              </a:rPr>
              <a:t>born</a:t>
            </a:r>
            <a:r>
              <a:rPr lang="en-US" i="1" dirty="0">
                <a:solidFill>
                  <a:srgbClr val="FF0066"/>
                </a:solidFill>
                <a:latin typeface="Cambria" panose="02040503050406030204" pitchFamily="18" charset="0"/>
                <a:ea typeface="Cambria" panose="02040503050406030204" pitchFamily="18" charset="0"/>
              </a:rPr>
              <a:t> of him</a:t>
            </a:r>
            <a:r>
              <a:rPr lang="en-US" i="1" dirty="0">
                <a:solidFill>
                  <a:srgbClr val="0000FF"/>
                </a:solidFill>
                <a:latin typeface="Cambria" panose="02040503050406030204" pitchFamily="18" charset="0"/>
                <a:ea typeface="Cambria" panose="02040503050406030204" pitchFamily="18" charset="0"/>
              </a:rPr>
              <a:t>.</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2:29)</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099"/>
            <a:ext cx="8213902" cy="456872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defRPr/>
            </a:pPr>
            <a:r>
              <a:rPr lang="en-US" altLang="en-US" sz="2600" dirty="0"/>
              <a:t>John tells us we can be sure that the one who practices righteousness “</a:t>
            </a:r>
            <a:r>
              <a:rPr lang="en-US" altLang="en-US" sz="2600" i="1" dirty="0">
                <a:solidFill>
                  <a:srgbClr val="0000FF"/>
                </a:solidFill>
                <a:latin typeface="Cambria" panose="02040503050406030204" pitchFamily="18" charset="0"/>
                <a:ea typeface="Cambria" panose="02040503050406030204" pitchFamily="18" charset="0"/>
              </a:rPr>
              <a:t>has been </a:t>
            </a:r>
            <a:r>
              <a:rPr lang="en-US" altLang="en-US" sz="2600" b="1" i="1" dirty="0">
                <a:solidFill>
                  <a:srgbClr val="0000FF"/>
                </a:solidFill>
                <a:latin typeface="Cambria" panose="02040503050406030204" pitchFamily="18" charset="0"/>
                <a:ea typeface="Cambria" panose="02040503050406030204" pitchFamily="18" charset="0"/>
              </a:rPr>
              <a:t>born</a:t>
            </a:r>
            <a:r>
              <a:rPr lang="en-US" altLang="en-US" sz="2600" i="1" dirty="0">
                <a:solidFill>
                  <a:srgbClr val="0000FF"/>
                </a:solidFill>
                <a:latin typeface="Cambria" panose="02040503050406030204" pitchFamily="18" charset="0"/>
                <a:ea typeface="Cambria" panose="02040503050406030204" pitchFamily="18" charset="0"/>
              </a:rPr>
              <a:t> of Him</a:t>
            </a:r>
            <a:r>
              <a:rPr lang="en-US" altLang="en-US" sz="2600" dirty="0"/>
              <a:t>”. This is a reference to </a:t>
            </a:r>
            <a:r>
              <a:rPr lang="en-US" altLang="en-US" sz="2600" b="1" i="1" dirty="0"/>
              <a:t>spiritual birth</a:t>
            </a:r>
            <a:r>
              <a:rPr lang="en-US" altLang="en-US" sz="2600" dirty="0"/>
              <a:t>. The word translated “</a:t>
            </a:r>
            <a:r>
              <a:rPr lang="en-US" altLang="en-US" sz="2600" i="1" dirty="0">
                <a:solidFill>
                  <a:srgbClr val="0000FF"/>
                </a:solidFill>
                <a:latin typeface="Cambria" panose="02040503050406030204" pitchFamily="18" charset="0"/>
                <a:ea typeface="Cambria" panose="02040503050406030204" pitchFamily="18" charset="0"/>
              </a:rPr>
              <a:t>born</a:t>
            </a:r>
            <a:r>
              <a:rPr lang="en-US" altLang="en-US" sz="2600" dirty="0"/>
              <a:t>” (</a:t>
            </a:r>
            <a:r>
              <a:rPr lang="en-US" altLang="en-US" sz="2600" i="1" dirty="0" err="1">
                <a:latin typeface="Times New Roman" panose="02020603050405020304" pitchFamily="18" charset="0"/>
              </a:rPr>
              <a:t>gennao</a:t>
            </a:r>
            <a:r>
              <a:rPr lang="en-US" altLang="en-US" sz="2600" dirty="0"/>
              <a:t>) is in the </a:t>
            </a:r>
            <a:r>
              <a:rPr lang="en-US" altLang="en-US" sz="2600" b="1" i="1" dirty="0"/>
              <a:t>Greek perfect tense</a:t>
            </a:r>
            <a:r>
              <a:rPr lang="en-US" altLang="en-US" sz="2600" dirty="0"/>
              <a:t> of which indicates that their spiritual birth is an event that was </a:t>
            </a:r>
            <a:r>
              <a:rPr lang="en-US" altLang="en-US" sz="2600" b="1" i="1" dirty="0"/>
              <a:t>completed in the past</a:t>
            </a:r>
            <a:r>
              <a:rPr lang="en-US" altLang="en-US" sz="2600" dirty="0"/>
              <a:t>, but </a:t>
            </a:r>
            <a:r>
              <a:rPr lang="en-US" altLang="en-US" sz="2600" b="1" i="1" dirty="0"/>
              <a:t>with results that continue</a:t>
            </a:r>
            <a:r>
              <a:rPr lang="en-US" altLang="en-US" sz="2600" dirty="0"/>
              <a:t> to the present. In other words: </a:t>
            </a:r>
            <a:r>
              <a:rPr lang="en-US" altLang="en-US" sz="2600" i="1" dirty="0">
                <a:latin typeface="Cambria" panose="02040503050406030204" pitchFamily="18" charset="0"/>
                <a:ea typeface="Cambria" panose="02040503050406030204" pitchFamily="18" charset="0"/>
              </a:rPr>
              <a:t>The one who is making righteousness the practice of his life has been regenerated in the past, and as a result he is now a child of God who reveals the family trait of righteousness. </a:t>
            </a:r>
            <a:r>
              <a:rPr lang="en-US" altLang="en-US" sz="2600" dirty="0">
                <a:latin typeface="Calibri" panose="020F0502020204030204" pitchFamily="34" charset="0"/>
                <a:ea typeface="Cambria" panose="02040503050406030204" pitchFamily="18" charset="0"/>
                <a:cs typeface="Calibri" panose="020F0502020204030204" pitchFamily="34" charset="0"/>
              </a:rPr>
              <a:t>(Burdick p.229)</a:t>
            </a:r>
            <a:endParaRPr kumimoji="0" lang="en-US" sz="260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50470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born of him</a:t>
            </a:r>
            <a:br>
              <a:rPr lang="en-US" sz="3600" dirty="0">
                <a:ea typeface="Cambria" panose="02040503050406030204" pitchFamily="18" charset="0"/>
              </a:rPr>
            </a:br>
            <a:r>
              <a:rPr lang="en-US" altLang="en-US" sz="3600" b="1" dirty="0" err="1">
                <a:latin typeface="Bwgrkl" panose="02000400000000000000" pitchFamily="2" charset="0"/>
              </a:rPr>
              <a:t>evk</a:t>
            </a:r>
            <a:r>
              <a:rPr lang="en-US" altLang="en-US" sz="3600" b="1" dirty="0">
                <a:latin typeface="Bwgrkl" panose="02000400000000000000" pitchFamily="2" charset="0"/>
              </a:rPr>
              <a:t> </a:t>
            </a:r>
            <a:r>
              <a:rPr lang="en-US" altLang="en-US" sz="3600" b="1" dirty="0" err="1">
                <a:latin typeface="Bwgrkl" panose="02000400000000000000" pitchFamily="2" charset="0"/>
              </a:rPr>
              <a:t>auvto,j</a:t>
            </a:r>
            <a:r>
              <a:rPr lang="en-US" altLang="en-US" sz="3600" b="1" dirty="0">
                <a:latin typeface="Bwgrkl" panose="02000400000000000000" pitchFamily="2" charset="0"/>
              </a:rPr>
              <a:t> </a:t>
            </a:r>
            <a:r>
              <a:rPr lang="en-US" altLang="en-US" sz="3600" b="1" dirty="0" err="1">
                <a:latin typeface="Bwgrkl" panose="02000400000000000000" pitchFamily="2" charset="0"/>
              </a:rPr>
              <a:t>genna,w</a:t>
            </a:r>
            <a:r>
              <a:rPr lang="en-US" altLang="en-US" sz="3600" b="1" dirty="0">
                <a:latin typeface="Bwgrkl" panose="02000400000000000000" pitchFamily="2" charset="0"/>
              </a:rPr>
              <a:t> </a:t>
            </a:r>
            <a:r>
              <a:rPr lang="en-US" altLang="en-US" sz="3600" i="1" dirty="0">
                <a:latin typeface="Times New Roman" panose="02020603050405020304" pitchFamily="18" charset="0"/>
              </a:rPr>
              <a:t>ek autos </a:t>
            </a:r>
            <a:r>
              <a:rPr lang="en-US" altLang="en-US" sz="3600" i="1" dirty="0" err="1">
                <a:latin typeface="Times New Roman" panose="02020603050405020304" pitchFamily="18" charset="0"/>
              </a:rPr>
              <a:t>gennao</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lnSpcReduction="10000"/>
          </a:bodyPr>
          <a:lstStyle/>
          <a:p>
            <a:pPr>
              <a:lnSpc>
                <a:spcPct val="80000"/>
              </a:lnSpc>
            </a:pPr>
            <a:r>
              <a:rPr lang="en-US" altLang="en-US" dirty="0"/>
              <a:t>This is the </a:t>
            </a:r>
            <a:r>
              <a:rPr lang="en-US" altLang="en-US" b="1" i="1" dirty="0"/>
              <a:t>first</a:t>
            </a:r>
            <a:r>
              <a:rPr lang="en-US" altLang="en-US" dirty="0"/>
              <a:t> of </a:t>
            </a:r>
            <a:r>
              <a:rPr lang="en-US" altLang="en-US" b="1" i="1" dirty="0"/>
              <a:t>ten</a:t>
            </a:r>
            <a:r>
              <a:rPr lang="en-US" altLang="en-US" dirty="0"/>
              <a:t> uses of the verb “to give birth to” (</a:t>
            </a:r>
            <a:r>
              <a:rPr lang="en-US" altLang="en-US" i="1" dirty="0" err="1"/>
              <a:t>gennao</a:t>
            </a:r>
            <a:r>
              <a:rPr lang="en-US" altLang="en-US" dirty="0"/>
              <a:t>)  found in 1 John (2:29; 3:9 [2x]; 4:7; 5:1 [3x], 4, 18 [2x]). </a:t>
            </a:r>
          </a:p>
          <a:p>
            <a:pPr>
              <a:lnSpc>
                <a:spcPct val="80000"/>
              </a:lnSpc>
            </a:pPr>
            <a:r>
              <a:rPr lang="en-US" altLang="en-US" dirty="0"/>
              <a:t>In </a:t>
            </a:r>
            <a:r>
              <a:rPr lang="en-US" altLang="en-US" b="1" i="1" dirty="0"/>
              <a:t>every</a:t>
            </a:r>
            <a:r>
              <a:rPr lang="en-US" altLang="en-US" dirty="0"/>
              <a:t> case other than 2:29 </a:t>
            </a:r>
            <a:r>
              <a:rPr lang="en-US" altLang="en-US" b="1" i="1" dirty="0"/>
              <a:t>God</a:t>
            </a:r>
            <a:r>
              <a:rPr lang="en-US" altLang="en-US" dirty="0"/>
              <a:t> is </a:t>
            </a:r>
            <a:r>
              <a:rPr lang="en-US" altLang="en-US" b="1" i="1" dirty="0"/>
              <a:t>explicitly</a:t>
            </a:r>
            <a:r>
              <a:rPr lang="en-US" altLang="en-US" dirty="0"/>
              <a:t> mentioned as the one by whom those concerned are brought to birth. Therefore the ambiguous expression ‘</a:t>
            </a:r>
            <a:r>
              <a:rPr lang="en-US" altLang="en-US" b="1" i="1" dirty="0"/>
              <a:t>born of him</a:t>
            </a:r>
            <a:r>
              <a:rPr lang="en-US" altLang="en-US" dirty="0"/>
              <a:t>’ in 2:29 must also be interpreted to mean </a:t>
            </a:r>
            <a:r>
              <a:rPr lang="en-US" altLang="en-US" b="1" i="1" dirty="0"/>
              <a:t>born of God</a:t>
            </a:r>
            <a:r>
              <a:rPr lang="en-US" altLang="en-US" dirty="0"/>
              <a:t>.</a:t>
            </a:r>
          </a:p>
          <a:p>
            <a:pPr>
              <a:lnSpc>
                <a:spcPct val="80000"/>
              </a:lnSpc>
            </a:pPr>
            <a:r>
              <a:rPr lang="en-US" altLang="en-US" dirty="0"/>
              <a:t>For John, to be “</a:t>
            </a:r>
            <a:r>
              <a:rPr lang="en-US" altLang="en-US" b="1" i="1" dirty="0"/>
              <a:t>born of God</a:t>
            </a:r>
            <a:r>
              <a:rPr lang="en-US" altLang="en-US" dirty="0"/>
              <a:t>” was something quite distinct from natural human procreation, something that </a:t>
            </a:r>
            <a:r>
              <a:rPr lang="en-US" altLang="en-US" b="1" i="1" dirty="0"/>
              <a:t>could not be effected by human action or desire</a:t>
            </a:r>
            <a:r>
              <a:rPr lang="en-US" altLang="en-US" dirty="0"/>
              <a:t>, </a:t>
            </a:r>
            <a:r>
              <a:rPr lang="en-US" altLang="en-US" b="1" i="1" dirty="0"/>
              <a:t>but only by God Himself</a:t>
            </a:r>
            <a:r>
              <a:rPr lang="en-US" altLang="en-US" dirty="0"/>
              <a:t>:</a:t>
            </a:r>
          </a:p>
          <a:p>
            <a:pPr lvl="1">
              <a:lnSpc>
                <a:spcPct val="80000"/>
              </a:lnSpc>
            </a:pPr>
            <a:r>
              <a:rPr lang="en-US" altLang="en-US" b="1" dirty="0">
                <a:latin typeface="Times New Roman" panose="02020603050405020304" pitchFamily="18" charset="0"/>
              </a:rPr>
              <a:t>John 1:12-13 - </a:t>
            </a:r>
            <a:r>
              <a:rPr lang="en-US" altLang="en-US" i="1" dirty="0">
                <a:solidFill>
                  <a:srgbClr val="0000FF"/>
                </a:solidFill>
                <a:latin typeface="Cambria" panose="02040503050406030204" pitchFamily="18" charset="0"/>
                <a:ea typeface="Cambria" panose="02040503050406030204" pitchFamily="18" charset="0"/>
              </a:rPr>
              <a:t>Yet to all who received him, to those who believed in his name, he gave the right to become children of God-- children born </a:t>
            </a:r>
            <a:r>
              <a:rPr lang="en-US" altLang="en-US" b="1" i="1" dirty="0">
                <a:solidFill>
                  <a:srgbClr val="0000FF"/>
                </a:solidFill>
                <a:latin typeface="Cambria" panose="02040503050406030204" pitchFamily="18" charset="0"/>
                <a:ea typeface="Cambria" panose="02040503050406030204" pitchFamily="18" charset="0"/>
              </a:rPr>
              <a:t>not of natural descent, nor of human decision </a:t>
            </a:r>
            <a:r>
              <a:rPr lang="en-US" altLang="en-US" i="1" dirty="0">
                <a:solidFill>
                  <a:srgbClr val="0000FF"/>
                </a:solidFill>
                <a:latin typeface="Cambria" panose="02040503050406030204" pitchFamily="18" charset="0"/>
                <a:ea typeface="Cambria" panose="02040503050406030204" pitchFamily="18" charset="0"/>
              </a:rPr>
              <a:t>or a husband's will, </a:t>
            </a:r>
            <a:r>
              <a:rPr lang="en-US" altLang="en-US" b="1" i="1" dirty="0">
                <a:solidFill>
                  <a:srgbClr val="0000FF"/>
                </a:solidFill>
                <a:latin typeface="Cambria" panose="02040503050406030204" pitchFamily="18" charset="0"/>
                <a:ea typeface="Cambria" panose="02040503050406030204" pitchFamily="18" charset="0"/>
              </a:rPr>
              <a:t>but born of God</a:t>
            </a:r>
            <a:r>
              <a:rPr lang="en-US" altLang="en-US" i="1" dirty="0">
                <a:solidFill>
                  <a:srgbClr val="0000FF"/>
                </a:solidFill>
                <a:latin typeface="Cambria" panose="02040503050406030204" pitchFamily="18" charset="0"/>
                <a:ea typeface="Cambria" panose="02040503050406030204" pitchFamily="18" charset="0"/>
              </a:rPr>
              <a:t>. </a:t>
            </a:r>
            <a:r>
              <a:rPr lang="en-US" altLang="en-US" dirty="0">
                <a:latin typeface="Calibri" panose="020F0502020204030204" pitchFamily="34" charset="0"/>
                <a:ea typeface="Cambria" panose="02040503050406030204" pitchFamily="18" charset="0"/>
                <a:cs typeface="Calibri" panose="020F0502020204030204" pitchFamily="34" charset="0"/>
              </a:rPr>
              <a:t>(NIV)</a:t>
            </a: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pp.90-91</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1704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born of him</a:t>
            </a:r>
            <a:br>
              <a:rPr lang="en-US" sz="3600" dirty="0">
                <a:ea typeface="Cambria" panose="02040503050406030204" pitchFamily="18" charset="0"/>
              </a:rPr>
            </a:br>
            <a:r>
              <a:rPr lang="en-US" altLang="en-US" sz="3600" b="1" dirty="0" err="1">
                <a:latin typeface="Bwgrkl" panose="02000400000000000000" pitchFamily="2" charset="0"/>
              </a:rPr>
              <a:t>evk</a:t>
            </a:r>
            <a:r>
              <a:rPr lang="en-US" altLang="en-US" sz="3600" b="1" dirty="0">
                <a:latin typeface="Bwgrkl" panose="02000400000000000000" pitchFamily="2" charset="0"/>
              </a:rPr>
              <a:t> </a:t>
            </a:r>
            <a:r>
              <a:rPr lang="en-US" altLang="en-US" sz="3600" b="1" dirty="0" err="1">
                <a:latin typeface="Bwgrkl" panose="02000400000000000000" pitchFamily="2" charset="0"/>
              </a:rPr>
              <a:t>auvto,j</a:t>
            </a:r>
            <a:r>
              <a:rPr lang="en-US" altLang="en-US" sz="3600" b="1" dirty="0">
                <a:latin typeface="Bwgrkl" panose="02000400000000000000" pitchFamily="2" charset="0"/>
              </a:rPr>
              <a:t> </a:t>
            </a:r>
            <a:r>
              <a:rPr lang="en-US" altLang="en-US" sz="3600" b="1" dirty="0" err="1">
                <a:latin typeface="Bwgrkl" panose="02000400000000000000" pitchFamily="2" charset="0"/>
              </a:rPr>
              <a:t>genna,w</a:t>
            </a:r>
            <a:r>
              <a:rPr lang="en-US" altLang="en-US" sz="3600" b="1" dirty="0">
                <a:latin typeface="Bwgrkl" panose="02000400000000000000" pitchFamily="2" charset="0"/>
              </a:rPr>
              <a:t> </a:t>
            </a:r>
            <a:r>
              <a:rPr lang="en-US" altLang="en-US" sz="3600" i="1" dirty="0">
                <a:latin typeface="Times New Roman" panose="02020603050405020304" pitchFamily="18" charset="0"/>
              </a:rPr>
              <a:t>ek autos </a:t>
            </a:r>
            <a:r>
              <a:rPr lang="en-US" altLang="en-US" sz="3600" i="1" dirty="0" err="1">
                <a:latin typeface="Times New Roman" panose="02020603050405020304" pitchFamily="18" charset="0"/>
              </a:rPr>
              <a:t>gennao</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a:bodyPr>
          <a:lstStyle/>
          <a:p>
            <a:pPr>
              <a:lnSpc>
                <a:spcPct val="80000"/>
              </a:lnSpc>
            </a:pPr>
            <a:r>
              <a:rPr lang="en-US" altLang="en-US" dirty="0"/>
              <a:t>There are a number of words used in the New Testament that communicate the idea of </a:t>
            </a:r>
            <a:r>
              <a:rPr lang="en-US" altLang="en-US" b="1" i="1" dirty="0"/>
              <a:t>spiritual birth</a:t>
            </a:r>
            <a:r>
              <a:rPr lang="en-US" altLang="en-US" dirty="0"/>
              <a:t> (or, as it is sometimes called, “</a:t>
            </a:r>
            <a:r>
              <a:rPr lang="en-US" altLang="en-US" b="1" i="1" dirty="0"/>
              <a:t>regeneration</a:t>
            </a:r>
            <a:r>
              <a:rPr lang="en-US" altLang="en-US" dirty="0"/>
              <a:t>”):</a:t>
            </a:r>
          </a:p>
          <a:p>
            <a:pPr lvl="1">
              <a:lnSpc>
                <a:spcPct val="80000"/>
              </a:lnSpc>
            </a:pPr>
            <a:r>
              <a:rPr lang="en-US" altLang="en-US" b="1" i="1" dirty="0" err="1">
                <a:latin typeface="Times New Roman" panose="02020603050405020304" pitchFamily="18" charset="0"/>
              </a:rPr>
              <a:t>gennao</a:t>
            </a:r>
            <a:r>
              <a:rPr lang="en-US" altLang="en-US" dirty="0"/>
              <a:t> – “to give birth to” (John 1:13; 3:3-8; 1John 2:29; 3:9; 4:7; 5:1, 4, 18)</a:t>
            </a:r>
          </a:p>
          <a:p>
            <a:pPr lvl="1">
              <a:lnSpc>
                <a:spcPct val="80000"/>
              </a:lnSpc>
            </a:pPr>
            <a:r>
              <a:rPr lang="en-US" altLang="en-US" b="1" i="1" dirty="0" err="1">
                <a:latin typeface="Times New Roman" panose="02020603050405020304" pitchFamily="18" charset="0"/>
              </a:rPr>
              <a:t>gennao</a:t>
            </a:r>
            <a:r>
              <a:rPr lang="en-US" altLang="en-US" i="1" dirty="0">
                <a:latin typeface="Times New Roman" panose="02020603050405020304" pitchFamily="18" charset="0"/>
              </a:rPr>
              <a:t> </a:t>
            </a:r>
            <a:r>
              <a:rPr lang="en-US" altLang="en-US" dirty="0"/>
              <a:t>with</a:t>
            </a:r>
            <a:r>
              <a:rPr lang="en-US" altLang="en-US" i="1" dirty="0">
                <a:latin typeface="Times New Roman" panose="02020603050405020304" pitchFamily="18" charset="0"/>
              </a:rPr>
              <a:t> </a:t>
            </a:r>
            <a:r>
              <a:rPr lang="en-US" altLang="en-US" b="1" i="1" dirty="0" err="1">
                <a:latin typeface="Times New Roman" panose="02020603050405020304" pitchFamily="18" charset="0"/>
              </a:rPr>
              <a:t>anothen</a:t>
            </a:r>
            <a:r>
              <a:rPr lang="en-US" altLang="en-US" i="1" dirty="0">
                <a:latin typeface="Times New Roman" panose="02020603050405020304" pitchFamily="18" charset="0"/>
              </a:rPr>
              <a:t> - </a:t>
            </a:r>
            <a:r>
              <a:rPr lang="en-US" altLang="en-US" dirty="0"/>
              <a:t>“born again” - (John 3:3, 7)</a:t>
            </a:r>
          </a:p>
          <a:p>
            <a:pPr lvl="1">
              <a:lnSpc>
                <a:spcPct val="80000"/>
              </a:lnSpc>
            </a:pPr>
            <a:r>
              <a:rPr lang="en-US" altLang="en-US" b="1" i="1" dirty="0" err="1">
                <a:latin typeface="Times New Roman" panose="02020603050405020304" pitchFamily="18" charset="0"/>
              </a:rPr>
              <a:t>anagennao</a:t>
            </a:r>
            <a:r>
              <a:rPr lang="en-US" altLang="en-US" dirty="0"/>
              <a:t> - “to bring again to birth” (1 Peter 1:3, 23)</a:t>
            </a:r>
          </a:p>
          <a:p>
            <a:pPr lvl="1">
              <a:lnSpc>
                <a:spcPct val="80000"/>
              </a:lnSpc>
            </a:pPr>
            <a:r>
              <a:rPr lang="en-US" altLang="en-US" b="1" i="1" dirty="0" err="1">
                <a:latin typeface="Times New Roman" panose="02020603050405020304" pitchFamily="18" charset="0"/>
              </a:rPr>
              <a:t>suzoopoieo</a:t>
            </a:r>
            <a:r>
              <a:rPr lang="en-US" altLang="en-US" dirty="0"/>
              <a:t> – “to make alive with” (Eph. 2:5; Col. 2:13)</a:t>
            </a:r>
          </a:p>
          <a:p>
            <a:pPr lvl="1">
              <a:lnSpc>
                <a:spcPct val="80000"/>
              </a:lnSpc>
            </a:pPr>
            <a:r>
              <a:rPr lang="en-US" altLang="en-US" b="1" i="1" dirty="0" err="1">
                <a:latin typeface="Times New Roman" panose="02020603050405020304" pitchFamily="18" charset="0"/>
              </a:rPr>
              <a:t>paliggenesia</a:t>
            </a:r>
            <a:r>
              <a:rPr lang="en-US" altLang="en-US" dirty="0"/>
              <a:t> – “rebirth” (Titus 3:5)</a:t>
            </a:r>
          </a:p>
          <a:p>
            <a:pPr lvl="1">
              <a:lnSpc>
                <a:spcPct val="80000"/>
              </a:lnSpc>
            </a:pPr>
            <a:r>
              <a:rPr lang="en-US" altLang="en-US" b="1" i="1" dirty="0" err="1">
                <a:latin typeface="Times New Roman" panose="02020603050405020304" pitchFamily="18" charset="0"/>
              </a:rPr>
              <a:t>apokueo</a:t>
            </a:r>
            <a:r>
              <a:rPr lang="en-US" altLang="en-US" dirty="0"/>
              <a:t> – “to bear or bring forth” (James 1:18)</a:t>
            </a: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sz="1800" i="1" dirty="0"/>
              <a:t>New Bible Dictionary</a:t>
            </a:r>
            <a:r>
              <a:rPr lang="en-US" altLang="en-US" sz="1800" dirty="0"/>
              <a:t>, Second Edition, 1982, “Regeneration”, p.1015</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8376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born of him</a:t>
            </a:r>
            <a:br>
              <a:rPr lang="en-US" sz="3600" dirty="0">
                <a:ea typeface="Cambria" panose="02040503050406030204" pitchFamily="18" charset="0"/>
              </a:rPr>
            </a:br>
            <a:r>
              <a:rPr lang="en-US" altLang="en-US" sz="3600" b="1" dirty="0" err="1">
                <a:latin typeface="Bwgrkl" panose="02000400000000000000" pitchFamily="2" charset="0"/>
              </a:rPr>
              <a:t>evk</a:t>
            </a:r>
            <a:r>
              <a:rPr lang="en-US" altLang="en-US" sz="3600" b="1" dirty="0">
                <a:latin typeface="Bwgrkl" panose="02000400000000000000" pitchFamily="2" charset="0"/>
              </a:rPr>
              <a:t> </a:t>
            </a:r>
            <a:r>
              <a:rPr lang="en-US" altLang="en-US" sz="3600" b="1" dirty="0" err="1">
                <a:latin typeface="Bwgrkl" panose="02000400000000000000" pitchFamily="2" charset="0"/>
              </a:rPr>
              <a:t>auvto,j</a:t>
            </a:r>
            <a:r>
              <a:rPr lang="en-US" altLang="en-US" sz="3600" b="1" dirty="0">
                <a:latin typeface="Bwgrkl" panose="02000400000000000000" pitchFamily="2" charset="0"/>
              </a:rPr>
              <a:t> </a:t>
            </a:r>
            <a:r>
              <a:rPr lang="en-US" altLang="en-US" sz="3600" b="1" dirty="0" err="1">
                <a:latin typeface="Bwgrkl" panose="02000400000000000000" pitchFamily="2" charset="0"/>
              </a:rPr>
              <a:t>genna,w</a:t>
            </a:r>
            <a:r>
              <a:rPr lang="en-US" altLang="en-US" sz="3600" b="1" dirty="0">
                <a:latin typeface="Bwgrkl" panose="02000400000000000000" pitchFamily="2" charset="0"/>
              </a:rPr>
              <a:t> </a:t>
            </a:r>
            <a:r>
              <a:rPr lang="en-US" altLang="en-US" sz="3600" i="1" dirty="0">
                <a:latin typeface="Times New Roman" panose="02020603050405020304" pitchFamily="18" charset="0"/>
              </a:rPr>
              <a:t>ek autos </a:t>
            </a:r>
            <a:r>
              <a:rPr lang="en-US" altLang="en-US" sz="3600" i="1" dirty="0" err="1">
                <a:latin typeface="Times New Roman" panose="02020603050405020304" pitchFamily="18" charset="0"/>
              </a:rPr>
              <a:t>gennao</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a:bodyPr>
          <a:lstStyle/>
          <a:p>
            <a:pPr>
              <a:lnSpc>
                <a:spcPct val="80000"/>
              </a:lnSpc>
            </a:pPr>
            <a:r>
              <a:rPr lang="en-US" altLang="en-US" dirty="0"/>
              <a:t>Surveying these terms, we notice that they </a:t>
            </a:r>
            <a:r>
              <a:rPr lang="en-US" altLang="en-US" b="1" i="1" dirty="0"/>
              <a:t>all</a:t>
            </a:r>
            <a:r>
              <a:rPr lang="en-US" altLang="en-US" dirty="0"/>
              <a:t> indicate a </a:t>
            </a:r>
            <a:r>
              <a:rPr lang="en-US" altLang="en-US" b="1" i="1" dirty="0"/>
              <a:t>drastic change</a:t>
            </a:r>
            <a:r>
              <a:rPr lang="en-US" altLang="en-US" dirty="0"/>
              <a:t> which may be likened to birth, rebirth, re-creation, or even resurrection. </a:t>
            </a:r>
          </a:p>
          <a:p>
            <a:pPr>
              <a:lnSpc>
                <a:spcPct val="80000"/>
              </a:lnSpc>
            </a:pPr>
            <a:r>
              <a:rPr lang="en-US" altLang="en-US" dirty="0"/>
              <a:t>The effects of sin on human nature are considered to be so </a:t>
            </a:r>
            <a:r>
              <a:rPr lang="en-US" altLang="en-US" b="1" i="1" dirty="0"/>
              <a:t>serious</a:t>
            </a:r>
            <a:r>
              <a:rPr lang="en-US" altLang="en-US" dirty="0"/>
              <a:t> that, without </a:t>
            </a:r>
            <a:r>
              <a:rPr lang="en-US" altLang="en-US" b="1" i="1" dirty="0"/>
              <a:t>new birth</a:t>
            </a:r>
            <a:r>
              <a:rPr lang="en-US" altLang="en-US" dirty="0"/>
              <a:t>, the sinner </a:t>
            </a:r>
            <a:r>
              <a:rPr lang="en-US" altLang="en-US" b="1" i="1" dirty="0"/>
              <a:t>cannot see</a:t>
            </a:r>
            <a:r>
              <a:rPr lang="en-US" altLang="en-US" dirty="0"/>
              <a:t>, let alone enter into, the kingdom of God:</a:t>
            </a:r>
            <a:endParaRPr lang="en-US" altLang="en-US" i="1" dirty="0"/>
          </a:p>
          <a:p>
            <a:pPr lvl="1">
              <a:lnSpc>
                <a:spcPct val="80000"/>
              </a:lnSpc>
            </a:pPr>
            <a:r>
              <a:rPr lang="en-US" altLang="en-US" b="1" dirty="0">
                <a:latin typeface="+mj-lt"/>
              </a:rPr>
              <a:t>John 3:3 - </a:t>
            </a:r>
            <a:r>
              <a:rPr lang="en-US" i="1" dirty="0">
                <a:solidFill>
                  <a:srgbClr val="0000FF"/>
                </a:solidFill>
                <a:latin typeface="Cambria" panose="02040503050406030204" pitchFamily="18" charset="0"/>
                <a:ea typeface="Cambria" panose="02040503050406030204" pitchFamily="18" charset="0"/>
              </a:rPr>
              <a:t>Jesus answered him, "Truly, truly, I say to you, </a:t>
            </a:r>
            <a:r>
              <a:rPr lang="en-US" b="1" i="1" dirty="0">
                <a:solidFill>
                  <a:srgbClr val="0000FF"/>
                </a:solidFill>
                <a:latin typeface="Cambria" panose="02040503050406030204" pitchFamily="18" charset="0"/>
                <a:ea typeface="Cambria" panose="02040503050406030204" pitchFamily="18" charset="0"/>
              </a:rPr>
              <a:t>unless one is born again he cannot see the kingdom of God</a:t>
            </a:r>
            <a:r>
              <a:rPr lang="en-US" i="1" dirty="0">
                <a:solidFill>
                  <a:srgbClr val="0000FF"/>
                </a:solidFill>
                <a:latin typeface="Cambria" panose="02040503050406030204" pitchFamily="18" charset="0"/>
                <a:ea typeface="Cambria" panose="02040503050406030204" pitchFamily="18" charset="0"/>
              </a:rPr>
              <a:t>." </a:t>
            </a:r>
          </a:p>
          <a:p>
            <a:pPr lvl="1">
              <a:lnSpc>
                <a:spcPct val="80000"/>
              </a:lnSpc>
            </a:pPr>
            <a:r>
              <a:rPr lang="en-US" altLang="en-US" b="1" dirty="0">
                <a:latin typeface="+mj-lt"/>
              </a:rPr>
              <a:t>Ephesians 2:5 – </a:t>
            </a:r>
            <a:r>
              <a:rPr lang="en-US" altLang="en-US" i="1" dirty="0">
                <a:solidFill>
                  <a:srgbClr val="0000FF"/>
                </a:solidFill>
                <a:latin typeface="Cambria" panose="02040503050406030204" pitchFamily="18" charset="0"/>
                <a:ea typeface="Cambria" panose="02040503050406030204" pitchFamily="18" charset="0"/>
              </a:rPr>
              <a:t>[God,] </a:t>
            </a:r>
            <a:r>
              <a:rPr lang="en-US" i="1" dirty="0">
                <a:solidFill>
                  <a:srgbClr val="0000FF"/>
                </a:solidFill>
                <a:latin typeface="Cambria" panose="02040503050406030204" pitchFamily="18" charset="0"/>
                <a:ea typeface="Cambria" panose="02040503050406030204" pitchFamily="18" charset="0"/>
              </a:rPr>
              <a:t>even </a:t>
            </a:r>
            <a:r>
              <a:rPr lang="en-US" b="1" i="1" dirty="0">
                <a:solidFill>
                  <a:srgbClr val="0000FF"/>
                </a:solidFill>
                <a:latin typeface="Cambria" panose="02040503050406030204" pitchFamily="18" charset="0"/>
                <a:ea typeface="Cambria" panose="02040503050406030204" pitchFamily="18" charset="0"/>
              </a:rPr>
              <a:t>when we were dead in our trespasses</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made us alive</a:t>
            </a:r>
            <a:r>
              <a:rPr lang="en-US" i="1" dirty="0">
                <a:solidFill>
                  <a:srgbClr val="0000FF"/>
                </a:solidFill>
                <a:latin typeface="Cambria" panose="02040503050406030204" pitchFamily="18" charset="0"/>
                <a:ea typeface="Cambria" panose="02040503050406030204" pitchFamily="18" charset="0"/>
              </a:rPr>
              <a:t> together with Christ--by grace you have been saved– </a:t>
            </a: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sz="1800" i="1" dirty="0"/>
              <a:t>New Bible Dictionary</a:t>
            </a:r>
            <a:r>
              <a:rPr lang="en-US" altLang="en-US" sz="1800" dirty="0"/>
              <a:t>, Second Edition, 1982, “Regeneration”, p.1015</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0780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200886"/>
          </a:xfrm>
        </p:spPr>
        <p:txBody>
          <a:bodyPr vert="horz" lIns="91440" tIns="45720" rIns="91440" bIns="45720" rtlCol="0" anchor="ctr">
            <a:noAutofit/>
          </a:bodyPr>
          <a:lstStyle/>
          <a:p>
            <a:pPr>
              <a:lnSpc>
                <a:spcPct val="90000"/>
              </a:lnSpc>
            </a:pPr>
            <a:r>
              <a:rPr lang="en-US" altLang="en-US" sz="3600" dirty="0"/>
              <a:t>So what does it mean for a person to be “</a:t>
            </a:r>
            <a:r>
              <a:rPr lang="en-US" altLang="en-US" sz="3600" i="1" dirty="0">
                <a:solidFill>
                  <a:srgbClr val="0000FF"/>
                </a:solidFill>
                <a:latin typeface="Cambria" panose="02040503050406030204" pitchFamily="18" charset="0"/>
                <a:ea typeface="Cambria" panose="02040503050406030204" pitchFamily="18" charset="0"/>
              </a:rPr>
              <a:t>born of God</a:t>
            </a:r>
            <a:r>
              <a:rPr lang="en-US" altLang="en-US" sz="3600" dirty="0"/>
              <a:t>”?</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83448"/>
            <a:ext cx="8229600" cy="5305874"/>
          </a:xfrm>
        </p:spPr>
        <p:txBody>
          <a:bodyPr>
            <a:normAutofit/>
          </a:bodyPr>
          <a:lstStyle/>
          <a:p>
            <a:pPr>
              <a:lnSpc>
                <a:spcPct val="90000"/>
              </a:lnSpc>
            </a:pPr>
            <a:r>
              <a:rPr lang="en-US" altLang="en-US" sz="3200" dirty="0"/>
              <a:t>So far we have seen that being born of God:</a:t>
            </a:r>
          </a:p>
          <a:p>
            <a:pPr lvl="1">
              <a:lnSpc>
                <a:spcPct val="90000"/>
              </a:lnSpc>
            </a:pPr>
            <a:r>
              <a:rPr lang="en-US" altLang="en-US" sz="2800" dirty="0"/>
              <a:t>Happens in a </a:t>
            </a:r>
            <a:r>
              <a:rPr lang="en-US" altLang="en-US" sz="2800" b="1" i="1" dirty="0"/>
              <a:t>point of time</a:t>
            </a:r>
            <a:r>
              <a:rPr lang="en-US" altLang="en-US" sz="2800" dirty="0"/>
              <a:t>, but with </a:t>
            </a:r>
            <a:r>
              <a:rPr lang="en-US" altLang="en-US" sz="2800" b="1" i="1" dirty="0"/>
              <a:t>results</a:t>
            </a:r>
            <a:r>
              <a:rPr lang="en-US" altLang="en-US" sz="2800" dirty="0"/>
              <a:t> that </a:t>
            </a:r>
            <a:r>
              <a:rPr lang="en-US" altLang="en-US" sz="2800" b="1" i="1" dirty="0"/>
              <a:t>continue</a:t>
            </a:r>
            <a:r>
              <a:rPr lang="en-US" altLang="en-US" sz="2800" dirty="0"/>
              <a:t> afterwards</a:t>
            </a:r>
          </a:p>
          <a:p>
            <a:pPr lvl="1">
              <a:lnSpc>
                <a:spcPct val="90000"/>
              </a:lnSpc>
            </a:pPr>
            <a:r>
              <a:rPr lang="en-US" altLang="en-US" sz="2800" dirty="0"/>
              <a:t>Is something that </a:t>
            </a:r>
            <a:r>
              <a:rPr lang="en-US" altLang="en-US" sz="2800" b="1" dirty="0"/>
              <a:t>God does </a:t>
            </a:r>
            <a:r>
              <a:rPr lang="en-US" altLang="en-US" sz="2800" dirty="0"/>
              <a:t>(not man)</a:t>
            </a:r>
          </a:p>
          <a:p>
            <a:pPr lvl="1">
              <a:lnSpc>
                <a:spcPct val="90000"/>
              </a:lnSpc>
            </a:pPr>
            <a:r>
              <a:rPr lang="en-US" altLang="en-US" sz="2800" dirty="0"/>
              <a:t>Is </a:t>
            </a:r>
            <a:r>
              <a:rPr lang="en-US" altLang="en-US" sz="2800" b="1" i="1" dirty="0"/>
              <a:t>necessary because of </a:t>
            </a:r>
            <a:r>
              <a:rPr lang="en-US" altLang="en-US" sz="2800" dirty="0"/>
              <a:t>the serious effect that sin has had on our human nature</a:t>
            </a:r>
          </a:p>
          <a:p>
            <a:pPr lvl="1">
              <a:lnSpc>
                <a:spcPct val="90000"/>
              </a:lnSpc>
            </a:pPr>
            <a:r>
              <a:rPr lang="en-US" altLang="en-US" sz="2800" b="1" i="1" dirty="0"/>
              <a:t>Results</a:t>
            </a:r>
            <a:r>
              <a:rPr lang="en-US" altLang="en-US" sz="2800" dirty="0"/>
              <a:t> in a </a:t>
            </a:r>
            <a:r>
              <a:rPr lang="en-US" altLang="en-US" sz="2800" b="1" i="1" dirty="0"/>
              <a:t>radical change</a:t>
            </a:r>
            <a:r>
              <a:rPr lang="en-US" altLang="en-US" sz="2800" dirty="0"/>
              <a:t> that can be likened to new birth or resurrection</a:t>
            </a:r>
          </a:p>
          <a:p>
            <a:pPr lvl="1">
              <a:lnSpc>
                <a:spcPct val="90000"/>
              </a:lnSpc>
            </a:pPr>
            <a:r>
              <a:rPr lang="en-US" altLang="en-US" sz="2800" dirty="0"/>
              <a:t>Means that the child of God will </a:t>
            </a:r>
            <a:r>
              <a:rPr lang="en-US" altLang="en-US" sz="2800" b="1" i="1" dirty="0"/>
              <a:t>manifest characteristics</a:t>
            </a:r>
            <a:r>
              <a:rPr lang="en-US" altLang="en-US" sz="2800" dirty="0"/>
              <a:t> of his heavenly Father (such as righteousness)</a:t>
            </a:r>
          </a:p>
        </p:txBody>
      </p:sp>
    </p:spTree>
    <p:extLst>
      <p:ext uri="{BB962C8B-B14F-4D97-AF65-F5344CB8AC3E}">
        <p14:creationId xmlns:p14="http://schemas.microsoft.com/office/powerpoint/2010/main" val="4151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200886"/>
          </a:xfrm>
        </p:spPr>
        <p:txBody>
          <a:bodyPr vert="horz" lIns="91440" tIns="45720" rIns="91440" bIns="45720" rtlCol="0" anchor="ctr">
            <a:noAutofit/>
          </a:bodyPr>
          <a:lstStyle/>
          <a:p>
            <a:pPr>
              <a:lnSpc>
                <a:spcPct val="90000"/>
              </a:lnSpc>
            </a:pPr>
            <a:r>
              <a:rPr lang="en-US" altLang="en-US" sz="3600" dirty="0"/>
              <a:t>So what does it mean for a person to be “born of God”?</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83448"/>
            <a:ext cx="8229600" cy="5305874"/>
          </a:xfrm>
        </p:spPr>
        <p:txBody>
          <a:bodyPr>
            <a:normAutofit fontScale="92500" lnSpcReduction="20000"/>
          </a:bodyPr>
          <a:lstStyle/>
          <a:p>
            <a:pPr>
              <a:lnSpc>
                <a:spcPct val="90000"/>
              </a:lnSpc>
            </a:pPr>
            <a:r>
              <a:rPr lang="en-US" altLang="en-US" sz="3200" b="1" i="1" dirty="0"/>
              <a:t>Before</a:t>
            </a:r>
            <a:r>
              <a:rPr lang="en-US" altLang="en-US" sz="3200" dirty="0"/>
              <a:t> the new birth, </a:t>
            </a:r>
            <a:r>
              <a:rPr lang="en-US" altLang="en-US" sz="3200" b="1" i="1" dirty="0"/>
              <a:t>sin</a:t>
            </a:r>
            <a:r>
              <a:rPr lang="en-US" altLang="en-US" sz="3200" dirty="0"/>
              <a:t> </a:t>
            </a:r>
            <a:r>
              <a:rPr lang="en-US" altLang="en-US" sz="3200" b="1" i="1" dirty="0"/>
              <a:t>controlled</a:t>
            </a:r>
            <a:r>
              <a:rPr lang="en-US" altLang="en-US" sz="3200" dirty="0"/>
              <a:t> the man and made him a </a:t>
            </a:r>
            <a:r>
              <a:rPr lang="en-US" altLang="en-US" sz="3200" b="1" i="1" dirty="0"/>
              <a:t>rebel</a:t>
            </a:r>
            <a:r>
              <a:rPr lang="en-US" altLang="en-US" sz="3200" dirty="0"/>
              <a:t> against God. (Romans 8:8)</a:t>
            </a:r>
          </a:p>
          <a:p>
            <a:pPr>
              <a:lnSpc>
                <a:spcPct val="90000"/>
              </a:lnSpc>
            </a:pPr>
            <a:r>
              <a:rPr lang="en-US" altLang="en-US" sz="3200" b="1" i="1" dirty="0"/>
              <a:t>After</a:t>
            </a:r>
            <a:r>
              <a:rPr lang="en-US" altLang="en-US" sz="3200" dirty="0"/>
              <a:t> the new birth, </a:t>
            </a:r>
            <a:r>
              <a:rPr lang="en-US" altLang="en-US" sz="3200" b="1" i="1" dirty="0"/>
              <a:t>the Spirit controls </a:t>
            </a:r>
            <a:r>
              <a:rPr lang="en-US" altLang="en-US" sz="3200" dirty="0"/>
              <a:t>him and directs him towards God. (Romans 8:9)</a:t>
            </a:r>
          </a:p>
          <a:p>
            <a:pPr>
              <a:lnSpc>
                <a:spcPct val="90000"/>
              </a:lnSpc>
            </a:pPr>
            <a:r>
              <a:rPr lang="en-US" altLang="en-US" sz="3200" dirty="0"/>
              <a:t>The born again man is </a:t>
            </a:r>
            <a:r>
              <a:rPr lang="en-US" altLang="en-US" sz="3200" b="1" i="1" dirty="0"/>
              <a:t>not perfect</a:t>
            </a:r>
            <a:r>
              <a:rPr lang="en-US" altLang="en-US" sz="3200" dirty="0"/>
              <a:t>, he has to grow and progress (1Peter 2:2), but in every department of his personality he is directed towards God.</a:t>
            </a:r>
          </a:p>
          <a:p>
            <a:pPr>
              <a:lnSpc>
                <a:spcPct val="90000"/>
              </a:lnSpc>
            </a:pPr>
            <a:r>
              <a:rPr lang="en-US" altLang="en-US" sz="3200" i="1" dirty="0">
                <a:latin typeface="Cambria" panose="02040503050406030204" pitchFamily="18" charset="0"/>
                <a:ea typeface="Cambria" panose="02040503050406030204" pitchFamily="18" charset="0"/>
              </a:rPr>
              <a:t>We may define regeneration as a drastic act on fallen human nature by the Holy Spirit, leading to a change in the person’s whole outlook. He can now be described as a new man who seeks, finds and follows God in Christ </a:t>
            </a:r>
            <a:r>
              <a:rPr lang="en-US" altLang="en-US" sz="3200" dirty="0"/>
              <a:t>(New Bible Dictionary, p. 1015)</a:t>
            </a:r>
          </a:p>
        </p:txBody>
      </p:sp>
    </p:spTree>
    <p:extLst>
      <p:ext uri="{BB962C8B-B14F-4D97-AF65-F5344CB8AC3E}">
        <p14:creationId xmlns:p14="http://schemas.microsoft.com/office/powerpoint/2010/main" val="1342574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713280"/>
            <a:ext cx="8213902" cy="2144715"/>
          </a:xfrm>
        </p:spPr>
        <p:txBody>
          <a:bodyPr>
            <a:normAutofit/>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If you </a:t>
            </a:r>
            <a:r>
              <a:rPr lang="en-US" i="1" dirty="0">
                <a:solidFill>
                  <a:srgbClr val="FF0000"/>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that he is righteous, you may </a:t>
            </a:r>
            <a:r>
              <a:rPr lang="en-US" i="1" dirty="0">
                <a:solidFill>
                  <a:srgbClr val="FF0000"/>
                </a:solidFill>
                <a:latin typeface="Cambria" panose="02040503050406030204" pitchFamily="18" charset="0"/>
                <a:ea typeface="Cambria" panose="02040503050406030204" pitchFamily="18" charset="0"/>
              </a:rPr>
              <a:t>be sure </a:t>
            </a:r>
            <a:r>
              <a:rPr lang="en-US" i="1" dirty="0">
                <a:solidFill>
                  <a:srgbClr val="0000FF"/>
                </a:solidFill>
                <a:latin typeface="Cambria" panose="02040503050406030204" pitchFamily="18" charset="0"/>
                <a:ea typeface="Cambria" panose="02040503050406030204" pitchFamily="18" charset="0"/>
              </a:rPr>
              <a:t>that everyone who practices righteousness has been born of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2:29)</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457657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lang="en-US" altLang="en-US" sz="2800" dirty="0">
                <a:latin typeface="Calibri" panose="020F0502020204030204" pitchFamily="34" charset="0"/>
                <a:cs typeface="Calibri" panose="020F0502020204030204" pitchFamily="34" charset="0"/>
              </a:rPr>
              <a:t>In the Greek, two different words are used for “know” in this text:</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altLang="en-US" sz="2800" dirty="0">
                <a:latin typeface="Calibri" panose="020F0502020204030204" pitchFamily="34" charset="0"/>
                <a:cs typeface="Calibri" panose="020F0502020204030204" pitchFamily="34" charset="0"/>
              </a:rPr>
              <a:t>The </a:t>
            </a:r>
            <a:r>
              <a:rPr lang="en-US" altLang="en-US" sz="2800" b="1" i="1" dirty="0">
                <a:latin typeface="Calibri" panose="020F0502020204030204" pitchFamily="34" charset="0"/>
                <a:cs typeface="Calibri" panose="020F0502020204030204" pitchFamily="34" charset="0"/>
              </a:rPr>
              <a:t>first</a:t>
            </a:r>
            <a:r>
              <a:rPr lang="en-US" altLang="en-US" sz="2800" dirty="0">
                <a:latin typeface="Calibri" panose="020F0502020204030204" pitchFamily="34" charset="0"/>
                <a:cs typeface="Calibri" panose="020F0502020204030204" pitchFamily="34" charset="0"/>
              </a:rPr>
              <a:t> word translated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know</a:t>
            </a:r>
            <a:r>
              <a:rPr lang="en-US" altLang="en-US" sz="2800" dirty="0">
                <a:latin typeface="Calibri" panose="020F0502020204030204" pitchFamily="34" charset="0"/>
                <a:cs typeface="Calibri" panose="020F0502020204030204" pitchFamily="34" charset="0"/>
              </a:rPr>
              <a:t>” (</a:t>
            </a:r>
            <a:r>
              <a:rPr lang="en-US" altLang="en-US" sz="2800" i="1" dirty="0" err="1">
                <a:latin typeface="Calibri" panose="020F0502020204030204" pitchFamily="34" charset="0"/>
                <a:cs typeface="Calibri" panose="020F0502020204030204" pitchFamily="34" charset="0"/>
              </a:rPr>
              <a:t>eidete</a:t>
            </a:r>
            <a:r>
              <a:rPr lang="en-US" altLang="en-US" sz="2800" dirty="0">
                <a:latin typeface="Calibri" panose="020F0502020204030204" pitchFamily="34" charset="0"/>
                <a:cs typeface="Calibri" panose="020F0502020204030204" pitchFamily="34" charset="0"/>
              </a:rPr>
              <a:t>) means to “know as a fact”. </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altLang="en-US" sz="2800" dirty="0">
                <a:latin typeface="Calibri" panose="020F0502020204030204" pitchFamily="34" charset="0"/>
                <a:cs typeface="Calibri" panose="020F0502020204030204" pitchFamily="34" charset="0"/>
              </a:rPr>
              <a:t>The </a:t>
            </a:r>
            <a:r>
              <a:rPr lang="en-US" altLang="en-US" sz="2800" b="1" i="1" dirty="0">
                <a:latin typeface="Calibri" panose="020F0502020204030204" pitchFamily="34" charset="0"/>
                <a:cs typeface="Calibri" panose="020F0502020204030204" pitchFamily="34" charset="0"/>
              </a:rPr>
              <a:t>second</a:t>
            </a:r>
            <a:r>
              <a:rPr lang="en-US" altLang="en-US" sz="2800" dirty="0">
                <a:latin typeface="Calibri" panose="020F0502020204030204" pitchFamily="34" charset="0"/>
                <a:cs typeface="Calibri" panose="020F0502020204030204" pitchFamily="34" charset="0"/>
              </a:rPr>
              <a:t> word translated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be sure</a:t>
            </a:r>
            <a:r>
              <a:rPr lang="en-US" altLang="en-US" sz="2800" dirty="0">
                <a:latin typeface="Calibri" panose="020F0502020204030204" pitchFamily="34" charset="0"/>
                <a:cs typeface="Calibri" panose="020F0502020204030204" pitchFamily="34" charset="0"/>
              </a:rPr>
              <a:t>” (</a:t>
            </a:r>
            <a:r>
              <a:rPr lang="en-US" altLang="en-US" sz="2800" i="1" dirty="0" err="1">
                <a:latin typeface="Calibri" panose="020F0502020204030204" pitchFamily="34" charset="0"/>
                <a:cs typeface="Calibri" panose="020F0502020204030204" pitchFamily="34" charset="0"/>
              </a:rPr>
              <a:t>ginoskete</a:t>
            </a:r>
            <a:r>
              <a:rPr lang="en-US" altLang="en-US" sz="2800" dirty="0">
                <a:latin typeface="Calibri" panose="020F0502020204030204" pitchFamily="34" charset="0"/>
                <a:cs typeface="Calibri" panose="020F0502020204030204" pitchFamily="34" charset="0"/>
              </a:rPr>
              <a:t>) means to “perceive as a logical consequence.”</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altLang="en-US" sz="2800" i="1" dirty="0">
                <a:latin typeface="Calibri" panose="020F0502020204030204" pitchFamily="34" charset="0"/>
                <a:cs typeface="Calibri" panose="020F0502020204030204" pitchFamily="34" charset="0"/>
              </a:rPr>
              <a:t>If you know as fact (</a:t>
            </a:r>
            <a:r>
              <a:rPr lang="en-US" altLang="en-US" sz="2800" i="1" dirty="0" err="1">
                <a:latin typeface="Calibri" panose="020F0502020204030204" pitchFamily="34" charset="0"/>
                <a:cs typeface="Calibri" panose="020F0502020204030204" pitchFamily="34" charset="0"/>
              </a:rPr>
              <a:t>eidete</a:t>
            </a:r>
            <a:r>
              <a:rPr lang="en-US" altLang="en-US" sz="2800" i="1" dirty="0">
                <a:latin typeface="Calibri" panose="020F0502020204030204" pitchFamily="34" charset="0"/>
                <a:cs typeface="Calibri" panose="020F0502020204030204" pitchFamily="34" charset="0"/>
              </a:rPr>
              <a:t>) that God is righteous, John says, then you will perceive as a logical consequence (</a:t>
            </a:r>
            <a:r>
              <a:rPr lang="en-US" altLang="en-US" sz="2800" i="1" dirty="0" err="1">
                <a:latin typeface="Calibri" panose="020F0502020204030204" pitchFamily="34" charset="0"/>
                <a:cs typeface="Calibri" panose="020F0502020204030204" pitchFamily="34" charset="0"/>
              </a:rPr>
              <a:t>ginoskete</a:t>
            </a:r>
            <a:r>
              <a:rPr lang="en-US" altLang="en-US" sz="2800" i="1" dirty="0">
                <a:latin typeface="Calibri" panose="020F0502020204030204" pitchFamily="34" charset="0"/>
                <a:cs typeface="Calibri" panose="020F0502020204030204" pitchFamily="34" charset="0"/>
              </a:rPr>
              <a:t>) that everyone that doeth righteousness is born of him.</a:t>
            </a:r>
            <a:r>
              <a:rPr lang="en-US" altLang="en-US" sz="2800" dirty="0">
                <a:latin typeface="Calibri" panose="020F0502020204030204" pitchFamily="34" charset="0"/>
                <a:cs typeface="Calibri" panose="020F0502020204030204" pitchFamily="34" charset="0"/>
              </a:rPr>
              <a:t>  (Stott, p. 117)</a:t>
            </a:r>
            <a:br>
              <a:rPr kumimoji="0" lang="en-US" altLang="en-US" sz="2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endParaRPr kumimoji="0" lang="en-US" sz="24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3224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77516" y="0"/>
            <a:ext cx="7772400" cy="1470025"/>
          </a:xfrm>
        </p:spPr>
        <p:txBody>
          <a:bodyPr/>
          <a:lstStyle/>
          <a:p>
            <a:r>
              <a:rPr lang="en-US" altLang="en-US" sz="6600" b="1" dirty="0">
                <a:latin typeface="Calibri" panose="020F0502020204030204" pitchFamily="34" charset="0"/>
                <a:cs typeface="Calibri" panose="020F0502020204030204" pitchFamily="34" charset="0"/>
              </a:rPr>
              <a:t>1 John 2:29 – 4:6</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1311442" y="1804737"/>
            <a:ext cx="6400800" cy="1752600"/>
          </a:xfrm>
        </p:spPr>
        <p:txBody>
          <a:bodyPr/>
          <a:lstStyle/>
          <a:p>
            <a:pPr>
              <a:lnSpc>
                <a:spcPct val="80000"/>
              </a:lnSpc>
            </a:pPr>
            <a:r>
              <a:rPr lang="en-US" altLang="en-US" sz="4800" dirty="0">
                <a:latin typeface="Calibri" panose="020F0502020204030204" pitchFamily="34" charset="0"/>
                <a:cs typeface="Calibri" panose="020F0502020204030204" pitchFamily="34" charset="0"/>
              </a:rPr>
              <a:t>The </a:t>
            </a:r>
            <a:r>
              <a:rPr lang="en-US" altLang="en-US" sz="4800" b="1" i="1" dirty="0">
                <a:latin typeface="Calibri" panose="020F0502020204030204" pitchFamily="34" charset="0"/>
                <a:cs typeface="Calibri" panose="020F0502020204030204" pitchFamily="34" charset="0"/>
              </a:rPr>
              <a:t>Second</a:t>
            </a:r>
            <a:r>
              <a:rPr lang="en-US" altLang="en-US" sz="4800" dirty="0">
                <a:latin typeface="Calibri" panose="020F0502020204030204" pitchFamily="34" charset="0"/>
                <a:cs typeface="Calibri" panose="020F0502020204030204" pitchFamily="34" charset="0"/>
              </a:rPr>
              <a:t> Presentation of the Three Tests of FELLOWSHIP WITH GOD: </a:t>
            </a:r>
            <a:r>
              <a:rPr lang="en-US" altLang="en-US" sz="4800" b="1" dirty="0">
                <a:latin typeface="Calibri" panose="020F0502020204030204" pitchFamily="34" charset="0"/>
                <a:cs typeface="Calibri" panose="020F0502020204030204" pitchFamily="34" charset="0"/>
              </a:rPr>
              <a:t>RIGHTEOUSNESS</a:t>
            </a:r>
            <a:r>
              <a:rPr lang="en-US" altLang="en-US" sz="4800" dirty="0">
                <a:latin typeface="Calibri" panose="020F0502020204030204" pitchFamily="34" charset="0"/>
                <a:cs typeface="Calibri" panose="020F0502020204030204" pitchFamily="34" charset="0"/>
              </a:rPr>
              <a:t>, </a:t>
            </a:r>
            <a:r>
              <a:rPr lang="en-US" altLang="en-US" sz="4800" b="1" dirty="0">
                <a:latin typeface="Calibri" panose="020F0502020204030204" pitchFamily="34" charset="0"/>
                <a:cs typeface="Calibri" panose="020F0502020204030204" pitchFamily="34" charset="0"/>
              </a:rPr>
              <a:t>LOVE</a:t>
            </a:r>
            <a:r>
              <a:rPr lang="en-US" altLang="en-US" sz="4800" dirty="0">
                <a:latin typeface="Calibri" panose="020F0502020204030204" pitchFamily="34" charset="0"/>
                <a:cs typeface="Calibri" panose="020F0502020204030204" pitchFamily="34" charset="0"/>
              </a:rPr>
              <a:t> and </a:t>
            </a:r>
            <a:r>
              <a:rPr lang="en-US" altLang="en-US" sz="4800" b="1" dirty="0">
                <a:latin typeface="Calibri" panose="020F0502020204030204" pitchFamily="34" charset="0"/>
                <a:cs typeface="Calibri" panose="020F0502020204030204" pitchFamily="34" charset="0"/>
              </a:rPr>
              <a:t>BELIEF</a:t>
            </a:r>
            <a:r>
              <a:rPr lang="en-US" altLang="en-US" sz="4800" dirty="0">
                <a:latin typeface="Calibri" panose="020F0502020204030204" pitchFamily="34" charset="0"/>
                <a:cs typeface="Calibri" panose="020F0502020204030204" pitchFamily="34" charset="0"/>
              </a:rPr>
              <a:t> in Jesus</a:t>
            </a:r>
          </a:p>
        </p:txBody>
      </p:sp>
      <p:sp>
        <p:nvSpPr>
          <p:cNvPr id="2" name="TextBox 1">
            <a:extLst>
              <a:ext uri="{FF2B5EF4-FFF2-40B4-BE49-F238E27FC236}">
                <a16:creationId xmlns:a16="http://schemas.microsoft.com/office/drawing/2014/main" id="{CB245EA7-6D31-4CFE-9271-C48D34B55DDD}"/>
              </a:ext>
            </a:extLst>
          </p:cNvPr>
          <p:cNvSpPr txBox="1"/>
          <p:nvPr/>
        </p:nvSpPr>
        <p:spPr>
          <a:xfrm>
            <a:off x="0" y="6488668"/>
            <a:ext cx="36497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onet"/>
                <a:ea typeface="+mn-ea"/>
                <a:cs typeface="+mn-cs"/>
                <a:hlinkClick r:id="rId3"/>
              </a:rPr>
              <a:t>http://ullesthorpe.org/bible-owner/</a:t>
            </a:r>
            <a:r>
              <a:rPr kumimoji="0" lang="en-US" sz="1800" b="0" i="0" u="none" strike="noStrike" kern="1200" cap="none" spc="0" normalizeH="0" baseline="0" noProof="0" dirty="0">
                <a:ln>
                  <a:noFill/>
                </a:ln>
                <a:solidFill>
                  <a:srgbClr val="000000"/>
                </a:solidFill>
                <a:effectLst/>
                <a:uLnTx/>
                <a:uFillTx/>
                <a:latin typeface="Coronet"/>
                <a:ea typeface="+mn-ea"/>
                <a:cs typeface="+mn-cs"/>
              </a:rPr>
              <a:t> </a:t>
            </a:r>
          </a:p>
        </p:txBody>
      </p:sp>
      <p:sp>
        <p:nvSpPr>
          <p:cNvPr id="5" name="TextBox 4">
            <a:extLst>
              <a:ext uri="{FF2B5EF4-FFF2-40B4-BE49-F238E27FC236}">
                <a16:creationId xmlns:a16="http://schemas.microsoft.com/office/drawing/2014/main" id="{3F113C6B-8076-4525-BBB9-1DF757840ECE}"/>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098814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375778"/>
            <a:ext cx="8213902" cy="2482218"/>
          </a:xfrm>
        </p:spPr>
        <p:txBody>
          <a:bodyPr>
            <a:normAutofit/>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If you </a:t>
            </a:r>
            <a:r>
              <a:rPr lang="en-US" i="1" dirty="0">
                <a:solidFill>
                  <a:srgbClr val="FF0000"/>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that he is righteous, you may </a:t>
            </a:r>
            <a:r>
              <a:rPr lang="en-US" i="1" dirty="0">
                <a:solidFill>
                  <a:srgbClr val="FF0000"/>
                </a:solidFill>
                <a:latin typeface="Cambria" panose="02040503050406030204" pitchFamily="18" charset="0"/>
                <a:ea typeface="Cambria" panose="02040503050406030204" pitchFamily="18" charset="0"/>
              </a:rPr>
              <a:t>be sure </a:t>
            </a:r>
            <a:r>
              <a:rPr lang="en-US" i="1" dirty="0">
                <a:solidFill>
                  <a:srgbClr val="0000FF"/>
                </a:solidFill>
                <a:latin typeface="Cambria" panose="02040503050406030204" pitchFamily="18" charset="0"/>
                <a:ea typeface="Cambria" panose="02040503050406030204" pitchFamily="18" charset="0"/>
              </a:rPr>
              <a:t>that everyone who practices righteousness has been born of him.</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2:29)</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35876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lang="en-US" altLang="en-US" sz="2800" dirty="0"/>
              <a:t>Pulling together the grammatical analysis of this text, John is saying something like this:</a:t>
            </a:r>
            <a:br>
              <a:rPr lang="en-US" altLang="en-US" sz="2800" dirty="0"/>
            </a:br>
            <a:br>
              <a:rPr lang="en-US" altLang="en-US" sz="2800" dirty="0"/>
            </a:br>
            <a:r>
              <a:rPr lang="en-US" altLang="en-US" sz="2800" b="1" dirty="0"/>
              <a:t>1 John 2:29 -</a:t>
            </a:r>
            <a:r>
              <a:rPr lang="en-US" altLang="en-US" sz="2800" dirty="0"/>
              <a:t> If you know for a fact that all God is and does is in perfect harmony with what is right, then you will correctly conclude that every man who consistently does what is right has been born of God (Expanded Paraphrase)</a:t>
            </a:r>
            <a:endParaRPr kumimoji="0" lang="en-US" sz="24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3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rgbClr val="FFFF00"/>
                </a:solidFill>
                <a:effectLst/>
                <a:uLnTx/>
                <a:uFillTx/>
                <a:latin typeface="+mj-lt"/>
                <a:ea typeface="+mn-ea"/>
                <a:cs typeface="+mn-cs"/>
              </a:rPr>
              <a:t>“does what is </a:t>
            </a:r>
            <a:r>
              <a:rPr kumimoji="0" lang="en-US" altLang="en-US" b="1" i="1" u="none" strike="noStrike" kern="1200" cap="none" spc="0" normalizeH="0" baseline="0" noProof="0" dirty="0">
                <a:ln>
                  <a:noFill/>
                </a:ln>
                <a:solidFill>
                  <a:srgbClr val="FFFF00"/>
                </a:solidFill>
                <a:effectLst/>
                <a:uLnTx/>
                <a:uFillTx/>
                <a:latin typeface="+mj-lt"/>
                <a:ea typeface="+mn-ea"/>
                <a:cs typeface="+mn-cs"/>
              </a:rPr>
              <a:t>right</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uLnTx/>
                <a:uFillTx/>
                <a:latin typeface="+mj-lt"/>
                <a:ea typeface="+mn-ea"/>
                <a:cs typeface="+mn-cs"/>
              </a:rPr>
              <a:t> is </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1" i="1" u="none" strike="noStrike" kern="1200" cap="none" spc="0" normalizeH="0" baseline="0" noProof="0" dirty="0">
                <a:ln>
                  <a:noFill/>
                </a:ln>
                <a:solidFill>
                  <a:srgbClr val="FFFF00"/>
                </a:solidFill>
                <a:effectLst/>
                <a:uLnTx/>
                <a:uFillTx/>
                <a:latin typeface="+mj-lt"/>
                <a:ea typeface="+mn-ea"/>
                <a:cs typeface="+mn-cs"/>
              </a:rPr>
              <a:t>born</a:t>
            </a:r>
            <a:r>
              <a:rPr kumimoji="0" lang="en-US" altLang="en-US" b="0" i="1" u="none" strike="noStrike" kern="1200" cap="none" spc="0" normalizeH="0" baseline="0" noProof="0" dirty="0">
                <a:ln>
                  <a:noFill/>
                </a:ln>
                <a:solidFill>
                  <a:srgbClr val="FFFF00"/>
                </a:solidFill>
                <a:effectLst/>
                <a:uLnTx/>
                <a:uFillTx/>
                <a:latin typeface="+mj-lt"/>
                <a:ea typeface="+mn-ea"/>
                <a:cs typeface="+mn-cs"/>
              </a:rPr>
              <a:t> of Him”</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rgbClr val="FFFF00"/>
                </a:solidFill>
                <a:effectLst/>
                <a:uLnTx/>
                <a:uFillTx/>
                <a:latin typeface="+mj-lt"/>
                <a:ea typeface="+mn-ea"/>
                <a:cs typeface="+mn-cs"/>
              </a:rPr>
              <a:t>“children of God”</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Divine Sonship is utterly contrary to all sin (3:4-10a</a:t>
            </a: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3:10b-24a -</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Divine Sonship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tested by</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3:24b-4:6 - </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Divine Sonship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tested by</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BELIEF</a:t>
            </a: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in the Spirit’s Message</a:t>
            </a:r>
          </a:p>
        </p:txBody>
      </p:sp>
    </p:spTree>
    <p:extLst>
      <p:ext uri="{BB962C8B-B14F-4D97-AF65-F5344CB8AC3E}">
        <p14:creationId xmlns:p14="http://schemas.microsoft.com/office/powerpoint/2010/main" val="241257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2327205"/>
          </a:xfrm>
        </p:spPr>
        <p:txBody>
          <a:bodyPr/>
          <a:lstStyle/>
          <a:p>
            <a:r>
              <a:rPr lang="en-US" altLang="en-US" sz="5400" b="1" dirty="0">
                <a:latin typeface="Calibri" panose="020F0502020204030204" pitchFamily="34" charset="0"/>
                <a:cs typeface="Calibri" panose="020F0502020204030204" pitchFamily="34" charset="0"/>
              </a:rPr>
              <a:t>1 John 3:1-3</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The Present Status and Future Hope of the </a:t>
            </a:r>
            <a:r>
              <a:rPr lang="en-US" altLang="en-US" sz="4000" i="1" dirty="0">
                <a:latin typeface="Calibri" panose="020F0502020204030204" pitchFamily="34" charset="0"/>
                <a:cs typeface="Calibri" panose="020F0502020204030204" pitchFamily="34" charset="0"/>
              </a:rPr>
              <a:t>“Children of God”</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27207"/>
            <a:ext cx="8213902" cy="4530791"/>
          </a:xfrm>
        </p:spPr>
        <p:txBody>
          <a:bodyPr>
            <a:normAutofit lnSpcReduction="10000"/>
          </a:bodyPr>
          <a:lstStyle/>
          <a:p>
            <a:pPr algn="l" rtl="0"/>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p:txBody>
      </p:sp>
    </p:spTree>
    <p:extLst>
      <p:ext uri="{BB962C8B-B14F-4D97-AF65-F5344CB8AC3E}">
        <p14:creationId xmlns:p14="http://schemas.microsoft.com/office/powerpoint/2010/main" val="106797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3:1-3</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The </a:t>
            </a:r>
            <a:r>
              <a:rPr kumimoji="0" lang="en-US" altLang="en-US" sz="6700" b="1" i="1"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Present Status </a:t>
            </a: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and </a:t>
            </a:r>
            <a:r>
              <a:rPr kumimoji="0" lang="en-US" altLang="en-US" sz="6700" b="1" i="1"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Future Hope </a:t>
            </a: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of the “Children of God” </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2665288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1510915"/>
          </a:xfrm>
        </p:spPr>
        <p:txBody>
          <a:bodyPr anchor="t">
            <a:normAutofit/>
          </a:bodyPr>
          <a:lstStyle/>
          <a:p>
            <a:pPr algn="l"/>
            <a:r>
              <a:rPr lang="en-US" altLang="en-US" sz="3200" dirty="0"/>
              <a:t>John tells his readers that their Sonship is evidence of God’s unspeakable love for them.</a:t>
            </a:r>
            <a:endParaRPr lang="en-US" altLang="en-US" sz="3200" dirty="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6" y="2649013"/>
            <a:ext cx="8213902" cy="4208985"/>
          </a:xfrm>
        </p:spPr>
        <p:txBody>
          <a:bodyPr>
            <a:normAutofit/>
          </a:bodyPr>
          <a:lstStyle/>
          <a:p>
            <a:pPr algn="l"/>
            <a:r>
              <a:rPr lang="en-US" sz="2800" b="1" i="1" baseline="30000" dirty="0">
                <a:solidFill>
                  <a:schemeClr val="tx1"/>
                </a:solidFill>
                <a:latin typeface="Cambria" panose="02040503050406030204" pitchFamily="18" charset="0"/>
                <a:ea typeface="Cambria" panose="02040503050406030204" pitchFamily="18" charset="0"/>
              </a:rPr>
              <a:t>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See what kind of love the Father has given to us, that we should be called children of God; and so we are. The reason why the world does not know us is that it did not know him.</a:t>
            </a:r>
            <a:r>
              <a:rPr lang="en-US" sz="2800" i="1" dirty="0">
                <a:solidFill>
                  <a:srgbClr val="0000FF"/>
                </a:solidFill>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Beloved, we are God's children now, and what we will be has not yet appeared; but we know that when he appears we shall be like him, because we shall see him as he is. </a:t>
            </a:r>
            <a:r>
              <a:rPr lang="en-US" sz="2800" b="1" i="1" baseline="30000" dirty="0">
                <a:solidFill>
                  <a:schemeClr val="tx1"/>
                </a:solidFill>
                <a:latin typeface="Cambria" panose="02040503050406030204" pitchFamily="18" charset="0"/>
                <a:ea typeface="Cambria" panose="02040503050406030204" pitchFamily="18" charset="0"/>
              </a:rPr>
              <a:t>3</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everyone who thus hopes in him purifies himself as he is pure.</a:t>
            </a:r>
          </a:p>
          <a:p>
            <a:pPr algn="l"/>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a:p>
            <a:pPr algn="l"/>
            <a:endPar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endParaRPr>
          </a:p>
          <a:p>
            <a:pPr algn="l" rtl="0"/>
            <a:endParaRPr lang="en-US" alt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4667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62675"/>
            <a:ext cx="8213902" cy="4295325"/>
          </a:xfrm>
        </p:spPr>
        <p:txBody>
          <a:bodyPr>
            <a:normAutofit fontScale="92500" lnSpcReduction="20000"/>
          </a:bodyPr>
          <a:lstStyle/>
          <a:p>
            <a:pPr algn="l"/>
            <a:r>
              <a:rPr lang="en-US" sz="3200" b="1" i="1" baseline="30000" dirty="0">
                <a:solidFill>
                  <a:schemeClr val="tx1"/>
                </a:solidFill>
                <a:latin typeface="Cambria" panose="02040503050406030204" pitchFamily="18" charset="0"/>
                <a:ea typeface="Cambria" panose="02040503050406030204" pitchFamily="18" charset="0"/>
              </a:rPr>
              <a:t>1</a:t>
            </a:r>
            <a:r>
              <a:rPr lang="en-US" sz="3200" i="1" dirty="0">
                <a:solidFill>
                  <a:srgbClr val="0000FF"/>
                </a:solidFill>
                <a:latin typeface="Cambria" panose="02040503050406030204" pitchFamily="18" charset="0"/>
                <a:ea typeface="Cambria" panose="02040503050406030204" pitchFamily="18" charset="0"/>
              </a:rPr>
              <a:t> </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See what kind of love the Father has given to us, that we should be called children of God; and so we are. The reason why the world does not know us is that it did not know him. </a:t>
            </a:r>
            <a:r>
              <a:rPr lang="en-US" sz="3200" b="1" i="1" baseline="30000" dirty="0">
                <a:solidFill>
                  <a:schemeClr val="tx1"/>
                </a:solidFill>
                <a:latin typeface="Cambria" panose="02040503050406030204" pitchFamily="18" charset="0"/>
                <a:ea typeface="Cambria" panose="02040503050406030204" pitchFamily="18" charset="0"/>
              </a:rPr>
              <a:t>2</a:t>
            </a:r>
            <a:r>
              <a:rPr lang="en-US" sz="3200" i="1" dirty="0">
                <a:solidFill>
                  <a:srgbClr val="0000FF"/>
                </a:solidFill>
                <a:latin typeface="Cambria" panose="02040503050406030204" pitchFamily="18" charset="0"/>
                <a:ea typeface="Cambria" panose="02040503050406030204" pitchFamily="18" charset="0"/>
              </a:rPr>
              <a:t> </a:t>
            </a:r>
            <a:r>
              <a:rPr lang="en-US" sz="32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Beloved, we are God's children now, and what we will be has not yet appeared; but we know that when he appears we shall be like him, because we shall see him as he is. </a:t>
            </a:r>
            <a:r>
              <a:rPr lang="en-US" sz="3200" b="1" i="1" baseline="30000" dirty="0">
                <a:solidFill>
                  <a:schemeClr val="tx1"/>
                </a:solidFill>
                <a:latin typeface="Cambria" panose="02040503050406030204" pitchFamily="18" charset="0"/>
                <a:ea typeface="Cambria" panose="02040503050406030204" pitchFamily="18" charset="0"/>
              </a:rPr>
              <a:t>3</a:t>
            </a:r>
            <a:r>
              <a:rPr lang="en-US" sz="3200" i="1" dirty="0">
                <a:solidFill>
                  <a:srgbClr val="0000FF"/>
                </a:solidFill>
                <a:latin typeface="Cambria" panose="02040503050406030204" pitchFamily="18" charset="0"/>
                <a:ea typeface="Cambria" panose="02040503050406030204" pitchFamily="18" charset="0"/>
              </a:rPr>
              <a:t> </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1"/>
            <a:ext cx="8213902" cy="25195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spcBef>
                <a:spcPts val="0"/>
              </a:spcBef>
              <a:spcAft>
                <a:spcPts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John then describes:</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The </a:t>
            </a:r>
            <a:r>
              <a:rPr kumimoji="0" lang="en-US" altLang="en-US" sz="3200" b="1" i="1" u="none" strike="noStrike" kern="1200" cap="none" spc="0" normalizeH="0" baseline="0" noProof="0" dirty="0">
                <a:ln>
                  <a:noFill/>
                </a:ln>
                <a:solidFill>
                  <a:srgbClr val="000000"/>
                </a:solidFill>
                <a:effectLst/>
                <a:uLnTx/>
                <a:uFillTx/>
                <a:latin typeface="Calibri"/>
                <a:ea typeface="+mn-ea"/>
                <a:cs typeface="+mn-cs"/>
              </a:rPr>
              <a:t>future</a:t>
            </a: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 effect of Sonship – we will be like Him.</a:t>
            </a:r>
          </a:p>
        </p:txBody>
      </p:sp>
    </p:spTree>
    <p:extLst>
      <p:ext uri="{BB962C8B-B14F-4D97-AF65-F5344CB8AC3E}">
        <p14:creationId xmlns:p14="http://schemas.microsoft.com/office/powerpoint/2010/main" val="3270897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62675"/>
            <a:ext cx="8213902" cy="4295325"/>
          </a:xfrm>
        </p:spPr>
        <p:txBody>
          <a:bodyPr>
            <a:normAutofit fontScale="92500" lnSpcReduction="20000"/>
          </a:bodyPr>
          <a:lstStyle/>
          <a:p>
            <a:pPr algn="l"/>
            <a:r>
              <a:rPr lang="en-US" sz="3200" b="1" i="1" baseline="30000" dirty="0">
                <a:solidFill>
                  <a:schemeClr val="tx1"/>
                </a:solidFill>
                <a:latin typeface="Cambria" panose="02040503050406030204" pitchFamily="18" charset="0"/>
                <a:ea typeface="Cambria" panose="02040503050406030204" pitchFamily="18" charset="0"/>
              </a:rPr>
              <a:t>1</a:t>
            </a:r>
            <a:r>
              <a:rPr lang="en-US" sz="3200" i="1" dirty="0">
                <a:solidFill>
                  <a:srgbClr val="0000FF"/>
                </a:solidFill>
                <a:latin typeface="Cambria" panose="02040503050406030204" pitchFamily="18" charset="0"/>
                <a:ea typeface="Cambria" panose="02040503050406030204" pitchFamily="18" charset="0"/>
              </a:rPr>
              <a:t> </a:t>
            </a:r>
            <a:r>
              <a:rPr lang="en-US" sz="32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See what kind of love the Father has given to us, that we should be called children of God; and so we are. The reason why the world does not know us is that it did not know him. </a:t>
            </a:r>
            <a:r>
              <a:rPr lang="en-US" sz="3200" b="1" i="1" baseline="30000" dirty="0">
                <a:solidFill>
                  <a:schemeClr val="tx1"/>
                </a:solidFill>
                <a:latin typeface="Cambria" panose="02040503050406030204" pitchFamily="18" charset="0"/>
                <a:ea typeface="Cambria" panose="02040503050406030204" pitchFamily="18" charset="0"/>
              </a:rPr>
              <a:t>2</a:t>
            </a:r>
            <a:r>
              <a:rPr lang="en-US" sz="3200" i="1" dirty="0">
                <a:solidFill>
                  <a:srgbClr val="0000FF"/>
                </a:solidFill>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Beloved, we are God's children now, and what we will be has not yet appeared; but we know that when he appears we shall be like him, because we shall see him as he is. </a:t>
            </a:r>
            <a:r>
              <a:rPr lang="en-US" sz="3200" b="1" i="1" baseline="30000" dirty="0">
                <a:solidFill>
                  <a:schemeClr val="tx1"/>
                </a:solidFill>
                <a:latin typeface="Cambria" panose="02040503050406030204" pitchFamily="18" charset="0"/>
                <a:ea typeface="Cambria" panose="02040503050406030204" pitchFamily="18" charset="0"/>
              </a:rPr>
              <a:t>3</a:t>
            </a:r>
            <a:r>
              <a:rPr lang="en-US" sz="3200" i="1" dirty="0">
                <a:solidFill>
                  <a:srgbClr val="0000FF"/>
                </a:solidFill>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619411" y="1"/>
            <a:ext cx="8213902" cy="251950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spcBef>
                <a:spcPts val="0"/>
              </a:spcBef>
              <a:spcAft>
                <a:spcPts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John then describes:</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The </a:t>
            </a:r>
            <a:r>
              <a:rPr kumimoji="0" lang="en-US" altLang="en-US" sz="3200" b="1" i="1" u="none" strike="noStrike" kern="1200" cap="none" spc="0" normalizeH="0" baseline="0" noProof="0" dirty="0">
                <a:ln>
                  <a:noFill/>
                </a:ln>
                <a:solidFill>
                  <a:srgbClr val="000000"/>
                </a:solidFill>
                <a:effectLst/>
                <a:uLnTx/>
                <a:uFillTx/>
                <a:latin typeface="Calibri"/>
                <a:ea typeface="+mn-ea"/>
                <a:cs typeface="+mn-cs"/>
              </a:rPr>
              <a:t>future</a:t>
            </a: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 effect of Sonship – we will be like Him.</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The </a:t>
            </a:r>
            <a:r>
              <a:rPr kumimoji="0" lang="en-US" altLang="en-US" sz="3200" b="1" i="1" u="none" strike="noStrike" kern="1200" cap="none" spc="0" normalizeH="0" baseline="0" noProof="0" dirty="0">
                <a:ln>
                  <a:noFill/>
                </a:ln>
                <a:solidFill>
                  <a:srgbClr val="000000"/>
                </a:solidFill>
                <a:effectLst/>
                <a:uLnTx/>
                <a:uFillTx/>
                <a:latin typeface="Calibri"/>
                <a:ea typeface="+mn-ea"/>
                <a:cs typeface="+mn-cs"/>
              </a:rPr>
              <a:t>present</a:t>
            </a:r>
            <a:r>
              <a:rPr kumimoji="0" lang="en-US" altLang="en-US" sz="3200" b="0" i="0" u="none" strike="noStrike" kern="1200" cap="none" spc="0" normalizeH="0" baseline="0" noProof="0" dirty="0">
                <a:ln>
                  <a:noFill/>
                </a:ln>
                <a:solidFill>
                  <a:srgbClr val="000000"/>
                </a:solidFill>
                <a:effectLst/>
                <a:uLnTx/>
                <a:uFillTx/>
                <a:latin typeface="Calibri"/>
                <a:ea typeface="+mn-ea"/>
                <a:cs typeface="+mn-cs"/>
              </a:rPr>
              <a:t> effect of Sonship: self-purification</a:t>
            </a:r>
          </a:p>
        </p:txBody>
      </p:sp>
    </p:spTree>
    <p:extLst>
      <p:ext uri="{BB962C8B-B14F-4D97-AF65-F5344CB8AC3E}">
        <p14:creationId xmlns:p14="http://schemas.microsoft.com/office/powerpoint/2010/main" val="1277257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58603"/>
            <a:ext cx="8213902" cy="4499393"/>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See what kind of love the Father has given to us</a:t>
            </a:r>
            <a:r>
              <a:rPr lang="en-US" i="1" dirty="0">
                <a:solidFill>
                  <a:srgbClr val="0000FF"/>
                </a:solidFill>
                <a:latin typeface="Cambria" panose="02040503050406030204" pitchFamily="18" charset="0"/>
                <a:ea typeface="Cambria" panose="02040503050406030204" pitchFamily="18" charset="0"/>
              </a:rPr>
              <a:t>,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160968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dirty="0"/>
              <a:t>John opens with an expression of </a:t>
            </a:r>
            <a:r>
              <a:rPr lang="en-US" altLang="en-US" b="1" i="1" dirty="0"/>
              <a:t>utter amazement</a:t>
            </a:r>
            <a:r>
              <a:rPr lang="en-US" altLang="en-US" dirty="0"/>
              <a:t> at the kind of love God has lavished on us.</a:t>
            </a:r>
            <a:br>
              <a:rPr lang="en-US" altLang="en-US" dirty="0"/>
            </a:b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36077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77045"/>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Love </a:t>
            </a:r>
            <a:r>
              <a:rPr lang="en-US" altLang="en-US" sz="3600" b="1" dirty="0" err="1">
                <a:latin typeface="Bwgrkl" panose="02000400000000000000" pitchFamily="2" charset="0"/>
              </a:rPr>
              <a:t>avga,ph</a:t>
            </a:r>
            <a:r>
              <a:rPr lang="en-US" altLang="en-US" sz="3600" b="1" dirty="0">
                <a:latin typeface="Bwgrkl" panose="02000400000000000000" pitchFamily="2" charset="0"/>
              </a:rPr>
              <a:t> </a:t>
            </a:r>
            <a:r>
              <a:rPr lang="en-US" altLang="en-US" sz="3600" i="1" dirty="0">
                <a:latin typeface="Cambria" panose="02040503050406030204" pitchFamily="18" charset="0"/>
                <a:ea typeface="Cambria" panose="02040503050406030204" pitchFamily="18" charset="0"/>
              </a:rPr>
              <a:t>agape</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98555"/>
            <a:ext cx="8229600" cy="6086842"/>
          </a:xfrm>
        </p:spPr>
        <p:txBody>
          <a:bodyPr>
            <a:normAutofit lnSpcReduction="10000"/>
          </a:bodyPr>
          <a:lstStyle/>
          <a:p>
            <a:pPr>
              <a:lnSpc>
                <a:spcPct val="90000"/>
              </a:lnSpc>
            </a:pPr>
            <a:r>
              <a:rPr lang="en-US" altLang="en-US" sz="3200" b="1" dirty="0"/>
              <a:t>Friberg Lexicon:</a:t>
            </a:r>
          </a:p>
          <a:p>
            <a:pPr lvl="1">
              <a:lnSpc>
                <a:spcPct val="90000"/>
              </a:lnSpc>
            </a:pPr>
            <a:r>
              <a:rPr lang="en-US" altLang="en-US" sz="2800" dirty="0"/>
              <a:t>An attitude of appreciation resulting from a conscious evaluation and choice, used of divine and human love</a:t>
            </a:r>
          </a:p>
          <a:p>
            <a:pPr>
              <a:lnSpc>
                <a:spcPct val="90000"/>
              </a:lnSpc>
            </a:pPr>
            <a:r>
              <a:rPr lang="en-US" altLang="en-US" sz="3200" b="1" dirty="0"/>
              <a:t>Burdick (p. 229):</a:t>
            </a:r>
          </a:p>
          <a:p>
            <a:pPr lvl="1">
              <a:lnSpc>
                <a:spcPct val="90000"/>
              </a:lnSpc>
            </a:pPr>
            <a:r>
              <a:rPr lang="en-US" altLang="en-US" sz="2800" dirty="0"/>
              <a:t>A term that describes the attitude of God towards sinful man. </a:t>
            </a:r>
          </a:p>
          <a:p>
            <a:pPr lvl="1">
              <a:lnSpc>
                <a:spcPct val="90000"/>
              </a:lnSpc>
            </a:pPr>
            <a:r>
              <a:rPr lang="en-US" altLang="en-US" sz="2800" dirty="0"/>
              <a:t>It is not a strongly emotional word. Instead it describes an </a:t>
            </a:r>
            <a:r>
              <a:rPr lang="en-US" altLang="en-US" sz="2800" b="1" i="1" dirty="0"/>
              <a:t>attitude</a:t>
            </a:r>
            <a:r>
              <a:rPr lang="en-US" altLang="en-US" sz="2800" dirty="0"/>
              <a:t> in which the </a:t>
            </a:r>
            <a:r>
              <a:rPr lang="en-US" altLang="en-US" sz="2800" b="1" i="1" dirty="0"/>
              <a:t>intellect</a:t>
            </a:r>
            <a:r>
              <a:rPr lang="en-US" altLang="en-US" sz="2800" dirty="0"/>
              <a:t> and the </a:t>
            </a:r>
            <a:r>
              <a:rPr lang="en-US" altLang="en-US" sz="2800" b="1" i="1" dirty="0"/>
              <a:t>will</a:t>
            </a:r>
            <a:r>
              <a:rPr lang="en-US" altLang="en-US" sz="2800" dirty="0"/>
              <a:t> are predominant. </a:t>
            </a:r>
          </a:p>
          <a:p>
            <a:pPr lvl="1">
              <a:lnSpc>
                <a:spcPct val="90000"/>
              </a:lnSpc>
            </a:pPr>
            <a:r>
              <a:rPr lang="en-US" altLang="en-US" sz="2800" dirty="0"/>
              <a:t>God loves the sinner </a:t>
            </a:r>
            <a:r>
              <a:rPr lang="en-US" altLang="en-US" sz="2800" b="1" i="1" dirty="0"/>
              <a:t>not</a:t>
            </a:r>
            <a:r>
              <a:rPr lang="en-US" altLang="en-US" sz="2800" dirty="0"/>
              <a:t> because He is drawn to him by his lovableness, but because, </a:t>
            </a:r>
            <a:r>
              <a:rPr lang="en-US" altLang="en-US" sz="2800" b="1" i="1" dirty="0"/>
              <a:t>in spite of </a:t>
            </a:r>
            <a:r>
              <a:rPr lang="en-US" altLang="en-US" sz="2800" dirty="0"/>
              <a:t>man’s </a:t>
            </a:r>
            <a:r>
              <a:rPr lang="en-US" altLang="en-US" sz="2800" b="1" i="1" dirty="0"/>
              <a:t>unloveliness</a:t>
            </a:r>
            <a:r>
              <a:rPr lang="en-US" altLang="en-US" sz="2800" dirty="0"/>
              <a:t>, God sets His mind and will on seeking man’s highest good </a:t>
            </a:r>
          </a:p>
          <a:p>
            <a:pPr lvl="2">
              <a:lnSpc>
                <a:spcPct val="90000"/>
              </a:lnSpc>
            </a:pPr>
            <a:r>
              <a:rPr lang="en-US" altLang="en-US" sz="2400" b="1" dirty="0">
                <a:latin typeface="Calibri" panose="020F0502020204030204" pitchFamily="34" charset="0"/>
                <a:cs typeface="Calibri" panose="020F0502020204030204" pitchFamily="34" charset="0"/>
              </a:rPr>
              <a:t>Romans 5:8 - </a:t>
            </a:r>
            <a:r>
              <a:rPr lang="en-US" altLang="en-US" sz="2400" i="1" dirty="0">
                <a:solidFill>
                  <a:srgbClr val="0000FF"/>
                </a:solidFill>
                <a:latin typeface="Cambria" panose="02040503050406030204" pitchFamily="18" charset="0"/>
                <a:ea typeface="Cambria" panose="02040503050406030204" pitchFamily="18" charset="0"/>
              </a:rPr>
              <a:t>but God shows his </a:t>
            </a:r>
            <a:r>
              <a:rPr lang="en-US" altLang="en-US" sz="2400" b="1" i="1" dirty="0">
                <a:solidFill>
                  <a:srgbClr val="0000FF"/>
                </a:solidFill>
                <a:latin typeface="Cambria" panose="02040503050406030204" pitchFamily="18" charset="0"/>
                <a:ea typeface="Cambria" panose="02040503050406030204" pitchFamily="18" charset="0"/>
              </a:rPr>
              <a:t>love</a:t>
            </a:r>
            <a:r>
              <a:rPr lang="en-US" altLang="en-US" sz="2400" i="1" dirty="0">
                <a:solidFill>
                  <a:srgbClr val="0000FF"/>
                </a:solidFill>
                <a:latin typeface="Cambria" panose="02040503050406030204" pitchFamily="18" charset="0"/>
                <a:ea typeface="Cambria" panose="02040503050406030204" pitchFamily="18" charset="0"/>
              </a:rPr>
              <a:t> for us in that </a:t>
            </a:r>
            <a:r>
              <a:rPr lang="en-US" altLang="en-US" sz="2400" b="1" i="1" dirty="0">
                <a:solidFill>
                  <a:srgbClr val="0000FF"/>
                </a:solidFill>
                <a:latin typeface="Cambria" panose="02040503050406030204" pitchFamily="18" charset="0"/>
                <a:ea typeface="Cambria" panose="02040503050406030204" pitchFamily="18" charset="0"/>
              </a:rPr>
              <a:t>while we were still sinners</a:t>
            </a:r>
            <a:r>
              <a:rPr lang="en-US" altLang="en-US" sz="2400" i="1" dirty="0">
                <a:solidFill>
                  <a:srgbClr val="0000FF"/>
                </a:solidFill>
                <a:latin typeface="Cambria" panose="02040503050406030204" pitchFamily="18" charset="0"/>
                <a:ea typeface="Cambria" panose="02040503050406030204" pitchFamily="18" charset="0"/>
              </a:rPr>
              <a:t>, Christ died for us. </a:t>
            </a:r>
            <a:endParaRPr lang="en-US" altLang="en-US" sz="2400"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4072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58603"/>
            <a:ext cx="8213902" cy="4499393"/>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a:t>
            </a:r>
            <a:r>
              <a:rPr lang="en-US" i="1" dirty="0">
                <a:solidFill>
                  <a:srgbClr val="FF0000"/>
                </a:solidFill>
                <a:latin typeface="Cambria" panose="02040503050406030204" pitchFamily="18" charset="0"/>
                <a:ea typeface="Cambria" panose="02040503050406030204" pitchFamily="18" charset="0"/>
              </a:rPr>
              <a:t>that we should be called children of God</a:t>
            </a:r>
            <a:r>
              <a:rPr lang="en-US" i="1" dirty="0">
                <a:solidFill>
                  <a:srgbClr val="0000FF"/>
                </a:solidFill>
                <a:latin typeface="Cambria" panose="02040503050406030204" pitchFamily="18" charset="0"/>
                <a:ea typeface="Cambria" panose="02040503050406030204" pitchFamily="18" charset="0"/>
              </a:rPr>
              <a:t>;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160968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dirty="0"/>
              <a:t>The expression of God’s love that John has in mind is this: </a:t>
            </a:r>
            <a:r>
              <a:rPr lang="en-US" altLang="en-US" i="1" dirty="0">
                <a:solidFill>
                  <a:srgbClr val="0000FF"/>
                </a:solidFill>
                <a:latin typeface="Cambria" panose="02040503050406030204" pitchFamily="18" charset="0"/>
                <a:ea typeface="Cambria" panose="02040503050406030204" pitchFamily="18" charset="0"/>
              </a:rPr>
              <a:t>that we should be called children of God.</a:t>
            </a:r>
            <a:br>
              <a:rPr lang="en-US" altLang="en-US" dirty="0"/>
            </a:b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5777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354947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58603"/>
            <a:ext cx="8213902" cy="4499393"/>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a:t>
            </a:r>
            <a:r>
              <a:rPr lang="en-US" b="1" i="1" dirty="0">
                <a:solidFill>
                  <a:srgbClr val="FF0000"/>
                </a:solidFill>
                <a:latin typeface="Cambria" panose="02040503050406030204" pitchFamily="18" charset="0"/>
                <a:ea typeface="Cambria" panose="02040503050406030204" pitchFamily="18" charset="0"/>
              </a:rPr>
              <a:t>called</a:t>
            </a:r>
            <a:r>
              <a:rPr lang="en-US" i="1" dirty="0">
                <a:solidFill>
                  <a:srgbClr val="FF0000"/>
                </a:solidFill>
                <a:latin typeface="Cambria" panose="02040503050406030204" pitchFamily="18" charset="0"/>
                <a:ea typeface="Cambria" panose="02040503050406030204" pitchFamily="18" charset="0"/>
              </a:rPr>
              <a:t> children of God; and so we </a:t>
            </a:r>
            <a:r>
              <a:rPr lang="en-US" b="1" i="1" dirty="0">
                <a:solidFill>
                  <a:srgbClr val="FF0000"/>
                </a:solidFill>
                <a:latin typeface="Cambria" panose="02040503050406030204" pitchFamily="18" charset="0"/>
                <a:ea typeface="Cambria" panose="02040503050406030204" pitchFamily="18" charset="0"/>
              </a:rPr>
              <a:t>are</a:t>
            </a:r>
            <a:r>
              <a:rPr lang="en-US" i="1" dirty="0">
                <a:solidFill>
                  <a:srgbClr val="FF0000"/>
                </a:solidFill>
                <a:latin typeface="Cambria" panose="02040503050406030204" pitchFamily="18" charset="0"/>
                <a:ea typeface="Cambria" panose="02040503050406030204" pitchFamily="18" charset="0"/>
              </a:rPr>
              <a:t>.</a:t>
            </a:r>
            <a:r>
              <a:rPr lang="en-US" i="1" dirty="0">
                <a:solidFill>
                  <a:srgbClr val="0000FF"/>
                </a:solidFill>
                <a:latin typeface="Cambria" panose="02040503050406030204" pitchFamily="18" charset="0"/>
                <a:ea typeface="Cambria" panose="02040503050406030204" pitchFamily="18" charset="0"/>
              </a:rPr>
              <a:t>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160968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i="1" dirty="0">
                <a:latin typeface="Cambria" panose="02040503050406030204" pitchFamily="18" charset="0"/>
                <a:ea typeface="Cambria" panose="02040503050406030204" pitchFamily="18" charset="0"/>
              </a:rPr>
              <a:t>Not only are believers </a:t>
            </a:r>
            <a:r>
              <a:rPr lang="en-US" altLang="en-US" b="1" i="1" dirty="0">
                <a:latin typeface="Cambria" panose="02040503050406030204" pitchFamily="18" charset="0"/>
                <a:ea typeface="Cambria" panose="02040503050406030204" pitchFamily="18" charset="0"/>
              </a:rPr>
              <a:t>called</a:t>
            </a:r>
            <a:r>
              <a:rPr lang="en-US" altLang="en-US" i="1" dirty="0">
                <a:latin typeface="Cambria" panose="02040503050406030204" pitchFamily="18" charset="0"/>
                <a:ea typeface="Cambria" panose="02040503050406030204" pitchFamily="18" charset="0"/>
              </a:rPr>
              <a:t> God’s children, they actually </a:t>
            </a:r>
            <a:r>
              <a:rPr lang="en-US" altLang="en-US" b="1" i="1" dirty="0">
                <a:latin typeface="Cambria" panose="02040503050406030204" pitchFamily="18" charset="0"/>
                <a:ea typeface="Cambria" panose="02040503050406030204" pitchFamily="18" charset="0"/>
              </a:rPr>
              <a:t>are</a:t>
            </a:r>
            <a:r>
              <a:rPr lang="en-US" altLang="en-US" i="1" dirty="0">
                <a:latin typeface="Cambria" panose="02040503050406030204" pitchFamily="18" charset="0"/>
                <a:ea typeface="Cambria" panose="02040503050406030204" pitchFamily="18" charset="0"/>
              </a:rPr>
              <a:t> His children. </a:t>
            </a:r>
            <a:r>
              <a:rPr lang="en-US" altLang="en-US" dirty="0">
                <a:latin typeface="Calibri" panose="020F0502020204030204" pitchFamily="34" charset="0"/>
                <a:cs typeface="Calibri" panose="020F0502020204030204" pitchFamily="34" charset="0"/>
              </a:rPr>
              <a:t>(Burdick, p. 231)</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5672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147420"/>
            <a:ext cx="8213902" cy="3710575"/>
          </a:xfrm>
        </p:spPr>
        <p:txBody>
          <a:bodyPr>
            <a:normAutofit fontScale="850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a:t>
            </a:r>
            <a:r>
              <a:rPr lang="en-US" i="1" dirty="0">
                <a:solidFill>
                  <a:srgbClr val="FF0000"/>
                </a:solidFill>
                <a:latin typeface="Cambria" panose="02040503050406030204" pitchFamily="18" charset="0"/>
                <a:ea typeface="Cambria" panose="02040503050406030204" pitchFamily="18" charset="0"/>
              </a:rPr>
              <a:t>The reason why the </a:t>
            </a:r>
            <a:r>
              <a:rPr lang="en-US" b="1" i="1" dirty="0">
                <a:solidFill>
                  <a:srgbClr val="FF0000"/>
                </a:solidFill>
                <a:latin typeface="Cambria" panose="02040503050406030204" pitchFamily="18" charset="0"/>
                <a:ea typeface="Cambria" panose="02040503050406030204" pitchFamily="18" charset="0"/>
              </a:rPr>
              <a:t>world</a:t>
            </a:r>
            <a:r>
              <a:rPr lang="en-US" i="1" dirty="0">
                <a:solidFill>
                  <a:srgbClr val="FF0000"/>
                </a:solidFill>
                <a:latin typeface="Cambria" panose="02040503050406030204" pitchFamily="18" charset="0"/>
                <a:ea typeface="Cambria" panose="02040503050406030204" pitchFamily="18" charset="0"/>
              </a:rPr>
              <a:t> does not know us</a:t>
            </a:r>
            <a:r>
              <a:rPr lang="en-US" i="1" dirty="0">
                <a:solidFill>
                  <a:srgbClr val="0000FF"/>
                </a:solidFill>
                <a:latin typeface="Cambria" panose="02040503050406030204" pitchFamily="18" charset="0"/>
                <a:ea typeface="Cambria" panose="02040503050406030204" pitchFamily="18" charset="0"/>
              </a:rPr>
              <a:t>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77837"/>
            <a:ext cx="8213902" cy="317161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defRPr/>
            </a:pPr>
            <a:r>
              <a:rPr lang="en-US" sz="2800" i="1" dirty="0">
                <a:solidFill>
                  <a:srgbClr val="0000FF"/>
                </a:solidFill>
                <a:latin typeface="Cambria" panose="02040503050406030204" pitchFamily="18" charset="0"/>
                <a:ea typeface="Cambria" panose="02040503050406030204" pitchFamily="18" charset="0"/>
              </a:rPr>
              <a:t>The reason why the </a:t>
            </a:r>
            <a:r>
              <a:rPr lang="en-US" sz="2800" b="1" i="1" dirty="0">
                <a:solidFill>
                  <a:srgbClr val="0000FF"/>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 does not know us…</a:t>
            </a:r>
            <a:endParaRPr kumimoji="0" 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600" i="1" dirty="0">
                <a:latin typeface="Cambria" panose="02040503050406030204" pitchFamily="18" charset="0"/>
                <a:ea typeface="Cambria" panose="02040503050406030204" pitchFamily="18" charset="0"/>
              </a:rPr>
              <a:t>The word </a:t>
            </a:r>
            <a:r>
              <a:rPr lang="en-US" sz="2600" b="1" i="1" dirty="0">
                <a:latin typeface="Cambria" panose="02040503050406030204" pitchFamily="18" charset="0"/>
                <a:ea typeface="Cambria" panose="02040503050406030204" pitchFamily="18" charset="0"/>
              </a:rPr>
              <a:t>world</a:t>
            </a:r>
            <a:r>
              <a:rPr lang="en-US" sz="2600" i="1" dirty="0">
                <a:latin typeface="Cambria" panose="02040503050406030204" pitchFamily="18" charset="0"/>
                <a:ea typeface="Cambria" panose="02040503050406030204" pitchFamily="18" charset="0"/>
              </a:rPr>
              <a:t> occurs 23 times in 1 John, and its meaning varies according to the </a:t>
            </a:r>
            <a:r>
              <a:rPr lang="en-US" sz="2600" b="1" i="1" dirty="0">
                <a:latin typeface="Cambria" panose="02040503050406030204" pitchFamily="18" charset="0"/>
                <a:ea typeface="Cambria" panose="02040503050406030204" pitchFamily="18" charset="0"/>
              </a:rPr>
              <a:t>context</a:t>
            </a:r>
            <a:r>
              <a:rPr lang="en-US" sz="2600" i="1" dirty="0">
                <a:latin typeface="Cambria" panose="02040503050406030204" pitchFamily="18" charset="0"/>
                <a:ea typeface="Cambria" panose="02040503050406030204" pitchFamily="18" charset="0"/>
              </a:rPr>
              <a:t>. Here as in a number of other places, it denotes the </a:t>
            </a:r>
            <a:r>
              <a:rPr lang="en-US" sz="2600" b="1" i="1" dirty="0">
                <a:latin typeface="Cambria" panose="02040503050406030204" pitchFamily="18" charset="0"/>
                <a:ea typeface="Cambria" panose="02040503050406030204" pitchFamily="18" charset="0"/>
              </a:rPr>
              <a:t>unbelieving world</a:t>
            </a:r>
            <a:r>
              <a:rPr lang="en-US" sz="2600" i="1" dirty="0">
                <a:latin typeface="Cambria" panose="02040503050406030204" pitchFamily="18" charset="0"/>
                <a:ea typeface="Cambria" panose="02040503050406030204" pitchFamily="18" charset="0"/>
              </a:rPr>
              <a:t>. </a:t>
            </a:r>
            <a:r>
              <a:rPr lang="en-US" sz="2600" dirty="0">
                <a:latin typeface="Calibri" panose="020F0502020204030204" pitchFamily="34" charset="0"/>
                <a:ea typeface="Cambria" panose="02040503050406030204" pitchFamily="18" charset="0"/>
                <a:cs typeface="Calibri" panose="020F0502020204030204" pitchFamily="34" charset="0"/>
              </a:rPr>
              <a:t>(Kruse, p. 115) </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600" i="1" dirty="0">
                <a:latin typeface="Cambria" panose="02040503050406030204" pitchFamily="18" charset="0"/>
                <a:ea typeface="Cambria" panose="02040503050406030204" pitchFamily="18" charset="0"/>
              </a:rPr>
              <a:t>“World” here must depict the unregenerate people who belong to the </a:t>
            </a:r>
            <a:r>
              <a:rPr lang="en-US" sz="2600" b="1" i="1" dirty="0">
                <a:latin typeface="Cambria" panose="02040503050406030204" pitchFamily="18" charset="0"/>
                <a:ea typeface="Cambria" panose="02040503050406030204" pitchFamily="18" charset="0"/>
              </a:rPr>
              <a:t>evil world system</a:t>
            </a:r>
            <a:r>
              <a:rPr lang="en-US" sz="2600" i="1" dirty="0">
                <a:latin typeface="Cambria" panose="02040503050406030204" pitchFamily="18" charset="0"/>
                <a:ea typeface="Cambria" panose="02040503050406030204" pitchFamily="18" charset="0"/>
              </a:rPr>
              <a:t> </a:t>
            </a:r>
            <a:r>
              <a:rPr lang="en-US" sz="2600" dirty="0">
                <a:latin typeface="Calibri" panose="020F0502020204030204" pitchFamily="34" charset="0"/>
                <a:ea typeface="Cambria" panose="02040503050406030204" pitchFamily="18" charset="0"/>
                <a:cs typeface="Calibri" panose="020F0502020204030204" pitchFamily="34" charset="0"/>
              </a:rPr>
              <a:t>(Burdick, p. 231 )</a:t>
            </a:r>
            <a:endParaRPr kumimoji="0" lang="en-US" sz="2600"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531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649750"/>
            <a:ext cx="8213902" cy="3208245"/>
          </a:xfrm>
        </p:spPr>
        <p:txBody>
          <a:bodyPr>
            <a:normAutofit fontScale="85000" lnSpcReduction="2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a:t>
            </a:r>
            <a:r>
              <a:rPr lang="en-US" i="1" dirty="0">
                <a:solidFill>
                  <a:srgbClr val="FF0000"/>
                </a:solidFill>
                <a:latin typeface="Cambria" panose="02040503050406030204" pitchFamily="18" charset="0"/>
                <a:ea typeface="Cambria" panose="02040503050406030204" pitchFamily="18" charset="0"/>
              </a:rPr>
              <a:t>The reason why the </a:t>
            </a:r>
            <a:r>
              <a:rPr lang="en-US" b="1" i="1" dirty="0">
                <a:solidFill>
                  <a:srgbClr val="FF0000"/>
                </a:solidFill>
                <a:latin typeface="Cambria" panose="02040503050406030204" pitchFamily="18" charset="0"/>
                <a:ea typeface="Cambria" panose="02040503050406030204" pitchFamily="18" charset="0"/>
              </a:rPr>
              <a:t>world</a:t>
            </a:r>
            <a:r>
              <a:rPr lang="en-US" i="1" dirty="0">
                <a:solidFill>
                  <a:srgbClr val="FF0000"/>
                </a:solidFill>
                <a:latin typeface="Cambria" panose="02040503050406030204" pitchFamily="18" charset="0"/>
                <a:ea typeface="Cambria" panose="02040503050406030204" pitchFamily="18" charset="0"/>
              </a:rPr>
              <a:t> does not </a:t>
            </a:r>
            <a:r>
              <a:rPr lang="en-US" b="1" i="1" dirty="0">
                <a:solidFill>
                  <a:srgbClr val="FF0000"/>
                </a:solidFill>
                <a:latin typeface="Cambria" panose="02040503050406030204" pitchFamily="18" charset="0"/>
                <a:ea typeface="Cambria" panose="02040503050406030204" pitchFamily="18" charset="0"/>
              </a:rPr>
              <a:t>know</a:t>
            </a:r>
            <a:r>
              <a:rPr lang="en-US" i="1" dirty="0">
                <a:solidFill>
                  <a:srgbClr val="FF0000"/>
                </a:solidFill>
                <a:latin typeface="Cambria" panose="02040503050406030204" pitchFamily="18" charset="0"/>
                <a:ea typeface="Cambria" panose="02040503050406030204" pitchFamily="18" charset="0"/>
              </a:rPr>
              <a:t> us</a:t>
            </a:r>
            <a:r>
              <a:rPr lang="en-US" i="1" dirty="0">
                <a:solidFill>
                  <a:srgbClr val="0000FF"/>
                </a:solidFill>
                <a:latin typeface="Cambria" panose="02040503050406030204" pitchFamily="18" charset="0"/>
                <a:ea typeface="Cambria" panose="02040503050406030204" pitchFamily="18" charset="0"/>
              </a:rPr>
              <a:t>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099"/>
            <a:ext cx="8213902" cy="314022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i="1" dirty="0">
                <a:solidFill>
                  <a:srgbClr val="0000FF"/>
                </a:solidFill>
                <a:latin typeface="Cambria" panose="02040503050406030204" pitchFamily="18" charset="0"/>
                <a:ea typeface="Cambria" panose="02040503050406030204" pitchFamily="18" charset="0"/>
              </a:rPr>
              <a:t>The reason why the </a:t>
            </a:r>
            <a:r>
              <a:rPr lang="en-US" sz="2800" b="1" i="1" dirty="0">
                <a:solidFill>
                  <a:srgbClr val="0000FF"/>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 does not </a:t>
            </a:r>
            <a:r>
              <a:rPr lang="en-US" sz="2800" b="1" i="1" dirty="0">
                <a:solidFill>
                  <a:srgbClr val="0000FF"/>
                </a:solidFill>
                <a:latin typeface="Cambria" panose="02040503050406030204" pitchFamily="18" charset="0"/>
                <a:ea typeface="Cambria" panose="02040503050406030204" pitchFamily="18" charset="0"/>
              </a:rPr>
              <a:t>know</a:t>
            </a:r>
            <a:r>
              <a:rPr lang="en-US" sz="2800" i="1" dirty="0">
                <a:solidFill>
                  <a:srgbClr val="0000FF"/>
                </a:solidFill>
                <a:latin typeface="Cambria" panose="02040503050406030204" pitchFamily="18" charset="0"/>
                <a:ea typeface="Cambria" panose="02040503050406030204" pitchFamily="18" charset="0"/>
              </a:rPr>
              <a:t> us…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i="1" dirty="0">
                <a:latin typeface="Cambria" panose="02040503050406030204" pitchFamily="18" charset="0"/>
                <a:ea typeface="Cambria" panose="02040503050406030204" pitchFamily="18" charset="0"/>
              </a:rPr>
              <a:t>To </a:t>
            </a:r>
            <a:r>
              <a:rPr lang="en-US" sz="2800" b="1" i="1" dirty="0">
                <a:latin typeface="Cambria" panose="02040503050406030204" pitchFamily="18" charset="0"/>
                <a:ea typeface="Cambria" panose="02040503050406030204" pitchFamily="18" charset="0"/>
              </a:rPr>
              <a:t>know</a:t>
            </a:r>
            <a:r>
              <a:rPr lang="en-US" sz="2800" i="1" dirty="0">
                <a:latin typeface="Cambria" panose="02040503050406030204" pitchFamily="18" charset="0"/>
                <a:ea typeface="Cambria" panose="02040503050406030204" pitchFamily="18" charset="0"/>
              </a:rPr>
              <a:t> a person is </a:t>
            </a:r>
            <a:r>
              <a:rPr lang="en-US" sz="2800" b="1" i="1" dirty="0">
                <a:latin typeface="Cambria" panose="02040503050406030204" pitchFamily="18" charset="0"/>
                <a:ea typeface="Cambria" panose="02040503050406030204" pitchFamily="18" charset="0"/>
              </a:rPr>
              <a:t>not only </a:t>
            </a:r>
            <a:r>
              <a:rPr lang="en-US" sz="2800" i="1" dirty="0">
                <a:latin typeface="Cambria" panose="02040503050406030204" pitchFamily="18" charset="0"/>
                <a:ea typeface="Cambria" panose="02040503050406030204" pitchFamily="18" charset="0"/>
              </a:rPr>
              <a:t>to </a:t>
            </a:r>
            <a:r>
              <a:rPr lang="en-US" sz="2800" b="1" i="1" dirty="0">
                <a:latin typeface="Cambria" panose="02040503050406030204" pitchFamily="18" charset="0"/>
                <a:ea typeface="Cambria" panose="02040503050406030204" pitchFamily="18" charset="0"/>
              </a:rPr>
              <a:t>recognize him</a:t>
            </a:r>
            <a:r>
              <a:rPr lang="en-US" sz="2800" i="1" dirty="0">
                <a:latin typeface="Cambria" panose="02040503050406030204" pitchFamily="18" charset="0"/>
                <a:ea typeface="Cambria" panose="02040503050406030204" pitchFamily="18" charset="0"/>
              </a:rPr>
              <a:t>, but to </a:t>
            </a:r>
            <a:r>
              <a:rPr lang="en-US" sz="2800" b="1" i="1" dirty="0">
                <a:latin typeface="Cambria" panose="02040503050406030204" pitchFamily="18" charset="0"/>
                <a:ea typeface="Cambria" panose="02040503050406030204" pitchFamily="18" charset="0"/>
              </a:rPr>
              <a:t>understand</a:t>
            </a:r>
            <a:r>
              <a:rPr lang="en-US" sz="2800" i="1" dirty="0">
                <a:latin typeface="Cambria" panose="02040503050406030204" pitchFamily="18" charset="0"/>
                <a:ea typeface="Cambria" panose="02040503050406030204" pitchFamily="18" charset="0"/>
              </a:rPr>
              <a:t> him, to </a:t>
            </a:r>
            <a:r>
              <a:rPr lang="en-US" sz="2800" b="1" i="1" dirty="0">
                <a:latin typeface="Cambria" panose="02040503050406030204" pitchFamily="18" charset="0"/>
                <a:ea typeface="Cambria" panose="02040503050406030204" pitchFamily="18" charset="0"/>
              </a:rPr>
              <a:t>appreciate</a:t>
            </a:r>
            <a:r>
              <a:rPr lang="en-US" sz="2800" i="1" dirty="0">
                <a:latin typeface="Cambria" panose="02040503050406030204" pitchFamily="18" charset="0"/>
                <a:ea typeface="Cambria" panose="02040503050406030204" pitchFamily="18" charset="0"/>
              </a:rPr>
              <a:t> him, and to be in </a:t>
            </a:r>
            <a:r>
              <a:rPr lang="en-US" sz="2800" b="1" i="1" dirty="0">
                <a:latin typeface="Cambria" panose="02040503050406030204" pitchFamily="18" charset="0"/>
                <a:ea typeface="Cambria" panose="02040503050406030204" pitchFamily="18" charset="0"/>
              </a:rPr>
              <a:t>friendly relationship </a:t>
            </a:r>
            <a:r>
              <a:rPr lang="en-US" sz="2800" i="1" dirty="0">
                <a:latin typeface="Cambria" panose="02040503050406030204" pitchFamily="18" charset="0"/>
                <a:ea typeface="Cambria" panose="02040503050406030204" pitchFamily="18" charset="0"/>
              </a:rPr>
              <a:t>with him. . . . Because of the deep gulf between the children of God and the world, no such relationship is possible.</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dirty="0">
                <a:latin typeface="Calibri" panose="020F0502020204030204" pitchFamily="34" charset="0"/>
                <a:ea typeface="Cambria" panose="02040503050406030204" pitchFamily="18" charset="0"/>
                <a:cs typeface="Calibri" panose="020F0502020204030204" pitchFamily="34" charset="0"/>
              </a:rPr>
              <a:t>(Burdick, p. 231 )</a:t>
            </a:r>
            <a:endParaRPr kumimoji="0" lang="en-US" sz="2400"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5671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092477"/>
            <a:ext cx="8213902" cy="3765519"/>
          </a:xfrm>
        </p:spPr>
        <p:txBody>
          <a:bodyPr>
            <a:normAutofit fontScale="850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a:t>
            </a:r>
            <a:r>
              <a:rPr lang="en-US" i="1" dirty="0">
                <a:solidFill>
                  <a:srgbClr val="FF0000"/>
                </a:solidFill>
                <a:latin typeface="Cambria" panose="02040503050406030204" pitchFamily="18" charset="0"/>
                <a:ea typeface="Cambria" panose="02040503050406030204" pitchFamily="18" charset="0"/>
              </a:rPr>
              <a:t>is that it did not know him.</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09247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lang="en-US" sz="2800" dirty="0">
                <a:latin typeface="Calibri" panose="020F0502020204030204" pitchFamily="34" charset="0"/>
                <a:ea typeface="Cambria" panose="02040503050406030204" pitchFamily="18" charset="0"/>
                <a:cs typeface="Calibri" panose="020F0502020204030204" pitchFamily="34" charset="0"/>
              </a:rPr>
              <a:t>When it says the world did no know “</a:t>
            </a:r>
            <a:r>
              <a:rPr lang="en-US" sz="2800" i="1" dirty="0">
                <a:solidFill>
                  <a:srgbClr val="0000FF"/>
                </a:solidFill>
                <a:latin typeface="Calibri" panose="020F0502020204030204" pitchFamily="34" charset="0"/>
                <a:ea typeface="Cambria" panose="02040503050406030204" pitchFamily="18" charset="0"/>
                <a:cs typeface="Calibri" panose="020F0502020204030204" pitchFamily="34" charset="0"/>
              </a:rPr>
              <a:t>him</a:t>
            </a:r>
            <a:r>
              <a:rPr lang="en-US" sz="2800" dirty="0">
                <a:latin typeface="Calibri" panose="020F0502020204030204" pitchFamily="34" charset="0"/>
                <a:ea typeface="Cambria" panose="02040503050406030204" pitchFamily="18" charset="0"/>
                <a:cs typeface="Calibri" panose="020F0502020204030204" pitchFamily="34" charset="0"/>
              </a:rPr>
              <a:t>”, it’s probably referring to Christ: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400" b="1" dirty="0">
                <a:latin typeface="Calibri" panose="020F0502020204030204" pitchFamily="34" charset="0"/>
                <a:ea typeface="Cambria" panose="02040503050406030204" pitchFamily="18" charset="0"/>
                <a:cs typeface="Calibri" panose="020F0502020204030204" pitchFamily="34" charset="0"/>
              </a:rPr>
              <a:t>John 15:18-19 – </a:t>
            </a:r>
            <a:r>
              <a:rPr lang="en-US" sz="2400" i="1" dirty="0">
                <a:latin typeface="Cambria" panose="02040503050406030204" pitchFamily="18" charset="0"/>
                <a:ea typeface="Cambria" panose="02040503050406030204" pitchFamily="18" charset="0"/>
              </a:rPr>
              <a:t>[Jesus speaking] “</a:t>
            </a:r>
            <a:r>
              <a:rPr lang="en-US" sz="2400" i="1" dirty="0">
                <a:solidFill>
                  <a:srgbClr val="0000FF"/>
                </a:solidFill>
                <a:latin typeface="Cambria" panose="02040503050406030204" pitchFamily="18" charset="0"/>
                <a:ea typeface="Cambria" panose="02040503050406030204" pitchFamily="18" charset="0"/>
              </a:rPr>
              <a:t>If the </a:t>
            </a:r>
            <a:r>
              <a:rPr lang="en-US" sz="2400" b="1" i="1" dirty="0">
                <a:solidFill>
                  <a:srgbClr val="0000FF"/>
                </a:solidFill>
                <a:latin typeface="Cambria" panose="02040503050406030204" pitchFamily="18" charset="0"/>
                <a:ea typeface="Cambria" panose="02040503050406030204" pitchFamily="18" charset="0"/>
              </a:rPr>
              <a:t>world hates you</a:t>
            </a:r>
            <a:r>
              <a:rPr lang="en-US" sz="2400" i="1" dirty="0">
                <a:solidFill>
                  <a:srgbClr val="0000FF"/>
                </a:solidFill>
                <a:latin typeface="Cambria" panose="02040503050406030204" pitchFamily="18" charset="0"/>
                <a:ea typeface="Cambria" panose="02040503050406030204" pitchFamily="18" charset="0"/>
              </a:rPr>
              <a:t>, know that it has </a:t>
            </a:r>
            <a:r>
              <a:rPr lang="en-US" sz="2400" b="1" i="1" dirty="0">
                <a:solidFill>
                  <a:srgbClr val="0000FF"/>
                </a:solidFill>
                <a:latin typeface="Cambria" panose="02040503050406030204" pitchFamily="18" charset="0"/>
                <a:ea typeface="Cambria" panose="02040503050406030204" pitchFamily="18" charset="0"/>
              </a:rPr>
              <a:t>hated me before it hated you</a:t>
            </a:r>
            <a:r>
              <a:rPr lang="en-US" sz="2400" i="1" dirty="0">
                <a:solidFill>
                  <a:srgbClr val="0000FF"/>
                </a:solidFill>
                <a:latin typeface="Cambria" panose="02040503050406030204" pitchFamily="18" charset="0"/>
                <a:ea typeface="Cambria" panose="02040503050406030204" pitchFamily="18" charset="0"/>
              </a:rPr>
              <a:t>. If you were of the world, the world would love you as its own; but because you are not of the world, but I chose you out of the world, therefore the world hates you.</a:t>
            </a:r>
            <a:r>
              <a:rPr lang="en-US" sz="2000" i="1" dirty="0">
                <a:latin typeface="Cambria" panose="02040503050406030204" pitchFamily="18" charset="0"/>
                <a:ea typeface="Cambria" panose="02040503050406030204" pitchFamily="18" charset="0"/>
              </a:rPr>
              <a:t>”</a:t>
            </a:r>
            <a:endParaRPr kumimoji="0" lang="en-US" sz="2000"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645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87667"/>
            <a:ext cx="8213902" cy="4970329"/>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Beloved, we are God's children now, and what we will be has not yet appeared [ = has not yet been made known cf. NIV]</a:t>
            </a:r>
            <a:r>
              <a:rPr lang="en-US" i="1" dirty="0">
                <a:solidFill>
                  <a:srgbClr val="0000FF"/>
                </a:solidFill>
                <a:latin typeface="Cambria" panose="02040503050406030204" pitchFamily="18" charset="0"/>
                <a:ea typeface="Cambria" panose="02040503050406030204" pitchFamily="18" charset="0"/>
              </a:rPr>
              <a:t>;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099"/>
            <a:ext cx="8213902" cy="314022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i="1" dirty="0">
                <a:latin typeface="Cambria" panose="02040503050406030204" pitchFamily="18" charset="0"/>
                <a:ea typeface="Cambria" panose="02040503050406030204" pitchFamily="18" charset="0"/>
              </a:rPr>
              <a:t>[In verse 2] John confesses that the exact state and condition of the redeemed in heaven had not yet been revealed to him. </a:t>
            </a:r>
            <a:r>
              <a:rPr lang="en-US" sz="2800" dirty="0">
                <a:latin typeface="Calibri" panose="020F0502020204030204" pitchFamily="34" charset="0"/>
                <a:ea typeface="Cambria" panose="02040503050406030204" pitchFamily="18" charset="0"/>
                <a:cs typeface="Calibri" panose="020F0502020204030204" pitchFamily="34" charset="0"/>
              </a:rPr>
              <a:t>(Stott, p.119)</a:t>
            </a:r>
            <a:endParaRPr kumimoji="0" lang="en-US" sz="2400"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14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27207"/>
            <a:ext cx="8213902" cy="4530789"/>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a:t>
            </a:r>
            <a:r>
              <a:rPr lang="en-US" i="1" dirty="0">
                <a:solidFill>
                  <a:srgbClr val="FF0000"/>
                </a:solidFill>
                <a:latin typeface="Cambria" panose="02040503050406030204" pitchFamily="18" charset="0"/>
                <a:ea typeface="Cambria" panose="02040503050406030204" pitchFamily="18" charset="0"/>
              </a:rPr>
              <a:t>but we know that when he appears we shall be </a:t>
            </a:r>
            <a:r>
              <a:rPr lang="en-US" b="1" i="1" dirty="0">
                <a:solidFill>
                  <a:srgbClr val="FF0000"/>
                </a:solidFill>
                <a:latin typeface="Cambria" panose="02040503050406030204" pitchFamily="18" charset="0"/>
                <a:ea typeface="Cambria" panose="02040503050406030204" pitchFamily="18" charset="0"/>
              </a:rPr>
              <a:t>like him</a:t>
            </a:r>
            <a:r>
              <a:rPr lang="en-US" i="1" dirty="0">
                <a:solidFill>
                  <a:srgbClr val="FF0000"/>
                </a:solidFill>
                <a:latin typeface="Cambria" panose="02040503050406030204" pitchFamily="18" charset="0"/>
                <a:ea typeface="Cambria" panose="02040503050406030204" pitchFamily="18" charset="0"/>
              </a:rPr>
              <a:t>, because we shall see him </a:t>
            </a:r>
            <a:r>
              <a:rPr lang="en-US" b="1" i="1" dirty="0">
                <a:solidFill>
                  <a:srgbClr val="FF0000"/>
                </a:solidFill>
                <a:latin typeface="Cambria" panose="02040503050406030204" pitchFamily="18" charset="0"/>
                <a:ea typeface="Cambria" panose="02040503050406030204" pitchFamily="18" charset="0"/>
              </a:rPr>
              <a:t>as he is</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And everyone who thus hopes in him purifies himself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4"/>
            <a:ext cx="8213902" cy="206034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dirty="0"/>
              <a:t>In the last part of verse 2, John tells his readers that “</a:t>
            </a:r>
            <a:r>
              <a:rPr lang="en-US" altLang="en-US" i="1" dirty="0">
                <a:solidFill>
                  <a:srgbClr val="0000FF"/>
                </a:solidFill>
                <a:latin typeface="Cambria" panose="02040503050406030204" pitchFamily="18" charset="0"/>
                <a:ea typeface="Cambria" panose="02040503050406030204" pitchFamily="18" charset="0"/>
              </a:rPr>
              <a:t>we know that when he appears, we shall be </a:t>
            </a:r>
            <a:r>
              <a:rPr lang="en-US" altLang="en-US" b="1" i="1" dirty="0">
                <a:solidFill>
                  <a:srgbClr val="0000FF"/>
                </a:solidFill>
                <a:latin typeface="Cambria" panose="02040503050406030204" pitchFamily="18" charset="0"/>
                <a:ea typeface="Cambria" panose="02040503050406030204" pitchFamily="18" charset="0"/>
              </a:rPr>
              <a:t>like him</a:t>
            </a:r>
            <a:r>
              <a:rPr lang="en-US" altLang="en-US" i="1" dirty="0">
                <a:solidFill>
                  <a:srgbClr val="0000FF"/>
                </a:solidFill>
                <a:latin typeface="Cambria" panose="02040503050406030204" pitchFamily="18" charset="0"/>
                <a:ea typeface="Cambria" panose="02040503050406030204" pitchFamily="18" charset="0"/>
              </a:rPr>
              <a:t>, for we shall see him </a:t>
            </a:r>
            <a:r>
              <a:rPr lang="en-US" altLang="en-US" b="1" i="1" dirty="0">
                <a:solidFill>
                  <a:srgbClr val="0000FF"/>
                </a:solidFill>
                <a:latin typeface="Cambria" panose="02040503050406030204" pitchFamily="18" charset="0"/>
                <a:ea typeface="Cambria" panose="02040503050406030204" pitchFamily="18" charset="0"/>
              </a:rPr>
              <a:t>as he is</a:t>
            </a:r>
            <a:r>
              <a:rPr lang="en-US" altLang="en-US" i="1" dirty="0">
                <a:solidFill>
                  <a:srgbClr val="0000FF"/>
                </a:solidFill>
                <a:latin typeface="Cambria" panose="02040503050406030204" pitchFamily="18" charset="0"/>
                <a:ea typeface="Cambria" panose="02040503050406030204" pitchFamily="18" charset="0"/>
              </a:rPr>
              <a:t>.</a:t>
            </a:r>
            <a:r>
              <a:rPr lang="en-US" altLang="en-US" dirty="0"/>
              <a:t>” </a:t>
            </a:r>
            <a:br>
              <a:rPr lang="en-US" altLang="en-US" dirty="0"/>
            </a:br>
            <a:br>
              <a:rPr lang="en-US" i="1" dirty="0">
                <a:latin typeface="Cambria" panose="02040503050406030204" pitchFamily="18" charset="0"/>
                <a:ea typeface="Cambria" panose="02040503050406030204" pitchFamily="18" charset="0"/>
              </a:rPr>
            </a:br>
            <a:endParaRPr kumimoji="0" lang="en-US"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152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6616"/>
          </a:xfrm>
        </p:spPr>
        <p:txBody>
          <a:bodyPr vert="horz" lIns="91440" tIns="45720" rIns="91440" bIns="45720" rtlCol="0" anchor="t">
            <a:noAutofit/>
          </a:bodyPr>
          <a:lstStyle/>
          <a:p>
            <a:pPr algn="l">
              <a:lnSpc>
                <a:spcPct val="90000"/>
              </a:lnSpc>
            </a:pPr>
            <a:r>
              <a:rPr lang="en-US" altLang="en-US" sz="3200" dirty="0"/>
              <a:t>What does seeing Jesus “</a:t>
            </a:r>
            <a:r>
              <a:rPr lang="en-US" altLang="en-US" sz="3200" i="1" dirty="0">
                <a:solidFill>
                  <a:srgbClr val="0000FF"/>
                </a:solidFill>
                <a:latin typeface="Cambria" panose="02040503050406030204" pitchFamily="18" charset="0"/>
                <a:ea typeface="Cambria" panose="02040503050406030204" pitchFamily="18" charset="0"/>
              </a:rPr>
              <a:t>as He is</a:t>
            </a:r>
            <a:r>
              <a:rPr lang="en-US" altLang="en-US" sz="3200" dirty="0"/>
              <a:t>” have to do with our being “</a:t>
            </a:r>
            <a:r>
              <a:rPr lang="en-US" altLang="en-US" sz="3200" i="1" dirty="0">
                <a:solidFill>
                  <a:srgbClr val="0000FF"/>
                </a:solidFill>
                <a:latin typeface="Cambria" panose="02040503050406030204" pitchFamily="18" charset="0"/>
                <a:ea typeface="Cambria" panose="02040503050406030204" pitchFamily="18" charset="0"/>
              </a:rPr>
              <a:t>like Him</a:t>
            </a:r>
            <a:r>
              <a:rPr lang="en-US" altLang="en-US" sz="3200" dirty="0"/>
              <a:t>”?</a:t>
            </a:r>
            <a:endParaRPr lang="en-US" sz="32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3"/>
            <a:ext cx="8229600" cy="5747377"/>
          </a:xfrm>
        </p:spPr>
        <p:txBody>
          <a:bodyPr>
            <a:normAutofit/>
          </a:bodyPr>
          <a:lstStyle/>
          <a:p>
            <a:r>
              <a:rPr lang="en-US" altLang="en-US" sz="2800" dirty="0"/>
              <a:t>Many scholars (e.g., Bruce, Plummer, Kruse) believe that what John is saying is that the very sight of Jesus (in that day) will make us pure like He is.</a:t>
            </a:r>
          </a:p>
          <a:p>
            <a:r>
              <a:rPr lang="en-US" altLang="en-US" b="1" dirty="0">
                <a:latin typeface="+mj-lt"/>
                <a:ea typeface="Cambria" panose="02040503050406030204" pitchFamily="18" charset="0"/>
              </a:rPr>
              <a:t>Kruse (p. 116)</a:t>
            </a:r>
            <a:r>
              <a:rPr lang="en-US" altLang="en-US" i="1" dirty="0">
                <a:latin typeface="Cambria" panose="02040503050406030204" pitchFamily="18" charset="0"/>
                <a:ea typeface="Cambria" panose="02040503050406030204" pitchFamily="18" charset="0"/>
              </a:rPr>
              <a:t> – The sight of him, the author says, will be enough to make us pure like Him (cf. 1Cor 13:12; 2Cor 3:18)</a:t>
            </a:r>
          </a:p>
          <a:p>
            <a:r>
              <a:rPr lang="en-US" altLang="en-US" b="1" dirty="0">
                <a:latin typeface="+mj-lt"/>
                <a:ea typeface="Cambria" panose="02040503050406030204" pitchFamily="18" charset="0"/>
              </a:rPr>
              <a:t>Bruce (p. 87) – </a:t>
            </a:r>
            <a:r>
              <a:rPr lang="en-US" altLang="en-US" i="1" dirty="0">
                <a:latin typeface="Cambria" panose="02040503050406030204" pitchFamily="18" charset="0"/>
                <a:ea typeface="Cambria" panose="02040503050406030204" pitchFamily="18" charset="0"/>
              </a:rPr>
              <a:t>If progressive assimilation to the likeness of their Lord results from the present beholding of Him through a glass darkly, to behold Him face to face, to ‘see Him even as He is’, will result in their being perfectly like Him.</a:t>
            </a:r>
          </a:p>
          <a:p>
            <a:r>
              <a:rPr lang="en-US" altLang="en-US" b="1" dirty="0">
                <a:latin typeface="+mj-lt"/>
                <a:ea typeface="Cambria" panose="02040503050406030204" pitchFamily="18" charset="0"/>
              </a:rPr>
              <a:t>Plummer (p. 74) – </a:t>
            </a:r>
            <a:r>
              <a:rPr lang="en-US" altLang="en-US" i="1" dirty="0">
                <a:latin typeface="Cambria" panose="02040503050406030204" pitchFamily="18" charset="0"/>
                <a:ea typeface="Cambria" panose="02040503050406030204" pitchFamily="18" charset="0"/>
              </a:rPr>
              <a:t>The sight of God will glorify us </a:t>
            </a:r>
          </a:p>
        </p:txBody>
      </p:sp>
    </p:spTree>
    <p:extLst>
      <p:ext uri="{BB962C8B-B14F-4D97-AF65-F5344CB8AC3E}">
        <p14:creationId xmlns:p14="http://schemas.microsoft.com/office/powerpoint/2010/main" val="3312381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97257"/>
            <a:ext cx="8213902" cy="5260739"/>
          </a:xfrm>
        </p:spPr>
        <p:txBody>
          <a:bodyPr>
            <a:normAutofit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And everyone who thus </a:t>
            </a:r>
            <a:r>
              <a:rPr lang="en-US" b="1" i="1" dirty="0">
                <a:solidFill>
                  <a:srgbClr val="FF0000"/>
                </a:solidFill>
                <a:latin typeface="Cambria" panose="02040503050406030204" pitchFamily="18" charset="0"/>
                <a:ea typeface="Cambria" panose="02040503050406030204" pitchFamily="18" charset="0"/>
              </a:rPr>
              <a:t>hope</a:t>
            </a:r>
            <a:r>
              <a:rPr lang="en-US" i="1" dirty="0">
                <a:solidFill>
                  <a:srgbClr val="FF0000"/>
                </a:solidFill>
                <a:latin typeface="Cambria" panose="02040503050406030204" pitchFamily="18" charset="0"/>
                <a:ea typeface="Cambria" panose="02040503050406030204" pitchFamily="18" charset="0"/>
              </a:rPr>
              <a:t>s in him purifies himself</a:t>
            </a:r>
            <a:r>
              <a:rPr lang="en-US" i="1" dirty="0">
                <a:solidFill>
                  <a:srgbClr val="0000FF"/>
                </a:solidFill>
                <a:latin typeface="Cambria" panose="02040503050406030204" pitchFamily="18" charset="0"/>
                <a:ea typeface="Cambria" panose="02040503050406030204" pitchFamily="18" charset="0"/>
              </a:rPr>
              <a:t>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4"/>
            <a:ext cx="8213902" cy="141280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And everyone who thus </a:t>
            </a:r>
            <a:r>
              <a:rPr kumimoji="0" lang="en-US" altLang="en-US"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hopes</a:t>
            </a:r>
            <a:r>
              <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 in him purifies himself…</a:t>
            </a:r>
            <a:r>
              <a:rPr kumimoji="0" lang="en-US" altLang="en-US" b="0" i="0" u="none" strike="noStrike" kern="1200" cap="none" spc="0" normalizeH="0" baseline="0" noProof="0" dirty="0">
                <a:ln>
                  <a:noFill/>
                </a:ln>
                <a:solidFill>
                  <a:srgbClr val="000000"/>
                </a:solidFill>
                <a:effectLst/>
                <a:uLnTx/>
                <a:uFillTx/>
              </a:rPr>
              <a:t> </a:t>
            </a:r>
            <a:br>
              <a:rPr kumimoji="0" lang="en-US" altLang="en-US" b="0" i="0" u="none" strike="noStrike" kern="1200" cap="none" spc="0" normalizeH="0" baseline="0" noProof="0" dirty="0">
                <a:ln>
                  <a:noFill/>
                </a:ln>
                <a:solidFill>
                  <a:srgbClr val="000000"/>
                </a:solidFill>
                <a:effectLst/>
                <a:uLnTx/>
                <a:uFillTx/>
              </a:rPr>
            </a:br>
            <a:b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br>
            <a:endParaRPr kumimoji="0" lang="en-US"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097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b="1" i="1" dirty="0">
                <a:solidFill>
                  <a:srgbClr val="0000FF"/>
                </a:solidFill>
                <a:latin typeface="Cambria" panose="02040503050406030204" pitchFamily="18" charset="0"/>
                <a:ea typeface="Cambria" panose="02040503050406030204" pitchFamily="18" charset="0"/>
              </a:rPr>
              <a:t>hope</a:t>
            </a:r>
            <a:r>
              <a:rPr lang="en-US" altLang="en-US" sz="4000" b="1" dirty="0">
                <a:solidFill>
                  <a:schemeClr val="tx1"/>
                </a:solidFill>
                <a:latin typeface="Times New Roman" panose="02020603050405020304" pitchFamily="18" charset="0"/>
              </a:rPr>
              <a:t> </a:t>
            </a:r>
            <a:r>
              <a:rPr lang="en-US" altLang="en-US" sz="4000" dirty="0"/>
              <a:t>- </a:t>
            </a:r>
            <a:r>
              <a:rPr lang="en-US" altLang="en-US" sz="4000" b="1" dirty="0" err="1">
                <a:latin typeface="Bwgrkl" panose="02000400000000000000" pitchFamily="2" charset="0"/>
              </a:rPr>
              <a:t>evlpi,j</a:t>
            </a:r>
            <a:r>
              <a:rPr lang="en-US" altLang="en-US" sz="4000" b="1" dirty="0"/>
              <a:t> </a:t>
            </a:r>
            <a:r>
              <a:rPr lang="en-US" altLang="en-US" sz="4000" dirty="0"/>
              <a:t>(</a:t>
            </a:r>
            <a:r>
              <a:rPr lang="en-US" altLang="en-US" sz="4000" i="1" dirty="0" err="1">
                <a:latin typeface="Times New Roman" panose="02020603050405020304" pitchFamily="18" charset="0"/>
              </a:rPr>
              <a:t>elpis</a:t>
            </a:r>
            <a:r>
              <a:rPr lang="en-US" altLang="en-US" sz="4000" dirty="0"/>
              <a:t>)</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907504"/>
          </a:xfrm>
        </p:spPr>
        <p:txBody>
          <a:bodyPr>
            <a:normAutofit/>
          </a:bodyPr>
          <a:lstStyle/>
          <a:p>
            <a:pPr>
              <a:lnSpc>
                <a:spcPct val="90000"/>
              </a:lnSpc>
            </a:pPr>
            <a:r>
              <a:rPr lang="en-US" altLang="en-US" sz="3200" b="1" dirty="0"/>
              <a:t>Strong’s Data -</a:t>
            </a:r>
            <a:endParaRPr lang="en-US" altLang="en-US" sz="3200" dirty="0"/>
          </a:p>
          <a:p>
            <a:pPr lvl="1">
              <a:lnSpc>
                <a:spcPct val="90000"/>
              </a:lnSpc>
            </a:pPr>
            <a:r>
              <a:rPr lang="en-US" altLang="en-US" sz="2800" dirty="0"/>
              <a:t>Expectation of good</a:t>
            </a:r>
          </a:p>
          <a:p>
            <a:pPr lvl="1">
              <a:lnSpc>
                <a:spcPct val="90000"/>
              </a:lnSpc>
            </a:pPr>
            <a:r>
              <a:rPr lang="en-US" altLang="en-US" sz="2800" dirty="0"/>
              <a:t>Joyful and  confident expectation of eternal salvation </a:t>
            </a:r>
          </a:p>
          <a:p>
            <a:pPr>
              <a:lnSpc>
                <a:spcPct val="90000"/>
              </a:lnSpc>
            </a:pPr>
            <a:r>
              <a:rPr lang="en-US" altLang="en-US" sz="3200" b="1" dirty="0"/>
              <a:t>Burdick</a:t>
            </a:r>
            <a:r>
              <a:rPr lang="en-US" altLang="en-US" sz="3200" dirty="0"/>
              <a:t> (p. 235) – </a:t>
            </a:r>
          </a:p>
          <a:p>
            <a:pPr lvl="1">
              <a:lnSpc>
                <a:spcPct val="90000"/>
              </a:lnSpc>
            </a:pPr>
            <a:r>
              <a:rPr lang="en-US" altLang="en-US" sz="2800" dirty="0"/>
              <a:t>A clear distinction must be made between the use of “hope” in the New Testament and the common present day use of the term. New Testament hope is confident expectation; it is assurance concerning something yet future. This is far different from the current employment of the term to express a wish or desire that may or may not be realized. </a:t>
            </a:r>
          </a:p>
        </p:txBody>
      </p:sp>
    </p:spTree>
    <p:extLst>
      <p:ext uri="{BB962C8B-B14F-4D97-AF65-F5344CB8AC3E}">
        <p14:creationId xmlns:p14="http://schemas.microsoft.com/office/powerpoint/2010/main" val="2441158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38390"/>
            <a:ext cx="8213902" cy="5319607"/>
          </a:xfrm>
        </p:spPr>
        <p:txBody>
          <a:bodyPr>
            <a:normAutofit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And everyone who thus hopes in him </a:t>
            </a:r>
            <a:r>
              <a:rPr lang="en-US" b="1" i="1" dirty="0">
                <a:solidFill>
                  <a:srgbClr val="FF0000"/>
                </a:solidFill>
                <a:latin typeface="Cambria" panose="02040503050406030204" pitchFamily="18" charset="0"/>
                <a:ea typeface="Cambria" panose="02040503050406030204" pitchFamily="18" charset="0"/>
              </a:rPr>
              <a:t>purifies</a:t>
            </a:r>
            <a:r>
              <a:rPr lang="en-US" i="1" dirty="0">
                <a:solidFill>
                  <a:srgbClr val="FF0000"/>
                </a:solidFill>
                <a:latin typeface="Cambria" panose="02040503050406030204" pitchFamily="18" charset="0"/>
                <a:ea typeface="Cambria" panose="02040503050406030204" pitchFamily="18" charset="0"/>
              </a:rPr>
              <a:t> himself</a:t>
            </a:r>
            <a:r>
              <a:rPr lang="en-US" i="1" dirty="0">
                <a:solidFill>
                  <a:srgbClr val="0000FF"/>
                </a:solidFill>
                <a:latin typeface="Cambria" panose="02040503050406030204" pitchFamily="18" charset="0"/>
                <a:ea typeface="Cambria" panose="02040503050406030204" pitchFamily="18" charset="0"/>
              </a:rPr>
              <a:t>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4"/>
            <a:ext cx="8213902" cy="138533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And everyone who thus </a:t>
            </a:r>
            <a:r>
              <a:rPr kumimoji="0" lang="en-US" altLang="en-US"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hopes in him </a:t>
            </a:r>
            <a:r>
              <a:rPr kumimoji="0" lang="en-US" altLang="en-US"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purifies</a:t>
            </a:r>
            <a:r>
              <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 himself…</a:t>
            </a:r>
            <a:r>
              <a:rPr kumimoji="0" lang="en-US" altLang="en-US" b="0" i="0" u="none" strike="noStrike" kern="1200" cap="none" spc="0" normalizeH="0" baseline="0" noProof="0" dirty="0">
                <a:ln>
                  <a:noFill/>
                </a:ln>
                <a:solidFill>
                  <a:srgbClr val="000000"/>
                </a:solidFill>
                <a:effectLst/>
                <a:uLnTx/>
                <a:uFillTx/>
              </a:rPr>
              <a:t> </a:t>
            </a:r>
          </a:p>
          <a:p>
            <a:pPr marL="0" marR="0" lvl="0" indent="0" algn="l" defTabSz="914400" rtl="0" eaLnBrk="1" fontAlgn="base" latinLnBrk="0" hangingPunct="1">
              <a:lnSpc>
                <a:spcPct val="100000"/>
              </a:lnSpc>
              <a:spcBef>
                <a:spcPct val="20000"/>
              </a:spcBef>
              <a:spcAft>
                <a:spcPct val="0"/>
              </a:spcAft>
              <a:buClrTx/>
              <a:buSzTx/>
              <a:buFontTx/>
              <a:buNone/>
              <a:tabLst/>
              <a:defRPr/>
            </a:pPr>
            <a:br>
              <a:rPr kumimoji="0" lang="en-US"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br>
            <a:endParaRPr kumimoji="0" lang="en-US"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8204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Divine Sonship is utterly contrary to all sin (3:4-10a</a:t>
            </a:r>
            <a:r>
              <a:rPr kumimoji="0" lang="en-US" altLang="en-US" b="1" i="0" u="none" strike="noStrike" kern="1200" cap="none" spc="0" normalizeH="0" baseline="0" noProof="0" dirty="0">
                <a:ln>
                  <a:noFill/>
                </a:ln>
                <a:solidFill>
                  <a:schemeClr val="bg1">
                    <a:lumMod val="75000"/>
                  </a:schemeClr>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1895840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p:cTn id="4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p:cTn id="5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b="1" i="1" dirty="0">
                <a:solidFill>
                  <a:srgbClr val="0000FF"/>
                </a:solidFill>
                <a:latin typeface="Cambria" panose="02040503050406030204" pitchFamily="18" charset="0"/>
                <a:ea typeface="Cambria" panose="02040503050406030204" pitchFamily="18" charset="0"/>
              </a:rPr>
              <a:t>purifies</a:t>
            </a:r>
            <a:r>
              <a:rPr lang="en-US" altLang="en-US" sz="4000" b="1" dirty="0">
                <a:solidFill>
                  <a:schemeClr val="tx1"/>
                </a:solidFill>
                <a:latin typeface="Times New Roman" panose="02020603050405020304" pitchFamily="18" charset="0"/>
              </a:rPr>
              <a:t> </a:t>
            </a:r>
            <a:r>
              <a:rPr lang="en-US" altLang="en-US" sz="4000" dirty="0"/>
              <a:t>- </a:t>
            </a:r>
            <a:r>
              <a:rPr lang="en-US" altLang="en-US" sz="4000" b="1" dirty="0" err="1">
                <a:latin typeface="Bwgrkl" panose="02000400000000000000" pitchFamily="2" charset="0"/>
              </a:rPr>
              <a:t>a`gni,zw</a:t>
            </a:r>
            <a:r>
              <a:rPr lang="en-US" altLang="en-US" sz="4000" b="1" dirty="0"/>
              <a:t> </a:t>
            </a:r>
            <a:r>
              <a:rPr lang="en-US" altLang="en-US" sz="4000" dirty="0"/>
              <a:t>(</a:t>
            </a:r>
            <a:r>
              <a:rPr lang="en-US" altLang="en-US" sz="4000" i="1" dirty="0" err="1">
                <a:latin typeface="Times New Roman" panose="02020603050405020304" pitchFamily="18" charset="0"/>
              </a:rPr>
              <a:t>hagnizo</a:t>
            </a:r>
            <a:r>
              <a:rPr lang="en-US" altLang="en-US" sz="4000" dirty="0"/>
              <a:t>)</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907504"/>
          </a:xfrm>
        </p:spPr>
        <p:txBody>
          <a:bodyPr>
            <a:normAutofit/>
          </a:bodyPr>
          <a:lstStyle/>
          <a:p>
            <a:pPr>
              <a:lnSpc>
                <a:spcPct val="80000"/>
              </a:lnSpc>
            </a:pPr>
            <a:r>
              <a:rPr lang="en-US" altLang="en-US" sz="3200" b="1" dirty="0"/>
              <a:t>Kruse </a:t>
            </a:r>
            <a:r>
              <a:rPr lang="en-US" altLang="en-US" sz="3200" dirty="0"/>
              <a:t>(p. 116 ) – </a:t>
            </a:r>
          </a:p>
          <a:p>
            <a:pPr lvl="1">
              <a:lnSpc>
                <a:spcPct val="80000"/>
              </a:lnSpc>
            </a:pPr>
            <a:r>
              <a:rPr lang="en-US" altLang="en-US" sz="2800" dirty="0"/>
              <a:t>The verb “to purify” (</a:t>
            </a:r>
            <a:r>
              <a:rPr lang="en-US" altLang="en-US" sz="2800" i="1" dirty="0" err="1"/>
              <a:t>hagnizo</a:t>
            </a:r>
            <a:r>
              <a:rPr lang="en-US" altLang="en-US" sz="2800" dirty="0"/>
              <a:t>) is found only seven times in the NT. It can either have </a:t>
            </a:r>
            <a:r>
              <a:rPr lang="en-US" altLang="en-US" sz="2800" b="1" i="1" dirty="0"/>
              <a:t>ceremonial</a:t>
            </a:r>
            <a:r>
              <a:rPr lang="en-US" altLang="en-US" sz="2800" dirty="0"/>
              <a:t> or </a:t>
            </a:r>
            <a:r>
              <a:rPr lang="en-US" altLang="en-US" sz="2800" b="1" i="1" dirty="0"/>
              <a:t>moral</a:t>
            </a:r>
            <a:r>
              <a:rPr lang="en-US" altLang="en-US" sz="2800" dirty="0"/>
              <a:t> connotations. </a:t>
            </a:r>
          </a:p>
          <a:p>
            <a:pPr lvl="2">
              <a:lnSpc>
                <a:spcPct val="80000"/>
              </a:lnSpc>
            </a:pPr>
            <a:r>
              <a:rPr lang="en-US" altLang="en-US" sz="2400" b="1" dirty="0"/>
              <a:t>Ceremonial</a:t>
            </a:r>
            <a:r>
              <a:rPr lang="en-US" altLang="en-US" sz="2400" dirty="0"/>
              <a:t> – John 11:55; Acts 21:24, 26; 24:18</a:t>
            </a:r>
          </a:p>
          <a:p>
            <a:pPr lvl="2">
              <a:lnSpc>
                <a:spcPct val="80000"/>
              </a:lnSpc>
            </a:pPr>
            <a:r>
              <a:rPr lang="en-US" altLang="en-US" sz="2400" b="1" dirty="0"/>
              <a:t>Moral</a:t>
            </a:r>
            <a:r>
              <a:rPr lang="en-US" altLang="en-US" sz="2400" dirty="0"/>
              <a:t> - Jas 4:8; 1Pet 1:22</a:t>
            </a:r>
          </a:p>
          <a:p>
            <a:pPr lvl="1">
              <a:lnSpc>
                <a:spcPct val="80000"/>
              </a:lnSpc>
            </a:pPr>
            <a:r>
              <a:rPr lang="en-US" altLang="en-US" sz="2800" b="1" i="1" dirty="0"/>
              <a:t>Moral purification </a:t>
            </a:r>
            <a:r>
              <a:rPr lang="en-US" altLang="en-US" sz="2800" dirty="0"/>
              <a:t>is what it means in the present context where people purify themselves to be pure as Christ is pure. </a:t>
            </a:r>
          </a:p>
          <a:p>
            <a:pPr lvl="1">
              <a:lnSpc>
                <a:spcPct val="80000"/>
              </a:lnSpc>
            </a:pPr>
            <a:r>
              <a:rPr lang="en-US" altLang="en-US" sz="2800" dirty="0"/>
              <a:t>That it is the </a:t>
            </a:r>
            <a:r>
              <a:rPr lang="en-US" altLang="en-US" sz="2800" b="1" i="1" dirty="0"/>
              <a:t>moral</a:t>
            </a:r>
            <a:r>
              <a:rPr lang="en-US" altLang="en-US" sz="2800" dirty="0"/>
              <a:t> purity of Christ which the author has in mind is </a:t>
            </a:r>
            <a:r>
              <a:rPr lang="en-US" altLang="en-US" sz="2800" b="1" i="1" dirty="0"/>
              <a:t>confirmed</a:t>
            </a:r>
            <a:r>
              <a:rPr lang="en-US" altLang="en-US" sz="2800" dirty="0"/>
              <a:t> by what is said in 1 John 3:5 – </a:t>
            </a:r>
            <a:r>
              <a:rPr lang="en-US" sz="2800" i="1" dirty="0">
                <a:solidFill>
                  <a:srgbClr val="0000FF"/>
                </a:solidFill>
                <a:latin typeface="Cambria" panose="02040503050406030204" pitchFamily="18" charset="0"/>
                <a:ea typeface="Cambria" panose="02040503050406030204" pitchFamily="18" charset="0"/>
              </a:rPr>
              <a:t>You know that he appeared to take away sins, and in him there is no sin.</a:t>
            </a:r>
            <a:endParaRPr lang="en-US" altLang="en-US" sz="28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8731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38390"/>
            <a:ext cx="8213902" cy="5319607"/>
          </a:xfrm>
        </p:spPr>
        <p:txBody>
          <a:bodyPr>
            <a:normAutofit lnSpcReduction="10000"/>
          </a:bodyPr>
          <a:lstStyle/>
          <a:p>
            <a:pPr algn="l"/>
            <a:r>
              <a:rPr lang="en-US" i="1" baseline="30000" dirty="0">
                <a:latin typeface="Cambria" panose="02040503050406030204" pitchFamily="18" charset="0"/>
                <a:ea typeface="Cambria" panose="02040503050406030204" pitchFamily="18" charset="0"/>
              </a:rPr>
              <a:t>1</a:t>
            </a:r>
            <a:r>
              <a:rPr lang="en-US"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i="1" baseline="30000" dirty="0">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i="1" baseline="30000" dirty="0">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And everyone who thus hopes in him purifies </a:t>
            </a:r>
            <a:r>
              <a:rPr lang="en-US" b="1" i="1" dirty="0">
                <a:solidFill>
                  <a:srgbClr val="FF0000"/>
                </a:solidFill>
                <a:latin typeface="Cambria" panose="02040503050406030204" pitchFamily="18" charset="0"/>
                <a:ea typeface="Cambria" panose="02040503050406030204" pitchFamily="18" charset="0"/>
              </a:rPr>
              <a:t>himself</a:t>
            </a:r>
            <a:r>
              <a:rPr lang="en-US" i="1" dirty="0">
                <a:solidFill>
                  <a:srgbClr val="0000FF"/>
                </a:solidFill>
                <a:latin typeface="Cambria" panose="02040503050406030204" pitchFamily="18" charset="0"/>
                <a:ea typeface="Cambria" panose="02040503050406030204" pitchFamily="18" charset="0"/>
              </a:rPr>
              <a:t> as he is pure.</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4"/>
            <a:ext cx="8213902" cy="138533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And everyone who thus hopes in him </a:t>
            </a:r>
            <a:r>
              <a:rPr kumimoji="0" lang="en-US" altLang="en-US" sz="3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purifies</a:t>
            </a: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himself</a:t>
            </a: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br>
              <a:rPr kumimoji="0" lang="en-US" sz="32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endParaRPr kumimoji="0" lang="en-US" sz="32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62342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00738"/>
          </a:xfrm>
        </p:spPr>
        <p:txBody>
          <a:bodyPr vert="horz" lIns="91440" tIns="45720" rIns="91440" bIns="45720" rtlCol="0" anchor="t">
            <a:noAutofit/>
          </a:bodyPr>
          <a:lstStyle/>
          <a:p>
            <a:pPr algn="l">
              <a:lnSpc>
                <a:spcPct val="90000"/>
              </a:lnSpc>
            </a:pP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And everyone who thus hopes in him </a:t>
            </a:r>
            <a:r>
              <a:rPr kumimoji="0" lang="en-US" altLang="en-US" sz="3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purifies</a:t>
            </a: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himself</a:t>
            </a: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t>
            </a:r>
            <a:endParaRPr lang="en-US" sz="32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3"/>
            <a:ext cx="8229600" cy="5747377"/>
          </a:xfrm>
        </p:spPr>
        <p:txBody>
          <a:bodyPr>
            <a:normAutofit lnSpcReduction="10000"/>
          </a:bodyPr>
          <a:lstStyle/>
          <a:p>
            <a:r>
              <a:rPr lang="en-US" altLang="en-US" sz="2800" i="1" dirty="0">
                <a:latin typeface="Cambria" panose="02040503050406030204" pitchFamily="18" charset="0"/>
                <a:ea typeface="Cambria" panose="02040503050406030204" pitchFamily="18" charset="0"/>
              </a:rPr>
              <a:t>[It is true that] only the blood of Christ can cleanse us from the stain and guilt of sin (1:7), but we have a part to play in purifying </a:t>
            </a:r>
            <a:r>
              <a:rPr lang="en-US" altLang="en-US" sz="2800" b="1" i="1" dirty="0">
                <a:latin typeface="Cambria" panose="02040503050406030204" pitchFamily="18" charset="0"/>
                <a:ea typeface="Cambria" panose="02040503050406030204" pitchFamily="18" charset="0"/>
              </a:rPr>
              <a:t>ourselves</a:t>
            </a:r>
            <a:r>
              <a:rPr lang="en-US" altLang="en-US" sz="2800" i="1" dirty="0">
                <a:latin typeface="Cambria" panose="02040503050406030204" pitchFamily="18" charset="0"/>
                <a:ea typeface="Cambria" panose="02040503050406030204" pitchFamily="18" charset="0"/>
              </a:rPr>
              <a:t> from its power </a:t>
            </a:r>
            <a:r>
              <a:rPr lang="en-US" altLang="en-US" sz="2800" dirty="0"/>
              <a:t>(Stott, p. 120)</a:t>
            </a:r>
          </a:p>
          <a:p>
            <a:pPr lvl="1"/>
            <a:r>
              <a:rPr lang="en-US" altLang="en-US" dirty="0"/>
              <a:t>2 Corinthians 7:1b - </a:t>
            </a:r>
            <a:r>
              <a:rPr lang="en-US" altLang="en-US" i="1" dirty="0">
                <a:solidFill>
                  <a:srgbClr val="0000FF"/>
                </a:solidFill>
                <a:latin typeface="Cambria" panose="02040503050406030204" pitchFamily="18" charset="0"/>
                <a:ea typeface="Cambria" panose="02040503050406030204" pitchFamily="18" charset="0"/>
              </a:rPr>
              <a:t>Let us </a:t>
            </a:r>
            <a:r>
              <a:rPr lang="en-US" altLang="en-US" b="1" i="1" dirty="0">
                <a:solidFill>
                  <a:srgbClr val="0000FF"/>
                </a:solidFill>
                <a:latin typeface="Cambria" panose="02040503050406030204" pitchFamily="18" charset="0"/>
                <a:ea typeface="Cambria" panose="02040503050406030204" pitchFamily="18" charset="0"/>
              </a:rPr>
              <a:t>cleanse ourselves</a:t>
            </a:r>
            <a:r>
              <a:rPr lang="en-US" altLang="en-US" i="1" dirty="0">
                <a:solidFill>
                  <a:srgbClr val="0000FF"/>
                </a:solidFill>
                <a:latin typeface="Cambria" panose="02040503050406030204" pitchFamily="18" charset="0"/>
                <a:ea typeface="Cambria" panose="02040503050406030204" pitchFamily="18" charset="0"/>
              </a:rPr>
              <a:t> from every defilement of body and spirit, bringing holiness to completion in the fear of God.</a:t>
            </a:r>
          </a:p>
          <a:p>
            <a:pPr lvl="1"/>
            <a:r>
              <a:rPr lang="en-US" altLang="en-US" dirty="0"/>
              <a:t>1 Timothy 5:22 - </a:t>
            </a:r>
            <a:r>
              <a:rPr lang="en-US" altLang="en-US" i="1" dirty="0">
                <a:solidFill>
                  <a:srgbClr val="0000FF"/>
                </a:solidFill>
                <a:latin typeface="Cambria" panose="02040503050406030204" pitchFamily="18" charset="0"/>
                <a:ea typeface="Cambria" panose="02040503050406030204" pitchFamily="18" charset="0"/>
              </a:rPr>
              <a:t> Do not be hasty in the laying on of hands, nor take part in the sins of others; </a:t>
            </a:r>
            <a:r>
              <a:rPr lang="en-US" altLang="en-US" b="1" i="1" dirty="0">
                <a:solidFill>
                  <a:srgbClr val="0000FF"/>
                </a:solidFill>
                <a:latin typeface="Cambria" panose="02040503050406030204" pitchFamily="18" charset="0"/>
                <a:ea typeface="Cambria" panose="02040503050406030204" pitchFamily="18" charset="0"/>
              </a:rPr>
              <a:t>keep yourself pure</a:t>
            </a:r>
            <a:r>
              <a:rPr lang="en-US" altLang="en-US" i="1" dirty="0">
                <a:solidFill>
                  <a:srgbClr val="0000FF"/>
                </a:solidFill>
                <a:latin typeface="Cambria" panose="02040503050406030204" pitchFamily="18" charset="0"/>
                <a:ea typeface="Cambria" panose="02040503050406030204" pitchFamily="18" charset="0"/>
              </a:rPr>
              <a:t>.</a:t>
            </a:r>
          </a:p>
          <a:p>
            <a:pPr lvl="1"/>
            <a:r>
              <a:rPr lang="en-US" altLang="en-US" dirty="0"/>
              <a:t>James 4:8 - </a:t>
            </a:r>
            <a:r>
              <a:rPr lang="en-US" altLang="en-US" i="1" dirty="0">
                <a:solidFill>
                  <a:srgbClr val="0000FF"/>
                </a:solidFill>
                <a:latin typeface="Cambria" panose="02040503050406030204" pitchFamily="18" charset="0"/>
                <a:ea typeface="Cambria" panose="02040503050406030204" pitchFamily="18" charset="0"/>
              </a:rPr>
              <a:t>Draw near to God, and he will draw near to you. Cleanse your hands, you sinners, and </a:t>
            </a:r>
            <a:r>
              <a:rPr lang="en-US" altLang="en-US" b="1" i="1" dirty="0">
                <a:solidFill>
                  <a:srgbClr val="0000FF"/>
                </a:solidFill>
                <a:latin typeface="Cambria" panose="02040503050406030204" pitchFamily="18" charset="0"/>
                <a:ea typeface="Cambria" panose="02040503050406030204" pitchFamily="18" charset="0"/>
              </a:rPr>
              <a:t>purify your hearts</a:t>
            </a:r>
            <a:r>
              <a:rPr lang="en-US" altLang="en-US" i="1" dirty="0">
                <a:solidFill>
                  <a:srgbClr val="0000FF"/>
                </a:solidFill>
                <a:latin typeface="Cambria" panose="02040503050406030204" pitchFamily="18" charset="0"/>
                <a:ea typeface="Cambria" panose="02040503050406030204" pitchFamily="18" charset="0"/>
              </a:rPr>
              <a:t>, you double-minded.</a:t>
            </a:r>
          </a:p>
          <a:p>
            <a:pPr lvl="1"/>
            <a:r>
              <a:rPr lang="en-US" altLang="en-US" dirty="0"/>
              <a:t>1 Peter 1:22a - </a:t>
            </a:r>
            <a:r>
              <a:rPr lang="en-US" altLang="en-US" i="1" dirty="0">
                <a:solidFill>
                  <a:srgbClr val="0000FF"/>
                </a:solidFill>
                <a:latin typeface="Cambria" panose="02040503050406030204" pitchFamily="18" charset="0"/>
                <a:ea typeface="Cambria" panose="02040503050406030204" pitchFamily="18" charset="0"/>
              </a:rPr>
              <a:t>Having </a:t>
            </a:r>
            <a:r>
              <a:rPr lang="en-US" altLang="en-US" b="1" i="1" dirty="0">
                <a:solidFill>
                  <a:srgbClr val="0000FF"/>
                </a:solidFill>
                <a:latin typeface="Cambria" panose="02040503050406030204" pitchFamily="18" charset="0"/>
                <a:ea typeface="Cambria" panose="02040503050406030204" pitchFamily="18" charset="0"/>
              </a:rPr>
              <a:t>purified your souls </a:t>
            </a:r>
            <a:r>
              <a:rPr lang="en-US" altLang="en-US" i="1" dirty="0">
                <a:solidFill>
                  <a:srgbClr val="0000FF"/>
                </a:solidFill>
                <a:latin typeface="Cambria" panose="02040503050406030204" pitchFamily="18" charset="0"/>
                <a:ea typeface="Cambria" panose="02040503050406030204" pitchFamily="18" charset="0"/>
              </a:rPr>
              <a:t>by your obedience to the truth…</a:t>
            </a:r>
          </a:p>
        </p:txBody>
      </p:sp>
    </p:spTree>
    <p:extLst>
      <p:ext uri="{BB962C8B-B14F-4D97-AF65-F5344CB8AC3E}">
        <p14:creationId xmlns:p14="http://schemas.microsoft.com/office/powerpoint/2010/main" val="192092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696845"/>
            <a:ext cx="8213902" cy="3161152"/>
          </a:xfrm>
        </p:spPr>
        <p:txBody>
          <a:bodyPr>
            <a:normAutofit fontScale="92500"/>
          </a:bodyPr>
          <a:lstStyle/>
          <a:p>
            <a:pPr algn="l"/>
            <a:r>
              <a:rPr lang="en-US" sz="2600" i="1" baseline="30000" dirty="0">
                <a:latin typeface="Cambria" panose="02040503050406030204" pitchFamily="18" charset="0"/>
                <a:ea typeface="Cambria" panose="02040503050406030204" pitchFamily="18" charset="0"/>
              </a:rPr>
              <a:t>1</a:t>
            </a:r>
            <a:r>
              <a:rPr lang="en-US" sz="2600"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sz="2600" i="1" baseline="30000" dirty="0">
                <a:latin typeface="Cambria" panose="02040503050406030204" pitchFamily="18" charset="0"/>
                <a:ea typeface="Cambria" panose="02040503050406030204" pitchFamily="18" charset="0"/>
              </a:rPr>
              <a:t>2</a:t>
            </a:r>
            <a:r>
              <a:rPr lang="en-US" sz="2600"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sz="2600" i="1" baseline="30000" dirty="0">
                <a:latin typeface="Cambria" panose="02040503050406030204" pitchFamily="18" charset="0"/>
                <a:ea typeface="Cambria" panose="02040503050406030204" pitchFamily="18" charset="0"/>
              </a:rPr>
              <a:t>3</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And everyone who thus hopes in him purifies himself</a:t>
            </a:r>
            <a:r>
              <a:rPr lang="en-US" sz="2600" i="1" dirty="0">
                <a:solidFill>
                  <a:srgbClr val="0000FF"/>
                </a:solidFill>
                <a:latin typeface="Cambria" panose="02040503050406030204" pitchFamily="18" charset="0"/>
                <a:ea typeface="Cambria" panose="02040503050406030204" pitchFamily="18" charset="0"/>
              </a:rPr>
              <a:t> as he is pure.</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4"/>
            <a:ext cx="8213902" cy="344960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500" b="0" i="1" u="none" strike="noStrike" kern="1200" cap="none" spc="0" normalizeH="0" baseline="0" noProof="0" dirty="0">
                <a:ln>
                  <a:noFill/>
                </a:ln>
                <a:effectLst/>
                <a:uLnTx/>
                <a:uFillTx/>
                <a:latin typeface="Cambria" panose="02040503050406030204" pitchFamily="18" charset="0"/>
                <a:ea typeface="Cambria" panose="02040503050406030204" pitchFamily="18" charset="0"/>
              </a:rPr>
              <a:t>The hope of being like Christ in the future expresses itself in an effort to purify oneself to be like Him in the present. </a:t>
            </a:r>
            <a:r>
              <a:rPr kumimoji="0" lang="en-US" altLang="en-US" sz="25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(Kruse, p.116) </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500" b="0" i="1" u="none" strike="noStrike" kern="1200" cap="none" spc="0" normalizeH="0" baseline="0" noProof="0" dirty="0">
                <a:ln>
                  <a:noFill/>
                </a:ln>
                <a:effectLst/>
                <a:uLnTx/>
                <a:uFillTx/>
                <a:latin typeface="Cambria" panose="02040503050406030204" pitchFamily="18" charset="0"/>
                <a:ea typeface="Cambria" panose="02040503050406030204" pitchFamily="18" charset="0"/>
              </a:rPr>
              <a:t>For to have one’s hope set on Christ implies that He is a constant object of meditation and contemplation; when that is so, the words of Paul come true, that ‘we all, with unveiled face, beholding the glory of the Lord, are being changed into his likeness from one degree of glory to another’. </a:t>
            </a:r>
            <a:r>
              <a:rPr kumimoji="0" lang="en-US" altLang="en-US" sz="25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(F. F. Bruce, p. 88)</a:t>
            </a:r>
            <a:br>
              <a:rPr kumimoji="0" lang="en-US" sz="2500"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br>
            <a:endParaRPr kumimoji="0" lang="en-US" sz="2500"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1009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72412"/>
            <a:ext cx="8213902" cy="4385585"/>
          </a:xfrm>
        </p:spPr>
        <p:txBody>
          <a:bodyPr>
            <a:normAutofit/>
          </a:bodyPr>
          <a:lstStyle/>
          <a:p>
            <a:pPr algn="l"/>
            <a:r>
              <a:rPr lang="en-US" sz="2600" i="1" baseline="30000" dirty="0">
                <a:latin typeface="Cambria" panose="02040503050406030204" pitchFamily="18" charset="0"/>
                <a:ea typeface="Cambria" panose="02040503050406030204" pitchFamily="18" charset="0"/>
              </a:rPr>
              <a:t>1</a:t>
            </a:r>
            <a:r>
              <a:rPr lang="en-US" sz="2600" i="1" dirty="0">
                <a:solidFill>
                  <a:srgbClr val="0000FF"/>
                </a:solidFill>
                <a:latin typeface="Cambria" panose="02040503050406030204" pitchFamily="18" charset="0"/>
                <a:ea typeface="Cambria" panose="02040503050406030204" pitchFamily="18" charset="0"/>
              </a:rPr>
              <a:t> See what kind of love the Father has given to us, that we should be called children of God; and so we are. The reason why the world does not know us is that it did not know him. </a:t>
            </a:r>
            <a:r>
              <a:rPr lang="en-US" sz="2600" i="1" baseline="30000" dirty="0">
                <a:latin typeface="Cambria" panose="02040503050406030204" pitchFamily="18" charset="0"/>
                <a:ea typeface="Cambria" panose="02040503050406030204" pitchFamily="18" charset="0"/>
              </a:rPr>
              <a:t>2</a:t>
            </a:r>
            <a:r>
              <a:rPr lang="en-US" sz="2600" i="1" dirty="0">
                <a:solidFill>
                  <a:srgbClr val="0000FF"/>
                </a:solidFill>
                <a:latin typeface="Cambria" panose="02040503050406030204" pitchFamily="18" charset="0"/>
                <a:ea typeface="Cambria" panose="02040503050406030204" pitchFamily="18" charset="0"/>
              </a:rPr>
              <a:t> Beloved, we are God's children now, and what we will be has not yet appeared; but we know that when he appears we shall be like him, because we shall see him as he is. </a:t>
            </a:r>
            <a:r>
              <a:rPr lang="en-US" sz="2600" i="1" baseline="30000" dirty="0">
                <a:latin typeface="Cambria" panose="02040503050406030204" pitchFamily="18" charset="0"/>
                <a:ea typeface="Cambria" panose="02040503050406030204" pitchFamily="18" charset="0"/>
              </a:rPr>
              <a:t>3</a:t>
            </a:r>
            <a:r>
              <a:rPr lang="en-US" sz="2600" i="1" dirty="0">
                <a:solidFill>
                  <a:srgbClr val="0000FF"/>
                </a:solidFill>
                <a:latin typeface="Cambria" panose="02040503050406030204" pitchFamily="18" charset="0"/>
                <a:ea typeface="Cambria" panose="02040503050406030204" pitchFamily="18" charset="0"/>
              </a:rPr>
              <a:t> And everyone who thus hopes in him purifies himself </a:t>
            </a:r>
            <a:r>
              <a:rPr lang="en-US" sz="2600" i="1" dirty="0">
                <a:solidFill>
                  <a:srgbClr val="FF0000"/>
                </a:solidFill>
                <a:latin typeface="Cambria" panose="02040503050406030204" pitchFamily="18" charset="0"/>
                <a:ea typeface="Cambria" panose="02040503050406030204" pitchFamily="18" charset="0"/>
              </a:rPr>
              <a:t>as he is pure.</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3:1-3)</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4"/>
            <a:ext cx="8213902" cy="153446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b="0" i="1" u="none" strike="noStrike" kern="1200" cap="none" spc="0" normalizeH="0" baseline="0" noProof="0" dirty="0">
                <a:ln>
                  <a:noFill/>
                </a:ln>
                <a:effectLst/>
                <a:uLnTx/>
                <a:uFillTx/>
                <a:latin typeface="Cambria" panose="02040503050406030204" pitchFamily="18" charset="0"/>
                <a:ea typeface="Cambria" panose="02040503050406030204" pitchFamily="18" charset="0"/>
              </a:rPr>
              <a:t>Note John does not say that Christ purifies Himself, for He is, and always has been pure </a:t>
            </a:r>
            <a:r>
              <a:rPr kumimoji="0" lang="en-US" altLang="en-US"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t>(Burdick, p.235) </a:t>
            </a:r>
            <a:br>
              <a:rPr kumimoji="0" lang="en-US" altLang="en-US" b="0" u="none" strike="noStrike" kern="1200" cap="none" spc="0" normalizeH="0" baseline="0" noProof="0" dirty="0">
                <a:ln>
                  <a:noFill/>
                </a:ln>
                <a:effectLst/>
                <a:uLnTx/>
                <a:uFillTx/>
                <a:latin typeface="Calibri" panose="020F0502020204030204" pitchFamily="34" charset="0"/>
                <a:ea typeface="Cambria" panose="02040503050406030204" pitchFamily="18" charset="0"/>
                <a:cs typeface="Calibri" panose="020F0502020204030204" pitchFamily="34" charset="0"/>
              </a:rPr>
            </a:br>
            <a:endParaRPr kumimoji="0" lang="en-US" b="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4048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rgbClr val="FFFF00"/>
                </a:solidFill>
                <a:effectLst/>
                <a:uLnTx/>
                <a:uFillTx/>
                <a:latin typeface="+mj-lt"/>
                <a:ea typeface="+mn-ea"/>
                <a:cs typeface="+mn-cs"/>
              </a:rPr>
              <a:t>“does what is </a:t>
            </a:r>
            <a:r>
              <a:rPr kumimoji="0" lang="en-US" altLang="en-US" b="1" i="1" u="none" strike="noStrike" kern="1200" cap="none" spc="0" normalizeH="0" baseline="0" noProof="0" dirty="0">
                <a:ln>
                  <a:noFill/>
                </a:ln>
                <a:solidFill>
                  <a:srgbClr val="FFFF00"/>
                </a:solidFill>
                <a:effectLst/>
                <a:uLnTx/>
                <a:uFillTx/>
                <a:latin typeface="+mj-lt"/>
                <a:ea typeface="+mn-ea"/>
                <a:cs typeface="+mn-cs"/>
              </a:rPr>
              <a:t>right</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uLnTx/>
                <a:uFillTx/>
                <a:latin typeface="+mj-lt"/>
                <a:ea typeface="+mn-ea"/>
                <a:cs typeface="+mn-cs"/>
              </a:rPr>
              <a:t> is </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1" i="1" u="none" strike="noStrike" kern="1200" cap="none" spc="0" normalizeH="0" baseline="0" noProof="0" dirty="0">
                <a:ln>
                  <a:noFill/>
                </a:ln>
                <a:solidFill>
                  <a:srgbClr val="FFFF00"/>
                </a:solidFill>
                <a:effectLst/>
                <a:uLnTx/>
                <a:uFillTx/>
                <a:latin typeface="+mj-lt"/>
                <a:ea typeface="+mn-ea"/>
                <a:cs typeface="+mn-cs"/>
              </a:rPr>
              <a:t>born</a:t>
            </a:r>
            <a:r>
              <a:rPr kumimoji="0" lang="en-US" altLang="en-US" b="0" i="1" u="none" strike="noStrike" kern="1200" cap="none" spc="0" normalizeH="0" baseline="0" noProof="0" dirty="0">
                <a:ln>
                  <a:noFill/>
                </a:ln>
                <a:solidFill>
                  <a:srgbClr val="FFFF00"/>
                </a:solidFill>
                <a:effectLst/>
                <a:uLnTx/>
                <a:uFillTx/>
                <a:latin typeface="+mj-lt"/>
                <a:ea typeface="+mn-ea"/>
                <a:cs typeface="+mn-cs"/>
              </a:rPr>
              <a:t> of Him”</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rgbClr val="FFFF00"/>
                </a:solidFill>
                <a:effectLst/>
                <a:uLnTx/>
                <a:uFillTx/>
                <a:latin typeface="+mj-lt"/>
                <a:ea typeface="+mn-ea"/>
                <a:cs typeface="+mn-cs"/>
              </a:rPr>
              <a:t>“children of God”</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Divine Sonship is utterly contrary to all sin (3:4-10a</a:t>
            </a: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3:10b-24a -</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Divine Sonship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tested by</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3:24b-4:6 - </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Divine Sonship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tested by</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BELIEF</a:t>
            </a: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in the Spirit’s Message</a:t>
            </a:r>
          </a:p>
        </p:txBody>
      </p:sp>
    </p:spTree>
    <p:extLst>
      <p:ext uri="{BB962C8B-B14F-4D97-AF65-F5344CB8AC3E}">
        <p14:creationId xmlns:p14="http://schemas.microsoft.com/office/powerpoint/2010/main" val="2617212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162236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Roman Catholics (and others who call themselves as “Christians”) have no concept of being saved at a point of time – they tend to see salvation as a gradual lifetime process. How does the Greek grammar in in 1 John 2:29, and the general tenor of much of the New Testament refute this idea?</a:t>
            </a:r>
          </a:p>
          <a:p>
            <a:r>
              <a:rPr lang="en-US" dirty="0"/>
              <a:t>R.C. Sproul once said that the phrase that captures the essence of Reformed Theology is the little phrase: “</a:t>
            </a:r>
            <a:r>
              <a:rPr lang="en-US" i="1" dirty="0">
                <a:latin typeface="Cambria" panose="02040503050406030204" pitchFamily="18" charset="0"/>
                <a:ea typeface="Cambria" panose="02040503050406030204" pitchFamily="18" charset="0"/>
              </a:rPr>
              <a:t>Regeneration precedes faith</a:t>
            </a:r>
            <a:r>
              <a:rPr lang="en-US" dirty="0"/>
              <a:t>”. Do you agree with that idea? Is there anything in our text today that supports this idea?</a:t>
            </a:r>
          </a:p>
          <a:p>
            <a:r>
              <a:rPr lang="en-US" dirty="0"/>
              <a:t>Martin Luther used to say that “Justification is by faith alone, but not by faith that is alone.” Do you agree with him? Is there anything in our text today that would speak to this issue?</a:t>
            </a:r>
          </a:p>
          <a:p>
            <a:pPr lvl="0"/>
            <a:endParaRPr lang="en-US" dirty="0"/>
          </a:p>
        </p:txBody>
      </p:sp>
    </p:spTree>
    <p:extLst>
      <p:ext uri="{BB962C8B-B14F-4D97-AF65-F5344CB8AC3E}">
        <p14:creationId xmlns:p14="http://schemas.microsoft.com/office/powerpoint/2010/main" val="2269484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200886"/>
          </a:xfrm>
        </p:spPr>
        <p:txBody>
          <a:bodyPr vert="horz" lIns="91440" tIns="45720" rIns="91440" bIns="45720" rtlCol="0" anchor="ctr">
            <a:noAutofit/>
          </a:bodyPr>
          <a:lstStyle/>
          <a:p>
            <a:pPr>
              <a:lnSpc>
                <a:spcPct val="90000"/>
              </a:lnSpc>
            </a:pPr>
            <a:r>
              <a:rPr lang="en-US" altLang="en-US" sz="3600" b="1" dirty="0"/>
              <a:t>1 John 2:29-3:10a</a:t>
            </a:r>
            <a:br>
              <a:rPr lang="en-US" altLang="en-US" sz="3600" b="1" dirty="0"/>
            </a:br>
            <a:r>
              <a:rPr lang="en-US" altLang="en-US" sz="3600" b="1" dirty="0"/>
              <a:t>Divine Sonship Tested by Righteousness</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83448"/>
            <a:ext cx="8229600" cy="4823166"/>
          </a:xfrm>
        </p:spPr>
        <p:txBody>
          <a:bodyPr>
            <a:normAutofit lnSpcReduction="10000"/>
          </a:bodyPr>
          <a:lstStyle/>
          <a:p>
            <a:pPr>
              <a:lnSpc>
                <a:spcPct val="90000"/>
              </a:lnSpc>
            </a:pPr>
            <a:r>
              <a:rPr lang="en-US" altLang="en-US" sz="3200" dirty="0"/>
              <a:t>Instead of viewing the Christian life in terms of </a:t>
            </a:r>
            <a:r>
              <a:rPr lang="en-US" altLang="en-US" sz="3200" b="1" i="1" dirty="0"/>
              <a:t>fellowship with God</a:t>
            </a:r>
            <a:r>
              <a:rPr lang="en-US" altLang="en-US" sz="3200" dirty="0"/>
              <a:t>, as he did in the first cycle, the apostle now describes the Christian life in terms of </a:t>
            </a:r>
            <a:r>
              <a:rPr lang="en-US" altLang="en-US" sz="3200" b="1" i="1" dirty="0"/>
              <a:t>divine Sonship</a:t>
            </a:r>
            <a:r>
              <a:rPr lang="en-US" altLang="en-US" sz="3200" i="1" dirty="0"/>
              <a:t>.</a:t>
            </a:r>
          </a:p>
          <a:p>
            <a:pPr>
              <a:lnSpc>
                <a:spcPct val="90000"/>
              </a:lnSpc>
            </a:pPr>
            <a:r>
              <a:rPr lang="en-US" altLang="en-US" sz="3200" b="1" i="1" dirty="0">
                <a:latin typeface="Cambria" panose="02040503050406030204" pitchFamily="18" charset="0"/>
                <a:ea typeface="Cambria" panose="02040503050406030204" pitchFamily="18" charset="0"/>
              </a:rPr>
              <a:t>This</a:t>
            </a:r>
            <a:r>
              <a:rPr lang="en-US" altLang="en-US" sz="3200" i="1" dirty="0">
                <a:latin typeface="Cambria" panose="02040503050406030204" pitchFamily="18" charset="0"/>
                <a:ea typeface="Cambria" panose="02040503050406030204" pitchFamily="18" charset="0"/>
              </a:rPr>
              <a:t> characterization of the Christian life is an </a:t>
            </a:r>
            <a:r>
              <a:rPr lang="en-US" altLang="en-US" sz="3200" b="1" i="1" dirty="0">
                <a:latin typeface="Cambria" panose="02040503050406030204" pitchFamily="18" charset="0"/>
                <a:ea typeface="Cambria" panose="02040503050406030204" pitchFamily="18" charset="0"/>
              </a:rPr>
              <a:t>advance</a:t>
            </a:r>
            <a:r>
              <a:rPr lang="en-US" altLang="en-US" sz="3200" i="1" dirty="0">
                <a:latin typeface="Cambria" panose="02040503050406030204" pitchFamily="18" charset="0"/>
                <a:ea typeface="Cambria" panose="02040503050406030204" pitchFamily="18" charset="0"/>
              </a:rPr>
              <a:t> beyond the concept of fellowship. The family relationship is a much closer relationship . . . Family members are not merely companions who are united by common interests and experience. They are bound together by </a:t>
            </a:r>
            <a:r>
              <a:rPr lang="en-US" altLang="en-US" sz="3200" b="1" i="1" dirty="0">
                <a:latin typeface="Cambria" panose="02040503050406030204" pitchFamily="18" charset="0"/>
                <a:ea typeface="Cambria" panose="02040503050406030204" pitchFamily="18" charset="0"/>
              </a:rPr>
              <a:t>birth</a:t>
            </a:r>
            <a:r>
              <a:rPr lang="en-US" altLang="en-US" sz="3200" i="1" dirty="0">
                <a:latin typeface="Cambria" panose="02040503050406030204" pitchFamily="18" charset="0"/>
                <a:ea typeface="Cambria" panose="02040503050406030204" pitchFamily="18" charset="0"/>
              </a:rPr>
              <a:t>. </a:t>
            </a:r>
          </a:p>
        </p:txBody>
      </p:sp>
      <p:sp>
        <p:nvSpPr>
          <p:cNvPr id="4" name="TextBox 3">
            <a:extLst>
              <a:ext uri="{FF2B5EF4-FFF2-40B4-BE49-F238E27FC236}">
                <a16:creationId xmlns:a16="http://schemas.microsoft.com/office/drawing/2014/main" id="{8BF69CA5-B0B8-4328-8480-6256377CCBFA}"/>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p.224</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461821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200886"/>
          </a:xfrm>
        </p:spPr>
        <p:txBody>
          <a:bodyPr vert="horz" lIns="91440" tIns="45720" rIns="91440" bIns="45720" rtlCol="0" anchor="ctr">
            <a:noAutofit/>
          </a:bodyPr>
          <a:lstStyle/>
          <a:p>
            <a:pPr>
              <a:lnSpc>
                <a:spcPct val="90000"/>
              </a:lnSpc>
            </a:pPr>
            <a:r>
              <a:rPr lang="en-US" altLang="en-US" sz="3600" b="1" dirty="0"/>
              <a:t>1 John 2:29-3:10a</a:t>
            </a:r>
            <a:br>
              <a:rPr lang="en-US" altLang="en-US" sz="3600" b="1" dirty="0"/>
            </a:br>
            <a:r>
              <a:rPr lang="en-US" altLang="en-US" sz="3600" b="1" dirty="0"/>
              <a:t>Divine Sonship Tested by Righteousness</a:t>
            </a:r>
            <a:endParaRPr lang="en-US" sz="3600"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83448"/>
            <a:ext cx="8229600" cy="4823166"/>
          </a:xfrm>
        </p:spPr>
        <p:txBody>
          <a:bodyPr>
            <a:normAutofit lnSpcReduction="10000"/>
          </a:bodyPr>
          <a:lstStyle/>
          <a:p>
            <a:pPr>
              <a:lnSpc>
                <a:spcPct val="90000"/>
              </a:lnSpc>
            </a:pPr>
            <a:r>
              <a:rPr lang="en-US" altLang="en-US" sz="3200" dirty="0"/>
              <a:t>Just as human children inherit certain characteristics from their parents, so everyone “born of God” (i.e., every true Christian) “inherits” certain divine characteristics from God the Father.</a:t>
            </a:r>
          </a:p>
          <a:p>
            <a:pPr>
              <a:lnSpc>
                <a:spcPct val="90000"/>
              </a:lnSpc>
            </a:pPr>
            <a:r>
              <a:rPr lang="en-US" altLang="en-US" sz="3200" dirty="0"/>
              <a:t>John teaches us that those who inherit these divine characteristics, will </a:t>
            </a:r>
            <a:r>
              <a:rPr lang="en-US" altLang="en-US" sz="3200" b="1" i="1" dirty="0"/>
              <a:t>show it </a:t>
            </a:r>
            <a:r>
              <a:rPr lang="en-US" altLang="en-US" sz="3200" dirty="0"/>
              <a:t>in their life!</a:t>
            </a:r>
          </a:p>
          <a:p>
            <a:pPr>
              <a:lnSpc>
                <a:spcPct val="90000"/>
              </a:lnSpc>
            </a:pPr>
            <a:r>
              <a:rPr lang="en-US" altLang="en-US" sz="3200" i="1" dirty="0">
                <a:latin typeface="Cambria" panose="02040503050406030204" pitchFamily="18" charset="0"/>
                <a:ea typeface="Cambria" panose="02040503050406030204" pitchFamily="18" charset="0"/>
              </a:rPr>
              <a:t>The principle running through this section is “Like father, like son.” He who is a child of the devil manifests the devil’s likeness; he who is a child of God manifests the divine likeness. </a:t>
            </a:r>
          </a:p>
        </p:txBody>
      </p:sp>
      <p:sp>
        <p:nvSpPr>
          <p:cNvPr id="4" name="TextBox 3">
            <a:extLst>
              <a:ext uri="{FF2B5EF4-FFF2-40B4-BE49-F238E27FC236}">
                <a16:creationId xmlns:a16="http://schemas.microsoft.com/office/drawing/2014/main" id="{8BF69CA5-B0B8-4328-8480-6256377CCBFA}"/>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p.224</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928219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rgbClr val="FFFF00"/>
                </a:solidFill>
                <a:effectLst/>
                <a:uLnTx/>
                <a:uFillTx/>
                <a:latin typeface="+mj-lt"/>
                <a:ea typeface="+mn-ea"/>
                <a:cs typeface="+mn-cs"/>
              </a:rPr>
              <a:t>“does what is </a:t>
            </a:r>
            <a:r>
              <a:rPr kumimoji="0" lang="en-US" altLang="en-US" b="1" i="1" u="none" strike="noStrike" kern="1200" cap="none" spc="0" normalizeH="0" baseline="0" noProof="0" dirty="0">
                <a:ln>
                  <a:noFill/>
                </a:ln>
                <a:solidFill>
                  <a:srgbClr val="FFFF00"/>
                </a:solidFill>
                <a:effectLst/>
                <a:uLnTx/>
                <a:uFillTx/>
                <a:latin typeface="+mj-lt"/>
                <a:ea typeface="+mn-ea"/>
                <a:cs typeface="+mn-cs"/>
              </a:rPr>
              <a:t>right</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uLnTx/>
                <a:uFillTx/>
                <a:latin typeface="+mj-lt"/>
                <a:ea typeface="+mn-ea"/>
                <a:cs typeface="+mn-cs"/>
              </a:rPr>
              <a:t> is </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1" i="1" u="none" strike="noStrike" kern="1200" cap="none" spc="0" normalizeH="0" baseline="0" noProof="0" dirty="0">
                <a:ln>
                  <a:noFill/>
                </a:ln>
                <a:solidFill>
                  <a:srgbClr val="FFFF00"/>
                </a:solidFill>
                <a:effectLst/>
                <a:uLnTx/>
                <a:uFillTx/>
                <a:latin typeface="+mj-lt"/>
                <a:ea typeface="+mn-ea"/>
                <a:cs typeface="+mn-cs"/>
              </a:rPr>
              <a:t>born</a:t>
            </a:r>
            <a:r>
              <a:rPr kumimoji="0" lang="en-US" altLang="en-US" b="0" i="1" u="none" strike="noStrike" kern="1200" cap="none" spc="0" normalizeH="0" baseline="0" noProof="0" dirty="0">
                <a:ln>
                  <a:noFill/>
                </a:ln>
                <a:solidFill>
                  <a:srgbClr val="FFFF00"/>
                </a:solidFill>
                <a:effectLst/>
                <a:uLnTx/>
                <a:uFillTx/>
                <a:latin typeface="+mj-lt"/>
                <a:ea typeface="+mn-ea"/>
                <a:cs typeface="+mn-cs"/>
              </a:rPr>
              <a:t> of Him”</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6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Divine Sonship is utterly contrary to all sin (3:4-10a</a:t>
            </a: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3:10b-24a -</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Divine Sonship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tested by</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3:24b-4:6 - </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Divine Sonship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tested by</a:t>
            </a:r>
            <a:r>
              <a:rPr kumimoji="0" lang="en-US" altLang="en-US" b="1" i="1" u="none" strike="noStrike" kern="1200" cap="none" spc="0" normalizeH="0" baseline="0" noProof="0" dirty="0">
                <a:ln>
                  <a:noFill/>
                </a:ln>
                <a:solidFill>
                  <a:schemeClr val="bg1">
                    <a:lumMod val="65000"/>
                  </a:schemeClr>
                </a:solidFill>
                <a:effectLst/>
                <a:uLnTx/>
                <a:uFillTx/>
                <a:latin typeface="+mj-lt"/>
                <a:ea typeface="+mn-ea"/>
                <a:cs typeface="+mn-cs"/>
              </a:rPr>
              <a:t> BELIEF</a:t>
            </a:r>
            <a:r>
              <a:rPr kumimoji="0" lang="en-US" altLang="en-US" b="1" i="0" u="none" strike="noStrike" kern="1200" cap="none" spc="0" normalizeH="0" baseline="0" noProof="0" dirty="0">
                <a:ln>
                  <a:noFill/>
                </a:ln>
                <a:solidFill>
                  <a:schemeClr val="bg1">
                    <a:lumMod val="65000"/>
                  </a:schemeClr>
                </a:solidFill>
                <a:effectLst/>
                <a:uLnTx/>
                <a:uFillTx/>
                <a:latin typeface="+mj-lt"/>
                <a:ea typeface="+mn-ea"/>
                <a:cs typeface="+mn-cs"/>
              </a:rPr>
              <a:t> </a:t>
            </a:r>
            <a:r>
              <a:rPr kumimoji="0" lang="en-US" altLang="en-US" b="0" i="0" u="none" strike="noStrike" kern="1200" cap="none" spc="0" normalizeH="0" baseline="0" noProof="0" dirty="0">
                <a:ln>
                  <a:noFill/>
                </a:ln>
                <a:solidFill>
                  <a:schemeClr val="bg1">
                    <a:lumMod val="65000"/>
                  </a:schemeClr>
                </a:solidFill>
                <a:effectLst/>
                <a:uLnTx/>
                <a:uFillTx/>
                <a:latin typeface="+mj-lt"/>
                <a:ea typeface="+mn-ea"/>
                <a:cs typeface="+mn-cs"/>
              </a:rPr>
              <a:t>in the Spirit’s Message</a:t>
            </a:r>
          </a:p>
        </p:txBody>
      </p:sp>
    </p:spTree>
    <p:extLst>
      <p:ext uri="{BB962C8B-B14F-4D97-AF65-F5344CB8AC3E}">
        <p14:creationId xmlns:p14="http://schemas.microsoft.com/office/powerpoint/2010/main" val="2970023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p:cTn id="4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4">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p:cTn id="4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2327205"/>
          </a:xfrm>
        </p:spPr>
        <p:txBody>
          <a:bodyPr/>
          <a:lstStyle/>
          <a:p>
            <a:r>
              <a:rPr lang="en-US" altLang="en-US" sz="5400" b="1" dirty="0"/>
              <a:t>1 John 2:29</a:t>
            </a:r>
            <a:br>
              <a:rPr lang="en-US" altLang="en-US" sz="8000" b="1" dirty="0">
                <a:latin typeface="Calibri" panose="020F0502020204030204" pitchFamily="34" charset="0"/>
                <a:cs typeface="Calibri" panose="020F0502020204030204" pitchFamily="34" charset="0"/>
              </a:rPr>
            </a:br>
            <a:r>
              <a:rPr lang="en-US" altLang="en-US" sz="4000" dirty="0"/>
              <a:t>John’s Opening Statement on </a:t>
            </a:r>
            <a:br>
              <a:rPr lang="en-US" altLang="en-US" sz="4000" dirty="0"/>
            </a:br>
            <a:r>
              <a:rPr lang="en-US" altLang="en-US" sz="4000" dirty="0"/>
              <a:t>Divine Sonship</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27207"/>
            <a:ext cx="8213902" cy="4530791"/>
          </a:xfrm>
        </p:spPr>
        <p:txBody>
          <a:bodyPr>
            <a:normAutofit/>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If you know that he is righteous, you may be sure that everyone who practices righteousness has been born of him.</a:t>
            </a:r>
          </a:p>
        </p:txBody>
      </p:sp>
    </p:spTree>
    <p:extLst>
      <p:ext uri="{BB962C8B-B14F-4D97-AF65-F5344CB8AC3E}">
        <p14:creationId xmlns:p14="http://schemas.microsoft.com/office/powerpoint/2010/main" val="1234246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371114"/>
            <a:ext cx="8213902" cy="3486882"/>
          </a:xfrm>
        </p:spPr>
        <p:txBody>
          <a:bodyPr>
            <a:normAutofit/>
          </a:bodyPr>
          <a:lstStyle/>
          <a:p>
            <a:pPr algn="l" rtl="0"/>
            <a:r>
              <a:rPr lang="en-US" i="1" baseline="30000" dirty="0">
                <a:latin typeface="Cambria" panose="02040503050406030204" pitchFamily="18" charset="0"/>
                <a:ea typeface="Cambria" panose="02040503050406030204" pitchFamily="18" charset="0"/>
              </a:rPr>
              <a:t>29</a:t>
            </a:r>
            <a:r>
              <a:rPr lang="en-US" i="1" dirty="0">
                <a:solidFill>
                  <a:srgbClr val="0000FF"/>
                </a:solidFill>
                <a:latin typeface="Cambria" panose="02040503050406030204" pitchFamily="18" charset="0"/>
                <a:ea typeface="Cambria" panose="02040503050406030204" pitchFamily="18" charset="0"/>
              </a:rPr>
              <a:t> If you know that </a:t>
            </a:r>
            <a:r>
              <a:rPr lang="en-US" i="1" dirty="0">
                <a:solidFill>
                  <a:srgbClr val="FF0066"/>
                </a:solidFill>
                <a:latin typeface="Cambria" panose="02040503050406030204" pitchFamily="18" charset="0"/>
                <a:ea typeface="Cambria" panose="02040503050406030204" pitchFamily="18" charset="0"/>
              </a:rPr>
              <a:t>he</a:t>
            </a:r>
            <a:r>
              <a:rPr lang="en-US" i="1" dirty="0">
                <a:solidFill>
                  <a:srgbClr val="0000FF"/>
                </a:solidFill>
                <a:latin typeface="Cambria" panose="02040503050406030204" pitchFamily="18" charset="0"/>
                <a:ea typeface="Cambria" panose="02040503050406030204" pitchFamily="18" charset="0"/>
              </a:rPr>
              <a:t> is righteous, you may be sure that everyone who practices righteousness has been born of </a:t>
            </a:r>
            <a:r>
              <a:rPr lang="en-US" i="1" dirty="0">
                <a:solidFill>
                  <a:srgbClr val="FF0066"/>
                </a:solidFill>
                <a:latin typeface="Cambria" panose="02040503050406030204" pitchFamily="18" charset="0"/>
                <a:ea typeface="Cambria" panose="02040503050406030204" pitchFamily="18" charset="0"/>
              </a:rPr>
              <a:t>him</a:t>
            </a:r>
            <a:r>
              <a:rPr lang="en-US" i="1" dirty="0">
                <a:solidFill>
                  <a:srgbClr val="0000FF"/>
                </a:solidFill>
                <a:latin typeface="Cambria" panose="02040503050406030204" pitchFamily="18" charset="0"/>
                <a:ea typeface="Cambria" panose="02040503050406030204" pitchFamily="18" charset="0"/>
              </a:rPr>
              <a:t>.</a:t>
            </a:r>
          </a:p>
          <a:p>
            <a:pPr algn="l"/>
            <a:r>
              <a:rPr lang="en-US" sz="32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2:29)</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68100"/>
            <a:ext cx="8213902" cy="289298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dirty="0"/>
              <a:t>When we compare this verse with the first half of the very next verse, we see that “</a:t>
            </a:r>
            <a:r>
              <a:rPr lang="en-US" altLang="en-US" sz="2800" i="1" dirty="0">
                <a:solidFill>
                  <a:srgbClr val="0000FF"/>
                </a:solidFill>
                <a:latin typeface="Cambria" panose="02040503050406030204" pitchFamily="18" charset="0"/>
                <a:ea typeface="Cambria" panose="02040503050406030204" pitchFamily="18" charset="0"/>
              </a:rPr>
              <a:t>He</a:t>
            </a:r>
            <a:r>
              <a:rPr lang="en-US" altLang="en-US" sz="2800" dirty="0"/>
              <a:t>” / “</a:t>
            </a:r>
            <a:r>
              <a:rPr lang="en-US" altLang="en-US" sz="2800" i="1" dirty="0">
                <a:solidFill>
                  <a:srgbClr val="0000FF"/>
                </a:solidFill>
                <a:latin typeface="Cambria" panose="02040503050406030204" pitchFamily="18" charset="0"/>
                <a:ea typeface="Cambria" panose="02040503050406030204" pitchFamily="18" charset="0"/>
              </a:rPr>
              <a:t>Him</a:t>
            </a:r>
            <a:r>
              <a:rPr lang="en-US" altLang="en-US" sz="2800" dirty="0"/>
              <a:t>” refers to God the Father:</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800" b="1" i="0" u="none" strike="noStrike" baseline="0" dirty="0">
                <a:latin typeface="Calibri" panose="020F0502020204030204" pitchFamily="34" charset="0"/>
                <a:cs typeface="Calibri" panose="020F0502020204030204" pitchFamily="34" charset="0"/>
              </a:rPr>
              <a:t>1 John 3:1a – </a:t>
            </a:r>
            <a:r>
              <a:rPr lang="en-US" sz="2800" b="0" i="1" u="none" strike="noStrike" baseline="0" dirty="0">
                <a:solidFill>
                  <a:srgbClr val="0000FF"/>
                </a:solidFill>
                <a:latin typeface="Cambria" panose="02040503050406030204" pitchFamily="18" charset="0"/>
                <a:ea typeface="Cambria" panose="02040503050406030204" pitchFamily="18" charset="0"/>
              </a:rPr>
              <a:t>See what kind of love the </a:t>
            </a:r>
            <a:r>
              <a:rPr lang="en-US" sz="2800" b="1" i="1" u="none" strike="noStrike" baseline="0" dirty="0">
                <a:solidFill>
                  <a:srgbClr val="0000FF"/>
                </a:solidFill>
                <a:latin typeface="Cambria" panose="02040503050406030204" pitchFamily="18" charset="0"/>
                <a:ea typeface="Cambria" panose="02040503050406030204" pitchFamily="18" charset="0"/>
              </a:rPr>
              <a:t>Father</a:t>
            </a:r>
            <a:r>
              <a:rPr lang="en-US" sz="2800" b="0" i="1" u="none" strike="noStrike" baseline="0" dirty="0">
                <a:solidFill>
                  <a:srgbClr val="0000FF"/>
                </a:solidFill>
                <a:latin typeface="Cambria" panose="02040503050406030204" pitchFamily="18" charset="0"/>
                <a:ea typeface="Cambria" panose="02040503050406030204" pitchFamily="18" charset="0"/>
              </a:rPr>
              <a:t> has given to us, that we should be called </a:t>
            </a:r>
            <a:r>
              <a:rPr lang="en-US" sz="2800" b="1" i="1" u="none" strike="noStrike" baseline="0" dirty="0">
                <a:solidFill>
                  <a:srgbClr val="0000FF"/>
                </a:solidFill>
                <a:latin typeface="Cambria" panose="02040503050406030204" pitchFamily="18" charset="0"/>
                <a:ea typeface="Cambria" panose="02040503050406030204" pitchFamily="18" charset="0"/>
              </a:rPr>
              <a:t>children of God…</a:t>
            </a:r>
            <a:br>
              <a:rPr lang="en-US" altLang="en-US" sz="2800" dirty="0"/>
            </a:br>
            <a:endParaRPr kumimoji="0" lang="en-US" sz="26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63036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37736</TotalTime>
  <Words>5827</Words>
  <Application>Microsoft Office PowerPoint</Application>
  <PresentationFormat>On-screen Show (4:3)</PresentationFormat>
  <Paragraphs>248</Paragraphs>
  <Slides>47</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47</vt:i4>
      </vt:variant>
    </vt:vector>
  </HeadingPairs>
  <TitlesOfParts>
    <vt:vector size="56"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1 John 2:29 – 4:6</vt:lpstr>
      <vt:lpstr>Outline of 1 John</vt:lpstr>
      <vt:lpstr>2:29-4:6 The Second Presentation of the Three Tests of DIVINE SONSHIP: RIGHTEOUSNESS, LOVE and BELIEF in Jesus</vt:lpstr>
      <vt:lpstr>1 John 2:29-3:10a Divine Sonship Tested by Righteousness</vt:lpstr>
      <vt:lpstr>1 John 2:29-3:10a Divine Sonship Tested by Righteousness</vt:lpstr>
      <vt:lpstr>2:29-4:6 The Second Presentation of the Three Tests of FELLOWSHIP WITH GOD: RIGHTEOUSNESS, LOVE and BELIEF in Jesus</vt:lpstr>
      <vt:lpstr>1 John 2:29 John’s Opening Statement on  Divine Sonship</vt:lpstr>
      <vt:lpstr>PowerPoint Presentation</vt:lpstr>
      <vt:lpstr>PowerPoint Presentation</vt:lpstr>
      <vt:lpstr>righteous di,kaioj dikaios</vt:lpstr>
      <vt:lpstr>PowerPoint Presentation</vt:lpstr>
      <vt:lpstr>PowerPoint Presentation</vt:lpstr>
      <vt:lpstr>born of him evk auvto,j genna,w ek autos gennao</vt:lpstr>
      <vt:lpstr>born of him evk auvto,j genna,w ek autos gennao</vt:lpstr>
      <vt:lpstr>born of him evk auvto,j genna,w ek autos gennao</vt:lpstr>
      <vt:lpstr>So what does it mean for a person to be “born of God”?</vt:lpstr>
      <vt:lpstr>So what does it mean for a person to be “born of God”?</vt:lpstr>
      <vt:lpstr>PowerPoint Presentation</vt:lpstr>
      <vt:lpstr>PowerPoint Presentation</vt:lpstr>
      <vt:lpstr>2:29-4:6 The Second Presentation of the Three Tests of FELLOWSHIP WITH GOD: RIGHTEOUSNESS, LOVE and BELIEF in Jesus</vt:lpstr>
      <vt:lpstr>1 John 3:1-3 The Present Status and Future Hope of the “Children of God”</vt:lpstr>
      <vt:lpstr>1 John 3:1-3 The Present Status and Future Hope of the “Children of God” </vt:lpstr>
      <vt:lpstr>John tells his readers that their Sonship is evidence of God’s unspeakable love for them.</vt:lpstr>
      <vt:lpstr>PowerPoint Presentation</vt:lpstr>
      <vt:lpstr>PowerPoint Presentation</vt:lpstr>
      <vt:lpstr>PowerPoint Presentation</vt:lpstr>
      <vt:lpstr>Love avga,ph agape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seeing Jesus “as He is” have to do with our being “like Him”?</vt:lpstr>
      <vt:lpstr>PowerPoint Presentation</vt:lpstr>
      <vt:lpstr>hope - evlpi,j (elpis)</vt:lpstr>
      <vt:lpstr>PowerPoint Presentation</vt:lpstr>
      <vt:lpstr>purifies - a`gni,zw (hagnizo)</vt:lpstr>
      <vt:lpstr>PowerPoint Presentation</vt:lpstr>
      <vt:lpstr>And everyone who thus hopes in him purifies himself…</vt:lpstr>
      <vt:lpstr>PowerPoint Presentation</vt:lpstr>
      <vt:lpstr>PowerPoint Presentation</vt:lpstr>
      <vt:lpstr>2:29-4:6 The Second Presentation of the Three Tests of FELLOWSHIP WITH GOD: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522</cp:revision>
  <cp:lastPrinted>2022-01-02T15:20:35Z</cp:lastPrinted>
  <dcterms:created xsi:type="dcterms:W3CDTF">2021-10-27T02:35:00Z</dcterms:created>
  <dcterms:modified xsi:type="dcterms:W3CDTF">2022-01-02T15:22:31Z</dcterms:modified>
</cp:coreProperties>
</file>