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4.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notesSlides/notesSlide2.xml" ContentType="application/vnd.openxmlformats-officedocument.presentationml.notesSl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notesSlides/notesSlide4.xml" ContentType="application/vnd.openxmlformats-officedocument.presentationml.notesSlide+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notesSlides/notesSlide6.xml" ContentType="application/vnd.openxmlformats-officedocument.presentationml.notesSlide+xml"/>
  <Override PartName="/ppt/theme/themeOverride20.xml" ContentType="application/vnd.openxmlformats-officedocument.themeOverride+xml"/>
  <Override PartName="/ppt/notesSlides/notesSlide7.xml" ContentType="application/vnd.openxmlformats-officedocument.presentationml.notesSlide+xml"/>
  <Override PartName="/ppt/theme/themeOverride21.xml" ContentType="application/vnd.openxmlformats-officedocument.themeOverride+xml"/>
  <Override PartName="/ppt/notesSlides/notesSlide8.xml" ContentType="application/vnd.openxmlformats-officedocument.presentationml.notesSlide+xml"/>
  <Override PartName="/ppt/theme/themeOverride22.xml" ContentType="application/vnd.openxmlformats-officedocument.themeOverride+xml"/>
  <Override PartName="/ppt/notesSlides/notesSlide9.xml" ContentType="application/vnd.openxmlformats-officedocument.presentationml.notesSlide+xml"/>
  <Override PartName="/ppt/theme/themeOverride23.xml" ContentType="application/vnd.openxmlformats-officedocument.themeOverride+xml"/>
  <Override PartName="/ppt/notesSlides/notesSlide10.xml" ContentType="application/vnd.openxmlformats-officedocument.presentationml.notesSlide+xml"/>
  <Override PartName="/ppt/theme/themeOverride24.xml" ContentType="application/vnd.openxmlformats-officedocument.themeOverride+xml"/>
  <Override PartName="/ppt/notesSlides/notesSlide11.xml" ContentType="application/vnd.openxmlformats-officedocument.presentationml.notesSlide+xml"/>
  <Override PartName="/ppt/theme/themeOverride25.xml" ContentType="application/vnd.openxmlformats-officedocument.themeOverride+xml"/>
  <Override PartName="/ppt/notesSlides/notesSlide12.xml" ContentType="application/vnd.openxmlformats-officedocument.presentationml.notesSl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8"/>
  </p:notesMasterIdLst>
  <p:sldIdLst>
    <p:sldId id="4882" r:id="rId4"/>
    <p:sldId id="4883" r:id="rId5"/>
    <p:sldId id="4884" r:id="rId6"/>
    <p:sldId id="4885" r:id="rId7"/>
    <p:sldId id="4886" r:id="rId8"/>
    <p:sldId id="4937" r:id="rId9"/>
    <p:sldId id="4889" r:id="rId10"/>
    <p:sldId id="4890" r:id="rId11"/>
    <p:sldId id="4891" r:id="rId12"/>
    <p:sldId id="4892" r:id="rId13"/>
    <p:sldId id="4894" r:id="rId14"/>
    <p:sldId id="4895" r:id="rId15"/>
    <p:sldId id="4896" r:id="rId16"/>
    <p:sldId id="4897" r:id="rId17"/>
    <p:sldId id="4898" r:id="rId18"/>
    <p:sldId id="4900" r:id="rId19"/>
    <p:sldId id="4901" r:id="rId20"/>
    <p:sldId id="4902" r:id="rId21"/>
    <p:sldId id="4903" r:id="rId22"/>
    <p:sldId id="4905" r:id="rId23"/>
    <p:sldId id="4906" r:id="rId24"/>
    <p:sldId id="4907" r:id="rId25"/>
    <p:sldId id="4908" r:id="rId26"/>
    <p:sldId id="4910" r:id="rId27"/>
    <p:sldId id="4912" r:id="rId28"/>
    <p:sldId id="4914" r:id="rId29"/>
    <p:sldId id="4915" r:id="rId30"/>
    <p:sldId id="4916" r:id="rId31"/>
    <p:sldId id="4918" r:id="rId32"/>
    <p:sldId id="4920" r:id="rId33"/>
    <p:sldId id="4921" r:id="rId34"/>
    <p:sldId id="4922" r:id="rId35"/>
    <p:sldId id="4934" r:id="rId36"/>
    <p:sldId id="4935" r:id="rId3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7" autoAdjust="0"/>
    <p:restoredTop sz="94660"/>
  </p:normalViewPr>
  <p:slideViewPr>
    <p:cSldViewPr snapToGrid="0">
      <p:cViewPr varScale="1">
        <p:scale>
          <a:sx n="159" d="100"/>
          <a:sy n="159" d="100"/>
        </p:scale>
        <p:origin x="19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1/6/2022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3944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2257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73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56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031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391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756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4509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0142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41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44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238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1/6/2022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1/6/2022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1/6/2022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1/6/2022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1/6/2022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1/6/2022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1/6/2022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7.xml"/><Relationship Id="rId1" Type="http://schemas.openxmlformats.org/officeDocument/2006/relationships/themeOverride" Target="../theme/themeOverride32.xml"/><Relationship Id="rId4" Type="http://schemas.openxmlformats.org/officeDocument/2006/relationships/hyperlink" Target="https://www.weareteachers.com/moving-beyond-classroom-discussion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3.xml"/><Relationship Id="rId1" Type="http://schemas.openxmlformats.org/officeDocument/2006/relationships/themeOverride" Target="../theme/themeOverride3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hyperlink" Target="https://imgur.com/gallery/kOGmSB0"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hyperlink" Target="https://www.blueletterbible.org/lexicon/g266/kjv/tr/0-1/"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1330819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33875"/>
          </a:xfrm>
        </p:spPr>
        <p:txBody>
          <a:bodyPr vert="horz" lIns="91440" tIns="45720" rIns="91440" bIns="45720" rtlCol="0" anchor="ctr">
            <a:noAutofit/>
          </a:bodyPr>
          <a:lstStyle/>
          <a:p>
            <a:pPr>
              <a:lnSpc>
                <a:spcPct val="90000"/>
              </a:lnSpc>
            </a:pPr>
            <a:r>
              <a:rPr lang="en-US" altLang="en-US" sz="4000" dirty="0"/>
              <a:t>“</a:t>
            </a:r>
            <a:r>
              <a:rPr lang="en-US" altLang="en-US" sz="4000" b="1" i="1" dirty="0">
                <a:solidFill>
                  <a:srgbClr val="0000FF"/>
                </a:solidFill>
                <a:latin typeface="Cambria" panose="02040503050406030204" pitchFamily="18" charset="0"/>
                <a:ea typeface="Cambria" panose="02040503050406030204" pitchFamily="18" charset="0"/>
              </a:rPr>
              <a:t>lawlessness</a:t>
            </a:r>
            <a:r>
              <a:rPr lang="en-US" altLang="en-US" sz="4000" dirty="0"/>
              <a:t>” – </a:t>
            </a:r>
            <a:r>
              <a:rPr lang="en-US" altLang="en-US" sz="4000" b="1" dirty="0" err="1">
                <a:latin typeface="Bwgrkl" panose="02000400000000000000" pitchFamily="2" charset="0"/>
              </a:rPr>
              <a:t>avnomi,a</a:t>
            </a:r>
            <a:r>
              <a:rPr lang="en-US" altLang="en-US" sz="4000" b="1" dirty="0"/>
              <a:t> </a:t>
            </a:r>
            <a:r>
              <a:rPr lang="en-US" altLang="en-US" sz="4000" dirty="0"/>
              <a:t>(</a:t>
            </a:r>
            <a:r>
              <a:rPr lang="en-US" altLang="en-US" sz="4000" i="1" dirty="0">
                <a:latin typeface="Cambria" panose="02040503050406030204" pitchFamily="18" charset="0"/>
                <a:ea typeface="Cambria" panose="02040503050406030204" pitchFamily="18" charset="0"/>
              </a:rPr>
              <a:t>anomia</a:t>
            </a:r>
            <a:r>
              <a:rPr lang="en-US" altLang="en-US" sz="4000" dirty="0"/>
              <a:t>)</a:t>
            </a:r>
            <a:endParaRPr lang="en-US" sz="4000" dirty="0"/>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42212"/>
            <a:ext cx="8229600" cy="5487026"/>
          </a:xfrm>
        </p:spPr>
        <p:txBody>
          <a:bodyPr>
            <a:normAutofit/>
          </a:bodyPr>
          <a:lstStyle/>
          <a:p>
            <a:pPr>
              <a:lnSpc>
                <a:spcPct val="90000"/>
              </a:lnSpc>
            </a:pPr>
            <a:r>
              <a:rPr lang="en-US" altLang="en-US" sz="3200" dirty="0"/>
              <a:t>In 1, 2, and 3 John, the word translated “lawlessness”  (</a:t>
            </a:r>
            <a:r>
              <a:rPr lang="en-US" altLang="en-US" sz="3200" i="1" dirty="0">
                <a:latin typeface="Times New Roman" panose="02020603050405020304" pitchFamily="18" charset="0"/>
              </a:rPr>
              <a:t>anomia</a:t>
            </a:r>
            <a:r>
              <a:rPr lang="en-US" altLang="en-US" sz="3200" dirty="0"/>
              <a:t>) is found </a:t>
            </a:r>
            <a:r>
              <a:rPr lang="en-US" altLang="en-US" sz="3200" b="1" i="1" dirty="0"/>
              <a:t>only</a:t>
            </a:r>
            <a:r>
              <a:rPr lang="en-US" altLang="en-US" sz="3200" dirty="0"/>
              <a:t> in this verse. </a:t>
            </a:r>
          </a:p>
          <a:p>
            <a:r>
              <a:rPr lang="en-US" altLang="en-US" sz="3200" dirty="0"/>
              <a:t>When the author of 1 John says that “</a:t>
            </a:r>
            <a:r>
              <a:rPr lang="en-US" altLang="en-US" sz="3200" i="1" dirty="0">
                <a:solidFill>
                  <a:srgbClr val="0000FF"/>
                </a:solidFill>
                <a:latin typeface="Cambria" panose="02040503050406030204" pitchFamily="18" charset="0"/>
                <a:ea typeface="Cambria" panose="02040503050406030204" pitchFamily="18" charset="0"/>
              </a:rPr>
              <a:t>sin is lawlessness</a:t>
            </a:r>
            <a:r>
              <a:rPr lang="en-US" altLang="en-US" sz="3200" dirty="0"/>
              <a:t>” he does not mean that sin is the violation of the Mosaic law, but rather that sin constitutes </a:t>
            </a:r>
            <a:r>
              <a:rPr lang="en-US" altLang="en-US" sz="3200" b="1" i="1" dirty="0"/>
              <a:t>opposition and rebellion against God</a:t>
            </a:r>
            <a:r>
              <a:rPr lang="en-US" altLang="en-US" sz="3200" dirty="0"/>
              <a:t>, like the opposition and rebellion of Satan. </a:t>
            </a:r>
          </a:p>
          <a:p>
            <a:pPr>
              <a:lnSpc>
                <a:spcPct val="90000"/>
              </a:lnSpc>
            </a:pPr>
            <a:endParaRPr lang="en-US" altLang="en-US" sz="3200" dirty="0"/>
          </a:p>
        </p:txBody>
      </p:sp>
      <p:sp>
        <p:nvSpPr>
          <p:cNvPr id="4" name="TextBox 3">
            <a:extLst>
              <a:ext uri="{FF2B5EF4-FFF2-40B4-BE49-F238E27FC236}">
                <a16:creationId xmlns:a16="http://schemas.microsoft.com/office/drawing/2014/main" id="{532550F5-8037-4B0F-9696-E46755A9A406}"/>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dirty="0"/>
              <a:t>Colin G. Kruse, </a:t>
            </a:r>
            <a:r>
              <a:rPr lang="en-US" altLang="en-US" i="1" dirty="0"/>
              <a:t>The Letters of John</a:t>
            </a:r>
            <a:r>
              <a:rPr lang="en-US" altLang="en-US" dirty="0"/>
              <a:t>, The New Pillar Commentary, 2000, pp.117-118</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66028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322545"/>
          </a:xfrm>
        </p:spPr>
        <p:txBody>
          <a:bodyPr vert="horz" lIns="91440" tIns="45720" rIns="91440" bIns="45720" rtlCol="0" anchor="ctr">
            <a:noAutofit/>
          </a:bodyPr>
          <a:lstStyle/>
          <a:p>
            <a:pPr>
              <a:lnSpc>
                <a:spcPct val="90000"/>
              </a:lnSpc>
            </a:pPr>
            <a:r>
              <a:rPr lang="en-US" altLang="en-US" sz="3200" dirty="0"/>
              <a:t>“</a:t>
            </a:r>
            <a:r>
              <a:rPr lang="en-US" altLang="en-US" sz="3200" b="1" i="1" dirty="0">
                <a:solidFill>
                  <a:srgbClr val="0000FF"/>
                </a:solidFill>
                <a:latin typeface="Cambria" panose="02040503050406030204" pitchFamily="18" charset="0"/>
                <a:ea typeface="Cambria" panose="02040503050406030204" pitchFamily="18" charset="0"/>
              </a:rPr>
              <a:t>sin</a:t>
            </a:r>
            <a:r>
              <a:rPr lang="en-US" altLang="en-US" sz="3200" dirty="0"/>
              <a:t>” – </a:t>
            </a:r>
            <a:r>
              <a:rPr lang="en-US" altLang="en-US" sz="3200" b="1" dirty="0" err="1">
                <a:latin typeface="Bwgrkl" panose="02000400000000000000" pitchFamily="2" charset="0"/>
              </a:rPr>
              <a:t>a`marti,a</a:t>
            </a:r>
            <a:r>
              <a:rPr lang="en-US" altLang="en-US" sz="3200" b="1" dirty="0"/>
              <a:t> </a:t>
            </a:r>
            <a:r>
              <a:rPr lang="en-US" altLang="en-US" sz="3200" dirty="0"/>
              <a:t>(</a:t>
            </a:r>
            <a:r>
              <a:rPr lang="en-US" altLang="en-US" sz="3200" i="1" dirty="0">
                <a:latin typeface="Cambria" panose="02040503050406030204" pitchFamily="18" charset="0"/>
                <a:ea typeface="Cambria" panose="02040503050406030204" pitchFamily="18" charset="0"/>
              </a:rPr>
              <a:t>hamartia</a:t>
            </a:r>
            <a:r>
              <a:rPr lang="en-US" altLang="en-US" sz="3200" dirty="0"/>
              <a:t>)</a:t>
            </a:r>
            <a:br>
              <a:rPr lang="en-US" altLang="en-US" sz="3200" dirty="0"/>
            </a:br>
            <a:r>
              <a:rPr lang="en-US" altLang="en-US" sz="3200" dirty="0"/>
              <a:t>versus</a:t>
            </a:r>
            <a:br>
              <a:rPr lang="en-US" altLang="en-US" sz="3200" dirty="0"/>
            </a:br>
            <a:r>
              <a:rPr lang="en-US" altLang="en-US" sz="3200" dirty="0"/>
              <a:t>“</a:t>
            </a:r>
            <a:r>
              <a:rPr lang="en-US" altLang="en-US" sz="3200" b="1" i="1" dirty="0">
                <a:solidFill>
                  <a:srgbClr val="0000FF"/>
                </a:solidFill>
                <a:latin typeface="Cambria" panose="02040503050406030204" pitchFamily="18" charset="0"/>
                <a:ea typeface="Cambria" panose="02040503050406030204" pitchFamily="18" charset="0"/>
              </a:rPr>
              <a:t>lawlessness</a:t>
            </a:r>
            <a:r>
              <a:rPr lang="en-US" altLang="en-US" sz="3200" dirty="0"/>
              <a:t>” – </a:t>
            </a:r>
            <a:r>
              <a:rPr lang="en-US" altLang="en-US" sz="3200" b="1" dirty="0" err="1">
                <a:latin typeface="Bwgrkl" panose="02000400000000000000" pitchFamily="2" charset="0"/>
              </a:rPr>
              <a:t>avnomi,a</a:t>
            </a:r>
            <a:r>
              <a:rPr lang="en-US" altLang="en-US" sz="3200" b="1" dirty="0"/>
              <a:t> </a:t>
            </a:r>
            <a:r>
              <a:rPr lang="en-US" altLang="en-US" sz="3200" dirty="0"/>
              <a:t>(</a:t>
            </a:r>
            <a:r>
              <a:rPr lang="en-US" altLang="en-US" sz="3200" i="1" dirty="0">
                <a:latin typeface="Cambria" panose="02040503050406030204" pitchFamily="18" charset="0"/>
                <a:ea typeface="Cambria" panose="02040503050406030204" pitchFamily="18" charset="0"/>
              </a:rPr>
              <a:t>anomia</a:t>
            </a:r>
            <a:r>
              <a:rPr lang="en-US" altLang="en-US" sz="3200" dirty="0"/>
              <a:t>)</a:t>
            </a:r>
            <a:endParaRPr lang="en-US" sz="3200" dirty="0"/>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420656"/>
            <a:ext cx="8229600" cy="5100460"/>
          </a:xfrm>
        </p:spPr>
        <p:txBody>
          <a:bodyPr>
            <a:normAutofit fontScale="92500" lnSpcReduction="20000"/>
          </a:bodyPr>
          <a:lstStyle/>
          <a:p>
            <a:pPr>
              <a:lnSpc>
                <a:spcPct val="90000"/>
              </a:lnSpc>
            </a:pPr>
            <a:r>
              <a:rPr lang="en-US" altLang="en-US" i="1" dirty="0">
                <a:latin typeface="Times New Roman" panose="02020603050405020304" pitchFamily="18" charset="0"/>
              </a:rPr>
              <a:t>Hamartia</a:t>
            </a:r>
            <a:r>
              <a:rPr lang="en-US" altLang="en-US" dirty="0"/>
              <a:t> means a </a:t>
            </a:r>
            <a:r>
              <a:rPr lang="en-US" altLang="en-US" b="1" i="1" dirty="0"/>
              <a:t>missing of the mark</a:t>
            </a:r>
            <a:r>
              <a:rPr lang="en-US" altLang="en-US" dirty="0"/>
              <a:t>, a failure to hit that at which one aimed. It is the </a:t>
            </a:r>
            <a:r>
              <a:rPr lang="en-US" altLang="en-US" b="1" i="1" dirty="0"/>
              <a:t>general</a:t>
            </a:r>
            <a:r>
              <a:rPr lang="en-US" altLang="en-US" dirty="0"/>
              <a:t> word for sin of any kind. </a:t>
            </a:r>
          </a:p>
          <a:p>
            <a:pPr>
              <a:lnSpc>
                <a:spcPct val="90000"/>
              </a:lnSpc>
            </a:pPr>
            <a:r>
              <a:rPr lang="en-US" altLang="en-US" i="1" dirty="0">
                <a:latin typeface="Times New Roman" panose="02020603050405020304" pitchFamily="18" charset="0"/>
              </a:rPr>
              <a:t>Anomia</a:t>
            </a:r>
            <a:r>
              <a:rPr lang="en-US" altLang="en-US" dirty="0"/>
              <a:t>, however is a </a:t>
            </a:r>
            <a:r>
              <a:rPr lang="en-US" altLang="en-US" b="1" i="1" dirty="0"/>
              <a:t>stronger term</a:t>
            </a:r>
            <a:r>
              <a:rPr lang="en-US" altLang="en-US" dirty="0"/>
              <a:t> referring not only to the </a:t>
            </a:r>
            <a:r>
              <a:rPr lang="en-US" altLang="en-US" b="1" i="1" dirty="0"/>
              <a:t>absence</a:t>
            </a:r>
            <a:r>
              <a:rPr lang="en-US" altLang="en-US" dirty="0"/>
              <a:t> of law, but to the </a:t>
            </a:r>
            <a:r>
              <a:rPr lang="en-US" altLang="en-US" b="1" i="1" dirty="0"/>
              <a:t>purposeful disregard of law</a:t>
            </a:r>
            <a:r>
              <a:rPr lang="en-US" altLang="en-US" dirty="0"/>
              <a:t>. </a:t>
            </a:r>
          </a:p>
          <a:p>
            <a:pPr>
              <a:lnSpc>
                <a:spcPct val="90000"/>
              </a:lnSpc>
            </a:pPr>
            <a:r>
              <a:rPr lang="en-US" altLang="en-US" dirty="0"/>
              <a:t>Sin, then, is not merely a failure to measure up or a weakness; it is </a:t>
            </a:r>
            <a:r>
              <a:rPr lang="en-US" altLang="en-US" b="1" i="1" dirty="0"/>
              <a:t>active and purposeful refusal to conform to law</a:t>
            </a:r>
            <a:r>
              <a:rPr lang="en-US" altLang="en-US" dirty="0"/>
              <a:t>… no particular code of laws is in view here.</a:t>
            </a:r>
          </a:p>
          <a:p>
            <a:pPr>
              <a:lnSpc>
                <a:spcPct val="90000"/>
              </a:lnSpc>
            </a:pPr>
            <a:r>
              <a:rPr lang="en-US" altLang="en-US" dirty="0"/>
              <a:t>The crucial point at which John is aiming was the insistence of the false teachers that the Gnostic could be </a:t>
            </a:r>
            <a:r>
              <a:rPr lang="en-US" altLang="en-US" b="1" i="1" dirty="0"/>
              <a:t>indifferent</a:t>
            </a:r>
            <a:r>
              <a:rPr lang="en-US" altLang="en-US" dirty="0"/>
              <a:t> to acts of sin… He asserted that sin is </a:t>
            </a:r>
            <a:r>
              <a:rPr lang="en-US" altLang="en-US" b="1" i="1" dirty="0"/>
              <a:t>not</a:t>
            </a:r>
            <a:r>
              <a:rPr lang="en-US" altLang="en-US" dirty="0"/>
              <a:t> a matter concerning which one can be indifferent. Sin is actual revolt against the revealed will of God… </a:t>
            </a:r>
            <a:r>
              <a:rPr lang="en-US" altLang="en-US" b="1" i="1" dirty="0"/>
              <a:t>In the context of 1 John 3:4-10a, sin is rebellion, it is to take one’s stand against God, it is to side with God’s enemy, the devil</a:t>
            </a:r>
            <a:r>
              <a:rPr lang="en-US" altLang="en-US" dirty="0"/>
              <a:t>. </a:t>
            </a:r>
          </a:p>
        </p:txBody>
      </p:sp>
      <p:sp>
        <p:nvSpPr>
          <p:cNvPr id="4" name="TextBox 3">
            <a:extLst>
              <a:ext uri="{FF2B5EF4-FFF2-40B4-BE49-F238E27FC236}">
                <a16:creationId xmlns:a16="http://schemas.microsoft.com/office/drawing/2014/main" id="{956A07EC-947A-41CE-BDC5-8CF8215C060D}"/>
              </a:ext>
            </a:extLst>
          </p:cNvPr>
          <p:cNvSpPr txBox="1"/>
          <p:nvPr/>
        </p:nvSpPr>
        <p:spPr>
          <a:xfrm>
            <a:off x="0" y="6488668"/>
            <a:ext cx="9144000" cy="369332"/>
          </a:xfrm>
          <a:prstGeom prst="rect">
            <a:avLst/>
          </a:prstGeom>
          <a:noFill/>
        </p:spPr>
        <p:txBody>
          <a:bodyPr wrap="square" rtlCol="0">
            <a:spAutoFit/>
          </a:bodyPr>
          <a:lstStyle/>
          <a:p>
            <a:pPr lvl="0">
              <a:defRPr/>
            </a:pPr>
            <a:r>
              <a:rPr lang="en-US" altLang="en-US" sz="1800" dirty="0"/>
              <a:t>Donald W. Burdick, </a:t>
            </a:r>
            <a:r>
              <a:rPr lang="en-US" altLang="en-US" sz="1800" i="1" dirty="0"/>
              <a:t>The Letters of John</a:t>
            </a:r>
            <a:r>
              <a:rPr lang="en-US" altLang="en-US" sz="1800" dirty="0"/>
              <a:t>, Moody Press, 1985, p</a:t>
            </a:r>
            <a:r>
              <a:rPr lang="en-US" altLang="en-US" dirty="0"/>
              <a:t>. 236-237</a:t>
            </a:r>
            <a:endParaRPr lang="en-US" altLang="en-US" sz="1800" dirty="0"/>
          </a:p>
        </p:txBody>
      </p:sp>
    </p:spTree>
    <p:extLst>
      <p:ext uri="{BB962C8B-B14F-4D97-AF65-F5344CB8AC3E}">
        <p14:creationId xmlns:p14="http://schemas.microsoft.com/office/powerpoint/2010/main" val="32907929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322545"/>
          </a:xfrm>
        </p:spPr>
        <p:txBody>
          <a:bodyPr vert="horz" lIns="91440" tIns="45720" rIns="91440" bIns="45720" rtlCol="0" anchor="ctr">
            <a:noAutofit/>
          </a:bodyPr>
          <a:lstStyle/>
          <a:p>
            <a:pPr>
              <a:lnSpc>
                <a:spcPct val="90000"/>
              </a:lnSpc>
            </a:pPr>
            <a:r>
              <a:rPr lang="en-US" altLang="en-US" sz="3200" dirty="0"/>
              <a:t>“</a:t>
            </a:r>
            <a:r>
              <a:rPr lang="en-US" altLang="en-US" sz="3200" b="1" i="1" dirty="0">
                <a:solidFill>
                  <a:srgbClr val="0000FF"/>
                </a:solidFill>
                <a:latin typeface="Cambria" panose="02040503050406030204" pitchFamily="18" charset="0"/>
                <a:ea typeface="Cambria" panose="02040503050406030204" pitchFamily="18" charset="0"/>
              </a:rPr>
              <a:t>sin</a:t>
            </a:r>
            <a:r>
              <a:rPr lang="en-US" altLang="en-US" sz="3200" dirty="0"/>
              <a:t>” – </a:t>
            </a:r>
            <a:r>
              <a:rPr lang="en-US" altLang="en-US" sz="3200" b="1" dirty="0" err="1">
                <a:latin typeface="Bwgrkl" panose="02000400000000000000" pitchFamily="2" charset="0"/>
              </a:rPr>
              <a:t>a`marti,a</a:t>
            </a:r>
            <a:r>
              <a:rPr lang="en-US" altLang="en-US" sz="3200" b="1" dirty="0"/>
              <a:t> </a:t>
            </a:r>
            <a:r>
              <a:rPr lang="en-US" altLang="en-US" sz="3200" dirty="0"/>
              <a:t>(</a:t>
            </a:r>
            <a:r>
              <a:rPr lang="en-US" altLang="en-US" sz="3200" i="1" dirty="0">
                <a:latin typeface="Cambria" panose="02040503050406030204" pitchFamily="18" charset="0"/>
                <a:ea typeface="Cambria" panose="02040503050406030204" pitchFamily="18" charset="0"/>
              </a:rPr>
              <a:t>hamartia</a:t>
            </a:r>
            <a:r>
              <a:rPr lang="en-US" altLang="en-US" sz="3200" dirty="0"/>
              <a:t>)</a:t>
            </a:r>
            <a:br>
              <a:rPr lang="en-US" altLang="en-US" sz="3200" dirty="0"/>
            </a:br>
            <a:r>
              <a:rPr lang="en-US" altLang="en-US" sz="3200" dirty="0"/>
              <a:t>versus</a:t>
            </a:r>
            <a:br>
              <a:rPr lang="en-US" altLang="en-US" sz="3200" dirty="0"/>
            </a:br>
            <a:r>
              <a:rPr lang="en-US" altLang="en-US" sz="3200" dirty="0"/>
              <a:t>“</a:t>
            </a:r>
            <a:r>
              <a:rPr lang="en-US" altLang="en-US" sz="3200" b="1" i="1" dirty="0">
                <a:solidFill>
                  <a:srgbClr val="0000FF"/>
                </a:solidFill>
                <a:latin typeface="Cambria" panose="02040503050406030204" pitchFamily="18" charset="0"/>
                <a:ea typeface="Cambria" panose="02040503050406030204" pitchFamily="18" charset="0"/>
              </a:rPr>
              <a:t>lawlessness</a:t>
            </a:r>
            <a:r>
              <a:rPr lang="en-US" altLang="en-US" sz="3200" dirty="0"/>
              <a:t>” – </a:t>
            </a:r>
            <a:r>
              <a:rPr lang="en-US" altLang="en-US" sz="3200" b="1" dirty="0" err="1">
                <a:latin typeface="Bwgrkl" panose="02000400000000000000" pitchFamily="2" charset="0"/>
              </a:rPr>
              <a:t>avnomi,a</a:t>
            </a:r>
            <a:r>
              <a:rPr lang="en-US" altLang="en-US" sz="3200" b="1" dirty="0"/>
              <a:t> </a:t>
            </a:r>
            <a:r>
              <a:rPr lang="en-US" altLang="en-US" sz="3200" dirty="0"/>
              <a:t>(</a:t>
            </a:r>
            <a:r>
              <a:rPr lang="en-US" altLang="en-US" sz="3200" i="1" dirty="0">
                <a:latin typeface="Cambria" panose="02040503050406030204" pitchFamily="18" charset="0"/>
                <a:ea typeface="Cambria" panose="02040503050406030204" pitchFamily="18" charset="0"/>
              </a:rPr>
              <a:t>anomia</a:t>
            </a:r>
            <a:r>
              <a:rPr lang="en-US" altLang="en-US" sz="3200" dirty="0"/>
              <a:t>)</a:t>
            </a:r>
            <a:endParaRPr lang="en-US" sz="3200" dirty="0"/>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420656"/>
            <a:ext cx="8229600" cy="5012228"/>
          </a:xfrm>
        </p:spPr>
        <p:txBody>
          <a:bodyPr>
            <a:normAutofit lnSpcReduction="10000"/>
          </a:bodyPr>
          <a:lstStyle/>
          <a:p>
            <a:pPr>
              <a:lnSpc>
                <a:spcPct val="80000"/>
              </a:lnSpc>
            </a:pPr>
            <a:r>
              <a:rPr lang="en-US" altLang="en-US" dirty="0">
                <a:cs typeface="Calibri" panose="020F0502020204030204" pitchFamily="34" charset="0"/>
              </a:rPr>
              <a:t>The heretics seem to have taught that to the enlightened Christian, questions of immorality were a matter of </a:t>
            </a:r>
            <a:r>
              <a:rPr lang="en-US" altLang="en-US" b="1" i="1" dirty="0">
                <a:cs typeface="Calibri" panose="020F0502020204030204" pitchFamily="34" charset="0"/>
              </a:rPr>
              <a:t>indifference</a:t>
            </a:r>
            <a:r>
              <a:rPr lang="en-US" altLang="en-US" dirty="0">
                <a:cs typeface="Calibri" panose="020F0502020204030204" pitchFamily="34" charset="0"/>
              </a:rPr>
              <a:t>, just as today the truth about sin is concealed by euphemisms, and our sins become mere “peccadilloes”, “temperamental weaknesses” or “personality problems”. </a:t>
            </a:r>
          </a:p>
          <a:p>
            <a:pPr>
              <a:lnSpc>
                <a:spcPct val="80000"/>
              </a:lnSpc>
            </a:pPr>
            <a:r>
              <a:rPr lang="en-US" altLang="en-US" dirty="0">
                <a:cs typeface="Calibri" panose="020F0502020204030204" pitchFamily="34" charset="0"/>
              </a:rPr>
              <a:t>In contrast to such </a:t>
            </a:r>
            <a:r>
              <a:rPr lang="en-US" altLang="en-US" b="1" i="1" dirty="0">
                <a:cs typeface="Calibri" panose="020F0502020204030204" pitchFamily="34" charset="0"/>
              </a:rPr>
              <a:t>underestimates</a:t>
            </a:r>
            <a:r>
              <a:rPr lang="en-US" altLang="en-US" dirty="0">
                <a:cs typeface="Calibri" panose="020F0502020204030204" pitchFamily="34" charset="0"/>
              </a:rPr>
              <a:t> of sin, John declares that it is not just a negative failure (</a:t>
            </a:r>
            <a:r>
              <a:rPr lang="en-US" altLang="en-US" i="1" dirty="0">
                <a:cs typeface="Calibri" panose="020F0502020204030204" pitchFamily="34" charset="0"/>
              </a:rPr>
              <a:t>hamartia</a:t>
            </a:r>
            <a:r>
              <a:rPr lang="en-US" altLang="en-US" dirty="0">
                <a:cs typeface="Calibri" panose="020F0502020204030204" pitchFamily="34" charset="0"/>
              </a:rPr>
              <a:t>, sin, means literally ‘missing the mark’) but essentially </a:t>
            </a:r>
            <a:r>
              <a:rPr lang="en-US" altLang="en-US" b="1" i="1" dirty="0">
                <a:cs typeface="Calibri" panose="020F0502020204030204" pitchFamily="34" charset="0"/>
              </a:rPr>
              <a:t>active rebellion</a:t>
            </a:r>
            <a:r>
              <a:rPr lang="en-US" altLang="en-US" dirty="0">
                <a:cs typeface="Calibri" panose="020F0502020204030204" pitchFamily="34" charset="0"/>
              </a:rPr>
              <a:t> against God’s will and a violation of His holy law. </a:t>
            </a:r>
          </a:p>
          <a:p>
            <a:pPr>
              <a:lnSpc>
                <a:spcPct val="80000"/>
              </a:lnSpc>
            </a:pPr>
            <a:r>
              <a:rPr lang="en-US" altLang="en-US" dirty="0">
                <a:cs typeface="Calibri" panose="020F0502020204030204" pitchFamily="34" charset="0"/>
              </a:rPr>
              <a:t>It is important to acknowledge this because the first step towards holy living is to recognize the true nature and wickedness of sin. </a:t>
            </a:r>
          </a:p>
        </p:txBody>
      </p:sp>
      <p:sp>
        <p:nvSpPr>
          <p:cNvPr id="4" name="TextBox 3">
            <a:extLst>
              <a:ext uri="{FF2B5EF4-FFF2-40B4-BE49-F238E27FC236}">
                <a16:creationId xmlns:a16="http://schemas.microsoft.com/office/drawing/2014/main" id="{91C98E42-6B99-40B6-80DB-E75E0C0E1F19}"/>
              </a:ext>
            </a:extLst>
          </p:cNvPr>
          <p:cNvSpPr txBox="1"/>
          <p:nvPr/>
        </p:nvSpPr>
        <p:spPr>
          <a:xfrm>
            <a:off x="-38108" y="6488668"/>
            <a:ext cx="9182108" cy="369332"/>
          </a:xfrm>
          <a:prstGeom prst="rect">
            <a:avLst/>
          </a:prstGeom>
          <a:noFill/>
        </p:spPr>
        <p:txBody>
          <a:bodyPr wrap="square" rtlCol="0">
            <a:spAutoFit/>
          </a:bodyPr>
          <a:lstStyle/>
          <a:p>
            <a:r>
              <a:rPr lang="en-US" altLang="en-US" sz="1800" dirty="0">
                <a:latin typeface="Calibri" panose="020F0502020204030204" pitchFamily="34" charset="0"/>
                <a:cs typeface="Calibri" panose="020F0502020204030204" pitchFamily="34" charset="0"/>
              </a:rPr>
              <a:t>John R. W. Stott, The Epistles of John – </a:t>
            </a:r>
            <a:r>
              <a:rPr lang="en-US" altLang="en-US" sz="1800" i="1" dirty="0">
                <a:latin typeface="Calibri" panose="020F0502020204030204" pitchFamily="34" charset="0"/>
                <a:cs typeface="Calibri" panose="020F0502020204030204" pitchFamily="34" charset="0"/>
              </a:rPr>
              <a:t>An Introduction and Commentary</a:t>
            </a:r>
            <a:r>
              <a:rPr lang="en-US" altLang="en-US" sz="1800" dirty="0">
                <a:latin typeface="Calibri" panose="020F0502020204030204" pitchFamily="34" charset="0"/>
                <a:cs typeface="Calibri" panose="020F0502020204030204" pitchFamily="34" charset="0"/>
              </a:rPr>
              <a:t>, Eerdmans, 1979, p.122</a:t>
            </a:r>
            <a:endParaRPr lang="en-US" dirty="0"/>
          </a:p>
        </p:txBody>
      </p:sp>
    </p:spTree>
    <p:extLst>
      <p:ext uri="{BB962C8B-B14F-4D97-AF65-F5344CB8AC3E}">
        <p14:creationId xmlns:p14="http://schemas.microsoft.com/office/powerpoint/2010/main" val="16229248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54089"/>
            <a:ext cx="8213902" cy="5303909"/>
          </a:xfrm>
        </p:spPr>
        <p:txBody>
          <a:bodyPr>
            <a:normAutofit fontScale="925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Everyone who makes a </a:t>
            </a:r>
            <a:r>
              <a:rPr lang="en-US" sz="2600" b="1" i="1" dirty="0">
                <a:solidFill>
                  <a:srgbClr val="FF0000"/>
                </a:solidFill>
                <a:latin typeface="Cambria" panose="02040503050406030204" pitchFamily="18" charset="0"/>
                <a:ea typeface="Cambria" panose="02040503050406030204" pitchFamily="18" charset="0"/>
              </a:rPr>
              <a:t>practice of sinning </a:t>
            </a:r>
            <a:r>
              <a:rPr lang="en-US" sz="2600" i="1" dirty="0">
                <a:solidFill>
                  <a:srgbClr val="FF0000"/>
                </a:solidFill>
                <a:latin typeface="Cambria" panose="02040503050406030204" pitchFamily="18" charset="0"/>
                <a:ea typeface="Cambria" panose="02040503050406030204" pitchFamily="18" charset="0"/>
              </a:rPr>
              <a:t>also practices lawlessness; sin is </a:t>
            </a:r>
            <a:r>
              <a:rPr lang="en-US" sz="2600" b="1" i="1" dirty="0">
                <a:solidFill>
                  <a:srgbClr val="FF0000"/>
                </a:solidFill>
                <a:latin typeface="Cambria" panose="02040503050406030204" pitchFamily="18" charset="0"/>
                <a:ea typeface="Cambria" panose="02040503050406030204" pitchFamily="18" charset="0"/>
              </a:rPr>
              <a:t>lawlessness</a:t>
            </a:r>
            <a:r>
              <a:rPr lang="en-US" sz="2600" i="1" dirty="0">
                <a:solidFill>
                  <a:srgbClr val="FF0000"/>
                </a:solidFill>
                <a:latin typeface="Cambria" panose="02040503050406030204" pitchFamily="18" charset="0"/>
                <a:ea typeface="Cambria" panose="02040503050406030204" pitchFamily="18" charset="0"/>
              </a:rPr>
              <a:t>.</a:t>
            </a:r>
            <a:r>
              <a:rPr lang="en-US" sz="2600" i="1" dirty="0">
                <a:solidFill>
                  <a:srgbClr val="0000FF"/>
                </a:solidFill>
                <a:latin typeface="Cambria" panose="02040503050406030204" pitchFamily="18" charset="0"/>
                <a:ea typeface="Cambria" panose="02040503050406030204" pitchFamily="18" charset="0"/>
              </a:rPr>
              <a:t>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53055"/>
            <a:ext cx="8213902" cy="1306845"/>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t>So in other words, those (like the false teachers) who live a life of </a:t>
            </a:r>
            <a:r>
              <a:rPr lang="en-US" altLang="en-US" sz="2800" b="1" i="1" dirty="0"/>
              <a:t>habitual</a:t>
            </a:r>
            <a:r>
              <a:rPr lang="en-US" altLang="en-US" sz="2800" dirty="0"/>
              <a:t> (present tense) </a:t>
            </a:r>
            <a:r>
              <a:rPr lang="en-US" altLang="en-US" sz="2800" b="1" i="1" dirty="0"/>
              <a:t>sin</a:t>
            </a:r>
            <a:r>
              <a:rPr lang="en-US" altLang="en-US" sz="2800" dirty="0"/>
              <a:t> are in </a:t>
            </a:r>
            <a:r>
              <a:rPr lang="en-US" altLang="en-US" sz="2800" b="1" i="1" dirty="0"/>
              <a:t>active rebellion </a:t>
            </a:r>
            <a:r>
              <a:rPr lang="en-US" altLang="en-US" sz="2800" dirty="0"/>
              <a:t>against God.</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96161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711066"/>
            <a:ext cx="8213902" cy="5146932"/>
          </a:xfrm>
        </p:spPr>
        <p:txBody>
          <a:bodyPr>
            <a:normAutofit fontScale="925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You know that he appeared </a:t>
            </a:r>
            <a:r>
              <a:rPr lang="en-US" sz="2600" i="1" dirty="0">
                <a:solidFill>
                  <a:srgbClr val="0000FF"/>
                </a:solidFill>
                <a:latin typeface="Cambria" panose="02040503050406030204" pitchFamily="18" charset="0"/>
                <a:ea typeface="Cambria" panose="02040503050406030204" pitchFamily="18" charset="0"/>
              </a:rPr>
              <a:t>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644349"/>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600" dirty="0">
                <a:latin typeface="Calibri" panose="020F0502020204030204" pitchFamily="34" charset="0"/>
                <a:cs typeface="Calibri" panose="020F0502020204030204" pitchFamily="34" charset="0"/>
              </a:rPr>
              <a:t>“</a:t>
            </a:r>
            <a:r>
              <a:rPr lang="en-US" alt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He appeared</a:t>
            </a:r>
            <a:r>
              <a:rPr lang="en-US" altLang="en-US" sz="2600" dirty="0">
                <a:latin typeface="Calibri" panose="020F0502020204030204" pitchFamily="34" charset="0"/>
                <a:cs typeface="Calibri" panose="020F0502020204030204" pitchFamily="34" charset="0"/>
              </a:rPr>
              <a:t>” refers to the incarnation of Jesus Christ (which the Gnostics denied). In the Greek, John uses the </a:t>
            </a:r>
            <a:r>
              <a:rPr lang="en-US" altLang="en-US" sz="2600" b="1" i="1" dirty="0">
                <a:latin typeface="Calibri" panose="020F0502020204030204" pitchFamily="34" charset="0"/>
                <a:cs typeface="Calibri" panose="020F0502020204030204" pitchFamily="34" charset="0"/>
              </a:rPr>
              <a:t>aorist tense</a:t>
            </a:r>
            <a:r>
              <a:rPr lang="en-US" altLang="en-US" sz="2600" dirty="0">
                <a:latin typeface="Calibri" panose="020F0502020204030204" pitchFamily="34" charset="0"/>
                <a:cs typeface="Calibri" panose="020F0502020204030204" pitchFamily="34" charset="0"/>
              </a:rPr>
              <a:t>, meaning that Jesus appeared at a </a:t>
            </a:r>
            <a:r>
              <a:rPr lang="en-US" altLang="en-US" sz="2600" b="1" i="1" dirty="0">
                <a:latin typeface="Calibri" panose="020F0502020204030204" pitchFamily="34" charset="0"/>
                <a:cs typeface="Calibri" panose="020F0502020204030204" pitchFamily="34" charset="0"/>
              </a:rPr>
              <a:t>point in time</a:t>
            </a:r>
            <a:r>
              <a:rPr lang="en-US" altLang="en-US" sz="2600" dirty="0">
                <a:latin typeface="Calibri" panose="020F0502020204030204" pitchFamily="34" charset="0"/>
                <a:cs typeface="Calibri" panose="020F0502020204030204" pitchFamily="34" charset="0"/>
              </a:rPr>
              <a:t>. (Burdick, p.237)</a:t>
            </a:r>
            <a:endParaRPr kumimoji="0" 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011393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882348"/>
            <a:ext cx="8213902" cy="3975650"/>
          </a:xfrm>
        </p:spPr>
        <p:txBody>
          <a:bodyPr>
            <a:normAutofit fontScale="85000" lnSpcReduction="2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a:t>
            </a:r>
            <a:r>
              <a:rPr lang="en-US" sz="2600" i="1" dirty="0">
                <a:solidFill>
                  <a:srgbClr val="FF0000"/>
                </a:solidFill>
                <a:latin typeface="Cambria" panose="02040503050406030204" pitchFamily="18" charset="0"/>
                <a:ea typeface="Cambria" panose="02040503050406030204" pitchFamily="18" charset="0"/>
              </a:rPr>
              <a:t>to take away sins</a:t>
            </a:r>
            <a:r>
              <a:rPr lang="en-US" sz="2600" i="1" dirty="0">
                <a:solidFill>
                  <a:srgbClr val="0000FF"/>
                </a:solidFill>
                <a:latin typeface="Cambria" panose="02040503050406030204" pitchFamily="18" charset="0"/>
                <a:ea typeface="Cambria" panose="02040503050406030204" pitchFamily="18" charset="0"/>
              </a:rPr>
              <a:t>,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80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600" dirty="0">
                <a:latin typeface="Calibri" panose="020F0502020204030204" pitchFamily="34" charset="0"/>
                <a:cs typeface="Calibri" panose="020F0502020204030204" pitchFamily="34" charset="0"/>
              </a:rPr>
              <a:t>John now gives the </a:t>
            </a:r>
            <a:r>
              <a:rPr lang="en-US" altLang="en-US" sz="2600" b="1" i="1" dirty="0">
                <a:latin typeface="Calibri" panose="020F0502020204030204" pitchFamily="34" charset="0"/>
                <a:cs typeface="Calibri" panose="020F0502020204030204" pitchFamily="34" charset="0"/>
              </a:rPr>
              <a:t>purpose</a:t>
            </a:r>
            <a:r>
              <a:rPr lang="en-US" altLang="en-US" sz="2600" dirty="0">
                <a:latin typeface="Calibri" panose="020F0502020204030204" pitchFamily="34" charset="0"/>
                <a:cs typeface="Calibri" panose="020F0502020204030204" pitchFamily="34" charset="0"/>
              </a:rPr>
              <a:t> for which Christ appeared: “</a:t>
            </a:r>
            <a:r>
              <a:rPr lang="en-US" altLang="en-US" sz="2600" i="1" dirty="0">
                <a:solidFill>
                  <a:srgbClr val="0000FF"/>
                </a:solidFill>
                <a:latin typeface="Cambria" panose="02040503050406030204" pitchFamily="18" charset="0"/>
                <a:ea typeface="Cambria" panose="02040503050406030204" pitchFamily="18" charset="0"/>
                <a:cs typeface="Calibri" panose="020F0502020204030204" pitchFamily="34" charset="0"/>
              </a:rPr>
              <a:t>to take away our sins</a:t>
            </a:r>
            <a:r>
              <a:rPr lang="en-US" altLang="en-US" sz="2600" dirty="0">
                <a:latin typeface="Calibri" panose="020F0502020204030204" pitchFamily="34" charset="0"/>
                <a:cs typeface="Calibri" panose="020F0502020204030204" pitchFamily="34" charset="0"/>
              </a:rPr>
              <a:t>”. Again, John uses the Greek </a:t>
            </a:r>
            <a:r>
              <a:rPr lang="en-US" altLang="en-US" sz="2600" b="1" i="1" dirty="0">
                <a:latin typeface="Calibri" panose="020F0502020204030204" pitchFamily="34" charset="0"/>
                <a:cs typeface="Calibri" panose="020F0502020204030204" pitchFamily="34" charset="0"/>
              </a:rPr>
              <a:t>aorist tense</a:t>
            </a:r>
            <a:r>
              <a:rPr lang="en-US" altLang="en-US" sz="2600" dirty="0">
                <a:latin typeface="Calibri" panose="020F0502020204030204" pitchFamily="34" charset="0"/>
                <a:cs typeface="Calibri" panose="020F0502020204030204" pitchFamily="34" charset="0"/>
              </a:rPr>
              <a:t> to convey the idea that our </a:t>
            </a:r>
            <a:r>
              <a:rPr lang="en-US" altLang="en-US" sz="2600" b="1" i="1" dirty="0">
                <a:latin typeface="Calibri" panose="020F0502020204030204" pitchFamily="34" charset="0"/>
                <a:cs typeface="Calibri" panose="020F0502020204030204" pitchFamily="34" charset="0"/>
              </a:rPr>
              <a:t>sins</a:t>
            </a:r>
            <a:r>
              <a:rPr lang="en-US" altLang="en-US" sz="2600" dirty="0">
                <a:latin typeface="Calibri" panose="020F0502020204030204" pitchFamily="34" charset="0"/>
                <a:cs typeface="Calibri" panose="020F0502020204030204" pitchFamily="34" charset="0"/>
              </a:rPr>
              <a:t> were taken away </a:t>
            </a:r>
            <a:r>
              <a:rPr lang="en-US" altLang="en-US" sz="2600" b="1" i="1" dirty="0">
                <a:latin typeface="Calibri" panose="020F0502020204030204" pitchFamily="34" charset="0"/>
                <a:cs typeface="Calibri" panose="020F0502020204030204" pitchFamily="34" charset="0"/>
              </a:rPr>
              <a:t>at a point in time</a:t>
            </a:r>
            <a:r>
              <a:rPr lang="en-US" altLang="en-US" sz="2600" dirty="0">
                <a:latin typeface="Calibri" panose="020F0502020204030204" pitchFamily="34" charset="0"/>
                <a:cs typeface="Calibri" panose="020F0502020204030204" pitchFamily="34" charset="0"/>
              </a:rPr>
              <a:t> (Burdick, p. 237) </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600" dirty="0">
                <a:effectLst>
                  <a:outerShdw blurRad="50800" dist="38100" dir="2700000" algn="tl" rotWithShape="0">
                    <a:schemeClr val="bg1">
                      <a:alpha val="40000"/>
                    </a:schemeClr>
                  </a:outerShdw>
                </a:effectLst>
                <a:latin typeface="Calibri" panose="020F0502020204030204" pitchFamily="34" charset="0"/>
                <a:cs typeface="Calibri" panose="020F0502020204030204" pitchFamily="34" charset="0"/>
              </a:rPr>
              <a:t>Compare this with what it teaches in H</a:t>
            </a:r>
            <a:r>
              <a:rPr lang="en-US" altLang="en-US" sz="2400" dirty="0">
                <a:effectLst>
                  <a:outerShdw blurRad="50800" dist="38100" dir="2700000" algn="tl" rotWithShape="0">
                    <a:schemeClr val="bg1">
                      <a:alpha val="40000"/>
                    </a:schemeClr>
                  </a:outerShdw>
                </a:effectLst>
                <a:latin typeface="Calibri" panose="020F0502020204030204" pitchFamily="34" charset="0"/>
                <a:cs typeface="Calibri" panose="020F0502020204030204" pitchFamily="34" charset="0"/>
              </a:rPr>
              <a:t>ebrews 10:10:</a:t>
            </a:r>
          </a:p>
          <a:p>
            <a:pPr marL="1200150" lvl="1" indent="-457200" defTabSz="914400">
              <a:spcBef>
                <a:spcPts val="0"/>
              </a:spcBef>
              <a:buFont typeface="Arial" panose="020B0604020202020204" pitchFamily="34" charset="0"/>
              <a:buChar char="•"/>
              <a:defRPr/>
            </a:pPr>
            <a:r>
              <a:rPr lang="en-US" altLang="en-US" sz="2400" i="1" dirty="0">
                <a:solidFill>
                  <a:srgbClr val="0000FF"/>
                </a:solidFill>
                <a:effectLst>
                  <a:outerShdw blurRad="50800" dist="38100" dir="2700000" algn="tl" rotWithShape="0">
                    <a:schemeClr val="bg1">
                      <a:alpha val="40000"/>
                    </a:schemeClr>
                  </a:outerShdw>
                </a:effectLst>
                <a:latin typeface="Cambria" panose="02040503050406030204" pitchFamily="18" charset="0"/>
                <a:ea typeface="Cambria" panose="02040503050406030204" pitchFamily="18" charset="0"/>
                <a:cs typeface="Calibri" panose="020F0502020204030204" pitchFamily="34" charset="0"/>
              </a:rPr>
              <a:t>And by that will we have been sanctified through the offering of the body of Jesus Christ </a:t>
            </a:r>
            <a:r>
              <a:rPr lang="en-US" altLang="en-US" sz="2400" b="1" i="1" dirty="0">
                <a:solidFill>
                  <a:srgbClr val="0000FF"/>
                </a:solidFill>
                <a:effectLst>
                  <a:outerShdw blurRad="50800" dist="38100" dir="2700000" algn="tl" rotWithShape="0">
                    <a:schemeClr val="bg1">
                      <a:alpha val="40000"/>
                    </a:schemeClr>
                  </a:outerShdw>
                </a:effectLst>
                <a:latin typeface="Cambria" panose="02040503050406030204" pitchFamily="18" charset="0"/>
                <a:ea typeface="Cambria" panose="02040503050406030204" pitchFamily="18" charset="0"/>
                <a:cs typeface="Calibri" panose="020F0502020204030204" pitchFamily="34" charset="0"/>
              </a:rPr>
              <a:t>once for all</a:t>
            </a:r>
            <a:r>
              <a:rPr lang="en-US" altLang="en-US" sz="2400" i="1" dirty="0">
                <a:solidFill>
                  <a:srgbClr val="0000FF"/>
                </a:solidFill>
                <a:effectLst>
                  <a:outerShdw blurRad="50800" dist="38100" dir="2700000" algn="tl" rotWithShape="0">
                    <a:schemeClr val="bg1">
                      <a:alpha val="40000"/>
                    </a:schemeClr>
                  </a:outerShdw>
                </a:effectLst>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9810921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60048"/>
            <a:ext cx="8213902" cy="5197951"/>
          </a:xfrm>
        </p:spPr>
        <p:txBody>
          <a:bodyPr>
            <a:normAutofit fontScale="925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a:t>
            </a:r>
            <a:r>
              <a:rPr lang="en-US" sz="2600" i="1" dirty="0">
                <a:solidFill>
                  <a:srgbClr val="FF0000"/>
                </a:solidFill>
                <a:latin typeface="Cambria" panose="02040503050406030204" pitchFamily="18" charset="0"/>
                <a:ea typeface="Cambria" panose="02040503050406030204" pitchFamily="18" charset="0"/>
              </a:rPr>
              <a:t>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a:t>
            </a:r>
            <a:r>
              <a:rPr lang="en-US" sz="2600" i="1" dirty="0">
                <a:solidFill>
                  <a:srgbClr val="FF0000"/>
                </a:solidFill>
                <a:latin typeface="Cambria" panose="02040503050406030204" pitchFamily="18" charset="0"/>
                <a:ea typeface="Cambria" panose="02040503050406030204" pitchFamily="18" charset="0"/>
              </a:rPr>
              <a:t>he appeared to </a:t>
            </a:r>
            <a:r>
              <a:rPr lang="en-US" sz="2600" b="1" i="1" dirty="0">
                <a:solidFill>
                  <a:srgbClr val="FF0000"/>
                </a:solidFill>
                <a:latin typeface="Cambria" panose="02040503050406030204" pitchFamily="18" charset="0"/>
                <a:ea typeface="Cambria" panose="02040503050406030204" pitchFamily="18" charset="0"/>
              </a:rPr>
              <a:t>take away </a:t>
            </a:r>
            <a:r>
              <a:rPr lang="en-US" sz="2600" i="1" dirty="0">
                <a:solidFill>
                  <a:srgbClr val="FF0000"/>
                </a:solidFill>
                <a:latin typeface="Cambria" panose="02040503050406030204" pitchFamily="18" charset="0"/>
                <a:ea typeface="Cambria" panose="02040503050406030204" pitchFamily="18" charset="0"/>
              </a:rPr>
              <a:t>sins</a:t>
            </a:r>
            <a:r>
              <a:rPr lang="en-US" sz="2600" i="1" dirty="0">
                <a:solidFill>
                  <a:srgbClr val="0000FF"/>
                </a:solidFill>
                <a:latin typeface="Cambria" panose="02040503050406030204" pitchFamily="18" charset="0"/>
                <a:ea typeface="Cambria" panose="02040503050406030204" pitchFamily="18" charset="0"/>
              </a:rPr>
              <a:t>,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No one born of God makes a practice of sinning</a:t>
            </a:r>
            <a:r>
              <a:rPr lang="en-US" sz="2600" i="1" dirty="0">
                <a:solidFill>
                  <a:srgbClr val="0000FF"/>
                </a:solidFill>
                <a:latin typeface="Cambria" panose="02040503050406030204" pitchFamily="18" charset="0"/>
                <a:ea typeface="Cambria" panose="02040503050406030204" pitchFamily="18" charset="0"/>
              </a:rPr>
              <a:t>,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522691"/>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500" i="1" dirty="0">
                <a:latin typeface="Cambria" panose="02040503050406030204" pitchFamily="18" charset="0"/>
                <a:ea typeface="Cambria" panose="02040503050406030204" pitchFamily="18" charset="0"/>
                <a:cs typeface="Calibri" panose="020F0502020204030204" pitchFamily="34" charset="0"/>
              </a:rPr>
              <a:t>John thus makes it clear that acts of sin are not compatible with being born of God. And this is true because Christ’s purpose in coming was to remove such acts. </a:t>
            </a:r>
            <a:r>
              <a:rPr lang="en-US" altLang="en-US" sz="2500" dirty="0">
                <a:latin typeface="Calibri" panose="020F0502020204030204" pitchFamily="34" charset="0"/>
                <a:cs typeface="Calibri" panose="020F0502020204030204" pitchFamily="34" charset="0"/>
              </a:rPr>
              <a:t>(Burdick, p.237)</a:t>
            </a:r>
            <a:endParaRPr lang="en-US" altLang="en-US" sz="2500" i="1" dirty="0">
              <a:solidFill>
                <a:srgbClr val="0000FF"/>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10865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660048"/>
            <a:ext cx="8213902" cy="5197951"/>
          </a:xfrm>
        </p:spPr>
        <p:txBody>
          <a:bodyPr>
            <a:normAutofit fontScale="925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You know </a:t>
            </a:r>
            <a:r>
              <a:rPr lang="en-US" sz="2600" i="1" dirty="0">
                <a:solidFill>
                  <a:srgbClr val="0000FF"/>
                </a:solidFill>
                <a:latin typeface="Cambria" panose="02040503050406030204" pitchFamily="18" charset="0"/>
                <a:ea typeface="Cambria" panose="02040503050406030204" pitchFamily="18" charset="0"/>
              </a:rPr>
              <a:t>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377486"/>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500" i="1" dirty="0">
                <a:latin typeface="Cambria" panose="02040503050406030204" pitchFamily="18" charset="0"/>
                <a:ea typeface="Cambria" panose="02040503050406030204" pitchFamily="18" charset="0"/>
                <a:cs typeface="Calibri" panose="020F0502020204030204" pitchFamily="34" charset="0"/>
              </a:rPr>
              <a:t>[John] can say to his readers that ‘you know’ these things because they stand at the heart of the gospel message which they heard from the beginning. </a:t>
            </a:r>
            <a:r>
              <a:rPr lang="en-US" altLang="en-US" sz="2500" dirty="0">
                <a:latin typeface="Calibri" panose="020F0502020204030204" pitchFamily="34" charset="0"/>
                <a:cs typeface="Calibri" panose="020F0502020204030204" pitchFamily="34" charset="0"/>
              </a:rPr>
              <a:t>(Kruse, p. 119)</a:t>
            </a:r>
          </a:p>
        </p:txBody>
      </p:sp>
    </p:spTree>
    <p:extLst>
      <p:ext uri="{BB962C8B-B14F-4D97-AF65-F5344CB8AC3E}">
        <p14:creationId xmlns:p14="http://schemas.microsoft.com/office/powerpoint/2010/main" val="42348662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492034"/>
            <a:ext cx="8213902" cy="4365965"/>
          </a:xfrm>
        </p:spPr>
        <p:txBody>
          <a:bodyPr>
            <a:normAutofit fontScale="85000" lnSpcReduction="2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t>
            </a:r>
            <a:r>
              <a:rPr lang="en-US" sz="2600" i="1" dirty="0">
                <a:solidFill>
                  <a:srgbClr val="FF0000"/>
                </a:solidFill>
                <a:latin typeface="Cambria" panose="02040503050406030204" pitchFamily="18" charset="0"/>
                <a:ea typeface="Cambria" panose="02040503050406030204" pitchFamily="18" charset="0"/>
              </a:rPr>
              <a:t>and in him there is no sin</a:t>
            </a:r>
            <a:r>
              <a:rPr lang="en-US" sz="2600" i="1" dirty="0">
                <a:solidFill>
                  <a:srgbClr val="0000FF"/>
                </a:solidFill>
                <a:latin typeface="Cambria" panose="02040503050406030204" pitchFamily="18" charset="0"/>
                <a:ea typeface="Cambria" panose="02040503050406030204" pitchFamily="18" charset="0"/>
              </a:rPr>
              <a:t>.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409619"/>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500" i="1" dirty="0">
                <a:latin typeface="Cambria" panose="02040503050406030204" pitchFamily="18" charset="0"/>
                <a:ea typeface="Cambria" panose="02040503050406030204" pitchFamily="18" charset="0"/>
                <a:cs typeface="Calibri" panose="020F0502020204030204" pitchFamily="34" charset="0"/>
              </a:rPr>
              <a:t>“</a:t>
            </a:r>
            <a:r>
              <a:rPr lang="en-US" altLang="en-US" sz="2500" i="1" dirty="0">
                <a:solidFill>
                  <a:srgbClr val="0000FF"/>
                </a:solidFill>
                <a:latin typeface="Cambria" panose="02040503050406030204" pitchFamily="18" charset="0"/>
                <a:ea typeface="Cambria" panose="02040503050406030204" pitchFamily="18" charset="0"/>
                <a:cs typeface="Calibri" panose="020F0502020204030204" pitchFamily="34" charset="0"/>
              </a:rPr>
              <a:t>And in him [Jesus] is no sin</a:t>
            </a:r>
            <a:r>
              <a:rPr lang="en-US" altLang="en-US" sz="2500" i="1" dirty="0">
                <a:latin typeface="Cambria" panose="02040503050406030204" pitchFamily="18" charset="0"/>
                <a:ea typeface="Cambria" panose="02040503050406030204" pitchFamily="18" charset="0"/>
                <a:cs typeface="Calibri" panose="020F0502020204030204" pitchFamily="34" charset="0"/>
              </a:rPr>
              <a:t>” </a:t>
            </a:r>
            <a:r>
              <a:rPr lang="en-US" altLang="en-US" sz="2500" dirty="0">
                <a:latin typeface="Calibri" panose="020F0502020204030204" pitchFamily="34" charset="0"/>
                <a:ea typeface="Cambria" panose="02040503050406030204" pitchFamily="18" charset="0"/>
                <a:cs typeface="Calibri" panose="020F0502020204030204" pitchFamily="34" charset="0"/>
              </a:rPr>
              <a:t>- This echoes what John has already said about Jesus in:</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500" dirty="0">
                <a:latin typeface="Calibri" panose="020F0502020204030204" pitchFamily="34" charset="0"/>
                <a:ea typeface="Cambria" panose="02040503050406030204" pitchFamily="18" charset="0"/>
                <a:cs typeface="Calibri" panose="020F0502020204030204" pitchFamily="34" charset="0"/>
              </a:rPr>
              <a:t>1 John 2:1b – </a:t>
            </a:r>
            <a:r>
              <a:rPr lang="en-US" altLang="en-US" sz="2500" i="1" dirty="0">
                <a:solidFill>
                  <a:srgbClr val="0000FF"/>
                </a:solidFill>
                <a:latin typeface="Cambria" panose="02040503050406030204" pitchFamily="18" charset="0"/>
                <a:ea typeface="Cambria" panose="02040503050406030204" pitchFamily="18" charset="0"/>
                <a:cs typeface="Calibri" panose="020F0502020204030204" pitchFamily="34" charset="0"/>
              </a:rPr>
              <a:t>Jesus Christ, the righteous</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500" dirty="0">
                <a:latin typeface="Calibri" panose="020F0502020204030204" pitchFamily="34" charset="0"/>
                <a:ea typeface="Cambria" panose="02040503050406030204" pitchFamily="18" charset="0"/>
                <a:cs typeface="Calibri" panose="020F0502020204030204" pitchFamily="34" charset="0"/>
              </a:rPr>
              <a:t>1 John 3:3b – </a:t>
            </a:r>
            <a:r>
              <a:rPr lang="en-US" altLang="en-US" sz="2500" i="1" dirty="0">
                <a:solidFill>
                  <a:srgbClr val="0000FF"/>
                </a:solidFill>
                <a:latin typeface="Cambria" panose="02040503050406030204" pitchFamily="18" charset="0"/>
                <a:ea typeface="Cambria" panose="02040503050406030204" pitchFamily="18" charset="0"/>
                <a:cs typeface="Calibri" panose="020F0502020204030204" pitchFamily="34" charset="0"/>
              </a:rPr>
              <a:t>He [Jesus] is pure</a:t>
            </a:r>
          </a:p>
          <a:p>
            <a:pPr marL="342900" marR="0" lvl="0" indent="-3429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500" dirty="0">
                <a:latin typeface="Calibri" panose="020F0502020204030204" pitchFamily="34" charset="0"/>
                <a:ea typeface="Cambria" panose="02040503050406030204" pitchFamily="18" charset="0"/>
                <a:cs typeface="Calibri" panose="020F0502020204030204" pitchFamily="34" charset="0"/>
              </a:rPr>
              <a:t>And what is taught in </a:t>
            </a:r>
            <a:r>
              <a:rPr lang="en-US" altLang="en-US" sz="2500" b="1" i="1" dirty="0">
                <a:latin typeface="Calibri" panose="020F0502020204030204" pitchFamily="34" charset="0"/>
                <a:ea typeface="Cambria" panose="02040503050406030204" pitchFamily="18" charset="0"/>
                <a:cs typeface="Calibri" panose="020F0502020204030204" pitchFamily="34" charset="0"/>
              </a:rPr>
              <a:t>all</a:t>
            </a:r>
            <a:r>
              <a:rPr lang="en-US" altLang="en-US" sz="2500" dirty="0">
                <a:latin typeface="Calibri" panose="020F0502020204030204" pitchFamily="34" charset="0"/>
                <a:ea typeface="Cambria" panose="02040503050406030204" pitchFamily="18" charset="0"/>
                <a:cs typeface="Calibri" panose="020F0502020204030204" pitchFamily="34" charset="0"/>
              </a:rPr>
              <a:t> of scripture: (John 8:46; Acts 2:27; 3:14; 4:30; 7:52; 2Cor 5:21; Heb 4:15; 1Pet 1:19; 2:22) </a:t>
            </a:r>
          </a:p>
        </p:txBody>
      </p:sp>
    </p:spTree>
    <p:extLst>
      <p:ext uri="{BB962C8B-B14F-4D97-AF65-F5344CB8AC3E}">
        <p14:creationId xmlns:p14="http://schemas.microsoft.com/office/powerpoint/2010/main" val="19228501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58456"/>
            <a:ext cx="8213902" cy="4699544"/>
          </a:xfrm>
        </p:spPr>
        <p:txBody>
          <a:bodyPr>
            <a:normAutofit fontScale="92500" lnSpcReduction="2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No one who abides in him keeps on sinning</a:t>
            </a:r>
            <a:r>
              <a:rPr lang="en-US" sz="2600" i="1" dirty="0">
                <a:solidFill>
                  <a:srgbClr val="0000FF"/>
                </a:solidFill>
                <a:latin typeface="Cambria" panose="02040503050406030204" pitchFamily="18" charset="0"/>
                <a:ea typeface="Cambria" panose="02040503050406030204" pitchFamily="18" charset="0"/>
              </a:rPr>
              <a:t>;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222517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lang="en-US" altLang="en-US" sz="2500" i="1" dirty="0">
                <a:latin typeface="Cambria" panose="02040503050406030204" pitchFamily="18" charset="0"/>
                <a:ea typeface="Cambria" panose="02040503050406030204" pitchFamily="18" charset="0"/>
                <a:cs typeface="Calibri" panose="020F0502020204030204" pitchFamily="34" charset="0"/>
              </a:rPr>
              <a:t>The declaration of verse 6 is a logical deduction from the statements of verse 5. Since Christ came to remove sins and since there is no sin in Him, it is obviously true that the one who dwells in him will not engage in habitual sin </a:t>
            </a:r>
            <a:r>
              <a:rPr lang="en-US" altLang="en-US" sz="2500" dirty="0">
                <a:latin typeface="Calibri" panose="020F0502020204030204" pitchFamily="34" charset="0"/>
                <a:ea typeface="Cambria" panose="02040503050406030204" pitchFamily="18" charset="0"/>
                <a:cs typeface="Calibri" panose="020F0502020204030204" pitchFamily="34" charset="0"/>
              </a:rPr>
              <a:t>(Burdick, p.238)</a:t>
            </a:r>
          </a:p>
        </p:txBody>
      </p:sp>
    </p:spTree>
    <p:extLst>
      <p:ext uri="{BB962C8B-B14F-4D97-AF65-F5344CB8AC3E}">
        <p14:creationId xmlns:p14="http://schemas.microsoft.com/office/powerpoint/2010/main" val="4051210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FELLOWSHIP WITH GOD</a:t>
            </a:r>
            <a:r>
              <a:rPr kumimoji="0" lang="en-US" altLang="en-US" sz="2800" i="0"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1:5-2:28 -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The First Presentation of the Three Tests of FELLOWSHIP WITH GOD: RIGHTEOUSNESS, LOVE and BELIEF in Jesus</a:t>
            </a:r>
            <a:endPar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Arial"/>
                <a:ea typeface="+mn-ea"/>
                <a:cs typeface="+mn-cs"/>
              </a:rPr>
              <a:t>2:29-4:6 -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Arial"/>
                <a:ea typeface="+mn-ea"/>
                <a:cs typeface="+mn-cs"/>
              </a:rPr>
              <a:t>Second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Arial"/>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Arial"/>
                <a:ea typeface="+mn-ea"/>
                <a:cs typeface="+mn-cs"/>
              </a:rPr>
              <a:t>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4:7-5:21 -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Arial"/>
                <a:ea typeface="+mn-ea"/>
                <a:cs typeface="+mn-cs"/>
              </a:rPr>
              <a:t> The Third Presentation of the Three Tests of FELLOWSHIP WITH GOD: RIGHTEOUSNESS, LOVE and BELIEF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32127685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584421"/>
          </a:xfrm>
        </p:spPr>
        <p:txBody>
          <a:bodyPr vert="horz" lIns="91440" tIns="45720" rIns="91440" bIns="45720" rtlCol="0" anchor="t">
            <a:noAutofit/>
          </a:bodyPr>
          <a:lstStyle/>
          <a:p>
            <a:pPr>
              <a:lnSpc>
                <a:spcPct val="90000"/>
              </a:lnSpc>
            </a:pPr>
            <a:r>
              <a:rPr lang="en-US" altLang="en-US" sz="3600" b="1" dirty="0"/>
              <a:t>Is John Teaching That Christians Never Sin?</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5861"/>
            <a:ext cx="8229600" cy="6182140"/>
          </a:xfrm>
        </p:spPr>
        <p:txBody>
          <a:bodyPr>
            <a:normAutofit fontScale="92500" lnSpcReduction="10000"/>
          </a:bodyPr>
          <a:lstStyle/>
          <a:p>
            <a:pPr>
              <a:lnSpc>
                <a:spcPct val="90000"/>
              </a:lnSpc>
            </a:pPr>
            <a:r>
              <a:rPr lang="en-US" altLang="en-US" dirty="0"/>
              <a:t>There are a number of statements in 1 John 3:4-10a which, if interpreted in isolation and understood in an </a:t>
            </a:r>
            <a:r>
              <a:rPr lang="en-US" altLang="en-US" b="1" i="1" dirty="0"/>
              <a:t>absolute sense</a:t>
            </a:r>
            <a:r>
              <a:rPr lang="en-US" altLang="en-US" dirty="0"/>
              <a:t>, would seem to imply that a true Christian never sins:</a:t>
            </a:r>
          </a:p>
          <a:p>
            <a:pPr lvl="1">
              <a:lnSpc>
                <a:spcPct val="90000"/>
              </a:lnSpc>
            </a:pPr>
            <a:r>
              <a:rPr lang="en-US" altLang="en-US" b="1" dirty="0">
                <a:latin typeface="Times New Roman" panose="02020603050405020304" pitchFamily="18" charset="0"/>
              </a:rPr>
              <a:t>1 John 3:6a – </a:t>
            </a:r>
            <a:r>
              <a:rPr lang="en-US" i="1" dirty="0">
                <a:solidFill>
                  <a:srgbClr val="0000FF"/>
                </a:solidFill>
                <a:latin typeface="Cambria" panose="02040503050406030204" pitchFamily="18" charset="0"/>
                <a:ea typeface="Cambria" panose="02040503050406030204" pitchFamily="18" charset="0"/>
              </a:rPr>
              <a:t>No one who </a:t>
            </a:r>
            <a:r>
              <a:rPr lang="en-US" b="1" i="1" dirty="0">
                <a:solidFill>
                  <a:srgbClr val="0000FF"/>
                </a:solidFill>
                <a:latin typeface="Cambria" panose="02040503050406030204" pitchFamily="18" charset="0"/>
                <a:ea typeface="Cambria" panose="02040503050406030204" pitchFamily="18" charset="0"/>
              </a:rPr>
              <a:t>abides in him</a:t>
            </a:r>
            <a:r>
              <a:rPr lang="en-US" i="1" dirty="0">
                <a:solidFill>
                  <a:srgbClr val="0000FF"/>
                </a:solidFill>
                <a:latin typeface="Cambria" panose="02040503050406030204" pitchFamily="18" charset="0"/>
                <a:ea typeface="Cambria" panose="02040503050406030204" pitchFamily="18" charset="0"/>
              </a:rPr>
              <a:t> keeps on sinning</a:t>
            </a:r>
            <a:r>
              <a:rPr lang="en-US" altLang="en-US" i="1" dirty="0">
                <a:solidFill>
                  <a:srgbClr val="0000FF"/>
                </a:solidFill>
                <a:latin typeface="Cambria" panose="02040503050406030204" pitchFamily="18" charset="0"/>
                <a:ea typeface="Cambria" panose="02040503050406030204" pitchFamily="18" charset="0"/>
              </a:rPr>
              <a:t>.</a:t>
            </a:r>
          </a:p>
          <a:p>
            <a:pPr lvl="1">
              <a:lnSpc>
                <a:spcPct val="90000"/>
              </a:lnSpc>
            </a:pPr>
            <a:r>
              <a:rPr lang="en-US" altLang="en-US" b="1" dirty="0">
                <a:latin typeface="Times New Roman" panose="02020603050405020304" pitchFamily="18" charset="0"/>
              </a:rPr>
              <a:t>1 John 3:6b – </a:t>
            </a:r>
            <a:r>
              <a:rPr lang="en-US" i="1" dirty="0">
                <a:solidFill>
                  <a:srgbClr val="0000FF"/>
                </a:solidFill>
                <a:latin typeface="Cambria" panose="02040503050406030204" pitchFamily="18" charset="0"/>
                <a:ea typeface="Cambria" panose="02040503050406030204" pitchFamily="18" charset="0"/>
              </a:rPr>
              <a:t>no one who keeps on sinning has either </a:t>
            </a:r>
            <a:r>
              <a:rPr lang="en-US" b="1" i="1" dirty="0">
                <a:solidFill>
                  <a:srgbClr val="0000FF"/>
                </a:solidFill>
                <a:latin typeface="Cambria" panose="02040503050406030204" pitchFamily="18" charset="0"/>
                <a:ea typeface="Cambria" panose="02040503050406030204" pitchFamily="18" charset="0"/>
              </a:rPr>
              <a:t>seen him</a:t>
            </a:r>
            <a:r>
              <a:rPr lang="en-US" i="1" dirty="0">
                <a:solidFill>
                  <a:srgbClr val="0000FF"/>
                </a:solidFill>
                <a:latin typeface="Cambria" panose="02040503050406030204" pitchFamily="18" charset="0"/>
                <a:ea typeface="Cambria" panose="02040503050406030204" pitchFamily="18" charset="0"/>
              </a:rPr>
              <a:t> or </a:t>
            </a:r>
            <a:r>
              <a:rPr lang="en-US" b="1" i="1" dirty="0">
                <a:solidFill>
                  <a:srgbClr val="0000FF"/>
                </a:solidFill>
                <a:latin typeface="Cambria" panose="02040503050406030204" pitchFamily="18" charset="0"/>
                <a:ea typeface="Cambria" panose="02040503050406030204" pitchFamily="18" charset="0"/>
              </a:rPr>
              <a:t>known him</a:t>
            </a:r>
            <a:r>
              <a:rPr lang="en-US" i="1" dirty="0">
                <a:solidFill>
                  <a:srgbClr val="0000FF"/>
                </a:solidFill>
                <a:latin typeface="Cambria" panose="02040503050406030204" pitchFamily="18" charset="0"/>
                <a:ea typeface="Cambria" panose="02040503050406030204" pitchFamily="18" charset="0"/>
              </a:rPr>
              <a:t>.</a:t>
            </a:r>
            <a:r>
              <a:rPr lang="en-US" altLang="en-US" dirty="0"/>
              <a:t> </a:t>
            </a:r>
          </a:p>
          <a:p>
            <a:pPr lvl="1">
              <a:lnSpc>
                <a:spcPct val="90000"/>
              </a:lnSpc>
            </a:pPr>
            <a:r>
              <a:rPr lang="en-US" altLang="en-US" b="1" dirty="0">
                <a:latin typeface="Times New Roman" panose="02020603050405020304" pitchFamily="18" charset="0"/>
              </a:rPr>
              <a:t>1 John 3:8b -</a:t>
            </a:r>
            <a:r>
              <a:rPr lang="en-US" altLang="en-US" dirty="0"/>
              <a:t> </a:t>
            </a:r>
            <a:r>
              <a:rPr lang="en-US" i="1" dirty="0">
                <a:solidFill>
                  <a:srgbClr val="0000FF"/>
                </a:solidFill>
                <a:latin typeface="Cambria" panose="02040503050406030204" pitchFamily="18" charset="0"/>
                <a:ea typeface="Cambria" panose="02040503050406030204" pitchFamily="18" charset="0"/>
              </a:rPr>
              <a:t>Whoever makes a practice of sinning is </a:t>
            </a:r>
            <a:r>
              <a:rPr lang="en-US" b="1" i="1" dirty="0">
                <a:solidFill>
                  <a:srgbClr val="0000FF"/>
                </a:solidFill>
                <a:latin typeface="Cambria" panose="02040503050406030204" pitchFamily="18" charset="0"/>
                <a:ea typeface="Cambria" panose="02040503050406030204" pitchFamily="18" charset="0"/>
              </a:rPr>
              <a:t>of the devil</a:t>
            </a:r>
            <a:endParaRPr lang="en-US" altLang="en-US" b="1" i="1" u="sng" dirty="0">
              <a:solidFill>
                <a:srgbClr val="000066"/>
              </a:solidFill>
              <a:latin typeface="Times New Roman" panose="02020603050405020304" pitchFamily="18" charset="0"/>
            </a:endParaRPr>
          </a:p>
          <a:p>
            <a:pPr lvl="1">
              <a:lnSpc>
                <a:spcPct val="90000"/>
              </a:lnSpc>
            </a:pPr>
            <a:r>
              <a:rPr lang="en-US" altLang="en-US" b="1" dirty="0">
                <a:latin typeface="Times New Roman" panose="02020603050405020304" pitchFamily="18" charset="0"/>
              </a:rPr>
              <a:t>1 John 3:9 -</a:t>
            </a:r>
            <a:r>
              <a:rPr lang="en-US" altLang="en-US" dirty="0"/>
              <a:t> </a:t>
            </a:r>
            <a:r>
              <a:rPr lang="en-US" i="1" dirty="0">
                <a:solidFill>
                  <a:srgbClr val="0000FF"/>
                </a:solidFill>
                <a:latin typeface="Cambria" panose="02040503050406030204" pitchFamily="18" charset="0"/>
                <a:ea typeface="Cambria" panose="02040503050406030204" pitchFamily="18" charset="0"/>
              </a:rPr>
              <a:t>No one </a:t>
            </a:r>
            <a:r>
              <a:rPr lang="en-US" b="1" i="1" dirty="0">
                <a:solidFill>
                  <a:srgbClr val="0000FF"/>
                </a:solidFill>
                <a:latin typeface="Cambria" panose="02040503050406030204" pitchFamily="18" charset="0"/>
                <a:ea typeface="Cambria" panose="02040503050406030204" pitchFamily="18" charset="0"/>
              </a:rPr>
              <a:t>born of God </a:t>
            </a:r>
            <a:r>
              <a:rPr lang="en-US" i="1" dirty="0">
                <a:solidFill>
                  <a:srgbClr val="0000FF"/>
                </a:solidFill>
                <a:latin typeface="Cambria" panose="02040503050406030204" pitchFamily="18" charset="0"/>
                <a:ea typeface="Cambria" panose="02040503050406030204" pitchFamily="18" charset="0"/>
              </a:rPr>
              <a:t>makes a practice of sinning, for God's seed abides in him, and </a:t>
            </a:r>
            <a:r>
              <a:rPr lang="en-US" b="1" i="1" dirty="0">
                <a:solidFill>
                  <a:srgbClr val="0000FF"/>
                </a:solidFill>
                <a:latin typeface="Cambria" panose="02040503050406030204" pitchFamily="18" charset="0"/>
                <a:ea typeface="Cambria" panose="02040503050406030204" pitchFamily="18" charset="0"/>
              </a:rPr>
              <a:t>he cannot </a:t>
            </a:r>
            <a:r>
              <a:rPr lang="en-US" i="1" dirty="0">
                <a:solidFill>
                  <a:srgbClr val="0000FF"/>
                </a:solidFill>
                <a:latin typeface="Cambria" panose="02040503050406030204" pitchFamily="18" charset="0"/>
                <a:ea typeface="Cambria" panose="02040503050406030204" pitchFamily="18" charset="0"/>
              </a:rPr>
              <a:t>keep on sinning because he has been </a:t>
            </a:r>
            <a:r>
              <a:rPr lang="en-US" b="1" i="1" dirty="0">
                <a:solidFill>
                  <a:srgbClr val="0000FF"/>
                </a:solidFill>
                <a:latin typeface="Cambria" panose="02040503050406030204" pitchFamily="18" charset="0"/>
                <a:ea typeface="Cambria" panose="02040503050406030204" pitchFamily="18" charset="0"/>
              </a:rPr>
              <a:t>born of God</a:t>
            </a:r>
            <a:r>
              <a:rPr lang="en-US" i="1" dirty="0">
                <a:solidFill>
                  <a:srgbClr val="0000FF"/>
                </a:solidFill>
                <a:latin typeface="Cambria" panose="02040503050406030204" pitchFamily="18" charset="0"/>
                <a:ea typeface="Cambria" panose="02040503050406030204" pitchFamily="18" charset="0"/>
              </a:rPr>
              <a:t>.</a:t>
            </a:r>
            <a:endParaRPr lang="en-US" altLang="en-US" b="1" i="1" dirty="0">
              <a:solidFill>
                <a:srgbClr val="000066"/>
              </a:solidFill>
              <a:latin typeface="Times New Roman" panose="02020603050405020304" pitchFamily="18" charset="0"/>
            </a:endParaRPr>
          </a:p>
          <a:p>
            <a:pPr>
              <a:lnSpc>
                <a:spcPct val="90000"/>
              </a:lnSpc>
            </a:pPr>
            <a:r>
              <a:rPr lang="en-US" altLang="en-US" dirty="0"/>
              <a:t>If we read this verse carelessly, it could almost seem as if John were saying in 1 John 3:4-10a that a </a:t>
            </a:r>
            <a:r>
              <a:rPr lang="en-US" altLang="en-US" b="1" i="1" dirty="0"/>
              <a:t>true Christian </a:t>
            </a:r>
            <a:r>
              <a:rPr lang="en-US" altLang="en-US" dirty="0"/>
              <a:t>(one who “</a:t>
            </a:r>
            <a:r>
              <a:rPr lang="en-US" altLang="en-US" i="1" dirty="0">
                <a:solidFill>
                  <a:srgbClr val="0000FF"/>
                </a:solidFill>
                <a:latin typeface="Cambria" panose="02040503050406030204" pitchFamily="18" charset="0"/>
                <a:ea typeface="Cambria" panose="02040503050406030204" pitchFamily="18" charset="0"/>
              </a:rPr>
              <a:t>abides in Him</a:t>
            </a:r>
            <a:r>
              <a:rPr lang="en-US" altLang="en-US" dirty="0"/>
              <a:t>”, “</a:t>
            </a:r>
            <a:r>
              <a:rPr lang="en-US" altLang="en-US" i="1" dirty="0">
                <a:solidFill>
                  <a:srgbClr val="0000FF"/>
                </a:solidFill>
                <a:latin typeface="Cambria" panose="02040503050406030204" pitchFamily="18" charset="0"/>
                <a:ea typeface="Cambria" panose="02040503050406030204" pitchFamily="18" charset="0"/>
              </a:rPr>
              <a:t>has known Him</a:t>
            </a:r>
            <a:r>
              <a:rPr lang="en-US" altLang="en-US" dirty="0"/>
              <a:t>”, is “</a:t>
            </a:r>
            <a:r>
              <a:rPr lang="en-US" altLang="en-US" i="1" dirty="0">
                <a:solidFill>
                  <a:srgbClr val="0000FF"/>
                </a:solidFill>
                <a:latin typeface="Cambria" panose="02040503050406030204" pitchFamily="18" charset="0"/>
                <a:ea typeface="Cambria" panose="02040503050406030204" pitchFamily="18" charset="0"/>
              </a:rPr>
              <a:t>born of God</a:t>
            </a:r>
            <a:r>
              <a:rPr lang="en-US" altLang="en-US" dirty="0"/>
              <a:t>”) </a:t>
            </a:r>
            <a:r>
              <a:rPr lang="en-US" altLang="en-US" b="1" i="1" dirty="0"/>
              <a:t>never sins</a:t>
            </a:r>
            <a:r>
              <a:rPr lang="en-US" altLang="en-US" dirty="0"/>
              <a:t>! That if a person commits even one sinful act, he proves that he is not a Christian (i.e., “</a:t>
            </a:r>
            <a:r>
              <a:rPr lang="en-US" altLang="en-US" i="1" dirty="0">
                <a:solidFill>
                  <a:srgbClr val="0000FF"/>
                </a:solidFill>
                <a:latin typeface="Cambria" panose="02040503050406030204" pitchFamily="18" charset="0"/>
                <a:ea typeface="Cambria" panose="02040503050406030204" pitchFamily="18" charset="0"/>
              </a:rPr>
              <a:t>of the devil</a:t>
            </a:r>
            <a:r>
              <a:rPr lang="en-US" altLang="en-US" dirty="0"/>
              <a:t>”) and therefore it’s impossible (“</a:t>
            </a:r>
            <a:r>
              <a:rPr lang="en-US" altLang="en-US" i="1" dirty="0">
                <a:solidFill>
                  <a:srgbClr val="0000FF"/>
                </a:solidFill>
                <a:latin typeface="Cambria" panose="02040503050406030204" pitchFamily="18" charset="0"/>
                <a:ea typeface="Cambria" panose="02040503050406030204" pitchFamily="18" charset="0"/>
              </a:rPr>
              <a:t>he cannot</a:t>
            </a:r>
            <a:r>
              <a:rPr lang="en-US" altLang="en-US" dirty="0"/>
              <a:t>”) for a Christian to ever sin.</a:t>
            </a:r>
            <a:endParaRPr lang="en-US" altLang="en-US" sz="32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713231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78932"/>
          </a:xfrm>
        </p:spPr>
        <p:txBody>
          <a:bodyPr vert="horz" lIns="91440" tIns="45720" rIns="91440" bIns="45720" rtlCol="0" anchor="t">
            <a:noAutofit/>
          </a:bodyPr>
          <a:lstStyle/>
          <a:p>
            <a:pPr>
              <a:lnSpc>
                <a:spcPct val="90000"/>
              </a:lnSpc>
            </a:pPr>
            <a:r>
              <a:rPr lang="en-US" altLang="en-US" sz="3600" b="1" dirty="0"/>
              <a:t>Is John Teaching That Christians Never Sin?</a:t>
            </a:r>
            <a:endParaRPr lang="en-US" sz="36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8932"/>
            <a:ext cx="8229600" cy="6179069"/>
          </a:xfrm>
        </p:spPr>
        <p:txBody>
          <a:bodyPr>
            <a:normAutofit fontScale="92500"/>
          </a:bodyPr>
          <a:lstStyle/>
          <a:p>
            <a:pPr>
              <a:lnSpc>
                <a:spcPct val="90000"/>
              </a:lnSpc>
            </a:pPr>
            <a:r>
              <a:rPr lang="en-US" altLang="en-US" dirty="0"/>
              <a:t>But you’ll remember that </a:t>
            </a:r>
            <a:r>
              <a:rPr lang="en-US" altLang="en-US" b="1" i="1" dirty="0"/>
              <a:t>earlier</a:t>
            </a:r>
            <a:r>
              <a:rPr lang="en-US" altLang="en-US" dirty="0"/>
              <a:t> in this letter, John teaches that Christians </a:t>
            </a:r>
            <a:r>
              <a:rPr lang="en-US" altLang="en-US" b="1" i="1" dirty="0"/>
              <a:t>do</a:t>
            </a:r>
            <a:r>
              <a:rPr lang="en-US" altLang="en-US" dirty="0"/>
              <a:t>, in fact, sin:</a:t>
            </a:r>
          </a:p>
          <a:p>
            <a:pPr lvl="1">
              <a:lnSpc>
                <a:spcPct val="90000"/>
              </a:lnSpc>
            </a:pPr>
            <a:r>
              <a:rPr lang="en-US" altLang="en-US" b="1" dirty="0">
                <a:latin typeface="+mj-lt"/>
              </a:rPr>
              <a:t>1 John 1:8 - </a:t>
            </a:r>
            <a:r>
              <a:rPr lang="en-US" altLang="en-US" b="1" i="1" dirty="0">
                <a:solidFill>
                  <a:srgbClr val="0000FF"/>
                </a:solidFill>
                <a:latin typeface="Cambria" panose="02040503050406030204" pitchFamily="18" charset="0"/>
                <a:ea typeface="Cambria" panose="02040503050406030204" pitchFamily="18" charset="0"/>
              </a:rPr>
              <a:t>I</a:t>
            </a:r>
            <a:r>
              <a:rPr lang="en-US" b="1" i="1" dirty="0">
                <a:solidFill>
                  <a:srgbClr val="0000FF"/>
                </a:solidFill>
                <a:latin typeface="Cambria" panose="02040503050406030204" pitchFamily="18" charset="0"/>
                <a:ea typeface="Cambria" panose="02040503050406030204" pitchFamily="18" charset="0"/>
              </a:rPr>
              <a:t>f we say we have no sin, we deceive ourselves</a:t>
            </a:r>
            <a:r>
              <a:rPr lang="en-US" i="1" dirty="0">
                <a:solidFill>
                  <a:srgbClr val="0000FF"/>
                </a:solidFill>
                <a:latin typeface="Cambria" panose="02040503050406030204" pitchFamily="18" charset="0"/>
                <a:ea typeface="Cambria" panose="02040503050406030204" pitchFamily="18" charset="0"/>
              </a:rPr>
              <a:t>, and the truth is not in us</a:t>
            </a:r>
            <a:r>
              <a:rPr lang="en-US" dirty="0"/>
              <a:t>.</a:t>
            </a:r>
            <a:endParaRPr lang="en-US" altLang="en-US" b="1" i="1" dirty="0">
              <a:solidFill>
                <a:srgbClr val="000066"/>
              </a:solidFill>
              <a:latin typeface="Times New Roman" panose="02020603050405020304" pitchFamily="18" charset="0"/>
            </a:endParaRPr>
          </a:p>
          <a:p>
            <a:pPr lvl="1">
              <a:lnSpc>
                <a:spcPct val="90000"/>
              </a:lnSpc>
            </a:pPr>
            <a:r>
              <a:rPr lang="en-US" altLang="en-US" b="1" dirty="0">
                <a:latin typeface="Times New Roman" panose="02020603050405020304" pitchFamily="18" charset="0"/>
              </a:rPr>
              <a:t>1 John 1:9 </a:t>
            </a:r>
            <a:r>
              <a:rPr lang="en-US" altLang="en-US" i="1" dirty="0">
                <a:solidFill>
                  <a:srgbClr val="0000FF"/>
                </a:solidFill>
                <a:latin typeface="Cambria" panose="02040503050406030204" pitchFamily="18" charset="0"/>
                <a:ea typeface="Cambria" panose="02040503050406030204" pitchFamily="18" charset="0"/>
              </a:rPr>
              <a:t>-  </a:t>
            </a:r>
            <a:r>
              <a:rPr lang="en-US" altLang="en-US" b="1" i="1" dirty="0">
                <a:solidFill>
                  <a:srgbClr val="0000FF"/>
                </a:solidFill>
                <a:latin typeface="Cambria" panose="02040503050406030204" pitchFamily="18" charset="0"/>
                <a:ea typeface="Cambria" panose="02040503050406030204" pitchFamily="18" charset="0"/>
              </a:rPr>
              <a:t>If we confess our sins</a:t>
            </a:r>
            <a:r>
              <a:rPr lang="en-US" altLang="en-US" i="1" dirty="0">
                <a:solidFill>
                  <a:srgbClr val="0000FF"/>
                </a:solidFill>
                <a:latin typeface="Cambria" panose="02040503050406030204" pitchFamily="18" charset="0"/>
                <a:ea typeface="Cambria" panose="02040503050406030204" pitchFamily="18" charset="0"/>
              </a:rPr>
              <a:t>, he is faithful and just to forgive us our sins and to cleanse us from all unrighteousness.</a:t>
            </a:r>
          </a:p>
          <a:p>
            <a:pPr lvl="1">
              <a:lnSpc>
                <a:spcPct val="90000"/>
              </a:lnSpc>
            </a:pPr>
            <a:r>
              <a:rPr lang="en-US" altLang="en-US" b="1" dirty="0">
                <a:latin typeface="Times New Roman" panose="02020603050405020304" pitchFamily="18" charset="0"/>
              </a:rPr>
              <a:t>1 John 1:10 - </a:t>
            </a:r>
            <a:r>
              <a:rPr lang="en-US" b="1" i="1" dirty="0">
                <a:solidFill>
                  <a:srgbClr val="0000FF"/>
                </a:solidFill>
                <a:latin typeface="Cambria" panose="02040503050406030204" pitchFamily="18" charset="0"/>
                <a:ea typeface="Cambria" panose="02040503050406030204" pitchFamily="18" charset="0"/>
              </a:rPr>
              <a:t>If we say we have not sinned, we make him a liar</a:t>
            </a:r>
            <a:r>
              <a:rPr lang="en-US" i="1" dirty="0">
                <a:solidFill>
                  <a:srgbClr val="0000FF"/>
                </a:solidFill>
                <a:latin typeface="Cambria" panose="02040503050406030204" pitchFamily="18" charset="0"/>
                <a:ea typeface="Cambria" panose="02040503050406030204" pitchFamily="18" charset="0"/>
              </a:rPr>
              <a:t>, and his word is not in us.</a:t>
            </a:r>
            <a:endParaRPr lang="en-US" altLang="en-US" i="1" dirty="0">
              <a:solidFill>
                <a:srgbClr val="0000FF"/>
              </a:solidFill>
              <a:latin typeface="Cambria" panose="02040503050406030204" pitchFamily="18" charset="0"/>
              <a:ea typeface="Cambria" panose="02040503050406030204" pitchFamily="18" charset="0"/>
            </a:endParaRPr>
          </a:p>
          <a:p>
            <a:pPr lvl="1">
              <a:lnSpc>
                <a:spcPct val="90000"/>
              </a:lnSpc>
            </a:pPr>
            <a:r>
              <a:rPr lang="en-US" altLang="en-US" b="1" dirty="0">
                <a:latin typeface="Times New Roman" panose="02020603050405020304" pitchFamily="18" charset="0"/>
              </a:rPr>
              <a:t>1 John 2:1 - </a:t>
            </a:r>
            <a:r>
              <a:rPr lang="en-US" i="1" dirty="0">
                <a:solidFill>
                  <a:srgbClr val="0000FF"/>
                </a:solidFill>
                <a:latin typeface="Cambria" panose="02040503050406030204" pitchFamily="18" charset="0"/>
                <a:ea typeface="Cambria" panose="02040503050406030204" pitchFamily="18" charset="0"/>
              </a:rPr>
              <a:t>My little children, I am writing these things to you so that you may not sin. </a:t>
            </a:r>
            <a:r>
              <a:rPr lang="en-US" b="1" i="1" dirty="0">
                <a:solidFill>
                  <a:srgbClr val="0000FF"/>
                </a:solidFill>
                <a:latin typeface="Cambria" panose="02040503050406030204" pitchFamily="18" charset="0"/>
                <a:ea typeface="Cambria" panose="02040503050406030204" pitchFamily="18" charset="0"/>
              </a:rPr>
              <a:t>But if anyone does sin</a:t>
            </a:r>
            <a:r>
              <a:rPr lang="en-US" i="1" dirty="0">
                <a:solidFill>
                  <a:srgbClr val="0000FF"/>
                </a:solidFill>
                <a:latin typeface="Cambria" panose="02040503050406030204" pitchFamily="18" charset="0"/>
                <a:ea typeface="Cambria" panose="02040503050406030204" pitchFamily="18" charset="0"/>
              </a:rPr>
              <a:t>, we have an advocate with the Father, Jesus Christ the righteous</a:t>
            </a:r>
            <a:r>
              <a:rPr lang="en-US" altLang="en-US" i="1" dirty="0">
                <a:solidFill>
                  <a:srgbClr val="0000FF"/>
                </a:solidFill>
                <a:latin typeface="Cambria" panose="02040503050406030204" pitchFamily="18" charset="0"/>
                <a:ea typeface="Cambria" panose="02040503050406030204" pitchFamily="18" charset="0"/>
              </a:rPr>
              <a:t>.</a:t>
            </a:r>
          </a:p>
          <a:p>
            <a:pPr>
              <a:lnSpc>
                <a:spcPct val="90000"/>
              </a:lnSpc>
            </a:pPr>
            <a:r>
              <a:rPr lang="en-US" altLang="en-US" dirty="0"/>
              <a:t>So, how do we </a:t>
            </a:r>
            <a:r>
              <a:rPr lang="en-US" altLang="en-US" b="1" i="1" dirty="0"/>
              <a:t>reconcile</a:t>
            </a:r>
            <a:r>
              <a:rPr lang="en-US" altLang="en-US" dirty="0"/>
              <a:t> what John says in 3:4-10 with what he said in 1 John 1:8-2:1?</a:t>
            </a:r>
          </a:p>
          <a:p>
            <a:pPr>
              <a:lnSpc>
                <a:spcPct val="90000"/>
              </a:lnSpc>
            </a:pPr>
            <a:r>
              <a:rPr lang="en-US" altLang="en-US" b="1" i="1" dirty="0"/>
              <a:t>Some</a:t>
            </a:r>
            <a:r>
              <a:rPr lang="en-US" altLang="en-US" dirty="0"/>
              <a:t> who read what John says in 3:4-10 conclude that Christians </a:t>
            </a:r>
            <a:r>
              <a:rPr lang="en-US" altLang="en-US" b="1" i="1" dirty="0"/>
              <a:t>can</a:t>
            </a:r>
            <a:r>
              <a:rPr lang="en-US" altLang="en-US" dirty="0"/>
              <a:t>, in fact, stop sinning altogether!</a:t>
            </a:r>
          </a:p>
          <a:p>
            <a:pPr>
              <a:lnSpc>
                <a:spcPct val="90000"/>
              </a:lnSpc>
            </a:pPr>
            <a:r>
              <a:rPr lang="en-US" altLang="en-US" dirty="0"/>
              <a:t>This view is called </a:t>
            </a:r>
            <a:r>
              <a:rPr lang="en-US" altLang="en-US" b="1" dirty="0"/>
              <a:t>Perfectionism</a:t>
            </a:r>
            <a:r>
              <a:rPr lang="en-US" altLang="en-US" dirty="0"/>
              <a:t>.</a:t>
            </a:r>
          </a:p>
        </p:txBody>
      </p:sp>
    </p:spTree>
    <p:extLst>
      <p:ext uri="{BB962C8B-B14F-4D97-AF65-F5344CB8AC3E}">
        <p14:creationId xmlns:p14="http://schemas.microsoft.com/office/powerpoint/2010/main" val="955875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78932"/>
          </a:xfrm>
        </p:spPr>
        <p:txBody>
          <a:bodyPr vert="horz" lIns="91440" tIns="45720" rIns="91440" bIns="45720" rtlCol="0" anchor="t">
            <a:noAutofit/>
          </a:bodyPr>
          <a:lstStyle/>
          <a:p>
            <a:pPr>
              <a:lnSpc>
                <a:spcPct val="90000"/>
              </a:lnSpc>
            </a:pPr>
            <a:r>
              <a:rPr lang="en-US" altLang="en-US" sz="4000" b="1" dirty="0"/>
              <a:t>Perfectionism</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8932"/>
            <a:ext cx="8229600" cy="6179069"/>
          </a:xfrm>
        </p:spPr>
        <p:txBody>
          <a:bodyPr>
            <a:normAutofit fontScale="92500" lnSpcReduction="20000"/>
          </a:bodyPr>
          <a:lstStyle/>
          <a:p>
            <a:r>
              <a:rPr lang="en-US" altLang="en-US" dirty="0"/>
              <a:t>Those who hold to this view would need to give some explanation of what John teaches in 1 John 1:8 – 1 John 2:2 where he says things like “</a:t>
            </a:r>
            <a:r>
              <a:rPr lang="en-US" altLang="en-US" i="1" dirty="0">
                <a:solidFill>
                  <a:srgbClr val="0000FF"/>
                </a:solidFill>
                <a:latin typeface="Cambria" panose="02040503050406030204" pitchFamily="18" charset="0"/>
                <a:ea typeface="Cambria" panose="02040503050406030204" pitchFamily="18" charset="0"/>
              </a:rPr>
              <a:t>I</a:t>
            </a:r>
            <a:r>
              <a:rPr lang="en-US" i="1" dirty="0">
                <a:solidFill>
                  <a:srgbClr val="0000FF"/>
                </a:solidFill>
                <a:latin typeface="Cambria" panose="02040503050406030204" pitchFamily="18" charset="0"/>
                <a:ea typeface="Cambria" panose="02040503050406030204" pitchFamily="18" charset="0"/>
              </a:rPr>
              <a:t>f we say we have no sin, we deceive ourselves</a:t>
            </a:r>
            <a:r>
              <a:rPr lang="en-US" dirty="0"/>
              <a:t>”</a:t>
            </a:r>
            <a:r>
              <a:rPr lang="en-US" altLang="en-US" dirty="0"/>
              <a:t>.</a:t>
            </a:r>
          </a:p>
          <a:p>
            <a:r>
              <a:rPr lang="en-US" altLang="en-US" dirty="0"/>
              <a:t>What </a:t>
            </a:r>
            <a:r>
              <a:rPr lang="en-US" altLang="en-US" b="1" i="1" dirty="0"/>
              <a:t>some</a:t>
            </a:r>
            <a:r>
              <a:rPr lang="en-US" altLang="en-US" dirty="0"/>
              <a:t> who hold to Christian Perfectionism do with those verses is say they refer to </a:t>
            </a:r>
            <a:r>
              <a:rPr lang="en-US" altLang="en-US" b="1" i="1" dirty="0"/>
              <a:t>immature Christians</a:t>
            </a:r>
            <a:r>
              <a:rPr lang="en-US" altLang="en-US" dirty="0"/>
              <a:t> (i.e., Christians who have not yet </a:t>
            </a:r>
            <a:r>
              <a:rPr lang="en-US" altLang="en-US" b="1" i="1" dirty="0"/>
              <a:t>reached</a:t>
            </a:r>
            <a:r>
              <a:rPr lang="en-US" altLang="en-US" dirty="0"/>
              <a:t> sinless perfection)!</a:t>
            </a:r>
          </a:p>
          <a:p>
            <a:r>
              <a:rPr lang="en-US" altLang="en-US" dirty="0"/>
              <a:t>But this does not adequately deal with </a:t>
            </a:r>
            <a:r>
              <a:rPr lang="en-US" altLang="en-US" b="1" i="1" dirty="0"/>
              <a:t>their interpretation</a:t>
            </a:r>
            <a:r>
              <a:rPr lang="en-US" altLang="en-US" dirty="0"/>
              <a:t> of what John says in:</a:t>
            </a:r>
          </a:p>
          <a:p>
            <a:pPr lvl="1"/>
            <a:r>
              <a:rPr lang="en-US" altLang="en-US" b="1" dirty="0"/>
              <a:t>1 John 3:6b – </a:t>
            </a:r>
            <a:r>
              <a:rPr lang="en-US" i="1" dirty="0">
                <a:solidFill>
                  <a:srgbClr val="0000FF"/>
                </a:solidFill>
                <a:latin typeface="Cambria" panose="02040503050406030204" pitchFamily="18" charset="0"/>
                <a:ea typeface="Cambria" panose="02040503050406030204" pitchFamily="18" charset="0"/>
              </a:rPr>
              <a:t>No one who keeps on sinning has either </a:t>
            </a:r>
            <a:r>
              <a:rPr lang="en-US" b="1" i="1" dirty="0">
                <a:solidFill>
                  <a:srgbClr val="0000FF"/>
                </a:solidFill>
                <a:latin typeface="Cambria" panose="02040503050406030204" pitchFamily="18" charset="0"/>
                <a:ea typeface="Cambria" panose="02040503050406030204" pitchFamily="18" charset="0"/>
              </a:rPr>
              <a:t>seen him</a:t>
            </a:r>
            <a:r>
              <a:rPr lang="en-US" i="1" dirty="0">
                <a:solidFill>
                  <a:srgbClr val="0000FF"/>
                </a:solidFill>
                <a:latin typeface="Cambria" panose="02040503050406030204" pitchFamily="18" charset="0"/>
                <a:ea typeface="Cambria" panose="02040503050406030204" pitchFamily="18" charset="0"/>
              </a:rPr>
              <a:t> or </a:t>
            </a:r>
            <a:r>
              <a:rPr lang="en-US" b="1" i="1" dirty="0">
                <a:solidFill>
                  <a:srgbClr val="0000FF"/>
                </a:solidFill>
                <a:latin typeface="Cambria" panose="02040503050406030204" pitchFamily="18" charset="0"/>
                <a:ea typeface="Cambria" panose="02040503050406030204" pitchFamily="18" charset="0"/>
              </a:rPr>
              <a:t>known him</a:t>
            </a:r>
            <a:r>
              <a:rPr lang="en-US" i="1" dirty="0">
                <a:solidFill>
                  <a:srgbClr val="0000FF"/>
                </a:solidFill>
                <a:latin typeface="Cambria" panose="02040503050406030204" pitchFamily="18" charset="0"/>
                <a:ea typeface="Cambria" panose="02040503050406030204" pitchFamily="18" charset="0"/>
              </a:rPr>
              <a:t>.</a:t>
            </a:r>
            <a:r>
              <a:rPr lang="en-US" altLang="en-US" dirty="0"/>
              <a:t> </a:t>
            </a:r>
            <a:endParaRPr lang="en-US" altLang="en-US" b="1" i="1" dirty="0">
              <a:solidFill>
                <a:srgbClr val="000066"/>
              </a:solidFill>
              <a:latin typeface="Times New Roman" panose="02020603050405020304" pitchFamily="18" charset="0"/>
            </a:endParaRPr>
          </a:p>
          <a:p>
            <a:pPr lvl="1"/>
            <a:r>
              <a:rPr lang="en-US" altLang="en-US" b="1" dirty="0"/>
              <a:t>1 John 3:9 – </a:t>
            </a:r>
            <a:r>
              <a:rPr lang="en-US" i="1" dirty="0">
                <a:solidFill>
                  <a:srgbClr val="0000FF"/>
                </a:solidFill>
                <a:latin typeface="Cambria" panose="02040503050406030204" pitchFamily="18" charset="0"/>
                <a:ea typeface="Cambria" panose="02040503050406030204" pitchFamily="18" charset="0"/>
              </a:rPr>
              <a:t>No one </a:t>
            </a:r>
            <a:r>
              <a:rPr lang="en-US" b="1" i="1" dirty="0">
                <a:solidFill>
                  <a:srgbClr val="0000FF"/>
                </a:solidFill>
                <a:latin typeface="Cambria" panose="02040503050406030204" pitchFamily="18" charset="0"/>
                <a:ea typeface="Cambria" panose="02040503050406030204" pitchFamily="18" charset="0"/>
              </a:rPr>
              <a:t>born of God </a:t>
            </a:r>
            <a:r>
              <a:rPr lang="en-US" i="1" dirty="0">
                <a:solidFill>
                  <a:srgbClr val="0000FF"/>
                </a:solidFill>
                <a:latin typeface="Cambria" panose="02040503050406030204" pitchFamily="18" charset="0"/>
                <a:ea typeface="Cambria" panose="02040503050406030204" pitchFamily="18" charset="0"/>
              </a:rPr>
              <a:t>makes a practice of sinning…</a:t>
            </a:r>
            <a:endParaRPr lang="en-US" altLang="en-US" dirty="0"/>
          </a:p>
          <a:p>
            <a:r>
              <a:rPr lang="en-US" altLang="en-US" dirty="0"/>
              <a:t>To be </a:t>
            </a:r>
            <a:r>
              <a:rPr lang="en-US" altLang="en-US" b="1" i="1" dirty="0"/>
              <a:t>consistent</a:t>
            </a:r>
            <a:r>
              <a:rPr lang="en-US" altLang="en-US" dirty="0"/>
              <a:t>, they would have to say that anyone who has not “</a:t>
            </a:r>
            <a:r>
              <a:rPr lang="en-US" i="1" dirty="0">
                <a:solidFill>
                  <a:srgbClr val="0000FF"/>
                </a:solidFill>
                <a:latin typeface="Cambria" panose="02040503050406030204" pitchFamily="18" charset="0"/>
                <a:ea typeface="Cambria" panose="02040503050406030204" pitchFamily="18" charset="0"/>
              </a:rPr>
              <a:t>seen</a:t>
            </a:r>
            <a:r>
              <a:rPr lang="en-US" altLang="en-US" dirty="0"/>
              <a:t>” Christ (through the eyes of faith), “</a:t>
            </a:r>
            <a:r>
              <a:rPr lang="en-US" altLang="en-US" i="1" dirty="0">
                <a:solidFill>
                  <a:srgbClr val="0000FF"/>
                </a:solidFill>
                <a:latin typeface="Cambria" panose="02040503050406030204" pitchFamily="18" charset="0"/>
                <a:ea typeface="Cambria" panose="02040503050406030204" pitchFamily="18" charset="0"/>
              </a:rPr>
              <a:t>known</a:t>
            </a:r>
            <a:r>
              <a:rPr lang="en-US" altLang="en-US" dirty="0"/>
              <a:t>” Christ, or been “</a:t>
            </a:r>
            <a:r>
              <a:rPr lang="en-US" altLang="en-US" i="1" dirty="0">
                <a:solidFill>
                  <a:srgbClr val="0000FF"/>
                </a:solidFill>
                <a:latin typeface="Cambria" panose="02040503050406030204" pitchFamily="18" charset="0"/>
                <a:ea typeface="Cambria" panose="02040503050406030204" pitchFamily="18" charset="0"/>
              </a:rPr>
              <a:t>born of God</a:t>
            </a:r>
            <a:r>
              <a:rPr lang="en-US" altLang="en-US" dirty="0"/>
              <a:t>” is </a:t>
            </a:r>
            <a:r>
              <a:rPr lang="en-US" altLang="en-US" b="1" i="1" dirty="0"/>
              <a:t>not</a:t>
            </a:r>
            <a:r>
              <a:rPr lang="en-US" altLang="en-US" dirty="0"/>
              <a:t> just an </a:t>
            </a:r>
            <a:r>
              <a:rPr lang="en-US" altLang="en-US" b="1" i="1" dirty="0"/>
              <a:t>immature</a:t>
            </a:r>
            <a:r>
              <a:rPr lang="en-US" altLang="en-US" dirty="0"/>
              <a:t> Christian, they’re not a Christian </a:t>
            </a:r>
            <a:r>
              <a:rPr lang="en-US" altLang="en-US" b="1" i="1" dirty="0"/>
              <a:t>at all</a:t>
            </a:r>
            <a:r>
              <a:rPr lang="en-US" altLang="en-US" dirty="0"/>
              <a:t>!</a:t>
            </a:r>
          </a:p>
        </p:txBody>
      </p:sp>
    </p:spTree>
    <p:extLst>
      <p:ext uri="{BB962C8B-B14F-4D97-AF65-F5344CB8AC3E}">
        <p14:creationId xmlns:p14="http://schemas.microsoft.com/office/powerpoint/2010/main" val="1784893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78932"/>
          </a:xfrm>
        </p:spPr>
        <p:txBody>
          <a:bodyPr vert="horz" lIns="91440" tIns="45720" rIns="91440" bIns="45720" rtlCol="0" anchor="t">
            <a:noAutofit/>
          </a:bodyPr>
          <a:lstStyle/>
          <a:p>
            <a:pPr>
              <a:lnSpc>
                <a:spcPct val="90000"/>
              </a:lnSpc>
            </a:pPr>
            <a:r>
              <a:rPr lang="en-US" altLang="en-US" sz="4000" b="1" dirty="0"/>
              <a:t>Perfectionism</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8932"/>
            <a:ext cx="8229600" cy="6179069"/>
          </a:xfrm>
        </p:spPr>
        <p:txBody>
          <a:bodyPr>
            <a:normAutofit fontScale="92500" lnSpcReduction="20000"/>
          </a:bodyPr>
          <a:lstStyle/>
          <a:p>
            <a:pPr>
              <a:lnSpc>
                <a:spcPct val="90000"/>
              </a:lnSpc>
            </a:pPr>
            <a:r>
              <a:rPr lang="en-US" altLang="en-US" dirty="0"/>
              <a:t>But when we examine what John </a:t>
            </a:r>
            <a:r>
              <a:rPr lang="en-US" altLang="en-US" b="1" i="1" dirty="0"/>
              <a:t>says</a:t>
            </a:r>
            <a:r>
              <a:rPr lang="en-US" altLang="en-US" dirty="0"/>
              <a:t> in 1 John 1:8-2:2, it clearly seems that he is speaking to </a:t>
            </a:r>
            <a:r>
              <a:rPr lang="en-US" altLang="en-US" b="1" i="1" dirty="0"/>
              <a:t>Christians</a:t>
            </a:r>
            <a:r>
              <a:rPr lang="en-US" altLang="en-US" dirty="0"/>
              <a:t>:</a:t>
            </a:r>
          </a:p>
          <a:p>
            <a:pPr lvl="1">
              <a:lnSpc>
                <a:spcPct val="90000"/>
              </a:lnSpc>
            </a:pPr>
            <a:r>
              <a:rPr lang="en-US" altLang="en-US" b="1" dirty="0">
                <a:latin typeface="Times New Roman" panose="02020603050405020304" pitchFamily="18" charset="0"/>
              </a:rPr>
              <a:t>1 John 1:8 -</a:t>
            </a:r>
            <a:r>
              <a:rPr lang="en-US" altLang="en-US" dirty="0"/>
              <a:t> </a:t>
            </a:r>
            <a:r>
              <a:rPr lang="en-US" altLang="en-US" i="1" dirty="0">
                <a:solidFill>
                  <a:srgbClr val="0000FF"/>
                </a:solidFill>
                <a:latin typeface="Cambria" panose="02040503050406030204" pitchFamily="18" charset="0"/>
                <a:ea typeface="Cambria" panose="02040503050406030204" pitchFamily="18" charset="0"/>
              </a:rPr>
              <a:t>I</a:t>
            </a:r>
            <a:r>
              <a:rPr lang="en-US" i="1" dirty="0">
                <a:solidFill>
                  <a:srgbClr val="0000FF"/>
                </a:solidFill>
                <a:latin typeface="Cambria" panose="02040503050406030204" pitchFamily="18" charset="0"/>
                <a:ea typeface="Cambria" panose="02040503050406030204" pitchFamily="18" charset="0"/>
              </a:rPr>
              <a:t>f </a:t>
            </a:r>
            <a:r>
              <a:rPr lang="en-US" b="1" i="1" dirty="0">
                <a:solidFill>
                  <a:srgbClr val="0000FF"/>
                </a:solidFill>
                <a:latin typeface="Cambria" panose="02040503050406030204" pitchFamily="18" charset="0"/>
                <a:ea typeface="Cambria" panose="02040503050406030204" pitchFamily="18" charset="0"/>
              </a:rPr>
              <a:t>we</a:t>
            </a:r>
            <a:r>
              <a:rPr lang="en-US" i="1" dirty="0">
                <a:solidFill>
                  <a:srgbClr val="0000FF"/>
                </a:solidFill>
                <a:latin typeface="Cambria" panose="02040503050406030204" pitchFamily="18" charset="0"/>
                <a:ea typeface="Cambria" panose="02040503050406030204" pitchFamily="18" charset="0"/>
              </a:rPr>
              <a:t> [including John] say we have no sin, we deceive ourselves, and the truth is not in us</a:t>
            </a:r>
            <a:r>
              <a:rPr lang="en-US" altLang="en-US" i="1" dirty="0">
                <a:solidFill>
                  <a:srgbClr val="000066"/>
                </a:solidFill>
                <a:latin typeface="Times New Roman" panose="02020603050405020304" pitchFamily="18" charset="0"/>
              </a:rPr>
              <a:t>.</a:t>
            </a:r>
          </a:p>
          <a:p>
            <a:pPr lvl="1">
              <a:lnSpc>
                <a:spcPct val="90000"/>
              </a:lnSpc>
            </a:pPr>
            <a:r>
              <a:rPr lang="en-US" altLang="en-US" b="1" dirty="0">
                <a:latin typeface="Times New Roman" panose="02020603050405020304" pitchFamily="18" charset="0"/>
              </a:rPr>
              <a:t>1 John 2:1 - </a:t>
            </a:r>
            <a:r>
              <a:rPr lang="en-US" i="1" dirty="0">
                <a:solidFill>
                  <a:srgbClr val="0000FF"/>
                </a:solidFill>
                <a:latin typeface="Cambria" panose="02040503050406030204" pitchFamily="18" charset="0"/>
                <a:ea typeface="Cambria" panose="02040503050406030204" pitchFamily="18" charset="0"/>
              </a:rPr>
              <a:t>My </a:t>
            </a:r>
            <a:r>
              <a:rPr lang="en-US" b="1" i="1" dirty="0">
                <a:solidFill>
                  <a:srgbClr val="0000FF"/>
                </a:solidFill>
                <a:latin typeface="Cambria" panose="02040503050406030204" pitchFamily="18" charset="0"/>
                <a:ea typeface="Cambria" panose="02040503050406030204" pitchFamily="18" charset="0"/>
              </a:rPr>
              <a:t>little children</a:t>
            </a:r>
            <a:r>
              <a:rPr lang="en-US" i="1" dirty="0">
                <a:solidFill>
                  <a:srgbClr val="0000FF"/>
                </a:solidFill>
                <a:latin typeface="Cambria" panose="02040503050406030204" pitchFamily="18" charset="0"/>
                <a:ea typeface="Cambria" panose="02040503050406030204" pitchFamily="18" charset="0"/>
              </a:rPr>
              <a:t>, I am writing these things to you so that you may not sin. </a:t>
            </a:r>
            <a:r>
              <a:rPr lang="en-US" b="1" i="1" dirty="0">
                <a:solidFill>
                  <a:srgbClr val="0000FF"/>
                </a:solidFill>
                <a:latin typeface="Cambria" panose="02040503050406030204" pitchFamily="18" charset="0"/>
                <a:ea typeface="Cambria" panose="02040503050406030204" pitchFamily="18" charset="0"/>
              </a:rPr>
              <a:t>But if anyone does sin</a:t>
            </a:r>
            <a:r>
              <a:rPr lang="en-US" i="1" dirty="0">
                <a:solidFill>
                  <a:srgbClr val="0000FF"/>
                </a:solidFill>
                <a:latin typeface="Cambria" panose="02040503050406030204" pitchFamily="18" charset="0"/>
                <a:ea typeface="Cambria" panose="02040503050406030204" pitchFamily="18" charset="0"/>
              </a:rPr>
              <a:t>, we have an advocate with the Father, Jesus Christ the righteous</a:t>
            </a:r>
            <a:r>
              <a:rPr lang="en-US" altLang="en-US" b="1" i="1" dirty="0">
                <a:solidFill>
                  <a:srgbClr val="000066"/>
                </a:solidFill>
                <a:latin typeface="Times New Roman" panose="02020603050405020304" pitchFamily="18" charset="0"/>
              </a:rPr>
              <a:t>.</a:t>
            </a:r>
          </a:p>
          <a:p>
            <a:pPr>
              <a:lnSpc>
                <a:spcPct val="90000"/>
              </a:lnSpc>
            </a:pPr>
            <a:r>
              <a:rPr lang="en-US" altLang="en-US" dirty="0"/>
              <a:t>The fact that true Christians </a:t>
            </a:r>
            <a:r>
              <a:rPr lang="en-US" altLang="en-US" b="1" i="1" dirty="0"/>
              <a:t>do</a:t>
            </a:r>
            <a:r>
              <a:rPr lang="en-US" altLang="en-US" dirty="0"/>
              <a:t> sin is taught, </a:t>
            </a:r>
            <a:r>
              <a:rPr lang="en-US" altLang="en-US" b="1" i="1" dirty="0"/>
              <a:t>not only</a:t>
            </a:r>
            <a:r>
              <a:rPr lang="en-US" altLang="en-US" dirty="0"/>
              <a:t> in 1 John, but </a:t>
            </a:r>
            <a:r>
              <a:rPr lang="en-US" altLang="en-US" b="1" i="1" dirty="0"/>
              <a:t>throughout</a:t>
            </a:r>
            <a:r>
              <a:rPr lang="en-US" altLang="en-US" dirty="0"/>
              <a:t> the New Testament. </a:t>
            </a:r>
          </a:p>
          <a:p>
            <a:pPr lvl="1">
              <a:lnSpc>
                <a:spcPct val="90000"/>
              </a:lnSpc>
            </a:pPr>
            <a:r>
              <a:rPr lang="en-US" altLang="en-US" b="1" dirty="0"/>
              <a:t>Luke 17:3-4 -</a:t>
            </a:r>
            <a:r>
              <a:rPr lang="en-US" altLang="en-US" b="1" i="1" dirty="0">
                <a:solidFill>
                  <a:srgbClr val="000066"/>
                </a:solidFill>
              </a:rPr>
              <a:t> </a:t>
            </a:r>
            <a:r>
              <a:rPr lang="en-US" b="1" i="1" dirty="0">
                <a:solidFill>
                  <a:srgbClr val="0000FF"/>
                </a:solidFill>
                <a:latin typeface="Cambria" panose="02040503050406030204" pitchFamily="18" charset="0"/>
                <a:ea typeface="Cambria" panose="02040503050406030204" pitchFamily="18" charset="0"/>
              </a:rPr>
              <a:t>If your brother sins</a:t>
            </a:r>
            <a:r>
              <a:rPr lang="en-US" i="1" dirty="0">
                <a:solidFill>
                  <a:srgbClr val="0000FF"/>
                </a:solidFill>
                <a:latin typeface="Cambria" panose="02040503050406030204" pitchFamily="18" charset="0"/>
                <a:ea typeface="Cambria" panose="02040503050406030204" pitchFamily="18" charset="0"/>
              </a:rPr>
              <a:t>, rebuke him, and if he repents, forgive him, and </a:t>
            </a:r>
            <a:r>
              <a:rPr lang="en-US" b="1" i="1" dirty="0">
                <a:solidFill>
                  <a:srgbClr val="0000FF"/>
                </a:solidFill>
                <a:latin typeface="Cambria" panose="02040503050406030204" pitchFamily="18" charset="0"/>
                <a:ea typeface="Cambria" panose="02040503050406030204" pitchFamily="18" charset="0"/>
              </a:rPr>
              <a:t>if he sins against you seven times in the day</a:t>
            </a:r>
            <a:r>
              <a:rPr lang="en-US" i="1" dirty="0">
                <a:solidFill>
                  <a:srgbClr val="0000FF"/>
                </a:solidFill>
                <a:latin typeface="Cambria" panose="02040503050406030204" pitchFamily="18" charset="0"/>
                <a:ea typeface="Cambria" panose="02040503050406030204" pitchFamily="18" charset="0"/>
              </a:rPr>
              <a:t>, and turns to you seven times, saying, “I repent,” you must forgive him</a:t>
            </a:r>
            <a:r>
              <a:rPr lang="en-US" altLang="en-US" i="1" dirty="0">
                <a:solidFill>
                  <a:srgbClr val="0000FF"/>
                </a:solidFill>
                <a:latin typeface="Cambria" panose="02040503050406030204" pitchFamily="18" charset="0"/>
                <a:ea typeface="Cambria" panose="02040503050406030204" pitchFamily="18" charset="0"/>
              </a:rPr>
              <a:t>.</a:t>
            </a:r>
          </a:p>
          <a:p>
            <a:pPr lvl="1">
              <a:lnSpc>
                <a:spcPct val="90000"/>
              </a:lnSpc>
            </a:pPr>
            <a:r>
              <a:rPr lang="en-US" altLang="en-US" b="1" dirty="0"/>
              <a:t>1 Corinthians 3:1,3 -</a:t>
            </a:r>
            <a:r>
              <a:rPr lang="en-US" altLang="en-US" b="1" i="1" dirty="0">
                <a:solidFill>
                  <a:srgbClr val="000066"/>
                </a:solidFill>
                <a:latin typeface="Times New Roman" panose="02020603050405020304" pitchFamily="18" charset="0"/>
              </a:rPr>
              <a:t> </a:t>
            </a:r>
            <a:r>
              <a:rPr lang="en-US" i="1" dirty="0">
                <a:solidFill>
                  <a:srgbClr val="0000FF"/>
                </a:solidFill>
                <a:latin typeface="Cambria" panose="02040503050406030204" pitchFamily="18" charset="0"/>
                <a:ea typeface="Cambria" panose="02040503050406030204" pitchFamily="18" charset="0"/>
              </a:rPr>
              <a:t>But I, </a:t>
            </a:r>
            <a:r>
              <a:rPr lang="en-US" b="1" i="1" dirty="0">
                <a:solidFill>
                  <a:srgbClr val="0000FF"/>
                </a:solidFill>
                <a:latin typeface="Cambria" panose="02040503050406030204" pitchFamily="18" charset="0"/>
                <a:ea typeface="Cambria" panose="02040503050406030204" pitchFamily="18" charset="0"/>
              </a:rPr>
              <a:t>brothers</a:t>
            </a:r>
            <a:r>
              <a:rPr lang="en-US" i="1" dirty="0">
                <a:solidFill>
                  <a:srgbClr val="0000FF"/>
                </a:solidFill>
                <a:latin typeface="Cambria" panose="02040503050406030204" pitchFamily="18" charset="0"/>
                <a:ea typeface="Cambria" panose="02040503050406030204" pitchFamily="18" charset="0"/>
              </a:rPr>
              <a:t>, could not address you as spiritual people, but as people of the flesh, as infants in Christ… For while </a:t>
            </a:r>
            <a:r>
              <a:rPr lang="en-US" b="1" i="1" dirty="0">
                <a:solidFill>
                  <a:srgbClr val="0000FF"/>
                </a:solidFill>
                <a:latin typeface="Cambria" panose="02040503050406030204" pitchFamily="18" charset="0"/>
                <a:ea typeface="Cambria" panose="02040503050406030204" pitchFamily="18" charset="0"/>
              </a:rPr>
              <a:t>there is jealousy and strife among you</a:t>
            </a:r>
            <a:r>
              <a:rPr lang="en-US" i="1" dirty="0">
                <a:solidFill>
                  <a:srgbClr val="0000FF"/>
                </a:solidFill>
                <a:latin typeface="Cambria" panose="02040503050406030204" pitchFamily="18" charset="0"/>
                <a:ea typeface="Cambria" panose="02040503050406030204" pitchFamily="18" charset="0"/>
              </a:rPr>
              <a:t>, are you not of the flesh and behaving only in a human way?</a:t>
            </a:r>
            <a:r>
              <a:rPr lang="en-US" altLang="en-US" i="1" dirty="0">
                <a:solidFill>
                  <a:srgbClr val="0000FF"/>
                </a:solidFill>
                <a:latin typeface="Cambria" panose="02040503050406030204" pitchFamily="18" charset="0"/>
                <a:ea typeface="Cambria" panose="02040503050406030204" pitchFamily="18" charset="0"/>
              </a:rPr>
              <a:t> </a:t>
            </a:r>
          </a:p>
          <a:p>
            <a:pPr lvl="1">
              <a:lnSpc>
                <a:spcPct val="90000"/>
              </a:lnSpc>
            </a:pPr>
            <a:r>
              <a:rPr lang="en-US" altLang="en-US" b="1" i="1" dirty="0">
                <a:solidFill>
                  <a:srgbClr val="000066"/>
                </a:solidFill>
                <a:latin typeface="Times New Roman" panose="02020603050405020304" pitchFamily="18" charset="0"/>
              </a:rPr>
              <a:t> </a:t>
            </a:r>
            <a:r>
              <a:rPr lang="en-US" altLang="en-US" b="1" dirty="0"/>
              <a:t>1 Timothy 1:15b  - </a:t>
            </a:r>
            <a:r>
              <a:rPr lang="en-US" i="1" dirty="0">
                <a:solidFill>
                  <a:srgbClr val="0000FF"/>
                </a:solidFill>
                <a:latin typeface="Cambria" panose="02040503050406030204" pitchFamily="18" charset="0"/>
                <a:ea typeface="Cambria" panose="02040503050406030204" pitchFamily="18" charset="0"/>
              </a:rPr>
              <a:t>Jesus came into the world to save </a:t>
            </a:r>
            <a:r>
              <a:rPr lang="en-US" b="1" i="1" dirty="0">
                <a:solidFill>
                  <a:srgbClr val="0000FF"/>
                </a:solidFill>
                <a:latin typeface="Cambria" panose="02040503050406030204" pitchFamily="18" charset="0"/>
                <a:ea typeface="Cambria" panose="02040503050406030204" pitchFamily="18" charset="0"/>
              </a:rPr>
              <a:t>sinners</a:t>
            </a:r>
            <a:r>
              <a:rPr lang="en-US" i="1" dirty="0">
                <a:solidFill>
                  <a:srgbClr val="0000FF"/>
                </a:solidFill>
                <a:latin typeface="Cambria" panose="02040503050406030204" pitchFamily="18" charset="0"/>
                <a:ea typeface="Cambria" panose="02040503050406030204" pitchFamily="18" charset="0"/>
              </a:rPr>
              <a:t>, of whom </a:t>
            </a:r>
            <a:r>
              <a:rPr lang="en-US" b="1" i="1" dirty="0">
                <a:solidFill>
                  <a:srgbClr val="0000FF"/>
                </a:solidFill>
                <a:latin typeface="Cambria" panose="02040503050406030204" pitchFamily="18" charset="0"/>
                <a:ea typeface="Cambria" panose="02040503050406030204" pitchFamily="18" charset="0"/>
              </a:rPr>
              <a:t>I [Paul] am the foremost</a:t>
            </a:r>
            <a:r>
              <a:rPr lang="en-US" dirty="0"/>
              <a:t>.</a:t>
            </a:r>
            <a:endParaRPr lang="en-US" altLang="en-US" b="1" i="1" dirty="0">
              <a:solidFill>
                <a:srgbClr val="000066"/>
              </a:solidFill>
              <a:latin typeface="Times New Roman" panose="02020603050405020304" pitchFamily="18" charset="0"/>
            </a:endParaRPr>
          </a:p>
          <a:p>
            <a:pPr lvl="1">
              <a:lnSpc>
                <a:spcPct val="90000"/>
              </a:lnSpc>
            </a:pPr>
            <a:r>
              <a:rPr lang="en-US" altLang="en-US" b="1" dirty="0"/>
              <a:t>James 5:16a - </a:t>
            </a:r>
            <a:r>
              <a:rPr lang="en-US" altLang="en-US" i="1" dirty="0">
                <a:solidFill>
                  <a:srgbClr val="0000FF"/>
                </a:solidFill>
                <a:latin typeface="Cambria" panose="02040503050406030204" pitchFamily="18" charset="0"/>
                <a:ea typeface="Cambria" panose="02040503050406030204" pitchFamily="18" charset="0"/>
              </a:rPr>
              <a:t>T</a:t>
            </a:r>
            <a:r>
              <a:rPr lang="en-US" i="1" dirty="0">
                <a:solidFill>
                  <a:srgbClr val="0000FF"/>
                </a:solidFill>
                <a:latin typeface="Cambria" panose="02040503050406030204" pitchFamily="18" charset="0"/>
                <a:ea typeface="Cambria" panose="02040503050406030204" pitchFamily="18" charset="0"/>
              </a:rPr>
              <a:t>herefore, </a:t>
            </a:r>
            <a:r>
              <a:rPr lang="en-US" b="1" i="1" dirty="0">
                <a:solidFill>
                  <a:srgbClr val="0000FF"/>
                </a:solidFill>
                <a:latin typeface="Cambria" panose="02040503050406030204" pitchFamily="18" charset="0"/>
                <a:ea typeface="Cambria" panose="02040503050406030204" pitchFamily="18" charset="0"/>
              </a:rPr>
              <a:t>confess your sins to one another </a:t>
            </a:r>
            <a:r>
              <a:rPr lang="en-US" i="1" dirty="0">
                <a:solidFill>
                  <a:srgbClr val="0000FF"/>
                </a:solidFill>
                <a:latin typeface="Cambria" panose="02040503050406030204" pitchFamily="18" charset="0"/>
                <a:ea typeface="Cambria" panose="02040503050406030204" pitchFamily="18" charset="0"/>
              </a:rPr>
              <a:t>and pray for one another, that you may be healed.</a:t>
            </a:r>
            <a:r>
              <a:rPr lang="en-US" altLang="en-US" i="1" dirty="0">
                <a:solidFill>
                  <a:srgbClr val="0000FF"/>
                </a:solidFill>
                <a:latin typeface="Cambria" panose="02040503050406030204" pitchFamily="18" charset="0"/>
                <a:ea typeface="Cambria" panose="02040503050406030204" pitchFamily="18" charset="0"/>
              </a:rPr>
              <a:t> </a:t>
            </a:r>
          </a:p>
          <a:p>
            <a:pPr>
              <a:lnSpc>
                <a:spcPct val="90000"/>
              </a:lnSpc>
            </a:pPr>
            <a:endParaRPr lang="en-US" altLang="en-US" b="1" i="1" dirty="0">
              <a:solidFill>
                <a:srgbClr val="000066"/>
              </a:solidFill>
              <a:latin typeface="Times New Roman" panose="02020603050405020304" pitchFamily="18" charset="0"/>
            </a:endParaRPr>
          </a:p>
        </p:txBody>
      </p:sp>
    </p:spTree>
    <p:extLst>
      <p:ext uri="{BB962C8B-B14F-4D97-AF65-F5344CB8AC3E}">
        <p14:creationId xmlns:p14="http://schemas.microsoft.com/office/powerpoint/2010/main" val="14694094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78932"/>
          </a:xfrm>
        </p:spPr>
        <p:txBody>
          <a:bodyPr vert="horz" lIns="91440" tIns="45720" rIns="91440" bIns="45720" rtlCol="0" anchor="t">
            <a:noAutofit/>
          </a:bodyPr>
          <a:lstStyle/>
          <a:p>
            <a:pPr>
              <a:lnSpc>
                <a:spcPct val="90000"/>
              </a:lnSpc>
            </a:pPr>
            <a:r>
              <a:rPr lang="en-US" altLang="en-US" sz="4000" b="1" dirty="0"/>
              <a:t>Perfectionism</a:t>
            </a:r>
            <a:endParaRPr lang="en-US" sz="40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678932"/>
            <a:ext cx="8229600" cy="6179069"/>
          </a:xfrm>
        </p:spPr>
        <p:txBody>
          <a:bodyPr>
            <a:normAutofit/>
          </a:bodyPr>
          <a:lstStyle/>
          <a:p>
            <a:r>
              <a:rPr lang="en-US" altLang="en-US" sz="3200" dirty="0"/>
              <a:t>Therefore, while someone holding to a Perfectionist point of view might </a:t>
            </a:r>
            <a:r>
              <a:rPr lang="en-US" altLang="en-US" sz="3200" b="1" i="1" dirty="0"/>
              <a:t>seem</a:t>
            </a:r>
            <a:r>
              <a:rPr lang="en-US" altLang="en-US" sz="3200" dirty="0"/>
              <a:t> to make a strong case for their view when interpreting 1 John 3:4-10a, they cannot give an adequate explanation of all the other clear passages (even in 1 John) that teach that, </a:t>
            </a:r>
            <a:r>
              <a:rPr lang="en-US" altLang="en-US" sz="3200" b="1" i="1" dirty="0"/>
              <a:t>contrary</a:t>
            </a:r>
            <a:r>
              <a:rPr lang="en-US" altLang="en-US" sz="3200" dirty="0"/>
              <a:t> to the claim of the Perfectionists, </a:t>
            </a:r>
            <a:r>
              <a:rPr lang="en-US" altLang="en-US" sz="3200" b="1" i="1" dirty="0"/>
              <a:t>all</a:t>
            </a:r>
            <a:r>
              <a:rPr lang="en-US" altLang="en-US" sz="3200" dirty="0"/>
              <a:t> Christians do, in fact, sin from time to time as long as they remain on this earth.</a:t>
            </a:r>
          </a:p>
        </p:txBody>
      </p:sp>
    </p:spTree>
    <p:extLst>
      <p:ext uri="{BB962C8B-B14F-4D97-AF65-F5344CB8AC3E}">
        <p14:creationId xmlns:p14="http://schemas.microsoft.com/office/powerpoint/2010/main" val="41611135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 y="0"/>
            <a:ext cx="9143999" cy="1016436"/>
          </a:xfrm>
        </p:spPr>
        <p:txBody>
          <a:bodyPr vert="horz" lIns="91440" tIns="45720" rIns="91440" bIns="45720" rtlCol="0" anchor="t">
            <a:noAutofit/>
          </a:bodyPr>
          <a:lstStyle/>
          <a:p>
            <a:pPr>
              <a:lnSpc>
                <a:spcPct val="90000"/>
              </a:lnSpc>
            </a:pPr>
            <a:r>
              <a:rPr lang="en-US" altLang="en-US" sz="3200" b="1" dirty="0"/>
              <a:t>So What </a:t>
            </a:r>
            <a:r>
              <a:rPr lang="en-US" altLang="en-US" sz="3200" b="1" i="1" dirty="0"/>
              <a:t>Does</a:t>
            </a:r>
            <a:r>
              <a:rPr lang="en-US" altLang="en-US" sz="3200" b="1" dirty="0"/>
              <a:t> John Mean in 1 John 3:4-10 When He Seems to Say That Christians Don’t Keep on Sinning?</a:t>
            </a:r>
            <a:endParaRPr lang="en-US" sz="32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058780"/>
            <a:ext cx="8229600" cy="5799222"/>
          </a:xfrm>
        </p:spPr>
        <p:txBody>
          <a:bodyPr>
            <a:normAutofit lnSpcReduction="10000"/>
          </a:bodyPr>
          <a:lstStyle/>
          <a:p>
            <a:pPr>
              <a:lnSpc>
                <a:spcPct val="90000"/>
              </a:lnSpc>
            </a:pPr>
            <a:r>
              <a:rPr lang="en-US" altLang="en-US" dirty="0"/>
              <a:t>I believe the best understanding of what John is saying in these verses is not that a true Christian never sins, </a:t>
            </a:r>
            <a:r>
              <a:rPr lang="en-US" altLang="en-US" b="1" i="1" dirty="0"/>
              <a:t>ever</a:t>
            </a:r>
            <a:r>
              <a:rPr lang="en-US" altLang="en-US" dirty="0"/>
              <a:t>, but that a true Christian does not make a </a:t>
            </a:r>
            <a:r>
              <a:rPr lang="en-US" altLang="en-US" b="1" i="1" dirty="0"/>
              <a:t>regular and consistent practice</a:t>
            </a:r>
            <a:r>
              <a:rPr lang="en-US" altLang="en-US" dirty="0"/>
              <a:t> of sinning.</a:t>
            </a:r>
          </a:p>
          <a:p>
            <a:pPr>
              <a:lnSpc>
                <a:spcPct val="90000"/>
              </a:lnSpc>
            </a:pPr>
            <a:r>
              <a:rPr lang="en-US" altLang="en-US" dirty="0"/>
              <a:t>One of the clues that this is what John has in mind is his repeated use of the </a:t>
            </a:r>
            <a:r>
              <a:rPr lang="en-US" altLang="en-US" b="1" i="1" dirty="0"/>
              <a:t>present tense </a:t>
            </a:r>
            <a:r>
              <a:rPr lang="en-US" altLang="en-US" dirty="0"/>
              <a:t>Greek verbs and participles throughout this section – a grammatical construction  that in Greek that indicates </a:t>
            </a:r>
            <a:r>
              <a:rPr lang="en-US" altLang="en-US" b="1" i="1" dirty="0"/>
              <a:t>habitual, continuous action</a:t>
            </a:r>
            <a:r>
              <a:rPr lang="en-US" altLang="en-US" dirty="0"/>
              <a:t>.</a:t>
            </a:r>
          </a:p>
          <a:p>
            <a:pPr>
              <a:lnSpc>
                <a:spcPct val="90000"/>
              </a:lnSpc>
            </a:pPr>
            <a:r>
              <a:rPr lang="en-US" altLang="en-US" dirty="0"/>
              <a:t>Our ESV translation has been very helpful in conveying this present tense idea by the way it translates many of the verbs in this text:</a:t>
            </a:r>
          </a:p>
          <a:p>
            <a:pPr lvl="1">
              <a:lnSpc>
                <a:spcPct val="90000"/>
              </a:lnSpc>
            </a:pPr>
            <a:r>
              <a:rPr lang="en-US" i="1" dirty="0">
                <a:solidFill>
                  <a:srgbClr val="0000FF"/>
                </a:solidFill>
                <a:latin typeface="Cambria" panose="02040503050406030204" pitchFamily="18" charset="0"/>
                <a:ea typeface="Cambria" panose="02040503050406030204" pitchFamily="18" charset="0"/>
              </a:rPr>
              <a:t>Everyone who </a:t>
            </a:r>
            <a:r>
              <a:rPr lang="en-US" b="1" i="1" dirty="0">
                <a:solidFill>
                  <a:srgbClr val="0000FF"/>
                </a:solidFill>
                <a:latin typeface="Cambria" panose="02040503050406030204" pitchFamily="18" charset="0"/>
                <a:ea typeface="Cambria" panose="02040503050406030204" pitchFamily="18" charset="0"/>
              </a:rPr>
              <a:t>makes a practice of sinning </a:t>
            </a:r>
            <a:r>
              <a:rPr lang="en-US" dirty="0"/>
              <a:t>(3:4, cf. 8, 9)</a:t>
            </a:r>
          </a:p>
          <a:p>
            <a:pPr lvl="1">
              <a:lnSpc>
                <a:spcPct val="90000"/>
              </a:lnSpc>
            </a:pPr>
            <a:r>
              <a:rPr lang="en-US" i="1" dirty="0">
                <a:solidFill>
                  <a:srgbClr val="0000FF"/>
                </a:solidFill>
                <a:latin typeface="Cambria" panose="02040503050406030204" pitchFamily="18" charset="0"/>
                <a:ea typeface="Cambria" panose="02040503050406030204" pitchFamily="18" charset="0"/>
              </a:rPr>
              <a:t>No one who abides in him </a:t>
            </a:r>
            <a:r>
              <a:rPr lang="en-US" b="1" i="1" dirty="0">
                <a:solidFill>
                  <a:srgbClr val="0000FF"/>
                </a:solidFill>
                <a:latin typeface="Cambria" panose="02040503050406030204" pitchFamily="18" charset="0"/>
                <a:ea typeface="Cambria" panose="02040503050406030204" pitchFamily="18" charset="0"/>
              </a:rPr>
              <a:t>keeps on sinning</a:t>
            </a:r>
            <a:r>
              <a:rPr lang="en-US" i="1" dirty="0">
                <a:solidFill>
                  <a:srgbClr val="0000FF"/>
                </a:solidFill>
                <a:latin typeface="Cambria" panose="02040503050406030204" pitchFamily="18" charset="0"/>
                <a:ea typeface="Cambria" panose="02040503050406030204" pitchFamily="18" charset="0"/>
              </a:rPr>
              <a:t> </a:t>
            </a:r>
            <a:r>
              <a:rPr lang="en-US" dirty="0"/>
              <a:t>(3:6, cf. 9)</a:t>
            </a:r>
          </a:p>
          <a:p>
            <a:pPr lvl="1">
              <a:lnSpc>
                <a:spcPct val="90000"/>
              </a:lnSpc>
            </a:pPr>
            <a:r>
              <a:rPr lang="en-US" i="1" dirty="0">
                <a:solidFill>
                  <a:srgbClr val="0000FF"/>
                </a:solidFill>
                <a:latin typeface="Cambria" panose="02040503050406030204" pitchFamily="18" charset="0"/>
                <a:ea typeface="Cambria" panose="02040503050406030204" pitchFamily="18" charset="0"/>
              </a:rPr>
              <a:t>Whoever </a:t>
            </a:r>
            <a:r>
              <a:rPr lang="en-US" b="1" i="1" dirty="0">
                <a:solidFill>
                  <a:srgbClr val="0000FF"/>
                </a:solidFill>
                <a:latin typeface="Cambria" panose="02040503050406030204" pitchFamily="18" charset="0"/>
                <a:ea typeface="Cambria" panose="02040503050406030204" pitchFamily="18" charset="0"/>
              </a:rPr>
              <a:t>practices righteousness </a:t>
            </a:r>
            <a:r>
              <a:rPr lang="en-US" dirty="0"/>
              <a:t>(3:7)</a:t>
            </a:r>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dirty="0"/>
          </a:p>
          <a:p>
            <a:pPr lvl="1">
              <a:lnSpc>
                <a:spcPct val="90000"/>
              </a:lnSpc>
            </a:pPr>
            <a:endParaRPr lang="en-US" i="1" dirty="0">
              <a:solidFill>
                <a:srgbClr val="0000FF"/>
              </a:solidFill>
              <a:latin typeface="Cambria" panose="02040503050406030204" pitchFamily="18" charset="0"/>
              <a:ea typeface="Cambria" panose="02040503050406030204" pitchFamily="18" charset="0"/>
            </a:endParaRPr>
          </a:p>
          <a:p>
            <a:pPr lvl="1">
              <a:lnSpc>
                <a:spcPct val="90000"/>
              </a:lnSpc>
            </a:pPr>
            <a:endParaRPr lang="en-US" altLang="en-US" dirty="0"/>
          </a:p>
        </p:txBody>
      </p:sp>
    </p:spTree>
    <p:extLst>
      <p:ext uri="{BB962C8B-B14F-4D97-AF65-F5344CB8AC3E}">
        <p14:creationId xmlns:p14="http://schemas.microsoft.com/office/powerpoint/2010/main" val="3302501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16436"/>
          </a:xfrm>
        </p:spPr>
        <p:txBody>
          <a:bodyPr vert="horz" lIns="91440" tIns="45720" rIns="91440" bIns="45720" rtlCol="0" anchor="t">
            <a:noAutofit/>
          </a:bodyPr>
          <a:lstStyle/>
          <a:p>
            <a:pPr>
              <a:lnSpc>
                <a:spcPct val="90000"/>
              </a:lnSpc>
            </a:pPr>
            <a:r>
              <a:rPr lang="en-US" altLang="en-US" sz="3200" b="1" dirty="0"/>
              <a:t>So What </a:t>
            </a:r>
            <a:r>
              <a:rPr lang="en-US" altLang="en-US" sz="3200" b="1" i="1" dirty="0"/>
              <a:t>Does</a:t>
            </a:r>
            <a:r>
              <a:rPr lang="en-US" altLang="en-US" sz="3200" b="1" dirty="0"/>
              <a:t> John Mean in 1 John 3:4-10 When He Seems to Say That Christians Don’t Keep on Sinning?</a:t>
            </a:r>
            <a:endParaRPr lang="en-US" sz="3200" b="1" dirty="0">
              <a:ln w="6600">
                <a:noFill/>
                <a:prstDash val="solid"/>
              </a:ln>
              <a:effectLst/>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058780"/>
            <a:ext cx="8229600" cy="5799222"/>
          </a:xfrm>
        </p:spPr>
        <p:txBody>
          <a:bodyPr>
            <a:normAutofit fontScale="92500"/>
          </a:bodyPr>
          <a:lstStyle/>
          <a:p>
            <a:r>
              <a:rPr lang="en-US" altLang="en-US" i="1" dirty="0">
                <a:latin typeface="Cambria" panose="02040503050406030204" pitchFamily="18" charset="0"/>
                <a:ea typeface="Cambria" panose="02040503050406030204" pitchFamily="18" charset="0"/>
              </a:rPr>
              <a:t>Although the believer sometimes sins, yet not sin but opposition to sin, is the ruling principle in his life. </a:t>
            </a:r>
            <a:r>
              <a:rPr lang="en-US" altLang="en-US" dirty="0">
                <a:ea typeface="Cambria" panose="02040503050406030204" pitchFamily="18" charset="0"/>
              </a:rPr>
              <a:t>(Plummer)</a:t>
            </a:r>
          </a:p>
          <a:p>
            <a:r>
              <a:rPr lang="en-US" altLang="en-US" i="1" dirty="0">
                <a:latin typeface="Cambria" panose="02040503050406030204" pitchFamily="18" charset="0"/>
                <a:ea typeface="Cambria" panose="02040503050406030204" pitchFamily="18" charset="0"/>
              </a:rPr>
              <a:t>His whole life is one of truceless antagonism to sin. </a:t>
            </a:r>
            <a:r>
              <a:rPr lang="en-US" altLang="en-US" dirty="0">
                <a:ea typeface="Cambria" panose="02040503050406030204" pitchFamily="18" charset="0"/>
              </a:rPr>
              <a:t>(Law)</a:t>
            </a:r>
          </a:p>
          <a:p>
            <a:r>
              <a:rPr lang="en-US" altLang="en-US" i="1" dirty="0">
                <a:latin typeface="Cambria" panose="02040503050406030204" pitchFamily="18" charset="0"/>
                <a:ea typeface="Cambria" panose="02040503050406030204" pitchFamily="18" charset="0"/>
              </a:rPr>
              <a:t>The ‘seed’ within the believer’s spirit fills it with irreconcilable hate against every sin, and urges an unceasing conflict against all unrighteousness. </a:t>
            </a:r>
            <a:r>
              <a:rPr lang="en-US" altLang="en-US" dirty="0">
                <a:ea typeface="Cambria" panose="02040503050406030204" pitchFamily="18" charset="0"/>
              </a:rPr>
              <a:t>(Alford)</a:t>
            </a:r>
          </a:p>
          <a:p>
            <a:r>
              <a:rPr lang="en-US" altLang="en-US" i="1" dirty="0">
                <a:latin typeface="Cambria" panose="02040503050406030204" pitchFamily="18" charset="0"/>
                <a:ea typeface="Cambria" panose="02040503050406030204" pitchFamily="18" charset="0"/>
              </a:rPr>
              <a:t>It is not that Christians are wholly free from all vice but they heartily strive to form their lives in obedience to God. . . Sin does not reign in them, for the Spirit does not let it flourish. </a:t>
            </a:r>
            <a:r>
              <a:rPr lang="en-US" altLang="en-US" dirty="0">
                <a:ea typeface="Cambria" panose="02040503050406030204" pitchFamily="18" charset="0"/>
              </a:rPr>
              <a:t>(Calvin)</a:t>
            </a:r>
          </a:p>
          <a:p>
            <a:r>
              <a:rPr lang="en-US" altLang="en-US" i="1" dirty="0">
                <a:latin typeface="Cambria" panose="02040503050406030204" pitchFamily="18" charset="0"/>
                <a:ea typeface="Cambria" panose="02040503050406030204" pitchFamily="18" charset="0"/>
              </a:rPr>
              <a:t>The believer may fall into sin but he will not walk in it. </a:t>
            </a:r>
            <a:r>
              <a:rPr lang="en-US" altLang="en-US" dirty="0">
                <a:ea typeface="Cambria" panose="02040503050406030204" pitchFamily="18" charset="0"/>
              </a:rPr>
              <a:t>(David Smith)</a:t>
            </a:r>
          </a:p>
        </p:txBody>
      </p:sp>
    </p:spTree>
    <p:extLst>
      <p:ext uri="{BB962C8B-B14F-4D97-AF65-F5344CB8AC3E}">
        <p14:creationId xmlns:p14="http://schemas.microsoft.com/office/powerpoint/2010/main" val="29573576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421394"/>
            <a:ext cx="8213902" cy="4436605"/>
          </a:xfrm>
        </p:spPr>
        <p:txBody>
          <a:bodyPr>
            <a:normAutofit fontScale="850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No one who abides in him keeps on sinning</a:t>
            </a:r>
            <a:r>
              <a:rPr lang="en-US" sz="2600" i="1" dirty="0">
                <a:solidFill>
                  <a:srgbClr val="0000FF"/>
                </a:solidFill>
                <a:latin typeface="Cambria" panose="02040503050406030204" pitchFamily="18" charset="0"/>
                <a:ea typeface="Cambria" panose="02040503050406030204" pitchFamily="18" charset="0"/>
              </a:rPr>
              <a:t>;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522691"/>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Both the [Greek] present tense and the meaning of the verb </a:t>
            </a:r>
            <a:r>
              <a:rPr kumimoji="0" lang="en-US" altLang="en-US" sz="2500" b="0"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meno</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[“lives”] speak of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continued</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dwelling. . . . John does not say that the Christian does not commit a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single act of sin</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That idea would be represented by the [Greek] aorist tense. Instead he declares, “No one who is dwelling in Him is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continually sinning</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alt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(Burdick, p.239)</a:t>
            </a:r>
            <a:endParaRPr kumimoji="0" lang="en-US" altLang="en-US" sz="25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621275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03512"/>
            <a:ext cx="8213902" cy="4754487"/>
          </a:xfrm>
        </p:spPr>
        <p:txBody>
          <a:bodyPr>
            <a:normAutofit fontScale="92500" lnSpcReduction="2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a:t>
            </a:r>
            <a:r>
              <a:rPr lang="en-US" sz="2600" i="1" dirty="0">
                <a:solidFill>
                  <a:srgbClr val="FF0000"/>
                </a:solidFill>
                <a:latin typeface="Cambria" panose="02040503050406030204" pitchFamily="18" charset="0"/>
                <a:ea typeface="Cambria" panose="02040503050406030204" pitchFamily="18" charset="0"/>
              </a:rPr>
              <a:t>no one who keeps on sinning has either seen him or known him.</a:t>
            </a:r>
            <a:r>
              <a:rPr lang="en-US" sz="2600" i="1" dirty="0">
                <a:solidFill>
                  <a:srgbClr val="0000FF"/>
                </a:solidFill>
                <a:latin typeface="Cambria" panose="02040503050406030204" pitchFamily="18" charset="0"/>
                <a:ea typeface="Cambria" panose="02040503050406030204" pitchFamily="18" charset="0"/>
              </a:rPr>
              <a:t>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966155"/>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As in the first half of the verse the [Greek] verb </a:t>
            </a:r>
            <a:r>
              <a:rPr kumimoji="0" lang="en-US" altLang="en-US" sz="2500" b="0"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hamartano</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[“continues to sin”] appears in the present tense describing the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habit</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of sinning. A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single act of sin </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does not indicate that a person has not seen Him or known Him, but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continual sinning</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does. </a:t>
            </a:r>
            <a:r>
              <a:rPr kumimoji="0" lang="en-US" alt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(Burdick, p.240)</a:t>
            </a:r>
            <a:endParaRPr kumimoji="0" lang="en-US" altLang="en-US" sz="25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56953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499146"/>
            <a:ext cx="8213902" cy="5358853"/>
          </a:xfrm>
        </p:spPr>
        <p:txBody>
          <a:bodyPr>
            <a:normAutofit fontScale="925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a:t>
            </a:r>
            <a:r>
              <a:rPr lang="en-US" sz="2600" i="1" dirty="0">
                <a:solidFill>
                  <a:srgbClr val="FF0000"/>
                </a:solidFill>
                <a:latin typeface="Cambria" panose="02040503050406030204" pitchFamily="18" charset="0"/>
                <a:ea typeface="Cambria" panose="02040503050406030204" pitchFamily="18" charset="0"/>
              </a:rPr>
              <a:t>seen him </a:t>
            </a:r>
            <a:r>
              <a:rPr lang="en-US" sz="2600" i="1" dirty="0">
                <a:solidFill>
                  <a:srgbClr val="0000FF"/>
                </a:solidFill>
                <a:latin typeface="Cambria" panose="02040503050406030204" pitchFamily="18" charset="0"/>
                <a:ea typeface="Cambria" panose="02040503050406030204" pitchFamily="18" charset="0"/>
              </a:rPr>
              <a:t>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2"/>
            <a:ext cx="8213902" cy="1499144"/>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latin typeface="Calibri" panose="020F0502020204030204" pitchFamily="34" charset="0"/>
                <a:cs typeface="Calibri" panose="020F0502020204030204" pitchFamily="34" charset="0"/>
              </a:rPr>
              <a:t>Note that we who have “seen” Jesus, will not see him </a:t>
            </a:r>
            <a:r>
              <a:rPr lang="en-US" altLang="en-US" sz="2800" b="1" i="1" dirty="0">
                <a:latin typeface="Calibri" panose="020F0502020204030204" pitchFamily="34" charset="0"/>
                <a:cs typeface="Calibri" panose="020F0502020204030204" pitchFamily="34" charset="0"/>
              </a:rPr>
              <a:t>physically</a:t>
            </a:r>
            <a:r>
              <a:rPr lang="en-US" altLang="en-US" sz="2800" dirty="0">
                <a:latin typeface="Calibri" panose="020F0502020204030204" pitchFamily="34" charset="0"/>
                <a:cs typeface="Calibri" panose="020F0502020204030204" pitchFamily="34" charset="0"/>
              </a:rPr>
              <a:t> until he appears again (cf. 1 John 3:2). We “see” Him now through the eyes of faith.</a:t>
            </a:r>
            <a:endParaRPr kumimoji="0" lang="en-US" altLang="en-US" sz="25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8061740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1"/>
            <a:ext cx="9144000" cy="2099589"/>
          </a:xfrm>
        </p:spPr>
        <p:txBody>
          <a:bodyPr>
            <a:noAutofit/>
          </a:bodyPr>
          <a:lstStyle/>
          <a:p>
            <a:pPr algn="ctr"/>
            <a:r>
              <a:rPr kumimoji="0" lang="en-US" altLang="en-US" sz="32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2:29-4:6</a:t>
            </a:r>
            <a:b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b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The </a:t>
            </a:r>
            <a:r>
              <a:rPr kumimoji="0" lang="en-US" altLang="en-US" sz="3200" b="1" i="1"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Second</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Presentation of the Three Tests of </a:t>
            </a:r>
            <a:r>
              <a:rPr lang="en-US" altLang="en-US" sz="3200" b="1" i="1" dirty="0">
                <a:solidFill>
                  <a:srgbClr val="FF0066"/>
                </a:solidFill>
                <a:latin typeface="Arial" panose="020B0604020202020204" pitchFamily="34" charset="0"/>
                <a:cs typeface="Arial" panose="020B0604020202020204" pitchFamily="34" charset="0"/>
              </a:rPr>
              <a:t>DIVINE SONSHIP</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RIGHTEOUSNESS</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LOVE</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and </a:t>
            </a:r>
            <a:r>
              <a:rPr kumimoji="0" lang="en-US" altLang="en-US" sz="3200" b="1" i="1" u="none" strike="noStrike" kern="1200" cap="none" spc="0" normalizeH="0" baseline="0" noProof="0" dirty="0">
                <a:ln>
                  <a:noFill/>
                </a:ln>
                <a:solidFill>
                  <a:srgbClr val="00FF00"/>
                </a:solidFill>
                <a:effectLst/>
                <a:uLnTx/>
                <a:uFillTx/>
                <a:latin typeface="Arial" panose="020B0604020202020204" pitchFamily="34" charset="0"/>
                <a:cs typeface="Arial" panose="020B0604020202020204" pitchFamily="34" charset="0"/>
              </a:rPr>
              <a:t>BELIEF</a:t>
            </a:r>
            <a:r>
              <a:rPr kumimoji="0" lang="en-US" altLang="en-US" sz="3200" b="0" i="1"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in Jesus</a:t>
            </a:r>
            <a:endParaRPr lang="en-US" sz="6000" b="1" dirty="0">
              <a:effectLst>
                <a:glow rad="228600">
                  <a:schemeClr val="tx1">
                    <a:alpha val="40000"/>
                  </a:schemeClr>
                </a:glow>
              </a:effectLst>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154119" y="2134907"/>
            <a:ext cx="8683771" cy="4764299"/>
          </a:xfrm>
        </p:spPr>
        <p:txBody>
          <a:bodyPr>
            <a:normAutofit fontScale="92500"/>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2:29-3:10a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RIGHTEOUSNESS</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God is righteous therefore everyone who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“does what is </a:t>
            </a:r>
            <a:r>
              <a:rPr kumimoji="0" lang="en-US" altLang="en-US" b="1" i="1" u="none" strike="noStrike" kern="1200" cap="none" spc="0" normalizeH="0" baseline="0" noProof="0" dirty="0">
                <a:ln>
                  <a:noFill/>
                </a:ln>
                <a:solidFill>
                  <a:schemeClr val="bg1">
                    <a:lumMod val="75000"/>
                  </a:schemeClr>
                </a:solidFill>
                <a:effectLst/>
                <a:uLnTx/>
                <a:uFillTx/>
                <a:latin typeface="+mj-lt"/>
                <a:ea typeface="+mn-ea"/>
                <a:cs typeface="+mn-cs"/>
              </a:rPr>
              <a:t>right</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is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a:t>
            </a:r>
            <a:r>
              <a:rPr kumimoji="0" lang="en-US" altLang="en-US" b="1" i="1" u="none" strike="noStrike" kern="1200" cap="none" spc="0" normalizeH="0" baseline="0" noProof="0" dirty="0">
                <a:ln>
                  <a:noFill/>
                </a:ln>
                <a:solidFill>
                  <a:schemeClr val="bg1">
                    <a:lumMod val="75000"/>
                  </a:schemeClr>
                </a:solidFill>
                <a:effectLst/>
                <a:uLnTx/>
                <a:uFillTx/>
                <a:latin typeface="+mj-lt"/>
                <a:ea typeface="+mn-ea"/>
                <a:cs typeface="+mn-cs"/>
              </a:rPr>
              <a:t>born</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 of Him”</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(2:29)</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The present status and future hope of the </a:t>
            </a:r>
            <a:r>
              <a:rPr kumimoji="0" lang="en-US" altLang="en-US" b="0" i="1" u="none" strike="noStrike" kern="1200" cap="none" spc="0" normalizeH="0" baseline="0" noProof="0" dirty="0">
                <a:ln>
                  <a:noFill/>
                </a:ln>
                <a:solidFill>
                  <a:schemeClr val="bg1">
                    <a:lumMod val="75000"/>
                  </a:schemeClr>
                </a:solidFill>
                <a:effectLst/>
                <a:uLnTx/>
                <a:uFillTx/>
                <a:latin typeface="+mj-lt"/>
                <a:ea typeface="+mn-ea"/>
                <a:cs typeface="+mn-cs"/>
              </a:rPr>
              <a:t>“children of God”</a:t>
            </a: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 (3:1-3)</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rgbClr val="FFFF00"/>
                </a:solidFill>
                <a:effectLst/>
                <a:uLnTx/>
                <a:uFillTx/>
                <a:latin typeface="+mj-lt"/>
                <a:ea typeface="+mn-ea"/>
                <a:cs typeface="+mn-cs"/>
              </a:rPr>
              <a:t>Divine Sonship is utterly contrary to all sin </a:t>
            </a:r>
            <a:r>
              <a:rPr kumimoji="0" lang="en-US" altLang="en-US" b="0" i="0" u="none" strike="noStrike" kern="1200" cap="none" spc="0" normalizeH="0" baseline="0" noProof="0" dirty="0">
                <a:ln>
                  <a:noFill/>
                </a:ln>
                <a:solidFill>
                  <a:schemeClr val="bg1"/>
                </a:solidFill>
                <a:effectLst/>
                <a:uLnTx/>
                <a:uFillTx/>
                <a:latin typeface="+mj-lt"/>
                <a:ea typeface="+mn-ea"/>
                <a:cs typeface="+mn-cs"/>
              </a:rPr>
              <a:t>(3:4-10a</a:t>
            </a:r>
            <a:r>
              <a:rPr kumimoji="0" lang="en-US" altLang="en-US" b="1" i="0" u="none" strike="noStrike" kern="1200" cap="none" spc="0" normalizeH="0" baseline="0" noProof="0" dirty="0">
                <a:ln>
                  <a:noFill/>
                </a:ln>
                <a:solidFill>
                  <a:schemeClr val="bg1"/>
                </a:solidFill>
                <a:effectLst/>
                <a:uLnTx/>
                <a:uFillTx/>
                <a:latin typeface="+mj-lt"/>
                <a:ea typeface="+mn-ea"/>
                <a:cs typeface="+mn-cs"/>
              </a:rPr>
              <a:t>)</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3:10b-24a -</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Anyone who does not obey the command to “love one another” is not a child of God (3:10b-11)</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Cain as the model of murder and hate - whose example is followed by the world (3:12-15)</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b="0" i="0" u="none" strike="noStrike" kern="1200" cap="none" spc="0" normalizeH="0" baseline="0" noProof="0" dirty="0">
                <a:ln>
                  <a:noFill/>
                </a:ln>
                <a:solidFill>
                  <a:schemeClr val="bg1">
                    <a:lumMod val="75000"/>
                  </a:schemeClr>
                </a:solidFill>
                <a:effectLst/>
                <a:uLnTx/>
                <a:uFillTx/>
                <a:latin typeface="+mj-lt"/>
                <a:ea typeface="+mn-ea"/>
                <a:cs typeface="+mn-cs"/>
              </a:rPr>
              <a:t>Christ as the model of love – whose example we must follow in order to have confidence in our relationship with God (3:16-24a)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b="1" i="0" u="none" strike="noStrike" kern="1200" cap="none" spc="0" normalizeH="0" baseline="0" noProof="0" dirty="0">
                <a:ln>
                  <a:noFill/>
                </a:ln>
                <a:solidFill>
                  <a:srgbClr val="FFFFFF"/>
                </a:solidFill>
                <a:effectLst/>
                <a:uLnTx/>
                <a:uFillTx/>
                <a:latin typeface="+mj-lt"/>
                <a:ea typeface="+mn-ea"/>
                <a:cs typeface="+mn-cs"/>
              </a:rPr>
              <a:t>3:24b-4:6 -</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Divine Sonship</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tested by</a:t>
            </a:r>
            <a:r>
              <a:rPr kumimoji="0" lang="en-US" altLang="en-US" b="1" i="1" u="none" strike="noStrike" kern="1200" cap="none" spc="0" normalizeH="0" baseline="0" noProof="0" dirty="0">
                <a:ln>
                  <a:noFill/>
                </a:ln>
                <a:solidFill>
                  <a:srgbClr val="FFFF00"/>
                </a:solidFill>
                <a:effectLst/>
                <a:uLnTx/>
                <a:uFillTx/>
                <a:latin typeface="+mj-lt"/>
                <a:ea typeface="+mn-ea"/>
                <a:cs typeface="+mn-cs"/>
              </a:rPr>
              <a:t> </a:t>
            </a:r>
            <a:r>
              <a:rPr kumimoji="0" lang="en-US" altLang="en-US" b="1" i="1" u="none" strike="noStrike" kern="1200" cap="none" spc="0" normalizeH="0" baseline="0" noProof="0" dirty="0">
                <a:ln>
                  <a:noFill/>
                </a:ln>
                <a:solidFill>
                  <a:srgbClr val="00FF00"/>
                </a:solidFill>
                <a:effectLst/>
                <a:uLnTx/>
                <a:uFillTx/>
                <a:latin typeface="+mj-lt"/>
                <a:ea typeface="+mn-ea"/>
                <a:cs typeface="+mn-cs"/>
              </a:rPr>
              <a:t>BELIEF</a:t>
            </a:r>
            <a:r>
              <a:rPr kumimoji="0" lang="en-US" altLang="en-US" b="1" i="0" u="none" strike="noStrike" kern="1200" cap="none" spc="0" normalizeH="0" baseline="0" noProof="0" dirty="0">
                <a:ln>
                  <a:noFill/>
                </a:ln>
                <a:solidFill>
                  <a:srgbClr val="FFFF00"/>
                </a:solidFill>
                <a:effectLst/>
                <a:uLnTx/>
                <a:uFillTx/>
                <a:latin typeface="+mj-lt"/>
                <a:ea typeface="+mn-ea"/>
                <a:cs typeface="+mn-cs"/>
              </a:rPr>
              <a:t> </a:t>
            </a:r>
            <a:r>
              <a:rPr kumimoji="0" lang="en-US" altLang="en-US" b="0" i="0" u="none" strike="noStrike" kern="1200" cap="none" spc="0" normalizeH="0" baseline="0" noProof="0" dirty="0">
                <a:ln>
                  <a:noFill/>
                </a:ln>
                <a:solidFill>
                  <a:srgbClr val="FFFF00"/>
                </a:solidFill>
                <a:effectLst/>
                <a:uLnTx/>
                <a:uFillTx/>
                <a:latin typeface="+mj-lt"/>
                <a:ea typeface="+mn-ea"/>
                <a:cs typeface="+mn-cs"/>
              </a:rPr>
              <a:t>in the Spirit’s Message</a:t>
            </a:r>
          </a:p>
        </p:txBody>
      </p:sp>
    </p:spTree>
    <p:extLst>
      <p:ext uri="{BB962C8B-B14F-4D97-AF65-F5344CB8AC3E}">
        <p14:creationId xmlns:p14="http://schemas.microsoft.com/office/powerpoint/2010/main" val="2470190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35857"/>
            <a:ext cx="8213902" cy="4222142"/>
          </a:xfrm>
        </p:spPr>
        <p:txBody>
          <a:bodyPr>
            <a:normAutofit fontScale="85000" lnSpcReduction="2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Little children, let no one deceive you</a:t>
            </a:r>
            <a:r>
              <a:rPr lang="en-US" sz="2600" i="1" dirty="0">
                <a:solidFill>
                  <a:srgbClr val="0000FF"/>
                </a:solidFill>
                <a:latin typeface="Cambria" panose="02040503050406030204" pitchFamily="18" charset="0"/>
                <a:ea typeface="Cambria" panose="02040503050406030204" pitchFamily="18" charset="0"/>
              </a:rPr>
              <a:t>.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635856"/>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400" dirty="0">
                <a:latin typeface="Calibri" panose="020F0502020204030204" pitchFamily="34" charset="0"/>
                <a:cs typeface="Calibri" panose="020F0502020204030204" pitchFamily="34" charset="0"/>
              </a:rPr>
              <a:t>In verse 7, John gives another warning concerning the </a:t>
            </a:r>
            <a:r>
              <a:rPr lang="en-US" altLang="en-US" sz="2400" b="1" i="1" dirty="0">
                <a:latin typeface="Calibri" panose="020F0502020204030204" pitchFamily="34" charset="0"/>
                <a:cs typeface="Calibri" panose="020F0502020204030204" pitchFamily="34" charset="0"/>
              </a:rPr>
              <a:t>false teachers</a:t>
            </a:r>
            <a:r>
              <a:rPr lang="en-US" altLang="en-US" sz="2400" dirty="0">
                <a:latin typeface="Calibri" panose="020F0502020204030204" pitchFamily="34" charset="0"/>
                <a:cs typeface="Calibri" panose="020F0502020204030204" pitchFamily="34" charset="0"/>
              </a:rPr>
              <a:t>. The false teachers were not only </a:t>
            </a:r>
            <a:r>
              <a:rPr lang="en-US" altLang="en-US" sz="2400" b="1" i="1" dirty="0">
                <a:latin typeface="Calibri" panose="020F0502020204030204" pitchFamily="34" charset="0"/>
                <a:cs typeface="Calibri" panose="020F0502020204030204" pitchFamily="34" charset="0"/>
              </a:rPr>
              <a:t>living</a:t>
            </a:r>
            <a:r>
              <a:rPr lang="en-US" altLang="en-US" sz="2400" dirty="0">
                <a:latin typeface="Calibri" panose="020F0502020204030204" pitchFamily="34" charset="0"/>
                <a:cs typeface="Calibri" panose="020F0502020204030204" pitchFamily="34" charset="0"/>
              </a:rPr>
              <a:t> sinful lives themselves, but they were </a:t>
            </a:r>
            <a:r>
              <a:rPr lang="en-US" altLang="en-US" sz="2400" b="1" i="1" dirty="0">
                <a:latin typeface="Calibri" panose="020F0502020204030204" pitchFamily="34" charset="0"/>
                <a:cs typeface="Calibri" panose="020F0502020204030204" pitchFamily="34" charset="0"/>
              </a:rPr>
              <a:t>teaching others to do the same</a:t>
            </a:r>
            <a:r>
              <a:rPr lang="en-US" altLang="en-US" sz="2400" dirty="0">
                <a:latin typeface="Calibri" panose="020F0502020204030204" pitchFamily="34" charset="0"/>
                <a:cs typeface="Calibri" panose="020F0502020204030204" pitchFamily="34" charset="0"/>
              </a:rPr>
              <a:t>. In 2:26 John warned his readers about those who would deceive them. In </a:t>
            </a:r>
            <a:r>
              <a:rPr lang="en-US" altLang="en-US" sz="2400" b="1" i="1" dirty="0">
                <a:latin typeface="Calibri" panose="020F0502020204030204" pitchFamily="34" charset="0"/>
                <a:cs typeface="Calibri" panose="020F0502020204030204" pitchFamily="34" charset="0"/>
              </a:rPr>
              <a:t>that</a:t>
            </a:r>
            <a:r>
              <a:rPr lang="en-US" altLang="en-US" sz="2400" dirty="0">
                <a:latin typeface="Calibri" panose="020F0502020204030204" pitchFamily="34" charset="0"/>
                <a:cs typeface="Calibri" panose="020F0502020204030204" pitchFamily="34" charset="0"/>
              </a:rPr>
              <a:t> case the warning was related to a denial that Jesus is the Christ, the Son of God. In </a:t>
            </a:r>
            <a:r>
              <a:rPr lang="en-US" altLang="en-US" sz="2400" b="1" i="1" dirty="0">
                <a:latin typeface="Calibri" panose="020F0502020204030204" pitchFamily="34" charset="0"/>
                <a:cs typeface="Calibri" panose="020F0502020204030204" pitchFamily="34" charset="0"/>
              </a:rPr>
              <a:t>this</a:t>
            </a:r>
            <a:r>
              <a:rPr lang="en-US" altLang="en-US" sz="2400" dirty="0">
                <a:latin typeface="Calibri" panose="020F0502020204030204" pitchFamily="34" charset="0"/>
                <a:cs typeface="Calibri" panose="020F0502020204030204" pitchFamily="34" charset="0"/>
              </a:rPr>
              <a:t> context, the warning relates to </a:t>
            </a:r>
            <a:r>
              <a:rPr lang="en-US" altLang="en-US" sz="2400" b="1" i="1" dirty="0">
                <a:latin typeface="Calibri" panose="020F0502020204030204" pitchFamily="34" charset="0"/>
                <a:cs typeface="Calibri" panose="020F0502020204030204" pitchFamily="34" charset="0"/>
              </a:rPr>
              <a:t>moral behavior</a:t>
            </a:r>
            <a:r>
              <a:rPr lang="en-US" altLang="en-US" sz="2400" dirty="0">
                <a:latin typeface="Calibri" panose="020F0502020204030204" pitchFamily="34" charset="0"/>
                <a:cs typeface="Calibri" panose="020F0502020204030204" pitchFamily="34" charset="0"/>
              </a:rPr>
              <a:t>.</a:t>
            </a:r>
            <a:endParaRPr kumimoji="0" lang="en-US" altLang="en-US" sz="24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830669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739275"/>
            <a:ext cx="8213902" cy="4118723"/>
          </a:xfrm>
        </p:spPr>
        <p:txBody>
          <a:bodyPr>
            <a:normAutofit fontScale="85000" lnSpcReduction="2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a:t>
            </a:r>
            <a:r>
              <a:rPr lang="en-US" sz="2600" i="1" dirty="0">
                <a:solidFill>
                  <a:srgbClr val="FF0000"/>
                </a:solidFill>
                <a:latin typeface="Cambria" panose="02040503050406030204" pitchFamily="18" charset="0"/>
                <a:ea typeface="Cambria" panose="02040503050406030204" pitchFamily="18" charset="0"/>
              </a:rPr>
              <a:t>Whoever practices righteousness is righteous</a:t>
            </a:r>
            <a:r>
              <a:rPr lang="en-US" sz="2600" i="1" dirty="0">
                <a:solidFill>
                  <a:srgbClr val="0000FF"/>
                </a:solidFill>
                <a:latin typeface="Cambria" panose="02040503050406030204" pitchFamily="18" charset="0"/>
                <a:ea typeface="Cambria" panose="02040503050406030204" pitchFamily="18" charset="0"/>
              </a:rPr>
              <a:t>,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303659"/>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Here again, as in 2:29, it is the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continued practice</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of righteousness (</a:t>
            </a:r>
            <a:r>
              <a:rPr kumimoji="0" lang="en-US" altLang="en-US" sz="2500" b="0"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poion</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present tense) that is indicated, rather than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one righteous act</a:t>
            </a:r>
            <a:r>
              <a:rPr lang="en-US" altLang="en-US" sz="2500" i="1"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The practice of righteousness is not said to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make</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one righteous. If that were true, the Greek would read “becomes righteous,” rather than “is righteous.” Righteous conduct is a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sign</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of righteous character. </a:t>
            </a:r>
            <a:r>
              <a:rPr kumimoji="0" lang="en-US" alt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(Burdick, p.241)</a:t>
            </a:r>
            <a:endParaRPr kumimoji="0" lang="en-US" altLang="en-US" sz="25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52155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433167"/>
            <a:ext cx="8213902" cy="4424831"/>
          </a:xfrm>
        </p:spPr>
        <p:txBody>
          <a:bodyPr>
            <a:normAutofit fontScale="850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t>
            </a:r>
            <a:r>
              <a:rPr lang="en-US" sz="2600" i="1" dirty="0">
                <a:solidFill>
                  <a:srgbClr val="FF0000"/>
                </a:solidFill>
                <a:latin typeface="Cambria" panose="02040503050406030204" pitchFamily="18" charset="0"/>
                <a:ea typeface="Cambria" panose="02040503050406030204" pitchFamily="18" charset="0"/>
              </a:rPr>
              <a:t>as he is righteous</a:t>
            </a:r>
            <a:r>
              <a:rPr lang="en-US" sz="2600" i="1" dirty="0">
                <a:solidFill>
                  <a:srgbClr val="0000FF"/>
                </a:solidFill>
                <a:latin typeface="Cambria" panose="02040503050406030204" pitchFamily="18" charset="0"/>
                <a:ea typeface="Cambria" panose="02040503050406030204" pitchFamily="18" charset="0"/>
              </a:rPr>
              <a:t>.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303659"/>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[The Greek word] </a:t>
            </a:r>
            <a:r>
              <a:rPr kumimoji="0" lang="en-US" altLang="en-US" sz="2500" b="0" i="1"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kathos</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[translated “as”] does not indicate that the Christian is righteous to the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same extent </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as Christ; this would be impossible for finite man. Instead the believer is said to be righteous in the </a:t>
            </a:r>
            <a:r>
              <a:rPr kumimoji="0" lang="en-US" altLang="en-US" sz="2500" b="1"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same manner </a:t>
            </a:r>
            <a:r>
              <a:rPr kumimoji="0" lang="en-US" altLang="en-US" sz="25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as Christ is. In the family of God, the children of God are like the Son of God. </a:t>
            </a:r>
            <a:r>
              <a:rPr kumimoji="0" lang="en-US" altLang="en-US" sz="25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(Burdick, p.241)</a:t>
            </a:r>
            <a:endParaRPr kumimoji="0" lang="en-US" altLang="en-US" sz="2500" b="0" i="1" u="none" strike="noStrike" kern="1200" cap="none" spc="0" normalizeH="0" baseline="0" noProof="0" dirty="0">
              <a:ln>
                <a:noFill/>
              </a:ln>
              <a:solidFill>
                <a:srgbClr val="0000FF"/>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167979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676420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85000" lnSpcReduction="20000"/>
          </a:bodyPr>
          <a:lstStyle/>
          <a:p>
            <a:r>
              <a:rPr lang="en-US" dirty="0"/>
              <a:t>We have seen the terminology that John uses of those who habitually practice sinful behavior (“lawless rebel”) indicates that he has a </a:t>
            </a:r>
            <a:r>
              <a:rPr lang="en-US" b="1" i="1" dirty="0"/>
              <a:t>very strong </a:t>
            </a:r>
            <a:r>
              <a:rPr lang="en-US" dirty="0"/>
              <a:t>view of the </a:t>
            </a:r>
            <a:r>
              <a:rPr lang="en-US" b="1" i="1" dirty="0"/>
              <a:t>seriousness</a:t>
            </a:r>
            <a:r>
              <a:rPr lang="en-US" dirty="0"/>
              <a:t> of sin. What do you think John would say to those today who claim to be Christians but insist on participating in an LGBT “lifestyle” that scripture clearly condemns?</a:t>
            </a:r>
          </a:p>
          <a:p>
            <a:r>
              <a:rPr lang="en-US" dirty="0"/>
              <a:t>Have you ever met a Christian who believed he has achieved sinless perfection? Did he use the texts that we looked at today in 1 John 3:4-10a to support his case? After hearing today’s lesson, do you believe you could show such a person how they are mishandling that text?</a:t>
            </a:r>
          </a:p>
          <a:p>
            <a:r>
              <a:rPr lang="en-US" dirty="0"/>
              <a:t>In 1 John 3:5, John uses a Greek tense (aorist) to convey that Christ appeared and took away our sins at </a:t>
            </a:r>
            <a:r>
              <a:rPr lang="en-US" b="1" i="1" dirty="0"/>
              <a:t>a point in time in the past</a:t>
            </a:r>
            <a:r>
              <a:rPr lang="en-US" dirty="0"/>
              <a:t>. (cf. with </a:t>
            </a:r>
            <a:r>
              <a:rPr lang="en-US" altLang="en-US" sz="3200" dirty="0">
                <a:effectLst>
                  <a:outerShdw blurRad="50800" dist="38100" dir="2700000" algn="tl" rotWithShape="0">
                    <a:schemeClr val="bg1">
                      <a:alpha val="40000"/>
                    </a:schemeClr>
                  </a:outerShdw>
                </a:effectLst>
                <a:latin typeface="Calibri" panose="020F0502020204030204" pitchFamily="34" charset="0"/>
                <a:cs typeface="Calibri" panose="020F0502020204030204" pitchFamily="34" charset="0"/>
              </a:rPr>
              <a:t>H</a:t>
            </a:r>
            <a:r>
              <a:rPr lang="en-US" altLang="en-US" dirty="0">
                <a:effectLst>
                  <a:outerShdw blurRad="50800" dist="38100" dir="2700000" algn="tl" rotWithShape="0">
                    <a:schemeClr val="bg1">
                      <a:alpha val="40000"/>
                    </a:schemeClr>
                  </a:outerShdw>
                </a:effectLst>
                <a:latin typeface="Calibri" panose="020F0502020204030204" pitchFamily="34" charset="0"/>
                <a:cs typeface="Calibri" panose="020F0502020204030204" pitchFamily="34" charset="0"/>
              </a:rPr>
              <a:t>ebrews 10:10 where it says that “</a:t>
            </a:r>
            <a:r>
              <a:rPr lang="en-US" altLang="en-US" i="1" dirty="0">
                <a:solidFill>
                  <a:srgbClr val="0000FF"/>
                </a:solidFill>
                <a:effectLst>
                  <a:outerShdw blurRad="50800" dist="38100" dir="2700000" algn="tl" rotWithShape="0">
                    <a:schemeClr val="bg1">
                      <a:alpha val="40000"/>
                    </a:schemeClr>
                  </a:outerShdw>
                </a:effectLst>
                <a:latin typeface="Cambria" panose="02040503050406030204" pitchFamily="18" charset="0"/>
                <a:ea typeface="Cambria" panose="02040503050406030204" pitchFamily="18" charset="0"/>
                <a:cs typeface="Calibri" panose="020F0502020204030204" pitchFamily="34" charset="0"/>
              </a:rPr>
              <a:t>we have been sanctified through the offering of the body of Jesus Christ </a:t>
            </a:r>
            <a:r>
              <a:rPr lang="en-US" altLang="en-US" b="1" i="1" dirty="0">
                <a:solidFill>
                  <a:srgbClr val="0000FF"/>
                </a:solidFill>
                <a:effectLst>
                  <a:outerShdw blurRad="50800" dist="38100" dir="2700000" algn="tl" rotWithShape="0">
                    <a:schemeClr val="bg1">
                      <a:alpha val="40000"/>
                    </a:schemeClr>
                  </a:outerShdw>
                </a:effectLst>
                <a:latin typeface="Cambria" panose="02040503050406030204" pitchFamily="18" charset="0"/>
                <a:ea typeface="Cambria" panose="02040503050406030204" pitchFamily="18" charset="0"/>
                <a:cs typeface="Calibri" panose="020F0502020204030204" pitchFamily="34" charset="0"/>
              </a:rPr>
              <a:t>once for all.</a:t>
            </a:r>
            <a:r>
              <a:rPr lang="en-US" altLang="en-US" dirty="0"/>
              <a:t>”) Roman Catholic dogma denies this teaching and insists that Christ is re-sacrificed over and over by the priest during the Roman Catholic mass. Do you believe this is a serious error? Why or why not?</a:t>
            </a:r>
            <a:endParaRPr lang="en-US" dirty="0"/>
          </a:p>
        </p:txBody>
      </p:sp>
    </p:spTree>
    <p:extLst>
      <p:ext uri="{BB962C8B-B14F-4D97-AF65-F5344CB8AC3E}">
        <p14:creationId xmlns:p14="http://schemas.microsoft.com/office/powerpoint/2010/main" val="3090358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1287223"/>
          </a:xfrm>
        </p:spPr>
        <p:txBody>
          <a:bodyPr/>
          <a:lstStyle/>
          <a:p>
            <a:r>
              <a:rPr lang="en-US" altLang="en-US" b="1" dirty="0"/>
              <a:t>1 John 3:4-10a</a:t>
            </a:r>
            <a:br>
              <a:rPr lang="en-US" altLang="en-US" sz="8000" b="1" dirty="0">
                <a:latin typeface="Calibri" panose="020F0502020204030204" pitchFamily="34" charset="0"/>
                <a:cs typeface="Calibri" panose="020F0502020204030204" pitchFamily="34" charset="0"/>
              </a:rPr>
            </a:br>
            <a:r>
              <a:rPr lang="en-US" altLang="en-US" sz="4000" dirty="0">
                <a:latin typeface="Calibri" panose="020F0502020204030204" pitchFamily="34" charset="0"/>
                <a:cs typeface="Calibri" panose="020F0502020204030204" pitchFamily="34" charset="0"/>
              </a:rPr>
              <a:t>Divine Sonship is Utterly Contrary to All Sin</a:t>
            </a:r>
            <a:endParaRPr lang="en-US" altLang="en-US" sz="80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361789"/>
            <a:ext cx="8213902" cy="5496209"/>
          </a:xfrm>
        </p:spPr>
        <p:txBody>
          <a:bodyPr>
            <a:normAutofit fontScale="85000" lnSpcReduction="20000"/>
          </a:bodyPr>
          <a:lstStyle/>
          <a:p>
            <a:pPr algn="l" rtl="0"/>
            <a:r>
              <a:rPr lang="en-US" i="1" baseline="30000" dirty="0">
                <a:latin typeface="Cambria" panose="02040503050406030204" pitchFamily="18" charset="0"/>
                <a:ea typeface="Cambria" panose="02040503050406030204" pitchFamily="18" charset="0"/>
              </a:rPr>
              <a:t>4</a:t>
            </a:r>
            <a:r>
              <a:rPr lang="en-US" i="1" dirty="0">
                <a:solidFill>
                  <a:srgbClr val="0000FF"/>
                </a:solidFill>
                <a:latin typeface="Cambria" panose="02040503050406030204" pitchFamily="18" charset="0"/>
                <a:ea typeface="Cambria" panose="02040503050406030204" pitchFamily="18" charset="0"/>
              </a:rPr>
              <a:t> Everyone who makes a practice of sinning also practices lawlessness; sin is lawlessness. </a:t>
            </a:r>
            <a:r>
              <a:rPr lang="en-US" sz="3100" i="1" baseline="30000" dirty="0">
                <a:latin typeface="Cambria" panose="02040503050406030204" pitchFamily="18" charset="0"/>
                <a:ea typeface="Cambria" panose="02040503050406030204" pitchFamily="18" charset="0"/>
              </a:rPr>
              <a:t>5</a:t>
            </a:r>
            <a:r>
              <a:rPr lang="en-US"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3100" i="1" baseline="30000" dirty="0">
                <a:latin typeface="Cambria" panose="02040503050406030204" pitchFamily="18" charset="0"/>
                <a:ea typeface="Cambria" panose="02040503050406030204" pitchFamily="18" charset="0"/>
              </a:rPr>
              <a:t>6</a:t>
            </a:r>
            <a:r>
              <a:rPr lang="en-US"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3100" i="1" baseline="30000" dirty="0">
                <a:latin typeface="Cambria" panose="02040503050406030204" pitchFamily="18" charset="0"/>
                <a:ea typeface="Cambria" panose="02040503050406030204" pitchFamily="18" charset="0"/>
              </a:rPr>
              <a:t>7</a:t>
            </a:r>
            <a:r>
              <a:rPr lang="en-US"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3100" i="1" baseline="30000" dirty="0">
                <a:latin typeface="Cambria" panose="02040503050406030204" pitchFamily="18" charset="0"/>
                <a:ea typeface="Cambria" panose="02040503050406030204" pitchFamily="18" charset="0"/>
              </a:rPr>
              <a:t>8</a:t>
            </a:r>
            <a:r>
              <a:rPr lang="en-US"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3100" i="1" baseline="30000" dirty="0">
                <a:latin typeface="Cambria" panose="02040503050406030204" pitchFamily="18" charset="0"/>
                <a:ea typeface="Cambria" panose="02040503050406030204" pitchFamily="18" charset="0"/>
              </a:rPr>
              <a:t>9</a:t>
            </a:r>
            <a:r>
              <a:rPr lang="en-US"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3100" i="1" baseline="30000" dirty="0">
                <a:latin typeface="Cambria" panose="02040503050406030204" pitchFamily="18" charset="0"/>
                <a:ea typeface="Cambria" panose="02040503050406030204" pitchFamily="18" charset="0"/>
              </a:rPr>
              <a:t>10a</a:t>
            </a:r>
            <a:r>
              <a:rPr lang="en-US"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a:t>
            </a:r>
          </a:p>
        </p:txBody>
      </p:sp>
    </p:spTree>
    <p:extLst>
      <p:ext uri="{BB962C8B-B14F-4D97-AF65-F5344CB8AC3E}">
        <p14:creationId xmlns:p14="http://schemas.microsoft.com/office/powerpoint/2010/main" val="3810634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A6B6E-4985-421F-87E4-C2C4966C4069}"/>
              </a:ext>
            </a:extLst>
          </p:cNvPr>
          <p:cNvSpPr>
            <a:spLocks noGrp="1"/>
          </p:cNvSpPr>
          <p:nvPr>
            <p:ph type="ctrTitle"/>
          </p:nvPr>
        </p:nvSpPr>
        <p:spPr>
          <a:xfrm>
            <a:off x="168753" y="0"/>
            <a:ext cx="8881060" cy="4878108"/>
          </a:xfrm>
        </p:spPr>
        <p:txBody>
          <a:bodyPr anchor="ctr">
            <a:normAutofit/>
          </a:bodyPr>
          <a:lstStyle/>
          <a:p>
            <a:r>
              <a:rPr kumimoji="0" lang="en-US" altLang="en-US" sz="89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1 John 3:4-10a</a:t>
            </a:r>
            <a:br>
              <a:rPr kumimoji="0" lang="en-US" altLang="en-US" sz="54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67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Divine Sonship is Utterly Contrary to All Sin </a:t>
            </a:r>
            <a:endParaRPr lang="en-US" sz="6000" b="1" dirty="0">
              <a:effectLst>
                <a:outerShdw blurRad="63500" dist="38100" dir="2700000" algn="tl">
                  <a:schemeClr val="tx1"/>
                </a:outerShdw>
              </a:effectLst>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3AF1306-11ED-4358-B720-7D917F082B6E}"/>
              </a:ext>
            </a:extLst>
          </p:cNvPr>
          <p:cNvSpPr>
            <a:spLocks noGrp="1"/>
          </p:cNvSpPr>
          <p:nvPr>
            <p:ph type="subTitle" idx="1"/>
          </p:nvPr>
        </p:nvSpPr>
        <p:spPr>
          <a:xfrm>
            <a:off x="463087" y="5345118"/>
            <a:ext cx="8217826" cy="952991"/>
          </a:xfrm>
        </p:spPr>
        <p:txBody>
          <a:bodyPr anchor="ctr">
            <a:noAutofit/>
          </a:bodyPr>
          <a:lstStyle/>
          <a:p>
            <a:r>
              <a:rPr kumimoji="0" lang="en-US" altLang="en-US" sz="9600" b="1" i="0" u="none" strike="noStrike" kern="1200" cap="none" spc="0" normalizeH="0" baseline="30000" noProof="0" dirty="0">
                <a:ln>
                  <a:noFill/>
                </a:ln>
                <a:solidFill>
                  <a:srgbClr val="FFFFFF"/>
                </a:solidFill>
                <a:effectLst>
                  <a:outerShdw blurRad="63500" dist="38100" dir="2700000" algn="tl">
                    <a:srgbClr val="000000"/>
                  </a:outerShdw>
                </a:effectLst>
                <a:uLnTx/>
                <a:uFillTx/>
                <a:latin typeface="+mj-lt"/>
              </a:rPr>
              <a:t>High Level Overview</a:t>
            </a:r>
            <a:endParaRPr lang="en-US" sz="6000" dirty="0">
              <a:effectLst>
                <a:outerShdw blurRad="63500" dist="38100" dir="2700000" algn="tl">
                  <a:srgbClr val="000000"/>
                </a:outerShdw>
              </a:effectLst>
              <a:latin typeface="+mj-lt"/>
            </a:endParaRPr>
          </a:p>
        </p:txBody>
      </p:sp>
      <p:sp>
        <p:nvSpPr>
          <p:cNvPr id="7" name="TextBox 6">
            <a:extLst>
              <a:ext uri="{FF2B5EF4-FFF2-40B4-BE49-F238E27FC236}">
                <a16:creationId xmlns:a16="http://schemas.microsoft.com/office/drawing/2014/main" id="{CA7AEBE2-5D87-403E-ADB4-476CA43675AE}"/>
              </a:ext>
            </a:extLst>
          </p:cNvPr>
          <p:cNvSpPr txBox="1"/>
          <p:nvPr/>
        </p:nvSpPr>
        <p:spPr>
          <a:xfrm>
            <a:off x="0" y="6488668"/>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glow rad="63500">
                    <a:srgbClr val="9BBB59">
                      <a:satMod val="175000"/>
                      <a:alpha val="40000"/>
                    </a:srgbClr>
                  </a:glow>
                  <a:outerShdw dist="50800" dir="5400000" algn="ctr" rotWithShape="0">
                    <a:prstClr val="black"/>
                  </a:outerShdw>
                </a:effectLst>
                <a:uLnTx/>
                <a:uFillTx/>
                <a:latin typeface="Calibri"/>
                <a:ea typeface="+mn-ea"/>
                <a:cs typeface="+mn-cs"/>
                <a:hlinkClick r:id="rId3">
                  <a:extLst>
                    <a:ext uri="{A12FA001-AC4F-418D-AE19-62706E023703}">
                      <ahyp:hlinkClr xmlns:ahyp="http://schemas.microsoft.com/office/drawing/2018/hyperlinkcolor" val="tx"/>
                    </a:ext>
                  </a:extLst>
                </a:hlinkClick>
              </a:rPr>
              <a:t>https://imgur.com/gallery/kOGmSB0</a:t>
            </a:r>
            <a:r>
              <a:rPr kumimoji="0" lang="en-US" sz="2000" b="0" i="0" u="none" strike="noStrike" kern="1200" cap="none" spc="0" normalizeH="0" baseline="0" noProof="0" dirty="0">
                <a:ln>
                  <a:noFill/>
                </a:ln>
                <a:solidFill>
                  <a:prstClr val="black"/>
                </a:solidFill>
                <a:effectLst>
                  <a:glow rad="63500">
                    <a:srgbClr val="9BBB59">
                      <a:satMod val="175000"/>
                      <a:alpha val="40000"/>
                    </a:srgbClr>
                  </a:glow>
                  <a:outerShdw dist="50800" dir="5400000" algn="ctr" rotWithShape="0">
                    <a:prstClr val="black"/>
                  </a:outerShdw>
                </a:effectLst>
                <a:uLnTx/>
                <a:uFillTx/>
                <a:latin typeface="Calibri"/>
                <a:ea typeface="+mn-ea"/>
                <a:cs typeface="+mn-cs"/>
              </a:rPr>
              <a:t> </a:t>
            </a:r>
          </a:p>
        </p:txBody>
      </p:sp>
    </p:spTree>
    <p:extLst>
      <p:ext uri="{BB962C8B-B14F-4D97-AF65-F5344CB8AC3E}">
        <p14:creationId xmlns:p14="http://schemas.microsoft.com/office/powerpoint/2010/main" val="3579462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427766" y="2"/>
            <a:ext cx="8319863" cy="412067"/>
          </a:xfrm>
        </p:spPr>
        <p:txBody>
          <a:bodyPr anchor="t">
            <a:noAutofit/>
          </a:bodyPr>
          <a:lstStyle/>
          <a:p>
            <a:r>
              <a:rPr kumimoji="0" lang="en-US" altLang="en-US" sz="2800" b="1" i="0" u="none" strike="noStrike" kern="1200" cap="none" spc="0" normalizeH="0" baseline="0" noProof="0" dirty="0">
                <a:ln>
                  <a:noFill/>
                </a:ln>
                <a:solidFill>
                  <a:srgbClr val="000000"/>
                </a:solidFill>
                <a:effectLst/>
                <a:uLnTx/>
                <a:uFillTx/>
                <a:latin typeface="Arial"/>
                <a:ea typeface="+mj-ea"/>
                <a:cs typeface="+mj-cs"/>
              </a:rPr>
              <a:t>1 John 3:4-10a – Overview</a:t>
            </a:r>
            <a:br>
              <a:rPr kumimoji="0" lang="en-US" altLang="en-US" sz="2800" b="1"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endParaRPr lang="en-US" altLang="en-US" sz="2800" dirty="0">
              <a:cs typeface="Calibri" panose="020F0502020204030204" pitchFamily="34" charset="0"/>
            </a:endParaRPr>
          </a:p>
        </p:txBody>
      </p:sp>
      <p:sp>
        <p:nvSpPr>
          <p:cNvPr id="3" name="Subtitle 2">
            <a:extLst>
              <a:ext uri="{FF2B5EF4-FFF2-40B4-BE49-F238E27FC236}">
                <a16:creationId xmlns:a16="http://schemas.microsoft.com/office/drawing/2014/main" id="{D9A89ECD-2983-43EE-A95C-95A3079D013D}"/>
              </a:ext>
            </a:extLst>
          </p:cNvPr>
          <p:cNvSpPr>
            <a:spLocks noGrp="1"/>
          </p:cNvSpPr>
          <p:nvPr>
            <p:ph type="subTitle" idx="1"/>
          </p:nvPr>
        </p:nvSpPr>
        <p:spPr>
          <a:xfrm>
            <a:off x="427766" y="463632"/>
            <a:ext cx="8488615" cy="1643369"/>
          </a:xfrm>
        </p:spPr>
        <p:txBody>
          <a:bodyPr>
            <a:normAutofit fontScale="70000" lnSpcReduction="20000"/>
          </a:bodyPr>
          <a:lstStyle/>
          <a:p>
            <a:pPr marL="457200" indent="-457200" algn="l">
              <a:buFont typeface="Arial" panose="020B0604020202020204" pitchFamily="34" charset="0"/>
              <a:buChar char="•"/>
            </a:pPr>
            <a:r>
              <a:rPr lang="en-US" altLang="en-US" dirty="0">
                <a:solidFill>
                  <a:schemeClr val="tx1"/>
                </a:solidFill>
              </a:rPr>
              <a:t>In the </a:t>
            </a:r>
            <a:r>
              <a:rPr lang="en-US" altLang="en-US" b="1" i="1" dirty="0">
                <a:solidFill>
                  <a:schemeClr val="tx1"/>
                </a:solidFill>
              </a:rPr>
              <a:t>previous</a:t>
            </a:r>
            <a:r>
              <a:rPr lang="en-US" altLang="en-US" dirty="0">
                <a:solidFill>
                  <a:schemeClr val="tx1"/>
                </a:solidFill>
              </a:rPr>
              <a:t> section (1 John 2:29-3:3) John argues that </a:t>
            </a:r>
            <a:r>
              <a:rPr lang="en-US" altLang="en-US" b="1" i="1" dirty="0">
                <a:solidFill>
                  <a:schemeClr val="tx1"/>
                </a:solidFill>
              </a:rPr>
              <a:t>we should live holy lives</a:t>
            </a:r>
            <a:r>
              <a:rPr lang="en-US" altLang="en-US" dirty="0">
                <a:solidFill>
                  <a:schemeClr val="tx1"/>
                </a:solidFill>
              </a:rPr>
              <a:t> </a:t>
            </a:r>
            <a:r>
              <a:rPr lang="en-US" altLang="en-US" b="1" i="1" dirty="0">
                <a:solidFill>
                  <a:schemeClr val="tx1"/>
                </a:solidFill>
              </a:rPr>
              <a:t>now</a:t>
            </a:r>
            <a:r>
              <a:rPr lang="en-US" altLang="en-US" dirty="0">
                <a:solidFill>
                  <a:schemeClr val="tx1"/>
                </a:solidFill>
              </a:rPr>
              <a:t> because we expect that when we see Jesus “</a:t>
            </a:r>
            <a:r>
              <a:rPr lang="en-US" altLang="en-US" i="1" dirty="0">
                <a:solidFill>
                  <a:srgbClr val="0000FF"/>
                </a:solidFill>
                <a:latin typeface="Cambria" panose="02040503050406030204" pitchFamily="18" charset="0"/>
                <a:ea typeface="Cambria" panose="02040503050406030204" pitchFamily="18" charset="0"/>
              </a:rPr>
              <a:t>as he is</a:t>
            </a:r>
            <a:r>
              <a:rPr lang="en-US" altLang="en-US" dirty="0">
                <a:solidFill>
                  <a:schemeClr val="tx1"/>
                </a:solidFill>
              </a:rPr>
              <a:t>” at his </a:t>
            </a:r>
            <a:r>
              <a:rPr lang="en-US" altLang="en-US" b="1" i="1" dirty="0">
                <a:solidFill>
                  <a:schemeClr val="tx1"/>
                </a:solidFill>
              </a:rPr>
              <a:t>second coming</a:t>
            </a:r>
            <a:r>
              <a:rPr lang="en-US" altLang="en-US" dirty="0">
                <a:solidFill>
                  <a:schemeClr val="tx1"/>
                </a:solidFill>
              </a:rPr>
              <a:t> we shall become </a:t>
            </a:r>
            <a:r>
              <a:rPr lang="en-US" altLang="en-US" b="1" i="1" dirty="0">
                <a:solidFill>
                  <a:schemeClr val="tx1"/>
                </a:solidFill>
              </a:rPr>
              <a:t>like</a:t>
            </a:r>
            <a:r>
              <a:rPr lang="en-US" altLang="en-US" dirty="0">
                <a:solidFill>
                  <a:schemeClr val="tx1"/>
                </a:solidFill>
              </a:rPr>
              <a:t> Him. </a:t>
            </a:r>
          </a:p>
          <a:p>
            <a:pPr marL="457200" indent="-457200" algn="l">
              <a:buFont typeface="Arial" panose="020B0604020202020204" pitchFamily="34" charset="0"/>
              <a:buChar char="•"/>
            </a:pPr>
            <a:r>
              <a:rPr lang="en-US" altLang="en-US" dirty="0">
                <a:solidFill>
                  <a:schemeClr val="tx1"/>
                </a:solidFill>
              </a:rPr>
              <a:t>In </a:t>
            </a:r>
            <a:r>
              <a:rPr lang="en-US" altLang="en-US" b="1" i="1" dirty="0">
                <a:solidFill>
                  <a:schemeClr val="tx1"/>
                </a:solidFill>
              </a:rPr>
              <a:t>this</a:t>
            </a:r>
            <a:r>
              <a:rPr lang="en-US" altLang="en-US" dirty="0">
                <a:solidFill>
                  <a:schemeClr val="tx1"/>
                </a:solidFill>
              </a:rPr>
              <a:t> section, John shows that for a believer to </a:t>
            </a:r>
            <a:r>
              <a:rPr lang="en-US" altLang="en-US" b="1" i="1" dirty="0">
                <a:solidFill>
                  <a:schemeClr val="tx1"/>
                </a:solidFill>
              </a:rPr>
              <a:t>continue in sin </a:t>
            </a:r>
            <a:r>
              <a:rPr lang="en-US" altLang="en-US" dirty="0">
                <a:solidFill>
                  <a:schemeClr val="tx1"/>
                </a:solidFill>
              </a:rPr>
              <a:t>is to oppose the whole purpose of Christ’s </a:t>
            </a:r>
            <a:r>
              <a:rPr lang="en-US" altLang="en-US" b="1" i="1" dirty="0">
                <a:solidFill>
                  <a:schemeClr val="tx1"/>
                </a:solidFill>
              </a:rPr>
              <a:t>first coming</a:t>
            </a:r>
            <a:r>
              <a:rPr lang="en-US" altLang="en-US" dirty="0">
                <a:solidFill>
                  <a:schemeClr val="tx1"/>
                </a:solidFill>
              </a:rPr>
              <a:t>!</a:t>
            </a:r>
            <a:endParaRPr lang="en-US" dirty="0">
              <a:solidFill>
                <a:schemeClr val="tx1"/>
              </a:solidFill>
            </a:endParaRPr>
          </a:p>
        </p:txBody>
      </p:sp>
      <p:graphicFrame>
        <p:nvGraphicFramePr>
          <p:cNvPr id="4" name="Table 4">
            <a:extLst>
              <a:ext uri="{FF2B5EF4-FFF2-40B4-BE49-F238E27FC236}">
                <a16:creationId xmlns:a16="http://schemas.microsoft.com/office/drawing/2014/main" id="{DB73D558-4EA4-4201-AD79-EE83F9376C67}"/>
              </a:ext>
            </a:extLst>
          </p:cNvPr>
          <p:cNvGraphicFramePr>
            <a:graphicFrameLocks noGrp="1"/>
          </p:cNvGraphicFramePr>
          <p:nvPr/>
        </p:nvGraphicFramePr>
        <p:xfrm>
          <a:off x="427766" y="2068302"/>
          <a:ext cx="8516086" cy="4480560"/>
        </p:xfrm>
        <a:graphic>
          <a:graphicData uri="http://schemas.openxmlformats.org/drawingml/2006/table">
            <a:tbl>
              <a:tblPr firstRow="1" bandRow="1">
                <a:tableStyleId>{5C22544A-7EE6-4342-B048-85BDC9FD1C3A}</a:tableStyleId>
              </a:tblPr>
              <a:tblGrid>
                <a:gridCol w="2503808">
                  <a:extLst>
                    <a:ext uri="{9D8B030D-6E8A-4147-A177-3AD203B41FA5}">
                      <a16:colId xmlns:a16="http://schemas.microsoft.com/office/drawing/2014/main" val="2643657188"/>
                    </a:ext>
                  </a:extLst>
                </a:gridCol>
                <a:gridCol w="3324021">
                  <a:extLst>
                    <a:ext uri="{9D8B030D-6E8A-4147-A177-3AD203B41FA5}">
                      <a16:colId xmlns:a16="http://schemas.microsoft.com/office/drawing/2014/main" val="999972547"/>
                    </a:ext>
                  </a:extLst>
                </a:gridCol>
                <a:gridCol w="2688257">
                  <a:extLst>
                    <a:ext uri="{9D8B030D-6E8A-4147-A177-3AD203B41FA5}">
                      <a16:colId xmlns:a16="http://schemas.microsoft.com/office/drawing/2014/main" val="414556238"/>
                    </a:ext>
                  </a:extLst>
                </a:gridCol>
              </a:tblGrid>
              <a:tr h="370840">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dirty="0">
                        <a:ln>
                          <a:noFill/>
                        </a:ln>
                        <a:solidFill>
                          <a:schemeClr val="tx2"/>
                        </a:solidFill>
                        <a:effectLst/>
                        <a:latin typeface="Arial" panose="020B0604020202020204" pitchFamily="34" charset="0"/>
                      </a:endParaRP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kern="1200" cap="none" normalizeH="0" baseline="0" dirty="0">
                          <a:ln>
                            <a:noFill/>
                          </a:ln>
                          <a:solidFill>
                            <a:schemeClr val="bg1"/>
                          </a:solidFill>
                          <a:effectLst>
                            <a:outerShdw blurRad="38100" dist="38100" dir="2700000" algn="tl">
                              <a:srgbClr val="000000">
                                <a:alpha val="43137"/>
                              </a:srgbClr>
                            </a:outerShdw>
                          </a:effectLst>
                          <a:latin typeface="+mj-lt"/>
                          <a:ea typeface="+mn-ea"/>
                          <a:cs typeface="+mn-cs"/>
                        </a:rPr>
                        <a:t>1 John 3:4-7</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kern="1200" cap="none" normalizeH="0" baseline="0" dirty="0">
                          <a:ln>
                            <a:noFill/>
                          </a:ln>
                          <a:solidFill>
                            <a:schemeClr val="bg1"/>
                          </a:solidFill>
                          <a:effectLst>
                            <a:outerShdw blurRad="38100" dist="38100" dir="2700000" algn="tl">
                              <a:srgbClr val="000000">
                                <a:alpha val="43137"/>
                              </a:srgbClr>
                            </a:outerShdw>
                          </a:effectLst>
                          <a:latin typeface="+mj-lt"/>
                          <a:ea typeface="+mn-ea"/>
                          <a:cs typeface="+mn-cs"/>
                        </a:rPr>
                        <a:t>1 John 3:8-10</a:t>
                      </a:r>
                    </a:p>
                  </a:txBody>
                  <a:tcPr horzOverflow="overflow"/>
                </a:tc>
                <a:extLst>
                  <a:ext uri="{0D108BD9-81ED-4DB2-BD59-A6C34878D82A}">
                    <a16:rowId xmlns:a16="http://schemas.microsoft.com/office/drawing/2014/main" val="739711730"/>
                  </a:ext>
                </a:extLst>
              </a:tr>
              <a:tr h="370840">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2"/>
                          </a:solidFill>
                          <a:effectLst/>
                          <a:latin typeface="+mj-lt"/>
                        </a:rPr>
                        <a:t>The Introductory Phrase</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i="1" dirty="0">
                          <a:solidFill>
                            <a:srgbClr val="0000FF"/>
                          </a:solidFill>
                          <a:latin typeface="Cambria" panose="02040503050406030204" pitchFamily="18" charset="0"/>
                          <a:ea typeface="Cambria" panose="02040503050406030204" pitchFamily="18" charset="0"/>
                        </a:rPr>
                        <a:t>Everyone who makes a practice of sinning also </a:t>
                      </a:r>
                      <a:r>
                        <a:rPr lang="en-US" sz="2000" b="1" i="1" dirty="0">
                          <a:solidFill>
                            <a:srgbClr val="0000FF"/>
                          </a:solidFill>
                          <a:latin typeface="Cambria" panose="02040503050406030204" pitchFamily="18" charset="0"/>
                          <a:ea typeface="Cambria" panose="02040503050406030204" pitchFamily="18" charset="0"/>
                        </a:rPr>
                        <a:t>practices lawlessness </a:t>
                      </a:r>
                      <a:r>
                        <a:rPr kumimoji="0" lang="en-US" altLang="en-US" sz="2000" b="1" i="0" u="none" strike="noStrike" cap="none" normalizeH="0" baseline="0" dirty="0">
                          <a:ln>
                            <a:noFill/>
                          </a:ln>
                          <a:solidFill>
                            <a:schemeClr val="tx2"/>
                          </a:solidFill>
                          <a:effectLst/>
                          <a:latin typeface="Times New Roman" panose="02020603050405020304" pitchFamily="18" charset="0"/>
                        </a:rPr>
                        <a:t>(3:4a)</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i="1" dirty="0">
                          <a:solidFill>
                            <a:srgbClr val="0000FF"/>
                          </a:solidFill>
                          <a:latin typeface="Cambria" panose="02040503050406030204" pitchFamily="18" charset="0"/>
                          <a:ea typeface="Cambria" panose="02040503050406030204" pitchFamily="18" charset="0"/>
                        </a:rPr>
                        <a:t>Whoever makes a practice of sinning </a:t>
                      </a:r>
                      <a:r>
                        <a:rPr lang="en-US" sz="2000" b="1" i="1" dirty="0">
                          <a:solidFill>
                            <a:srgbClr val="0000FF"/>
                          </a:solidFill>
                          <a:latin typeface="Cambria" panose="02040503050406030204" pitchFamily="18" charset="0"/>
                          <a:ea typeface="Cambria" panose="02040503050406030204" pitchFamily="18" charset="0"/>
                        </a:rPr>
                        <a:t>is of the devil</a:t>
                      </a:r>
                      <a:r>
                        <a:rPr lang="en-US" sz="2000" b="0" i="1" dirty="0">
                          <a:solidFill>
                            <a:srgbClr val="0000FF"/>
                          </a:solidFill>
                          <a:latin typeface="Cambria" panose="02040503050406030204" pitchFamily="18" charset="0"/>
                          <a:ea typeface="Cambria" panose="02040503050406030204" pitchFamily="18" charset="0"/>
                        </a:rPr>
                        <a:t> </a:t>
                      </a:r>
                      <a:r>
                        <a:rPr kumimoji="0" lang="en-US" altLang="en-US" sz="2000" b="1" i="0" u="none" strike="noStrike" cap="none" normalizeH="0" baseline="0" dirty="0">
                          <a:ln>
                            <a:noFill/>
                          </a:ln>
                          <a:solidFill>
                            <a:schemeClr val="tx2"/>
                          </a:solidFill>
                          <a:effectLst/>
                          <a:latin typeface="Times New Roman" panose="02020603050405020304" pitchFamily="18" charset="0"/>
                        </a:rPr>
                        <a:t>(3:8a)</a:t>
                      </a:r>
                    </a:p>
                  </a:txBody>
                  <a:tcPr horzOverflow="overflow"/>
                </a:tc>
                <a:extLst>
                  <a:ext uri="{0D108BD9-81ED-4DB2-BD59-A6C34878D82A}">
                    <a16:rowId xmlns:a16="http://schemas.microsoft.com/office/drawing/2014/main" val="3321864738"/>
                  </a:ext>
                </a:extLst>
              </a:tr>
              <a:tr h="370840">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2"/>
                          </a:solidFill>
                          <a:effectLst/>
                          <a:latin typeface="+mj-lt"/>
                        </a:rPr>
                        <a:t>The Theme</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2"/>
                          </a:solidFill>
                          <a:effectLst/>
                          <a:latin typeface="+mn-lt"/>
                        </a:rPr>
                        <a:t>The </a:t>
                      </a:r>
                      <a:r>
                        <a:rPr kumimoji="0" lang="en-US" altLang="en-US" sz="2000" b="1" i="1" u="none" strike="noStrike" cap="none" normalizeH="0" baseline="0" dirty="0">
                          <a:ln>
                            <a:noFill/>
                          </a:ln>
                          <a:solidFill>
                            <a:schemeClr val="tx2"/>
                          </a:solidFill>
                          <a:effectLst/>
                          <a:latin typeface="+mn-lt"/>
                        </a:rPr>
                        <a:t>Nature</a:t>
                      </a:r>
                      <a:r>
                        <a:rPr kumimoji="0" lang="en-US" altLang="en-US" sz="2000" b="0" i="0" u="none" strike="noStrike" cap="none" normalizeH="0" baseline="0" dirty="0">
                          <a:ln>
                            <a:noFill/>
                          </a:ln>
                          <a:solidFill>
                            <a:schemeClr val="tx2"/>
                          </a:solidFill>
                          <a:effectLst/>
                          <a:latin typeface="+mn-lt"/>
                        </a:rPr>
                        <a:t> of Sin is </a:t>
                      </a:r>
                      <a:r>
                        <a:rPr kumimoji="0" lang="en-US" altLang="en-US" sz="2000" b="1" i="1" u="none" strike="noStrike" cap="none" normalizeH="0" baseline="0" dirty="0">
                          <a:ln>
                            <a:noFill/>
                          </a:ln>
                          <a:solidFill>
                            <a:schemeClr val="tx2"/>
                          </a:solidFill>
                          <a:effectLst/>
                          <a:latin typeface="+mn-lt"/>
                        </a:rPr>
                        <a:t>Lawlessness</a:t>
                      </a:r>
                      <a:r>
                        <a:rPr kumimoji="0" lang="en-US" altLang="en-US" sz="2000" b="0" i="0" u="none" strike="noStrike" cap="none" normalizeH="0" baseline="0" dirty="0">
                          <a:ln>
                            <a:noFill/>
                          </a:ln>
                          <a:solidFill>
                            <a:schemeClr val="tx2"/>
                          </a:solidFill>
                          <a:effectLst/>
                          <a:latin typeface="+mn-lt"/>
                        </a:rPr>
                        <a:t> (3:4b)</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2"/>
                          </a:solidFill>
                          <a:effectLst/>
                          <a:latin typeface="+mn-lt"/>
                        </a:rPr>
                        <a:t>The </a:t>
                      </a:r>
                      <a:r>
                        <a:rPr kumimoji="0" lang="en-US" altLang="en-US" sz="2000" b="1" i="1" u="none" strike="noStrike" cap="none" normalizeH="0" baseline="0" dirty="0">
                          <a:ln>
                            <a:noFill/>
                          </a:ln>
                          <a:solidFill>
                            <a:schemeClr val="tx2"/>
                          </a:solidFill>
                          <a:effectLst/>
                          <a:latin typeface="+mn-lt"/>
                        </a:rPr>
                        <a:t>Origin</a:t>
                      </a:r>
                      <a:r>
                        <a:rPr kumimoji="0" lang="en-US" altLang="en-US" sz="2000" b="0" i="0" u="none" strike="noStrike" cap="none" normalizeH="0" baseline="0" dirty="0">
                          <a:ln>
                            <a:noFill/>
                          </a:ln>
                          <a:solidFill>
                            <a:schemeClr val="tx2"/>
                          </a:solidFill>
                          <a:effectLst/>
                          <a:latin typeface="+mn-lt"/>
                        </a:rPr>
                        <a:t> of Sin is the </a:t>
                      </a:r>
                      <a:r>
                        <a:rPr kumimoji="0" lang="en-US" altLang="en-US" sz="2000" b="1" i="1" u="none" strike="noStrike" cap="none" normalizeH="0" baseline="0" dirty="0">
                          <a:ln>
                            <a:noFill/>
                          </a:ln>
                          <a:solidFill>
                            <a:schemeClr val="tx2"/>
                          </a:solidFill>
                          <a:effectLst/>
                          <a:latin typeface="+mn-lt"/>
                        </a:rPr>
                        <a:t>Devil</a:t>
                      </a:r>
                      <a:r>
                        <a:rPr kumimoji="0" lang="en-US" altLang="en-US" sz="2000" b="0" i="0" u="none" strike="noStrike" cap="none" normalizeH="0" baseline="0" dirty="0">
                          <a:ln>
                            <a:noFill/>
                          </a:ln>
                          <a:solidFill>
                            <a:schemeClr val="tx2"/>
                          </a:solidFill>
                          <a:effectLst/>
                          <a:latin typeface="+mn-lt"/>
                        </a:rPr>
                        <a:t> (3:8b)</a:t>
                      </a:r>
                    </a:p>
                  </a:txBody>
                  <a:tcPr horzOverflow="overflow"/>
                </a:tc>
                <a:extLst>
                  <a:ext uri="{0D108BD9-81ED-4DB2-BD59-A6C34878D82A}">
                    <a16:rowId xmlns:a16="http://schemas.microsoft.com/office/drawing/2014/main" val="1146015054"/>
                  </a:ext>
                </a:extLst>
              </a:tr>
              <a:tr h="370840">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2"/>
                          </a:solidFill>
                          <a:effectLst/>
                          <a:latin typeface="+mj-lt"/>
                        </a:rPr>
                        <a:t>The Purpose of Christ’s Appearing</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i="1" dirty="0">
                          <a:solidFill>
                            <a:srgbClr val="0000FF"/>
                          </a:solidFill>
                          <a:latin typeface="Cambria" panose="02040503050406030204" pitchFamily="18" charset="0"/>
                          <a:ea typeface="Cambria" panose="02040503050406030204" pitchFamily="18" charset="0"/>
                        </a:rPr>
                        <a:t>He appeared to </a:t>
                      </a:r>
                      <a:r>
                        <a:rPr lang="en-US" sz="2000" b="1" i="1" dirty="0">
                          <a:solidFill>
                            <a:srgbClr val="0000FF"/>
                          </a:solidFill>
                          <a:latin typeface="Cambria" panose="02040503050406030204" pitchFamily="18" charset="0"/>
                          <a:ea typeface="Cambria" panose="02040503050406030204" pitchFamily="18" charset="0"/>
                        </a:rPr>
                        <a:t>take away sins</a:t>
                      </a:r>
                      <a:r>
                        <a:rPr kumimoji="0" lang="en-US" altLang="en-US" sz="2000" b="1" i="0" u="none" strike="noStrike" cap="none" normalizeH="0" baseline="0" dirty="0">
                          <a:ln>
                            <a:noFill/>
                          </a:ln>
                          <a:solidFill>
                            <a:schemeClr val="tx2"/>
                          </a:solidFill>
                          <a:effectLst/>
                          <a:latin typeface="Arial" panose="020B0604020202020204" pitchFamily="34" charset="0"/>
                        </a:rPr>
                        <a:t> </a:t>
                      </a:r>
                      <a:r>
                        <a:rPr kumimoji="0" lang="en-US" altLang="en-US" sz="2000" b="1" i="0" u="none" strike="noStrike" cap="none" normalizeH="0" baseline="0" dirty="0">
                          <a:ln>
                            <a:noFill/>
                          </a:ln>
                          <a:solidFill>
                            <a:schemeClr val="tx2"/>
                          </a:solidFill>
                          <a:effectLst/>
                          <a:latin typeface="Times New Roman" panose="02020603050405020304" pitchFamily="18" charset="0"/>
                        </a:rPr>
                        <a:t>(3:5) </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i="1" dirty="0">
                          <a:solidFill>
                            <a:srgbClr val="0000FF"/>
                          </a:solidFill>
                          <a:latin typeface="Cambria" panose="02040503050406030204" pitchFamily="18" charset="0"/>
                          <a:ea typeface="Cambria" panose="02040503050406030204" pitchFamily="18" charset="0"/>
                        </a:rPr>
                        <a:t>The reason the Son of God appeared was to </a:t>
                      </a:r>
                      <a:r>
                        <a:rPr lang="en-US" sz="2000" b="1" i="1" dirty="0">
                          <a:solidFill>
                            <a:srgbClr val="0000FF"/>
                          </a:solidFill>
                          <a:latin typeface="Cambria" panose="02040503050406030204" pitchFamily="18" charset="0"/>
                          <a:ea typeface="Cambria" panose="02040503050406030204" pitchFamily="18" charset="0"/>
                        </a:rPr>
                        <a:t>destroy the works of the devil</a:t>
                      </a:r>
                      <a:r>
                        <a:rPr lang="en-US" sz="2000" b="0" i="1" dirty="0">
                          <a:solidFill>
                            <a:srgbClr val="0000FF"/>
                          </a:solidFill>
                          <a:latin typeface="Cambria" panose="02040503050406030204" pitchFamily="18" charset="0"/>
                          <a:ea typeface="Cambria" panose="02040503050406030204" pitchFamily="18" charset="0"/>
                        </a:rPr>
                        <a:t>.</a:t>
                      </a:r>
                      <a:r>
                        <a:rPr lang="en-US" sz="2000" i="1" dirty="0">
                          <a:solidFill>
                            <a:srgbClr val="0000FF"/>
                          </a:solidFill>
                          <a:latin typeface="Cambria" panose="02040503050406030204" pitchFamily="18" charset="0"/>
                          <a:ea typeface="Cambria" panose="02040503050406030204" pitchFamily="18" charset="0"/>
                        </a:rPr>
                        <a:t> </a:t>
                      </a:r>
                      <a:r>
                        <a:rPr kumimoji="0" lang="en-US" altLang="en-US" sz="2000" b="1" i="0" u="none" strike="noStrike" cap="none" normalizeH="0" baseline="0" dirty="0">
                          <a:ln>
                            <a:noFill/>
                          </a:ln>
                          <a:solidFill>
                            <a:schemeClr val="tx2"/>
                          </a:solidFill>
                          <a:effectLst/>
                          <a:latin typeface="Arial" panose="020B0604020202020204" pitchFamily="34" charset="0"/>
                        </a:rPr>
                        <a:t>  </a:t>
                      </a:r>
                      <a:r>
                        <a:rPr kumimoji="0" lang="en-US" altLang="en-US" sz="2000" b="1" i="0" u="none" strike="noStrike" cap="none" normalizeH="0" baseline="0" dirty="0">
                          <a:ln>
                            <a:noFill/>
                          </a:ln>
                          <a:solidFill>
                            <a:schemeClr val="tx2"/>
                          </a:solidFill>
                          <a:effectLst/>
                          <a:latin typeface="Times New Roman" panose="02020603050405020304" pitchFamily="18" charset="0"/>
                        </a:rPr>
                        <a:t>(3:8c)</a:t>
                      </a:r>
                    </a:p>
                  </a:txBody>
                  <a:tcPr horzOverflow="overflow"/>
                </a:tc>
                <a:extLst>
                  <a:ext uri="{0D108BD9-81ED-4DB2-BD59-A6C34878D82A}">
                    <a16:rowId xmlns:a16="http://schemas.microsoft.com/office/drawing/2014/main" val="2026702760"/>
                  </a:ext>
                </a:extLst>
              </a:tr>
              <a:tr h="370840">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2"/>
                          </a:solidFill>
                          <a:effectLst/>
                          <a:latin typeface="+mj-lt"/>
                        </a:rPr>
                        <a:t>The Logical Conclusion</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i="1" dirty="0">
                          <a:solidFill>
                            <a:srgbClr val="0000FF"/>
                          </a:solidFill>
                          <a:latin typeface="Cambria" panose="02040503050406030204" pitchFamily="18" charset="0"/>
                          <a:ea typeface="Cambria" panose="02040503050406030204" pitchFamily="18" charset="0"/>
                        </a:rPr>
                        <a:t>No one who abides in him keeps on sinning </a:t>
                      </a:r>
                      <a:r>
                        <a:rPr kumimoji="0" lang="en-US" altLang="en-US" sz="2000" b="1" i="0" u="none" strike="noStrike" cap="none" normalizeH="0" baseline="0" dirty="0">
                          <a:ln>
                            <a:noFill/>
                          </a:ln>
                          <a:solidFill>
                            <a:schemeClr val="tx2"/>
                          </a:solidFill>
                          <a:effectLst/>
                          <a:latin typeface="Times New Roman" panose="02020603050405020304" pitchFamily="18" charset="0"/>
                        </a:rPr>
                        <a:t>(3:6a)</a:t>
                      </a:r>
                    </a:p>
                  </a:txBody>
                  <a:tcPr horzOverflow="overflow"/>
                </a:tc>
                <a:tc>
                  <a:txBody>
                    <a:bodyPr/>
                    <a:lstStyle>
                      <a:lvl1pPr>
                        <a:spcBef>
                          <a:spcPct val="20000"/>
                        </a:spcBef>
                        <a:defRPr sz="2800" b="1">
                          <a:solidFill>
                            <a:schemeClr val="tx1"/>
                          </a:solidFill>
                          <a:latin typeface="Coronet" pitchFamily="66"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000" b="0" i="1" dirty="0">
                          <a:solidFill>
                            <a:srgbClr val="0000FF"/>
                          </a:solidFill>
                          <a:latin typeface="Cambria" panose="02040503050406030204" pitchFamily="18" charset="0"/>
                          <a:ea typeface="Cambria" panose="02040503050406030204" pitchFamily="18" charset="0"/>
                        </a:rPr>
                        <a:t>No one born of God makes a practice of sinning</a:t>
                      </a:r>
                      <a:r>
                        <a:rPr kumimoji="0" lang="en-US" altLang="en-US" sz="2000" b="1" i="0" u="none" strike="noStrike" cap="none" normalizeH="0" baseline="0" dirty="0">
                          <a:ln>
                            <a:noFill/>
                          </a:ln>
                          <a:solidFill>
                            <a:schemeClr val="tx2"/>
                          </a:solidFill>
                          <a:effectLst/>
                          <a:latin typeface="Arial" panose="020B0604020202020204" pitchFamily="34" charset="0"/>
                        </a:rPr>
                        <a:t> </a:t>
                      </a:r>
                      <a:r>
                        <a:rPr kumimoji="0" lang="en-US" altLang="en-US" sz="2000" b="1" i="0" u="none" strike="noStrike" cap="none" normalizeH="0" baseline="0" dirty="0">
                          <a:ln>
                            <a:noFill/>
                          </a:ln>
                          <a:solidFill>
                            <a:schemeClr val="tx2"/>
                          </a:solidFill>
                          <a:effectLst/>
                          <a:latin typeface="Times New Roman" panose="02020603050405020304" pitchFamily="18" charset="0"/>
                        </a:rPr>
                        <a:t>(3:9a)</a:t>
                      </a:r>
                    </a:p>
                  </a:txBody>
                  <a:tcPr horzOverflow="overflow"/>
                </a:tc>
                <a:extLst>
                  <a:ext uri="{0D108BD9-81ED-4DB2-BD59-A6C34878D82A}">
                    <a16:rowId xmlns:a16="http://schemas.microsoft.com/office/drawing/2014/main" val="1242410142"/>
                  </a:ext>
                </a:extLst>
              </a:tr>
            </a:tbl>
          </a:graphicData>
        </a:graphic>
      </p:graphicFrame>
      <p:sp>
        <p:nvSpPr>
          <p:cNvPr id="5" name="TextBox 4">
            <a:extLst>
              <a:ext uri="{FF2B5EF4-FFF2-40B4-BE49-F238E27FC236}">
                <a16:creationId xmlns:a16="http://schemas.microsoft.com/office/drawing/2014/main" id="{A2E16E92-DBCE-4B6A-BE0F-3E7BEB71D524}"/>
              </a:ext>
            </a:extLst>
          </p:cNvPr>
          <p:cNvSpPr txBox="1"/>
          <p:nvPr/>
        </p:nvSpPr>
        <p:spPr>
          <a:xfrm>
            <a:off x="0" y="6548862"/>
            <a:ext cx="9144000" cy="369332"/>
          </a:xfrm>
          <a:prstGeom prst="rect">
            <a:avLst/>
          </a:prstGeom>
          <a:noFill/>
        </p:spPr>
        <p:txBody>
          <a:bodyPr wrap="square" rtlCol="0">
            <a:spAutoFit/>
          </a:bodyPr>
          <a:lstStyle/>
          <a:p>
            <a:r>
              <a:rPr lang="en-US" altLang="en-US" sz="1800" dirty="0">
                <a:latin typeface="Calibri" panose="020F0502020204030204" pitchFamily="34" charset="0"/>
                <a:cs typeface="Calibri" panose="020F0502020204030204" pitchFamily="34" charset="0"/>
              </a:rPr>
              <a:t>John R. W. Stott, The Epistles of John – </a:t>
            </a:r>
            <a:r>
              <a:rPr lang="en-US" altLang="en-US" sz="1800" i="1" dirty="0">
                <a:latin typeface="Calibri" panose="020F0502020204030204" pitchFamily="34" charset="0"/>
                <a:cs typeface="Calibri" panose="020F0502020204030204" pitchFamily="34" charset="0"/>
              </a:rPr>
              <a:t>An Introduction and Commentary</a:t>
            </a:r>
            <a:r>
              <a:rPr lang="en-US" altLang="en-US" sz="1800" dirty="0">
                <a:latin typeface="Calibri" panose="020F0502020204030204" pitchFamily="34" charset="0"/>
                <a:cs typeface="Calibri" panose="020F0502020204030204" pitchFamily="34" charset="0"/>
              </a:rPr>
              <a:t>, Eerdmans, 1979, p.121</a:t>
            </a:r>
            <a:endParaRPr lang="en-US" dirty="0"/>
          </a:p>
        </p:txBody>
      </p:sp>
    </p:spTree>
    <p:extLst>
      <p:ext uri="{BB962C8B-B14F-4D97-AF65-F5344CB8AC3E}">
        <p14:creationId xmlns:p14="http://schemas.microsoft.com/office/powerpoint/2010/main" val="42529806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54089"/>
            <a:ext cx="8213902" cy="5303909"/>
          </a:xfrm>
        </p:spPr>
        <p:txBody>
          <a:bodyPr>
            <a:normAutofit fontScale="925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a:t>
            </a:r>
            <a:r>
              <a:rPr lang="en-US" sz="2600" i="1" dirty="0">
                <a:solidFill>
                  <a:srgbClr val="FF0000"/>
                </a:solidFill>
                <a:latin typeface="Cambria" panose="02040503050406030204" pitchFamily="18" charset="0"/>
                <a:ea typeface="Cambria" panose="02040503050406030204" pitchFamily="18" charset="0"/>
              </a:rPr>
              <a:t>Everyone who makes a practice of sinning also practices lawlessness</a:t>
            </a:r>
            <a:r>
              <a:rPr lang="en-US" sz="2600" i="1" dirty="0">
                <a:solidFill>
                  <a:srgbClr val="0000FF"/>
                </a:solidFill>
                <a:latin typeface="Cambria" panose="02040503050406030204" pitchFamily="18" charset="0"/>
                <a:ea typeface="Cambria" panose="02040503050406030204" pitchFamily="18" charset="0"/>
              </a:rPr>
              <a:t>; sin is lawlessness.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53055"/>
            <a:ext cx="8213902" cy="1306845"/>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t>In </a:t>
            </a:r>
            <a:r>
              <a:rPr lang="en-US" altLang="en-US" sz="2800" b="1" i="1" dirty="0"/>
              <a:t>contrast</a:t>
            </a:r>
            <a:r>
              <a:rPr lang="en-US" altLang="en-US" sz="2800" dirty="0"/>
              <a:t> to those who </a:t>
            </a:r>
            <a:r>
              <a:rPr lang="en-US" altLang="en-US" sz="2800" b="1" i="1" dirty="0"/>
              <a:t>practice righteousness </a:t>
            </a:r>
            <a:r>
              <a:rPr lang="en-US" altLang="en-US" sz="2800" dirty="0"/>
              <a:t>(2:29) and purify themselves (3:3), John </a:t>
            </a:r>
            <a:r>
              <a:rPr lang="en-US" altLang="en-US" sz="2800" b="1" i="1" dirty="0"/>
              <a:t>now</a:t>
            </a:r>
            <a:r>
              <a:rPr lang="en-US" altLang="en-US" sz="2800" dirty="0"/>
              <a:t> turns his attention to those who </a:t>
            </a:r>
            <a:r>
              <a:rPr lang="en-US" altLang="en-US" sz="2800" b="1" i="1" dirty="0"/>
              <a:t>continue in sin</a:t>
            </a:r>
            <a:r>
              <a:rPr lang="en-US" altLang="en-US" sz="2800" dirty="0"/>
              <a:t>.</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95444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54089"/>
            <a:ext cx="8213902" cy="5303909"/>
          </a:xfrm>
        </p:spPr>
        <p:txBody>
          <a:bodyPr>
            <a:normAutofit fontScale="92500" lnSpcReduction="10000"/>
          </a:bodyPr>
          <a:lstStyle/>
          <a:p>
            <a:pPr algn="l"/>
            <a:r>
              <a:rPr lang="en-US" sz="2600" i="1" baseline="30000" dirty="0">
                <a:latin typeface="Cambria" panose="02040503050406030204" pitchFamily="18" charset="0"/>
                <a:ea typeface="Cambria" panose="02040503050406030204" pitchFamily="18" charset="0"/>
              </a:rPr>
              <a:t>4</a:t>
            </a:r>
            <a:r>
              <a:rPr lang="en-US" sz="2600" i="1" dirty="0">
                <a:solidFill>
                  <a:srgbClr val="0000FF"/>
                </a:solidFill>
                <a:latin typeface="Cambria" panose="02040503050406030204" pitchFamily="18" charset="0"/>
                <a:ea typeface="Cambria" panose="02040503050406030204" pitchFamily="18" charset="0"/>
              </a:rPr>
              <a:t> Everyone who makes a practice of sinning also practices lawlessness; </a:t>
            </a:r>
            <a:r>
              <a:rPr lang="en-US" sz="2600" i="1" dirty="0">
                <a:solidFill>
                  <a:srgbClr val="FF0000"/>
                </a:solidFill>
                <a:latin typeface="Cambria" panose="02040503050406030204" pitchFamily="18" charset="0"/>
                <a:ea typeface="Cambria" panose="02040503050406030204" pitchFamily="18" charset="0"/>
              </a:rPr>
              <a:t>sin is lawlessness</a:t>
            </a:r>
            <a:r>
              <a:rPr lang="en-US" sz="2600" i="1" dirty="0">
                <a:solidFill>
                  <a:srgbClr val="0000FF"/>
                </a:solidFill>
                <a:latin typeface="Cambria" panose="02040503050406030204" pitchFamily="18" charset="0"/>
                <a:ea typeface="Cambria" panose="02040503050406030204" pitchFamily="18" charset="0"/>
              </a:rPr>
              <a:t>. </a:t>
            </a:r>
            <a:r>
              <a:rPr lang="en-US" sz="2600" i="1" baseline="30000" dirty="0">
                <a:latin typeface="Cambria" panose="02040503050406030204" pitchFamily="18" charset="0"/>
                <a:ea typeface="Cambria" panose="02040503050406030204" pitchFamily="18" charset="0"/>
              </a:rPr>
              <a:t>5</a:t>
            </a:r>
            <a:r>
              <a:rPr lang="en-US" sz="2600" i="1" dirty="0">
                <a:solidFill>
                  <a:srgbClr val="0000FF"/>
                </a:solidFill>
                <a:latin typeface="Cambria" panose="02040503050406030204" pitchFamily="18" charset="0"/>
                <a:ea typeface="Cambria" panose="02040503050406030204" pitchFamily="18" charset="0"/>
              </a:rPr>
              <a:t> You know that he appeared to take away sins, and in him there is no sin. </a:t>
            </a:r>
            <a:r>
              <a:rPr lang="en-US" sz="2600" i="1" baseline="30000" dirty="0">
                <a:latin typeface="Cambria" panose="02040503050406030204" pitchFamily="18" charset="0"/>
                <a:ea typeface="Cambria" panose="02040503050406030204" pitchFamily="18" charset="0"/>
              </a:rPr>
              <a:t>6</a:t>
            </a:r>
            <a:r>
              <a:rPr lang="en-US" sz="2600" i="1" dirty="0">
                <a:solidFill>
                  <a:srgbClr val="0000FF"/>
                </a:solidFill>
                <a:latin typeface="Cambria" panose="02040503050406030204" pitchFamily="18" charset="0"/>
                <a:ea typeface="Cambria" panose="02040503050406030204" pitchFamily="18" charset="0"/>
              </a:rPr>
              <a:t> No one who abides in him keeps on sinning; no one who keeps on sinning has either seen him or known him. </a:t>
            </a:r>
            <a:r>
              <a:rPr lang="en-US" sz="2600" i="1" baseline="30000" dirty="0">
                <a:latin typeface="Cambria" panose="02040503050406030204" pitchFamily="18" charset="0"/>
                <a:ea typeface="Cambria" panose="02040503050406030204" pitchFamily="18" charset="0"/>
              </a:rPr>
              <a:t>7</a:t>
            </a:r>
            <a:r>
              <a:rPr lang="en-US" sz="2600" i="1" dirty="0">
                <a:solidFill>
                  <a:srgbClr val="0000FF"/>
                </a:solidFill>
                <a:latin typeface="Cambria" panose="02040503050406030204" pitchFamily="18" charset="0"/>
                <a:ea typeface="Cambria" panose="02040503050406030204" pitchFamily="18" charset="0"/>
              </a:rPr>
              <a:t> Little children, let no one deceive you. Whoever practices righteousness is righteous, as he is righteous. </a:t>
            </a:r>
            <a:r>
              <a:rPr lang="en-US" sz="2600" i="1" baseline="30000" dirty="0">
                <a:latin typeface="Cambria" panose="02040503050406030204" pitchFamily="18" charset="0"/>
                <a:ea typeface="Cambria" panose="02040503050406030204" pitchFamily="18" charset="0"/>
              </a:rPr>
              <a:t>8</a:t>
            </a:r>
            <a:r>
              <a:rPr lang="en-US" sz="2600" i="1" dirty="0">
                <a:solidFill>
                  <a:srgbClr val="0000FF"/>
                </a:solidFill>
                <a:latin typeface="Cambria" panose="02040503050406030204" pitchFamily="18" charset="0"/>
                <a:ea typeface="Cambria" panose="02040503050406030204" pitchFamily="18" charset="0"/>
              </a:rPr>
              <a:t> Whoever makes a practice of sinning is of the devil, for the devil has been sinning from the beginning. The reason the Son of God appeared was to destroy the works of the devil. </a:t>
            </a:r>
            <a:r>
              <a:rPr lang="en-US" sz="2600" i="1" baseline="30000" dirty="0">
                <a:latin typeface="Cambria" panose="02040503050406030204" pitchFamily="18" charset="0"/>
                <a:ea typeface="Cambria" panose="02040503050406030204" pitchFamily="18" charset="0"/>
              </a:rPr>
              <a:t>9</a:t>
            </a:r>
            <a:r>
              <a:rPr lang="en-US" sz="2600" i="1" dirty="0">
                <a:solidFill>
                  <a:srgbClr val="0000FF"/>
                </a:solidFill>
                <a:latin typeface="Cambria" panose="02040503050406030204" pitchFamily="18" charset="0"/>
                <a:ea typeface="Cambria" panose="02040503050406030204" pitchFamily="18" charset="0"/>
              </a:rPr>
              <a:t> No one born of God makes a practice of sinning, for God's seed abides in him, and he cannot keep on sinning because he has been born of God. </a:t>
            </a:r>
            <a:r>
              <a:rPr lang="en-US" sz="2600" i="1" baseline="30000" dirty="0">
                <a:latin typeface="Cambria" panose="02040503050406030204" pitchFamily="18" charset="0"/>
                <a:ea typeface="Cambria" panose="02040503050406030204" pitchFamily="18" charset="0"/>
              </a:rPr>
              <a:t>10a</a:t>
            </a:r>
            <a:r>
              <a:rPr lang="en-US" sz="2600" i="1" dirty="0">
                <a:solidFill>
                  <a:srgbClr val="0000FF"/>
                </a:solidFill>
                <a:latin typeface="Cambria" panose="02040503050406030204" pitchFamily="18" charset="0"/>
                <a:ea typeface="Cambria" panose="02040503050406030204" pitchFamily="18" charset="0"/>
              </a:rPr>
              <a:t> By this it is evident who are the children of God, and who are the children of the devil: whoever does not practice righteousness is not of God… </a:t>
            </a:r>
          </a:p>
          <a:p>
            <a:pPr algn="l"/>
            <a:r>
              <a:rPr lang="en-US" sz="26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3:4-10a</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53055"/>
            <a:ext cx="8213902" cy="1306845"/>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2800" dirty="0"/>
              <a:t>In the last part of verse 4, John equates sin to </a:t>
            </a:r>
            <a:r>
              <a:rPr lang="en-US" altLang="en-US" sz="2800" b="1" i="1" dirty="0"/>
              <a:t>lawlessness</a:t>
            </a:r>
            <a:r>
              <a:rPr lang="en-US" altLang="en-US" sz="2800" dirty="0"/>
              <a:t>.</a:t>
            </a:r>
            <a:endParaRPr kumimoji="0" 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4794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94778"/>
          </a:xfrm>
        </p:spPr>
        <p:txBody>
          <a:bodyPr vert="horz" lIns="91440" tIns="45720" rIns="91440" bIns="45720" rtlCol="0" anchor="ctr">
            <a:noAutofit/>
          </a:bodyPr>
          <a:lstStyle/>
          <a:p>
            <a:pPr>
              <a:lnSpc>
                <a:spcPct val="90000"/>
              </a:lnSpc>
            </a:pPr>
            <a:r>
              <a:rPr lang="en-US" altLang="en-US" sz="4000" dirty="0"/>
              <a:t>“</a:t>
            </a:r>
            <a:r>
              <a:rPr lang="en-US" altLang="en-US" sz="4000" b="1" i="1" dirty="0">
                <a:solidFill>
                  <a:srgbClr val="0000FF"/>
                </a:solidFill>
                <a:latin typeface="Cambria" panose="02040503050406030204" pitchFamily="18" charset="0"/>
                <a:ea typeface="Cambria" panose="02040503050406030204" pitchFamily="18" charset="0"/>
              </a:rPr>
              <a:t>sin</a:t>
            </a:r>
            <a:r>
              <a:rPr lang="en-US" altLang="en-US" sz="4000" dirty="0"/>
              <a:t>” – </a:t>
            </a:r>
            <a:r>
              <a:rPr lang="en-US" altLang="en-US" sz="4000" b="1" dirty="0" err="1">
                <a:latin typeface="Bwgrkl" panose="02000400000000000000" pitchFamily="2" charset="0"/>
              </a:rPr>
              <a:t>a`marti,a</a:t>
            </a:r>
            <a:r>
              <a:rPr lang="en-US" altLang="en-US" sz="4000" b="1" dirty="0"/>
              <a:t> </a:t>
            </a:r>
            <a:r>
              <a:rPr lang="en-US" altLang="en-US" sz="4000" dirty="0"/>
              <a:t>(</a:t>
            </a:r>
            <a:r>
              <a:rPr lang="en-US" altLang="en-US" sz="4000" i="1" dirty="0">
                <a:latin typeface="Cambria" panose="02040503050406030204" pitchFamily="18" charset="0"/>
                <a:ea typeface="Cambria" panose="02040503050406030204" pitchFamily="18" charset="0"/>
              </a:rPr>
              <a:t>hamartia</a:t>
            </a:r>
            <a:r>
              <a:rPr lang="en-US" altLang="en-US" sz="4000" dirty="0"/>
              <a:t>)</a:t>
            </a:r>
            <a:endParaRPr lang="en-US" sz="4000" dirty="0"/>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842212"/>
            <a:ext cx="8229600" cy="5614247"/>
          </a:xfrm>
        </p:spPr>
        <p:txBody>
          <a:bodyPr>
            <a:normAutofit/>
          </a:bodyPr>
          <a:lstStyle/>
          <a:p>
            <a:r>
              <a:rPr lang="en-US" sz="3600" dirty="0"/>
              <a:t>Failing to hit the mark</a:t>
            </a:r>
          </a:p>
          <a:p>
            <a:r>
              <a:rPr lang="en-US" sz="3600" dirty="0"/>
              <a:t>A bad action, evil deed</a:t>
            </a:r>
          </a:p>
          <a:p>
            <a:r>
              <a:rPr lang="en-US" sz="3600" dirty="0"/>
              <a:t>In the New Testament it is always used in an ethical sense.</a:t>
            </a:r>
            <a:endParaRPr lang="en-US" altLang="en-US" sz="3600" dirty="0"/>
          </a:p>
        </p:txBody>
      </p:sp>
      <p:sp>
        <p:nvSpPr>
          <p:cNvPr id="4" name="TextBox 3">
            <a:extLst>
              <a:ext uri="{FF2B5EF4-FFF2-40B4-BE49-F238E27FC236}">
                <a16:creationId xmlns:a16="http://schemas.microsoft.com/office/drawing/2014/main" id="{A0A18E8B-28EE-4D90-A46C-125BEF8FB527}"/>
              </a:ext>
            </a:extLst>
          </p:cNvPr>
          <p:cNvSpPr txBox="1"/>
          <p:nvPr/>
        </p:nvSpPr>
        <p:spPr>
          <a:xfrm>
            <a:off x="0" y="6516368"/>
            <a:ext cx="9144000" cy="341632"/>
          </a:xfrm>
          <a:prstGeom prst="rect">
            <a:avLst/>
          </a:prstGeom>
          <a:noFill/>
        </p:spPr>
        <p:txBody>
          <a:bodyPr wrap="square" rtlCol="0">
            <a:spAutoFit/>
          </a:bodyPr>
          <a:lstStyle/>
          <a:p>
            <a:pPr>
              <a:lnSpc>
                <a:spcPct val="90000"/>
              </a:lnSpc>
            </a:pPr>
            <a:r>
              <a:rPr lang="en-US" altLang="en-US" dirty="0"/>
              <a:t>Strong’s Data - </a:t>
            </a:r>
            <a:r>
              <a:rPr lang="en-US" altLang="en-US" dirty="0">
                <a:hlinkClick r:id="rId5"/>
              </a:rPr>
              <a:t>https://www.blueletterbible.org/lexicon/g266/kjv/tr/0-1/</a:t>
            </a:r>
            <a:r>
              <a:rPr lang="en-US" altLang="en-US" dirty="0"/>
              <a:t> </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811456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42050</TotalTime>
  <Words>6363</Words>
  <Application>Microsoft Office PowerPoint</Application>
  <PresentationFormat>On-screen Show (4:3)</PresentationFormat>
  <Paragraphs>182</Paragraphs>
  <Slides>34</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34</vt:i4>
      </vt:variant>
    </vt:vector>
  </HeadingPairs>
  <TitlesOfParts>
    <vt:vector size="43" baseType="lpstr">
      <vt:lpstr>Arial</vt:lpstr>
      <vt:lpstr>Bwgrkl</vt:lpstr>
      <vt:lpstr>Calibri</vt:lpstr>
      <vt:lpstr>Cambria</vt:lpstr>
      <vt:lpstr>Coronet</vt:lpstr>
      <vt:lpstr>Times New Roman</vt:lpstr>
      <vt:lpstr>140_Office Theme</vt:lpstr>
      <vt:lpstr>1_Office Theme</vt:lpstr>
      <vt:lpstr>Custom Design</vt:lpstr>
      <vt:lpstr>The Book of 1 John</vt:lpstr>
      <vt:lpstr>Outline of 1 John</vt:lpstr>
      <vt:lpstr>2:29-4:6 The Second Presentation of the Three Tests of DIVINE SONSHIP: RIGHTEOUSNESS, LOVE and BELIEF in Jesus</vt:lpstr>
      <vt:lpstr>1 John 3:4-10a Divine Sonship is Utterly Contrary to All Sin</vt:lpstr>
      <vt:lpstr>1 John 3:4-10a Divine Sonship is Utterly Contrary to All Sin </vt:lpstr>
      <vt:lpstr>1 John 3:4-10a – Overview </vt:lpstr>
      <vt:lpstr>PowerPoint Presentation</vt:lpstr>
      <vt:lpstr>PowerPoint Presentation</vt:lpstr>
      <vt:lpstr>“sin” – a`marti,a (hamartia)</vt:lpstr>
      <vt:lpstr>“lawlessness” – avnomi,a (anomia)</vt:lpstr>
      <vt:lpstr>“sin” – a`marti,a (hamartia) versus “lawlessness” – avnomi,a (anomia)</vt:lpstr>
      <vt:lpstr>“sin” – a`marti,a (hamartia) versus “lawlessness” – avnomi,a (anomia)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John Teaching That Christians Never Sin?</vt:lpstr>
      <vt:lpstr>Is John Teaching That Christians Never Sin?</vt:lpstr>
      <vt:lpstr>Perfectionism</vt:lpstr>
      <vt:lpstr>Perfectionism</vt:lpstr>
      <vt:lpstr>Perfectionism</vt:lpstr>
      <vt:lpstr>So What Does John Mean in 1 John 3:4-10 When He Seems to Say That Christians Don’t Keep on Sinning?</vt:lpstr>
      <vt:lpstr>So What Does John Mean in 1 John 3:4-10 When He Seems to Say That Christians Don’t Keep on Sinning?</vt:lpstr>
      <vt:lpstr>PowerPoint Presentation</vt:lpstr>
      <vt:lpstr>PowerPoint Presentation</vt:lpstr>
      <vt:lpstr>PowerPoint Presentation</vt:lpstr>
      <vt:lpstr>PowerPoint Presentation</vt:lpstr>
      <vt:lpstr>PowerPoint Presentation</vt:lpstr>
      <vt:lpstr>PowerPoint Presentation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608</cp:revision>
  <cp:lastPrinted>2022-01-09T15:10:28Z</cp:lastPrinted>
  <dcterms:created xsi:type="dcterms:W3CDTF">2021-10-27T02:35:00Z</dcterms:created>
  <dcterms:modified xsi:type="dcterms:W3CDTF">2022-01-09T15:17:27Z</dcterms:modified>
</cp:coreProperties>
</file>