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2.xml" ContentType="application/vnd.openxmlformats-officedocument.presentationml.notesSl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notesSlides/notesSlide3.xml" ContentType="application/vnd.openxmlformats-officedocument.presentationml.notesSl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notesSlides/notesSlide4.xml" ContentType="application/vnd.openxmlformats-officedocument.presentationml.notesSlide+xml"/>
  <Override PartName="/ppt/theme/themeOverride30.xml" ContentType="application/vnd.openxmlformats-officedocument.themeOverride+xml"/>
  <Override PartName="/ppt/notesSlides/notesSlide5.xml" ContentType="application/vnd.openxmlformats-officedocument.presentationml.notesSl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notesSlides/notesSlide6.xml" ContentType="application/vnd.openxmlformats-officedocument.presentationml.notesSlide+xml"/>
  <Override PartName="/ppt/theme/themeOverride39.xml" ContentType="application/vnd.openxmlformats-officedocument.themeOverride+xml"/>
  <Override PartName="/ppt/theme/themeOverride4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46"/>
  </p:notesMasterIdLst>
  <p:sldIdLst>
    <p:sldId id="4963" r:id="rId4"/>
    <p:sldId id="4964" r:id="rId5"/>
    <p:sldId id="4965" r:id="rId6"/>
    <p:sldId id="4966" r:id="rId7"/>
    <p:sldId id="4970" r:id="rId8"/>
    <p:sldId id="4972" r:id="rId9"/>
    <p:sldId id="4975" r:id="rId10"/>
    <p:sldId id="4976" r:id="rId11"/>
    <p:sldId id="4977" r:id="rId12"/>
    <p:sldId id="4978" r:id="rId13"/>
    <p:sldId id="4979" r:id="rId14"/>
    <p:sldId id="4983" r:id="rId15"/>
    <p:sldId id="4985" r:id="rId16"/>
    <p:sldId id="4986" r:id="rId17"/>
    <p:sldId id="5019" r:id="rId18"/>
    <p:sldId id="4988" r:id="rId19"/>
    <p:sldId id="4989" r:id="rId20"/>
    <p:sldId id="4990" r:id="rId21"/>
    <p:sldId id="4991" r:id="rId22"/>
    <p:sldId id="4992" r:id="rId23"/>
    <p:sldId id="4993" r:id="rId24"/>
    <p:sldId id="4994" r:id="rId25"/>
    <p:sldId id="4995" r:id="rId26"/>
    <p:sldId id="4997" r:id="rId27"/>
    <p:sldId id="4999" r:id="rId28"/>
    <p:sldId id="5001" r:id="rId29"/>
    <p:sldId id="5002" r:id="rId30"/>
    <p:sldId id="5003" r:id="rId31"/>
    <p:sldId id="5004" r:id="rId32"/>
    <p:sldId id="5005" r:id="rId33"/>
    <p:sldId id="5006" r:id="rId34"/>
    <p:sldId id="5007" r:id="rId35"/>
    <p:sldId id="5008" r:id="rId36"/>
    <p:sldId id="5009" r:id="rId37"/>
    <p:sldId id="5011" r:id="rId38"/>
    <p:sldId id="5012" r:id="rId39"/>
    <p:sldId id="5013" r:id="rId40"/>
    <p:sldId id="5014" r:id="rId41"/>
    <p:sldId id="5015" r:id="rId42"/>
    <p:sldId id="5016" r:id="rId43"/>
    <p:sldId id="5017" r:id="rId44"/>
    <p:sldId id="5018" r:id="rId45"/>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008000"/>
    <a:srgbClr val="00B000"/>
    <a:srgbClr val="FF0066"/>
    <a:srgbClr val="00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67" autoAdjust="0"/>
    <p:restoredTop sz="94660"/>
  </p:normalViewPr>
  <p:slideViewPr>
    <p:cSldViewPr snapToGrid="0">
      <p:cViewPr varScale="1">
        <p:scale>
          <a:sx n="162" d="100"/>
          <a:sy n="162" d="100"/>
        </p:scale>
        <p:origin x="1588"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A3B79C2-BAE3-412C-B9F1-DBB17DE53966}" type="datetimeFigureOut">
              <a:rPr lang="en-US" smtClean="0"/>
              <a:t>1/23/2022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D8080F-EC63-44E8-AB22-FF44A7F05A71}" type="slidenum">
              <a:rPr lang="en-US" smtClean="0"/>
              <a:t>‹#›</a:t>
            </a:fld>
            <a:endParaRPr lang="en-US"/>
          </a:p>
        </p:txBody>
      </p:sp>
    </p:spTree>
    <p:extLst>
      <p:ext uri="{BB962C8B-B14F-4D97-AF65-F5344CB8AC3E}">
        <p14:creationId xmlns:p14="http://schemas.microsoft.com/office/powerpoint/2010/main" val="122111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2363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5392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8011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190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7626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1682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51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91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27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75041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811492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6262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713469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97526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86981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4284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405386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0116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4495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11997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913276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E2ACFB2-2A4D-48E7-A1A5-D38C6B8CD9BA}"/>
              </a:ext>
            </a:extLst>
          </p:cNvPr>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1" name="Rectangle 3">
            <a:extLst>
              <a:ext uri="{FF2B5EF4-FFF2-40B4-BE49-F238E27FC236}">
                <a16:creationId xmlns:a16="http://schemas.microsoft.com/office/drawing/2014/main" id="{569C77AA-D9F1-4ECF-BE82-7906C37592ED}"/>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68612" name="Rectangle 4">
            <a:extLst>
              <a:ext uri="{FF2B5EF4-FFF2-40B4-BE49-F238E27FC236}">
                <a16:creationId xmlns:a16="http://schemas.microsoft.com/office/drawing/2014/main" id="{55E53B78-270E-457F-B96A-7E0676D1C847}"/>
              </a:ext>
            </a:extLst>
          </p:cNvPr>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panose="020B0604020202020204" pitchFamily="34" charset="0"/>
              </a:defRPr>
            </a:lvl1pPr>
          </a:lstStyle>
          <a:p>
            <a:pPr lvl="0"/>
            <a:r>
              <a:rPr lang="en-US" altLang="en-US" noProof="0"/>
              <a:t>Click to edit Master subtitle style</a:t>
            </a:r>
          </a:p>
        </p:txBody>
      </p:sp>
      <p:sp>
        <p:nvSpPr>
          <p:cNvPr id="68613" name="Rectangle 5">
            <a:extLst>
              <a:ext uri="{FF2B5EF4-FFF2-40B4-BE49-F238E27FC236}">
                <a16:creationId xmlns:a16="http://schemas.microsoft.com/office/drawing/2014/main" id="{A84FEEDE-D9D1-4C7D-AC2F-7C1ADF049A1F}"/>
              </a:ext>
            </a:extLst>
          </p:cNvPr>
          <p:cNvSpPr>
            <a:spLocks noGrp="1" noChangeArrowheads="1"/>
          </p:cNvSpPr>
          <p:nvPr>
            <p:ph type="dt" sz="half" idx="2"/>
          </p:nvPr>
        </p:nvSpPr>
        <p:spPr/>
        <p:txBody>
          <a:bodyPr/>
          <a:lstStyle>
            <a:lvl1pPr>
              <a:defRPr/>
            </a:lvl1pPr>
          </a:lstStyle>
          <a:p>
            <a:endParaRPr lang="en-US" altLang="en-US"/>
          </a:p>
        </p:txBody>
      </p:sp>
      <p:sp>
        <p:nvSpPr>
          <p:cNvPr id="68614" name="Rectangle 6">
            <a:extLst>
              <a:ext uri="{FF2B5EF4-FFF2-40B4-BE49-F238E27FC236}">
                <a16:creationId xmlns:a16="http://schemas.microsoft.com/office/drawing/2014/main" id="{515EBD7B-F3F7-4851-805F-25851948EEFB}"/>
              </a:ext>
            </a:extLst>
          </p:cNvPr>
          <p:cNvSpPr>
            <a:spLocks noGrp="1" noChangeArrowheads="1"/>
          </p:cNvSpPr>
          <p:nvPr>
            <p:ph type="ftr" sz="quarter" idx="3"/>
          </p:nvPr>
        </p:nvSpPr>
        <p:spPr/>
        <p:txBody>
          <a:bodyPr/>
          <a:lstStyle>
            <a:lvl1pPr>
              <a:defRPr/>
            </a:lvl1pPr>
          </a:lstStyle>
          <a:p>
            <a:endParaRPr lang="en-US" altLang="en-US"/>
          </a:p>
        </p:txBody>
      </p:sp>
      <p:sp>
        <p:nvSpPr>
          <p:cNvPr id="68615" name="Rectangle 7">
            <a:extLst>
              <a:ext uri="{FF2B5EF4-FFF2-40B4-BE49-F238E27FC236}">
                <a16:creationId xmlns:a16="http://schemas.microsoft.com/office/drawing/2014/main" id="{36A7EA1C-58FF-418F-A1DB-AA101F2711A2}"/>
              </a:ext>
            </a:extLst>
          </p:cNvPr>
          <p:cNvSpPr>
            <a:spLocks noGrp="1" noChangeArrowheads="1"/>
          </p:cNvSpPr>
          <p:nvPr>
            <p:ph type="sldNum" sz="quarter" idx="4"/>
          </p:nvPr>
        </p:nvSpPr>
        <p:spPr/>
        <p:txBody>
          <a:bodyPr/>
          <a:lstStyle>
            <a:lvl1pPr>
              <a:defRPr/>
            </a:lvl1pPr>
          </a:lstStyle>
          <a:p>
            <a:fld id="{D789AD57-0C4C-447C-84A7-F156080361AB}" type="slidenum">
              <a:rPr lang="en-US" altLang="en-US"/>
              <a:pPr/>
              <a:t>‹#›</a:t>
            </a:fld>
            <a:endParaRPr lang="en-US" altLang="en-US"/>
          </a:p>
        </p:txBody>
      </p:sp>
    </p:spTree>
    <p:extLst>
      <p:ext uri="{BB962C8B-B14F-4D97-AF65-F5344CB8AC3E}">
        <p14:creationId xmlns:p14="http://schemas.microsoft.com/office/powerpoint/2010/main" val="376179711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BC55-E02F-4B99-ABE8-4237452DD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81160-1669-41C8-A372-1A1AE8C56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4C99D-A515-4E66-A644-CA6419CD55E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5AFD58-CC1C-4DC8-9BA3-137BB7EA62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C17A69-6239-4661-A53C-73D551B4CC24}"/>
              </a:ext>
            </a:extLst>
          </p:cNvPr>
          <p:cNvSpPr>
            <a:spLocks noGrp="1"/>
          </p:cNvSpPr>
          <p:nvPr>
            <p:ph type="sldNum" sz="quarter" idx="12"/>
          </p:nvPr>
        </p:nvSpPr>
        <p:spPr/>
        <p:txBody>
          <a:bodyPr/>
          <a:lstStyle>
            <a:lvl1pPr>
              <a:defRPr/>
            </a:lvl1pPr>
          </a:lstStyle>
          <a:p>
            <a:fld id="{F9F34649-647E-4AF8-BC30-376397B11DE4}" type="slidenum">
              <a:rPr lang="en-US" altLang="en-US"/>
              <a:pPr/>
              <a:t>‹#›</a:t>
            </a:fld>
            <a:endParaRPr lang="en-US" altLang="en-US"/>
          </a:p>
        </p:txBody>
      </p:sp>
    </p:spTree>
    <p:extLst>
      <p:ext uri="{BB962C8B-B14F-4D97-AF65-F5344CB8AC3E}">
        <p14:creationId xmlns:p14="http://schemas.microsoft.com/office/powerpoint/2010/main" val="1151436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4BD9-464F-43AC-975E-0A6D41491DD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1EDAA-B293-4F1B-91A4-6D5B8F823A7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DDC800D-0F7E-4417-822D-99DB65BA50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8A9B80-896A-41FD-833A-3E99D74F1A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BD5CCF-9991-4387-8A6D-0CE7995B744B}"/>
              </a:ext>
            </a:extLst>
          </p:cNvPr>
          <p:cNvSpPr>
            <a:spLocks noGrp="1"/>
          </p:cNvSpPr>
          <p:nvPr>
            <p:ph type="sldNum" sz="quarter" idx="12"/>
          </p:nvPr>
        </p:nvSpPr>
        <p:spPr/>
        <p:txBody>
          <a:bodyPr/>
          <a:lstStyle>
            <a:lvl1pPr>
              <a:defRPr/>
            </a:lvl1pPr>
          </a:lstStyle>
          <a:p>
            <a:fld id="{9DF75898-A61A-43BE-916D-89C75B5E029F}" type="slidenum">
              <a:rPr lang="en-US" altLang="en-US"/>
              <a:pPr/>
              <a:t>‹#›</a:t>
            </a:fld>
            <a:endParaRPr lang="en-US" altLang="en-US"/>
          </a:p>
        </p:txBody>
      </p:sp>
    </p:spTree>
    <p:extLst>
      <p:ext uri="{BB962C8B-B14F-4D97-AF65-F5344CB8AC3E}">
        <p14:creationId xmlns:p14="http://schemas.microsoft.com/office/powerpoint/2010/main" val="3448884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ABF3-3E88-48CB-95C0-AD6154AF8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6EA7D-65D5-4E40-BD9B-C5ECFBA39857}"/>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A8D091-6571-46AB-9361-9A612FB0659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A160E-B5AD-4D08-B7E6-1B9D2F0DD30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6974F5-96F5-4052-93AD-BF99CC2BB0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9962772-CA86-4BE2-9496-053F2FDE1775}"/>
              </a:ext>
            </a:extLst>
          </p:cNvPr>
          <p:cNvSpPr>
            <a:spLocks noGrp="1"/>
          </p:cNvSpPr>
          <p:nvPr>
            <p:ph type="sldNum" sz="quarter" idx="12"/>
          </p:nvPr>
        </p:nvSpPr>
        <p:spPr/>
        <p:txBody>
          <a:bodyPr/>
          <a:lstStyle>
            <a:lvl1pPr>
              <a:defRPr/>
            </a:lvl1pPr>
          </a:lstStyle>
          <a:p>
            <a:fld id="{4EB90825-C8D0-43F8-A589-42F6B975A677}" type="slidenum">
              <a:rPr lang="en-US" altLang="en-US"/>
              <a:pPr/>
              <a:t>‹#›</a:t>
            </a:fld>
            <a:endParaRPr lang="en-US" altLang="en-US"/>
          </a:p>
        </p:txBody>
      </p:sp>
    </p:spTree>
    <p:extLst>
      <p:ext uri="{BB962C8B-B14F-4D97-AF65-F5344CB8AC3E}">
        <p14:creationId xmlns:p14="http://schemas.microsoft.com/office/powerpoint/2010/main" val="1614196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B8E6-E14F-4647-A681-45CF50DB53C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5C924-633F-4E96-A8B8-DE8D0FC1767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B8933-4B92-49AC-B493-F2DDC1755C9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C4978-2671-41CF-B838-58BD3D9467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44570-5A90-40FE-9B05-A1ED70DD55B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1F291D-BA4F-48D0-9E59-D09A6FB9F46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B3783B4-248A-4A48-826F-075B4D6C05F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C8B5217-72B4-4BBE-910F-73C1E4B5CD24}"/>
              </a:ext>
            </a:extLst>
          </p:cNvPr>
          <p:cNvSpPr>
            <a:spLocks noGrp="1"/>
          </p:cNvSpPr>
          <p:nvPr>
            <p:ph type="sldNum" sz="quarter" idx="12"/>
          </p:nvPr>
        </p:nvSpPr>
        <p:spPr/>
        <p:txBody>
          <a:bodyPr/>
          <a:lstStyle>
            <a:lvl1pPr>
              <a:defRPr/>
            </a:lvl1pPr>
          </a:lstStyle>
          <a:p>
            <a:fld id="{DA1418A2-B305-4432-A371-1F93916971F4}" type="slidenum">
              <a:rPr lang="en-US" altLang="en-US"/>
              <a:pPr/>
              <a:t>‹#›</a:t>
            </a:fld>
            <a:endParaRPr lang="en-US" altLang="en-US"/>
          </a:p>
        </p:txBody>
      </p:sp>
    </p:spTree>
    <p:extLst>
      <p:ext uri="{BB962C8B-B14F-4D97-AF65-F5344CB8AC3E}">
        <p14:creationId xmlns:p14="http://schemas.microsoft.com/office/powerpoint/2010/main" val="2758016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BF0D-FF78-4351-900A-2AFC40A5E8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8B4FAA-0687-423F-BD8E-C4AB52C6870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2034C46-4D17-438A-909D-DC82AAD256E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5D8E4A0-4C61-48F8-8E7D-3CA5FDE6B2FF}"/>
              </a:ext>
            </a:extLst>
          </p:cNvPr>
          <p:cNvSpPr>
            <a:spLocks noGrp="1"/>
          </p:cNvSpPr>
          <p:nvPr>
            <p:ph type="sldNum" sz="quarter" idx="12"/>
          </p:nvPr>
        </p:nvSpPr>
        <p:spPr/>
        <p:txBody>
          <a:bodyPr/>
          <a:lstStyle>
            <a:lvl1pPr>
              <a:defRPr/>
            </a:lvl1pPr>
          </a:lstStyle>
          <a:p>
            <a:fld id="{19B37440-EFAD-4B96-8EED-55F3F6FDF617}" type="slidenum">
              <a:rPr lang="en-US" altLang="en-US"/>
              <a:pPr/>
              <a:t>‹#›</a:t>
            </a:fld>
            <a:endParaRPr lang="en-US" altLang="en-US"/>
          </a:p>
        </p:txBody>
      </p:sp>
    </p:spTree>
    <p:extLst>
      <p:ext uri="{BB962C8B-B14F-4D97-AF65-F5344CB8AC3E}">
        <p14:creationId xmlns:p14="http://schemas.microsoft.com/office/powerpoint/2010/main" val="3128172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1235C-0B52-493D-803A-37358AA58A0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685FCEC-40E4-4365-BF65-11CEB5A611D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05BDE0D-BC38-4D6E-94DA-D52D8096D89B}"/>
              </a:ext>
            </a:extLst>
          </p:cNvPr>
          <p:cNvSpPr>
            <a:spLocks noGrp="1"/>
          </p:cNvSpPr>
          <p:nvPr>
            <p:ph type="sldNum" sz="quarter" idx="12"/>
          </p:nvPr>
        </p:nvSpPr>
        <p:spPr/>
        <p:txBody>
          <a:bodyPr/>
          <a:lstStyle>
            <a:lvl1pPr>
              <a:defRPr/>
            </a:lvl1pPr>
          </a:lstStyle>
          <a:p>
            <a:fld id="{1B5669D4-1DB0-4EDE-B26C-0B510E81180B}" type="slidenum">
              <a:rPr lang="en-US" altLang="en-US"/>
              <a:pPr/>
              <a:t>‹#›</a:t>
            </a:fld>
            <a:endParaRPr lang="en-US" altLang="en-US"/>
          </a:p>
        </p:txBody>
      </p:sp>
    </p:spTree>
    <p:extLst>
      <p:ext uri="{BB962C8B-B14F-4D97-AF65-F5344CB8AC3E}">
        <p14:creationId xmlns:p14="http://schemas.microsoft.com/office/powerpoint/2010/main" val="268047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30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F58A-4E0A-48C8-A60B-CD9510691D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DBA4F7-CACD-4529-B7D0-5E0F88CBF3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8C7965-8E38-4EBA-93D2-001ABD49DB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1CD04-012A-498D-8544-F1FDF2D919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57B6CF8-68A0-4F74-A82F-4BF1F262F29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4F79D9B-88D5-4D18-BB51-4AEDFAE1EAEB}"/>
              </a:ext>
            </a:extLst>
          </p:cNvPr>
          <p:cNvSpPr>
            <a:spLocks noGrp="1"/>
          </p:cNvSpPr>
          <p:nvPr>
            <p:ph type="sldNum" sz="quarter" idx="12"/>
          </p:nvPr>
        </p:nvSpPr>
        <p:spPr/>
        <p:txBody>
          <a:bodyPr/>
          <a:lstStyle>
            <a:lvl1pPr>
              <a:defRPr/>
            </a:lvl1pPr>
          </a:lstStyle>
          <a:p>
            <a:fld id="{9B0161FF-006A-4E1D-91E2-68083E154C70}" type="slidenum">
              <a:rPr lang="en-US" altLang="en-US"/>
              <a:pPr/>
              <a:t>‹#›</a:t>
            </a:fld>
            <a:endParaRPr lang="en-US" altLang="en-US"/>
          </a:p>
        </p:txBody>
      </p:sp>
    </p:spTree>
    <p:extLst>
      <p:ext uri="{BB962C8B-B14F-4D97-AF65-F5344CB8AC3E}">
        <p14:creationId xmlns:p14="http://schemas.microsoft.com/office/powerpoint/2010/main" val="1995008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0C1D-EB61-4369-9FA7-88C89906AB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B082A6-EF9E-4125-953D-AF6DB760C7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81C9A2-FECF-4DF6-B5B6-EF59BEF75A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2C594-A757-409F-B161-310CEFA3E66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A18DA7-FC5B-4AF0-91F1-62B60C55697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9094E16-D4A2-4D32-9ECE-B163DEB5BB7C}"/>
              </a:ext>
            </a:extLst>
          </p:cNvPr>
          <p:cNvSpPr>
            <a:spLocks noGrp="1"/>
          </p:cNvSpPr>
          <p:nvPr>
            <p:ph type="sldNum" sz="quarter" idx="12"/>
          </p:nvPr>
        </p:nvSpPr>
        <p:spPr/>
        <p:txBody>
          <a:bodyPr/>
          <a:lstStyle>
            <a:lvl1pPr>
              <a:defRPr/>
            </a:lvl1pPr>
          </a:lstStyle>
          <a:p>
            <a:fld id="{EE843C51-611D-4457-A326-C595B2A0368A}" type="slidenum">
              <a:rPr lang="en-US" altLang="en-US"/>
              <a:pPr/>
              <a:t>‹#›</a:t>
            </a:fld>
            <a:endParaRPr lang="en-US" altLang="en-US"/>
          </a:p>
        </p:txBody>
      </p:sp>
    </p:spTree>
    <p:extLst>
      <p:ext uri="{BB962C8B-B14F-4D97-AF65-F5344CB8AC3E}">
        <p14:creationId xmlns:p14="http://schemas.microsoft.com/office/powerpoint/2010/main" val="1116066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7CD9-6BAF-4DED-AA6A-B4F423405A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5A3264-7D5C-4A06-A160-E1748EA32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D9A96-D994-47AB-9045-287B4263C1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30FD97-B7A7-4B94-A81B-FF8768CD83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17453B-FB05-409D-8397-4C84F39C6C88}"/>
              </a:ext>
            </a:extLst>
          </p:cNvPr>
          <p:cNvSpPr>
            <a:spLocks noGrp="1"/>
          </p:cNvSpPr>
          <p:nvPr>
            <p:ph type="sldNum" sz="quarter" idx="12"/>
          </p:nvPr>
        </p:nvSpPr>
        <p:spPr/>
        <p:txBody>
          <a:bodyPr/>
          <a:lstStyle>
            <a:lvl1pPr>
              <a:defRPr/>
            </a:lvl1pPr>
          </a:lstStyle>
          <a:p>
            <a:fld id="{8F43168A-9250-43D8-8AA2-D26FBE5A44C7}" type="slidenum">
              <a:rPr lang="en-US" altLang="en-US"/>
              <a:pPr/>
              <a:t>‹#›</a:t>
            </a:fld>
            <a:endParaRPr lang="en-US" altLang="en-US"/>
          </a:p>
        </p:txBody>
      </p:sp>
    </p:spTree>
    <p:extLst>
      <p:ext uri="{BB962C8B-B14F-4D97-AF65-F5344CB8AC3E}">
        <p14:creationId xmlns:p14="http://schemas.microsoft.com/office/powerpoint/2010/main" val="2086448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4867E0-FF0D-40D4-9CEA-BC3519011B8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37B2C1-DCE7-4416-9E7F-BB55E9CA80B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B92F3-80D8-41C3-89AB-D9D4663042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03118E2-B250-4CFD-BE8B-EC54FB4501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1A27818-F22B-4753-9255-97FD958E4869}"/>
              </a:ext>
            </a:extLst>
          </p:cNvPr>
          <p:cNvSpPr>
            <a:spLocks noGrp="1"/>
          </p:cNvSpPr>
          <p:nvPr>
            <p:ph type="sldNum" sz="quarter" idx="12"/>
          </p:nvPr>
        </p:nvSpPr>
        <p:spPr/>
        <p:txBody>
          <a:bodyPr/>
          <a:lstStyle>
            <a:lvl1pPr>
              <a:defRPr/>
            </a:lvl1pPr>
          </a:lstStyle>
          <a:p>
            <a:fld id="{97FFA661-08D5-475C-8A88-9CC98AA00623}" type="slidenum">
              <a:rPr lang="en-US" altLang="en-US"/>
              <a:pPr/>
              <a:t>‹#›</a:t>
            </a:fld>
            <a:endParaRPr lang="en-US" altLang="en-US"/>
          </a:p>
        </p:txBody>
      </p:sp>
    </p:spTree>
    <p:extLst>
      <p:ext uri="{BB962C8B-B14F-4D97-AF65-F5344CB8AC3E}">
        <p14:creationId xmlns:p14="http://schemas.microsoft.com/office/powerpoint/2010/main" val="368397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458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1/23/2022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838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1/23/2022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68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1/23/2022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401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0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224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1/23/2022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765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1/23/2022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30740031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51" name="Rectangle 7">
            <a:extLst>
              <a:ext uri="{FF2B5EF4-FFF2-40B4-BE49-F238E27FC236}">
                <a16:creationId xmlns:a16="http://schemas.microsoft.com/office/drawing/2014/main" id="{663CF382-9891-4166-86B1-CDA4A4708245}"/>
              </a:ext>
            </a:extLst>
          </p:cNvPr>
          <p:cNvSpPr>
            <a:spLocks noChangeArrowheads="1"/>
          </p:cNvSpPr>
          <p:nvPr/>
        </p:nvSpPr>
        <p:spPr bwMode="auto">
          <a:xfrm>
            <a:off x="0" y="0"/>
            <a:ext cx="9144000" cy="6858000"/>
          </a:xfrm>
          <a:prstGeom prst="rect">
            <a:avLst/>
          </a:prstGeom>
          <a:solidFill>
            <a:srgbClr val="969696">
              <a:alpha val="7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6" name="Rectangle 2">
            <a:extLst>
              <a:ext uri="{FF2B5EF4-FFF2-40B4-BE49-F238E27FC236}">
                <a16:creationId xmlns:a16="http://schemas.microsoft.com/office/drawing/2014/main" id="{5FE9E9F8-9DD6-489C-B0C6-E54E0B7A2B16}"/>
              </a:ext>
            </a:extLst>
          </p:cNvPr>
          <p:cNvSpPr>
            <a:spLocks noGrp="1" noChangeArrowheads="1"/>
          </p:cNvSpPr>
          <p:nvPr>
            <p:ph type="title"/>
          </p:nvPr>
        </p:nvSpPr>
        <p:spPr bwMode="auto">
          <a:xfrm>
            <a:off x="457200" y="274638"/>
            <a:ext cx="8229600" cy="1143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1747" name="Rectangle 3">
            <a:extLst>
              <a:ext uri="{FF2B5EF4-FFF2-40B4-BE49-F238E27FC236}">
                <a16:creationId xmlns:a16="http://schemas.microsoft.com/office/drawing/2014/main" id="{68947886-BA50-4B86-8DCC-23C274B48F4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48" name="Rectangle 4">
            <a:extLst>
              <a:ext uri="{FF2B5EF4-FFF2-40B4-BE49-F238E27FC236}">
                <a16:creationId xmlns:a16="http://schemas.microsoft.com/office/drawing/2014/main" id="{5AC181E4-E854-477C-A78D-BB6C5F8B3D6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1749" name="Rectangle 5">
            <a:extLst>
              <a:ext uri="{FF2B5EF4-FFF2-40B4-BE49-F238E27FC236}">
                <a16:creationId xmlns:a16="http://schemas.microsoft.com/office/drawing/2014/main" id="{C8197755-4164-47BB-B407-C97F0C6DE8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1750" name="Rectangle 6">
            <a:extLst>
              <a:ext uri="{FF2B5EF4-FFF2-40B4-BE49-F238E27FC236}">
                <a16:creationId xmlns:a16="http://schemas.microsoft.com/office/drawing/2014/main" id="{E1DDDA8C-8CAA-42EB-904D-6CA470874F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C64AEC-5092-47BD-8B8D-E7906B22B2C3}" type="slidenum">
              <a:rPr lang="en-US" altLang="en-US"/>
              <a:pPr/>
              <a:t>‹#›</a:t>
            </a:fld>
            <a:endParaRPr lang="en-US" altLang="en-US"/>
          </a:p>
        </p:txBody>
      </p:sp>
    </p:spTree>
    <p:extLst>
      <p:ext uri="{BB962C8B-B14F-4D97-AF65-F5344CB8AC3E}">
        <p14:creationId xmlns:p14="http://schemas.microsoft.com/office/powerpoint/2010/main" val="10884327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algn="l" rtl="0" fontAlgn="base">
        <a:spcBef>
          <a:spcPct val="20000"/>
        </a:spcBef>
        <a:spcAft>
          <a:spcPct val="0"/>
        </a:spcAft>
        <a:defRPr sz="3200" b="1" kern="1200">
          <a:solidFill>
            <a:srgbClr val="0000FF"/>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hyperlink" Target="http://www.purifiedbyfaith.com/1John/1John.htm" TargetMode="External"/><Relationship Id="rId5" Type="http://schemas.openxmlformats.org/officeDocument/2006/relationships/hyperlink" Target="https://revelationillustrated.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hyperlink" Target="https://imgur.com/gallery/kOGmSB0"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4.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5.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6.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38.xml"/><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7.xml"/><Relationship Id="rId1" Type="http://schemas.openxmlformats.org/officeDocument/2006/relationships/themeOverride" Target="../theme/themeOverride39.xml"/><Relationship Id="rId4" Type="http://schemas.openxmlformats.org/officeDocument/2006/relationships/hyperlink" Target="https://www.weareteachers.com/moving-beyond-classroom-discussion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4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https://revelationillustrated.com/</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1349694"/>
          </a:xfrm>
        </p:spPr>
        <p:txBody>
          <a:bodyPr vert="horz" lIns="91440" tIns="45720" rIns="91440" bIns="45720" rtlCol="0" anchor="ctr">
            <a:normAutofit/>
          </a:bodyPr>
          <a:lstStyle/>
          <a:p>
            <a:pPr>
              <a:lnSpc>
                <a:spcPct val="90000"/>
              </a:lnSpc>
            </a:pPr>
            <a:r>
              <a:rPr lang="en-US" sz="8000" b="1" dirty="0">
                <a:ln w="6600">
                  <a:solidFill>
                    <a:schemeClr val="accent2"/>
                  </a:solidFill>
                  <a:prstDash val="solid"/>
                </a:ln>
                <a:solidFill>
                  <a:schemeClr val="bg1"/>
                </a:solidFill>
                <a:effectLst>
                  <a:glow rad="228600">
                    <a:schemeClr val="accent4">
                      <a:satMod val="175000"/>
                      <a:alpha val="40000"/>
                    </a:schemeClr>
                  </a:glow>
                  <a:innerShdw blurRad="63500" dist="50800" dir="18900000">
                    <a:prstClr val="black">
                      <a:alpha val="50000"/>
                    </a:prstClr>
                  </a:innerShdw>
                </a:effectLst>
                <a:latin typeface="+mn-lt"/>
              </a:rPr>
              <a:t>The Book of 1 John</a:t>
            </a:r>
          </a:p>
        </p:txBody>
      </p:sp>
      <p:sp>
        <p:nvSpPr>
          <p:cNvPr id="5" name="TextBox 4">
            <a:extLst>
              <a:ext uri="{FF2B5EF4-FFF2-40B4-BE49-F238E27FC236}">
                <a16:creationId xmlns:a16="http://schemas.microsoft.com/office/drawing/2014/main" id="{21A3371E-1D9E-4745-93E9-3397D1219C39}"/>
              </a:ext>
            </a:extLst>
          </p:cNvPr>
          <p:cNvSpPr txBox="1"/>
          <p:nvPr/>
        </p:nvSpPr>
        <p:spPr>
          <a:xfrm>
            <a:off x="4149941" y="6211669"/>
            <a:ext cx="499405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63500" dist="63500" dir="2700000" algn="tl" rotWithShape="0">
                    <a:prstClr val="white">
                      <a:alpha val="40000"/>
                    </a:prstClr>
                  </a:outerShdw>
                </a:effectLst>
                <a:uLnTx/>
                <a:uFillTx/>
                <a:latin typeface="Calibri"/>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6"/>
              </a:rPr>
              <a:t>http://www.purifiedbyfaith.com/1John/1John.htm</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4156951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1"/>
            <a:ext cx="9144000" cy="2578372"/>
          </a:xfrm>
        </p:spPr>
        <p:txBody>
          <a:bodyPr/>
          <a:lstStyle/>
          <a:p>
            <a:r>
              <a:rPr lang="en-US" altLang="en-US" b="1" dirty="0"/>
              <a:t>1 John 3:12-15</a:t>
            </a:r>
            <a:br>
              <a:rPr lang="en-US" altLang="en-US" sz="8000" b="1" dirty="0">
                <a:latin typeface="Calibri" panose="020F0502020204030204" pitchFamily="34" charset="0"/>
                <a:cs typeface="Calibri" panose="020F0502020204030204" pitchFamily="34" charset="0"/>
              </a:rPr>
            </a:br>
            <a:r>
              <a:rPr lang="en-US" altLang="en-US" sz="4000" dirty="0"/>
              <a:t>Cain as the Model of Murder and Hate - Whose Example is Followed by the World</a:t>
            </a:r>
            <a:endParaRPr lang="en-US" altLang="en-US" sz="80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15994" y="2853085"/>
            <a:ext cx="8213902" cy="3836161"/>
          </a:xfrm>
        </p:spPr>
        <p:txBody>
          <a:bodyPr>
            <a:normAutofit fontScale="92500" lnSpcReduction="20000"/>
          </a:bodyPr>
          <a:lstStyle/>
          <a:p>
            <a:pPr algn="l" rtl="0"/>
            <a:r>
              <a:rPr lang="en-US" i="1" baseline="30000" dirty="0">
                <a:latin typeface="Cambria" panose="02040503050406030204" pitchFamily="18" charset="0"/>
                <a:ea typeface="Cambria" panose="02040503050406030204" pitchFamily="18" charset="0"/>
              </a:rPr>
              <a:t>12</a:t>
            </a:r>
            <a:r>
              <a:rPr lang="en-US" i="1" dirty="0">
                <a:solidFill>
                  <a:srgbClr val="0000FF"/>
                </a:solidFill>
                <a:latin typeface="Cambria" panose="02040503050406030204" pitchFamily="18" charset="0"/>
                <a:ea typeface="Cambria" panose="02040503050406030204" pitchFamily="18" charset="0"/>
              </a:rPr>
              <a:t> We should not be like Cain, who was of the evil one and murdered his brother. And why did he murder him? Because his own deeds were evil and his brother's righteous. </a:t>
            </a:r>
            <a:r>
              <a:rPr lang="en-US" i="1" baseline="30000" dirty="0">
                <a:latin typeface="Cambria" panose="02040503050406030204" pitchFamily="18" charset="0"/>
                <a:ea typeface="Cambria" panose="02040503050406030204" pitchFamily="18" charset="0"/>
              </a:rPr>
              <a:t>13</a:t>
            </a:r>
            <a:r>
              <a:rPr lang="en-US" i="1" dirty="0">
                <a:solidFill>
                  <a:srgbClr val="0000FF"/>
                </a:solidFill>
                <a:latin typeface="Cambria" panose="02040503050406030204" pitchFamily="18" charset="0"/>
                <a:ea typeface="Cambria" panose="02040503050406030204" pitchFamily="18" charset="0"/>
              </a:rPr>
              <a:t> Do not be surprised, brothers, that the world hates you. </a:t>
            </a:r>
            <a:r>
              <a:rPr lang="en-US" i="1" baseline="30000" dirty="0">
                <a:latin typeface="Cambria" panose="02040503050406030204" pitchFamily="18" charset="0"/>
                <a:ea typeface="Cambria" panose="02040503050406030204" pitchFamily="18" charset="0"/>
              </a:rPr>
              <a:t>14</a:t>
            </a:r>
            <a:r>
              <a:rPr lang="en-US" i="1" dirty="0">
                <a:solidFill>
                  <a:srgbClr val="0000FF"/>
                </a:solidFill>
                <a:latin typeface="Cambria" panose="02040503050406030204" pitchFamily="18" charset="0"/>
                <a:ea typeface="Cambria" panose="02040503050406030204" pitchFamily="18" charset="0"/>
              </a:rPr>
              <a:t> We know that we have passed out of death into life, because we love the brothers. Whoever does not love abides in death. </a:t>
            </a:r>
            <a:r>
              <a:rPr lang="en-US" i="1" baseline="30000" dirty="0">
                <a:latin typeface="Cambria" panose="02040503050406030204" pitchFamily="18" charset="0"/>
                <a:ea typeface="Cambria" panose="02040503050406030204" pitchFamily="18" charset="0"/>
              </a:rPr>
              <a:t>15</a:t>
            </a:r>
            <a:r>
              <a:rPr lang="en-US" i="1" dirty="0">
                <a:solidFill>
                  <a:srgbClr val="0000FF"/>
                </a:solidFill>
                <a:latin typeface="Cambria" panose="02040503050406030204" pitchFamily="18" charset="0"/>
                <a:ea typeface="Cambria" panose="02040503050406030204" pitchFamily="18" charset="0"/>
              </a:rPr>
              <a:t> Everyone who hates his brother is a murderer, and you know that no murderer has eternal life abiding in him. </a:t>
            </a:r>
          </a:p>
        </p:txBody>
      </p:sp>
    </p:spTree>
    <p:extLst>
      <p:ext uri="{BB962C8B-B14F-4D97-AF65-F5344CB8AC3E}">
        <p14:creationId xmlns:p14="http://schemas.microsoft.com/office/powerpoint/2010/main" val="29498142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A6B6E-4985-421F-87E4-C2C4966C4069}"/>
              </a:ext>
            </a:extLst>
          </p:cNvPr>
          <p:cNvSpPr>
            <a:spLocks noGrp="1"/>
          </p:cNvSpPr>
          <p:nvPr>
            <p:ph type="ctrTitle"/>
          </p:nvPr>
        </p:nvSpPr>
        <p:spPr>
          <a:xfrm>
            <a:off x="168753" y="0"/>
            <a:ext cx="8881060" cy="4878108"/>
          </a:xfrm>
        </p:spPr>
        <p:txBody>
          <a:bodyPr anchor="ctr">
            <a:normAutofit fontScale="90000"/>
          </a:bodyPr>
          <a:lstStyle/>
          <a:p>
            <a:r>
              <a:rPr kumimoji="0" lang="en-US" altLang="en-US" sz="89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1 John 3:12-15</a:t>
            </a:r>
            <a:br>
              <a:rPr kumimoji="0" lang="en-US" altLang="en-US" sz="54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br>
            <a:r>
              <a:rPr kumimoji="0" lang="en-US" altLang="en-US" sz="6700" b="1" i="0"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Cain as the Model of Murder and Hate – Whose Example is Followed by the World</a:t>
            </a:r>
            <a:endParaRPr lang="en-US" sz="6000" b="1" dirty="0">
              <a:effectLst>
                <a:outerShdw blurRad="63500" dist="38100" dir="2700000" algn="tl">
                  <a:schemeClr val="tx1"/>
                </a:outerShdw>
              </a:effectLst>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F3AF1306-11ED-4358-B720-7D917F082B6E}"/>
              </a:ext>
            </a:extLst>
          </p:cNvPr>
          <p:cNvSpPr>
            <a:spLocks noGrp="1"/>
          </p:cNvSpPr>
          <p:nvPr>
            <p:ph type="subTitle" idx="1"/>
          </p:nvPr>
        </p:nvSpPr>
        <p:spPr>
          <a:xfrm>
            <a:off x="463087" y="5345118"/>
            <a:ext cx="8217826" cy="952991"/>
          </a:xfrm>
        </p:spPr>
        <p:txBody>
          <a:bodyPr anchor="ctr">
            <a:noAutofit/>
          </a:bodyPr>
          <a:lstStyle/>
          <a:p>
            <a:r>
              <a:rPr kumimoji="0" lang="en-US" altLang="en-US" sz="9600" b="1" i="0" u="none" strike="noStrike" kern="1200" cap="none" spc="0" normalizeH="0" baseline="30000" noProof="0" dirty="0">
                <a:ln>
                  <a:noFill/>
                </a:ln>
                <a:solidFill>
                  <a:srgbClr val="FFFFFF"/>
                </a:solidFill>
                <a:effectLst>
                  <a:outerShdw blurRad="63500" dist="38100" dir="2700000" algn="tl">
                    <a:srgbClr val="000000"/>
                  </a:outerShdw>
                </a:effectLst>
                <a:uLnTx/>
                <a:uFillTx/>
                <a:latin typeface="+mj-lt"/>
              </a:rPr>
              <a:t>High Level Overview</a:t>
            </a:r>
            <a:endParaRPr lang="en-US" sz="6000" dirty="0">
              <a:effectLst>
                <a:outerShdw blurRad="63500" dist="38100" dir="2700000" algn="tl">
                  <a:srgbClr val="000000"/>
                </a:outerShdw>
              </a:effectLst>
              <a:latin typeface="+mj-lt"/>
            </a:endParaRPr>
          </a:p>
        </p:txBody>
      </p:sp>
      <p:sp>
        <p:nvSpPr>
          <p:cNvPr id="7" name="TextBox 6">
            <a:extLst>
              <a:ext uri="{FF2B5EF4-FFF2-40B4-BE49-F238E27FC236}">
                <a16:creationId xmlns:a16="http://schemas.microsoft.com/office/drawing/2014/main" id="{CA7AEBE2-5D87-403E-ADB4-476CA43675AE}"/>
              </a:ext>
            </a:extLst>
          </p:cNvPr>
          <p:cNvSpPr txBox="1"/>
          <p:nvPr/>
        </p:nvSpPr>
        <p:spPr>
          <a:xfrm>
            <a:off x="0" y="6488668"/>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glow rad="63500">
                    <a:srgbClr val="9BBB59">
                      <a:satMod val="175000"/>
                      <a:alpha val="40000"/>
                    </a:srgbClr>
                  </a:glow>
                  <a:outerShdw dist="50800" dir="5400000" algn="ctr" rotWithShape="0">
                    <a:prstClr val="black"/>
                  </a:outerShdw>
                </a:effectLst>
                <a:uLnTx/>
                <a:uFillTx/>
                <a:latin typeface="Calibri"/>
                <a:ea typeface="+mn-ea"/>
                <a:cs typeface="+mn-cs"/>
                <a:hlinkClick r:id="rId3">
                  <a:extLst>
                    <a:ext uri="{A12FA001-AC4F-418D-AE19-62706E023703}">
                      <ahyp:hlinkClr xmlns:ahyp="http://schemas.microsoft.com/office/drawing/2018/hyperlinkcolor" val="tx"/>
                    </a:ext>
                  </a:extLst>
                </a:hlinkClick>
              </a:rPr>
              <a:t>https://imgur.com/gallery/kOGmSB0</a:t>
            </a:r>
            <a:r>
              <a:rPr kumimoji="0" lang="en-US" sz="2000" b="0" i="0" u="none" strike="noStrike" kern="1200" cap="none" spc="0" normalizeH="0" baseline="0" noProof="0" dirty="0">
                <a:ln>
                  <a:noFill/>
                </a:ln>
                <a:solidFill>
                  <a:prstClr val="black"/>
                </a:solidFill>
                <a:effectLst>
                  <a:glow rad="63500">
                    <a:srgbClr val="9BBB59">
                      <a:satMod val="175000"/>
                      <a:alpha val="40000"/>
                    </a:srgbClr>
                  </a:glow>
                  <a:outerShdw dist="50800" dir="5400000" algn="ctr" rotWithShape="0">
                    <a:prstClr val="black"/>
                  </a:outerShdw>
                </a:effectLst>
                <a:uLnTx/>
                <a:uFillTx/>
                <a:latin typeface="Calibri"/>
                <a:ea typeface="+mn-ea"/>
                <a:cs typeface="+mn-cs"/>
              </a:rPr>
              <a:t> </a:t>
            </a:r>
          </a:p>
        </p:txBody>
      </p:sp>
    </p:spTree>
    <p:extLst>
      <p:ext uri="{BB962C8B-B14F-4D97-AF65-F5344CB8AC3E}">
        <p14:creationId xmlns:p14="http://schemas.microsoft.com/office/powerpoint/2010/main" val="37973362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464563"/>
            <a:ext cx="8213902" cy="4393436"/>
          </a:xfrm>
        </p:spPr>
        <p:txBody>
          <a:bodyPr>
            <a:normAutofit fontScale="92500" lnSpcReduction="20000"/>
          </a:bodyPr>
          <a:lstStyle/>
          <a:p>
            <a:pPr algn="l"/>
            <a:r>
              <a:rPr lang="en-US" sz="3200" b="1" i="1" baseline="30000" dirty="0">
                <a:solidFill>
                  <a:schemeClr val="tx1"/>
                </a:solidFill>
                <a:latin typeface="Cambria" panose="02040503050406030204" pitchFamily="18" charset="0"/>
                <a:ea typeface="Cambria" panose="02040503050406030204" pitchFamily="18" charset="0"/>
              </a:rPr>
              <a:t>12</a:t>
            </a:r>
            <a:r>
              <a:rPr lang="en-US" sz="32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32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We should not be like Cain, who was of the evil one and murdered his brother. And why did he murder him? Because his own deeds were evil and his brother's righteous. </a:t>
            </a:r>
            <a:r>
              <a:rPr lang="en-US" sz="3200" b="1" i="1" baseline="30000" dirty="0">
                <a:solidFill>
                  <a:schemeClr val="tx1"/>
                </a:solidFill>
                <a:latin typeface="Cambria" panose="02040503050406030204" pitchFamily="18" charset="0"/>
                <a:ea typeface="Cambria" panose="02040503050406030204" pitchFamily="18" charset="0"/>
              </a:rPr>
              <a:t>13</a:t>
            </a:r>
            <a:r>
              <a:rPr lang="en-US" sz="32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Do not be surprised, brothers, that the world hates you. </a:t>
            </a:r>
            <a:r>
              <a:rPr lang="en-US" sz="3200" b="1" i="1" baseline="30000" dirty="0">
                <a:solidFill>
                  <a:schemeClr val="tx1"/>
                </a:solidFill>
                <a:latin typeface="Cambria" panose="02040503050406030204" pitchFamily="18" charset="0"/>
                <a:ea typeface="Cambria" panose="02040503050406030204" pitchFamily="18" charset="0"/>
              </a:rPr>
              <a:t>14</a:t>
            </a:r>
            <a:r>
              <a:rPr lang="en-US" sz="32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We know that we have passed out of death into life, because we love the brothers. Whoever does not love abides in death. </a:t>
            </a:r>
            <a:r>
              <a:rPr lang="en-US" sz="3200" b="1" i="1" baseline="30000" dirty="0">
                <a:solidFill>
                  <a:schemeClr val="tx1"/>
                </a:solidFill>
                <a:latin typeface="Cambria" panose="02040503050406030204" pitchFamily="18" charset="0"/>
                <a:ea typeface="Cambria" panose="02040503050406030204" pitchFamily="18" charset="0"/>
              </a:rPr>
              <a:t>15</a:t>
            </a:r>
            <a:r>
              <a:rPr lang="en-US" sz="32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Everyone who hates his brother is a murderer, and you know that no murderer has eternal life abiding in him</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3:12-15)</a:t>
            </a:r>
          </a:p>
          <a:p>
            <a:pPr algn="l"/>
            <a:endPar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619411" y="2"/>
            <a:ext cx="8213902" cy="1769932"/>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R="0" lvl="0" algn="l" defTabSz="914400" rtl="0" eaLnBrk="1" fontAlgn="auto" latinLnBrk="0" hangingPunct="1">
              <a:spcBef>
                <a:spcPts val="0"/>
              </a:spcBef>
              <a:spcAft>
                <a:spcPts val="0"/>
              </a:spcAft>
              <a:buClrTx/>
              <a:buSzTx/>
              <a:tabLst/>
              <a:defRPr/>
            </a:pPr>
            <a:r>
              <a:rPr lang="en-US" altLang="en-US" sz="3200" dirty="0">
                <a:solidFill>
                  <a:schemeClr val="tx1"/>
                </a:solidFill>
              </a:rPr>
              <a:t>Having exhorted his readers to mutual love, John, by way of contrast, gives </a:t>
            </a:r>
            <a:r>
              <a:rPr lang="en-US" altLang="en-US" sz="3200" b="1" i="1" dirty="0">
                <a:solidFill>
                  <a:schemeClr val="tx1"/>
                </a:solidFill>
              </a:rPr>
              <a:t>two negative examples</a:t>
            </a:r>
            <a:r>
              <a:rPr lang="en-US" altLang="en-US" sz="3200" dirty="0">
                <a:solidFill>
                  <a:schemeClr val="tx1"/>
                </a:solidFill>
              </a:rPr>
              <a:t>:</a:t>
            </a:r>
          </a:p>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lang="en-US" altLang="en-US" sz="3200" dirty="0">
                <a:solidFill>
                  <a:schemeClr val="tx1"/>
                </a:solidFill>
              </a:rPr>
              <a:t>Cain</a:t>
            </a:r>
          </a:p>
        </p:txBody>
      </p:sp>
    </p:spTree>
    <p:extLst>
      <p:ext uri="{BB962C8B-B14F-4D97-AF65-F5344CB8AC3E}">
        <p14:creationId xmlns:p14="http://schemas.microsoft.com/office/powerpoint/2010/main" val="20735977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468488"/>
            <a:ext cx="8213902" cy="4389512"/>
          </a:xfrm>
        </p:spPr>
        <p:txBody>
          <a:bodyPr>
            <a:normAutofit fontScale="92500" lnSpcReduction="20000"/>
          </a:bodyPr>
          <a:lstStyle/>
          <a:p>
            <a:pPr algn="l"/>
            <a:r>
              <a:rPr lang="en-US" sz="3200" b="1" i="1" baseline="30000" dirty="0">
                <a:solidFill>
                  <a:schemeClr val="tx1"/>
                </a:solidFill>
                <a:latin typeface="Cambria" panose="02040503050406030204" pitchFamily="18" charset="0"/>
                <a:ea typeface="Cambria" panose="02040503050406030204" pitchFamily="18" charset="0"/>
              </a:rPr>
              <a:t>12</a:t>
            </a:r>
            <a:r>
              <a:rPr lang="en-US" sz="32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We should not be like Cain, who was of the evil one and murdered his brother. And why did he murder him? Because his own deeds were evil and his brother's righteous. </a:t>
            </a:r>
            <a:r>
              <a:rPr lang="en-US" sz="3200" b="1" i="1" baseline="30000" dirty="0">
                <a:solidFill>
                  <a:schemeClr val="tx1"/>
                </a:solidFill>
                <a:latin typeface="Cambria" panose="02040503050406030204" pitchFamily="18" charset="0"/>
                <a:ea typeface="Cambria" panose="02040503050406030204" pitchFamily="18" charset="0"/>
              </a:rPr>
              <a:t>13</a:t>
            </a:r>
            <a:r>
              <a:rPr lang="en-US" sz="32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32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Do not be surprised, brothers, that the world hates you. </a:t>
            </a:r>
            <a:r>
              <a:rPr lang="en-US" sz="3200" b="1" i="1" baseline="30000" dirty="0">
                <a:solidFill>
                  <a:schemeClr val="tx1"/>
                </a:solidFill>
                <a:latin typeface="Cambria" panose="02040503050406030204" pitchFamily="18" charset="0"/>
                <a:ea typeface="Cambria" panose="02040503050406030204" pitchFamily="18" charset="0"/>
              </a:rPr>
              <a:t>14</a:t>
            </a:r>
            <a:r>
              <a:rPr lang="en-US" sz="32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We know that we have passed out of death into life, because we love the brothers. Whoever does not love abides in death. </a:t>
            </a:r>
            <a:r>
              <a:rPr lang="en-US" sz="3200" b="1" i="1" baseline="30000" dirty="0">
                <a:solidFill>
                  <a:schemeClr val="tx1"/>
                </a:solidFill>
                <a:latin typeface="Cambria" panose="02040503050406030204" pitchFamily="18" charset="0"/>
                <a:ea typeface="Cambria" panose="02040503050406030204" pitchFamily="18" charset="0"/>
              </a:rPr>
              <a:t>15</a:t>
            </a:r>
            <a:r>
              <a:rPr lang="en-US" sz="32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Everyone who hates his brother is a murderer, and you know that no murderer has eternal life abiding in him</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3:12-15)</a:t>
            </a: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619411" y="1"/>
            <a:ext cx="8213902" cy="2189850"/>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R="0" lvl="0" algn="l" defTabSz="914400" rtl="0" eaLnBrk="1" fontAlgn="auto" latinLnBrk="0" hangingPunct="1">
              <a:spcBef>
                <a:spcPts val="0"/>
              </a:spcBef>
              <a:spcAft>
                <a:spcPts val="0"/>
              </a:spcAft>
              <a:buClrTx/>
              <a:buSzTx/>
              <a:tabLst/>
              <a:defRPr/>
            </a:pPr>
            <a:r>
              <a:rPr lang="en-US" altLang="en-US" sz="3200" dirty="0">
                <a:solidFill>
                  <a:schemeClr val="tx1"/>
                </a:solidFill>
              </a:rPr>
              <a:t>Having exhorted his readers to mutual love, John, by way of contrast, gives </a:t>
            </a:r>
            <a:r>
              <a:rPr lang="en-US" altLang="en-US" sz="3200" b="1" i="1" dirty="0">
                <a:solidFill>
                  <a:schemeClr val="tx1"/>
                </a:solidFill>
              </a:rPr>
              <a:t>two negative examples</a:t>
            </a:r>
            <a:r>
              <a:rPr lang="en-US" altLang="en-US" sz="3200" dirty="0">
                <a:solidFill>
                  <a:schemeClr val="tx1"/>
                </a:solidFill>
              </a:rPr>
              <a:t>:</a:t>
            </a:r>
          </a:p>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lang="en-US" altLang="en-US" sz="3200" dirty="0">
                <a:solidFill>
                  <a:schemeClr val="tx1"/>
                </a:solidFill>
              </a:rPr>
              <a:t>Cain</a:t>
            </a:r>
          </a:p>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lang="en-US" altLang="en-US" sz="3200" dirty="0">
                <a:solidFill>
                  <a:schemeClr val="tx1"/>
                </a:solidFill>
              </a:rPr>
              <a:t>The World</a:t>
            </a:r>
            <a:endParaRPr kumimoji="0" lang="en-US" altLang="en-US" sz="26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29155752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842050"/>
            <a:ext cx="8213902" cy="3015950"/>
          </a:xfrm>
        </p:spPr>
        <p:txBody>
          <a:bodyPr>
            <a:normAutofit fontScale="77500" lnSpcReduction="20000"/>
          </a:bodyPr>
          <a:lstStyle/>
          <a:p>
            <a:pPr algn="l"/>
            <a:r>
              <a:rPr lang="en-US" sz="3200" b="1" i="1" baseline="30000" dirty="0">
                <a:solidFill>
                  <a:schemeClr val="tx1"/>
                </a:solidFill>
                <a:latin typeface="Cambria" panose="02040503050406030204" pitchFamily="18" charset="0"/>
                <a:ea typeface="Cambria" panose="02040503050406030204" pitchFamily="18" charset="0"/>
              </a:rPr>
              <a:t>12</a:t>
            </a:r>
            <a:r>
              <a:rPr lang="en-US" sz="32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We should not be like Cain, who was of the evil one and murdered his brother. And why did he murder him? Because his own deeds were evil and his brother's righteous. </a:t>
            </a:r>
            <a:r>
              <a:rPr lang="en-US" sz="3200" b="1" i="1" baseline="30000" dirty="0">
                <a:solidFill>
                  <a:schemeClr val="tx1"/>
                </a:solidFill>
                <a:latin typeface="Cambria" panose="02040503050406030204" pitchFamily="18" charset="0"/>
                <a:ea typeface="Cambria" panose="02040503050406030204" pitchFamily="18" charset="0"/>
              </a:rPr>
              <a:t>13</a:t>
            </a:r>
            <a:r>
              <a:rPr lang="en-US" sz="32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Do not be surprised, brothers, that the world hates you.</a:t>
            </a:r>
            <a:r>
              <a:rPr lang="en-US" sz="32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3200" b="1" i="1" baseline="30000" dirty="0">
                <a:solidFill>
                  <a:schemeClr val="tx1"/>
                </a:solidFill>
                <a:latin typeface="Cambria" panose="02040503050406030204" pitchFamily="18" charset="0"/>
                <a:ea typeface="Cambria" panose="02040503050406030204" pitchFamily="18" charset="0"/>
              </a:rPr>
              <a:t>14</a:t>
            </a:r>
            <a:r>
              <a:rPr lang="en-US" sz="32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32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We know that we have passed out of death into life, because we love the brothers.</a:t>
            </a:r>
            <a:r>
              <a:rPr lang="en-US" sz="32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Whoever does not love abides in death. </a:t>
            </a:r>
            <a:r>
              <a:rPr lang="en-US" sz="3200" b="1" i="1" baseline="30000" dirty="0">
                <a:solidFill>
                  <a:schemeClr val="tx1"/>
                </a:solidFill>
                <a:latin typeface="Cambria" panose="02040503050406030204" pitchFamily="18" charset="0"/>
                <a:ea typeface="Cambria" panose="02040503050406030204" pitchFamily="18" charset="0"/>
              </a:rPr>
              <a:t>15</a:t>
            </a:r>
            <a:r>
              <a:rPr lang="en-US" sz="32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Everyone who hates his brother is a murderer, and you know that no murderer has eternal life abiding in him</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3:12-15)</a:t>
            </a: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619411" y="1"/>
            <a:ext cx="8213902" cy="1730687"/>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R="0" lvl="0" algn="l" defTabSz="914400" rtl="0" eaLnBrk="1" fontAlgn="auto" latinLnBrk="0" hangingPunct="1">
              <a:lnSpc>
                <a:spcPct val="120000"/>
              </a:lnSpc>
              <a:spcBef>
                <a:spcPts val="0"/>
              </a:spcBef>
              <a:spcAft>
                <a:spcPts val="0"/>
              </a:spcAft>
              <a:buClrTx/>
              <a:buSzTx/>
              <a:tabLst/>
              <a:defRPr/>
            </a:pPr>
            <a:r>
              <a:rPr lang="en-US" altLang="en-US" sz="4000" b="1" dirty="0">
                <a:solidFill>
                  <a:schemeClr val="tx1"/>
                </a:solidFill>
              </a:rPr>
              <a:t>John then gives the love test –</a:t>
            </a:r>
            <a:r>
              <a:rPr lang="en-US" altLang="en-US" sz="4000" dirty="0">
                <a:solidFill>
                  <a:schemeClr val="tx1"/>
                </a:solidFill>
              </a:rPr>
              <a:t> </a:t>
            </a:r>
          </a:p>
          <a:p>
            <a:pPr marL="571500" marR="0" lvl="0" indent="-5715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altLang="en-US" sz="3700" b="1" i="1">
                <a:solidFill>
                  <a:schemeClr val="tx1"/>
                </a:solidFill>
              </a:rPr>
              <a:t>First</a:t>
            </a:r>
            <a:r>
              <a:rPr lang="en-US" altLang="en-US" sz="3700">
                <a:solidFill>
                  <a:schemeClr val="tx1"/>
                </a:solidFill>
              </a:rPr>
              <a:t> with </a:t>
            </a:r>
            <a:r>
              <a:rPr lang="en-US" altLang="en-US" sz="3700" b="1" i="1">
                <a:solidFill>
                  <a:schemeClr val="tx1"/>
                </a:solidFill>
              </a:rPr>
              <a:t>Positive</a:t>
            </a:r>
            <a:r>
              <a:rPr lang="en-US" altLang="en-US" sz="3700">
                <a:solidFill>
                  <a:schemeClr val="tx1"/>
                </a:solidFill>
              </a:rPr>
              <a:t> </a:t>
            </a:r>
            <a:r>
              <a:rPr lang="en-US" altLang="en-US" sz="3700" dirty="0">
                <a:solidFill>
                  <a:schemeClr val="tx1"/>
                </a:solidFill>
              </a:rPr>
              <a:t>Results:</a:t>
            </a:r>
          </a:p>
          <a:p>
            <a:pPr marL="1028700" lvl="1" indent="-571500" algn="l">
              <a:lnSpc>
                <a:spcPct val="120000"/>
              </a:lnSpc>
              <a:spcBef>
                <a:spcPts val="0"/>
              </a:spcBef>
              <a:buFont typeface="Arial" panose="020B0604020202020204" pitchFamily="34" charset="0"/>
              <a:buChar char="•"/>
            </a:pPr>
            <a:r>
              <a:rPr lang="en-US" altLang="en-US" sz="3700" dirty="0">
                <a:solidFill>
                  <a:schemeClr val="tx1"/>
                </a:solidFill>
              </a:rPr>
              <a:t>The </a:t>
            </a:r>
            <a:r>
              <a:rPr lang="en-US" altLang="en-US" sz="3700" b="1" i="1" dirty="0">
                <a:solidFill>
                  <a:schemeClr val="tx1"/>
                </a:solidFill>
              </a:rPr>
              <a:t>Conclusion</a:t>
            </a:r>
            <a:r>
              <a:rPr lang="en-US" altLang="en-US" sz="3700" dirty="0">
                <a:solidFill>
                  <a:schemeClr val="tx1"/>
                </a:solidFill>
              </a:rPr>
              <a:t>: We have passed from death to life</a:t>
            </a:r>
          </a:p>
          <a:p>
            <a:pPr marL="1028700" lvl="1" indent="-571500" algn="l">
              <a:lnSpc>
                <a:spcPct val="120000"/>
              </a:lnSpc>
              <a:spcBef>
                <a:spcPts val="0"/>
              </a:spcBef>
              <a:buFont typeface="Arial" panose="020B0604020202020204" pitchFamily="34" charset="0"/>
              <a:buChar char="•"/>
            </a:pPr>
            <a:r>
              <a:rPr lang="en-US" altLang="en-US" sz="3700" dirty="0">
                <a:solidFill>
                  <a:schemeClr val="tx1"/>
                </a:solidFill>
              </a:rPr>
              <a:t>The </a:t>
            </a:r>
            <a:r>
              <a:rPr lang="en-US" altLang="en-US" sz="3700" b="1" i="1" dirty="0">
                <a:solidFill>
                  <a:schemeClr val="tx1"/>
                </a:solidFill>
              </a:rPr>
              <a:t>Criterion</a:t>
            </a:r>
            <a:r>
              <a:rPr lang="en-US" altLang="en-US" sz="3700" dirty="0">
                <a:solidFill>
                  <a:schemeClr val="tx1"/>
                </a:solidFill>
              </a:rPr>
              <a:t>: We love the brothers</a:t>
            </a:r>
          </a:p>
        </p:txBody>
      </p:sp>
    </p:spTree>
    <p:extLst>
      <p:ext uri="{BB962C8B-B14F-4D97-AF65-F5344CB8AC3E}">
        <p14:creationId xmlns:p14="http://schemas.microsoft.com/office/powerpoint/2010/main" val="13436955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830277"/>
            <a:ext cx="8213902" cy="3027724"/>
          </a:xfrm>
        </p:spPr>
        <p:txBody>
          <a:bodyPr>
            <a:normAutofit fontScale="77500" lnSpcReduction="20000"/>
          </a:bodyPr>
          <a:lstStyle/>
          <a:p>
            <a:pPr algn="l"/>
            <a:r>
              <a:rPr lang="en-US" sz="3200" b="1" i="1" baseline="30000" dirty="0">
                <a:solidFill>
                  <a:schemeClr val="tx1"/>
                </a:solidFill>
                <a:latin typeface="Cambria" panose="02040503050406030204" pitchFamily="18" charset="0"/>
                <a:ea typeface="Cambria" panose="02040503050406030204" pitchFamily="18" charset="0"/>
              </a:rPr>
              <a:t>12</a:t>
            </a:r>
            <a:r>
              <a:rPr lang="en-US" sz="32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We should not be like Cain, who was of the evil one and murdered his brother. And why did he murder him? Because his own deeds were evil and his brother's righteous. </a:t>
            </a:r>
            <a:r>
              <a:rPr lang="en-US" sz="3200" b="1" i="1" baseline="30000" dirty="0">
                <a:solidFill>
                  <a:schemeClr val="tx1"/>
                </a:solidFill>
                <a:latin typeface="Cambria" panose="02040503050406030204" pitchFamily="18" charset="0"/>
                <a:ea typeface="Cambria" panose="02040503050406030204" pitchFamily="18" charset="0"/>
              </a:rPr>
              <a:t>13</a:t>
            </a:r>
            <a:r>
              <a:rPr lang="en-US" sz="32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Do not be surprised, brothers, that the world hates you.</a:t>
            </a:r>
            <a:r>
              <a:rPr lang="en-US" sz="32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3200" b="1" i="1" baseline="30000" dirty="0">
                <a:solidFill>
                  <a:schemeClr val="tx1"/>
                </a:solidFill>
                <a:latin typeface="Cambria" panose="02040503050406030204" pitchFamily="18" charset="0"/>
                <a:ea typeface="Cambria" panose="02040503050406030204" pitchFamily="18" charset="0"/>
              </a:rPr>
              <a:t>14</a:t>
            </a:r>
            <a:r>
              <a:rPr lang="en-US" sz="32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We know that we have passed out of death into life, because we love the brothers. </a:t>
            </a:r>
            <a:r>
              <a:rPr lang="en-US"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Whoever does not love abides in death.</a:t>
            </a:r>
            <a:r>
              <a:rPr lang="en-US" sz="32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3200" b="1" i="1" baseline="30000" dirty="0">
                <a:solidFill>
                  <a:schemeClr val="tx1"/>
                </a:solidFill>
                <a:latin typeface="Cambria" panose="02040503050406030204" pitchFamily="18" charset="0"/>
                <a:ea typeface="Cambria" panose="02040503050406030204" pitchFamily="18" charset="0"/>
              </a:rPr>
              <a:t>15</a:t>
            </a:r>
            <a:r>
              <a:rPr lang="en-US" sz="32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32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Everyone who hates his brother is a murderer, and you know that no murderer has eternal life abiding in him</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3:12-15)</a:t>
            </a: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619411" y="-1"/>
            <a:ext cx="8213902" cy="370077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en-US" sz="4000" b="1" i="0" u="none" strike="noStrike" kern="1200" cap="none" spc="0" normalizeH="0" baseline="0" noProof="0" dirty="0">
                <a:ln>
                  <a:noFill/>
                </a:ln>
                <a:solidFill>
                  <a:prstClr val="black"/>
                </a:solidFill>
                <a:effectLst/>
                <a:uLnTx/>
                <a:uFillTx/>
                <a:latin typeface="Calibri"/>
                <a:ea typeface="+mn-ea"/>
                <a:cs typeface="+mn-cs"/>
              </a:rPr>
              <a:t>John then gives the love test –</a:t>
            </a:r>
            <a:r>
              <a:rPr kumimoji="0" lang="en-US" altLang="en-US" sz="4000" b="0" i="0" u="none" strike="noStrike" kern="1200" cap="none" spc="0" normalizeH="0" baseline="0" noProof="0" dirty="0">
                <a:ln>
                  <a:noFill/>
                </a:ln>
                <a:solidFill>
                  <a:prstClr val="black"/>
                </a:solidFill>
                <a:effectLst/>
                <a:uLnTx/>
                <a:uFillTx/>
                <a:latin typeface="Calibri"/>
                <a:ea typeface="+mn-ea"/>
                <a:cs typeface="+mn-cs"/>
              </a:rPr>
              <a:t> </a:t>
            </a:r>
          </a:p>
          <a:p>
            <a:pPr marL="571500" marR="0" lvl="0" indent="-5715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en-US" sz="3700" b="1" i="1" u="none" strike="noStrike" kern="1200" cap="none" spc="0" normalizeH="0" baseline="0" noProof="0" dirty="0">
                <a:ln>
                  <a:noFill/>
                </a:ln>
                <a:solidFill>
                  <a:prstClr val="black"/>
                </a:solidFill>
                <a:effectLst/>
                <a:uLnTx/>
                <a:uFillTx/>
                <a:latin typeface="Calibri"/>
                <a:ea typeface="+mn-ea"/>
                <a:cs typeface="+mn-cs"/>
              </a:rPr>
              <a:t>First</a:t>
            </a:r>
            <a:r>
              <a:rPr kumimoji="0" lang="en-US" altLang="en-US" sz="3700" b="0" i="0" u="none" strike="noStrike" kern="1200" cap="none" spc="0" normalizeH="0" baseline="0" noProof="0" dirty="0">
                <a:ln>
                  <a:noFill/>
                </a:ln>
                <a:solidFill>
                  <a:prstClr val="black"/>
                </a:solidFill>
                <a:effectLst/>
                <a:uLnTx/>
                <a:uFillTx/>
                <a:latin typeface="Calibri"/>
                <a:ea typeface="+mn-ea"/>
                <a:cs typeface="+mn-cs"/>
              </a:rPr>
              <a:t> with </a:t>
            </a:r>
            <a:r>
              <a:rPr kumimoji="0" lang="en-US" altLang="en-US" sz="3700" b="1" i="1" u="none" strike="noStrike" kern="1200" cap="none" spc="0" normalizeH="0" baseline="0" noProof="0" dirty="0">
                <a:ln>
                  <a:noFill/>
                </a:ln>
                <a:solidFill>
                  <a:prstClr val="black"/>
                </a:solidFill>
                <a:effectLst/>
                <a:uLnTx/>
                <a:uFillTx/>
                <a:latin typeface="Calibri"/>
                <a:ea typeface="+mn-ea"/>
                <a:cs typeface="+mn-cs"/>
              </a:rPr>
              <a:t>Positive</a:t>
            </a:r>
            <a:r>
              <a:rPr kumimoji="0" lang="en-US" altLang="en-US" sz="3700" b="0" i="0" u="none" strike="noStrike" kern="1200" cap="none" spc="0" normalizeH="0" baseline="0" noProof="0" dirty="0">
                <a:ln>
                  <a:noFill/>
                </a:ln>
                <a:solidFill>
                  <a:prstClr val="black"/>
                </a:solidFill>
                <a:effectLst/>
                <a:uLnTx/>
                <a:uFillTx/>
                <a:latin typeface="Calibri"/>
                <a:ea typeface="+mn-ea"/>
                <a:cs typeface="+mn-cs"/>
              </a:rPr>
              <a:t> Results:</a:t>
            </a:r>
          </a:p>
          <a:p>
            <a:pPr marL="1028700" marR="0" lvl="1" indent="-5715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en-US" sz="3700" b="0" i="0" u="none" strike="noStrike" kern="1200" cap="none" spc="0" normalizeH="0" baseline="0" noProof="0" dirty="0">
                <a:ln>
                  <a:noFill/>
                </a:ln>
                <a:solidFill>
                  <a:prstClr val="black"/>
                </a:solidFill>
                <a:effectLst/>
                <a:uLnTx/>
                <a:uFillTx/>
                <a:latin typeface="Calibri"/>
                <a:ea typeface="+mn-ea"/>
                <a:cs typeface="+mn-cs"/>
              </a:rPr>
              <a:t>The </a:t>
            </a:r>
            <a:r>
              <a:rPr kumimoji="0" lang="en-US" altLang="en-US" sz="3700" b="1" i="1" u="none" strike="noStrike" kern="1200" cap="none" spc="0" normalizeH="0" baseline="0" noProof="0" dirty="0">
                <a:ln>
                  <a:noFill/>
                </a:ln>
                <a:solidFill>
                  <a:prstClr val="black"/>
                </a:solidFill>
                <a:effectLst/>
                <a:uLnTx/>
                <a:uFillTx/>
                <a:latin typeface="Calibri"/>
                <a:ea typeface="+mn-ea"/>
                <a:cs typeface="+mn-cs"/>
              </a:rPr>
              <a:t>Conclusion</a:t>
            </a:r>
            <a:r>
              <a:rPr kumimoji="0" lang="en-US" altLang="en-US" sz="3700" b="0" i="0" u="none" strike="noStrike" kern="1200" cap="none" spc="0" normalizeH="0" baseline="0" noProof="0" dirty="0">
                <a:ln>
                  <a:noFill/>
                </a:ln>
                <a:solidFill>
                  <a:prstClr val="black"/>
                </a:solidFill>
                <a:effectLst/>
                <a:uLnTx/>
                <a:uFillTx/>
                <a:latin typeface="Calibri"/>
                <a:ea typeface="+mn-ea"/>
                <a:cs typeface="+mn-cs"/>
              </a:rPr>
              <a:t>: We have passed from death to life</a:t>
            </a:r>
          </a:p>
          <a:p>
            <a:pPr marL="1028700" marR="0" lvl="1" indent="-5715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en-US" sz="3700" b="0" i="0" u="none" strike="noStrike" kern="1200" cap="none" spc="0" normalizeH="0" baseline="0" noProof="0" dirty="0">
                <a:ln>
                  <a:noFill/>
                </a:ln>
                <a:solidFill>
                  <a:prstClr val="black"/>
                </a:solidFill>
                <a:effectLst/>
                <a:uLnTx/>
                <a:uFillTx/>
                <a:latin typeface="Calibri"/>
                <a:ea typeface="+mn-ea"/>
                <a:cs typeface="+mn-cs"/>
              </a:rPr>
              <a:t>The </a:t>
            </a:r>
            <a:r>
              <a:rPr kumimoji="0" lang="en-US" altLang="en-US" sz="3700" b="1" i="1" u="none" strike="noStrike" kern="1200" cap="none" spc="0" normalizeH="0" baseline="0" noProof="0" dirty="0">
                <a:ln>
                  <a:noFill/>
                </a:ln>
                <a:solidFill>
                  <a:prstClr val="black"/>
                </a:solidFill>
                <a:effectLst/>
                <a:uLnTx/>
                <a:uFillTx/>
                <a:latin typeface="Calibri"/>
                <a:ea typeface="+mn-ea"/>
                <a:cs typeface="+mn-cs"/>
              </a:rPr>
              <a:t>Criterion</a:t>
            </a:r>
            <a:r>
              <a:rPr kumimoji="0" lang="en-US" altLang="en-US" sz="3700" b="0" i="0" u="none" strike="noStrike" kern="1200" cap="none" spc="0" normalizeH="0" baseline="0" noProof="0" dirty="0">
                <a:ln>
                  <a:noFill/>
                </a:ln>
                <a:solidFill>
                  <a:prstClr val="black"/>
                </a:solidFill>
                <a:effectLst/>
                <a:uLnTx/>
                <a:uFillTx/>
                <a:latin typeface="Calibri"/>
                <a:ea typeface="+mn-ea"/>
                <a:cs typeface="+mn-cs"/>
              </a:rPr>
              <a:t>: We love the brothers</a:t>
            </a:r>
          </a:p>
          <a:p>
            <a:pPr marL="571500" marR="0" lvl="0" indent="-5715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en-US" sz="3700" b="1" i="1" u="none" strike="noStrike" kern="1200" cap="none" spc="0" normalizeH="0" baseline="0" noProof="0" dirty="0">
                <a:ln>
                  <a:noFill/>
                </a:ln>
                <a:solidFill>
                  <a:prstClr val="black"/>
                </a:solidFill>
                <a:effectLst/>
                <a:uLnTx/>
                <a:uFillTx/>
                <a:latin typeface="Calibri"/>
                <a:ea typeface="+mn-ea"/>
                <a:cs typeface="+mn-cs"/>
              </a:rPr>
              <a:t>Then</a:t>
            </a:r>
            <a:r>
              <a:rPr kumimoji="0" lang="en-US" altLang="en-US" sz="3700" b="0" i="0" u="none" strike="noStrike" kern="1200" cap="none" spc="0" normalizeH="0" baseline="0" noProof="0" dirty="0">
                <a:ln>
                  <a:noFill/>
                </a:ln>
                <a:solidFill>
                  <a:prstClr val="black"/>
                </a:solidFill>
                <a:effectLst/>
                <a:uLnTx/>
                <a:uFillTx/>
                <a:latin typeface="Calibri"/>
                <a:ea typeface="+mn-ea"/>
                <a:cs typeface="+mn-cs"/>
              </a:rPr>
              <a:t> with </a:t>
            </a:r>
            <a:r>
              <a:rPr kumimoji="0" lang="en-US" altLang="en-US" sz="3700" b="1" i="1" u="none" strike="noStrike" kern="1200" cap="none" spc="0" normalizeH="0" baseline="0" noProof="0" dirty="0">
                <a:ln>
                  <a:noFill/>
                </a:ln>
                <a:solidFill>
                  <a:prstClr val="black"/>
                </a:solidFill>
                <a:effectLst/>
                <a:uLnTx/>
                <a:uFillTx/>
                <a:latin typeface="Calibri"/>
                <a:ea typeface="+mn-ea"/>
                <a:cs typeface="+mn-cs"/>
              </a:rPr>
              <a:t>Negative</a:t>
            </a:r>
            <a:r>
              <a:rPr kumimoji="0" lang="en-US" altLang="en-US" sz="3700" b="0" i="0" u="none" strike="noStrike" kern="1200" cap="none" spc="0" normalizeH="0" baseline="0" noProof="0" dirty="0">
                <a:ln>
                  <a:noFill/>
                </a:ln>
                <a:solidFill>
                  <a:prstClr val="black"/>
                </a:solidFill>
                <a:effectLst/>
                <a:uLnTx/>
                <a:uFillTx/>
                <a:latin typeface="Calibri"/>
                <a:ea typeface="+mn-ea"/>
                <a:cs typeface="+mn-cs"/>
              </a:rPr>
              <a:t> Results:</a:t>
            </a:r>
          </a:p>
          <a:p>
            <a:pPr marL="1028700" marR="0" lvl="1" indent="-5715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en-US" sz="3700" b="0" i="0" u="none" strike="noStrike" kern="1200" cap="none" spc="0" normalizeH="0" baseline="0" noProof="0" dirty="0">
                <a:ln>
                  <a:noFill/>
                </a:ln>
                <a:solidFill>
                  <a:prstClr val="black"/>
                </a:solidFill>
                <a:effectLst/>
                <a:uLnTx/>
                <a:uFillTx/>
                <a:latin typeface="Calibri"/>
                <a:ea typeface="+mn-ea"/>
                <a:cs typeface="+mn-cs"/>
              </a:rPr>
              <a:t>The </a:t>
            </a:r>
            <a:r>
              <a:rPr kumimoji="0" lang="en-US" altLang="en-US" sz="3700" b="1" i="1" u="none" strike="noStrike" kern="1200" cap="none" spc="0" normalizeH="0" baseline="0" noProof="0" dirty="0">
                <a:ln>
                  <a:noFill/>
                </a:ln>
                <a:solidFill>
                  <a:prstClr val="black"/>
                </a:solidFill>
                <a:effectLst/>
                <a:uLnTx/>
                <a:uFillTx/>
                <a:latin typeface="Calibri"/>
                <a:ea typeface="+mn-ea"/>
                <a:cs typeface="+mn-cs"/>
              </a:rPr>
              <a:t>Criterion</a:t>
            </a:r>
            <a:r>
              <a:rPr kumimoji="0" lang="en-US" altLang="en-US" sz="3700" b="0" i="0" u="none" strike="noStrike" kern="1200" cap="none" spc="0" normalizeH="0" baseline="0" noProof="0" dirty="0">
                <a:ln>
                  <a:noFill/>
                </a:ln>
                <a:solidFill>
                  <a:prstClr val="black"/>
                </a:solidFill>
                <a:effectLst/>
                <a:uLnTx/>
                <a:uFillTx/>
                <a:latin typeface="Calibri"/>
                <a:ea typeface="+mn-ea"/>
                <a:cs typeface="+mn-cs"/>
              </a:rPr>
              <a:t>: He does </a:t>
            </a:r>
            <a:r>
              <a:rPr kumimoji="0" lang="en-US" altLang="en-US" sz="3700" b="1" i="1" u="none" strike="noStrike" kern="1200" cap="none" spc="0" normalizeH="0" baseline="0" noProof="0" dirty="0">
                <a:ln>
                  <a:noFill/>
                </a:ln>
                <a:solidFill>
                  <a:prstClr val="black"/>
                </a:solidFill>
                <a:effectLst/>
                <a:uLnTx/>
                <a:uFillTx/>
                <a:latin typeface="Calibri"/>
                <a:ea typeface="+mn-ea"/>
                <a:cs typeface="+mn-cs"/>
              </a:rPr>
              <a:t>not</a:t>
            </a:r>
            <a:r>
              <a:rPr kumimoji="0" lang="en-US" altLang="en-US" sz="3700" b="0" i="0" u="none" strike="noStrike" kern="1200" cap="none" spc="0" normalizeH="0" baseline="0" noProof="0" dirty="0">
                <a:ln>
                  <a:noFill/>
                </a:ln>
                <a:solidFill>
                  <a:prstClr val="black"/>
                </a:solidFill>
                <a:effectLst/>
                <a:uLnTx/>
                <a:uFillTx/>
                <a:latin typeface="Calibri"/>
                <a:ea typeface="+mn-ea"/>
                <a:cs typeface="+mn-cs"/>
              </a:rPr>
              <a:t> love</a:t>
            </a:r>
          </a:p>
          <a:p>
            <a:pPr marL="1028700" marR="0" lvl="1" indent="-5715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en-US" sz="3700" b="0" i="0" u="none" strike="noStrike" kern="1200" cap="none" spc="0" normalizeH="0" baseline="0" noProof="0" dirty="0">
                <a:ln>
                  <a:noFill/>
                </a:ln>
                <a:solidFill>
                  <a:prstClr val="black"/>
                </a:solidFill>
                <a:effectLst/>
                <a:uLnTx/>
                <a:uFillTx/>
                <a:latin typeface="Calibri"/>
                <a:ea typeface="+mn-ea"/>
                <a:cs typeface="+mn-cs"/>
              </a:rPr>
              <a:t>The </a:t>
            </a:r>
            <a:r>
              <a:rPr kumimoji="0" lang="en-US" altLang="en-US" sz="3700" b="1" i="1" u="none" strike="noStrike" kern="1200" cap="none" spc="0" normalizeH="0" baseline="0" noProof="0" dirty="0">
                <a:ln>
                  <a:noFill/>
                </a:ln>
                <a:solidFill>
                  <a:prstClr val="black"/>
                </a:solidFill>
                <a:effectLst/>
                <a:uLnTx/>
                <a:uFillTx/>
                <a:latin typeface="Calibri"/>
                <a:ea typeface="+mn-ea"/>
                <a:cs typeface="+mn-cs"/>
              </a:rPr>
              <a:t>Conclusion</a:t>
            </a:r>
            <a:r>
              <a:rPr kumimoji="0" lang="en-US" altLang="en-US" sz="3700" b="0" i="0" u="none" strike="noStrike" kern="1200" cap="none" spc="0" normalizeH="0" baseline="0" noProof="0" dirty="0">
                <a:ln>
                  <a:noFill/>
                </a:ln>
                <a:solidFill>
                  <a:prstClr val="black"/>
                </a:solidFill>
                <a:effectLst/>
                <a:uLnTx/>
                <a:uFillTx/>
                <a:latin typeface="Calibri"/>
                <a:ea typeface="+mn-ea"/>
                <a:cs typeface="+mn-cs"/>
              </a:rPr>
              <a:t>: He remains dead</a:t>
            </a:r>
          </a:p>
          <a:p>
            <a:pPr marL="1028700" marR="0" lvl="1" indent="-5715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en-US" sz="3700" b="0" i="0" u="none" strike="noStrike" kern="1200" cap="none" spc="0" normalizeH="0" baseline="0" noProof="0" dirty="0">
                <a:ln>
                  <a:noFill/>
                </a:ln>
                <a:solidFill>
                  <a:prstClr val="black"/>
                </a:solidFill>
                <a:effectLst/>
                <a:uLnTx/>
                <a:uFillTx/>
                <a:latin typeface="Calibri"/>
                <a:ea typeface="+mn-ea"/>
                <a:cs typeface="+mn-cs"/>
              </a:rPr>
              <a:t>The </a:t>
            </a:r>
            <a:r>
              <a:rPr kumimoji="0" lang="en-US" altLang="en-US" sz="3700" b="1" i="1" u="none" strike="noStrike" kern="1200" cap="none" spc="0" normalizeH="0" baseline="0" noProof="0" dirty="0">
                <a:ln>
                  <a:noFill/>
                </a:ln>
                <a:solidFill>
                  <a:prstClr val="black"/>
                </a:solidFill>
                <a:effectLst/>
                <a:uLnTx/>
                <a:uFillTx/>
                <a:latin typeface="Calibri"/>
                <a:ea typeface="+mn-ea"/>
                <a:cs typeface="+mn-cs"/>
              </a:rPr>
              <a:t>Explanation</a:t>
            </a:r>
            <a:r>
              <a:rPr kumimoji="0" lang="en-US" altLang="en-US" sz="3700" b="0" i="0" u="none" strike="noStrike" kern="1200" cap="none" spc="0" normalizeH="0" baseline="0" noProof="0" dirty="0">
                <a:ln>
                  <a:noFill/>
                </a:ln>
                <a:solidFill>
                  <a:prstClr val="black"/>
                </a:solidFill>
                <a:effectLst/>
                <a:uLnTx/>
                <a:uFillTx/>
                <a:latin typeface="Calibri"/>
                <a:ea typeface="+mn-ea"/>
                <a:cs typeface="+mn-cs"/>
              </a:rPr>
              <a:t>: To hate is murder, and no murderer has eternal life</a:t>
            </a:r>
          </a:p>
        </p:txBody>
      </p:sp>
    </p:spTree>
    <p:extLst>
      <p:ext uri="{BB962C8B-B14F-4D97-AF65-F5344CB8AC3E}">
        <p14:creationId xmlns:p14="http://schemas.microsoft.com/office/powerpoint/2010/main" val="34822514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185926"/>
            <a:ext cx="8213902" cy="4672073"/>
          </a:xfrm>
        </p:spPr>
        <p:txBody>
          <a:bodyPr>
            <a:normAutofit/>
          </a:bodyPr>
          <a:lstStyle/>
          <a:p>
            <a:pPr algn="l" rtl="0"/>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We should not be like Cain</a:t>
            </a:r>
            <a:r>
              <a:rPr lang="en-US" sz="2800" i="1" dirty="0">
                <a:solidFill>
                  <a:srgbClr val="0000FF"/>
                </a:solidFill>
                <a:latin typeface="Cambria" panose="02040503050406030204" pitchFamily="18" charset="0"/>
                <a:ea typeface="Cambria" panose="02040503050406030204" pitchFamily="18" charset="0"/>
              </a:rPr>
              <a:t>, who was of the evil one and murdered his brother. And why did he murder him? Because his own deeds were evil and his brother's righteous. </a:t>
            </a:r>
            <a:r>
              <a:rPr lang="en-US" sz="2800" i="1" baseline="30000" dirty="0">
                <a:latin typeface="Cambria" panose="02040503050406030204" pitchFamily="18" charset="0"/>
                <a:ea typeface="Cambria" panose="02040503050406030204" pitchFamily="18" charset="0"/>
              </a:rPr>
              <a:t>13</a:t>
            </a:r>
            <a:r>
              <a:rPr lang="en-US" sz="2800" i="1" dirty="0">
                <a:solidFill>
                  <a:srgbClr val="0000FF"/>
                </a:solidFill>
                <a:latin typeface="Cambria" panose="02040503050406030204" pitchFamily="18" charset="0"/>
                <a:ea typeface="Cambria" panose="02040503050406030204" pitchFamily="18" charset="0"/>
              </a:rPr>
              <a:t> Do not be surprised, brothers, that the world hates you. </a:t>
            </a:r>
            <a:r>
              <a:rPr lang="en-US" sz="2800" i="1" baseline="30000" dirty="0">
                <a:latin typeface="Cambria" panose="02040503050406030204" pitchFamily="18" charset="0"/>
                <a:ea typeface="Cambria" panose="02040503050406030204" pitchFamily="18" charset="0"/>
              </a:rPr>
              <a:t>14</a:t>
            </a:r>
            <a:r>
              <a:rPr lang="en-US" sz="2800" i="1" dirty="0">
                <a:solidFill>
                  <a:srgbClr val="0000FF"/>
                </a:solidFill>
                <a:latin typeface="Cambria" panose="02040503050406030204" pitchFamily="18" charset="0"/>
                <a:ea typeface="Cambria" panose="02040503050406030204" pitchFamily="18" charset="0"/>
              </a:rPr>
              <a:t> We know that we have passed out of death into life, because we love the brothers. Whoever does not love abides in death. </a:t>
            </a:r>
            <a:r>
              <a:rPr lang="en-US" sz="2800" i="1" baseline="30000" dirty="0">
                <a:latin typeface="Cambria" panose="02040503050406030204" pitchFamily="18" charset="0"/>
                <a:ea typeface="Cambria" panose="02040503050406030204" pitchFamily="18" charset="0"/>
              </a:rPr>
              <a:t>15</a:t>
            </a:r>
            <a:r>
              <a:rPr lang="en-US" sz="2800" i="1" dirty="0">
                <a:solidFill>
                  <a:srgbClr val="0000FF"/>
                </a:solidFill>
                <a:latin typeface="Cambria" panose="02040503050406030204" pitchFamily="18" charset="0"/>
                <a:ea typeface="Cambria" panose="02040503050406030204" pitchFamily="18" charset="0"/>
              </a:rPr>
              <a:t> Everyone who hates his brother is a murderer, and you know that no murderer has eternal life abiding in him. </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3:12-15</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021098"/>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dirty="0"/>
              <a:t>In verse 12, John begins by exhorting his readers </a:t>
            </a:r>
            <a:r>
              <a:rPr lang="en-US" altLang="en-US" sz="2800" b="1" i="1" dirty="0"/>
              <a:t>not</a:t>
            </a:r>
            <a:r>
              <a:rPr lang="en-US" altLang="en-US" sz="2800" dirty="0"/>
              <a:t> to be like Cain. It’s interesting to note that Cain is the </a:t>
            </a:r>
            <a:r>
              <a:rPr lang="en-US" altLang="en-US" sz="2800" b="1" i="1" dirty="0"/>
              <a:t>only</a:t>
            </a:r>
            <a:r>
              <a:rPr lang="en-US" altLang="en-US" sz="2800" dirty="0"/>
              <a:t> Old Testament character </a:t>
            </a:r>
            <a:r>
              <a:rPr lang="en-US" altLang="en-US" sz="2800" b="1" i="1" dirty="0"/>
              <a:t>explicitly</a:t>
            </a:r>
            <a:r>
              <a:rPr lang="en-US" altLang="en-US" sz="2800" dirty="0"/>
              <a:t> mentioned in this letter.</a:t>
            </a:r>
            <a:endParaRPr kumimoji="0" lang="en-US" alt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990458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503808"/>
            <a:ext cx="8213902" cy="4354191"/>
          </a:xfrm>
        </p:spPr>
        <p:txBody>
          <a:bodyPr>
            <a:normAutofit lnSpcReduction="10000"/>
          </a:bodyPr>
          <a:lstStyle/>
          <a:p>
            <a:pPr algn="l" rtl="0"/>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We should not be like </a:t>
            </a:r>
            <a:r>
              <a:rPr lang="en-US" sz="2800" i="1" dirty="0">
                <a:solidFill>
                  <a:srgbClr val="FF0000"/>
                </a:solidFill>
                <a:latin typeface="Cambria" panose="02040503050406030204" pitchFamily="18" charset="0"/>
                <a:ea typeface="Cambria" panose="02040503050406030204" pitchFamily="18" charset="0"/>
              </a:rPr>
              <a:t>Cain, who was of the evil one and murdered his brother.</a:t>
            </a:r>
            <a:r>
              <a:rPr lang="en-US" sz="2800" i="1" dirty="0">
                <a:solidFill>
                  <a:srgbClr val="0000FF"/>
                </a:solidFill>
                <a:latin typeface="Cambria" panose="02040503050406030204" pitchFamily="18" charset="0"/>
                <a:ea typeface="Cambria" panose="02040503050406030204" pitchFamily="18" charset="0"/>
              </a:rPr>
              <a:t> And why did he murder him? Because his own deeds were evil and his brother's righteous. </a:t>
            </a:r>
            <a:r>
              <a:rPr lang="en-US" sz="2800" i="1" baseline="30000" dirty="0">
                <a:latin typeface="Cambria" panose="02040503050406030204" pitchFamily="18" charset="0"/>
                <a:ea typeface="Cambria" panose="02040503050406030204" pitchFamily="18" charset="0"/>
              </a:rPr>
              <a:t>13</a:t>
            </a:r>
            <a:r>
              <a:rPr lang="en-US" sz="2800" i="1" dirty="0">
                <a:solidFill>
                  <a:srgbClr val="0000FF"/>
                </a:solidFill>
                <a:latin typeface="Cambria" panose="02040503050406030204" pitchFamily="18" charset="0"/>
                <a:ea typeface="Cambria" panose="02040503050406030204" pitchFamily="18" charset="0"/>
              </a:rPr>
              <a:t> Do not be surprised, brothers, that the world hates you. </a:t>
            </a:r>
            <a:r>
              <a:rPr lang="en-US" sz="2800" i="1" baseline="30000" dirty="0">
                <a:latin typeface="Cambria" panose="02040503050406030204" pitchFamily="18" charset="0"/>
                <a:ea typeface="Cambria" panose="02040503050406030204" pitchFamily="18" charset="0"/>
              </a:rPr>
              <a:t>14</a:t>
            </a:r>
            <a:r>
              <a:rPr lang="en-US" sz="2800" i="1" dirty="0">
                <a:solidFill>
                  <a:srgbClr val="0000FF"/>
                </a:solidFill>
                <a:latin typeface="Cambria" panose="02040503050406030204" pitchFamily="18" charset="0"/>
                <a:ea typeface="Cambria" panose="02040503050406030204" pitchFamily="18" charset="0"/>
              </a:rPr>
              <a:t> We know that we have passed out of death into life, because we love the brothers. Whoever does not love abides in death. </a:t>
            </a:r>
            <a:r>
              <a:rPr lang="en-US" sz="2800" i="1" baseline="30000" dirty="0">
                <a:latin typeface="Cambria" panose="02040503050406030204" pitchFamily="18" charset="0"/>
                <a:ea typeface="Cambria" panose="02040503050406030204" pitchFamily="18" charset="0"/>
              </a:rPr>
              <a:t>15</a:t>
            </a:r>
            <a:r>
              <a:rPr lang="en-US" sz="2800" i="1" dirty="0">
                <a:solidFill>
                  <a:srgbClr val="0000FF"/>
                </a:solidFill>
                <a:latin typeface="Cambria" panose="02040503050406030204" pitchFamily="18" charset="0"/>
                <a:ea typeface="Cambria" panose="02040503050406030204" pitchFamily="18" charset="0"/>
              </a:rPr>
              <a:t> Everyone who hates his brother is a murderer, and you know that no murderer has eternal life abiding in him. </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3:12-15</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393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defTabSz="914400">
              <a:spcBef>
                <a:spcPts val="0"/>
              </a:spcBef>
              <a:buFont typeface="Arial" panose="020B0604020202020204" pitchFamily="34" charset="0"/>
              <a:buChar char="•"/>
              <a:defRPr/>
            </a:pPr>
            <a:r>
              <a:rPr lang="en-US" altLang="en-US" sz="2800" i="1" dirty="0">
                <a:effectLst>
                  <a:outerShdw dist="25400" dir="2700000" algn="tl" rotWithShape="0">
                    <a:schemeClr val="bg1"/>
                  </a:outerShdw>
                </a:effectLst>
                <a:latin typeface="Cambria" panose="02040503050406030204" pitchFamily="18" charset="0"/>
                <a:ea typeface="Cambria" panose="02040503050406030204" pitchFamily="18" charset="0"/>
                <a:cs typeface="Calibri" panose="020F0502020204030204" pitchFamily="34" charset="0"/>
              </a:rPr>
              <a:t>[Cain’s] hatred originated in the devil, that wicked one, and issued in murder. </a:t>
            </a:r>
            <a:r>
              <a:rPr lang="en-US" altLang="en-US" sz="2800" dirty="0">
                <a:effectLst>
                  <a:outerShdw dist="25400" dir="2700000" algn="tl" rotWithShape="0">
                    <a:schemeClr val="bg1"/>
                  </a:outerShdw>
                </a:effectLst>
                <a:latin typeface="Calibri" panose="020F0502020204030204" pitchFamily="34" charset="0"/>
                <a:cs typeface="Calibri" panose="020F0502020204030204" pitchFamily="34" charset="0"/>
              </a:rPr>
              <a:t>(Stott, p.139-140) </a:t>
            </a:r>
            <a:endParaRPr lang="en-US" altLang="en-US" sz="2800" b="1" dirty="0">
              <a:solidFill>
                <a:srgbClr val="000000"/>
              </a:solidFill>
              <a:effectLst>
                <a:outerShdw dist="25400" dir="2700000" algn="tl" rotWithShape="0">
                  <a:schemeClr val="bg1"/>
                </a:outerShdw>
              </a:effectLst>
              <a:latin typeface="Calibri" panose="020F0502020204030204" pitchFamily="34" charset="0"/>
              <a:cs typeface="Calibri" panose="020F0502020204030204" pitchFamily="34" charset="0"/>
            </a:endParaRP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altLang="en-US" sz="2800" i="1" dirty="0">
                <a:effectLst>
                  <a:outerShdw dist="25400" dir="2700000" algn="tl" rotWithShape="0">
                    <a:schemeClr val="bg1"/>
                  </a:outerShdw>
                </a:effectLst>
                <a:latin typeface="Cambria" panose="02040503050406030204" pitchFamily="18" charset="0"/>
                <a:ea typeface="Cambria" panose="02040503050406030204" pitchFamily="18" charset="0"/>
                <a:cs typeface="Calibri" panose="020F0502020204030204" pitchFamily="34" charset="0"/>
              </a:rPr>
              <a:t>Cain, in the murder of his brother, fulfilled the proverb, “Like father, like son”. His attitude was hatred and his act was murder. </a:t>
            </a:r>
            <a:r>
              <a:rPr lang="en-US" altLang="en-US" sz="2800" dirty="0">
                <a:effectLst>
                  <a:outerShdw dist="25400" dir="2700000" algn="tl" rotWithShape="0">
                    <a:schemeClr val="bg1"/>
                  </a:outerShdw>
                </a:effectLst>
                <a:latin typeface="Calibri" panose="020F0502020204030204" pitchFamily="34" charset="0"/>
                <a:cs typeface="Calibri" panose="020F0502020204030204" pitchFamily="34" charset="0"/>
              </a:rPr>
              <a:t>(Burdick, p.262)</a:t>
            </a:r>
          </a:p>
        </p:txBody>
      </p:sp>
    </p:spTree>
    <p:extLst>
      <p:ext uri="{BB962C8B-B14F-4D97-AF65-F5344CB8AC3E}">
        <p14:creationId xmlns:p14="http://schemas.microsoft.com/office/powerpoint/2010/main" val="9159040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930098"/>
          </a:xfrm>
        </p:spPr>
        <p:txBody>
          <a:bodyPr vert="horz" lIns="91440" tIns="45720" rIns="91440" bIns="45720" rtlCol="0" anchor="ctr">
            <a:noAutofit/>
          </a:bodyPr>
          <a:lstStyle/>
          <a:p>
            <a:pPr>
              <a:lnSpc>
                <a:spcPct val="90000"/>
              </a:lnSpc>
            </a:pPr>
            <a:r>
              <a:rPr lang="en-US" altLang="en-US" sz="4000" dirty="0">
                <a:latin typeface="Cambria" panose="02040503050406030204" pitchFamily="18" charset="0"/>
                <a:ea typeface="Cambria" panose="02040503050406030204" pitchFamily="18" charset="0"/>
              </a:rPr>
              <a:t>“</a:t>
            </a:r>
            <a:r>
              <a:rPr lang="en-US" altLang="en-US" sz="4000" i="1" dirty="0">
                <a:solidFill>
                  <a:srgbClr val="0000FF"/>
                </a:solidFill>
                <a:latin typeface="Cambria" panose="02040503050406030204" pitchFamily="18" charset="0"/>
                <a:ea typeface="Cambria" panose="02040503050406030204" pitchFamily="18" charset="0"/>
              </a:rPr>
              <a:t>murdered</a:t>
            </a:r>
            <a:r>
              <a:rPr lang="en-US" altLang="en-US" sz="4000" dirty="0">
                <a:latin typeface="Cambria" panose="02040503050406030204" pitchFamily="18" charset="0"/>
                <a:ea typeface="Cambria" panose="02040503050406030204" pitchFamily="18" charset="0"/>
              </a:rPr>
              <a:t>” </a:t>
            </a:r>
            <a:r>
              <a:rPr lang="en-US" altLang="en-US" sz="4000" b="1" dirty="0" err="1">
                <a:latin typeface="Bwgrkl" panose="02000400000000000000" pitchFamily="2" charset="0"/>
              </a:rPr>
              <a:t>sfa,zw</a:t>
            </a:r>
            <a:r>
              <a:rPr lang="en-US" altLang="en-US" sz="4000" b="1" dirty="0">
                <a:latin typeface="Bwgrkl" panose="02000400000000000000" pitchFamily="2" charset="0"/>
              </a:rPr>
              <a:t> </a:t>
            </a:r>
            <a:r>
              <a:rPr lang="en-US" altLang="en-US" sz="4000" i="1" dirty="0" err="1">
                <a:latin typeface="Cambria" panose="02040503050406030204" pitchFamily="18" charset="0"/>
                <a:ea typeface="Cambria" panose="02040503050406030204" pitchFamily="18" charset="0"/>
              </a:rPr>
              <a:t>sphazo</a:t>
            </a:r>
            <a:endParaRPr lang="en-US" sz="4000" dirty="0">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977191"/>
            <a:ext cx="8229600" cy="5352046"/>
          </a:xfrm>
        </p:spPr>
        <p:txBody>
          <a:bodyPr>
            <a:noAutofit/>
          </a:bodyPr>
          <a:lstStyle/>
          <a:p>
            <a:pPr>
              <a:lnSpc>
                <a:spcPct val="80000"/>
              </a:lnSpc>
            </a:pPr>
            <a:r>
              <a:rPr lang="en-US" altLang="en-US" b="1" dirty="0"/>
              <a:t>Strong’s Data:</a:t>
            </a:r>
          </a:p>
          <a:p>
            <a:pPr lvl="1">
              <a:lnSpc>
                <a:spcPct val="80000"/>
              </a:lnSpc>
            </a:pPr>
            <a:r>
              <a:rPr lang="en-US" altLang="en-US" dirty="0"/>
              <a:t>To slay, slaughter, butcher</a:t>
            </a:r>
          </a:p>
          <a:p>
            <a:pPr lvl="1">
              <a:lnSpc>
                <a:spcPct val="80000"/>
              </a:lnSpc>
            </a:pPr>
            <a:r>
              <a:rPr lang="en-US" altLang="en-US" dirty="0"/>
              <a:t>To put to death by violence</a:t>
            </a:r>
          </a:p>
          <a:p>
            <a:pPr>
              <a:lnSpc>
                <a:spcPct val="80000"/>
              </a:lnSpc>
            </a:pPr>
            <a:r>
              <a:rPr lang="en-US" altLang="en-US" b="1" dirty="0"/>
              <a:t>Burdick, p.262 :</a:t>
            </a:r>
          </a:p>
          <a:p>
            <a:pPr lvl="1">
              <a:lnSpc>
                <a:spcPct val="80000"/>
              </a:lnSpc>
            </a:pPr>
            <a:r>
              <a:rPr lang="en-US" altLang="en-US" dirty="0"/>
              <a:t>The word for “murder” here is a </a:t>
            </a:r>
            <a:r>
              <a:rPr lang="en-US" altLang="en-US" b="1" i="1" dirty="0"/>
              <a:t>strong</a:t>
            </a:r>
            <a:r>
              <a:rPr lang="en-US" altLang="en-US" dirty="0"/>
              <a:t> term that originally meant “to cut the throat”. It had come to refer to </a:t>
            </a:r>
            <a:r>
              <a:rPr lang="en-US" altLang="en-US" b="1" i="1" dirty="0"/>
              <a:t>violent </a:t>
            </a:r>
            <a:r>
              <a:rPr lang="en-US" altLang="en-US" dirty="0"/>
              <a:t>slaughter. </a:t>
            </a:r>
          </a:p>
          <a:p>
            <a:pPr>
              <a:lnSpc>
                <a:spcPct val="80000"/>
              </a:lnSpc>
            </a:pPr>
            <a:r>
              <a:rPr lang="en-US" altLang="en-US" b="1" dirty="0"/>
              <a:t>Note: Not </a:t>
            </a:r>
            <a:r>
              <a:rPr lang="en-US" altLang="en-US" b="1" i="1" dirty="0"/>
              <a:t>all</a:t>
            </a:r>
            <a:r>
              <a:rPr lang="en-US" altLang="en-US" b="1" dirty="0"/>
              <a:t> killing is </a:t>
            </a:r>
            <a:r>
              <a:rPr lang="en-US" altLang="en-US" b="1" i="1" dirty="0"/>
              <a:t>murder</a:t>
            </a:r>
            <a:r>
              <a:rPr lang="en-US" altLang="en-US" b="1" dirty="0"/>
              <a:t>:</a:t>
            </a:r>
          </a:p>
          <a:p>
            <a:pPr lvl="1">
              <a:lnSpc>
                <a:spcPct val="80000"/>
              </a:lnSpc>
            </a:pPr>
            <a:r>
              <a:rPr lang="en-US" altLang="en-US" sz="2600" b="1" dirty="0">
                <a:latin typeface="+mj-lt"/>
              </a:rPr>
              <a:t>Romans 13:3-4 – </a:t>
            </a:r>
            <a:r>
              <a:rPr lang="en-US" sz="2600" i="1" dirty="0">
                <a:solidFill>
                  <a:srgbClr val="0000FF"/>
                </a:solidFill>
                <a:latin typeface="Cambria" panose="02040503050406030204" pitchFamily="18" charset="0"/>
                <a:ea typeface="Cambria" panose="02040503050406030204" pitchFamily="18" charset="0"/>
              </a:rPr>
              <a:t>For </a:t>
            </a:r>
            <a:r>
              <a:rPr lang="en-US" sz="2600" b="1" i="1" dirty="0">
                <a:solidFill>
                  <a:srgbClr val="0000FF"/>
                </a:solidFill>
                <a:latin typeface="Cambria" panose="02040503050406030204" pitchFamily="18" charset="0"/>
                <a:ea typeface="Cambria" panose="02040503050406030204" pitchFamily="18" charset="0"/>
              </a:rPr>
              <a:t>rulers</a:t>
            </a:r>
            <a:r>
              <a:rPr lang="en-US" sz="2600" i="1" dirty="0">
                <a:solidFill>
                  <a:srgbClr val="0000FF"/>
                </a:solidFill>
                <a:latin typeface="Cambria" panose="02040503050406030204" pitchFamily="18" charset="0"/>
                <a:ea typeface="Cambria" panose="02040503050406030204" pitchFamily="18" charset="0"/>
              </a:rPr>
              <a:t> are not a terror to good conduct, but to bad. Would you have no fear of the one who is in authority? Then do what is good, and you will receive his approval, </a:t>
            </a:r>
            <a:r>
              <a:rPr lang="en-US" sz="2600" i="1" baseline="30000" dirty="0">
                <a:solidFill>
                  <a:srgbClr val="0000FF"/>
                </a:solidFill>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for he is God's servant for your good. But if you do wrong, be afraid, for </a:t>
            </a:r>
            <a:r>
              <a:rPr lang="en-US" sz="2600" b="1" i="1" dirty="0">
                <a:solidFill>
                  <a:srgbClr val="0000FF"/>
                </a:solidFill>
                <a:latin typeface="Cambria" panose="02040503050406030204" pitchFamily="18" charset="0"/>
                <a:ea typeface="Cambria" panose="02040503050406030204" pitchFamily="18" charset="0"/>
              </a:rPr>
              <a:t>he does not bear the sword in vain. For he is the servant of God, an avenger who carries out God's wrath on the wrongdoer.</a:t>
            </a:r>
            <a:r>
              <a:rPr lang="en-US" sz="2600" i="1" dirty="0">
                <a:solidFill>
                  <a:srgbClr val="0000FF"/>
                </a:solidFill>
                <a:latin typeface="Cambria" panose="02040503050406030204" pitchFamily="18" charset="0"/>
                <a:ea typeface="Cambria" panose="02040503050406030204" pitchFamily="18" charset="0"/>
              </a:rPr>
              <a:t> </a:t>
            </a:r>
            <a:endParaRPr lang="en-US" altLang="en-US" sz="2600" dirty="0"/>
          </a:p>
        </p:txBody>
      </p:sp>
    </p:spTree>
    <p:extLst>
      <p:ext uri="{BB962C8B-B14F-4D97-AF65-F5344CB8AC3E}">
        <p14:creationId xmlns:p14="http://schemas.microsoft.com/office/powerpoint/2010/main" val="16590634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185926"/>
            <a:ext cx="8213902" cy="4672073"/>
          </a:xfrm>
        </p:spPr>
        <p:txBody>
          <a:bodyPr>
            <a:normAutofit/>
          </a:bodyPr>
          <a:lstStyle/>
          <a:p>
            <a:pPr algn="l" rtl="0"/>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We should not be like Cain, who was of the evil one and murdered his brother. </a:t>
            </a:r>
            <a:r>
              <a:rPr lang="en-US" sz="2800" i="1" dirty="0">
                <a:solidFill>
                  <a:srgbClr val="FF0000"/>
                </a:solidFill>
                <a:latin typeface="Cambria" panose="02040503050406030204" pitchFamily="18" charset="0"/>
                <a:ea typeface="Cambria" panose="02040503050406030204" pitchFamily="18" charset="0"/>
              </a:rPr>
              <a:t>And </a:t>
            </a:r>
            <a:r>
              <a:rPr lang="en-US" sz="2800" b="1" i="1" dirty="0">
                <a:solidFill>
                  <a:srgbClr val="FF0000"/>
                </a:solidFill>
                <a:latin typeface="Cambria" panose="02040503050406030204" pitchFamily="18" charset="0"/>
                <a:ea typeface="Cambria" panose="02040503050406030204" pitchFamily="18" charset="0"/>
              </a:rPr>
              <a:t>why</a:t>
            </a:r>
            <a:r>
              <a:rPr lang="en-US" sz="2800" i="1" dirty="0">
                <a:solidFill>
                  <a:srgbClr val="FF0000"/>
                </a:solidFill>
                <a:latin typeface="Cambria" panose="02040503050406030204" pitchFamily="18" charset="0"/>
                <a:ea typeface="Cambria" panose="02040503050406030204" pitchFamily="18" charset="0"/>
              </a:rPr>
              <a:t> did he murder him? Because his own deeds were evil and his brother's righteous. </a:t>
            </a:r>
            <a:r>
              <a:rPr lang="en-US" sz="2800" i="1" baseline="30000" dirty="0">
                <a:latin typeface="Cambria" panose="02040503050406030204" pitchFamily="18" charset="0"/>
                <a:ea typeface="Cambria" panose="02040503050406030204" pitchFamily="18" charset="0"/>
              </a:rPr>
              <a:t>13</a:t>
            </a:r>
            <a:r>
              <a:rPr lang="en-US" sz="2800" i="1" dirty="0">
                <a:solidFill>
                  <a:srgbClr val="0000FF"/>
                </a:solidFill>
                <a:latin typeface="Cambria" panose="02040503050406030204" pitchFamily="18" charset="0"/>
                <a:ea typeface="Cambria" panose="02040503050406030204" pitchFamily="18" charset="0"/>
              </a:rPr>
              <a:t> Do not be surprised, brothers, that the world hates you. </a:t>
            </a:r>
            <a:r>
              <a:rPr lang="en-US" sz="2800" i="1" baseline="30000" dirty="0">
                <a:latin typeface="Cambria" panose="02040503050406030204" pitchFamily="18" charset="0"/>
                <a:ea typeface="Cambria" panose="02040503050406030204" pitchFamily="18" charset="0"/>
              </a:rPr>
              <a:t>14</a:t>
            </a:r>
            <a:r>
              <a:rPr lang="en-US" sz="2800" i="1" dirty="0">
                <a:solidFill>
                  <a:srgbClr val="0000FF"/>
                </a:solidFill>
                <a:latin typeface="Cambria" panose="02040503050406030204" pitchFamily="18" charset="0"/>
                <a:ea typeface="Cambria" panose="02040503050406030204" pitchFamily="18" charset="0"/>
              </a:rPr>
              <a:t> We know that we have passed out of death into life, because we love the brothers. Whoever does not love abides in death. </a:t>
            </a:r>
            <a:r>
              <a:rPr lang="en-US" sz="2800" i="1" baseline="30000" dirty="0">
                <a:latin typeface="Cambria" panose="02040503050406030204" pitchFamily="18" charset="0"/>
                <a:ea typeface="Cambria" panose="02040503050406030204" pitchFamily="18" charset="0"/>
              </a:rPr>
              <a:t>15</a:t>
            </a:r>
            <a:r>
              <a:rPr lang="en-US" sz="2800" i="1" dirty="0">
                <a:solidFill>
                  <a:srgbClr val="0000FF"/>
                </a:solidFill>
                <a:latin typeface="Cambria" panose="02040503050406030204" pitchFamily="18" charset="0"/>
                <a:ea typeface="Cambria" panose="02040503050406030204" pitchFamily="18" charset="0"/>
              </a:rPr>
              <a:t> Everyone who hates his brother is a murderer, and you know that no murderer has eternal life abiding in him. </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3:12-15</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950457"/>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dirty="0">
                <a:latin typeface="Calibri" panose="020F0502020204030204" pitchFamily="34" charset="0"/>
                <a:cs typeface="Calibri" panose="020F0502020204030204" pitchFamily="34" charset="0"/>
              </a:rPr>
              <a:t>John then discusses the </a:t>
            </a:r>
            <a:r>
              <a:rPr lang="en-US" altLang="en-US" b="1" i="1" dirty="0">
                <a:latin typeface="Calibri" panose="020F0502020204030204" pitchFamily="34" charset="0"/>
                <a:cs typeface="Calibri" panose="020F0502020204030204" pitchFamily="34" charset="0"/>
              </a:rPr>
              <a:t>motive</a:t>
            </a:r>
            <a:r>
              <a:rPr lang="en-US" altLang="en-US" dirty="0">
                <a:latin typeface="Calibri" panose="020F0502020204030204" pitchFamily="34" charset="0"/>
                <a:cs typeface="Calibri" panose="020F0502020204030204" pitchFamily="34" charset="0"/>
              </a:rPr>
              <a:t> for Cain’s act: Cain murdered his brother because </a:t>
            </a:r>
            <a:r>
              <a:rPr lang="en-US" altLang="en-US" b="1" i="1" dirty="0">
                <a:latin typeface="Calibri" panose="020F0502020204030204" pitchFamily="34" charset="0"/>
                <a:cs typeface="Calibri" panose="020F0502020204030204" pitchFamily="34" charset="0"/>
              </a:rPr>
              <a:t>his</a:t>
            </a:r>
            <a:r>
              <a:rPr lang="en-US" altLang="en-US" dirty="0">
                <a:latin typeface="Calibri" panose="020F0502020204030204" pitchFamily="34" charset="0"/>
                <a:cs typeface="Calibri" panose="020F0502020204030204" pitchFamily="34" charset="0"/>
              </a:rPr>
              <a:t> deeds were </a:t>
            </a:r>
            <a:r>
              <a:rPr lang="en-US" altLang="en-US" b="1" i="1" dirty="0">
                <a:latin typeface="Calibri" panose="020F0502020204030204" pitchFamily="34" charset="0"/>
                <a:cs typeface="Calibri" panose="020F0502020204030204" pitchFamily="34" charset="0"/>
              </a:rPr>
              <a:t>evil</a:t>
            </a:r>
            <a:r>
              <a:rPr lang="en-US" altLang="en-US" dirty="0">
                <a:latin typeface="Calibri" panose="020F0502020204030204" pitchFamily="34" charset="0"/>
                <a:cs typeface="Calibri" panose="020F0502020204030204" pitchFamily="34" charset="0"/>
              </a:rPr>
              <a:t> and his brother’s were righteous.</a:t>
            </a:r>
            <a:endParaRPr kumimoji="0" lang="en-US" altLang="en-US"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91748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623992"/>
          </a:xfrm>
        </p:spPr>
        <p:txBody>
          <a:bodyPr>
            <a:noAutofit/>
          </a:bodyPr>
          <a:lstStyle/>
          <a:p>
            <a:pPr algn="ctr"/>
            <a:r>
              <a:rPr lang="en-US" altLang="en-US" sz="5400" b="1" dirty="0">
                <a:solidFill>
                  <a:srgbClr val="00FF00"/>
                </a:solidFill>
                <a:effectLst>
                  <a:glow rad="228600">
                    <a:schemeClr val="tx1">
                      <a:alpha val="40000"/>
                    </a:schemeClr>
                  </a:glow>
                </a:effectLst>
              </a:rPr>
              <a:t>Outline of 1 John</a:t>
            </a:r>
            <a:endParaRPr lang="en-US" sz="5400" b="1" dirty="0">
              <a:effectLst>
                <a:glow rad="228600">
                  <a:schemeClr val="tx1">
                    <a:alpha val="40000"/>
                  </a:schemeClr>
                </a:glow>
              </a:effectLst>
              <a:latin typeface="+mn-l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32610" y="934023"/>
            <a:ext cx="8578516" cy="5313724"/>
          </a:xfrm>
        </p:spPr>
        <p:txBody>
          <a:bodyPr>
            <a:normAutofit/>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1:1-4 -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Prologue:</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John Introduces </a:t>
            </a:r>
            <a:r>
              <a:rPr kumimoji="0" lang="en-US" altLang="en-US" sz="2800" b="1"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Major</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Theme of the Letter </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FELLOWSHIP WITH GOD</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1:5-2:28 -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First Presentation of the Three Tests of FELLOWSHIP WITH GOD: RIGHTEOUSNESS, LOVE and BELIEF in Jesus</a:t>
            </a:r>
            <a:endPar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2:29-4:6 -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Arial"/>
                <a:ea typeface="+mn-ea"/>
                <a:cs typeface="+mn-cs"/>
              </a:rPr>
              <a:t>Second</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Presentation of the Three Tests of FELLOWSHIP WITH GOD: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in Jesus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4:7-5:21 -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 Third Presentation of the Three Tests of FELLOWSHIP WITH GOD: RIGHTEOUSNESS, LOVE and BELIEF in Jesus</a:t>
            </a:r>
          </a:p>
        </p:txBody>
      </p:sp>
      <p:sp>
        <p:nvSpPr>
          <p:cNvPr id="5" name="TextBox 4">
            <a:extLst>
              <a:ext uri="{FF2B5EF4-FFF2-40B4-BE49-F238E27FC236}">
                <a16:creationId xmlns:a16="http://schemas.microsoft.com/office/drawing/2014/main" id="{7E60C253-76A0-4F53-85BF-9C916A4E8CC3}"/>
              </a:ext>
            </a:extLst>
          </p:cNvPr>
          <p:cNvSpPr txBox="1"/>
          <p:nvPr/>
        </p:nvSpPr>
        <p:spPr>
          <a:xfrm>
            <a:off x="232610" y="6360191"/>
            <a:ext cx="8646695" cy="39517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Robert Law, </a:t>
            </a:r>
            <a:r>
              <a:rPr kumimoji="0" lang="en-US" altLang="en-US" sz="2400" b="0" i="1"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The Tests of Life</a:t>
            </a: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 Third Edition, 1914,  p.21-24</a:t>
            </a:r>
          </a:p>
        </p:txBody>
      </p:sp>
    </p:spTree>
    <p:extLst>
      <p:ext uri="{BB962C8B-B14F-4D97-AF65-F5344CB8AC3E}">
        <p14:creationId xmlns:p14="http://schemas.microsoft.com/office/powerpoint/2010/main" val="2956518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469225"/>
            <a:ext cx="8213902" cy="3388775"/>
          </a:xfrm>
        </p:spPr>
        <p:txBody>
          <a:bodyPr>
            <a:normAutofit fontScale="92500" lnSpcReduction="20000"/>
          </a:bodyPr>
          <a:lstStyle/>
          <a:p>
            <a:pPr algn="l" rtl="0"/>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We should not be like Cain, who was of the evil one and murdered his brother. </a:t>
            </a:r>
            <a:r>
              <a:rPr lang="en-US" sz="2800" i="1" dirty="0">
                <a:solidFill>
                  <a:srgbClr val="FF0000"/>
                </a:solidFill>
                <a:latin typeface="Cambria" panose="02040503050406030204" pitchFamily="18" charset="0"/>
                <a:ea typeface="Cambria" panose="02040503050406030204" pitchFamily="18" charset="0"/>
              </a:rPr>
              <a:t>And why did he murder him? </a:t>
            </a:r>
            <a:r>
              <a:rPr lang="en-US" sz="2800" b="1" i="1" dirty="0">
                <a:solidFill>
                  <a:srgbClr val="FF0000"/>
                </a:solidFill>
                <a:latin typeface="Cambria" panose="02040503050406030204" pitchFamily="18" charset="0"/>
                <a:ea typeface="Cambria" panose="02040503050406030204" pitchFamily="18" charset="0"/>
              </a:rPr>
              <a:t>Because his own deeds were evil </a:t>
            </a:r>
            <a:r>
              <a:rPr lang="en-US" sz="2800" i="1" dirty="0">
                <a:solidFill>
                  <a:srgbClr val="FF0000"/>
                </a:solidFill>
                <a:latin typeface="Cambria" panose="02040503050406030204" pitchFamily="18" charset="0"/>
                <a:ea typeface="Cambria" panose="02040503050406030204" pitchFamily="18" charset="0"/>
              </a:rPr>
              <a:t>and his brother's righteous. </a:t>
            </a:r>
            <a:r>
              <a:rPr lang="en-US" sz="2800" i="1" baseline="30000" dirty="0">
                <a:latin typeface="Cambria" panose="02040503050406030204" pitchFamily="18" charset="0"/>
                <a:ea typeface="Cambria" panose="02040503050406030204" pitchFamily="18" charset="0"/>
              </a:rPr>
              <a:t>13</a:t>
            </a:r>
            <a:r>
              <a:rPr lang="en-US" sz="2800" i="1" dirty="0">
                <a:solidFill>
                  <a:srgbClr val="0000FF"/>
                </a:solidFill>
                <a:latin typeface="Cambria" panose="02040503050406030204" pitchFamily="18" charset="0"/>
                <a:ea typeface="Cambria" panose="02040503050406030204" pitchFamily="18" charset="0"/>
              </a:rPr>
              <a:t> Do not be surprised, brothers, that the world hates you. </a:t>
            </a:r>
            <a:r>
              <a:rPr lang="en-US" sz="2800" i="1" baseline="30000" dirty="0">
                <a:latin typeface="Cambria" panose="02040503050406030204" pitchFamily="18" charset="0"/>
                <a:ea typeface="Cambria" panose="02040503050406030204" pitchFamily="18" charset="0"/>
              </a:rPr>
              <a:t>14</a:t>
            </a:r>
            <a:r>
              <a:rPr lang="en-US" sz="2800" i="1" dirty="0">
                <a:solidFill>
                  <a:srgbClr val="0000FF"/>
                </a:solidFill>
                <a:latin typeface="Cambria" panose="02040503050406030204" pitchFamily="18" charset="0"/>
                <a:ea typeface="Cambria" panose="02040503050406030204" pitchFamily="18" charset="0"/>
              </a:rPr>
              <a:t> We know that we have passed out of death into life, because we love the brothers. Whoever does not love abides in death. </a:t>
            </a:r>
            <a:r>
              <a:rPr lang="en-US" sz="2800" i="1" baseline="30000" dirty="0">
                <a:latin typeface="Cambria" panose="02040503050406030204" pitchFamily="18" charset="0"/>
                <a:ea typeface="Cambria" panose="02040503050406030204" pitchFamily="18" charset="0"/>
              </a:rPr>
              <a:t>15</a:t>
            </a:r>
            <a:r>
              <a:rPr lang="en-US" sz="2800" i="1" dirty="0">
                <a:solidFill>
                  <a:srgbClr val="0000FF"/>
                </a:solidFill>
                <a:latin typeface="Cambria" panose="02040503050406030204" pitchFamily="18" charset="0"/>
                <a:ea typeface="Cambria" panose="02040503050406030204" pitchFamily="18" charset="0"/>
              </a:rPr>
              <a:t> Everyone who hates his brother is a murderer, and you know that no murderer has eternal life abiding in him. </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3:12-15</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3276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lang="en-US" altLang="en-US" sz="2600" i="1" dirty="0">
                <a:latin typeface="Cambria" panose="02040503050406030204" pitchFamily="18" charset="0"/>
                <a:ea typeface="Cambria" panose="02040503050406030204" pitchFamily="18" charset="0"/>
                <a:cs typeface="Calibri" panose="020F0502020204030204" pitchFamily="34" charset="0"/>
              </a:rPr>
              <a:t>It may be inferred from Gen 4:6-7 that Cain’s offering was not acceptable because he was an </a:t>
            </a:r>
            <a:r>
              <a:rPr lang="en-US" altLang="en-US" sz="2600" b="1" i="1" dirty="0">
                <a:latin typeface="Cambria" panose="02040503050406030204" pitchFamily="18" charset="0"/>
                <a:ea typeface="Cambria" panose="02040503050406030204" pitchFamily="18" charset="0"/>
                <a:cs typeface="Calibri" panose="020F0502020204030204" pitchFamily="34" charset="0"/>
              </a:rPr>
              <a:t>evildoer</a:t>
            </a:r>
            <a:r>
              <a:rPr lang="en-US" altLang="en-US" sz="2600" i="1" dirty="0">
                <a:latin typeface="Cambria" panose="02040503050406030204" pitchFamily="18" charset="0"/>
                <a:ea typeface="Cambria" panose="02040503050406030204" pitchFamily="18" charset="0"/>
                <a:cs typeface="Calibri" panose="020F0502020204030204" pitchFamily="34" charset="0"/>
              </a:rPr>
              <a:t> </a:t>
            </a:r>
            <a:r>
              <a:rPr lang="en-US" altLang="en-US" sz="2600" dirty="0">
                <a:latin typeface="Calibri" panose="020F0502020204030204" pitchFamily="34" charset="0"/>
                <a:cs typeface="Calibri" panose="020F0502020204030204" pitchFamily="34" charset="0"/>
              </a:rPr>
              <a:t>(Kruse, p.133)</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altLang="en-US" sz="2400" dirty="0">
                <a:effectLst>
                  <a:outerShdw blurRad="63500" dist="63500" dir="2700000" algn="tl" rotWithShape="0">
                    <a:schemeClr val="bg1">
                      <a:alpha val="40000"/>
                    </a:schemeClr>
                  </a:outerShdw>
                </a:effectLst>
                <a:latin typeface="Calibri" panose="020F0502020204030204" pitchFamily="34" charset="0"/>
                <a:cs typeface="Calibri" panose="020F0502020204030204" pitchFamily="34" charset="0"/>
              </a:rPr>
              <a:t>Genesis 4:6-7a - </a:t>
            </a:r>
            <a:r>
              <a:rPr lang="en-US" altLang="en-US" sz="2400" i="1" dirty="0">
                <a:solidFill>
                  <a:srgbClr val="0000FF"/>
                </a:solidFill>
                <a:effectLst>
                  <a:outerShdw blurRad="63500" dist="63500" dir="2700000" algn="tl" rotWithShape="0">
                    <a:schemeClr val="bg1">
                      <a:alpha val="40000"/>
                    </a:schemeClr>
                  </a:outerShdw>
                </a:effectLst>
                <a:latin typeface="Cambria" panose="02040503050406030204" pitchFamily="18" charset="0"/>
                <a:ea typeface="Cambria" panose="02040503050406030204" pitchFamily="18" charset="0"/>
                <a:cs typeface="Calibri" panose="020F0502020204030204" pitchFamily="34" charset="0"/>
              </a:rPr>
              <a:t>The LORD said to Cain, "Why are you angry, and why has your face fallen? </a:t>
            </a:r>
            <a:r>
              <a:rPr lang="en-US" altLang="en-US" sz="2400" b="1" i="1" dirty="0">
                <a:solidFill>
                  <a:srgbClr val="0000FF"/>
                </a:solidFill>
                <a:effectLst>
                  <a:outerShdw blurRad="63500" dist="63500" dir="2700000" algn="tl" rotWithShape="0">
                    <a:schemeClr val="bg1">
                      <a:alpha val="40000"/>
                    </a:schemeClr>
                  </a:outerShdw>
                </a:effectLst>
                <a:latin typeface="Cambria" panose="02040503050406030204" pitchFamily="18" charset="0"/>
                <a:ea typeface="Cambria" panose="02040503050406030204" pitchFamily="18" charset="0"/>
                <a:cs typeface="Calibri" panose="020F0502020204030204" pitchFamily="34" charset="0"/>
              </a:rPr>
              <a:t>If you do well</a:t>
            </a:r>
            <a:r>
              <a:rPr lang="en-US" altLang="en-US" sz="2400" i="1" dirty="0">
                <a:solidFill>
                  <a:srgbClr val="0000FF"/>
                </a:solidFill>
                <a:effectLst>
                  <a:outerShdw blurRad="63500" dist="63500" dir="2700000" algn="tl" rotWithShape="0">
                    <a:schemeClr val="bg1">
                      <a:alpha val="40000"/>
                    </a:schemeClr>
                  </a:outerShdw>
                </a:effectLst>
                <a:latin typeface="Cambria" panose="02040503050406030204" pitchFamily="18" charset="0"/>
                <a:ea typeface="Cambria" panose="02040503050406030204" pitchFamily="18" charset="0"/>
                <a:cs typeface="Calibri" panose="020F0502020204030204" pitchFamily="34" charset="0"/>
              </a:rPr>
              <a:t>, will you not be accepted?</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altLang="en-US" sz="2400" dirty="0">
                <a:effectLst>
                  <a:outerShdw blurRad="63500" dist="63500" dir="2700000" algn="tl" rotWithShape="0">
                    <a:schemeClr val="bg1">
                      <a:alpha val="40000"/>
                    </a:schemeClr>
                  </a:outerShdw>
                </a:effectLst>
                <a:latin typeface="Calibri" panose="020F0502020204030204" pitchFamily="34" charset="0"/>
                <a:cs typeface="Calibri" panose="020F0502020204030204" pitchFamily="34" charset="0"/>
              </a:rPr>
              <a:t>Proverbs 15:8 - </a:t>
            </a:r>
            <a:r>
              <a:rPr lang="en-US" altLang="en-US" sz="2400" i="1" dirty="0">
                <a:solidFill>
                  <a:srgbClr val="0000FF"/>
                </a:solidFill>
                <a:effectLst>
                  <a:outerShdw blurRad="63500" dist="63500" dir="2700000" algn="tl" rotWithShape="0">
                    <a:schemeClr val="bg1">
                      <a:alpha val="40000"/>
                    </a:schemeClr>
                  </a:outerShdw>
                </a:effectLst>
                <a:latin typeface="Cambria" panose="02040503050406030204" pitchFamily="18" charset="0"/>
                <a:ea typeface="Cambria" panose="02040503050406030204" pitchFamily="18" charset="0"/>
                <a:cs typeface="Calibri" panose="020F0502020204030204" pitchFamily="34" charset="0"/>
              </a:rPr>
              <a:t>The sacrifice of the wicked is an abomination to the LORD, but the prayer of the upright is acceptable to him.</a:t>
            </a:r>
          </a:p>
        </p:txBody>
      </p:sp>
    </p:spTree>
    <p:extLst>
      <p:ext uri="{BB962C8B-B14F-4D97-AF65-F5344CB8AC3E}">
        <p14:creationId xmlns:p14="http://schemas.microsoft.com/office/powerpoint/2010/main" val="40272581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469225"/>
            <a:ext cx="8213902" cy="3388775"/>
          </a:xfrm>
        </p:spPr>
        <p:txBody>
          <a:bodyPr>
            <a:normAutofit fontScale="92500" lnSpcReduction="20000"/>
          </a:bodyPr>
          <a:lstStyle/>
          <a:p>
            <a:pPr algn="l" rtl="0"/>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We should not be like Cain, who was of the evil one and murdered his brother. </a:t>
            </a:r>
            <a:r>
              <a:rPr lang="en-US" sz="2800" i="1" dirty="0">
                <a:solidFill>
                  <a:srgbClr val="FF0000"/>
                </a:solidFill>
                <a:latin typeface="Cambria" panose="02040503050406030204" pitchFamily="18" charset="0"/>
                <a:ea typeface="Cambria" panose="02040503050406030204" pitchFamily="18" charset="0"/>
              </a:rPr>
              <a:t>And why did he murder him? Because </a:t>
            </a:r>
            <a:r>
              <a:rPr lang="en-US" sz="2800" b="1" i="1" dirty="0">
                <a:solidFill>
                  <a:srgbClr val="FF0000"/>
                </a:solidFill>
                <a:latin typeface="Cambria" panose="02040503050406030204" pitchFamily="18" charset="0"/>
                <a:ea typeface="Cambria" panose="02040503050406030204" pitchFamily="18" charset="0"/>
              </a:rPr>
              <a:t>his own deeds were evil and his brother's righteous</a:t>
            </a:r>
            <a:r>
              <a:rPr lang="en-US" sz="2800" i="1" dirty="0">
                <a:solidFill>
                  <a:srgbClr val="FF0000"/>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13</a:t>
            </a:r>
            <a:r>
              <a:rPr lang="en-US" sz="2800" i="1" dirty="0">
                <a:solidFill>
                  <a:srgbClr val="0000FF"/>
                </a:solidFill>
                <a:latin typeface="Cambria" panose="02040503050406030204" pitchFamily="18" charset="0"/>
                <a:ea typeface="Cambria" panose="02040503050406030204" pitchFamily="18" charset="0"/>
              </a:rPr>
              <a:t> Do not be surprised, brothers, that the world hates you. </a:t>
            </a:r>
            <a:r>
              <a:rPr lang="en-US" sz="2800" i="1" baseline="30000" dirty="0">
                <a:latin typeface="Cambria" panose="02040503050406030204" pitchFamily="18" charset="0"/>
                <a:ea typeface="Cambria" panose="02040503050406030204" pitchFamily="18" charset="0"/>
              </a:rPr>
              <a:t>14</a:t>
            </a:r>
            <a:r>
              <a:rPr lang="en-US" sz="2800" i="1" dirty="0">
                <a:solidFill>
                  <a:srgbClr val="0000FF"/>
                </a:solidFill>
                <a:latin typeface="Cambria" panose="02040503050406030204" pitchFamily="18" charset="0"/>
                <a:ea typeface="Cambria" panose="02040503050406030204" pitchFamily="18" charset="0"/>
              </a:rPr>
              <a:t> We know that we have passed out of death into life, because we love the brothers. Whoever does not love abides in death. </a:t>
            </a:r>
            <a:r>
              <a:rPr lang="en-US" sz="2800" i="1" baseline="30000" dirty="0">
                <a:latin typeface="Cambria" panose="02040503050406030204" pitchFamily="18" charset="0"/>
                <a:ea typeface="Cambria" panose="02040503050406030204" pitchFamily="18" charset="0"/>
              </a:rPr>
              <a:t>15</a:t>
            </a:r>
            <a:r>
              <a:rPr lang="en-US" sz="2800" i="1" dirty="0">
                <a:solidFill>
                  <a:srgbClr val="0000FF"/>
                </a:solidFill>
                <a:latin typeface="Cambria" panose="02040503050406030204" pitchFamily="18" charset="0"/>
                <a:ea typeface="Cambria" panose="02040503050406030204" pitchFamily="18" charset="0"/>
              </a:rPr>
              <a:t> Everyone who hates his brother is a murderer, and you know that no murderer has eternal life abiding in him. </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3:12-15</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3265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lang="en-US" altLang="en-US" sz="2800" i="1" dirty="0">
                <a:latin typeface="Cambria" panose="02040503050406030204" pitchFamily="18" charset="0"/>
                <a:ea typeface="Cambria" panose="02040503050406030204" pitchFamily="18" charset="0"/>
                <a:cs typeface="Calibri" panose="020F0502020204030204" pitchFamily="34" charset="0"/>
              </a:rPr>
              <a:t>As far as [the writer of Hebrews] was concerned, what differentiated Abel from Cain was the former’s faith and, presumably, the latter’s lack of it. </a:t>
            </a:r>
            <a:r>
              <a:rPr lang="en-US" altLang="en-US" sz="2800" dirty="0">
                <a:latin typeface="Calibri" panose="020F0502020204030204" pitchFamily="34" charset="0"/>
                <a:cs typeface="Calibri" panose="020F0502020204030204" pitchFamily="34" charset="0"/>
              </a:rPr>
              <a:t>(Kruse, p.133)</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altLang="en-US" sz="2800" dirty="0">
                <a:effectLst>
                  <a:outerShdw dist="25400" dir="2700000" algn="tl" rotWithShape="0">
                    <a:schemeClr val="bg1"/>
                  </a:outerShdw>
                </a:effectLst>
                <a:latin typeface="Calibri" panose="020F0502020204030204" pitchFamily="34" charset="0"/>
                <a:cs typeface="Calibri" panose="020F0502020204030204" pitchFamily="34" charset="0"/>
              </a:rPr>
              <a:t>Hebrews 11:4 - </a:t>
            </a:r>
            <a:r>
              <a:rPr lang="en-US" altLang="en-US" sz="2800" i="1" dirty="0">
                <a:solidFill>
                  <a:srgbClr val="0000FF"/>
                </a:solidFill>
                <a:effectLst>
                  <a:outerShdw dist="25400" dir="2700000" algn="tl" rotWithShape="0">
                    <a:schemeClr val="bg1"/>
                  </a:outerShdw>
                </a:effectLst>
                <a:latin typeface="Cambria" panose="02040503050406030204" pitchFamily="18" charset="0"/>
                <a:ea typeface="Cambria" panose="02040503050406030204" pitchFamily="18" charset="0"/>
                <a:cs typeface="Calibri" panose="020F0502020204030204" pitchFamily="34" charset="0"/>
              </a:rPr>
              <a:t>By </a:t>
            </a:r>
            <a:r>
              <a:rPr lang="en-US" altLang="en-US" sz="2800" b="1" i="1" dirty="0">
                <a:solidFill>
                  <a:srgbClr val="0000FF"/>
                </a:solidFill>
                <a:effectLst>
                  <a:outerShdw dist="25400" dir="2700000" algn="tl" rotWithShape="0">
                    <a:schemeClr val="bg1"/>
                  </a:outerShdw>
                </a:effectLst>
                <a:latin typeface="Cambria" panose="02040503050406030204" pitchFamily="18" charset="0"/>
                <a:ea typeface="Cambria" panose="02040503050406030204" pitchFamily="18" charset="0"/>
                <a:cs typeface="Calibri" panose="020F0502020204030204" pitchFamily="34" charset="0"/>
              </a:rPr>
              <a:t>faith</a:t>
            </a:r>
            <a:r>
              <a:rPr lang="en-US" altLang="en-US" sz="2800" i="1" dirty="0">
                <a:solidFill>
                  <a:srgbClr val="0000FF"/>
                </a:solidFill>
                <a:effectLst>
                  <a:outerShdw dist="25400" dir="2700000" algn="tl" rotWithShape="0">
                    <a:schemeClr val="bg1"/>
                  </a:outerShdw>
                </a:effectLst>
                <a:latin typeface="Cambria" panose="02040503050406030204" pitchFamily="18" charset="0"/>
                <a:ea typeface="Cambria" panose="02040503050406030204" pitchFamily="18" charset="0"/>
                <a:cs typeface="Calibri" panose="020F0502020204030204" pitchFamily="34" charset="0"/>
              </a:rPr>
              <a:t> Abel offered to God a more acceptable sacrifice than Cain, through which he was commended as righteous, God commending him by accepting his gifts. </a:t>
            </a:r>
          </a:p>
        </p:txBody>
      </p:sp>
    </p:spTree>
    <p:extLst>
      <p:ext uri="{BB962C8B-B14F-4D97-AF65-F5344CB8AC3E}">
        <p14:creationId xmlns:p14="http://schemas.microsoft.com/office/powerpoint/2010/main" val="28985817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582297"/>
            <a:ext cx="8213902" cy="4275703"/>
          </a:xfrm>
        </p:spPr>
        <p:txBody>
          <a:bodyPr>
            <a:normAutofit lnSpcReduction="10000"/>
          </a:bodyPr>
          <a:lstStyle/>
          <a:p>
            <a:pPr algn="l" rtl="0"/>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We should not be like Cain, who was of the evil one and murdered his brother. </a:t>
            </a:r>
            <a:r>
              <a:rPr lang="en-US" sz="2800" i="1" dirty="0">
                <a:solidFill>
                  <a:srgbClr val="FF0000"/>
                </a:solidFill>
                <a:latin typeface="Cambria" panose="02040503050406030204" pitchFamily="18" charset="0"/>
                <a:ea typeface="Cambria" panose="02040503050406030204" pitchFamily="18" charset="0"/>
              </a:rPr>
              <a:t>And why did he murder him? Because his own deeds were evil and his brother's righteous. </a:t>
            </a:r>
            <a:r>
              <a:rPr lang="en-US" sz="2800" i="1" baseline="30000" dirty="0">
                <a:latin typeface="Cambria" panose="02040503050406030204" pitchFamily="18" charset="0"/>
                <a:ea typeface="Cambria" panose="02040503050406030204" pitchFamily="18" charset="0"/>
              </a:rPr>
              <a:t>13</a:t>
            </a:r>
            <a:r>
              <a:rPr lang="en-US" sz="2800" i="1" dirty="0">
                <a:solidFill>
                  <a:srgbClr val="0000FF"/>
                </a:solidFill>
                <a:latin typeface="Cambria" panose="02040503050406030204" pitchFamily="18" charset="0"/>
                <a:ea typeface="Cambria" panose="02040503050406030204" pitchFamily="18" charset="0"/>
              </a:rPr>
              <a:t> Do not be surprised, brothers, that the world hates you. </a:t>
            </a:r>
            <a:r>
              <a:rPr lang="en-US" sz="2800" i="1" baseline="30000" dirty="0">
                <a:latin typeface="Cambria" panose="02040503050406030204" pitchFamily="18" charset="0"/>
                <a:ea typeface="Cambria" panose="02040503050406030204" pitchFamily="18" charset="0"/>
              </a:rPr>
              <a:t>14</a:t>
            </a:r>
            <a:r>
              <a:rPr lang="en-US" sz="2800" i="1" dirty="0">
                <a:solidFill>
                  <a:srgbClr val="0000FF"/>
                </a:solidFill>
                <a:latin typeface="Cambria" panose="02040503050406030204" pitchFamily="18" charset="0"/>
                <a:ea typeface="Cambria" panose="02040503050406030204" pitchFamily="18" charset="0"/>
              </a:rPr>
              <a:t> We know that we have passed out of death into life, because we love the brothers. Whoever does not love abides in death. </a:t>
            </a:r>
            <a:r>
              <a:rPr lang="en-US" sz="2800" i="1" baseline="30000" dirty="0">
                <a:latin typeface="Cambria" panose="02040503050406030204" pitchFamily="18" charset="0"/>
                <a:ea typeface="Cambria" panose="02040503050406030204" pitchFamily="18" charset="0"/>
              </a:rPr>
              <a:t>15</a:t>
            </a:r>
            <a:r>
              <a:rPr lang="en-US" sz="2800" i="1" dirty="0">
                <a:solidFill>
                  <a:srgbClr val="0000FF"/>
                </a:solidFill>
                <a:latin typeface="Cambria" panose="02040503050406030204" pitchFamily="18" charset="0"/>
                <a:ea typeface="Cambria" panose="02040503050406030204" pitchFamily="18" charset="0"/>
              </a:rPr>
              <a:t> Everyone who hates his brother is a murderer, and you know that no murderer has eternal life abiding in him. </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3:12-15</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472412"/>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lang="en-US" altLang="en-US" sz="2800" i="1" dirty="0">
                <a:latin typeface="Cambria" panose="02040503050406030204" pitchFamily="18" charset="0"/>
                <a:ea typeface="Cambria" panose="02040503050406030204" pitchFamily="18" charset="0"/>
                <a:cs typeface="Calibri" panose="020F0502020204030204" pitchFamily="34" charset="0"/>
              </a:rPr>
              <a:t>The wicked person </a:t>
            </a:r>
            <a:r>
              <a:rPr lang="en-US" altLang="en-US" sz="2800" b="1" i="1" dirty="0">
                <a:latin typeface="Cambria" panose="02040503050406030204" pitchFamily="18" charset="0"/>
                <a:ea typeface="Cambria" panose="02040503050406030204" pitchFamily="18" charset="0"/>
                <a:cs typeface="Calibri" panose="020F0502020204030204" pitchFamily="34" charset="0"/>
              </a:rPr>
              <a:t>hates</a:t>
            </a:r>
            <a:r>
              <a:rPr lang="en-US" altLang="en-US" sz="2800" i="1" dirty="0">
                <a:latin typeface="Cambria" panose="02040503050406030204" pitchFamily="18" charset="0"/>
                <a:ea typeface="Cambria" panose="02040503050406030204" pitchFamily="18" charset="0"/>
                <a:cs typeface="Calibri" panose="020F0502020204030204" pitchFamily="34" charset="0"/>
              </a:rPr>
              <a:t> righteousness. It is not that he is </a:t>
            </a:r>
            <a:r>
              <a:rPr lang="en-US" altLang="en-US" sz="2800" b="1" i="1" dirty="0">
                <a:latin typeface="Cambria" panose="02040503050406030204" pitchFamily="18" charset="0"/>
                <a:ea typeface="Cambria" panose="02040503050406030204" pitchFamily="18" charset="0"/>
                <a:cs typeface="Calibri" panose="020F0502020204030204" pitchFamily="34" charset="0"/>
              </a:rPr>
              <a:t>jealous</a:t>
            </a:r>
            <a:r>
              <a:rPr lang="en-US" altLang="en-US" sz="2800" i="1" dirty="0">
                <a:latin typeface="Cambria" panose="02040503050406030204" pitchFamily="18" charset="0"/>
                <a:ea typeface="Cambria" panose="02040503050406030204" pitchFamily="18" charset="0"/>
                <a:cs typeface="Calibri" panose="020F0502020204030204" pitchFamily="34" charset="0"/>
              </a:rPr>
              <a:t> of the righteous and wishes that he were </a:t>
            </a:r>
            <a:r>
              <a:rPr lang="en-US" altLang="en-US" sz="2800" b="1" i="1" dirty="0">
                <a:latin typeface="Cambria" panose="02040503050406030204" pitchFamily="18" charset="0"/>
                <a:ea typeface="Cambria" panose="02040503050406030204" pitchFamily="18" charset="0"/>
                <a:cs typeface="Calibri" panose="020F0502020204030204" pitchFamily="34" charset="0"/>
              </a:rPr>
              <a:t>like</a:t>
            </a:r>
            <a:r>
              <a:rPr lang="en-US" altLang="en-US" sz="2800" i="1" dirty="0">
                <a:latin typeface="Cambria" panose="02040503050406030204" pitchFamily="18" charset="0"/>
                <a:ea typeface="Cambria" panose="02040503050406030204" pitchFamily="18" charset="0"/>
                <a:cs typeface="Calibri" panose="020F0502020204030204" pitchFamily="34" charset="0"/>
              </a:rPr>
              <a:t> him. </a:t>
            </a:r>
            <a:r>
              <a:rPr lang="en-US" altLang="en-US" sz="2800" b="1" i="1" dirty="0">
                <a:latin typeface="Cambria" panose="02040503050406030204" pitchFamily="18" charset="0"/>
                <a:ea typeface="Cambria" panose="02040503050406030204" pitchFamily="18" charset="0"/>
                <a:cs typeface="Calibri" panose="020F0502020204030204" pitchFamily="34" charset="0"/>
              </a:rPr>
              <a:t>Instead</a:t>
            </a:r>
            <a:r>
              <a:rPr lang="en-US" altLang="en-US" sz="2800" i="1" dirty="0">
                <a:latin typeface="Cambria" panose="02040503050406030204" pitchFamily="18" charset="0"/>
                <a:ea typeface="Cambria" panose="02040503050406030204" pitchFamily="18" charset="0"/>
                <a:cs typeface="Calibri" panose="020F0502020204030204" pitchFamily="34" charset="0"/>
              </a:rPr>
              <a:t> it is that the righteousness of the righteous puts the wicked person in a </a:t>
            </a:r>
            <a:r>
              <a:rPr lang="en-US" altLang="en-US" sz="2800" b="1" i="1" dirty="0">
                <a:latin typeface="Cambria" panose="02040503050406030204" pitchFamily="18" charset="0"/>
                <a:ea typeface="Cambria" panose="02040503050406030204" pitchFamily="18" charset="0"/>
                <a:cs typeface="Calibri" panose="020F0502020204030204" pitchFamily="34" charset="0"/>
              </a:rPr>
              <a:t>bad light</a:t>
            </a:r>
            <a:r>
              <a:rPr lang="en-US" altLang="en-US" sz="2800" i="1" dirty="0">
                <a:latin typeface="Cambria" panose="02040503050406030204" pitchFamily="18" charset="0"/>
                <a:ea typeface="Cambria" panose="02040503050406030204" pitchFamily="18"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(Burdick, p.262)</a:t>
            </a:r>
          </a:p>
        </p:txBody>
      </p:sp>
    </p:spTree>
    <p:extLst>
      <p:ext uri="{BB962C8B-B14F-4D97-AF65-F5344CB8AC3E}">
        <p14:creationId xmlns:p14="http://schemas.microsoft.com/office/powerpoint/2010/main" val="1960104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582297"/>
            <a:ext cx="8213902" cy="4275703"/>
          </a:xfrm>
        </p:spPr>
        <p:txBody>
          <a:bodyPr>
            <a:normAutofit lnSpcReduction="10000"/>
          </a:bodyPr>
          <a:lstStyle/>
          <a:p>
            <a:pPr algn="l" rtl="0"/>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We should not be like Cain, who was of the evil one and murdered his brother. And why did he murder him? Because his own deeds were evil and his brother's righteous. </a:t>
            </a:r>
            <a:r>
              <a:rPr lang="en-US" sz="2800" i="1" baseline="30000" dirty="0">
                <a:latin typeface="Cambria" panose="02040503050406030204" pitchFamily="18" charset="0"/>
                <a:ea typeface="Cambria" panose="02040503050406030204" pitchFamily="18" charset="0"/>
              </a:rPr>
              <a:t>13</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Do not be surprised, brothers, that the world hates you.</a:t>
            </a:r>
            <a:r>
              <a:rPr lang="en-US" sz="2800" i="1" dirty="0">
                <a:solidFill>
                  <a:srgbClr val="0000FF"/>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14</a:t>
            </a:r>
            <a:r>
              <a:rPr lang="en-US" sz="2800" i="1" dirty="0">
                <a:solidFill>
                  <a:srgbClr val="0000FF"/>
                </a:solidFill>
                <a:latin typeface="Cambria" panose="02040503050406030204" pitchFamily="18" charset="0"/>
                <a:ea typeface="Cambria" panose="02040503050406030204" pitchFamily="18" charset="0"/>
              </a:rPr>
              <a:t> We know that we have passed out of death into life, because we love the brothers. Whoever does not love abides in death. </a:t>
            </a:r>
            <a:r>
              <a:rPr lang="en-US" sz="2800" i="1" baseline="30000" dirty="0">
                <a:latin typeface="Cambria" panose="02040503050406030204" pitchFamily="18" charset="0"/>
                <a:ea typeface="Cambria" panose="02040503050406030204" pitchFamily="18" charset="0"/>
              </a:rPr>
              <a:t>15</a:t>
            </a:r>
            <a:r>
              <a:rPr lang="en-US" sz="2800" i="1" dirty="0">
                <a:solidFill>
                  <a:srgbClr val="0000FF"/>
                </a:solidFill>
                <a:latin typeface="Cambria" panose="02040503050406030204" pitchFamily="18" charset="0"/>
                <a:ea typeface="Cambria" panose="02040503050406030204" pitchFamily="18" charset="0"/>
              </a:rPr>
              <a:t> Everyone who hates his brother is a murderer, and you know that no murderer has eternal life abiding in him. </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3:12-15</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472412"/>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lang="en-US" altLang="en-US" sz="2800" i="1" dirty="0">
                <a:latin typeface="Cambria" panose="02040503050406030204" pitchFamily="18" charset="0"/>
                <a:ea typeface="Cambria" panose="02040503050406030204" pitchFamily="18" charset="0"/>
                <a:cs typeface="Calibri" panose="020F0502020204030204" pitchFamily="34" charset="0"/>
              </a:rPr>
              <a:t>There is a notable parallel between </a:t>
            </a:r>
            <a:r>
              <a:rPr lang="en-US" altLang="en-US" sz="2800" b="1" i="1" dirty="0">
                <a:latin typeface="Cambria" panose="02040503050406030204" pitchFamily="18" charset="0"/>
                <a:ea typeface="Cambria" panose="02040503050406030204" pitchFamily="18" charset="0"/>
                <a:cs typeface="Calibri" panose="020F0502020204030204" pitchFamily="34" charset="0"/>
              </a:rPr>
              <a:t>Cain</a:t>
            </a:r>
            <a:r>
              <a:rPr lang="en-US" altLang="en-US" sz="2800" i="1" dirty="0">
                <a:latin typeface="Cambria" panose="02040503050406030204" pitchFamily="18" charset="0"/>
                <a:ea typeface="Cambria" panose="02040503050406030204" pitchFamily="18" charset="0"/>
                <a:cs typeface="Calibri" panose="020F0502020204030204" pitchFamily="34" charset="0"/>
              </a:rPr>
              <a:t>, who hated his brother and murdered him, and the </a:t>
            </a:r>
            <a:r>
              <a:rPr lang="en-US" altLang="en-US" sz="2800" b="1" i="1" dirty="0">
                <a:latin typeface="Cambria" panose="02040503050406030204" pitchFamily="18" charset="0"/>
                <a:ea typeface="Cambria" panose="02040503050406030204" pitchFamily="18" charset="0"/>
                <a:cs typeface="Calibri" panose="020F0502020204030204" pitchFamily="34" charset="0"/>
              </a:rPr>
              <a:t>world</a:t>
            </a:r>
            <a:r>
              <a:rPr lang="en-US" altLang="en-US" sz="2800" i="1" dirty="0">
                <a:latin typeface="Cambria" panose="02040503050406030204" pitchFamily="18" charset="0"/>
                <a:ea typeface="Cambria" panose="02040503050406030204" pitchFamily="18" charset="0"/>
                <a:cs typeface="Calibri" panose="020F0502020204030204" pitchFamily="34" charset="0"/>
              </a:rPr>
              <a:t> that hates God’s people. The </a:t>
            </a:r>
            <a:r>
              <a:rPr lang="en-US" altLang="en-US" sz="2800" b="1" i="1" dirty="0">
                <a:latin typeface="Cambria" panose="02040503050406030204" pitchFamily="18" charset="0"/>
                <a:ea typeface="Cambria" panose="02040503050406030204" pitchFamily="18" charset="0"/>
                <a:cs typeface="Calibri" panose="020F0502020204030204" pitchFamily="34" charset="0"/>
              </a:rPr>
              <a:t>reason</a:t>
            </a:r>
            <a:r>
              <a:rPr lang="en-US" altLang="en-US" sz="2800" i="1" dirty="0">
                <a:latin typeface="Cambria" panose="02040503050406030204" pitchFamily="18" charset="0"/>
                <a:ea typeface="Cambria" panose="02040503050406030204" pitchFamily="18" charset="0"/>
                <a:cs typeface="Calibri" panose="020F0502020204030204" pitchFamily="34" charset="0"/>
              </a:rPr>
              <a:t> for the hatred is the </a:t>
            </a:r>
            <a:r>
              <a:rPr lang="en-US" altLang="en-US" sz="2800" b="1" i="1" dirty="0">
                <a:latin typeface="Cambria" panose="02040503050406030204" pitchFamily="18" charset="0"/>
                <a:ea typeface="Cambria" panose="02040503050406030204" pitchFamily="18" charset="0"/>
                <a:cs typeface="Calibri" panose="020F0502020204030204" pitchFamily="34" charset="0"/>
              </a:rPr>
              <a:t>same</a:t>
            </a:r>
            <a:r>
              <a:rPr lang="en-US" altLang="en-US" sz="2800" i="1" dirty="0">
                <a:latin typeface="Cambria" panose="02040503050406030204" pitchFamily="18" charset="0"/>
                <a:ea typeface="Cambria" panose="02040503050406030204" pitchFamily="18" charset="0"/>
                <a:cs typeface="Calibri" panose="020F0502020204030204" pitchFamily="34" charset="0"/>
              </a:rPr>
              <a:t> in each instance – wickedness cannot tolerate the presence of righteousness. </a:t>
            </a:r>
            <a:r>
              <a:rPr lang="en-US" altLang="en-US" sz="2800" dirty="0">
                <a:latin typeface="Calibri" panose="020F0502020204030204" pitchFamily="34" charset="0"/>
                <a:cs typeface="Calibri" panose="020F0502020204030204" pitchFamily="34" charset="0"/>
              </a:rPr>
              <a:t>(Burdick, p. 264)</a:t>
            </a:r>
          </a:p>
        </p:txBody>
      </p:sp>
    </p:spTree>
    <p:extLst>
      <p:ext uri="{BB962C8B-B14F-4D97-AF65-F5344CB8AC3E}">
        <p14:creationId xmlns:p14="http://schemas.microsoft.com/office/powerpoint/2010/main" val="4241112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582297"/>
            <a:ext cx="8213902" cy="4275703"/>
          </a:xfrm>
        </p:spPr>
        <p:txBody>
          <a:bodyPr>
            <a:normAutofit lnSpcReduction="10000"/>
          </a:bodyPr>
          <a:lstStyle/>
          <a:p>
            <a:pPr algn="l" rtl="0"/>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We should not be like Cain, who was of the evil one and murdered his brother. And why did he murder him? Because his own deeds were evil and his brother's righteous. </a:t>
            </a:r>
            <a:r>
              <a:rPr lang="en-US" sz="2800" i="1" baseline="30000" dirty="0">
                <a:latin typeface="Cambria" panose="02040503050406030204" pitchFamily="18" charset="0"/>
                <a:ea typeface="Cambria" panose="02040503050406030204" pitchFamily="18" charset="0"/>
              </a:rPr>
              <a:t>13</a:t>
            </a:r>
            <a:r>
              <a:rPr lang="en-US" sz="2800" i="1" dirty="0">
                <a:solidFill>
                  <a:srgbClr val="0000FF"/>
                </a:solidFill>
                <a:latin typeface="Cambria" panose="02040503050406030204" pitchFamily="18" charset="0"/>
                <a:ea typeface="Cambria" panose="02040503050406030204" pitchFamily="18" charset="0"/>
              </a:rPr>
              <a:t> Do not be surprised, brothers,</a:t>
            </a:r>
            <a:r>
              <a:rPr lang="en-US" sz="2800" i="1" dirty="0">
                <a:solidFill>
                  <a:srgbClr val="FF0000"/>
                </a:solidFill>
                <a:latin typeface="Cambria" panose="02040503050406030204" pitchFamily="18" charset="0"/>
                <a:ea typeface="Cambria" panose="02040503050406030204" pitchFamily="18" charset="0"/>
              </a:rPr>
              <a:t> </a:t>
            </a:r>
            <a:r>
              <a:rPr lang="en-US" sz="2800" i="1" dirty="0">
                <a:solidFill>
                  <a:srgbClr val="0000FF"/>
                </a:solidFill>
                <a:latin typeface="Cambria" panose="02040503050406030204" pitchFamily="18" charset="0"/>
                <a:ea typeface="Cambria" panose="02040503050406030204" pitchFamily="18" charset="0"/>
              </a:rPr>
              <a:t>that the </a:t>
            </a:r>
            <a:r>
              <a:rPr lang="en-US" sz="2800" i="1" dirty="0">
                <a:solidFill>
                  <a:srgbClr val="FF0000"/>
                </a:solidFill>
                <a:latin typeface="Cambria" panose="02040503050406030204" pitchFamily="18" charset="0"/>
                <a:ea typeface="Cambria" panose="02040503050406030204" pitchFamily="18" charset="0"/>
              </a:rPr>
              <a:t>world</a:t>
            </a:r>
            <a:r>
              <a:rPr lang="en-US" sz="2800" i="1" dirty="0">
                <a:solidFill>
                  <a:srgbClr val="0000FF"/>
                </a:solidFill>
                <a:latin typeface="Cambria" panose="02040503050406030204" pitchFamily="18" charset="0"/>
                <a:ea typeface="Cambria" panose="02040503050406030204" pitchFamily="18" charset="0"/>
              </a:rPr>
              <a:t> hates you. </a:t>
            </a:r>
            <a:r>
              <a:rPr lang="en-US" sz="2800" i="1" baseline="30000" dirty="0">
                <a:latin typeface="Cambria" panose="02040503050406030204" pitchFamily="18" charset="0"/>
                <a:ea typeface="Cambria" panose="02040503050406030204" pitchFamily="18" charset="0"/>
              </a:rPr>
              <a:t>14</a:t>
            </a:r>
            <a:r>
              <a:rPr lang="en-US" sz="2800" i="1" dirty="0">
                <a:solidFill>
                  <a:srgbClr val="0000FF"/>
                </a:solidFill>
                <a:latin typeface="Cambria" panose="02040503050406030204" pitchFamily="18" charset="0"/>
                <a:ea typeface="Cambria" panose="02040503050406030204" pitchFamily="18" charset="0"/>
              </a:rPr>
              <a:t> We know that we have passed out of death into life, because we love the brothers. Whoever does not love abides in death. </a:t>
            </a:r>
            <a:r>
              <a:rPr lang="en-US" sz="2800" i="1" baseline="30000" dirty="0">
                <a:latin typeface="Cambria" panose="02040503050406030204" pitchFamily="18" charset="0"/>
                <a:ea typeface="Cambria" panose="02040503050406030204" pitchFamily="18" charset="0"/>
              </a:rPr>
              <a:t>15</a:t>
            </a:r>
            <a:r>
              <a:rPr lang="en-US" sz="2800" i="1" dirty="0">
                <a:solidFill>
                  <a:srgbClr val="0000FF"/>
                </a:solidFill>
                <a:latin typeface="Cambria" panose="02040503050406030204" pitchFamily="18" charset="0"/>
                <a:ea typeface="Cambria" panose="02040503050406030204" pitchFamily="18" charset="0"/>
              </a:rPr>
              <a:t> Everyone who hates his brother is a murderer, and you know that no murderer has eternal life abiding in him. </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3:12-15</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472412"/>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lang="en-US" altLang="en-US" i="1" dirty="0">
                <a:latin typeface="Cambria" panose="02040503050406030204" pitchFamily="18" charset="0"/>
                <a:ea typeface="Cambria" panose="02040503050406030204" pitchFamily="18" charset="0"/>
                <a:cs typeface="Calibri" panose="020F0502020204030204" pitchFamily="34" charset="0"/>
              </a:rPr>
              <a:t>The term [world] is here used  . . . to designate the people who are enmeshed in the evil world system, who are members of the devil’s family. </a:t>
            </a:r>
            <a:r>
              <a:rPr lang="en-US" altLang="en-US" dirty="0">
                <a:latin typeface="Calibri" panose="020F0502020204030204" pitchFamily="34" charset="0"/>
                <a:ea typeface="Cambria" panose="02040503050406030204" pitchFamily="18" charset="0"/>
                <a:cs typeface="Calibri" panose="020F0502020204030204" pitchFamily="34" charset="0"/>
              </a:rPr>
              <a:t>(Burdick, p.264)</a:t>
            </a:r>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51672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782445"/>
            <a:ext cx="8213902" cy="4075555"/>
          </a:xfrm>
        </p:spPr>
        <p:txBody>
          <a:bodyPr>
            <a:normAutofit lnSpcReduction="10000"/>
          </a:bodyPr>
          <a:lstStyle/>
          <a:p>
            <a:pPr algn="l" rtl="0"/>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We should not be like Cain, who was of the evil one and murdered his brother. And why did he murder him? Because his own deeds were evil and his brother's righteous. </a:t>
            </a:r>
            <a:r>
              <a:rPr lang="en-US" sz="2800" i="1" baseline="30000" dirty="0">
                <a:latin typeface="Cambria" panose="02040503050406030204" pitchFamily="18" charset="0"/>
                <a:ea typeface="Cambria" panose="02040503050406030204" pitchFamily="18" charset="0"/>
              </a:rPr>
              <a:t>13</a:t>
            </a:r>
            <a:r>
              <a:rPr lang="en-US" sz="2800" i="1" dirty="0">
                <a:solidFill>
                  <a:srgbClr val="0000FF"/>
                </a:solidFill>
                <a:latin typeface="Cambria" panose="02040503050406030204" pitchFamily="18" charset="0"/>
                <a:ea typeface="Cambria" panose="02040503050406030204" pitchFamily="18" charset="0"/>
              </a:rPr>
              <a:t> Do not be surprised, brothers,</a:t>
            </a:r>
            <a:r>
              <a:rPr lang="en-US" sz="2800" i="1" dirty="0">
                <a:solidFill>
                  <a:srgbClr val="FF0000"/>
                </a:solidFill>
                <a:latin typeface="Cambria" panose="02040503050406030204" pitchFamily="18" charset="0"/>
                <a:ea typeface="Cambria" panose="02040503050406030204" pitchFamily="18" charset="0"/>
              </a:rPr>
              <a:t> </a:t>
            </a:r>
            <a:r>
              <a:rPr lang="en-US" sz="2800" i="1" dirty="0">
                <a:solidFill>
                  <a:srgbClr val="0000FF"/>
                </a:solidFill>
                <a:latin typeface="Cambria" panose="02040503050406030204" pitchFamily="18" charset="0"/>
                <a:ea typeface="Cambria" panose="02040503050406030204" pitchFamily="18" charset="0"/>
              </a:rPr>
              <a:t>that the world hates you. </a:t>
            </a:r>
            <a:r>
              <a:rPr lang="en-US" sz="2800" i="1" baseline="30000" dirty="0">
                <a:latin typeface="Cambria" panose="02040503050406030204" pitchFamily="18" charset="0"/>
                <a:ea typeface="Cambria" panose="02040503050406030204" pitchFamily="18" charset="0"/>
              </a:rPr>
              <a:t>14</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We know that we have passed out of death into life, because we love the brothers. Whoever does not love abides in death. </a:t>
            </a:r>
            <a:r>
              <a:rPr lang="en-US" sz="2800" i="1" baseline="30000" dirty="0">
                <a:latin typeface="Cambria" panose="02040503050406030204" pitchFamily="18" charset="0"/>
                <a:ea typeface="Cambria" panose="02040503050406030204" pitchFamily="18" charset="0"/>
              </a:rPr>
              <a:t>15</a:t>
            </a:r>
            <a:r>
              <a:rPr lang="en-US" sz="2800" i="1" dirty="0">
                <a:solidFill>
                  <a:srgbClr val="0000FF"/>
                </a:solidFill>
                <a:latin typeface="Cambria" panose="02040503050406030204" pitchFamily="18" charset="0"/>
                <a:ea typeface="Cambria" panose="02040503050406030204" pitchFamily="18" charset="0"/>
              </a:rPr>
              <a:t> Everyone who hates his brother is a murderer, and you know that no murderer has eternal life abiding in him. </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3:12-15</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2652937"/>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lang="en-US" altLang="en-US" i="1" dirty="0">
                <a:latin typeface="Cambria" panose="02040503050406030204" pitchFamily="18" charset="0"/>
                <a:ea typeface="Cambria" panose="02040503050406030204" pitchFamily="18" charset="0"/>
                <a:cs typeface="Calibri" panose="020F0502020204030204" pitchFamily="34" charset="0"/>
              </a:rPr>
              <a:t>Following the brief digression in 3:13 with its warning that the readers will be objects of the world’s hatred, in 3:14 [John] returns to the main theme of 3:11-24, that is, mutual </a:t>
            </a:r>
            <a:r>
              <a:rPr lang="en-US" altLang="en-US" b="1" i="1" dirty="0">
                <a:latin typeface="Cambria" panose="02040503050406030204" pitchFamily="18" charset="0"/>
                <a:ea typeface="Cambria" panose="02040503050406030204" pitchFamily="18" charset="0"/>
                <a:cs typeface="Calibri" panose="020F0502020204030204" pitchFamily="34" charset="0"/>
              </a:rPr>
              <a:t>love</a:t>
            </a:r>
            <a:r>
              <a:rPr lang="en-US" altLang="en-US" i="1" dirty="0">
                <a:latin typeface="Cambria" panose="02040503050406030204" pitchFamily="18" charset="0"/>
                <a:ea typeface="Cambria" panose="02040503050406030204" pitchFamily="18" charset="0"/>
                <a:cs typeface="Calibri" panose="020F0502020204030204" pitchFamily="34" charset="0"/>
              </a:rPr>
              <a:t> as a mark of true children of God. </a:t>
            </a:r>
            <a:r>
              <a:rPr lang="en-US" altLang="en-US" dirty="0">
                <a:latin typeface="Calibri" panose="020F0502020204030204" pitchFamily="34" charset="0"/>
                <a:ea typeface="Cambria" panose="02040503050406030204" pitchFamily="18" charset="0"/>
                <a:cs typeface="Calibri" panose="020F0502020204030204" pitchFamily="34" charset="0"/>
              </a:rPr>
              <a:t>(Kruse p.135)</a:t>
            </a:r>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1963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455976"/>
            <a:ext cx="8213902" cy="5402024"/>
          </a:xfrm>
        </p:spPr>
        <p:txBody>
          <a:bodyPr>
            <a:normAutofit/>
          </a:bodyPr>
          <a:lstStyle/>
          <a:p>
            <a:pPr algn="l" rtl="0"/>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We should not be like Cain, who was of the evil one and murdered his brother. And why did he murder him? Because his own deeds were evil and his brother's righteous. </a:t>
            </a:r>
            <a:r>
              <a:rPr lang="en-US" sz="2800" i="1" baseline="30000" dirty="0">
                <a:latin typeface="Cambria" panose="02040503050406030204" pitchFamily="18" charset="0"/>
                <a:ea typeface="Cambria" panose="02040503050406030204" pitchFamily="18" charset="0"/>
              </a:rPr>
              <a:t>13</a:t>
            </a:r>
            <a:r>
              <a:rPr lang="en-US" sz="2800" i="1" dirty="0">
                <a:solidFill>
                  <a:srgbClr val="0000FF"/>
                </a:solidFill>
                <a:latin typeface="Cambria" panose="02040503050406030204" pitchFamily="18" charset="0"/>
                <a:ea typeface="Cambria" panose="02040503050406030204" pitchFamily="18" charset="0"/>
              </a:rPr>
              <a:t> Do not be surprised, brothers,</a:t>
            </a:r>
            <a:r>
              <a:rPr lang="en-US" sz="2800" i="1" dirty="0">
                <a:solidFill>
                  <a:srgbClr val="FF0000"/>
                </a:solidFill>
                <a:latin typeface="Cambria" panose="02040503050406030204" pitchFamily="18" charset="0"/>
                <a:ea typeface="Cambria" panose="02040503050406030204" pitchFamily="18" charset="0"/>
              </a:rPr>
              <a:t> </a:t>
            </a:r>
            <a:r>
              <a:rPr lang="en-US" sz="2800" i="1" dirty="0">
                <a:solidFill>
                  <a:srgbClr val="0000FF"/>
                </a:solidFill>
                <a:latin typeface="Cambria" panose="02040503050406030204" pitchFamily="18" charset="0"/>
                <a:ea typeface="Cambria" panose="02040503050406030204" pitchFamily="18" charset="0"/>
              </a:rPr>
              <a:t>that the world hates you. </a:t>
            </a:r>
            <a:r>
              <a:rPr lang="en-US" sz="2800" i="1" baseline="30000" dirty="0">
                <a:latin typeface="Cambria" panose="02040503050406030204" pitchFamily="18" charset="0"/>
                <a:ea typeface="Cambria" panose="02040503050406030204" pitchFamily="18" charset="0"/>
              </a:rPr>
              <a:t>14</a:t>
            </a:r>
            <a:r>
              <a:rPr lang="en-US" sz="2800" i="1" dirty="0">
                <a:solidFill>
                  <a:srgbClr val="0000FF"/>
                </a:solidFill>
                <a:latin typeface="Cambria" panose="02040503050406030204" pitchFamily="18" charset="0"/>
                <a:ea typeface="Cambria" panose="02040503050406030204" pitchFamily="18" charset="0"/>
              </a:rPr>
              <a:t> We know that</a:t>
            </a:r>
            <a:r>
              <a:rPr lang="en-US" sz="2800" i="1" dirty="0">
                <a:solidFill>
                  <a:srgbClr val="FF0000"/>
                </a:solidFill>
                <a:latin typeface="Cambria" panose="02040503050406030204" pitchFamily="18" charset="0"/>
                <a:ea typeface="Cambria" panose="02040503050406030204" pitchFamily="18" charset="0"/>
              </a:rPr>
              <a:t> we have passed out of death into life</a:t>
            </a:r>
            <a:r>
              <a:rPr lang="en-US" sz="2800" i="1" dirty="0">
                <a:solidFill>
                  <a:srgbClr val="0000FF"/>
                </a:solidFill>
                <a:latin typeface="Cambria" panose="02040503050406030204" pitchFamily="18" charset="0"/>
                <a:ea typeface="Cambria" panose="02040503050406030204" pitchFamily="18" charset="0"/>
              </a:rPr>
              <a:t>, because we love the brothers. Whoever does not love abides in death. </a:t>
            </a:r>
            <a:r>
              <a:rPr lang="en-US" sz="2800" i="1" baseline="30000" dirty="0">
                <a:latin typeface="Cambria" panose="02040503050406030204" pitchFamily="18" charset="0"/>
                <a:ea typeface="Cambria" panose="02040503050406030204" pitchFamily="18" charset="0"/>
              </a:rPr>
              <a:t>15</a:t>
            </a:r>
            <a:r>
              <a:rPr lang="en-US" sz="2800" i="1" dirty="0">
                <a:solidFill>
                  <a:srgbClr val="0000FF"/>
                </a:solidFill>
                <a:latin typeface="Cambria" panose="02040503050406030204" pitchFamily="18" charset="0"/>
                <a:ea typeface="Cambria" panose="02040503050406030204" pitchFamily="18" charset="0"/>
              </a:rPr>
              <a:t> Everyone who hates his brother is a murderer, and you know that no murderer has eternal life abiding in him. </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3:12-15</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1722839"/>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lang="en-US" sz="3600" b="1" i="1" dirty="0">
                <a:solidFill>
                  <a:srgbClr val="0000FF"/>
                </a:solidFill>
                <a:latin typeface="Cambria" panose="02040503050406030204" pitchFamily="18" charset="0"/>
                <a:ea typeface="Cambria" panose="02040503050406030204" pitchFamily="18" charset="0"/>
              </a:rPr>
              <a:t>we have passed</a:t>
            </a:r>
            <a:r>
              <a:rPr lang="en-US" sz="3600" i="1" dirty="0">
                <a:solidFill>
                  <a:srgbClr val="0000FF"/>
                </a:solidFill>
                <a:latin typeface="Cambria" panose="02040503050406030204" pitchFamily="18" charset="0"/>
                <a:ea typeface="Cambria" panose="02040503050406030204" pitchFamily="18" charset="0"/>
              </a:rPr>
              <a:t> out of death into life…</a:t>
            </a:r>
            <a:br>
              <a:rPr lang="en-US" altLang="en-US" sz="3600" i="1" dirty="0">
                <a:latin typeface="Cambria" panose="02040503050406030204" pitchFamily="18" charset="0"/>
                <a:ea typeface="Cambria" panose="02040503050406030204" pitchFamily="18" charset="0"/>
                <a:cs typeface="Calibri" panose="020F0502020204030204" pitchFamily="34" charset="0"/>
              </a:rPr>
            </a:br>
            <a:endParaRPr lang="en-US" alt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17284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930098"/>
          </a:xfrm>
        </p:spPr>
        <p:txBody>
          <a:bodyPr vert="horz" lIns="91440" tIns="45720" rIns="91440" bIns="45720" rtlCol="0" anchor="ctr">
            <a:noAutofit/>
          </a:bodyPr>
          <a:lstStyle/>
          <a:p>
            <a:pPr>
              <a:lnSpc>
                <a:spcPct val="90000"/>
              </a:lnSpc>
            </a:pPr>
            <a:r>
              <a:rPr lang="en-US" altLang="en-US" sz="4000" dirty="0">
                <a:latin typeface="Cambria" panose="02040503050406030204" pitchFamily="18" charset="0"/>
                <a:ea typeface="Cambria" panose="02040503050406030204" pitchFamily="18" charset="0"/>
              </a:rPr>
              <a:t>“</a:t>
            </a:r>
            <a:r>
              <a:rPr lang="en-US" altLang="en-US" sz="4000" i="1" dirty="0">
                <a:solidFill>
                  <a:srgbClr val="0000FF"/>
                </a:solidFill>
                <a:latin typeface="Cambria" panose="02040503050406030204" pitchFamily="18" charset="0"/>
                <a:ea typeface="Cambria" panose="02040503050406030204" pitchFamily="18" charset="0"/>
              </a:rPr>
              <a:t>we have passed</a:t>
            </a:r>
            <a:r>
              <a:rPr lang="en-US" altLang="en-US" sz="4000" dirty="0">
                <a:latin typeface="Cambria" panose="02040503050406030204" pitchFamily="18" charset="0"/>
                <a:ea typeface="Cambria" panose="02040503050406030204" pitchFamily="18" charset="0"/>
              </a:rPr>
              <a:t>” </a:t>
            </a:r>
            <a:r>
              <a:rPr lang="en-US" altLang="en-US" sz="4000" b="1" dirty="0" err="1">
                <a:latin typeface="Bwgrkl" panose="02000400000000000000" pitchFamily="2" charset="0"/>
              </a:rPr>
              <a:t>metabai,nw</a:t>
            </a:r>
            <a:r>
              <a:rPr lang="en-US" altLang="en-US" sz="4000" b="1" dirty="0">
                <a:latin typeface="Bwgrkl" panose="02000400000000000000" pitchFamily="2" charset="0"/>
              </a:rPr>
              <a:t>/ </a:t>
            </a:r>
            <a:r>
              <a:rPr lang="en-US" altLang="en-US" sz="4000" i="1" dirty="0" err="1">
                <a:latin typeface="Cambria" panose="02040503050406030204" pitchFamily="18" charset="0"/>
                <a:ea typeface="Cambria" panose="02040503050406030204" pitchFamily="18" charset="0"/>
              </a:rPr>
              <a:t>metabaino</a:t>
            </a:r>
            <a:endParaRPr lang="en-US" sz="4000" dirty="0">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977191"/>
            <a:ext cx="8229600" cy="5352046"/>
          </a:xfrm>
        </p:spPr>
        <p:txBody>
          <a:bodyPr>
            <a:noAutofit/>
          </a:bodyPr>
          <a:lstStyle/>
          <a:p>
            <a:pPr eaLnBrk="1" hangingPunct="1">
              <a:lnSpc>
                <a:spcPct val="90000"/>
              </a:lnSpc>
            </a:pPr>
            <a:r>
              <a:rPr lang="en-US" altLang="en-US" sz="3200" b="1" dirty="0"/>
              <a:t>Strong’s Data:</a:t>
            </a:r>
          </a:p>
          <a:p>
            <a:pPr lvl="1" eaLnBrk="1" hangingPunct="1">
              <a:lnSpc>
                <a:spcPct val="90000"/>
              </a:lnSpc>
            </a:pPr>
            <a:r>
              <a:rPr lang="en-US" altLang="en-US" sz="2800" dirty="0"/>
              <a:t>To remove </a:t>
            </a:r>
          </a:p>
          <a:p>
            <a:pPr lvl="1" eaLnBrk="1" hangingPunct="1">
              <a:lnSpc>
                <a:spcPct val="90000"/>
              </a:lnSpc>
            </a:pPr>
            <a:r>
              <a:rPr lang="en-US" altLang="en-US" sz="2800" dirty="0"/>
              <a:t>To depart </a:t>
            </a:r>
          </a:p>
          <a:p>
            <a:pPr lvl="1" eaLnBrk="1" hangingPunct="1">
              <a:lnSpc>
                <a:spcPct val="90000"/>
              </a:lnSpc>
            </a:pPr>
            <a:r>
              <a:rPr lang="en-US" altLang="en-US" sz="2800" dirty="0"/>
              <a:t>To pass over from one place to another </a:t>
            </a:r>
          </a:p>
          <a:p>
            <a:pPr eaLnBrk="1" hangingPunct="1">
              <a:lnSpc>
                <a:spcPct val="90000"/>
              </a:lnSpc>
            </a:pPr>
            <a:r>
              <a:rPr lang="en-US" altLang="en-US" sz="3200" b="1" dirty="0"/>
              <a:t>Burdick, p.264:</a:t>
            </a:r>
          </a:p>
          <a:p>
            <a:pPr lvl="1" eaLnBrk="1" hangingPunct="1">
              <a:lnSpc>
                <a:spcPct val="90000"/>
              </a:lnSpc>
            </a:pPr>
            <a:r>
              <a:rPr lang="en-US" altLang="en-US" sz="2800" dirty="0"/>
              <a:t>Is used to metaphorically to depict movement from one spiritual sphere, “out of death”, to another spiritual sphere, “into life”. </a:t>
            </a:r>
          </a:p>
          <a:p>
            <a:pPr lvl="1" eaLnBrk="1" hangingPunct="1">
              <a:lnSpc>
                <a:spcPct val="90000"/>
              </a:lnSpc>
            </a:pPr>
            <a:r>
              <a:rPr lang="en-US" altLang="en-US" sz="2800" dirty="0"/>
              <a:t>The perfect tense indicates that the transfer has already occurred at a point in the past, and, as a result, the sphere of life has already been entered.</a:t>
            </a:r>
          </a:p>
        </p:txBody>
      </p:sp>
    </p:spTree>
    <p:extLst>
      <p:ext uri="{BB962C8B-B14F-4D97-AF65-F5344CB8AC3E}">
        <p14:creationId xmlns:p14="http://schemas.microsoft.com/office/powerpoint/2010/main" val="23978588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021836"/>
            <a:ext cx="8213902" cy="3836163"/>
          </a:xfrm>
        </p:spPr>
        <p:txBody>
          <a:bodyPr>
            <a:normAutofit fontScale="92500" lnSpcReduction="10000"/>
          </a:bodyPr>
          <a:lstStyle/>
          <a:p>
            <a:pPr algn="l" rtl="0"/>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We should not be like Cain, who was of the evil one and murdered his brother. And why did he murder him? Because his own deeds were evil and his brother's righteous. </a:t>
            </a:r>
            <a:r>
              <a:rPr lang="en-US" sz="2800" i="1" baseline="30000" dirty="0">
                <a:latin typeface="Cambria" panose="02040503050406030204" pitchFamily="18" charset="0"/>
                <a:ea typeface="Cambria" panose="02040503050406030204" pitchFamily="18" charset="0"/>
              </a:rPr>
              <a:t>13</a:t>
            </a:r>
            <a:r>
              <a:rPr lang="en-US" sz="2800" i="1" dirty="0">
                <a:solidFill>
                  <a:srgbClr val="0000FF"/>
                </a:solidFill>
                <a:latin typeface="Cambria" panose="02040503050406030204" pitchFamily="18" charset="0"/>
                <a:ea typeface="Cambria" panose="02040503050406030204" pitchFamily="18" charset="0"/>
              </a:rPr>
              <a:t> Do not be surprised, brothers,</a:t>
            </a:r>
            <a:r>
              <a:rPr lang="en-US" sz="2800" i="1" dirty="0">
                <a:solidFill>
                  <a:srgbClr val="FF0000"/>
                </a:solidFill>
                <a:latin typeface="Cambria" panose="02040503050406030204" pitchFamily="18" charset="0"/>
                <a:ea typeface="Cambria" panose="02040503050406030204" pitchFamily="18" charset="0"/>
              </a:rPr>
              <a:t> </a:t>
            </a:r>
            <a:r>
              <a:rPr lang="en-US" sz="2800" i="1" dirty="0">
                <a:solidFill>
                  <a:srgbClr val="0000FF"/>
                </a:solidFill>
                <a:latin typeface="Cambria" panose="02040503050406030204" pitchFamily="18" charset="0"/>
                <a:ea typeface="Cambria" panose="02040503050406030204" pitchFamily="18" charset="0"/>
              </a:rPr>
              <a:t>that the world hates you. </a:t>
            </a:r>
            <a:r>
              <a:rPr lang="en-US" sz="2800" i="1" baseline="30000" dirty="0">
                <a:latin typeface="Cambria" panose="02040503050406030204" pitchFamily="18" charset="0"/>
                <a:ea typeface="Cambria" panose="02040503050406030204" pitchFamily="18" charset="0"/>
              </a:rPr>
              <a:t>14</a:t>
            </a:r>
            <a:r>
              <a:rPr lang="en-US" sz="2800" i="1" dirty="0">
                <a:solidFill>
                  <a:srgbClr val="0000FF"/>
                </a:solidFill>
                <a:latin typeface="Cambria" panose="02040503050406030204" pitchFamily="18" charset="0"/>
                <a:ea typeface="Cambria" panose="02040503050406030204" pitchFamily="18" charset="0"/>
              </a:rPr>
              <a:t> We know that</a:t>
            </a:r>
            <a:r>
              <a:rPr lang="en-US" sz="2800" i="1" dirty="0">
                <a:solidFill>
                  <a:srgbClr val="FF0000"/>
                </a:solidFill>
                <a:latin typeface="Cambria" panose="02040503050406030204" pitchFamily="18" charset="0"/>
                <a:ea typeface="Cambria" panose="02040503050406030204" pitchFamily="18" charset="0"/>
              </a:rPr>
              <a:t> we have passed out of death into life</a:t>
            </a:r>
            <a:r>
              <a:rPr lang="en-US" sz="2800" i="1" dirty="0">
                <a:solidFill>
                  <a:srgbClr val="0000FF"/>
                </a:solidFill>
                <a:latin typeface="Cambria" panose="02040503050406030204" pitchFamily="18" charset="0"/>
                <a:ea typeface="Cambria" panose="02040503050406030204" pitchFamily="18" charset="0"/>
              </a:rPr>
              <a:t>, because we love the brothers. Whoever does not love abides in death. </a:t>
            </a:r>
            <a:r>
              <a:rPr lang="en-US" sz="2800" i="1" baseline="30000" dirty="0">
                <a:latin typeface="Cambria" panose="02040503050406030204" pitchFamily="18" charset="0"/>
                <a:ea typeface="Cambria" panose="02040503050406030204" pitchFamily="18" charset="0"/>
              </a:rPr>
              <a:t>15</a:t>
            </a:r>
            <a:r>
              <a:rPr lang="en-US" sz="2800" i="1" dirty="0">
                <a:solidFill>
                  <a:srgbClr val="0000FF"/>
                </a:solidFill>
                <a:latin typeface="Cambria" panose="02040503050406030204" pitchFamily="18" charset="0"/>
                <a:ea typeface="Cambria" panose="02040503050406030204" pitchFamily="18" charset="0"/>
              </a:rPr>
              <a:t> Everyone who hates his brother is a murderer, and you know that no murderer has eternal life abiding in him. </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3:12-15</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299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i="1"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Becoming a Christian is nothing less than a resurrection or quickening ‘out of’ (ek) spiritual death ‘into’ (</a:t>
            </a:r>
            <a:r>
              <a:rPr kumimoji="0" lang="en-US" sz="2800" i="1"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eis</a:t>
            </a:r>
            <a:r>
              <a:rPr kumimoji="0" lang="en-US" sz="2800" i="1"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eternal life. </a:t>
            </a:r>
            <a:r>
              <a:rPr kumimoji="0" lang="en-US" sz="2800"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(Stott, p.141)</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2600" u="none" strike="noStrike" kern="1200" cap="none" spc="0" normalizeH="0" baseline="0" noProof="0" dirty="0">
                <a:ln>
                  <a:noFill/>
                </a:ln>
                <a:effectLst>
                  <a:outerShdw dist="25400" dir="2700000" algn="tl" rotWithShape="0">
                    <a:schemeClr val="bg1"/>
                  </a:outerShdw>
                </a:effectLst>
                <a:uLnTx/>
                <a:uFillTx/>
                <a:latin typeface="Calibri" panose="020F0502020204030204" pitchFamily="34" charset="0"/>
                <a:ea typeface="Cambria" panose="02040503050406030204" pitchFamily="18" charset="0"/>
                <a:cs typeface="Calibri" panose="020F0502020204030204" pitchFamily="34" charset="0"/>
              </a:rPr>
              <a:t>John 5:24 - </a:t>
            </a:r>
            <a:r>
              <a:rPr kumimoji="0" lang="en-US" sz="2600" i="1" u="none" strike="noStrike" kern="1200" cap="none" spc="0" normalizeH="0" baseline="0" noProof="0" dirty="0">
                <a:ln>
                  <a:noFill/>
                </a:ln>
                <a:solidFill>
                  <a:srgbClr val="0000FF"/>
                </a:solidFill>
                <a:effectLst>
                  <a:outerShdw dist="25400" dir="2700000" algn="tl" rotWithShape="0">
                    <a:schemeClr val="bg1"/>
                  </a:outerShdw>
                </a:effectLst>
                <a:uLnTx/>
                <a:uFillTx/>
                <a:latin typeface="Cambria" panose="02040503050406030204" pitchFamily="18" charset="0"/>
                <a:ea typeface="Cambria" panose="02040503050406030204" pitchFamily="18" charset="0"/>
                <a:cs typeface="+mn-cs"/>
              </a:rPr>
              <a:t>Truly, truly, I say to you, whoever hears my word and believes him who sent me has eternal life. </a:t>
            </a:r>
            <a:r>
              <a:rPr kumimoji="0" lang="en-US" sz="2600" b="1" i="1" u="none" strike="noStrike" kern="1200" cap="none" spc="0" normalizeH="0" baseline="0" noProof="0" dirty="0">
                <a:ln>
                  <a:noFill/>
                </a:ln>
                <a:solidFill>
                  <a:srgbClr val="0000FF"/>
                </a:solidFill>
                <a:effectLst>
                  <a:outerShdw dist="25400" dir="2700000" algn="tl" rotWithShape="0">
                    <a:schemeClr val="bg1"/>
                  </a:outerShdw>
                </a:effectLst>
                <a:uLnTx/>
                <a:uFillTx/>
                <a:latin typeface="Cambria" panose="02040503050406030204" pitchFamily="18" charset="0"/>
                <a:ea typeface="Cambria" panose="02040503050406030204" pitchFamily="18" charset="0"/>
                <a:cs typeface="+mn-cs"/>
              </a:rPr>
              <a:t>He</a:t>
            </a:r>
            <a:r>
              <a:rPr kumimoji="0" lang="en-US" sz="2600" i="1" u="none" strike="noStrike" kern="1200" cap="none" spc="0" normalizeH="0" baseline="0" noProof="0" dirty="0">
                <a:ln>
                  <a:noFill/>
                </a:ln>
                <a:solidFill>
                  <a:srgbClr val="0000FF"/>
                </a:solidFill>
                <a:effectLst>
                  <a:outerShdw dist="25400" dir="2700000" algn="tl" rotWithShape="0">
                    <a:schemeClr val="bg1"/>
                  </a:outerShdw>
                </a:effectLst>
                <a:uLnTx/>
                <a:uFillTx/>
                <a:latin typeface="Cambria" panose="02040503050406030204" pitchFamily="18" charset="0"/>
                <a:ea typeface="Cambria" panose="02040503050406030204" pitchFamily="18" charset="0"/>
                <a:cs typeface="+mn-cs"/>
              </a:rPr>
              <a:t> does not come into judgment, but </a:t>
            </a:r>
            <a:r>
              <a:rPr kumimoji="0" lang="en-US" sz="2600" b="1" i="1" u="none" strike="noStrike" kern="1200" cap="none" spc="0" normalizeH="0" baseline="0" noProof="0" dirty="0">
                <a:ln>
                  <a:noFill/>
                </a:ln>
                <a:solidFill>
                  <a:srgbClr val="0000FF"/>
                </a:solidFill>
                <a:effectLst>
                  <a:outerShdw dist="25400" dir="2700000" algn="tl" rotWithShape="0">
                    <a:schemeClr val="bg1"/>
                  </a:outerShdw>
                </a:effectLst>
                <a:uLnTx/>
                <a:uFillTx/>
                <a:latin typeface="Cambria" panose="02040503050406030204" pitchFamily="18" charset="0"/>
                <a:ea typeface="Cambria" panose="02040503050406030204" pitchFamily="18" charset="0"/>
                <a:cs typeface="+mn-cs"/>
              </a:rPr>
              <a:t>has passed from death to life</a:t>
            </a:r>
            <a:r>
              <a:rPr kumimoji="0" lang="en-US" sz="2600" i="1" u="none" strike="noStrike" kern="1200" cap="none" spc="0" normalizeH="0" baseline="0" noProof="0" dirty="0">
                <a:ln>
                  <a:noFill/>
                </a:ln>
                <a:solidFill>
                  <a:srgbClr val="0000FF"/>
                </a:solidFill>
                <a:effectLst>
                  <a:outerShdw dist="25400" dir="2700000" algn="tl" rotWithShape="0">
                    <a:schemeClr val="bg1"/>
                  </a:outerShdw>
                </a:effectLst>
                <a:uLnTx/>
                <a:uFillTx/>
                <a:latin typeface="Cambria" panose="02040503050406030204" pitchFamily="18" charset="0"/>
                <a:ea typeface="Cambria" panose="02040503050406030204" pitchFamily="18" charset="0"/>
                <a:cs typeface="+mn-cs"/>
              </a:rPr>
              <a:t>.</a:t>
            </a:r>
            <a:endParaRPr kumimoji="0" lang="en-US" altLang="en-US" sz="2600" i="0" u="none" strike="noStrike" kern="1200" cap="none" spc="0" normalizeH="0" baseline="0" noProof="0" dirty="0">
              <a:ln>
                <a:noFill/>
              </a:ln>
              <a:solidFill>
                <a:srgbClr val="000000"/>
              </a:solidFill>
              <a:effectLst>
                <a:outerShdw dist="25400" dir="2700000" algn="tl" rotWithShape="0">
                  <a:schemeClr val="bg1"/>
                </a:outerShd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194474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021836"/>
            <a:ext cx="8213902" cy="3836163"/>
          </a:xfrm>
        </p:spPr>
        <p:txBody>
          <a:bodyPr>
            <a:normAutofit fontScale="92500" lnSpcReduction="10000"/>
          </a:bodyPr>
          <a:lstStyle/>
          <a:p>
            <a:pPr algn="l" rtl="0"/>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We should not be like Cain, who was of the evil one and murdered his brother. And why did he murder him? Because his own deeds were evil and his brother's righteous. </a:t>
            </a:r>
            <a:r>
              <a:rPr lang="en-US" sz="2800" i="1" baseline="30000" dirty="0">
                <a:latin typeface="Cambria" panose="02040503050406030204" pitchFamily="18" charset="0"/>
                <a:ea typeface="Cambria" panose="02040503050406030204" pitchFamily="18" charset="0"/>
              </a:rPr>
              <a:t>13</a:t>
            </a:r>
            <a:r>
              <a:rPr lang="en-US" sz="2800" i="1" dirty="0">
                <a:solidFill>
                  <a:srgbClr val="0000FF"/>
                </a:solidFill>
                <a:latin typeface="Cambria" panose="02040503050406030204" pitchFamily="18" charset="0"/>
                <a:ea typeface="Cambria" panose="02040503050406030204" pitchFamily="18" charset="0"/>
              </a:rPr>
              <a:t> Do not be surprised, brothers,</a:t>
            </a:r>
            <a:r>
              <a:rPr lang="en-US" sz="2800" i="1" dirty="0">
                <a:solidFill>
                  <a:srgbClr val="FF0000"/>
                </a:solidFill>
                <a:latin typeface="Cambria" panose="02040503050406030204" pitchFamily="18" charset="0"/>
                <a:ea typeface="Cambria" panose="02040503050406030204" pitchFamily="18" charset="0"/>
              </a:rPr>
              <a:t> </a:t>
            </a:r>
            <a:r>
              <a:rPr lang="en-US" sz="2800" i="1" dirty="0">
                <a:solidFill>
                  <a:srgbClr val="0000FF"/>
                </a:solidFill>
                <a:latin typeface="Cambria" panose="02040503050406030204" pitchFamily="18" charset="0"/>
                <a:ea typeface="Cambria" panose="02040503050406030204" pitchFamily="18" charset="0"/>
              </a:rPr>
              <a:t>that the world hates you. </a:t>
            </a:r>
            <a:r>
              <a:rPr lang="en-US" sz="2800" i="1" baseline="30000" dirty="0">
                <a:latin typeface="Cambria" panose="02040503050406030204" pitchFamily="18" charset="0"/>
                <a:ea typeface="Cambria" panose="02040503050406030204" pitchFamily="18" charset="0"/>
              </a:rPr>
              <a:t>14</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We know that we have passed out of death into life, because we love the brothers. Whoever does not love abides in death. </a:t>
            </a:r>
            <a:r>
              <a:rPr lang="en-US" sz="2800" i="1" baseline="30000" dirty="0">
                <a:latin typeface="Cambria" panose="02040503050406030204" pitchFamily="18" charset="0"/>
                <a:ea typeface="Cambria" panose="02040503050406030204" pitchFamily="18" charset="0"/>
              </a:rPr>
              <a:t>15</a:t>
            </a:r>
            <a:r>
              <a:rPr lang="en-US" sz="2800" i="1" dirty="0">
                <a:solidFill>
                  <a:srgbClr val="0000FF"/>
                </a:solidFill>
                <a:latin typeface="Cambria" panose="02040503050406030204" pitchFamily="18" charset="0"/>
                <a:ea typeface="Cambria" panose="02040503050406030204" pitchFamily="18" charset="0"/>
              </a:rPr>
              <a:t> Everyone who hates his brother is a murderer, and you know that no murderer has eternal life abiding in him. </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3:12-15</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23302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1"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Therefore:</a:t>
            </a:r>
            <a:br>
              <a:rPr kumimoji="0" lang="en-US" sz="2800" i="1"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br>
            <a:r>
              <a:rPr kumimoji="0" lang="en-US" sz="2800" b="1" i="1"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Love</a:t>
            </a:r>
            <a:r>
              <a:rPr kumimoji="0" lang="en-US" sz="2800" i="1"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for Christians is evidence that one is </a:t>
            </a:r>
            <a:r>
              <a:rPr kumimoji="0" lang="en-US" sz="2800" b="1" i="1"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saved</a:t>
            </a:r>
            <a:r>
              <a:rPr kumimoji="0" lang="en-US" sz="2800" i="1"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800" b="1" i="1"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hatred</a:t>
            </a:r>
            <a:r>
              <a:rPr kumimoji="0" lang="en-US" sz="2800" i="1"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for Christians reveals that one is still </a:t>
            </a:r>
            <a:r>
              <a:rPr kumimoji="0" lang="en-US" sz="2800" b="1" i="1"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lost</a:t>
            </a:r>
            <a:r>
              <a:rPr kumimoji="0" lang="en-US" sz="2800" i="1"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800"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(Burdick, p.264)</a:t>
            </a:r>
          </a:p>
        </p:txBody>
      </p:sp>
    </p:spTree>
    <p:extLst>
      <p:ext uri="{BB962C8B-B14F-4D97-AF65-F5344CB8AC3E}">
        <p14:creationId xmlns:p14="http://schemas.microsoft.com/office/powerpoint/2010/main" val="1244522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2099589"/>
          </a:xfrm>
        </p:spPr>
        <p:txBody>
          <a:bodyPr>
            <a:noAutofit/>
          </a:bodyPr>
          <a:lstStyle/>
          <a:p>
            <a:pPr algn="ctr"/>
            <a:r>
              <a:rPr kumimoji="0" lang="en-US" altLang="en-US" sz="32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2:29-4:6</a:t>
            </a:r>
            <a:b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Second</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Tests of </a:t>
            </a:r>
            <a:r>
              <a:rPr lang="en-US" altLang="en-US" sz="3200" b="1" i="1" dirty="0">
                <a:solidFill>
                  <a:srgbClr val="FF0066"/>
                </a:solidFill>
                <a:latin typeface="Arial" panose="020B0604020202020204" pitchFamily="34" charset="0"/>
                <a:cs typeface="Arial" panose="020B0604020202020204" pitchFamily="34" charset="0"/>
              </a:rPr>
              <a:t>DIVINE SONSHIP</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54119" y="2134907"/>
            <a:ext cx="8683771" cy="4764299"/>
          </a:xfrm>
        </p:spPr>
        <p:txBody>
          <a:bodyPr>
            <a:normAutofit fontScale="925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2:29-3:10a -</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God is righteous therefore everyone who  </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“does what is </a:t>
            </a:r>
            <a:r>
              <a:rPr kumimoji="0" lang="en-US" altLang="en-US" b="1" i="1" u="none" strike="noStrike" kern="1200" cap="none" spc="0" normalizeH="0" baseline="0" noProof="0" dirty="0">
                <a:ln>
                  <a:noFill/>
                </a:ln>
                <a:solidFill>
                  <a:schemeClr val="bg1">
                    <a:lumMod val="75000"/>
                  </a:schemeClr>
                </a:solidFill>
                <a:effectLst/>
                <a:uLnTx/>
                <a:uFillTx/>
                <a:latin typeface="+mj-lt"/>
                <a:ea typeface="+mn-ea"/>
                <a:cs typeface="+mn-cs"/>
              </a:rPr>
              <a:t>right</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a:t>
            </a: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 is </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a:t>
            </a:r>
            <a:r>
              <a:rPr kumimoji="0" lang="en-US" altLang="en-US" b="1" i="1" u="none" strike="noStrike" kern="1200" cap="none" spc="0" normalizeH="0" baseline="0" noProof="0" dirty="0">
                <a:ln>
                  <a:noFill/>
                </a:ln>
                <a:solidFill>
                  <a:schemeClr val="bg1">
                    <a:lumMod val="75000"/>
                  </a:schemeClr>
                </a:solidFill>
                <a:effectLst/>
                <a:uLnTx/>
                <a:uFillTx/>
                <a:latin typeface="+mj-lt"/>
                <a:ea typeface="+mn-ea"/>
                <a:cs typeface="+mn-cs"/>
              </a:rPr>
              <a:t>born</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 of Him”</a:t>
            </a: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 (2:29)</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The present status and future hope of the </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“children of God”</a:t>
            </a: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 (3:1-3)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lang="en-US" altLang="en-US" dirty="0">
                <a:solidFill>
                  <a:schemeClr val="bg1">
                    <a:lumMod val="75000"/>
                  </a:schemeClr>
                </a:solidFill>
                <a:latin typeface="+mj-lt"/>
              </a:rPr>
              <a:t>Divine Sonship is utterly contrary to all sin (3:4-10a)</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3:10b-24a -</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lang="en-US" altLang="en-US" dirty="0">
                <a:solidFill>
                  <a:srgbClr val="FFFF00"/>
                </a:solidFill>
                <a:latin typeface="+mj-lt"/>
              </a:rPr>
              <a:t>Anyone who does not obey the command to “love one another” is not a child of God </a:t>
            </a:r>
            <a:r>
              <a:rPr lang="en-US" altLang="en-US" dirty="0">
                <a:solidFill>
                  <a:schemeClr val="bg1"/>
                </a:solidFill>
                <a:latin typeface="+mj-lt"/>
              </a:rPr>
              <a:t>(3:10b-11)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Cain as the model of murder and hate - whose example is followed by the world (3:12-15)</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Christ as the model of love – whose example we must follow in order to have confidence in our relationship with God (3:16-24a)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3:24b-4:6 -</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BELIEF</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in the Spirit’s Message</a:t>
            </a:r>
          </a:p>
        </p:txBody>
      </p:sp>
    </p:spTree>
    <p:extLst>
      <p:ext uri="{BB962C8B-B14F-4D97-AF65-F5344CB8AC3E}">
        <p14:creationId xmlns:p14="http://schemas.microsoft.com/office/powerpoint/2010/main" val="30216862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45088"/>
            <a:ext cx="8213902" cy="4212911"/>
          </a:xfrm>
        </p:spPr>
        <p:txBody>
          <a:bodyPr>
            <a:normAutofit lnSpcReduction="10000"/>
          </a:bodyPr>
          <a:lstStyle/>
          <a:p>
            <a:pPr algn="l" rtl="0"/>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We should not be like Cain, who was of the evil one and murdered his brother. And why did he murder him? Because his own deeds were evil and his brother's righteous. </a:t>
            </a:r>
            <a:r>
              <a:rPr lang="en-US" sz="2800" i="1" baseline="30000" dirty="0">
                <a:latin typeface="Cambria" panose="02040503050406030204" pitchFamily="18" charset="0"/>
                <a:ea typeface="Cambria" panose="02040503050406030204" pitchFamily="18" charset="0"/>
              </a:rPr>
              <a:t>13</a:t>
            </a:r>
            <a:r>
              <a:rPr lang="en-US" sz="2800" i="1" dirty="0">
                <a:solidFill>
                  <a:srgbClr val="0000FF"/>
                </a:solidFill>
                <a:latin typeface="Cambria" panose="02040503050406030204" pitchFamily="18" charset="0"/>
                <a:ea typeface="Cambria" panose="02040503050406030204" pitchFamily="18" charset="0"/>
              </a:rPr>
              <a:t> Do not be surprised, brothers,</a:t>
            </a:r>
            <a:r>
              <a:rPr lang="en-US" sz="2800" i="1" dirty="0">
                <a:solidFill>
                  <a:srgbClr val="FF0000"/>
                </a:solidFill>
                <a:latin typeface="Cambria" panose="02040503050406030204" pitchFamily="18" charset="0"/>
                <a:ea typeface="Cambria" panose="02040503050406030204" pitchFamily="18" charset="0"/>
              </a:rPr>
              <a:t> </a:t>
            </a:r>
            <a:r>
              <a:rPr lang="en-US" sz="2800" i="1" dirty="0">
                <a:solidFill>
                  <a:srgbClr val="0000FF"/>
                </a:solidFill>
                <a:latin typeface="Cambria" panose="02040503050406030204" pitchFamily="18" charset="0"/>
                <a:ea typeface="Cambria" panose="02040503050406030204" pitchFamily="18" charset="0"/>
              </a:rPr>
              <a:t>that the world hates you. </a:t>
            </a:r>
            <a:r>
              <a:rPr lang="en-US" sz="2800" i="1" baseline="30000" dirty="0">
                <a:latin typeface="Cambria" panose="02040503050406030204" pitchFamily="18" charset="0"/>
                <a:ea typeface="Cambria" panose="02040503050406030204" pitchFamily="18" charset="0"/>
              </a:rPr>
              <a:t>14</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We know that we have passed out of death into life, because we love the brothers. </a:t>
            </a:r>
            <a:r>
              <a:rPr lang="en-US" sz="2800" i="1" dirty="0">
                <a:solidFill>
                  <a:srgbClr val="0000FF"/>
                </a:solidFill>
                <a:latin typeface="Cambria" panose="02040503050406030204" pitchFamily="18" charset="0"/>
                <a:ea typeface="Cambria" panose="02040503050406030204" pitchFamily="18" charset="0"/>
              </a:rPr>
              <a:t>Whoever does not love abides in death.</a:t>
            </a:r>
            <a:r>
              <a:rPr lang="en-US" sz="2800" i="1" dirty="0">
                <a:solidFill>
                  <a:srgbClr val="FF0000"/>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15</a:t>
            </a:r>
            <a:r>
              <a:rPr lang="en-US" sz="2800" i="1" dirty="0">
                <a:solidFill>
                  <a:srgbClr val="0000FF"/>
                </a:solidFill>
                <a:latin typeface="Cambria" panose="02040503050406030204" pitchFamily="18" charset="0"/>
                <a:ea typeface="Cambria" panose="02040503050406030204" pitchFamily="18" charset="0"/>
              </a:rPr>
              <a:t> Everyone who hates his brother is a murderer, and you know that no murderer has eternal life abiding in him. </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3:12-15</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617616"/>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i="1" u="none" strike="noStrike" kern="1200" cap="none" spc="0" normalizeH="0" baseline="0" noProof="0" dirty="0">
                <a:ln>
                  <a:noFill/>
                </a:ln>
                <a:effectLst/>
                <a:uLnTx/>
                <a:uFillTx/>
                <a:latin typeface="Cambria" panose="02040503050406030204" pitchFamily="18" charset="0"/>
                <a:ea typeface="Cambria" panose="02040503050406030204" pitchFamily="18" charset="0"/>
              </a:rPr>
              <a:t>As in previous passages (2:10, 3:10) the </a:t>
            </a:r>
            <a:r>
              <a:rPr kumimoji="0" lang="en-US" b="1" i="1" u="none" strike="noStrike" kern="1200" cap="none" spc="0" normalizeH="0" baseline="0" noProof="0" dirty="0">
                <a:ln>
                  <a:noFill/>
                </a:ln>
                <a:effectLst/>
                <a:uLnTx/>
                <a:uFillTx/>
                <a:latin typeface="Cambria" panose="02040503050406030204" pitchFamily="18" charset="0"/>
                <a:ea typeface="Cambria" panose="02040503050406030204" pitchFamily="18" charset="0"/>
              </a:rPr>
              <a:t>present tense</a:t>
            </a:r>
            <a:r>
              <a:rPr kumimoji="0" lang="en-US" i="1" u="none" strike="noStrike" kern="1200" cap="none" spc="0" normalizeH="0" baseline="0" noProof="0" dirty="0">
                <a:ln>
                  <a:noFill/>
                </a:ln>
                <a:effectLst/>
                <a:uLnTx/>
                <a:uFillTx/>
                <a:latin typeface="Cambria" panose="02040503050406030204" pitchFamily="18" charset="0"/>
                <a:ea typeface="Cambria" panose="02040503050406030204" pitchFamily="18" charset="0"/>
              </a:rPr>
              <a:t> verb “we love” speaks of the </a:t>
            </a:r>
            <a:r>
              <a:rPr kumimoji="0" lang="en-US" b="1" i="1" u="none" strike="noStrike" kern="1200" cap="none" spc="0" normalizeH="0" baseline="0" noProof="0" dirty="0">
                <a:ln>
                  <a:noFill/>
                </a:ln>
                <a:effectLst/>
                <a:uLnTx/>
                <a:uFillTx/>
                <a:latin typeface="Cambria" panose="02040503050406030204" pitchFamily="18" charset="0"/>
                <a:ea typeface="Cambria" panose="02040503050406030204" pitchFamily="18" charset="0"/>
              </a:rPr>
              <a:t>continuing</a:t>
            </a:r>
            <a:r>
              <a:rPr kumimoji="0" lang="en-US" i="1" u="none" strike="noStrike" kern="1200" cap="none" spc="0" normalizeH="0" baseline="0" noProof="0" dirty="0">
                <a:ln>
                  <a:noFill/>
                </a:ln>
                <a:effectLst/>
                <a:uLnTx/>
                <a:uFillTx/>
                <a:latin typeface="Cambria" panose="02040503050406030204" pitchFamily="18" charset="0"/>
                <a:ea typeface="Cambria" panose="02040503050406030204" pitchFamily="18" charset="0"/>
              </a:rPr>
              <a:t> exercise of love, a </a:t>
            </a:r>
            <a:r>
              <a:rPr kumimoji="0" lang="en-US" b="1" i="1" u="none" strike="noStrike" kern="1200" cap="none" spc="0" normalizeH="0" baseline="0" noProof="0" dirty="0">
                <a:ln>
                  <a:noFill/>
                </a:ln>
                <a:effectLst/>
                <a:uLnTx/>
                <a:uFillTx/>
                <a:latin typeface="Cambria" panose="02040503050406030204" pitchFamily="18" charset="0"/>
                <a:ea typeface="Cambria" panose="02040503050406030204" pitchFamily="18" charset="0"/>
              </a:rPr>
              <a:t>pattern of life</a:t>
            </a:r>
            <a:r>
              <a:rPr kumimoji="0" lang="en-US" i="1" u="none" strike="noStrike" kern="1200" cap="none" spc="0" normalizeH="0" baseline="0" noProof="0" dirty="0">
                <a:ln>
                  <a:noFill/>
                </a:ln>
                <a:effectLst/>
                <a:uLnTx/>
                <a:uFillTx/>
                <a:latin typeface="Cambria" panose="02040503050406030204" pitchFamily="18" charset="0"/>
                <a:ea typeface="Cambria" panose="02040503050406030204" pitchFamily="18" charset="0"/>
              </a:rPr>
              <a:t>, not merely a </a:t>
            </a:r>
            <a:r>
              <a:rPr kumimoji="0" lang="en-US" b="1" i="1" u="none" strike="noStrike" kern="1200" cap="none" spc="0" normalizeH="0" baseline="0" noProof="0" dirty="0">
                <a:ln>
                  <a:noFill/>
                </a:ln>
                <a:effectLst/>
                <a:uLnTx/>
                <a:uFillTx/>
                <a:latin typeface="Cambria" panose="02040503050406030204" pitchFamily="18" charset="0"/>
                <a:ea typeface="Cambria" panose="02040503050406030204" pitchFamily="18" charset="0"/>
              </a:rPr>
              <a:t>momentary flash</a:t>
            </a:r>
            <a:r>
              <a:rPr kumimoji="0" lang="en-US" i="1" u="none" strike="noStrike" kern="1200" cap="none" spc="0" normalizeH="0" baseline="0" noProof="0" dirty="0">
                <a:ln>
                  <a:noFill/>
                </a:ln>
                <a:effectLst/>
                <a:uLnTx/>
                <a:uFillTx/>
                <a:latin typeface="Cambria" panose="02040503050406030204" pitchFamily="18" charset="0"/>
                <a:ea typeface="Cambria" panose="02040503050406030204" pitchFamily="18" charset="0"/>
              </a:rPr>
              <a:t> of affection. </a:t>
            </a:r>
            <a:r>
              <a:rPr kumimoji="0" lang="en-US"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(Burdick, p.264)</a:t>
            </a:r>
          </a:p>
        </p:txBody>
      </p:sp>
    </p:spTree>
    <p:extLst>
      <p:ext uri="{BB962C8B-B14F-4D97-AF65-F5344CB8AC3E}">
        <p14:creationId xmlns:p14="http://schemas.microsoft.com/office/powerpoint/2010/main" val="9929632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04810"/>
          </a:xfrm>
        </p:spPr>
        <p:txBody>
          <a:bodyPr vert="horz" lIns="91440" tIns="45720" rIns="91440" bIns="45720" rtlCol="0" anchor="t">
            <a:noAutofit/>
          </a:bodyPr>
          <a:lstStyle/>
          <a:p>
            <a:pPr>
              <a:lnSpc>
                <a:spcPct val="90000"/>
              </a:lnSpc>
            </a:pPr>
            <a:r>
              <a:rPr lang="en-US" sz="3600" i="1" dirty="0">
                <a:solidFill>
                  <a:srgbClr val="0000FF"/>
                </a:solidFill>
                <a:latin typeface="Cambria" panose="02040503050406030204" pitchFamily="18" charset="0"/>
                <a:ea typeface="Cambria" panose="02040503050406030204" pitchFamily="18" charset="0"/>
              </a:rPr>
              <a:t>We know that we have passed out of death into life, because we love the brothers</a:t>
            </a:r>
            <a:endParaRPr lang="en-US" sz="3600" b="1" dirty="0">
              <a:ln w="6600">
                <a:noFill/>
                <a:prstDash val="solid"/>
              </a:ln>
              <a:solidFill>
                <a:srgbClr val="0000FF"/>
              </a:solidFill>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330393"/>
            <a:ext cx="8229600" cy="5527608"/>
          </a:xfrm>
        </p:spPr>
        <p:txBody>
          <a:bodyPr>
            <a:normAutofit lnSpcReduction="10000"/>
          </a:bodyPr>
          <a:lstStyle/>
          <a:p>
            <a:pPr marL="0" indent="0">
              <a:lnSpc>
                <a:spcPct val="90000"/>
              </a:lnSpc>
              <a:buNone/>
            </a:pPr>
            <a:r>
              <a:rPr lang="en-US" altLang="en-US" dirty="0"/>
              <a:t>Stott observes (p.141-142):</a:t>
            </a:r>
          </a:p>
          <a:p>
            <a:pPr>
              <a:lnSpc>
                <a:spcPct val="90000"/>
              </a:lnSpc>
            </a:pPr>
            <a:r>
              <a:rPr lang="en-US" altLang="en-US" dirty="0"/>
              <a:t>Great stress is laid in the NT on love as a preeminent Christian virtue:</a:t>
            </a:r>
          </a:p>
          <a:p>
            <a:pPr lvl="1">
              <a:lnSpc>
                <a:spcPct val="90000"/>
              </a:lnSpc>
            </a:pPr>
            <a:r>
              <a:rPr lang="en-US" altLang="en-US" dirty="0"/>
              <a:t>The first-fruit of the Spirit:</a:t>
            </a:r>
          </a:p>
          <a:p>
            <a:pPr lvl="2">
              <a:lnSpc>
                <a:spcPct val="90000"/>
              </a:lnSpc>
            </a:pPr>
            <a:r>
              <a:rPr lang="en-US" altLang="en-US" b="1" dirty="0"/>
              <a:t>Galatians 5:22 - </a:t>
            </a:r>
            <a:r>
              <a:rPr lang="en-US" altLang="en-US" i="1" dirty="0">
                <a:solidFill>
                  <a:srgbClr val="0000FF"/>
                </a:solidFill>
                <a:latin typeface="Cambria" panose="02040503050406030204" pitchFamily="18" charset="0"/>
                <a:ea typeface="Cambria" panose="02040503050406030204" pitchFamily="18" charset="0"/>
              </a:rPr>
              <a:t>B</a:t>
            </a:r>
            <a:r>
              <a:rPr lang="en-US" i="1" dirty="0">
                <a:solidFill>
                  <a:srgbClr val="0000FF"/>
                </a:solidFill>
                <a:latin typeface="Cambria" panose="02040503050406030204" pitchFamily="18" charset="0"/>
                <a:ea typeface="Cambria" panose="02040503050406030204" pitchFamily="18" charset="0"/>
              </a:rPr>
              <a:t>ut the </a:t>
            </a:r>
            <a:r>
              <a:rPr lang="en-US" b="1" i="1" dirty="0">
                <a:solidFill>
                  <a:srgbClr val="0000FF"/>
                </a:solidFill>
                <a:latin typeface="Cambria" panose="02040503050406030204" pitchFamily="18" charset="0"/>
                <a:ea typeface="Cambria" panose="02040503050406030204" pitchFamily="18" charset="0"/>
              </a:rPr>
              <a:t>fruit of the Spirit</a:t>
            </a:r>
            <a:r>
              <a:rPr lang="en-US" i="1" dirty="0">
                <a:solidFill>
                  <a:srgbClr val="0000FF"/>
                </a:solidFill>
                <a:latin typeface="Cambria" panose="02040503050406030204" pitchFamily="18" charset="0"/>
                <a:ea typeface="Cambria" panose="02040503050406030204" pitchFamily="18" charset="0"/>
              </a:rPr>
              <a:t> is </a:t>
            </a:r>
            <a:r>
              <a:rPr lang="en-US" b="1" i="1" dirty="0">
                <a:solidFill>
                  <a:srgbClr val="0000FF"/>
                </a:solidFill>
                <a:latin typeface="Cambria" panose="02040503050406030204" pitchFamily="18" charset="0"/>
                <a:ea typeface="Cambria" panose="02040503050406030204" pitchFamily="18" charset="0"/>
              </a:rPr>
              <a:t>love</a:t>
            </a:r>
            <a:r>
              <a:rPr lang="en-US" i="1" dirty="0">
                <a:solidFill>
                  <a:srgbClr val="0000FF"/>
                </a:solidFill>
                <a:latin typeface="Cambria" panose="02040503050406030204" pitchFamily="18" charset="0"/>
                <a:ea typeface="Cambria" panose="02040503050406030204" pitchFamily="18" charset="0"/>
              </a:rPr>
              <a:t>, joy, peace, patience, kindness, goodness, faithfulness…</a:t>
            </a:r>
            <a:endParaRPr lang="en-US" altLang="en-US" i="1" dirty="0">
              <a:solidFill>
                <a:srgbClr val="0000FF"/>
              </a:solidFill>
              <a:latin typeface="Cambria" panose="02040503050406030204" pitchFamily="18" charset="0"/>
              <a:ea typeface="Cambria" panose="02040503050406030204" pitchFamily="18" charset="0"/>
            </a:endParaRPr>
          </a:p>
          <a:p>
            <a:pPr lvl="1">
              <a:lnSpc>
                <a:spcPct val="90000"/>
              </a:lnSpc>
            </a:pPr>
            <a:r>
              <a:rPr lang="en-US" altLang="en-US" dirty="0"/>
              <a:t>The sign of the reality of faith:</a:t>
            </a:r>
          </a:p>
          <a:p>
            <a:pPr lvl="2">
              <a:lnSpc>
                <a:spcPct val="90000"/>
              </a:lnSpc>
            </a:pPr>
            <a:r>
              <a:rPr lang="en-US" altLang="en-US" b="1" dirty="0"/>
              <a:t>Galatians 5:6 - </a:t>
            </a:r>
            <a:r>
              <a:rPr lang="en-US" altLang="en-US" i="1" dirty="0">
                <a:solidFill>
                  <a:srgbClr val="0000FF"/>
                </a:solidFill>
                <a:latin typeface="Cambria" panose="02040503050406030204" pitchFamily="18" charset="0"/>
                <a:ea typeface="Cambria" panose="02040503050406030204" pitchFamily="18" charset="0"/>
              </a:rPr>
              <a:t>For in Christ Jesus neither circumcision nor uncircumcision counts for anything, but </a:t>
            </a:r>
            <a:r>
              <a:rPr lang="en-US" altLang="en-US" b="1" i="1" dirty="0">
                <a:solidFill>
                  <a:srgbClr val="0000FF"/>
                </a:solidFill>
                <a:latin typeface="Cambria" panose="02040503050406030204" pitchFamily="18" charset="0"/>
                <a:ea typeface="Cambria" panose="02040503050406030204" pitchFamily="18" charset="0"/>
              </a:rPr>
              <a:t>only faith working through love</a:t>
            </a:r>
            <a:r>
              <a:rPr lang="en-US" altLang="en-US" i="1" dirty="0">
                <a:solidFill>
                  <a:srgbClr val="0000FF"/>
                </a:solidFill>
                <a:latin typeface="Cambria" panose="02040503050406030204" pitchFamily="18" charset="0"/>
                <a:ea typeface="Cambria" panose="02040503050406030204" pitchFamily="18" charset="0"/>
              </a:rPr>
              <a:t>. </a:t>
            </a:r>
            <a:endParaRPr lang="en-US" altLang="en-US" dirty="0"/>
          </a:p>
          <a:p>
            <a:pPr lvl="1">
              <a:lnSpc>
                <a:spcPct val="90000"/>
              </a:lnSpc>
            </a:pPr>
            <a:r>
              <a:rPr lang="en-US" altLang="en-US" dirty="0"/>
              <a:t>The greatest of the three abiding Christian graces, which never ends, without which we are nothing:</a:t>
            </a:r>
          </a:p>
          <a:p>
            <a:pPr lvl="2">
              <a:lnSpc>
                <a:spcPct val="90000"/>
              </a:lnSpc>
            </a:pPr>
            <a:r>
              <a:rPr lang="en-US" altLang="en-US" b="1" dirty="0"/>
              <a:t>1 Corinthians 13:2,13 -  </a:t>
            </a:r>
            <a:r>
              <a:rPr lang="en-US" i="1" dirty="0">
                <a:solidFill>
                  <a:srgbClr val="0000FF"/>
                </a:solidFill>
                <a:latin typeface="Cambria" panose="02040503050406030204" pitchFamily="18" charset="0"/>
                <a:ea typeface="Cambria" panose="02040503050406030204" pitchFamily="18" charset="0"/>
              </a:rPr>
              <a:t>And if I have prophetic powers, and understand all mysteries and all knowledge, and if I have all faith, so as to remove mountains, </a:t>
            </a:r>
            <a:r>
              <a:rPr lang="en-US" b="1" i="1" dirty="0">
                <a:solidFill>
                  <a:srgbClr val="0000FF"/>
                </a:solidFill>
                <a:latin typeface="Cambria" panose="02040503050406030204" pitchFamily="18" charset="0"/>
                <a:ea typeface="Cambria" panose="02040503050406030204" pitchFamily="18" charset="0"/>
              </a:rPr>
              <a:t>but </a:t>
            </a:r>
            <a:r>
              <a:rPr lang="en-US" i="1" dirty="0">
                <a:solidFill>
                  <a:srgbClr val="0000FF"/>
                </a:solidFill>
                <a:latin typeface="Cambria" panose="02040503050406030204" pitchFamily="18" charset="0"/>
                <a:ea typeface="Cambria" panose="02040503050406030204" pitchFamily="18" charset="0"/>
              </a:rPr>
              <a:t>have</a:t>
            </a:r>
            <a:r>
              <a:rPr lang="en-US" b="1" i="1" dirty="0">
                <a:solidFill>
                  <a:srgbClr val="0000FF"/>
                </a:solidFill>
                <a:latin typeface="Cambria" panose="02040503050406030204" pitchFamily="18" charset="0"/>
                <a:ea typeface="Cambria" panose="02040503050406030204" pitchFamily="18" charset="0"/>
              </a:rPr>
              <a:t> not love, I am nothing</a:t>
            </a:r>
            <a:r>
              <a:rPr lang="en-US" i="1" dirty="0">
                <a:solidFill>
                  <a:srgbClr val="0000FF"/>
                </a:solidFill>
                <a:latin typeface="Cambria" panose="02040503050406030204" pitchFamily="18" charset="0"/>
                <a:ea typeface="Cambria" panose="02040503050406030204" pitchFamily="18" charset="0"/>
              </a:rPr>
              <a:t>... </a:t>
            </a:r>
            <a:r>
              <a:rPr lang="en-US" altLang="en-US" i="1" baseline="30000" dirty="0">
                <a:latin typeface="Cambria" panose="02040503050406030204" pitchFamily="18" charset="0"/>
                <a:ea typeface="Cambria" panose="02040503050406030204" pitchFamily="18" charset="0"/>
              </a:rPr>
              <a:t>13</a:t>
            </a:r>
            <a:r>
              <a:rPr lang="en-US" altLang="en-US" i="1" dirty="0">
                <a:solidFill>
                  <a:srgbClr val="0000FF"/>
                </a:solidFill>
                <a:latin typeface="Cambria" panose="02040503050406030204" pitchFamily="18" charset="0"/>
                <a:ea typeface="Cambria" panose="02040503050406030204" pitchFamily="18" charset="0"/>
              </a:rPr>
              <a:t> </a:t>
            </a:r>
            <a:r>
              <a:rPr lang="en-US" i="1" dirty="0">
                <a:solidFill>
                  <a:srgbClr val="0000FF"/>
                </a:solidFill>
                <a:latin typeface="Cambria" panose="02040503050406030204" pitchFamily="18" charset="0"/>
                <a:ea typeface="Cambria" panose="02040503050406030204" pitchFamily="18" charset="0"/>
              </a:rPr>
              <a:t>So now faith, hope, and love abide, these three; but </a:t>
            </a:r>
            <a:r>
              <a:rPr lang="en-US" b="1" i="1" dirty="0">
                <a:solidFill>
                  <a:srgbClr val="0000FF"/>
                </a:solidFill>
                <a:latin typeface="Cambria" panose="02040503050406030204" pitchFamily="18" charset="0"/>
                <a:ea typeface="Cambria" panose="02040503050406030204" pitchFamily="18" charset="0"/>
              </a:rPr>
              <a:t>the greatest of these is love</a:t>
            </a:r>
            <a:r>
              <a:rPr lang="en-US" i="1" dirty="0">
                <a:solidFill>
                  <a:srgbClr val="0000FF"/>
                </a:solidFill>
                <a:latin typeface="Cambria" panose="02040503050406030204" pitchFamily="18" charset="0"/>
                <a:ea typeface="Cambria" panose="02040503050406030204" pitchFamily="18" charset="0"/>
              </a:rPr>
              <a:t>.</a:t>
            </a:r>
            <a:endParaRPr lang="en-US" altLang="en-US" sz="2400" dirty="0"/>
          </a:p>
        </p:txBody>
      </p:sp>
    </p:spTree>
    <p:extLst>
      <p:ext uri="{BB962C8B-B14F-4D97-AF65-F5344CB8AC3E}">
        <p14:creationId xmlns:p14="http://schemas.microsoft.com/office/powerpoint/2010/main" val="4359812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04810"/>
          </a:xfrm>
        </p:spPr>
        <p:txBody>
          <a:bodyPr vert="horz" lIns="91440" tIns="45720" rIns="91440" bIns="45720" rtlCol="0" anchor="t">
            <a:noAutofit/>
          </a:bodyPr>
          <a:lstStyle/>
          <a:p>
            <a:pPr>
              <a:lnSpc>
                <a:spcPct val="90000"/>
              </a:lnSpc>
            </a:pPr>
            <a:r>
              <a:rPr lang="en-US" sz="3600" i="1" dirty="0">
                <a:solidFill>
                  <a:srgbClr val="0000FF"/>
                </a:solidFill>
                <a:latin typeface="Cambria" panose="02040503050406030204" pitchFamily="18" charset="0"/>
                <a:ea typeface="Cambria" panose="02040503050406030204" pitchFamily="18" charset="0"/>
              </a:rPr>
              <a:t>We know that we have passed out of death into life, because we love the brothers</a:t>
            </a:r>
            <a:endParaRPr lang="en-US" sz="3600" b="1" dirty="0">
              <a:ln w="6600">
                <a:noFill/>
                <a:prstDash val="solid"/>
              </a:ln>
              <a:solidFill>
                <a:srgbClr val="0000FF"/>
              </a:solidFill>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330393"/>
            <a:ext cx="8229600" cy="5527608"/>
          </a:xfrm>
        </p:spPr>
        <p:txBody>
          <a:bodyPr>
            <a:normAutofit/>
          </a:bodyPr>
          <a:lstStyle/>
          <a:p>
            <a:pPr marL="0" indent="0">
              <a:lnSpc>
                <a:spcPct val="90000"/>
              </a:lnSpc>
              <a:buNone/>
            </a:pPr>
            <a:r>
              <a:rPr lang="en-US" altLang="en-US" dirty="0"/>
              <a:t>Stott (continued):</a:t>
            </a:r>
          </a:p>
          <a:p>
            <a:r>
              <a:rPr lang="en-US" altLang="en-US" dirty="0"/>
              <a:t>True Christians, who have passed from death unto life, will:</a:t>
            </a:r>
          </a:p>
          <a:p>
            <a:pPr lvl="1"/>
            <a:r>
              <a:rPr lang="en-US" altLang="en-US" dirty="0"/>
              <a:t>Hunger for Christian fellowship. </a:t>
            </a:r>
          </a:p>
          <a:p>
            <a:pPr lvl="1"/>
            <a:r>
              <a:rPr lang="en-US" altLang="en-US" dirty="0"/>
              <a:t>They will not forsake the assembling of themselves together (Heb 10:25), but will delight to:</a:t>
            </a:r>
          </a:p>
          <a:p>
            <a:pPr lvl="2"/>
            <a:r>
              <a:rPr lang="en-US" altLang="en-US" dirty="0"/>
              <a:t>Meet Together </a:t>
            </a:r>
          </a:p>
          <a:p>
            <a:pPr lvl="2"/>
            <a:r>
              <a:rPr lang="en-US" altLang="en-US" dirty="0"/>
              <a:t>Worship Together </a:t>
            </a:r>
          </a:p>
          <a:p>
            <a:pPr lvl="2"/>
            <a:r>
              <a:rPr lang="en-US" altLang="en-US" dirty="0"/>
              <a:t>Pray Together</a:t>
            </a:r>
          </a:p>
          <a:p>
            <a:pPr lvl="2"/>
            <a:r>
              <a:rPr lang="en-US" altLang="en-US" dirty="0"/>
              <a:t>Talk Together on Spiritual Topics</a:t>
            </a:r>
          </a:p>
          <a:p>
            <a:pPr lvl="1"/>
            <a:r>
              <a:rPr lang="en-US" altLang="en-US" dirty="0"/>
              <a:t>Their personal relationship with each other will be marked by unselfish and caring love. </a:t>
            </a:r>
          </a:p>
        </p:txBody>
      </p:sp>
    </p:spTree>
    <p:extLst>
      <p:ext uri="{BB962C8B-B14F-4D97-AF65-F5344CB8AC3E}">
        <p14:creationId xmlns:p14="http://schemas.microsoft.com/office/powerpoint/2010/main" val="933651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p:cTn id="28"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p:cTn id="35"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calcmode="lin" valueType="num">
                                      <p:cBhvr>
                                        <p:cTn id="42"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2">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p:cTn id="49"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87519"/>
            <a:ext cx="8213902" cy="5170481"/>
          </a:xfrm>
        </p:spPr>
        <p:txBody>
          <a:bodyPr>
            <a:normAutofit/>
          </a:bodyPr>
          <a:lstStyle/>
          <a:p>
            <a:pPr algn="l" rtl="0"/>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We should not be like Cain, who was of the evil one and murdered his brother. And why did he murder him? Because his own deeds were evil and his brother's righteous. </a:t>
            </a:r>
            <a:r>
              <a:rPr lang="en-US" sz="2800" i="1" baseline="30000" dirty="0">
                <a:latin typeface="Cambria" panose="02040503050406030204" pitchFamily="18" charset="0"/>
                <a:ea typeface="Cambria" panose="02040503050406030204" pitchFamily="18" charset="0"/>
              </a:rPr>
              <a:t>13</a:t>
            </a:r>
            <a:r>
              <a:rPr lang="en-US" sz="2800" i="1" dirty="0">
                <a:solidFill>
                  <a:srgbClr val="0000FF"/>
                </a:solidFill>
                <a:latin typeface="Cambria" panose="02040503050406030204" pitchFamily="18" charset="0"/>
                <a:ea typeface="Cambria" panose="02040503050406030204" pitchFamily="18" charset="0"/>
              </a:rPr>
              <a:t> Do not be surprised, brothers, that the world hates you. </a:t>
            </a:r>
            <a:r>
              <a:rPr lang="en-US" sz="2800" i="1" baseline="30000" dirty="0">
                <a:latin typeface="Cambria" panose="02040503050406030204" pitchFamily="18" charset="0"/>
                <a:ea typeface="Cambria" panose="02040503050406030204" pitchFamily="18" charset="0"/>
              </a:rPr>
              <a:t>14</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00B000"/>
                </a:solidFill>
                <a:latin typeface="Cambria" panose="02040503050406030204" pitchFamily="18" charset="0"/>
                <a:ea typeface="Cambria" panose="02040503050406030204" pitchFamily="18" charset="0"/>
              </a:rPr>
              <a:t>We know that we have </a:t>
            </a:r>
            <a:r>
              <a:rPr lang="en-US" sz="2800" b="1" i="1" dirty="0">
                <a:solidFill>
                  <a:srgbClr val="00B000"/>
                </a:solidFill>
                <a:latin typeface="Cambria" panose="02040503050406030204" pitchFamily="18" charset="0"/>
                <a:ea typeface="Cambria" panose="02040503050406030204" pitchFamily="18" charset="0"/>
              </a:rPr>
              <a:t>passed out of death into life</a:t>
            </a:r>
            <a:r>
              <a:rPr lang="en-US" sz="2800" i="1" dirty="0">
                <a:solidFill>
                  <a:srgbClr val="00B000"/>
                </a:solidFill>
                <a:latin typeface="Cambria" panose="02040503050406030204" pitchFamily="18" charset="0"/>
                <a:ea typeface="Cambria" panose="02040503050406030204" pitchFamily="18" charset="0"/>
              </a:rPr>
              <a:t>, because we love the brothers.</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Whoever does not love </a:t>
            </a:r>
            <a:r>
              <a:rPr lang="en-US" sz="2800" b="1" i="1" dirty="0">
                <a:solidFill>
                  <a:srgbClr val="FF0000"/>
                </a:solidFill>
                <a:latin typeface="Cambria" panose="02040503050406030204" pitchFamily="18" charset="0"/>
                <a:ea typeface="Cambria" panose="02040503050406030204" pitchFamily="18" charset="0"/>
              </a:rPr>
              <a:t>abides in death</a:t>
            </a:r>
            <a:r>
              <a:rPr lang="en-US" sz="2800" i="1" dirty="0">
                <a:solidFill>
                  <a:srgbClr val="FF0000"/>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15</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Everyone who hates his brother </a:t>
            </a:r>
            <a:r>
              <a:rPr lang="en-US" sz="2800" b="1" i="1" dirty="0">
                <a:solidFill>
                  <a:srgbClr val="FF0000"/>
                </a:solidFill>
                <a:latin typeface="Cambria" panose="02040503050406030204" pitchFamily="18" charset="0"/>
                <a:ea typeface="Cambria" panose="02040503050406030204" pitchFamily="18" charset="0"/>
              </a:rPr>
              <a:t>is a murderer</a:t>
            </a:r>
            <a:r>
              <a:rPr lang="en-US" sz="2800" i="1" dirty="0">
                <a:solidFill>
                  <a:srgbClr val="FF0000"/>
                </a:solidFill>
                <a:latin typeface="Cambria" panose="02040503050406030204" pitchFamily="18" charset="0"/>
                <a:ea typeface="Cambria" panose="02040503050406030204" pitchFamily="18" charset="0"/>
              </a:rPr>
              <a:t>, and you know that </a:t>
            </a:r>
            <a:r>
              <a:rPr lang="en-US" sz="2800" b="1" i="1" dirty="0">
                <a:solidFill>
                  <a:srgbClr val="FF0000"/>
                </a:solidFill>
                <a:latin typeface="Cambria" panose="02040503050406030204" pitchFamily="18" charset="0"/>
                <a:ea typeface="Cambria" panose="02040503050406030204" pitchFamily="18" charset="0"/>
              </a:rPr>
              <a:t>no</a:t>
            </a:r>
            <a:r>
              <a:rPr lang="en-US" sz="2800" i="1" dirty="0">
                <a:solidFill>
                  <a:srgbClr val="FF0000"/>
                </a:solidFill>
                <a:latin typeface="Cambria" panose="02040503050406030204" pitchFamily="18" charset="0"/>
                <a:ea typeface="Cambria" panose="02040503050406030204" pitchFamily="18" charset="0"/>
              </a:rPr>
              <a:t> murderer has </a:t>
            </a:r>
            <a:r>
              <a:rPr lang="en-US" sz="2800" b="1" i="1" dirty="0">
                <a:solidFill>
                  <a:srgbClr val="FF0000"/>
                </a:solidFill>
                <a:latin typeface="Cambria" panose="02040503050406030204" pitchFamily="18" charset="0"/>
                <a:ea typeface="Cambria" panose="02040503050406030204" pitchFamily="18" charset="0"/>
              </a:rPr>
              <a:t>eternal life </a:t>
            </a:r>
            <a:r>
              <a:rPr lang="en-US" sz="2800" i="1" dirty="0">
                <a:solidFill>
                  <a:srgbClr val="FF0000"/>
                </a:solidFill>
                <a:latin typeface="Cambria" panose="02040503050406030204" pitchFamily="18" charset="0"/>
                <a:ea typeface="Cambria" panose="02040503050406030204" pitchFamily="18" charset="0"/>
              </a:rPr>
              <a:t>abiding in him. </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3:12-15</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19696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dirty="0">
                <a:latin typeface="Calibri" panose="020F0502020204030204" pitchFamily="34" charset="0"/>
                <a:cs typeface="Calibri" panose="020F0502020204030204" pitchFamily="34" charset="0"/>
              </a:rPr>
              <a:t>John follows the </a:t>
            </a:r>
            <a:r>
              <a:rPr lang="en-US" altLang="en-US" b="1" i="1" dirty="0">
                <a:solidFill>
                  <a:srgbClr val="009900"/>
                </a:solidFill>
                <a:latin typeface="Calibri" panose="020F0502020204030204" pitchFamily="34" charset="0"/>
                <a:cs typeface="Calibri" panose="020F0502020204030204" pitchFamily="34" charset="0"/>
              </a:rPr>
              <a:t>positive</a:t>
            </a:r>
            <a:r>
              <a:rPr lang="en-US" altLang="en-US" dirty="0">
                <a:latin typeface="Calibri" panose="020F0502020204030204" pitchFamily="34" charset="0"/>
                <a:cs typeface="Calibri" panose="020F0502020204030204" pitchFamily="34" charset="0"/>
              </a:rPr>
              <a:t> statement of verse 14a</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 with </a:t>
            </a:r>
            <a:r>
              <a:rPr lang="en-US" altLang="en-US" b="1" i="1" dirty="0">
                <a:solidFill>
                  <a:srgbClr val="FF0000"/>
                </a:solidFill>
                <a:latin typeface="Calibri" panose="020F0502020204030204" pitchFamily="34" charset="0"/>
                <a:cs typeface="Calibri" panose="020F0502020204030204" pitchFamily="34" charset="0"/>
              </a:rPr>
              <a:t>two negative </a:t>
            </a:r>
            <a:r>
              <a:rPr lang="en-US" altLang="en-US" dirty="0">
                <a:latin typeface="Calibri" panose="020F0502020204030204" pitchFamily="34" charset="0"/>
                <a:cs typeface="Calibri" panose="020F0502020204030204" pitchFamily="34" charset="0"/>
              </a:rPr>
              <a:t>statements in verses 14b-15.</a:t>
            </a:r>
            <a:endPar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75847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508470"/>
            <a:ext cx="8213902" cy="3349530"/>
          </a:xfrm>
        </p:spPr>
        <p:txBody>
          <a:bodyPr>
            <a:normAutofit fontScale="85000" lnSpcReduction="10000"/>
          </a:bodyPr>
          <a:lstStyle/>
          <a:p>
            <a:pPr algn="l" rtl="0"/>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We should not be like Cain, who was of the evil one and murdered his brother. </a:t>
            </a:r>
            <a:r>
              <a:rPr lang="en-US" sz="2900" i="1" dirty="0">
                <a:solidFill>
                  <a:srgbClr val="0000FF"/>
                </a:solidFill>
                <a:latin typeface="Cambria" panose="02040503050406030204" pitchFamily="18" charset="0"/>
                <a:ea typeface="Cambria" panose="02040503050406030204" pitchFamily="18" charset="0"/>
              </a:rPr>
              <a:t>And why did he murder him? Because his own deeds were evil and his brother's righteous.</a:t>
            </a:r>
            <a:r>
              <a:rPr lang="en-US" sz="2800" i="1" dirty="0">
                <a:solidFill>
                  <a:srgbClr val="FF0000"/>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13</a:t>
            </a:r>
            <a:r>
              <a:rPr lang="en-US" sz="2800" i="1" dirty="0">
                <a:solidFill>
                  <a:srgbClr val="0000FF"/>
                </a:solidFill>
                <a:latin typeface="Cambria" panose="02040503050406030204" pitchFamily="18" charset="0"/>
                <a:ea typeface="Cambria" panose="02040503050406030204" pitchFamily="18" charset="0"/>
              </a:rPr>
              <a:t> Do not be surprised, brothers, that the world hates you. </a:t>
            </a:r>
            <a:r>
              <a:rPr lang="en-US" sz="2800" i="1" baseline="30000" dirty="0">
                <a:latin typeface="Cambria" panose="02040503050406030204" pitchFamily="18" charset="0"/>
                <a:ea typeface="Cambria" panose="02040503050406030204" pitchFamily="18" charset="0"/>
              </a:rPr>
              <a:t>14</a:t>
            </a:r>
            <a:r>
              <a:rPr lang="en-US" sz="2800" i="1" dirty="0">
                <a:solidFill>
                  <a:srgbClr val="0000FF"/>
                </a:solidFill>
                <a:latin typeface="Cambria" panose="02040503050406030204" pitchFamily="18" charset="0"/>
                <a:ea typeface="Cambria" panose="02040503050406030204" pitchFamily="18" charset="0"/>
              </a:rPr>
              <a:t> We know that we have passed out of death into life, because we love the brothers. </a:t>
            </a:r>
            <a:r>
              <a:rPr lang="en-US" sz="2800" i="1" dirty="0">
                <a:solidFill>
                  <a:srgbClr val="FF0000"/>
                </a:solidFill>
                <a:latin typeface="Cambria" panose="02040503050406030204" pitchFamily="18" charset="0"/>
                <a:ea typeface="Cambria" panose="02040503050406030204" pitchFamily="18" charset="0"/>
              </a:rPr>
              <a:t>Whoever does not love </a:t>
            </a:r>
            <a:r>
              <a:rPr lang="en-US" sz="2800" b="1" i="1" dirty="0">
                <a:solidFill>
                  <a:srgbClr val="FF0000"/>
                </a:solidFill>
                <a:latin typeface="Cambria" panose="02040503050406030204" pitchFamily="18" charset="0"/>
                <a:ea typeface="Cambria" panose="02040503050406030204" pitchFamily="18" charset="0"/>
              </a:rPr>
              <a:t>abides [= remains] </a:t>
            </a:r>
            <a:r>
              <a:rPr lang="en-US" sz="2800" i="1" dirty="0">
                <a:solidFill>
                  <a:srgbClr val="FF0000"/>
                </a:solidFill>
                <a:latin typeface="Cambria" panose="02040503050406030204" pitchFamily="18" charset="0"/>
                <a:ea typeface="Cambria" panose="02040503050406030204" pitchFamily="18" charset="0"/>
              </a:rPr>
              <a:t>in death</a:t>
            </a:r>
            <a:r>
              <a:rPr lang="en-US" sz="2800" i="1" dirty="0">
                <a:solidFill>
                  <a:srgbClr val="0000FF"/>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15</a:t>
            </a:r>
            <a:r>
              <a:rPr lang="en-US" sz="2800" i="1" dirty="0">
                <a:solidFill>
                  <a:srgbClr val="0000FF"/>
                </a:solidFill>
                <a:latin typeface="Cambria" panose="02040503050406030204" pitchFamily="18" charset="0"/>
                <a:ea typeface="Cambria" panose="02040503050406030204" pitchFamily="18" charset="0"/>
              </a:rPr>
              <a:t> Everyone who hates his brother is a murderer, and you know that no murderer has eternal life abiding in him. </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3:12-15</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John does not say that the one who does not love </a:t>
            </a:r>
            <a:r>
              <a:rPr kumimoji="0" lang="en-US" altLang="en-US" sz="28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dies</a:t>
            </a:r>
            <a:r>
              <a:rPr kumimoji="0" lang="en-US" altLang="en-US"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but that he </a:t>
            </a:r>
            <a:r>
              <a:rPr kumimoji="0" lang="en-US" altLang="en-US" sz="28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remains in death</a:t>
            </a:r>
            <a:r>
              <a:rPr kumimoji="0" lang="en-US" altLang="en-US"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This means that he existed from birth in the sphere of death, and he continues to stay in that sphere, as opposed to those who love the brothers and have been transferred from death to life. </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(Burdick, p.265)</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srgbClr val="000000"/>
                </a:solidFill>
                <a:effectLst>
                  <a:outerShdw dist="25400" dir="2700000" algn="tl" rotWithShape="0">
                    <a:schemeClr val="bg1"/>
                  </a:outerShdw>
                </a:effectLst>
                <a:uLnTx/>
                <a:uFillTx/>
                <a:latin typeface="Calibri" panose="020F0502020204030204" pitchFamily="34" charset="0"/>
                <a:ea typeface="+mn-ea"/>
                <a:cs typeface="Calibri" panose="020F0502020204030204" pitchFamily="34" charset="0"/>
              </a:rPr>
              <a:t>Ephesians 2:1 - </a:t>
            </a:r>
            <a:r>
              <a:rPr kumimoji="0" lang="en-US" altLang="en-US" sz="2600" b="0" i="1" u="none" strike="noStrike" kern="1200" cap="none" spc="0" normalizeH="0" baseline="0" noProof="0" dirty="0">
                <a:ln>
                  <a:noFill/>
                </a:ln>
                <a:solidFill>
                  <a:srgbClr val="0000FF"/>
                </a:solidFill>
                <a:effectLst>
                  <a:outerShdw dist="25400" dir="2700000" algn="tl" rotWithShape="0">
                    <a:schemeClr val="bg1"/>
                  </a:outerShdw>
                </a:effectLst>
                <a:uLnTx/>
                <a:uFillTx/>
                <a:latin typeface="Cambria" panose="02040503050406030204" pitchFamily="18" charset="0"/>
                <a:ea typeface="Cambria" panose="02040503050406030204" pitchFamily="18" charset="0"/>
                <a:cs typeface="Calibri" panose="020F0502020204030204" pitchFamily="34" charset="0"/>
              </a:rPr>
              <a:t>And you were dead in the trespasses and sins…</a:t>
            </a:r>
          </a:p>
        </p:txBody>
      </p:sp>
    </p:spTree>
    <p:extLst>
      <p:ext uri="{BB962C8B-B14F-4D97-AF65-F5344CB8AC3E}">
        <p14:creationId xmlns:p14="http://schemas.microsoft.com/office/powerpoint/2010/main" val="41933380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930836"/>
            <a:ext cx="8213902" cy="4927163"/>
          </a:xfrm>
        </p:spPr>
        <p:txBody>
          <a:bodyPr>
            <a:normAutofit/>
          </a:bodyPr>
          <a:lstStyle/>
          <a:p>
            <a:pPr algn="l" rtl="0"/>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We should not be like Cain, who was of the evil one and murdered his brother. </a:t>
            </a:r>
            <a:r>
              <a:rPr lang="en-US" sz="2900" i="1" dirty="0">
                <a:solidFill>
                  <a:srgbClr val="0000FF"/>
                </a:solidFill>
                <a:latin typeface="Cambria" panose="02040503050406030204" pitchFamily="18" charset="0"/>
                <a:ea typeface="Cambria" panose="02040503050406030204" pitchFamily="18" charset="0"/>
              </a:rPr>
              <a:t>And why did he murder him? Because his own deeds were evil and his brother's righteous.</a:t>
            </a:r>
            <a:r>
              <a:rPr lang="en-US" sz="2800" i="1" dirty="0">
                <a:solidFill>
                  <a:srgbClr val="FF0000"/>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13</a:t>
            </a:r>
            <a:r>
              <a:rPr lang="en-US" sz="2800" i="1" dirty="0">
                <a:solidFill>
                  <a:srgbClr val="0000FF"/>
                </a:solidFill>
                <a:latin typeface="Cambria" panose="02040503050406030204" pitchFamily="18" charset="0"/>
                <a:ea typeface="Cambria" panose="02040503050406030204" pitchFamily="18" charset="0"/>
              </a:rPr>
              <a:t> Do not be surprised, brothers, that the world hates you. </a:t>
            </a:r>
            <a:r>
              <a:rPr lang="en-US" sz="2800" i="1" baseline="30000" dirty="0">
                <a:latin typeface="Cambria" panose="02040503050406030204" pitchFamily="18" charset="0"/>
                <a:ea typeface="Cambria" panose="02040503050406030204" pitchFamily="18" charset="0"/>
              </a:rPr>
              <a:t>14</a:t>
            </a:r>
            <a:r>
              <a:rPr lang="en-US" sz="2800" i="1" dirty="0">
                <a:solidFill>
                  <a:srgbClr val="0000FF"/>
                </a:solidFill>
                <a:latin typeface="Cambria" panose="02040503050406030204" pitchFamily="18" charset="0"/>
                <a:ea typeface="Cambria" panose="02040503050406030204" pitchFamily="18" charset="0"/>
              </a:rPr>
              <a:t> We know that we have passed out of death into life, because we love the brothers. </a:t>
            </a:r>
            <a:r>
              <a:rPr lang="en-US" sz="2800" i="1" dirty="0">
                <a:solidFill>
                  <a:srgbClr val="FF0000"/>
                </a:solidFill>
                <a:latin typeface="Cambria" panose="02040503050406030204" pitchFamily="18" charset="0"/>
                <a:ea typeface="Cambria" panose="02040503050406030204" pitchFamily="18" charset="0"/>
              </a:rPr>
              <a:t>Whoever does </a:t>
            </a:r>
            <a:r>
              <a:rPr lang="en-US" sz="2800" b="1" i="1" dirty="0">
                <a:solidFill>
                  <a:srgbClr val="FF0000"/>
                </a:solidFill>
                <a:latin typeface="Cambria" panose="02040503050406030204" pitchFamily="18" charset="0"/>
                <a:ea typeface="Cambria" panose="02040503050406030204" pitchFamily="18" charset="0"/>
              </a:rPr>
              <a:t>not love</a:t>
            </a:r>
            <a:r>
              <a:rPr lang="en-US" sz="2800" i="1" dirty="0">
                <a:solidFill>
                  <a:srgbClr val="FF0000"/>
                </a:solidFill>
                <a:latin typeface="Cambria" panose="02040503050406030204" pitchFamily="18" charset="0"/>
                <a:ea typeface="Cambria" panose="02040503050406030204" pitchFamily="18" charset="0"/>
              </a:rPr>
              <a:t> </a:t>
            </a:r>
            <a:r>
              <a:rPr lang="en-US" sz="2800" i="1" dirty="0">
                <a:solidFill>
                  <a:srgbClr val="0000FF"/>
                </a:solidFill>
                <a:latin typeface="Cambria" panose="02040503050406030204" pitchFamily="18" charset="0"/>
                <a:ea typeface="Cambria" panose="02040503050406030204" pitchFamily="18" charset="0"/>
              </a:rPr>
              <a:t>abides in death. </a:t>
            </a:r>
            <a:r>
              <a:rPr lang="en-US" sz="2800" i="1" baseline="30000" dirty="0">
                <a:latin typeface="Cambria" panose="02040503050406030204" pitchFamily="18" charset="0"/>
                <a:ea typeface="Cambria" panose="02040503050406030204" pitchFamily="18" charset="0"/>
              </a:rPr>
              <a:t>15</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Everyone who </a:t>
            </a:r>
            <a:r>
              <a:rPr lang="en-US" sz="2800" b="1" i="1" dirty="0">
                <a:solidFill>
                  <a:srgbClr val="FF0000"/>
                </a:solidFill>
                <a:latin typeface="Cambria" panose="02040503050406030204" pitchFamily="18" charset="0"/>
                <a:ea typeface="Cambria" panose="02040503050406030204" pitchFamily="18" charset="0"/>
              </a:rPr>
              <a:t>hates</a:t>
            </a:r>
            <a:r>
              <a:rPr lang="en-US" sz="2800" i="1" dirty="0">
                <a:solidFill>
                  <a:srgbClr val="0000FF"/>
                </a:solidFill>
                <a:latin typeface="Cambria" panose="02040503050406030204" pitchFamily="18" charset="0"/>
                <a:ea typeface="Cambria" panose="02040503050406030204" pitchFamily="18" charset="0"/>
              </a:rPr>
              <a:t> his brother is a murderer, and you know that no murderer has eternal life abiding in him. </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3:12-15</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860196"/>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John puts matters in stark terms. There is no middle ground; not to love is to hate. </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(Burdick, p. 265)</a:t>
            </a:r>
          </a:p>
        </p:txBody>
      </p:sp>
    </p:spTree>
    <p:extLst>
      <p:ext uri="{BB962C8B-B14F-4D97-AF65-F5344CB8AC3E}">
        <p14:creationId xmlns:p14="http://schemas.microsoft.com/office/powerpoint/2010/main" val="35869507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653676"/>
            <a:ext cx="8213902" cy="3204323"/>
          </a:xfrm>
        </p:spPr>
        <p:txBody>
          <a:bodyPr>
            <a:normAutofit fontScale="85000" lnSpcReduction="10000"/>
          </a:bodyPr>
          <a:lstStyle/>
          <a:p>
            <a:pPr algn="l" rtl="0"/>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We should not be like Cain, who was of the evil one and murdered his brother. </a:t>
            </a:r>
            <a:r>
              <a:rPr lang="en-US" sz="2900" i="1" dirty="0">
                <a:solidFill>
                  <a:srgbClr val="0000FF"/>
                </a:solidFill>
                <a:latin typeface="Cambria" panose="02040503050406030204" pitchFamily="18" charset="0"/>
                <a:ea typeface="Cambria" panose="02040503050406030204" pitchFamily="18" charset="0"/>
              </a:rPr>
              <a:t>And why did he murder him? Because his own deeds were evil and his brother's righteous.</a:t>
            </a:r>
            <a:r>
              <a:rPr lang="en-US" sz="2800" i="1" dirty="0">
                <a:solidFill>
                  <a:srgbClr val="FF0000"/>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13</a:t>
            </a:r>
            <a:r>
              <a:rPr lang="en-US" sz="2800" i="1" dirty="0">
                <a:solidFill>
                  <a:srgbClr val="0000FF"/>
                </a:solidFill>
                <a:latin typeface="Cambria" panose="02040503050406030204" pitchFamily="18" charset="0"/>
                <a:ea typeface="Cambria" panose="02040503050406030204" pitchFamily="18" charset="0"/>
              </a:rPr>
              <a:t> Do not be surprised, brothers, that the world hates you. </a:t>
            </a:r>
            <a:r>
              <a:rPr lang="en-US" sz="2800" i="1" baseline="30000" dirty="0">
                <a:latin typeface="Cambria" panose="02040503050406030204" pitchFamily="18" charset="0"/>
                <a:ea typeface="Cambria" panose="02040503050406030204" pitchFamily="18" charset="0"/>
              </a:rPr>
              <a:t>14</a:t>
            </a:r>
            <a:r>
              <a:rPr lang="en-US" sz="2800" i="1" dirty="0">
                <a:solidFill>
                  <a:srgbClr val="0000FF"/>
                </a:solidFill>
                <a:latin typeface="Cambria" panose="02040503050406030204" pitchFamily="18" charset="0"/>
                <a:ea typeface="Cambria" panose="02040503050406030204" pitchFamily="18" charset="0"/>
              </a:rPr>
              <a:t> We know that we have passed out of death into life, because we love the brothers. Whoever does not love </a:t>
            </a:r>
            <a:r>
              <a:rPr lang="en-US" sz="2800" b="1" i="1" dirty="0">
                <a:solidFill>
                  <a:srgbClr val="0000FF"/>
                </a:solidFill>
                <a:latin typeface="Cambria" panose="02040503050406030204" pitchFamily="18" charset="0"/>
                <a:ea typeface="Cambria" panose="02040503050406030204" pitchFamily="18" charset="0"/>
              </a:rPr>
              <a:t>abides in death</a:t>
            </a:r>
            <a:r>
              <a:rPr lang="en-US" sz="2800" i="1" dirty="0">
                <a:solidFill>
                  <a:srgbClr val="0000FF"/>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15</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Everyone who hates his brother is a murderer</a:t>
            </a:r>
            <a:r>
              <a:rPr lang="en-US" sz="2800" i="1" dirty="0">
                <a:solidFill>
                  <a:srgbClr val="0000FF"/>
                </a:solidFill>
                <a:latin typeface="Cambria" panose="02040503050406030204" pitchFamily="18" charset="0"/>
                <a:ea typeface="Cambria" panose="02040503050406030204" pitchFamily="18" charset="0"/>
              </a:rPr>
              <a:t>, and you know that no murderer has eternal life abiding in him. </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3:12-15</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3265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dirty="0"/>
              <a:t>Notice that John echoes Jesus in putting hate/anger on a level with murder:</a:t>
            </a:r>
            <a:endPar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outerShdw dist="25400" dir="2700000" algn="tl" rotWithShape="0">
                    <a:schemeClr val="bg1"/>
                  </a:outerShdw>
                </a:effectLst>
                <a:uLnTx/>
                <a:uFillTx/>
                <a:latin typeface="Calibri" panose="020F0502020204030204" pitchFamily="34" charset="0"/>
                <a:ea typeface="+mn-ea"/>
                <a:cs typeface="Calibri" panose="020F0502020204030204" pitchFamily="34" charset="0"/>
              </a:rPr>
              <a:t>Matthew 5:21-22 - </a:t>
            </a:r>
            <a:r>
              <a:rPr kumimoji="0" lang="en-US" altLang="en-US" sz="2400" b="0" i="1" u="none" strike="noStrike" kern="1200" cap="none" spc="0" normalizeH="0" baseline="0" noProof="0" dirty="0">
                <a:ln>
                  <a:noFill/>
                </a:ln>
                <a:solidFill>
                  <a:srgbClr val="0000FF"/>
                </a:solidFill>
                <a:effectLst>
                  <a:outerShdw dist="25400" dir="2700000" algn="tl" rotWithShape="0">
                    <a:schemeClr val="bg1"/>
                  </a:outerShdw>
                </a:effectLst>
                <a:uLnTx/>
                <a:uFillTx/>
                <a:latin typeface="Cambria" panose="02040503050406030204" pitchFamily="18" charset="0"/>
                <a:ea typeface="Cambria" panose="02040503050406030204" pitchFamily="18" charset="0"/>
                <a:cs typeface="Calibri" panose="020F0502020204030204" pitchFamily="34" charset="0"/>
              </a:rPr>
              <a:t>You have heard that it was said to those of old, “You shall not murder; and whoever </a:t>
            </a:r>
            <a:r>
              <a:rPr kumimoji="0" lang="en-US" altLang="en-US" sz="2400" b="1" i="1" u="none" strike="noStrike" kern="1200" cap="none" spc="0" normalizeH="0" baseline="0" noProof="0" dirty="0">
                <a:ln>
                  <a:noFill/>
                </a:ln>
                <a:solidFill>
                  <a:srgbClr val="0000FF"/>
                </a:solidFill>
                <a:effectLst>
                  <a:outerShdw dist="25400" dir="2700000" algn="tl" rotWithShape="0">
                    <a:schemeClr val="bg1"/>
                  </a:outerShdw>
                </a:effectLst>
                <a:uLnTx/>
                <a:uFillTx/>
                <a:latin typeface="Cambria" panose="02040503050406030204" pitchFamily="18" charset="0"/>
                <a:ea typeface="Cambria" panose="02040503050406030204" pitchFamily="18" charset="0"/>
                <a:cs typeface="Calibri" panose="020F0502020204030204" pitchFamily="34" charset="0"/>
              </a:rPr>
              <a:t>murders</a:t>
            </a:r>
            <a:r>
              <a:rPr kumimoji="0" lang="en-US" altLang="en-US" sz="2400" b="0" i="1" u="none" strike="noStrike" kern="1200" cap="none" spc="0" normalizeH="0" baseline="0" noProof="0" dirty="0">
                <a:ln>
                  <a:noFill/>
                </a:ln>
                <a:solidFill>
                  <a:srgbClr val="0000FF"/>
                </a:solidFill>
                <a:effectLst>
                  <a:outerShdw dist="25400" dir="2700000" algn="tl" rotWithShape="0">
                    <a:schemeClr val="bg1"/>
                  </a:outerShdw>
                </a:effectLst>
                <a:uLnTx/>
                <a:uFillTx/>
                <a:latin typeface="Cambria" panose="02040503050406030204" pitchFamily="18" charset="0"/>
                <a:ea typeface="Cambria" panose="02040503050406030204" pitchFamily="18" charset="0"/>
                <a:cs typeface="Calibri" panose="020F0502020204030204" pitchFamily="34" charset="0"/>
              </a:rPr>
              <a:t> will be </a:t>
            </a:r>
            <a:r>
              <a:rPr kumimoji="0" lang="en-US" altLang="en-US" sz="2400" b="1" i="1" u="none" strike="noStrike" kern="1200" cap="none" spc="0" normalizeH="0" baseline="0" noProof="0" dirty="0">
                <a:ln>
                  <a:noFill/>
                </a:ln>
                <a:solidFill>
                  <a:srgbClr val="0000FF"/>
                </a:solidFill>
                <a:effectLst>
                  <a:outerShdw dist="25400" dir="2700000" algn="tl" rotWithShape="0">
                    <a:schemeClr val="bg1"/>
                  </a:outerShdw>
                </a:effectLst>
                <a:uLnTx/>
                <a:uFillTx/>
                <a:latin typeface="Cambria" panose="02040503050406030204" pitchFamily="18" charset="0"/>
                <a:ea typeface="Cambria" panose="02040503050406030204" pitchFamily="18" charset="0"/>
                <a:cs typeface="Calibri" panose="020F0502020204030204" pitchFamily="34" charset="0"/>
              </a:rPr>
              <a:t>liable to judgment</a:t>
            </a:r>
            <a:r>
              <a:rPr kumimoji="0" lang="en-US" altLang="en-US" sz="2400" b="0" i="1" u="none" strike="noStrike" kern="1200" cap="none" spc="0" normalizeH="0" baseline="0" noProof="0" dirty="0">
                <a:ln>
                  <a:noFill/>
                </a:ln>
                <a:solidFill>
                  <a:srgbClr val="0000FF"/>
                </a:solidFill>
                <a:effectLst>
                  <a:outerShdw dist="25400" dir="2700000" algn="tl" rotWithShape="0">
                    <a:schemeClr val="bg1"/>
                  </a:outerShdw>
                </a:effectLst>
                <a:uLnTx/>
                <a:uFillTx/>
                <a:latin typeface="Cambria" panose="02040503050406030204" pitchFamily="18" charset="0"/>
                <a:ea typeface="Cambria" panose="02040503050406030204" pitchFamily="18" charset="0"/>
                <a:cs typeface="Calibri" panose="020F0502020204030204" pitchFamily="34" charset="0"/>
              </a:rPr>
              <a:t>. But I say to you that everyone who is </a:t>
            </a:r>
            <a:r>
              <a:rPr kumimoji="0" lang="en-US" altLang="en-US" sz="2400" b="1" i="1" u="none" strike="noStrike" kern="1200" cap="none" spc="0" normalizeH="0" baseline="0" noProof="0" dirty="0">
                <a:ln>
                  <a:noFill/>
                </a:ln>
                <a:solidFill>
                  <a:srgbClr val="0000FF"/>
                </a:solidFill>
                <a:effectLst>
                  <a:outerShdw dist="25400" dir="2700000" algn="tl" rotWithShape="0">
                    <a:schemeClr val="bg1"/>
                  </a:outerShdw>
                </a:effectLst>
                <a:uLnTx/>
                <a:uFillTx/>
                <a:latin typeface="Cambria" panose="02040503050406030204" pitchFamily="18" charset="0"/>
                <a:ea typeface="Cambria" panose="02040503050406030204" pitchFamily="18" charset="0"/>
                <a:cs typeface="Calibri" panose="020F0502020204030204" pitchFamily="34" charset="0"/>
              </a:rPr>
              <a:t>angry</a:t>
            </a:r>
            <a:r>
              <a:rPr kumimoji="0" lang="en-US" altLang="en-US" sz="2400" b="0" i="1" u="none" strike="noStrike" kern="1200" cap="none" spc="0" normalizeH="0" baseline="0" noProof="0" dirty="0">
                <a:ln>
                  <a:noFill/>
                </a:ln>
                <a:solidFill>
                  <a:srgbClr val="0000FF"/>
                </a:solidFill>
                <a:effectLst>
                  <a:outerShdw dist="25400" dir="2700000" algn="tl" rotWithShape="0">
                    <a:schemeClr val="bg1"/>
                  </a:outerShdw>
                </a:effectLst>
                <a:uLnTx/>
                <a:uFillTx/>
                <a:latin typeface="Cambria" panose="02040503050406030204" pitchFamily="18" charset="0"/>
                <a:ea typeface="Cambria" panose="02040503050406030204" pitchFamily="18" charset="0"/>
                <a:cs typeface="Calibri" panose="020F0502020204030204" pitchFamily="34" charset="0"/>
              </a:rPr>
              <a:t> with his brother will be </a:t>
            </a:r>
            <a:r>
              <a:rPr kumimoji="0" lang="en-US" altLang="en-US" sz="2400" b="1" i="1" u="none" strike="noStrike" kern="1200" cap="none" spc="0" normalizeH="0" baseline="0" noProof="0" dirty="0">
                <a:ln>
                  <a:noFill/>
                </a:ln>
                <a:solidFill>
                  <a:srgbClr val="0000FF"/>
                </a:solidFill>
                <a:effectLst>
                  <a:outerShdw dist="25400" dir="2700000" algn="tl" rotWithShape="0">
                    <a:schemeClr val="bg1"/>
                  </a:outerShdw>
                </a:effectLst>
                <a:uLnTx/>
                <a:uFillTx/>
                <a:latin typeface="Cambria" panose="02040503050406030204" pitchFamily="18" charset="0"/>
                <a:ea typeface="Cambria" panose="02040503050406030204" pitchFamily="18" charset="0"/>
                <a:cs typeface="Calibri" panose="020F0502020204030204" pitchFamily="34" charset="0"/>
              </a:rPr>
              <a:t>liable to judgment</a:t>
            </a:r>
            <a:r>
              <a:rPr kumimoji="0" lang="en-US" altLang="en-US" sz="2400" b="0" i="1" u="none" strike="noStrike" kern="1200" cap="none" spc="0" normalizeH="0" baseline="0" noProof="0" dirty="0">
                <a:ln>
                  <a:noFill/>
                </a:ln>
                <a:solidFill>
                  <a:srgbClr val="0000FF"/>
                </a:solidFill>
                <a:effectLst>
                  <a:outerShdw dist="25400" dir="2700000" algn="tl" rotWithShape="0">
                    <a:schemeClr val="bg1"/>
                  </a:outerShdw>
                </a:effectLst>
                <a:uLnTx/>
                <a:uFillTx/>
                <a:latin typeface="Cambria" panose="02040503050406030204" pitchFamily="18" charset="0"/>
                <a:ea typeface="Cambria" panose="02040503050406030204" pitchFamily="18" charset="0"/>
                <a:cs typeface="Calibri" panose="020F0502020204030204" pitchFamily="34" charset="0"/>
              </a:rPr>
              <a:t>; whoever insults his brother will be liable to the council; and whoever says, 'You fool!' will be liable to the hell of fire</a:t>
            </a:r>
          </a:p>
        </p:txBody>
      </p:sp>
    </p:spTree>
    <p:extLst>
      <p:ext uri="{BB962C8B-B14F-4D97-AF65-F5344CB8AC3E}">
        <p14:creationId xmlns:p14="http://schemas.microsoft.com/office/powerpoint/2010/main" val="19095687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848422"/>
            <a:ext cx="8213902" cy="5009578"/>
          </a:xfrm>
        </p:spPr>
        <p:txBody>
          <a:bodyPr>
            <a:normAutofit/>
          </a:bodyPr>
          <a:lstStyle/>
          <a:p>
            <a:pPr algn="l" rtl="0"/>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We should not be like Cain, who was of the evil one and murdered his brother. </a:t>
            </a:r>
            <a:r>
              <a:rPr lang="en-US" sz="2900" i="1" dirty="0">
                <a:solidFill>
                  <a:srgbClr val="0000FF"/>
                </a:solidFill>
                <a:latin typeface="Cambria" panose="02040503050406030204" pitchFamily="18" charset="0"/>
                <a:ea typeface="Cambria" panose="02040503050406030204" pitchFamily="18" charset="0"/>
              </a:rPr>
              <a:t>And why did he murder him? Because his own deeds were evil and his brother's righteous.</a:t>
            </a:r>
            <a:r>
              <a:rPr lang="en-US" sz="2800" i="1" dirty="0">
                <a:solidFill>
                  <a:srgbClr val="FF0000"/>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13</a:t>
            </a:r>
            <a:r>
              <a:rPr lang="en-US" sz="2800" i="1" dirty="0">
                <a:solidFill>
                  <a:srgbClr val="0000FF"/>
                </a:solidFill>
                <a:latin typeface="Cambria" panose="02040503050406030204" pitchFamily="18" charset="0"/>
                <a:ea typeface="Cambria" panose="02040503050406030204" pitchFamily="18" charset="0"/>
              </a:rPr>
              <a:t> Do not be surprised, brothers, that the world hates you. </a:t>
            </a:r>
            <a:r>
              <a:rPr lang="en-US" sz="2800" i="1" baseline="30000" dirty="0">
                <a:latin typeface="Cambria" panose="02040503050406030204" pitchFamily="18" charset="0"/>
                <a:ea typeface="Cambria" panose="02040503050406030204" pitchFamily="18" charset="0"/>
              </a:rPr>
              <a:t>14</a:t>
            </a:r>
            <a:r>
              <a:rPr lang="en-US" sz="2800" i="1" dirty="0">
                <a:solidFill>
                  <a:srgbClr val="0000FF"/>
                </a:solidFill>
                <a:latin typeface="Cambria" panose="02040503050406030204" pitchFamily="18" charset="0"/>
                <a:ea typeface="Cambria" panose="02040503050406030204" pitchFamily="18" charset="0"/>
              </a:rPr>
              <a:t> We know that we have passed out of death into life, because we love the brothers. Whoever does not love </a:t>
            </a:r>
            <a:r>
              <a:rPr lang="en-US" sz="2800" b="1" i="1" dirty="0">
                <a:solidFill>
                  <a:srgbClr val="0000FF"/>
                </a:solidFill>
                <a:latin typeface="Cambria" panose="02040503050406030204" pitchFamily="18" charset="0"/>
                <a:ea typeface="Cambria" panose="02040503050406030204" pitchFamily="18" charset="0"/>
              </a:rPr>
              <a:t>abides in death</a:t>
            </a:r>
            <a:r>
              <a:rPr lang="en-US" sz="2800" i="1" dirty="0">
                <a:solidFill>
                  <a:srgbClr val="0000FF"/>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15</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Everyone who hates his brother is a murderer</a:t>
            </a:r>
            <a:r>
              <a:rPr lang="en-US" sz="2800" i="1" dirty="0">
                <a:solidFill>
                  <a:srgbClr val="0000FF"/>
                </a:solidFill>
                <a:latin typeface="Cambria" panose="02040503050406030204" pitchFamily="18" charset="0"/>
                <a:ea typeface="Cambria" panose="02040503050406030204" pitchFamily="18" charset="0"/>
              </a:rPr>
              <a:t>, and you know that no murderer has eternal life abiding in him. </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3:12-15</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883742"/>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i="1" dirty="0">
                <a:latin typeface="Cambria" panose="02040503050406030204" pitchFamily="18" charset="0"/>
                <a:ea typeface="Cambria" panose="02040503050406030204" pitchFamily="18" charset="0"/>
              </a:rPr>
              <a:t>Hatred is the desire to get rid of someone, whether or not one has the nerve or the occasion to perform the act.</a:t>
            </a:r>
            <a:r>
              <a:rPr lang="en-US" altLang="en-US" i="1" dirty="0">
                <a:latin typeface="Calibri" panose="020F0502020204030204" pitchFamily="34" charset="0"/>
                <a:ea typeface="Cambria" panose="02040503050406030204" pitchFamily="18" charset="0"/>
                <a:cs typeface="Calibri" panose="020F0502020204030204" pitchFamily="34" charset="0"/>
              </a:rPr>
              <a:t> </a:t>
            </a:r>
            <a:r>
              <a:rPr lang="en-US" altLang="en-US" dirty="0">
                <a:latin typeface="Calibri" panose="020F0502020204030204" pitchFamily="34" charset="0"/>
                <a:cs typeface="Calibri" panose="020F0502020204030204" pitchFamily="34" charset="0"/>
              </a:rPr>
              <a:t>(Burdick, p. 265)</a:t>
            </a:r>
            <a:endPar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08681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338980"/>
            <a:ext cx="8213902" cy="4519019"/>
          </a:xfrm>
        </p:spPr>
        <p:txBody>
          <a:bodyPr>
            <a:normAutofit/>
          </a:bodyPr>
          <a:lstStyle/>
          <a:p>
            <a:pPr algn="l" rtl="0"/>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We should not be like Cain, who was of the evil one and murdered his brother. </a:t>
            </a:r>
            <a:r>
              <a:rPr lang="en-US" sz="2900" i="1" dirty="0">
                <a:solidFill>
                  <a:srgbClr val="0000FF"/>
                </a:solidFill>
                <a:latin typeface="Cambria" panose="02040503050406030204" pitchFamily="18" charset="0"/>
                <a:ea typeface="Cambria" panose="02040503050406030204" pitchFamily="18" charset="0"/>
              </a:rPr>
              <a:t>And why did he murder him? Because his own deeds were evil and his brother's righteous.</a:t>
            </a:r>
            <a:r>
              <a:rPr lang="en-US" sz="2800" i="1" dirty="0">
                <a:solidFill>
                  <a:srgbClr val="FF0000"/>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13</a:t>
            </a:r>
            <a:r>
              <a:rPr lang="en-US" sz="2800" i="1" dirty="0">
                <a:solidFill>
                  <a:srgbClr val="0000FF"/>
                </a:solidFill>
                <a:latin typeface="Cambria" panose="02040503050406030204" pitchFamily="18" charset="0"/>
                <a:ea typeface="Cambria" panose="02040503050406030204" pitchFamily="18" charset="0"/>
              </a:rPr>
              <a:t> Do not be surprised, brothers, that the world hates you. </a:t>
            </a:r>
            <a:r>
              <a:rPr lang="en-US" sz="2800" i="1" baseline="30000" dirty="0">
                <a:latin typeface="Cambria" panose="02040503050406030204" pitchFamily="18" charset="0"/>
                <a:ea typeface="Cambria" panose="02040503050406030204" pitchFamily="18" charset="0"/>
              </a:rPr>
              <a:t>14</a:t>
            </a:r>
            <a:r>
              <a:rPr lang="en-US" sz="2800" i="1" dirty="0">
                <a:solidFill>
                  <a:srgbClr val="0000FF"/>
                </a:solidFill>
                <a:latin typeface="Cambria" panose="02040503050406030204" pitchFamily="18" charset="0"/>
                <a:ea typeface="Cambria" panose="02040503050406030204" pitchFamily="18" charset="0"/>
              </a:rPr>
              <a:t> We know that we have passed out of death into life, because we love the brothers. Whoever does not love </a:t>
            </a:r>
            <a:r>
              <a:rPr lang="en-US" sz="2800" b="1" i="1" dirty="0">
                <a:solidFill>
                  <a:srgbClr val="0000FF"/>
                </a:solidFill>
                <a:latin typeface="Cambria" panose="02040503050406030204" pitchFamily="18" charset="0"/>
                <a:ea typeface="Cambria" panose="02040503050406030204" pitchFamily="18" charset="0"/>
              </a:rPr>
              <a:t>abides in death</a:t>
            </a:r>
            <a:r>
              <a:rPr lang="en-US" sz="2800" i="1" dirty="0">
                <a:solidFill>
                  <a:srgbClr val="0000FF"/>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15</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Everyone who hates his brother is a murderer</a:t>
            </a:r>
            <a:r>
              <a:rPr lang="en-US" sz="2800" i="1" dirty="0">
                <a:solidFill>
                  <a:srgbClr val="0000FF"/>
                </a:solidFill>
                <a:latin typeface="Cambria" panose="02040503050406030204" pitchFamily="18" charset="0"/>
                <a:ea typeface="Cambria" panose="02040503050406030204" pitchFamily="18" charset="0"/>
              </a:rPr>
              <a:t>, and you know that no murderer has eternal life abiding in him. </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3:12-15</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2268339"/>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i="1" dirty="0">
                <a:latin typeface="Cambria" panose="02040503050406030204" pitchFamily="18" charset="0"/>
                <a:ea typeface="Cambria" panose="02040503050406030204" pitchFamily="18" charset="0"/>
              </a:rPr>
              <a:t>The present tense “hates” . . . speaks of continuing action. John does not refer to one who is caught up in a momentary fit of anger toward someone.  The one he designates as a murderer is the one who, as a </a:t>
            </a:r>
            <a:r>
              <a:rPr lang="en-US" altLang="en-US" sz="2800" b="1" i="1" dirty="0">
                <a:latin typeface="Cambria" panose="02040503050406030204" pitchFamily="18" charset="0"/>
                <a:ea typeface="Cambria" panose="02040503050406030204" pitchFamily="18" charset="0"/>
              </a:rPr>
              <a:t>continuing habit</a:t>
            </a:r>
            <a:r>
              <a:rPr lang="en-US" altLang="en-US" sz="2800" i="1" dirty="0">
                <a:latin typeface="Cambria" panose="02040503050406030204" pitchFamily="18" charset="0"/>
                <a:ea typeface="Cambria" panose="02040503050406030204" pitchFamily="18" charset="0"/>
              </a:rPr>
              <a:t>, hates his brother.</a:t>
            </a:r>
            <a:r>
              <a:rPr lang="en-US" altLang="en-US" sz="2800" i="1" dirty="0">
                <a:latin typeface="Calibri" panose="020F0502020204030204" pitchFamily="34" charset="0"/>
                <a:ea typeface="Cambria" panose="02040503050406030204" pitchFamily="18"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(Burdick, p. 265)</a:t>
            </a:r>
            <a:endPar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32243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790294"/>
            <a:ext cx="8213902" cy="4067705"/>
          </a:xfrm>
        </p:spPr>
        <p:txBody>
          <a:bodyPr>
            <a:normAutofit fontScale="92500" lnSpcReduction="10000"/>
          </a:bodyPr>
          <a:lstStyle/>
          <a:p>
            <a:pPr algn="l" rtl="0"/>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We should not be like Cain, who was of the evil one and murdered his brother. </a:t>
            </a:r>
            <a:r>
              <a:rPr lang="en-US" sz="2900" i="1" dirty="0">
                <a:solidFill>
                  <a:srgbClr val="0000FF"/>
                </a:solidFill>
                <a:latin typeface="Cambria" panose="02040503050406030204" pitchFamily="18" charset="0"/>
                <a:ea typeface="Cambria" panose="02040503050406030204" pitchFamily="18" charset="0"/>
              </a:rPr>
              <a:t>And why did he murder him? Because his own deeds were evil and his brother's righteous.</a:t>
            </a:r>
            <a:r>
              <a:rPr lang="en-US" sz="2800" i="1" dirty="0">
                <a:solidFill>
                  <a:srgbClr val="FF0000"/>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13</a:t>
            </a:r>
            <a:r>
              <a:rPr lang="en-US" sz="2800" i="1" dirty="0">
                <a:solidFill>
                  <a:srgbClr val="0000FF"/>
                </a:solidFill>
                <a:latin typeface="Cambria" panose="02040503050406030204" pitchFamily="18" charset="0"/>
                <a:ea typeface="Cambria" panose="02040503050406030204" pitchFamily="18" charset="0"/>
              </a:rPr>
              <a:t> Do not be surprised, brothers, that the world hates you. </a:t>
            </a:r>
            <a:r>
              <a:rPr lang="en-US" sz="2800" i="1" baseline="30000" dirty="0">
                <a:latin typeface="Cambria" panose="02040503050406030204" pitchFamily="18" charset="0"/>
                <a:ea typeface="Cambria" panose="02040503050406030204" pitchFamily="18" charset="0"/>
              </a:rPr>
              <a:t>14</a:t>
            </a:r>
            <a:r>
              <a:rPr lang="en-US" sz="2800" i="1" dirty="0">
                <a:solidFill>
                  <a:srgbClr val="0000FF"/>
                </a:solidFill>
                <a:latin typeface="Cambria" panose="02040503050406030204" pitchFamily="18" charset="0"/>
                <a:ea typeface="Cambria" panose="02040503050406030204" pitchFamily="18" charset="0"/>
              </a:rPr>
              <a:t> We know that we have passed out of death into life, because we love the brothers. Whoever does not love </a:t>
            </a:r>
            <a:r>
              <a:rPr lang="en-US" sz="2800" b="1" i="1" dirty="0">
                <a:solidFill>
                  <a:srgbClr val="0000FF"/>
                </a:solidFill>
                <a:latin typeface="Cambria" panose="02040503050406030204" pitchFamily="18" charset="0"/>
                <a:ea typeface="Cambria" panose="02040503050406030204" pitchFamily="18" charset="0"/>
              </a:rPr>
              <a:t>abides in death</a:t>
            </a:r>
            <a:r>
              <a:rPr lang="en-US" sz="2800" i="1" dirty="0">
                <a:solidFill>
                  <a:srgbClr val="0000FF"/>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15</a:t>
            </a:r>
            <a:r>
              <a:rPr lang="en-US" sz="2800" i="1" dirty="0">
                <a:solidFill>
                  <a:srgbClr val="0000FF"/>
                </a:solidFill>
                <a:latin typeface="Cambria" panose="02040503050406030204" pitchFamily="18" charset="0"/>
                <a:ea typeface="Cambria" panose="02040503050406030204" pitchFamily="18" charset="0"/>
              </a:rPr>
              <a:t> Everyone who hates his brother is a murderer, </a:t>
            </a:r>
            <a:r>
              <a:rPr lang="en-US" sz="2800" i="1" dirty="0">
                <a:solidFill>
                  <a:srgbClr val="FF0000"/>
                </a:solidFill>
                <a:latin typeface="Cambria" panose="02040503050406030204" pitchFamily="18" charset="0"/>
                <a:ea typeface="Cambria" panose="02040503050406030204" pitchFamily="18" charset="0"/>
              </a:rPr>
              <a:t>and you know that no murderer has eternal life abiding in him.</a:t>
            </a:r>
            <a:r>
              <a:rPr lang="en-US" sz="2800" i="1" dirty="0">
                <a:solidFill>
                  <a:srgbClr val="0000FF"/>
                </a:solidFill>
                <a:latin typeface="Cambria" panose="02040503050406030204" pitchFamily="18" charset="0"/>
                <a:ea typeface="Cambria" panose="02040503050406030204" pitchFamily="18" charset="0"/>
              </a:rPr>
              <a:t> </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3:12-15</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50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altLang="en-US" i="1" dirty="0">
                <a:effectLst>
                  <a:outerShdw dist="25400" dir="2700000" algn="tl" rotWithShape="0">
                    <a:schemeClr val="bg1"/>
                  </a:outerShdw>
                </a:effectLst>
                <a:latin typeface="Cambria" panose="02040503050406030204" pitchFamily="18" charset="0"/>
                <a:ea typeface="Cambria" panose="02040503050406030204" pitchFamily="18" charset="0"/>
              </a:rPr>
              <a:t>John does not mean that a person who has committed murder can never be saved afterward. Instead, he says that a saved person, by nature, does not commit murder.</a:t>
            </a:r>
            <a:r>
              <a:rPr lang="en-US" altLang="en-US" i="1" dirty="0">
                <a:effectLst>
                  <a:outerShdw dist="254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 </a:t>
            </a:r>
            <a:r>
              <a:rPr lang="en-US" altLang="en-US" dirty="0">
                <a:effectLst>
                  <a:outerShdw dist="25400" dir="2700000" algn="tl" rotWithShape="0">
                    <a:schemeClr val="bg1"/>
                  </a:outerShdw>
                </a:effectLst>
                <a:latin typeface="Calibri" panose="020F0502020204030204" pitchFamily="34" charset="0"/>
                <a:cs typeface="Calibri" panose="020F0502020204030204" pitchFamily="34" charset="0"/>
              </a:rPr>
              <a:t>(Burdick, p. 265)</a:t>
            </a:r>
            <a:endParaRPr kumimoji="0" lang="en-US" altLang="en-US" b="0" i="0" u="none" strike="noStrike" kern="1200" cap="none" spc="0" normalizeH="0" baseline="0" noProof="0" dirty="0">
              <a:ln>
                <a:noFill/>
              </a:ln>
              <a:solidFill>
                <a:srgbClr val="000000"/>
              </a:solidFill>
              <a:effectLst>
                <a:outerShdw dist="25400" dir="2700000" algn="tl" rotWithShape="0">
                  <a:schemeClr val="bg1"/>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2565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1"/>
            <a:ext cx="9144000" cy="2052493"/>
          </a:xfrm>
        </p:spPr>
        <p:txBody>
          <a:bodyPr/>
          <a:lstStyle/>
          <a:p>
            <a:r>
              <a:rPr lang="en-US" altLang="en-US" b="1" dirty="0"/>
              <a:t>1 John 3:10b-11</a:t>
            </a:r>
            <a:br>
              <a:rPr lang="en-US" altLang="en-US" sz="8000" b="1" dirty="0">
                <a:latin typeface="Calibri" panose="020F0502020204030204" pitchFamily="34" charset="0"/>
                <a:cs typeface="Calibri" panose="020F0502020204030204" pitchFamily="34" charset="0"/>
              </a:rPr>
            </a:br>
            <a:r>
              <a:rPr lang="en-US" altLang="en-US" sz="4000" dirty="0">
                <a:latin typeface="Calibri" panose="020F0502020204030204" pitchFamily="34" charset="0"/>
                <a:cs typeface="Calibri" panose="020F0502020204030204" pitchFamily="34" charset="0"/>
              </a:rPr>
              <a:t>Anyone who does not obey the command to “love one another” is not a child of God</a:t>
            </a:r>
            <a:endParaRPr lang="en-US" altLang="en-US" sz="80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535203"/>
            <a:ext cx="8213902" cy="4322795"/>
          </a:xfrm>
        </p:spPr>
        <p:txBody>
          <a:bodyPr>
            <a:normAutofit/>
          </a:bodyPr>
          <a:lstStyle/>
          <a:p>
            <a:pPr algn="l" rtl="0"/>
            <a:r>
              <a:rPr lang="en-US" i="1" baseline="30000" dirty="0">
                <a:latin typeface="Cambria" panose="02040503050406030204" pitchFamily="18" charset="0"/>
                <a:ea typeface="Cambria" panose="02040503050406030204" pitchFamily="18" charset="0"/>
              </a:rPr>
              <a:t>10</a:t>
            </a:r>
            <a:r>
              <a:rPr lang="en-US" i="1" dirty="0">
                <a:solidFill>
                  <a:srgbClr val="0000FF"/>
                </a:solidFill>
                <a:latin typeface="Cambria" panose="02040503050406030204" pitchFamily="18" charset="0"/>
                <a:ea typeface="Cambria" panose="02040503050406030204" pitchFamily="18" charset="0"/>
              </a:rPr>
              <a:t> whoever does not practice righteousness is not of God, nor is the one who does not love his brother. </a:t>
            </a:r>
            <a:r>
              <a:rPr lang="en-US" i="1" baseline="30000" dirty="0">
                <a:latin typeface="Cambria" panose="02040503050406030204" pitchFamily="18" charset="0"/>
                <a:ea typeface="Cambria" panose="02040503050406030204" pitchFamily="18" charset="0"/>
              </a:rPr>
              <a:t>11</a:t>
            </a:r>
            <a:r>
              <a:rPr lang="en-US" i="1" dirty="0">
                <a:solidFill>
                  <a:srgbClr val="0000FF"/>
                </a:solidFill>
                <a:latin typeface="Cambria" panose="02040503050406030204" pitchFamily="18" charset="0"/>
                <a:ea typeface="Cambria" panose="02040503050406030204" pitchFamily="18" charset="0"/>
              </a:rPr>
              <a:t> For this is the message that you have heard from the beginning, that we should love one another.</a:t>
            </a:r>
          </a:p>
        </p:txBody>
      </p:sp>
    </p:spTree>
    <p:extLst>
      <p:ext uri="{BB962C8B-B14F-4D97-AF65-F5344CB8AC3E}">
        <p14:creationId xmlns:p14="http://schemas.microsoft.com/office/powerpoint/2010/main" val="8902110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04810"/>
          </a:xfrm>
        </p:spPr>
        <p:txBody>
          <a:bodyPr vert="horz" lIns="91440" tIns="45720" rIns="91440" bIns="45720" rtlCol="0" anchor="t">
            <a:noAutofit/>
          </a:bodyPr>
          <a:lstStyle/>
          <a:p>
            <a:pPr>
              <a:lnSpc>
                <a:spcPct val="90000"/>
              </a:lnSpc>
            </a:pPr>
            <a:r>
              <a:rPr lang="en-US" altLang="en-US" sz="4800" b="1" dirty="0"/>
              <a:t>The Love Test</a:t>
            </a:r>
            <a:br>
              <a:rPr lang="en-US" altLang="en-US" sz="4800" dirty="0"/>
            </a:br>
            <a:r>
              <a:rPr lang="en-US" altLang="en-US" sz="3600" dirty="0"/>
              <a:t>(1 John 3:14-15)</a:t>
            </a:r>
            <a:endParaRPr lang="en-US" sz="3600" b="1" dirty="0">
              <a:ln w="6600">
                <a:noFill/>
                <a:prstDash val="solid"/>
              </a:ln>
              <a:solidFill>
                <a:srgbClr val="0000FF"/>
              </a:solidFill>
              <a:effectLst/>
            </a:endParaRPr>
          </a:p>
        </p:txBody>
      </p:sp>
      <p:sp>
        <p:nvSpPr>
          <p:cNvPr id="6" name="Date Placeholder 2">
            <a:extLst>
              <a:ext uri="{FF2B5EF4-FFF2-40B4-BE49-F238E27FC236}">
                <a16:creationId xmlns:a16="http://schemas.microsoft.com/office/drawing/2014/main" id="{469E2A31-932F-4A8F-9630-D1A931953D80}"/>
              </a:ext>
            </a:extLst>
          </p:cNvPr>
          <p:cNvSpPr txBox="1">
            <a:spLocks/>
          </p:cNvSpPr>
          <p:nvPr/>
        </p:nvSpPr>
        <p:spPr bwMode="auto">
          <a:xfrm>
            <a:off x="457200" y="6245225"/>
            <a:ext cx="2133600" cy="476250"/>
          </a:xfrm>
          <a:prstGeom prst="rect">
            <a:avLst/>
          </a:prstGeom>
          <a:noFill/>
          <a:ln>
            <a:noFill/>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400" kern="1200">
                <a:solidFill>
                  <a:schemeClr val="bg1"/>
                </a:solidFill>
                <a:effectLst>
                  <a:outerShdw blurRad="38100" dist="38100" dir="2700000" algn="tl">
                    <a:srgbClr val="C0C0C0"/>
                  </a:outerShdw>
                </a:effectLst>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7" name="Footer Placeholder 3">
            <a:extLst>
              <a:ext uri="{FF2B5EF4-FFF2-40B4-BE49-F238E27FC236}">
                <a16:creationId xmlns:a16="http://schemas.microsoft.com/office/drawing/2014/main" id="{7E10A713-04F2-4B07-A4D7-0DAC4E49859F}"/>
              </a:ext>
            </a:extLst>
          </p:cNvPr>
          <p:cNvSpPr txBox="1">
            <a:spLocks/>
          </p:cNvSpPr>
          <p:nvPr/>
        </p:nvSpPr>
        <p:spPr bwMode="auto">
          <a:xfrm>
            <a:off x="3124200" y="6245225"/>
            <a:ext cx="2895600" cy="476250"/>
          </a:xfrm>
          <a:prstGeom prst="rect">
            <a:avLst/>
          </a:prstGeom>
          <a:noFill/>
          <a:ln>
            <a:noFill/>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400" kern="1200">
                <a:solidFill>
                  <a:schemeClr val="bg1"/>
                </a:solidFill>
                <a:effectLst>
                  <a:outerShdw blurRad="38100" dist="38100" dir="2700000" algn="tl">
                    <a:srgbClr val="C0C0C0"/>
                  </a:outerShdw>
                </a:effectLst>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8" name="AutoShape 7">
            <a:extLst>
              <a:ext uri="{FF2B5EF4-FFF2-40B4-BE49-F238E27FC236}">
                <a16:creationId xmlns:a16="http://schemas.microsoft.com/office/drawing/2014/main" id="{893BB0BA-8855-42DC-ABD7-8C4ABB4240E7}"/>
              </a:ext>
            </a:extLst>
          </p:cNvPr>
          <p:cNvSpPr>
            <a:spLocks noChangeArrowheads="1"/>
          </p:cNvSpPr>
          <p:nvPr/>
        </p:nvSpPr>
        <p:spPr bwMode="auto">
          <a:xfrm>
            <a:off x="2531279" y="1143000"/>
            <a:ext cx="3564721" cy="2049463"/>
          </a:xfrm>
          <a:prstGeom prst="flowChartDecision">
            <a:avLst/>
          </a:prstGeom>
          <a:solidFill>
            <a:srgbClr val="BBE0E3"/>
          </a:solidFill>
          <a:ln>
            <a:noFill/>
          </a:ln>
          <a:effectLst>
            <a:outerShdw dist="17961" dir="2700000" algn="ctr" rotWithShape="0">
              <a:srgbClr val="FFFFFF"/>
            </a:outer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rPr>
              <a:t>Does he (habitually) love his brother?</a:t>
            </a:r>
          </a:p>
        </p:txBody>
      </p:sp>
      <p:sp>
        <p:nvSpPr>
          <p:cNvPr id="9" name="Rectangle 8">
            <a:extLst>
              <a:ext uri="{FF2B5EF4-FFF2-40B4-BE49-F238E27FC236}">
                <a16:creationId xmlns:a16="http://schemas.microsoft.com/office/drawing/2014/main" id="{2D909F95-87F9-4A1C-B18F-D4DCEC539327}"/>
              </a:ext>
            </a:extLst>
          </p:cNvPr>
          <p:cNvSpPr>
            <a:spLocks noChangeArrowheads="1"/>
          </p:cNvSpPr>
          <p:nvPr/>
        </p:nvSpPr>
        <p:spPr bwMode="auto">
          <a:xfrm>
            <a:off x="381000" y="2895600"/>
            <a:ext cx="2590800" cy="1006475"/>
          </a:xfrm>
          <a:prstGeom prst="rect">
            <a:avLst/>
          </a:prstGeom>
          <a:solidFill>
            <a:srgbClr val="BBE0E3"/>
          </a:solidFill>
          <a:ln>
            <a:noFill/>
          </a:ln>
          <a:effectLst>
            <a:outerShdw dist="17961" dir="2700000" algn="ctr" rotWithShape="0">
              <a:srgbClr val="FFFFFF"/>
            </a:outer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Arial" panose="020B0604020202020204" pitchFamily="34" charset="0"/>
              </a:rPr>
              <a:t>Then he has passed </a:t>
            </a:r>
            <a:r>
              <a:rPr kumimoji="0" lang="en-US" altLang="en-US" sz="2000" b="0" i="0" u="sng" strike="noStrike" kern="0" cap="none" spc="0" normalizeH="0" baseline="0" noProof="0">
                <a:ln>
                  <a:noFill/>
                </a:ln>
                <a:solidFill>
                  <a:srgbClr val="000000"/>
                </a:solidFill>
                <a:effectLst/>
                <a:uLnTx/>
                <a:uFillTx/>
                <a:latin typeface="Arial" panose="020B0604020202020204" pitchFamily="34" charset="0"/>
              </a:rPr>
              <a:t>from</a:t>
            </a:r>
            <a:r>
              <a:rPr kumimoji="0" lang="en-US" altLang="en-US" sz="2000" b="0" i="0" u="none" strike="noStrike" kern="0" cap="none" spc="0" normalizeH="0" baseline="0" noProof="0">
                <a:ln>
                  <a:noFill/>
                </a:ln>
                <a:solidFill>
                  <a:srgbClr val="000000"/>
                </a:solidFill>
                <a:effectLst/>
                <a:uLnTx/>
                <a:uFillTx/>
                <a:latin typeface="Arial" panose="020B0604020202020204" pitchFamily="34" charset="0"/>
              </a:rPr>
              <a:t> (spiritual) </a:t>
            </a:r>
            <a:r>
              <a:rPr kumimoji="0" lang="en-US" altLang="en-US" sz="2000" b="0" i="0" u="sng" strike="noStrike" kern="0" cap="none" spc="0" normalizeH="0" baseline="0" noProof="0">
                <a:ln>
                  <a:noFill/>
                </a:ln>
                <a:solidFill>
                  <a:srgbClr val="000000"/>
                </a:solidFill>
                <a:effectLst/>
                <a:uLnTx/>
                <a:uFillTx/>
                <a:latin typeface="Arial" panose="020B0604020202020204" pitchFamily="34" charset="0"/>
              </a:rPr>
              <a:t>death</a:t>
            </a:r>
            <a:r>
              <a:rPr kumimoji="0" lang="en-US" altLang="en-US" sz="2000" b="0" i="0" u="none" strike="noStrike" kern="0" cap="none" spc="0" normalizeH="0" baseline="0" noProof="0">
                <a:ln>
                  <a:noFill/>
                </a:ln>
                <a:solidFill>
                  <a:srgbClr val="000000"/>
                </a:solidFill>
                <a:effectLst/>
                <a:uLnTx/>
                <a:uFillTx/>
                <a:latin typeface="Arial" panose="020B0604020202020204" pitchFamily="34" charset="0"/>
              </a:rPr>
              <a:t> </a:t>
            </a:r>
            <a:r>
              <a:rPr kumimoji="0" lang="en-US" altLang="en-US" sz="2000" b="0" i="0" u="sng" strike="noStrike" kern="0" cap="none" spc="0" normalizeH="0" baseline="0" noProof="0">
                <a:ln>
                  <a:noFill/>
                </a:ln>
                <a:solidFill>
                  <a:srgbClr val="000000"/>
                </a:solidFill>
                <a:effectLst/>
                <a:uLnTx/>
                <a:uFillTx/>
                <a:latin typeface="Arial" panose="020B0604020202020204" pitchFamily="34" charset="0"/>
              </a:rPr>
              <a:t>to</a:t>
            </a:r>
            <a:r>
              <a:rPr kumimoji="0" lang="en-US" altLang="en-US" sz="2000" b="0" i="0" u="none" strike="noStrike" kern="0" cap="none" spc="0" normalizeH="0" baseline="0" noProof="0">
                <a:ln>
                  <a:noFill/>
                </a:ln>
                <a:solidFill>
                  <a:srgbClr val="000000"/>
                </a:solidFill>
                <a:effectLst/>
                <a:uLnTx/>
                <a:uFillTx/>
                <a:latin typeface="Arial" panose="020B0604020202020204" pitchFamily="34" charset="0"/>
              </a:rPr>
              <a:t> (eternal) </a:t>
            </a:r>
            <a:r>
              <a:rPr kumimoji="0" lang="en-US" altLang="en-US" sz="2000" b="0" i="0" u="sng" strike="noStrike" kern="0" cap="none" spc="0" normalizeH="0" baseline="0" noProof="0">
                <a:ln>
                  <a:noFill/>
                </a:ln>
                <a:solidFill>
                  <a:srgbClr val="000000"/>
                </a:solidFill>
                <a:effectLst/>
                <a:uLnTx/>
                <a:uFillTx/>
                <a:latin typeface="Arial" panose="020B0604020202020204" pitchFamily="34" charset="0"/>
              </a:rPr>
              <a:t>life</a:t>
            </a:r>
            <a:r>
              <a:rPr kumimoji="0" lang="en-US" altLang="en-US" sz="2000" b="0" i="0" u="none" strike="noStrike" kern="0" cap="none" spc="0" normalizeH="0" baseline="0" noProof="0">
                <a:ln>
                  <a:noFill/>
                </a:ln>
                <a:solidFill>
                  <a:srgbClr val="000000"/>
                </a:solidFill>
                <a:effectLst/>
                <a:uLnTx/>
                <a:uFillTx/>
                <a:latin typeface="Arial" panose="020B0604020202020204" pitchFamily="34" charset="0"/>
              </a:rPr>
              <a:t>.</a:t>
            </a:r>
          </a:p>
        </p:txBody>
      </p:sp>
      <p:sp>
        <p:nvSpPr>
          <p:cNvPr id="10" name="Rectangle 9">
            <a:extLst>
              <a:ext uri="{FF2B5EF4-FFF2-40B4-BE49-F238E27FC236}">
                <a16:creationId xmlns:a16="http://schemas.microsoft.com/office/drawing/2014/main" id="{EE7FD5E3-9BAB-40A5-9F62-D655F76E157B}"/>
              </a:ext>
            </a:extLst>
          </p:cNvPr>
          <p:cNvSpPr>
            <a:spLocks noChangeArrowheads="1"/>
          </p:cNvSpPr>
          <p:nvPr/>
        </p:nvSpPr>
        <p:spPr bwMode="auto">
          <a:xfrm>
            <a:off x="5943600" y="2971800"/>
            <a:ext cx="2590800" cy="701675"/>
          </a:xfrm>
          <a:prstGeom prst="rect">
            <a:avLst/>
          </a:prstGeom>
          <a:solidFill>
            <a:srgbClr val="BBE0E3"/>
          </a:solidFill>
          <a:ln>
            <a:noFill/>
          </a:ln>
          <a:effectLst>
            <a:outerShdw dist="17961" dir="2700000" algn="ctr" rotWithShape="0">
              <a:srgbClr val="FFFFFF"/>
            </a:outer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Arial" panose="020B0604020202020204" pitchFamily="34" charset="0"/>
              </a:rPr>
              <a:t>Then he remains (spiritually) </a:t>
            </a:r>
            <a:r>
              <a:rPr kumimoji="0" lang="en-US" altLang="en-US" sz="2000" b="0" i="0" u="sng" strike="noStrike" kern="0" cap="none" spc="0" normalizeH="0" baseline="0" noProof="0">
                <a:ln>
                  <a:noFill/>
                </a:ln>
                <a:solidFill>
                  <a:srgbClr val="000000"/>
                </a:solidFill>
                <a:effectLst/>
                <a:uLnTx/>
                <a:uFillTx/>
                <a:latin typeface="Arial" panose="020B0604020202020204" pitchFamily="34" charset="0"/>
              </a:rPr>
              <a:t>dead</a:t>
            </a:r>
            <a:r>
              <a:rPr kumimoji="0" lang="en-US" altLang="en-US" sz="2000" b="0" i="0" u="none" strike="noStrike" kern="0" cap="none" spc="0" normalizeH="0" baseline="0" noProof="0">
                <a:ln>
                  <a:noFill/>
                </a:ln>
                <a:solidFill>
                  <a:srgbClr val="000000"/>
                </a:solidFill>
                <a:effectLst/>
                <a:uLnTx/>
                <a:uFillTx/>
                <a:latin typeface="Arial" panose="020B0604020202020204" pitchFamily="34" charset="0"/>
              </a:rPr>
              <a:t>.</a:t>
            </a:r>
          </a:p>
        </p:txBody>
      </p:sp>
      <p:sp>
        <p:nvSpPr>
          <p:cNvPr id="11" name="Rectangle 10">
            <a:extLst>
              <a:ext uri="{FF2B5EF4-FFF2-40B4-BE49-F238E27FC236}">
                <a16:creationId xmlns:a16="http://schemas.microsoft.com/office/drawing/2014/main" id="{1C391B74-37DF-4843-93AA-8B9070016371}"/>
              </a:ext>
            </a:extLst>
          </p:cNvPr>
          <p:cNvSpPr>
            <a:spLocks noChangeArrowheads="1"/>
          </p:cNvSpPr>
          <p:nvPr/>
        </p:nvSpPr>
        <p:spPr bwMode="auto">
          <a:xfrm>
            <a:off x="5943600" y="3810000"/>
            <a:ext cx="2590800" cy="1006475"/>
          </a:xfrm>
          <a:prstGeom prst="rect">
            <a:avLst/>
          </a:prstGeom>
          <a:solidFill>
            <a:srgbClr val="BBE0E3"/>
          </a:solidFill>
          <a:ln>
            <a:noFill/>
          </a:ln>
          <a:effectLst>
            <a:outerShdw dist="17961" dir="2700000" algn="ctr" rotWithShape="0">
              <a:srgbClr val="FFFFFF"/>
            </a:outer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Arial" panose="020B0604020202020204" pitchFamily="34" charset="0"/>
              </a:rPr>
              <a:t>He, in effect, habitually </a:t>
            </a:r>
            <a:r>
              <a:rPr kumimoji="0" lang="en-US" altLang="en-US" sz="2000" b="0" i="0" u="sng" strike="noStrike" kern="0" cap="none" spc="0" normalizeH="0" baseline="0" noProof="0">
                <a:ln>
                  <a:noFill/>
                </a:ln>
                <a:solidFill>
                  <a:srgbClr val="000000"/>
                </a:solidFill>
                <a:effectLst/>
                <a:uLnTx/>
                <a:uFillTx/>
                <a:latin typeface="Arial" panose="020B0604020202020204" pitchFamily="34" charset="0"/>
              </a:rPr>
              <a:t>hates</a:t>
            </a:r>
            <a:r>
              <a:rPr kumimoji="0" lang="en-US" altLang="en-US" sz="2000" b="0" i="0" u="none" strike="noStrike" kern="0" cap="none" spc="0" normalizeH="0" baseline="0" noProof="0">
                <a:ln>
                  <a:noFill/>
                </a:ln>
                <a:solidFill>
                  <a:srgbClr val="000000"/>
                </a:solidFill>
                <a:effectLst/>
                <a:uLnTx/>
                <a:uFillTx/>
                <a:latin typeface="Arial" panose="020B0604020202020204" pitchFamily="34" charset="0"/>
              </a:rPr>
              <a:t> his brother</a:t>
            </a:r>
          </a:p>
        </p:txBody>
      </p:sp>
      <p:sp>
        <p:nvSpPr>
          <p:cNvPr id="12" name="Rectangle 11">
            <a:extLst>
              <a:ext uri="{FF2B5EF4-FFF2-40B4-BE49-F238E27FC236}">
                <a16:creationId xmlns:a16="http://schemas.microsoft.com/office/drawing/2014/main" id="{ED32B710-1722-4B1B-96EB-7ED2A585E5A3}"/>
              </a:ext>
            </a:extLst>
          </p:cNvPr>
          <p:cNvSpPr>
            <a:spLocks noChangeArrowheads="1"/>
          </p:cNvSpPr>
          <p:nvPr/>
        </p:nvSpPr>
        <p:spPr bwMode="auto">
          <a:xfrm>
            <a:off x="5943600" y="4953000"/>
            <a:ext cx="2590800" cy="701675"/>
          </a:xfrm>
          <a:prstGeom prst="rect">
            <a:avLst/>
          </a:prstGeom>
          <a:solidFill>
            <a:srgbClr val="BBE0E3"/>
          </a:solidFill>
          <a:ln>
            <a:noFill/>
          </a:ln>
          <a:effectLst>
            <a:outerShdw dist="17961" dir="2700000" algn="ctr" rotWithShape="0">
              <a:srgbClr val="FFFFFF"/>
            </a:outer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Arial" panose="020B0604020202020204" pitchFamily="34" charset="0"/>
              </a:rPr>
              <a:t>He is (in principle) a </a:t>
            </a:r>
            <a:r>
              <a:rPr kumimoji="0" lang="en-US" altLang="en-US" sz="2000" b="0" i="0" u="sng" strike="noStrike" kern="0" cap="none" spc="0" normalizeH="0" baseline="0" noProof="0">
                <a:ln>
                  <a:noFill/>
                </a:ln>
                <a:solidFill>
                  <a:srgbClr val="000000"/>
                </a:solidFill>
                <a:effectLst/>
                <a:uLnTx/>
                <a:uFillTx/>
                <a:latin typeface="Arial" panose="020B0604020202020204" pitchFamily="34" charset="0"/>
              </a:rPr>
              <a:t>murderer</a:t>
            </a:r>
          </a:p>
        </p:txBody>
      </p:sp>
      <p:sp>
        <p:nvSpPr>
          <p:cNvPr id="13" name="Rectangle 12">
            <a:extLst>
              <a:ext uri="{FF2B5EF4-FFF2-40B4-BE49-F238E27FC236}">
                <a16:creationId xmlns:a16="http://schemas.microsoft.com/office/drawing/2014/main" id="{1D2603B7-32CF-4BA6-879A-7153EC20BD62}"/>
              </a:ext>
            </a:extLst>
          </p:cNvPr>
          <p:cNvSpPr>
            <a:spLocks noChangeArrowheads="1"/>
          </p:cNvSpPr>
          <p:nvPr/>
        </p:nvSpPr>
        <p:spPr bwMode="auto">
          <a:xfrm>
            <a:off x="5943600" y="6003925"/>
            <a:ext cx="2590800" cy="701675"/>
          </a:xfrm>
          <a:prstGeom prst="rect">
            <a:avLst/>
          </a:prstGeom>
          <a:solidFill>
            <a:srgbClr val="BBE0E3"/>
          </a:solidFill>
          <a:ln>
            <a:noFill/>
          </a:ln>
          <a:effectLst>
            <a:outerShdw dist="17961" dir="2700000" algn="ctr" rotWithShape="0">
              <a:srgbClr val="FFFFFF"/>
            </a:outer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Arial" panose="020B0604020202020204" pitchFamily="34" charset="0"/>
              </a:rPr>
              <a:t>He does not have eternal life.</a:t>
            </a:r>
            <a:endParaRPr kumimoji="0" lang="en-US" altLang="en-US" sz="2000" b="0" i="0" u="sng" strike="noStrike" kern="0" cap="none" spc="0" normalizeH="0" baseline="0" noProof="0">
              <a:ln>
                <a:noFill/>
              </a:ln>
              <a:solidFill>
                <a:srgbClr val="000000"/>
              </a:solidFill>
              <a:effectLst/>
              <a:uLnTx/>
              <a:uFillTx/>
              <a:latin typeface="Arial" panose="020B0604020202020204" pitchFamily="34" charset="0"/>
            </a:endParaRPr>
          </a:p>
        </p:txBody>
      </p:sp>
      <p:cxnSp>
        <p:nvCxnSpPr>
          <p:cNvPr id="14" name="AutoShape 18">
            <a:extLst>
              <a:ext uri="{FF2B5EF4-FFF2-40B4-BE49-F238E27FC236}">
                <a16:creationId xmlns:a16="http://schemas.microsoft.com/office/drawing/2014/main" id="{7E6D088C-8416-458A-9933-64B2EF86429D}"/>
              </a:ext>
            </a:extLst>
          </p:cNvPr>
          <p:cNvCxnSpPr>
            <a:cxnSpLocks noChangeShapeType="1"/>
            <a:stCxn id="10" idx="2"/>
            <a:endCxn id="11" idx="0"/>
          </p:cNvCxnSpPr>
          <p:nvPr/>
        </p:nvCxnSpPr>
        <p:spPr bwMode="auto">
          <a:xfrm>
            <a:off x="7239000" y="3673475"/>
            <a:ext cx="0" cy="136525"/>
          </a:xfrm>
          <a:prstGeom prst="straightConnector1">
            <a:avLst/>
          </a:prstGeom>
          <a:noFill/>
          <a:ln w="25400">
            <a:solidFill>
              <a:srgbClr val="000000"/>
            </a:solidFill>
            <a:round/>
            <a:headEnd/>
            <a:tailEnd type="stealth" w="lg" len="lg"/>
          </a:ln>
          <a:effectLst>
            <a:outerShdw dist="17961" dir="2700000" algn="ctr" rotWithShape="0">
              <a:srgbClr val="FFFFFF"/>
            </a:outerShdw>
          </a:effectLst>
          <a:extLst>
            <a:ext uri="{909E8E84-426E-40DD-AFC4-6F175D3DCCD1}">
              <a14:hiddenFill xmlns:a14="http://schemas.microsoft.com/office/drawing/2010/main">
                <a:noFill/>
              </a14:hiddenFill>
            </a:ext>
          </a:extLst>
        </p:spPr>
      </p:cxnSp>
      <p:cxnSp>
        <p:nvCxnSpPr>
          <p:cNvPr id="15" name="AutoShape 19">
            <a:extLst>
              <a:ext uri="{FF2B5EF4-FFF2-40B4-BE49-F238E27FC236}">
                <a16:creationId xmlns:a16="http://schemas.microsoft.com/office/drawing/2014/main" id="{96E681EE-530B-4FE7-ADED-391CAF1FF618}"/>
              </a:ext>
            </a:extLst>
          </p:cNvPr>
          <p:cNvCxnSpPr>
            <a:cxnSpLocks noChangeShapeType="1"/>
            <a:stCxn id="11" idx="2"/>
            <a:endCxn id="12" idx="0"/>
          </p:cNvCxnSpPr>
          <p:nvPr/>
        </p:nvCxnSpPr>
        <p:spPr bwMode="auto">
          <a:xfrm>
            <a:off x="7239000" y="4816475"/>
            <a:ext cx="0" cy="136525"/>
          </a:xfrm>
          <a:prstGeom prst="straightConnector1">
            <a:avLst/>
          </a:prstGeom>
          <a:noFill/>
          <a:ln w="25400">
            <a:solidFill>
              <a:srgbClr val="000000"/>
            </a:solidFill>
            <a:round/>
            <a:headEnd/>
            <a:tailEnd type="stealth" w="lg" len="lg"/>
          </a:ln>
          <a:effectLst>
            <a:outerShdw dist="17961" dir="2700000" algn="ctr" rotWithShape="0">
              <a:srgbClr val="FFFFFF"/>
            </a:outerShdw>
          </a:effectLst>
          <a:extLst>
            <a:ext uri="{909E8E84-426E-40DD-AFC4-6F175D3DCCD1}">
              <a14:hiddenFill xmlns:a14="http://schemas.microsoft.com/office/drawing/2010/main">
                <a:noFill/>
              </a14:hiddenFill>
            </a:ext>
          </a:extLst>
        </p:spPr>
      </p:cxnSp>
      <p:cxnSp>
        <p:nvCxnSpPr>
          <p:cNvPr id="16" name="AutoShape 20">
            <a:extLst>
              <a:ext uri="{FF2B5EF4-FFF2-40B4-BE49-F238E27FC236}">
                <a16:creationId xmlns:a16="http://schemas.microsoft.com/office/drawing/2014/main" id="{C05E3847-E123-4430-95B4-EC1EB28BE82E}"/>
              </a:ext>
            </a:extLst>
          </p:cNvPr>
          <p:cNvCxnSpPr>
            <a:cxnSpLocks noChangeShapeType="1"/>
            <a:stCxn id="12" idx="2"/>
            <a:endCxn id="13" idx="0"/>
          </p:cNvCxnSpPr>
          <p:nvPr/>
        </p:nvCxnSpPr>
        <p:spPr bwMode="auto">
          <a:xfrm>
            <a:off x="7239000" y="5654675"/>
            <a:ext cx="0" cy="349250"/>
          </a:xfrm>
          <a:prstGeom prst="straightConnector1">
            <a:avLst/>
          </a:prstGeom>
          <a:noFill/>
          <a:ln w="25400">
            <a:solidFill>
              <a:srgbClr val="000000"/>
            </a:solidFill>
            <a:round/>
            <a:headEnd/>
            <a:tailEnd type="stealth" w="lg" len="lg"/>
          </a:ln>
          <a:effectLst>
            <a:outerShdw dist="17961" dir="2700000" algn="ctr" rotWithShape="0">
              <a:srgbClr val="FFFFFF"/>
            </a:outerShdw>
          </a:effectLst>
          <a:extLst>
            <a:ext uri="{909E8E84-426E-40DD-AFC4-6F175D3DCCD1}">
              <a14:hiddenFill xmlns:a14="http://schemas.microsoft.com/office/drawing/2010/main">
                <a:noFill/>
              </a14:hiddenFill>
            </a:ext>
          </a:extLst>
        </p:spPr>
      </p:cxnSp>
      <p:grpSp>
        <p:nvGrpSpPr>
          <p:cNvPr id="17" name="Group 23">
            <a:extLst>
              <a:ext uri="{FF2B5EF4-FFF2-40B4-BE49-F238E27FC236}">
                <a16:creationId xmlns:a16="http://schemas.microsoft.com/office/drawing/2014/main" id="{AC35CCA9-7402-417E-83C8-1DF2D7134803}"/>
              </a:ext>
            </a:extLst>
          </p:cNvPr>
          <p:cNvGrpSpPr>
            <a:grpSpLocks/>
          </p:cNvGrpSpPr>
          <p:nvPr/>
        </p:nvGrpSpPr>
        <p:grpSpPr bwMode="auto">
          <a:xfrm>
            <a:off x="1676400" y="1792288"/>
            <a:ext cx="922338" cy="1103312"/>
            <a:chOff x="1056" y="1225"/>
            <a:chExt cx="581" cy="695"/>
          </a:xfrm>
        </p:grpSpPr>
        <p:cxnSp>
          <p:nvCxnSpPr>
            <p:cNvPr id="18" name="AutoShape 13">
              <a:extLst>
                <a:ext uri="{FF2B5EF4-FFF2-40B4-BE49-F238E27FC236}">
                  <a16:creationId xmlns:a16="http://schemas.microsoft.com/office/drawing/2014/main" id="{1DD9F4FE-CB98-4945-A601-7127DBEAEB5B}"/>
                </a:ext>
              </a:extLst>
            </p:cNvPr>
            <p:cNvCxnSpPr>
              <a:cxnSpLocks noChangeShapeType="1"/>
              <a:stCxn id="8" idx="1"/>
              <a:endCxn id="9" idx="0"/>
            </p:cNvCxnSpPr>
            <p:nvPr/>
          </p:nvCxnSpPr>
          <p:spPr bwMode="auto">
            <a:xfrm rot="10800000" flipV="1">
              <a:off x="1056" y="1462"/>
              <a:ext cx="539" cy="458"/>
            </a:xfrm>
            <a:prstGeom prst="bentConnector2">
              <a:avLst/>
            </a:prstGeom>
            <a:noFill/>
            <a:ln w="25400">
              <a:solidFill>
                <a:srgbClr val="000000"/>
              </a:solidFill>
              <a:miter lim="800000"/>
              <a:headEnd/>
              <a:tailEnd type="stealth" w="lg" len="lg"/>
            </a:ln>
            <a:effectLst>
              <a:outerShdw dist="17961" dir="2700000" algn="ctr" rotWithShape="0">
                <a:srgbClr val="FFFFFF"/>
              </a:outerShdw>
            </a:effectLst>
            <a:extLst>
              <a:ext uri="{909E8E84-426E-40DD-AFC4-6F175D3DCCD1}">
                <a14:hiddenFill xmlns:a14="http://schemas.microsoft.com/office/drawing/2010/main">
                  <a:noFill/>
                </a14:hiddenFill>
              </a:ext>
            </a:extLst>
          </p:spPr>
        </p:cxnSp>
        <p:sp>
          <p:nvSpPr>
            <p:cNvPr id="19" name="Text Box 21">
              <a:extLst>
                <a:ext uri="{FF2B5EF4-FFF2-40B4-BE49-F238E27FC236}">
                  <a16:creationId xmlns:a16="http://schemas.microsoft.com/office/drawing/2014/main" id="{4B6222EA-D36A-448A-BCB9-9FD0BBB8AA43}"/>
                </a:ext>
              </a:extLst>
            </p:cNvPr>
            <p:cNvSpPr txBox="1">
              <a:spLocks noChangeArrowheads="1"/>
            </p:cNvSpPr>
            <p:nvPr/>
          </p:nvSpPr>
          <p:spPr bwMode="auto">
            <a:xfrm>
              <a:off x="1190" y="1225"/>
              <a:ext cx="447" cy="288"/>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panose="020B0604020202020204" pitchFamily="34" charset="0"/>
                </a:rPr>
                <a:t>Yes</a:t>
              </a:r>
            </a:p>
          </p:txBody>
        </p:sp>
      </p:grpSp>
      <p:grpSp>
        <p:nvGrpSpPr>
          <p:cNvPr id="20" name="Group 24">
            <a:extLst>
              <a:ext uri="{FF2B5EF4-FFF2-40B4-BE49-F238E27FC236}">
                <a16:creationId xmlns:a16="http://schemas.microsoft.com/office/drawing/2014/main" id="{84820F43-9F16-4797-B2DA-5454F0EDB2F8}"/>
              </a:ext>
            </a:extLst>
          </p:cNvPr>
          <p:cNvGrpSpPr>
            <a:grpSpLocks/>
          </p:cNvGrpSpPr>
          <p:nvPr/>
        </p:nvGrpSpPr>
        <p:grpSpPr bwMode="auto">
          <a:xfrm>
            <a:off x="6096000" y="1828800"/>
            <a:ext cx="1143000" cy="1143000"/>
            <a:chOff x="3840" y="1248"/>
            <a:chExt cx="720" cy="720"/>
          </a:xfrm>
        </p:grpSpPr>
        <p:cxnSp>
          <p:nvCxnSpPr>
            <p:cNvPr id="21" name="AutoShape 14">
              <a:extLst>
                <a:ext uri="{FF2B5EF4-FFF2-40B4-BE49-F238E27FC236}">
                  <a16:creationId xmlns:a16="http://schemas.microsoft.com/office/drawing/2014/main" id="{893B3203-2F03-410F-B584-E9C41B891280}"/>
                </a:ext>
              </a:extLst>
            </p:cNvPr>
            <p:cNvCxnSpPr>
              <a:cxnSpLocks noChangeShapeType="1"/>
              <a:stCxn id="8" idx="3"/>
              <a:endCxn id="10" idx="0"/>
            </p:cNvCxnSpPr>
            <p:nvPr/>
          </p:nvCxnSpPr>
          <p:spPr bwMode="auto">
            <a:xfrm>
              <a:off x="3840" y="1462"/>
              <a:ext cx="720" cy="506"/>
            </a:xfrm>
            <a:prstGeom prst="bentConnector2">
              <a:avLst/>
            </a:prstGeom>
            <a:noFill/>
            <a:ln w="25400">
              <a:solidFill>
                <a:srgbClr val="000000"/>
              </a:solidFill>
              <a:miter lim="800000"/>
              <a:headEnd/>
              <a:tailEnd type="stealth" w="lg" len="lg"/>
            </a:ln>
            <a:effectLst>
              <a:outerShdw dist="17961" dir="2700000" algn="ctr" rotWithShape="0">
                <a:srgbClr val="FFFFFF"/>
              </a:outerShdw>
            </a:effectLst>
            <a:extLst>
              <a:ext uri="{909E8E84-426E-40DD-AFC4-6F175D3DCCD1}">
                <a14:hiddenFill xmlns:a14="http://schemas.microsoft.com/office/drawing/2010/main">
                  <a:noFill/>
                </a14:hiddenFill>
              </a:ext>
            </a:extLst>
          </p:spPr>
        </p:cxnSp>
        <p:sp>
          <p:nvSpPr>
            <p:cNvPr id="22" name="Text Box 22">
              <a:extLst>
                <a:ext uri="{FF2B5EF4-FFF2-40B4-BE49-F238E27FC236}">
                  <a16:creationId xmlns:a16="http://schemas.microsoft.com/office/drawing/2014/main" id="{E01D1194-381F-4745-B082-74850182FA56}"/>
                </a:ext>
              </a:extLst>
            </p:cNvPr>
            <p:cNvSpPr txBox="1">
              <a:spLocks noChangeArrowheads="1"/>
            </p:cNvSpPr>
            <p:nvPr/>
          </p:nvSpPr>
          <p:spPr bwMode="auto">
            <a:xfrm>
              <a:off x="3936" y="1248"/>
              <a:ext cx="362" cy="288"/>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panose="020B0604020202020204" pitchFamily="34" charset="0"/>
                </a:rPr>
                <a:t>No</a:t>
              </a:r>
            </a:p>
          </p:txBody>
        </p:sp>
      </p:grpSp>
    </p:spTree>
    <p:extLst>
      <p:ext uri="{BB962C8B-B14F-4D97-AF65-F5344CB8AC3E}">
        <p14:creationId xmlns:p14="http://schemas.microsoft.com/office/powerpoint/2010/main" val="9605660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childTnLst>
                          </p:cTn>
                        </p:par>
                        <p:par>
                          <p:cTn id="49" fill="hold">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dissolv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468768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77500" lnSpcReduction="20000"/>
          </a:bodyPr>
          <a:lstStyle/>
          <a:p>
            <a:r>
              <a:rPr lang="en-US" dirty="0"/>
              <a:t>Commentator Donald Burdick made the following observation about Cain’s motive in murdering his brother:</a:t>
            </a:r>
          </a:p>
          <a:p>
            <a:pPr lvl="1"/>
            <a:r>
              <a:rPr lang="en-US" altLang="en-US" i="1" dirty="0">
                <a:latin typeface="Cambria" panose="02040503050406030204" pitchFamily="18" charset="0"/>
                <a:ea typeface="Cambria" panose="02040503050406030204" pitchFamily="18" charset="0"/>
                <a:cs typeface="Calibri" panose="020F0502020204030204" pitchFamily="34" charset="0"/>
              </a:rPr>
              <a:t>The wicked person </a:t>
            </a:r>
            <a:r>
              <a:rPr lang="en-US" altLang="en-US" b="1" i="1" dirty="0">
                <a:latin typeface="Cambria" panose="02040503050406030204" pitchFamily="18" charset="0"/>
                <a:ea typeface="Cambria" panose="02040503050406030204" pitchFamily="18" charset="0"/>
                <a:cs typeface="Calibri" panose="020F0502020204030204" pitchFamily="34" charset="0"/>
              </a:rPr>
              <a:t>hates</a:t>
            </a:r>
            <a:r>
              <a:rPr lang="en-US" altLang="en-US" i="1" dirty="0">
                <a:latin typeface="Cambria" panose="02040503050406030204" pitchFamily="18" charset="0"/>
                <a:ea typeface="Cambria" panose="02040503050406030204" pitchFamily="18" charset="0"/>
                <a:cs typeface="Calibri" panose="020F0502020204030204" pitchFamily="34" charset="0"/>
              </a:rPr>
              <a:t> righteousness. It is not that he is </a:t>
            </a:r>
            <a:r>
              <a:rPr lang="en-US" altLang="en-US" b="1" i="1" dirty="0">
                <a:latin typeface="Cambria" panose="02040503050406030204" pitchFamily="18" charset="0"/>
                <a:ea typeface="Cambria" panose="02040503050406030204" pitchFamily="18" charset="0"/>
                <a:cs typeface="Calibri" panose="020F0502020204030204" pitchFamily="34" charset="0"/>
              </a:rPr>
              <a:t>jealous</a:t>
            </a:r>
            <a:r>
              <a:rPr lang="en-US" altLang="en-US" i="1" dirty="0">
                <a:latin typeface="Cambria" panose="02040503050406030204" pitchFamily="18" charset="0"/>
                <a:ea typeface="Cambria" panose="02040503050406030204" pitchFamily="18" charset="0"/>
                <a:cs typeface="Calibri" panose="020F0502020204030204" pitchFamily="34" charset="0"/>
              </a:rPr>
              <a:t> of the righteous and wishes that he were </a:t>
            </a:r>
            <a:r>
              <a:rPr lang="en-US" altLang="en-US" b="1" i="1" dirty="0">
                <a:latin typeface="Cambria" panose="02040503050406030204" pitchFamily="18" charset="0"/>
                <a:ea typeface="Cambria" panose="02040503050406030204" pitchFamily="18" charset="0"/>
                <a:cs typeface="Calibri" panose="020F0502020204030204" pitchFamily="34" charset="0"/>
              </a:rPr>
              <a:t>like</a:t>
            </a:r>
            <a:r>
              <a:rPr lang="en-US" altLang="en-US" i="1" dirty="0">
                <a:latin typeface="Cambria" panose="02040503050406030204" pitchFamily="18" charset="0"/>
                <a:ea typeface="Cambria" panose="02040503050406030204" pitchFamily="18" charset="0"/>
                <a:cs typeface="Calibri" panose="020F0502020204030204" pitchFamily="34" charset="0"/>
              </a:rPr>
              <a:t> him. </a:t>
            </a:r>
            <a:r>
              <a:rPr lang="en-US" altLang="en-US" b="1" i="1" dirty="0">
                <a:latin typeface="Cambria" panose="02040503050406030204" pitchFamily="18" charset="0"/>
                <a:ea typeface="Cambria" panose="02040503050406030204" pitchFamily="18" charset="0"/>
                <a:cs typeface="Calibri" panose="020F0502020204030204" pitchFamily="34" charset="0"/>
              </a:rPr>
              <a:t>Instead</a:t>
            </a:r>
            <a:r>
              <a:rPr lang="en-US" altLang="en-US" i="1" dirty="0">
                <a:latin typeface="Cambria" panose="02040503050406030204" pitchFamily="18" charset="0"/>
                <a:ea typeface="Cambria" panose="02040503050406030204" pitchFamily="18" charset="0"/>
                <a:cs typeface="Calibri" panose="020F0502020204030204" pitchFamily="34" charset="0"/>
              </a:rPr>
              <a:t> it is that the righteousness of the righteous puts the wicked person in a </a:t>
            </a:r>
            <a:r>
              <a:rPr lang="en-US" altLang="en-US" b="1" i="1" dirty="0">
                <a:latin typeface="Cambria" panose="02040503050406030204" pitchFamily="18" charset="0"/>
                <a:ea typeface="Cambria" panose="02040503050406030204" pitchFamily="18" charset="0"/>
                <a:cs typeface="Calibri" panose="020F0502020204030204" pitchFamily="34" charset="0"/>
              </a:rPr>
              <a:t>bad light</a:t>
            </a:r>
            <a:r>
              <a:rPr lang="en-US" altLang="en-US" i="1" dirty="0">
                <a:latin typeface="Cambria" panose="02040503050406030204" pitchFamily="18" charset="0"/>
                <a:ea typeface="Cambria" panose="02040503050406030204" pitchFamily="18" charset="0"/>
                <a:cs typeface="Calibri" panose="020F0502020204030204" pitchFamily="34" charset="0"/>
              </a:rPr>
              <a:t>.</a:t>
            </a:r>
          </a:p>
          <a:p>
            <a:r>
              <a:rPr lang="en-US" dirty="0"/>
              <a:t>Do you think Burdick is correct in his assessment of the motivation of unbelievers in this regard? Have you seen an example of this in people in the world that you have observed?</a:t>
            </a:r>
          </a:p>
          <a:p>
            <a:r>
              <a:rPr lang="en-US" dirty="0"/>
              <a:t>Commentator John Stott gave a description of what it looks like for a Christian to love his fellow believers:</a:t>
            </a:r>
          </a:p>
          <a:p>
            <a:pPr lvl="1"/>
            <a:r>
              <a:rPr lang="en-US" altLang="en-US" dirty="0"/>
              <a:t>Hunger for Christian fellowship. </a:t>
            </a:r>
          </a:p>
          <a:p>
            <a:pPr lvl="1"/>
            <a:r>
              <a:rPr lang="en-US" altLang="en-US" dirty="0"/>
              <a:t>They will not forsake the assembling of themselves together (Heb 10:25), but will delight to:</a:t>
            </a:r>
          </a:p>
          <a:p>
            <a:pPr lvl="2"/>
            <a:r>
              <a:rPr lang="en-US" altLang="en-US" dirty="0"/>
              <a:t>Meet Together </a:t>
            </a:r>
          </a:p>
          <a:p>
            <a:pPr lvl="2"/>
            <a:r>
              <a:rPr lang="en-US" altLang="en-US" dirty="0"/>
              <a:t>Worship Together </a:t>
            </a:r>
          </a:p>
          <a:p>
            <a:pPr lvl="2"/>
            <a:r>
              <a:rPr lang="en-US" altLang="en-US" dirty="0"/>
              <a:t>Pray Together</a:t>
            </a:r>
          </a:p>
          <a:p>
            <a:pPr lvl="2"/>
            <a:r>
              <a:rPr lang="en-US" altLang="en-US" dirty="0"/>
              <a:t>Talk Together on Spiritual Topics</a:t>
            </a:r>
          </a:p>
          <a:p>
            <a:pPr lvl="1"/>
            <a:r>
              <a:rPr lang="en-US" altLang="en-US" dirty="0"/>
              <a:t>Their personal relationship with each other will be marked by unselfish and caring love. </a:t>
            </a:r>
          </a:p>
          <a:p>
            <a:r>
              <a:rPr lang="en-US" dirty="0"/>
              <a:t>Do you think this is a good description? Do you see these kinds of attitudes </a:t>
            </a:r>
            <a:r>
              <a:rPr lang="en-US"/>
              <a:t>manifested in your own heart? </a:t>
            </a:r>
            <a:endParaRPr lang="en-US" dirty="0"/>
          </a:p>
          <a:p>
            <a:endParaRPr lang="en-US" dirty="0"/>
          </a:p>
        </p:txBody>
      </p:sp>
    </p:spTree>
    <p:extLst>
      <p:ext uri="{BB962C8B-B14F-4D97-AF65-F5344CB8AC3E}">
        <p14:creationId xmlns:p14="http://schemas.microsoft.com/office/powerpoint/2010/main" val="38599459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4">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 calcmode="lin" valueType="num">
                                      <p:cBhvr>
                                        <p:cTn id="77"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4">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4">
                                            <p:txEl>
                                              <p:pRg st="11" end="11"/>
                                            </p:txEl>
                                          </p:spTgt>
                                        </p:tgtEl>
                                        <p:attrNameLst>
                                          <p:attrName>style.visibility</p:attrName>
                                        </p:attrNameLst>
                                      </p:cBhvr>
                                      <p:to>
                                        <p:strVal val="visible"/>
                                      </p:to>
                                    </p:set>
                                    <p:anim calcmode="lin" valueType="num">
                                      <p:cBhvr>
                                        <p:cTn id="84"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013987"/>
            <a:ext cx="8213902" cy="3844011"/>
          </a:xfrm>
        </p:spPr>
        <p:txBody>
          <a:bodyPr>
            <a:normAutofit/>
          </a:bodyPr>
          <a:lstStyle/>
          <a:p>
            <a:pPr algn="l"/>
            <a:r>
              <a:rPr lang="en-US" i="1" baseline="30000" dirty="0">
                <a:latin typeface="Cambria" panose="02040503050406030204" pitchFamily="18" charset="0"/>
                <a:ea typeface="Cambria" panose="02040503050406030204" pitchFamily="18" charset="0"/>
              </a:rPr>
              <a:t>10</a:t>
            </a:r>
            <a:r>
              <a:rPr lang="en-US" i="1" dirty="0">
                <a:solidFill>
                  <a:srgbClr val="0000FF"/>
                </a:solidFill>
                <a:latin typeface="Cambria" panose="02040503050406030204" pitchFamily="18" charset="0"/>
                <a:ea typeface="Cambria" panose="02040503050406030204" pitchFamily="18" charset="0"/>
              </a:rPr>
              <a:t> whoever does not </a:t>
            </a:r>
            <a:r>
              <a:rPr lang="en-US" i="1" dirty="0">
                <a:solidFill>
                  <a:srgbClr val="FF0000"/>
                </a:solidFill>
                <a:latin typeface="Cambria" panose="02040503050406030204" pitchFamily="18" charset="0"/>
                <a:ea typeface="Cambria" panose="02040503050406030204" pitchFamily="18" charset="0"/>
              </a:rPr>
              <a:t>practice righteousness </a:t>
            </a:r>
            <a:r>
              <a:rPr lang="en-US" i="1" dirty="0">
                <a:solidFill>
                  <a:srgbClr val="0000FF"/>
                </a:solidFill>
                <a:latin typeface="Cambria" panose="02040503050406030204" pitchFamily="18" charset="0"/>
                <a:ea typeface="Cambria" panose="02040503050406030204" pitchFamily="18" charset="0"/>
              </a:rPr>
              <a:t>is not of God, nor is the one who does not </a:t>
            </a:r>
            <a:r>
              <a:rPr lang="en-US" i="1" dirty="0">
                <a:solidFill>
                  <a:srgbClr val="FF0000"/>
                </a:solidFill>
                <a:latin typeface="Cambria" panose="02040503050406030204" pitchFamily="18" charset="0"/>
                <a:ea typeface="Cambria" panose="02040503050406030204" pitchFamily="18" charset="0"/>
              </a:rPr>
              <a:t>love his brother</a:t>
            </a:r>
            <a:r>
              <a:rPr lang="en-US" i="1" dirty="0">
                <a:solidFill>
                  <a:srgbClr val="0000FF"/>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11</a:t>
            </a:r>
            <a:r>
              <a:rPr lang="en-US" i="1" dirty="0">
                <a:solidFill>
                  <a:srgbClr val="0000FF"/>
                </a:solidFill>
                <a:latin typeface="Cambria" panose="02040503050406030204" pitchFamily="18" charset="0"/>
                <a:ea typeface="Cambria" panose="02040503050406030204" pitchFamily="18" charset="0"/>
              </a:rPr>
              <a:t> For this is the message that you have heard from the beginning, that we should love one another.</a:t>
            </a:r>
          </a:p>
          <a:p>
            <a:pPr algn="l"/>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3:10b-11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280112"/>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At this point, without introducing a new sentence, John makes a transition from the subject of </a:t>
            </a:r>
            <a:r>
              <a:rPr kumimoji="0" lang="en-US"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righteousness</a:t>
            </a:r>
            <a:r>
              <a:rPr kumimoji="0" lang="en-US"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to that of </a:t>
            </a:r>
            <a:r>
              <a:rPr kumimoji="0" lang="en-US"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love</a:t>
            </a:r>
            <a:r>
              <a:rPr kumimoji="0" lang="en-US"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(Burdick, p.259)</a:t>
            </a:r>
            <a:endParaRPr kumimoji="0" lang="en-US" altLang="en-US"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65733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559488"/>
            <a:ext cx="8213902" cy="3298511"/>
          </a:xfrm>
        </p:spPr>
        <p:txBody>
          <a:bodyPr>
            <a:normAutofit/>
          </a:bodyPr>
          <a:lstStyle/>
          <a:p>
            <a:pPr algn="l"/>
            <a:r>
              <a:rPr lang="en-US" i="1" baseline="30000" dirty="0">
                <a:latin typeface="Cambria" panose="02040503050406030204" pitchFamily="18" charset="0"/>
                <a:ea typeface="Cambria" panose="02040503050406030204" pitchFamily="18" charset="0"/>
              </a:rPr>
              <a:t>10</a:t>
            </a:r>
            <a:r>
              <a:rPr lang="en-US" i="1" dirty="0">
                <a:solidFill>
                  <a:srgbClr val="0000FF"/>
                </a:solidFill>
                <a:latin typeface="Cambria" panose="02040503050406030204" pitchFamily="18" charset="0"/>
                <a:ea typeface="Cambria" panose="02040503050406030204" pitchFamily="18" charset="0"/>
              </a:rPr>
              <a:t> whoever does not practice righteousness is not of God, nor is the one who does not </a:t>
            </a:r>
            <a:r>
              <a:rPr lang="en-US" i="1" dirty="0">
                <a:solidFill>
                  <a:srgbClr val="FF0000"/>
                </a:solidFill>
                <a:latin typeface="Cambria" panose="02040503050406030204" pitchFamily="18" charset="0"/>
                <a:ea typeface="Cambria" panose="02040503050406030204" pitchFamily="18" charset="0"/>
              </a:rPr>
              <a:t>love his </a:t>
            </a:r>
            <a:r>
              <a:rPr lang="en-US" b="1" i="1" dirty="0">
                <a:solidFill>
                  <a:srgbClr val="FF0000"/>
                </a:solidFill>
                <a:latin typeface="Cambria" panose="02040503050406030204" pitchFamily="18" charset="0"/>
                <a:ea typeface="Cambria" panose="02040503050406030204" pitchFamily="18" charset="0"/>
              </a:rPr>
              <a:t>brother</a:t>
            </a:r>
            <a:r>
              <a:rPr lang="en-US" i="1" dirty="0">
                <a:solidFill>
                  <a:srgbClr val="0000FF"/>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11</a:t>
            </a:r>
            <a:r>
              <a:rPr lang="en-US" i="1" dirty="0">
                <a:solidFill>
                  <a:srgbClr val="0000FF"/>
                </a:solidFill>
                <a:latin typeface="Cambria" panose="02040503050406030204" pitchFamily="18" charset="0"/>
                <a:ea typeface="Cambria" panose="02040503050406030204" pitchFamily="18" charset="0"/>
              </a:rPr>
              <a:t> For this is the message that you have heard from the beginning, that we should love one another.</a:t>
            </a:r>
          </a:p>
          <a:p>
            <a:pPr algn="l"/>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3:10b-11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280112"/>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dirty="0">
                <a:latin typeface="Calibri" panose="020F0502020204030204" pitchFamily="34" charset="0"/>
                <a:cs typeface="Calibri" panose="020F0502020204030204" pitchFamily="34" charset="0"/>
              </a:rPr>
              <a:t>As in his </a:t>
            </a:r>
            <a:r>
              <a:rPr lang="en-US" altLang="en-US" b="1" i="1" dirty="0">
                <a:latin typeface="Calibri" panose="020F0502020204030204" pitchFamily="34" charset="0"/>
                <a:cs typeface="Calibri" panose="020F0502020204030204" pitchFamily="34" charset="0"/>
              </a:rPr>
              <a:t>first</a:t>
            </a:r>
            <a:r>
              <a:rPr lang="en-US" altLang="en-US" dirty="0">
                <a:latin typeface="Calibri" panose="020F0502020204030204" pitchFamily="34" charset="0"/>
                <a:cs typeface="Calibri" panose="020F0502020204030204" pitchFamily="34" charset="0"/>
              </a:rPr>
              <a:t> presentation of the love test (1 John 2:7-17) , John focuses on our duty to love </a:t>
            </a:r>
            <a:r>
              <a:rPr lang="en-US" altLang="en-US" b="1" i="1" dirty="0">
                <a:latin typeface="Calibri" panose="020F0502020204030204" pitchFamily="34" charset="0"/>
                <a:cs typeface="Calibri" panose="020F0502020204030204" pitchFamily="34" charset="0"/>
              </a:rPr>
              <a:t>other Christians</a:t>
            </a:r>
            <a:r>
              <a:rPr lang="en-US" altLang="en-US" dirty="0">
                <a:latin typeface="Calibri" panose="020F0502020204030204" pitchFamily="34" charset="0"/>
                <a:cs typeface="Calibri" panose="020F0502020204030204" pitchFamily="34" charset="0"/>
              </a:rPr>
              <a:t>. This is not to say that our love for outsiders is not important. But for the sake of this test, in contrast to the Gnostic false teachers, John focuses on our love for </a:t>
            </a:r>
            <a:r>
              <a:rPr lang="en-US" altLang="en-US" b="1" i="1" dirty="0">
                <a:latin typeface="Calibri" panose="020F0502020204030204" pitchFamily="34" charset="0"/>
                <a:cs typeface="Calibri" panose="020F0502020204030204" pitchFamily="34" charset="0"/>
              </a:rPr>
              <a:t>one another</a:t>
            </a:r>
            <a:r>
              <a:rPr lang="en-US" altLang="en-US" dirty="0">
                <a:latin typeface="Calibri" panose="020F0502020204030204" pitchFamily="34" charset="0"/>
                <a:cs typeface="Calibri" panose="020F0502020204030204" pitchFamily="34" charset="0"/>
              </a:rPr>
              <a:t>.</a:t>
            </a:r>
            <a:endParaRPr kumimoji="0" lang="en-US" altLang="en-US"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37256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4524906"/>
            <a:ext cx="8213902" cy="2333093"/>
          </a:xfrm>
        </p:spPr>
        <p:txBody>
          <a:bodyPr>
            <a:normAutofit/>
          </a:bodyPr>
          <a:lstStyle/>
          <a:p>
            <a:pPr algn="l"/>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whoever does not practice righteousness is not of God, nor is the one who does not love</a:t>
            </a:r>
            <a:r>
              <a:rPr lang="en-US" sz="2800" i="1" dirty="0">
                <a:solidFill>
                  <a:srgbClr val="FF0000"/>
                </a:solidFill>
                <a:latin typeface="Cambria" panose="02040503050406030204" pitchFamily="18" charset="0"/>
                <a:ea typeface="Cambria" panose="02040503050406030204" pitchFamily="18" charset="0"/>
              </a:rPr>
              <a:t> </a:t>
            </a:r>
            <a:r>
              <a:rPr lang="en-US" sz="2800" i="1" dirty="0">
                <a:solidFill>
                  <a:srgbClr val="0000FF"/>
                </a:solidFill>
                <a:latin typeface="Cambria" panose="02040503050406030204" pitchFamily="18" charset="0"/>
                <a:ea typeface="Cambria" panose="02040503050406030204" pitchFamily="18" charset="0"/>
              </a:rPr>
              <a:t>his brother.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For this is the message that you have heard from the beginning</a:t>
            </a:r>
            <a:r>
              <a:rPr lang="en-US" sz="2800" i="1" dirty="0">
                <a:solidFill>
                  <a:srgbClr val="0000FF"/>
                </a:solidFill>
                <a:latin typeface="Cambria" panose="02040503050406030204" pitchFamily="18" charset="0"/>
                <a:ea typeface="Cambria" panose="02040503050406030204" pitchFamily="18" charset="0"/>
              </a:rPr>
              <a:t>, that we should love one another.</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3:10b-11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423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In contrast to the Gnostic teaching which was a comparatively late arrival, the command to love was part of the original authoritative message that came from Christ Himself.   </a:t>
            </a:r>
            <a:r>
              <a:rPr kumimoji="0" lang="en-US"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(Burdick, p. 260-261):</a:t>
            </a:r>
          </a:p>
          <a:p>
            <a:pPr marL="457200" indent="-457200" algn="l" defTabSz="914400">
              <a:spcBef>
                <a:spcPts val="0"/>
              </a:spcBef>
              <a:buFont typeface="Arial" panose="020B0604020202020204" pitchFamily="34" charset="0"/>
              <a:buChar char="•"/>
              <a:defRPr/>
            </a:pPr>
            <a:r>
              <a:rPr kumimoji="0" lang="en-US" sz="2800" b="0" i="0" u="none" strike="noStrike" kern="1200" cap="none" spc="0" normalizeH="0" baseline="0" noProof="0" dirty="0">
                <a:ln>
                  <a:noFill/>
                </a:ln>
                <a:solidFill>
                  <a:srgbClr val="000000"/>
                </a:solidFill>
                <a:effectLst>
                  <a:outerShdw dist="25400" dir="2700000" algn="tl" rotWithShape="0">
                    <a:schemeClr val="bg1"/>
                  </a:outerShdw>
                </a:effectLst>
                <a:uLnTx/>
                <a:uFillTx/>
                <a:latin typeface="Calibri" panose="020F0502020204030204" pitchFamily="34" charset="0"/>
                <a:ea typeface="Cambria" panose="02040503050406030204" pitchFamily="18" charset="0"/>
                <a:cs typeface="Calibri" panose="020F0502020204030204" pitchFamily="34" charset="0"/>
              </a:rPr>
              <a:t>John 15:12-13  – </a:t>
            </a:r>
            <a:r>
              <a:rPr lang="en-US" sz="2800" i="1" dirty="0">
                <a:solidFill>
                  <a:srgbClr val="0000FF"/>
                </a:solidFill>
                <a:effectLst>
                  <a:outerShdw dist="25400" dir="2700000" algn="tl" rotWithShape="0">
                    <a:schemeClr val="bg1"/>
                  </a:outerShdw>
                </a:effectLst>
                <a:latin typeface="Cambria" panose="02040503050406030204" pitchFamily="18" charset="0"/>
                <a:ea typeface="Cambria" panose="02040503050406030204" pitchFamily="18" charset="0"/>
              </a:rPr>
              <a:t>This is my commandment, that you </a:t>
            </a:r>
            <a:r>
              <a:rPr lang="en-US" sz="2800" b="1" i="1" dirty="0">
                <a:solidFill>
                  <a:srgbClr val="0000FF"/>
                </a:solidFill>
                <a:effectLst>
                  <a:outerShdw dist="25400" dir="2700000" algn="tl" rotWithShape="0">
                    <a:schemeClr val="bg1"/>
                  </a:outerShdw>
                </a:effectLst>
                <a:latin typeface="Cambria" panose="02040503050406030204" pitchFamily="18" charset="0"/>
                <a:ea typeface="Cambria" panose="02040503050406030204" pitchFamily="18" charset="0"/>
              </a:rPr>
              <a:t>love one another</a:t>
            </a:r>
            <a:r>
              <a:rPr lang="en-US" sz="2800" i="1" dirty="0">
                <a:solidFill>
                  <a:srgbClr val="0000FF"/>
                </a:solidFill>
                <a:effectLst>
                  <a:outerShdw dist="25400" dir="2700000" algn="tl" rotWithShape="0">
                    <a:schemeClr val="bg1"/>
                  </a:outerShdw>
                </a:effectLst>
                <a:latin typeface="Cambria" panose="02040503050406030204" pitchFamily="18" charset="0"/>
                <a:ea typeface="Cambria" panose="02040503050406030204" pitchFamily="18" charset="0"/>
              </a:rPr>
              <a:t> as I have loved you. </a:t>
            </a:r>
            <a:r>
              <a:rPr lang="en-US" sz="2800" i="1" baseline="30000" dirty="0">
                <a:effectLst>
                  <a:outerShdw dist="25400" dir="2700000" algn="tl" rotWithShape="0">
                    <a:schemeClr val="bg1"/>
                  </a:outerShdw>
                </a:effectLst>
                <a:latin typeface="Cambria" panose="02040503050406030204" pitchFamily="18" charset="0"/>
                <a:ea typeface="Cambria" panose="02040503050406030204" pitchFamily="18" charset="0"/>
              </a:rPr>
              <a:t>13</a:t>
            </a:r>
            <a:r>
              <a:rPr lang="en-US" sz="2800" i="1" dirty="0">
                <a:solidFill>
                  <a:srgbClr val="0000FF"/>
                </a:solidFill>
                <a:effectLst>
                  <a:outerShdw dist="25400" dir="2700000" algn="tl" rotWithShape="0">
                    <a:schemeClr val="bg1"/>
                  </a:outerShdw>
                </a:effectLst>
                <a:latin typeface="Cambria" panose="02040503050406030204" pitchFamily="18" charset="0"/>
                <a:ea typeface="Cambria" panose="02040503050406030204" pitchFamily="18" charset="0"/>
              </a:rPr>
              <a:t> Greater love has no one than this, that someone lay down his life for his friends.</a:t>
            </a:r>
            <a:endParaRPr kumimoji="0" lang="en-US" altLang="en-US" sz="2800" b="1" i="0" u="none" strike="noStrike" kern="1200" cap="none" spc="0" normalizeH="0" baseline="0" noProof="0" dirty="0">
              <a:ln>
                <a:noFill/>
              </a:ln>
              <a:solidFill>
                <a:srgbClr val="000000"/>
              </a:solidFill>
              <a:effectLst>
                <a:outerShdw dist="25400" dir="2700000" algn="tl" rotWithShape="0">
                  <a:schemeClr val="bg1"/>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2344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606582"/>
            <a:ext cx="8213902" cy="3251417"/>
          </a:xfrm>
        </p:spPr>
        <p:txBody>
          <a:bodyPr>
            <a:normAutofit/>
          </a:bodyPr>
          <a:lstStyle/>
          <a:p>
            <a:pPr algn="l"/>
            <a:r>
              <a:rPr lang="en-US" i="1" baseline="30000" dirty="0">
                <a:latin typeface="Cambria" panose="02040503050406030204" pitchFamily="18" charset="0"/>
                <a:ea typeface="Cambria" panose="02040503050406030204" pitchFamily="18" charset="0"/>
              </a:rPr>
              <a:t>10</a:t>
            </a:r>
            <a:r>
              <a:rPr lang="en-US" i="1" dirty="0">
                <a:solidFill>
                  <a:srgbClr val="0000FF"/>
                </a:solidFill>
                <a:latin typeface="Cambria" panose="02040503050406030204" pitchFamily="18" charset="0"/>
                <a:ea typeface="Cambria" panose="02040503050406030204" pitchFamily="18" charset="0"/>
              </a:rPr>
              <a:t> whoever does not practice righteousness is not of God, nor is the one who does not love</a:t>
            </a:r>
            <a:r>
              <a:rPr lang="en-US" i="1" dirty="0">
                <a:solidFill>
                  <a:srgbClr val="FF0000"/>
                </a:solidFill>
                <a:latin typeface="Cambria" panose="02040503050406030204" pitchFamily="18" charset="0"/>
                <a:ea typeface="Cambria" panose="02040503050406030204" pitchFamily="18" charset="0"/>
              </a:rPr>
              <a:t> </a:t>
            </a:r>
            <a:r>
              <a:rPr lang="en-US" i="1" dirty="0">
                <a:solidFill>
                  <a:srgbClr val="0000FF"/>
                </a:solidFill>
                <a:latin typeface="Cambria" panose="02040503050406030204" pitchFamily="18" charset="0"/>
                <a:ea typeface="Cambria" panose="02040503050406030204" pitchFamily="18" charset="0"/>
              </a:rPr>
              <a:t>his brother. </a:t>
            </a:r>
            <a:r>
              <a:rPr lang="en-US" i="1" baseline="30000" dirty="0">
                <a:latin typeface="Cambria" panose="02040503050406030204" pitchFamily="18" charset="0"/>
                <a:ea typeface="Cambria" panose="02040503050406030204" pitchFamily="18" charset="0"/>
              </a:rPr>
              <a:t>11</a:t>
            </a:r>
            <a:r>
              <a:rPr lang="en-US" i="1" dirty="0">
                <a:solidFill>
                  <a:srgbClr val="0000FF"/>
                </a:solidFill>
                <a:latin typeface="Cambria" panose="02040503050406030204" pitchFamily="18" charset="0"/>
                <a:ea typeface="Cambria" panose="02040503050406030204" pitchFamily="18" charset="0"/>
              </a:rPr>
              <a:t> For this is the message that </a:t>
            </a:r>
            <a:r>
              <a:rPr lang="en-US" i="1" dirty="0">
                <a:solidFill>
                  <a:srgbClr val="FF0000"/>
                </a:solidFill>
                <a:latin typeface="Cambria" panose="02040503050406030204" pitchFamily="18" charset="0"/>
                <a:ea typeface="Cambria" panose="02040503050406030204" pitchFamily="18" charset="0"/>
              </a:rPr>
              <a:t>you have heard from the beginning</a:t>
            </a:r>
            <a:r>
              <a:rPr lang="en-US" i="1" dirty="0">
                <a:solidFill>
                  <a:srgbClr val="0000FF"/>
                </a:solidFill>
                <a:latin typeface="Cambria" panose="02040503050406030204" pitchFamily="18" charset="0"/>
                <a:ea typeface="Cambria" panose="02040503050406030204" pitchFamily="18" charset="0"/>
              </a:rPr>
              <a:t>, that we should love one another.</a:t>
            </a:r>
          </a:p>
          <a:p>
            <a:pPr algn="l"/>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3:10b-11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339466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The gospel does not change. The truth about the person of Christ and about Christian conduct is unalterable. In both doctrine and ethics we must go back to the beginning and inquire what the apostles originally taught and their first converts both had and heard.   </a:t>
            </a:r>
            <a:r>
              <a:rPr kumimoji="0" lang="en-US"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(Stott, p. 139)</a:t>
            </a:r>
          </a:p>
        </p:txBody>
      </p:sp>
    </p:spTree>
    <p:extLst>
      <p:ext uri="{BB962C8B-B14F-4D97-AF65-F5344CB8AC3E}">
        <p14:creationId xmlns:p14="http://schemas.microsoft.com/office/powerpoint/2010/main" val="23747114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2099589"/>
          </a:xfrm>
        </p:spPr>
        <p:txBody>
          <a:bodyPr>
            <a:noAutofit/>
          </a:bodyPr>
          <a:lstStyle/>
          <a:p>
            <a:pPr algn="ctr"/>
            <a:r>
              <a:rPr kumimoji="0" lang="en-US" altLang="en-US" sz="32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2:29-4:6</a:t>
            </a:r>
            <a:b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Second</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Tests of </a:t>
            </a:r>
            <a:r>
              <a:rPr lang="en-US" altLang="en-US" sz="3200" b="1" i="1" dirty="0">
                <a:solidFill>
                  <a:srgbClr val="FF0066"/>
                </a:solidFill>
                <a:latin typeface="Arial" panose="020B0604020202020204" pitchFamily="34" charset="0"/>
                <a:cs typeface="Arial" panose="020B0604020202020204" pitchFamily="34" charset="0"/>
              </a:rPr>
              <a:t>DIVINE SONSHIP</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54119" y="2134907"/>
            <a:ext cx="8683771" cy="4764299"/>
          </a:xfrm>
        </p:spPr>
        <p:txBody>
          <a:bodyPr>
            <a:normAutofit fontScale="925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2:29-3:10a -</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God is righteous therefore everyone who  </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“does what is </a:t>
            </a:r>
            <a:r>
              <a:rPr kumimoji="0" lang="en-US" altLang="en-US" b="1" i="1" u="none" strike="noStrike" kern="1200" cap="none" spc="0" normalizeH="0" baseline="0" noProof="0" dirty="0">
                <a:ln>
                  <a:noFill/>
                </a:ln>
                <a:solidFill>
                  <a:schemeClr val="bg1">
                    <a:lumMod val="75000"/>
                  </a:schemeClr>
                </a:solidFill>
                <a:effectLst/>
                <a:uLnTx/>
                <a:uFillTx/>
                <a:latin typeface="+mj-lt"/>
                <a:ea typeface="+mn-ea"/>
                <a:cs typeface="+mn-cs"/>
              </a:rPr>
              <a:t>right</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a:t>
            </a: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 is </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a:t>
            </a:r>
            <a:r>
              <a:rPr kumimoji="0" lang="en-US" altLang="en-US" b="1" i="1" u="none" strike="noStrike" kern="1200" cap="none" spc="0" normalizeH="0" baseline="0" noProof="0" dirty="0">
                <a:ln>
                  <a:noFill/>
                </a:ln>
                <a:solidFill>
                  <a:schemeClr val="bg1">
                    <a:lumMod val="75000"/>
                  </a:schemeClr>
                </a:solidFill>
                <a:effectLst/>
                <a:uLnTx/>
                <a:uFillTx/>
                <a:latin typeface="+mj-lt"/>
                <a:ea typeface="+mn-ea"/>
                <a:cs typeface="+mn-cs"/>
              </a:rPr>
              <a:t>born</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 of Him”</a:t>
            </a: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 (2:29)</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The present status and future hope of the </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“children of God”</a:t>
            </a: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 (3:1-3)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lang="en-US" altLang="en-US" dirty="0">
                <a:solidFill>
                  <a:schemeClr val="bg1">
                    <a:lumMod val="75000"/>
                  </a:schemeClr>
                </a:solidFill>
                <a:latin typeface="+mj-lt"/>
              </a:rPr>
              <a:t>Divine Sonship is utterly contrary to all sin (3:4-10a)</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3:10b-24a -</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lang="en-US" altLang="en-US" dirty="0">
                <a:solidFill>
                  <a:schemeClr val="bg1">
                    <a:lumMod val="75000"/>
                  </a:schemeClr>
                </a:solidFill>
                <a:latin typeface="+mj-lt"/>
              </a:rPr>
              <a:t>Anyone who does not obey the command to “love one another” is not a child of God (3:10b-11)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lang="en-US" altLang="en-US" dirty="0">
                <a:solidFill>
                  <a:srgbClr val="FFFF00"/>
                </a:solidFill>
                <a:latin typeface="+mj-lt"/>
              </a:rPr>
              <a:t>Cain as the model of murder and hate - whose example is followed by the world </a:t>
            </a:r>
            <a:r>
              <a:rPr lang="en-US" altLang="en-US" dirty="0">
                <a:solidFill>
                  <a:schemeClr val="bg1"/>
                </a:solidFill>
                <a:latin typeface="+mj-lt"/>
              </a:rPr>
              <a:t>(3:12-15)</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Christ as the model of love – whose example we must follow in order to have confidence in our relationship with God (3:16-24a)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3:24b-4:6 -</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BELIEF</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in the Spirit’s Message</a:t>
            </a:r>
          </a:p>
        </p:txBody>
      </p:sp>
    </p:spTree>
    <p:extLst>
      <p:ext uri="{BB962C8B-B14F-4D97-AF65-F5344CB8AC3E}">
        <p14:creationId xmlns:p14="http://schemas.microsoft.com/office/powerpoint/2010/main" val="3353359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fontScheme name="Custom Design">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52016</TotalTime>
  <Words>5472</Words>
  <Application>Microsoft Office PowerPoint</Application>
  <PresentationFormat>On-screen Show (4:3)</PresentationFormat>
  <Paragraphs>208</Paragraphs>
  <Slides>42</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42</vt:i4>
      </vt:variant>
    </vt:vector>
  </HeadingPairs>
  <TitlesOfParts>
    <vt:vector size="50" baseType="lpstr">
      <vt:lpstr>Arial</vt:lpstr>
      <vt:lpstr>Bwgrkl</vt:lpstr>
      <vt:lpstr>Calibri</vt:lpstr>
      <vt:lpstr>Cambria</vt:lpstr>
      <vt:lpstr>Coronet</vt:lpstr>
      <vt:lpstr>140_Office Theme</vt:lpstr>
      <vt:lpstr>1_Office Theme</vt:lpstr>
      <vt:lpstr>Custom Design</vt:lpstr>
      <vt:lpstr>The Book of 1 John</vt:lpstr>
      <vt:lpstr>Outline of 1 John</vt:lpstr>
      <vt:lpstr>2:29-4:6 The Second Presentation of the Three Tests of DIVINE SONSHIP: RIGHTEOUSNESS, LOVE and BELIEF in Jesus</vt:lpstr>
      <vt:lpstr>1 John 3:10b-11 Anyone who does not obey the command to “love one another” is not a child of God</vt:lpstr>
      <vt:lpstr>PowerPoint Presentation</vt:lpstr>
      <vt:lpstr>PowerPoint Presentation</vt:lpstr>
      <vt:lpstr>PowerPoint Presentation</vt:lpstr>
      <vt:lpstr>PowerPoint Presentation</vt:lpstr>
      <vt:lpstr>2:29-4:6 The Second Presentation of the Three Tests of DIVINE SONSHIP: RIGHTEOUSNESS, LOVE and BELIEF in Jesus</vt:lpstr>
      <vt:lpstr>1 John 3:12-15 Cain as the Model of Murder and Hate - Whose Example is Followed by the World</vt:lpstr>
      <vt:lpstr>1 John 3:12-15 Cain as the Model of Murder and Hate – Whose Example is Followed by the World</vt:lpstr>
      <vt:lpstr>PowerPoint Presentation</vt:lpstr>
      <vt:lpstr>PowerPoint Presentation</vt:lpstr>
      <vt:lpstr>PowerPoint Presentation</vt:lpstr>
      <vt:lpstr>PowerPoint Presentation</vt:lpstr>
      <vt:lpstr>PowerPoint Presentation</vt:lpstr>
      <vt:lpstr>PowerPoint Presentation</vt:lpstr>
      <vt:lpstr>“murdered” sfa,zw sphazo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have passed” metabai,nw/ metabaino</vt:lpstr>
      <vt:lpstr>PowerPoint Presentation</vt:lpstr>
      <vt:lpstr>PowerPoint Presentation</vt:lpstr>
      <vt:lpstr>PowerPoint Presentation</vt:lpstr>
      <vt:lpstr>We know that we have passed out of death into life, because we love the brothers</vt:lpstr>
      <vt:lpstr>We know that we have passed out of death into life, because we love the brothers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Love Test (1 John 3:14-15)</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of 1 John</dc:title>
  <dc:creator>Robert Connolly</dc:creator>
  <cp:lastModifiedBy>Robert Connolly</cp:lastModifiedBy>
  <cp:revision>714</cp:revision>
  <cp:lastPrinted>2022-01-23T14:26:28Z</cp:lastPrinted>
  <dcterms:created xsi:type="dcterms:W3CDTF">2021-10-27T02:35:00Z</dcterms:created>
  <dcterms:modified xsi:type="dcterms:W3CDTF">2022-01-24T01:46:21Z</dcterms:modified>
</cp:coreProperties>
</file>