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5" r:id="rId2"/>
    <p:sldMasterId id="2147483657" r:id="rId3"/>
    <p:sldMasterId id="2147483659" r:id="rId4"/>
    <p:sldMasterId id="2147483661" r:id="rId5"/>
    <p:sldMasterId id="2147483663" r:id="rId6"/>
    <p:sldMasterId id="2147483667" r:id="rId7"/>
    <p:sldMasterId id="2147483665" r:id="rId8"/>
  </p:sldMasterIdLst>
  <p:notesMasterIdLst>
    <p:notesMasterId r:id="rId22"/>
  </p:notesMasterIdLst>
  <p:sldIdLst>
    <p:sldId id="292" r:id="rId9"/>
    <p:sldId id="415" r:id="rId10"/>
    <p:sldId id="420" r:id="rId11"/>
    <p:sldId id="421" r:id="rId12"/>
    <p:sldId id="422" r:id="rId13"/>
    <p:sldId id="424" r:id="rId14"/>
    <p:sldId id="425" r:id="rId15"/>
    <p:sldId id="426" r:id="rId16"/>
    <p:sldId id="427" r:id="rId17"/>
    <p:sldId id="428" r:id="rId18"/>
    <p:sldId id="429" r:id="rId19"/>
    <p:sldId id="430" r:id="rId20"/>
    <p:sldId id="418" r:id="rId21"/>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163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5.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7.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9.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3.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image" Target="../media/image1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83.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78.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NCT </a:t>
            </a:r>
            <a:r>
              <a:rPr lang="en-US" sz="3600" b="1" dirty="0" smtClean="0">
                <a:solidFill>
                  <a:srgbClr val="FF0000"/>
                </a:solidFill>
                <a:effectLst>
                  <a:outerShdw blurRad="63500" dist="50800" dir="2700000" algn="tl" rotWithShape="0">
                    <a:schemeClr val="tx1"/>
                  </a:outerShdw>
                </a:effectLst>
              </a:rPr>
              <a:t>Helps Us Rightly Understand and Apply </a:t>
            </a:r>
            <a:r>
              <a:rPr lang="en-US" sz="3600" b="1" dirty="0">
                <a:solidFill>
                  <a:srgbClr val="FF0000"/>
                </a:solidFill>
                <a:effectLst>
                  <a:outerShdw blurRad="63500" dist="50800" dir="2700000" algn="tl" rotWithShape="0">
                    <a:schemeClr val="tx1"/>
                  </a:outerShdw>
                </a:effectLst>
              </a:rPr>
              <a:t>the Word of God</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a:bodyPr>
          <a:lstStyle/>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There are many commands found in scripture that were given to God’s people in the past, but are not directly applicable to us today:</a:t>
            </a:r>
          </a:p>
          <a:p>
            <a:pPr marL="747713" lvl="1" indent="-341313">
              <a:buFont typeface="Arial" pitchFamily="34" charset="0"/>
              <a:buChar char="•"/>
            </a:pPr>
            <a:r>
              <a:rPr lang="en-US" sz="2700" i="1" dirty="0">
                <a:solidFill>
                  <a:srgbClr val="FF0000"/>
                </a:solidFill>
                <a:latin typeface="Cambria" panose="02040503050406030204" pitchFamily="18" charset="0"/>
              </a:rPr>
              <a:t>If anyone </a:t>
            </a:r>
            <a:r>
              <a:rPr lang="en-US" sz="2700" i="1" dirty="0" smtClean="0">
                <a:solidFill>
                  <a:srgbClr val="FF0000"/>
                </a:solidFill>
                <a:latin typeface="Cambria" panose="02040503050406030204" pitchFamily="18" charset="0"/>
              </a:rPr>
              <a:t>sins… when </a:t>
            </a:r>
            <a:r>
              <a:rPr lang="en-US" sz="2700" i="1" dirty="0">
                <a:solidFill>
                  <a:srgbClr val="FF0000"/>
                </a:solidFill>
                <a:latin typeface="Cambria" panose="02040503050406030204" pitchFamily="18" charset="0"/>
              </a:rPr>
              <a:t>he realizes his </a:t>
            </a:r>
            <a:r>
              <a:rPr lang="en-US" sz="2700" i="1" dirty="0" smtClean="0">
                <a:solidFill>
                  <a:srgbClr val="FF0000"/>
                </a:solidFill>
                <a:latin typeface="Cambria" panose="02040503050406030204" pitchFamily="18" charset="0"/>
              </a:rPr>
              <a:t>guilt… and </a:t>
            </a:r>
            <a:r>
              <a:rPr lang="en-US" sz="2700" i="1" dirty="0">
                <a:solidFill>
                  <a:srgbClr val="FF0000"/>
                </a:solidFill>
                <a:latin typeface="Cambria" panose="02040503050406030204" pitchFamily="18" charset="0"/>
              </a:rPr>
              <a:t>confesses the sin he has </a:t>
            </a:r>
            <a:r>
              <a:rPr lang="en-US" sz="2700" i="1" dirty="0" smtClean="0">
                <a:solidFill>
                  <a:srgbClr val="FF0000"/>
                </a:solidFill>
                <a:latin typeface="Cambria" panose="02040503050406030204" pitchFamily="18" charset="0"/>
              </a:rPr>
              <a:t>committed, </a:t>
            </a:r>
            <a:r>
              <a:rPr lang="en-US" sz="2700" i="1" dirty="0">
                <a:solidFill>
                  <a:srgbClr val="FF0000"/>
                </a:solidFill>
                <a:latin typeface="Cambria" panose="02040503050406030204" pitchFamily="18" charset="0"/>
              </a:rPr>
              <a:t>he shall bring to the LORD as his compensation for the sin that he has committed, a female from the flock, a lamb or a goat, for a sin offering. And the priest shall make atonement for him for his sin</a:t>
            </a:r>
            <a:r>
              <a:rPr lang="en-US" sz="2700" i="1" dirty="0" smtClean="0">
                <a:solidFill>
                  <a:srgbClr val="FF0000"/>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Leviticus 5:1,5-6)</a:t>
            </a:r>
            <a:endParaRPr lang="en-US" sz="3300" b="1" dirty="0">
              <a:solidFill>
                <a:schemeClr val="accent4">
                  <a:lumMod val="10000"/>
                </a:schemeClr>
              </a:solidFill>
              <a:effectLst>
                <a:outerShdw blurRad="63500" dist="50800" dir="2700000" algn="tl" rotWithShape="0">
                  <a:schemeClr val="tx1"/>
                </a:outerShdw>
              </a:effectLst>
              <a:ea typeface="+mn-ea"/>
              <a:cs typeface="+mn-cs"/>
            </a:endParaRPr>
          </a:p>
        </p:txBody>
      </p:sp>
    </p:spTree>
    <p:extLst>
      <p:ext uri="{BB962C8B-B14F-4D97-AF65-F5344CB8AC3E}">
        <p14:creationId xmlns:p14="http://schemas.microsoft.com/office/powerpoint/2010/main" val="3837849833"/>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NCT </a:t>
            </a:r>
            <a:r>
              <a:rPr lang="en-US" sz="3600" b="1" dirty="0" smtClean="0">
                <a:solidFill>
                  <a:srgbClr val="FF0000"/>
                </a:solidFill>
                <a:effectLst>
                  <a:outerShdw blurRad="63500" dist="50800" dir="2700000" algn="tl" rotWithShape="0">
                    <a:schemeClr val="tx1"/>
                  </a:outerShdw>
                </a:effectLst>
              </a:rPr>
              <a:t>Helps Us Rightly Understand and Apply </a:t>
            </a:r>
            <a:r>
              <a:rPr lang="en-US" sz="3600" b="1" dirty="0">
                <a:solidFill>
                  <a:srgbClr val="FF0000"/>
                </a:solidFill>
                <a:effectLst>
                  <a:outerShdw blurRad="63500" dist="50800" dir="2700000" algn="tl" rotWithShape="0">
                    <a:schemeClr val="tx1"/>
                  </a:outerShdw>
                </a:effectLst>
              </a:rPr>
              <a:t>the Word of God</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fontScale="92500" lnSpcReduction="20000"/>
          </a:bodyPr>
          <a:lstStyle/>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There are some commands given in scripture that many believers have trouble figuring our whether or not are directly applicable to us today. NCT will be of great help in determining what does and does not apply to us today:</a:t>
            </a:r>
          </a:p>
          <a:p>
            <a:pPr marL="747713" lvl="1" indent="-341313">
              <a:buFont typeface="Arial" pitchFamily="34" charset="0"/>
              <a:buChar char="•"/>
            </a:pPr>
            <a:r>
              <a:rPr lang="en-US" sz="2700" i="1" dirty="0">
                <a:solidFill>
                  <a:srgbClr val="FF0000"/>
                </a:solidFill>
                <a:latin typeface="Cambria" panose="02040503050406030204" pitchFamily="18" charset="0"/>
              </a:rPr>
              <a:t>For six days, work is to be done, but the seventh day is a Sabbath of rest, holy to the LORD. Whoever does any work on the Sabbath day must be put to death.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Exodus </a:t>
            </a:r>
            <a:r>
              <a:rPr lang="en-US" sz="2700" i="1" dirty="0">
                <a:solidFill>
                  <a:schemeClr val="accent4">
                    <a:lumMod val="10000"/>
                  </a:schemeClr>
                </a:solidFill>
                <a:latin typeface="Cambria" panose="02040503050406030204" pitchFamily="18" charset="0"/>
              </a:rPr>
              <a:t>31:15 NIV)</a:t>
            </a:r>
          </a:p>
          <a:p>
            <a:pPr marL="747713" lvl="1" indent="-341313">
              <a:buFont typeface="Arial" pitchFamily="34" charset="0"/>
              <a:buChar char="•"/>
            </a:pPr>
            <a:r>
              <a:rPr lang="en-US" sz="2700" i="1" dirty="0" smtClean="0">
                <a:solidFill>
                  <a:srgbClr val="FF0000"/>
                </a:solidFill>
                <a:latin typeface="Cambria" panose="02040503050406030204" pitchFamily="18" charset="0"/>
              </a:rPr>
              <a:t>Do </a:t>
            </a:r>
            <a:r>
              <a:rPr lang="en-US" sz="2700" i="1" dirty="0">
                <a:solidFill>
                  <a:srgbClr val="FF0000"/>
                </a:solidFill>
                <a:latin typeface="Cambria" panose="02040503050406030204" pitchFamily="18" charset="0"/>
              </a:rPr>
              <a:t>not cut the hair at the sides of your head or clip off the edges of your beard.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Leviticus </a:t>
            </a:r>
            <a:r>
              <a:rPr lang="en-US" sz="2700" i="1" dirty="0">
                <a:solidFill>
                  <a:schemeClr val="accent4">
                    <a:lumMod val="10000"/>
                  </a:schemeClr>
                </a:solidFill>
                <a:latin typeface="Cambria" panose="02040503050406030204" pitchFamily="18" charset="0"/>
              </a:rPr>
              <a:t>19:27 NIV</a:t>
            </a:r>
            <a:r>
              <a:rPr lang="en-US" sz="2700" i="1" dirty="0" smtClean="0">
                <a:solidFill>
                  <a:schemeClr val="accent4">
                    <a:lumMod val="10000"/>
                  </a:schemeClr>
                </a:solidFill>
                <a:latin typeface="Cambria" panose="02040503050406030204" pitchFamily="18" charset="0"/>
              </a:rPr>
              <a:t>)</a:t>
            </a:r>
          </a:p>
          <a:p>
            <a:pPr marL="747713" lvl="1" indent="-341313">
              <a:buFont typeface="Arial" pitchFamily="34" charset="0"/>
              <a:buChar char="•"/>
            </a:pPr>
            <a:r>
              <a:rPr lang="en-US" sz="2700" i="1" dirty="0">
                <a:solidFill>
                  <a:srgbClr val="FF0000"/>
                </a:solidFill>
                <a:latin typeface="Cambria" panose="02040503050406030204" pitchFamily="18" charset="0"/>
              </a:rPr>
              <a:t>Do not cut your bodies for the dead or put tattoo marks on yourselves. I am the LORD.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Leviticus </a:t>
            </a:r>
            <a:r>
              <a:rPr lang="en-US" sz="2700" i="1" dirty="0">
                <a:solidFill>
                  <a:schemeClr val="accent4">
                    <a:lumMod val="10000"/>
                  </a:schemeClr>
                </a:solidFill>
                <a:latin typeface="Cambria" panose="02040503050406030204" pitchFamily="18" charset="0"/>
              </a:rPr>
              <a:t>19:28 NIV)</a:t>
            </a:r>
          </a:p>
          <a:p>
            <a:pPr marL="747713" lvl="1" indent="-341313">
              <a:buFont typeface="Arial" pitchFamily="34" charset="0"/>
              <a:buChar char="•"/>
            </a:pPr>
            <a:r>
              <a:rPr lang="en-US" sz="2700" i="1" dirty="0" smtClean="0">
                <a:solidFill>
                  <a:srgbClr val="FF0000"/>
                </a:solidFill>
                <a:latin typeface="Cambria" panose="02040503050406030204" pitchFamily="18" charset="0"/>
              </a:rPr>
              <a:t>You shall </a:t>
            </a:r>
            <a:r>
              <a:rPr lang="en-US" sz="2700" i="1" dirty="0">
                <a:solidFill>
                  <a:srgbClr val="FF0000"/>
                </a:solidFill>
                <a:latin typeface="Cambria" panose="02040503050406030204" pitchFamily="18" charset="0"/>
              </a:rPr>
              <a:t>not boil a young goat in its mother's milk.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Exodus 23:19b)</a:t>
            </a:r>
          </a:p>
        </p:txBody>
      </p:sp>
    </p:spTree>
    <p:extLst>
      <p:ext uri="{BB962C8B-B14F-4D97-AF65-F5344CB8AC3E}">
        <p14:creationId xmlns:p14="http://schemas.microsoft.com/office/powerpoint/2010/main" val="2552954469"/>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4800" b="1" dirty="0" smtClean="0">
                <a:solidFill>
                  <a:srgbClr val="FF0000"/>
                </a:solidFill>
                <a:effectLst>
                  <a:outerShdw blurRad="63500" dist="50800" dir="2700000" algn="tl" rotWithShape="0">
                    <a:schemeClr val="tx1"/>
                  </a:outerShdw>
                </a:effectLst>
              </a:rPr>
              <a:t>Questions</a:t>
            </a:r>
          </a:p>
        </p:txBody>
      </p:sp>
      <p:sp>
        <p:nvSpPr>
          <p:cNvPr id="3" name="Content Placeholder 2"/>
          <p:cNvSpPr>
            <a:spLocks noGrp="1"/>
          </p:cNvSpPr>
          <p:nvPr>
            <p:ph type="subTitle" idx="1"/>
          </p:nvPr>
        </p:nvSpPr>
        <p:spPr>
          <a:xfrm>
            <a:off x="457200" y="1143000"/>
            <a:ext cx="8305800" cy="5715000"/>
          </a:xfrm>
        </p:spPr>
        <p:txBody>
          <a:bodyPr>
            <a:normAutofit/>
          </a:bodyPr>
          <a:lstStyle/>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Have you heard of New Covenant Theology prior to my mention of it, and if so, what are your impressions of it?</a:t>
            </a:r>
          </a:p>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Based on what I’ve talked about today, and perhaps prior impressions that you’ve had of NCT, how do you feel about our embarking on this study?</a:t>
            </a:r>
          </a:p>
        </p:txBody>
      </p:sp>
    </p:spTree>
    <p:extLst>
      <p:ext uri="{BB962C8B-B14F-4D97-AF65-F5344CB8AC3E}">
        <p14:creationId xmlns:p14="http://schemas.microsoft.com/office/powerpoint/2010/main" val="2114731377"/>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470025"/>
          </a:xfrm>
        </p:spPr>
        <p:txBody>
          <a:bodyPr/>
          <a:lstStyle/>
          <a:p>
            <a:pPr eaLnBrk="1" hangingPunct="1">
              <a:defRPr/>
            </a:pPr>
            <a:r>
              <a:rPr lang="en-US" sz="5400" b="1" dirty="0" smtClean="0">
                <a:solidFill>
                  <a:srgbClr val="FF0000"/>
                </a:solidFill>
                <a:effectLst>
                  <a:outerShdw blurRad="63500" dist="50800" dir="2700000" algn="tl" rotWithShape="0">
                    <a:schemeClr val="tx1"/>
                  </a:outerShdw>
                </a:effectLst>
              </a:rPr>
              <a:t>Overview</a:t>
            </a:r>
            <a:br>
              <a:rPr lang="en-US" sz="5400" b="1" dirty="0" smtClean="0">
                <a:solidFill>
                  <a:srgbClr val="FF0000"/>
                </a:solidFill>
                <a:effectLst>
                  <a:outerShdw blurRad="63500" dist="50800" dir="2700000" algn="tl" rotWithShape="0">
                    <a:schemeClr val="tx1"/>
                  </a:outerShdw>
                </a:effectLst>
              </a:rPr>
            </a:br>
            <a:r>
              <a:rPr lang="en-US" sz="3600" b="1" dirty="0" smtClean="0">
                <a:solidFill>
                  <a:srgbClr val="FF0000"/>
                </a:solidFill>
                <a:effectLst>
                  <a:outerShdw blurRad="63500" dist="50800" dir="2700000" algn="tl" rotWithShape="0">
                    <a:schemeClr val="tx1"/>
                  </a:outerShdw>
                </a:effectLst>
              </a:rPr>
              <a:t>What We’re Going to Cover</a:t>
            </a:r>
            <a:endParaRPr lang="en-US" sz="54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905000"/>
            <a:ext cx="8305800" cy="4648200"/>
          </a:xfrm>
        </p:spPr>
        <p:txBody>
          <a:bodyPr/>
          <a:lstStyle/>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The Major Covenants in the Bible</a:t>
            </a:r>
            <a:endParaRPr lang="en-US" b="1" dirty="0" smtClean="0">
              <a:solidFill>
                <a:srgbClr val="FF0000"/>
              </a:solidFill>
              <a:effectLst>
                <a:outerShdw blurRad="63500" dist="50800" dir="2700000" algn="tl" rotWithShape="0">
                  <a:schemeClr val="tx1"/>
                </a:outerShdw>
              </a:effectLst>
            </a:endParaRP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How the New Testament Compares and Contrasts the Major Covenants</a:t>
            </a:r>
            <a:endParaRPr lang="en-US" b="1" dirty="0" smtClean="0">
              <a:solidFill>
                <a:srgbClr val="FF0000"/>
              </a:solidFill>
              <a:effectLst>
                <a:outerShdw blurRad="63500" dist="50800" dir="2700000" algn="tl" rotWithShape="0">
                  <a:schemeClr val="tx1"/>
                </a:outerShdw>
              </a:effectLst>
            </a:endParaRP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Questions Raised by New Covenant Theology</a:t>
            </a:r>
            <a:endParaRPr lang="en-US" b="1" dirty="0" smtClean="0">
              <a:solidFill>
                <a:srgbClr val="FF0000"/>
              </a:solidFill>
              <a:effectLst>
                <a:outerShdw blurRad="63500" dist="50800" dir="2700000" algn="tl" rotWithShape="0">
                  <a:schemeClr val="tx1"/>
                </a:outerShdw>
              </a:effectLst>
            </a:endParaRPr>
          </a:p>
          <a:p>
            <a:endParaRPr lang="en-US" dirty="0"/>
          </a:p>
        </p:txBody>
      </p:sp>
    </p:spTree>
    <p:extLst>
      <p:ext uri="{BB962C8B-B14F-4D97-AF65-F5344CB8AC3E}">
        <p14:creationId xmlns:p14="http://schemas.microsoft.com/office/powerpoint/2010/main" val="3368645381"/>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4000" b="1" dirty="0" smtClean="0">
                <a:solidFill>
                  <a:srgbClr val="FF0000"/>
                </a:solidFill>
                <a:effectLst>
                  <a:outerShdw blurRad="63500" dist="50800" dir="2700000" algn="tl" rotWithShape="0">
                    <a:schemeClr val="tx1"/>
                  </a:outerShdw>
                </a:effectLst>
              </a:rPr>
              <a:t>Why a Series on </a:t>
            </a:r>
            <a:br>
              <a:rPr lang="en-US" sz="4000" b="1" dirty="0" smtClean="0">
                <a:solidFill>
                  <a:srgbClr val="FF0000"/>
                </a:solidFill>
                <a:effectLst>
                  <a:outerShdw blurRad="63500" dist="50800" dir="2700000" algn="tl" rotWithShape="0">
                    <a:schemeClr val="tx1"/>
                  </a:outerShdw>
                </a:effectLst>
              </a:rPr>
            </a:br>
            <a:r>
              <a:rPr lang="en-US" sz="4000" b="1" dirty="0" smtClean="0">
                <a:solidFill>
                  <a:srgbClr val="FF0000"/>
                </a:solidFill>
                <a:effectLst>
                  <a:outerShdw blurRad="63500" dist="50800" dir="2700000" algn="tl" rotWithShape="0">
                    <a:schemeClr val="tx1"/>
                  </a:outerShdw>
                </a:effectLst>
              </a:rPr>
              <a:t>New Covenant Theology (NCT)?</a:t>
            </a:r>
          </a:p>
        </p:txBody>
      </p:sp>
      <p:sp>
        <p:nvSpPr>
          <p:cNvPr id="3" name="Content Placeholder 2"/>
          <p:cNvSpPr>
            <a:spLocks noGrp="1"/>
          </p:cNvSpPr>
          <p:nvPr>
            <p:ph type="subTitle" idx="1"/>
          </p:nvPr>
        </p:nvSpPr>
        <p:spPr>
          <a:xfrm>
            <a:off x="457200" y="1143000"/>
            <a:ext cx="8305800" cy="5410200"/>
          </a:xfrm>
        </p:spPr>
        <p:txBody>
          <a:bodyPr/>
          <a:lstStyle/>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The Bible explicitly refers to the “New Covenant” in a number of passages and builds theology and application on it.</a:t>
            </a: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NCT helps us rightly understand and apply the Word of God.</a:t>
            </a:r>
          </a:p>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NCT helps us appreciate and make sense of the unfolding </a:t>
            </a:r>
            <a:r>
              <a:rPr lang="en-US" b="1" dirty="0">
                <a:solidFill>
                  <a:schemeClr val="accent4">
                    <a:lumMod val="10000"/>
                  </a:schemeClr>
                </a:solidFill>
                <a:effectLst>
                  <a:outerShdw blurRad="63500" dist="50800" dir="2700000" algn="tl" rotWithShape="0">
                    <a:schemeClr val="tx1"/>
                  </a:outerShdw>
                </a:effectLst>
              </a:rPr>
              <a:t>of </a:t>
            </a:r>
            <a:r>
              <a:rPr lang="en-US" b="1" dirty="0" smtClean="0">
                <a:solidFill>
                  <a:schemeClr val="accent4">
                    <a:lumMod val="10000"/>
                  </a:schemeClr>
                </a:solidFill>
                <a:effectLst>
                  <a:outerShdw blurRad="63500" dist="50800" dir="2700000" algn="tl" rotWithShape="0">
                    <a:schemeClr val="tx1"/>
                  </a:outerShdw>
                </a:effectLst>
              </a:rPr>
              <a:t>God’s sovereign plan of redemption as it was progressively revealed in the scriptures. </a:t>
            </a:r>
            <a:endParaRPr lang="en-US" b="1" dirty="0" smtClean="0">
              <a:solidFill>
                <a:srgbClr val="FF0000"/>
              </a:solidFill>
              <a:effectLst>
                <a:outerShdw blurRad="63500" dist="50800" dir="2700000" algn="tl" rotWithShape="0">
                  <a:schemeClr val="tx1"/>
                </a:outerShdw>
              </a:effectLst>
            </a:endParaRPr>
          </a:p>
          <a:p>
            <a:endParaRPr lang="en-US" dirty="0"/>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The Bible Explicitly Refers to the New Covenant in a Number of Passages</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lnSpcReduction="10000"/>
          </a:bodyPr>
          <a:lstStyle/>
          <a:p>
            <a:pPr marL="341313" indent="-341313" algn="l">
              <a:buFont typeface="Arial" pitchFamily="34" charset="0"/>
              <a:buChar char="•"/>
            </a:pPr>
            <a:r>
              <a:rPr lang="en-US" sz="2800" b="1" dirty="0">
                <a:solidFill>
                  <a:schemeClr val="accent4">
                    <a:lumMod val="10000"/>
                  </a:schemeClr>
                </a:solidFill>
                <a:effectLst>
                  <a:outerShdw blurRad="63500" dist="50800" dir="2700000" algn="tl" rotWithShape="0">
                    <a:schemeClr val="tx1"/>
                  </a:outerShdw>
                </a:effectLst>
              </a:rPr>
              <a:t>The </a:t>
            </a:r>
            <a:r>
              <a:rPr lang="en-US" sz="2800" b="1" i="1" dirty="0">
                <a:solidFill>
                  <a:schemeClr val="accent4">
                    <a:lumMod val="10000"/>
                  </a:schemeClr>
                </a:solidFill>
                <a:effectLst>
                  <a:outerShdw blurRad="63500" dist="50800" dir="2700000" algn="tl" rotWithShape="0">
                    <a:schemeClr val="tx1"/>
                  </a:outerShdw>
                </a:effectLst>
              </a:rPr>
              <a:t>first</a:t>
            </a:r>
            <a:r>
              <a:rPr lang="en-US" sz="2800" b="1" dirty="0">
                <a:solidFill>
                  <a:schemeClr val="accent4">
                    <a:lumMod val="10000"/>
                  </a:schemeClr>
                </a:solidFill>
                <a:effectLst>
                  <a:outerShdw blurRad="63500" dist="50800" dir="2700000" algn="tl" rotWithShape="0">
                    <a:schemeClr val="tx1"/>
                  </a:outerShdw>
                </a:effectLst>
              </a:rPr>
              <a:t> </a:t>
            </a:r>
            <a:r>
              <a:rPr lang="en-US" sz="2800" b="1" dirty="0" smtClean="0">
                <a:solidFill>
                  <a:schemeClr val="accent4">
                    <a:lumMod val="10000"/>
                  </a:schemeClr>
                </a:solidFill>
                <a:effectLst>
                  <a:outerShdw blurRad="63500" dist="50800" dir="2700000" algn="tl" rotWithShape="0">
                    <a:schemeClr val="tx1"/>
                  </a:outerShdw>
                </a:effectLst>
              </a:rPr>
              <a:t>explicit </a:t>
            </a:r>
            <a:r>
              <a:rPr lang="en-US" sz="2800" b="1" dirty="0">
                <a:solidFill>
                  <a:schemeClr val="accent4">
                    <a:lumMod val="10000"/>
                  </a:schemeClr>
                </a:solidFill>
                <a:effectLst>
                  <a:outerShdw blurRad="63500" dist="50800" dir="2700000" algn="tl" rotWithShape="0">
                    <a:schemeClr val="tx1"/>
                  </a:outerShdw>
                </a:effectLst>
              </a:rPr>
              <a:t>reference in the Bible to </a:t>
            </a:r>
            <a:r>
              <a:rPr lang="en-US" sz="2800" b="1" dirty="0" smtClean="0">
                <a:solidFill>
                  <a:schemeClr val="accent4">
                    <a:lumMod val="10000"/>
                  </a:schemeClr>
                </a:solidFill>
                <a:effectLst>
                  <a:outerShdw blurRad="63500" dist="50800" dir="2700000" algn="tl" rotWithShape="0">
                    <a:schemeClr val="tx1"/>
                  </a:outerShdw>
                </a:effectLst>
              </a:rPr>
              <a:t>the </a:t>
            </a:r>
            <a:r>
              <a:rPr lang="en-US" sz="2800" b="1" dirty="0">
                <a:solidFill>
                  <a:schemeClr val="accent4">
                    <a:lumMod val="10000"/>
                  </a:schemeClr>
                </a:solidFill>
                <a:effectLst>
                  <a:outerShdw blurRad="63500" dist="50800" dir="2700000" algn="tl" rotWithShape="0">
                    <a:schemeClr val="tx1"/>
                  </a:outerShdw>
                </a:effectLst>
              </a:rPr>
              <a:t>New Covenant </a:t>
            </a:r>
            <a:r>
              <a:rPr lang="en-US" sz="2800" b="1" dirty="0" smtClean="0">
                <a:solidFill>
                  <a:schemeClr val="accent4">
                    <a:lumMod val="10000"/>
                  </a:schemeClr>
                </a:solidFill>
                <a:effectLst>
                  <a:outerShdw blurRad="63500" dist="50800" dir="2700000" algn="tl" rotWithShape="0">
                    <a:schemeClr val="tx1"/>
                  </a:outerShdw>
                </a:effectLst>
              </a:rPr>
              <a:t>is </a:t>
            </a:r>
            <a:r>
              <a:rPr lang="en-US" sz="2800" b="1" dirty="0">
                <a:solidFill>
                  <a:schemeClr val="accent4">
                    <a:lumMod val="10000"/>
                  </a:schemeClr>
                </a:solidFill>
                <a:effectLst>
                  <a:outerShdw blurRad="63500" dist="50800" dir="2700000" algn="tl" rotWithShape="0">
                    <a:schemeClr val="tx1"/>
                  </a:outerShdw>
                </a:effectLst>
              </a:rPr>
              <a:t>in Jeremiah where it is prophesied as a future event: </a:t>
            </a:r>
            <a:endParaRPr lang="en-US" sz="2800" b="1" dirty="0" smtClean="0">
              <a:solidFill>
                <a:schemeClr val="accent4">
                  <a:lumMod val="10000"/>
                </a:schemeClr>
              </a:solidFill>
              <a:effectLst>
                <a:outerShdw blurRad="63500" dist="50800" dir="2700000" algn="tl" rotWithShape="0">
                  <a:schemeClr val="tx1"/>
                </a:outerShdw>
              </a:effectLst>
            </a:endParaRPr>
          </a:p>
          <a:p>
            <a:pPr marL="800100" lvl="1" indent="-457200">
              <a:buFont typeface="Arial" panose="020B0604020202020204" pitchFamily="34" charset="0"/>
              <a:buChar char="•"/>
            </a:pPr>
            <a:r>
              <a:rPr lang="en-US" sz="2600" i="1" dirty="0" smtClean="0">
                <a:solidFill>
                  <a:srgbClr val="FF0000"/>
                </a:solidFill>
                <a:latin typeface="Cambria" panose="02040503050406030204" pitchFamily="18" charset="0"/>
              </a:rPr>
              <a:t>Behold</a:t>
            </a:r>
            <a:r>
              <a:rPr lang="en-US" sz="2600" i="1" dirty="0">
                <a:solidFill>
                  <a:srgbClr val="FF0000"/>
                </a:solidFill>
                <a:latin typeface="Cambria" panose="02040503050406030204" pitchFamily="18" charset="0"/>
              </a:rPr>
              <a:t>, the days are coming, declares the LORD, when I will make a </a:t>
            </a:r>
            <a:r>
              <a:rPr lang="en-US" sz="2600" b="1" i="1" dirty="0">
                <a:solidFill>
                  <a:srgbClr val="FF0000"/>
                </a:solidFill>
                <a:latin typeface="Cambria" panose="02040503050406030204" pitchFamily="18" charset="0"/>
              </a:rPr>
              <a:t>new covenant</a:t>
            </a:r>
            <a:r>
              <a:rPr lang="en-US" sz="2600" i="1" dirty="0">
                <a:solidFill>
                  <a:srgbClr val="FF0000"/>
                </a:solidFill>
                <a:latin typeface="Cambria" panose="02040503050406030204" pitchFamily="18" charset="0"/>
              </a:rPr>
              <a:t> with the house of Israel and the house of Judah</a:t>
            </a:r>
            <a:r>
              <a:rPr lang="en-US" sz="2600" i="1" dirty="0" smtClean="0">
                <a:solidFill>
                  <a:srgbClr val="FF0000"/>
                </a:solidFill>
                <a:latin typeface="Cambria" panose="02040503050406030204" pitchFamily="18" charset="0"/>
              </a:rPr>
              <a:t>, not </a:t>
            </a:r>
            <a:r>
              <a:rPr lang="en-US" sz="2600" i="1" dirty="0">
                <a:solidFill>
                  <a:srgbClr val="FF0000"/>
                </a:solidFill>
                <a:latin typeface="Cambria" panose="02040503050406030204" pitchFamily="18" charset="0"/>
              </a:rPr>
              <a:t>like the covenant that I made with their fathers on the day when I took them by the hand to bring them out of the land of Egypt, my covenant that they broke, though I was their husband, declares the LORD</a:t>
            </a:r>
            <a:r>
              <a:rPr lang="en-US" sz="2600" i="1" dirty="0" smtClean="0">
                <a:solidFill>
                  <a:srgbClr val="FF0000"/>
                </a:solidFill>
                <a:latin typeface="Cambria" panose="02040503050406030204" pitchFamily="18" charset="0"/>
              </a:rPr>
              <a:t>. For </a:t>
            </a:r>
            <a:r>
              <a:rPr lang="en-US" sz="2600" i="1" dirty="0">
                <a:solidFill>
                  <a:srgbClr val="FF0000"/>
                </a:solidFill>
                <a:latin typeface="Cambria" panose="02040503050406030204" pitchFamily="18" charset="0"/>
              </a:rPr>
              <a:t>this is the covenant that I will make with the house of Israel after those days, declares the LORD: I will put my law within them, and I will write it on their hearts. And I will be their God, and they shall be my people</a:t>
            </a:r>
            <a:r>
              <a:rPr lang="en-US" sz="2600" i="1" dirty="0" smtClean="0">
                <a:solidFill>
                  <a:srgbClr val="FF0000"/>
                </a:solidFill>
                <a:latin typeface="Cambria" panose="02040503050406030204" pitchFamily="18" charset="0"/>
              </a:rPr>
              <a:t>. </a:t>
            </a:r>
            <a:r>
              <a:rPr lang="en-US" sz="2600" i="1" dirty="0" smtClean="0">
                <a:solidFill>
                  <a:schemeClr val="accent4">
                    <a:lumMod val="10000"/>
                  </a:schemeClr>
                </a:solidFill>
                <a:latin typeface="Cambria" panose="02040503050406030204" pitchFamily="18" charset="0"/>
              </a:rPr>
              <a:t>(Jeremiah 31:31-33)</a:t>
            </a:r>
            <a:endParaRPr lang="en-US" sz="2600" i="1" dirty="0">
              <a:solidFill>
                <a:schemeClr val="accent4">
                  <a:lumMod val="10000"/>
                </a:schemeClr>
              </a:solidFill>
              <a:latin typeface="Cambria" panose="02040503050406030204" pitchFamily="18" charset="0"/>
            </a:endParaRPr>
          </a:p>
          <a:p>
            <a:pPr marL="341313" indent="-341313" algn="l">
              <a:buFont typeface="Arial" pitchFamily="34" charset="0"/>
              <a:buChar char="•"/>
            </a:pPr>
            <a:endParaRPr lang="en-US" b="1" dirty="0">
              <a:solidFill>
                <a:schemeClr val="accent4">
                  <a:lumMod val="10000"/>
                </a:schemeClr>
              </a:solidFill>
              <a:effectLst>
                <a:outerShdw blurRad="63500" dist="50800" dir="2700000" algn="tl" rotWithShape="0">
                  <a:schemeClr val="tx1"/>
                </a:outerShdw>
              </a:effectLst>
            </a:endParaRP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92626720"/>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The Bible Explicitly Refers to the New Covenant in a Number of Passages</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fontScale="85000" lnSpcReduction="20000"/>
          </a:bodyPr>
          <a:lstStyle/>
          <a:p>
            <a:pPr marL="341313" indent="-341313" algn="l">
              <a:buFont typeface="Arial" pitchFamily="34" charset="0"/>
              <a:buChar char="•"/>
            </a:pPr>
            <a:r>
              <a:rPr lang="en-US" sz="3300" b="1" dirty="0">
                <a:solidFill>
                  <a:schemeClr val="accent4">
                    <a:lumMod val="10000"/>
                  </a:schemeClr>
                </a:solidFill>
                <a:effectLst>
                  <a:outerShdw blurRad="63500" dist="50800" dir="2700000" algn="tl" rotWithShape="0">
                    <a:schemeClr val="tx1"/>
                  </a:outerShdw>
                </a:effectLst>
              </a:rPr>
              <a:t>The </a:t>
            </a:r>
            <a:r>
              <a:rPr lang="en-US" sz="3300" b="1" dirty="0" smtClean="0">
                <a:solidFill>
                  <a:schemeClr val="accent4">
                    <a:lumMod val="10000"/>
                  </a:schemeClr>
                </a:solidFill>
                <a:effectLst>
                  <a:outerShdw blurRad="63500" dist="50800" dir="2700000" algn="tl" rotWithShape="0">
                    <a:schemeClr val="tx1"/>
                  </a:outerShdw>
                </a:effectLst>
              </a:rPr>
              <a:t>prophesy of the new covenant in </a:t>
            </a:r>
            <a:r>
              <a:rPr lang="en-US" sz="3300" b="1" dirty="0">
                <a:solidFill>
                  <a:schemeClr val="accent4">
                    <a:lumMod val="10000"/>
                  </a:schemeClr>
                </a:solidFill>
                <a:effectLst>
                  <a:outerShdw blurRad="63500" dist="50800" dir="2700000" algn="tl" rotWithShape="0">
                    <a:schemeClr val="tx1"/>
                  </a:outerShdw>
                </a:effectLst>
              </a:rPr>
              <a:t>Jeremiah </a:t>
            </a:r>
            <a:r>
              <a:rPr lang="en-US" sz="3300" b="1" dirty="0" smtClean="0">
                <a:solidFill>
                  <a:schemeClr val="accent4">
                    <a:lumMod val="10000"/>
                  </a:schemeClr>
                </a:solidFill>
                <a:effectLst>
                  <a:outerShdw blurRad="63500" dist="50800" dir="2700000" algn="tl" rotWithShape="0">
                    <a:schemeClr val="tx1"/>
                  </a:outerShdw>
                </a:effectLst>
              </a:rPr>
              <a:t>is </a:t>
            </a:r>
            <a:r>
              <a:rPr lang="en-US" sz="3300" b="1" i="1" dirty="0" smtClean="0">
                <a:solidFill>
                  <a:schemeClr val="accent4">
                    <a:lumMod val="10000"/>
                  </a:schemeClr>
                </a:solidFill>
                <a:effectLst>
                  <a:outerShdw blurRad="63500" dist="50800" dir="2700000" algn="tl" rotWithShape="0">
                    <a:schemeClr val="tx1"/>
                  </a:outerShdw>
                </a:effectLst>
              </a:rPr>
              <a:t>referenced</a:t>
            </a:r>
            <a:r>
              <a:rPr lang="en-US" sz="3300" b="1" dirty="0" smtClean="0">
                <a:solidFill>
                  <a:schemeClr val="accent4">
                    <a:lumMod val="10000"/>
                  </a:schemeClr>
                </a:solidFill>
                <a:effectLst>
                  <a:outerShdw blurRad="63500" dist="50800" dir="2700000" algn="tl" rotWithShape="0">
                    <a:schemeClr val="tx1"/>
                  </a:outerShdw>
                </a:effectLst>
              </a:rPr>
              <a:t> and </a:t>
            </a:r>
            <a:r>
              <a:rPr lang="en-US" sz="3300" b="1" i="1" dirty="0" smtClean="0">
                <a:solidFill>
                  <a:schemeClr val="accent4">
                    <a:lumMod val="10000"/>
                  </a:schemeClr>
                </a:solidFill>
                <a:effectLst>
                  <a:outerShdw blurRad="63500" dist="50800" dir="2700000" algn="tl" rotWithShape="0">
                    <a:schemeClr val="tx1"/>
                  </a:outerShdw>
                </a:effectLst>
              </a:rPr>
              <a:t>explained</a:t>
            </a:r>
            <a:r>
              <a:rPr lang="en-US" sz="3300" b="1" dirty="0" smtClean="0">
                <a:solidFill>
                  <a:schemeClr val="accent4">
                    <a:lumMod val="10000"/>
                  </a:schemeClr>
                </a:solidFill>
                <a:effectLst>
                  <a:outerShdw blurRad="63500" dist="50800" dir="2700000" algn="tl" rotWithShape="0">
                    <a:schemeClr val="tx1"/>
                  </a:outerShdw>
                </a:effectLst>
              </a:rPr>
              <a:t> by the writer of the book of Hebrews: </a:t>
            </a:r>
          </a:p>
          <a:p>
            <a:pPr marL="800100" lvl="1" indent="-457200">
              <a:buFont typeface="Arial" panose="020B0604020202020204" pitchFamily="34" charset="0"/>
              <a:buChar char="•"/>
            </a:pPr>
            <a:r>
              <a:rPr lang="en-US" sz="3100" i="1" dirty="0" smtClean="0">
                <a:solidFill>
                  <a:srgbClr val="FF0000"/>
                </a:solidFill>
                <a:latin typeface="Cambria" panose="02040503050406030204" pitchFamily="18" charset="0"/>
              </a:rPr>
              <a:t>Christ </a:t>
            </a:r>
            <a:r>
              <a:rPr lang="en-US" sz="3100" i="1" dirty="0">
                <a:solidFill>
                  <a:srgbClr val="FF0000"/>
                </a:solidFill>
                <a:latin typeface="Cambria" panose="02040503050406030204" pitchFamily="18" charset="0"/>
              </a:rPr>
              <a:t>has obtained a ministry that is as much more excellent than the old as the covenant he mediates is better, since it is enacted on better </a:t>
            </a:r>
            <a:r>
              <a:rPr lang="en-US" sz="3100" i="1" dirty="0" smtClean="0">
                <a:solidFill>
                  <a:srgbClr val="FF0000"/>
                </a:solidFill>
                <a:latin typeface="Cambria" panose="02040503050406030204" pitchFamily="18" charset="0"/>
              </a:rPr>
              <a:t>promises. </a:t>
            </a:r>
            <a:r>
              <a:rPr lang="en-US" sz="3100" i="1" dirty="0">
                <a:solidFill>
                  <a:srgbClr val="FF0000"/>
                </a:solidFill>
                <a:latin typeface="Cambria" panose="02040503050406030204" pitchFamily="18" charset="0"/>
              </a:rPr>
              <a:t>For if that first covenant had been faultless, there would have been no occasion to look for a second</a:t>
            </a:r>
            <a:r>
              <a:rPr lang="en-US" sz="3100" i="1" dirty="0" smtClean="0">
                <a:solidFill>
                  <a:srgbClr val="FF0000"/>
                </a:solidFill>
                <a:latin typeface="Cambria" panose="02040503050406030204" pitchFamily="18" charset="0"/>
              </a:rPr>
              <a:t>. For </a:t>
            </a:r>
            <a:r>
              <a:rPr lang="en-US" sz="3100" i="1" dirty="0">
                <a:solidFill>
                  <a:srgbClr val="FF0000"/>
                </a:solidFill>
                <a:latin typeface="Cambria" panose="02040503050406030204" pitchFamily="18" charset="0"/>
              </a:rPr>
              <a:t>he finds fault with them when he says: </a:t>
            </a:r>
            <a:r>
              <a:rPr lang="en-US" sz="3100" i="1" dirty="0" smtClean="0">
                <a:solidFill>
                  <a:srgbClr val="FF0000"/>
                </a:solidFill>
                <a:latin typeface="Cambria" panose="02040503050406030204" pitchFamily="18" charset="0"/>
              </a:rPr>
              <a:t>“Behold</a:t>
            </a:r>
            <a:r>
              <a:rPr lang="en-US" sz="3100" i="1" dirty="0">
                <a:solidFill>
                  <a:srgbClr val="FF0000"/>
                </a:solidFill>
                <a:latin typeface="Cambria" panose="02040503050406030204" pitchFamily="18" charset="0"/>
              </a:rPr>
              <a:t>, the days are coming, declares the Lord, when I will establish a </a:t>
            </a:r>
            <a:r>
              <a:rPr lang="en-US" sz="3100" b="1" i="1" dirty="0">
                <a:solidFill>
                  <a:srgbClr val="FF0000"/>
                </a:solidFill>
                <a:latin typeface="Cambria" panose="02040503050406030204" pitchFamily="18" charset="0"/>
              </a:rPr>
              <a:t>new covenant</a:t>
            </a:r>
            <a:r>
              <a:rPr lang="en-US" sz="3100" i="1" dirty="0">
                <a:solidFill>
                  <a:srgbClr val="FF0000"/>
                </a:solidFill>
                <a:latin typeface="Cambria" panose="02040503050406030204" pitchFamily="18" charset="0"/>
              </a:rPr>
              <a:t> with the house of Israel and with the house of </a:t>
            </a:r>
            <a:r>
              <a:rPr lang="en-US" sz="3100" i="1" dirty="0" smtClean="0">
                <a:solidFill>
                  <a:srgbClr val="FF0000"/>
                </a:solidFill>
                <a:latin typeface="Cambria" panose="02040503050406030204" pitchFamily="18" charset="0"/>
              </a:rPr>
              <a:t>Judah, </a:t>
            </a:r>
            <a:r>
              <a:rPr lang="en-US" sz="3100" i="1" dirty="0">
                <a:solidFill>
                  <a:srgbClr val="FF0000"/>
                </a:solidFill>
                <a:latin typeface="Cambria" panose="02040503050406030204" pitchFamily="18" charset="0"/>
              </a:rPr>
              <a:t>not like the covenant that I made with </a:t>
            </a:r>
            <a:r>
              <a:rPr lang="en-US" sz="3100" i="1" dirty="0" smtClean="0">
                <a:solidFill>
                  <a:srgbClr val="FF0000"/>
                </a:solidFill>
                <a:latin typeface="Cambria" panose="02040503050406030204" pitchFamily="18" charset="0"/>
              </a:rPr>
              <a:t>their fathers…” </a:t>
            </a:r>
            <a:r>
              <a:rPr lang="en-US" sz="3100" i="1" dirty="0">
                <a:solidFill>
                  <a:srgbClr val="FF0000"/>
                </a:solidFill>
                <a:latin typeface="Cambria" panose="02040503050406030204" pitchFamily="18" charset="0"/>
              </a:rPr>
              <a:t>In speaking of a </a:t>
            </a:r>
            <a:r>
              <a:rPr lang="en-US" sz="3100" b="1" i="1" dirty="0">
                <a:solidFill>
                  <a:srgbClr val="FF0000"/>
                </a:solidFill>
                <a:latin typeface="Cambria" panose="02040503050406030204" pitchFamily="18" charset="0"/>
              </a:rPr>
              <a:t>new covenant</a:t>
            </a:r>
            <a:r>
              <a:rPr lang="en-US" sz="3100" i="1" dirty="0">
                <a:solidFill>
                  <a:srgbClr val="FF0000"/>
                </a:solidFill>
                <a:latin typeface="Cambria" panose="02040503050406030204" pitchFamily="18" charset="0"/>
              </a:rPr>
              <a:t>, he makes the first one obsolete. And what is becoming obsolete and growing old is ready to vanish away</a:t>
            </a:r>
            <a:r>
              <a:rPr lang="en-US" sz="3100" i="1" dirty="0" smtClean="0">
                <a:solidFill>
                  <a:srgbClr val="FF0000"/>
                </a:solidFill>
                <a:latin typeface="Cambria" panose="02040503050406030204" pitchFamily="18" charset="0"/>
              </a:rPr>
              <a:t>. </a:t>
            </a:r>
            <a:r>
              <a:rPr lang="en-US" i="1" dirty="0" smtClean="0">
                <a:solidFill>
                  <a:schemeClr val="accent4">
                    <a:lumMod val="10000"/>
                  </a:schemeClr>
                </a:solidFill>
                <a:latin typeface="Cambria" panose="02040503050406030204" pitchFamily="18" charset="0"/>
              </a:rPr>
              <a:t>(Hebrews 8:6-13)</a:t>
            </a:r>
            <a:endParaRPr lang="en-US" b="1" dirty="0">
              <a:solidFill>
                <a:schemeClr val="accent4">
                  <a:lumMod val="10000"/>
                </a:schemeClr>
              </a:solidFill>
              <a:effectLst>
                <a:outerShdw blurRad="63500" dist="50800" dir="2700000" algn="tl" rotWithShape="0">
                  <a:schemeClr val="tx1"/>
                </a:outerShdw>
              </a:effectLst>
            </a:endParaRP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177568402"/>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The Bible Explicitly Refers to the New Covenant in a Number of Passages</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fontScale="85000" lnSpcReduction="20000"/>
          </a:bodyPr>
          <a:lstStyle/>
          <a:p>
            <a:pPr marL="341313" indent="-341313" algn="l">
              <a:buFont typeface="Arial" pitchFamily="34" charset="0"/>
              <a:buChar char="•"/>
            </a:pPr>
            <a:r>
              <a:rPr lang="en-US" sz="3300" b="1" dirty="0">
                <a:solidFill>
                  <a:schemeClr val="accent4">
                    <a:lumMod val="10000"/>
                  </a:schemeClr>
                </a:solidFill>
                <a:effectLst>
                  <a:outerShdw blurRad="63500" dist="50800" dir="2700000" algn="tl" rotWithShape="0">
                    <a:schemeClr val="tx1"/>
                  </a:outerShdw>
                </a:effectLst>
              </a:rPr>
              <a:t>The </a:t>
            </a:r>
            <a:r>
              <a:rPr lang="en-US" sz="3300" b="1" dirty="0" smtClean="0">
                <a:solidFill>
                  <a:schemeClr val="accent4">
                    <a:lumMod val="10000"/>
                  </a:schemeClr>
                </a:solidFill>
                <a:effectLst>
                  <a:outerShdw blurRad="63500" dist="50800" dir="2700000" algn="tl" rotWithShape="0">
                    <a:schemeClr val="tx1"/>
                  </a:outerShdw>
                </a:effectLst>
              </a:rPr>
              <a:t>writer of Hebrews continues discussing things related to this new covenant for the next four chapters where he then concludes with this </a:t>
            </a:r>
            <a:r>
              <a:rPr lang="en-US" sz="3300" b="1" i="1" dirty="0" smtClean="0">
                <a:solidFill>
                  <a:schemeClr val="accent4">
                    <a:lumMod val="10000"/>
                  </a:schemeClr>
                </a:solidFill>
                <a:effectLst>
                  <a:outerShdw blurRad="63500" dist="50800" dir="2700000" algn="tl" rotWithShape="0">
                    <a:schemeClr val="tx1"/>
                  </a:outerShdw>
                </a:effectLst>
              </a:rPr>
              <a:t>contrast</a:t>
            </a:r>
            <a:r>
              <a:rPr lang="en-US" sz="3300" b="1" dirty="0" smtClean="0">
                <a:solidFill>
                  <a:schemeClr val="accent4">
                    <a:lumMod val="10000"/>
                  </a:schemeClr>
                </a:solidFill>
                <a:effectLst>
                  <a:outerShdw blurRad="63500" dist="50800" dir="2700000" algn="tl" rotWithShape="0">
                    <a:schemeClr val="tx1"/>
                  </a:outerShdw>
                </a:effectLst>
              </a:rPr>
              <a:t> between </a:t>
            </a:r>
            <a:r>
              <a:rPr lang="en-US" sz="3300" b="1" dirty="0">
                <a:solidFill>
                  <a:schemeClr val="accent4">
                    <a:lumMod val="10000"/>
                  </a:schemeClr>
                </a:solidFill>
                <a:effectLst>
                  <a:outerShdw blurRad="63500" dist="50800" dir="2700000" algn="tl" rotWithShape="0">
                    <a:schemeClr val="tx1"/>
                  </a:outerShdw>
                </a:effectLst>
              </a:rPr>
              <a:t>the </a:t>
            </a:r>
            <a:r>
              <a:rPr lang="en-US" sz="3300" b="1" dirty="0" smtClean="0">
                <a:solidFill>
                  <a:schemeClr val="accent4">
                    <a:lumMod val="10000"/>
                  </a:schemeClr>
                </a:solidFill>
                <a:effectLst>
                  <a:outerShdw blurRad="63500" dist="50800" dir="2700000" algn="tl" rotWithShape="0">
                    <a:schemeClr val="tx1"/>
                  </a:outerShdw>
                </a:effectLst>
              </a:rPr>
              <a:t>old covenant given by Moses and the new covenant that we have in Christ: </a:t>
            </a:r>
          </a:p>
          <a:p>
            <a:pPr marL="800100" lvl="1" indent="-457200">
              <a:buFont typeface="Arial" panose="020B0604020202020204" pitchFamily="34" charset="0"/>
              <a:buChar char="•"/>
            </a:pPr>
            <a:r>
              <a:rPr lang="en-US" sz="3100" i="1" dirty="0" smtClean="0">
                <a:solidFill>
                  <a:srgbClr val="FF0000"/>
                </a:solidFill>
                <a:latin typeface="Cambria" panose="02040503050406030204" pitchFamily="18" charset="0"/>
              </a:rPr>
              <a:t>For </a:t>
            </a:r>
            <a:r>
              <a:rPr lang="en-US" sz="3100" i="1" dirty="0">
                <a:solidFill>
                  <a:srgbClr val="FF0000"/>
                </a:solidFill>
                <a:latin typeface="Cambria" panose="02040503050406030204" pitchFamily="18" charset="0"/>
              </a:rPr>
              <a:t>you have not come to what may be touched, a blazing fire and darkness and gloom and a </a:t>
            </a:r>
            <a:r>
              <a:rPr lang="en-US" sz="3100" i="1" dirty="0" smtClean="0">
                <a:solidFill>
                  <a:srgbClr val="FF0000"/>
                </a:solidFill>
                <a:latin typeface="Cambria" panose="02040503050406030204" pitchFamily="18" charset="0"/>
              </a:rPr>
              <a:t>tempest </a:t>
            </a:r>
            <a:r>
              <a:rPr lang="en-US" sz="3100" i="1" dirty="0">
                <a:solidFill>
                  <a:srgbClr val="FF0000"/>
                </a:solidFill>
                <a:latin typeface="Cambria" panose="02040503050406030204" pitchFamily="18" charset="0"/>
              </a:rPr>
              <a:t>and the sound of a trumpet and a voice whose words made the hearers beg that no further messages be spoken to </a:t>
            </a:r>
            <a:r>
              <a:rPr lang="en-US" sz="3100" i="1" dirty="0" smtClean="0">
                <a:solidFill>
                  <a:srgbClr val="FF0000"/>
                </a:solidFill>
                <a:latin typeface="Cambria" panose="02040503050406030204" pitchFamily="18" charset="0"/>
              </a:rPr>
              <a:t>them… Indeed</a:t>
            </a:r>
            <a:r>
              <a:rPr lang="en-US" sz="3100" i="1" dirty="0">
                <a:solidFill>
                  <a:srgbClr val="FF0000"/>
                </a:solidFill>
                <a:latin typeface="Cambria" panose="02040503050406030204" pitchFamily="18" charset="0"/>
              </a:rPr>
              <a:t>, so terrifying was the sight that Moses said, </a:t>
            </a:r>
            <a:r>
              <a:rPr lang="en-US" sz="3100" i="1" dirty="0" smtClean="0">
                <a:solidFill>
                  <a:srgbClr val="FF0000"/>
                </a:solidFill>
                <a:latin typeface="Cambria" panose="02040503050406030204" pitchFamily="18" charset="0"/>
              </a:rPr>
              <a:t>“I </a:t>
            </a:r>
            <a:r>
              <a:rPr lang="en-US" sz="3100" i="1" dirty="0">
                <a:solidFill>
                  <a:srgbClr val="FF0000"/>
                </a:solidFill>
                <a:latin typeface="Cambria" panose="02040503050406030204" pitchFamily="18" charset="0"/>
              </a:rPr>
              <a:t>tremble with fear</a:t>
            </a:r>
            <a:r>
              <a:rPr lang="en-US" sz="3100" i="1" dirty="0" smtClean="0">
                <a:solidFill>
                  <a:srgbClr val="FF0000"/>
                </a:solidFill>
                <a:latin typeface="Cambria" panose="02040503050406030204" pitchFamily="18" charset="0"/>
              </a:rPr>
              <a:t>.” But </a:t>
            </a:r>
            <a:r>
              <a:rPr lang="en-US" sz="3100" i="1" dirty="0">
                <a:solidFill>
                  <a:srgbClr val="FF0000"/>
                </a:solidFill>
                <a:latin typeface="Cambria" panose="02040503050406030204" pitchFamily="18" charset="0"/>
              </a:rPr>
              <a:t>you have come to Mount Zion and to the city of the living God, the heavenly Jerusalem, and to innumerable angels in festal </a:t>
            </a:r>
            <a:r>
              <a:rPr lang="en-US" sz="3100" i="1" dirty="0" smtClean="0">
                <a:solidFill>
                  <a:srgbClr val="FF0000"/>
                </a:solidFill>
                <a:latin typeface="Cambria" panose="02040503050406030204" pitchFamily="18" charset="0"/>
              </a:rPr>
              <a:t>gathering… and </a:t>
            </a:r>
            <a:r>
              <a:rPr lang="en-US" sz="3100" i="1" dirty="0">
                <a:solidFill>
                  <a:srgbClr val="FF0000"/>
                </a:solidFill>
                <a:latin typeface="Cambria" panose="02040503050406030204" pitchFamily="18" charset="0"/>
              </a:rPr>
              <a:t>to Jesus, the mediator of a </a:t>
            </a:r>
            <a:r>
              <a:rPr lang="en-US" sz="3100" b="1" i="1" dirty="0">
                <a:solidFill>
                  <a:srgbClr val="FF0000"/>
                </a:solidFill>
                <a:latin typeface="Cambria" panose="02040503050406030204" pitchFamily="18" charset="0"/>
              </a:rPr>
              <a:t>new </a:t>
            </a:r>
            <a:r>
              <a:rPr lang="en-US" sz="3100" b="1" i="1" dirty="0" smtClean="0">
                <a:solidFill>
                  <a:srgbClr val="FF0000"/>
                </a:solidFill>
                <a:latin typeface="Cambria" panose="02040503050406030204" pitchFamily="18" charset="0"/>
              </a:rPr>
              <a:t>covenant</a:t>
            </a:r>
            <a:r>
              <a:rPr lang="en-US" sz="3100" i="1" dirty="0" smtClean="0">
                <a:solidFill>
                  <a:srgbClr val="FF0000"/>
                </a:solidFill>
                <a:latin typeface="Cambria" panose="02040503050406030204" pitchFamily="18" charset="0"/>
              </a:rPr>
              <a:t>…  </a:t>
            </a:r>
            <a:r>
              <a:rPr lang="en-US" sz="3100" i="1" dirty="0" smtClean="0">
                <a:solidFill>
                  <a:schemeClr val="accent4">
                    <a:lumMod val="10000"/>
                  </a:schemeClr>
                </a:solidFill>
                <a:latin typeface="Cambria" panose="02040503050406030204" pitchFamily="18" charset="0"/>
              </a:rPr>
              <a:t>(</a:t>
            </a:r>
            <a:r>
              <a:rPr lang="en-US" sz="3100" i="1" dirty="0">
                <a:solidFill>
                  <a:schemeClr val="accent4">
                    <a:lumMod val="10000"/>
                  </a:schemeClr>
                </a:solidFill>
                <a:latin typeface="Cambria" panose="02040503050406030204" pitchFamily="18" charset="0"/>
              </a:rPr>
              <a:t>Hebrews </a:t>
            </a:r>
            <a:r>
              <a:rPr lang="en-US" sz="3100" i="1" dirty="0" smtClean="0">
                <a:solidFill>
                  <a:schemeClr val="accent4">
                    <a:lumMod val="10000"/>
                  </a:schemeClr>
                </a:solidFill>
                <a:latin typeface="Cambria" panose="02040503050406030204" pitchFamily="18" charset="0"/>
              </a:rPr>
              <a:t>12:18-24)</a:t>
            </a:r>
            <a:endParaRPr lang="en-US" sz="3100" b="1" dirty="0" smtClean="0">
              <a:solidFill>
                <a:schemeClr val="accent4">
                  <a:lumMod val="10000"/>
                </a:schemeClr>
              </a:solidFill>
              <a:effectLst>
                <a:outerShdw blurRad="63500" dist="50800" dir="2700000" algn="tl" rotWithShape="0">
                  <a:schemeClr val="tx1"/>
                </a:outerShdw>
              </a:effectLst>
            </a:endParaRP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292713400"/>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The Bible Explicitly Refers to the New Covenant in a Number of Passages</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a:bodyPr>
          <a:lstStyle/>
          <a:p>
            <a:pPr marL="341313" indent="-341313" algn="l">
              <a:buFont typeface="Arial" pitchFamily="34" charset="0"/>
              <a:buChar char="•"/>
            </a:pPr>
            <a:r>
              <a:rPr lang="en-US" b="1" dirty="0" smtClean="0">
                <a:solidFill>
                  <a:schemeClr val="accent4">
                    <a:lumMod val="10000"/>
                  </a:schemeClr>
                </a:solidFill>
                <a:effectLst>
                  <a:outerShdw blurRad="63500" dist="50800" dir="2700000" algn="tl" rotWithShape="0">
                    <a:schemeClr val="tx1"/>
                  </a:outerShdw>
                </a:effectLst>
              </a:rPr>
              <a:t>Jesus mentioned the New Covenant on the evening that he instituted the Lord’s Supper, referring to it as the “new covenant in my blood”: </a:t>
            </a:r>
          </a:p>
          <a:p>
            <a:pPr marL="800100" lvl="1" indent="-457200">
              <a:buFont typeface="Arial" panose="020B0604020202020204" pitchFamily="34" charset="0"/>
              <a:buChar char="•"/>
            </a:pPr>
            <a:r>
              <a:rPr lang="en-US" i="1" dirty="0">
                <a:solidFill>
                  <a:srgbClr val="FF0000"/>
                </a:solidFill>
                <a:latin typeface="Cambria" panose="02040503050406030204" pitchFamily="18" charset="0"/>
              </a:rPr>
              <a:t>And </a:t>
            </a:r>
            <a:r>
              <a:rPr lang="en-US" i="1" dirty="0" smtClean="0">
                <a:solidFill>
                  <a:srgbClr val="FF0000"/>
                </a:solidFill>
                <a:latin typeface="Cambria" panose="02040503050406030204" pitchFamily="18" charset="0"/>
              </a:rPr>
              <a:t>[Jesus] </a:t>
            </a:r>
            <a:r>
              <a:rPr lang="en-US" i="1" dirty="0">
                <a:solidFill>
                  <a:srgbClr val="FF0000"/>
                </a:solidFill>
                <a:latin typeface="Cambria" panose="02040503050406030204" pitchFamily="18" charset="0"/>
              </a:rPr>
              <a:t>took bread, and when he had given thanks, he broke it and gave it to them, saying, </a:t>
            </a:r>
            <a:r>
              <a:rPr lang="en-US" i="1" dirty="0" smtClean="0">
                <a:solidFill>
                  <a:srgbClr val="FF0000"/>
                </a:solidFill>
                <a:latin typeface="Cambria" panose="02040503050406030204" pitchFamily="18" charset="0"/>
              </a:rPr>
              <a:t>“This </a:t>
            </a:r>
            <a:r>
              <a:rPr lang="en-US" i="1" dirty="0">
                <a:solidFill>
                  <a:srgbClr val="FF0000"/>
                </a:solidFill>
                <a:latin typeface="Cambria" panose="02040503050406030204" pitchFamily="18" charset="0"/>
              </a:rPr>
              <a:t>is my body, which is given for you. Do this in remembrance of me</a:t>
            </a:r>
            <a:r>
              <a:rPr lang="en-US" i="1" dirty="0" smtClean="0">
                <a:solidFill>
                  <a:srgbClr val="FF0000"/>
                </a:solidFill>
                <a:latin typeface="Cambria" panose="02040503050406030204" pitchFamily="18" charset="0"/>
              </a:rPr>
              <a:t>.” And </a:t>
            </a:r>
            <a:r>
              <a:rPr lang="en-US" i="1" dirty="0">
                <a:solidFill>
                  <a:srgbClr val="FF0000"/>
                </a:solidFill>
                <a:latin typeface="Cambria" panose="02040503050406030204" pitchFamily="18" charset="0"/>
              </a:rPr>
              <a:t>likewise the cup after they had eaten, saying, </a:t>
            </a:r>
            <a:r>
              <a:rPr lang="en-US" i="1" dirty="0" smtClean="0">
                <a:solidFill>
                  <a:srgbClr val="FF0000"/>
                </a:solidFill>
                <a:latin typeface="Cambria" panose="02040503050406030204" pitchFamily="18" charset="0"/>
              </a:rPr>
              <a:t>“This </a:t>
            </a:r>
            <a:r>
              <a:rPr lang="en-US" i="1" dirty="0">
                <a:solidFill>
                  <a:srgbClr val="FF0000"/>
                </a:solidFill>
                <a:latin typeface="Cambria" panose="02040503050406030204" pitchFamily="18" charset="0"/>
              </a:rPr>
              <a:t>cup that is poured out for you is the </a:t>
            </a:r>
            <a:r>
              <a:rPr lang="en-US" b="1" i="1" dirty="0">
                <a:solidFill>
                  <a:srgbClr val="FF0000"/>
                </a:solidFill>
                <a:latin typeface="Cambria" panose="02040503050406030204" pitchFamily="18" charset="0"/>
              </a:rPr>
              <a:t>new covenant </a:t>
            </a:r>
            <a:r>
              <a:rPr lang="en-US" i="1" dirty="0">
                <a:solidFill>
                  <a:srgbClr val="FF0000"/>
                </a:solidFill>
                <a:latin typeface="Cambria" panose="02040503050406030204" pitchFamily="18" charset="0"/>
              </a:rPr>
              <a:t>in my blood</a:t>
            </a:r>
            <a:r>
              <a:rPr lang="en-US" i="1" dirty="0" smtClean="0">
                <a:solidFill>
                  <a:srgbClr val="FF0000"/>
                </a:solidFill>
                <a:latin typeface="Cambria" panose="02040503050406030204" pitchFamily="18" charset="0"/>
              </a:rPr>
              <a:t>.” </a:t>
            </a:r>
            <a:r>
              <a:rPr lang="en-US" i="1" dirty="0">
                <a:solidFill>
                  <a:schemeClr val="accent4">
                    <a:lumMod val="10000"/>
                  </a:schemeClr>
                </a:solidFill>
                <a:latin typeface="Cambria" panose="02040503050406030204" pitchFamily="18" charset="0"/>
              </a:rPr>
              <a:t>(Luke </a:t>
            </a:r>
            <a:r>
              <a:rPr lang="en-US" i="1" dirty="0" smtClean="0">
                <a:solidFill>
                  <a:schemeClr val="accent4">
                    <a:lumMod val="10000"/>
                  </a:schemeClr>
                </a:solidFill>
                <a:latin typeface="Cambria" panose="02040503050406030204" pitchFamily="18" charset="0"/>
              </a:rPr>
              <a:t>22:19-20 cf. 1 Corinthians 11:23-26)</a:t>
            </a:r>
            <a:endParaRPr lang="en-US" dirty="0"/>
          </a:p>
        </p:txBody>
      </p:sp>
    </p:spTree>
    <p:extLst>
      <p:ext uri="{BB962C8B-B14F-4D97-AF65-F5344CB8AC3E}">
        <p14:creationId xmlns:p14="http://schemas.microsoft.com/office/powerpoint/2010/main" val="4281944795"/>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The Bible Explicitly Refers to the New Covenant in a Number of Passages</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fontScale="85000" lnSpcReduction="10000"/>
          </a:bodyPr>
          <a:lstStyle/>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In his second letter to the Corinthians, the apostle Paul refers to himself and those ministering with him as “ministers of a new covenant” and then goes on to spend almost the entire chapter contrasting the new covenant with the Mosaic covenant: </a:t>
            </a:r>
          </a:p>
          <a:p>
            <a:pPr marL="800100" lvl="1" indent="-457200">
              <a:buFont typeface="Arial" panose="020B0604020202020204" pitchFamily="34" charset="0"/>
              <a:buChar char="•"/>
            </a:pPr>
            <a:r>
              <a:rPr lang="en-US" sz="3100" i="1" dirty="0" smtClean="0">
                <a:solidFill>
                  <a:srgbClr val="FF0000"/>
                </a:solidFill>
                <a:latin typeface="Cambria" panose="02040503050406030204" pitchFamily="18" charset="0"/>
              </a:rPr>
              <a:t>Our </a:t>
            </a:r>
            <a:r>
              <a:rPr lang="en-US" sz="3100" i="1" dirty="0">
                <a:solidFill>
                  <a:srgbClr val="FF0000"/>
                </a:solidFill>
                <a:latin typeface="Cambria" panose="02040503050406030204" pitchFamily="18" charset="0"/>
              </a:rPr>
              <a:t>sufficiency is from </a:t>
            </a:r>
            <a:r>
              <a:rPr lang="en-US" sz="3100" i="1" dirty="0" smtClean="0">
                <a:solidFill>
                  <a:srgbClr val="FF0000"/>
                </a:solidFill>
                <a:latin typeface="Cambria" panose="02040503050406030204" pitchFamily="18" charset="0"/>
              </a:rPr>
              <a:t>God, </a:t>
            </a:r>
            <a:r>
              <a:rPr lang="en-US" sz="3100" i="1" dirty="0">
                <a:solidFill>
                  <a:srgbClr val="FF0000"/>
                </a:solidFill>
                <a:latin typeface="Cambria" panose="02040503050406030204" pitchFamily="18" charset="0"/>
              </a:rPr>
              <a:t>who has made us sufficient to be ministers of a </a:t>
            </a:r>
            <a:r>
              <a:rPr lang="en-US" sz="3100" b="1" i="1" dirty="0">
                <a:solidFill>
                  <a:srgbClr val="FF0000"/>
                </a:solidFill>
                <a:latin typeface="Cambria" panose="02040503050406030204" pitchFamily="18" charset="0"/>
              </a:rPr>
              <a:t>new covenant</a:t>
            </a:r>
            <a:r>
              <a:rPr lang="en-US" sz="3100" i="1" dirty="0">
                <a:solidFill>
                  <a:srgbClr val="FF0000"/>
                </a:solidFill>
                <a:latin typeface="Cambria" panose="02040503050406030204" pitchFamily="18" charset="0"/>
              </a:rPr>
              <a:t>, not of the letter but of the Spirit. For the letter kills, but the Spirit gives </a:t>
            </a:r>
            <a:r>
              <a:rPr lang="en-US" sz="3100" i="1" dirty="0" smtClean="0">
                <a:solidFill>
                  <a:srgbClr val="FF0000"/>
                </a:solidFill>
                <a:latin typeface="Cambria" panose="02040503050406030204" pitchFamily="18" charset="0"/>
              </a:rPr>
              <a:t>life. </a:t>
            </a:r>
            <a:r>
              <a:rPr lang="en-US" sz="3100" i="1" dirty="0">
                <a:solidFill>
                  <a:srgbClr val="FF0000"/>
                </a:solidFill>
                <a:latin typeface="Cambria" panose="02040503050406030204" pitchFamily="18" charset="0"/>
              </a:rPr>
              <a:t>Now if the ministry of death, carved in letters on stone, came with such glory that the Israelites could not gaze at Moses' face because of its glory, which was being brought to an </a:t>
            </a:r>
            <a:r>
              <a:rPr lang="en-US" sz="3100" i="1" dirty="0" smtClean="0">
                <a:solidFill>
                  <a:srgbClr val="FF0000"/>
                </a:solidFill>
                <a:latin typeface="Cambria" panose="02040503050406030204" pitchFamily="18" charset="0"/>
              </a:rPr>
              <a:t>end, will </a:t>
            </a:r>
            <a:r>
              <a:rPr lang="en-US" sz="3100" i="1" dirty="0">
                <a:solidFill>
                  <a:srgbClr val="FF0000"/>
                </a:solidFill>
                <a:latin typeface="Cambria" panose="02040503050406030204" pitchFamily="18" charset="0"/>
              </a:rPr>
              <a:t>not the ministry of the Spirit have even more glory? </a:t>
            </a:r>
            <a:r>
              <a:rPr lang="en-US" sz="3100" i="1" dirty="0">
                <a:solidFill>
                  <a:schemeClr val="accent4">
                    <a:lumMod val="10000"/>
                  </a:schemeClr>
                </a:solidFill>
                <a:latin typeface="Cambria" panose="02040503050406030204" pitchFamily="18" charset="0"/>
              </a:rPr>
              <a:t>(</a:t>
            </a:r>
            <a:r>
              <a:rPr lang="en-US" sz="3100" i="1" dirty="0" smtClean="0">
                <a:solidFill>
                  <a:schemeClr val="accent4">
                    <a:lumMod val="10000"/>
                  </a:schemeClr>
                </a:solidFill>
                <a:latin typeface="Cambria" panose="02040503050406030204" pitchFamily="18" charset="0"/>
              </a:rPr>
              <a:t>2Corinthians 3:5-8)</a:t>
            </a:r>
            <a:endParaRPr lang="en-US" dirty="0"/>
          </a:p>
        </p:txBody>
      </p:sp>
    </p:spTree>
    <p:extLst>
      <p:ext uri="{BB962C8B-B14F-4D97-AF65-F5344CB8AC3E}">
        <p14:creationId xmlns:p14="http://schemas.microsoft.com/office/powerpoint/2010/main" val="4057110885"/>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NCT </a:t>
            </a:r>
            <a:r>
              <a:rPr lang="en-US" sz="3600" b="1" dirty="0" smtClean="0">
                <a:solidFill>
                  <a:srgbClr val="FF0000"/>
                </a:solidFill>
                <a:effectLst>
                  <a:outerShdw blurRad="63500" dist="50800" dir="2700000" algn="tl" rotWithShape="0">
                    <a:schemeClr val="tx1"/>
                  </a:outerShdw>
                </a:effectLst>
              </a:rPr>
              <a:t>Helps Us Rightly Understand and Apply </a:t>
            </a:r>
            <a:r>
              <a:rPr lang="en-US" sz="3600" b="1" dirty="0">
                <a:solidFill>
                  <a:srgbClr val="FF0000"/>
                </a:solidFill>
                <a:effectLst>
                  <a:outerShdw blurRad="63500" dist="50800" dir="2700000" algn="tl" rotWithShape="0">
                    <a:schemeClr val="tx1"/>
                  </a:outerShdw>
                </a:effectLst>
              </a:rPr>
              <a:t>the Word of God</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fontScale="92500" lnSpcReduction="20000"/>
          </a:bodyPr>
          <a:lstStyle/>
          <a:p>
            <a:pPr marL="341313" indent="-341313" algn="l">
              <a:buFont typeface="Arial" pitchFamily="34" charset="0"/>
              <a:buChar char="•"/>
            </a:pPr>
            <a:r>
              <a:rPr lang="en-US" sz="3300" b="1" i="1" dirty="0" smtClean="0">
                <a:solidFill>
                  <a:schemeClr val="accent4">
                    <a:lumMod val="10000"/>
                  </a:schemeClr>
                </a:solidFill>
                <a:effectLst>
                  <a:outerShdw blurRad="63500" dist="50800" dir="2700000" algn="tl" rotWithShape="0">
                    <a:schemeClr val="tx1"/>
                  </a:outerShdw>
                </a:effectLst>
              </a:rPr>
              <a:t>All</a:t>
            </a:r>
            <a:r>
              <a:rPr lang="en-US" sz="3300" b="1" dirty="0" smtClean="0">
                <a:solidFill>
                  <a:schemeClr val="accent4">
                    <a:lumMod val="10000"/>
                  </a:schemeClr>
                </a:solidFill>
                <a:effectLst>
                  <a:outerShdw blurRad="63500" dist="50800" dir="2700000" algn="tl" rotWithShape="0">
                    <a:schemeClr val="tx1"/>
                  </a:outerShdw>
                </a:effectLst>
              </a:rPr>
              <a:t> scripture is God breathed:</a:t>
            </a:r>
          </a:p>
          <a:p>
            <a:pPr marL="741363" lvl="2" indent="-341313">
              <a:buFont typeface="Arial" pitchFamily="34" charset="0"/>
              <a:buChar char="•"/>
            </a:pPr>
            <a:r>
              <a:rPr lang="en-US" sz="2700" i="1" dirty="0" smtClean="0">
                <a:solidFill>
                  <a:srgbClr val="FF0000"/>
                </a:solidFill>
                <a:latin typeface="Cambria" panose="02040503050406030204" pitchFamily="18" charset="0"/>
              </a:rPr>
              <a:t>All </a:t>
            </a:r>
            <a:r>
              <a:rPr lang="en-US" sz="2700" i="1" dirty="0">
                <a:solidFill>
                  <a:srgbClr val="FF0000"/>
                </a:solidFill>
                <a:latin typeface="Cambria" panose="02040503050406030204" pitchFamily="18" charset="0"/>
              </a:rPr>
              <a:t>Scripture is breathed out by God and profitable for teaching, for reproof, for correction, and for training in righteousness, that the man of God may be complete, equipped for every good work. </a:t>
            </a:r>
            <a:r>
              <a:rPr lang="en-US" sz="2700" i="1" dirty="0">
                <a:solidFill>
                  <a:schemeClr val="accent4">
                    <a:lumMod val="10000"/>
                  </a:schemeClr>
                </a:solidFill>
                <a:latin typeface="Cambria" panose="02040503050406030204" pitchFamily="18" charset="0"/>
              </a:rPr>
              <a:t>(2 Timothy 3:16-17)</a:t>
            </a:r>
            <a:endParaRPr lang="en-US" dirty="0"/>
          </a:p>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Many of the commands given in scripture are given as requirements for people of every era to obey:</a:t>
            </a:r>
          </a:p>
          <a:p>
            <a:pPr marL="747713" lvl="1" indent="-341313">
              <a:buFont typeface="Arial" pitchFamily="34" charset="0"/>
              <a:buChar char="•"/>
            </a:pPr>
            <a:r>
              <a:rPr lang="en-US" sz="2700" i="1" dirty="0" smtClean="0">
                <a:solidFill>
                  <a:srgbClr val="FF0000"/>
                </a:solidFill>
                <a:latin typeface="Cambria" panose="02040503050406030204" pitchFamily="18" charset="0"/>
              </a:rPr>
              <a:t>Owe </a:t>
            </a:r>
            <a:r>
              <a:rPr lang="en-US" sz="2700" i="1" dirty="0">
                <a:solidFill>
                  <a:srgbClr val="FF0000"/>
                </a:solidFill>
                <a:latin typeface="Cambria" panose="02040503050406030204" pitchFamily="18" charset="0"/>
              </a:rPr>
              <a:t>no one anything, except to love each other, for the one who loves another has fulfilled the </a:t>
            </a:r>
            <a:r>
              <a:rPr lang="en-US" sz="2700" i="1" dirty="0" smtClean="0">
                <a:solidFill>
                  <a:srgbClr val="FF0000"/>
                </a:solidFill>
                <a:latin typeface="Cambria" panose="02040503050406030204" pitchFamily="18" charset="0"/>
              </a:rPr>
              <a:t>law. </a:t>
            </a:r>
            <a:r>
              <a:rPr lang="en-US" sz="2700" i="1" dirty="0">
                <a:solidFill>
                  <a:srgbClr val="FF0000"/>
                </a:solidFill>
                <a:latin typeface="Cambria" panose="02040503050406030204" pitchFamily="18" charset="0"/>
              </a:rPr>
              <a:t>For the commandments, "You shall not commit adultery, You shall not murder, You shall not steal, You shall not covet," and any other commandment, are summed up in this word: "You shall love your neighbor as yourself."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Romans 13:8-9)</a:t>
            </a:r>
            <a:endParaRPr lang="en-US" sz="2700" i="1" dirty="0">
              <a:solidFill>
                <a:schemeClr val="accent4">
                  <a:lumMod val="10000"/>
                </a:schemeClr>
              </a:solidFill>
              <a:latin typeface="Cambria" panose="02040503050406030204" pitchFamily="18" charset="0"/>
            </a:endParaRPr>
          </a:p>
        </p:txBody>
      </p:sp>
    </p:spTree>
    <p:extLst>
      <p:ext uri="{BB962C8B-B14F-4D97-AF65-F5344CB8AC3E}">
        <p14:creationId xmlns:p14="http://schemas.microsoft.com/office/powerpoint/2010/main" val="4153149319"/>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0" y="0"/>
            <a:ext cx="9144000" cy="1143000"/>
          </a:xfrm>
        </p:spPr>
        <p:txBody>
          <a:bodyPr/>
          <a:lstStyle/>
          <a:p>
            <a:pPr eaLnBrk="1" hangingPunct="1">
              <a:defRPr/>
            </a:pPr>
            <a:r>
              <a:rPr lang="en-US" sz="3600" b="1" dirty="0">
                <a:solidFill>
                  <a:srgbClr val="FF0000"/>
                </a:solidFill>
                <a:effectLst>
                  <a:outerShdw blurRad="63500" dist="50800" dir="2700000" algn="tl" rotWithShape="0">
                    <a:schemeClr val="tx1"/>
                  </a:outerShdw>
                </a:effectLst>
              </a:rPr>
              <a:t>NCT </a:t>
            </a:r>
            <a:r>
              <a:rPr lang="en-US" sz="3600" b="1" dirty="0" smtClean="0">
                <a:solidFill>
                  <a:srgbClr val="FF0000"/>
                </a:solidFill>
                <a:effectLst>
                  <a:outerShdw blurRad="63500" dist="50800" dir="2700000" algn="tl" rotWithShape="0">
                    <a:schemeClr val="tx1"/>
                  </a:outerShdw>
                </a:effectLst>
              </a:rPr>
              <a:t>Helps Us Rightly Understand and Apply </a:t>
            </a:r>
            <a:r>
              <a:rPr lang="en-US" sz="3600" b="1" dirty="0">
                <a:solidFill>
                  <a:srgbClr val="FF0000"/>
                </a:solidFill>
                <a:effectLst>
                  <a:outerShdw blurRad="63500" dist="50800" dir="2700000" algn="tl" rotWithShape="0">
                    <a:schemeClr val="tx1"/>
                  </a:outerShdw>
                </a:effectLst>
              </a:rPr>
              <a:t>the Word of God</a:t>
            </a:r>
            <a:endParaRPr lang="en-US" sz="3600" b="1" dirty="0" smtClean="0">
              <a:solidFill>
                <a:srgbClr val="FF0000"/>
              </a:solidFill>
              <a:effectLst>
                <a:outerShdw blurRad="63500" dist="50800" dir="2700000" algn="tl" rotWithShape="0">
                  <a:schemeClr val="tx1"/>
                </a:outerShdw>
              </a:effectLst>
            </a:endParaRPr>
          </a:p>
        </p:txBody>
      </p:sp>
      <p:sp>
        <p:nvSpPr>
          <p:cNvPr id="3" name="Content Placeholder 2"/>
          <p:cNvSpPr>
            <a:spLocks noGrp="1"/>
          </p:cNvSpPr>
          <p:nvPr>
            <p:ph type="subTitle" idx="1"/>
          </p:nvPr>
        </p:nvSpPr>
        <p:spPr>
          <a:xfrm>
            <a:off x="457200" y="1143000"/>
            <a:ext cx="8305800" cy="5715000"/>
          </a:xfrm>
        </p:spPr>
        <p:txBody>
          <a:bodyPr>
            <a:normAutofit lnSpcReduction="10000"/>
          </a:bodyPr>
          <a:lstStyle/>
          <a:p>
            <a:pPr marL="341313" indent="-341313" algn="l">
              <a:buFont typeface="Arial" pitchFamily="34" charset="0"/>
              <a:buChar char="•"/>
            </a:pPr>
            <a:r>
              <a:rPr lang="en-US" sz="3300" b="1" dirty="0" smtClean="0">
                <a:solidFill>
                  <a:schemeClr val="accent4">
                    <a:lumMod val="10000"/>
                  </a:schemeClr>
                </a:solidFill>
                <a:effectLst>
                  <a:outerShdw blurRad="63500" dist="50800" dir="2700000" algn="tl" rotWithShape="0">
                    <a:schemeClr val="tx1"/>
                  </a:outerShdw>
                </a:effectLst>
              </a:rPr>
              <a:t>However, there are also many commands found in scripture that were given to God’s people in the past, but are </a:t>
            </a:r>
            <a:r>
              <a:rPr lang="en-US" sz="3300" b="1" i="1" dirty="0" smtClean="0">
                <a:solidFill>
                  <a:schemeClr val="accent4">
                    <a:lumMod val="10000"/>
                  </a:schemeClr>
                </a:solidFill>
                <a:effectLst>
                  <a:outerShdw blurRad="63500" dist="50800" dir="2700000" algn="tl" rotWithShape="0">
                    <a:schemeClr val="tx1"/>
                  </a:outerShdw>
                </a:effectLst>
              </a:rPr>
              <a:t>not</a:t>
            </a:r>
            <a:r>
              <a:rPr lang="en-US" sz="3300" b="1" dirty="0" smtClean="0">
                <a:solidFill>
                  <a:schemeClr val="accent4">
                    <a:lumMod val="10000"/>
                  </a:schemeClr>
                </a:solidFill>
                <a:effectLst>
                  <a:outerShdw blurRad="63500" dist="50800" dir="2700000" algn="tl" rotWithShape="0">
                    <a:schemeClr val="tx1"/>
                  </a:outerShdw>
                </a:effectLst>
              </a:rPr>
              <a:t> directly applicable to us today:</a:t>
            </a:r>
          </a:p>
          <a:p>
            <a:pPr marL="747713" lvl="1" indent="-341313">
              <a:buFont typeface="Arial" pitchFamily="34" charset="0"/>
              <a:buChar char="•"/>
            </a:pPr>
            <a:r>
              <a:rPr lang="en-US" sz="2700" b="1" i="1" dirty="0" smtClean="0">
                <a:solidFill>
                  <a:srgbClr val="FF0000"/>
                </a:solidFill>
                <a:latin typeface="Cambria" panose="02040503050406030204" pitchFamily="18" charset="0"/>
              </a:rPr>
              <a:t>These </a:t>
            </a:r>
            <a:r>
              <a:rPr lang="en-US" sz="2700" b="1" i="1" dirty="0">
                <a:solidFill>
                  <a:srgbClr val="FF0000"/>
                </a:solidFill>
                <a:latin typeface="Cambria" panose="02040503050406030204" pitchFamily="18" charset="0"/>
              </a:rPr>
              <a:t>are the animals you may eat</a:t>
            </a:r>
            <a:r>
              <a:rPr lang="en-US" sz="2700" i="1" dirty="0">
                <a:solidFill>
                  <a:srgbClr val="FF0000"/>
                </a:solidFill>
                <a:latin typeface="Cambria" panose="02040503050406030204" pitchFamily="18" charset="0"/>
              </a:rPr>
              <a:t>: the ox, the sheep, the </a:t>
            </a:r>
            <a:r>
              <a:rPr lang="en-US" sz="2700" i="1" dirty="0" smtClean="0">
                <a:solidFill>
                  <a:srgbClr val="FF0000"/>
                </a:solidFill>
                <a:latin typeface="Cambria" panose="02040503050406030204" pitchFamily="18" charset="0"/>
              </a:rPr>
              <a:t>goat, </a:t>
            </a:r>
            <a:r>
              <a:rPr lang="en-US" sz="2700" i="1" dirty="0">
                <a:solidFill>
                  <a:srgbClr val="FF0000"/>
                </a:solidFill>
                <a:latin typeface="Cambria" panose="02040503050406030204" pitchFamily="18" charset="0"/>
              </a:rPr>
              <a:t>the deer, the gazelle, the roebuck, the wild goat, the ibex, the antelope, and the mountain </a:t>
            </a:r>
            <a:r>
              <a:rPr lang="en-US" sz="2700" i="1" dirty="0" smtClean="0">
                <a:solidFill>
                  <a:srgbClr val="FF0000"/>
                </a:solidFill>
                <a:latin typeface="Cambria" panose="02040503050406030204" pitchFamily="18" charset="0"/>
              </a:rPr>
              <a:t>sheep… Yet… </a:t>
            </a:r>
            <a:r>
              <a:rPr lang="en-US" sz="2700" b="1" i="1" dirty="0" smtClean="0">
                <a:solidFill>
                  <a:srgbClr val="FF0000"/>
                </a:solidFill>
                <a:latin typeface="Cambria" panose="02040503050406030204" pitchFamily="18" charset="0"/>
              </a:rPr>
              <a:t>you </a:t>
            </a:r>
            <a:r>
              <a:rPr lang="en-US" sz="2700" b="1" i="1" dirty="0">
                <a:solidFill>
                  <a:srgbClr val="FF0000"/>
                </a:solidFill>
                <a:latin typeface="Cambria" panose="02040503050406030204" pitchFamily="18" charset="0"/>
              </a:rPr>
              <a:t>shall not eat these</a:t>
            </a:r>
            <a:r>
              <a:rPr lang="en-US" sz="2700" i="1" dirty="0">
                <a:solidFill>
                  <a:srgbClr val="FF0000"/>
                </a:solidFill>
                <a:latin typeface="Cambria" panose="02040503050406030204" pitchFamily="18" charset="0"/>
              </a:rPr>
              <a:t>: the camel, the hare, and the rock </a:t>
            </a:r>
            <a:r>
              <a:rPr lang="en-US" sz="2700" i="1" dirty="0" smtClean="0">
                <a:solidFill>
                  <a:srgbClr val="FF0000"/>
                </a:solidFill>
                <a:latin typeface="Cambria" panose="02040503050406030204" pitchFamily="18" charset="0"/>
              </a:rPr>
              <a:t>badger… and </a:t>
            </a:r>
            <a:r>
              <a:rPr lang="en-US" sz="2700" i="1" dirty="0">
                <a:solidFill>
                  <a:srgbClr val="FF0000"/>
                </a:solidFill>
                <a:latin typeface="Cambria" panose="02040503050406030204" pitchFamily="18" charset="0"/>
              </a:rPr>
              <a:t>the </a:t>
            </a:r>
            <a:r>
              <a:rPr lang="en-US" sz="2700" i="1" dirty="0" smtClean="0">
                <a:solidFill>
                  <a:srgbClr val="FF0000"/>
                </a:solidFill>
                <a:latin typeface="Cambria" panose="02040503050406030204" pitchFamily="18" charset="0"/>
              </a:rPr>
              <a:t>pig… is </a:t>
            </a:r>
            <a:r>
              <a:rPr lang="en-US" sz="2700" i="1" dirty="0">
                <a:solidFill>
                  <a:srgbClr val="FF0000"/>
                </a:solidFill>
                <a:latin typeface="Cambria" panose="02040503050406030204" pitchFamily="18" charset="0"/>
              </a:rPr>
              <a:t>unclean for you. Their flesh you shall not eat, and their carcasses you shall not touch</a:t>
            </a:r>
            <a:r>
              <a:rPr lang="en-US" sz="2700" i="1" dirty="0" smtClean="0">
                <a:solidFill>
                  <a:srgbClr val="FF0000"/>
                </a:solidFill>
                <a:latin typeface="Cambria" panose="02040503050406030204" pitchFamily="18" charset="0"/>
              </a:rPr>
              <a:t>. </a:t>
            </a:r>
            <a:r>
              <a:rPr lang="en-US" sz="2700" i="1" dirty="0">
                <a:solidFill>
                  <a:schemeClr val="accent4">
                    <a:lumMod val="10000"/>
                  </a:schemeClr>
                </a:solidFill>
                <a:latin typeface="Cambria" panose="02040503050406030204" pitchFamily="18" charset="0"/>
              </a:rPr>
              <a:t>(</a:t>
            </a:r>
            <a:r>
              <a:rPr lang="en-US" sz="2700" i="1" dirty="0" smtClean="0">
                <a:solidFill>
                  <a:schemeClr val="accent4">
                    <a:lumMod val="10000"/>
                  </a:schemeClr>
                </a:solidFill>
                <a:latin typeface="Cambria" panose="02040503050406030204" pitchFamily="18" charset="0"/>
              </a:rPr>
              <a:t>Deuteronomy 14:4-8)</a:t>
            </a:r>
            <a:endParaRPr lang="en-US" sz="3300" b="1" dirty="0">
              <a:solidFill>
                <a:schemeClr val="accent4">
                  <a:lumMod val="10000"/>
                </a:schemeClr>
              </a:solidFill>
              <a:effectLst>
                <a:outerShdw blurRad="63500" dist="50800" dir="2700000" algn="tl" rotWithShape="0">
                  <a:schemeClr val="tx1"/>
                </a:outerShdw>
              </a:effectLst>
              <a:ea typeface="+mn-ea"/>
              <a:cs typeface="+mn-cs"/>
            </a:endParaRPr>
          </a:p>
        </p:txBody>
      </p:sp>
    </p:spTree>
    <p:extLst>
      <p:ext uri="{BB962C8B-B14F-4D97-AF65-F5344CB8AC3E}">
        <p14:creationId xmlns:p14="http://schemas.microsoft.com/office/powerpoint/2010/main" val="1634537363"/>
      </p:ext>
    </p:extLst>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2.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3.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3.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4.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5.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6.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7.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8.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9.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docProps/app.xml><?xml version="1.0" encoding="utf-8"?>
<Properties xmlns="http://schemas.openxmlformats.org/officeDocument/2006/extended-properties" xmlns:vt="http://schemas.openxmlformats.org/officeDocument/2006/docPropsVTypes">
  <Template>Maple</Template>
  <TotalTime>22187</TotalTime>
  <Words>1465</Words>
  <Application>Microsoft Office PowerPoint</Application>
  <PresentationFormat>On-screen Show (4:3)</PresentationFormat>
  <Paragraphs>44</Paragraphs>
  <Slides>13</Slides>
  <Notes>0</Notes>
  <HiddenSlides>0</HiddenSlides>
  <MMClips>0</MMClips>
  <ScaleCrop>false</ScaleCrop>
  <HeadingPairs>
    <vt:vector size="4" baseType="variant">
      <vt:variant>
        <vt:lpstr>Theme</vt:lpstr>
      </vt:variant>
      <vt:variant>
        <vt:i4>8</vt:i4>
      </vt:variant>
      <vt:variant>
        <vt:lpstr>Slide Titles</vt:lpstr>
      </vt:variant>
      <vt:variant>
        <vt:i4>13</vt:i4>
      </vt:variant>
    </vt:vector>
  </HeadingPairs>
  <TitlesOfParts>
    <vt:vector size="21" baseType="lpstr">
      <vt:lpstr>Rainbow</vt:lpstr>
      <vt:lpstr>Stars</vt:lpstr>
      <vt:lpstr>Moses</vt:lpstr>
      <vt:lpstr>David</vt:lpstr>
      <vt:lpstr>Jesus</vt:lpstr>
      <vt:lpstr>oldnew</vt:lpstr>
      <vt:lpstr>waterfall</vt:lpstr>
      <vt:lpstr>sunset</vt:lpstr>
      <vt:lpstr>New Covenant Theology</vt:lpstr>
      <vt:lpstr>Why a Series on  New Covenant Theology (NCT)?</vt:lpstr>
      <vt:lpstr>The Bible Explicitly Refers to the New Covenant in a Number of Passages</vt:lpstr>
      <vt:lpstr>The Bible Explicitly Refers to the New Covenant in a Number of Passages</vt:lpstr>
      <vt:lpstr>The Bible Explicitly Refers to the New Covenant in a Number of Passages</vt:lpstr>
      <vt:lpstr>The Bible Explicitly Refers to the New Covenant in a Number of Passages</vt:lpstr>
      <vt:lpstr>The Bible Explicitly Refers to the New Covenant in a Number of Passages</vt:lpstr>
      <vt:lpstr>NCT Helps Us Rightly Understand and Apply the Word of God</vt:lpstr>
      <vt:lpstr>NCT Helps Us Rightly Understand and Apply the Word of God</vt:lpstr>
      <vt:lpstr>NCT Helps Us Rightly Understand and Apply the Word of God</vt:lpstr>
      <vt:lpstr>NCT Helps Us Rightly Understand and Apply the Word of God</vt:lpstr>
      <vt:lpstr>Questions</vt:lpstr>
      <vt:lpstr>Overview What We’re Going to Cover</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1041</cp:revision>
  <dcterms:created xsi:type="dcterms:W3CDTF">2002-05-29T23:51:15Z</dcterms:created>
  <dcterms:modified xsi:type="dcterms:W3CDTF">2017-05-29T03:20:35Z</dcterms:modified>
</cp:coreProperties>
</file>