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5" r:id="rId3"/>
    <p:sldMasterId id="2147483657" r:id="rId4"/>
    <p:sldMasterId id="2147483659" r:id="rId5"/>
    <p:sldMasterId id="2147483661" r:id="rId6"/>
    <p:sldMasterId id="2147483663" r:id="rId7"/>
    <p:sldMasterId id="2147483667" r:id="rId8"/>
    <p:sldMasterId id="2147483665" r:id="rId9"/>
    <p:sldMasterId id="2147484058" r:id="rId10"/>
    <p:sldMasterId id="2147484083" r:id="rId11"/>
  </p:sldMasterIdLst>
  <p:notesMasterIdLst>
    <p:notesMasterId r:id="rId29"/>
  </p:notesMasterIdLst>
  <p:sldIdLst>
    <p:sldId id="431" r:id="rId12"/>
    <p:sldId id="432" r:id="rId13"/>
    <p:sldId id="418" r:id="rId14"/>
    <p:sldId id="416" r:id="rId15"/>
    <p:sldId id="293" r:id="rId16"/>
    <p:sldId id="256" r:id="rId17"/>
    <p:sldId id="260" r:id="rId18"/>
    <p:sldId id="259" r:id="rId19"/>
    <p:sldId id="339" r:id="rId20"/>
    <p:sldId id="264" r:id="rId21"/>
    <p:sldId id="262" r:id="rId22"/>
    <p:sldId id="321" r:id="rId23"/>
    <p:sldId id="263" r:id="rId24"/>
    <p:sldId id="340" r:id="rId25"/>
    <p:sldId id="341" r:id="rId26"/>
    <p:sldId id="265" r:id="rId27"/>
    <p:sldId id="434" r:id="rId28"/>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163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B5036C3F-56A5-4F1C-A6A7-AB19350EFC28}" type="slidenum">
              <a:rPr lang="en-US" smtClean="0">
                <a:latin typeface="Arial" pitchFamily="34" charset="0"/>
              </a:rPr>
              <a:pPr/>
              <a:t>5</a:t>
            </a:fld>
            <a:endParaRPr lang="en-US" smtClean="0">
              <a:latin typeface="Arial" pitchFamily="34"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282E8DFE-5BDE-431E-AAD2-AD2AC95FC21B}" type="slidenum">
              <a:rPr lang="en-US" smtClean="0">
                <a:latin typeface="Arial" pitchFamily="34" charset="0"/>
              </a:rPr>
              <a:pPr/>
              <a:t>6</a:t>
            </a:fld>
            <a:endParaRPr lang="en-US" smtClean="0">
              <a:latin typeface="Arial" pitchFamily="34"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18570992-8162-4AF2-A4F6-E07D9829A167}" type="slidenum">
              <a:rPr lang="en-US" smtClean="0">
                <a:latin typeface="Arial" pitchFamily="34" charset="0"/>
              </a:rPr>
              <a:pPr/>
              <a:t>8</a:t>
            </a:fld>
            <a:endParaRPr lang="en-US" smtClean="0">
              <a:latin typeface="Arial" pitchFamily="34"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EA2D64C3-FB9B-444F-A96C-86A3390C3437}" type="slidenum">
              <a:rPr lang="en-US" smtClean="0">
                <a:latin typeface="Arial" pitchFamily="34" charset="0"/>
              </a:rPr>
              <a:pPr/>
              <a:t>9</a:t>
            </a:fld>
            <a:endParaRPr lang="en-US" smtClean="0">
              <a:latin typeface="Arial" pitchFamily="34"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354597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5306448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7301228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8926026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5485850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8902059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65317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52519601"/>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7831830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8130466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27066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image" Target="../media/image1.jpe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theme" Target="../theme/theme11.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8.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0.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4.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heme" Target="../theme/theme9.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slideLayout" Target="../slideLayouts/slideLayout100.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35616372"/>
      </p:ext>
    </p:extLst>
  </p:cSld>
  <p:clrMap bg1="dk2" tx1="lt1" bg2="dk1" tx2="lt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0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4.xml"/></Relationships>
</file>

<file path=ppt/slides/_rels/slide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01.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89.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842486963"/>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smtClean="0">
                <a:latin typeface="Calibri" pitchFamily="34" charset="0"/>
              </a:rPr>
              <a:t>Covenant</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A covenant was often accompanied by a </a:t>
            </a:r>
            <a:r>
              <a:rPr lang="en-US" b="1" i="1" dirty="0" smtClean="0">
                <a:solidFill>
                  <a:srgbClr val="FFCC00"/>
                </a:solidFill>
                <a:latin typeface="Calibri" pitchFamily="34" charset="0"/>
              </a:rPr>
              <a:t>sign</a:t>
            </a:r>
            <a:r>
              <a:rPr lang="en-US" dirty="0" smtClean="0">
                <a:latin typeface="Calibri" pitchFamily="34" charset="0"/>
              </a:rPr>
              <a:t> that served as a symbol and future reminder of the </a:t>
            </a:r>
            <a:r>
              <a:rPr lang="en-US" dirty="0" smtClean="0">
                <a:latin typeface="Calibri" pitchFamily="34" charset="0"/>
              </a:rPr>
              <a:t>covenant.</a:t>
            </a:r>
            <a:endParaRPr lang="en-US" dirty="0" smtClean="0">
              <a:latin typeface="Calibri" pitchFamily="34" charset="0"/>
            </a:endParaRPr>
          </a:p>
          <a:p>
            <a:pPr eaLnBrk="1" hangingPunct="1">
              <a:lnSpc>
                <a:spcPct val="90000"/>
              </a:lnSpc>
              <a:defRPr/>
            </a:pPr>
            <a:r>
              <a:rPr lang="en-US" dirty="0" smtClean="0">
                <a:latin typeface="Calibri" pitchFamily="34" charset="0"/>
              </a:rPr>
              <a:t>Two types of covenants:</a:t>
            </a:r>
          </a:p>
          <a:p>
            <a:pPr lvl="1" eaLnBrk="1" hangingPunct="1">
              <a:lnSpc>
                <a:spcPct val="90000"/>
              </a:lnSpc>
              <a:defRPr/>
            </a:pPr>
            <a:r>
              <a:rPr lang="en-US" dirty="0" smtClean="0">
                <a:latin typeface="Calibri" pitchFamily="34" charset="0"/>
              </a:rPr>
              <a:t>Conditional</a:t>
            </a:r>
          </a:p>
          <a:p>
            <a:pPr lvl="1" eaLnBrk="1" hangingPunct="1">
              <a:lnSpc>
                <a:spcPct val="90000"/>
              </a:lnSpc>
              <a:defRPr/>
            </a:pPr>
            <a:r>
              <a:rPr lang="en-US" dirty="0" smtClean="0">
                <a:latin typeface="Calibri" pitchFamily="34" charset="0"/>
              </a:rPr>
              <a:t>Unconditional</a:t>
            </a:r>
          </a:p>
          <a:p>
            <a:pPr lvl="1" eaLnBrk="1" hangingPunct="1">
              <a:lnSpc>
                <a:spcPct val="90000"/>
              </a:lnSpc>
              <a:defRPr/>
            </a:pPr>
            <a:r>
              <a:rPr lang="en-US" b="1" dirty="0" smtClean="0">
                <a:solidFill>
                  <a:srgbClr val="FFCC00"/>
                </a:solidFill>
                <a:latin typeface="Calibri" pitchFamily="34" charset="0"/>
              </a:rPr>
              <a:t>Note</a:t>
            </a:r>
            <a:r>
              <a:rPr lang="en-US" dirty="0" smtClean="0">
                <a:latin typeface="Calibri" pitchFamily="34" charset="0"/>
              </a:rPr>
              <a:t>: Sometimes a covenant can have both conditional and unconditional aspects to it.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 calcmode="lin" valueType="num">
                                      <p:cBhvr>
                                        <p:cTn id="7" dur="500" fill="hold"/>
                                        <p:tgtEl>
                                          <p:spTgt spid="2150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150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150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1507">
                                            <p:txEl>
                                              <p:pRg st="2" end="2"/>
                                            </p:txEl>
                                          </p:spTgt>
                                        </p:tgtEl>
                                        <p:attrNameLst>
                                          <p:attrName>style.visibility</p:attrName>
                                        </p:attrNameLst>
                                      </p:cBhvr>
                                      <p:to>
                                        <p:strVal val="visible"/>
                                      </p:to>
                                    </p:set>
                                    <p:anim calcmode="lin" valueType="num">
                                      <p:cBhvr>
                                        <p:cTn id="14" dur="500" fill="hold"/>
                                        <p:tgtEl>
                                          <p:spTgt spid="2150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150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150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21507">
                                            <p:txEl>
                                              <p:pRg st="3" end="3"/>
                                            </p:txEl>
                                          </p:spTgt>
                                        </p:tgtEl>
                                        <p:attrNameLst>
                                          <p:attrName>style.visibility</p:attrName>
                                        </p:attrNameLst>
                                      </p:cBhvr>
                                      <p:to>
                                        <p:strVal val="visible"/>
                                      </p:to>
                                    </p:set>
                                    <p:anim calcmode="lin" valueType="num">
                                      <p:cBhvr>
                                        <p:cTn id="21" dur="500" fill="hold"/>
                                        <p:tgtEl>
                                          <p:spTgt spid="2150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150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150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21507">
                                            <p:txEl>
                                              <p:pRg st="4" end="4"/>
                                            </p:txEl>
                                          </p:spTgt>
                                        </p:tgtEl>
                                        <p:attrNameLst>
                                          <p:attrName>style.visibility</p:attrName>
                                        </p:attrNameLst>
                                      </p:cBhvr>
                                      <p:to>
                                        <p:strVal val="visible"/>
                                      </p:to>
                                    </p:set>
                                    <p:anim calcmode="lin" valueType="num">
                                      <p:cBhvr>
                                        <p:cTn id="28" dur="500" fill="hold"/>
                                        <p:tgtEl>
                                          <p:spTgt spid="2150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150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Grp="1" noRot="1" noChangeArrowheads="1"/>
          </p:cNvSpPr>
          <p:nvPr>
            <p:ph type="title"/>
          </p:nvPr>
        </p:nvSpPr>
        <p:spPr/>
        <p:txBody>
          <a:bodyPr/>
          <a:lstStyle/>
          <a:p>
            <a:pPr eaLnBrk="1" hangingPunct="1">
              <a:defRPr/>
            </a:pPr>
            <a:r>
              <a:rPr lang="en-US" sz="4000" b="1" dirty="0" smtClean="0"/>
              <a:t>The Major Covenants in the Bible</a:t>
            </a:r>
          </a:p>
        </p:txBody>
      </p:sp>
      <p:sp>
        <p:nvSpPr>
          <p:cNvPr id="17414" name="Rectangle 6"/>
          <p:cNvSpPr>
            <a:spLocks noGrp="1" noRot="1" noChangeArrowheads="1"/>
          </p:cNvSpPr>
          <p:nvPr>
            <p:ph type="body" idx="1"/>
          </p:nvPr>
        </p:nvSpPr>
        <p:spPr/>
        <p:txBody>
          <a:bodyPr/>
          <a:lstStyle/>
          <a:p>
            <a:pPr eaLnBrk="1" hangingPunct="1">
              <a:defRPr/>
            </a:pPr>
            <a:r>
              <a:rPr lang="en-US" b="1" dirty="0" smtClean="0">
                <a:solidFill>
                  <a:srgbClr val="FFCC00"/>
                </a:solidFill>
              </a:rPr>
              <a:t>Noahic</a:t>
            </a:r>
            <a:r>
              <a:rPr lang="en-US" dirty="0" smtClean="0"/>
              <a:t> (Genesis 9:8-17)</a:t>
            </a:r>
          </a:p>
          <a:p>
            <a:pPr eaLnBrk="1" hangingPunct="1">
              <a:defRPr/>
            </a:pPr>
            <a:r>
              <a:rPr lang="en-US" b="1" dirty="0" smtClean="0">
                <a:solidFill>
                  <a:srgbClr val="FFCC00"/>
                </a:solidFill>
              </a:rPr>
              <a:t>Abrahamic</a:t>
            </a:r>
            <a:r>
              <a:rPr lang="en-US" dirty="0" smtClean="0"/>
              <a:t> (Genesis 12-17)</a:t>
            </a:r>
          </a:p>
          <a:p>
            <a:pPr eaLnBrk="1" hangingPunct="1">
              <a:defRPr/>
            </a:pPr>
            <a:r>
              <a:rPr lang="en-US" b="1" dirty="0" smtClean="0">
                <a:solidFill>
                  <a:srgbClr val="FFCC00"/>
                </a:solidFill>
              </a:rPr>
              <a:t>Mosaic</a:t>
            </a:r>
            <a:r>
              <a:rPr lang="en-US" b="1" dirty="0" smtClean="0"/>
              <a:t> </a:t>
            </a:r>
            <a:r>
              <a:rPr lang="en-US" dirty="0" smtClean="0"/>
              <a:t>(Exodus 19-24)</a:t>
            </a:r>
          </a:p>
          <a:p>
            <a:pPr lvl="1" eaLnBrk="1" hangingPunct="1">
              <a:defRPr/>
            </a:pPr>
            <a:r>
              <a:rPr lang="en-US" b="1" dirty="0" smtClean="0"/>
              <a:t>Often referred to in the New Testament as the “Old Covenant”</a:t>
            </a:r>
            <a:endParaRPr lang="en-US" dirty="0" smtClean="0"/>
          </a:p>
          <a:p>
            <a:pPr eaLnBrk="1" hangingPunct="1">
              <a:defRPr/>
            </a:pPr>
            <a:r>
              <a:rPr lang="en-US" b="1" dirty="0" smtClean="0">
                <a:solidFill>
                  <a:srgbClr val="FFCC00"/>
                </a:solidFill>
              </a:rPr>
              <a:t>Davidic</a:t>
            </a:r>
            <a:r>
              <a:rPr lang="en-US" dirty="0" smtClean="0"/>
              <a:t> (2Samuel 23:5, Psalm 89:3)</a:t>
            </a:r>
          </a:p>
          <a:p>
            <a:pPr eaLnBrk="1" hangingPunct="1">
              <a:defRPr/>
            </a:pPr>
            <a:r>
              <a:rPr lang="en-US" b="1" dirty="0" smtClean="0">
                <a:solidFill>
                  <a:srgbClr val="FFCC00"/>
                </a:solidFill>
              </a:rPr>
              <a:t>New</a:t>
            </a:r>
            <a:r>
              <a:rPr lang="en-US" dirty="0" smtClean="0"/>
              <a:t> (Jer.31:31-34 </a:t>
            </a:r>
            <a:r>
              <a:rPr lang="en-US" b="1" dirty="0" smtClean="0"/>
              <a:t>; </a:t>
            </a:r>
            <a:r>
              <a:rPr lang="en-US" dirty="0" smtClean="0"/>
              <a:t>Heb.7-13; 2Cor.3:6-18)</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 calcmode="lin" valueType="num">
                                      <p:cBhvr additive="base">
                                        <p:cTn id="7" dur="500" fill="hold"/>
                                        <p:tgtEl>
                                          <p:spTgt spid="1741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74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7414">
                                            <p:txEl>
                                              <p:pRg st="1" end="1"/>
                                            </p:txEl>
                                          </p:spTgt>
                                        </p:tgtEl>
                                        <p:attrNameLst>
                                          <p:attrName>style.visibility</p:attrName>
                                        </p:attrNameLst>
                                      </p:cBhvr>
                                      <p:to>
                                        <p:strVal val="visible"/>
                                      </p:to>
                                    </p:set>
                                    <p:anim calcmode="lin" valueType="num">
                                      <p:cBhvr additive="base">
                                        <p:cTn id="13" dur="500" fill="hold"/>
                                        <p:tgtEl>
                                          <p:spTgt spid="1741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74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414">
                                            <p:txEl>
                                              <p:pRg st="2" end="2"/>
                                            </p:txEl>
                                          </p:spTgt>
                                        </p:tgtEl>
                                        <p:attrNameLst>
                                          <p:attrName>style.visibility</p:attrName>
                                        </p:attrNameLst>
                                      </p:cBhvr>
                                      <p:to>
                                        <p:strVal val="visible"/>
                                      </p:to>
                                    </p:set>
                                    <p:anim calcmode="lin" valueType="num">
                                      <p:cBhvr additive="base">
                                        <p:cTn id="19" dur="500" fill="hold"/>
                                        <p:tgtEl>
                                          <p:spTgt spid="1741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74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7414">
                                            <p:txEl>
                                              <p:pRg st="3" end="3"/>
                                            </p:txEl>
                                          </p:spTgt>
                                        </p:tgtEl>
                                        <p:attrNameLst>
                                          <p:attrName>style.visibility</p:attrName>
                                        </p:attrNameLst>
                                      </p:cBhvr>
                                      <p:to>
                                        <p:strVal val="visible"/>
                                      </p:to>
                                    </p:set>
                                    <p:anim calcmode="lin" valueType="num">
                                      <p:cBhvr additive="base">
                                        <p:cTn id="25" dur="500" fill="hold"/>
                                        <p:tgtEl>
                                          <p:spTgt spid="1741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74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7414">
                                            <p:txEl>
                                              <p:pRg st="4" end="4"/>
                                            </p:txEl>
                                          </p:spTgt>
                                        </p:tgtEl>
                                        <p:attrNameLst>
                                          <p:attrName>style.visibility</p:attrName>
                                        </p:attrNameLst>
                                      </p:cBhvr>
                                      <p:to>
                                        <p:strVal val="visible"/>
                                      </p:to>
                                    </p:set>
                                    <p:anim calcmode="lin" valueType="num">
                                      <p:cBhvr additive="base">
                                        <p:cTn id="31" dur="500" fill="hold"/>
                                        <p:tgtEl>
                                          <p:spTgt spid="1741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741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7414">
                                            <p:txEl>
                                              <p:pRg st="5" end="5"/>
                                            </p:txEl>
                                          </p:spTgt>
                                        </p:tgtEl>
                                        <p:attrNameLst>
                                          <p:attrName>style.visibility</p:attrName>
                                        </p:attrNameLst>
                                      </p:cBhvr>
                                      <p:to>
                                        <p:strVal val="visible"/>
                                      </p:to>
                                    </p:set>
                                    <p:anim calcmode="lin" valueType="num">
                                      <p:cBhvr additive="base">
                                        <p:cTn id="37" dur="500" fill="hold"/>
                                        <p:tgtEl>
                                          <p:spTgt spid="1741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741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13668" name="Rectangle 4"/>
          <p:cNvSpPr>
            <a:spLocks noGrp="1" noChangeArrowheads="1"/>
          </p:cNvSpPr>
          <p:nvPr>
            <p:ph type="ctrTitle"/>
          </p:nvPr>
        </p:nvSpPr>
        <p:spPr/>
        <p:txBody>
          <a:bodyPr/>
          <a:lstStyle/>
          <a:p>
            <a:pPr eaLnBrk="1" hangingPunct="1">
              <a:defRPr/>
            </a:pPr>
            <a:r>
              <a:rPr lang="en-US" sz="7200" b="1" dirty="0" smtClean="0">
                <a:effectLst>
                  <a:outerShdw blurRad="38100" dist="38100" dir="2700000" algn="tl">
                    <a:srgbClr val="C0C0C0"/>
                  </a:outerShdw>
                </a:effectLst>
              </a:rPr>
              <a:t>Noahic Covenant</a:t>
            </a:r>
          </a:p>
        </p:txBody>
      </p:sp>
      <p:sp>
        <p:nvSpPr>
          <p:cNvPr id="113669" name="Rectangle 5"/>
          <p:cNvSpPr>
            <a:spLocks noGrp="1" noChangeArrowheads="1"/>
          </p:cNvSpPr>
          <p:nvPr>
            <p:ph type="subTitle" idx="1"/>
          </p:nvPr>
        </p:nvSpPr>
        <p:spPr/>
        <p:txBody>
          <a:bodyPr/>
          <a:lstStyle/>
          <a:p>
            <a:pPr eaLnBrk="1" hangingPunct="1">
              <a:defRPr/>
            </a:pPr>
            <a:r>
              <a:rPr lang="en-US" sz="4800" b="1" smtClean="0">
                <a:effectLst>
                  <a:outerShdw blurRad="38100" dist="38100" dir="2700000" algn="tl">
                    <a:srgbClr val="C0C0C0"/>
                  </a:outerShdw>
                </a:effectLst>
              </a:rPr>
              <a:t>Genesis 9:8-17</a:t>
            </a:r>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b="1" dirty="0" smtClean="0"/>
              <a:t>Noahic Covenant</a:t>
            </a:r>
            <a:br>
              <a:rPr lang="en-US" sz="4000" b="1" dirty="0" smtClean="0"/>
            </a:br>
            <a:r>
              <a:rPr lang="en-US" sz="2400" b="1" dirty="0" smtClean="0"/>
              <a:t>Genesis 9:8-17</a:t>
            </a:r>
          </a:p>
        </p:txBody>
      </p:sp>
      <p:sp>
        <p:nvSpPr>
          <p:cNvPr id="30723" name="Text Box 5"/>
          <p:cNvSpPr txBox="1">
            <a:spLocks noChangeArrowheads="1"/>
          </p:cNvSpPr>
          <p:nvPr/>
        </p:nvSpPr>
        <p:spPr bwMode="auto">
          <a:xfrm>
            <a:off x="365125" y="1447800"/>
            <a:ext cx="8474075" cy="4401205"/>
          </a:xfrm>
          <a:prstGeom prst="rect">
            <a:avLst/>
          </a:prstGeom>
          <a:noFill/>
          <a:ln w="9525">
            <a:noFill/>
            <a:miter lim="800000"/>
            <a:headEnd/>
            <a:tailEnd/>
          </a:ln>
        </p:spPr>
        <p:txBody>
          <a:bodyPr>
            <a:spAutoFit/>
          </a:bodyPr>
          <a:lstStyle/>
          <a:p>
            <a:r>
              <a:rPr lang="en-US" sz="2800" i="1" dirty="0" smtClean="0">
                <a:solidFill>
                  <a:srgbClr val="0000FF"/>
                </a:solidFill>
                <a:latin typeface="Cambria" pitchFamily="18" charset="0"/>
              </a:rPr>
              <a:t>Then God said to Noah and to his sons with him, </a:t>
            </a:r>
            <a:r>
              <a:rPr lang="en-US" sz="2800" i="1" baseline="30000" dirty="0" smtClean="0">
                <a:solidFill>
                  <a:srgbClr val="0000FF"/>
                </a:solidFill>
                <a:latin typeface="Cambria" pitchFamily="18" charset="0"/>
              </a:rPr>
              <a:t>9</a:t>
            </a:r>
            <a:r>
              <a:rPr lang="en-US" sz="2800" i="1" dirty="0" smtClean="0">
                <a:solidFill>
                  <a:srgbClr val="0000FF"/>
                </a:solidFill>
                <a:latin typeface="Cambria" pitchFamily="18" charset="0"/>
              </a:rPr>
              <a:t> “Behold, I establish my </a:t>
            </a:r>
            <a:r>
              <a:rPr lang="en-US" sz="2800" i="1" u="sng" dirty="0" smtClean="0">
                <a:solidFill>
                  <a:srgbClr val="0000FF"/>
                </a:solidFill>
                <a:latin typeface="Cambria" pitchFamily="18" charset="0"/>
              </a:rPr>
              <a:t>covenant</a:t>
            </a:r>
            <a:r>
              <a:rPr lang="en-US" sz="2800" i="1" dirty="0" smtClean="0">
                <a:solidFill>
                  <a:srgbClr val="0000FF"/>
                </a:solidFill>
                <a:latin typeface="Cambria" pitchFamily="18" charset="0"/>
              </a:rPr>
              <a:t> with </a:t>
            </a:r>
            <a:r>
              <a:rPr lang="en-US" sz="2800" i="1" u="sng" dirty="0" smtClean="0">
                <a:solidFill>
                  <a:srgbClr val="0000FF"/>
                </a:solidFill>
                <a:latin typeface="Cambria" pitchFamily="18" charset="0"/>
              </a:rPr>
              <a:t>you</a:t>
            </a:r>
            <a:r>
              <a:rPr lang="en-US" sz="2800" i="1" dirty="0" smtClean="0">
                <a:solidFill>
                  <a:srgbClr val="0000FF"/>
                </a:solidFill>
                <a:latin typeface="Cambria" pitchFamily="18" charset="0"/>
              </a:rPr>
              <a:t> and </a:t>
            </a:r>
            <a:r>
              <a:rPr lang="en-US" sz="2800" i="1" u="sng" dirty="0" smtClean="0">
                <a:solidFill>
                  <a:srgbClr val="0000FF"/>
                </a:solidFill>
                <a:latin typeface="Cambria" pitchFamily="18" charset="0"/>
              </a:rPr>
              <a:t>your offspring</a:t>
            </a:r>
            <a:r>
              <a:rPr lang="en-US" sz="2800" i="1" dirty="0" smtClean="0">
                <a:solidFill>
                  <a:srgbClr val="0000FF"/>
                </a:solidFill>
                <a:latin typeface="Cambria" pitchFamily="18" charset="0"/>
              </a:rPr>
              <a:t> after you, </a:t>
            </a:r>
            <a:r>
              <a:rPr lang="en-US" sz="2800" i="1" baseline="30000" dirty="0" smtClean="0">
                <a:solidFill>
                  <a:srgbClr val="0000FF"/>
                </a:solidFill>
                <a:latin typeface="Cambria" pitchFamily="18" charset="0"/>
              </a:rPr>
              <a:t>10</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and with every living creature that is with you</a:t>
            </a:r>
            <a:r>
              <a:rPr lang="en-US" sz="2800" i="1" dirty="0" smtClean="0">
                <a:solidFill>
                  <a:srgbClr val="0000FF"/>
                </a:solidFill>
                <a:latin typeface="Cambria" pitchFamily="18" charset="0"/>
              </a:rPr>
              <a:t>, the birds, the livestock, and every beast of the earth with you, as many as came out of the ark; it is for every beast of the earth. </a:t>
            </a:r>
            <a:r>
              <a:rPr lang="en-US" sz="2800" i="1" baseline="30000" dirty="0" smtClean="0">
                <a:solidFill>
                  <a:srgbClr val="0000FF"/>
                </a:solidFill>
                <a:latin typeface="Cambria" pitchFamily="18" charset="0"/>
              </a:rPr>
              <a:t>11</a:t>
            </a:r>
            <a:r>
              <a:rPr lang="en-US" sz="2800" i="1" dirty="0" smtClean="0">
                <a:solidFill>
                  <a:srgbClr val="0000FF"/>
                </a:solidFill>
                <a:latin typeface="Cambria" pitchFamily="18" charset="0"/>
              </a:rPr>
              <a:t> I establish my covenant with you, that never again shall all flesh be cut off by the waters of the flood, and never again shall there be a flood to destroy the earth.”</a:t>
            </a:r>
            <a:endParaRPr lang="en-US" sz="2800" i="1" dirty="0">
              <a:solidFill>
                <a:srgbClr val="0000FF"/>
              </a:solidFill>
              <a:latin typeface="Cambria" pitchFamily="18" charset="0"/>
            </a:endParaRPr>
          </a:p>
          <a:p>
            <a:endParaRPr lang="en-US" sz="2800" i="1" dirty="0">
              <a:solidFill>
                <a:srgbClr val="0000FF"/>
              </a:solidFill>
              <a:latin typeface="Times New Roman" pitchFamily="18" charset="0"/>
            </a:endParaRPr>
          </a:p>
        </p:txBody>
      </p:sp>
      <p:pic>
        <p:nvPicPr>
          <p:cNvPr id="30724" name="Picture 6" descr="Blue Bible"/>
          <p:cNvPicPr>
            <a:picLocks noGrp="1" noChangeAspect="1" noChangeArrowheads="1"/>
          </p:cNvPicPr>
          <p:nvPr>
            <p:ph idx="1"/>
          </p:nvPr>
        </p:nvPicPr>
        <p:blipFill>
          <a:blip r:embed="rId3" cstate="print">
            <a:clrChange>
              <a:clrFrom>
                <a:srgbClr val="010066"/>
              </a:clrFrom>
              <a:clrTo>
                <a:srgbClr val="010066">
                  <a:alpha val="0"/>
                </a:srgbClr>
              </a:clrTo>
            </a:clrChange>
          </a:blip>
          <a:srcRect/>
          <a:stretch>
            <a:fillRect/>
          </a:stretch>
        </p:blipFill>
        <p:spPr>
          <a:xfrm>
            <a:off x="7391400" y="228600"/>
            <a:ext cx="1219200" cy="901700"/>
          </a:xfrm>
        </p:spPr>
      </p:pic>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b="1" dirty="0" smtClean="0"/>
              <a:t>Noahic Covenant</a:t>
            </a:r>
            <a:br>
              <a:rPr lang="en-US" sz="4000" b="1" dirty="0" smtClean="0"/>
            </a:br>
            <a:r>
              <a:rPr lang="en-US" sz="2400" b="1" dirty="0" smtClean="0"/>
              <a:t>Genesis 9:8-17</a:t>
            </a:r>
          </a:p>
        </p:txBody>
      </p:sp>
      <p:sp>
        <p:nvSpPr>
          <p:cNvPr id="30723" name="Text Box 5"/>
          <p:cNvSpPr txBox="1">
            <a:spLocks noChangeArrowheads="1"/>
          </p:cNvSpPr>
          <p:nvPr/>
        </p:nvSpPr>
        <p:spPr bwMode="auto">
          <a:xfrm>
            <a:off x="365125" y="1447800"/>
            <a:ext cx="8474075" cy="3908762"/>
          </a:xfrm>
          <a:prstGeom prst="rect">
            <a:avLst/>
          </a:prstGeom>
          <a:noFill/>
          <a:ln w="9525">
            <a:noFill/>
            <a:miter lim="800000"/>
            <a:headEnd/>
            <a:tailEnd/>
          </a:ln>
        </p:spPr>
        <p:txBody>
          <a:bodyPr>
            <a:spAutoFit/>
          </a:bodyPr>
          <a:lstStyle/>
          <a:p>
            <a:r>
              <a:rPr lang="en-US" sz="2800" i="1" baseline="30000" dirty="0" smtClean="0">
                <a:solidFill>
                  <a:srgbClr val="0000FF"/>
                </a:solidFill>
                <a:latin typeface="Cambria" pitchFamily="18" charset="0"/>
              </a:rPr>
              <a:t>12</a:t>
            </a:r>
            <a:r>
              <a:rPr lang="en-US" sz="2800" i="1" dirty="0" smtClean="0">
                <a:solidFill>
                  <a:srgbClr val="0000FF"/>
                </a:solidFill>
                <a:latin typeface="Cambria" pitchFamily="18" charset="0"/>
              </a:rPr>
              <a:t> And God said, "This is the </a:t>
            </a:r>
            <a:r>
              <a:rPr lang="en-US" sz="2800" i="1" u="sng" dirty="0" smtClean="0">
                <a:solidFill>
                  <a:srgbClr val="0000FF"/>
                </a:solidFill>
                <a:latin typeface="Cambria" pitchFamily="18" charset="0"/>
              </a:rPr>
              <a:t>sign</a:t>
            </a:r>
            <a:r>
              <a:rPr lang="en-US" sz="2800" i="1" dirty="0" smtClean="0">
                <a:solidFill>
                  <a:srgbClr val="0000FF"/>
                </a:solidFill>
                <a:latin typeface="Cambria" pitchFamily="18" charset="0"/>
              </a:rPr>
              <a:t> of the covenant that I make between me and you and every living creature that is with you, for all future generations: </a:t>
            </a:r>
            <a:r>
              <a:rPr lang="en-US" sz="2800" i="1" baseline="30000" dirty="0" smtClean="0">
                <a:solidFill>
                  <a:srgbClr val="0000FF"/>
                </a:solidFill>
                <a:latin typeface="Cambria" pitchFamily="18" charset="0"/>
              </a:rPr>
              <a:t>13</a:t>
            </a:r>
            <a:r>
              <a:rPr lang="en-US" sz="2800" i="1" dirty="0" smtClean="0">
                <a:solidFill>
                  <a:srgbClr val="0000FF"/>
                </a:solidFill>
                <a:latin typeface="Cambria" pitchFamily="18" charset="0"/>
              </a:rPr>
              <a:t> I have set my </a:t>
            </a:r>
            <a:r>
              <a:rPr lang="en-US" sz="2800" i="1" u="sng" dirty="0" smtClean="0">
                <a:solidFill>
                  <a:srgbClr val="0000FF"/>
                </a:solidFill>
                <a:latin typeface="Cambria" pitchFamily="18" charset="0"/>
              </a:rPr>
              <a:t>bow</a:t>
            </a:r>
            <a:r>
              <a:rPr lang="en-US" sz="2800" i="1" dirty="0" smtClean="0">
                <a:solidFill>
                  <a:srgbClr val="0000FF"/>
                </a:solidFill>
                <a:latin typeface="Cambria" pitchFamily="18" charset="0"/>
              </a:rPr>
              <a:t> in the cloud, and it shall be a sign of the covenant between me and the earth. </a:t>
            </a:r>
            <a:r>
              <a:rPr lang="en-US" sz="2800" i="1" baseline="30000" dirty="0" smtClean="0">
                <a:solidFill>
                  <a:srgbClr val="0000FF"/>
                </a:solidFill>
                <a:latin typeface="Cambria" pitchFamily="18" charset="0"/>
              </a:rPr>
              <a:t>14</a:t>
            </a:r>
            <a:r>
              <a:rPr lang="en-US" sz="2800" i="1" dirty="0" smtClean="0">
                <a:solidFill>
                  <a:srgbClr val="0000FF"/>
                </a:solidFill>
                <a:latin typeface="Cambria" pitchFamily="18" charset="0"/>
              </a:rPr>
              <a:t> When I bring clouds over the earth and the bow is seen in the clouds, </a:t>
            </a:r>
            <a:r>
              <a:rPr lang="en-US" sz="2800" i="1" baseline="30000" dirty="0" smtClean="0">
                <a:solidFill>
                  <a:srgbClr val="0000FF"/>
                </a:solidFill>
                <a:latin typeface="Cambria" pitchFamily="18" charset="0"/>
              </a:rPr>
              <a:t>15</a:t>
            </a:r>
            <a:r>
              <a:rPr lang="en-US" sz="2800" i="1" dirty="0" smtClean="0">
                <a:solidFill>
                  <a:srgbClr val="0000FF"/>
                </a:solidFill>
                <a:latin typeface="Cambria" pitchFamily="18" charset="0"/>
              </a:rPr>
              <a:t> I will remember my covenant that is between me and you and every living creature of all flesh. </a:t>
            </a:r>
            <a:endParaRPr lang="en-US" sz="2800" i="1" dirty="0">
              <a:solidFill>
                <a:srgbClr val="0000FF"/>
              </a:solidFill>
              <a:latin typeface="Cambria" pitchFamily="18" charset="0"/>
            </a:endParaRPr>
          </a:p>
          <a:p>
            <a:endParaRPr lang="en-US" sz="2400" i="1" dirty="0">
              <a:solidFill>
                <a:srgbClr val="0000FF"/>
              </a:solidFill>
              <a:latin typeface="Times New Roman" pitchFamily="18" charset="0"/>
            </a:endParaRPr>
          </a:p>
        </p:txBody>
      </p:sp>
      <p:pic>
        <p:nvPicPr>
          <p:cNvPr id="30724" name="Picture 6" descr="Blue Bible"/>
          <p:cNvPicPr>
            <a:picLocks noGrp="1" noChangeAspect="1" noChangeArrowheads="1"/>
          </p:cNvPicPr>
          <p:nvPr>
            <p:ph idx="1"/>
          </p:nvPr>
        </p:nvPicPr>
        <p:blipFill>
          <a:blip r:embed="rId3" cstate="print">
            <a:clrChange>
              <a:clrFrom>
                <a:srgbClr val="010066"/>
              </a:clrFrom>
              <a:clrTo>
                <a:srgbClr val="010066">
                  <a:alpha val="0"/>
                </a:srgbClr>
              </a:clrTo>
            </a:clrChange>
          </a:blip>
          <a:srcRect/>
          <a:stretch>
            <a:fillRect/>
          </a:stretch>
        </p:blipFill>
        <p:spPr>
          <a:xfrm>
            <a:off x="7391400" y="228600"/>
            <a:ext cx="1219200" cy="901700"/>
          </a:xfrm>
        </p:spPr>
      </p:pic>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b="1" dirty="0" smtClean="0"/>
              <a:t>Noahic Covenant</a:t>
            </a:r>
            <a:br>
              <a:rPr lang="en-US" sz="4000" b="1" dirty="0" smtClean="0"/>
            </a:br>
            <a:r>
              <a:rPr lang="en-US" sz="2400" b="1" dirty="0" smtClean="0"/>
              <a:t>Genesis 9:8-17</a:t>
            </a:r>
          </a:p>
        </p:txBody>
      </p:sp>
      <p:sp>
        <p:nvSpPr>
          <p:cNvPr id="30723" name="Text Box 5"/>
          <p:cNvSpPr txBox="1">
            <a:spLocks noChangeArrowheads="1"/>
          </p:cNvSpPr>
          <p:nvPr/>
        </p:nvSpPr>
        <p:spPr bwMode="auto">
          <a:xfrm>
            <a:off x="365125" y="1447800"/>
            <a:ext cx="8474075" cy="3539430"/>
          </a:xfrm>
          <a:prstGeom prst="rect">
            <a:avLst/>
          </a:prstGeom>
          <a:noFill/>
          <a:ln w="9525">
            <a:noFill/>
            <a:miter lim="800000"/>
            <a:headEnd/>
            <a:tailEnd/>
          </a:ln>
        </p:spPr>
        <p:txBody>
          <a:bodyPr>
            <a:spAutoFit/>
          </a:bodyPr>
          <a:lstStyle/>
          <a:p>
            <a:r>
              <a:rPr lang="en-US" sz="2800" i="1" dirty="0" smtClean="0">
                <a:solidFill>
                  <a:srgbClr val="0000FF"/>
                </a:solidFill>
                <a:latin typeface="Cambria" pitchFamily="18" charset="0"/>
              </a:rPr>
              <a:t>“And the waters shall never again become a flood to destroy all flesh. </a:t>
            </a:r>
            <a:r>
              <a:rPr lang="en-US" sz="2800" i="1" baseline="30000" dirty="0" smtClean="0">
                <a:solidFill>
                  <a:srgbClr val="0000FF"/>
                </a:solidFill>
                <a:latin typeface="Cambria" pitchFamily="18" charset="0"/>
              </a:rPr>
              <a:t>16</a:t>
            </a:r>
            <a:r>
              <a:rPr lang="en-US" sz="2800" i="1" dirty="0" smtClean="0">
                <a:solidFill>
                  <a:srgbClr val="0000FF"/>
                </a:solidFill>
                <a:latin typeface="Cambria" pitchFamily="18" charset="0"/>
              </a:rPr>
              <a:t> When the bow is in the clouds, I will see it and remember the everlasting covenant between God and every living creature of all flesh that is on the earth.” </a:t>
            </a:r>
            <a:r>
              <a:rPr lang="en-US" sz="2800" i="1" baseline="30000" dirty="0" smtClean="0">
                <a:solidFill>
                  <a:srgbClr val="0000FF"/>
                </a:solidFill>
                <a:latin typeface="Cambria" pitchFamily="18" charset="0"/>
              </a:rPr>
              <a:t>17</a:t>
            </a:r>
            <a:r>
              <a:rPr lang="en-US" sz="2800" i="1" dirty="0" smtClean="0">
                <a:solidFill>
                  <a:srgbClr val="0000FF"/>
                </a:solidFill>
                <a:latin typeface="Cambria" pitchFamily="18" charset="0"/>
              </a:rPr>
              <a:t> God said to Noah, “This is the sign of the covenant that I have established between me and all flesh that is on the earth.”</a:t>
            </a:r>
            <a:endParaRPr lang="en-US" sz="2800" i="1" dirty="0">
              <a:solidFill>
                <a:srgbClr val="0000FF"/>
              </a:solidFill>
              <a:latin typeface="Cambria" pitchFamily="18" charset="0"/>
            </a:endParaRPr>
          </a:p>
          <a:p>
            <a:endParaRPr lang="en-US" sz="2800" i="1" dirty="0">
              <a:solidFill>
                <a:srgbClr val="0000FF"/>
              </a:solidFill>
              <a:latin typeface="Times New Roman" pitchFamily="18" charset="0"/>
            </a:endParaRPr>
          </a:p>
        </p:txBody>
      </p:sp>
      <p:pic>
        <p:nvPicPr>
          <p:cNvPr id="30724" name="Picture 6" descr="Blue Bible"/>
          <p:cNvPicPr>
            <a:picLocks noGrp="1" noChangeAspect="1" noChangeArrowheads="1"/>
          </p:cNvPicPr>
          <p:nvPr>
            <p:ph idx="1"/>
          </p:nvPr>
        </p:nvPicPr>
        <p:blipFill>
          <a:blip r:embed="rId3" cstate="print">
            <a:clrChange>
              <a:clrFrom>
                <a:srgbClr val="010066"/>
              </a:clrFrom>
              <a:clrTo>
                <a:srgbClr val="010066">
                  <a:alpha val="0"/>
                </a:srgbClr>
              </a:clrTo>
            </a:clrChange>
          </a:blip>
          <a:srcRect/>
          <a:stretch>
            <a:fillRect/>
          </a:stretch>
        </p:blipFill>
        <p:spPr>
          <a:xfrm>
            <a:off x="7391400" y="228600"/>
            <a:ext cx="1219200" cy="901700"/>
          </a:xfrm>
        </p:spPr>
      </p:pic>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0"/>
            <a:ext cx="8229600" cy="1417638"/>
          </a:xfrm>
        </p:spPr>
        <p:txBody>
          <a:bodyPr/>
          <a:lstStyle/>
          <a:p>
            <a:pPr eaLnBrk="1" hangingPunct="1"/>
            <a:r>
              <a:rPr lang="en-US" sz="4800" b="1" dirty="0" smtClean="0">
                <a:latin typeface="Calibri" pitchFamily="34" charset="0"/>
              </a:rPr>
              <a:t>Noahic Covenant</a:t>
            </a:r>
            <a:br>
              <a:rPr lang="en-US" sz="4800" b="1" dirty="0" smtClean="0">
                <a:latin typeface="Calibri" pitchFamily="34" charset="0"/>
              </a:rPr>
            </a:br>
            <a:r>
              <a:rPr lang="en-US" sz="3200" b="1" dirty="0" smtClean="0">
                <a:latin typeface="Calibri" pitchFamily="34" charset="0"/>
              </a:rPr>
              <a:t>Genesis 9:8-17</a:t>
            </a:r>
          </a:p>
        </p:txBody>
      </p:sp>
      <p:sp>
        <p:nvSpPr>
          <p:cNvPr id="26627" name="Rectangle 3"/>
          <p:cNvSpPr>
            <a:spLocks noGrp="1" noChangeArrowheads="1"/>
          </p:cNvSpPr>
          <p:nvPr>
            <p:ph type="body" idx="1"/>
          </p:nvPr>
        </p:nvSpPr>
        <p:spPr>
          <a:xfrm>
            <a:off x="457200" y="1600200"/>
            <a:ext cx="8229600" cy="5105400"/>
          </a:xfrm>
        </p:spPr>
        <p:txBody>
          <a:bodyPr/>
          <a:lstStyle/>
          <a:p>
            <a:pPr eaLnBrk="1" hangingPunct="1">
              <a:lnSpc>
                <a:spcPct val="90000"/>
              </a:lnSpc>
            </a:pPr>
            <a:r>
              <a:rPr lang="en-US" b="1" dirty="0" smtClean="0">
                <a:latin typeface="Calibri" pitchFamily="34" charset="0"/>
              </a:rPr>
              <a:t>Description:</a:t>
            </a:r>
            <a:r>
              <a:rPr lang="en-US" dirty="0" smtClean="0">
                <a:latin typeface="Calibri" pitchFamily="34" charset="0"/>
              </a:rPr>
              <a:t> A divine promise to never again destroy the entire earth and kill all living things with a flood.</a:t>
            </a:r>
          </a:p>
          <a:p>
            <a:pPr eaLnBrk="1" hangingPunct="1">
              <a:lnSpc>
                <a:spcPct val="90000"/>
              </a:lnSpc>
            </a:pPr>
            <a:r>
              <a:rPr lang="en-US" b="1" dirty="0" smtClean="0">
                <a:latin typeface="Calibri" pitchFamily="34" charset="0"/>
              </a:rPr>
              <a:t>Type:</a:t>
            </a:r>
          </a:p>
          <a:p>
            <a:pPr lvl="1" eaLnBrk="1" hangingPunct="1">
              <a:lnSpc>
                <a:spcPct val="90000"/>
              </a:lnSpc>
            </a:pPr>
            <a:r>
              <a:rPr lang="en-US" dirty="0" smtClean="0">
                <a:latin typeface="Calibri" pitchFamily="34" charset="0"/>
              </a:rPr>
              <a:t>Unconditional</a:t>
            </a:r>
          </a:p>
          <a:p>
            <a:pPr eaLnBrk="1" hangingPunct="1">
              <a:lnSpc>
                <a:spcPct val="90000"/>
              </a:lnSpc>
            </a:pPr>
            <a:r>
              <a:rPr lang="en-US" b="1" dirty="0" smtClean="0">
                <a:latin typeface="Calibri" pitchFamily="34" charset="0"/>
              </a:rPr>
              <a:t>Made with Whom?</a:t>
            </a:r>
          </a:p>
          <a:p>
            <a:pPr lvl="1" eaLnBrk="1" hangingPunct="1">
              <a:lnSpc>
                <a:spcPct val="90000"/>
              </a:lnSpc>
            </a:pPr>
            <a:r>
              <a:rPr lang="en-US" dirty="0" smtClean="0">
                <a:latin typeface="Calibri" pitchFamily="34" charset="0"/>
              </a:rPr>
              <a:t>Noah, his descendants, and every living thing on the earth</a:t>
            </a:r>
          </a:p>
          <a:p>
            <a:pPr eaLnBrk="1" hangingPunct="1">
              <a:lnSpc>
                <a:spcPct val="90000"/>
              </a:lnSpc>
            </a:pPr>
            <a:r>
              <a:rPr lang="en-US" b="1" dirty="0" smtClean="0">
                <a:latin typeface="Calibri" pitchFamily="34" charset="0"/>
              </a:rPr>
              <a:t>Sign:</a:t>
            </a:r>
          </a:p>
          <a:p>
            <a:pPr lvl="1" eaLnBrk="1" hangingPunct="1">
              <a:lnSpc>
                <a:spcPct val="90000"/>
              </a:lnSpc>
            </a:pPr>
            <a:r>
              <a:rPr lang="en-US" dirty="0" smtClean="0">
                <a:latin typeface="Calibri" pitchFamily="34" charset="0"/>
              </a:rPr>
              <a:t>Rainbow</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 calcmode="lin" valueType="num">
                                      <p:cBhvr>
                                        <p:cTn id="7" dur="5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662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662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6627">
                                            <p:txEl>
                                              <p:pRg st="2" end="2"/>
                                            </p:txEl>
                                          </p:spTgt>
                                        </p:tgtEl>
                                        <p:attrNameLst>
                                          <p:attrName>style.visibility</p:attrName>
                                        </p:attrNameLst>
                                      </p:cBhvr>
                                      <p:to>
                                        <p:strVal val="visible"/>
                                      </p:to>
                                    </p:set>
                                    <p:anim calcmode="lin" valueType="num">
                                      <p:cBhvr>
                                        <p:cTn id="14" dur="500" fill="hold"/>
                                        <p:tgtEl>
                                          <p:spTgt spid="2662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662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662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26627">
                                            <p:txEl>
                                              <p:pRg st="3" end="3"/>
                                            </p:txEl>
                                          </p:spTgt>
                                        </p:tgtEl>
                                        <p:attrNameLst>
                                          <p:attrName>style.visibility</p:attrName>
                                        </p:attrNameLst>
                                      </p:cBhvr>
                                      <p:to>
                                        <p:strVal val="visible"/>
                                      </p:to>
                                    </p:set>
                                    <p:anim calcmode="lin" valueType="num">
                                      <p:cBhvr>
                                        <p:cTn id="21" dur="500" fill="hold"/>
                                        <p:tgtEl>
                                          <p:spTgt spid="2662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662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662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26627">
                                            <p:txEl>
                                              <p:pRg st="4" end="4"/>
                                            </p:txEl>
                                          </p:spTgt>
                                        </p:tgtEl>
                                        <p:attrNameLst>
                                          <p:attrName>style.visibility</p:attrName>
                                        </p:attrNameLst>
                                      </p:cBhvr>
                                      <p:to>
                                        <p:strVal val="visible"/>
                                      </p:to>
                                    </p:set>
                                    <p:anim calcmode="lin" valueType="num">
                                      <p:cBhvr>
                                        <p:cTn id="28" dur="500" fill="hold"/>
                                        <p:tgtEl>
                                          <p:spTgt spid="2662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662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6627">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26627">
                                            <p:txEl>
                                              <p:pRg st="5" end="5"/>
                                            </p:txEl>
                                          </p:spTgt>
                                        </p:tgtEl>
                                        <p:attrNameLst>
                                          <p:attrName>style.visibility</p:attrName>
                                        </p:attrNameLst>
                                      </p:cBhvr>
                                      <p:to>
                                        <p:strVal val="visible"/>
                                      </p:to>
                                    </p:set>
                                    <p:anim calcmode="lin" valueType="num">
                                      <p:cBhvr>
                                        <p:cTn id="35" dur="500" fill="hold"/>
                                        <p:tgtEl>
                                          <p:spTgt spid="26627">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6627">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662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26627">
                                            <p:txEl>
                                              <p:pRg st="6" end="6"/>
                                            </p:txEl>
                                          </p:spTgt>
                                        </p:tgtEl>
                                        <p:attrNameLst>
                                          <p:attrName>style.visibility</p:attrName>
                                        </p:attrNameLst>
                                      </p:cBhvr>
                                      <p:to>
                                        <p:strVal val="visible"/>
                                      </p:to>
                                    </p:set>
                                    <p:anim calcmode="lin" valueType="num">
                                      <p:cBhvr>
                                        <p:cTn id="42" dur="500" fill="hold"/>
                                        <p:tgtEl>
                                          <p:spTgt spid="26627">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6627">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Before this class, were you familiar with the idea of a covenant and how covenants were established in ancient times?</a:t>
            </a:r>
          </a:p>
          <a:p>
            <a:pPr eaLnBrk="1" hangingPunct="1">
              <a:lnSpc>
                <a:spcPct val="90000"/>
              </a:lnSpc>
              <a:defRPr/>
            </a:pPr>
            <a:r>
              <a:rPr lang="en-US" dirty="0" smtClean="0">
                <a:latin typeface="Calibri" pitchFamily="34" charset="0"/>
              </a:rPr>
              <a:t>Are you surprised by the fact that the major covenants are so central to the Bible’s message and God’s dealings with man?</a:t>
            </a:r>
          </a:p>
          <a:p>
            <a:pPr eaLnBrk="1" hangingPunct="1">
              <a:lnSpc>
                <a:spcPct val="90000"/>
              </a:lnSpc>
              <a:defRPr/>
            </a:pPr>
            <a:r>
              <a:rPr lang="en-US" dirty="0" smtClean="0">
                <a:latin typeface="Calibri" pitchFamily="34" charset="0"/>
              </a:rPr>
              <a:t>Do you think it’s important to have an understanding of covenants (especially the major ones) in order </a:t>
            </a:r>
            <a:r>
              <a:rPr lang="en-US" dirty="0">
                <a:latin typeface="Calibri" pitchFamily="34" charset="0"/>
              </a:rPr>
              <a:t>to </a:t>
            </a:r>
            <a:r>
              <a:rPr lang="en-US" dirty="0" smtClean="0">
                <a:latin typeface="Calibri" pitchFamily="34" charset="0"/>
              </a:rPr>
              <a:t>rightly understand </a:t>
            </a:r>
            <a:r>
              <a:rPr lang="en-US" dirty="0">
                <a:latin typeface="Calibri" pitchFamily="34" charset="0"/>
              </a:rPr>
              <a:t>your Bible?</a:t>
            </a:r>
            <a:endParaRPr lang="en-US" dirty="0" smtClean="0">
              <a:latin typeface="Calibri" pitchFamily="34" charset="0"/>
            </a:endParaRPr>
          </a:p>
        </p:txBody>
      </p:sp>
    </p:spTree>
    <p:extLst>
      <p:ext uri="{BB962C8B-B14F-4D97-AF65-F5344CB8AC3E}">
        <p14:creationId xmlns:p14="http://schemas.microsoft.com/office/powerpoint/2010/main" val="1085731074"/>
      </p:ext>
    </p:extLst>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4000" b="1" dirty="0" smtClean="0">
                <a:solidFill>
                  <a:srgbClr val="FF0000"/>
                </a:solidFill>
                <a:effectLst>
                  <a:outerShdw blurRad="63500" dist="50800" dir="2700000" algn="tl" rotWithShape="0">
                    <a:schemeClr val="tx1"/>
                  </a:outerShdw>
                </a:effectLst>
              </a:rPr>
              <a:t>Brief Review</a:t>
            </a:r>
            <a:endParaRPr lang="en-US" sz="40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410200"/>
          </a:xfrm>
        </p:spPr>
        <p:txBody>
          <a:bodyPr/>
          <a:lstStyle/>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The Bible explicitly refers to the “New Covenant” in a number of passages and builds theology and application on it.</a:t>
            </a: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A proper understanding of the New Covenant will help us:</a:t>
            </a:r>
          </a:p>
          <a:p>
            <a:pPr marL="1084263" lvl="1" indent="-341313">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Do a better job of rightly understanding </a:t>
            </a:r>
            <a:r>
              <a:rPr lang="en-US" b="1" dirty="0" smtClean="0">
                <a:solidFill>
                  <a:schemeClr val="accent4">
                    <a:lumMod val="10000"/>
                  </a:schemeClr>
                </a:solidFill>
                <a:effectLst>
                  <a:outerShdw blurRad="63500" dist="50800" dir="2700000" algn="tl" rotWithShape="0">
                    <a:schemeClr val="tx1"/>
                  </a:outerShdw>
                </a:effectLst>
              </a:rPr>
              <a:t>and </a:t>
            </a:r>
            <a:r>
              <a:rPr lang="en-US" b="1" dirty="0" smtClean="0">
                <a:solidFill>
                  <a:schemeClr val="accent4">
                    <a:lumMod val="10000"/>
                  </a:schemeClr>
                </a:solidFill>
                <a:effectLst>
                  <a:outerShdw blurRad="63500" dist="50800" dir="2700000" algn="tl" rotWithShape="0">
                    <a:schemeClr val="tx1"/>
                  </a:outerShdw>
                </a:effectLst>
              </a:rPr>
              <a:t>applying </a:t>
            </a:r>
            <a:r>
              <a:rPr lang="en-US" b="1" dirty="0" smtClean="0">
                <a:solidFill>
                  <a:schemeClr val="accent4">
                    <a:lumMod val="10000"/>
                  </a:schemeClr>
                </a:solidFill>
                <a:effectLst>
                  <a:outerShdw blurRad="63500" dist="50800" dir="2700000" algn="tl" rotWithShape="0">
                    <a:schemeClr val="tx1"/>
                  </a:outerShdw>
                </a:effectLst>
              </a:rPr>
              <a:t>the Word of God.</a:t>
            </a:r>
          </a:p>
          <a:p>
            <a:pPr marL="1084263" lvl="1" indent="-341313">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Appreciate </a:t>
            </a:r>
            <a:r>
              <a:rPr lang="en-US" b="1" dirty="0" smtClean="0">
                <a:solidFill>
                  <a:schemeClr val="accent4">
                    <a:lumMod val="10000"/>
                  </a:schemeClr>
                </a:solidFill>
                <a:effectLst>
                  <a:outerShdw blurRad="63500" dist="50800" dir="2700000" algn="tl" rotWithShape="0">
                    <a:schemeClr val="tx1"/>
                  </a:outerShdw>
                </a:effectLst>
              </a:rPr>
              <a:t>and make sense of the unfolding </a:t>
            </a:r>
            <a:r>
              <a:rPr lang="en-US" b="1" dirty="0">
                <a:solidFill>
                  <a:schemeClr val="accent4">
                    <a:lumMod val="10000"/>
                  </a:schemeClr>
                </a:solidFill>
                <a:effectLst>
                  <a:outerShdw blurRad="63500" dist="50800" dir="2700000" algn="tl" rotWithShape="0">
                    <a:schemeClr val="tx1"/>
                  </a:outerShdw>
                </a:effectLst>
              </a:rPr>
              <a:t>of </a:t>
            </a:r>
            <a:r>
              <a:rPr lang="en-US" b="1" dirty="0" smtClean="0">
                <a:solidFill>
                  <a:schemeClr val="accent4">
                    <a:lumMod val="10000"/>
                  </a:schemeClr>
                </a:solidFill>
                <a:effectLst>
                  <a:outerShdw blurRad="63500" dist="50800" dir="2700000" algn="tl" rotWithShape="0">
                    <a:schemeClr val="tx1"/>
                  </a:outerShdw>
                </a:effectLst>
              </a:rPr>
              <a:t>God’s sovereign plan of redemption as it was progressively revealed in the scriptures. </a:t>
            </a:r>
            <a:endParaRPr lang="en-US" b="1" dirty="0" smtClean="0">
              <a:solidFill>
                <a:srgbClr val="FF0000"/>
              </a:solidFill>
              <a:effectLst>
                <a:outerShdw blurRad="63500" dist="50800" dir="2700000" algn="tl" rotWithShape="0">
                  <a:schemeClr val="tx1"/>
                </a:outerShdw>
              </a:effectLst>
            </a:endParaRPr>
          </a:p>
          <a:p>
            <a:endParaRPr lang="en-US" dirty="0"/>
          </a:p>
        </p:txBody>
      </p:sp>
    </p:spTree>
    <p:extLst>
      <p:ext uri="{BB962C8B-B14F-4D97-AF65-F5344CB8AC3E}">
        <p14:creationId xmlns:p14="http://schemas.microsoft.com/office/powerpoint/2010/main" val="509363620"/>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470025"/>
          </a:xfrm>
        </p:spPr>
        <p:txBody>
          <a:bodyPr/>
          <a:lstStyle/>
          <a:p>
            <a:pPr eaLnBrk="1" hangingPunct="1">
              <a:defRPr/>
            </a:pPr>
            <a:r>
              <a:rPr lang="en-US" sz="5400" b="1" dirty="0" smtClean="0">
                <a:solidFill>
                  <a:srgbClr val="FF0000"/>
                </a:solidFill>
                <a:effectLst>
                  <a:outerShdw blurRad="63500" dist="50800" dir="2700000" algn="tl" rotWithShape="0">
                    <a:schemeClr val="tx1"/>
                  </a:outerShdw>
                </a:effectLst>
              </a:rPr>
              <a:t>Overview</a:t>
            </a:r>
            <a:br>
              <a:rPr lang="en-US" sz="5400" b="1" dirty="0" smtClean="0">
                <a:solidFill>
                  <a:srgbClr val="FF0000"/>
                </a:solidFill>
                <a:effectLst>
                  <a:outerShdw blurRad="63500" dist="50800" dir="2700000" algn="tl" rotWithShape="0">
                    <a:schemeClr val="tx1"/>
                  </a:outerShdw>
                </a:effectLst>
              </a:rPr>
            </a:br>
            <a:r>
              <a:rPr lang="en-US" sz="3600" b="1" dirty="0" smtClean="0">
                <a:solidFill>
                  <a:srgbClr val="FF0000"/>
                </a:solidFill>
                <a:effectLst>
                  <a:outerShdw blurRad="63500" dist="50800" dir="2700000" algn="tl" rotWithShape="0">
                    <a:schemeClr val="tx1"/>
                  </a:outerShdw>
                </a:effectLst>
              </a:rPr>
              <a:t>What We’re Going to Cover</a:t>
            </a:r>
            <a:endParaRPr lang="en-US" sz="54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905000"/>
            <a:ext cx="8305800" cy="4648200"/>
          </a:xfrm>
        </p:spPr>
        <p:txBody>
          <a:bodyPr/>
          <a:lstStyle/>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The Major Covenants in the Bible</a:t>
            </a:r>
            <a:endParaRPr lang="en-US" b="1" dirty="0" smtClean="0">
              <a:solidFill>
                <a:srgbClr val="FF0000"/>
              </a:solidFill>
              <a:effectLst>
                <a:outerShdw blurRad="63500" dist="50800" dir="2700000" algn="tl" rotWithShape="0">
                  <a:schemeClr val="tx1"/>
                </a:outerShdw>
              </a:effectLst>
            </a:endParaRP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How the New Testament Compares and Contrasts the Major Covenants</a:t>
            </a:r>
            <a:endParaRPr lang="en-US" b="1" dirty="0" smtClean="0">
              <a:solidFill>
                <a:srgbClr val="FF0000"/>
              </a:solidFill>
              <a:effectLst>
                <a:outerShdw blurRad="63500" dist="50800" dir="2700000" algn="tl" rotWithShape="0">
                  <a:schemeClr val="tx1"/>
                </a:outerShdw>
              </a:effectLst>
            </a:endParaRP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Questions Raised by New Covenant Theology</a:t>
            </a:r>
            <a:endParaRPr lang="en-US" b="1" dirty="0" smtClean="0">
              <a:solidFill>
                <a:srgbClr val="FF0000"/>
              </a:solidFill>
              <a:effectLst>
                <a:outerShdw blurRad="63500" dist="50800" dir="2700000" algn="tl" rotWithShape="0">
                  <a:schemeClr val="tx1"/>
                </a:outerShdw>
              </a:effectLst>
            </a:endParaRPr>
          </a:p>
          <a:p>
            <a:endParaRPr lang="en-US" dirty="0"/>
          </a:p>
        </p:txBody>
      </p:sp>
    </p:spTree>
    <p:extLst>
      <p:ext uri="{BB962C8B-B14F-4D97-AF65-F5344CB8AC3E}">
        <p14:creationId xmlns:p14="http://schemas.microsoft.com/office/powerpoint/2010/main" val="3368645381"/>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457200" y="2667000"/>
            <a:ext cx="8229600" cy="1143000"/>
          </a:xfrm>
        </p:spPr>
        <p:txBody>
          <a:bodyPr/>
          <a:lstStyle/>
          <a:p>
            <a:pPr eaLnBrk="1" hangingPunct="1">
              <a:defRPr/>
            </a:pPr>
            <a:r>
              <a:rPr lang="en-US" sz="6000" smtClean="0"/>
              <a:t>Covenants in the Bible</a:t>
            </a:r>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p:txBody>
          <a:bodyPr/>
          <a:lstStyle/>
          <a:p>
            <a:pPr eaLnBrk="1" hangingPunct="1">
              <a:defRPr/>
            </a:pPr>
            <a:r>
              <a:rPr lang="en-US" sz="5400" b="1" dirty="0" smtClean="0"/>
              <a:t>Covenant</a:t>
            </a:r>
            <a:endParaRPr lang="en-US" sz="6600" b="1" dirty="0" smtClean="0"/>
          </a:p>
        </p:txBody>
      </p:sp>
      <p:sp>
        <p:nvSpPr>
          <p:cNvPr id="63491" name="Rectangle 3"/>
          <p:cNvSpPr>
            <a:spLocks noGrp="1" noRot="1" noChangeArrowheads="1"/>
          </p:cNvSpPr>
          <p:nvPr>
            <p:ph type="body" idx="1"/>
          </p:nvPr>
        </p:nvSpPr>
        <p:spPr>
          <a:xfrm>
            <a:off x="457200" y="1600200"/>
            <a:ext cx="8229600" cy="4876800"/>
          </a:xfrm>
        </p:spPr>
        <p:txBody>
          <a:bodyPr/>
          <a:lstStyle/>
          <a:p>
            <a:pPr eaLnBrk="1" hangingPunct="1">
              <a:buFont typeface="Wingdings" pitchFamily="2" charset="2"/>
              <a:buNone/>
              <a:defRPr/>
            </a:pPr>
            <a:r>
              <a:rPr lang="en-US" sz="4000" b="1" dirty="0" smtClean="0">
                <a:latin typeface="Calibri" pitchFamily="34" charset="0"/>
              </a:rPr>
              <a:t>Dictionary Definition:</a:t>
            </a:r>
            <a:r>
              <a:rPr lang="en-US" sz="3600" dirty="0" smtClean="0">
                <a:latin typeface="Calibri" pitchFamily="34" charset="0"/>
              </a:rPr>
              <a:t> </a:t>
            </a:r>
          </a:p>
          <a:p>
            <a:pPr eaLnBrk="1" hangingPunct="1">
              <a:defRPr/>
            </a:pPr>
            <a:r>
              <a:rPr lang="en-US" b="1" dirty="0" smtClean="0">
                <a:solidFill>
                  <a:srgbClr val="FFCC00"/>
                </a:solidFill>
                <a:latin typeface="Calibri" pitchFamily="34" charset="0"/>
              </a:rPr>
              <a:t>World Book Dictionary</a:t>
            </a:r>
            <a:r>
              <a:rPr lang="en-US" dirty="0" smtClean="0">
                <a:latin typeface="Calibri" pitchFamily="34" charset="0"/>
              </a:rPr>
              <a:t> </a:t>
            </a:r>
            <a:r>
              <a:rPr lang="en-US" dirty="0" smtClean="0">
                <a:latin typeface="Cambria" pitchFamily="18" charset="0"/>
              </a:rPr>
              <a:t>-</a:t>
            </a:r>
            <a:r>
              <a:rPr lang="en-US" i="1" dirty="0" smtClean="0">
                <a:latin typeface="Cambria" pitchFamily="18" charset="0"/>
              </a:rPr>
              <a:t> A solemn agreement between two or more persons or groups to do or not do a certain thing</a:t>
            </a:r>
            <a:r>
              <a:rPr lang="en-US" dirty="0" smtClean="0">
                <a:latin typeface="Cambria" pitchFamily="18" charset="0"/>
              </a:rPr>
              <a:t> </a:t>
            </a:r>
          </a:p>
          <a:p>
            <a:pPr eaLnBrk="1" hangingPunct="1">
              <a:defRPr/>
            </a:pPr>
            <a:endParaRPr lang="en-US" dirty="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p:cTn id="7" dur="500" fill="hold"/>
                                        <p:tgtEl>
                                          <p:spTgt spid="6349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349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349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3491">
                                            <p:txEl>
                                              <p:pRg st="1" end="1"/>
                                            </p:txEl>
                                          </p:spTgt>
                                        </p:tgtEl>
                                        <p:attrNameLst>
                                          <p:attrName>style.visibility</p:attrName>
                                        </p:attrNameLst>
                                      </p:cBhvr>
                                      <p:to>
                                        <p:strVal val="visible"/>
                                      </p:to>
                                    </p:set>
                                    <p:anim calcmode="lin" valueType="num">
                                      <p:cBhvr>
                                        <p:cTn id="14" dur="500" fill="hold"/>
                                        <p:tgtEl>
                                          <p:spTgt spid="6349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6349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63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Rot="1" noChangeArrowheads="1"/>
          </p:cNvSpPr>
          <p:nvPr>
            <p:ph type="title"/>
          </p:nvPr>
        </p:nvSpPr>
        <p:spPr>
          <a:xfrm>
            <a:off x="304800" y="0"/>
            <a:ext cx="8510588" cy="838200"/>
          </a:xfrm>
        </p:spPr>
        <p:txBody>
          <a:bodyPr/>
          <a:lstStyle/>
          <a:p>
            <a:pPr eaLnBrk="1" hangingPunct="1">
              <a:defRPr/>
            </a:pPr>
            <a:r>
              <a:rPr lang="en-US" sz="5400" b="1" dirty="0" smtClean="0">
                <a:latin typeface="Calibri" pitchFamily="34" charset="0"/>
              </a:rPr>
              <a:t>Covenant</a:t>
            </a:r>
            <a:endParaRPr lang="en-US" sz="6600" b="1" dirty="0" smtClean="0">
              <a:latin typeface="Calibri" pitchFamily="34" charset="0"/>
            </a:endParaRPr>
          </a:p>
        </p:txBody>
      </p:sp>
      <p:sp>
        <p:nvSpPr>
          <p:cNvPr id="2053" name="Rectangle 5"/>
          <p:cNvSpPr>
            <a:spLocks noGrp="1" noRot="1" noChangeArrowheads="1"/>
          </p:cNvSpPr>
          <p:nvPr>
            <p:ph type="body" idx="1"/>
          </p:nvPr>
        </p:nvSpPr>
        <p:spPr>
          <a:xfrm>
            <a:off x="457200" y="838200"/>
            <a:ext cx="8229600" cy="6019800"/>
          </a:xfrm>
        </p:spPr>
        <p:txBody>
          <a:bodyPr>
            <a:normAutofit/>
          </a:bodyPr>
          <a:lstStyle/>
          <a:p>
            <a:pPr eaLnBrk="1" hangingPunct="1">
              <a:lnSpc>
                <a:spcPct val="80000"/>
              </a:lnSpc>
              <a:defRPr/>
            </a:pPr>
            <a:r>
              <a:rPr lang="en-US" b="1" dirty="0" smtClean="0">
                <a:latin typeface="Calibri" pitchFamily="34" charset="0"/>
              </a:rPr>
              <a:t>Definition of a Covenant between God and Man:</a:t>
            </a:r>
            <a:r>
              <a:rPr lang="en-US" dirty="0" smtClean="0">
                <a:latin typeface="Calibri" pitchFamily="34" charset="0"/>
              </a:rPr>
              <a:t> </a:t>
            </a:r>
          </a:p>
          <a:p>
            <a:pPr lvl="1" eaLnBrk="1" hangingPunct="1">
              <a:lnSpc>
                <a:spcPct val="80000"/>
              </a:lnSpc>
              <a:defRPr/>
            </a:pPr>
            <a:r>
              <a:rPr lang="en-US" b="1" i="1" dirty="0" smtClean="0">
                <a:solidFill>
                  <a:srgbClr val="FFCC00"/>
                </a:solidFill>
                <a:latin typeface="Cambria" pitchFamily="18" charset="0"/>
              </a:rPr>
              <a:t>A covenant is an unchangeable, divinely imposed legal agreement between God and man that stipulates the conditions of their relationship</a:t>
            </a:r>
            <a:r>
              <a:rPr lang="en-US" b="1" i="1" dirty="0" smtClean="0">
                <a:latin typeface="Cambria" pitchFamily="18" charset="0"/>
              </a:rPr>
              <a:t>.</a:t>
            </a:r>
            <a:r>
              <a:rPr lang="en-US" i="1" dirty="0" smtClean="0">
                <a:latin typeface="Cambria" pitchFamily="18" charset="0"/>
              </a:rPr>
              <a:t> </a:t>
            </a:r>
            <a:r>
              <a:rPr lang="en-US" dirty="0" smtClean="0">
                <a:latin typeface="Cambria" pitchFamily="18" charset="0"/>
              </a:rPr>
              <a:t>(Grudem, </a:t>
            </a:r>
            <a:r>
              <a:rPr lang="en-US" i="1" dirty="0" smtClean="0">
                <a:latin typeface="Cambria" pitchFamily="18" charset="0"/>
              </a:rPr>
              <a:t>Systematic Theology</a:t>
            </a:r>
            <a:r>
              <a:rPr lang="en-US" dirty="0" smtClean="0">
                <a:latin typeface="Cambria" pitchFamily="18" charset="0"/>
              </a:rPr>
              <a:t> p.515)</a:t>
            </a:r>
          </a:p>
          <a:p>
            <a:pPr lvl="1" eaLnBrk="1" hangingPunct="1">
              <a:lnSpc>
                <a:spcPct val="80000"/>
              </a:lnSpc>
              <a:defRPr/>
            </a:pPr>
            <a:r>
              <a:rPr lang="en-US" b="1" i="1" dirty="0" smtClean="0">
                <a:solidFill>
                  <a:srgbClr val="FFCC00"/>
                </a:solidFill>
                <a:latin typeface="Cambria" pitchFamily="18" charset="0"/>
              </a:rPr>
              <a:t>A covenant given by God is imposed on men. It is entirely from God. Men have no part in any negotiation over it, but it contains stipulations about their conduct and it may also include penalties for disobedience</a:t>
            </a:r>
            <a:r>
              <a:rPr lang="en-US" b="1" dirty="0" smtClean="0">
                <a:latin typeface="Cambria" pitchFamily="18" charset="0"/>
              </a:rPr>
              <a:t>. </a:t>
            </a:r>
            <a:r>
              <a:rPr lang="en-US" dirty="0" smtClean="0">
                <a:latin typeface="Cambria" pitchFamily="18" charset="0"/>
              </a:rPr>
              <a:t>(</a:t>
            </a:r>
            <a:r>
              <a:rPr lang="en-US" dirty="0" err="1" smtClean="0">
                <a:latin typeface="Cambria" pitchFamily="18" charset="0"/>
              </a:rPr>
              <a:t>Zaspel</a:t>
            </a:r>
            <a:r>
              <a:rPr lang="en-US" dirty="0" smtClean="0">
                <a:latin typeface="Cambria" pitchFamily="18" charset="0"/>
              </a:rPr>
              <a:t> and Wells, </a:t>
            </a:r>
            <a:r>
              <a:rPr lang="en-US" i="1" dirty="0" smtClean="0">
                <a:latin typeface="Cambria" pitchFamily="18" charset="0"/>
              </a:rPr>
              <a:t>New Covenant Theology</a:t>
            </a:r>
            <a:r>
              <a:rPr lang="en-US" dirty="0" smtClean="0">
                <a:latin typeface="Cambria" pitchFamily="18" charset="0"/>
              </a:rPr>
              <a:t>, p.5)</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053">
                                            <p:txEl>
                                              <p:pRg st="1" end="1"/>
                                            </p:txEl>
                                          </p:spTgt>
                                        </p:tgtEl>
                                        <p:attrNameLst>
                                          <p:attrName>style.visibility</p:attrName>
                                        </p:attrNameLst>
                                      </p:cBhvr>
                                      <p:to>
                                        <p:strVal val="visible"/>
                                      </p:to>
                                    </p:set>
                                    <p:anim calcmode="lin" valueType="num">
                                      <p:cBhvr>
                                        <p:cTn id="7" dur="500" fill="hold"/>
                                        <p:tgtEl>
                                          <p:spTgt spid="205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05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05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2053">
                                            <p:txEl>
                                              <p:pRg st="2" end="2"/>
                                            </p:txEl>
                                          </p:spTgt>
                                        </p:tgtEl>
                                        <p:attrNameLst>
                                          <p:attrName>style.visibility</p:attrName>
                                        </p:attrNameLst>
                                      </p:cBhvr>
                                      <p:to>
                                        <p:strVal val="visible"/>
                                      </p:to>
                                    </p:set>
                                    <p:anim calcmode="lin" valueType="num">
                                      <p:cBhvr>
                                        <p:cTn id="14" dur="500" fill="hold"/>
                                        <p:tgtEl>
                                          <p:spTgt spid="205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05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0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en-US" sz="5400" b="1" dirty="0" smtClean="0">
                <a:latin typeface="Calibri" pitchFamily="34" charset="0"/>
              </a:rPr>
              <a:t>Covenant</a:t>
            </a:r>
            <a:endParaRPr lang="en-US" sz="3600" b="1" dirty="0" smtClean="0">
              <a:latin typeface="Calibri" pitchFamily="34" charset="0"/>
            </a:endParaRPr>
          </a:p>
        </p:txBody>
      </p:sp>
      <p:sp>
        <p:nvSpPr>
          <p:cNvPr id="15363" name="Rectangle 3"/>
          <p:cNvSpPr>
            <a:spLocks noGrp="1" noRot="1" noChangeArrowheads="1"/>
          </p:cNvSpPr>
          <p:nvPr>
            <p:ph type="body" idx="1"/>
          </p:nvPr>
        </p:nvSpPr>
        <p:spPr/>
        <p:txBody>
          <a:bodyPr/>
          <a:lstStyle/>
          <a:p>
            <a:pPr eaLnBrk="1" hangingPunct="1">
              <a:defRPr/>
            </a:pPr>
            <a:r>
              <a:rPr lang="en-US" dirty="0" smtClean="0">
                <a:latin typeface="Calibri" pitchFamily="34" charset="0"/>
              </a:rPr>
              <a:t>A covenant is made between God and a specific person or group of people.</a:t>
            </a:r>
          </a:p>
          <a:p>
            <a:pPr eaLnBrk="1" hangingPunct="1">
              <a:defRPr/>
            </a:pPr>
            <a:r>
              <a:rPr lang="en-US" dirty="0" smtClean="0">
                <a:latin typeface="Calibri" pitchFamily="34" charset="0"/>
              </a:rPr>
              <a:t>The giving of a covenant often included a solemn ceremony that involved:</a:t>
            </a:r>
          </a:p>
          <a:p>
            <a:pPr lvl="1" eaLnBrk="1" hangingPunct="1">
              <a:defRPr/>
            </a:pPr>
            <a:r>
              <a:rPr lang="en-US" dirty="0" smtClean="0">
                <a:latin typeface="Calibri" pitchFamily="34" charset="0"/>
              </a:rPr>
              <a:t>Animal sacrifices </a:t>
            </a:r>
          </a:p>
          <a:p>
            <a:pPr lvl="1" eaLnBrk="1" hangingPunct="1">
              <a:defRPr/>
            </a:pPr>
            <a:r>
              <a:rPr lang="en-US" dirty="0" smtClean="0">
                <a:latin typeface="Calibri" pitchFamily="34" charset="0"/>
              </a:rPr>
              <a:t>Pronouncement of curses that would accompany the violation of the covenant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 calcmode="lin" valueType="num">
                                      <p:cBhvr>
                                        <p:cTn id="7" dur="500" fill="hold"/>
                                        <p:tgtEl>
                                          <p:spTgt spid="1536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536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536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 calcmode="lin" valueType="num">
                                      <p:cBhvr>
                                        <p:cTn id="14"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536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 calcmode="lin" valueType="num">
                                      <p:cBhvr>
                                        <p:cTn id="21" dur="500" fill="hold"/>
                                        <p:tgtEl>
                                          <p:spTgt spid="1536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536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Rot="1" noChangeArrowheads="1"/>
          </p:cNvSpPr>
          <p:nvPr>
            <p:ph type="title"/>
          </p:nvPr>
        </p:nvSpPr>
        <p:spPr>
          <a:xfrm>
            <a:off x="304800" y="0"/>
            <a:ext cx="8510588" cy="1371600"/>
          </a:xfrm>
        </p:spPr>
        <p:txBody>
          <a:bodyPr/>
          <a:lstStyle/>
          <a:p>
            <a:pPr eaLnBrk="1" hangingPunct="1">
              <a:defRPr/>
            </a:pPr>
            <a:r>
              <a:rPr lang="en-US" b="1" dirty="0" smtClean="0">
                <a:latin typeface="Calibri" pitchFamily="34" charset="0"/>
              </a:rPr>
              <a:t>An Example of the </a:t>
            </a:r>
            <a:br>
              <a:rPr lang="en-US" b="1" dirty="0" smtClean="0">
                <a:latin typeface="Calibri" pitchFamily="34" charset="0"/>
              </a:rPr>
            </a:br>
            <a:r>
              <a:rPr lang="en-US" b="1" dirty="0" smtClean="0">
                <a:latin typeface="Calibri" pitchFamily="34" charset="0"/>
              </a:rPr>
              <a:t>Making of a Covenant</a:t>
            </a:r>
          </a:p>
        </p:txBody>
      </p:sp>
      <p:sp>
        <p:nvSpPr>
          <p:cNvPr id="11267" name="Rectangle 3"/>
          <p:cNvSpPr>
            <a:spLocks noGrp="1" noRot="1" noChangeArrowheads="1"/>
          </p:cNvSpPr>
          <p:nvPr>
            <p:ph type="subTitle" idx="4294967295"/>
          </p:nvPr>
        </p:nvSpPr>
        <p:spPr>
          <a:xfrm>
            <a:off x="152400" y="1447800"/>
            <a:ext cx="8839200" cy="5410200"/>
          </a:xfrm>
        </p:spPr>
        <p:txBody>
          <a:bodyPr>
            <a:normAutofit/>
          </a:bodyPr>
          <a:lstStyle/>
          <a:p>
            <a:pPr marL="457200" lvl="1" indent="0" eaLnBrk="1" hangingPunct="1">
              <a:lnSpc>
                <a:spcPct val="90000"/>
              </a:lnSpc>
              <a:buNone/>
              <a:defRPr/>
            </a:pPr>
            <a:r>
              <a:rPr lang="en-US" sz="3200" b="1" dirty="0" smtClean="0">
                <a:latin typeface="Calibri" pitchFamily="34" charset="0"/>
              </a:rPr>
              <a:t>Genesis 15:1-18  - </a:t>
            </a:r>
            <a:r>
              <a:rPr lang="en-US" sz="3200" i="1" baseline="30000" dirty="0" smtClean="0">
                <a:latin typeface="Cambria" pitchFamily="18" charset="0"/>
              </a:rPr>
              <a:t>1</a:t>
            </a:r>
            <a:r>
              <a:rPr lang="en-US" sz="3200" i="1" dirty="0" smtClean="0">
                <a:latin typeface="Cambria" pitchFamily="18" charset="0"/>
              </a:rPr>
              <a:t> After these things the word of the LORD came to Abram in a vision: "Fear not, Abram, I am your shield; your reward shall be very great.” . . . </a:t>
            </a:r>
            <a:r>
              <a:rPr lang="en-US" sz="3200" i="1" baseline="30000" dirty="0" smtClean="0">
                <a:latin typeface="Cambria" pitchFamily="18" charset="0"/>
              </a:rPr>
              <a:t>7</a:t>
            </a:r>
            <a:r>
              <a:rPr lang="en-US" sz="3200" i="1" dirty="0" smtClean="0">
                <a:latin typeface="Cambria" pitchFamily="18" charset="0"/>
              </a:rPr>
              <a:t> And he said to him, "I am the LORD who brought you out from Ur of the Chaldeans to give you this land to possess." </a:t>
            </a:r>
            <a:r>
              <a:rPr lang="en-US" sz="3200" i="1" baseline="30000" dirty="0" smtClean="0">
                <a:latin typeface="Cambria" pitchFamily="18" charset="0"/>
              </a:rPr>
              <a:t>8</a:t>
            </a:r>
            <a:r>
              <a:rPr lang="en-US" sz="3200" i="1" dirty="0" smtClean="0">
                <a:latin typeface="Cambria" pitchFamily="18" charset="0"/>
              </a:rPr>
              <a:t> But he said, "O Lord GOD, how am I to know that I shall possess it?”</a:t>
            </a:r>
            <a:endParaRPr lang="en-US" dirty="0" smtClean="0">
              <a:latin typeface="Cambria" pitchFamily="18" charset="0"/>
            </a:endParaRPr>
          </a:p>
        </p:txBody>
      </p:sp>
      <p:pic>
        <p:nvPicPr>
          <p:cNvPr id="25604" name="Picture 6" descr="Blue Bible"/>
          <p:cNvPicPr>
            <a:picLocks noGrp="1" noChangeAspect="1" noChangeArrowheads="1"/>
          </p:cNvPicPr>
          <p:nvPr>
            <p:ph idx="1"/>
          </p:nvPr>
        </p:nvPicPr>
        <p:blipFill>
          <a:blip r:embed="rId3" cstate="print">
            <a:clrChange>
              <a:clrFrom>
                <a:srgbClr val="010066"/>
              </a:clrFrom>
              <a:clrTo>
                <a:srgbClr val="010066">
                  <a:alpha val="0"/>
                </a:srgbClr>
              </a:clrTo>
            </a:clrChange>
          </a:blip>
          <a:srcRect/>
          <a:stretch>
            <a:fillRect/>
          </a:stretch>
        </p:blipFill>
        <p:spPr>
          <a:xfrm>
            <a:off x="7620000" y="228600"/>
            <a:ext cx="1219200" cy="901700"/>
          </a:xfrm>
        </p:spPr>
      </p:pic>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Rot="1" noChangeArrowheads="1"/>
          </p:cNvSpPr>
          <p:nvPr>
            <p:ph type="title"/>
          </p:nvPr>
        </p:nvSpPr>
        <p:spPr>
          <a:xfrm>
            <a:off x="304800" y="0"/>
            <a:ext cx="8510588" cy="1371600"/>
          </a:xfrm>
        </p:spPr>
        <p:txBody>
          <a:bodyPr/>
          <a:lstStyle/>
          <a:p>
            <a:pPr eaLnBrk="1" hangingPunct="1">
              <a:defRPr/>
            </a:pPr>
            <a:r>
              <a:rPr lang="en-US" b="1" dirty="0" smtClean="0">
                <a:latin typeface="Calibri" pitchFamily="34" charset="0"/>
              </a:rPr>
              <a:t>An Example of the </a:t>
            </a:r>
            <a:br>
              <a:rPr lang="en-US" b="1" dirty="0" smtClean="0">
                <a:latin typeface="Calibri" pitchFamily="34" charset="0"/>
              </a:rPr>
            </a:br>
            <a:r>
              <a:rPr lang="en-US" b="1" dirty="0" smtClean="0">
                <a:latin typeface="Calibri" pitchFamily="34" charset="0"/>
              </a:rPr>
              <a:t>Making of a Covenant</a:t>
            </a:r>
          </a:p>
        </p:txBody>
      </p:sp>
      <p:sp>
        <p:nvSpPr>
          <p:cNvPr id="11267" name="Rectangle 3"/>
          <p:cNvSpPr>
            <a:spLocks noGrp="1" noRot="1" noChangeArrowheads="1"/>
          </p:cNvSpPr>
          <p:nvPr>
            <p:ph type="subTitle" idx="4294967295"/>
          </p:nvPr>
        </p:nvSpPr>
        <p:spPr>
          <a:xfrm>
            <a:off x="152400" y="1447800"/>
            <a:ext cx="8839200" cy="5410200"/>
          </a:xfrm>
        </p:spPr>
        <p:txBody>
          <a:bodyPr>
            <a:normAutofit/>
          </a:bodyPr>
          <a:lstStyle/>
          <a:p>
            <a:pPr marL="457200" lvl="1" indent="0" eaLnBrk="1" hangingPunct="1">
              <a:lnSpc>
                <a:spcPct val="90000"/>
              </a:lnSpc>
              <a:buNone/>
              <a:defRPr/>
            </a:pPr>
            <a:r>
              <a:rPr lang="en-US" b="1" dirty="0" smtClean="0">
                <a:latin typeface="Calibri" pitchFamily="34" charset="0"/>
              </a:rPr>
              <a:t>Genesis 15:1-18 (continued)  - </a:t>
            </a:r>
            <a:r>
              <a:rPr lang="en-US" i="1" baseline="30000" dirty="0" smtClean="0">
                <a:latin typeface="Cambria" pitchFamily="18" charset="0"/>
              </a:rPr>
              <a:t>9</a:t>
            </a:r>
            <a:r>
              <a:rPr lang="en-US" i="1" dirty="0" smtClean="0">
                <a:latin typeface="Cambria" pitchFamily="18" charset="0"/>
              </a:rPr>
              <a:t> He said to him, "Bring me a heifer three years old, a female goat three years old, a ram three years old, a turtledove, and a young pigeon." </a:t>
            </a:r>
            <a:r>
              <a:rPr lang="en-US" i="1" baseline="30000" dirty="0" smtClean="0">
                <a:latin typeface="Cambria" pitchFamily="18" charset="0"/>
              </a:rPr>
              <a:t>10</a:t>
            </a:r>
            <a:r>
              <a:rPr lang="en-US" i="1" dirty="0" smtClean="0">
                <a:latin typeface="Cambria" pitchFamily="18" charset="0"/>
              </a:rPr>
              <a:t> And he brought him all these, cut them in half, and laid each half over against the other. . . </a:t>
            </a:r>
            <a:r>
              <a:rPr lang="en-US" i="1" baseline="30000" dirty="0" smtClean="0">
                <a:latin typeface="Cambria" pitchFamily="18" charset="0"/>
              </a:rPr>
              <a:t>11</a:t>
            </a:r>
            <a:r>
              <a:rPr lang="en-US" i="1" dirty="0" smtClean="0">
                <a:latin typeface="Cambria" pitchFamily="18" charset="0"/>
              </a:rPr>
              <a:t> And when birds of prey came down on the carcasses, Abram drove them away. </a:t>
            </a:r>
            <a:r>
              <a:rPr lang="en-US" i="1" baseline="30000" dirty="0" smtClean="0">
                <a:latin typeface="Cambria" pitchFamily="18" charset="0"/>
              </a:rPr>
              <a:t>12</a:t>
            </a:r>
            <a:r>
              <a:rPr lang="en-US" i="1" dirty="0" smtClean="0">
                <a:latin typeface="Cambria" pitchFamily="18" charset="0"/>
              </a:rPr>
              <a:t> </a:t>
            </a:r>
            <a:r>
              <a:rPr lang="en-US" i="1" dirty="0" smtClean="0">
                <a:latin typeface="Cambria" pitchFamily="18" charset="0"/>
              </a:rPr>
              <a:t>As the sun was going down, a deep sleep fell on Abram. And behold, dreadful and great darkness fell upon him. . . </a:t>
            </a:r>
            <a:r>
              <a:rPr lang="en-US" i="1" baseline="30000" dirty="0" smtClean="0">
                <a:latin typeface="Cambria" pitchFamily="18" charset="0"/>
              </a:rPr>
              <a:t>17</a:t>
            </a:r>
            <a:r>
              <a:rPr lang="en-US" i="1" dirty="0" smtClean="0">
                <a:latin typeface="Cambria" pitchFamily="18" charset="0"/>
              </a:rPr>
              <a:t> When the sun had gone down and it was dark, behold, a smoking fire pot and a flaming torch passed between these pieces. </a:t>
            </a:r>
            <a:r>
              <a:rPr lang="en-US" i="1" baseline="30000" dirty="0" smtClean="0">
                <a:latin typeface="Cambria" pitchFamily="18" charset="0"/>
              </a:rPr>
              <a:t>18</a:t>
            </a:r>
            <a:r>
              <a:rPr lang="en-US" i="1" dirty="0" smtClean="0">
                <a:latin typeface="Cambria" pitchFamily="18" charset="0"/>
              </a:rPr>
              <a:t> On that day the LORD made a covenant with Abram, saying, “To your offspring I give this land . . .</a:t>
            </a:r>
            <a:r>
              <a:rPr lang="en-US" sz="2400" dirty="0" smtClean="0">
                <a:latin typeface="Cambria" pitchFamily="18" charset="0"/>
              </a:rPr>
              <a:t>”</a:t>
            </a:r>
          </a:p>
        </p:txBody>
      </p:sp>
      <p:pic>
        <p:nvPicPr>
          <p:cNvPr id="26628" name="Picture 6" descr="Blue Bible"/>
          <p:cNvPicPr>
            <a:picLocks noGrp="1" noChangeAspect="1" noChangeArrowheads="1"/>
          </p:cNvPicPr>
          <p:nvPr>
            <p:ph idx="1"/>
          </p:nvPr>
        </p:nvPicPr>
        <p:blipFill>
          <a:blip r:embed="rId3" cstate="print">
            <a:clrChange>
              <a:clrFrom>
                <a:srgbClr val="010066"/>
              </a:clrFrom>
              <a:clrTo>
                <a:srgbClr val="010066">
                  <a:alpha val="0"/>
                </a:srgbClr>
              </a:clrTo>
            </a:clrChange>
          </a:blip>
          <a:srcRect/>
          <a:stretch>
            <a:fillRect/>
          </a:stretch>
        </p:blipFill>
        <p:spPr>
          <a:xfrm>
            <a:off x="7620000" y="228600"/>
            <a:ext cx="1219200" cy="901700"/>
          </a:xfrm>
        </p:spPr>
      </p:pic>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3.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docProps/app.xml><?xml version="1.0" encoding="utf-8"?>
<Properties xmlns="http://schemas.openxmlformats.org/officeDocument/2006/extended-properties" xmlns:vt="http://schemas.openxmlformats.org/officeDocument/2006/docPropsVTypes">
  <Template>Maple</Template>
  <TotalTime>22694</TotalTime>
  <Words>1028</Words>
  <Application>Microsoft Office PowerPoint</Application>
  <PresentationFormat>On-screen Show (4:3)</PresentationFormat>
  <Paragraphs>64</Paragraphs>
  <Slides>17</Slides>
  <Notes>4</Notes>
  <HiddenSlides>0</HiddenSlides>
  <MMClips>0</MMClips>
  <ScaleCrop>false</ScaleCrop>
  <HeadingPairs>
    <vt:vector size="4" baseType="variant">
      <vt:variant>
        <vt:lpstr>Theme</vt:lpstr>
      </vt:variant>
      <vt:variant>
        <vt:i4>11</vt:i4>
      </vt:variant>
      <vt:variant>
        <vt:lpstr>Slide Titles</vt:lpstr>
      </vt:variant>
      <vt:variant>
        <vt:i4>17</vt:i4>
      </vt:variant>
    </vt:vector>
  </HeadingPairs>
  <TitlesOfParts>
    <vt:vector size="28" baseType="lpstr">
      <vt:lpstr>Clouds</vt:lpstr>
      <vt:lpstr>Rainbow</vt:lpstr>
      <vt:lpstr>Stars</vt:lpstr>
      <vt:lpstr>Moses</vt:lpstr>
      <vt:lpstr>David</vt:lpstr>
      <vt:lpstr>Jesus</vt:lpstr>
      <vt:lpstr>oldnew</vt:lpstr>
      <vt:lpstr>waterfall</vt:lpstr>
      <vt:lpstr>sunset</vt:lpstr>
      <vt:lpstr>1_sunset</vt:lpstr>
      <vt:lpstr>2_Clouds</vt:lpstr>
      <vt:lpstr>New Covenant Theology</vt:lpstr>
      <vt:lpstr>Brief Review</vt:lpstr>
      <vt:lpstr>Overview What We’re Going to Cover</vt:lpstr>
      <vt:lpstr>Covenants in the Bible</vt:lpstr>
      <vt:lpstr>Covenant</vt:lpstr>
      <vt:lpstr>Covenant</vt:lpstr>
      <vt:lpstr>Covenant</vt:lpstr>
      <vt:lpstr>An Example of the  Making of a Covenant</vt:lpstr>
      <vt:lpstr>An Example of the  Making of a Covenant</vt:lpstr>
      <vt:lpstr>Covenant</vt:lpstr>
      <vt:lpstr>The Major Covenants in the Bible</vt:lpstr>
      <vt:lpstr>Noahic Covenant</vt:lpstr>
      <vt:lpstr>Noahic Covenant Genesis 9:8-17</vt:lpstr>
      <vt:lpstr>Noahic Covenant Genesis 9:8-17</vt:lpstr>
      <vt:lpstr>Noahic Covenant Genesis 9:8-17</vt:lpstr>
      <vt:lpstr>Noahic Covenant Genesis 9:8-17</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1049</cp:revision>
  <dcterms:created xsi:type="dcterms:W3CDTF">2002-05-29T23:51:15Z</dcterms:created>
  <dcterms:modified xsi:type="dcterms:W3CDTF">2017-06-04T23:09:07Z</dcterms:modified>
</cp:coreProperties>
</file>