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9.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1.xml" ContentType="application/vnd.openxmlformats-officedocument.theme+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theme/theme14.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3" r:id="rId2"/>
    <p:sldMasterId id="2147483655" r:id="rId3"/>
    <p:sldMasterId id="2147483657" r:id="rId4"/>
    <p:sldMasterId id="2147483659" r:id="rId5"/>
    <p:sldMasterId id="2147483661" r:id="rId6"/>
    <p:sldMasterId id="2147483663" r:id="rId7"/>
    <p:sldMasterId id="2147483667" r:id="rId8"/>
    <p:sldMasterId id="2147483665" r:id="rId9"/>
    <p:sldMasterId id="2147484058" r:id="rId10"/>
    <p:sldMasterId id="2147484095" r:id="rId11"/>
    <p:sldMasterId id="2147484156" r:id="rId12"/>
    <p:sldMasterId id="2147484169" r:id="rId13"/>
  </p:sldMasterIdLst>
  <p:notesMasterIdLst>
    <p:notesMasterId r:id="rId35"/>
  </p:notesMasterIdLst>
  <p:sldIdLst>
    <p:sldId id="447" r:id="rId14"/>
    <p:sldId id="449" r:id="rId15"/>
    <p:sldId id="319" r:id="rId16"/>
    <p:sldId id="270" r:id="rId17"/>
    <p:sldId id="350" r:id="rId18"/>
    <p:sldId id="271" r:id="rId19"/>
    <p:sldId id="320" r:id="rId20"/>
    <p:sldId id="272" r:id="rId21"/>
    <p:sldId id="351" r:id="rId22"/>
    <p:sldId id="273" r:id="rId23"/>
    <p:sldId id="307" r:id="rId24"/>
    <p:sldId id="310" r:id="rId25"/>
    <p:sldId id="332" r:id="rId26"/>
    <p:sldId id="395" r:id="rId27"/>
    <p:sldId id="394" r:id="rId28"/>
    <p:sldId id="399" r:id="rId29"/>
    <p:sldId id="400" r:id="rId30"/>
    <p:sldId id="396" r:id="rId31"/>
    <p:sldId id="397" r:id="rId32"/>
    <p:sldId id="398" r:id="rId33"/>
    <p:sldId id="450" r:id="rId34"/>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00"/>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503344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9771586"/>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044882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17963488"/>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34216825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0968441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88415554"/>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40895074"/>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13250333"/>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4201495"/>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41592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theme" Target="../theme/theme10.xml"/><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2" Type="http://schemas.openxmlformats.org/officeDocument/2006/relationships/slideLayout" Target="../slideLayouts/slideLayout102.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0" Type="http://schemas.openxmlformats.org/officeDocument/2006/relationships/slideLayout" Target="../slideLayouts/slideLayout110.xml"/><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theme" Target="../theme/theme11.xml"/><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2.xml"/><Relationship Id="rId13" Type="http://schemas.openxmlformats.org/officeDocument/2006/relationships/theme" Target="../theme/theme12.xml"/><Relationship Id="rId3" Type="http://schemas.openxmlformats.org/officeDocument/2006/relationships/slideLayout" Target="../slideLayouts/slideLayout127.xml"/><Relationship Id="rId7" Type="http://schemas.openxmlformats.org/officeDocument/2006/relationships/slideLayout" Target="../slideLayouts/slideLayout131.xml"/><Relationship Id="rId12" Type="http://schemas.openxmlformats.org/officeDocument/2006/relationships/slideLayout" Target="../slideLayouts/slideLayout136.xml"/><Relationship Id="rId2" Type="http://schemas.openxmlformats.org/officeDocument/2006/relationships/slideLayout" Target="../slideLayouts/slideLayout126.xml"/><Relationship Id="rId1" Type="http://schemas.openxmlformats.org/officeDocument/2006/relationships/slideLayout" Target="../slideLayouts/slideLayout125.xml"/><Relationship Id="rId6" Type="http://schemas.openxmlformats.org/officeDocument/2006/relationships/slideLayout" Target="../slideLayouts/slideLayout130.xml"/><Relationship Id="rId11" Type="http://schemas.openxmlformats.org/officeDocument/2006/relationships/slideLayout" Target="../slideLayouts/slideLayout135.xml"/><Relationship Id="rId5" Type="http://schemas.openxmlformats.org/officeDocument/2006/relationships/slideLayout" Target="../slideLayouts/slideLayout129.xml"/><Relationship Id="rId10" Type="http://schemas.openxmlformats.org/officeDocument/2006/relationships/slideLayout" Target="../slideLayouts/slideLayout134.xml"/><Relationship Id="rId4" Type="http://schemas.openxmlformats.org/officeDocument/2006/relationships/slideLayout" Target="../slideLayouts/slideLayout128.xml"/><Relationship Id="rId9" Type="http://schemas.openxmlformats.org/officeDocument/2006/relationships/slideLayout" Target="../slideLayouts/slideLayout133.xml"/><Relationship Id="rId14" Type="http://schemas.openxmlformats.org/officeDocument/2006/relationships/image" Target="../media/image15.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13" Type="http://schemas.openxmlformats.org/officeDocument/2006/relationships/image" Target="../media/image1.jpeg"/><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theme" Target="../theme/theme13.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6.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8.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0.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2.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4.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heme" Target="../theme/theme9.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slideLayout" Target="../slideLayouts/slideLayout100.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image" Target="../media/image1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solidFill>
                <a:srgbClr val="FFFFFF"/>
              </a:solidFill>
            </a:endParaRPr>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63966432"/>
      </p:ext>
    </p:extLst>
  </p:cSld>
  <p:clrMap bg1="dk2" tx1="lt1" bg2="dk1" tx2="lt2" accent1="accent1" accent2="accent2" accent3="accent3" accent4="accent4" accent5="accent5" accent6="accent6" hlink="hlink" folHlink="folHlink"/>
  <p:sldLayoutIdLst>
    <p:sldLayoutId id="2147484170" r:id="rId1"/>
    <p:sldLayoutId id="2147484171" r:id="rId2"/>
    <p:sldLayoutId id="2147484172" r:id="rId3"/>
    <p:sldLayoutId id="2147484173" r:id="rId4"/>
    <p:sldLayoutId id="2147484174" r:id="rId5"/>
    <p:sldLayoutId id="2147484175" r:id="rId6"/>
    <p:sldLayoutId id="2147484176" r:id="rId7"/>
    <p:sldLayoutId id="2147484177" r:id="rId8"/>
    <p:sldLayoutId id="2147484178" r:id="rId9"/>
    <p:sldLayoutId id="2147484179" r:id="rId10"/>
    <p:sldLayoutId id="2147484180"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30.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8.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jpeg"/><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8.jpeg"/><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6.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0.jpeg"/><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3728970361"/>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0"/>
            <a:ext cx="9144000" cy="1143000"/>
          </a:xfrm>
        </p:spPr>
        <p:txBody>
          <a:bodyPr/>
          <a:lstStyle/>
          <a:p>
            <a:pPr eaLnBrk="1" hangingPunct="1"/>
            <a:r>
              <a:rPr lang="en-US" sz="4800" b="1" dirty="0" smtClean="0">
                <a:latin typeface="Calibri" pitchFamily="34" charset="0"/>
              </a:rPr>
              <a:t>The New</a:t>
            </a:r>
            <a:r>
              <a:rPr lang="en-US" sz="4800" dirty="0" smtClean="0">
                <a:latin typeface="Calibri" pitchFamily="34" charset="0"/>
              </a:rPr>
              <a:t> </a:t>
            </a:r>
            <a:r>
              <a:rPr lang="en-US" sz="4800" b="1" dirty="0" smtClean="0">
                <a:latin typeface="Calibri" pitchFamily="34" charset="0"/>
              </a:rPr>
              <a:t>Covenant</a:t>
            </a:r>
            <a:r>
              <a:rPr lang="en-US" b="1" dirty="0" smtClean="0">
                <a:latin typeface="Calibri" pitchFamily="34" charset="0"/>
              </a:rPr>
              <a:t/>
            </a:r>
            <a:br>
              <a:rPr lang="en-US" b="1" dirty="0" smtClean="0">
                <a:latin typeface="Calibri" pitchFamily="34" charset="0"/>
              </a:rPr>
            </a:br>
            <a:r>
              <a:rPr lang="en-US" sz="2400" b="1" dirty="0" smtClean="0">
                <a:latin typeface="Calibri" pitchFamily="34" charset="0"/>
              </a:rPr>
              <a:t> </a:t>
            </a:r>
            <a:r>
              <a:rPr lang="en-US" sz="2800" b="1" dirty="0" smtClean="0">
                <a:latin typeface="Calibri" pitchFamily="34" charset="0"/>
              </a:rPr>
              <a:t>Jer. 31:31-34, Luke 22:20, Heb. 7-13, 2 Cor. 3:6-18</a:t>
            </a:r>
            <a:endParaRPr lang="en-US" sz="2700" b="1" dirty="0" smtClean="0">
              <a:latin typeface="Calibri" pitchFamily="34" charset="0"/>
            </a:endParaRPr>
          </a:p>
        </p:txBody>
      </p:sp>
      <p:sp>
        <p:nvSpPr>
          <p:cNvPr id="35843" name="Rectangle 3"/>
          <p:cNvSpPr>
            <a:spLocks noGrp="1" noChangeArrowheads="1"/>
          </p:cNvSpPr>
          <p:nvPr>
            <p:ph type="body" idx="1"/>
          </p:nvPr>
        </p:nvSpPr>
        <p:spPr>
          <a:xfrm>
            <a:off x="457200" y="1143000"/>
            <a:ext cx="8229600" cy="5715000"/>
          </a:xfrm>
        </p:spPr>
        <p:txBody>
          <a:bodyPr>
            <a:normAutofit lnSpcReduction="10000"/>
          </a:bodyPr>
          <a:lstStyle/>
          <a:p>
            <a:pPr eaLnBrk="1" hangingPunct="1">
              <a:lnSpc>
                <a:spcPct val="90000"/>
              </a:lnSpc>
            </a:pPr>
            <a:r>
              <a:rPr lang="en-US" sz="2800" b="1" dirty="0" smtClean="0">
                <a:latin typeface="Calibri" pitchFamily="34" charset="0"/>
              </a:rPr>
              <a:t>Description:</a:t>
            </a:r>
            <a:r>
              <a:rPr lang="en-US" sz="2800" dirty="0" smtClean="0">
                <a:latin typeface="Calibri" pitchFamily="34" charset="0"/>
              </a:rPr>
              <a:t> God’s promise to redeem His people from their sins and write His law on their hearts, giving them an eternal inheritance.</a:t>
            </a:r>
          </a:p>
          <a:p>
            <a:pPr eaLnBrk="1" hangingPunct="1">
              <a:lnSpc>
                <a:spcPct val="90000"/>
              </a:lnSpc>
            </a:pPr>
            <a:r>
              <a:rPr lang="en-US" sz="2800" b="1" dirty="0" smtClean="0">
                <a:latin typeface="Calibri" pitchFamily="34" charset="0"/>
              </a:rPr>
              <a:t>Type:</a:t>
            </a:r>
          </a:p>
          <a:p>
            <a:pPr lvl="1" eaLnBrk="1" hangingPunct="1">
              <a:lnSpc>
                <a:spcPct val="90000"/>
              </a:lnSpc>
            </a:pPr>
            <a:r>
              <a:rPr lang="en-US" sz="2400" dirty="0" smtClean="0">
                <a:latin typeface="Calibri" pitchFamily="34" charset="0"/>
              </a:rPr>
              <a:t>Unconditional</a:t>
            </a:r>
          </a:p>
          <a:p>
            <a:pPr eaLnBrk="1" hangingPunct="1">
              <a:lnSpc>
                <a:spcPct val="90000"/>
              </a:lnSpc>
            </a:pPr>
            <a:r>
              <a:rPr lang="en-US" sz="2800" b="1" dirty="0" smtClean="0">
                <a:latin typeface="Calibri" pitchFamily="34" charset="0"/>
              </a:rPr>
              <a:t>Made with Whom?</a:t>
            </a:r>
          </a:p>
          <a:p>
            <a:pPr lvl="1" eaLnBrk="1" hangingPunct="1">
              <a:lnSpc>
                <a:spcPct val="90000"/>
              </a:lnSpc>
            </a:pPr>
            <a:r>
              <a:rPr lang="en-US" sz="2400" dirty="0" smtClean="0">
                <a:latin typeface="Calibri" pitchFamily="34" charset="0"/>
              </a:rPr>
              <a:t>Genuine believers since the coming of Christ </a:t>
            </a:r>
          </a:p>
          <a:p>
            <a:pPr eaLnBrk="1" hangingPunct="1">
              <a:lnSpc>
                <a:spcPct val="90000"/>
              </a:lnSpc>
            </a:pPr>
            <a:r>
              <a:rPr lang="en-US" sz="2800" b="1" dirty="0" smtClean="0">
                <a:latin typeface="Calibri" pitchFamily="34" charset="0"/>
              </a:rPr>
              <a:t>Sign:</a:t>
            </a:r>
          </a:p>
          <a:p>
            <a:pPr lvl="1" eaLnBrk="1" hangingPunct="1">
              <a:lnSpc>
                <a:spcPct val="90000"/>
              </a:lnSpc>
            </a:pPr>
            <a:r>
              <a:rPr lang="en-US" sz="2400" dirty="0" smtClean="0">
                <a:latin typeface="Calibri" pitchFamily="34" charset="0"/>
              </a:rPr>
              <a:t>The Lord’s Supper?</a:t>
            </a:r>
          </a:p>
          <a:p>
            <a:pPr lvl="1" eaLnBrk="1" hangingPunct="1">
              <a:lnSpc>
                <a:spcPct val="90000"/>
              </a:lnSpc>
            </a:pPr>
            <a:r>
              <a:rPr lang="en-US" sz="2400" b="1" dirty="0" smtClean="0">
                <a:solidFill>
                  <a:schemeClr val="tx2"/>
                </a:solidFill>
                <a:latin typeface="Cambria" pitchFamily="18" charset="0"/>
              </a:rPr>
              <a:t>1 Corinthians 11:24-25 –</a:t>
            </a:r>
            <a:r>
              <a:rPr lang="en-US" sz="2400" dirty="0" smtClean="0">
                <a:latin typeface="Cambria" pitchFamily="18" charset="0"/>
              </a:rPr>
              <a:t> </a:t>
            </a:r>
            <a:r>
              <a:rPr lang="en-US" sz="2400" i="1" dirty="0" smtClean="0">
                <a:solidFill>
                  <a:srgbClr val="0000FF"/>
                </a:solidFill>
                <a:latin typeface="Cambria" pitchFamily="18" charset="0"/>
              </a:rPr>
              <a:t>And when [the Lord] had given thanks, he broke [the bread], and said, “This is my body which is for you. </a:t>
            </a:r>
            <a:r>
              <a:rPr lang="en-US" sz="2400" i="1" u="sng" dirty="0" smtClean="0">
                <a:solidFill>
                  <a:srgbClr val="0000FF"/>
                </a:solidFill>
                <a:latin typeface="Cambria" pitchFamily="18" charset="0"/>
              </a:rPr>
              <a:t>Do this in remembrance of me</a:t>
            </a:r>
            <a:r>
              <a:rPr lang="en-US" sz="2400" i="1" dirty="0" smtClean="0">
                <a:solidFill>
                  <a:srgbClr val="0000FF"/>
                </a:solidFill>
                <a:latin typeface="Cambria" pitchFamily="18" charset="0"/>
              </a:rPr>
              <a:t>.” In the same way also he took the cup, after supper, saying, “</a:t>
            </a:r>
            <a:r>
              <a:rPr lang="en-US" sz="2400" i="1" u="sng" dirty="0" smtClean="0">
                <a:solidFill>
                  <a:srgbClr val="0000FF"/>
                </a:solidFill>
                <a:latin typeface="Cambria" pitchFamily="18" charset="0"/>
              </a:rPr>
              <a:t>This cup is the new covenant in my blood</a:t>
            </a:r>
            <a:r>
              <a:rPr lang="en-US" sz="2400" i="1" dirty="0" smtClean="0">
                <a:solidFill>
                  <a:srgbClr val="0000FF"/>
                </a:solidFill>
                <a:latin typeface="Cambria" pitchFamily="18" charset="0"/>
              </a:rPr>
              <a:t>. </a:t>
            </a:r>
            <a:r>
              <a:rPr lang="en-US" sz="2400" i="1" u="sng" dirty="0" smtClean="0">
                <a:solidFill>
                  <a:srgbClr val="0000FF"/>
                </a:solidFill>
                <a:latin typeface="Cambria" pitchFamily="18" charset="0"/>
              </a:rPr>
              <a:t>Do this</a:t>
            </a:r>
            <a:r>
              <a:rPr lang="en-US" sz="2400" i="1" dirty="0" smtClean="0">
                <a:solidFill>
                  <a:srgbClr val="0000FF"/>
                </a:solidFill>
                <a:latin typeface="Cambria" pitchFamily="18" charset="0"/>
              </a:rPr>
              <a:t>, as often as you drink it, </a:t>
            </a:r>
            <a:r>
              <a:rPr lang="en-US" sz="2400" i="1" u="sng" dirty="0" smtClean="0">
                <a:solidFill>
                  <a:srgbClr val="0000FF"/>
                </a:solidFill>
                <a:latin typeface="Cambria" pitchFamily="18" charset="0"/>
              </a:rPr>
              <a:t>in remembrance of me</a:t>
            </a:r>
            <a:r>
              <a:rPr lang="en-US" sz="2400" i="1" dirty="0" smtClean="0">
                <a:solidFill>
                  <a:srgbClr val="0000FF"/>
                </a:solidFill>
                <a:latin typeface="Cambria" pitchFamily="18" charset="0"/>
              </a:rPr>
              <a:t>.”</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anim calcmode="lin" valueType="num">
                                      <p:cBhvr>
                                        <p:cTn id="7" dur="500" fill="hold"/>
                                        <p:tgtEl>
                                          <p:spTgt spid="3584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584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584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5843">
                                            <p:txEl>
                                              <p:pRg st="2" end="2"/>
                                            </p:txEl>
                                          </p:spTgt>
                                        </p:tgtEl>
                                        <p:attrNameLst>
                                          <p:attrName>style.visibility</p:attrName>
                                        </p:attrNameLst>
                                      </p:cBhvr>
                                      <p:to>
                                        <p:strVal val="visible"/>
                                      </p:to>
                                    </p:set>
                                    <p:anim calcmode="lin" valueType="num">
                                      <p:cBhvr>
                                        <p:cTn id="14" dur="500" fill="hold"/>
                                        <p:tgtEl>
                                          <p:spTgt spid="3584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584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584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5843">
                                            <p:txEl>
                                              <p:pRg st="3" end="3"/>
                                            </p:txEl>
                                          </p:spTgt>
                                        </p:tgtEl>
                                        <p:attrNameLst>
                                          <p:attrName>style.visibility</p:attrName>
                                        </p:attrNameLst>
                                      </p:cBhvr>
                                      <p:to>
                                        <p:strVal val="visible"/>
                                      </p:to>
                                    </p:set>
                                    <p:anim calcmode="lin" valueType="num">
                                      <p:cBhvr>
                                        <p:cTn id="21" dur="500" fill="hold"/>
                                        <p:tgtEl>
                                          <p:spTgt spid="3584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584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584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5843">
                                            <p:txEl>
                                              <p:pRg st="4" end="4"/>
                                            </p:txEl>
                                          </p:spTgt>
                                        </p:tgtEl>
                                        <p:attrNameLst>
                                          <p:attrName>style.visibility</p:attrName>
                                        </p:attrNameLst>
                                      </p:cBhvr>
                                      <p:to>
                                        <p:strVal val="visible"/>
                                      </p:to>
                                    </p:set>
                                    <p:anim calcmode="lin" valueType="num">
                                      <p:cBhvr>
                                        <p:cTn id="28" dur="500" fill="hold"/>
                                        <p:tgtEl>
                                          <p:spTgt spid="3584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584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584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5843">
                                            <p:txEl>
                                              <p:pRg st="5" end="5"/>
                                            </p:txEl>
                                          </p:spTgt>
                                        </p:tgtEl>
                                        <p:attrNameLst>
                                          <p:attrName>style.visibility</p:attrName>
                                        </p:attrNameLst>
                                      </p:cBhvr>
                                      <p:to>
                                        <p:strVal val="visible"/>
                                      </p:to>
                                    </p:set>
                                    <p:anim calcmode="lin" valueType="num">
                                      <p:cBhvr>
                                        <p:cTn id="35" dur="500" fill="hold"/>
                                        <p:tgtEl>
                                          <p:spTgt spid="3584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584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58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5843">
                                            <p:txEl>
                                              <p:pRg st="6" end="6"/>
                                            </p:txEl>
                                          </p:spTgt>
                                        </p:tgtEl>
                                        <p:attrNameLst>
                                          <p:attrName>style.visibility</p:attrName>
                                        </p:attrNameLst>
                                      </p:cBhvr>
                                      <p:to>
                                        <p:strVal val="visible"/>
                                      </p:to>
                                    </p:set>
                                    <p:anim calcmode="lin" valueType="num">
                                      <p:cBhvr>
                                        <p:cTn id="42" dur="500" fill="hold"/>
                                        <p:tgtEl>
                                          <p:spTgt spid="3584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584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584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5843">
                                            <p:txEl>
                                              <p:pRg st="7" end="7"/>
                                            </p:txEl>
                                          </p:spTgt>
                                        </p:tgtEl>
                                        <p:attrNameLst>
                                          <p:attrName>style.visibility</p:attrName>
                                        </p:attrNameLst>
                                      </p:cBhvr>
                                      <p:to>
                                        <p:strVal val="visible"/>
                                      </p:to>
                                    </p:set>
                                    <p:anim calcmode="lin" valueType="num">
                                      <p:cBhvr>
                                        <p:cTn id="49" dur="500" fill="hold"/>
                                        <p:tgtEl>
                                          <p:spTgt spid="3584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584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58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762000"/>
          </a:xfrm>
        </p:spPr>
        <p:txBody>
          <a:bodyPr/>
          <a:lstStyle/>
          <a:p>
            <a:pPr eaLnBrk="1" hangingPunct="1"/>
            <a:r>
              <a:rPr lang="en-US" sz="4800" b="1" dirty="0" smtClean="0">
                <a:latin typeface="Calibri" pitchFamily="34" charset="0"/>
              </a:rPr>
              <a:t>The New</a:t>
            </a:r>
            <a:r>
              <a:rPr lang="en-US" sz="4800" dirty="0" smtClean="0">
                <a:latin typeface="Calibri" pitchFamily="34" charset="0"/>
              </a:rPr>
              <a:t> </a:t>
            </a:r>
            <a:r>
              <a:rPr lang="en-US" sz="4800" b="1" dirty="0" smtClean="0">
                <a:latin typeface="Calibri" pitchFamily="34" charset="0"/>
              </a:rPr>
              <a:t>Covenant</a:t>
            </a:r>
            <a:endParaRPr lang="en-US" sz="3200" b="1" dirty="0" smtClean="0">
              <a:latin typeface="Calibri" pitchFamily="34" charset="0"/>
            </a:endParaRPr>
          </a:p>
        </p:txBody>
      </p:sp>
      <p:sp>
        <p:nvSpPr>
          <p:cNvPr id="89091" name="Rectangle 3"/>
          <p:cNvSpPr>
            <a:spLocks noGrp="1" noChangeArrowheads="1"/>
          </p:cNvSpPr>
          <p:nvPr>
            <p:ph type="body" idx="1"/>
          </p:nvPr>
        </p:nvSpPr>
        <p:spPr>
          <a:xfrm>
            <a:off x="457200" y="1143000"/>
            <a:ext cx="8229600" cy="5486400"/>
          </a:xfrm>
        </p:spPr>
        <p:txBody>
          <a:bodyPr>
            <a:normAutofit fontScale="92500" lnSpcReduction="20000"/>
          </a:bodyPr>
          <a:lstStyle/>
          <a:p>
            <a:pPr eaLnBrk="1" hangingPunct="1">
              <a:lnSpc>
                <a:spcPct val="90000"/>
              </a:lnSpc>
            </a:pPr>
            <a:r>
              <a:rPr lang="en-US" dirty="0" smtClean="0">
                <a:latin typeface="Calibri" pitchFamily="34" charset="0"/>
              </a:rPr>
              <a:t>Was established by Jesus’ blood sacrifice on the cross (1 Cor. 11:25)</a:t>
            </a:r>
          </a:p>
          <a:p>
            <a:pPr eaLnBrk="1" hangingPunct="1">
              <a:lnSpc>
                <a:spcPct val="90000"/>
              </a:lnSpc>
            </a:pPr>
            <a:r>
              <a:rPr lang="en-US" dirty="0" smtClean="0">
                <a:latin typeface="Calibri" pitchFamily="34" charset="0"/>
              </a:rPr>
              <a:t>Includes only </a:t>
            </a:r>
            <a:r>
              <a:rPr lang="en-US" b="1" i="1" dirty="0" smtClean="0">
                <a:latin typeface="Calibri" pitchFamily="34" charset="0"/>
              </a:rPr>
              <a:t>regenerate</a:t>
            </a:r>
            <a:r>
              <a:rPr lang="en-US" dirty="0" smtClean="0">
                <a:latin typeface="Calibri" pitchFamily="34" charset="0"/>
              </a:rPr>
              <a:t> people (those who “know the Lord”) (Jer. 31:31-34)</a:t>
            </a:r>
          </a:p>
          <a:p>
            <a:pPr eaLnBrk="1" hangingPunct="1">
              <a:lnSpc>
                <a:spcPct val="90000"/>
              </a:lnSpc>
            </a:pPr>
            <a:r>
              <a:rPr lang="en-US" dirty="0" smtClean="0">
                <a:latin typeface="Calibri" pitchFamily="34" charset="0"/>
              </a:rPr>
              <a:t>Is characterized by the Holy Spirit </a:t>
            </a:r>
            <a:r>
              <a:rPr lang="en-US" b="1" i="1" dirty="0" smtClean="0">
                <a:latin typeface="Calibri" pitchFamily="34" charset="0"/>
              </a:rPr>
              <a:t>indwelling</a:t>
            </a:r>
            <a:r>
              <a:rPr lang="en-US" dirty="0" smtClean="0">
                <a:latin typeface="Calibri" pitchFamily="34" charset="0"/>
              </a:rPr>
              <a:t> the hearts of </a:t>
            </a:r>
            <a:r>
              <a:rPr lang="en-US" b="1" i="1" dirty="0" smtClean="0">
                <a:latin typeface="Calibri" pitchFamily="34" charset="0"/>
              </a:rPr>
              <a:t>all</a:t>
            </a:r>
            <a:r>
              <a:rPr lang="en-US" dirty="0" smtClean="0">
                <a:latin typeface="Calibri" pitchFamily="34" charset="0"/>
              </a:rPr>
              <a:t> of God’s people (2 Cor. 3:6) – see also:</a:t>
            </a:r>
          </a:p>
          <a:p>
            <a:pPr lvl="1" eaLnBrk="1" hangingPunct="1">
              <a:lnSpc>
                <a:spcPct val="80000"/>
              </a:lnSpc>
              <a:spcBef>
                <a:spcPct val="0"/>
              </a:spcBef>
            </a:pPr>
            <a:r>
              <a:rPr lang="en-US" b="1" dirty="0" smtClean="0">
                <a:solidFill>
                  <a:schemeClr val="tx2"/>
                </a:solidFill>
                <a:latin typeface="Cambria" pitchFamily="18" charset="0"/>
              </a:rPr>
              <a:t>Acts 2:17 -</a:t>
            </a:r>
            <a:r>
              <a:rPr lang="en-US" dirty="0" smtClean="0">
                <a:latin typeface="Cambria" pitchFamily="18" charset="0"/>
              </a:rPr>
              <a:t> </a:t>
            </a:r>
            <a:r>
              <a:rPr lang="en-US" i="1" dirty="0" smtClean="0">
                <a:solidFill>
                  <a:srgbClr val="0000FF"/>
                </a:solidFill>
                <a:latin typeface="Cambria" pitchFamily="18" charset="0"/>
              </a:rPr>
              <a:t>"'In the last days, God says, </a:t>
            </a:r>
            <a:r>
              <a:rPr lang="en-US" i="1" u="sng" dirty="0" smtClean="0">
                <a:solidFill>
                  <a:srgbClr val="0000FF"/>
                </a:solidFill>
                <a:latin typeface="Cambria" pitchFamily="18" charset="0"/>
              </a:rPr>
              <a:t>I will pour out my Spirit on all people</a:t>
            </a:r>
            <a:r>
              <a:rPr lang="en-US" i="1" dirty="0" smtClean="0">
                <a:solidFill>
                  <a:srgbClr val="0000FF"/>
                </a:solidFill>
                <a:latin typeface="Cambria" pitchFamily="18" charset="0"/>
              </a:rPr>
              <a:t>. Your sons and daughters will prophesy, your young men will see visions, your old men will dream dreams.</a:t>
            </a:r>
          </a:p>
          <a:p>
            <a:pPr lvl="1" eaLnBrk="1" hangingPunct="1">
              <a:lnSpc>
                <a:spcPct val="80000"/>
              </a:lnSpc>
              <a:spcBef>
                <a:spcPct val="0"/>
              </a:spcBef>
            </a:pPr>
            <a:r>
              <a:rPr lang="en-US" b="1" dirty="0" smtClean="0">
                <a:solidFill>
                  <a:schemeClr val="tx2"/>
                </a:solidFill>
                <a:latin typeface="Cambria" pitchFamily="18" charset="0"/>
              </a:rPr>
              <a:t>2 Corinthians 1:22 –</a:t>
            </a:r>
            <a:r>
              <a:rPr lang="en-US" dirty="0" smtClean="0">
                <a:latin typeface="Cambria" pitchFamily="18" charset="0"/>
              </a:rPr>
              <a:t> </a:t>
            </a:r>
            <a:r>
              <a:rPr lang="en-US" i="1" dirty="0" smtClean="0">
                <a:solidFill>
                  <a:srgbClr val="0000FF"/>
                </a:solidFill>
                <a:latin typeface="Cambria" pitchFamily="18" charset="0"/>
              </a:rPr>
              <a:t>[God] set his seal of ownership on us, and put his </a:t>
            </a:r>
            <a:r>
              <a:rPr lang="en-US" i="1" u="sng" dirty="0" smtClean="0">
                <a:solidFill>
                  <a:srgbClr val="0000FF"/>
                </a:solidFill>
                <a:latin typeface="Cambria" pitchFamily="18" charset="0"/>
              </a:rPr>
              <a:t>Spirit in our hearts</a:t>
            </a:r>
            <a:r>
              <a:rPr lang="en-US" i="1" dirty="0" smtClean="0">
                <a:solidFill>
                  <a:srgbClr val="0000FF"/>
                </a:solidFill>
                <a:latin typeface="Cambria" pitchFamily="18" charset="0"/>
              </a:rPr>
              <a:t> as a deposit, guaranteeing what is to come.</a:t>
            </a:r>
          </a:p>
          <a:p>
            <a:pPr lvl="1" eaLnBrk="1" hangingPunct="1">
              <a:lnSpc>
                <a:spcPct val="80000"/>
              </a:lnSpc>
              <a:spcBef>
                <a:spcPct val="0"/>
              </a:spcBef>
            </a:pPr>
            <a:r>
              <a:rPr lang="en-US" b="1" dirty="0" smtClean="0">
                <a:solidFill>
                  <a:schemeClr val="tx2"/>
                </a:solidFill>
                <a:latin typeface="Cambria" pitchFamily="18" charset="0"/>
              </a:rPr>
              <a:t>1 Corinthians 12:13 -</a:t>
            </a:r>
            <a:r>
              <a:rPr lang="en-US" dirty="0" smtClean="0">
                <a:latin typeface="Cambria" pitchFamily="18" charset="0"/>
              </a:rPr>
              <a:t> </a:t>
            </a:r>
            <a:r>
              <a:rPr lang="en-US" i="1" dirty="0" smtClean="0">
                <a:solidFill>
                  <a:srgbClr val="0000FF"/>
                </a:solidFill>
                <a:latin typeface="Cambria" pitchFamily="18" charset="0"/>
              </a:rPr>
              <a:t>For </a:t>
            </a:r>
            <a:r>
              <a:rPr lang="en-US" i="1" u="sng" dirty="0" smtClean="0">
                <a:solidFill>
                  <a:srgbClr val="0000FF"/>
                </a:solidFill>
                <a:latin typeface="Cambria" pitchFamily="18" charset="0"/>
              </a:rPr>
              <a:t>we were all baptized by one Spirit</a:t>
            </a:r>
            <a:r>
              <a:rPr lang="en-US" i="1" dirty="0" smtClean="0">
                <a:solidFill>
                  <a:srgbClr val="0000FF"/>
                </a:solidFill>
                <a:latin typeface="Cambria" pitchFamily="18" charset="0"/>
              </a:rPr>
              <a:t> into one body-- whether Jews or Greeks, slave or free-- and </a:t>
            </a:r>
            <a:r>
              <a:rPr lang="en-US" i="1" u="sng" dirty="0" smtClean="0">
                <a:solidFill>
                  <a:srgbClr val="0000FF"/>
                </a:solidFill>
                <a:latin typeface="Cambria" pitchFamily="18" charset="0"/>
              </a:rPr>
              <a:t>we were all given the one Spirit to drink</a:t>
            </a:r>
            <a:r>
              <a:rPr lang="en-US" i="1" dirty="0" smtClean="0">
                <a:solidFill>
                  <a:srgbClr val="0000FF"/>
                </a:solidFill>
                <a:latin typeface="Cambria" pitchFamily="18" charset="0"/>
              </a:rPr>
              <a:t>.</a:t>
            </a:r>
          </a:p>
          <a:p>
            <a:pPr lvl="1" eaLnBrk="1" hangingPunct="1">
              <a:lnSpc>
                <a:spcPct val="90000"/>
              </a:lnSpc>
            </a:pPr>
            <a:endParaRPr lang="en-US" b="1" dirty="0" smtClean="0">
              <a:latin typeface="Calibri" pitchFamily="34"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9091">
                                            <p:txEl>
                                              <p:pRg st="1" end="1"/>
                                            </p:txEl>
                                          </p:spTgt>
                                        </p:tgtEl>
                                        <p:attrNameLst>
                                          <p:attrName>style.visibility</p:attrName>
                                        </p:attrNameLst>
                                      </p:cBhvr>
                                      <p:to>
                                        <p:strVal val="visible"/>
                                      </p:to>
                                    </p:set>
                                    <p:anim calcmode="lin" valueType="num">
                                      <p:cBhvr>
                                        <p:cTn id="7" dur="500" fill="hold"/>
                                        <p:tgtEl>
                                          <p:spTgt spid="8909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909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909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9091">
                                            <p:txEl>
                                              <p:pRg st="2" end="2"/>
                                            </p:txEl>
                                          </p:spTgt>
                                        </p:tgtEl>
                                        <p:attrNameLst>
                                          <p:attrName>style.visibility</p:attrName>
                                        </p:attrNameLst>
                                      </p:cBhvr>
                                      <p:to>
                                        <p:strVal val="visible"/>
                                      </p:to>
                                    </p:set>
                                    <p:anim calcmode="lin" valueType="num">
                                      <p:cBhvr>
                                        <p:cTn id="14" dur="500" fill="hold"/>
                                        <p:tgtEl>
                                          <p:spTgt spid="8909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909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909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9091">
                                            <p:txEl>
                                              <p:pRg st="3" end="3"/>
                                            </p:txEl>
                                          </p:spTgt>
                                        </p:tgtEl>
                                        <p:attrNameLst>
                                          <p:attrName>style.visibility</p:attrName>
                                        </p:attrNameLst>
                                      </p:cBhvr>
                                      <p:to>
                                        <p:strVal val="visible"/>
                                      </p:to>
                                    </p:set>
                                    <p:anim calcmode="lin" valueType="num">
                                      <p:cBhvr>
                                        <p:cTn id="21" dur="500" fill="hold"/>
                                        <p:tgtEl>
                                          <p:spTgt spid="8909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909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909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9091">
                                            <p:txEl>
                                              <p:pRg st="4" end="4"/>
                                            </p:txEl>
                                          </p:spTgt>
                                        </p:tgtEl>
                                        <p:attrNameLst>
                                          <p:attrName>style.visibility</p:attrName>
                                        </p:attrNameLst>
                                      </p:cBhvr>
                                      <p:to>
                                        <p:strVal val="visible"/>
                                      </p:to>
                                    </p:set>
                                    <p:anim calcmode="lin" valueType="num">
                                      <p:cBhvr>
                                        <p:cTn id="28" dur="500" fill="hold"/>
                                        <p:tgtEl>
                                          <p:spTgt spid="8909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909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909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9091">
                                            <p:txEl>
                                              <p:pRg st="5" end="5"/>
                                            </p:txEl>
                                          </p:spTgt>
                                        </p:tgtEl>
                                        <p:attrNameLst>
                                          <p:attrName>style.visibility</p:attrName>
                                        </p:attrNameLst>
                                      </p:cBhvr>
                                      <p:to>
                                        <p:strVal val="visible"/>
                                      </p:to>
                                    </p:set>
                                    <p:anim calcmode="lin" valueType="num">
                                      <p:cBhvr>
                                        <p:cTn id="35" dur="500" fill="hold"/>
                                        <p:tgtEl>
                                          <p:spTgt spid="89091">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9091">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90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762000"/>
          </a:xfrm>
        </p:spPr>
        <p:txBody>
          <a:bodyPr/>
          <a:lstStyle/>
          <a:p>
            <a:pPr eaLnBrk="1" hangingPunct="1"/>
            <a:r>
              <a:rPr lang="en-US" sz="4800" b="1" dirty="0" smtClean="0">
                <a:latin typeface="Calibri" pitchFamily="34" charset="0"/>
              </a:rPr>
              <a:t>The New</a:t>
            </a:r>
            <a:r>
              <a:rPr lang="en-US" sz="4800" dirty="0" smtClean="0">
                <a:latin typeface="Calibri" pitchFamily="34" charset="0"/>
              </a:rPr>
              <a:t> </a:t>
            </a:r>
            <a:r>
              <a:rPr lang="en-US" sz="4800" b="1" dirty="0" smtClean="0">
                <a:latin typeface="Calibri" pitchFamily="34" charset="0"/>
              </a:rPr>
              <a:t>Covenant</a:t>
            </a:r>
            <a:endParaRPr lang="en-US" sz="3200" b="1" dirty="0" smtClean="0">
              <a:latin typeface="Calibri" pitchFamily="34" charset="0"/>
            </a:endParaRPr>
          </a:p>
        </p:txBody>
      </p:sp>
      <p:sp>
        <p:nvSpPr>
          <p:cNvPr id="92163" name="Rectangle 3"/>
          <p:cNvSpPr>
            <a:spLocks noGrp="1" noChangeArrowheads="1"/>
          </p:cNvSpPr>
          <p:nvPr>
            <p:ph type="body" idx="1"/>
          </p:nvPr>
        </p:nvSpPr>
        <p:spPr>
          <a:xfrm>
            <a:off x="533400" y="762000"/>
            <a:ext cx="8229600" cy="6096000"/>
          </a:xfrm>
        </p:spPr>
        <p:txBody>
          <a:bodyPr>
            <a:normAutofit/>
          </a:bodyPr>
          <a:lstStyle/>
          <a:p>
            <a:pPr eaLnBrk="1" hangingPunct="1">
              <a:lnSpc>
                <a:spcPct val="90000"/>
              </a:lnSpc>
              <a:spcBef>
                <a:spcPct val="0"/>
              </a:spcBef>
            </a:pPr>
            <a:r>
              <a:rPr lang="en-US" sz="2800" dirty="0" smtClean="0">
                <a:latin typeface="Calibri" pitchFamily="34" charset="0"/>
              </a:rPr>
              <a:t>Includes Jews and Gentiles on an Equal Basis Before God</a:t>
            </a:r>
          </a:p>
          <a:p>
            <a:pPr lvl="1" eaLnBrk="1" hangingPunct="1">
              <a:lnSpc>
                <a:spcPct val="90000"/>
              </a:lnSpc>
              <a:spcBef>
                <a:spcPct val="0"/>
              </a:spcBef>
            </a:pPr>
            <a:r>
              <a:rPr lang="en-US" sz="2200" b="1" i="1" dirty="0" smtClean="0">
                <a:latin typeface="Cambria" pitchFamily="18" charset="0"/>
              </a:rPr>
              <a:t>Ephesians 2:11-18 – </a:t>
            </a:r>
            <a:r>
              <a:rPr lang="en-US" sz="2200" i="1" dirty="0" smtClean="0">
                <a:solidFill>
                  <a:srgbClr val="0000FF"/>
                </a:solidFill>
                <a:latin typeface="Cambria" pitchFamily="18" charset="0"/>
              </a:rPr>
              <a:t>Therefore </a:t>
            </a:r>
            <a:r>
              <a:rPr lang="en-US" sz="2200" i="1" u="sng" dirty="0" smtClean="0">
                <a:solidFill>
                  <a:srgbClr val="0000FF"/>
                </a:solidFill>
                <a:latin typeface="Cambria" pitchFamily="18" charset="0"/>
              </a:rPr>
              <a:t>remember that at one time you Gentiles </a:t>
            </a:r>
            <a:r>
              <a:rPr lang="en-US" sz="2200" i="1" dirty="0" smtClean="0">
                <a:solidFill>
                  <a:srgbClr val="0000FF"/>
                </a:solidFill>
                <a:latin typeface="Cambria" pitchFamily="18" charset="0"/>
              </a:rPr>
              <a:t>in the flesh, called "the uncircumcision" by what is called the circumcision, which is made in the flesh by hands-- </a:t>
            </a:r>
            <a:r>
              <a:rPr lang="en-US" sz="2200" i="1" baseline="30000" dirty="0" smtClean="0">
                <a:solidFill>
                  <a:srgbClr val="0000FF"/>
                </a:solidFill>
                <a:latin typeface="Cambria" pitchFamily="18" charset="0"/>
              </a:rPr>
              <a:t>12</a:t>
            </a:r>
            <a:r>
              <a:rPr lang="en-US" sz="2200" i="1" dirty="0" smtClean="0">
                <a:solidFill>
                  <a:srgbClr val="0000FF"/>
                </a:solidFill>
                <a:latin typeface="Cambria" pitchFamily="18" charset="0"/>
              </a:rPr>
              <a:t> remember that you </a:t>
            </a:r>
            <a:r>
              <a:rPr lang="en-US" sz="2200" i="1" u="sng" dirty="0" smtClean="0">
                <a:solidFill>
                  <a:srgbClr val="0000FF"/>
                </a:solidFill>
                <a:latin typeface="Cambria" pitchFamily="18" charset="0"/>
              </a:rPr>
              <a:t>were</a:t>
            </a:r>
            <a:r>
              <a:rPr lang="en-US" sz="2200" i="1" dirty="0" smtClean="0">
                <a:solidFill>
                  <a:srgbClr val="0000FF"/>
                </a:solidFill>
                <a:latin typeface="Cambria" pitchFamily="18" charset="0"/>
              </a:rPr>
              <a:t> at that time separated from Christ, </a:t>
            </a:r>
            <a:r>
              <a:rPr lang="en-US" sz="2200" i="1" u="sng" dirty="0" smtClean="0">
                <a:solidFill>
                  <a:srgbClr val="0000FF"/>
                </a:solidFill>
                <a:latin typeface="Cambria" pitchFamily="18" charset="0"/>
              </a:rPr>
              <a:t>alienated from the commonwealth of Israel and strangers to the covenants of promise</a:t>
            </a:r>
            <a:r>
              <a:rPr lang="en-US" sz="2200" i="1" dirty="0" smtClean="0">
                <a:solidFill>
                  <a:srgbClr val="0000FF"/>
                </a:solidFill>
                <a:latin typeface="Cambria" pitchFamily="18" charset="0"/>
              </a:rPr>
              <a:t>, having no hope and without God in the world. </a:t>
            </a:r>
            <a:r>
              <a:rPr lang="en-US" sz="2200" i="1" baseline="30000" dirty="0" smtClean="0">
                <a:solidFill>
                  <a:srgbClr val="0000FF"/>
                </a:solidFill>
                <a:latin typeface="Cambria" pitchFamily="18" charset="0"/>
              </a:rPr>
              <a:t>13</a:t>
            </a:r>
            <a:r>
              <a:rPr lang="en-US" sz="2200" i="1" dirty="0" smtClean="0">
                <a:solidFill>
                  <a:srgbClr val="0000FF"/>
                </a:solidFill>
                <a:latin typeface="Cambria" pitchFamily="18" charset="0"/>
              </a:rPr>
              <a:t> But </a:t>
            </a:r>
            <a:r>
              <a:rPr lang="en-US" sz="2200" i="1" u="sng" dirty="0" smtClean="0">
                <a:solidFill>
                  <a:srgbClr val="0000FF"/>
                </a:solidFill>
                <a:latin typeface="Cambria" pitchFamily="18" charset="0"/>
              </a:rPr>
              <a:t>now in Christ Jesus you who once were far off have been brought near by the blood of Christ</a:t>
            </a:r>
            <a:r>
              <a:rPr lang="en-US" sz="2200" i="1" dirty="0" smtClean="0">
                <a:solidFill>
                  <a:srgbClr val="0000FF"/>
                </a:solidFill>
                <a:latin typeface="Cambria" pitchFamily="18" charset="0"/>
              </a:rPr>
              <a:t>. </a:t>
            </a:r>
            <a:r>
              <a:rPr lang="en-US" sz="2200" i="1" baseline="30000" dirty="0" smtClean="0">
                <a:solidFill>
                  <a:srgbClr val="0000FF"/>
                </a:solidFill>
                <a:latin typeface="Cambria" pitchFamily="18" charset="0"/>
              </a:rPr>
              <a:t>14</a:t>
            </a:r>
            <a:r>
              <a:rPr lang="en-US" sz="2200" i="1" dirty="0" smtClean="0">
                <a:solidFill>
                  <a:srgbClr val="0000FF"/>
                </a:solidFill>
                <a:latin typeface="Cambria" pitchFamily="18" charset="0"/>
              </a:rPr>
              <a:t> For he himself is our peace, who has made us both one and has broken down in his flesh the dividing wall of hostility </a:t>
            </a:r>
            <a:r>
              <a:rPr lang="en-US" sz="2200" i="1" baseline="30000" dirty="0" smtClean="0">
                <a:solidFill>
                  <a:srgbClr val="0000FF"/>
                </a:solidFill>
                <a:latin typeface="Cambria" pitchFamily="18" charset="0"/>
              </a:rPr>
              <a:t>15</a:t>
            </a:r>
            <a:r>
              <a:rPr lang="en-US" sz="2200" i="1" dirty="0" smtClean="0">
                <a:solidFill>
                  <a:srgbClr val="0000FF"/>
                </a:solidFill>
                <a:latin typeface="Cambria" pitchFamily="18" charset="0"/>
              </a:rPr>
              <a:t> by abolishing the law of commandments expressed in ordinances, </a:t>
            </a:r>
            <a:r>
              <a:rPr lang="en-US" sz="2200" i="1" u="sng" dirty="0" smtClean="0">
                <a:solidFill>
                  <a:srgbClr val="0000FF"/>
                </a:solidFill>
                <a:latin typeface="Cambria" pitchFamily="18" charset="0"/>
              </a:rPr>
              <a:t>that he might create in himself one new man in place of the two, so making peace</a:t>
            </a:r>
            <a:r>
              <a:rPr lang="en-US" sz="2200" i="1" dirty="0" smtClean="0">
                <a:solidFill>
                  <a:srgbClr val="0000FF"/>
                </a:solidFill>
                <a:latin typeface="Cambria" pitchFamily="18" charset="0"/>
              </a:rPr>
              <a:t>, </a:t>
            </a:r>
            <a:r>
              <a:rPr lang="en-US" sz="2200" i="1" baseline="30000" dirty="0" smtClean="0">
                <a:solidFill>
                  <a:srgbClr val="0000FF"/>
                </a:solidFill>
                <a:latin typeface="Cambria" pitchFamily="18" charset="0"/>
              </a:rPr>
              <a:t>16</a:t>
            </a:r>
            <a:r>
              <a:rPr lang="en-US" sz="2200" i="1" dirty="0" smtClean="0">
                <a:solidFill>
                  <a:srgbClr val="0000FF"/>
                </a:solidFill>
                <a:latin typeface="Cambria" pitchFamily="18" charset="0"/>
              </a:rPr>
              <a:t> and might reconcile us both to God in one body through the cross, thereby killing the hostility. </a:t>
            </a:r>
            <a:r>
              <a:rPr lang="en-US" sz="2200" i="1" baseline="30000" dirty="0" smtClean="0">
                <a:solidFill>
                  <a:srgbClr val="0000FF"/>
                </a:solidFill>
                <a:latin typeface="Cambria" pitchFamily="18" charset="0"/>
              </a:rPr>
              <a:t>17</a:t>
            </a:r>
            <a:r>
              <a:rPr lang="en-US" sz="2200" i="1" dirty="0" smtClean="0">
                <a:solidFill>
                  <a:srgbClr val="0000FF"/>
                </a:solidFill>
                <a:latin typeface="Cambria" pitchFamily="18" charset="0"/>
              </a:rPr>
              <a:t> And he came and preached peace to you who were far off and peace to those who were near. </a:t>
            </a:r>
            <a:r>
              <a:rPr lang="en-US" sz="2200" i="1" baseline="30000" dirty="0" smtClean="0">
                <a:solidFill>
                  <a:srgbClr val="0000FF"/>
                </a:solidFill>
                <a:latin typeface="Cambria" pitchFamily="18" charset="0"/>
              </a:rPr>
              <a:t>18</a:t>
            </a:r>
            <a:r>
              <a:rPr lang="en-US" sz="2200" i="1" dirty="0" smtClean="0">
                <a:solidFill>
                  <a:srgbClr val="0000FF"/>
                </a:solidFill>
                <a:latin typeface="Cambria" pitchFamily="18" charset="0"/>
              </a:rPr>
              <a:t> </a:t>
            </a:r>
            <a:r>
              <a:rPr lang="en-US" sz="2200" i="1" u="sng" dirty="0" smtClean="0">
                <a:solidFill>
                  <a:srgbClr val="0000FF"/>
                </a:solidFill>
                <a:latin typeface="Cambria" pitchFamily="18" charset="0"/>
              </a:rPr>
              <a:t>For through him we both have access in one Spirit to the Father</a:t>
            </a:r>
            <a:r>
              <a:rPr lang="en-US" sz="2200" i="1" dirty="0" smtClean="0">
                <a:solidFill>
                  <a:srgbClr val="0000FF"/>
                </a:solidFill>
                <a:latin typeface="Cambria" pitchFamily="18" charset="0"/>
              </a:rPr>
              <a:t>. </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anim calcmode="lin" valueType="num">
                                      <p:cBhvr>
                                        <p:cTn id="7" dur="500" fill="hold"/>
                                        <p:tgtEl>
                                          <p:spTgt spid="9216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9216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921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685800"/>
          </a:xfrm>
        </p:spPr>
        <p:txBody>
          <a:bodyPr/>
          <a:lstStyle/>
          <a:p>
            <a:pPr eaLnBrk="1" hangingPunct="1"/>
            <a:r>
              <a:rPr lang="en-US" sz="4800" b="1" dirty="0" smtClean="0">
                <a:latin typeface="Calibri" pitchFamily="34" charset="0"/>
              </a:rPr>
              <a:t>The New</a:t>
            </a:r>
            <a:r>
              <a:rPr lang="en-US" sz="4800" dirty="0" smtClean="0">
                <a:latin typeface="Calibri" pitchFamily="34" charset="0"/>
              </a:rPr>
              <a:t> </a:t>
            </a:r>
            <a:r>
              <a:rPr lang="en-US" sz="4800" b="1" dirty="0" smtClean="0">
                <a:latin typeface="Calibri" pitchFamily="34" charset="0"/>
              </a:rPr>
              <a:t>Covenant</a:t>
            </a:r>
            <a:endParaRPr lang="en-US" sz="3200" b="1" dirty="0" smtClean="0">
              <a:latin typeface="Calibri" pitchFamily="34" charset="0"/>
            </a:endParaRPr>
          </a:p>
        </p:txBody>
      </p:sp>
      <p:sp>
        <p:nvSpPr>
          <p:cNvPr id="193539" name="Rectangle 3"/>
          <p:cNvSpPr>
            <a:spLocks noGrp="1" noChangeArrowheads="1"/>
          </p:cNvSpPr>
          <p:nvPr>
            <p:ph type="body" idx="1"/>
          </p:nvPr>
        </p:nvSpPr>
        <p:spPr>
          <a:xfrm>
            <a:off x="457200" y="685800"/>
            <a:ext cx="8229600" cy="5943600"/>
          </a:xfrm>
        </p:spPr>
        <p:txBody>
          <a:bodyPr>
            <a:normAutofit lnSpcReduction="10000"/>
          </a:bodyPr>
          <a:lstStyle/>
          <a:p>
            <a:pPr eaLnBrk="1" hangingPunct="1">
              <a:spcBef>
                <a:spcPct val="0"/>
              </a:spcBef>
            </a:pPr>
            <a:r>
              <a:rPr lang="en-US" dirty="0" smtClean="0">
                <a:latin typeface="Calibri" pitchFamily="34" charset="0"/>
              </a:rPr>
              <a:t>Believers in the New Covenant Are Under the Law of Christ</a:t>
            </a:r>
          </a:p>
          <a:p>
            <a:pPr lvl="1" eaLnBrk="1" hangingPunct="1">
              <a:spcBef>
                <a:spcPct val="0"/>
              </a:spcBef>
            </a:pPr>
            <a:r>
              <a:rPr lang="en-US" b="1" dirty="0" smtClean="0">
                <a:latin typeface="Cambria" pitchFamily="18" charset="0"/>
              </a:rPr>
              <a:t>1 Corinthians 9:19-21 –</a:t>
            </a:r>
            <a:r>
              <a:rPr lang="en-US" dirty="0" smtClean="0">
                <a:latin typeface="Cambria" pitchFamily="18" charset="0"/>
              </a:rPr>
              <a:t> </a:t>
            </a:r>
            <a:r>
              <a:rPr lang="en-US" i="1" dirty="0" smtClean="0">
                <a:solidFill>
                  <a:srgbClr val="0000FF"/>
                </a:solidFill>
                <a:latin typeface="Cambria" pitchFamily="18" charset="0"/>
              </a:rPr>
              <a:t>For though I am free from all, I have made myself a servant to all, that I might win more of them. </a:t>
            </a:r>
            <a:r>
              <a:rPr lang="en-US" i="1" baseline="30000" dirty="0" smtClean="0">
                <a:solidFill>
                  <a:srgbClr val="0000FF"/>
                </a:solidFill>
                <a:latin typeface="Cambria" pitchFamily="18" charset="0"/>
              </a:rPr>
              <a:t>20</a:t>
            </a:r>
            <a:r>
              <a:rPr lang="en-US" i="1" dirty="0" smtClean="0">
                <a:solidFill>
                  <a:srgbClr val="0000FF"/>
                </a:solidFill>
                <a:latin typeface="Cambria" pitchFamily="18" charset="0"/>
              </a:rPr>
              <a:t> To the Jews I became as a Jew, in order to win Jews. To those under the law I became as one under the law (though </a:t>
            </a:r>
            <a:r>
              <a:rPr lang="en-US" i="1" u="sng" dirty="0" smtClean="0">
                <a:solidFill>
                  <a:srgbClr val="0000FF"/>
                </a:solidFill>
                <a:latin typeface="Cambria" pitchFamily="18" charset="0"/>
              </a:rPr>
              <a:t>not being myself under the law</a:t>
            </a:r>
            <a:r>
              <a:rPr lang="en-US" i="1" dirty="0" smtClean="0">
                <a:solidFill>
                  <a:srgbClr val="0000FF"/>
                </a:solidFill>
                <a:latin typeface="Cambria" pitchFamily="18" charset="0"/>
              </a:rPr>
              <a:t>) that I might win those under the law. </a:t>
            </a:r>
            <a:r>
              <a:rPr lang="en-US" i="1" baseline="30000" dirty="0" smtClean="0">
                <a:solidFill>
                  <a:srgbClr val="0000FF"/>
                </a:solidFill>
                <a:latin typeface="Cambria" pitchFamily="18" charset="0"/>
              </a:rPr>
              <a:t>21</a:t>
            </a:r>
            <a:r>
              <a:rPr lang="en-US" i="1" dirty="0" smtClean="0">
                <a:solidFill>
                  <a:srgbClr val="0000FF"/>
                </a:solidFill>
                <a:latin typeface="Cambria" pitchFamily="18" charset="0"/>
              </a:rPr>
              <a:t> To those outside the law I became as one outside the law (</a:t>
            </a:r>
            <a:r>
              <a:rPr lang="en-US" i="1" u="sng" dirty="0" smtClean="0">
                <a:solidFill>
                  <a:srgbClr val="0000FF"/>
                </a:solidFill>
                <a:latin typeface="Cambria" pitchFamily="18" charset="0"/>
              </a:rPr>
              <a:t>not being outside the law of God but under the law of Christ</a:t>
            </a:r>
            <a:r>
              <a:rPr lang="en-US" i="1" dirty="0" smtClean="0">
                <a:solidFill>
                  <a:srgbClr val="0000FF"/>
                </a:solidFill>
                <a:latin typeface="Cambria" pitchFamily="18" charset="0"/>
              </a:rPr>
              <a:t>) that I might win those outside the law. </a:t>
            </a:r>
          </a:p>
          <a:p>
            <a:pPr lvl="1" eaLnBrk="1" hangingPunct="1">
              <a:spcBef>
                <a:spcPct val="0"/>
              </a:spcBef>
            </a:pPr>
            <a:r>
              <a:rPr lang="en-US" b="1" dirty="0" smtClean="0">
                <a:latin typeface="Cambria" pitchFamily="18" charset="0"/>
              </a:rPr>
              <a:t>Galatians 6:2 –</a:t>
            </a:r>
            <a:r>
              <a:rPr lang="en-US" dirty="0" smtClean="0">
                <a:latin typeface="Cambria" pitchFamily="18" charset="0"/>
              </a:rPr>
              <a:t> </a:t>
            </a:r>
            <a:r>
              <a:rPr lang="en-US" i="1" dirty="0" smtClean="0">
                <a:solidFill>
                  <a:srgbClr val="0000FF"/>
                </a:solidFill>
                <a:latin typeface="Cambria" pitchFamily="18" charset="0"/>
              </a:rPr>
              <a:t>Bear one another's burdens, and so fulfill </a:t>
            </a:r>
            <a:r>
              <a:rPr lang="en-US" i="1" u="sng" dirty="0" smtClean="0">
                <a:solidFill>
                  <a:srgbClr val="0000FF"/>
                </a:solidFill>
                <a:latin typeface="Cambria" pitchFamily="18" charset="0"/>
              </a:rPr>
              <a:t>the law of Christ</a:t>
            </a:r>
            <a:r>
              <a:rPr lang="en-US" i="1" dirty="0" smtClean="0">
                <a:solidFill>
                  <a:srgbClr val="0000FF"/>
                </a:solidFill>
                <a:latin typeface="Cambria" pitchFamily="18" charset="0"/>
              </a:rPr>
              <a:t>.</a:t>
            </a:r>
            <a:endParaRPr lang="en-US" dirty="0" smtClean="0">
              <a:latin typeface="Cambria"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93539">
                                            <p:txEl>
                                              <p:pRg st="1" end="1"/>
                                            </p:txEl>
                                          </p:spTgt>
                                        </p:tgtEl>
                                        <p:attrNameLst>
                                          <p:attrName>style.visibility</p:attrName>
                                        </p:attrNameLst>
                                      </p:cBhvr>
                                      <p:to>
                                        <p:strVal val="visible"/>
                                      </p:to>
                                    </p:set>
                                    <p:anim calcmode="lin" valueType="num">
                                      <p:cBhvr>
                                        <p:cTn id="7" dur="500" fill="hold"/>
                                        <p:tgtEl>
                                          <p:spTgt spid="19353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93539">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93539">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93539">
                                            <p:txEl>
                                              <p:pRg st="2" end="2"/>
                                            </p:txEl>
                                          </p:spTgt>
                                        </p:tgtEl>
                                        <p:attrNameLst>
                                          <p:attrName>style.visibility</p:attrName>
                                        </p:attrNameLst>
                                      </p:cBhvr>
                                      <p:to>
                                        <p:strVal val="visible"/>
                                      </p:to>
                                    </p:set>
                                    <p:anim calcmode="lin" valueType="num">
                                      <p:cBhvr>
                                        <p:cTn id="14" dur="500" fill="hold"/>
                                        <p:tgtEl>
                                          <p:spTgt spid="193539">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93539">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935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762000"/>
          </a:xfrm>
        </p:spPr>
        <p:txBody>
          <a:bodyPr/>
          <a:lstStyle/>
          <a:p>
            <a:pPr eaLnBrk="1" hangingPunct="1"/>
            <a:r>
              <a:rPr lang="en-US" sz="4000" b="1" dirty="0" smtClean="0">
                <a:latin typeface="Calibri" pitchFamily="34" charset="0"/>
              </a:rPr>
              <a:t>A New Covenant by any other name…</a:t>
            </a:r>
            <a:endParaRPr lang="en-US" sz="2400" b="1" dirty="0" smtClean="0">
              <a:latin typeface="Calibri" pitchFamily="34" charset="0"/>
            </a:endParaRPr>
          </a:p>
        </p:txBody>
      </p:sp>
      <p:sp>
        <p:nvSpPr>
          <p:cNvPr id="89091" name="Rectangle 3"/>
          <p:cNvSpPr>
            <a:spLocks noGrp="1" noChangeArrowheads="1"/>
          </p:cNvSpPr>
          <p:nvPr>
            <p:ph type="body" idx="1"/>
          </p:nvPr>
        </p:nvSpPr>
        <p:spPr>
          <a:xfrm>
            <a:off x="457200" y="838200"/>
            <a:ext cx="8229600" cy="5638800"/>
          </a:xfrm>
        </p:spPr>
        <p:txBody>
          <a:bodyPr>
            <a:normAutofit fontScale="92500" lnSpcReduction="10000"/>
          </a:bodyPr>
          <a:lstStyle/>
          <a:p>
            <a:pPr eaLnBrk="1" hangingPunct="1">
              <a:lnSpc>
                <a:spcPct val="90000"/>
              </a:lnSpc>
            </a:pPr>
            <a:r>
              <a:rPr lang="en-US" dirty="0" smtClean="0">
                <a:latin typeface="Calibri" pitchFamily="34" charset="0"/>
              </a:rPr>
              <a:t>There are a number of places in scripture (especially in the Old Testament) where the New Covenant is referenced, but the term “new covenant” is not used.</a:t>
            </a:r>
          </a:p>
          <a:p>
            <a:pPr eaLnBrk="1" hangingPunct="1">
              <a:lnSpc>
                <a:spcPct val="90000"/>
              </a:lnSpc>
            </a:pPr>
            <a:r>
              <a:rPr lang="en-US" dirty="0" smtClean="0">
                <a:latin typeface="Calibri" pitchFamily="34" charset="0"/>
              </a:rPr>
              <a:t>Gentry and Wellum* believe that the New Covenant is referenced in the following passages as a:</a:t>
            </a:r>
          </a:p>
          <a:p>
            <a:pPr lvl="1" eaLnBrk="1" hangingPunct="1">
              <a:lnSpc>
                <a:spcPct val="90000"/>
              </a:lnSpc>
            </a:pPr>
            <a:r>
              <a:rPr lang="en-US" b="1" dirty="0" smtClean="0">
                <a:latin typeface="Calibri" pitchFamily="34" charset="0"/>
              </a:rPr>
              <a:t>Everlasting Covenant</a:t>
            </a:r>
            <a:r>
              <a:rPr lang="en-US" dirty="0" smtClean="0">
                <a:latin typeface="Calibri" pitchFamily="34" charset="0"/>
              </a:rPr>
              <a:t> (Jer. 32:36-41; 50:2-5; Ezek 37:15-28 (esp. v.26); Isaiah 55:1-5; 61:8-9; Heb 13:20)</a:t>
            </a:r>
          </a:p>
          <a:p>
            <a:pPr lvl="1" eaLnBrk="1" hangingPunct="1">
              <a:lnSpc>
                <a:spcPct val="90000"/>
              </a:lnSpc>
            </a:pPr>
            <a:r>
              <a:rPr lang="en-US" b="1" dirty="0" smtClean="0">
                <a:latin typeface="Calibri" pitchFamily="34" charset="0"/>
              </a:rPr>
              <a:t>Covenant of Peace</a:t>
            </a:r>
            <a:r>
              <a:rPr lang="en-US" dirty="0" smtClean="0">
                <a:latin typeface="Calibri" pitchFamily="34" charset="0"/>
              </a:rPr>
              <a:t> (Isaiah 54:1-10 (esp. vv.9-10); Ezek 34:20-31 (esp. v.25); 37:15-18 (esp. v.26)</a:t>
            </a:r>
          </a:p>
          <a:p>
            <a:pPr lvl="1" eaLnBrk="1" hangingPunct="1">
              <a:lnSpc>
                <a:spcPct val="90000"/>
              </a:lnSpc>
            </a:pPr>
            <a:r>
              <a:rPr lang="en-US" b="1" dirty="0" smtClean="0">
                <a:latin typeface="Calibri" pitchFamily="34" charset="0"/>
              </a:rPr>
              <a:t>Promise of a new heart and a new spirit</a:t>
            </a:r>
            <a:r>
              <a:rPr lang="en-US" dirty="0" smtClean="0">
                <a:latin typeface="Calibri" pitchFamily="34" charset="0"/>
              </a:rPr>
              <a:t> (Ezek 11:18-21; 18:30-32; 36:24-32 (esp. v.26) [cf. Isa. 59:21]</a:t>
            </a:r>
          </a:p>
          <a:p>
            <a:pPr lvl="1" eaLnBrk="1" hangingPunct="1">
              <a:lnSpc>
                <a:spcPct val="90000"/>
              </a:lnSpc>
            </a:pPr>
            <a:r>
              <a:rPr lang="en-US" b="1" dirty="0" smtClean="0">
                <a:latin typeface="Calibri" pitchFamily="34" charset="0"/>
              </a:rPr>
              <a:t>New Covenant</a:t>
            </a:r>
            <a:r>
              <a:rPr lang="en-US" dirty="0" smtClean="0">
                <a:latin typeface="Calibri" pitchFamily="34" charset="0"/>
              </a:rPr>
              <a:t> (Jer. 31:31-34)</a:t>
            </a:r>
          </a:p>
          <a:p>
            <a:pPr lvl="1" eaLnBrk="1" hangingPunct="1">
              <a:lnSpc>
                <a:spcPct val="90000"/>
              </a:lnSpc>
            </a:pPr>
            <a:endParaRPr lang="en-US" b="1" dirty="0" smtClean="0">
              <a:latin typeface="Calibri" pitchFamily="34" charset="0"/>
            </a:endParaRPr>
          </a:p>
        </p:txBody>
      </p:sp>
      <p:sp>
        <p:nvSpPr>
          <p:cNvPr id="4" name="TextBox 3"/>
          <p:cNvSpPr txBox="1"/>
          <p:nvPr/>
        </p:nvSpPr>
        <p:spPr>
          <a:xfrm>
            <a:off x="609600" y="6488668"/>
            <a:ext cx="8366393" cy="369332"/>
          </a:xfrm>
          <a:prstGeom prst="rect">
            <a:avLst/>
          </a:prstGeom>
          <a:noFill/>
        </p:spPr>
        <p:txBody>
          <a:bodyPr wrap="none" rtlCol="0">
            <a:spAutoFit/>
          </a:bodyPr>
          <a:lstStyle/>
          <a:p>
            <a:r>
              <a:rPr lang="en-US" dirty="0" smtClean="0">
                <a:latin typeface="Calibri" pitchFamily="34" charset="0"/>
              </a:rPr>
              <a:t>*Peter Gentry and Stephen Wellum, </a:t>
            </a:r>
            <a:r>
              <a:rPr lang="en-US" i="1" dirty="0" smtClean="0">
                <a:latin typeface="Calibri" pitchFamily="34" charset="0"/>
              </a:rPr>
              <a:t>Kingdom Through Covenant</a:t>
            </a:r>
            <a:r>
              <a:rPr lang="en-US" dirty="0" smtClean="0">
                <a:latin typeface="Calibri" pitchFamily="34" charset="0"/>
              </a:rPr>
              <a:t>, Crossway 2012, p.434</a:t>
            </a:r>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p:cTn id="7" dur="500" fill="hold"/>
                                        <p:tgtEl>
                                          <p:spTgt spid="8909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909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909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9091">
                                            <p:txEl>
                                              <p:pRg st="1" end="1"/>
                                            </p:txEl>
                                          </p:spTgt>
                                        </p:tgtEl>
                                        <p:attrNameLst>
                                          <p:attrName>style.visibility</p:attrName>
                                        </p:attrNameLst>
                                      </p:cBhvr>
                                      <p:to>
                                        <p:strVal val="visible"/>
                                      </p:to>
                                    </p:set>
                                    <p:anim calcmode="lin" valueType="num">
                                      <p:cBhvr>
                                        <p:cTn id="14" dur="500" fill="hold"/>
                                        <p:tgtEl>
                                          <p:spTgt spid="8909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909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9091">
                                            <p:txEl>
                                              <p:pRg st="1" end="1"/>
                                            </p:txEl>
                                          </p:spTgt>
                                        </p:tgtEl>
                                      </p:cBhvr>
                                    </p:animEffect>
                                  </p:childTnLst>
                                </p:cTn>
                              </p:par>
                              <p:par>
                                <p:cTn id="17" presetID="53"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nodeType="clickEffect">
                                  <p:stCondLst>
                                    <p:cond delay="0"/>
                                  </p:stCondLst>
                                  <p:childTnLst>
                                    <p:set>
                                      <p:cBhvr>
                                        <p:cTn id="25" dur="1" fill="hold">
                                          <p:stCondLst>
                                            <p:cond delay="0"/>
                                          </p:stCondLst>
                                        </p:cTn>
                                        <p:tgtEl>
                                          <p:spTgt spid="89091">
                                            <p:txEl>
                                              <p:pRg st="2" end="2"/>
                                            </p:txEl>
                                          </p:spTgt>
                                        </p:tgtEl>
                                        <p:attrNameLst>
                                          <p:attrName>style.visibility</p:attrName>
                                        </p:attrNameLst>
                                      </p:cBhvr>
                                      <p:to>
                                        <p:strVal val="visible"/>
                                      </p:to>
                                    </p:set>
                                    <p:anim calcmode="lin" valueType="num">
                                      <p:cBhvr>
                                        <p:cTn id="26" dur="500" fill="hold"/>
                                        <p:tgtEl>
                                          <p:spTgt spid="89091">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89091">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89091">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nodeType="clickEffect">
                                  <p:stCondLst>
                                    <p:cond delay="0"/>
                                  </p:stCondLst>
                                  <p:childTnLst>
                                    <p:set>
                                      <p:cBhvr>
                                        <p:cTn id="32" dur="1" fill="hold">
                                          <p:stCondLst>
                                            <p:cond delay="0"/>
                                          </p:stCondLst>
                                        </p:cTn>
                                        <p:tgtEl>
                                          <p:spTgt spid="89091">
                                            <p:txEl>
                                              <p:pRg st="3" end="3"/>
                                            </p:txEl>
                                          </p:spTgt>
                                        </p:tgtEl>
                                        <p:attrNameLst>
                                          <p:attrName>style.visibility</p:attrName>
                                        </p:attrNameLst>
                                      </p:cBhvr>
                                      <p:to>
                                        <p:strVal val="visible"/>
                                      </p:to>
                                    </p:set>
                                    <p:anim calcmode="lin" valueType="num">
                                      <p:cBhvr>
                                        <p:cTn id="33" dur="500" fill="hold"/>
                                        <p:tgtEl>
                                          <p:spTgt spid="89091">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89091">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89091">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89091">
                                            <p:txEl>
                                              <p:pRg st="4" end="4"/>
                                            </p:txEl>
                                          </p:spTgt>
                                        </p:tgtEl>
                                        <p:attrNameLst>
                                          <p:attrName>style.visibility</p:attrName>
                                        </p:attrNameLst>
                                      </p:cBhvr>
                                      <p:to>
                                        <p:strVal val="visible"/>
                                      </p:to>
                                    </p:set>
                                    <p:anim calcmode="lin" valueType="num">
                                      <p:cBhvr>
                                        <p:cTn id="40" dur="500" fill="hold"/>
                                        <p:tgtEl>
                                          <p:spTgt spid="89091">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89091">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89091">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89091">
                                            <p:txEl>
                                              <p:pRg st="5" end="5"/>
                                            </p:txEl>
                                          </p:spTgt>
                                        </p:tgtEl>
                                        <p:attrNameLst>
                                          <p:attrName>style.visibility</p:attrName>
                                        </p:attrNameLst>
                                      </p:cBhvr>
                                      <p:to>
                                        <p:strVal val="visible"/>
                                      </p:to>
                                    </p:set>
                                    <p:anim calcmode="lin" valueType="num">
                                      <p:cBhvr>
                                        <p:cTn id="47" dur="500" fill="hold"/>
                                        <p:tgtEl>
                                          <p:spTgt spid="89091">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89091">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890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609600"/>
          </a:xfrm>
        </p:spPr>
        <p:txBody>
          <a:bodyPr>
            <a:normAutofit fontScale="90000"/>
          </a:bodyPr>
          <a:lstStyle/>
          <a:p>
            <a:pPr eaLnBrk="1" hangingPunct="1"/>
            <a:r>
              <a:rPr lang="en-US" sz="4800" b="1" dirty="0" smtClean="0">
                <a:latin typeface="Calibri" pitchFamily="34" charset="0"/>
              </a:rPr>
              <a:t>A New Covenant by any other name…</a:t>
            </a:r>
            <a:endParaRPr lang="en-US" sz="3000" b="1" dirty="0" smtClean="0">
              <a:latin typeface="Calibri" pitchFamily="34" charset="0"/>
            </a:endParaRPr>
          </a:p>
        </p:txBody>
      </p:sp>
      <p:sp>
        <p:nvSpPr>
          <p:cNvPr id="34821" name="Rectangle 5"/>
          <p:cNvSpPr>
            <a:spLocks noGrp="1" noChangeArrowheads="1"/>
          </p:cNvSpPr>
          <p:nvPr>
            <p:ph type="body" idx="1"/>
          </p:nvPr>
        </p:nvSpPr>
        <p:spPr>
          <a:xfrm>
            <a:off x="457200" y="609600"/>
            <a:ext cx="8229600" cy="6248400"/>
          </a:xfrm>
        </p:spPr>
        <p:txBody>
          <a:bodyPr>
            <a:normAutofit/>
          </a:bodyPr>
          <a:lstStyle/>
          <a:p>
            <a:pPr marL="0" indent="0" eaLnBrk="1" hangingPunct="1">
              <a:lnSpc>
                <a:spcPct val="80000"/>
              </a:lnSpc>
              <a:buNone/>
            </a:pPr>
            <a:r>
              <a:rPr lang="en-US" sz="2800" b="1" dirty="0" smtClean="0">
                <a:solidFill>
                  <a:schemeClr val="tx2"/>
                </a:solidFill>
                <a:latin typeface="Cambria" pitchFamily="18" charset="0"/>
              </a:rPr>
              <a:t>Jer. 32:38-41 –</a:t>
            </a:r>
            <a:r>
              <a:rPr lang="en-US" sz="2800" i="1" dirty="0" smtClean="0">
                <a:solidFill>
                  <a:srgbClr val="0000FF"/>
                </a:solidFill>
                <a:latin typeface="Cambria" pitchFamily="18" charset="0"/>
              </a:rPr>
              <a:t> And </a:t>
            </a:r>
            <a:r>
              <a:rPr lang="en-US" sz="2800" i="1" u="sng" dirty="0" smtClean="0">
                <a:solidFill>
                  <a:srgbClr val="0000FF"/>
                </a:solidFill>
                <a:latin typeface="Cambria" pitchFamily="18" charset="0"/>
              </a:rPr>
              <a:t>they shall be my people, and I will be their God</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39</a:t>
            </a:r>
            <a:r>
              <a:rPr lang="en-US" sz="2800" i="1" dirty="0" smtClean="0">
                <a:solidFill>
                  <a:srgbClr val="0000FF"/>
                </a:solidFill>
                <a:latin typeface="Cambria" pitchFamily="18" charset="0"/>
              </a:rPr>
              <a:t> I will give them one heart and one way, that they may fear me forever, for their own good and the good of their children after them. </a:t>
            </a:r>
            <a:r>
              <a:rPr lang="en-US" sz="2800" i="1" baseline="30000" dirty="0" smtClean="0">
                <a:solidFill>
                  <a:srgbClr val="0000FF"/>
                </a:solidFill>
                <a:latin typeface="Cambria" pitchFamily="18" charset="0"/>
              </a:rPr>
              <a:t>40</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I will make with them an </a:t>
            </a:r>
            <a:r>
              <a:rPr lang="en-US" sz="2800" b="1" i="1" u="sng" dirty="0" smtClean="0">
                <a:solidFill>
                  <a:srgbClr val="0000FF"/>
                </a:solidFill>
                <a:latin typeface="Cambria" pitchFamily="18" charset="0"/>
              </a:rPr>
              <a:t>everlasting covenant</a:t>
            </a:r>
            <a:r>
              <a:rPr lang="en-US" sz="2800" i="1" dirty="0" smtClean="0">
                <a:solidFill>
                  <a:srgbClr val="0000FF"/>
                </a:solidFill>
                <a:latin typeface="Cambria" pitchFamily="18" charset="0"/>
              </a:rPr>
              <a:t>, that I will not turn away from doing good to them. And </a:t>
            </a:r>
            <a:r>
              <a:rPr lang="en-US" sz="2800" i="1" u="sng" dirty="0" smtClean="0">
                <a:solidFill>
                  <a:srgbClr val="0000FF"/>
                </a:solidFill>
                <a:latin typeface="Cambria" pitchFamily="18" charset="0"/>
              </a:rPr>
              <a:t>I will put the fear of me in their hearts, that they may not turn from me</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41</a:t>
            </a:r>
            <a:r>
              <a:rPr lang="en-US" sz="2800" i="1" dirty="0" smtClean="0">
                <a:solidFill>
                  <a:srgbClr val="0000FF"/>
                </a:solidFill>
                <a:latin typeface="Cambria" pitchFamily="18" charset="0"/>
              </a:rPr>
              <a:t> I will rejoice in doing them good, and I will plant them in this land in faithfulness, with all my heart and all my soul. </a:t>
            </a:r>
          </a:p>
        </p:txBody>
      </p:sp>
    </p:spTree>
  </p:cSld>
  <p:clrMapOvr>
    <a:masterClrMapping/>
  </p:clrMapOvr>
  <p:transition>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609600"/>
          </a:xfrm>
        </p:spPr>
        <p:txBody>
          <a:bodyPr>
            <a:normAutofit fontScale="90000"/>
          </a:bodyPr>
          <a:lstStyle/>
          <a:p>
            <a:pPr eaLnBrk="1" hangingPunct="1"/>
            <a:r>
              <a:rPr lang="en-US" sz="4800" b="1" dirty="0" smtClean="0">
                <a:latin typeface="Calibri" pitchFamily="34" charset="0"/>
              </a:rPr>
              <a:t>A New Covenant by any other name…</a:t>
            </a:r>
            <a:endParaRPr lang="en-US" sz="3000" b="1" dirty="0" smtClean="0">
              <a:latin typeface="Calibri" pitchFamily="34" charset="0"/>
            </a:endParaRPr>
          </a:p>
        </p:txBody>
      </p:sp>
      <p:sp>
        <p:nvSpPr>
          <p:cNvPr id="34821" name="Rectangle 5"/>
          <p:cNvSpPr>
            <a:spLocks noGrp="1" noChangeArrowheads="1"/>
          </p:cNvSpPr>
          <p:nvPr>
            <p:ph type="body" idx="1"/>
          </p:nvPr>
        </p:nvSpPr>
        <p:spPr>
          <a:xfrm>
            <a:off x="457200" y="609600"/>
            <a:ext cx="8229600" cy="6248400"/>
          </a:xfrm>
        </p:spPr>
        <p:txBody>
          <a:bodyPr>
            <a:normAutofit fontScale="92500" lnSpcReduction="10000"/>
          </a:bodyPr>
          <a:lstStyle/>
          <a:p>
            <a:pPr marL="0" indent="0" eaLnBrk="1" hangingPunct="1">
              <a:lnSpc>
                <a:spcPct val="80000"/>
              </a:lnSpc>
              <a:buNone/>
            </a:pPr>
            <a:r>
              <a:rPr lang="en-US" sz="2500" b="1" dirty="0" smtClean="0">
                <a:solidFill>
                  <a:schemeClr val="tx2"/>
                </a:solidFill>
                <a:latin typeface="Cambria" pitchFamily="18" charset="0"/>
              </a:rPr>
              <a:t>Isaiah 54:1-10 – </a:t>
            </a:r>
            <a:r>
              <a:rPr lang="en-US" sz="2500" i="1" dirty="0" smtClean="0">
                <a:solidFill>
                  <a:srgbClr val="0000FF"/>
                </a:solidFill>
                <a:latin typeface="Cambria" pitchFamily="18" charset="0"/>
              </a:rPr>
              <a:t>“Sing, O barren one, who did not bear; break forth into singing and cry aloud, you who have not been in labor! For </a:t>
            </a:r>
            <a:r>
              <a:rPr lang="en-US" sz="2500" i="1" u="sng" dirty="0" smtClean="0">
                <a:solidFill>
                  <a:srgbClr val="0000FF"/>
                </a:solidFill>
                <a:latin typeface="Cambria" pitchFamily="18" charset="0"/>
              </a:rPr>
              <a:t>the children of the desolate one will be more than the children of her who is married</a:t>
            </a:r>
            <a:r>
              <a:rPr lang="en-US" sz="2500" i="1" dirty="0" smtClean="0">
                <a:solidFill>
                  <a:srgbClr val="0000FF"/>
                </a:solidFill>
                <a:latin typeface="Cambria" pitchFamily="18" charset="0"/>
              </a:rPr>
              <a:t>," says the LORD… </a:t>
            </a:r>
            <a:r>
              <a:rPr lang="en-US" sz="2500" i="1" baseline="30000" dirty="0" smtClean="0">
                <a:solidFill>
                  <a:srgbClr val="0000FF"/>
                </a:solidFill>
                <a:latin typeface="Cambria" pitchFamily="18" charset="0"/>
              </a:rPr>
              <a:t>3</a:t>
            </a:r>
            <a:r>
              <a:rPr lang="en-US" sz="2500" i="1" dirty="0" smtClean="0">
                <a:solidFill>
                  <a:srgbClr val="0000FF"/>
                </a:solidFill>
                <a:latin typeface="Cambria" pitchFamily="18" charset="0"/>
              </a:rPr>
              <a:t> For you will spread abroad to the right and to the left, and </a:t>
            </a:r>
            <a:r>
              <a:rPr lang="en-US" sz="2500" i="1" u="sng" dirty="0" smtClean="0">
                <a:solidFill>
                  <a:srgbClr val="0000FF"/>
                </a:solidFill>
                <a:latin typeface="Cambria" pitchFamily="18" charset="0"/>
              </a:rPr>
              <a:t>your offspring will possess the nations</a:t>
            </a:r>
            <a:r>
              <a:rPr lang="en-US" sz="2500" i="1" dirty="0" smtClean="0">
                <a:solidFill>
                  <a:srgbClr val="0000FF"/>
                </a:solidFill>
                <a:latin typeface="Cambria" pitchFamily="18" charset="0"/>
              </a:rPr>
              <a:t> and will people the desolate cities… </a:t>
            </a:r>
            <a:r>
              <a:rPr lang="en-US" sz="2500" i="1" baseline="30000" dirty="0" smtClean="0">
                <a:solidFill>
                  <a:srgbClr val="0000FF"/>
                </a:solidFill>
                <a:latin typeface="Cambria" pitchFamily="18" charset="0"/>
              </a:rPr>
              <a:t>7</a:t>
            </a:r>
            <a:r>
              <a:rPr lang="en-US" sz="2500" i="1" dirty="0" smtClean="0">
                <a:solidFill>
                  <a:srgbClr val="0000FF"/>
                </a:solidFill>
                <a:latin typeface="Cambria" pitchFamily="18" charset="0"/>
              </a:rPr>
              <a:t> For a brief moment I deserted you, but with great compassion I will gather you...  </a:t>
            </a:r>
            <a:r>
              <a:rPr lang="en-US" sz="2500" i="1" baseline="30000" dirty="0" smtClean="0">
                <a:solidFill>
                  <a:srgbClr val="0000FF"/>
                </a:solidFill>
                <a:latin typeface="Cambria" pitchFamily="18" charset="0"/>
              </a:rPr>
              <a:t>10</a:t>
            </a:r>
            <a:r>
              <a:rPr lang="en-US" sz="2500" i="1" dirty="0" smtClean="0">
                <a:solidFill>
                  <a:srgbClr val="0000FF"/>
                </a:solidFill>
                <a:latin typeface="Cambria" pitchFamily="18" charset="0"/>
              </a:rPr>
              <a:t> For the mountains may depart and the hills be removed, but my steadfast love shall not depart from you, and </a:t>
            </a:r>
            <a:r>
              <a:rPr lang="en-US" sz="2500" i="1" u="sng" dirty="0" smtClean="0">
                <a:solidFill>
                  <a:srgbClr val="0000FF"/>
                </a:solidFill>
                <a:latin typeface="Cambria" pitchFamily="18" charset="0"/>
              </a:rPr>
              <a:t>my </a:t>
            </a:r>
            <a:r>
              <a:rPr lang="en-US" sz="2500" b="1" i="1" u="sng" dirty="0" smtClean="0">
                <a:solidFill>
                  <a:srgbClr val="0000FF"/>
                </a:solidFill>
                <a:latin typeface="Cambria" pitchFamily="18" charset="0"/>
              </a:rPr>
              <a:t>covenant of peace</a:t>
            </a:r>
            <a:r>
              <a:rPr lang="en-US" sz="2500" i="1" u="sng" dirty="0" smtClean="0">
                <a:solidFill>
                  <a:srgbClr val="0000FF"/>
                </a:solidFill>
                <a:latin typeface="Cambria" pitchFamily="18" charset="0"/>
              </a:rPr>
              <a:t> shall not be removed</a:t>
            </a:r>
            <a:r>
              <a:rPr lang="en-US" sz="2500" i="1" dirty="0" smtClean="0">
                <a:solidFill>
                  <a:srgbClr val="0000FF"/>
                </a:solidFill>
                <a:latin typeface="Cambria" pitchFamily="18" charset="0"/>
              </a:rPr>
              <a:t>," says the LORD, who has compassion on you.</a:t>
            </a:r>
          </a:p>
          <a:p>
            <a:pPr marL="0" indent="0" eaLnBrk="1" hangingPunct="1">
              <a:lnSpc>
                <a:spcPct val="80000"/>
              </a:lnSpc>
              <a:buNone/>
            </a:pPr>
            <a:r>
              <a:rPr lang="en-US" sz="2500" b="1" dirty="0" smtClean="0"/>
              <a:t>Compare: Galatians 4:22-28 – </a:t>
            </a:r>
            <a:r>
              <a:rPr lang="en-US" sz="2500" i="1" dirty="0" smtClean="0">
                <a:solidFill>
                  <a:srgbClr val="0000FF"/>
                </a:solidFill>
                <a:latin typeface="Cambria" pitchFamily="18" charset="0"/>
              </a:rPr>
              <a:t>For it is written that </a:t>
            </a:r>
            <a:r>
              <a:rPr lang="en-US" sz="2500" i="1" u="sng" dirty="0" smtClean="0">
                <a:solidFill>
                  <a:srgbClr val="0000FF"/>
                </a:solidFill>
                <a:latin typeface="Cambria" pitchFamily="18" charset="0"/>
              </a:rPr>
              <a:t>Abraham had two sons, one by a slave woman and one by a free woman</a:t>
            </a:r>
            <a:r>
              <a:rPr lang="en-US" sz="2500" i="1" dirty="0" smtClean="0">
                <a:solidFill>
                  <a:srgbClr val="0000FF"/>
                </a:solidFill>
                <a:latin typeface="Cambria" pitchFamily="18" charset="0"/>
              </a:rPr>
              <a:t>. </a:t>
            </a:r>
            <a:r>
              <a:rPr lang="en-US" sz="2500" i="1" baseline="30000" dirty="0" smtClean="0">
                <a:solidFill>
                  <a:srgbClr val="0000FF"/>
                </a:solidFill>
                <a:latin typeface="Cambria" pitchFamily="18" charset="0"/>
              </a:rPr>
              <a:t>23</a:t>
            </a:r>
            <a:r>
              <a:rPr lang="en-US" sz="2500" i="1" dirty="0" smtClean="0">
                <a:solidFill>
                  <a:srgbClr val="0000FF"/>
                </a:solidFill>
                <a:latin typeface="Cambria" pitchFamily="18" charset="0"/>
              </a:rPr>
              <a:t> But the son of the slave was born according to the flesh, while the son of the free woman was born through promise. </a:t>
            </a:r>
            <a:r>
              <a:rPr lang="en-US" sz="2500" i="1" baseline="30000" dirty="0" smtClean="0">
                <a:solidFill>
                  <a:srgbClr val="0000FF"/>
                </a:solidFill>
                <a:latin typeface="Cambria" pitchFamily="18" charset="0"/>
              </a:rPr>
              <a:t>24</a:t>
            </a:r>
            <a:r>
              <a:rPr lang="en-US" sz="2500" i="1" dirty="0" smtClean="0">
                <a:solidFill>
                  <a:srgbClr val="0000FF"/>
                </a:solidFill>
                <a:latin typeface="Cambria" pitchFamily="18" charset="0"/>
              </a:rPr>
              <a:t> Now this may be interpreted allegorically: </a:t>
            </a:r>
            <a:r>
              <a:rPr lang="en-US" sz="2500" i="1" u="sng" dirty="0" smtClean="0">
                <a:solidFill>
                  <a:srgbClr val="0000FF"/>
                </a:solidFill>
                <a:latin typeface="Cambria" pitchFamily="18" charset="0"/>
              </a:rPr>
              <a:t>these women are two covenants</a:t>
            </a:r>
            <a:r>
              <a:rPr lang="en-US" sz="2500" i="1" dirty="0" smtClean="0">
                <a:solidFill>
                  <a:srgbClr val="0000FF"/>
                </a:solidFill>
                <a:latin typeface="Cambria" pitchFamily="18" charset="0"/>
              </a:rPr>
              <a:t>. One is from Mount Sinai, bearing children for slavery; she is Hagar. </a:t>
            </a:r>
            <a:r>
              <a:rPr lang="en-US" sz="2500" i="1" baseline="30000" dirty="0" smtClean="0">
                <a:solidFill>
                  <a:srgbClr val="0000FF"/>
                </a:solidFill>
                <a:latin typeface="Cambria" pitchFamily="18" charset="0"/>
              </a:rPr>
              <a:t>25</a:t>
            </a:r>
            <a:r>
              <a:rPr lang="en-US" sz="2500" i="1" dirty="0" smtClean="0">
                <a:solidFill>
                  <a:srgbClr val="0000FF"/>
                </a:solidFill>
                <a:latin typeface="Cambria" pitchFamily="18" charset="0"/>
              </a:rPr>
              <a:t> Now Hagar is Mount Sinai in Arabia; she corresponds to the </a:t>
            </a:r>
            <a:r>
              <a:rPr lang="en-US" sz="2500" i="1" u="sng" dirty="0" smtClean="0">
                <a:solidFill>
                  <a:srgbClr val="0000FF"/>
                </a:solidFill>
                <a:latin typeface="Cambria" pitchFamily="18" charset="0"/>
              </a:rPr>
              <a:t>present Jerusalem</a:t>
            </a:r>
            <a:r>
              <a:rPr lang="en-US" sz="2500" i="1" dirty="0" smtClean="0">
                <a:solidFill>
                  <a:srgbClr val="0000FF"/>
                </a:solidFill>
                <a:latin typeface="Cambria" pitchFamily="18" charset="0"/>
              </a:rPr>
              <a:t>, for she is in slavery with her children. </a:t>
            </a:r>
            <a:r>
              <a:rPr lang="en-US" sz="2500" i="1" baseline="30000" dirty="0" smtClean="0">
                <a:solidFill>
                  <a:srgbClr val="0000FF"/>
                </a:solidFill>
                <a:latin typeface="Cambria" pitchFamily="18" charset="0"/>
              </a:rPr>
              <a:t>26</a:t>
            </a:r>
            <a:r>
              <a:rPr lang="en-US" sz="2500" i="1" dirty="0" smtClean="0">
                <a:solidFill>
                  <a:srgbClr val="0000FF"/>
                </a:solidFill>
                <a:latin typeface="Cambria" pitchFamily="18" charset="0"/>
              </a:rPr>
              <a:t> But the </a:t>
            </a:r>
            <a:r>
              <a:rPr lang="en-US" sz="2500" i="1" u="sng" dirty="0" smtClean="0">
                <a:solidFill>
                  <a:srgbClr val="0000FF"/>
                </a:solidFill>
                <a:latin typeface="Cambria" pitchFamily="18" charset="0"/>
              </a:rPr>
              <a:t>Jerusalem above</a:t>
            </a:r>
            <a:r>
              <a:rPr lang="en-US" sz="2500" i="1" dirty="0" smtClean="0">
                <a:solidFill>
                  <a:srgbClr val="0000FF"/>
                </a:solidFill>
                <a:latin typeface="Cambria" pitchFamily="18" charset="0"/>
              </a:rPr>
              <a:t> is free, and she is our mother. </a:t>
            </a:r>
            <a:r>
              <a:rPr lang="en-US" sz="2500" i="1" baseline="30000" dirty="0" smtClean="0">
                <a:solidFill>
                  <a:srgbClr val="0000FF"/>
                </a:solidFill>
                <a:latin typeface="Cambria" pitchFamily="18" charset="0"/>
              </a:rPr>
              <a:t>27</a:t>
            </a:r>
            <a:r>
              <a:rPr lang="en-US" sz="2500" i="1" dirty="0" smtClean="0">
                <a:solidFill>
                  <a:srgbClr val="0000FF"/>
                </a:solidFill>
                <a:latin typeface="Cambria" pitchFamily="18" charset="0"/>
              </a:rPr>
              <a:t> For it is written, “Rejoice, O barren one who does not bear; break forth and cry aloud, you who are not in labor! For </a:t>
            </a:r>
            <a:r>
              <a:rPr lang="en-US" sz="2500" i="1" u="sng" dirty="0" smtClean="0">
                <a:solidFill>
                  <a:srgbClr val="0000FF"/>
                </a:solidFill>
                <a:latin typeface="Cambria" pitchFamily="18" charset="0"/>
              </a:rPr>
              <a:t>the children of the desolate one will be more than those of the one who has a husband</a:t>
            </a:r>
            <a:r>
              <a:rPr lang="en-US" sz="2500" i="1" dirty="0" smtClean="0">
                <a:solidFill>
                  <a:srgbClr val="0000FF"/>
                </a:solidFill>
                <a:latin typeface="Cambria" pitchFamily="18" charset="0"/>
              </a:rPr>
              <a:t>.” </a:t>
            </a:r>
            <a:r>
              <a:rPr lang="en-US" sz="2500" i="1" baseline="30000" dirty="0" smtClean="0">
                <a:solidFill>
                  <a:srgbClr val="0000FF"/>
                </a:solidFill>
                <a:latin typeface="Cambria" pitchFamily="18" charset="0"/>
              </a:rPr>
              <a:t>28</a:t>
            </a:r>
            <a:r>
              <a:rPr lang="en-US" sz="2500" i="1" dirty="0" smtClean="0">
                <a:solidFill>
                  <a:srgbClr val="0000FF"/>
                </a:solidFill>
                <a:latin typeface="Cambria" pitchFamily="18" charset="0"/>
              </a:rPr>
              <a:t> Now you, brothers, like Isaac, are children of promise. </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4821">
                                            <p:txEl>
                                              <p:pRg st="1" end="1"/>
                                            </p:txEl>
                                          </p:spTgt>
                                        </p:tgtEl>
                                        <p:attrNameLst>
                                          <p:attrName>style.visibility</p:attrName>
                                        </p:attrNameLst>
                                      </p:cBhvr>
                                      <p:to>
                                        <p:strVal val="visible"/>
                                      </p:to>
                                    </p:set>
                                    <p:anim calcmode="lin" valueType="num">
                                      <p:cBhvr>
                                        <p:cTn id="7" dur="500" fill="hold"/>
                                        <p:tgtEl>
                                          <p:spTgt spid="3482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482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48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609600"/>
          </a:xfrm>
        </p:spPr>
        <p:txBody>
          <a:bodyPr>
            <a:normAutofit fontScale="90000"/>
          </a:bodyPr>
          <a:lstStyle/>
          <a:p>
            <a:pPr eaLnBrk="1" hangingPunct="1"/>
            <a:r>
              <a:rPr lang="en-US" sz="4800" b="1" dirty="0" smtClean="0">
                <a:latin typeface="Calibri" pitchFamily="34" charset="0"/>
              </a:rPr>
              <a:t>A New Covenant by any other name…</a:t>
            </a:r>
            <a:endParaRPr lang="en-US" sz="3000" b="1" dirty="0" smtClean="0">
              <a:latin typeface="Calibri" pitchFamily="34" charset="0"/>
            </a:endParaRPr>
          </a:p>
        </p:txBody>
      </p:sp>
      <p:sp>
        <p:nvSpPr>
          <p:cNvPr id="34821" name="Rectangle 5"/>
          <p:cNvSpPr>
            <a:spLocks noGrp="1" noChangeArrowheads="1"/>
          </p:cNvSpPr>
          <p:nvPr>
            <p:ph type="body" idx="1"/>
          </p:nvPr>
        </p:nvSpPr>
        <p:spPr>
          <a:xfrm>
            <a:off x="457200" y="609600"/>
            <a:ext cx="8229600" cy="6248400"/>
          </a:xfrm>
        </p:spPr>
        <p:txBody>
          <a:bodyPr>
            <a:normAutofit fontScale="92500" lnSpcReduction="20000"/>
          </a:bodyPr>
          <a:lstStyle/>
          <a:p>
            <a:pPr marL="0" indent="0" eaLnBrk="1" hangingPunct="1">
              <a:lnSpc>
                <a:spcPct val="80000"/>
              </a:lnSpc>
              <a:buNone/>
            </a:pPr>
            <a:r>
              <a:rPr lang="en-US" sz="2800" b="1" dirty="0" smtClean="0">
                <a:solidFill>
                  <a:schemeClr val="tx2"/>
                </a:solidFill>
                <a:latin typeface="Cambria" pitchFamily="18" charset="0"/>
              </a:rPr>
              <a:t>Ezekiel 11:19-20 – </a:t>
            </a:r>
            <a:r>
              <a:rPr lang="en-US" sz="2800" i="1" dirty="0" smtClean="0">
                <a:solidFill>
                  <a:srgbClr val="0000FF"/>
                </a:solidFill>
                <a:latin typeface="Cambria" pitchFamily="18" charset="0"/>
              </a:rPr>
              <a:t>And I will give them one heart, and </a:t>
            </a:r>
            <a:r>
              <a:rPr lang="en-US" sz="2800" i="1" u="sng" dirty="0" smtClean="0">
                <a:solidFill>
                  <a:srgbClr val="0000FF"/>
                </a:solidFill>
                <a:latin typeface="Cambria" pitchFamily="18" charset="0"/>
              </a:rPr>
              <a:t>a </a:t>
            </a:r>
            <a:r>
              <a:rPr lang="en-US" sz="2800" b="1" i="1" u="sng" dirty="0" smtClean="0">
                <a:solidFill>
                  <a:srgbClr val="0000FF"/>
                </a:solidFill>
                <a:latin typeface="Cambria" pitchFamily="18" charset="0"/>
              </a:rPr>
              <a:t>new spirit </a:t>
            </a:r>
            <a:r>
              <a:rPr lang="en-US" sz="2800" i="1" u="sng" dirty="0" smtClean="0">
                <a:solidFill>
                  <a:srgbClr val="0000FF"/>
                </a:solidFill>
                <a:latin typeface="Cambria" pitchFamily="18" charset="0"/>
              </a:rPr>
              <a:t>I will put within them. I will remove the </a:t>
            </a:r>
            <a:r>
              <a:rPr lang="en-US" sz="2800" b="1" i="1" u="sng" dirty="0" smtClean="0">
                <a:solidFill>
                  <a:srgbClr val="0000FF"/>
                </a:solidFill>
                <a:latin typeface="Cambria" pitchFamily="18" charset="0"/>
              </a:rPr>
              <a:t>heart of stone </a:t>
            </a:r>
            <a:r>
              <a:rPr lang="en-US" sz="2800" i="1" u="sng" dirty="0" smtClean="0">
                <a:solidFill>
                  <a:srgbClr val="0000FF"/>
                </a:solidFill>
                <a:latin typeface="Cambria" pitchFamily="18" charset="0"/>
              </a:rPr>
              <a:t>from their flesh and give them a </a:t>
            </a:r>
            <a:r>
              <a:rPr lang="en-US" sz="2800" b="1" i="1" u="sng" dirty="0" smtClean="0">
                <a:solidFill>
                  <a:srgbClr val="0000FF"/>
                </a:solidFill>
                <a:latin typeface="Cambria" pitchFamily="18" charset="0"/>
              </a:rPr>
              <a:t>heart of flesh</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20</a:t>
            </a:r>
            <a:r>
              <a:rPr lang="en-US" sz="2800" i="1" dirty="0" smtClean="0">
                <a:solidFill>
                  <a:srgbClr val="0000FF"/>
                </a:solidFill>
                <a:latin typeface="Cambria" pitchFamily="18" charset="0"/>
              </a:rPr>
              <a:t> that they may walk in my statutes and keep my rules and obey them. And </a:t>
            </a:r>
            <a:r>
              <a:rPr lang="en-US" sz="2800" i="1" u="sng" dirty="0" smtClean="0">
                <a:solidFill>
                  <a:srgbClr val="0000FF"/>
                </a:solidFill>
                <a:latin typeface="Cambria" pitchFamily="18" charset="0"/>
              </a:rPr>
              <a:t>they shall be my people, and I will be their God</a:t>
            </a:r>
            <a:r>
              <a:rPr lang="en-US" sz="2800" i="1" dirty="0" smtClean="0">
                <a:solidFill>
                  <a:srgbClr val="0000FF"/>
                </a:solidFill>
                <a:latin typeface="Cambria" pitchFamily="18" charset="0"/>
              </a:rPr>
              <a:t>. </a:t>
            </a:r>
          </a:p>
          <a:p>
            <a:pPr marL="0" indent="0" eaLnBrk="1" hangingPunct="1">
              <a:lnSpc>
                <a:spcPct val="80000"/>
              </a:lnSpc>
              <a:buNone/>
            </a:pPr>
            <a:r>
              <a:rPr lang="en-US" sz="2800" b="1" dirty="0" smtClean="0">
                <a:solidFill>
                  <a:schemeClr val="tx2"/>
                </a:solidFill>
                <a:latin typeface="Cambria" pitchFamily="18" charset="0"/>
              </a:rPr>
              <a:t>Ezekiel</a:t>
            </a:r>
            <a:r>
              <a:rPr lang="en-US" sz="2800" b="1" dirty="0" smtClean="0"/>
              <a:t> 36:25-27 – </a:t>
            </a:r>
            <a:r>
              <a:rPr lang="en-US" sz="2800" i="1" dirty="0" smtClean="0">
                <a:solidFill>
                  <a:srgbClr val="0000FF"/>
                </a:solidFill>
                <a:latin typeface="Cambria" pitchFamily="18" charset="0"/>
              </a:rPr>
              <a:t> I will sprinkle clean water on you, and you shall be clean from all your uncleannesses, and from all your idols I will cleanse you. </a:t>
            </a:r>
            <a:r>
              <a:rPr lang="en-US" sz="2800" i="1" baseline="30000" dirty="0" smtClean="0">
                <a:solidFill>
                  <a:srgbClr val="0000FF"/>
                </a:solidFill>
                <a:latin typeface="Cambria" pitchFamily="18" charset="0"/>
              </a:rPr>
              <a:t>26</a:t>
            </a:r>
            <a:r>
              <a:rPr lang="en-US" sz="2800" i="1" dirty="0" smtClean="0">
                <a:solidFill>
                  <a:srgbClr val="0000FF"/>
                </a:solidFill>
                <a:latin typeface="Cambria" pitchFamily="18" charset="0"/>
              </a:rPr>
              <a:t> And </a:t>
            </a:r>
            <a:r>
              <a:rPr lang="en-US" sz="2800" i="1" u="sng" dirty="0" smtClean="0">
                <a:solidFill>
                  <a:srgbClr val="0000FF"/>
                </a:solidFill>
                <a:latin typeface="Cambria" pitchFamily="18" charset="0"/>
              </a:rPr>
              <a:t>I will give you a </a:t>
            </a:r>
            <a:r>
              <a:rPr lang="en-US" sz="2800" b="1" i="1" u="sng" dirty="0" smtClean="0">
                <a:solidFill>
                  <a:srgbClr val="0000FF"/>
                </a:solidFill>
                <a:latin typeface="Cambria" pitchFamily="18" charset="0"/>
              </a:rPr>
              <a:t>new heart</a:t>
            </a:r>
            <a:r>
              <a:rPr lang="en-US" sz="2800" i="1" u="sng" dirty="0" smtClean="0">
                <a:solidFill>
                  <a:srgbClr val="0000FF"/>
                </a:solidFill>
                <a:latin typeface="Cambria" pitchFamily="18" charset="0"/>
              </a:rPr>
              <a:t>, and a </a:t>
            </a:r>
            <a:r>
              <a:rPr lang="en-US" sz="2800" b="1" i="1" u="sng" dirty="0" smtClean="0">
                <a:solidFill>
                  <a:srgbClr val="0000FF"/>
                </a:solidFill>
                <a:latin typeface="Cambria" pitchFamily="18" charset="0"/>
              </a:rPr>
              <a:t>new spirit</a:t>
            </a:r>
            <a:r>
              <a:rPr lang="en-US" sz="2800" i="1" u="sng" dirty="0" smtClean="0">
                <a:solidFill>
                  <a:srgbClr val="0000FF"/>
                </a:solidFill>
                <a:latin typeface="Cambria" pitchFamily="18" charset="0"/>
              </a:rPr>
              <a:t> I will put within you</a:t>
            </a:r>
            <a:r>
              <a:rPr lang="en-US" sz="2800" i="1" dirty="0" smtClean="0">
                <a:solidFill>
                  <a:srgbClr val="0000FF"/>
                </a:solidFill>
                <a:latin typeface="Cambria" pitchFamily="18" charset="0"/>
              </a:rPr>
              <a:t>. And I will remove the heart of stone from your flesh and give you a heart of flesh. </a:t>
            </a:r>
            <a:r>
              <a:rPr lang="en-US" sz="2800" i="1" baseline="30000" dirty="0" smtClean="0">
                <a:solidFill>
                  <a:srgbClr val="0000FF"/>
                </a:solidFill>
                <a:latin typeface="Cambria" pitchFamily="18" charset="0"/>
              </a:rPr>
              <a:t>27</a:t>
            </a:r>
            <a:r>
              <a:rPr lang="en-US" sz="2800" i="1" dirty="0" smtClean="0">
                <a:solidFill>
                  <a:srgbClr val="0000FF"/>
                </a:solidFill>
                <a:latin typeface="Cambria" pitchFamily="18" charset="0"/>
              </a:rPr>
              <a:t> And I will put my Spirit within you, and cause you to walk in my statutes and be careful to obey my </a:t>
            </a:r>
            <a:r>
              <a:rPr lang="en-US" sz="2800" i="1" dirty="0" smtClean="0">
                <a:solidFill>
                  <a:srgbClr val="0000FF"/>
                </a:solidFill>
                <a:latin typeface="Cambria" pitchFamily="18" charset="0"/>
              </a:rPr>
              <a:t>rules.</a:t>
            </a:r>
          </a:p>
          <a:p>
            <a:pPr marL="0" indent="0" eaLnBrk="1" hangingPunct="1">
              <a:lnSpc>
                <a:spcPct val="80000"/>
              </a:lnSpc>
              <a:buNone/>
            </a:pPr>
            <a:r>
              <a:rPr lang="en-US" sz="2800" b="1" dirty="0" smtClean="0"/>
              <a:t>Compare 2Cor. </a:t>
            </a:r>
            <a:r>
              <a:rPr lang="en-US" sz="2800" b="1" dirty="0"/>
              <a:t>3:3-6 – </a:t>
            </a:r>
            <a:r>
              <a:rPr lang="en-US" sz="2800" i="1" dirty="0" smtClean="0">
                <a:solidFill>
                  <a:srgbClr val="0000FF"/>
                </a:solidFill>
                <a:latin typeface="Cambria" pitchFamily="18" charset="0"/>
              </a:rPr>
              <a:t>You </a:t>
            </a:r>
            <a:r>
              <a:rPr lang="en-US" sz="2800" i="1" dirty="0">
                <a:solidFill>
                  <a:srgbClr val="0000FF"/>
                </a:solidFill>
                <a:latin typeface="Cambria" pitchFamily="18" charset="0"/>
              </a:rPr>
              <a:t>are a letter from Christ delivered by us, written not with ink but with the </a:t>
            </a:r>
            <a:r>
              <a:rPr lang="en-US" sz="2800" b="1" i="1" u="sng" dirty="0">
                <a:solidFill>
                  <a:srgbClr val="0000FF"/>
                </a:solidFill>
                <a:latin typeface="Cambria" pitchFamily="18" charset="0"/>
              </a:rPr>
              <a:t>Spirit</a:t>
            </a:r>
            <a:r>
              <a:rPr lang="en-US" sz="2800" i="1" dirty="0">
                <a:solidFill>
                  <a:srgbClr val="0000FF"/>
                </a:solidFill>
                <a:latin typeface="Cambria" pitchFamily="18" charset="0"/>
              </a:rPr>
              <a:t> of the living God, </a:t>
            </a:r>
            <a:r>
              <a:rPr lang="en-US" sz="2800" i="1" u="sng" dirty="0">
                <a:solidFill>
                  <a:srgbClr val="0000FF"/>
                </a:solidFill>
                <a:latin typeface="Cambria" pitchFamily="18" charset="0"/>
              </a:rPr>
              <a:t>not on </a:t>
            </a:r>
            <a:r>
              <a:rPr lang="en-US" sz="2800" b="1" i="1" u="sng" dirty="0">
                <a:solidFill>
                  <a:srgbClr val="0000FF"/>
                </a:solidFill>
                <a:latin typeface="Cambria" pitchFamily="18" charset="0"/>
              </a:rPr>
              <a:t>tablets of stone </a:t>
            </a:r>
            <a:r>
              <a:rPr lang="en-US" sz="2800" i="1" u="sng" dirty="0">
                <a:solidFill>
                  <a:srgbClr val="0000FF"/>
                </a:solidFill>
                <a:latin typeface="Cambria" pitchFamily="18" charset="0"/>
              </a:rPr>
              <a:t>but on tablets of human </a:t>
            </a:r>
            <a:r>
              <a:rPr lang="en-US" sz="2800" i="1" u="sng" dirty="0" smtClean="0">
                <a:solidFill>
                  <a:srgbClr val="0000FF"/>
                </a:solidFill>
                <a:latin typeface="Cambria" pitchFamily="18" charset="0"/>
              </a:rPr>
              <a:t>hearts (literally, “</a:t>
            </a:r>
            <a:r>
              <a:rPr lang="en-US" sz="2800" b="1" i="1" u="sng" dirty="0" smtClean="0">
                <a:solidFill>
                  <a:srgbClr val="0000FF"/>
                </a:solidFill>
                <a:latin typeface="Cambria" pitchFamily="18" charset="0"/>
              </a:rPr>
              <a:t>hearts of flesh</a:t>
            </a:r>
            <a:r>
              <a:rPr lang="en-US" sz="2800" i="1" u="sng" dirty="0" smtClean="0">
                <a:solidFill>
                  <a:srgbClr val="0000FF"/>
                </a:solidFill>
                <a:latin typeface="Cambria" pitchFamily="18" charset="0"/>
              </a:rPr>
              <a:t>”)</a:t>
            </a:r>
            <a:r>
              <a:rPr lang="en-US" sz="2800" i="1" dirty="0" smtClean="0">
                <a:solidFill>
                  <a:srgbClr val="0000FF"/>
                </a:solidFill>
                <a:latin typeface="Cambria" pitchFamily="18" charset="0"/>
              </a:rPr>
              <a:t>... </a:t>
            </a:r>
            <a:r>
              <a:rPr lang="en-US" sz="2800" i="1" dirty="0">
                <a:solidFill>
                  <a:srgbClr val="0000FF"/>
                </a:solidFill>
                <a:latin typeface="Cambria" pitchFamily="18" charset="0"/>
              </a:rPr>
              <a:t>Not that we are sufficient in ourselves to claim anything as coming from us, but our sufficiency is from </a:t>
            </a:r>
            <a:r>
              <a:rPr lang="en-US" sz="2800" i="1" u="sng" dirty="0" smtClean="0">
                <a:solidFill>
                  <a:srgbClr val="0000FF"/>
                </a:solidFill>
                <a:latin typeface="Cambria" pitchFamily="18" charset="0"/>
              </a:rPr>
              <a:t>God</a:t>
            </a:r>
            <a:r>
              <a:rPr lang="en-US" sz="2800" i="1" dirty="0" smtClean="0">
                <a:solidFill>
                  <a:srgbClr val="0000FF"/>
                </a:solidFill>
                <a:latin typeface="Cambria" pitchFamily="18" charset="0"/>
              </a:rPr>
              <a:t>, </a:t>
            </a:r>
            <a:r>
              <a:rPr lang="en-US" sz="2800" i="1" dirty="0">
                <a:solidFill>
                  <a:srgbClr val="0000FF"/>
                </a:solidFill>
                <a:latin typeface="Cambria" pitchFamily="18" charset="0"/>
              </a:rPr>
              <a:t>who </a:t>
            </a:r>
            <a:r>
              <a:rPr lang="en-US" sz="2800" i="1" u="sng" dirty="0">
                <a:solidFill>
                  <a:srgbClr val="0000FF"/>
                </a:solidFill>
                <a:latin typeface="Cambria" pitchFamily="18" charset="0"/>
              </a:rPr>
              <a:t>has made us sufficient to be ministers of a </a:t>
            </a:r>
            <a:r>
              <a:rPr lang="en-US" sz="2800" b="1" i="1" u="sng" dirty="0">
                <a:solidFill>
                  <a:srgbClr val="0000FF"/>
                </a:solidFill>
                <a:latin typeface="Cambria" pitchFamily="18" charset="0"/>
              </a:rPr>
              <a:t>new covenant</a:t>
            </a:r>
            <a:r>
              <a:rPr lang="en-US" sz="2800" i="1" u="sng" dirty="0">
                <a:solidFill>
                  <a:srgbClr val="0000FF"/>
                </a:solidFill>
                <a:latin typeface="Cambria" pitchFamily="18" charset="0"/>
              </a:rPr>
              <a:t>, not of the letter but of the </a:t>
            </a:r>
            <a:r>
              <a:rPr lang="en-US" sz="2800" b="1" i="1" u="sng" dirty="0" smtClean="0">
                <a:solidFill>
                  <a:srgbClr val="0000FF"/>
                </a:solidFill>
                <a:latin typeface="Cambria" pitchFamily="18" charset="0"/>
              </a:rPr>
              <a:t>Spirit</a:t>
            </a:r>
            <a:r>
              <a:rPr lang="en-US" sz="2800" i="1" dirty="0" smtClean="0">
                <a:solidFill>
                  <a:srgbClr val="0000FF"/>
                </a:solidFill>
                <a:latin typeface="Cambria" pitchFamily="18" charset="0"/>
              </a:rPr>
              <a:t>. </a:t>
            </a:r>
            <a:endParaRPr lang="en-US" sz="2800" i="1" dirty="0" smtClean="0">
              <a:solidFill>
                <a:srgbClr val="0000FF"/>
              </a:solidFill>
              <a:latin typeface="Cambria" pitchFamily="18" charset="0"/>
            </a:endParaRP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4821">
                                            <p:txEl>
                                              <p:pRg st="1" end="1"/>
                                            </p:txEl>
                                          </p:spTgt>
                                        </p:tgtEl>
                                        <p:attrNameLst>
                                          <p:attrName>style.visibility</p:attrName>
                                        </p:attrNameLst>
                                      </p:cBhvr>
                                      <p:to>
                                        <p:strVal val="visible"/>
                                      </p:to>
                                    </p:set>
                                    <p:anim calcmode="lin" valueType="num">
                                      <p:cBhvr>
                                        <p:cTn id="7" dur="500" fill="hold"/>
                                        <p:tgtEl>
                                          <p:spTgt spid="3482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482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482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4821">
                                            <p:txEl>
                                              <p:pRg st="2" end="2"/>
                                            </p:txEl>
                                          </p:spTgt>
                                        </p:tgtEl>
                                        <p:attrNameLst>
                                          <p:attrName>style.visibility</p:attrName>
                                        </p:attrNameLst>
                                      </p:cBhvr>
                                      <p:to>
                                        <p:strVal val="visible"/>
                                      </p:to>
                                    </p:set>
                                    <p:anim calcmode="lin" valueType="num">
                                      <p:cBhvr>
                                        <p:cTn id="14" dur="500" fill="hold"/>
                                        <p:tgtEl>
                                          <p:spTgt spid="3482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482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48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762000"/>
          </a:xfrm>
        </p:spPr>
        <p:txBody>
          <a:bodyPr/>
          <a:lstStyle/>
          <a:p>
            <a:pPr eaLnBrk="1" hangingPunct="1"/>
            <a:r>
              <a:rPr lang="en-US" sz="4000" b="1" dirty="0" smtClean="0">
                <a:latin typeface="Calibri" pitchFamily="34" charset="0"/>
              </a:rPr>
              <a:t>Observations by Gentry and Wellum*</a:t>
            </a:r>
            <a:endParaRPr lang="en-US" sz="2400" b="1" dirty="0" smtClean="0">
              <a:latin typeface="Calibri" pitchFamily="34" charset="0"/>
            </a:endParaRPr>
          </a:p>
        </p:txBody>
      </p:sp>
      <p:sp>
        <p:nvSpPr>
          <p:cNvPr id="89091" name="Rectangle 3"/>
          <p:cNvSpPr>
            <a:spLocks noGrp="1" noChangeArrowheads="1"/>
          </p:cNvSpPr>
          <p:nvPr>
            <p:ph type="body" idx="1"/>
          </p:nvPr>
        </p:nvSpPr>
        <p:spPr>
          <a:xfrm>
            <a:off x="457200" y="838200"/>
            <a:ext cx="8229600" cy="5638800"/>
          </a:xfrm>
        </p:spPr>
        <p:txBody>
          <a:bodyPr>
            <a:normAutofit fontScale="92500"/>
          </a:bodyPr>
          <a:lstStyle/>
          <a:p>
            <a:pPr eaLnBrk="1" hangingPunct="1">
              <a:lnSpc>
                <a:spcPct val="90000"/>
              </a:lnSpc>
            </a:pPr>
            <a:r>
              <a:rPr lang="en-US" dirty="0" smtClean="0">
                <a:latin typeface="Calibri" pitchFamily="34" charset="0"/>
              </a:rPr>
              <a:t>Gentry and Wellum* make the following observations about the New Covenant prophesies given in Isaiah, Jeremiah, and Ezekiel:</a:t>
            </a:r>
          </a:p>
          <a:p>
            <a:pPr lvl="1" eaLnBrk="1" hangingPunct="1">
              <a:lnSpc>
                <a:spcPct val="90000"/>
              </a:lnSpc>
            </a:pPr>
            <a:r>
              <a:rPr lang="en-US" i="1" dirty="0" smtClean="0">
                <a:latin typeface="Calibri" pitchFamily="34" charset="0"/>
              </a:rPr>
              <a:t>Between 750 and 550 B.C. …the prophets… announced coming events. Some events would happen fairly soon; others would not happen for some time… Because the people had broken… the Israelite covenant… God would put in place a new covenant in which not only would he be faithful, but his people would be faithful too. </a:t>
            </a:r>
            <a:r>
              <a:rPr lang="en-US" dirty="0" smtClean="0">
                <a:latin typeface="Calibri" pitchFamily="34" charset="0"/>
              </a:rPr>
              <a:t>(p.434)</a:t>
            </a:r>
          </a:p>
          <a:p>
            <a:pPr lvl="1" eaLnBrk="1" hangingPunct="1">
              <a:lnSpc>
                <a:spcPct val="90000"/>
              </a:lnSpc>
            </a:pPr>
            <a:r>
              <a:rPr lang="en-US" i="1" dirty="0" smtClean="0">
                <a:latin typeface="Calibri" pitchFamily="34" charset="0"/>
              </a:rPr>
              <a:t>Isaiah </a:t>
            </a:r>
            <a:r>
              <a:rPr lang="en-US" dirty="0" smtClean="0">
                <a:latin typeface="Calibri" pitchFamily="34" charset="0"/>
              </a:rPr>
              <a:t>[for example] </a:t>
            </a:r>
            <a:r>
              <a:rPr lang="en-US" i="1" dirty="0" smtClean="0">
                <a:latin typeface="Calibri" pitchFamily="34" charset="0"/>
              </a:rPr>
              <a:t>excoriate</a:t>
            </a:r>
            <a:r>
              <a:rPr lang="en-US" dirty="0" smtClean="0">
                <a:latin typeface="Calibri" pitchFamily="34" charset="0"/>
              </a:rPr>
              <a:t>[s]</a:t>
            </a:r>
            <a:r>
              <a:rPr lang="en-US" i="1" dirty="0" smtClean="0">
                <a:latin typeface="Calibri" pitchFamily="34" charset="0"/>
              </a:rPr>
              <a:t> the people for their sins… The Lord has no choice but to fulfill the gravest curses and threats entailed in the covenant in Deut. 28. The final threat is exile. </a:t>
            </a:r>
            <a:r>
              <a:rPr lang="en-US" dirty="0" smtClean="0">
                <a:latin typeface="Calibri" pitchFamily="34" charset="0"/>
              </a:rPr>
              <a:t>(p.436)</a:t>
            </a:r>
          </a:p>
        </p:txBody>
      </p:sp>
      <p:sp>
        <p:nvSpPr>
          <p:cNvPr id="4" name="TextBox 3"/>
          <p:cNvSpPr txBox="1"/>
          <p:nvPr/>
        </p:nvSpPr>
        <p:spPr>
          <a:xfrm>
            <a:off x="609600" y="6488668"/>
            <a:ext cx="7725192" cy="369332"/>
          </a:xfrm>
          <a:prstGeom prst="rect">
            <a:avLst/>
          </a:prstGeom>
          <a:noFill/>
        </p:spPr>
        <p:txBody>
          <a:bodyPr wrap="none" rtlCol="0">
            <a:spAutoFit/>
          </a:bodyPr>
          <a:lstStyle/>
          <a:p>
            <a:r>
              <a:rPr lang="en-US" dirty="0" smtClean="0">
                <a:latin typeface="Calibri" pitchFamily="34" charset="0"/>
              </a:rPr>
              <a:t>*Peter Gentry and Stephen Wellum, </a:t>
            </a:r>
            <a:r>
              <a:rPr lang="en-US" i="1" dirty="0" smtClean="0">
                <a:latin typeface="Calibri" pitchFamily="34" charset="0"/>
              </a:rPr>
              <a:t>Kingdom Through Covenant</a:t>
            </a:r>
            <a:r>
              <a:rPr lang="en-US" dirty="0" smtClean="0">
                <a:latin typeface="Calibri" pitchFamily="34" charset="0"/>
              </a:rPr>
              <a:t>, Crossway 2012</a:t>
            </a:r>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p:cTn id="7" dur="500" fill="hold"/>
                                        <p:tgtEl>
                                          <p:spTgt spid="8909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909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909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9091">
                                            <p:txEl>
                                              <p:pRg st="1" end="1"/>
                                            </p:txEl>
                                          </p:spTgt>
                                        </p:tgtEl>
                                        <p:attrNameLst>
                                          <p:attrName>style.visibility</p:attrName>
                                        </p:attrNameLst>
                                      </p:cBhvr>
                                      <p:to>
                                        <p:strVal val="visible"/>
                                      </p:to>
                                    </p:set>
                                    <p:anim calcmode="lin" valueType="num">
                                      <p:cBhvr>
                                        <p:cTn id="14" dur="500" fill="hold"/>
                                        <p:tgtEl>
                                          <p:spTgt spid="8909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909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909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9091">
                                            <p:txEl>
                                              <p:pRg st="2" end="2"/>
                                            </p:txEl>
                                          </p:spTgt>
                                        </p:tgtEl>
                                        <p:attrNameLst>
                                          <p:attrName>style.visibility</p:attrName>
                                        </p:attrNameLst>
                                      </p:cBhvr>
                                      <p:to>
                                        <p:strVal val="visible"/>
                                      </p:to>
                                    </p:set>
                                    <p:anim calcmode="lin" valueType="num">
                                      <p:cBhvr>
                                        <p:cTn id="21" dur="500" fill="hold"/>
                                        <p:tgtEl>
                                          <p:spTgt spid="89091">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9091">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9091">
                                            <p:txEl>
                                              <p:pRg st="2" end="2"/>
                                            </p:txEl>
                                          </p:spTgt>
                                        </p:tgtEl>
                                      </p:cBhvr>
                                    </p:animEffect>
                                  </p:childTnLst>
                                </p:cTn>
                              </p:par>
                              <p:par>
                                <p:cTn id="24" presetID="53" presetClass="entr" presetSubtype="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500" fill="hold"/>
                                        <p:tgtEl>
                                          <p:spTgt spid="4"/>
                                        </p:tgtEl>
                                        <p:attrNameLst>
                                          <p:attrName>ppt_w</p:attrName>
                                        </p:attrNameLst>
                                      </p:cBhvr>
                                      <p:tavLst>
                                        <p:tav tm="0">
                                          <p:val>
                                            <p:fltVal val="0"/>
                                          </p:val>
                                        </p:tav>
                                        <p:tav tm="100000">
                                          <p:val>
                                            <p:strVal val="#ppt_w"/>
                                          </p:val>
                                        </p:tav>
                                      </p:tavLst>
                                    </p:anim>
                                    <p:anim calcmode="lin" valueType="num">
                                      <p:cBhvr>
                                        <p:cTn id="27" dur="500" fill="hold"/>
                                        <p:tgtEl>
                                          <p:spTgt spid="4"/>
                                        </p:tgtEl>
                                        <p:attrNameLst>
                                          <p:attrName>ppt_h</p:attrName>
                                        </p:attrNameLst>
                                      </p:cBhvr>
                                      <p:tavLst>
                                        <p:tav tm="0">
                                          <p:val>
                                            <p:fltVal val="0"/>
                                          </p:val>
                                        </p:tav>
                                        <p:tav tm="100000">
                                          <p:val>
                                            <p:strVal val="#ppt_h"/>
                                          </p:val>
                                        </p:tav>
                                      </p:tavLst>
                                    </p:anim>
                                    <p:animEffect transition="in" filter="fade">
                                      <p:cBhvr>
                                        <p:cTn id="2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762000"/>
          </a:xfrm>
        </p:spPr>
        <p:txBody>
          <a:bodyPr/>
          <a:lstStyle/>
          <a:p>
            <a:pPr eaLnBrk="1" hangingPunct="1"/>
            <a:r>
              <a:rPr lang="en-US" sz="4000" b="1" dirty="0" smtClean="0">
                <a:latin typeface="Calibri" pitchFamily="34" charset="0"/>
              </a:rPr>
              <a:t>Observations by Gentry and Wellum*</a:t>
            </a:r>
            <a:endParaRPr lang="en-US" sz="2400" b="1" dirty="0" smtClean="0">
              <a:latin typeface="Calibri" pitchFamily="34" charset="0"/>
            </a:endParaRPr>
          </a:p>
        </p:txBody>
      </p:sp>
      <p:sp>
        <p:nvSpPr>
          <p:cNvPr id="89091" name="Rectangle 3"/>
          <p:cNvSpPr>
            <a:spLocks noGrp="1" noChangeArrowheads="1"/>
          </p:cNvSpPr>
          <p:nvPr>
            <p:ph type="body" idx="1"/>
          </p:nvPr>
        </p:nvSpPr>
        <p:spPr>
          <a:xfrm>
            <a:off x="457200" y="838200"/>
            <a:ext cx="8229600" cy="5638800"/>
          </a:xfrm>
        </p:spPr>
        <p:txBody>
          <a:bodyPr>
            <a:normAutofit/>
          </a:bodyPr>
          <a:lstStyle/>
          <a:p>
            <a:pPr lvl="1" eaLnBrk="1" hangingPunct="1">
              <a:lnSpc>
                <a:spcPct val="90000"/>
              </a:lnSpc>
            </a:pPr>
            <a:r>
              <a:rPr lang="en-US" i="1" dirty="0" smtClean="0">
                <a:latin typeface="Calibri" pitchFamily="34" charset="0"/>
              </a:rPr>
              <a:t>Isaiah… </a:t>
            </a:r>
            <a:r>
              <a:rPr lang="en-US" dirty="0" smtClean="0">
                <a:latin typeface="Calibri" pitchFamily="34" charset="0"/>
              </a:rPr>
              <a:t>[then] </a:t>
            </a:r>
            <a:r>
              <a:rPr lang="en-US" i="1" dirty="0" smtClean="0">
                <a:latin typeface="Calibri" pitchFamily="34" charset="0"/>
              </a:rPr>
              <a:t>looks farther into the future, beyond the judgment of exile to the comfort and consolation of Israel, i.e., bringing them back from exile… the return from the Babylonian exile will be nothing less than a new exodus – indeed a greater exodus! </a:t>
            </a:r>
            <a:r>
              <a:rPr lang="en-US" dirty="0" smtClean="0">
                <a:latin typeface="Calibri" pitchFamily="34" charset="0"/>
              </a:rPr>
              <a:t>(p.437)</a:t>
            </a:r>
            <a:endParaRPr lang="en-US" i="1" dirty="0" smtClean="0">
              <a:latin typeface="Calibri" pitchFamily="34" charset="0"/>
            </a:endParaRPr>
          </a:p>
          <a:p>
            <a:pPr lvl="1" eaLnBrk="1" hangingPunct="1">
              <a:lnSpc>
                <a:spcPct val="90000"/>
              </a:lnSpc>
            </a:pPr>
            <a:r>
              <a:rPr lang="en-US" i="1" dirty="0" smtClean="0">
                <a:latin typeface="Calibri" pitchFamily="34" charset="0"/>
              </a:rPr>
              <a:t>This new exodus is also described by the term “redeem”… Yahweh… will “buy back” his people from exile as he once delivered them from bondage and slavery in Egypt </a:t>
            </a:r>
            <a:r>
              <a:rPr lang="en-US" dirty="0" smtClean="0">
                <a:latin typeface="Calibri" pitchFamily="34" charset="0"/>
              </a:rPr>
              <a:t>(p.437)</a:t>
            </a:r>
          </a:p>
        </p:txBody>
      </p:sp>
      <p:sp>
        <p:nvSpPr>
          <p:cNvPr id="4" name="TextBox 3"/>
          <p:cNvSpPr txBox="1"/>
          <p:nvPr/>
        </p:nvSpPr>
        <p:spPr>
          <a:xfrm>
            <a:off x="609600" y="6488668"/>
            <a:ext cx="7725192" cy="369332"/>
          </a:xfrm>
          <a:prstGeom prst="rect">
            <a:avLst/>
          </a:prstGeom>
          <a:noFill/>
        </p:spPr>
        <p:txBody>
          <a:bodyPr wrap="none" rtlCol="0">
            <a:spAutoFit/>
          </a:bodyPr>
          <a:lstStyle/>
          <a:p>
            <a:r>
              <a:rPr lang="en-US" dirty="0" smtClean="0">
                <a:latin typeface="Calibri" pitchFamily="34" charset="0"/>
              </a:rPr>
              <a:t>*Peter Gentry and Stephen Wellum, </a:t>
            </a:r>
            <a:r>
              <a:rPr lang="en-US" i="1" dirty="0" smtClean="0">
                <a:latin typeface="Calibri" pitchFamily="34" charset="0"/>
              </a:rPr>
              <a:t>Kingdom Through Covenant</a:t>
            </a:r>
            <a:r>
              <a:rPr lang="en-US" dirty="0" smtClean="0">
                <a:latin typeface="Calibri" pitchFamily="34" charset="0"/>
              </a:rPr>
              <a:t>, Crossway 2012</a:t>
            </a:r>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9091">
                                            <p:txEl>
                                              <p:pRg st="1" end="1"/>
                                            </p:txEl>
                                          </p:spTgt>
                                        </p:tgtEl>
                                        <p:attrNameLst>
                                          <p:attrName>style.visibility</p:attrName>
                                        </p:attrNameLst>
                                      </p:cBhvr>
                                      <p:to>
                                        <p:strVal val="visible"/>
                                      </p:to>
                                    </p:set>
                                    <p:anim calcmode="lin" valueType="num">
                                      <p:cBhvr>
                                        <p:cTn id="7" dur="500" fill="hold"/>
                                        <p:tgtEl>
                                          <p:spTgt spid="8909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909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9091">
                                            <p:txEl>
                                              <p:pRg st="1" end="1"/>
                                            </p:txEl>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Grp="1" noRot="1" noChangeArrowheads="1"/>
          </p:cNvSpPr>
          <p:nvPr>
            <p:ph type="title"/>
          </p:nvPr>
        </p:nvSpPr>
        <p:spPr>
          <a:xfrm>
            <a:off x="0" y="228600"/>
            <a:ext cx="9144000" cy="1325563"/>
          </a:xfrm>
        </p:spPr>
        <p:txBody>
          <a:bodyPr/>
          <a:lstStyle/>
          <a:p>
            <a:pPr eaLnBrk="1" hangingPunct="1">
              <a:defRPr/>
            </a:pPr>
            <a:r>
              <a:rPr lang="en-US" sz="4800" b="1" dirty="0" smtClean="0">
                <a:solidFill>
                  <a:srgbClr val="B7E7FF"/>
                </a:solidFill>
                <a:latin typeface="Calibri" pitchFamily="34" charset="0"/>
              </a:rPr>
              <a:t>The Major Covenants in the Bible</a:t>
            </a:r>
            <a:endParaRPr lang="en-US" sz="3600" b="1" dirty="0" smtClean="0"/>
          </a:p>
        </p:txBody>
      </p:sp>
      <p:sp>
        <p:nvSpPr>
          <p:cNvPr id="17414" name="Rectangle 6"/>
          <p:cNvSpPr>
            <a:spLocks noGrp="1" noRot="1" noChangeArrowheads="1"/>
          </p:cNvSpPr>
          <p:nvPr>
            <p:ph type="body" idx="1"/>
          </p:nvPr>
        </p:nvSpPr>
        <p:spPr/>
        <p:txBody>
          <a:bodyPr/>
          <a:lstStyle/>
          <a:p>
            <a:pPr eaLnBrk="1" hangingPunct="1">
              <a:defRPr/>
            </a:pPr>
            <a:r>
              <a:rPr lang="en-US" b="1" dirty="0" smtClean="0">
                <a:solidFill>
                  <a:srgbClr val="FFCC00"/>
                </a:solidFill>
              </a:rPr>
              <a:t>Noahic</a:t>
            </a:r>
            <a:r>
              <a:rPr lang="en-US" dirty="0" smtClean="0"/>
              <a:t> (Genesis 9:8-17)</a:t>
            </a:r>
          </a:p>
          <a:p>
            <a:pPr eaLnBrk="1" hangingPunct="1">
              <a:defRPr/>
            </a:pPr>
            <a:r>
              <a:rPr lang="en-US" b="1" dirty="0" smtClean="0">
                <a:solidFill>
                  <a:srgbClr val="FFCC00"/>
                </a:solidFill>
              </a:rPr>
              <a:t>Abrahamic</a:t>
            </a:r>
            <a:r>
              <a:rPr lang="en-US" dirty="0" smtClean="0"/>
              <a:t> (Genesis 12-17)</a:t>
            </a:r>
          </a:p>
          <a:p>
            <a:pPr eaLnBrk="1" hangingPunct="1">
              <a:defRPr/>
            </a:pPr>
            <a:r>
              <a:rPr lang="en-US" b="1" dirty="0" smtClean="0">
                <a:solidFill>
                  <a:srgbClr val="FFCC00"/>
                </a:solidFill>
              </a:rPr>
              <a:t>Mosaic</a:t>
            </a:r>
            <a:r>
              <a:rPr lang="en-US" b="1" dirty="0" smtClean="0"/>
              <a:t> </a:t>
            </a:r>
            <a:r>
              <a:rPr lang="en-US" dirty="0" smtClean="0"/>
              <a:t>(Exodus 19-24)</a:t>
            </a:r>
          </a:p>
          <a:p>
            <a:pPr eaLnBrk="1" hangingPunct="1">
              <a:defRPr/>
            </a:pPr>
            <a:r>
              <a:rPr lang="en-US" b="1" dirty="0" smtClean="0">
                <a:solidFill>
                  <a:srgbClr val="FFCC00"/>
                </a:solidFill>
              </a:rPr>
              <a:t>Davidic</a:t>
            </a:r>
            <a:r>
              <a:rPr lang="en-US" dirty="0" smtClean="0"/>
              <a:t> (2Samuel 23:5, Psalm 89:3)</a:t>
            </a:r>
          </a:p>
          <a:p>
            <a:pPr eaLnBrk="1" hangingPunct="1">
              <a:defRPr/>
            </a:pPr>
            <a:r>
              <a:rPr lang="en-US" b="1" dirty="0" smtClean="0">
                <a:solidFill>
                  <a:srgbClr val="FFCC00"/>
                </a:solidFill>
              </a:rPr>
              <a:t>New</a:t>
            </a:r>
            <a:r>
              <a:rPr lang="en-US" dirty="0" smtClean="0"/>
              <a:t> (Jer.31:31-34 </a:t>
            </a:r>
            <a:r>
              <a:rPr lang="en-US" b="1" dirty="0" smtClean="0"/>
              <a:t>; </a:t>
            </a:r>
            <a:r>
              <a:rPr lang="en-US" dirty="0" smtClean="0"/>
              <a:t>Heb.7-13; 2Cor.3:6-18)</a:t>
            </a:r>
          </a:p>
        </p:txBody>
      </p:sp>
    </p:spTree>
    <p:extLst>
      <p:ext uri="{BB962C8B-B14F-4D97-AF65-F5344CB8AC3E}">
        <p14:creationId xmlns:p14="http://schemas.microsoft.com/office/powerpoint/2010/main" val="2752987618"/>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14">
                                            <p:txEl>
                                              <p:pRg st="0" end="0"/>
                                            </p:txEl>
                                          </p:spTgt>
                                        </p:tgtEl>
                                        <p:attrNameLst>
                                          <p:attrName>style.visibility</p:attrName>
                                        </p:attrNameLst>
                                      </p:cBhvr>
                                      <p:to>
                                        <p:strVal val="visible"/>
                                      </p:to>
                                    </p:set>
                                    <p:anim calcmode="lin" valueType="num">
                                      <p:cBhvr additive="base">
                                        <p:cTn id="7" dur="500" fill="hold"/>
                                        <p:tgtEl>
                                          <p:spTgt spid="1741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74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7414">
                                            <p:txEl>
                                              <p:pRg st="1" end="1"/>
                                            </p:txEl>
                                          </p:spTgt>
                                        </p:tgtEl>
                                        <p:attrNameLst>
                                          <p:attrName>style.visibility</p:attrName>
                                        </p:attrNameLst>
                                      </p:cBhvr>
                                      <p:to>
                                        <p:strVal val="visible"/>
                                      </p:to>
                                    </p:set>
                                    <p:anim calcmode="lin" valueType="num">
                                      <p:cBhvr additive="base">
                                        <p:cTn id="13" dur="500" fill="hold"/>
                                        <p:tgtEl>
                                          <p:spTgt spid="1741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74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7414">
                                            <p:txEl>
                                              <p:pRg st="2" end="2"/>
                                            </p:txEl>
                                          </p:spTgt>
                                        </p:tgtEl>
                                        <p:attrNameLst>
                                          <p:attrName>style.visibility</p:attrName>
                                        </p:attrNameLst>
                                      </p:cBhvr>
                                      <p:to>
                                        <p:strVal val="visible"/>
                                      </p:to>
                                    </p:set>
                                    <p:anim calcmode="lin" valueType="num">
                                      <p:cBhvr additive="base">
                                        <p:cTn id="19" dur="500" fill="hold"/>
                                        <p:tgtEl>
                                          <p:spTgt spid="1741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74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7414">
                                            <p:txEl>
                                              <p:pRg st="3" end="3"/>
                                            </p:txEl>
                                          </p:spTgt>
                                        </p:tgtEl>
                                        <p:attrNameLst>
                                          <p:attrName>style.visibility</p:attrName>
                                        </p:attrNameLst>
                                      </p:cBhvr>
                                      <p:to>
                                        <p:strVal val="visible"/>
                                      </p:to>
                                    </p:set>
                                    <p:anim calcmode="lin" valueType="num">
                                      <p:cBhvr additive="base">
                                        <p:cTn id="25" dur="500" fill="hold"/>
                                        <p:tgtEl>
                                          <p:spTgt spid="1741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74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7414">
                                            <p:txEl>
                                              <p:pRg st="4" end="4"/>
                                            </p:txEl>
                                          </p:spTgt>
                                        </p:tgtEl>
                                        <p:attrNameLst>
                                          <p:attrName>style.visibility</p:attrName>
                                        </p:attrNameLst>
                                      </p:cBhvr>
                                      <p:to>
                                        <p:strVal val="visible"/>
                                      </p:to>
                                    </p:set>
                                    <p:anim calcmode="lin" valueType="num">
                                      <p:cBhvr additive="base">
                                        <p:cTn id="31" dur="500" fill="hold"/>
                                        <p:tgtEl>
                                          <p:spTgt spid="1741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741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762000"/>
          </a:xfrm>
        </p:spPr>
        <p:txBody>
          <a:bodyPr/>
          <a:lstStyle/>
          <a:p>
            <a:pPr eaLnBrk="1" hangingPunct="1"/>
            <a:r>
              <a:rPr lang="en-US" sz="4000" b="1" dirty="0" smtClean="0">
                <a:latin typeface="Calibri" pitchFamily="34" charset="0"/>
              </a:rPr>
              <a:t>Observations by Gentry and Wellum*</a:t>
            </a:r>
            <a:endParaRPr lang="en-US" sz="2400" b="1" dirty="0" smtClean="0">
              <a:latin typeface="Calibri" pitchFamily="34" charset="0"/>
            </a:endParaRPr>
          </a:p>
        </p:txBody>
      </p:sp>
      <p:sp>
        <p:nvSpPr>
          <p:cNvPr id="89091" name="Rectangle 3"/>
          <p:cNvSpPr>
            <a:spLocks noGrp="1" noChangeArrowheads="1"/>
          </p:cNvSpPr>
          <p:nvPr>
            <p:ph type="body" idx="1"/>
          </p:nvPr>
        </p:nvSpPr>
        <p:spPr>
          <a:xfrm>
            <a:off x="457200" y="838200"/>
            <a:ext cx="8229600" cy="5638800"/>
          </a:xfrm>
        </p:spPr>
        <p:txBody>
          <a:bodyPr>
            <a:normAutofit/>
          </a:bodyPr>
          <a:lstStyle/>
          <a:p>
            <a:pPr lvl="1" eaLnBrk="1" hangingPunct="1">
              <a:lnSpc>
                <a:spcPct val="90000"/>
              </a:lnSpc>
            </a:pPr>
            <a:r>
              <a:rPr lang="en-US" i="1" dirty="0" smtClean="0">
                <a:latin typeface="Calibri" pitchFamily="34" charset="0"/>
              </a:rPr>
              <a:t>The return from exile, however, is not a chronologically single task. The promises of redemption are divided into two distinct events:</a:t>
            </a:r>
          </a:p>
          <a:p>
            <a:pPr lvl="2" eaLnBrk="1" hangingPunct="1">
              <a:lnSpc>
                <a:spcPct val="90000"/>
              </a:lnSpc>
            </a:pPr>
            <a:r>
              <a:rPr lang="en-US" dirty="0" smtClean="0">
                <a:latin typeface="Calibri" pitchFamily="34" charset="0"/>
              </a:rPr>
              <a:t>Release</a:t>
            </a:r>
          </a:p>
          <a:p>
            <a:pPr lvl="2" eaLnBrk="1" hangingPunct="1">
              <a:lnSpc>
                <a:spcPct val="90000"/>
              </a:lnSpc>
            </a:pPr>
            <a:r>
              <a:rPr lang="en-US" dirty="0" smtClean="0">
                <a:latin typeface="Calibri" pitchFamily="34" charset="0"/>
              </a:rPr>
              <a:t>Forgiveness</a:t>
            </a:r>
          </a:p>
          <a:p>
            <a:pPr lvl="1" eaLnBrk="1" hangingPunct="1">
              <a:lnSpc>
                <a:spcPct val="90000"/>
              </a:lnSpc>
            </a:pPr>
            <a:r>
              <a:rPr lang="en-US" b="1" dirty="0" smtClean="0">
                <a:latin typeface="Calibri" pitchFamily="34" charset="0"/>
              </a:rPr>
              <a:t>Release</a:t>
            </a:r>
            <a:r>
              <a:rPr lang="en-US" dirty="0" smtClean="0">
                <a:latin typeface="Calibri" pitchFamily="34" charset="0"/>
              </a:rPr>
              <a:t> </a:t>
            </a:r>
            <a:r>
              <a:rPr lang="en-US" i="1" dirty="0" smtClean="0">
                <a:latin typeface="Calibri" pitchFamily="34" charset="0"/>
              </a:rPr>
              <a:t>refers to bringing the people physically out of exile in Babylon and back to their own land.</a:t>
            </a:r>
          </a:p>
          <a:p>
            <a:pPr lvl="1" eaLnBrk="1" hangingPunct="1">
              <a:lnSpc>
                <a:spcPct val="90000"/>
              </a:lnSpc>
            </a:pPr>
            <a:r>
              <a:rPr lang="en-US" b="1" dirty="0" smtClean="0">
                <a:latin typeface="Calibri" pitchFamily="34" charset="0"/>
              </a:rPr>
              <a:t>Forgiveness</a:t>
            </a:r>
            <a:r>
              <a:rPr lang="en-US" dirty="0" smtClean="0">
                <a:latin typeface="Calibri" pitchFamily="34" charset="0"/>
              </a:rPr>
              <a:t> </a:t>
            </a:r>
            <a:r>
              <a:rPr lang="en-US" i="1" dirty="0" smtClean="0">
                <a:latin typeface="Calibri" pitchFamily="34" charset="0"/>
              </a:rPr>
              <a:t>entails dealing fully and finally with their sin and the broken covenant… you can take the people out of Babylon, but how do you get Babylon out of the people?</a:t>
            </a:r>
          </a:p>
          <a:p>
            <a:pPr lvl="1" eaLnBrk="1" hangingPunct="1">
              <a:lnSpc>
                <a:spcPct val="90000"/>
              </a:lnSpc>
            </a:pPr>
            <a:r>
              <a:rPr lang="en-US" i="1" dirty="0" smtClean="0">
                <a:latin typeface="Calibri" pitchFamily="34" charset="0"/>
              </a:rPr>
              <a:t>The exile will be over only when God deals with the people’s sin and renews the covenant.</a:t>
            </a:r>
          </a:p>
        </p:txBody>
      </p:sp>
      <p:sp>
        <p:nvSpPr>
          <p:cNvPr id="4" name="TextBox 3"/>
          <p:cNvSpPr txBox="1"/>
          <p:nvPr/>
        </p:nvSpPr>
        <p:spPr>
          <a:xfrm>
            <a:off x="228600" y="6488668"/>
            <a:ext cx="8787983" cy="369332"/>
          </a:xfrm>
          <a:prstGeom prst="rect">
            <a:avLst/>
          </a:prstGeom>
          <a:noFill/>
        </p:spPr>
        <p:txBody>
          <a:bodyPr wrap="none" rtlCol="0">
            <a:spAutoFit/>
          </a:bodyPr>
          <a:lstStyle/>
          <a:p>
            <a:r>
              <a:rPr lang="en-US" dirty="0" smtClean="0">
                <a:latin typeface="Calibri" pitchFamily="34" charset="0"/>
              </a:rPr>
              <a:t>*Peter Gentry and Stephen Wellum, </a:t>
            </a:r>
            <a:r>
              <a:rPr lang="en-US" i="1" dirty="0" smtClean="0">
                <a:latin typeface="Calibri" pitchFamily="34" charset="0"/>
              </a:rPr>
              <a:t>Kingdom Through Covenant</a:t>
            </a:r>
            <a:r>
              <a:rPr lang="en-US" dirty="0" smtClean="0">
                <a:latin typeface="Calibri" pitchFamily="34" charset="0"/>
              </a:rPr>
              <a:t>, Crossway 2012, p.437-438</a:t>
            </a:r>
            <a:endParaRPr lang="en-US"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9091">
                                            <p:txEl>
                                              <p:pRg st="1" end="1"/>
                                            </p:txEl>
                                          </p:spTgt>
                                        </p:tgtEl>
                                        <p:attrNameLst>
                                          <p:attrName>style.visibility</p:attrName>
                                        </p:attrNameLst>
                                      </p:cBhvr>
                                      <p:to>
                                        <p:strVal val="visible"/>
                                      </p:to>
                                    </p:set>
                                    <p:anim calcmode="lin" valueType="num">
                                      <p:cBhvr>
                                        <p:cTn id="7" dur="500" fill="hold"/>
                                        <p:tgtEl>
                                          <p:spTgt spid="8909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909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909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89091">
                                            <p:txEl>
                                              <p:pRg st="2" end="2"/>
                                            </p:txEl>
                                          </p:spTgt>
                                        </p:tgtEl>
                                        <p:attrNameLst>
                                          <p:attrName>style.visibility</p:attrName>
                                        </p:attrNameLst>
                                      </p:cBhvr>
                                      <p:to>
                                        <p:strVal val="visible"/>
                                      </p:to>
                                    </p:set>
                                    <p:anim calcmode="lin" valueType="num">
                                      <p:cBhvr>
                                        <p:cTn id="14" dur="500" fill="hold"/>
                                        <p:tgtEl>
                                          <p:spTgt spid="8909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909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909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9091">
                                            <p:txEl>
                                              <p:pRg st="3" end="3"/>
                                            </p:txEl>
                                          </p:spTgt>
                                        </p:tgtEl>
                                        <p:attrNameLst>
                                          <p:attrName>style.visibility</p:attrName>
                                        </p:attrNameLst>
                                      </p:cBhvr>
                                      <p:to>
                                        <p:strVal val="visible"/>
                                      </p:to>
                                    </p:set>
                                    <p:anim calcmode="lin" valueType="num">
                                      <p:cBhvr>
                                        <p:cTn id="21" dur="500" fill="hold"/>
                                        <p:tgtEl>
                                          <p:spTgt spid="8909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909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9091">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89091">
                                            <p:txEl>
                                              <p:pRg st="4" end="4"/>
                                            </p:txEl>
                                          </p:spTgt>
                                        </p:tgtEl>
                                        <p:attrNameLst>
                                          <p:attrName>style.visibility</p:attrName>
                                        </p:attrNameLst>
                                      </p:cBhvr>
                                      <p:to>
                                        <p:strVal val="visible"/>
                                      </p:to>
                                    </p:set>
                                    <p:anim calcmode="lin" valueType="num">
                                      <p:cBhvr>
                                        <p:cTn id="28" dur="500" fill="hold"/>
                                        <p:tgtEl>
                                          <p:spTgt spid="89091">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9091">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9091">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89091">
                                            <p:txEl>
                                              <p:pRg st="5" end="5"/>
                                            </p:txEl>
                                          </p:spTgt>
                                        </p:tgtEl>
                                        <p:attrNameLst>
                                          <p:attrName>style.visibility</p:attrName>
                                        </p:attrNameLst>
                                      </p:cBhvr>
                                      <p:to>
                                        <p:strVal val="visible"/>
                                      </p:to>
                                    </p:set>
                                    <p:anim calcmode="lin" valueType="num">
                                      <p:cBhvr>
                                        <p:cTn id="35" dur="500" fill="hold"/>
                                        <p:tgtEl>
                                          <p:spTgt spid="89091">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9091">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90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032375"/>
          </a:xfrm>
        </p:spPr>
        <p:txBody>
          <a:bodyPr/>
          <a:lstStyle/>
          <a:p>
            <a:pPr eaLnBrk="1" hangingPunct="1">
              <a:lnSpc>
                <a:spcPct val="90000"/>
              </a:lnSpc>
              <a:defRPr/>
            </a:pPr>
            <a:r>
              <a:rPr lang="en-US" dirty="0" smtClean="0">
                <a:latin typeface="Calibri" pitchFamily="34" charset="0"/>
              </a:rPr>
              <a:t>What do you think about the idea of new covenant believers no longer being under the Old Testament Law of Moses, but under Christ’s Law?</a:t>
            </a:r>
          </a:p>
          <a:p>
            <a:pPr eaLnBrk="1" hangingPunct="1">
              <a:lnSpc>
                <a:spcPct val="90000"/>
              </a:lnSpc>
              <a:defRPr/>
            </a:pPr>
            <a:r>
              <a:rPr lang="en-US" dirty="0" smtClean="0">
                <a:latin typeface="Calibri" pitchFamily="34" charset="0"/>
              </a:rPr>
              <a:t>Does it make sense to you (insofar as we have looked at them) that the Old Testament texts cited earlier, which do not explicitly use the term “new covenant”, do in fact, refer to the new covenant, though by a different name?</a:t>
            </a:r>
            <a:endParaRPr lang="en-US" dirty="0" smtClean="0">
              <a:latin typeface="Calibri" pitchFamily="34" charset="0"/>
            </a:endParaRPr>
          </a:p>
        </p:txBody>
      </p:sp>
    </p:spTree>
    <p:extLst>
      <p:ext uri="{BB962C8B-B14F-4D97-AF65-F5344CB8AC3E}">
        <p14:creationId xmlns:p14="http://schemas.microsoft.com/office/powerpoint/2010/main" val="7426623"/>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9572" name="Rectangle 4"/>
          <p:cNvSpPr>
            <a:spLocks noGrp="1" noChangeArrowheads="1"/>
          </p:cNvSpPr>
          <p:nvPr>
            <p:ph type="ctrTitle"/>
          </p:nvPr>
        </p:nvSpPr>
        <p:spPr/>
        <p:txBody>
          <a:bodyPr/>
          <a:lstStyle/>
          <a:p>
            <a:pPr eaLnBrk="1" hangingPunct="1">
              <a:defRPr/>
            </a:pPr>
            <a:r>
              <a:rPr lang="en-US" sz="6600" b="1" dirty="0" smtClean="0">
                <a:effectLst>
                  <a:glow rad="139700">
                    <a:schemeClr val="accent1">
                      <a:satMod val="175000"/>
                      <a:alpha val="40000"/>
                    </a:schemeClr>
                  </a:glow>
                  <a:outerShdw blurRad="38100" dist="38100" dir="2700000" algn="tl">
                    <a:srgbClr val="C0C0C0"/>
                  </a:outerShdw>
                </a:effectLst>
              </a:rPr>
              <a:t>Davidic</a:t>
            </a:r>
            <a:r>
              <a:rPr lang="en-US" sz="6600" dirty="0" smtClean="0">
                <a:effectLst>
                  <a:glow rad="139700">
                    <a:schemeClr val="accent1">
                      <a:satMod val="175000"/>
                      <a:alpha val="40000"/>
                    </a:schemeClr>
                  </a:glow>
                  <a:outerShdw blurRad="38100" dist="38100" dir="2700000" algn="tl">
                    <a:srgbClr val="C0C0C0"/>
                  </a:outerShdw>
                </a:effectLst>
              </a:rPr>
              <a:t> </a:t>
            </a:r>
            <a:r>
              <a:rPr lang="en-US" sz="6600" b="1" dirty="0" smtClean="0">
                <a:effectLst>
                  <a:glow rad="139700">
                    <a:schemeClr val="accent1">
                      <a:satMod val="175000"/>
                      <a:alpha val="40000"/>
                    </a:schemeClr>
                  </a:glow>
                  <a:outerShdw blurRad="38100" dist="38100" dir="2700000" algn="tl">
                    <a:srgbClr val="C0C0C0"/>
                  </a:outerShdw>
                </a:effectLst>
              </a:rPr>
              <a:t>Covenant</a:t>
            </a:r>
          </a:p>
        </p:txBody>
      </p:sp>
      <p:sp>
        <p:nvSpPr>
          <p:cNvPr id="109573" name="Rectangle 5"/>
          <p:cNvSpPr>
            <a:spLocks noGrp="1" noChangeArrowheads="1"/>
          </p:cNvSpPr>
          <p:nvPr>
            <p:ph type="subTitle" idx="1"/>
          </p:nvPr>
        </p:nvSpPr>
        <p:spPr>
          <a:xfrm>
            <a:off x="1143000" y="3886200"/>
            <a:ext cx="6858000" cy="1752600"/>
          </a:xfrm>
        </p:spPr>
        <p:txBody>
          <a:bodyPr/>
          <a:lstStyle/>
          <a:p>
            <a:pPr eaLnBrk="1" hangingPunct="1">
              <a:defRPr/>
            </a:pPr>
            <a:r>
              <a:rPr lang="en-US" sz="4000" b="1" dirty="0" smtClean="0">
                <a:effectLst>
                  <a:glow rad="101600">
                    <a:schemeClr val="accent1">
                      <a:satMod val="175000"/>
                      <a:alpha val="40000"/>
                    </a:schemeClr>
                  </a:glow>
                  <a:outerShdw blurRad="38100" dist="38100" dir="2700000" algn="tl">
                    <a:srgbClr val="C0C0C0"/>
                  </a:outerShdw>
                </a:effectLst>
              </a:rPr>
              <a:t>2 Samuel 23:5, Psalm 89:3</a:t>
            </a: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Davidic</a:t>
            </a:r>
            <a:r>
              <a:rPr lang="en-US" dirty="0" smtClean="0">
                <a:latin typeface="Calibri" pitchFamily="34" charset="0"/>
              </a:rPr>
              <a:t> </a:t>
            </a:r>
            <a:r>
              <a:rPr lang="en-US" b="1" dirty="0" smtClean="0">
                <a:latin typeface="Calibri" pitchFamily="34" charset="0"/>
              </a:rPr>
              <a:t>Covenant</a:t>
            </a:r>
            <a:br>
              <a:rPr lang="en-US" b="1" dirty="0" smtClean="0">
                <a:latin typeface="Calibri" pitchFamily="34" charset="0"/>
              </a:rPr>
            </a:br>
            <a:r>
              <a:rPr lang="en-US" sz="2800" b="1" dirty="0" smtClean="0">
                <a:latin typeface="Calibri" pitchFamily="34" charset="0"/>
              </a:rPr>
              <a:t>2Samuel 23:5, Psalm 89:3</a:t>
            </a:r>
          </a:p>
        </p:txBody>
      </p:sp>
      <p:sp>
        <p:nvSpPr>
          <p:cNvPr id="32773" name="Rectangle 5"/>
          <p:cNvSpPr>
            <a:spLocks noGrp="1" noChangeArrowheads="1"/>
          </p:cNvSpPr>
          <p:nvPr>
            <p:ph type="body" idx="1"/>
          </p:nvPr>
        </p:nvSpPr>
        <p:spPr>
          <a:xfrm>
            <a:off x="228600" y="1447800"/>
            <a:ext cx="8686800" cy="5410200"/>
          </a:xfrm>
        </p:spPr>
        <p:txBody>
          <a:bodyPr/>
          <a:lstStyle/>
          <a:p>
            <a:pPr eaLnBrk="1" hangingPunct="1">
              <a:lnSpc>
                <a:spcPct val="80000"/>
              </a:lnSpc>
            </a:pPr>
            <a:r>
              <a:rPr lang="en-US" sz="2800" b="1" dirty="0" smtClean="0">
                <a:solidFill>
                  <a:schemeClr val="tx2"/>
                </a:solidFill>
                <a:latin typeface="Cambria" pitchFamily="18" charset="0"/>
              </a:rPr>
              <a:t>2 Samuel 7:8,16 –</a:t>
            </a:r>
            <a:r>
              <a:rPr lang="en-US" sz="2800" dirty="0" smtClean="0">
                <a:latin typeface="Cambria" pitchFamily="18" charset="0"/>
              </a:rPr>
              <a:t> </a:t>
            </a:r>
            <a:r>
              <a:rPr lang="en-US" sz="2800" i="1" dirty="0" smtClean="0">
                <a:solidFill>
                  <a:srgbClr val="0000FF"/>
                </a:solidFill>
                <a:latin typeface="Cambria" pitchFamily="18" charset="0"/>
              </a:rPr>
              <a:t>Now, therefore, thus you shall say to my servant David, “Thus says the LORD of hosts: … </a:t>
            </a:r>
            <a:r>
              <a:rPr lang="en-US" sz="2800" i="1" u="sng" dirty="0" smtClean="0">
                <a:solidFill>
                  <a:srgbClr val="0000FF"/>
                </a:solidFill>
                <a:latin typeface="Cambria" pitchFamily="18" charset="0"/>
              </a:rPr>
              <a:t>Your house and your kingdom shall be made sure forever before me. Your throne shall be established forever.</a:t>
            </a:r>
            <a:r>
              <a:rPr lang="en-US" sz="2800" i="1" dirty="0" smtClean="0">
                <a:solidFill>
                  <a:srgbClr val="0000FF"/>
                </a:solidFill>
                <a:latin typeface="Cambria" pitchFamily="18" charset="0"/>
              </a:rPr>
              <a:t>”</a:t>
            </a:r>
          </a:p>
          <a:p>
            <a:pPr eaLnBrk="1" hangingPunct="1">
              <a:lnSpc>
                <a:spcPct val="80000"/>
              </a:lnSpc>
            </a:pPr>
            <a:r>
              <a:rPr lang="en-US" sz="2800" b="1" dirty="0" smtClean="0">
                <a:solidFill>
                  <a:schemeClr val="tx2"/>
                </a:solidFill>
                <a:latin typeface="Cambria" pitchFamily="18" charset="0"/>
              </a:rPr>
              <a:t>2 Samuel 23:1,5a –</a:t>
            </a:r>
            <a:r>
              <a:rPr lang="en-US" sz="2800" i="1" dirty="0" smtClean="0">
                <a:solidFill>
                  <a:srgbClr val="0000FF"/>
                </a:solidFill>
                <a:latin typeface="Cambria" pitchFamily="18" charset="0"/>
              </a:rPr>
              <a:t> Now these are </a:t>
            </a:r>
            <a:r>
              <a:rPr lang="en-US" sz="2800" i="1" u="sng" dirty="0" smtClean="0">
                <a:solidFill>
                  <a:srgbClr val="0000FF"/>
                </a:solidFill>
                <a:latin typeface="Cambria" pitchFamily="18" charset="0"/>
              </a:rPr>
              <a:t>the last words of David</a:t>
            </a:r>
            <a:r>
              <a:rPr lang="en-US" sz="2800" i="1" dirty="0" smtClean="0">
                <a:solidFill>
                  <a:srgbClr val="0000FF"/>
                </a:solidFill>
                <a:latin typeface="Cambria" pitchFamily="18" charset="0"/>
              </a:rPr>
              <a:t>: The oracle of David, the son of Jesse, the oracle of the man who was raised on high, the anointed of the God of Jacob, the sweet psalmist of Israel: … “For does not my house stand so with God? For </a:t>
            </a:r>
            <a:r>
              <a:rPr lang="en-US" sz="2800" i="1" u="sng" dirty="0" smtClean="0">
                <a:solidFill>
                  <a:srgbClr val="0000FF"/>
                </a:solidFill>
                <a:latin typeface="Cambria" pitchFamily="18" charset="0"/>
              </a:rPr>
              <a:t>he has made with me an everlasting covenant</a:t>
            </a:r>
            <a:r>
              <a:rPr lang="en-US" sz="2800" i="1" dirty="0" smtClean="0">
                <a:solidFill>
                  <a:srgbClr val="0000FF"/>
                </a:solidFill>
                <a:latin typeface="Cambria" pitchFamily="18" charset="0"/>
              </a:rPr>
              <a:t>, ordered in all things and secure…</a:t>
            </a:r>
          </a:p>
        </p:txBody>
      </p:sp>
      <p:pic>
        <p:nvPicPr>
          <p:cNvPr id="48132"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 calcmode="lin" valueType="num">
                                      <p:cBhvr>
                                        <p:cTn id="7" dur="500" fill="hold"/>
                                        <p:tgtEl>
                                          <p:spTgt spid="3277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277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277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2773">
                                            <p:txEl>
                                              <p:pRg st="1" end="1"/>
                                            </p:txEl>
                                          </p:spTgt>
                                        </p:tgtEl>
                                        <p:attrNameLst>
                                          <p:attrName>style.visibility</p:attrName>
                                        </p:attrNameLst>
                                      </p:cBhvr>
                                      <p:to>
                                        <p:strVal val="visible"/>
                                      </p:to>
                                    </p:set>
                                    <p:anim calcmode="lin" valueType="num">
                                      <p:cBhvr>
                                        <p:cTn id="14" dur="500" fill="hold"/>
                                        <p:tgtEl>
                                          <p:spTgt spid="3277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277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277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Davidic</a:t>
            </a:r>
            <a:r>
              <a:rPr lang="en-US" dirty="0" smtClean="0">
                <a:latin typeface="Calibri" pitchFamily="34" charset="0"/>
              </a:rPr>
              <a:t> </a:t>
            </a:r>
            <a:r>
              <a:rPr lang="en-US" b="1" dirty="0" smtClean="0">
                <a:latin typeface="Calibri" pitchFamily="34" charset="0"/>
              </a:rPr>
              <a:t>Covenant</a:t>
            </a:r>
            <a:br>
              <a:rPr lang="en-US" b="1" dirty="0" smtClean="0">
                <a:latin typeface="Calibri" pitchFamily="34" charset="0"/>
              </a:rPr>
            </a:br>
            <a:r>
              <a:rPr lang="en-US" sz="2800" b="1" dirty="0" smtClean="0">
                <a:latin typeface="Calibri" pitchFamily="34" charset="0"/>
              </a:rPr>
              <a:t>2Samuel 23:5, Psalm 89:3</a:t>
            </a:r>
          </a:p>
        </p:txBody>
      </p:sp>
      <p:sp>
        <p:nvSpPr>
          <p:cNvPr id="32773" name="Rectangle 5"/>
          <p:cNvSpPr>
            <a:spLocks noGrp="1" noChangeArrowheads="1"/>
          </p:cNvSpPr>
          <p:nvPr>
            <p:ph type="body" idx="1"/>
          </p:nvPr>
        </p:nvSpPr>
        <p:spPr>
          <a:xfrm>
            <a:off x="228600" y="1447800"/>
            <a:ext cx="8686800" cy="5410200"/>
          </a:xfrm>
        </p:spPr>
        <p:txBody>
          <a:bodyPr>
            <a:normAutofit lnSpcReduction="10000"/>
          </a:bodyPr>
          <a:lstStyle/>
          <a:p>
            <a:pPr eaLnBrk="1" hangingPunct="1">
              <a:lnSpc>
                <a:spcPct val="80000"/>
              </a:lnSpc>
            </a:pPr>
            <a:r>
              <a:rPr lang="en-US" sz="2800" b="1" dirty="0" smtClean="0">
                <a:solidFill>
                  <a:schemeClr val="tx2"/>
                </a:solidFill>
                <a:latin typeface="Cambria" pitchFamily="18" charset="0"/>
              </a:rPr>
              <a:t>Psalm 89:3-4 –</a:t>
            </a:r>
            <a:r>
              <a:rPr lang="en-US" sz="2800" i="1" dirty="0" smtClean="0">
                <a:solidFill>
                  <a:srgbClr val="0000FF"/>
                </a:solidFill>
                <a:latin typeface="Cambria" pitchFamily="18" charset="0"/>
              </a:rPr>
              <a:t> I [the Lord] have made a </a:t>
            </a:r>
            <a:r>
              <a:rPr lang="en-US" sz="2800" i="1" u="sng" dirty="0" smtClean="0">
                <a:solidFill>
                  <a:srgbClr val="0000FF"/>
                </a:solidFill>
                <a:latin typeface="Cambria" pitchFamily="18" charset="0"/>
              </a:rPr>
              <a:t>covenant</a:t>
            </a:r>
            <a:r>
              <a:rPr lang="en-US" sz="2800" i="1" dirty="0" smtClean="0">
                <a:solidFill>
                  <a:srgbClr val="0000FF"/>
                </a:solidFill>
                <a:latin typeface="Cambria" pitchFamily="18" charset="0"/>
              </a:rPr>
              <a:t> with my chosen one; I have sworn to David my servant: “</a:t>
            </a:r>
            <a:r>
              <a:rPr lang="en-US" sz="2800" i="1" u="sng" dirty="0" smtClean="0">
                <a:solidFill>
                  <a:srgbClr val="0000FF"/>
                </a:solidFill>
                <a:latin typeface="Cambria" pitchFamily="18" charset="0"/>
              </a:rPr>
              <a:t>I will establish your offspring forever, and build your throne for all generations</a:t>
            </a:r>
            <a:r>
              <a:rPr lang="en-US" sz="2800" i="1" dirty="0" smtClean="0">
                <a:solidFill>
                  <a:srgbClr val="0000FF"/>
                </a:solidFill>
                <a:latin typeface="Cambria" pitchFamily="18" charset="0"/>
              </a:rPr>
              <a:t>.”</a:t>
            </a:r>
          </a:p>
          <a:p>
            <a:pPr eaLnBrk="1" hangingPunct="1">
              <a:lnSpc>
                <a:spcPct val="80000"/>
              </a:lnSpc>
            </a:pPr>
            <a:r>
              <a:rPr lang="en-US" sz="2800" b="1" dirty="0" smtClean="0">
                <a:latin typeface="Cambria" pitchFamily="18" charset="0"/>
              </a:rPr>
              <a:t>Psalm 89:30-37 </a:t>
            </a:r>
            <a:r>
              <a:rPr lang="en-US" sz="2800" b="1" dirty="0" smtClean="0">
                <a:solidFill>
                  <a:schemeClr val="tx2"/>
                </a:solidFill>
                <a:latin typeface="Cambria" pitchFamily="18" charset="0"/>
              </a:rPr>
              <a:t>–</a:t>
            </a:r>
            <a:r>
              <a:rPr lang="en-US" sz="2800" dirty="0" smtClean="0">
                <a:latin typeface="Cambria" pitchFamily="18" charset="0"/>
              </a:rPr>
              <a:t>  </a:t>
            </a:r>
            <a:r>
              <a:rPr lang="en-US" sz="2800" i="1" u="sng" dirty="0" smtClean="0">
                <a:solidFill>
                  <a:srgbClr val="0000FF"/>
                </a:solidFill>
                <a:latin typeface="Cambria" pitchFamily="18" charset="0"/>
              </a:rPr>
              <a:t>If [David’s] children forsake my law and do not walk according to my rules</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31</a:t>
            </a:r>
            <a:r>
              <a:rPr lang="en-US" sz="2800" i="1" dirty="0" smtClean="0">
                <a:solidFill>
                  <a:srgbClr val="0000FF"/>
                </a:solidFill>
                <a:latin typeface="Cambria" pitchFamily="18" charset="0"/>
              </a:rPr>
              <a:t> if they violate my statutes and do not keep my commandments, </a:t>
            </a:r>
            <a:r>
              <a:rPr lang="en-US" sz="2800" i="1" baseline="30000" dirty="0" smtClean="0">
                <a:solidFill>
                  <a:srgbClr val="0000FF"/>
                </a:solidFill>
                <a:latin typeface="Cambria" pitchFamily="18" charset="0"/>
              </a:rPr>
              <a:t>32</a:t>
            </a:r>
            <a:r>
              <a:rPr lang="en-US" sz="2800" i="1" dirty="0" smtClean="0">
                <a:solidFill>
                  <a:srgbClr val="0000FF"/>
                </a:solidFill>
                <a:latin typeface="Cambria" pitchFamily="18" charset="0"/>
              </a:rPr>
              <a:t> then </a:t>
            </a:r>
            <a:r>
              <a:rPr lang="en-US" sz="2800" i="1" u="sng" dirty="0" smtClean="0">
                <a:solidFill>
                  <a:srgbClr val="0000FF"/>
                </a:solidFill>
                <a:latin typeface="Cambria" pitchFamily="18" charset="0"/>
              </a:rPr>
              <a:t>I will punish their transgression</a:t>
            </a:r>
            <a:r>
              <a:rPr lang="en-US" sz="2800" i="1" dirty="0" smtClean="0">
                <a:solidFill>
                  <a:srgbClr val="0000FF"/>
                </a:solidFill>
                <a:latin typeface="Cambria" pitchFamily="18" charset="0"/>
              </a:rPr>
              <a:t> with the rod and their iniquity with stripes, </a:t>
            </a:r>
            <a:r>
              <a:rPr lang="en-US" sz="2800" i="1" baseline="30000" dirty="0" smtClean="0">
                <a:solidFill>
                  <a:srgbClr val="0000FF"/>
                </a:solidFill>
                <a:latin typeface="Cambria" pitchFamily="18" charset="0"/>
              </a:rPr>
              <a:t>33</a:t>
            </a:r>
            <a:r>
              <a:rPr lang="en-US" sz="2800" i="1" dirty="0" smtClean="0">
                <a:solidFill>
                  <a:srgbClr val="0000FF"/>
                </a:solidFill>
                <a:latin typeface="Cambria" pitchFamily="18" charset="0"/>
              </a:rPr>
              <a:t> but </a:t>
            </a:r>
            <a:r>
              <a:rPr lang="en-US" sz="2800" i="1" u="sng" dirty="0" smtClean="0">
                <a:solidFill>
                  <a:srgbClr val="0000FF"/>
                </a:solidFill>
                <a:latin typeface="Cambria" pitchFamily="18" charset="0"/>
              </a:rPr>
              <a:t>I will not remove from him</a:t>
            </a:r>
            <a:r>
              <a:rPr lang="en-US" sz="2800" i="1" dirty="0" smtClean="0">
                <a:solidFill>
                  <a:srgbClr val="0000FF"/>
                </a:solidFill>
                <a:latin typeface="Cambria" pitchFamily="18" charset="0"/>
              </a:rPr>
              <a:t> my steadfast love or be false to my faithfulness. </a:t>
            </a:r>
            <a:r>
              <a:rPr lang="en-US" sz="2800" i="1" baseline="30000" dirty="0" smtClean="0">
                <a:solidFill>
                  <a:srgbClr val="0000FF"/>
                </a:solidFill>
                <a:latin typeface="Cambria" pitchFamily="18" charset="0"/>
              </a:rPr>
              <a:t>34</a:t>
            </a:r>
            <a:r>
              <a:rPr lang="en-US" sz="2800" i="1" dirty="0" smtClean="0">
                <a:solidFill>
                  <a:srgbClr val="0000FF"/>
                </a:solidFill>
                <a:latin typeface="Cambria" pitchFamily="18" charset="0"/>
              </a:rPr>
              <a:t> </a:t>
            </a:r>
            <a:r>
              <a:rPr lang="en-US" sz="2800" i="1" u="sng" dirty="0" smtClean="0">
                <a:solidFill>
                  <a:srgbClr val="0000FF"/>
                </a:solidFill>
                <a:latin typeface="Cambria" pitchFamily="18" charset="0"/>
              </a:rPr>
              <a:t>I will not violate my covenant or alter the word that went forth from my lips</a:t>
            </a:r>
            <a:r>
              <a:rPr lang="en-US" sz="2800" i="1" dirty="0" smtClean="0">
                <a:solidFill>
                  <a:srgbClr val="0000FF"/>
                </a:solidFill>
                <a:latin typeface="Cambria" pitchFamily="18" charset="0"/>
              </a:rPr>
              <a:t>. </a:t>
            </a:r>
            <a:r>
              <a:rPr lang="en-US" sz="2800" i="1" baseline="30000" dirty="0" smtClean="0">
                <a:solidFill>
                  <a:srgbClr val="0000FF"/>
                </a:solidFill>
                <a:latin typeface="Cambria" pitchFamily="18" charset="0"/>
              </a:rPr>
              <a:t>35</a:t>
            </a:r>
            <a:r>
              <a:rPr lang="en-US" sz="2800" i="1" dirty="0" smtClean="0">
                <a:solidFill>
                  <a:srgbClr val="0000FF"/>
                </a:solidFill>
                <a:latin typeface="Cambria" pitchFamily="18" charset="0"/>
              </a:rPr>
              <a:t> Once for all I have sworn by my holiness; I will not lie to David. </a:t>
            </a:r>
            <a:r>
              <a:rPr lang="en-US" sz="2800" i="1" baseline="30000" dirty="0" smtClean="0">
                <a:solidFill>
                  <a:srgbClr val="0000FF"/>
                </a:solidFill>
                <a:latin typeface="Cambria" pitchFamily="18" charset="0"/>
              </a:rPr>
              <a:t>36</a:t>
            </a:r>
            <a:r>
              <a:rPr lang="en-US" sz="2800" i="1" dirty="0" smtClean="0">
                <a:solidFill>
                  <a:srgbClr val="0000FF"/>
                </a:solidFill>
                <a:latin typeface="Cambria" pitchFamily="18" charset="0"/>
              </a:rPr>
              <a:t> His offspring shall endure forever, his throne as long as the sun before me. </a:t>
            </a:r>
            <a:r>
              <a:rPr lang="en-US" sz="2800" i="1" baseline="30000" dirty="0" smtClean="0">
                <a:solidFill>
                  <a:srgbClr val="0000FF"/>
                </a:solidFill>
                <a:latin typeface="Cambria" pitchFamily="18" charset="0"/>
              </a:rPr>
              <a:t>37</a:t>
            </a:r>
            <a:r>
              <a:rPr lang="en-US" sz="2800" i="1" dirty="0" smtClean="0">
                <a:solidFill>
                  <a:srgbClr val="0000FF"/>
                </a:solidFill>
                <a:latin typeface="Cambria" pitchFamily="18" charset="0"/>
              </a:rPr>
              <a:t> Like the moon it shall be established forever, a faithful witness in the skies.</a:t>
            </a:r>
          </a:p>
        </p:txBody>
      </p:sp>
      <p:pic>
        <p:nvPicPr>
          <p:cNvPr id="48132"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2773">
                                            <p:txEl>
                                              <p:pRg st="1" end="1"/>
                                            </p:txEl>
                                          </p:spTgt>
                                        </p:tgtEl>
                                        <p:attrNameLst>
                                          <p:attrName>style.visibility</p:attrName>
                                        </p:attrNameLst>
                                      </p:cBhvr>
                                      <p:to>
                                        <p:strVal val="visible"/>
                                      </p:to>
                                    </p:set>
                                    <p:anim calcmode="lin" valueType="num">
                                      <p:cBhvr>
                                        <p:cTn id="7" dur="500" fill="hold"/>
                                        <p:tgtEl>
                                          <p:spTgt spid="3277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277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277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0"/>
            <a:ext cx="8229600" cy="1143000"/>
          </a:xfrm>
        </p:spPr>
        <p:txBody>
          <a:bodyPr/>
          <a:lstStyle/>
          <a:p>
            <a:pPr eaLnBrk="1" hangingPunct="1"/>
            <a:r>
              <a:rPr lang="en-US" b="1" dirty="0" smtClean="0">
                <a:latin typeface="Calibri" pitchFamily="34" charset="0"/>
              </a:rPr>
              <a:t>Davidic</a:t>
            </a:r>
            <a:r>
              <a:rPr lang="en-US" dirty="0" smtClean="0">
                <a:latin typeface="Calibri" pitchFamily="34" charset="0"/>
              </a:rPr>
              <a:t> </a:t>
            </a:r>
            <a:r>
              <a:rPr lang="en-US" b="1" dirty="0" smtClean="0">
                <a:latin typeface="Calibri" pitchFamily="34" charset="0"/>
              </a:rPr>
              <a:t>Covenant</a:t>
            </a:r>
            <a:br>
              <a:rPr lang="en-US" b="1" dirty="0" smtClean="0">
                <a:latin typeface="Calibri" pitchFamily="34" charset="0"/>
              </a:rPr>
            </a:br>
            <a:r>
              <a:rPr lang="en-US" sz="2800" b="1" dirty="0" smtClean="0">
                <a:latin typeface="Calibri" pitchFamily="34" charset="0"/>
              </a:rPr>
              <a:t>2Samuel 23:5, Psalm 89:3</a:t>
            </a:r>
          </a:p>
        </p:txBody>
      </p:sp>
      <p:sp>
        <p:nvSpPr>
          <p:cNvPr id="33795" name="Rectangle 3"/>
          <p:cNvSpPr>
            <a:spLocks noGrp="1" noChangeArrowheads="1"/>
          </p:cNvSpPr>
          <p:nvPr>
            <p:ph type="body" idx="1"/>
          </p:nvPr>
        </p:nvSpPr>
        <p:spPr>
          <a:xfrm>
            <a:off x="457200" y="1295400"/>
            <a:ext cx="8229600" cy="5334000"/>
          </a:xfrm>
        </p:spPr>
        <p:txBody>
          <a:bodyPr/>
          <a:lstStyle/>
          <a:p>
            <a:pPr eaLnBrk="1" hangingPunct="1">
              <a:lnSpc>
                <a:spcPct val="80000"/>
              </a:lnSpc>
            </a:pPr>
            <a:r>
              <a:rPr lang="en-US" b="1" dirty="0" smtClean="0">
                <a:latin typeface="Calibri" pitchFamily="34" charset="0"/>
              </a:rPr>
              <a:t>Description:</a:t>
            </a:r>
            <a:r>
              <a:rPr lang="en-US" dirty="0" smtClean="0">
                <a:latin typeface="Calibri" pitchFamily="34" charset="0"/>
              </a:rPr>
              <a:t> God’s promise that David’s royal lineage will endure forever</a:t>
            </a:r>
          </a:p>
          <a:p>
            <a:pPr eaLnBrk="1" hangingPunct="1">
              <a:lnSpc>
                <a:spcPct val="80000"/>
              </a:lnSpc>
            </a:pPr>
            <a:r>
              <a:rPr lang="en-US" b="1" dirty="0" smtClean="0">
                <a:latin typeface="Calibri" pitchFamily="34" charset="0"/>
              </a:rPr>
              <a:t>Type:</a:t>
            </a:r>
          </a:p>
          <a:p>
            <a:pPr lvl="1" eaLnBrk="1" hangingPunct="1">
              <a:lnSpc>
                <a:spcPct val="80000"/>
              </a:lnSpc>
            </a:pPr>
            <a:r>
              <a:rPr lang="en-US" b="1" dirty="0" smtClean="0">
                <a:latin typeface="Calibri" pitchFamily="34" charset="0"/>
              </a:rPr>
              <a:t>Unconditional</a:t>
            </a:r>
            <a:r>
              <a:rPr lang="en-US" dirty="0" smtClean="0">
                <a:latin typeface="Calibri" pitchFamily="34" charset="0"/>
              </a:rPr>
              <a:t> – For David, God’s promise of a royal line (fulfilled in Christ, the King of Kings) is unconditional</a:t>
            </a:r>
          </a:p>
          <a:p>
            <a:pPr lvl="1" eaLnBrk="1" hangingPunct="1">
              <a:lnSpc>
                <a:spcPct val="80000"/>
              </a:lnSpc>
            </a:pPr>
            <a:r>
              <a:rPr lang="en-US" b="1" dirty="0" smtClean="0">
                <a:latin typeface="Calibri" pitchFamily="34" charset="0"/>
              </a:rPr>
              <a:t>Conditional</a:t>
            </a:r>
            <a:r>
              <a:rPr lang="en-US" dirty="0" smtClean="0">
                <a:latin typeface="Calibri" pitchFamily="34" charset="0"/>
              </a:rPr>
              <a:t> – For David’s sons, their privilege to rule was contingent upon them keeping God’s Law </a:t>
            </a:r>
          </a:p>
          <a:p>
            <a:pPr eaLnBrk="1" hangingPunct="1">
              <a:lnSpc>
                <a:spcPct val="80000"/>
              </a:lnSpc>
            </a:pPr>
            <a:r>
              <a:rPr lang="en-US" b="1" dirty="0" smtClean="0">
                <a:latin typeface="Calibri" pitchFamily="34" charset="0"/>
              </a:rPr>
              <a:t>Made with Whom?</a:t>
            </a:r>
          </a:p>
          <a:p>
            <a:pPr lvl="1" eaLnBrk="1" hangingPunct="1">
              <a:lnSpc>
                <a:spcPct val="80000"/>
              </a:lnSpc>
            </a:pPr>
            <a:r>
              <a:rPr lang="en-US" dirty="0" smtClean="0">
                <a:latin typeface="Calibri" pitchFamily="34" charset="0"/>
              </a:rPr>
              <a:t>David and his descendants</a:t>
            </a:r>
          </a:p>
          <a:p>
            <a:pPr eaLnBrk="1" hangingPunct="1">
              <a:lnSpc>
                <a:spcPct val="80000"/>
              </a:lnSpc>
            </a:pPr>
            <a:r>
              <a:rPr lang="en-US" b="1" dirty="0" smtClean="0">
                <a:latin typeface="Calibri" pitchFamily="34" charset="0"/>
              </a:rPr>
              <a:t>Sign:</a:t>
            </a:r>
          </a:p>
          <a:p>
            <a:pPr lvl="1" eaLnBrk="1" hangingPunct="1">
              <a:lnSpc>
                <a:spcPct val="80000"/>
              </a:lnSpc>
            </a:pPr>
            <a:r>
              <a:rPr lang="en-US" dirty="0" smtClean="0">
                <a:latin typeface="Calibri" pitchFamily="34" charset="0"/>
              </a:rPr>
              <a: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anim calcmode="lin" valueType="num">
                                      <p:cBhvr>
                                        <p:cTn id="7" dur="500" fill="hold"/>
                                        <p:tgtEl>
                                          <p:spTgt spid="3379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379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379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3795">
                                            <p:txEl>
                                              <p:pRg st="2" end="2"/>
                                            </p:txEl>
                                          </p:spTgt>
                                        </p:tgtEl>
                                        <p:attrNameLst>
                                          <p:attrName>style.visibility</p:attrName>
                                        </p:attrNameLst>
                                      </p:cBhvr>
                                      <p:to>
                                        <p:strVal val="visible"/>
                                      </p:to>
                                    </p:set>
                                    <p:anim calcmode="lin" valueType="num">
                                      <p:cBhvr>
                                        <p:cTn id="14" dur="500" fill="hold"/>
                                        <p:tgtEl>
                                          <p:spTgt spid="3379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379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379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3795">
                                            <p:txEl>
                                              <p:pRg st="3" end="3"/>
                                            </p:txEl>
                                          </p:spTgt>
                                        </p:tgtEl>
                                        <p:attrNameLst>
                                          <p:attrName>style.visibility</p:attrName>
                                        </p:attrNameLst>
                                      </p:cBhvr>
                                      <p:to>
                                        <p:strVal val="visible"/>
                                      </p:to>
                                    </p:set>
                                    <p:anim calcmode="lin" valueType="num">
                                      <p:cBhvr>
                                        <p:cTn id="21" dur="500" fill="hold"/>
                                        <p:tgtEl>
                                          <p:spTgt spid="3379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79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79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3795">
                                            <p:txEl>
                                              <p:pRg st="4" end="4"/>
                                            </p:txEl>
                                          </p:spTgt>
                                        </p:tgtEl>
                                        <p:attrNameLst>
                                          <p:attrName>style.visibility</p:attrName>
                                        </p:attrNameLst>
                                      </p:cBhvr>
                                      <p:to>
                                        <p:strVal val="visible"/>
                                      </p:to>
                                    </p:set>
                                    <p:anim calcmode="lin" valueType="num">
                                      <p:cBhvr>
                                        <p:cTn id="28" dur="500" fill="hold"/>
                                        <p:tgtEl>
                                          <p:spTgt spid="3379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379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379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3795">
                                            <p:txEl>
                                              <p:pRg st="5" end="5"/>
                                            </p:txEl>
                                          </p:spTgt>
                                        </p:tgtEl>
                                        <p:attrNameLst>
                                          <p:attrName>style.visibility</p:attrName>
                                        </p:attrNameLst>
                                      </p:cBhvr>
                                      <p:to>
                                        <p:strVal val="visible"/>
                                      </p:to>
                                    </p:set>
                                    <p:anim calcmode="lin" valueType="num">
                                      <p:cBhvr>
                                        <p:cTn id="35" dur="500" fill="hold"/>
                                        <p:tgtEl>
                                          <p:spTgt spid="3379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379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379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3795">
                                            <p:txEl>
                                              <p:pRg st="6" end="6"/>
                                            </p:txEl>
                                          </p:spTgt>
                                        </p:tgtEl>
                                        <p:attrNameLst>
                                          <p:attrName>style.visibility</p:attrName>
                                        </p:attrNameLst>
                                      </p:cBhvr>
                                      <p:to>
                                        <p:strVal val="visible"/>
                                      </p:to>
                                    </p:set>
                                    <p:anim calcmode="lin" valueType="num">
                                      <p:cBhvr>
                                        <p:cTn id="42" dur="500" fill="hold"/>
                                        <p:tgtEl>
                                          <p:spTgt spid="3379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379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379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3795">
                                            <p:txEl>
                                              <p:pRg st="7" end="7"/>
                                            </p:txEl>
                                          </p:spTgt>
                                        </p:tgtEl>
                                        <p:attrNameLst>
                                          <p:attrName>style.visibility</p:attrName>
                                        </p:attrNameLst>
                                      </p:cBhvr>
                                      <p:to>
                                        <p:strVal val="visible"/>
                                      </p:to>
                                    </p:set>
                                    <p:anim calcmode="lin" valueType="num">
                                      <p:cBhvr>
                                        <p:cTn id="49" dur="500" fill="hold"/>
                                        <p:tgtEl>
                                          <p:spTgt spid="3379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379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37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11620" name="Rectangle 4"/>
          <p:cNvSpPr>
            <a:spLocks noGrp="1" noChangeArrowheads="1"/>
          </p:cNvSpPr>
          <p:nvPr>
            <p:ph type="ctrTitle"/>
          </p:nvPr>
        </p:nvSpPr>
        <p:spPr/>
        <p:txBody>
          <a:bodyPr/>
          <a:lstStyle/>
          <a:p>
            <a:pPr eaLnBrk="1" hangingPunct="1">
              <a:defRPr/>
            </a:pPr>
            <a:r>
              <a:rPr lang="en-US" sz="6600" b="1" smtClean="0">
                <a:effectLst>
                  <a:outerShdw blurRad="38100" dist="38100" dir="2700000" algn="tl">
                    <a:srgbClr val="C0C0C0"/>
                  </a:outerShdw>
                </a:effectLst>
              </a:rPr>
              <a:t>The New</a:t>
            </a:r>
            <a:r>
              <a:rPr lang="en-US" sz="6600" smtClean="0">
                <a:effectLst>
                  <a:outerShdw blurRad="38100" dist="38100" dir="2700000" algn="tl">
                    <a:srgbClr val="C0C0C0"/>
                  </a:outerShdw>
                </a:effectLst>
              </a:rPr>
              <a:t> </a:t>
            </a:r>
            <a:r>
              <a:rPr lang="en-US" sz="6600" b="1" smtClean="0">
                <a:effectLst>
                  <a:outerShdw blurRad="38100" dist="38100" dir="2700000" algn="tl">
                    <a:srgbClr val="C0C0C0"/>
                  </a:outerShdw>
                </a:effectLst>
              </a:rPr>
              <a:t>Covenant</a:t>
            </a:r>
            <a:br>
              <a:rPr lang="en-US" sz="6600" b="1" smtClean="0">
                <a:effectLst>
                  <a:outerShdw blurRad="38100" dist="38100" dir="2700000" algn="tl">
                    <a:srgbClr val="C0C0C0"/>
                  </a:outerShdw>
                </a:effectLst>
              </a:rPr>
            </a:br>
            <a:endParaRPr lang="en-US" b="1" smtClean="0">
              <a:effectLst>
                <a:outerShdw blurRad="38100" dist="38100" dir="2700000" algn="tl">
                  <a:srgbClr val="C0C0C0"/>
                </a:outerShdw>
              </a:effectLst>
            </a:endParaRPr>
          </a:p>
        </p:txBody>
      </p:sp>
      <p:sp>
        <p:nvSpPr>
          <p:cNvPr id="50179" name="Rectangle 5"/>
          <p:cNvSpPr>
            <a:spLocks noGrp="1" noChangeArrowheads="1"/>
          </p:cNvSpPr>
          <p:nvPr>
            <p:ph type="subTitle" idx="1"/>
          </p:nvPr>
        </p:nvSpPr>
        <p:spPr/>
        <p:txBody>
          <a:bodyPr/>
          <a:lstStyle/>
          <a:p>
            <a:pPr eaLnBrk="1" hangingPunct="1"/>
            <a:r>
              <a:rPr lang="en-US" sz="2800" b="1" smtClean="0"/>
              <a:t>Jeremiah 31:31-34; Hebrews 7-13; </a:t>
            </a:r>
          </a:p>
          <a:p>
            <a:pPr eaLnBrk="1" hangingPunct="1"/>
            <a:r>
              <a:rPr lang="en-US" sz="2800" b="1" smtClean="0"/>
              <a:t>2 Corinthians 3:6-18</a:t>
            </a:r>
          </a:p>
        </p:txBody>
      </p:sp>
    </p:spTree>
  </p:cSld>
  <p:clrMapOvr>
    <a:masterClrMapping/>
  </p:clrMapOvr>
  <p:transition>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1295400"/>
          </a:xfrm>
        </p:spPr>
        <p:txBody>
          <a:bodyPr>
            <a:normAutofit/>
          </a:bodyPr>
          <a:lstStyle/>
          <a:p>
            <a:pPr eaLnBrk="1" hangingPunct="1"/>
            <a:r>
              <a:rPr lang="en-US" sz="4800" b="1" dirty="0" smtClean="0">
                <a:latin typeface="Calibri" pitchFamily="34" charset="0"/>
              </a:rPr>
              <a:t>The New</a:t>
            </a:r>
            <a:r>
              <a:rPr lang="en-US" sz="4800" dirty="0" smtClean="0">
                <a:latin typeface="Calibri" pitchFamily="34" charset="0"/>
              </a:rPr>
              <a:t> </a:t>
            </a:r>
            <a:r>
              <a:rPr lang="en-US" sz="4800" b="1" dirty="0" smtClean="0">
                <a:latin typeface="Calibri" pitchFamily="34" charset="0"/>
              </a:rPr>
              <a:t>Covenant</a:t>
            </a:r>
            <a:br>
              <a:rPr lang="en-US" sz="4800" b="1" dirty="0" smtClean="0">
                <a:latin typeface="Calibri" pitchFamily="34" charset="0"/>
              </a:rPr>
            </a:br>
            <a:r>
              <a:rPr lang="en-US" sz="3000" b="1" dirty="0" smtClean="0">
                <a:latin typeface="Calibri" pitchFamily="34" charset="0"/>
              </a:rPr>
              <a:t>Jer. 31:31-34, Luke 22:20, Heb. 7-13, 2 Cor. 3:6-18</a:t>
            </a:r>
          </a:p>
        </p:txBody>
      </p:sp>
      <p:sp>
        <p:nvSpPr>
          <p:cNvPr id="34821" name="Rectangle 5"/>
          <p:cNvSpPr>
            <a:spLocks noGrp="1" noChangeArrowheads="1"/>
          </p:cNvSpPr>
          <p:nvPr>
            <p:ph type="body" idx="1"/>
          </p:nvPr>
        </p:nvSpPr>
        <p:spPr>
          <a:xfrm>
            <a:off x="457200" y="1371600"/>
            <a:ext cx="8229600" cy="5486400"/>
          </a:xfrm>
        </p:spPr>
        <p:txBody>
          <a:bodyPr>
            <a:normAutofit/>
          </a:bodyPr>
          <a:lstStyle/>
          <a:p>
            <a:pPr eaLnBrk="1" hangingPunct="1">
              <a:lnSpc>
                <a:spcPct val="80000"/>
              </a:lnSpc>
            </a:pPr>
            <a:r>
              <a:rPr lang="en-US" sz="2600" b="1" dirty="0" smtClean="0">
                <a:solidFill>
                  <a:schemeClr val="tx2"/>
                </a:solidFill>
                <a:latin typeface="Cambria" pitchFamily="18" charset="0"/>
              </a:rPr>
              <a:t>Jeremiah 31:31-34 –</a:t>
            </a:r>
            <a:r>
              <a:rPr lang="en-US" sz="2600" dirty="0" smtClean="0">
                <a:latin typeface="Cambria" pitchFamily="18" charset="0"/>
              </a:rPr>
              <a:t> </a:t>
            </a:r>
            <a:r>
              <a:rPr lang="en-US" sz="2600" i="1" dirty="0" smtClean="0">
                <a:solidFill>
                  <a:srgbClr val="0000FF"/>
                </a:solidFill>
                <a:latin typeface="Cambria" pitchFamily="18" charset="0"/>
              </a:rPr>
              <a:t>Behold, the days are coming, declares the LORD, when I will make a </a:t>
            </a:r>
            <a:r>
              <a:rPr lang="en-US" sz="2600" b="1" i="1" u="sng" dirty="0" smtClean="0">
                <a:solidFill>
                  <a:srgbClr val="0000FF"/>
                </a:solidFill>
                <a:latin typeface="Cambria" pitchFamily="18" charset="0"/>
              </a:rPr>
              <a:t>new covenant</a:t>
            </a:r>
            <a:r>
              <a:rPr lang="en-US" sz="2600" i="1" dirty="0" smtClean="0">
                <a:solidFill>
                  <a:srgbClr val="0000FF"/>
                </a:solidFill>
                <a:latin typeface="Cambria" pitchFamily="18" charset="0"/>
              </a:rPr>
              <a:t> with the house of Israel and the house of Judah, </a:t>
            </a:r>
            <a:r>
              <a:rPr lang="en-US" sz="2600" i="1" baseline="30000" dirty="0" smtClean="0">
                <a:solidFill>
                  <a:srgbClr val="0000FF"/>
                </a:solidFill>
                <a:latin typeface="Cambria" pitchFamily="18" charset="0"/>
              </a:rPr>
              <a:t>32</a:t>
            </a:r>
            <a:r>
              <a:rPr lang="en-US" sz="2600" i="1" dirty="0" smtClean="0">
                <a:solidFill>
                  <a:srgbClr val="0000FF"/>
                </a:solidFill>
                <a:latin typeface="Cambria" pitchFamily="18" charset="0"/>
              </a:rPr>
              <a:t> </a:t>
            </a:r>
            <a:r>
              <a:rPr lang="en-US" sz="2600" i="1" u="sng" dirty="0" smtClean="0">
                <a:solidFill>
                  <a:srgbClr val="0000FF"/>
                </a:solidFill>
                <a:latin typeface="Cambria" pitchFamily="18" charset="0"/>
              </a:rPr>
              <a:t>not like the covenant that I made with their fathers</a:t>
            </a:r>
            <a:r>
              <a:rPr lang="en-US" sz="2600" i="1" dirty="0" smtClean="0">
                <a:solidFill>
                  <a:srgbClr val="0000FF"/>
                </a:solidFill>
                <a:latin typeface="Cambria" pitchFamily="18" charset="0"/>
              </a:rPr>
              <a:t> on the day when I took them by the hand to bring them out of the land of Egypt, my covenant that they broke, though I was their husband, declares the LORD. </a:t>
            </a:r>
            <a:r>
              <a:rPr lang="en-US" sz="2600" i="1" baseline="30000" dirty="0" smtClean="0">
                <a:solidFill>
                  <a:srgbClr val="0000FF"/>
                </a:solidFill>
                <a:latin typeface="Cambria" pitchFamily="18" charset="0"/>
              </a:rPr>
              <a:t>33</a:t>
            </a:r>
            <a:r>
              <a:rPr lang="en-US" sz="2600" i="1" dirty="0" smtClean="0">
                <a:solidFill>
                  <a:srgbClr val="0000FF"/>
                </a:solidFill>
                <a:latin typeface="Cambria" pitchFamily="18" charset="0"/>
              </a:rPr>
              <a:t> For </a:t>
            </a:r>
            <a:r>
              <a:rPr lang="en-US" sz="2600" i="1" u="sng" dirty="0" smtClean="0">
                <a:solidFill>
                  <a:srgbClr val="0000FF"/>
                </a:solidFill>
                <a:latin typeface="Cambria" pitchFamily="18" charset="0"/>
              </a:rPr>
              <a:t>this is the covenant that I will make</a:t>
            </a:r>
            <a:r>
              <a:rPr lang="en-US" sz="2600" i="1" dirty="0" smtClean="0">
                <a:solidFill>
                  <a:srgbClr val="0000FF"/>
                </a:solidFill>
                <a:latin typeface="Cambria" pitchFamily="18" charset="0"/>
              </a:rPr>
              <a:t> with the house of Israel after those days, declares the LORD: </a:t>
            </a:r>
            <a:r>
              <a:rPr lang="en-US" sz="2600" i="1" u="sng" dirty="0" smtClean="0">
                <a:solidFill>
                  <a:srgbClr val="0000FF"/>
                </a:solidFill>
                <a:latin typeface="Cambria" pitchFamily="18" charset="0"/>
              </a:rPr>
              <a:t>I will put my law within them, and I will write it on their hearts</a:t>
            </a:r>
            <a:r>
              <a:rPr lang="en-US" sz="2600" i="1" dirty="0" smtClean="0">
                <a:solidFill>
                  <a:srgbClr val="0000FF"/>
                </a:solidFill>
                <a:latin typeface="Cambria" pitchFamily="18" charset="0"/>
              </a:rPr>
              <a:t>. And I will be their God, and they shall be my people. </a:t>
            </a:r>
            <a:r>
              <a:rPr lang="en-US" sz="2600" i="1" baseline="30000" dirty="0" smtClean="0">
                <a:solidFill>
                  <a:srgbClr val="0000FF"/>
                </a:solidFill>
                <a:latin typeface="Cambria" pitchFamily="18" charset="0"/>
              </a:rPr>
              <a:t>34</a:t>
            </a:r>
            <a:r>
              <a:rPr lang="en-US" sz="2600" i="1" u="sng" dirty="0" smtClean="0">
                <a:solidFill>
                  <a:srgbClr val="0000FF"/>
                </a:solidFill>
                <a:latin typeface="Cambria" pitchFamily="18" charset="0"/>
              </a:rPr>
              <a:t> And no longer shall each one teach his neighbor and each his brother, saying, 'Know the LORD,' for they shall </a:t>
            </a:r>
            <a:r>
              <a:rPr lang="en-US" sz="2600" b="1" i="1" u="sng" dirty="0" smtClean="0">
                <a:solidFill>
                  <a:srgbClr val="0000FF"/>
                </a:solidFill>
                <a:latin typeface="Cambria" pitchFamily="18" charset="0"/>
              </a:rPr>
              <a:t>all</a:t>
            </a:r>
            <a:r>
              <a:rPr lang="en-US" sz="2600" i="1" u="sng" dirty="0" smtClean="0">
                <a:solidFill>
                  <a:srgbClr val="0000FF"/>
                </a:solidFill>
                <a:latin typeface="Cambria" pitchFamily="18" charset="0"/>
              </a:rPr>
              <a:t> know me, from the least of them to the greatest, declares the LORD</a:t>
            </a:r>
            <a:r>
              <a:rPr lang="en-US" sz="2600" i="1" dirty="0" smtClean="0">
                <a:solidFill>
                  <a:srgbClr val="0000FF"/>
                </a:solidFill>
                <a:latin typeface="Cambria" pitchFamily="18" charset="0"/>
              </a:rPr>
              <a:t>. For I will forgive their iniquity, and I will remember their sin no more. </a:t>
            </a:r>
          </a:p>
        </p:txBody>
      </p:sp>
      <p:pic>
        <p:nvPicPr>
          <p:cNvPr id="51204"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0" y="0"/>
            <a:ext cx="9144000" cy="1295400"/>
          </a:xfrm>
        </p:spPr>
        <p:txBody>
          <a:bodyPr>
            <a:normAutofit/>
          </a:bodyPr>
          <a:lstStyle/>
          <a:p>
            <a:pPr eaLnBrk="1" hangingPunct="1"/>
            <a:r>
              <a:rPr lang="en-US" b="1" dirty="0" smtClean="0">
                <a:latin typeface="Calibri" pitchFamily="34" charset="0"/>
              </a:rPr>
              <a:t>The New</a:t>
            </a:r>
            <a:r>
              <a:rPr lang="en-US" dirty="0" smtClean="0">
                <a:latin typeface="Calibri" pitchFamily="34" charset="0"/>
              </a:rPr>
              <a:t> </a:t>
            </a:r>
            <a:r>
              <a:rPr lang="en-US" b="1" dirty="0" smtClean="0">
                <a:latin typeface="Calibri" pitchFamily="34" charset="0"/>
              </a:rPr>
              <a:t>Covenant</a:t>
            </a:r>
            <a:r>
              <a:rPr lang="en-US" sz="8000" b="1" dirty="0" smtClean="0">
                <a:latin typeface="Calibri" pitchFamily="34" charset="0"/>
              </a:rPr>
              <a:t/>
            </a:r>
            <a:br>
              <a:rPr lang="en-US" sz="8000" b="1" dirty="0" smtClean="0">
                <a:latin typeface="Calibri" pitchFamily="34" charset="0"/>
              </a:rPr>
            </a:br>
            <a:r>
              <a:rPr lang="en-US" sz="2800" b="1" dirty="0" smtClean="0">
                <a:latin typeface="Calibri" pitchFamily="34" charset="0"/>
              </a:rPr>
              <a:t> Jer. 31:31-34, Luke 22:20, Heb. 7-13, 2 Cor. 3:6-18</a:t>
            </a:r>
            <a:endParaRPr lang="en-US" sz="2700" b="1" dirty="0" smtClean="0">
              <a:latin typeface="Calibri" pitchFamily="34" charset="0"/>
            </a:endParaRPr>
          </a:p>
        </p:txBody>
      </p:sp>
      <p:sp>
        <p:nvSpPr>
          <p:cNvPr id="34821" name="Rectangle 5"/>
          <p:cNvSpPr>
            <a:spLocks noGrp="1" noChangeArrowheads="1"/>
          </p:cNvSpPr>
          <p:nvPr>
            <p:ph type="body" idx="1"/>
          </p:nvPr>
        </p:nvSpPr>
        <p:spPr>
          <a:xfrm>
            <a:off x="457200" y="1371600"/>
            <a:ext cx="8229600" cy="5486400"/>
          </a:xfrm>
        </p:spPr>
        <p:txBody>
          <a:bodyPr/>
          <a:lstStyle/>
          <a:p>
            <a:pPr eaLnBrk="1" hangingPunct="1">
              <a:lnSpc>
                <a:spcPct val="80000"/>
              </a:lnSpc>
            </a:pPr>
            <a:r>
              <a:rPr lang="en-US" sz="2600" b="1" dirty="0" smtClean="0">
                <a:solidFill>
                  <a:schemeClr val="tx2"/>
                </a:solidFill>
                <a:latin typeface="Cambria" pitchFamily="18" charset="0"/>
              </a:rPr>
              <a:t>Luke 22:20b (cf. 1Cor 11:25) –</a:t>
            </a:r>
            <a:r>
              <a:rPr lang="en-US" sz="2600" dirty="0" smtClean="0">
                <a:latin typeface="Cambria" pitchFamily="18" charset="0"/>
              </a:rPr>
              <a:t> </a:t>
            </a:r>
            <a:r>
              <a:rPr lang="en-US" sz="2600" i="1" dirty="0" smtClean="0">
                <a:solidFill>
                  <a:srgbClr val="0000FF"/>
                </a:solidFill>
                <a:latin typeface="Cambria" pitchFamily="18" charset="0"/>
              </a:rPr>
              <a:t>This cup that is poured out for you is the </a:t>
            </a:r>
            <a:r>
              <a:rPr lang="en-US" sz="2600" i="1" u="sng" dirty="0" smtClean="0">
                <a:solidFill>
                  <a:srgbClr val="0000FF"/>
                </a:solidFill>
                <a:latin typeface="Cambria" pitchFamily="18" charset="0"/>
              </a:rPr>
              <a:t>new covenant</a:t>
            </a:r>
            <a:r>
              <a:rPr lang="en-US" sz="2600" i="1" dirty="0" smtClean="0">
                <a:solidFill>
                  <a:srgbClr val="0000FF"/>
                </a:solidFill>
                <a:latin typeface="Cambria" pitchFamily="18" charset="0"/>
              </a:rPr>
              <a:t> in my blood. </a:t>
            </a:r>
          </a:p>
          <a:p>
            <a:pPr eaLnBrk="1" hangingPunct="1">
              <a:lnSpc>
                <a:spcPct val="80000"/>
              </a:lnSpc>
            </a:pPr>
            <a:r>
              <a:rPr lang="en-US" sz="2600" b="1" dirty="0" smtClean="0">
                <a:solidFill>
                  <a:schemeClr val="tx2"/>
                </a:solidFill>
                <a:latin typeface="Cambria" pitchFamily="18" charset="0"/>
              </a:rPr>
              <a:t> Hebrews 9:15 –</a:t>
            </a:r>
            <a:r>
              <a:rPr lang="en-US" sz="2600" dirty="0" smtClean="0">
                <a:latin typeface="Cambria" pitchFamily="18" charset="0"/>
              </a:rPr>
              <a:t> </a:t>
            </a:r>
            <a:r>
              <a:rPr lang="en-US" sz="2600" i="1" dirty="0" smtClean="0">
                <a:solidFill>
                  <a:srgbClr val="0000FF"/>
                </a:solidFill>
                <a:latin typeface="Cambria" pitchFamily="18" charset="0"/>
              </a:rPr>
              <a:t>Therefore </a:t>
            </a:r>
            <a:r>
              <a:rPr lang="en-US" sz="2600" i="1" u="sng" dirty="0" smtClean="0">
                <a:solidFill>
                  <a:srgbClr val="0000FF"/>
                </a:solidFill>
                <a:latin typeface="Cambria" pitchFamily="18" charset="0"/>
              </a:rPr>
              <a:t>[Christ] is the mediator of a new covenant</a:t>
            </a:r>
            <a:r>
              <a:rPr lang="en-US" sz="2600" i="1" dirty="0" smtClean="0">
                <a:solidFill>
                  <a:srgbClr val="0000FF"/>
                </a:solidFill>
                <a:latin typeface="Cambria" pitchFamily="18" charset="0"/>
              </a:rPr>
              <a:t>, so that those who are called may receive the promised eternal inheritance, since a death has occurred that redeems them from the transgressions committed under the first covenant. </a:t>
            </a:r>
          </a:p>
          <a:p>
            <a:pPr eaLnBrk="1" hangingPunct="1">
              <a:lnSpc>
                <a:spcPct val="80000"/>
              </a:lnSpc>
            </a:pPr>
            <a:r>
              <a:rPr lang="en-US" sz="2600" b="1" dirty="0" smtClean="0">
                <a:solidFill>
                  <a:schemeClr val="tx2"/>
                </a:solidFill>
                <a:latin typeface="Cambria" pitchFamily="18" charset="0"/>
              </a:rPr>
              <a:t>2 Corinthians 3:6-8 –</a:t>
            </a:r>
            <a:r>
              <a:rPr lang="en-US" sz="2600" dirty="0" smtClean="0">
                <a:latin typeface="Cambria" pitchFamily="18" charset="0"/>
              </a:rPr>
              <a:t> </a:t>
            </a:r>
            <a:r>
              <a:rPr lang="en-US" sz="2600" i="1" dirty="0" smtClean="0">
                <a:solidFill>
                  <a:srgbClr val="0000FF"/>
                </a:solidFill>
                <a:latin typeface="Cambria" pitchFamily="18" charset="0"/>
              </a:rPr>
              <a:t>[God] has made us sufficient to be ministers of a </a:t>
            </a:r>
            <a:r>
              <a:rPr lang="en-US" sz="2600" i="1" u="sng" dirty="0" smtClean="0">
                <a:solidFill>
                  <a:srgbClr val="0000FF"/>
                </a:solidFill>
                <a:latin typeface="Cambria" pitchFamily="18" charset="0"/>
              </a:rPr>
              <a:t>new covenant</a:t>
            </a:r>
            <a:r>
              <a:rPr lang="en-US" sz="2600" i="1" dirty="0" smtClean="0">
                <a:solidFill>
                  <a:srgbClr val="0000FF"/>
                </a:solidFill>
                <a:latin typeface="Cambria" pitchFamily="18" charset="0"/>
              </a:rPr>
              <a:t>, </a:t>
            </a:r>
            <a:r>
              <a:rPr lang="en-US" sz="2600" i="1" u="sng" dirty="0" smtClean="0">
                <a:solidFill>
                  <a:srgbClr val="0000FF"/>
                </a:solidFill>
                <a:latin typeface="Cambria" pitchFamily="18" charset="0"/>
              </a:rPr>
              <a:t>not of the letter but of the Spirit</a:t>
            </a:r>
            <a:r>
              <a:rPr lang="en-US" sz="2600" i="1" dirty="0" smtClean="0">
                <a:solidFill>
                  <a:srgbClr val="0000FF"/>
                </a:solidFill>
                <a:latin typeface="Cambria" pitchFamily="18" charset="0"/>
              </a:rPr>
              <a:t>. For the letter kills, but the Spirit gives life. </a:t>
            </a:r>
            <a:r>
              <a:rPr lang="en-US" sz="2600" i="1" baseline="30000" dirty="0" smtClean="0">
                <a:solidFill>
                  <a:srgbClr val="0000FF"/>
                </a:solidFill>
                <a:latin typeface="Cambria" pitchFamily="18" charset="0"/>
              </a:rPr>
              <a:t>7</a:t>
            </a:r>
            <a:r>
              <a:rPr lang="en-US" sz="2600" i="1" dirty="0" smtClean="0">
                <a:solidFill>
                  <a:srgbClr val="0000FF"/>
                </a:solidFill>
                <a:latin typeface="Cambria" pitchFamily="18" charset="0"/>
              </a:rPr>
              <a:t> Now if the </a:t>
            </a:r>
            <a:r>
              <a:rPr lang="en-US" sz="2600" i="1" u="sng" dirty="0" smtClean="0">
                <a:solidFill>
                  <a:srgbClr val="0000FF"/>
                </a:solidFill>
                <a:latin typeface="Cambria" pitchFamily="18" charset="0"/>
              </a:rPr>
              <a:t>ministry of death</a:t>
            </a:r>
            <a:r>
              <a:rPr lang="en-US" sz="2600" i="1" dirty="0" smtClean="0">
                <a:solidFill>
                  <a:srgbClr val="0000FF"/>
                </a:solidFill>
                <a:latin typeface="Cambria" pitchFamily="18" charset="0"/>
              </a:rPr>
              <a:t>, carved in letters on stone, came with such glory that the Israelites could not gaze at Moses' face because of its glory, which was being brought to an end, </a:t>
            </a:r>
            <a:r>
              <a:rPr lang="en-US" sz="2600" i="1" baseline="30000" dirty="0" smtClean="0">
                <a:solidFill>
                  <a:srgbClr val="0000FF"/>
                </a:solidFill>
                <a:latin typeface="Cambria" pitchFamily="18" charset="0"/>
              </a:rPr>
              <a:t>8</a:t>
            </a:r>
            <a:r>
              <a:rPr lang="en-US" sz="2600" i="1" dirty="0" smtClean="0">
                <a:solidFill>
                  <a:srgbClr val="0000FF"/>
                </a:solidFill>
                <a:latin typeface="Cambria" pitchFamily="18" charset="0"/>
              </a:rPr>
              <a:t> will not </a:t>
            </a:r>
            <a:r>
              <a:rPr lang="en-US" sz="2600" i="1" u="sng" dirty="0" smtClean="0">
                <a:solidFill>
                  <a:srgbClr val="0000FF"/>
                </a:solidFill>
                <a:latin typeface="Cambria" pitchFamily="18" charset="0"/>
              </a:rPr>
              <a:t>the ministry of the Spirit</a:t>
            </a:r>
            <a:r>
              <a:rPr lang="en-US" sz="2600" i="1" dirty="0" smtClean="0">
                <a:solidFill>
                  <a:srgbClr val="0000FF"/>
                </a:solidFill>
                <a:latin typeface="Cambria" pitchFamily="18" charset="0"/>
              </a:rPr>
              <a:t> have even more glory? </a:t>
            </a:r>
          </a:p>
        </p:txBody>
      </p:sp>
      <p:pic>
        <p:nvPicPr>
          <p:cNvPr id="51204" name="Picture 4" descr="Blue Bible"/>
          <p:cNvPicPr>
            <a:picLocks noGrp="1" noChangeAspect="1" noChangeArrowheads="1"/>
          </p:cNvPicPr>
          <p:nvPr>
            <p:ph idx="4294967295"/>
          </p:nvPr>
        </p:nvPicPr>
        <p:blipFill>
          <a:blip r:embed="rId3" cstate="print">
            <a:clrChange>
              <a:clrFrom>
                <a:srgbClr val="010066"/>
              </a:clrFrom>
              <a:clrTo>
                <a:srgbClr val="010066">
                  <a:alpha val="0"/>
                </a:srgbClr>
              </a:clrTo>
            </a:clrChange>
          </a:blip>
          <a:srcRect/>
          <a:stretch>
            <a:fillRect/>
          </a:stretch>
        </p:blipFill>
        <p:spPr>
          <a:xfrm>
            <a:off x="7924800" y="0"/>
            <a:ext cx="1219200" cy="901700"/>
          </a:xfrm>
        </p:spPr>
      </p:pic>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4821">
                                            <p:txEl>
                                              <p:pRg st="1" end="1"/>
                                            </p:txEl>
                                          </p:spTgt>
                                        </p:tgtEl>
                                        <p:attrNameLst>
                                          <p:attrName>style.visibility</p:attrName>
                                        </p:attrNameLst>
                                      </p:cBhvr>
                                      <p:to>
                                        <p:strVal val="visible"/>
                                      </p:to>
                                    </p:set>
                                    <p:anim calcmode="lin" valueType="num">
                                      <p:cBhvr>
                                        <p:cTn id="7" dur="500" fill="hold"/>
                                        <p:tgtEl>
                                          <p:spTgt spid="3482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482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4821">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4821">
                                            <p:txEl>
                                              <p:pRg st="2" end="2"/>
                                            </p:txEl>
                                          </p:spTgt>
                                        </p:tgtEl>
                                        <p:attrNameLst>
                                          <p:attrName>style.visibility</p:attrName>
                                        </p:attrNameLst>
                                      </p:cBhvr>
                                      <p:to>
                                        <p:strVal val="visible"/>
                                      </p:to>
                                    </p:set>
                                    <p:anim calcmode="lin" valueType="num">
                                      <p:cBhvr>
                                        <p:cTn id="14" dur="500" fill="hold"/>
                                        <p:tgtEl>
                                          <p:spTgt spid="3482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4821">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482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6_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docProps/app.xml><?xml version="1.0" encoding="utf-8"?>
<Properties xmlns="http://schemas.openxmlformats.org/officeDocument/2006/extended-properties" xmlns:vt="http://schemas.openxmlformats.org/officeDocument/2006/docPropsVTypes">
  <Template>Maple</Template>
  <TotalTime>23235</TotalTime>
  <Words>2796</Words>
  <Application>Microsoft Office PowerPoint</Application>
  <PresentationFormat>On-screen Show (4:3)</PresentationFormat>
  <Paragraphs>93</Paragraphs>
  <Slides>21</Slides>
  <Notes>0</Notes>
  <HiddenSlides>0</HiddenSlides>
  <MMClips>0</MMClips>
  <ScaleCrop>false</ScaleCrop>
  <HeadingPairs>
    <vt:vector size="4" baseType="variant">
      <vt:variant>
        <vt:lpstr>Theme</vt:lpstr>
      </vt:variant>
      <vt:variant>
        <vt:i4>13</vt:i4>
      </vt:variant>
      <vt:variant>
        <vt:lpstr>Slide Titles</vt:lpstr>
      </vt:variant>
      <vt:variant>
        <vt:i4>21</vt:i4>
      </vt:variant>
    </vt:vector>
  </HeadingPairs>
  <TitlesOfParts>
    <vt:vector size="34" baseType="lpstr">
      <vt:lpstr>Clouds</vt:lpstr>
      <vt:lpstr>Rainbow</vt:lpstr>
      <vt:lpstr>Stars</vt:lpstr>
      <vt:lpstr>Moses</vt:lpstr>
      <vt:lpstr>David</vt:lpstr>
      <vt:lpstr>Jesus</vt:lpstr>
      <vt:lpstr>oldnew</vt:lpstr>
      <vt:lpstr>waterfall</vt:lpstr>
      <vt:lpstr>sunset</vt:lpstr>
      <vt:lpstr>1_sunset</vt:lpstr>
      <vt:lpstr>2_sunset</vt:lpstr>
      <vt:lpstr>3_sunset</vt:lpstr>
      <vt:lpstr>6_Clouds</vt:lpstr>
      <vt:lpstr>New Covenant Theology</vt:lpstr>
      <vt:lpstr>The Major Covenants in the Bible</vt:lpstr>
      <vt:lpstr>Davidic Covenant</vt:lpstr>
      <vt:lpstr>Davidic Covenant 2Samuel 23:5, Psalm 89:3</vt:lpstr>
      <vt:lpstr>Davidic Covenant 2Samuel 23:5, Psalm 89:3</vt:lpstr>
      <vt:lpstr>Davidic Covenant 2Samuel 23:5, Psalm 89:3</vt:lpstr>
      <vt:lpstr>The New Covenant </vt:lpstr>
      <vt:lpstr>The New Covenant Jer. 31:31-34, Luke 22:20, Heb. 7-13, 2 Cor. 3:6-18</vt:lpstr>
      <vt:lpstr>The New Covenant  Jer. 31:31-34, Luke 22:20, Heb. 7-13, 2 Cor. 3:6-18</vt:lpstr>
      <vt:lpstr>The New Covenant  Jer. 31:31-34, Luke 22:20, Heb. 7-13, 2 Cor. 3:6-18</vt:lpstr>
      <vt:lpstr>The New Covenant</vt:lpstr>
      <vt:lpstr>The New Covenant</vt:lpstr>
      <vt:lpstr>The New Covenant</vt:lpstr>
      <vt:lpstr>A New Covenant by any other name…</vt:lpstr>
      <vt:lpstr>A New Covenant by any other name…</vt:lpstr>
      <vt:lpstr>A New Covenant by any other name…</vt:lpstr>
      <vt:lpstr>A New Covenant by any other name…</vt:lpstr>
      <vt:lpstr>Observations by Gentry and Wellum*</vt:lpstr>
      <vt:lpstr>Observations by Gentry and Wellum*</vt:lpstr>
      <vt:lpstr>Observations by Gentry and Wellum*</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1086</cp:revision>
  <dcterms:created xsi:type="dcterms:W3CDTF">2002-05-29T23:51:15Z</dcterms:created>
  <dcterms:modified xsi:type="dcterms:W3CDTF">2017-06-25T17:37:41Z</dcterms:modified>
</cp:coreProperties>
</file>