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1.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theme/theme13.xml" ContentType="application/vnd.openxmlformats-officedocument.theme+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3" r:id="rId2"/>
    <p:sldMasterId id="2147483655" r:id="rId3"/>
    <p:sldMasterId id="2147483657" r:id="rId4"/>
    <p:sldMasterId id="2147483659" r:id="rId5"/>
    <p:sldMasterId id="2147483661" r:id="rId6"/>
    <p:sldMasterId id="2147483663" r:id="rId7"/>
    <p:sldMasterId id="2147483651" r:id="rId8"/>
    <p:sldMasterId id="2147483667" r:id="rId9"/>
    <p:sldMasterId id="2147483665" r:id="rId10"/>
    <p:sldMasterId id="2147484058" r:id="rId11"/>
    <p:sldMasterId id="2147484095" r:id="rId12"/>
    <p:sldMasterId id="2147484156" r:id="rId13"/>
    <p:sldMasterId id="2147484206" r:id="rId14"/>
  </p:sldMasterIdLst>
  <p:notesMasterIdLst>
    <p:notesMasterId r:id="rId28"/>
  </p:notesMasterIdLst>
  <p:sldIdLst>
    <p:sldId id="452" r:id="rId15"/>
    <p:sldId id="275" r:id="rId16"/>
    <p:sldId id="414" r:id="rId17"/>
    <p:sldId id="313" r:id="rId18"/>
    <p:sldId id="323" r:id="rId19"/>
    <p:sldId id="314" r:id="rId20"/>
    <p:sldId id="354" r:id="rId21"/>
    <p:sldId id="315" r:id="rId22"/>
    <p:sldId id="355" r:id="rId23"/>
    <p:sldId id="316" r:id="rId24"/>
    <p:sldId id="317" r:id="rId25"/>
    <p:sldId id="311" r:id="rId26"/>
    <p:sldId id="461" r:id="rId27"/>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00"/>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163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slide" Target="slides/slide7.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222192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5603621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17879968"/>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23826495"/>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36865622"/>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134292678"/>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8739954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782700"/>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57455361"/>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37112328"/>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77286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latin typeface="Arial" charset="0"/>
              </a:endParaRP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latin typeface="Arial" charset="0"/>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latin typeface="Arial" charset="0"/>
              </a:endParaRP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latin typeface="Arial" charset="0"/>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latin typeface="Arial" charset="0"/>
              </a:endParaRP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grpSp>
      <p:sp>
        <p:nvSpPr>
          <p:cNvPr id="1413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135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p>
        </p:txBody>
      </p:sp>
      <p:sp>
        <p:nvSpPr>
          <p:cNvPr id="40" name="Rectangle 38"/>
          <p:cNvSpPr>
            <a:spLocks noGrp="1" noChangeArrowheads="1"/>
          </p:cNvSpPr>
          <p:nvPr>
            <p:ph type="ftr" sz="quarter" idx="11"/>
          </p:nvPr>
        </p:nvSpPr>
        <p:spPr/>
        <p:txBody>
          <a:bodyPr/>
          <a:lstStyle>
            <a:lvl1pPr>
              <a:defRPr/>
            </a:lvl1pPr>
          </a:lstStyle>
          <a:p>
            <a:pPr>
              <a:defRPr/>
            </a:pPr>
            <a:endParaRPr lang="en-US"/>
          </a:p>
        </p:txBody>
      </p:sp>
      <p:sp>
        <p:nvSpPr>
          <p:cNvPr id="41" name="Rectangle 41"/>
          <p:cNvSpPr>
            <a:spLocks noGrp="1" noChangeArrowheads="1"/>
          </p:cNvSpPr>
          <p:nvPr>
            <p:ph type="sldNum" sz="quarter" idx="12"/>
          </p:nvPr>
        </p:nvSpPr>
        <p:spPr/>
        <p:txBody>
          <a:bodyPr/>
          <a:lstStyle>
            <a:lvl1pPr>
              <a:defRPr/>
            </a:lvl1pPr>
          </a:lstStyle>
          <a:p>
            <a:pPr>
              <a:defRPr/>
            </a:pPr>
            <a:fld id="{0BCC7855-56B9-4F95-AFE0-0404C9921266}"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50D807F6-EF8E-4463-83DC-26AEBB97AC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FD6B17BB-BC01-4188-8364-925DFD99B0D1}"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FC9D24EA-6345-46AC-8E86-D95ECEDD351B}"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p>
        </p:txBody>
      </p:sp>
      <p:sp>
        <p:nvSpPr>
          <p:cNvPr id="8" name="Rectangle 40"/>
          <p:cNvSpPr>
            <a:spLocks noGrp="1" noChangeArrowheads="1"/>
          </p:cNvSpPr>
          <p:nvPr>
            <p:ph type="ftr" sz="quarter" idx="11"/>
          </p:nvPr>
        </p:nvSpPr>
        <p:spPr>
          <a:ln/>
        </p:spPr>
        <p:txBody>
          <a:bodyPr/>
          <a:lstStyle>
            <a:lvl1pPr>
              <a:defRPr/>
            </a:lvl1pPr>
          </a:lstStyle>
          <a:p>
            <a:pPr>
              <a:defRPr/>
            </a:pPr>
            <a:endParaRPr lang="en-US"/>
          </a:p>
        </p:txBody>
      </p:sp>
      <p:sp>
        <p:nvSpPr>
          <p:cNvPr id="9" name="Rectangle 41"/>
          <p:cNvSpPr>
            <a:spLocks noGrp="1" noChangeArrowheads="1"/>
          </p:cNvSpPr>
          <p:nvPr>
            <p:ph type="sldNum" sz="quarter" idx="12"/>
          </p:nvPr>
        </p:nvSpPr>
        <p:spPr>
          <a:ln/>
        </p:spPr>
        <p:txBody>
          <a:bodyPr/>
          <a:lstStyle>
            <a:lvl1pPr>
              <a:defRPr/>
            </a:lvl1pPr>
          </a:lstStyle>
          <a:p>
            <a:pPr>
              <a:defRPr/>
            </a:pPr>
            <a:fld id="{70FB441A-3727-4CD7-A4AA-F25255362D35}"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p>
        </p:txBody>
      </p:sp>
      <p:sp>
        <p:nvSpPr>
          <p:cNvPr id="4" name="Rectangle 40"/>
          <p:cNvSpPr>
            <a:spLocks noGrp="1" noChangeArrowheads="1"/>
          </p:cNvSpPr>
          <p:nvPr>
            <p:ph type="ftr" sz="quarter" idx="11"/>
          </p:nvPr>
        </p:nvSpPr>
        <p:spPr>
          <a:ln/>
        </p:spPr>
        <p:txBody>
          <a:bodyPr/>
          <a:lstStyle>
            <a:lvl1pPr>
              <a:defRPr/>
            </a:lvl1pPr>
          </a:lstStyle>
          <a:p>
            <a:pPr>
              <a:defRPr/>
            </a:pPr>
            <a:endParaRPr lang="en-US"/>
          </a:p>
        </p:txBody>
      </p:sp>
      <p:sp>
        <p:nvSpPr>
          <p:cNvPr id="5" name="Rectangle 41"/>
          <p:cNvSpPr>
            <a:spLocks noGrp="1" noChangeArrowheads="1"/>
          </p:cNvSpPr>
          <p:nvPr>
            <p:ph type="sldNum" sz="quarter" idx="12"/>
          </p:nvPr>
        </p:nvSpPr>
        <p:spPr>
          <a:ln/>
        </p:spPr>
        <p:txBody>
          <a:bodyPr/>
          <a:lstStyle>
            <a:lvl1pPr>
              <a:defRPr/>
            </a:lvl1pPr>
          </a:lstStyle>
          <a:p>
            <a:pPr>
              <a:defRPr/>
            </a:pPr>
            <a:fld id="{0931E6F5-DFAF-4A15-84B5-D444ECB16C2C}"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p>
        </p:txBody>
      </p:sp>
      <p:sp>
        <p:nvSpPr>
          <p:cNvPr id="3" name="Rectangle 40"/>
          <p:cNvSpPr>
            <a:spLocks noGrp="1" noChangeArrowheads="1"/>
          </p:cNvSpPr>
          <p:nvPr>
            <p:ph type="ftr" sz="quarter" idx="11"/>
          </p:nvPr>
        </p:nvSpPr>
        <p:spPr>
          <a:ln/>
        </p:spPr>
        <p:txBody>
          <a:bodyPr/>
          <a:lstStyle>
            <a:lvl1pPr>
              <a:defRPr/>
            </a:lvl1pPr>
          </a:lstStyle>
          <a:p>
            <a:pPr>
              <a:defRPr/>
            </a:pPr>
            <a:endParaRPr lang="en-US"/>
          </a:p>
        </p:txBody>
      </p:sp>
      <p:sp>
        <p:nvSpPr>
          <p:cNvPr id="4" name="Rectangle 41"/>
          <p:cNvSpPr>
            <a:spLocks noGrp="1" noChangeArrowheads="1"/>
          </p:cNvSpPr>
          <p:nvPr>
            <p:ph type="sldNum" sz="quarter" idx="12"/>
          </p:nvPr>
        </p:nvSpPr>
        <p:spPr>
          <a:ln/>
        </p:spPr>
        <p:txBody>
          <a:bodyPr/>
          <a:lstStyle>
            <a:lvl1pPr>
              <a:defRPr/>
            </a:lvl1pPr>
          </a:lstStyle>
          <a:p>
            <a:pPr>
              <a:defRPr/>
            </a:pPr>
            <a:fld id="{9DD4DE3B-EBA0-4C1E-9DD4-5A9AE77B8518}"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859B751E-842A-4D29-B11B-BAB0FF213AEB}"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EC6885A7-C525-45BE-8281-F2613ACA34B9}"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C06FEF10-10ED-4441-A8B4-A4255045D83C}"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pPr>
              <a:defRPr/>
            </a:pPr>
            <a:fld id="{382FE293-3E44-436A-8DD7-424CE1136415}"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pPr>
              <a:defRPr/>
            </a:pPr>
            <a:fld id="{B4F92DA8-3DA3-4337-95FF-485A4E10ADF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4.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theme" Target="../theme/theme11.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image" Target="../media/image14.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2.xml"/><Relationship Id="rId13" Type="http://schemas.openxmlformats.org/officeDocument/2006/relationships/theme" Target="../theme/theme12.xml"/><Relationship Id="rId3" Type="http://schemas.openxmlformats.org/officeDocument/2006/relationships/slideLayout" Target="../slideLayouts/slideLayout127.xml"/><Relationship Id="rId7" Type="http://schemas.openxmlformats.org/officeDocument/2006/relationships/slideLayout" Target="../slideLayouts/slideLayout131.xml"/><Relationship Id="rId12" Type="http://schemas.openxmlformats.org/officeDocument/2006/relationships/slideLayout" Target="../slideLayouts/slideLayout136.xml"/><Relationship Id="rId2" Type="http://schemas.openxmlformats.org/officeDocument/2006/relationships/slideLayout" Target="../slideLayouts/slideLayout126.xm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5" Type="http://schemas.openxmlformats.org/officeDocument/2006/relationships/slideLayout" Target="../slideLayouts/slideLayout129.xml"/><Relationship Id="rId10" Type="http://schemas.openxmlformats.org/officeDocument/2006/relationships/slideLayout" Target="../slideLayouts/slideLayout134.xml"/><Relationship Id="rId4" Type="http://schemas.openxmlformats.org/officeDocument/2006/relationships/slideLayout" Target="../slideLayouts/slideLayout128.xml"/><Relationship Id="rId9" Type="http://schemas.openxmlformats.org/officeDocument/2006/relationships/slideLayout" Target="../slideLayouts/slideLayout133.xml"/><Relationship Id="rId14" Type="http://schemas.openxmlformats.org/officeDocument/2006/relationships/image" Target="../media/image14.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13" Type="http://schemas.openxmlformats.org/officeDocument/2006/relationships/theme" Target="../theme/theme13.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slideLayout" Target="../slideLayouts/slideLayout148.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 Id="rId14" Type="http://schemas.openxmlformats.org/officeDocument/2006/relationships/image" Target="../media/image14.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6.xml"/><Relationship Id="rId13" Type="http://schemas.openxmlformats.org/officeDocument/2006/relationships/image" Target="../media/image16.jpeg"/><Relationship Id="rId3" Type="http://schemas.openxmlformats.org/officeDocument/2006/relationships/slideLayout" Target="../slideLayouts/slideLayout151.xml"/><Relationship Id="rId7" Type="http://schemas.openxmlformats.org/officeDocument/2006/relationships/slideLayout" Target="../slideLayouts/slideLayout155.xml"/><Relationship Id="rId12" Type="http://schemas.openxmlformats.org/officeDocument/2006/relationships/theme" Target="../theme/theme14.xml"/><Relationship Id="rId2" Type="http://schemas.openxmlformats.org/officeDocument/2006/relationships/slideLayout" Target="../slideLayouts/slideLayout150.xml"/><Relationship Id="rId1" Type="http://schemas.openxmlformats.org/officeDocument/2006/relationships/slideLayout" Target="../slideLayouts/slideLayout149.xml"/><Relationship Id="rId6" Type="http://schemas.openxmlformats.org/officeDocument/2006/relationships/slideLayout" Target="../slideLayouts/slideLayout154.xml"/><Relationship Id="rId11" Type="http://schemas.openxmlformats.org/officeDocument/2006/relationships/slideLayout" Target="../slideLayouts/slideLayout159.xml"/><Relationship Id="rId5" Type="http://schemas.openxmlformats.org/officeDocument/2006/relationships/slideLayout" Target="../slideLayouts/slideLayout153.xml"/><Relationship Id="rId10" Type="http://schemas.openxmlformats.org/officeDocument/2006/relationships/slideLayout" Target="../slideLayouts/slideLayout158.xml"/><Relationship Id="rId4" Type="http://schemas.openxmlformats.org/officeDocument/2006/relationships/slideLayout" Target="../slideLayouts/slideLayout152.xml"/><Relationship Id="rId9" Type="http://schemas.openxmlformats.org/officeDocument/2006/relationships/slideLayout" Target="../slideLayouts/slideLayout15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7.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9.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13" Type="http://schemas.openxmlformats.org/officeDocument/2006/relationships/image" Target="../media/image13.jpeg"/><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205317163"/>
      </p:ext>
    </p:extLst>
  </p:cSld>
  <p:clrMap bg1="dk2" tx1="lt1" bg2="dk1" tx2="lt2" accent1="accent1" accent2="accent2" accent3="accent3" accent4="accent4" accent5="accent5" accent6="accent6" hlink="hlink" folHlink="folHlink"/>
  <p:sldLayoutIdLst>
    <p:sldLayoutId id="2147484207" r:id="rId1"/>
    <p:sldLayoutId id="2147484208" r:id="rId2"/>
    <p:sldLayoutId id="2147484209" r:id="rId3"/>
    <p:sldLayoutId id="2147484210" r:id="rId4"/>
    <p:sldLayoutId id="2147484211" r:id="rId5"/>
    <p:sldLayoutId id="2147484212" r:id="rId6"/>
    <p:sldLayoutId id="2147484213" r:id="rId7"/>
    <p:sldLayoutId id="2147484214" r:id="rId8"/>
    <p:sldLayoutId id="2147484215" r:id="rId9"/>
    <p:sldLayoutId id="2147484216" r:id="rId10"/>
    <p:sldLayoutId id="2147484217"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3800475" y="1789113"/>
            <a:ext cx="5340350" cy="5056187"/>
            <a:chOff x="2394" y="1127"/>
            <a:chExt cx="3364" cy="3185"/>
          </a:xfrm>
        </p:grpSpPr>
        <p:sp>
          <p:nvSpPr>
            <p:cNvPr id="1402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2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2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2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30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latin typeface="Arial" charset="0"/>
              </a:endParaRPr>
            </a:p>
          </p:txBody>
        </p:sp>
        <p:sp>
          <p:nvSpPr>
            <p:cNvPr id="14030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4030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0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sp>
          <p:nvSpPr>
            <p:cNvPr id="14031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latin typeface="Arial" charset="0"/>
              </a:endParaRPr>
            </a:p>
          </p:txBody>
        </p:sp>
        <p:sp>
          <p:nvSpPr>
            <p:cNvPr id="1403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3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latin typeface="Arial" charset="0"/>
              </a:endParaRPr>
            </a:p>
          </p:txBody>
        </p:sp>
        <p:sp>
          <p:nvSpPr>
            <p:cNvPr id="14031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1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latin typeface="Arial" charset="0"/>
              </a:endParaRPr>
            </a:p>
          </p:txBody>
        </p:sp>
        <p:sp>
          <p:nvSpPr>
            <p:cNvPr id="1403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latin typeface="Arial" charset="0"/>
              </a:endParaRPr>
            </a:p>
          </p:txBody>
        </p:sp>
        <p:sp>
          <p:nvSpPr>
            <p:cNvPr id="1403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latin typeface="Arial" charset="0"/>
              </a:endParaRPr>
            </a:p>
          </p:txBody>
        </p:sp>
        <p:sp>
          <p:nvSpPr>
            <p:cNvPr id="1403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latin typeface="Arial" charset="0"/>
              </a:endParaRPr>
            </a:p>
          </p:txBody>
        </p:sp>
        <p:sp>
          <p:nvSpPr>
            <p:cNvPr id="14032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latin typeface="Arial" charset="0"/>
              </a:endParaRPr>
            </a:p>
          </p:txBody>
        </p:sp>
        <p:sp>
          <p:nvSpPr>
            <p:cNvPr id="14032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latin typeface="Arial" charset="0"/>
              </a:endParaRPr>
            </a:p>
          </p:txBody>
        </p:sp>
      </p:grpSp>
      <p:sp>
        <p:nvSpPr>
          <p:cNvPr id="14032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032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032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endParaRPr lang="en-US"/>
          </a:p>
        </p:txBody>
      </p:sp>
      <p:sp>
        <p:nvSpPr>
          <p:cNvPr id="14032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endParaRPr lang="en-US"/>
          </a:p>
        </p:txBody>
      </p:sp>
      <p:sp>
        <p:nvSpPr>
          <p:cNvPr id="14032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C981FAFA-F98E-42DD-B1F5-EA23DE65398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43"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0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1344891522"/>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0"/>
            <a:ext cx="9144000" cy="1066800"/>
          </a:xfrm>
        </p:spPr>
        <p:txBody>
          <a:bodyPr/>
          <a:lstStyle/>
          <a:p>
            <a:pPr eaLnBrk="1" hangingPunct="1"/>
            <a:r>
              <a:rPr lang="en-US" sz="3600" dirty="0" smtClean="0">
                <a:latin typeface="Calibri" pitchFamily="34" charset="0"/>
              </a:rPr>
              <a:t>The New Covenant Is </a:t>
            </a:r>
            <a:r>
              <a:rPr lang="en-US" sz="3600" b="1" i="1" dirty="0" smtClean="0">
                <a:latin typeface="Calibri" pitchFamily="34" charset="0"/>
              </a:rPr>
              <a:t>Fundamentally Different</a:t>
            </a:r>
            <a:endParaRPr lang="en-US" sz="3600" dirty="0" smtClean="0">
              <a:latin typeface="Calibri" pitchFamily="34" charset="0"/>
            </a:endParaRPr>
          </a:p>
        </p:txBody>
      </p:sp>
      <p:sp>
        <p:nvSpPr>
          <p:cNvPr id="105475" name="Rectangle 3"/>
          <p:cNvSpPr>
            <a:spLocks noGrp="1" noChangeArrowheads="1"/>
          </p:cNvSpPr>
          <p:nvPr>
            <p:ph type="body" idx="1"/>
          </p:nvPr>
        </p:nvSpPr>
        <p:spPr>
          <a:xfrm>
            <a:off x="457200" y="1143000"/>
            <a:ext cx="8229600" cy="5715000"/>
          </a:xfrm>
        </p:spPr>
        <p:txBody>
          <a:bodyPr>
            <a:normAutofit fontScale="92500" lnSpcReduction="10000"/>
          </a:bodyPr>
          <a:lstStyle/>
          <a:p>
            <a:pPr eaLnBrk="1" hangingPunct="1">
              <a:lnSpc>
                <a:spcPct val="80000"/>
              </a:lnSpc>
            </a:pPr>
            <a:r>
              <a:rPr lang="en-US" dirty="0" smtClean="0">
                <a:latin typeface="Calibri" pitchFamily="34" charset="0"/>
              </a:rPr>
              <a:t>The </a:t>
            </a:r>
            <a:r>
              <a:rPr lang="en-US" b="1" i="1" dirty="0" smtClean="0">
                <a:latin typeface="Calibri" pitchFamily="34" charset="0"/>
              </a:rPr>
              <a:t>Old</a:t>
            </a:r>
            <a:r>
              <a:rPr lang="en-US" dirty="0" smtClean="0">
                <a:latin typeface="Calibri" pitchFamily="34" charset="0"/>
              </a:rPr>
              <a:t> Covenant Focused on </a:t>
            </a:r>
            <a:r>
              <a:rPr lang="en-US" b="1" i="1" dirty="0" smtClean="0">
                <a:latin typeface="Calibri" pitchFamily="34" charset="0"/>
              </a:rPr>
              <a:t>Physical</a:t>
            </a:r>
            <a:r>
              <a:rPr lang="en-US" dirty="0" smtClean="0">
                <a:latin typeface="Calibri" pitchFamily="34" charset="0"/>
              </a:rPr>
              <a:t> Blessings</a:t>
            </a:r>
          </a:p>
          <a:p>
            <a:pPr lvl="1" eaLnBrk="1" hangingPunct="1">
              <a:lnSpc>
                <a:spcPct val="80000"/>
              </a:lnSpc>
            </a:pPr>
            <a:r>
              <a:rPr lang="en-US" b="1" dirty="0" smtClean="0">
                <a:latin typeface="Calibri" pitchFamily="34" charset="0"/>
              </a:rPr>
              <a:t>Physical Health</a:t>
            </a:r>
          </a:p>
          <a:p>
            <a:pPr lvl="2" eaLnBrk="1" hangingPunct="1">
              <a:lnSpc>
                <a:spcPct val="80000"/>
              </a:lnSpc>
            </a:pPr>
            <a:r>
              <a:rPr lang="en-US" b="1" dirty="0" smtClean="0">
                <a:latin typeface="Cambria" pitchFamily="18" charset="0"/>
              </a:rPr>
              <a:t>Deuteronomy 7:15 –</a:t>
            </a:r>
            <a:r>
              <a:rPr lang="en-US" sz="2000" dirty="0" smtClean="0">
                <a:latin typeface="Cambria" pitchFamily="18" charset="0"/>
              </a:rPr>
              <a:t> </a:t>
            </a:r>
            <a:r>
              <a:rPr lang="en-US" i="1" dirty="0" smtClean="0">
                <a:solidFill>
                  <a:srgbClr val="0000FF"/>
                </a:solidFill>
                <a:latin typeface="Cambria" pitchFamily="18" charset="0"/>
              </a:rPr>
              <a:t>And </a:t>
            </a:r>
            <a:r>
              <a:rPr lang="en-US" i="1" u="sng" dirty="0" smtClean="0">
                <a:solidFill>
                  <a:srgbClr val="0000FF"/>
                </a:solidFill>
                <a:latin typeface="Cambria" pitchFamily="18" charset="0"/>
              </a:rPr>
              <a:t>the LORD will take away from you all sickness</a:t>
            </a:r>
            <a:r>
              <a:rPr lang="en-US" i="1" dirty="0" smtClean="0">
                <a:solidFill>
                  <a:srgbClr val="0000FF"/>
                </a:solidFill>
                <a:latin typeface="Cambria" pitchFamily="18" charset="0"/>
              </a:rPr>
              <a:t>, and none of the evil diseases of Egypt, which you knew, will he inflict on you, but he will lay them on all who hate you.</a:t>
            </a:r>
          </a:p>
          <a:p>
            <a:pPr lvl="1" eaLnBrk="1" hangingPunct="1">
              <a:lnSpc>
                <a:spcPct val="80000"/>
              </a:lnSpc>
            </a:pPr>
            <a:r>
              <a:rPr lang="en-US" b="1" dirty="0" smtClean="0">
                <a:latin typeface="Calibri" pitchFamily="34" charset="0"/>
              </a:rPr>
              <a:t>Physical Wealth</a:t>
            </a:r>
          </a:p>
          <a:p>
            <a:pPr lvl="2" eaLnBrk="1" hangingPunct="1">
              <a:lnSpc>
                <a:spcPct val="80000"/>
              </a:lnSpc>
            </a:pPr>
            <a:r>
              <a:rPr lang="en-US" b="1" dirty="0" smtClean="0">
                <a:latin typeface="Cambria" pitchFamily="18" charset="0"/>
              </a:rPr>
              <a:t>Deuteronomy 28:11-12 –</a:t>
            </a:r>
            <a:r>
              <a:rPr lang="en-US" sz="2000" dirty="0" smtClean="0">
                <a:latin typeface="Cambria" pitchFamily="18" charset="0"/>
              </a:rPr>
              <a:t> </a:t>
            </a:r>
            <a:r>
              <a:rPr lang="en-US" i="1" dirty="0" smtClean="0">
                <a:solidFill>
                  <a:srgbClr val="0000FF"/>
                </a:solidFill>
                <a:latin typeface="Cambria" pitchFamily="18" charset="0"/>
              </a:rPr>
              <a:t>And </a:t>
            </a:r>
            <a:r>
              <a:rPr lang="en-US" i="1" u="sng" dirty="0" smtClean="0">
                <a:solidFill>
                  <a:srgbClr val="0000FF"/>
                </a:solidFill>
                <a:latin typeface="Cambria" pitchFamily="18" charset="0"/>
              </a:rPr>
              <a:t>the LORD will make you abound in prosperity</a:t>
            </a:r>
            <a:r>
              <a:rPr lang="en-US" i="1" dirty="0" smtClean="0">
                <a:solidFill>
                  <a:srgbClr val="0000FF"/>
                </a:solidFill>
                <a:latin typeface="Cambria" pitchFamily="18" charset="0"/>
              </a:rPr>
              <a:t>, in the fruit of your womb and in the fruit of your livestock and in the fruit of your ground, within the land that the LORD swore to your fathers to give you. The LORD will open to you his good treasury, the heavens, to give the rain to your land in its season and to bless all the work of your hands. And you shall lend to many nations, but you shall not borrow. </a:t>
            </a:r>
          </a:p>
          <a:p>
            <a:pPr lvl="1" eaLnBrk="1" hangingPunct="1">
              <a:lnSpc>
                <a:spcPct val="80000"/>
              </a:lnSpc>
            </a:pPr>
            <a:r>
              <a:rPr lang="en-US" b="1" dirty="0" smtClean="0">
                <a:latin typeface="Calibri" pitchFamily="34" charset="0"/>
              </a:rPr>
              <a:t>Military Victory</a:t>
            </a:r>
          </a:p>
          <a:p>
            <a:pPr lvl="2" eaLnBrk="1" hangingPunct="1">
              <a:lnSpc>
                <a:spcPct val="80000"/>
              </a:lnSpc>
            </a:pPr>
            <a:r>
              <a:rPr lang="en-US" b="1" dirty="0" smtClean="0">
                <a:latin typeface="Cambria" pitchFamily="18" charset="0"/>
              </a:rPr>
              <a:t>Deuteronomy 28:7 –</a:t>
            </a:r>
            <a:r>
              <a:rPr lang="en-US" sz="2000" dirty="0" smtClean="0">
                <a:latin typeface="Cambria" pitchFamily="18" charset="0"/>
              </a:rPr>
              <a:t> </a:t>
            </a:r>
            <a:r>
              <a:rPr lang="en-US" i="1" u="sng" dirty="0" smtClean="0">
                <a:solidFill>
                  <a:srgbClr val="0000FF"/>
                </a:solidFill>
                <a:latin typeface="Cambria" pitchFamily="18" charset="0"/>
              </a:rPr>
              <a:t>The LORD will cause your enemies who rise against you to be defeated</a:t>
            </a:r>
            <a:r>
              <a:rPr lang="en-US" i="1" dirty="0" smtClean="0">
                <a:solidFill>
                  <a:srgbClr val="0000FF"/>
                </a:solidFill>
                <a:latin typeface="Cambria" pitchFamily="18" charset="0"/>
              </a:rPr>
              <a:t> before you. They shall come out against you one way and flee before you seven ways.</a:t>
            </a:r>
            <a:endParaRPr lang="en-US" sz="2000" dirty="0" smtClean="0">
              <a:latin typeface="Cambria" pitchFamily="18"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5475">
                                            <p:txEl>
                                              <p:pRg st="1" end="1"/>
                                            </p:txEl>
                                          </p:spTgt>
                                        </p:tgtEl>
                                        <p:attrNameLst>
                                          <p:attrName>style.visibility</p:attrName>
                                        </p:attrNameLst>
                                      </p:cBhvr>
                                      <p:to>
                                        <p:strVal val="visible"/>
                                      </p:to>
                                    </p:set>
                                    <p:anim calcmode="lin" valueType="num">
                                      <p:cBhvr>
                                        <p:cTn id="7" dur="500" fill="hold"/>
                                        <p:tgtEl>
                                          <p:spTgt spid="10547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547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5475">
                                            <p:txEl>
                                              <p:pRg st="1" end="1"/>
                                            </p:txEl>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5475">
                                            <p:txEl>
                                              <p:pRg st="2" end="2"/>
                                            </p:txEl>
                                          </p:spTgt>
                                        </p:tgtEl>
                                        <p:attrNameLst>
                                          <p:attrName>style.visibility</p:attrName>
                                        </p:attrNameLst>
                                      </p:cBhvr>
                                      <p:to>
                                        <p:strVal val="visible"/>
                                      </p:to>
                                    </p:set>
                                    <p:anim calcmode="lin" valueType="num">
                                      <p:cBhvr>
                                        <p:cTn id="12" dur="500" fill="hold"/>
                                        <p:tgtEl>
                                          <p:spTgt spid="105475">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105475">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105475">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05475">
                                            <p:txEl>
                                              <p:pRg st="3" end="3"/>
                                            </p:txEl>
                                          </p:spTgt>
                                        </p:tgtEl>
                                        <p:attrNameLst>
                                          <p:attrName>style.visibility</p:attrName>
                                        </p:attrNameLst>
                                      </p:cBhvr>
                                      <p:to>
                                        <p:strVal val="visible"/>
                                      </p:to>
                                    </p:set>
                                    <p:anim calcmode="lin" valueType="num">
                                      <p:cBhvr>
                                        <p:cTn id="19" dur="500" fill="hold"/>
                                        <p:tgtEl>
                                          <p:spTgt spid="105475">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05475">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105475">
                                            <p:txEl>
                                              <p:pRg st="3" end="3"/>
                                            </p:txEl>
                                          </p:spTgt>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105475">
                                            <p:txEl>
                                              <p:pRg st="4" end="4"/>
                                            </p:txEl>
                                          </p:spTgt>
                                        </p:tgtEl>
                                        <p:attrNameLst>
                                          <p:attrName>style.visibility</p:attrName>
                                        </p:attrNameLst>
                                      </p:cBhvr>
                                      <p:to>
                                        <p:strVal val="visible"/>
                                      </p:to>
                                    </p:set>
                                    <p:anim calcmode="lin" valueType="num">
                                      <p:cBhvr>
                                        <p:cTn id="24" dur="500" fill="hold"/>
                                        <p:tgtEl>
                                          <p:spTgt spid="105475">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105475">
                                            <p:txEl>
                                              <p:pRg st="4" end="4"/>
                                            </p:txEl>
                                          </p:spTgt>
                                        </p:tgtEl>
                                        <p:attrNameLst>
                                          <p:attrName>ppt_h</p:attrName>
                                        </p:attrNameLst>
                                      </p:cBhvr>
                                      <p:tavLst>
                                        <p:tav tm="0">
                                          <p:val>
                                            <p:fltVal val="0"/>
                                          </p:val>
                                        </p:tav>
                                        <p:tav tm="100000">
                                          <p:val>
                                            <p:strVal val="#ppt_h"/>
                                          </p:val>
                                        </p:tav>
                                      </p:tavLst>
                                    </p:anim>
                                    <p:animEffect transition="in" filter="fade">
                                      <p:cBhvr>
                                        <p:cTn id="26" dur="500"/>
                                        <p:tgtEl>
                                          <p:spTgt spid="105475">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0" fill="hold" grpId="0" nodeType="clickEffect">
                                  <p:stCondLst>
                                    <p:cond delay="0"/>
                                  </p:stCondLst>
                                  <p:childTnLst>
                                    <p:set>
                                      <p:cBhvr>
                                        <p:cTn id="30" dur="1" fill="hold">
                                          <p:stCondLst>
                                            <p:cond delay="0"/>
                                          </p:stCondLst>
                                        </p:cTn>
                                        <p:tgtEl>
                                          <p:spTgt spid="105475">
                                            <p:txEl>
                                              <p:pRg st="5" end="5"/>
                                            </p:txEl>
                                          </p:spTgt>
                                        </p:tgtEl>
                                        <p:attrNameLst>
                                          <p:attrName>style.visibility</p:attrName>
                                        </p:attrNameLst>
                                      </p:cBhvr>
                                      <p:to>
                                        <p:strVal val="visible"/>
                                      </p:to>
                                    </p:set>
                                    <p:anim calcmode="lin" valueType="num">
                                      <p:cBhvr>
                                        <p:cTn id="31" dur="500" fill="hold"/>
                                        <p:tgtEl>
                                          <p:spTgt spid="105475">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105475">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105475">
                                            <p:txEl>
                                              <p:pRg st="5" end="5"/>
                                            </p:txEl>
                                          </p:spTgt>
                                        </p:tgtEl>
                                      </p:cBhvr>
                                    </p:animEffect>
                                  </p:childTnLst>
                                </p:cTn>
                              </p:par>
                              <p:par>
                                <p:cTn id="34" presetID="53" presetClass="entr" presetSubtype="0" fill="hold" grpId="0" nodeType="withEffect">
                                  <p:stCondLst>
                                    <p:cond delay="0"/>
                                  </p:stCondLst>
                                  <p:childTnLst>
                                    <p:set>
                                      <p:cBhvr>
                                        <p:cTn id="35" dur="1" fill="hold">
                                          <p:stCondLst>
                                            <p:cond delay="0"/>
                                          </p:stCondLst>
                                        </p:cTn>
                                        <p:tgtEl>
                                          <p:spTgt spid="105475">
                                            <p:txEl>
                                              <p:pRg st="6" end="6"/>
                                            </p:txEl>
                                          </p:spTgt>
                                        </p:tgtEl>
                                        <p:attrNameLst>
                                          <p:attrName>style.visibility</p:attrName>
                                        </p:attrNameLst>
                                      </p:cBhvr>
                                      <p:to>
                                        <p:strVal val="visible"/>
                                      </p:to>
                                    </p:set>
                                    <p:anim calcmode="lin" valueType="num">
                                      <p:cBhvr>
                                        <p:cTn id="36" dur="500" fill="hold"/>
                                        <p:tgtEl>
                                          <p:spTgt spid="105475">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105475">
                                            <p:txEl>
                                              <p:pRg st="6" end="6"/>
                                            </p:txEl>
                                          </p:spTgt>
                                        </p:tgtEl>
                                        <p:attrNameLst>
                                          <p:attrName>ppt_h</p:attrName>
                                        </p:attrNameLst>
                                      </p:cBhvr>
                                      <p:tavLst>
                                        <p:tav tm="0">
                                          <p:val>
                                            <p:fltVal val="0"/>
                                          </p:val>
                                        </p:tav>
                                        <p:tav tm="100000">
                                          <p:val>
                                            <p:strVal val="#ppt_h"/>
                                          </p:val>
                                        </p:tav>
                                      </p:tavLst>
                                    </p:anim>
                                    <p:animEffect transition="in" filter="fade">
                                      <p:cBhvr>
                                        <p:cTn id="38" dur="500"/>
                                        <p:tgtEl>
                                          <p:spTgt spid="1054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0" y="0"/>
            <a:ext cx="9144000" cy="914400"/>
          </a:xfrm>
        </p:spPr>
        <p:txBody>
          <a:bodyPr/>
          <a:lstStyle/>
          <a:p>
            <a:pPr eaLnBrk="1" hangingPunct="1"/>
            <a:r>
              <a:rPr lang="en-US" sz="3600" dirty="0" smtClean="0">
                <a:latin typeface="Calibri" pitchFamily="34" charset="0"/>
              </a:rPr>
              <a:t>The New Covenant Is </a:t>
            </a:r>
            <a:r>
              <a:rPr lang="en-US" sz="3600" b="1" i="1" dirty="0" smtClean="0">
                <a:latin typeface="Calibri" pitchFamily="34" charset="0"/>
              </a:rPr>
              <a:t>Fundamentally Different</a:t>
            </a:r>
            <a:endParaRPr lang="en-US" sz="3600" dirty="0" smtClean="0">
              <a:latin typeface="Calibri" pitchFamily="34" charset="0"/>
            </a:endParaRPr>
          </a:p>
        </p:txBody>
      </p:sp>
      <p:sp>
        <p:nvSpPr>
          <p:cNvPr id="106499" name="Rectangle 3"/>
          <p:cNvSpPr>
            <a:spLocks noGrp="1" noChangeArrowheads="1"/>
          </p:cNvSpPr>
          <p:nvPr>
            <p:ph type="body" idx="1"/>
          </p:nvPr>
        </p:nvSpPr>
        <p:spPr>
          <a:xfrm>
            <a:off x="457200" y="1219200"/>
            <a:ext cx="8229600" cy="5638800"/>
          </a:xfrm>
        </p:spPr>
        <p:txBody>
          <a:bodyPr>
            <a:normAutofit fontScale="92500" lnSpcReduction="10000"/>
          </a:bodyPr>
          <a:lstStyle/>
          <a:p>
            <a:pPr eaLnBrk="1" hangingPunct="1">
              <a:lnSpc>
                <a:spcPct val="80000"/>
              </a:lnSpc>
            </a:pPr>
            <a:r>
              <a:rPr lang="en-US" sz="2800" dirty="0" smtClean="0">
                <a:latin typeface="Calibri" pitchFamily="34" charset="0"/>
              </a:rPr>
              <a:t>The </a:t>
            </a:r>
            <a:r>
              <a:rPr lang="en-US" sz="2800" b="1" i="1" dirty="0" smtClean="0">
                <a:latin typeface="Calibri" pitchFamily="34" charset="0"/>
              </a:rPr>
              <a:t>New</a:t>
            </a:r>
            <a:r>
              <a:rPr lang="en-US" sz="2800" dirty="0" smtClean="0">
                <a:latin typeface="Calibri" pitchFamily="34" charset="0"/>
              </a:rPr>
              <a:t> Covenant Focuses on </a:t>
            </a:r>
            <a:r>
              <a:rPr lang="en-US" sz="2800" b="1" i="1" dirty="0" smtClean="0">
                <a:latin typeface="Calibri" pitchFamily="34" charset="0"/>
              </a:rPr>
              <a:t>Spiritual</a:t>
            </a:r>
            <a:r>
              <a:rPr lang="en-US" sz="2800" dirty="0" smtClean="0">
                <a:latin typeface="Calibri" pitchFamily="34" charset="0"/>
              </a:rPr>
              <a:t> Blessings</a:t>
            </a:r>
          </a:p>
          <a:p>
            <a:pPr lvl="1" eaLnBrk="1" hangingPunct="1">
              <a:lnSpc>
                <a:spcPct val="80000"/>
              </a:lnSpc>
            </a:pPr>
            <a:r>
              <a:rPr lang="en-US" sz="2400" b="1" dirty="0" smtClean="0">
                <a:latin typeface="Calibri" pitchFamily="34" charset="0"/>
              </a:rPr>
              <a:t>Spiritual Health</a:t>
            </a:r>
          </a:p>
          <a:p>
            <a:pPr lvl="2" eaLnBrk="1" hangingPunct="1">
              <a:lnSpc>
                <a:spcPct val="80000"/>
              </a:lnSpc>
            </a:pPr>
            <a:r>
              <a:rPr lang="en-US" sz="2000" b="1" dirty="0" smtClean="0">
                <a:latin typeface="Cambria" pitchFamily="18" charset="0"/>
              </a:rPr>
              <a:t>1 Timothy 4:8</a:t>
            </a:r>
            <a:r>
              <a:rPr lang="en-US" sz="2000" dirty="0" smtClean="0">
                <a:latin typeface="Cambria" pitchFamily="18" charset="0"/>
              </a:rPr>
              <a:t> – </a:t>
            </a:r>
            <a:r>
              <a:rPr lang="en-US" sz="2000" i="1" dirty="0" smtClean="0">
                <a:solidFill>
                  <a:srgbClr val="0000FF"/>
                </a:solidFill>
                <a:latin typeface="Cambria" pitchFamily="18" charset="0"/>
              </a:rPr>
              <a:t>For while </a:t>
            </a:r>
            <a:r>
              <a:rPr lang="en-US" sz="2000" i="1" u="sng" dirty="0" smtClean="0">
                <a:solidFill>
                  <a:srgbClr val="0000FF"/>
                </a:solidFill>
                <a:latin typeface="Cambria" pitchFamily="18" charset="0"/>
              </a:rPr>
              <a:t>bodily training is of some value</a:t>
            </a:r>
            <a:r>
              <a:rPr lang="en-US" sz="2000" i="1" dirty="0" smtClean="0">
                <a:solidFill>
                  <a:srgbClr val="0000FF"/>
                </a:solidFill>
                <a:latin typeface="Cambria" pitchFamily="18" charset="0"/>
              </a:rPr>
              <a:t>, </a:t>
            </a:r>
            <a:r>
              <a:rPr lang="en-US" sz="2000" i="1" u="sng" dirty="0" smtClean="0">
                <a:solidFill>
                  <a:srgbClr val="0000FF"/>
                </a:solidFill>
                <a:latin typeface="Cambria" pitchFamily="18" charset="0"/>
              </a:rPr>
              <a:t>godliness is of value in every way</a:t>
            </a:r>
            <a:r>
              <a:rPr lang="en-US" sz="2000" i="1" dirty="0" smtClean="0">
                <a:solidFill>
                  <a:srgbClr val="0000FF"/>
                </a:solidFill>
                <a:latin typeface="Cambria" pitchFamily="18" charset="0"/>
              </a:rPr>
              <a:t>, as it holds promise for the present life and also for the life to come.</a:t>
            </a:r>
          </a:p>
          <a:p>
            <a:pPr lvl="1" eaLnBrk="1" hangingPunct="1">
              <a:lnSpc>
                <a:spcPct val="80000"/>
              </a:lnSpc>
            </a:pPr>
            <a:r>
              <a:rPr lang="en-US" sz="2400" b="1" dirty="0" smtClean="0">
                <a:latin typeface="Calibri" pitchFamily="34" charset="0"/>
              </a:rPr>
              <a:t>Spiritual Wealth</a:t>
            </a:r>
          </a:p>
          <a:p>
            <a:pPr lvl="2" eaLnBrk="1" hangingPunct="1">
              <a:lnSpc>
                <a:spcPct val="80000"/>
              </a:lnSpc>
            </a:pPr>
            <a:r>
              <a:rPr lang="en-US" sz="2000" b="1" dirty="0" smtClean="0">
                <a:latin typeface="Cambria" pitchFamily="18" charset="0"/>
              </a:rPr>
              <a:t>1 Timothy 6:18 </a:t>
            </a:r>
            <a:r>
              <a:rPr lang="en-US" sz="2000" dirty="0" smtClean="0">
                <a:latin typeface="Cambria" pitchFamily="18" charset="0"/>
              </a:rPr>
              <a:t>– </a:t>
            </a:r>
            <a:r>
              <a:rPr lang="en-US" sz="2000" i="1" dirty="0" smtClean="0">
                <a:solidFill>
                  <a:srgbClr val="0000FF"/>
                </a:solidFill>
                <a:latin typeface="Cambria" pitchFamily="18" charset="0"/>
              </a:rPr>
              <a:t>They are to do good, to be </a:t>
            </a:r>
            <a:r>
              <a:rPr lang="en-US" sz="2000" i="1" u="sng" dirty="0" smtClean="0">
                <a:solidFill>
                  <a:srgbClr val="0000FF"/>
                </a:solidFill>
                <a:latin typeface="Cambria" pitchFamily="18" charset="0"/>
              </a:rPr>
              <a:t>rich in good works</a:t>
            </a:r>
            <a:r>
              <a:rPr lang="en-US" sz="2000" i="1" dirty="0" smtClean="0">
                <a:solidFill>
                  <a:srgbClr val="0000FF"/>
                </a:solidFill>
                <a:latin typeface="Cambria" pitchFamily="18" charset="0"/>
              </a:rPr>
              <a:t>, to be generous and ready to share…</a:t>
            </a:r>
          </a:p>
          <a:p>
            <a:pPr lvl="2" eaLnBrk="1" hangingPunct="1">
              <a:lnSpc>
                <a:spcPct val="80000"/>
              </a:lnSpc>
            </a:pPr>
            <a:r>
              <a:rPr lang="en-US" sz="2000" b="1" dirty="0" smtClean="0">
                <a:latin typeface="Cambria" pitchFamily="18" charset="0"/>
              </a:rPr>
              <a:t>James 2:5 -</a:t>
            </a:r>
            <a:r>
              <a:rPr lang="en-US" sz="2000" dirty="0" smtClean="0">
                <a:latin typeface="Cambria" pitchFamily="18" charset="0"/>
              </a:rPr>
              <a:t> </a:t>
            </a:r>
            <a:r>
              <a:rPr lang="en-US" sz="2000" i="1" dirty="0" smtClean="0">
                <a:solidFill>
                  <a:srgbClr val="0000FF"/>
                </a:solidFill>
                <a:latin typeface="Cambria" pitchFamily="18" charset="0"/>
              </a:rPr>
              <a:t>Listen, my beloved brothers, has not God chosen those who are </a:t>
            </a:r>
            <a:r>
              <a:rPr lang="en-US" sz="2000" i="1" u="sng" dirty="0" smtClean="0">
                <a:solidFill>
                  <a:srgbClr val="0000FF"/>
                </a:solidFill>
                <a:latin typeface="Cambria" pitchFamily="18" charset="0"/>
              </a:rPr>
              <a:t>poor</a:t>
            </a:r>
            <a:r>
              <a:rPr lang="en-US" sz="2000" i="1" dirty="0" smtClean="0">
                <a:solidFill>
                  <a:srgbClr val="0000FF"/>
                </a:solidFill>
                <a:latin typeface="Cambria" pitchFamily="18" charset="0"/>
              </a:rPr>
              <a:t> in the world to be </a:t>
            </a:r>
            <a:r>
              <a:rPr lang="en-US" sz="2000" i="1" u="sng" dirty="0" smtClean="0">
                <a:solidFill>
                  <a:srgbClr val="0000FF"/>
                </a:solidFill>
                <a:latin typeface="Cambria" pitchFamily="18" charset="0"/>
              </a:rPr>
              <a:t>rich in faith</a:t>
            </a:r>
            <a:r>
              <a:rPr lang="en-US" sz="2000" i="1" dirty="0" smtClean="0">
                <a:solidFill>
                  <a:srgbClr val="0000FF"/>
                </a:solidFill>
                <a:latin typeface="Cambria" pitchFamily="18" charset="0"/>
              </a:rPr>
              <a:t> and heirs of the kingdom, which he has promised to those who love him? </a:t>
            </a:r>
          </a:p>
          <a:p>
            <a:pPr lvl="2" eaLnBrk="1" hangingPunct="1">
              <a:lnSpc>
                <a:spcPct val="80000"/>
              </a:lnSpc>
            </a:pPr>
            <a:r>
              <a:rPr lang="en-US" sz="2000" b="1" dirty="0" smtClean="0">
                <a:latin typeface="Cambria" pitchFamily="18" charset="0"/>
              </a:rPr>
              <a:t>Revelation 2:9a </a:t>
            </a:r>
            <a:r>
              <a:rPr lang="en-US" sz="2000" dirty="0" smtClean="0">
                <a:latin typeface="Cambria" pitchFamily="18" charset="0"/>
              </a:rPr>
              <a:t>– </a:t>
            </a:r>
            <a:r>
              <a:rPr lang="en-US" sz="2000" i="1" dirty="0" smtClean="0">
                <a:solidFill>
                  <a:srgbClr val="0000FF"/>
                </a:solidFill>
                <a:latin typeface="Cambria" pitchFamily="18" charset="0"/>
              </a:rPr>
              <a:t>I know your tribulation and your </a:t>
            </a:r>
            <a:r>
              <a:rPr lang="en-US" sz="2000" i="1" u="sng" dirty="0" smtClean="0">
                <a:solidFill>
                  <a:srgbClr val="0000FF"/>
                </a:solidFill>
                <a:latin typeface="Cambria" pitchFamily="18" charset="0"/>
              </a:rPr>
              <a:t>poverty</a:t>
            </a:r>
            <a:r>
              <a:rPr lang="en-US" sz="2000" i="1" dirty="0" smtClean="0">
                <a:solidFill>
                  <a:srgbClr val="0000FF"/>
                </a:solidFill>
                <a:latin typeface="Cambria" pitchFamily="18" charset="0"/>
              </a:rPr>
              <a:t> (</a:t>
            </a:r>
            <a:r>
              <a:rPr lang="en-US" sz="2000" i="1" u="sng" dirty="0" smtClean="0">
                <a:solidFill>
                  <a:srgbClr val="0000FF"/>
                </a:solidFill>
                <a:latin typeface="Cambria" pitchFamily="18" charset="0"/>
              </a:rPr>
              <a:t>but you are rich</a:t>
            </a:r>
            <a:r>
              <a:rPr lang="en-US" sz="2000" i="1" dirty="0" smtClean="0">
                <a:solidFill>
                  <a:srgbClr val="0000FF"/>
                </a:solidFill>
                <a:latin typeface="Cambria" pitchFamily="18" charset="0"/>
              </a:rPr>
              <a:t>)…</a:t>
            </a:r>
            <a:endParaRPr lang="en-US" sz="2000" dirty="0" smtClean="0">
              <a:latin typeface="Cambria" pitchFamily="18" charset="0"/>
            </a:endParaRPr>
          </a:p>
          <a:p>
            <a:pPr lvl="1" eaLnBrk="1" hangingPunct="1">
              <a:lnSpc>
                <a:spcPct val="80000"/>
              </a:lnSpc>
            </a:pPr>
            <a:r>
              <a:rPr lang="en-US" sz="2400" b="1" dirty="0" smtClean="0">
                <a:latin typeface="Calibri" pitchFamily="34" charset="0"/>
              </a:rPr>
              <a:t>Spiritual Victory</a:t>
            </a:r>
          </a:p>
          <a:p>
            <a:pPr lvl="2" eaLnBrk="1" hangingPunct="1">
              <a:lnSpc>
                <a:spcPct val="80000"/>
              </a:lnSpc>
            </a:pPr>
            <a:r>
              <a:rPr lang="en-US" sz="2000" b="1" dirty="0" smtClean="0">
                <a:latin typeface="Cambria" pitchFamily="18" charset="0"/>
              </a:rPr>
              <a:t>Ephesians 6:12</a:t>
            </a:r>
            <a:r>
              <a:rPr lang="en-US" sz="2000" dirty="0" smtClean="0">
                <a:latin typeface="Cambria" pitchFamily="18" charset="0"/>
              </a:rPr>
              <a:t> – </a:t>
            </a:r>
            <a:r>
              <a:rPr lang="en-US" sz="2000" i="1" dirty="0" smtClean="0">
                <a:solidFill>
                  <a:srgbClr val="0000FF"/>
                </a:solidFill>
                <a:latin typeface="Cambria" pitchFamily="18" charset="0"/>
              </a:rPr>
              <a:t>For </a:t>
            </a:r>
            <a:r>
              <a:rPr lang="en-US" sz="2000" i="1" u="sng" dirty="0" smtClean="0">
                <a:solidFill>
                  <a:srgbClr val="0000FF"/>
                </a:solidFill>
                <a:latin typeface="Cambria" pitchFamily="18" charset="0"/>
              </a:rPr>
              <a:t>we do not wrestle against flesh and blood</a:t>
            </a:r>
            <a:r>
              <a:rPr lang="en-US" sz="2000" i="1" dirty="0" smtClean="0">
                <a:solidFill>
                  <a:srgbClr val="0000FF"/>
                </a:solidFill>
                <a:latin typeface="Cambria" pitchFamily="18" charset="0"/>
              </a:rPr>
              <a:t>, but against the rulers, against the authorities, against the cosmic powers over this present darkness</a:t>
            </a:r>
            <a:r>
              <a:rPr lang="en-US" sz="2000" i="1" u="sng" dirty="0" smtClean="0">
                <a:solidFill>
                  <a:srgbClr val="0000FF"/>
                </a:solidFill>
                <a:latin typeface="Cambria" pitchFamily="18" charset="0"/>
              </a:rPr>
              <a:t>, against the spiritual forces of evil in the heavenly places</a:t>
            </a:r>
            <a:r>
              <a:rPr lang="en-US" sz="2000" i="1" dirty="0" smtClean="0">
                <a:solidFill>
                  <a:srgbClr val="0000FF"/>
                </a:solidFill>
                <a:latin typeface="Cambria" pitchFamily="18" charset="0"/>
              </a:rPr>
              <a:t>.</a:t>
            </a:r>
          </a:p>
          <a:p>
            <a:pPr lvl="2" eaLnBrk="1" hangingPunct="1">
              <a:lnSpc>
                <a:spcPct val="80000"/>
              </a:lnSpc>
            </a:pPr>
            <a:r>
              <a:rPr lang="en-US" sz="2000" dirty="0" smtClean="0">
                <a:latin typeface="Cambria" pitchFamily="18" charset="0"/>
              </a:rPr>
              <a:t> </a:t>
            </a:r>
            <a:r>
              <a:rPr lang="en-US" sz="2000" b="1" dirty="0" smtClean="0">
                <a:latin typeface="Cambria" pitchFamily="18" charset="0"/>
              </a:rPr>
              <a:t>2 Corinthians 10:5</a:t>
            </a:r>
            <a:r>
              <a:rPr lang="en-US" sz="2000" dirty="0" smtClean="0">
                <a:latin typeface="Cambria" pitchFamily="18" charset="0"/>
              </a:rPr>
              <a:t> – </a:t>
            </a:r>
            <a:r>
              <a:rPr lang="en-US" sz="2000" i="1" u="sng" dirty="0" smtClean="0">
                <a:solidFill>
                  <a:srgbClr val="0000FF"/>
                </a:solidFill>
                <a:latin typeface="Cambria" pitchFamily="18" charset="0"/>
              </a:rPr>
              <a:t>We destroy arguments</a:t>
            </a:r>
            <a:r>
              <a:rPr lang="en-US" sz="2000" i="1" dirty="0" smtClean="0">
                <a:solidFill>
                  <a:srgbClr val="0000FF"/>
                </a:solidFill>
                <a:latin typeface="Cambria" pitchFamily="18" charset="0"/>
              </a:rPr>
              <a:t> and every lofty opinion raised against the knowledge of God, </a:t>
            </a:r>
            <a:r>
              <a:rPr lang="en-US" sz="2000" i="1" u="sng" dirty="0" smtClean="0">
                <a:solidFill>
                  <a:srgbClr val="0000FF"/>
                </a:solidFill>
                <a:latin typeface="Cambria" pitchFamily="18" charset="0"/>
              </a:rPr>
              <a:t>and take every thought captive to obey Christ</a:t>
            </a:r>
            <a:r>
              <a:rPr lang="en-US" sz="2000" i="1" dirty="0" smtClean="0">
                <a:solidFill>
                  <a:srgbClr val="0000FF"/>
                </a:solidFill>
                <a:latin typeface="Cambria" pitchFamily="18" charset="0"/>
              </a:rPr>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6499">
                                            <p:txEl>
                                              <p:pRg st="1" end="1"/>
                                            </p:txEl>
                                          </p:spTgt>
                                        </p:tgtEl>
                                        <p:attrNameLst>
                                          <p:attrName>style.visibility</p:attrName>
                                        </p:attrNameLst>
                                      </p:cBhvr>
                                      <p:to>
                                        <p:strVal val="visible"/>
                                      </p:to>
                                    </p:set>
                                    <p:anim calcmode="lin" valueType="num">
                                      <p:cBhvr>
                                        <p:cTn id="7" dur="500" fill="hold"/>
                                        <p:tgtEl>
                                          <p:spTgt spid="106499">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6499">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6499">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06499">
                                            <p:txEl>
                                              <p:pRg st="2" end="2"/>
                                            </p:txEl>
                                          </p:spTgt>
                                        </p:tgtEl>
                                        <p:attrNameLst>
                                          <p:attrName>style.visibility</p:attrName>
                                        </p:attrNameLst>
                                      </p:cBhvr>
                                      <p:to>
                                        <p:strVal val="visible"/>
                                      </p:to>
                                    </p:set>
                                    <p:anim calcmode="lin" valueType="num">
                                      <p:cBhvr>
                                        <p:cTn id="14" dur="500" fill="hold"/>
                                        <p:tgtEl>
                                          <p:spTgt spid="106499">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06499">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0649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06499">
                                            <p:txEl>
                                              <p:pRg st="3" end="3"/>
                                            </p:txEl>
                                          </p:spTgt>
                                        </p:tgtEl>
                                        <p:attrNameLst>
                                          <p:attrName>style.visibility</p:attrName>
                                        </p:attrNameLst>
                                      </p:cBhvr>
                                      <p:to>
                                        <p:strVal val="visible"/>
                                      </p:to>
                                    </p:set>
                                    <p:anim calcmode="lin" valueType="num">
                                      <p:cBhvr>
                                        <p:cTn id="21" dur="500" fill="hold"/>
                                        <p:tgtEl>
                                          <p:spTgt spid="106499">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06499">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06499">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06499">
                                            <p:txEl>
                                              <p:pRg st="4" end="4"/>
                                            </p:txEl>
                                          </p:spTgt>
                                        </p:tgtEl>
                                        <p:attrNameLst>
                                          <p:attrName>style.visibility</p:attrName>
                                        </p:attrNameLst>
                                      </p:cBhvr>
                                      <p:to>
                                        <p:strVal val="visible"/>
                                      </p:to>
                                    </p:set>
                                    <p:anim calcmode="lin" valueType="num">
                                      <p:cBhvr>
                                        <p:cTn id="28" dur="500" fill="hold"/>
                                        <p:tgtEl>
                                          <p:spTgt spid="106499">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106499">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106499">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06499">
                                            <p:txEl>
                                              <p:pRg st="5" end="5"/>
                                            </p:txEl>
                                          </p:spTgt>
                                        </p:tgtEl>
                                        <p:attrNameLst>
                                          <p:attrName>style.visibility</p:attrName>
                                        </p:attrNameLst>
                                      </p:cBhvr>
                                      <p:to>
                                        <p:strVal val="visible"/>
                                      </p:to>
                                    </p:set>
                                    <p:anim calcmode="lin" valueType="num">
                                      <p:cBhvr>
                                        <p:cTn id="35" dur="500" fill="hold"/>
                                        <p:tgtEl>
                                          <p:spTgt spid="106499">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106499">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10649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06499">
                                            <p:txEl>
                                              <p:pRg st="6" end="6"/>
                                            </p:txEl>
                                          </p:spTgt>
                                        </p:tgtEl>
                                        <p:attrNameLst>
                                          <p:attrName>style.visibility</p:attrName>
                                        </p:attrNameLst>
                                      </p:cBhvr>
                                      <p:to>
                                        <p:strVal val="visible"/>
                                      </p:to>
                                    </p:set>
                                    <p:anim calcmode="lin" valueType="num">
                                      <p:cBhvr>
                                        <p:cTn id="42" dur="500" fill="hold"/>
                                        <p:tgtEl>
                                          <p:spTgt spid="106499">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106499">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106499">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106499">
                                            <p:txEl>
                                              <p:pRg st="7" end="7"/>
                                            </p:txEl>
                                          </p:spTgt>
                                        </p:tgtEl>
                                        <p:attrNameLst>
                                          <p:attrName>style.visibility</p:attrName>
                                        </p:attrNameLst>
                                      </p:cBhvr>
                                      <p:to>
                                        <p:strVal val="visible"/>
                                      </p:to>
                                    </p:set>
                                    <p:anim calcmode="lin" valueType="num">
                                      <p:cBhvr>
                                        <p:cTn id="49" dur="500" fill="hold"/>
                                        <p:tgtEl>
                                          <p:spTgt spid="106499">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106499">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106499">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106499">
                                            <p:txEl>
                                              <p:pRg st="8" end="8"/>
                                            </p:txEl>
                                          </p:spTgt>
                                        </p:tgtEl>
                                        <p:attrNameLst>
                                          <p:attrName>style.visibility</p:attrName>
                                        </p:attrNameLst>
                                      </p:cBhvr>
                                      <p:to>
                                        <p:strVal val="visible"/>
                                      </p:to>
                                    </p:set>
                                    <p:anim calcmode="lin" valueType="num">
                                      <p:cBhvr>
                                        <p:cTn id="56" dur="500" fill="hold"/>
                                        <p:tgtEl>
                                          <p:spTgt spid="106499">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106499">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106499">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grpId="0" nodeType="clickEffect">
                                  <p:stCondLst>
                                    <p:cond delay="0"/>
                                  </p:stCondLst>
                                  <p:childTnLst>
                                    <p:set>
                                      <p:cBhvr>
                                        <p:cTn id="62" dur="1" fill="hold">
                                          <p:stCondLst>
                                            <p:cond delay="0"/>
                                          </p:stCondLst>
                                        </p:cTn>
                                        <p:tgtEl>
                                          <p:spTgt spid="106499">
                                            <p:txEl>
                                              <p:pRg st="9" end="9"/>
                                            </p:txEl>
                                          </p:spTgt>
                                        </p:tgtEl>
                                        <p:attrNameLst>
                                          <p:attrName>style.visibility</p:attrName>
                                        </p:attrNameLst>
                                      </p:cBhvr>
                                      <p:to>
                                        <p:strVal val="visible"/>
                                      </p:to>
                                    </p:set>
                                    <p:anim calcmode="lin" valueType="num">
                                      <p:cBhvr>
                                        <p:cTn id="63" dur="500" fill="hold"/>
                                        <p:tgtEl>
                                          <p:spTgt spid="106499">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106499">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1064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sz="3600" smtClean="0"/>
              <a:t>The New Covenant Is </a:t>
            </a:r>
            <a:r>
              <a:rPr lang="en-US" sz="3600" b="1" i="1" smtClean="0"/>
              <a:t>Fundamentally Different</a:t>
            </a:r>
            <a:r>
              <a:rPr lang="en-US" sz="3600" smtClean="0"/>
              <a:t> From the Old Covenant</a:t>
            </a:r>
          </a:p>
        </p:txBody>
      </p:sp>
      <p:sp>
        <p:nvSpPr>
          <p:cNvPr id="93189" name="Rectangle 5"/>
          <p:cNvSpPr>
            <a:spLocks noChangeArrowheads="1"/>
          </p:cNvSpPr>
          <p:nvPr/>
        </p:nvSpPr>
        <p:spPr bwMode="auto">
          <a:xfrm>
            <a:off x="609600" y="1752600"/>
            <a:ext cx="3962400" cy="457200"/>
          </a:xfrm>
          <a:prstGeom prst="rect">
            <a:avLst/>
          </a:prstGeom>
          <a:solidFill>
            <a:srgbClr val="FFCC00"/>
          </a:solidFill>
          <a:ln w="9525">
            <a:solidFill>
              <a:schemeClr val="tx1"/>
            </a:solidFill>
            <a:miter lim="800000"/>
            <a:headEnd/>
            <a:tailEnd/>
          </a:ln>
        </p:spPr>
        <p:txBody>
          <a:bodyPr wrap="none" anchor="ctr"/>
          <a:lstStyle/>
          <a:p>
            <a:pPr algn="ctr"/>
            <a:r>
              <a:rPr lang="en-US" sz="2400" b="1"/>
              <a:t>The Old Covenant</a:t>
            </a:r>
          </a:p>
        </p:txBody>
      </p:sp>
      <p:sp>
        <p:nvSpPr>
          <p:cNvPr id="93191" name="Rectangle 7"/>
          <p:cNvSpPr>
            <a:spLocks noChangeArrowheads="1"/>
          </p:cNvSpPr>
          <p:nvPr/>
        </p:nvSpPr>
        <p:spPr bwMode="auto">
          <a:xfrm>
            <a:off x="4572000" y="1752600"/>
            <a:ext cx="3962400" cy="457200"/>
          </a:xfrm>
          <a:prstGeom prst="rect">
            <a:avLst/>
          </a:prstGeom>
          <a:solidFill>
            <a:srgbClr val="66FF33"/>
          </a:solidFill>
          <a:ln w="9525">
            <a:solidFill>
              <a:schemeClr val="tx1"/>
            </a:solidFill>
            <a:miter lim="800000"/>
            <a:headEnd/>
            <a:tailEnd/>
          </a:ln>
        </p:spPr>
        <p:txBody>
          <a:bodyPr wrap="none" anchor="ctr"/>
          <a:lstStyle/>
          <a:p>
            <a:pPr algn="ctr"/>
            <a:r>
              <a:rPr lang="en-US" sz="2400" b="1"/>
              <a:t>The New Covenant</a:t>
            </a:r>
          </a:p>
        </p:txBody>
      </p:sp>
      <p:sp>
        <p:nvSpPr>
          <p:cNvPr id="93192" name="Rectangle 8"/>
          <p:cNvSpPr>
            <a:spLocks noChangeArrowheads="1"/>
          </p:cNvSpPr>
          <p:nvPr/>
        </p:nvSpPr>
        <p:spPr bwMode="auto">
          <a:xfrm>
            <a:off x="609600" y="2209800"/>
            <a:ext cx="3962400" cy="457200"/>
          </a:xfrm>
          <a:prstGeom prst="rect">
            <a:avLst/>
          </a:prstGeom>
          <a:solidFill>
            <a:srgbClr val="FFCC00"/>
          </a:solidFill>
          <a:ln w="9525">
            <a:solidFill>
              <a:schemeClr val="tx1"/>
            </a:solidFill>
            <a:miter lim="800000"/>
            <a:headEnd/>
            <a:tailEnd/>
          </a:ln>
        </p:spPr>
        <p:txBody>
          <a:bodyPr wrap="none" anchor="ctr"/>
          <a:lstStyle/>
          <a:p>
            <a:r>
              <a:rPr lang="en-US"/>
              <a:t>Made with </a:t>
            </a:r>
            <a:r>
              <a:rPr lang="en-US" b="1"/>
              <a:t>One</a:t>
            </a:r>
            <a:r>
              <a:rPr lang="en-US"/>
              <a:t> Nation </a:t>
            </a:r>
          </a:p>
        </p:txBody>
      </p:sp>
      <p:sp>
        <p:nvSpPr>
          <p:cNvPr id="93193" name="Rectangle 9"/>
          <p:cNvSpPr>
            <a:spLocks noChangeArrowheads="1"/>
          </p:cNvSpPr>
          <p:nvPr/>
        </p:nvSpPr>
        <p:spPr bwMode="auto">
          <a:xfrm>
            <a:off x="4572000" y="2209800"/>
            <a:ext cx="3962400" cy="457200"/>
          </a:xfrm>
          <a:prstGeom prst="rect">
            <a:avLst/>
          </a:prstGeom>
          <a:solidFill>
            <a:srgbClr val="66FF33"/>
          </a:solidFill>
          <a:ln w="9525">
            <a:solidFill>
              <a:schemeClr val="tx1"/>
            </a:solidFill>
            <a:miter lim="800000"/>
            <a:headEnd/>
            <a:tailEnd/>
          </a:ln>
        </p:spPr>
        <p:txBody>
          <a:bodyPr wrap="none" anchor="ctr"/>
          <a:lstStyle/>
          <a:p>
            <a:r>
              <a:rPr lang="en-US"/>
              <a:t>Includes </a:t>
            </a:r>
            <a:r>
              <a:rPr lang="en-US" b="1"/>
              <a:t>Many</a:t>
            </a:r>
            <a:r>
              <a:rPr lang="en-US"/>
              <a:t> Nations</a:t>
            </a:r>
          </a:p>
        </p:txBody>
      </p:sp>
      <p:sp>
        <p:nvSpPr>
          <p:cNvPr id="93194" name="Rectangle 10"/>
          <p:cNvSpPr>
            <a:spLocks noChangeArrowheads="1"/>
          </p:cNvSpPr>
          <p:nvPr/>
        </p:nvSpPr>
        <p:spPr bwMode="auto">
          <a:xfrm>
            <a:off x="609600" y="2667000"/>
            <a:ext cx="3962400" cy="457200"/>
          </a:xfrm>
          <a:prstGeom prst="rect">
            <a:avLst/>
          </a:prstGeom>
          <a:solidFill>
            <a:srgbClr val="FFCC00"/>
          </a:solidFill>
          <a:ln w="9525">
            <a:solidFill>
              <a:schemeClr val="tx1"/>
            </a:solidFill>
            <a:miter lim="800000"/>
            <a:headEnd/>
            <a:tailEnd/>
          </a:ln>
        </p:spPr>
        <p:txBody>
          <a:bodyPr wrap="none" anchor="ctr"/>
          <a:lstStyle/>
          <a:p>
            <a:r>
              <a:rPr lang="en-US"/>
              <a:t>Included </a:t>
            </a:r>
            <a:r>
              <a:rPr lang="en-US" b="1"/>
              <a:t>Believers and Unbelievers</a:t>
            </a:r>
            <a:r>
              <a:rPr lang="en-US"/>
              <a:t> </a:t>
            </a:r>
          </a:p>
        </p:txBody>
      </p:sp>
      <p:sp>
        <p:nvSpPr>
          <p:cNvPr id="93195" name="Rectangle 11"/>
          <p:cNvSpPr>
            <a:spLocks noChangeArrowheads="1"/>
          </p:cNvSpPr>
          <p:nvPr/>
        </p:nvSpPr>
        <p:spPr bwMode="auto">
          <a:xfrm>
            <a:off x="4572000" y="2667000"/>
            <a:ext cx="3962400" cy="457200"/>
          </a:xfrm>
          <a:prstGeom prst="rect">
            <a:avLst/>
          </a:prstGeom>
          <a:solidFill>
            <a:srgbClr val="66FF33"/>
          </a:solidFill>
          <a:ln w="9525">
            <a:solidFill>
              <a:schemeClr val="tx1"/>
            </a:solidFill>
            <a:miter lim="800000"/>
            <a:headEnd/>
            <a:tailEnd/>
          </a:ln>
        </p:spPr>
        <p:txBody>
          <a:bodyPr wrap="none" anchor="ctr"/>
          <a:lstStyle/>
          <a:p>
            <a:r>
              <a:rPr lang="en-US"/>
              <a:t>Includes </a:t>
            </a:r>
            <a:r>
              <a:rPr lang="en-US" b="1"/>
              <a:t>Believers Only</a:t>
            </a:r>
          </a:p>
        </p:txBody>
      </p:sp>
      <p:sp>
        <p:nvSpPr>
          <p:cNvPr id="93196" name="Rectangle 12"/>
          <p:cNvSpPr>
            <a:spLocks noChangeArrowheads="1"/>
          </p:cNvSpPr>
          <p:nvPr/>
        </p:nvSpPr>
        <p:spPr bwMode="auto">
          <a:xfrm>
            <a:off x="609600" y="3124200"/>
            <a:ext cx="3962400" cy="1676400"/>
          </a:xfrm>
          <a:prstGeom prst="rect">
            <a:avLst/>
          </a:prstGeom>
          <a:solidFill>
            <a:srgbClr val="FFCC00"/>
          </a:solidFill>
          <a:ln w="9525">
            <a:solidFill>
              <a:schemeClr val="tx1"/>
            </a:solidFill>
            <a:miter lim="800000"/>
            <a:headEnd/>
            <a:tailEnd/>
          </a:ln>
        </p:spPr>
        <p:txBody>
          <a:bodyPr wrap="none" anchor="ctr"/>
          <a:lstStyle/>
          <a:p>
            <a:r>
              <a:rPr lang="en-US"/>
              <a:t>Focused on </a:t>
            </a:r>
            <a:r>
              <a:rPr lang="en-US" b="1"/>
              <a:t>Physical</a:t>
            </a:r>
            <a:r>
              <a:rPr lang="en-US"/>
              <a:t> Blessings</a:t>
            </a:r>
          </a:p>
          <a:p>
            <a:pPr lvl="1">
              <a:buFontTx/>
              <a:buChar char="•"/>
            </a:pPr>
            <a:r>
              <a:rPr lang="en-US"/>
              <a:t>Physical Health</a:t>
            </a:r>
          </a:p>
          <a:p>
            <a:pPr lvl="1">
              <a:buFontTx/>
              <a:buChar char="•"/>
            </a:pPr>
            <a:r>
              <a:rPr lang="en-US"/>
              <a:t>Physical Wealth</a:t>
            </a:r>
          </a:p>
          <a:p>
            <a:pPr lvl="1">
              <a:buFontTx/>
              <a:buChar char="•"/>
            </a:pPr>
            <a:r>
              <a:rPr lang="en-US"/>
              <a:t>Military Victory</a:t>
            </a:r>
          </a:p>
          <a:p>
            <a:pPr>
              <a:buFontTx/>
              <a:buChar char="•"/>
            </a:pPr>
            <a:endParaRPr lang="en-US"/>
          </a:p>
          <a:p>
            <a:r>
              <a:rPr lang="en-US"/>
              <a:t> </a:t>
            </a:r>
          </a:p>
        </p:txBody>
      </p:sp>
      <p:sp>
        <p:nvSpPr>
          <p:cNvPr id="93198" name="Rectangle 14"/>
          <p:cNvSpPr>
            <a:spLocks noChangeArrowheads="1"/>
          </p:cNvSpPr>
          <p:nvPr/>
        </p:nvSpPr>
        <p:spPr bwMode="auto">
          <a:xfrm>
            <a:off x="4572000" y="3124200"/>
            <a:ext cx="3962400" cy="1676400"/>
          </a:xfrm>
          <a:prstGeom prst="rect">
            <a:avLst/>
          </a:prstGeom>
          <a:solidFill>
            <a:srgbClr val="66FF33"/>
          </a:solidFill>
          <a:ln w="9525">
            <a:solidFill>
              <a:schemeClr val="tx1"/>
            </a:solidFill>
            <a:miter lim="800000"/>
            <a:headEnd/>
            <a:tailEnd/>
          </a:ln>
        </p:spPr>
        <p:txBody>
          <a:bodyPr wrap="none" anchor="ctr"/>
          <a:lstStyle/>
          <a:p>
            <a:r>
              <a:rPr lang="en-US"/>
              <a:t>Focuses on </a:t>
            </a:r>
            <a:r>
              <a:rPr lang="en-US" b="1"/>
              <a:t>Spiritual</a:t>
            </a:r>
            <a:r>
              <a:rPr lang="en-US"/>
              <a:t> Blessings</a:t>
            </a:r>
          </a:p>
          <a:p>
            <a:pPr lvl="1">
              <a:buFontTx/>
              <a:buChar char="•"/>
            </a:pPr>
            <a:r>
              <a:rPr lang="en-US"/>
              <a:t>Spiritual Health</a:t>
            </a:r>
          </a:p>
          <a:p>
            <a:pPr lvl="1">
              <a:buFontTx/>
              <a:buChar char="•"/>
            </a:pPr>
            <a:r>
              <a:rPr lang="en-US"/>
              <a:t>Spiritual Wealth</a:t>
            </a:r>
          </a:p>
          <a:p>
            <a:pPr lvl="1">
              <a:buFontTx/>
              <a:buChar char="•"/>
            </a:pPr>
            <a:r>
              <a:rPr lang="en-US"/>
              <a:t>Spiritual Victory</a:t>
            </a:r>
          </a:p>
          <a:p>
            <a:pPr>
              <a:buFontTx/>
              <a:buChar char="•"/>
            </a:pPr>
            <a:endParaRPr lang="en-US"/>
          </a:p>
          <a:p>
            <a:r>
              <a:rPr lang="en-US"/>
              <a:t> </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3189"/>
                                        </p:tgtEl>
                                        <p:attrNameLst>
                                          <p:attrName>style.visibility</p:attrName>
                                        </p:attrNameLst>
                                      </p:cBhvr>
                                      <p:to>
                                        <p:strVal val="visible"/>
                                      </p:to>
                                    </p:set>
                                    <p:animEffect transition="in" filter="dissolve">
                                      <p:cBhvr>
                                        <p:cTn id="7" dur="500"/>
                                        <p:tgtEl>
                                          <p:spTgt spid="9318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3191"/>
                                        </p:tgtEl>
                                        <p:attrNameLst>
                                          <p:attrName>style.visibility</p:attrName>
                                        </p:attrNameLst>
                                      </p:cBhvr>
                                      <p:to>
                                        <p:strVal val="visible"/>
                                      </p:to>
                                    </p:set>
                                    <p:animEffect transition="in" filter="dissolve">
                                      <p:cBhvr>
                                        <p:cTn id="12" dur="500"/>
                                        <p:tgtEl>
                                          <p:spTgt spid="9319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3192"/>
                                        </p:tgtEl>
                                        <p:attrNameLst>
                                          <p:attrName>style.visibility</p:attrName>
                                        </p:attrNameLst>
                                      </p:cBhvr>
                                      <p:to>
                                        <p:strVal val="visible"/>
                                      </p:to>
                                    </p:set>
                                    <p:animEffect transition="in" filter="dissolve">
                                      <p:cBhvr>
                                        <p:cTn id="17" dur="500"/>
                                        <p:tgtEl>
                                          <p:spTgt spid="9319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3193"/>
                                        </p:tgtEl>
                                        <p:attrNameLst>
                                          <p:attrName>style.visibility</p:attrName>
                                        </p:attrNameLst>
                                      </p:cBhvr>
                                      <p:to>
                                        <p:strVal val="visible"/>
                                      </p:to>
                                    </p:set>
                                    <p:animEffect transition="in" filter="dissolve">
                                      <p:cBhvr>
                                        <p:cTn id="22" dur="500"/>
                                        <p:tgtEl>
                                          <p:spTgt spid="9319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3194"/>
                                        </p:tgtEl>
                                        <p:attrNameLst>
                                          <p:attrName>style.visibility</p:attrName>
                                        </p:attrNameLst>
                                      </p:cBhvr>
                                      <p:to>
                                        <p:strVal val="visible"/>
                                      </p:to>
                                    </p:set>
                                    <p:animEffect transition="in" filter="dissolve">
                                      <p:cBhvr>
                                        <p:cTn id="27" dur="500"/>
                                        <p:tgtEl>
                                          <p:spTgt spid="9319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3195"/>
                                        </p:tgtEl>
                                        <p:attrNameLst>
                                          <p:attrName>style.visibility</p:attrName>
                                        </p:attrNameLst>
                                      </p:cBhvr>
                                      <p:to>
                                        <p:strVal val="visible"/>
                                      </p:to>
                                    </p:set>
                                    <p:animEffect transition="in" filter="dissolve">
                                      <p:cBhvr>
                                        <p:cTn id="32" dur="500"/>
                                        <p:tgtEl>
                                          <p:spTgt spid="93195"/>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3196"/>
                                        </p:tgtEl>
                                        <p:attrNameLst>
                                          <p:attrName>style.visibility</p:attrName>
                                        </p:attrNameLst>
                                      </p:cBhvr>
                                      <p:to>
                                        <p:strVal val="visible"/>
                                      </p:to>
                                    </p:set>
                                    <p:animEffect transition="in" filter="dissolve">
                                      <p:cBhvr>
                                        <p:cTn id="37" dur="500"/>
                                        <p:tgtEl>
                                          <p:spTgt spid="93196"/>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3198"/>
                                        </p:tgtEl>
                                        <p:attrNameLst>
                                          <p:attrName>style.visibility</p:attrName>
                                        </p:attrNameLst>
                                      </p:cBhvr>
                                      <p:to>
                                        <p:strVal val="visible"/>
                                      </p:to>
                                    </p:set>
                                    <p:animEffect transition="in" filter="dissolve">
                                      <p:cBhvr>
                                        <p:cTn id="42" dur="500"/>
                                        <p:tgtEl>
                                          <p:spTgt spid="93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9" grpId="0" animBg="1"/>
      <p:bldP spid="93191" grpId="0" animBg="1"/>
      <p:bldP spid="93192" grpId="0" animBg="1"/>
      <p:bldP spid="93193" grpId="0" animBg="1"/>
      <p:bldP spid="93194" grpId="0" animBg="1"/>
      <p:bldP spid="93195" grpId="0" animBg="1"/>
      <p:bldP spid="93196" grpId="0" animBg="1"/>
      <p:bldP spid="9319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715000"/>
          </a:xfrm>
        </p:spPr>
        <p:txBody>
          <a:bodyPr/>
          <a:lstStyle/>
          <a:p>
            <a:pPr eaLnBrk="1" hangingPunct="1">
              <a:lnSpc>
                <a:spcPct val="90000"/>
              </a:lnSpc>
              <a:defRPr/>
            </a:pPr>
            <a:r>
              <a:rPr lang="en-US" dirty="0" smtClean="0">
                <a:latin typeface="Calibri" pitchFamily="34" charset="0"/>
              </a:rPr>
              <a:t>Are you surprised that there are such stark differences between the Old and the New Covenant?</a:t>
            </a:r>
          </a:p>
          <a:p>
            <a:pPr eaLnBrk="1" hangingPunct="1">
              <a:lnSpc>
                <a:spcPct val="90000"/>
              </a:lnSpc>
              <a:defRPr/>
            </a:pPr>
            <a:r>
              <a:rPr lang="en-US" dirty="0" smtClean="0">
                <a:latin typeface="Calibri" pitchFamily="34" charset="0"/>
              </a:rPr>
              <a:t>Which of the differences between the Old and New Covenant did you find to be most surprising?</a:t>
            </a:r>
          </a:p>
          <a:p>
            <a:pPr eaLnBrk="1" hangingPunct="1">
              <a:lnSpc>
                <a:spcPct val="90000"/>
              </a:lnSpc>
              <a:defRPr/>
            </a:pPr>
            <a:r>
              <a:rPr lang="en-US" dirty="0" smtClean="0">
                <a:latin typeface="Calibri" pitchFamily="34" charset="0"/>
              </a:rPr>
              <a:t>Can you see how some charismatic Christians in our day could have come up with a false idea of a “health and wealth” gospel by misapplying Old Covenant concepts to the New Covenant believers?</a:t>
            </a:r>
          </a:p>
        </p:txBody>
      </p:sp>
    </p:spTree>
    <p:extLst>
      <p:ext uri="{BB962C8B-B14F-4D97-AF65-F5344CB8AC3E}">
        <p14:creationId xmlns:p14="http://schemas.microsoft.com/office/powerpoint/2010/main" val="2737384193"/>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fade">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685800" y="1676400"/>
            <a:ext cx="8305800" cy="4114800"/>
            <a:chOff x="432" y="1056"/>
            <a:chExt cx="4752" cy="2592"/>
          </a:xfrm>
        </p:grpSpPr>
        <p:grpSp>
          <p:nvGrpSpPr>
            <p:cNvPr id="57422" name="Group 3"/>
            <p:cNvGrpSpPr>
              <a:grpSpLocks/>
            </p:cNvGrpSpPr>
            <p:nvPr/>
          </p:nvGrpSpPr>
          <p:grpSpPr bwMode="auto">
            <a:xfrm>
              <a:off x="432" y="1056"/>
              <a:ext cx="4752" cy="2592"/>
              <a:chOff x="432" y="1056"/>
              <a:chExt cx="4752" cy="2592"/>
            </a:xfrm>
          </p:grpSpPr>
          <p:sp>
            <p:nvSpPr>
              <p:cNvPr id="57425" name="AutoShape 4"/>
              <p:cNvSpPr>
                <a:spLocks noChangeArrowheads="1"/>
              </p:cNvSpPr>
              <p:nvPr/>
            </p:nvSpPr>
            <p:spPr bwMode="auto">
              <a:xfrm flipH="1">
                <a:off x="576" y="1056"/>
                <a:ext cx="4608" cy="2592"/>
              </a:xfrm>
              <a:prstGeom prst="homePlate">
                <a:avLst>
                  <a:gd name="adj" fmla="val 16938"/>
                </a:avLst>
              </a:prstGeom>
              <a:solidFill>
                <a:srgbClr val="FFFF00"/>
              </a:solidFill>
              <a:ln w="9525">
                <a:solidFill>
                  <a:schemeClr val="tx1"/>
                </a:solidFill>
                <a:miter lim="800000"/>
                <a:headEnd/>
                <a:tailEnd/>
              </a:ln>
            </p:spPr>
            <p:txBody>
              <a:bodyPr wrap="none" anchor="ctr"/>
              <a:lstStyle/>
              <a:p>
                <a:endParaRPr lang="en-US"/>
              </a:p>
            </p:txBody>
          </p:sp>
          <p:sp>
            <p:nvSpPr>
              <p:cNvPr id="57426" name="Rectangle 5"/>
              <p:cNvSpPr>
                <a:spLocks noChangeArrowheads="1"/>
              </p:cNvSpPr>
              <p:nvPr/>
            </p:nvSpPr>
            <p:spPr bwMode="auto">
              <a:xfrm>
                <a:off x="432" y="2304"/>
                <a:ext cx="336" cy="96"/>
              </a:xfrm>
              <a:prstGeom prst="rect">
                <a:avLst/>
              </a:prstGeom>
              <a:solidFill>
                <a:srgbClr val="FFFF00"/>
              </a:solidFill>
              <a:ln w="9525">
                <a:noFill/>
                <a:miter lim="800000"/>
                <a:headEnd/>
                <a:tailEnd/>
              </a:ln>
            </p:spPr>
            <p:txBody>
              <a:bodyPr wrap="none" anchor="ctr"/>
              <a:lstStyle/>
              <a:p>
                <a:endParaRPr lang="en-US"/>
              </a:p>
            </p:txBody>
          </p:sp>
        </p:grpSp>
        <p:sp>
          <p:nvSpPr>
            <p:cNvPr id="57423" name="Text Box 6"/>
            <p:cNvSpPr txBox="1">
              <a:spLocks noChangeArrowheads="1"/>
            </p:cNvSpPr>
            <p:nvPr/>
          </p:nvSpPr>
          <p:spPr bwMode="auto">
            <a:xfrm>
              <a:off x="960" y="1056"/>
              <a:ext cx="1566" cy="173"/>
            </a:xfrm>
            <a:prstGeom prst="rect">
              <a:avLst/>
            </a:prstGeom>
            <a:noFill/>
            <a:ln w="9525">
              <a:noFill/>
              <a:miter lim="800000"/>
              <a:headEnd/>
              <a:tailEnd/>
            </a:ln>
          </p:spPr>
          <p:txBody>
            <a:bodyPr wrap="none">
              <a:spAutoFit/>
            </a:bodyPr>
            <a:lstStyle/>
            <a:p>
              <a:pPr eaLnBrk="0" hangingPunct="0"/>
              <a:r>
                <a:rPr lang="en-US" sz="1200" b="1"/>
                <a:t>Gentiles (The Nations of the World)</a:t>
              </a:r>
            </a:p>
          </p:txBody>
        </p:sp>
        <p:sp>
          <p:nvSpPr>
            <p:cNvPr id="57424" name="Text Box 7"/>
            <p:cNvSpPr txBox="1">
              <a:spLocks noChangeArrowheads="1"/>
            </p:cNvSpPr>
            <p:nvPr/>
          </p:nvSpPr>
          <p:spPr bwMode="auto">
            <a:xfrm>
              <a:off x="960" y="3456"/>
              <a:ext cx="1566" cy="173"/>
            </a:xfrm>
            <a:prstGeom prst="rect">
              <a:avLst/>
            </a:prstGeom>
            <a:noFill/>
            <a:ln w="9525">
              <a:noFill/>
              <a:miter lim="800000"/>
              <a:headEnd/>
              <a:tailEnd/>
            </a:ln>
          </p:spPr>
          <p:txBody>
            <a:bodyPr wrap="none">
              <a:spAutoFit/>
            </a:bodyPr>
            <a:lstStyle/>
            <a:p>
              <a:pPr eaLnBrk="0" hangingPunct="0"/>
              <a:r>
                <a:rPr lang="en-US" sz="1200" b="1"/>
                <a:t>Gentiles (The Nations of the World)</a:t>
              </a:r>
            </a:p>
          </p:txBody>
        </p:sp>
      </p:grpSp>
      <p:grpSp>
        <p:nvGrpSpPr>
          <p:cNvPr id="4" name="Group 8"/>
          <p:cNvGrpSpPr>
            <a:grpSpLocks/>
          </p:cNvGrpSpPr>
          <p:nvPr/>
        </p:nvGrpSpPr>
        <p:grpSpPr bwMode="auto">
          <a:xfrm>
            <a:off x="1143000" y="2057400"/>
            <a:ext cx="7848600" cy="3352800"/>
            <a:chOff x="720" y="1296"/>
            <a:chExt cx="4944" cy="2112"/>
          </a:xfrm>
        </p:grpSpPr>
        <p:sp>
          <p:nvSpPr>
            <p:cNvPr id="57419" name="AutoShape 9"/>
            <p:cNvSpPr>
              <a:spLocks noChangeArrowheads="1"/>
            </p:cNvSpPr>
            <p:nvPr/>
          </p:nvSpPr>
          <p:spPr bwMode="auto">
            <a:xfrm flipH="1">
              <a:off x="720" y="1296"/>
              <a:ext cx="4944" cy="2112"/>
            </a:xfrm>
            <a:prstGeom prst="homePlate">
              <a:avLst>
                <a:gd name="adj" fmla="val 22304"/>
              </a:avLst>
            </a:prstGeom>
            <a:solidFill>
              <a:srgbClr val="FFCC00"/>
            </a:solidFill>
            <a:ln w="9525">
              <a:solidFill>
                <a:schemeClr val="tx1"/>
              </a:solidFill>
              <a:miter lim="800000"/>
              <a:headEnd/>
              <a:tailEnd/>
            </a:ln>
          </p:spPr>
          <p:txBody>
            <a:bodyPr wrap="none" anchor="ctr"/>
            <a:lstStyle/>
            <a:p>
              <a:endParaRPr lang="en-US"/>
            </a:p>
          </p:txBody>
        </p:sp>
        <p:sp>
          <p:nvSpPr>
            <p:cNvPr id="57420" name="Text Box 10"/>
            <p:cNvSpPr txBox="1">
              <a:spLocks noChangeArrowheads="1"/>
            </p:cNvSpPr>
            <p:nvPr/>
          </p:nvSpPr>
          <p:spPr bwMode="auto">
            <a:xfrm>
              <a:off x="1152" y="3216"/>
              <a:ext cx="1333" cy="173"/>
            </a:xfrm>
            <a:prstGeom prst="rect">
              <a:avLst/>
            </a:prstGeom>
            <a:noFill/>
            <a:ln w="9525">
              <a:noFill/>
              <a:miter lim="800000"/>
              <a:headEnd/>
              <a:tailEnd/>
            </a:ln>
          </p:spPr>
          <p:txBody>
            <a:bodyPr wrap="none">
              <a:spAutoFit/>
            </a:bodyPr>
            <a:lstStyle/>
            <a:p>
              <a:pPr eaLnBrk="0" hangingPunct="0"/>
              <a:r>
                <a:rPr lang="en-US" sz="1200" b="1"/>
                <a:t>Jews (The Nation of Israel)</a:t>
              </a:r>
            </a:p>
          </p:txBody>
        </p:sp>
        <p:sp>
          <p:nvSpPr>
            <p:cNvPr id="57421" name="Text Box 11"/>
            <p:cNvSpPr txBox="1">
              <a:spLocks noChangeArrowheads="1"/>
            </p:cNvSpPr>
            <p:nvPr/>
          </p:nvSpPr>
          <p:spPr bwMode="auto">
            <a:xfrm>
              <a:off x="1104" y="1296"/>
              <a:ext cx="1333" cy="173"/>
            </a:xfrm>
            <a:prstGeom prst="rect">
              <a:avLst/>
            </a:prstGeom>
            <a:noFill/>
            <a:ln w="9525">
              <a:noFill/>
              <a:miter lim="800000"/>
              <a:headEnd/>
              <a:tailEnd/>
            </a:ln>
          </p:spPr>
          <p:txBody>
            <a:bodyPr wrap="none">
              <a:spAutoFit/>
            </a:bodyPr>
            <a:lstStyle/>
            <a:p>
              <a:pPr eaLnBrk="0" hangingPunct="0"/>
              <a:r>
                <a:rPr lang="en-US" sz="1200" b="1"/>
                <a:t>Jews (The Nation of Israel)</a:t>
              </a:r>
            </a:p>
          </p:txBody>
        </p:sp>
      </p:grpSp>
      <p:grpSp>
        <p:nvGrpSpPr>
          <p:cNvPr id="5" name="Group 12"/>
          <p:cNvGrpSpPr>
            <a:grpSpLocks/>
          </p:cNvGrpSpPr>
          <p:nvPr/>
        </p:nvGrpSpPr>
        <p:grpSpPr bwMode="auto">
          <a:xfrm>
            <a:off x="5410200" y="2057400"/>
            <a:ext cx="3581400" cy="3352800"/>
            <a:chOff x="3408" y="1296"/>
            <a:chExt cx="2256" cy="2112"/>
          </a:xfrm>
        </p:grpSpPr>
        <p:sp>
          <p:nvSpPr>
            <p:cNvPr id="57417" name="AutoShape 13"/>
            <p:cNvSpPr>
              <a:spLocks noChangeArrowheads="1"/>
            </p:cNvSpPr>
            <p:nvPr/>
          </p:nvSpPr>
          <p:spPr bwMode="auto">
            <a:xfrm flipH="1">
              <a:off x="3408" y="1296"/>
              <a:ext cx="2256" cy="2112"/>
            </a:xfrm>
            <a:prstGeom prst="homePlate">
              <a:avLst>
                <a:gd name="adj" fmla="val 10177"/>
              </a:avLst>
            </a:prstGeom>
            <a:solidFill>
              <a:srgbClr val="66FF33"/>
            </a:solidFill>
            <a:ln w="9525">
              <a:solidFill>
                <a:schemeClr val="tx1"/>
              </a:solidFill>
              <a:miter lim="800000"/>
              <a:headEnd/>
              <a:tailEnd/>
            </a:ln>
          </p:spPr>
          <p:txBody>
            <a:bodyPr wrap="none" anchor="ctr"/>
            <a:lstStyle/>
            <a:p>
              <a:endParaRPr lang="en-US"/>
            </a:p>
          </p:txBody>
        </p:sp>
        <p:sp>
          <p:nvSpPr>
            <p:cNvPr id="57418" name="Text Box 14"/>
            <p:cNvSpPr txBox="1">
              <a:spLocks noChangeArrowheads="1"/>
            </p:cNvSpPr>
            <p:nvPr/>
          </p:nvSpPr>
          <p:spPr bwMode="auto">
            <a:xfrm>
              <a:off x="4032" y="1344"/>
              <a:ext cx="1365" cy="518"/>
            </a:xfrm>
            <a:prstGeom prst="rect">
              <a:avLst/>
            </a:prstGeom>
            <a:noFill/>
            <a:ln w="9525">
              <a:noFill/>
              <a:miter lim="800000"/>
              <a:headEnd/>
              <a:tailEnd/>
            </a:ln>
          </p:spPr>
          <p:txBody>
            <a:bodyPr wrap="none">
              <a:spAutoFit/>
            </a:bodyPr>
            <a:lstStyle/>
            <a:p>
              <a:pPr algn="ctr" eaLnBrk="0" hangingPunct="0"/>
              <a:r>
                <a:rPr lang="en-US" sz="1200" b="1"/>
                <a:t>The Church (Christ’s Body)</a:t>
              </a:r>
            </a:p>
            <a:p>
              <a:pPr algn="ctr" eaLnBrk="0" hangingPunct="0"/>
              <a:r>
                <a:rPr lang="en-US" sz="1200" b="1"/>
                <a:t>Composed of Believing</a:t>
              </a:r>
            </a:p>
            <a:p>
              <a:pPr algn="ctr" eaLnBrk="0" hangingPunct="0"/>
              <a:r>
                <a:rPr lang="en-US" sz="1200" b="1"/>
                <a:t>Jews and Gentiles</a:t>
              </a:r>
            </a:p>
            <a:p>
              <a:pPr algn="ctr" eaLnBrk="0" hangingPunct="0"/>
              <a:r>
                <a:rPr lang="en-US" sz="1200" b="1"/>
                <a:t>“Christians”</a:t>
              </a:r>
            </a:p>
          </p:txBody>
        </p:sp>
      </p:grpSp>
      <p:sp>
        <p:nvSpPr>
          <p:cNvPr id="57349" name="Text Box 15"/>
          <p:cNvSpPr txBox="1">
            <a:spLocks noChangeArrowheads="1"/>
          </p:cNvSpPr>
          <p:nvPr/>
        </p:nvSpPr>
        <p:spPr bwMode="auto">
          <a:xfrm>
            <a:off x="2438400" y="0"/>
            <a:ext cx="4476750" cy="519113"/>
          </a:xfrm>
          <a:prstGeom prst="rect">
            <a:avLst/>
          </a:prstGeom>
          <a:noFill/>
          <a:ln w="9525">
            <a:noFill/>
            <a:miter lim="800000"/>
            <a:headEnd/>
            <a:tailEnd/>
          </a:ln>
        </p:spPr>
        <p:txBody>
          <a:bodyPr wrap="none">
            <a:spAutoFit/>
          </a:bodyPr>
          <a:lstStyle/>
          <a:p>
            <a:pPr algn="ctr" eaLnBrk="0" hangingPunct="0"/>
            <a:r>
              <a:rPr lang="en-US" b="1"/>
              <a:t>The Structure and Message of the Bible</a:t>
            </a:r>
          </a:p>
          <a:p>
            <a:pPr algn="ctr" eaLnBrk="0" hangingPunct="0"/>
            <a:r>
              <a:rPr lang="en-US" sz="1000" b="1"/>
              <a:t>Based on a Chart Originally Developed by David N. Steele</a:t>
            </a:r>
            <a:endParaRPr lang="en-US" sz="1400"/>
          </a:p>
        </p:txBody>
      </p:sp>
      <p:sp>
        <p:nvSpPr>
          <p:cNvPr id="37904" name="Text Box 16"/>
          <p:cNvSpPr txBox="1">
            <a:spLocks noChangeArrowheads="1"/>
          </p:cNvSpPr>
          <p:nvPr/>
        </p:nvSpPr>
        <p:spPr bwMode="auto">
          <a:xfrm>
            <a:off x="365125" y="468313"/>
            <a:ext cx="2378075" cy="942975"/>
          </a:xfrm>
          <a:prstGeom prst="rect">
            <a:avLst/>
          </a:prstGeom>
          <a:noFill/>
          <a:ln w="9525">
            <a:noFill/>
            <a:miter lim="800000"/>
            <a:headEnd/>
            <a:tailEnd/>
          </a:ln>
        </p:spPr>
        <p:txBody>
          <a:bodyPr wrap="none">
            <a:spAutoFit/>
          </a:bodyPr>
          <a:lstStyle/>
          <a:p>
            <a:pPr eaLnBrk="0" hangingPunct="0"/>
            <a:r>
              <a:rPr lang="en-US" sz="1400" b="1"/>
              <a:t>The Triune God</a:t>
            </a:r>
          </a:p>
          <a:p>
            <a:pPr eaLnBrk="0" hangingPunct="0"/>
            <a:r>
              <a:rPr lang="en-US" sz="1400" b="1">
                <a:solidFill>
                  <a:srgbClr val="990099"/>
                </a:solidFill>
              </a:rPr>
              <a:t>(1) The Father</a:t>
            </a:r>
          </a:p>
          <a:p>
            <a:pPr eaLnBrk="0" hangingPunct="0"/>
            <a:r>
              <a:rPr lang="en-US" sz="1400" b="1">
                <a:solidFill>
                  <a:srgbClr val="009900"/>
                </a:solidFill>
              </a:rPr>
              <a:t>(2) The Son (Jesus Christ)</a:t>
            </a:r>
          </a:p>
          <a:p>
            <a:pPr eaLnBrk="0" hangingPunct="0"/>
            <a:r>
              <a:rPr lang="en-US" sz="1400" b="1">
                <a:solidFill>
                  <a:srgbClr val="FF6600"/>
                </a:solidFill>
              </a:rPr>
              <a:t>(3) The Holy Spirit</a:t>
            </a:r>
            <a:endParaRPr lang="en-US" sz="2400">
              <a:solidFill>
                <a:srgbClr val="FF6600"/>
              </a:solidFill>
            </a:endParaRPr>
          </a:p>
        </p:txBody>
      </p:sp>
      <p:sp>
        <p:nvSpPr>
          <p:cNvPr id="37905" name="AutoShape 17"/>
          <p:cNvSpPr>
            <a:spLocks noChangeArrowheads="1"/>
          </p:cNvSpPr>
          <p:nvPr/>
        </p:nvSpPr>
        <p:spPr bwMode="auto">
          <a:xfrm flipH="1">
            <a:off x="304800" y="3200400"/>
            <a:ext cx="533400" cy="1066800"/>
          </a:xfrm>
          <a:prstGeom prst="homePlate">
            <a:avLst>
              <a:gd name="adj" fmla="val 100000"/>
            </a:avLst>
          </a:prstGeom>
          <a:solidFill>
            <a:srgbClr val="FFFF00"/>
          </a:solidFill>
          <a:ln w="9525">
            <a:solidFill>
              <a:schemeClr val="tx1"/>
            </a:solidFill>
            <a:miter lim="800000"/>
            <a:headEnd/>
            <a:tailEnd/>
          </a:ln>
        </p:spPr>
        <p:txBody>
          <a:bodyPr wrap="none" anchor="ctr"/>
          <a:lstStyle/>
          <a:p>
            <a:endParaRPr lang="en-US"/>
          </a:p>
        </p:txBody>
      </p:sp>
      <p:sp>
        <p:nvSpPr>
          <p:cNvPr id="37906" name="Text Box 18"/>
          <p:cNvSpPr txBox="1">
            <a:spLocks noChangeArrowheads="1"/>
          </p:cNvSpPr>
          <p:nvPr/>
        </p:nvSpPr>
        <p:spPr bwMode="auto">
          <a:xfrm rot="-5400000">
            <a:off x="-369093" y="3505993"/>
            <a:ext cx="1111250" cy="366713"/>
          </a:xfrm>
          <a:prstGeom prst="rect">
            <a:avLst/>
          </a:prstGeom>
          <a:noFill/>
          <a:ln w="9525">
            <a:noFill/>
            <a:miter lim="800000"/>
            <a:headEnd/>
            <a:tailEnd/>
          </a:ln>
        </p:spPr>
        <p:txBody>
          <a:bodyPr wrap="none">
            <a:spAutoFit/>
          </a:bodyPr>
          <a:lstStyle/>
          <a:p>
            <a:pPr eaLnBrk="0" hangingPunct="0"/>
            <a:r>
              <a:rPr lang="en-US" b="1"/>
              <a:t>Creation</a:t>
            </a:r>
            <a:endParaRPr lang="en-US" sz="2400"/>
          </a:p>
        </p:txBody>
      </p:sp>
      <p:grpSp>
        <p:nvGrpSpPr>
          <p:cNvPr id="6" name="Group 19"/>
          <p:cNvGrpSpPr>
            <a:grpSpLocks/>
          </p:cNvGrpSpPr>
          <p:nvPr/>
        </p:nvGrpSpPr>
        <p:grpSpPr bwMode="auto">
          <a:xfrm>
            <a:off x="0" y="3733800"/>
            <a:ext cx="708025" cy="1401763"/>
            <a:chOff x="0" y="2352"/>
            <a:chExt cx="446" cy="883"/>
          </a:xfrm>
        </p:grpSpPr>
        <p:sp>
          <p:nvSpPr>
            <p:cNvPr id="57415" name="Line 20"/>
            <p:cNvSpPr>
              <a:spLocks noChangeShapeType="1"/>
            </p:cNvSpPr>
            <p:nvPr/>
          </p:nvSpPr>
          <p:spPr bwMode="auto">
            <a:xfrm>
              <a:off x="240" y="2352"/>
              <a:ext cx="0" cy="528"/>
            </a:xfrm>
            <a:prstGeom prst="line">
              <a:avLst/>
            </a:prstGeom>
            <a:noFill/>
            <a:ln w="9525">
              <a:solidFill>
                <a:schemeClr val="tx1"/>
              </a:solidFill>
              <a:round/>
              <a:headEnd/>
              <a:tailEnd type="triangle" w="med" len="med"/>
            </a:ln>
          </p:spPr>
          <p:txBody>
            <a:bodyPr wrap="none" anchor="ctr"/>
            <a:lstStyle/>
            <a:p>
              <a:endParaRPr lang="en-US"/>
            </a:p>
          </p:txBody>
        </p:sp>
        <p:sp>
          <p:nvSpPr>
            <p:cNvPr id="57416" name="Text Box 21"/>
            <p:cNvSpPr txBox="1">
              <a:spLocks noChangeArrowheads="1"/>
            </p:cNvSpPr>
            <p:nvPr/>
          </p:nvSpPr>
          <p:spPr bwMode="auto">
            <a:xfrm>
              <a:off x="0" y="2832"/>
              <a:ext cx="446" cy="403"/>
            </a:xfrm>
            <a:prstGeom prst="rect">
              <a:avLst/>
            </a:prstGeom>
            <a:noFill/>
            <a:ln w="9525">
              <a:noFill/>
              <a:miter lim="800000"/>
              <a:headEnd/>
              <a:tailEnd/>
            </a:ln>
          </p:spPr>
          <p:txBody>
            <a:bodyPr wrap="none">
              <a:spAutoFit/>
            </a:bodyPr>
            <a:lstStyle/>
            <a:p>
              <a:pPr algn="ctr" eaLnBrk="0" hangingPunct="0"/>
              <a:r>
                <a:rPr lang="en-US" sz="1200" b="1"/>
                <a:t>The </a:t>
              </a:r>
            </a:p>
            <a:p>
              <a:pPr algn="ctr" eaLnBrk="0" hangingPunct="0"/>
              <a:r>
                <a:rPr lang="en-US" sz="1200" b="1"/>
                <a:t>Fall </a:t>
              </a:r>
            </a:p>
            <a:p>
              <a:pPr algn="ctr" eaLnBrk="0" hangingPunct="0"/>
              <a:r>
                <a:rPr lang="en-US" sz="1200" b="1"/>
                <a:t>(Adam)</a:t>
              </a:r>
              <a:endParaRPr lang="en-US" sz="2400"/>
            </a:p>
          </p:txBody>
        </p:sp>
      </p:grpSp>
      <p:grpSp>
        <p:nvGrpSpPr>
          <p:cNvPr id="7" name="Group 22"/>
          <p:cNvGrpSpPr>
            <a:grpSpLocks/>
          </p:cNvGrpSpPr>
          <p:nvPr/>
        </p:nvGrpSpPr>
        <p:grpSpPr bwMode="auto">
          <a:xfrm>
            <a:off x="533400" y="3124200"/>
            <a:ext cx="666750" cy="2468563"/>
            <a:chOff x="336" y="1968"/>
            <a:chExt cx="420" cy="1555"/>
          </a:xfrm>
        </p:grpSpPr>
        <p:sp>
          <p:nvSpPr>
            <p:cNvPr id="57412" name="WordArt 23"/>
            <p:cNvSpPr>
              <a:spLocks noChangeArrowheads="1" noChangeShapeType="1" noTextEdit="1"/>
            </p:cNvSpPr>
            <p:nvPr/>
          </p:nvSpPr>
          <p:spPr bwMode="auto">
            <a:xfrm rot="5400000">
              <a:off x="111" y="2289"/>
              <a:ext cx="786" cy="144"/>
            </a:xfrm>
            <a:prstGeom prst="rect">
              <a:avLst/>
            </a:prstGeom>
          </p:spPr>
          <p:txBody>
            <a:bodyPr vert="wordArtVert" wrap="none" fromWordArt="1">
              <a:prstTxWarp prst="textPlain">
                <a:avLst>
                  <a:gd name="adj" fmla="val 50000"/>
                </a:avLst>
              </a:prstTxWarp>
            </a:bodyPr>
            <a:lstStyle/>
            <a:p>
              <a:pPr algn="ctr" fontAlgn="auto"/>
              <a:r>
                <a:rPr lang="en-US" sz="1600" kern="10">
                  <a:ln w="12700">
                    <a:solidFill>
                      <a:srgbClr val="C4B596"/>
                    </a:solidFill>
                    <a:round/>
                    <a:headEnd/>
                    <a:tailEnd/>
                  </a:ln>
                  <a:solidFill>
                    <a:srgbClr val="0000FF"/>
                  </a:solidFill>
                  <a:effectLst>
                    <a:outerShdw dist="53882" dir="2700000" algn="ctr" rotWithShape="0">
                      <a:srgbClr val="CBCBCB"/>
                    </a:outerShdw>
                  </a:effectLst>
                  <a:latin typeface="Times New Roman"/>
                  <a:cs typeface="Times New Roman"/>
                </a:rPr>
                <a:t>)()()()()(</a:t>
              </a:r>
            </a:p>
          </p:txBody>
        </p:sp>
        <p:sp>
          <p:nvSpPr>
            <p:cNvPr id="57413" name="Line 24"/>
            <p:cNvSpPr>
              <a:spLocks noChangeShapeType="1"/>
            </p:cNvSpPr>
            <p:nvPr/>
          </p:nvSpPr>
          <p:spPr bwMode="auto">
            <a:xfrm>
              <a:off x="528" y="2640"/>
              <a:ext cx="0" cy="528"/>
            </a:xfrm>
            <a:prstGeom prst="line">
              <a:avLst/>
            </a:prstGeom>
            <a:noFill/>
            <a:ln w="9525">
              <a:solidFill>
                <a:schemeClr val="tx1"/>
              </a:solidFill>
              <a:round/>
              <a:headEnd/>
              <a:tailEnd type="triangle" w="med" len="med"/>
            </a:ln>
          </p:spPr>
          <p:txBody>
            <a:bodyPr wrap="none" anchor="ctr"/>
            <a:lstStyle/>
            <a:p>
              <a:endParaRPr lang="en-US"/>
            </a:p>
          </p:txBody>
        </p:sp>
        <p:sp>
          <p:nvSpPr>
            <p:cNvPr id="57414" name="Text Box 25"/>
            <p:cNvSpPr txBox="1">
              <a:spLocks noChangeArrowheads="1"/>
            </p:cNvSpPr>
            <p:nvPr/>
          </p:nvSpPr>
          <p:spPr bwMode="auto">
            <a:xfrm>
              <a:off x="336" y="3120"/>
              <a:ext cx="420" cy="403"/>
            </a:xfrm>
            <a:prstGeom prst="rect">
              <a:avLst/>
            </a:prstGeom>
            <a:noFill/>
            <a:ln w="9525">
              <a:noFill/>
              <a:miter lim="800000"/>
              <a:headEnd/>
              <a:tailEnd/>
            </a:ln>
          </p:spPr>
          <p:txBody>
            <a:bodyPr wrap="none">
              <a:spAutoFit/>
            </a:bodyPr>
            <a:lstStyle/>
            <a:p>
              <a:pPr algn="ctr" eaLnBrk="0" hangingPunct="0"/>
              <a:r>
                <a:rPr lang="en-US" sz="1200" b="1"/>
                <a:t>The </a:t>
              </a:r>
            </a:p>
            <a:p>
              <a:pPr algn="ctr" eaLnBrk="0" hangingPunct="0"/>
              <a:r>
                <a:rPr lang="en-US" sz="1200" b="1"/>
                <a:t>Flood </a:t>
              </a:r>
            </a:p>
            <a:p>
              <a:pPr algn="ctr" eaLnBrk="0" hangingPunct="0"/>
              <a:r>
                <a:rPr lang="en-US" sz="1200" b="1"/>
                <a:t>(Noah)</a:t>
              </a:r>
              <a:endParaRPr lang="en-US" sz="2400"/>
            </a:p>
          </p:txBody>
        </p:sp>
      </p:grpSp>
      <p:sp>
        <p:nvSpPr>
          <p:cNvPr id="57355" name="Text Box 26"/>
          <p:cNvSpPr txBox="1">
            <a:spLocks noChangeArrowheads="1"/>
          </p:cNvSpPr>
          <p:nvPr/>
        </p:nvSpPr>
        <p:spPr bwMode="auto">
          <a:xfrm>
            <a:off x="76200" y="5791200"/>
            <a:ext cx="520700" cy="274638"/>
          </a:xfrm>
          <a:prstGeom prst="rect">
            <a:avLst/>
          </a:prstGeom>
          <a:noFill/>
          <a:ln w="9525">
            <a:noFill/>
            <a:miter lim="800000"/>
            <a:headEnd/>
            <a:tailEnd/>
          </a:ln>
        </p:spPr>
        <p:txBody>
          <a:bodyPr wrap="none">
            <a:spAutoFit/>
          </a:bodyPr>
          <a:lstStyle/>
          <a:p>
            <a:pPr eaLnBrk="0" hangingPunct="0"/>
            <a:r>
              <a:rPr lang="en-US" sz="1200" b="1"/>
              <a:t>4000</a:t>
            </a:r>
            <a:endParaRPr lang="en-US" sz="2400"/>
          </a:p>
        </p:txBody>
      </p:sp>
      <p:sp>
        <p:nvSpPr>
          <p:cNvPr id="57356" name="Text Box 27"/>
          <p:cNvSpPr txBox="1">
            <a:spLocks noChangeArrowheads="1"/>
          </p:cNvSpPr>
          <p:nvPr/>
        </p:nvSpPr>
        <p:spPr bwMode="auto">
          <a:xfrm>
            <a:off x="609600" y="5791200"/>
            <a:ext cx="520700" cy="274638"/>
          </a:xfrm>
          <a:prstGeom prst="rect">
            <a:avLst/>
          </a:prstGeom>
          <a:noFill/>
          <a:ln w="9525">
            <a:noFill/>
            <a:miter lim="800000"/>
            <a:headEnd/>
            <a:tailEnd/>
          </a:ln>
        </p:spPr>
        <p:txBody>
          <a:bodyPr wrap="none">
            <a:spAutoFit/>
          </a:bodyPr>
          <a:lstStyle/>
          <a:p>
            <a:pPr eaLnBrk="0" hangingPunct="0"/>
            <a:r>
              <a:rPr lang="en-US" sz="1200" b="1"/>
              <a:t>2300</a:t>
            </a:r>
            <a:endParaRPr lang="en-US" sz="2400"/>
          </a:p>
        </p:txBody>
      </p:sp>
      <p:sp>
        <p:nvSpPr>
          <p:cNvPr id="37916" name="Text Box 28"/>
          <p:cNvSpPr txBox="1">
            <a:spLocks noChangeArrowheads="1"/>
          </p:cNvSpPr>
          <p:nvPr/>
        </p:nvSpPr>
        <p:spPr bwMode="auto">
          <a:xfrm>
            <a:off x="1066800" y="3581400"/>
            <a:ext cx="842963" cy="274638"/>
          </a:xfrm>
          <a:prstGeom prst="rect">
            <a:avLst/>
          </a:prstGeom>
          <a:noFill/>
          <a:ln w="9525">
            <a:noFill/>
            <a:miter lim="800000"/>
            <a:headEnd/>
            <a:tailEnd/>
          </a:ln>
        </p:spPr>
        <p:txBody>
          <a:bodyPr wrap="none">
            <a:spAutoFit/>
          </a:bodyPr>
          <a:lstStyle/>
          <a:p>
            <a:pPr eaLnBrk="0" hangingPunct="0"/>
            <a:r>
              <a:rPr lang="en-US" sz="1200" b="1"/>
              <a:t>Abraham</a:t>
            </a:r>
            <a:endParaRPr lang="en-US" sz="2400"/>
          </a:p>
        </p:txBody>
      </p:sp>
      <p:grpSp>
        <p:nvGrpSpPr>
          <p:cNvPr id="8" name="Group 29"/>
          <p:cNvGrpSpPr>
            <a:grpSpLocks/>
          </p:cNvGrpSpPr>
          <p:nvPr/>
        </p:nvGrpSpPr>
        <p:grpSpPr bwMode="auto">
          <a:xfrm>
            <a:off x="1219200" y="3810000"/>
            <a:ext cx="1895475" cy="762000"/>
            <a:chOff x="624" y="2352"/>
            <a:chExt cx="1194" cy="480"/>
          </a:xfrm>
        </p:grpSpPr>
        <p:sp>
          <p:nvSpPr>
            <p:cNvPr id="57410" name="Line 30"/>
            <p:cNvSpPr>
              <a:spLocks noChangeShapeType="1"/>
            </p:cNvSpPr>
            <p:nvPr/>
          </p:nvSpPr>
          <p:spPr bwMode="auto">
            <a:xfrm>
              <a:off x="720" y="2352"/>
              <a:ext cx="0" cy="240"/>
            </a:xfrm>
            <a:prstGeom prst="line">
              <a:avLst/>
            </a:prstGeom>
            <a:noFill/>
            <a:ln w="9525">
              <a:solidFill>
                <a:schemeClr val="tx1"/>
              </a:solidFill>
              <a:round/>
              <a:headEnd/>
              <a:tailEnd type="triangle" w="med" len="med"/>
            </a:ln>
          </p:spPr>
          <p:txBody>
            <a:bodyPr wrap="none" anchor="ctr"/>
            <a:lstStyle/>
            <a:p>
              <a:endParaRPr lang="en-US"/>
            </a:p>
          </p:txBody>
        </p:sp>
        <p:sp>
          <p:nvSpPr>
            <p:cNvPr id="57411" name="Text Box 31"/>
            <p:cNvSpPr txBox="1">
              <a:spLocks noChangeArrowheads="1"/>
            </p:cNvSpPr>
            <p:nvPr/>
          </p:nvSpPr>
          <p:spPr bwMode="auto">
            <a:xfrm>
              <a:off x="624" y="2544"/>
              <a:ext cx="1194" cy="288"/>
            </a:xfrm>
            <a:prstGeom prst="rect">
              <a:avLst/>
            </a:prstGeom>
            <a:noFill/>
            <a:ln w="9525">
              <a:noFill/>
              <a:miter lim="800000"/>
              <a:headEnd/>
              <a:tailEnd/>
            </a:ln>
          </p:spPr>
          <p:txBody>
            <a:bodyPr wrap="none">
              <a:spAutoFit/>
            </a:bodyPr>
            <a:lstStyle/>
            <a:p>
              <a:pPr eaLnBrk="0" hangingPunct="0"/>
              <a:r>
                <a:rPr lang="en-US" sz="1200" b="1"/>
                <a:t>The Call of Abraham</a:t>
              </a:r>
            </a:p>
            <a:p>
              <a:pPr eaLnBrk="0" hangingPunct="0"/>
              <a:r>
                <a:rPr lang="en-US" sz="1200" b="1"/>
                <a:t>(the Father of the Jews)</a:t>
              </a:r>
              <a:endParaRPr lang="en-US" sz="2400"/>
            </a:p>
          </p:txBody>
        </p:sp>
      </p:grpSp>
      <p:sp>
        <p:nvSpPr>
          <p:cNvPr id="57359" name="Text Box 32"/>
          <p:cNvSpPr txBox="1">
            <a:spLocks noChangeArrowheads="1"/>
          </p:cNvSpPr>
          <p:nvPr/>
        </p:nvSpPr>
        <p:spPr bwMode="auto">
          <a:xfrm>
            <a:off x="1066800" y="5791200"/>
            <a:ext cx="520700" cy="274638"/>
          </a:xfrm>
          <a:prstGeom prst="rect">
            <a:avLst/>
          </a:prstGeom>
          <a:noFill/>
          <a:ln w="9525">
            <a:noFill/>
            <a:miter lim="800000"/>
            <a:headEnd/>
            <a:tailEnd/>
          </a:ln>
        </p:spPr>
        <p:txBody>
          <a:bodyPr wrap="none">
            <a:spAutoFit/>
          </a:bodyPr>
          <a:lstStyle/>
          <a:p>
            <a:pPr eaLnBrk="0" hangingPunct="0"/>
            <a:r>
              <a:rPr lang="en-US" sz="1200" b="1"/>
              <a:t>2000</a:t>
            </a:r>
            <a:endParaRPr lang="en-US" sz="2400"/>
          </a:p>
        </p:txBody>
      </p:sp>
      <p:sp>
        <p:nvSpPr>
          <p:cNvPr id="37921" name="Line 33"/>
          <p:cNvSpPr>
            <a:spLocks noChangeShapeType="1"/>
          </p:cNvSpPr>
          <p:nvPr/>
        </p:nvSpPr>
        <p:spPr bwMode="auto">
          <a:xfrm>
            <a:off x="1676400" y="838200"/>
            <a:ext cx="7086600" cy="0"/>
          </a:xfrm>
          <a:prstGeom prst="line">
            <a:avLst/>
          </a:prstGeom>
          <a:noFill/>
          <a:ln w="63500">
            <a:solidFill>
              <a:srgbClr val="990099"/>
            </a:solidFill>
            <a:round/>
            <a:headEnd/>
            <a:tailEnd/>
          </a:ln>
        </p:spPr>
        <p:txBody>
          <a:bodyPr wrap="none" anchor="ctr"/>
          <a:lstStyle/>
          <a:p>
            <a:endParaRPr lang="en-US"/>
          </a:p>
        </p:txBody>
      </p:sp>
      <p:sp>
        <p:nvSpPr>
          <p:cNvPr id="37922" name="Rectangle 34"/>
          <p:cNvSpPr>
            <a:spLocks noChangeArrowheads="1"/>
          </p:cNvSpPr>
          <p:nvPr/>
        </p:nvSpPr>
        <p:spPr bwMode="auto">
          <a:xfrm>
            <a:off x="4191000" y="3581400"/>
            <a:ext cx="1752600" cy="2286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200" b="1">
                <a:solidFill>
                  <a:srgbClr val="009900"/>
                </a:solidFill>
              </a:rPr>
              <a:t>Jesus Christ</a:t>
            </a:r>
            <a:endParaRPr lang="en-US" sz="1200"/>
          </a:p>
        </p:txBody>
      </p:sp>
      <p:sp>
        <p:nvSpPr>
          <p:cNvPr id="37923" name="Rectangle 35"/>
          <p:cNvSpPr>
            <a:spLocks noChangeArrowheads="1"/>
          </p:cNvSpPr>
          <p:nvPr/>
        </p:nvSpPr>
        <p:spPr bwMode="auto">
          <a:xfrm>
            <a:off x="4191000" y="3810000"/>
            <a:ext cx="1752600" cy="2286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200" b="1"/>
              <a:t>The Four Gospels</a:t>
            </a:r>
            <a:endParaRPr lang="en-US" sz="2400"/>
          </a:p>
        </p:txBody>
      </p:sp>
      <p:grpSp>
        <p:nvGrpSpPr>
          <p:cNvPr id="9" name="Group 36"/>
          <p:cNvGrpSpPr>
            <a:grpSpLocks/>
          </p:cNvGrpSpPr>
          <p:nvPr/>
        </p:nvGrpSpPr>
        <p:grpSpPr bwMode="auto">
          <a:xfrm>
            <a:off x="2667000" y="1066800"/>
            <a:ext cx="2235200" cy="2286000"/>
            <a:chOff x="1680" y="672"/>
            <a:chExt cx="1408" cy="1440"/>
          </a:xfrm>
        </p:grpSpPr>
        <p:sp>
          <p:nvSpPr>
            <p:cNvPr id="57407" name="Text Box 37"/>
            <p:cNvSpPr txBox="1">
              <a:spLocks noChangeArrowheads="1"/>
            </p:cNvSpPr>
            <p:nvPr/>
          </p:nvSpPr>
          <p:spPr bwMode="auto">
            <a:xfrm>
              <a:off x="2256" y="1488"/>
              <a:ext cx="832" cy="288"/>
            </a:xfrm>
            <a:prstGeom prst="rect">
              <a:avLst/>
            </a:prstGeom>
            <a:noFill/>
            <a:ln w="9525">
              <a:noFill/>
              <a:miter lim="800000"/>
              <a:headEnd/>
              <a:tailEnd/>
            </a:ln>
          </p:spPr>
          <p:txBody>
            <a:bodyPr wrap="none">
              <a:spAutoFit/>
            </a:bodyPr>
            <a:lstStyle/>
            <a:p>
              <a:pPr algn="ctr" eaLnBrk="0" hangingPunct="0"/>
              <a:r>
                <a:rPr lang="en-US" sz="1200" b="1"/>
                <a:t>The Incarnation</a:t>
              </a:r>
            </a:p>
            <a:p>
              <a:pPr algn="ctr" eaLnBrk="0" hangingPunct="0"/>
              <a:r>
                <a:rPr lang="en-US" sz="1200" b="1"/>
                <a:t>(John 1:1-3,14)</a:t>
              </a:r>
              <a:endParaRPr lang="en-US" sz="2400"/>
            </a:p>
          </p:txBody>
        </p:sp>
        <p:cxnSp>
          <p:nvCxnSpPr>
            <p:cNvPr id="57408" name="AutoShape 38"/>
            <p:cNvCxnSpPr>
              <a:cxnSpLocks noChangeShapeType="1"/>
            </p:cNvCxnSpPr>
            <p:nvPr/>
          </p:nvCxnSpPr>
          <p:spPr bwMode="auto">
            <a:xfrm>
              <a:off x="1680" y="672"/>
              <a:ext cx="992" cy="816"/>
            </a:xfrm>
            <a:prstGeom prst="bentConnector2">
              <a:avLst/>
            </a:prstGeom>
            <a:noFill/>
            <a:ln w="63500">
              <a:solidFill>
                <a:srgbClr val="009900"/>
              </a:solidFill>
              <a:miter lim="800000"/>
              <a:headEnd/>
              <a:tailEnd/>
            </a:ln>
          </p:spPr>
        </p:cxnSp>
        <p:sp>
          <p:nvSpPr>
            <p:cNvPr id="57409" name="Line 39"/>
            <p:cNvSpPr>
              <a:spLocks noChangeShapeType="1"/>
            </p:cNvSpPr>
            <p:nvPr/>
          </p:nvSpPr>
          <p:spPr bwMode="auto">
            <a:xfrm>
              <a:off x="2688" y="1776"/>
              <a:ext cx="0" cy="336"/>
            </a:xfrm>
            <a:prstGeom prst="line">
              <a:avLst/>
            </a:prstGeom>
            <a:noFill/>
            <a:ln w="63500">
              <a:solidFill>
                <a:srgbClr val="009900"/>
              </a:solidFill>
              <a:round/>
              <a:headEnd/>
              <a:tailEnd type="triangle" w="med" len="med"/>
            </a:ln>
          </p:spPr>
          <p:txBody>
            <a:bodyPr wrap="none" anchor="ctr"/>
            <a:lstStyle/>
            <a:p>
              <a:endParaRPr lang="en-US"/>
            </a:p>
          </p:txBody>
        </p:sp>
      </p:grpSp>
      <p:grpSp>
        <p:nvGrpSpPr>
          <p:cNvPr id="10" name="Group 40"/>
          <p:cNvGrpSpPr>
            <a:grpSpLocks/>
          </p:cNvGrpSpPr>
          <p:nvPr/>
        </p:nvGrpSpPr>
        <p:grpSpPr bwMode="auto">
          <a:xfrm>
            <a:off x="4114800" y="3352800"/>
            <a:ext cx="844550" cy="960438"/>
            <a:chOff x="2592" y="2112"/>
            <a:chExt cx="532" cy="605"/>
          </a:xfrm>
        </p:grpSpPr>
        <p:sp>
          <p:nvSpPr>
            <p:cNvPr id="57405" name="Text Box 41"/>
            <p:cNvSpPr txBox="1">
              <a:spLocks noChangeArrowheads="1"/>
            </p:cNvSpPr>
            <p:nvPr/>
          </p:nvSpPr>
          <p:spPr bwMode="auto">
            <a:xfrm>
              <a:off x="2592" y="2112"/>
              <a:ext cx="233" cy="173"/>
            </a:xfrm>
            <a:prstGeom prst="rect">
              <a:avLst/>
            </a:prstGeom>
            <a:noFill/>
            <a:ln w="9525">
              <a:noFill/>
              <a:miter lim="800000"/>
              <a:headEnd/>
              <a:tailEnd/>
            </a:ln>
          </p:spPr>
          <p:txBody>
            <a:bodyPr wrap="none">
              <a:spAutoFit/>
            </a:bodyPr>
            <a:lstStyle/>
            <a:p>
              <a:pPr eaLnBrk="0" hangingPunct="0"/>
              <a:r>
                <a:rPr lang="en-US" sz="1200" b="1"/>
                <a:t>(1)</a:t>
              </a:r>
              <a:endParaRPr lang="en-US" sz="1200"/>
            </a:p>
          </p:txBody>
        </p:sp>
        <p:sp>
          <p:nvSpPr>
            <p:cNvPr id="57406" name="Text Box 42"/>
            <p:cNvSpPr txBox="1">
              <a:spLocks noChangeArrowheads="1"/>
            </p:cNvSpPr>
            <p:nvPr/>
          </p:nvSpPr>
          <p:spPr bwMode="auto">
            <a:xfrm>
              <a:off x="2640" y="2544"/>
              <a:ext cx="484" cy="173"/>
            </a:xfrm>
            <a:prstGeom prst="rect">
              <a:avLst/>
            </a:prstGeom>
            <a:noFill/>
            <a:ln w="9525">
              <a:noFill/>
              <a:miter lim="800000"/>
              <a:headEnd/>
              <a:tailEnd/>
            </a:ln>
          </p:spPr>
          <p:txBody>
            <a:bodyPr wrap="none">
              <a:spAutoFit/>
            </a:bodyPr>
            <a:lstStyle/>
            <a:p>
              <a:pPr eaLnBrk="0" hangingPunct="0"/>
              <a:r>
                <a:rPr lang="en-US" sz="1200" b="1"/>
                <a:t>(1) Birth</a:t>
              </a:r>
              <a:endParaRPr lang="en-US" sz="1200"/>
            </a:p>
          </p:txBody>
        </p:sp>
      </p:grpSp>
      <p:grpSp>
        <p:nvGrpSpPr>
          <p:cNvPr id="11" name="Group 43"/>
          <p:cNvGrpSpPr>
            <a:grpSpLocks/>
          </p:cNvGrpSpPr>
          <p:nvPr/>
        </p:nvGrpSpPr>
        <p:grpSpPr bwMode="auto">
          <a:xfrm>
            <a:off x="4191000" y="3352800"/>
            <a:ext cx="1012825" cy="1189038"/>
            <a:chOff x="2640" y="2112"/>
            <a:chExt cx="638" cy="749"/>
          </a:xfrm>
        </p:grpSpPr>
        <p:sp>
          <p:nvSpPr>
            <p:cNvPr id="57403" name="Text Box 44"/>
            <p:cNvSpPr txBox="1">
              <a:spLocks noChangeArrowheads="1"/>
            </p:cNvSpPr>
            <p:nvPr/>
          </p:nvSpPr>
          <p:spPr bwMode="auto">
            <a:xfrm>
              <a:off x="2832" y="2112"/>
              <a:ext cx="233" cy="173"/>
            </a:xfrm>
            <a:prstGeom prst="rect">
              <a:avLst/>
            </a:prstGeom>
            <a:noFill/>
            <a:ln w="9525">
              <a:noFill/>
              <a:miter lim="800000"/>
              <a:headEnd/>
              <a:tailEnd/>
            </a:ln>
          </p:spPr>
          <p:txBody>
            <a:bodyPr wrap="none">
              <a:spAutoFit/>
            </a:bodyPr>
            <a:lstStyle/>
            <a:p>
              <a:pPr eaLnBrk="0" hangingPunct="0"/>
              <a:r>
                <a:rPr lang="en-US" sz="1200" b="1"/>
                <a:t>(2)</a:t>
              </a:r>
              <a:endParaRPr lang="en-US" sz="1200"/>
            </a:p>
          </p:txBody>
        </p:sp>
        <p:sp>
          <p:nvSpPr>
            <p:cNvPr id="57404" name="Text Box 45"/>
            <p:cNvSpPr txBox="1">
              <a:spLocks noChangeArrowheads="1"/>
            </p:cNvSpPr>
            <p:nvPr/>
          </p:nvSpPr>
          <p:spPr bwMode="auto">
            <a:xfrm>
              <a:off x="2640" y="2688"/>
              <a:ext cx="638" cy="173"/>
            </a:xfrm>
            <a:prstGeom prst="rect">
              <a:avLst/>
            </a:prstGeom>
            <a:noFill/>
            <a:ln w="9525">
              <a:noFill/>
              <a:miter lim="800000"/>
              <a:headEnd/>
              <a:tailEnd/>
            </a:ln>
          </p:spPr>
          <p:txBody>
            <a:bodyPr wrap="none">
              <a:spAutoFit/>
            </a:bodyPr>
            <a:lstStyle/>
            <a:p>
              <a:pPr eaLnBrk="0" hangingPunct="0"/>
              <a:r>
                <a:rPr lang="en-US" sz="1200" b="1"/>
                <a:t>(2) Baptism</a:t>
              </a:r>
              <a:endParaRPr lang="en-US" sz="1200"/>
            </a:p>
          </p:txBody>
        </p:sp>
      </p:grpSp>
      <p:grpSp>
        <p:nvGrpSpPr>
          <p:cNvPr id="12" name="Group 46"/>
          <p:cNvGrpSpPr>
            <a:grpSpLocks/>
          </p:cNvGrpSpPr>
          <p:nvPr/>
        </p:nvGrpSpPr>
        <p:grpSpPr bwMode="auto">
          <a:xfrm>
            <a:off x="4191000" y="3352800"/>
            <a:ext cx="1498600" cy="1417638"/>
            <a:chOff x="2640" y="2112"/>
            <a:chExt cx="944" cy="893"/>
          </a:xfrm>
        </p:grpSpPr>
        <p:sp>
          <p:nvSpPr>
            <p:cNvPr id="57401" name="Text Box 47"/>
            <p:cNvSpPr txBox="1">
              <a:spLocks noChangeArrowheads="1"/>
            </p:cNvSpPr>
            <p:nvPr/>
          </p:nvSpPr>
          <p:spPr bwMode="auto">
            <a:xfrm>
              <a:off x="2976" y="2112"/>
              <a:ext cx="395" cy="173"/>
            </a:xfrm>
            <a:prstGeom prst="rect">
              <a:avLst/>
            </a:prstGeom>
            <a:noFill/>
            <a:ln w="9525">
              <a:noFill/>
              <a:miter lim="800000"/>
              <a:headEnd/>
              <a:tailEnd/>
            </a:ln>
          </p:spPr>
          <p:txBody>
            <a:bodyPr wrap="none">
              <a:spAutoFit/>
            </a:bodyPr>
            <a:lstStyle/>
            <a:p>
              <a:pPr eaLnBrk="0" hangingPunct="0"/>
              <a:r>
                <a:rPr lang="en-US" sz="1200" b="1"/>
                <a:t>(   3   )</a:t>
              </a:r>
              <a:endParaRPr lang="en-US" sz="1200"/>
            </a:p>
          </p:txBody>
        </p:sp>
        <p:sp>
          <p:nvSpPr>
            <p:cNvPr id="57402" name="Text Box 48"/>
            <p:cNvSpPr txBox="1">
              <a:spLocks noChangeArrowheads="1"/>
            </p:cNvSpPr>
            <p:nvPr/>
          </p:nvSpPr>
          <p:spPr bwMode="auto">
            <a:xfrm>
              <a:off x="2640" y="2832"/>
              <a:ext cx="944" cy="173"/>
            </a:xfrm>
            <a:prstGeom prst="rect">
              <a:avLst/>
            </a:prstGeom>
            <a:noFill/>
            <a:ln w="9525">
              <a:noFill/>
              <a:miter lim="800000"/>
              <a:headEnd/>
              <a:tailEnd/>
            </a:ln>
          </p:spPr>
          <p:txBody>
            <a:bodyPr wrap="none">
              <a:spAutoFit/>
            </a:bodyPr>
            <a:lstStyle/>
            <a:p>
              <a:pPr eaLnBrk="0" hangingPunct="0"/>
              <a:r>
                <a:rPr lang="en-US" sz="1200" b="1"/>
                <a:t>(3) Public Ministry</a:t>
              </a:r>
              <a:endParaRPr lang="en-US" sz="1200"/>
            </a:p>
          </p:txBody>
        </p:sp>
      </p:grpSp>
      <p:grpSp>
        <p:nvGrpSpPr>
          <p:cNvPr id="13" name="Group 49"/>
          <p:cNvGrpSpPr>
            <a:grpSpLocks/>
          </p:cNvGrpSpPr>
          <p:nvPr/>
        </p:nvGrpSpPr>
        <p:grpSpPr bwMode="auto">
          <a:xfrm>
            <a:off x="4114800" y="3200400"/>
            <a:ext cx="1516063" cy="1966913"/>
            <a:chOff x="2592" y="2016"/>
            <a:chExt cx="955" cy="1239"/>
          </a:xfrm>
        </p:grpSpPr>
        <p:sp>
          <p:nvSpPr>
            <p:cNvPr id="57398" name="Text Box 50"/>
            <p:cNvSpPr txBox="1">
              <a:spLocks noChangeArrowheads="1"/>
            </p:cNvSpPr>
            <p:nvPr/>
          </p:nvSpPr>
          <p:spPr bwMode="auto">
            <a:xfrm>
              <a:off x="3264" y="2016"/>
              <a:ext cx="283" cy="327"/>
            </a:xfrm>
            <a:prstGeom prst="rect">
              <a:avLst/>
            </a:prstGeom>
            <a:noFill/>
            <a:ln w="9525">
              <a:noFill/>
              <a:miter lim="800000"/>
              <a:headEnd/>
              <a:tailEnd/>
            </a:ln>
          </p:spPr>
          <p:txBody>
            <a:bodyPr wrap="none">
              <a:spAutoFit/>
            </a:bodyPr>
            <a:lstStyle/>
            <a:p>
              <a:pPr eaLnBrk="0" hangingPunct="0"/>
              <a:r>
                <a:rPr lang="en-US" sz="2800" b="1">
                  <a:sym typeface="Wingdings" pitchFamily="2" charset="2"/>
                </a:rPr>
                <a:t></a:t>
              </a:r>
              <a:endParaRPr lang="en-US" sz="2800"/>
            </a:p>
          </p:txBody>
        </p:sp>
        <p:sp>
          <p:nvSpPr>
            <p:cNvPr id="57399" name="Text Box 51"/>
            <p:cNvSpPr txBox="1">
              <a:spLocks noChangeArrowheads="1"/>
            </p:cNvSpPr>
            <p:nvPr/>
          </p:nvSpPr>
          <p:spPr bwMode="auto">
            <a:xfrm>
              <a:off x="2592" y="2928"/>
              <a:ext cx="283" cy="327"/>
            </a:xfrm>
            <a:prstGeom prst="rect">
              <a:avLst/>
            </a:prstGeom>
            <a:noFill/>
            <a:ln w="9525">
              <a:noFill/>
              <a:miter lim="800000"/>
              <a:headEnd/>
              <a:tailEnd/>
            </a:ln>
          </p:spPr>
          <p:txBody>
            <a:bodyPr wrap="none">
              <a:spAutoFit/>
            </a:bodyPr>
            <a:lstStyle/>
            <a:p>
              <a:pPr eaLnBrk="0" hangingPunct="0"/>
              <a:r>
                <a:rPr lang="en-US" sz="2800" b="1">
                  <a:sym typeface="Wingdings" pitchFamily="2" charset="2"/>
                </a:rPr>
                <a:t></a:t>
              </a:r>
              <a:endParaRPr lang="en-US" sz="2800"/>
            </a:p>
          </p:txBody>
        </p:sp>
        <p:sp>
          <p:nvSpPr>
            <p:cNvPr id="57400" name="Text Box 52"/>
            <p:cNvSpPr txBox="1">
              <a:spLocks noChangeArrowheads="1"/>
            </p:cNvSpPr>
            <p:nvPr/>
          </p:nvSpPr>
          <p:spPr bwMode="auto">
            <a:xfrm>
              <a:off x="2784" y="2976"/>
              <a:ext cx="701" cy="173"/>
            </a:xfrm>
            <a:prstGeom prst="rect">
              <a:avLst/>
            </a:prstGeom>
            <a:noFill/>
            <a:ln w="9525">
              <a:noFill/>
              <a:miter lim="800000"/>
              <a:headEnd/>
              <a:tailEnd/>
            </a:ln>
          </p:spPr>
          <p:txBody>
            <a:bodyPr wrap="none">
              <a:spAutoFit/>
            </a:bodyPr>
            <a:lstStyle/>
            <a:p>
              <a:pPr eaLnBrk="0" hangingPunct="0"/>
              <a:r>
                <a:rPr lang="en-US" sz="1200" b="1"/>
                <a:t>= Crucifixion</a:t>
              </a:r>
              <a:endParaRPr lang="en-US" sz="1200"/>
            </a:p>
          </p:txBody>
        </p:sp>
      </p:grpSp>
      <p:grpSp>
        <p:nvGrpSpPr>
          <p:cNvPr id="14" name="Group 53"/>
          <p:cNvGrpSpPr>
            <a:grpSpLocks/>
          </p:cNvGrpSpPr>
          <p:nvPr/>
        </p:nvGrpSpPr>
        <p:grpSpPr bwMode="auto">
          <a:xfrm>
            <a:off x="4114800" y="3352800"/>
            <a:ext cx="1817688" cy="1951038"/>
            <a:chOff x="2592" y="2112"/>
            <a:chExt cx="1145" cy="1229"/>
          </a:xfrm>
        </p:grpSpPr>
        <p:sp>
          <p:nvSpPr>
            <p:cNvPr id="57396" name="Text Box 54"/>
            <p:cNvSpPr txBox="1">
              <a:spLocks noChangeArrowheads="1"/>
            </p:cNvSpPr>
            <p:nvPr/>
          </p:nvSpPr>
          <p:spPr bwMode="auto">
            <a:xfrm>
              <a:off x="3456" y="2112"/>
              <a:ext cx="281" cy="173"/>
            </a:xfrm>
            <a:prstGeom prst="rect">
              <a:avLst/>
            </a:prstGeom>
            <a:noFill/>
            <a:ln w="9525">
              <a:noFill/>
              <a:miter lim="800000"/>
              <a:headEnd/>
              <a:tailEnd/>
            </a:ln>
          </p:spPr>
          <p:txBody>
            <a:bodyPr wrap="none">
              <a:spAutoFit/>
            </a:bodyPr>
            <a:lstStyle/>
            <a:p>
              <a:pPr eaLnBrk="0" hangingPunct="0"/>
              <a:r>
                <a:rPr lang="en-US" sz="1200" b="1"/>
                <a:t>“R”</a:t>
              </a:r>
              <a:endParaRPr lang="en-US" sz="1200"/>
            </a:p>
          </p:txBody>
        </p:sp>
        <p:sp>
          <p:nvSpPr>
            <p:cNvPr id="57397" name="Text Box 55"/>
            <p:cNvSpPr txBox="1">
              <a:spLocks noChangeArrowheads="1"/>
            </p:cNvSpPr>
            <p:nvPr/>
          </p:nvSpPr>
          <p:spPr bwMode="auto">
            <a:xfrm>
              <a:off x="2592" y="3168"/>
              <a:ext cx="982" cy="173"/>
            </a:xfrm>
            <a:prstGeom prst="rect">
              <a:avLst/>
            </a:prstGeom>
            <a:noFill/>
            <a:ln w="9525">
              <a:noFill/>
              <a:miter lim="800000"/>
              <a:headEnd/>
              <a:tailEnd/>
            </a:ln>
          </p:spPr>
          <p:txBody>
            <a:bodyPr wrap="none">
              <a:spAutoFit/>
            </a:bodyPr>
            <a:lstStyle/>
            <a:p>
              <a:pPr eaLnBrk="0" hangingPunct="0"/>
              <a:r>
                <a:rPr lang="en-US" sz="1200" b="1"/>
                <a:t>“R” = Resurrection</a:t>
              </a:r>
              <a:endParaRPr lang="en-US" sz="1200"/>
            </a:p>
          </p:txBody>
        </p:sp>
      </p:grpSp>
      <p:sp>
        <p:nvSpPr>
          <p:cNvPr id="37944" name="Rectangle 56"/>
          <p:cNvSpPr>
            <a:spLocks noChangeArrowheads="1"/>
          </p:cNvSpPr>
          <p:nvPr/>
        </p:nvSpPr>
        <p:spPr bwMode="auto">
          <a:xfrm>
            <a:off x="5943600" y="3810000"/>
            <a:ext cx="2743200" cy="609600"/>
          </a:xfrm>
          <a:prstGeom prst="rect">
            <a:avLst/>
          </a:prstGeom>
          <a:solidFill>
            <a:schemeClr val="bg1"/>
          </a:solidFill>
          <a:ln w="9525">
            <a:solidFill>
              <a:schemeClr val="tx1"/>
            </a:solidFill>
            <a:miter lim="800000"/>
            <a:headEnd/>
            <a:tailEnd/>
          </a:ln>
        </p:spPr>
        <p:txBody>
          <a:bodyPr wrap="none" anchor="ctr"/>
          <a:lstStyle/>
          <a:p>
            <a:pPr eaLnBrk="0" hangingPunct="0"/>
            <a:r>
              <a:rPr lang="en-US" sz="1200" b="1"/>
              <a:t>The Book of Acts</a:t>
            </a:r>
          </a:p>
          <a:p>
            <a:pPr eaLnBrk="0" hangingPunct="0"/>
            <a:r>
              <a:rPr lang="en-US" sz="1200" b="1"/>
              <a:t>Chs. 1-12 Peter (Jews) AD 30-44</a:t>
            </a:r>
          </a:p>
          <a:p>
            <a:pPr eaLnBrk="0" hangingPunct="0"/>
            <a:r>
              <a:rPr lang="en-US" sz="1200" b="1"/>
              <a:t>Chs. 13-28 Paul (Gentiles) AD 44-60</a:t>
            </a:r>
            <a:endParaRPr lang="en-US" sz="2400"/>
          </a:p>
        </p:txBody>
      </p:sp>
      <p:sp>
        <p:nvSpPr>
          <p:cNvPr id="37945" name="Text Box 57"/>
          <p:cNvSpPr txBox="1">
            <a:spLocks noChangeArrowheads="1"/>
          </p:cNvSpPr>
          <p:nvPr/>
        </p:nvSpPr>
        <p:spPr bwMode="auto">
          <a:xfrm>
            <a:off x="1981200" y="3581400"/>
            <a:ext cx="1184275" cy="457200"/>
          </a:xfrm>
          <a:prstGeom prst="rect">
            <a:avLst/>
          </a:prstGeom>
          <a:noFill/>
          <a:ln w="9525">
            <a:noFill/>
            <a:miter lim="800000"/>
            <a:headEnd/>
            <a:tailEnd/>
          </a:ln>
        </p:spPr>
        <p:txBody>
          <a:bodyPr wrap="none">
            <a:spAutoFit/>
          </a:bodyPr>
          <a:lstStyle/>
          <a:p>
            <a:pPr eaLnBrk="0" hangingPunct="0"/>
            <a:r>
              <a:rPr lang="en-US" sz="1200" b="1"/>
              <a:t>Moses</a:t>
            </a:r>
          </a:p>
          <a:p>
            <a:pPr eaLnBrk="0" hangingPunct="0"/>
            <a:r>
              <a:rPr lang="en-US" sz="1200" b="1"/>
              <a:t>the Law Giver</a:t>
            </a:r>
            <a:endParaRPr lang="en-US" sz="2400"/>
          </a:p>
        </p:txBody>
      </p:sp>
      <p:sp>
        <p:nvSpPr>
          <p:cNvPr id="37946" name="Text Box 58"/>
          <p:cNvSpPr txBox="1">
            <a:spLocks noChangeArrowheads="1"/>
          </p:cNvSpPr>
          <p:nvPr/>
        </p:nvSpPr>
        <p:spPr bwMode="auto">
          <a:xfrm>
            <a:off x="3048000" y="3581400"/>
            <a:ext cx="981075" cy="274638"/>
          </a:xfrm>
          <a:prstGeom prst="rect">
            <a:avLst/>
          </a:prstGeom>
          <a:noFill/>
          <a:ln w="9525">
            <a:noFill/>
            <a:miter lim="800000"/>
            <a:headEnd/>
            <a:tailEnd/>
          </a:ln>
        </p:spPr>
        <p:txBody>
          <a:bodyPr wrap="none">
            <a:spAutoFit/>
          </a:bodyPr>
          <a:lstStyle/>
          <a:p>
            <a:pPr eaLnBrk="0" hangingPunct="0"/>
            <a:r>
              <a:rPr lang="en-US" sz="1200" b="1"/>
              <a:t>King David</a:t>
            </a:r>
            <a:endParaRPr lang="en-US" sz="2400"/>
          </a:p>
        </p:txBody>
      </p:sp>
      <p:sp>
        <p:nvSpPr>
          <p:cNvPr id="57372" name="Text Box 59"/>
          <p:cNvSpPr txBox="1">
            <a:spLocks noChangeArrowheads="1"/>
          </p:cNvSpPr>
          <p:nvPr/>
        </p:nvSpPr>
        <p:spPr bwMode="auto">
          <a:xfrm>
            <a:off x="1981200" y="5791200"/>
            <a:ext cx="520700" cy="274638"/>
          </a:xfrm>
          <a:prstGeom prst="rect">
            <a:avLst/>
          </a:prstGeom>
          <a:noFill/>
          <a:ln w="9525">
            <a:noFill/>
            <a:miter lim="800000"/>
            <a:headEnd/>
            <a:tailEnd/>
          </a:ln>
        </p:spPr>
        <p:txBody>
          <a:bodyPr wrap="none">
            <a:spAutoFit/>
          </a:bodyPr>
          <a:lstStyle/>
          <a:p>
            <a:pPr eaLnBrk="0" hangingPunct="0"/>
            <a:r>
              <a:rPr lang="en-US" sz="1200" b="1"/>
              <a:t>1400</a:t>
            </a:r>
            <a:endParaRPr lang="en-US" sz="2400"/>
          </a:p>
        </p:txBody>
      </p:sp>
      <p:sp>
        <p:nvSpPr>
          <p:cNvPr id="57373" name="Text Box 60"/>
          <p:cNvSpPr txBox="1">
            <a:spLocks noChangeArrowheads="1"/>
          </p:cNvSpPr>
          <p:nvPr/>
        </p:nvSpPr>
        <p:spPr bwMode="auto">
          <a:xfrm>
            <a:off x="3048000" y="5791200"/>
            <a:ext cx="520700" cy="274638"/>
          </a:xfrm>
          <a:prstGeom prst="rect">
            <a:avLst/>
          </a:prstGeom>
          <a:noFill/>
          <a:ln w="9525">
            <a:noFill/>
            <a:miter lim="800000"/>
            <a:headEnd/>
            <a:tailEnd/>
          </a:ln>
        </p:spPr>
        <p:txBody>
          <a:bodyPr wrap="none">
            <a:spAutoFit/>
          </a:bodyPr>
          <a:lstStyle/>
          <a:p>
            <a:pPr eaLnBrk="0" hangingPunct="0"/>
            <a:r>
              <a:rPr lang="en-US" sz="1200" b="1"/>
              <a:t>1000</a:t>
            </a:r>
            <a:endParaRPr lang="en-US" sz="2400"/>
          </a:p>
        </p:txBody>
      </p:sp>
      <p:sp>
        <p:nvSpPr>
          <p:cNvPr id="37949" name="Rectangle 61"/>
          <p:cNvSpPr>
            <a:spLocks noChangeArrowheads="1"/>
          </p:cNvSpPr>
          <p:nvPr/>
        </p:nvSpPr>
        <p:spPr bwMode="auto">
          <a:xfrm>
            <a:off x="6096000" y="4495800"/>
            <a:ext cx="2590800" cy="457200"/>
          </a:xfrm>
          <a:prstGeom prst="rect">
            <a:avLst/>
          </a:prstGeom>
          <a:solidFill>
            <a:schemeClr val="bg1"/>
          </a:solidFill>
          <a:ln w="9525">
            <a:solidFill>
              <a:schemeClr val="tx1"/>
            </a:solidFill>
            <a:miter lim="800000"/>
            <a:headEnd/>
            <a:tailEnd/>
          </a:ln>
        </p:spPr>
        <p:txBody>
          <a:bodyPr wrap="none" anchor="ctr"/>
          <a:lstStyle/>
          <a:p>
            <a:pPr eaLnBrk="0" hangingPunct="0"/>
            <a:r>
              <a:rPr lang="en-US" sz="1200" b="1"/>
              <a:t>Letters to Churches and</a:t>
            </a:r>
          </a:p>
          <a:p>
            <a:pPr eaLnBrk="0" hangingPunct="0"/>
            <a:r>
              <a:rPr lang="en-US" sz="1200" b="1"/>
              <a:t>Individual Christians - Revelation</a:t>
            </a:r>
            <a:endParaRPr lang="en-US" sz="2400"/>
          </a:p>
        </p:txBody>
      </p:sp>
      <p:grpSp>
        <p:nvGrpSpPr>
          <p:cNvPr id="15" name="Group 62"/>
          <p:cNvGrpSpPr>
            <a:grpSpLocks/>
          </p:cNvGrpSpPr>
          <p:nvPr/>
        </p:nvGrpSpPr>
        <p:grpSpPr bwMode="auto">
          <a:xfrm>
            <a:off x="5181600" y="1066800"/>
            <a:ext cx="3546475" cy="2438400"/>
            <a:chOff x="3270" y="672"/>
            <a:chExt cx="2234" cy="1536"/>
          </a:xfrm>
        </p:grpSpPr>
        <p:sp>
          <p:nvSpPr>
            <p:cNvPr id="57393" name="Line 63"/>
            <p:cNvSpPr>
              <a:spLocks noChangeShapeType="1"/>
            </p:cNvSpPr>
            <p:nvPr/>
          </p:nvSpPr>
          <p:spPr bwMode="auto">
            <a:xfrm>
              <a:off x="3744" y="1776"/>
              <a:ext cx="0" cy="432"/>
            </a:xfrm>
            <a:prstGeom prst="line">
              <a:avLst/>
            </a:prstGeom>
            <a:noFill/>
            <a:ln w="63500">
              <a:solidFill>
                <a:srgbClr val="009900"/>
              </a:solidFill>
              <a:round/>
              <a:headEnd type="triangle" w="med" len="med"/>
              <a:tailEnd/>
            </a:ln>
          </p:spPr>
          <p:txBody>
            <a:bodyPr wrap="none" anchor="ctr"/>
            <a:lstStyle/>
            <a:p>
              <a:endParaRPr lang="en-US"/>
            </a:p>
          </p:txBody>
        </p:sp>
        <p:sp>
          <p:nvSpPr>
            <p:cNvPr id="57394" name="Text Box 64"/>
            <p:cNvSpPr txBox="1">
              <a:spLocks noChangeArrowheads="1"/>
            </p:cNvSpPr>
            <p:nvPr/>
          </p:nvSpPr>
          <p:spPr bwMode="auto">
            <a:xfrm>
              <a:off x="3270" y="1488"/>
              <a:ext cx="883" cy="288"/>
            </a:xfrm>
            <a:prstGeom prst="rect">
              <a:avLst/>
            </a:prstGeom>
            <a:noFill/>
            <a:ln w="9525">
              <a:noFill/>
              <a:miter lim="800000"/>
              <a:headEnd/>
              <a:tailEnd/>
            </a:ln>
          </p:spPr>
          <p:txBody>
            <a:bodyPr wrap="none">
              <a:spAutoFit/>
            </a:bodyPr>
            <a:lstStyle/>
            <a:p>
              <a:pPr algn="ctr" eaLnBrk="0" hangingPunct="0"/>
              <a:r>
                <a:rPr lang="en-US" sz="1200" b="1"/>
                <a:t>Ascension</a:t>
              </a:r>
            </a:p>
            <a:p>
              <a:pPr algn="ctr" eaLnBrk="0" hangingPunct="0"/>
              <a:r>
                <a:rPr lang="en-US" sz="1200" b="1"/>
                <a:t>(Luke 24; Acts 1)</a:t>
              </a:r>
              <a:endParaRPr lang="en-US" sz="2400"/>
            </a:p>
          </p:txBody>
        </p:sp>
        <p:cxnSp>
          <p:nvCxnSpPr>
            <p:cNvPr id="57395" name="AutoShape 65"/>
            <p:cNvCxnSpPr>
              <a:cxnSpLocks noChangeShapeType="1"/>
            </p:cNvCxnSpPr>
            <p:nvPr/>
          </p:nvCxnSpPr>
          <p:spPr bwMode="auto">
            <a:xfrm rot="-5400000">
              <a:off x="4216" y="200"/>
              <a:ext cx="816" cy="1760"/>
            </a:xfrm>
            <a:prstGeom prst="bentConnector2">
              <a:avLst/>
            </a:prstGeom>
            <a:noFill/>
            <a:ln w="63500">
              <a:solidFill>
                <a:srgbClr val="009900"/>
              </a:solidFill>
              <a:miter lim="800000"/>
              <a:headEnd/>
              <a:tailEnd/>
            </a:ln>
          </p:spPr>
        </p:cxnSp>
      </p:grpSp>
      <p:grpSp>
        <p:nvGrpSpPr>
          <p:cNvPr id="16" name="Group 66"/>
          <p:cNvGrpSpPr>
            <a:grpSpLocks/>
          </p:cNvGrpSpPr>
          <p:nvPr/>
        </p:nvGrpSpPr>
        <p:grpSpPr bwMode="auto">
          <a:xfrm>
            <a:off x="2057400" y="1295400"/>
            <a:ext cx="4800600" cy="2514600"/>
            <a:chOff x="1296" y="816"/>
            <a:chExt cx="3024" cy="1584"/>
          </a:xfrm>
        </p:grpSpPr>
        <p:sp>
          <p:nvSpPr>
            <p:cNvPr id="57391" name="Rectangle 67"/>
            <p:cNvSpPr>
              <a:spLocks noChangeArrowheads="1"/>
            </p:cNvSpPr>
            <p:nvPr/>
          </p:nvSpPr>
          <p:spPr bwMode="auto">
            <a:xfrm>
              <a:off x="3744" y="2256"/>
              <a:ext cx="576" cy="144"/>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200" b="1">
                  <a:solidFill>
                    <a:srgbClr val="FF6600"/>
                  </a:solidFill>
                </a:rPr>
                <a:t>Holy Spirit</a:t>
              </a:r>
              <a:endParaRPr lang="en-US" sz="1200">
                <a:solidFill>
                  <a:srgbClr val="FF6600"/>
                </a:solidFill>
              </a:endParaRPr>
            </a:p>
          </p:txBody>
        </p:sp>
        <p:cxnSp>
          <p:nvCxnSpPr>
            <p:cNvPr id="57392" name="AutoShape 68"/>
            <p:cNvCxnSpPr>
              <a:cxnSpLocks noChangeShapeType="1"/>
            </p:cNvCxnSpPr>
            <p:nvPr/>
          </p:nvCxnSpPr>
          <p:spPr bwMode="auto">
            <a:xfrm rot="10800000" flipH="1" flipV="1">
              <a:off x="1296" y="816"/>
              <a:ext cx="2664" cy="1392"/>
            </a:xfrm>
            <a:prstGeom prst="bentConnector4">
              <a:avLst>
                <a:gd name="adj1" fmla="val 99810"/>
                <a:gd name="adj2" fmla="val 80384"/>
              </a:avLst>
            </a:prstGeom>
            <a:noFill/>
            <a:ln w="63500">
              <a:solidFill>
                <a:srgbClr val="FF9900"/>
              </a:solidFill>
              <a:miter lim="800000"/>
              <a:headEnd/>
              <a:tailEnd type="triangle" w="med" len="med"/>
            </a:ln>
          </p:spPr>
        </p:cxnSp>
      </p:grpSp>
      <p:grpSp>
        <p:nvGrpSpPr>
          <p:cNvPr id="17" name="Group 69"/>
          <p:cNvGrpSpPr>
            <a:grpSpLocks/>
          </p:cNvGrpSpPr>
          <p:nvPr/>
        </p:nvGrpSpPr>
        <p:grpSpPr bwMode="auto">
          <a:xfrm>
            <a:off x="5562600" y="1752600"/>
            <a:ext cx="3489325" cy="3932238"/>
            <a:chOff x="3504" y="1104"/>
            <a:chExt cx="2198" cy="2477"/>
          </a:xfrm>
        </p:grpSpPr>
        <p:sp>
          <p:nvSpPr>
            <p:cNvPr id="57387" name="AutoShape 70"/>
            <p:cNvSpPr>
              <a:spLocks noChangeArrowheads="1"/>
            </p:cNvSpPr>
            <p:nvPr/>
          </p:nvSpPr>
          <p:spPr bwMode="auto">
            <a:xfrm>
              <a:off x="3552" y="1152"/>
              <a:ext cx="672" cy="144"/>
            </a:xfrm>
            <a:custGeom>
              <a:avLst/>
              <a:gdLst>
                <a:gd name="T0" fmla="*/ 15 w 21600"/>
                <a:gd name="T1" fmla="*/ 0 h 21600"/>
                <a:gd name="T2" fmla="*/ 15 w 21600"/>
                <a:gd name="T3" fmla="*/ 1 h 21600"/>
                <a:gd name="T4" fmla="*/ 3 w 21600"/>
                <a:gd name="T5" fmla="*/ 1 h 21600"/>
                <a:gd name="T6" fmla="*/ 21 w 21600"/>
                <a:gd name="T7" fmla="*/ 0 h 21600"/>
                <a:gd name="T8" fmla="*/ 17694720 60000 65536"/>
                <a:gd name="T9" fmla="*/ 5898240 60000 65536"/>
                <a:gd name="T10" fmla="*/ 5898240 60000 65536"/>
                <a:gd name="T11" fmla="*/ 0 60000 65536"/>
                <a:gd name="T12" fmla="*/ 12439 w 21600"/>
                <a:gd name="T13" fmla="*/ 2850 h 21600"/>
                <a:gd name="T14" fmla="*/ 18225 w 21600"/>
                <a:gd name="T15" fmla="*/ 930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1"/>
            </a:solidFill>
            <a:ln w="9525">
              <a:solidFill>
                <a:schemeClr val="tx1"/>
              </a:solidFill>
              <a:miter lim="800000"/>
              <a:headEnd/>
              <a:tailEnd/>
            </a:ln>
          </p:spPr>
          <p:txBody>
            <a:bodyPr wrap="none" anchor="ctr"/>
            <a:lstStyle/>
            <a:p>
              <a:endParaRPr lang="en-US"/>
            </a:p>
          </p:txBody>
        </p:sp>
        <p:sp>
          <p:nvSpPr>
            <p:cNvPr id="57388" name="Text Box 71"/>
            <p:cNvSpPr txBox="1">
              <a:spLocks noChangeArrowheads="1"/>
            </p:cNvSpPr>
            <p:nvPr/>
          </p:nvSpPr>
          <p:spPr bwMode="auto">
            <a:xfrm>
              <a:off x="4176" y="1104"/>
              <a:ext cx="1526" cy="173"/>
            </a:xfrm>
            <a:prstGeom prst="rect">
              <a:avLst/>
            </a:prstGeom>
            <a:noFill/>
            <a:ln w="9525">
              <a:noFill/>
              <a:miter lim="800000"/>
              <a:headEnd/>
              <a:tailEnd/>
            </a:ln>
          </p:spPr>
          <p:txBody>
            <a:bodyPr wrap="none">
              <a:spAutoFit/>
            </a:bodyPr>
            <a:lstStyle/>
            <a:p>
              <a:pPr eaLnBrk="0" hangingPunct="0"/>
              <a:r>
                <a:rPr lang="en-US" sz="1200" b="1"/>
                <a:t>Unbelieving Jews and Gentiles</a:t>
              </a:r>
            </a:p>
          </p:txBody>
        </p:sp>
        <p:sp>
          <p:nvSpPr>
            <p:cNvPr id="57389" name="AutoShape 72"/>
            <p:cNvSpPr>
              <a:spLocks noChangeArrowheads="1"/>
            </p:cNvSpPr>
            <p:nvPr/>
          </p:nvSpPr>
          <p:spPr bwMode="auto">
            <a:xfrm flipV="1">
              <a:off x="3504" y="3408"/>
              <a:ext cx="672" cy="144"/>
            </a:xfrm>
            <a:custGeom>
              <a:avLst/>
              <a:gdLst>
                <a:gd name="T0" fmla="*/ 15 w 21600"/>
                <a:gd name="T1" fmla="*/ 0 h 21600"/>
                <a:gd name="T2" fmla="*/ 15 w 21600"/>
                <a:gd name="T3" fmla="*/ 1 h 21600"/>
                <a:gd name="T4" fmla="*/ 3 w 21600"/>
                <a:gd name="T5" fmla="*/ 1 h 21600"/>
                <a:gd name="T6" fmla="*/ 21 w 21600"/>
                <a:gd name="T7" fmla="*/ 0 h 21600"/>
                <a:gd name="T8" fmla="*/ 17694720 60000 65536"/>
                <a:gd name="T9" fmla="*/ 5898240 60000 65536"/>
                <a:gd name="T10" fmla="*/ 5898240 60000 65536"/>
                <a:gd name="T11" fmla="*/ 0 60000 65536"/>
                <a:gd name="T12" fmla="*/ 12439 w 21600"/>
                <a:gd name="T13" fmla="*/ 2850 h 21600"/>
                <a:gd name="T14" fmla="*/ 18225 w 21600"/>
                <a:gd name="T15" fmla="*/ 930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1"/>
            </a:solidFill>
            <a:ln w="9525">
              <a:solidFill>
                <a:schemeClr val="tx1"/>
              </a:solidFill>
              <a:miter lim="800000"/>
              <a:headEnd/>
              <a:tailEnd/>
            </a:ln>
          </p:spPr>
          <p:txBody>
            <a:bodyPr wrap="none" anchor="ctr"/>
            <a:lstStyle/>
            <a:p>
              <a:endParaRPr lang="en-US"/>
            </a:p>
          </p:txBody>
        </p:sp>
        <p:sp>
          <p:nvSpPr>
            <p:cNvPr id="57390" name="Text Box 73"/>
            <p:cNvSpPr txBox="1">
              <a:spLocks noChangeArrowheads="1"/>
            </p:cNvSpPr>
            <p:nvPr/>
          </p:nvSpPr>
          <p:spPr bwMode="auto">
            <a:xfrm>
              <a:off x="4176" y="3408"/>
              <a:ext cx="1526" cy="173"/>
            </a:xfrm>
            <a:prstGeom prst="rect">
              <a:avLst/>
            </a:prstGeom>
            <a:noFill/>
            <a:ln w="9525">
              <a:noFill/>
              <a:miter lim="800000"/>
              <a:headEnd/>
              <a:tailEnd/>
            </a:ln>
          </p:spPr>
          <p:txBody>
            <a:bodyPr wrap="none">
              <a:spAutoFit/>
            </a:bodyPr>
            <a:lstStyle/>
            <a:p>
              <a:pPr eaLnBrk="0" hangingPunct="0"/>
              <a:r>
                <a:rPr lang="en-US" sz="1200" b="1"/>
                <a:t>Unbelieving Jews and Gentiles</a:t>
              </a:r>
            </a:p>
          </p:txBody>
        </p:sp>
      </p:grpSp>
      <p:sp>
        <p:nvSpPr>
          <p:cNvPr id="57378" name="Text Box 74"/>
          <p:cNvSpPr txBox="1">
            <a:spLocks noChangeArrowheads="1"/>
          </p:cNvSpPr>
          <p:nvPr/>
        </p:nvSpPr>
        <p:spPr bwMode="auto">
          <a:xfrm>
            <a:off x="4114800" y="5791200"/>
            <a:ext cx="487363" cy="274638"/>
          </a:xfrm>
          <a:prstGeom prst="rect">
            <a:avLst/>
          </a:prstGeom>
          <a:noFill/>
          <a:ln w="9525">
            <a:noFill/>
            <a:miter lim="800000"/>
            <a:headEnd/>
            <a:tailEnd/>
          </a:ln>
        </p:spPr>
        <p:txBody>
          <a:bodyPr wrap="none">
            <a:spAutoFit/>
          </a:bodyPr>
          <a:lstStyle/>
          <a:p>
            <a:pPr eaLnBrk="0" hangingPunct="0"/>
            <a:r>
              <a:rPr lang="en-US" sz="1200" b="1"/>
              <a:t>5BC</a:t>
            </a:r>
            <a:endParaRPr lang="en-US" sz="2400"/>
          </a:p>
        </p:txBody>
      </p:sp>
      <p:sp>
        <p:nvSpPr>
          <p:cNvPr id="57379" name="Text Box 75"/>
          <p:cNvSpPr txBox="1">
            <a:spLocks noChangeArrowheads="1"/>
          </p:cNvSpPr>
          <p:nvPr/>
        </p:nvSpPr>
        <p:spPr bwMode="auto">
          <a:xfrm>
            <a:off x="5257800" y="5791200"/>
            <a:ext cx="619080" cy="276999"/>
          </a:xfrm>
          <a:prstGeom prst="rect">
            <a:avLst/>
          </a:prstGeom>
          <a:noFill/>
          <a:ln w="9525">
            <a:noFill/>
            <a:miter lim="800000"/>
            <a:headEnd/>
            <a:tailEnd/>
          </a:ln>
        </p:spPr>
        <p:txBody>
          <a:bodyPr wrap="none">
            <a:spAutoFit/>
          </a:bodyPr>
          <a:lstStyle/>
          <a:p>
            <a:pPr eaLnBrk="0" hangingPunct="0"/>
            <a:r>
              <a:rPr lang="en-US" sz="1200" b="1" dirty="0"/>
              <a:t>AD </a:t>
            </a:r>
            <a:r>
              <a:rPr lang="en-US" sz="1200" b="1" dirty="0" smtClean="0"/>
              <a:t>28</a:t>
            </a:r>
            <a:endParaRPr lang="en-US" sz="2400" dirty="0"/>
          </a:p>
        </p:txBody>
      </p:sp>
      <p:sp>
        <p:nvSpPr>
          <p:cNvPr id="57380" name="Text Box 76"/>
          <p:cNvSpPr txBox="1">
            <a:spLocks noChangeArrowheads="1"/>
          </p:cNvSpPr>
          <p:nvPr/>
        </p:nvSpPr>
        <p:spPr bwMode="auto">
          <a:xfrm>
            <a:off x="6172200" y="5791200"/>
            <a:ext cx="352425" cy="274638"/>
          </a:xfrm>
          <a:prstGeom prst="rect">
            <a:avLst/>
          </a:prstGeom>
          <a:noFill/>
          <a:ln w="9525">
            <a:noFill/>
            <a:miter lim="800000"/>
            <a:headEnd/>
            <a:tailEnd/>
          </a:ln>
        </p:spPr>
        <p:txBody>
          <a:bodyPr wrap="none">
            <a:spAutoFit/>
          </a:bodyPr>
          <a:lstStyle/>
          <a:p>
            <a:pPr eaLnBrk="0" hangingPunct="0"/>
            <a:r>
              <a:rPr lang="en-US" sz="1200" b="1"/>
              <a:t>44</a:t>
            </a:r>
            <a:endParaRPr lang="en-US" sz="2400"/>
          </a:p>
        </p:txBody>
      </p:sp>
      <p:sp>
        <p:nvSpPr>
          <p:cNvPr id="57381" name="Text Box 77"/>
          <p:cNvSpPr txBox="1">
            <a:spLocks noChangeArrowheads="1"/>
          </p:cNvSpPr>
          <p:nvPr/>
        </p:nvSpPr>
        <p:spPr bwMode="auto">
          <a:xfrm>
            <a:off x="8382000" y="5791200"/>
            <a:ext cx="352425" cy="274638"/>
          </a:xfrm>
          <a:prstGeom prst="rect">
            <a:avLst/>
          </a:prstGeom>
          <a:noFill/>
          <a:ln w="9525">
            <a:noFill/>
            <a:miter lim="800000"/>
            <a:headEnd/>
            <a:tailEnd/>
          </a:ln>
        </p:spPr>
        <p:txBody>
          <a:bodyPr wrap="none">
            <a:spAutoFit/>
          </a:bodyPr>
          <a:lstStyle/>
          <a:p>
            <a:pPr eaLnBrk="0" hangingPunct="0"/>
            <a:r>
              <a:rPr lang="en-US" sz="1200" b="1"/>
              <a:t>95</a:t>
            </a:r>
            <a:endParaRPr lang="en-US" sz="2400"/>
          </a:p>
        </p:txBody>
      </p:sp>
      <p:sp>
        <p:nvSpPr>
          <p:cNvPr id="57382" name="Text Box 78"/>
          <p:cNvSpPr txBox="1">
            <a:spLocks noChangeArrowheads="1"/>
          </p:cNvSpPr>
          <p:nvPr/>
        </p:nvSpPr>
        <p:spPr bwMode="auto">
          <a:xfrm>
            <a:off x="152400" y="6096000"/>
            <a:ext cx="3733800" cy="639763"/>
          </a:xfrm>
          <a:prstGeom prst="rect">
            <a:avLst/>
          </a:prstGeom>
          <a:noFill/>
          <a:ln w="9525">
            <a:noFill/>
            <a:miter lim="800000"/>
            <a:headEnd/>
            <a:tailEnd/>
          </a:ln>
        </p:spPr>
        <p:txBody>
          <a:bodyPr>
            <a:spAutoFit/>
          </a:bodyPr>
          <a:lstStyle/>
          <a:p>
            <a:pPr algn="ctr" eaLnBrk="0" hangingPunct="0"/>
            <a:r>
              <a:rPr lang="en-US" sz="1200" b="1">
                <a:solidFill>
                  <a:srgbClr val="FF6600"/>
                </a:solidFill>
              </a:rPr>
              <a:t>The Old Testament</a:t>
            </a:r>
            <a:r>
              <a:rPr lang="en-US" sz="1200" b="1"/>
              <a:t> (39 Books)</a:t>
            </a:r>
          </a:p>
          <a:p>
            <a:pPr algn="ctr" eaLnBrk="0" hangingPunct="0"/>
            <a:r>
              <a:rPr lang="en-US" sz="1200" b="1"/>
              <a:t>Written in Hebrew</a:t>
            </a:r>
          </a:p>
          <a:p>
            <a:pPr algn="ctr" eaLnBrk="0" hangingPunct="0"/>
            <a:r>
              <a:rPr lang="en-US" sz="1200" b="1"/>
              <a:t>Genesis --- (</a:t>
            </a:r>
            <a:r>
              <a:rPr lang="en-US" sz="1200" b="1">
                <a:solidFill>
                  <a:srgbClr val="FF6600"/>
                </a:solidFill>
              </a:rPr>
              <a:t>Promises -- Prophecy</a:t>
            </a:r>
            <a:r>
              <a:rPr lang="en-US" sz="1200" b="1"/>
              <a:t>) --- Malachi</a:t>
            </a:r>
          </a:p>
        </p:txBody>
      </p:sp>
      <p:sp>
        <p:nvSpPr>
          <p:cNvPr id="57383" name="AutoShape 79"/>
          <p:cNvSpPr>
            <a:spLocks noChangeArrowheads="1"/>
          </p:cNvSpPr>
          <p:nvPr/>
        </p:nvSpPr>
        <p:spPr bwMode="auto">
          <a:xfrm>
            <a:off x="228600" y="6096000"/>
            <a:ext cx="3581400" cy="609600"/>
          </a:xfrm>
          <a:prstGeom prst="bracketPair">
            <a:avLst>
              <a:gd name="adj" fmla="val 16667"/>
            </a:avLst>
          </a:prstGeom>
          <a:noFill/>
          <a:ln w="9525">
            <a:solidFill>
              <a:schemeClr val="tx1"/>
            </a:solidFill>
            <a:round/>
            <a:headEnd/>
            <a:tailEnd/>
          </a:ln>
        </p:spPr>
        <p:txBody>
          <a:bodyPr wrap="none" anchor="ctr"/>
          <a:lstStyle/>
          <a:p>
            <a:endParaRPr lang="en-US"/>
          </a:p>
        </p:txBody>
      </p:sp>
      <p:sp>
        <p:nvSpPr>
          <p:cNvPr id="57384" name="Text Box 80"/>
          <p:cNvSpPr txBox="1">
            <a:spLocks noChangeArrowheads="1"/>
          </p:cNvSpPr>
          <p:nvPr/>
        </p:nvSpPr>
        <p:spPr bwMode="auto">
          <a:xfrm>
            <a:off x="4419600" y="6096000"/>
            <a:ext cx="4191000" cy="639763"/>
          </a:xfrm>
          <a:prstGeom prst="rect">
            <a:avLst/>
          </a:prstGeom>
          <a:noFill/>
          <a:ln w="9525">
            <a:noFill/>
            <a:miter lim="800000"/>
            <a:headEnd/>
            <a:tailEnd/>
          </a:ln>
        </p:spPr>
        <p:txBody>
          <a:bodyPr>
            <a:spAutoFit/>
          </a:bodyPr>
          <a:lstStyle/>
          <a:p>
            <a:pPr algn="ctr" eaLnBrk="0" hangingPunct="0"/>
            <a:r>
              <a:rPr lang="en-US" sz="1200" b="1"/>
              <a:t>The </a:t>
            </a:r>
            <a:r>
              <a:rPr lang="en-US" sz="1200" b="1">
                <a:solidFill>
                  <a:srgbClr val="009900"/>
                </a:solidFill>
              </a:rPr>
              <a:t>New Testament</a:t>
            </a:r>
            <a:r>
              <a:rPr lang="en-US" sz="1200" b="1"/>
              <a:t> (27 Books &amp; Letters)</a:t>
            </a:r>
          </a:p>
          <a:p>
            <a:pPr algn="ctr" eaLnBrk="0" hangingPunct="0"/>
            <a:r>
              <a:rPr lang="en-US" sz="1200" b="1"/>
              <a:t>Written in Greek</a:t>
            </a:r>
          </a:p>
          <a:p>
            <a:pPr algn="ctr" eaLnBrk="0" hangingPunct="0"/>
            <a:r>
              <a:rPr lang="en-US" sz="1200" b="1"/>
              <a:t>Matthew ----- (</a:t>
            </a:r>
            <a:r>
              <a:rPr lang="en-US" sz="1200" b="1">
                <a:solidFill>
                  <a:srgbClr val="009900"/>
                </a:solidFill>
              </a:rPr>
              <a:t>Fulfillment</a:t>
            </a:r>
            <a:r>
              <a:rPr lang="en-US" sz="1200" b="1"/>
              <a:t>) ------ Revelation</a:t>
            </a:r>
          </a:p>
        </p:txBody>
      </p:sp>
      <p:sp>
        <p:nvSpPr>
          <p:cNvPr id="57385" name="AutoShape 81"/>
          <p:cNvSpPr>
            <a:spLocks noChangeArrowheads="1"/>
          </p:cNvSpPr>
          <p:nvPr/>
        </p:nvSpPr>
        <p:spPr bwMode="auto">
          <a:xfrm>
            <a:off x="4267200" y="6096000"/>
            <a:ext cx="4419600" cy="609600"/>
          </a:xfrm>
          <a:prstGeom prst="bracketPair">
            <a:avLst>
              <a:gd name="adj" fmla="val 16667"/>
            </a:avLst>
          </a:prstGeom>
          <a:noFill/>
          <a:ln w="9525">
            <a:solidFill>
              <a:schemeClr val="tx1"/>
            </a:solidFill>
            <a:round/>
            <a:headEnd/>
            <a:tailEnd/>
          </a:ln>
        </p:spPr>
        <p:txBody>
          <a:bodyPr wrap="none" anchor="ctr"/>
          <a:lstStyle/>
          <a:p>
            <a:endParaRPr lang="en-US"/>
          </a:p>
        </p:txBody>
      </p:sp>
      <p:sp>
        <p:nvSpPr>
          <p:cNvPr id="57386" name="Text Box 82"/>
          <p:cNvSpPr txBox="1">
            <a:spLocks noChangeArrowheads="1"/>
          </p:cNvSpPr>
          <p:nvPr/>
        </p:nvSpPr>
        <p:spPr bwMode="auto">
          <a:xfrm>
            <a:off x="3733800" y="6172200"/>
            <a:ext cx="596900" cy="457200"/>
          </a:xfrm>
          <a:prstGeom prst="rect">
            <a:avLst/>
          </a:prstGeom>
          <a:noFill/>
          <a:ln w="9525">
            <a:noFill/>
            <a:miter lim="800000"/>
            <a:headEnd/>
            <a:tailEnd/>
          </a:ln>
        </p:spPr>
        <p:txBody>
          <a:bodyPr wrap="none">
            <a:spAutoFit/>
          </a:bodyPr>
          <a:lstStyle/>
          <a:p>
            <a:pPr algn="ctr" eaLnBrk="0" hangingPunct="0"/>
            <a:r>
              <a:rPr lang="en-US" sz="1200" b="1"/>
              <a:t>400 </a:t>
            </a:r>
          </a:p>
          <a:p>
            <a:pPr algn="ctr" eaLnBrk="0" hangingPunct="0"/>
            <a:r>
              <a:rPr lang="en-US" sz="1200" b="1"/>
              <a:t>Years</a:t>
            </a:r>
            <a:endParaRPr lang="en-US" sz="240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7904"/>
                                        </p:tgtEl>
                                        <p:attrNameLst>
                                          <p:attrName>style.visibility</p:attrName>
                                        </p:attrNameLst>
                                      </p:cBhvr>
                                      <p:to>
                                        <p:strVal val="visible"/>
                                      </p:to>
                                    </p:set>
                                    <p:anim calcmode="lin" valueType="num">
                                      <p:cBhvr>
                                        <p:cTn id="7" dur="1000" fill="hold"/>
                                        <p:tgtEl>
                                          <p:spTgt spid="37904"/>
                                        </p:tgtEl>
                                        <p:attrNameLst>
                                          <p:attrName>ppt_w</p:attrName>
                                        </p:attrNameLst>
                                      </p:cBhvr>
                                      <p:tavLst>
                                        <p:tav tm="0">
                                          <p:val>
                                            <p:fltVal val="0"/>
                                          </p:val>
                                        </p:tav>
                                        <p:tav tm="100000">
                                          <p:val>
                                            <p:strVal val="#ppt_w"/>
                                          </p:val>
                                        </p:tav>
                                      </p:tavLst>
                                    </p:anim>
                                    <p:anim calcmode="lin" valueType="num">
                                      <p:cBhvr>
                                        <p:cTn id="8" dur="1000" fill="hold"/>
                                        <p:tgtEl>
                                          <p:spTgt spid="37904"/>
                                        </p:tgtEl>
                                        <p:attrNameLst>
                                          <p:attrName>ppt_h</p:attrName>
                                        </p:attrNameLst>
                                      </p:cBhvr>
                                      <p:tavLst>
                                        <p:tav tm="0">
                                          <p:val>
                                            <p:fltVal val="0"/>
                                          </p:val>
                                        </p:tav>
                                        <p:tav tm="100000">
                                          <p:val>
                                            <p:strVal val="#ppt_h"/>
                                          </p:val>
                                        </p:tav>
                                      </p:tavLst>
                                    </p:anim>
                                    <p:anim calcmode="lin" valueType="num">
                                      <p:cBhvr>
                                        <p:cTn id="9" dur="1000" fill="hold"/>
                                        <p:tgtEl>
                                          <p:spTgt spid="3790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790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7906"/>
                                        </p:tgtEl>
                                        <p:attrNameLst>
                                          <p:attrName>style.visibility</p:attrName>
                                        </p:attrNameLst>
                                      </p:cBhvr>
                                      <p:to>
                                        <p:strVal val="visible"/>
                                      </p:to>
                                    </p:set>
                                    <p:animEffect transition="in" filter="dissolve">
                                      <p:cBhvr>
                                        <p:cTn id="15" dur="500"/>
                                        <p:tgtEl>
                                          <p:spTgt spid="3790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up)">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7905"/>
                                        </p:tgtEl>
                                        <p:attrNameLst>
                                          <p:attrName>style.visibility</p:attrName>
                                        </p:attrNameLst>
                                      </p:cBhvr>
                                      <p:to>
                                        <p:strVal val="visible"/>
                                      </p:to>
                                    </p:set>
                                    <p:animEffect transition="in" filter="wipe(left)">
                                      <p:cBhvr>
                                        <p:cTn id="25" dur="500"/>
                                        <p:tgtEl>
                                          <p:spTgt spid="3790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up)">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wipe(left)">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7916"/>
                                        </p:tgtEl>
                                        <p:attrNameLst>
                                          <p:attrName>style.visibility</p:attrName>
                                        </p:attrNameLst>
                                      </p:cBhvr>
                                      <p:to>
                                        <p:strVal val="visible"/>
                                      </p:to>
                                    </p:set>
                                    <p:animEffect transition="in" filter="dissolve">
                                      <p:cBhvr>
                                        <p:cTn id="40" dur="500"/>
                                        <p:tgtEl>
                                          <p:spTgt spid="37916"/>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up)">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wipe(left)">
                                      <p:cBhvr>
                                        <p:cTn id="50" dur="500"/>
                                        <p:tgtEl>
                                          <p:spTgt spid="4"/>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37945"/>
                                        </p:tgtEl>
                                        <p:attrNameLst>
                                          <p:attrName>style.visibility</p:attrName>
                                        </p:attrNameLst>
                                      </p:cBhvr>
                                      <p:to>
                                        <p:strVal val="visible"/>
                                      </p:to>
                                    </p:set>
                                    <p:animEffect transition="in" filter="dissolve">
                                      <p:cBhvr>
                                        <p:cTn id="55" dur="500"/>
                                        <p:tgtEl>
                                          <p:spTgt spid="37945"/>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7946"/>
                                        </p:tgtEl>
                                        <p:attrNameLst>
                                          <p:attrName>style.visibility</p:attrName>
                                        </p:attrNameLst>
                                      </p:cBhvr>
                                      <p:to>
                                        <p:strVal val="visible"/>
                                      </p:to>
                                    </p:set>
                                    <p:animEffect transition="in" filter="dissolve">
                                      <p:cBhvr>
                                        <p:cTn id="60" dur="500"/>
                                        <p:tgtEl>
                                          <p:spTgt spid="37946"/>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grpId="0" nodeType="clickEffect">
                                  <p:stCondLst>
                                    <p:cond delay="0"/>
                                  </p:stCondLst>
                                  <p:childTnLst>
                                    <p:set>
                                      <p:cBhvr>
                                        <p:cTn id="64" dur="1" fill="hold">
                                          <p:stCondLst>
                                            <p:cond delay="0"/>
                                          </p:stCondLst>
                                        </p:cTn>
                                        <p:tgtEl>
                                          <p:spTgt spid="37921"/>
                                        </p:tgtEl>
                                        <p:attrNameLst>
                                          <p:attrName>style.visibility</p:attrName>
                                        </p:attrNameLst>
                                      </p:cBhvr>
                                      <p:to>
                                        <p:strVal val="visible"/>
                                      </p:to>
                                    </p:set>
                                    <p:animEffect transition="in" filter="wipe(left)">
                                      <p:cBhvr>
                                        <p:cTn id="65" dur="500"/>
                                        <p:tgtEl>
                                          <p:spTgt spid="37921"/>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1" fill="hold"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wipe(up)">
                                      <p:cBhvr>
                                        <p:cTn id="70" dur="500"/>
                                        <p:tgtEl>
                                          <p:spTgt spid="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37922"/>
                                        </p:tgtEl>
                                        <p:attrNameLst>
                                          <p:attrName>style.visibility</p:attrName>
                                        </p:attrNameLst>
                                      </p:cBhvr>
                                      <p:to>
                                        <p:strVal val="visible"/>
                                      </p:to>
                                    </p:set>
                                    <p:animEffect transition="in" filter="dissolve">
                                      <p:cBhvr>
                                        <p:cTn id="75" dur="500"/>
                                        <p:tgtEl>
                                          <p:spTgt spid="37922"/>
                                        </p:tgtEl>
                                      </p:cBhvr>
                                    </p:animEffect>
                                  </p:childTnLst>
                                </p:cTn>
                              </p:par>
                            </p:childTnLst>
                          </p:cTn>
                        </p:par>
                      </p:childTnLst>
                    </p:cTn>
                  </p:par>
                  <p:par>
                    <p:cTn id="76" fill="hold">
                      <p:stCondLst>
                        <p:cond delay="indefinite"/>
                      </p:stCondLst>
                      <p:childTnLst>
                        <p:par>
                          <p:cTn id="77" fill="hold">
                            <p:stCondLst>
                              <p:cond delay="0"/>
                            </p:stCondLst>
                            <p:childTnLst>
                              <p:par>
                                <p:cTn id="78" presetID="9" presetClass="entr" presetSubtype="0" fill="hold" grpId="0" nodeType="clickEffect">
                                  <p:stCondLst>
                                    <p:cond delay="0"/>
                                  </p:stCondLst>
                                  <p:childTnLst>
                                    <p:set>
                                      <p:cBhvr>
                                        <p:cTn id="79" dur="1" fill="hold">
                                          <p:stCondLst>
                                            <p:cond delay="0"/>
                                          </p:stCondLst>
                                        </p:cTn>
                                        <p:tgtEl>
                                          <p:spTgt spid="37923"/>
                                        </p:tgtEl>
                                        <p:attrNameLst>
                                          <p:attrName>style.visibility</p:attrName>
                                        </p:attrNameLst>
                                      </p:cBhvr>
                                      <p:to>
                                        <p:strVal val="visible"/>
                                      </p:to>
                                    </p:set>
                                    <p:animEffect transition="in" filter="dissolve">
                                      <p:cBhvr>
                                        <p:cTn id="80" dur="500"/>
                                        <p:tgtEl>
                                          <p:spTgt spid="37923"/>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10"/>
                                        </p:tgtEl>
                                        <p:attrNameLst>
                                          <p:attrName>style.visibility</p:attrName>
                                        </p:attrNameLst>
                                      </p:cBhvr>
                                      <p:to>
                                        <p:strVal val="visible"/>
                                      </p:to>
                                    </p:set>
                                    <p:anim calcmode="lin" valueType="num">
                                      <p:cBhvr additive="base">
                                        <p:cTn id="85" dur="500" fill="hold"/>
                                        <p:tgtEl>
                                          <p:spTgt spid="10"/>
                                        </p:tgtEl>
                                        <p:attrNameLst>
                                          <p:attrName>ppt_x</p:attrName>
                                        </p:attrNameLst>
                                      </p:cBhvr>
                                      <p:tavLst>
                                        <p:tav tm="0">
                                          <p:val>
                                            <p:strVal val="0-#ppt_w/2"/>
                                          </p:val>
                                        </p:tav>
                                        <p:tav tm="100000">
                                          <p:val>
                                            <p:strVal val="#ppt_x"/>
                                          </p:val>
                                        </p:tav>
                                      </p:tavLst>
                                    </p:anim>
                                    <p:anim calcmode="lin" valueType="num">
                                      <p:cBhvr additive="base">
                                        <p:cTn id="8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11"/>
                                        </p:tgtEl>
                                        <p:attrNameLst>
                                          <p:attrName>style.visibility</p:attrName>
                                        </p:attrNameLst>
                                      </p:cBhvr>
                                      <p:to>
                                        <p:strVal val="visible"/>
                                      </p:to>
                                    </p:set>
                                    <p:anim calcmode="lin" valueType="num">
                                      <p:cBhvr additive="base">
                                        <p:cTn id="91" dur="500" fill="hold"/>
                                        <p:tgtEl>
                                          <p:spTgt spid="11"/>
                                        </p:tgtEl>
                                        <p:attrNameLst>
                                          <p:attrName>ppt_x</p:attrName>
                                        </p:attrNameLst>
                                      </p:cBhvr>
                                      <p:tavLst>
                                        <p:tav tm="0">
                                          <p:val>
                                            <p:strVal val="0-#ppt_w/2"/>
                                          </p:val>
                                        </p:tav>
                                        <p:tav tm="100000">
                                          <p:val>
                                            <p:strVal val="#ppt_x"/>
                                          </p:val>
                                        </p:tav>
                                      </p:tavLst>
                                    </p:anim>
                                    <p:anim calcmode="lin" valueType="num">
                                      <p:cBhvr additive="base">
                                        <p:cTn id="92"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nodeType="clickEffect">
                                  <p:stCondLst>
                                    <p:cond delay="0"/>
                                  </p:stCondLst>
                                  <p:childTnLst>
                                    <p:set>
                                      <p:cBhvr>
                                        <p:cTn id="96" dur="1" fill="hold">
                                          <p:stCondLst>
                                            <p:cond delay="0"/>
                                          </p:stCondLst>
                                        </p:cTn>
                                        <p:tgtEl>
                                          <p:spTgt spid="12"/>
                                        </p:tgtEl>
                                        <p:attrNameLst>
                                          <p:attrName>style.visibility</p:attrName>
                                        </p:attrNameLst>
                                      </p:cBhvr>
                                      <p:to>
                                        <p:strVal val="visible"/>
                                      </p:to>
                                    </p:set>
                                    <p:anim calcmode="lin" valueType="num">
                                      <p:cBhvr additive="base">
                                        <p:cTn id="97" dur="500" fill="hold"/>
                                        <p:tgtEl>
                                          <p:spTgt spid="12"/>
                                        </p:tgtEl>
                                        <p:attrNameLst>
                                          <p:attrName>ppt_x</p:attrName>
                                        </p:attrNameLst>
                                      </p:cBhvr>
                                      <p:tavLst>
                                        <p:tav tm="0">
                                          <p:val>
                                            <p:strVal val="0-#ppt_w/2"/>
                                          </p:val>
                                        </p:tav>
                                        <p:tav tm="100000">
                                          <p:val>
                                            <p:strVal val="#ppt_x"/>
                                          </p:val>
                                        </p:tav>
                                      </p:tavLst>
                                    </p:anim>
                                    <p:anim calcmode="lin" valueType="num">
                                      <p:cBhvr additive="base">
                                        <p:cTn id="9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nodeType="clickEffect">
                                  <p:stCondLst>
                                    <p:cond delay="0"/>
                                  </p:stCondLst>
                                  <p:childTnLst>
                                    <p:set>
                                      <p:cBhvr>
                                        <p:cTn id="102" dur="1" fill="hold">
                                          <p:stCondLst>
                                            <p:cond delay="0"/>
                                          </p:stCondLst>
                                        </p:cTn>
                                        <p:tgtEl>
                                          <p:spTgt spid="13"/>
                                        </p:tgtEl>
                                        <p:attrNameLst>
                                          <p:attrName>style.visibility</p:attrName>
                                        </p:attrNameLst>
                                      </p:cBhvr>
                                      <p:to>
                                        <p:strVal val="visible"/>
                                      </p:to>
                                    </p:set>
                                    <p:anim calcmode="lin" valueType="num">
                                      <p:cBhvr additive="base">
                                        <p:cTn id="103" dur="500" fill="hold"/>
                                        <p:tgtEl>
                                          <p:spTgt spid="13"/>
                                        </p:tgtEl>
                                        <p:attrNameLst>
                                          <p:attrName>ppt_x</p:attrName>
                                        </p:attrNameLst>
                                      </p:cBhvr>
                                      <p:tavLst>
                                        <p:tav tm="0">
                                          <p:val>
                                            <p:strVal val="0-#ppt_w/2"/>
                                          </p:val>
                                        </p:tav>
                                        <p:tav tm="100000">
                                          <p:val>
                                            <p:strVal val="#ppt_x"/>
                                          </p:val>
                                        </p:tav>
                                      </p:tavLst>
                                    </p:anim>
                                    <p:anim calcmode="lin" valueType="num">
                                      <p:cBhvr additive="base">
                                        <p:cTn id="10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nodeType="clickEffect">
                                  <p:stCondLst>
                                    <p:cond delay="0"/>
                                  </p:stCondLst>
                                  <p:childTnLst>
                                    <p:set>
                                      <p:cBhvr>
                                        <p:cTn id="108" dur="1" fill="hold">
                                          <p:stCondLst>
                                            <p:cond delay="0"/>
                                          </p:stCondLst>
                                        </p:cTn>
                                        <p:tgtEl>
                                          <p:spTgt spid="14"/>
                                        </p:tgtEl>
                                        <p:attrNameLst>
                                          <p:attrName>style.visibility</p:attrName>
                                        </p:attrNameLst>
                                      </p:cBhvr>
                                      <p:to>
                                        <p:strVal val="visible"/>
                                      </p:to>
                                    </p:set>
                                    <p:anim calcmode="lin" valueType="num">
                                      <p:cBhvr additive="base">
                                        <p:cTn id="109" dur="500" fill="hold"/>
                                        <p:tgtEl>
                                          <p:spTgt spid="14"/>
                                        </p:tgtEl>
                                        <p:attrNameLst>
                                          <p:attrName>ppt_x</p:attrName>
                                        </p:attrNameLst>
                                      </p:cBhvr>
                                      <p:tavLst>
                                        <p:tav tm="0">
                                          <p:val>
                                            <p:strVal val="0-#ppt_w/2"/>
                                          </p:val>
                                        </p:tav>
                                        <p:tav tm="100000">
                                          <p:val>
                                            <p:strVal val="#ppt_x"/>
                                          </p:val>
                                        </p:tav>
                                      </p:tavLst>
                                    </p:anim>
                                    <p:anim calcmode="lin" valueType="num">
                                      <p:cBhvr additive="base">
                                        <p:cTn id="110"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nodeType="clickEffect">
                                  <p:stCondLst>
                                    <p:cond delay="0"/>
                                  </p:stCondLst>
                                  <p:childTnLst>
                                    <p:set>
                                      <p:cBhvr>
                                        <p:cTn id="114" dur="1" fill="hold">
                                          <p:stCondLst>
                                            <p:cond delay="0"/>
                                          </p:stCondLst>
                                        </p:cTn>
                                        <p:tgtEl>
                                          <p:spTgt spid="15"/>
                                        </p:tgtEl>
                                        <p:attrNameLst>
                                          <p:attrName>style.visibility</p:attrName>
                                        </p:attrNameLst>
                                      </p:cBhvr>
                                      <p:to>
                                        <p:strVal val="visible"/>
                                      </p:to>
                                    </p:set>
                                    <p:animEffect transition="in" filter="wipe(down)">
                                      <p:cBhvr>
                                        <p:cTn id="115" dur="500"/>
                                        <p:tgtEl>
                                          <p:spTgt spid="15"/>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nodeType="clickEffect">
                                  <p:stCondLst>
                                    <p:cond delay="0"/>
                                  </p:stCondLst>
                                  <p:childTnLst>
                                    <p:set>
                                      <p:cBhvr>
                                        <p:cTn id="119" dur="1" fill="hold">
                                          <p:stCondLst>
                                            <p:cond delay="0"/>
                                          </p:stCondLst>
                                        </p:cTn>
                                        <p:tgtEl>
                                          <p:spTgt spid="5"/>
                                        </p:tgtEl>
                                        <p:attrNameLst>
                                          <p:attrName>style.visibility</p:attrName>
                                        </p:attrNameLst>
                                      </p:cBhvr>
                                      <p:to>
                                        <p:strVal val="visible"/>
                                      </p:to>
                                    </p:set>
                                    <p:animEffect transition="in" filter="wipe(left)">
                                      <p:cBhvr>
                                        <p:cTn id="120" dur="500"/>
                                        <p:tgtEl>
                                          <p:spTgt spid="5"/>
                                        </p:tgtEl>
                                      </p:cBhvr>
                                    </p:animEffect>
                                  </p:childTnLst>
                                </p:cTn>
                              </p:par>
                            </p:childTnLst>
                          </p:cTn>
                        </p:par>
                      </p:childTnLst>
                    </p:cTn>
                  </p:par>
                  <p:par>
                    <p:cTn id="121" fill="hold">
                      <p:stCondLst>
                        <p:cond delay="indefinite"/>
                      </p:stCondLst>
                      <p:childTnLst>
                        <p:par>
                          <p:cTn id="122" fill="hold">
                            <p:stCondLst>
                              <p:cond delay="0"/>
                            </p:stCondLst>
                            <p:childTnLst>
                              <p:par>
                                <p:cTn id="123" presetID="22" presetClass="entr" presetSubtype="8" fill="hold" nodeType="clickEffect">
                                  <p:stCondLst>
                                    <p:cond delay="0"/>
                                  </p:stCondLst>
                                  <p:childTnLst>
                                    <p:set>
                                      <p:cBhvr>
                                        <p:cTn id="124" dur="1" fill="hold">
                                          <p:stCondLst>
                                            <p:cond delay="0"/>
                                          </p:stCondLst>
                                        </p:cTn>
                                        <p:tgtEl>
                                          <p:spTgt spid="17"/>
                                        </p:tgtEl>
                                        <p:attrNameLst>
                                          <p:attrName>style.visibility</p:attrName>
                                        </p:attrNameLst>
                                      </p:cBhvr>
                                      <p:to>
                                        <p:strVal val="visible"/>
                                      </p:to>
                                    </p:set>
                                    <p:animEffect transition="in" filter="wipe(left)">
                                      <p:cBhvr>
                                        <p:cTn id="125" dur="500"/>
                                        <p:tgtEl>
                                          <p:spTgt spid="17"/>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1" fill="hold" nodeType="clickEffect">
                                  <p:stCondLst>
                                    <p:cond delay="0"/>
                                  </p:stCondLst>
                                  <p:childTnLst>
                                    <p:set>
                                      <p:cBhvr>
                                        <p:cTn id="129" dur="1" fill="hold">
                                          <p:stCondLst>
                                            <p:cond delay="0"/>
                                          </p:stCondLst>
                                        </p:cTn>
                                        <p:tgtEl>
                                          <p:spTgt spid="16"/>
                                        </p:tgtEl>
                                        <p:attrNameLst>
                                          <p:attrName>style.visibility</p:attrName>
                                        </p:attrNameLst>
                                      </p:cBhvr>
                                      <p:to>
                                        <p:strVal val="visible"/>
                                      </p:to>
                                    </p:set>
                                    <p:animEffect transition="in" filter="wipe(up)">
                                      <p:cBhvr>
                                        <p:cTn id="130" dur="500"/>
                                        <p:tgtEl>
                                          <p:spTgt spid="16"/>
                                        </p:tgtEl>
                                      </p:cBhvr>
                                    </p:animEffect>
                                  </p:childTnLst>
                                </p:cTn>
                              </p:par>
                            </p:childTnLst>
                          </p:cTn>
                        </p:par>
                      </p:childTnLst>
                    </p:cTn>
                  </p:par>
                  <p:par>
                    <p:cTn id="131" fill="hold">
                      <p:stCondLst>
                        <p:cond delay="indefinite"/>
                      </p:stCondLst>
                      <p:childTnLst>
                        <p:par>
                          <p:cTn id="132" fill="hold">
                            <p:stCondLst>
                              <p:cond delay="0"/>
                            </p:stCondLst>
                            <p:childTnLst>
                              <p:par>
                                <p:cTn id="133" presetID="9" presetClass="entr" presetSubtype="0" fill="hold" grpId="0" nodeType="clickEffect">
                                  <p:stCondLst>
                                    <p:cond delay="0"/>
                                  </p:stCondLst>
                                  <p:childTnLst>
                                    <p:set>
                                      <p:cBhvr>
                                        <p:cTn id="134" dur="1" fill="hold">
                                          <p:stCondLst>
                                            <p:cond delay="0"/>
                                          </p:stCondLst>
                                        </p:cTn>
                                        <p:tgtEl>
                                          <p:spTgt spid="37944"/>
                                        </p:tgtEl>
                                        <p:attrNameLst>
                                          <p:attrName>style.visibility</p:attrName>
                                        </p:attrNameLst>
                                      </p:cBhvr>
                                      <p:to>
                                        <p:strVal val="visible"/>
                                      </p:to>
                                    </p:set>
                                    <p:animEffect transition="in" filter="dissolve">
                                      <p:cBhvr>
                                        <p:cTn id="135" dur="500"/>
                                        <p:tgtEl>
                                          <p:spTgt spid="37944"/>
                                        </p:tgtEl>
                                      </p:cBhvr>
                                    </p:animEffect>
                                  </p:childTnLst>
                                </p:cTn>
                              </p:par>
                            </p:childTnLst>
                          </p:cTn>
                        </p:par>
                      </p:childTnLst>
                    </p:cTn>
                  </p:par>
                  <p:par>
                    <p:cTn id="136" fill="hold">
                      <p:stCondLst>
                        <p:cond delay="indefinite"/>
                      </p:stCondLst>
                      <p:childTnLst>
                        <p:par>
                          <p:cTn id="137" fill="hold">
                            <p:stCondLst>
                              <p:cond delay="0"/>
                            </p:stCondLst>
                            <p:childTnLst>
                              <p:par>
                                <p:cTn id="138" presetID="9" presetClass="entr" presetSubtype="0" fill="hold" grpId="0" nodeType="clickEffect">
                                  <p:stCondLst>
                                    <p:cond delay="0"/>
                                  </p:stCondLst>
                                  <p:childTnLst>
                                    <p:set>
                                      <p:cBhvr>
                                        <p:cTn id="139" dur="1" fill="hold">
                                          <p:stCondLst>
                                            <p:cond delay="0"/>
                                          </p:stCondLst>
                                        </p:cTn>
                                        <p:tgtEl>
                                          <p:spTgt spid="37949"/>
                                        </p:tgtEl>
                                        <p:attrNameLst>
                                          <p:attrName>style.visibility</p:attrName>
                                        </p:attrNameLst>
                                      </p:cBhvr>
                                      <p:to>
                                        <p:strVal val="visible"/>
                                      </p:to>
                                    </p:set>
                                    <p:animEffect transition="in" filter="dissolve">
                                      <p:cBhvr>
                                        <p:cTn id="140" dur="500"/>
                                        <p:tgtEl>
                                          <p:spTgt spid="37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04" grpId="0" autoUpdateAnimBg="0"/>
      <p:bldP spid="37905" grpId="0" animBg="1"/>
      <p:bldP spid="37906" grpId="0" autoUpdateAnimBg="0"/>
      <p:bldP spid="37916" grpId="0" autoUpdateAnimBg="0"/>
      <p:bldP spid="37921" grpId="0" animBg="1"/>
      <p:bldP spid="37922" grpId="0" animBg="1" autoUpdateAnimBg="0"/>
      <p:bldP spid="37923" grpId="0" animBg="1" autoUpdateAnimBg="0"/>
      <p:bldP spid="37944" grpId="0" animBg="1" autoUpdateAnimBg="0"/>
      <p:bldP spid="37945" grpId="0" autoUpdateAnimBg="0"/>
      <p:bldP spid="37946" grpId="0" autoUpdateAnimBg="0"/>
      <p:bldP spid="37949"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Comparing and Contrasting the Covenants</a:t>
            </a:r>
            <a:endParaRPr lang="en-US" dirty="0"/>
          </a:p>
        </p:txBody>
      </p:sp>
      <p:sp>
        <p:nvSpPr>
          <p:cNvPr id="3" name="Content Placeholder 2"/>
          <p:cNvSpPr>
            <a:spLocks noGrp="1"/>
          </p:cNvSpPr>
          <p:nvPr>
            <p:ph idx="1"/>
          </p:nvPr>
        </p:nvSpPr>
        <p:spPr/>
        <p:txBody>
          <a:bodyPr/>
          <a:lstStyle/>
          <a:p>
            <a:r>
              <a:rPr lang="en-US" dirty="0"/>
              <a:t>A Comparison of the Old and New Covenants (various scriptures)</a:t>
            </a:r>
          </a:p>
          <a:p>
            <a:r>
              <a:rPr lang="en-US" dirty="0" smtClean="0"/>
              <a:t>Relationship Between:</a:t>
            </a:r>
          </a:p>
          <a:p>
            <a:pPr lvl="1"/>
            <a:r>
              <a:rPr lang="en-US" dirty="0" smtClean="0"/>
              <a:t>The Abrahamic Covenant</a:t>
            </a:r>
          </a:p>
          <a:p>
            <a:pPr lvl="1"/>
            <a:r>
              <a:rPr lang="en-US" dirty="0" smtClean="0"/>
              <a:t>The Law of Moses and the Old Covenant</a:t>
            </a:r>
          </a:p>
          <a:p>
            <a:pPr lvl="1"/>
            <a:r>
              <a:rPr lang="en-US" dirty="0" smtClean="0"/>
              <a:t>Christ and the New Covenant  </a:t>
            </a:r>
          </a:p>
          <a:p>
            <a:pPr lvl="1"/>
            <a:r>
              <a:rPr lang="en-US" dirty="0" smtClean="0"/>
              <a:t>(</a:t>
            </a:r>
            <a:r>
              <a:rPr lang="en-US" dirty="0" smtClean="0">
                <a:solidFill>
                  <a:schemeClr val="accent1"/>
                </a:solidFill>
              </a:rPr>
              <a:t>Galatians 3:15-25</a:t>
            </a:r>
            <a:r>
              <a:rPr lang="en-US" dirty="0" smtClean="0"/>
              <a:t>)</a:t>
            </a:r>
          </a:p>
        </p:txBody>
      </p:sp>
    </p:spTree>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4000" dirty="0" smtClean="0"/>
              <a:t>A Comparison of the Old and New Covenants</a:t>
            </a:r>
          </a:p>
        </p:txBody>
      </p:sp>
      <p:sp>
        <p:nvSpPr>
          <p:cNvPr id="100356" name="Rectangle 4"/>
          <p:cNvSpPr>
            <a:spLocks noChangeArrowheads="1"/>
          </p:cNvSpPr>
          <p:nvPr/>
        </p:nvSpPr>
        <p:spPr bwMode="auto">
          <a:xfrm>
            <a:off x="304800" y="1295400"/>
            <a:ext cx="2286000" cy="5334000"/>
          </a:xfrm>
          <a:prstGeom prst="rect">
            <a:avLst/>
          </a:prstGeom>
          <a:solidFill>
            <a:srgbClr val="FFCC00"/>
          </a:solidFill>
          <a:ln w="9525">
            <a:solidFill>
              <a:schemeClr val="tx1"/>
            </a:solidFill>
            <a:miter lim="800000"/>
            <a:headEnd/>
            <a:tailEnd/>
          </a:ln>
        </p:spPr>
        <p:txBody>
          <a:bodyPr anchor="ctr"/>
          <a:lstStyle/>
          <a:p>
            <a:pPr algn="ctr"/>
            <a:r>
              <a:rPr lang="en-US" sz="3600" b="1"/>
              <a:t>The </a:t>
            </a:r>
          </a:p>
          <a:p>
            <a:pPr algn="ctr"/>
            <a:r>
              <a:rPr lang="en-US" sz="3600" b="1"/>
              <a:t>Old Covenant</a:t>
            </a:r>
          </a:p>
        </p:txBody>
      </p:sp>
      <p:sp>
        <p:nvSpPr>
          <p:cNvPr id="100357" name="Rectangle 5"/>
          <p:cNvSpPr>
            <a:spLocks noChangeArrowheads="1"/>
          </p:cNvSpPr>
          <p:nvPr/>
        </p:nvSpPr>
        <p:spPr bwMode="auto">
          <a:xfrm>
            <a:off x="6553200" y="1295400"/>
            <a:ext cx="2362200" cy="5334000"/>
          </a:xfrm>
          <a:prstGeom prst="rect">
            <a:avLst/>
          </a:prstGeom>
          <a:solidFill>
            <a:srgbClr val="66FF33"/>
          </a:solidFill>
          <a:ln w="9525">
            <a:solidFill>
              <a:schemeClr val="tx1"/>
            </a:solidFill>
            <a:miter lim="800000"/>
            <a:headEnd/>
            <a:tailEnd/>
          </a:ln>
        </p:spPr>
        <p:txBody>
          <a:bodyPr anchor="ctr"/>
          <a:lstStyle/>
          <a:p>
            <a:pPr algn="ctr"/>
            <a:r>
              <a:rPr lang="en-US" sz="3600" b="1"/>
              <a:t>The </a:t>
            </a:r>
          </a:p>
          <a:p>
            <a:pPr algn="ctr"/>
            <a:r>
              <a:rPr lang="en-US" sz="3600" b="1"/>
              <a:t>New Covenant</a:t>
            </a:r>
          </a:p>
        </p:txBody>
      </p:sp>
      <p:sp>
        <p:nvSpPr>
          <p:cNvPr id="100358" name="AutoShape 6"/>
          <p:cNvSpPr>
            <a:spLocks noChangeArrowheads="1"/>
          </p:cNvSpPr>
          <p:nvPr/>
        </p:nvSpPr>
        <p:spPr bwMode="auto">
          <a:xfrm>
            <a:off x="2590800" y="14478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t>Fundamentally Different</a:t>
            </a:r>
          </a:p>
        </p:txBody>
      </p:sp>
      <p:sp>
        <p:nvSpPr>
          <p:cNvPr id="100360" name="AutoShape 8"/>
          <p:cNvSpPr>
            <a:spLocks noChangeArrowheads="1"/>
          </p:cNvSpPr>
          <p:nvPr/>
        </p:nvSpPr>
        <p:spPr bwMode="auto">
          <a:xfrm>
            <a:off x="2590800" y="28956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t>Superior</a:t>
            </a:r>
          </a:p>
        </p:txBody>
      </p:sp>
      <p:sp>
        <p:nvSpPr>
          <p:cNvPr id="100361" name="AutoShape 9"/>
          <p:cNvSpPr>
            <a:spLocks noChangeArrowheads="1"/>
          </p:cNvSpPr>
          <p:nvPr/>
        </p:nvSpPr>
        <p:spPr bwMode="auto">
          <a:xfrm>
            <a:off x="2590800" y="42672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t>Fulfills</a:t>
            </a:r>
          </a:p>
        </p:txBody>
      </p:sp>
      <p:sp>
        <p:nvSpPr>
          <p:cNvPr id="100362" name="AutoShape 10"/>
          <p:cNvSpPr>
            <a:spLocks noChangeArrowheads="1"/>
          </p:cNvSpPr>
          <p:nvPr/>
        </p:nvSpPr>
        <p:spPr bwMode="auto">
          <a:xfrm>
            <a:off x="2590800" y="56388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t>Replaces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0356"/>
                                        </p:tgtEl>
                                        <p:attrNameLst>
                                          <p:attrName>style.visibility</p:attrName>
                                        </p:attrNameLst>
                                      </p:cBhvr>
                                      <p:to>
                                        <p:strVal val="visible"/>
                                      </p:to>
                                    </p:set>
                                    <p:animEffect transition="in" filter="dissolve">
                                      <p:cBhvr>
                                        <p:cTn id="7" dur="500"/>
                                        <p:tgtEl>
                                          <p:spTgt spid="10035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0357"/>
                                        </p:tgtEl>
                                        <p:attrNameLst>
                                          <p:attrName>style.visibility</p:attrName>
                                        </p:attrNameLst>
                                      </p:cBhvr>
                                      <p:to>
                                        <p:strVal val="visible"/>
                                      </p:to>
                                    </p:set>
                                    <p:animEffect transition="in" filter="dissolve">
                                      <p:cBhvr>
                                        <p:cTn id="12" dur="500"/>
                                        <p:tgtEl>
                                          <p:spTgt spid="100357"/>
                                        </p:tgtEl>
                                      </p:cBhvr>
                                    </p:animEffect>
                                  </p:childTnLst>
                                </p:cTn>
                              </p:par>
                            </p:childTnLst>
                          </p:cTn>
                        </p:par>
                      </p:childTnLst>
                    </p:cTn>
                  </p:par>
                  <p:par>
                    <p:cTn id="13" fill="hold">
                      <p:stCondLst>
                        <p:cond delay="indefinite"/>
                      </p:stCondLst>
                      <p:childTnLst>
                        <p:par>
                          <p:cTn id="14" fill="hold">
                            <p:stCondLst>
                              <p:cond delay="0"/>
                            </p:stCondLst>
                            <p:childTnLst>
                              <p:par>
                                <p:cTn id="15" presetID="17" presetClass="entr" presetSubtype="2" fill="hold" grpId="0" nodeType="clickEffect">
                                  <p:stCondLst>
                                    <p:cond delay="0"/>
                                  </p:stCondLst>
                                  <p:childTnLst>
                                    <p:set>
                                      <p:cBhvr>
                                        <p:cTn id="16" dur="1" fill="hold">
                                          <p:stCondLst>
                                            <p:cond delay="0"/>
                                          </p:stCondLst>
                                        </p:cTn>
                                        <p:tgtEl>
                                          <p:spTgt spid="100358"/>
                                        </p:tgtEl>
                                        <p:attrNameLst>
                                          <p:attrName>style.visibility</p:attrName>
                                        </p:attrNameLst>
                                      </p:cBhvr>
                                      <p:to>
                                        <p:strVal val="visible"/>
                                      </p:to>
                                    </p:set>
                                    <p:anim calcmode="lin" valueType="num">
                                      <p:cBhvr>
                                        <p:cTn id="17" dur="500" fill="hold"/>
                                        <p:tgtEl>
                                          <p:spTgt spid="100358"/>
                                        </p:tgtEl>
                                        <p:attrNameLst>
                                          <p:attrName>ppt_x</p:attrName>
                                        </p:attrNameLst>
                                      </p:cBhvr>
                                      <p:tavLst>
                                        <p:tav tm="0">
                                          <p:val>
                                            <p:strVal val="#ppt_x+#ppt_w/2"/>
                                          </p:val>
                                        </p:tav>
                                        <p:tav tm="100000">
                                          <p:val>
                                            <p:strVal val="#ppt_x"/>
                                          </p:val>
                                        </p:tav>
                                      </p:tavLst>
                                    </p:anim>
                                    <p:anim calcmode="lin" valueType="num">
                                      <p:cBhvr>
                                        <p:cTn id="18" dur="500" fill="hold"/>
                                        <p:tgtEl>
                                          <p:spTgt spid="100358"/>
                                        </p:tgtEl>
                                        <p:attrNameLst>
                                          <p:attrName>ppt_y</p:attrName>
                                        </p:attrNameLst>
                                      </p:cBhvr>
                                      <p:tavLst>
                                        <p:tav tm="0">
                                          <p:val>
                                            <p:strVal val="#ppt_y"/>
                                          </p:val>
                                        </p:tav>
                                        <p:tav tm="100000">
                                          <p:val>
                                            <p:strVal val="#ppt_y"/>
                                          </p:val>
                                        </p:tav>
                                      </p:tavLst>
                                    </p:anim>
                                    <p:anim calcmode="lin" valueType="num">
                                      <p:cBhvr>
                                        <p:cTn id="19" dur="500" fill="hold"/>
                                        <p:tgtEl>
                                          <p:spTgt spid="100358"/>
                                        </p:tgtEl>
                                        <p:attrNameLst>
                                          <p:attrName>ppt_w</p:attrName>
                                        </p:attrNameLst>
                                      </p:cBhvr>
                                      <p:tavLst>
                                        <p:tav tm="0">
                                          <p:val>
                                            <p:fltVal val="0"/>
                                          </p:val>
                                        </p:tav>
                                        <p:tav tm="100000">
                                          <p:val>
                                            <p:strVal val="#ppt_w"/>
                                          </p:val>
                                        </p:tav>
                                      </p:tavLst>
                                    </p:anim>
                                    <p:anim calcmode="lin" valueType="num">
                                      <p:cBhvr>
                                        <p:cTn id="20" dur="500" fill="hold"/>
                                        <p:tgtEl>
                                          <p:spTgt spid="100358"/>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2" fill="hold" grpId="0" nodeType="clickEffect">
                                  <p:stCondLst>
                                    <p:cond delay="0"/>
                                  </p:stCondLst>
                                  <p:childTnLst>
                                    <p:set>
                                      <p:cBhvr>
                                        <p:cTn id="24" dur="1" fill="hold">
                                          <p:stCondLst>
                                            <p:cond delay="0"/>
                                          </p:stCondLst>
                                        </p:cTn>
                                        <p:tgtEl>
                                          <p:spTgt spid="100360"/>
                                        </p:tgtEl>
                                        <p:attrNameLst>
                                          <p:attrName>style.visibility</p:attrName>
                                        </p:attrNameLst>
                                      </p:cBhvr>
                                      <p:to>
                                        <p:strVal val="visible"/>
                                      </p:to>
                                    </p:set>
                                    <p:anim calcmode="lin" valueType="num">
                                      <p:cBhvr>
                                        <p:cTn id="25" dur="500" fill="hold"/>
                                        <p:tgtEl>
                                          <p:spTgt spid="100360"/>
                                        </p:tgtEl>
                                        <p:attrNameLst>
                                          <p:attrName>ppt_x</p:attrName>
                                        </p:attrNameLst>
                                      </p:cBhvr>
                                      <p:tavLst>
                                        <p:tav tm="0">
                                          <p:val>
                                            <p:strVal val="#ppt_x+#ppt_w/2"/>
                                          </p:val>
                                        </p:tav>
                                        <p:tav tm="100000">
                                          <p:val>
                                            <p:strVal val="#ppt_x"/>
                                          </p:val>
                                        </p:tav>
                                      </p:tavLst>
                                    </p:anim>
                                    <p:anim calcmode="lin" valueType="num">
                                      <p:cBhvr>
                                        <p:cTn id="26" dur="500" fill="hold"/>
                                        <p:tgtEl>
                                          <p:spTgt spid="100360"/>
                                        </p:tgtEl>
                                        <p:attrNameLst>
                                          <p:attrName>ppt_y</p:attrName>
                                        </p:attrNameLst>
                                      </p:cBhvr>
                                      <p:tavLst>
                                        <p:tav tm="0">
                                          <p:val>
                                            <p:strVal val="#ppt_y"/>
                                          </p:val>
                                        </p:tav>
                                        <p:tav tm="100000">
                                          <p:val>
                                            <p:strVal val="#ppt_y"/>
                                          </p:val>
                                        </p:tav>
                                      </p:tavLst>
                                    </p:anim>
                                    <p:anim calcmode="lin" valueType="num">
                                      <p:cBhvr>
                                        <p:cTn id="27" dur="500" fill="hold"/>
                                        <p:tgtEl>
                                          <p:spTgt spid="100360"/>
                                        </p:tgtEl>
                                        <p:attrNameLst>
                                          <p:attrName>ppt_w</p:attrName>
                                        </p:attrNameLst>
                                      </p:cBhvr>
                                      <p:tavLst>
                                        <p:tav tm="0">
                                          <p:val>
                                            <p:fltVal val="0"/>
                                          </p:val>
                                        </p:tav>
                                        <p:tav tm="100000">
                                          <p:val>
                                            <p:strVal val="#ppt_w"/>
                                          </p:val>
                                        </p:tav>
                                      </p:tavLst>
                                    </p:anim>
                                    <p:anim calcmode="lin" valueType="num">
                                      <p:cBhvr>
                                        <p:cTn id="28" dur="500" fill="hold"/>
                                        <p:tgtEl>
                                          <p:spTgt spid="100360"/>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7" presetClass="entr" presetSubtype="2" fill="hold" grpId="0" nodeType="clickEffect">
                                  <p:stCondLst>
                                    <p:cond delay="0"/>
                                  </p:stCondLst>
                                  <p:childTnLst>
                                    <p:set>
                                      <p:cBhvr>
                                        <p:cTn id="32" dur="1" fill="hold">
                                          <p:stCondLst>
                                            <p:cond delay="0"/>
                                          </p:stCondLst>
                                        </p:cTn>
                                        <p:tgtEl>
                                          <p:spTgt spid="100361"/>
                                        </p:tgtEl>
                                        <p:attrNameLst>
                                          <p:attrName>style.visibility</p:attrName>
                                        </p:attrNameLst>
                                      </p:cBhvr>
                                      <p:to>
                                        <p:strVal val="visible"/>
                                      </p:to>
                                    </p:set>
                                    <p:anim calcmode="lin" valueType="num">
                                      <p:cBhvr>
                                        <p:cTn id="33" dur="500" fill="hold"/>
                                        <p:tgtEl>
                                          <p:spTgt spid="100361"/>
                                        </p:tgtEl>
                                        <p:attrNameLst>
                                          <p:attrName>ppt_x</p:attrName>
                                        </p:attrNameLst>
                                      </p:cBhvr>
                                      <p:tavLst>
                                        <p:tav tm="0">
                                          <p:val>
                                            <p:strVal val="#ppt_x+#ppt_w/2"/>
                                          </p:val>
                                        </p:tav>
                                        <p:tav tm="100000">
                                          <p:val>
                                            <p:strVal val="#ppt_x"/>
                                          </p:val>
                                        </p:tav>
                                      </p:tavLst>
                                    </p:anim>
                                    <p:anim calcmode="lin" valueType="num">
                                      <p:cBhvr>
                                        <p:cTn id="34" dur="500" fill="hold"/>
                                        <p:tgtEl>
                                          <p:spTgt spid="100361"/>
                                        </p:tgtEl>
                                        <p:attrNameLst>
                                          <p:attrName>ppt_y</p:attrName>
                                        </p:attrNameLst>
                                      </p:cBhvr>
                                      <p:tavLst>
                                        <p:tav tm="0">
                                          <p:val>
                                            <p:strVal val="#ppt_y"/>
                                          </p:val>
                                        </p:tav>
                                        <p:tav tm="100000">
                                          <p:val>
                                            <p:strVal val="#ppt_y"/>
                                          </p:val>
                                        </p:tav>
                                      </p:tavLst>
                                    </p:anim>
                                    <p:anim calcmode="lin" valueType="num">
                                      <p:cBhvr>
                                        <p:cTn id="35" dur="500" fill="hold"/>
                                        <p:tgtEl>
                                          <p:spTgt spid="100361"/>
                                        </p:tgtEl>
                                        <p:attrNameLst>
                                          <p:attrName>ppt_w</p:attrName>
                                        </p:attrNameLst>
                                      </p:cBhvr>
                                      <p:tavLst>
                                        <p:tav tm="0">
                                          <p:val>
                                            <p:fltVal val="0"/>
                                          </p:val>
                                        </p:tav>
                                        <p:tav tm="100000">
                                          <p:val>
                                            <p:strVal val="#ppt_w"/>
                                          </p:val>
                                        </p:tav>
                                      </p:tavLst>
                                    </p:anim>
                                    <p:anim calcmode="lin" valueType="num">
                                      <p:cBhvr>
                                        <p:cTn id="36" dur="500" fill="hold"/>
                                        <p:tgtEl>
                                          <p:spTgt spid="100361"/>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2" fill="hold" grpId="0" nodeType="clickEffect">
                                  <p:stCondLst>
                                    <p:cond delay="0"/>
                                  </p:stCondLst>
                                  <p:childTnLst>
                                    <p:set>
                                      <p:cBhvr>
                                        <p:cTn id="40" dur="1" fill="hold">
                                          <p:stCondLst>
                                            <p:cond delay="0"/>
                                          </p:stCondLst>
                                        </p:cTn>
                                        <p:tgtEl>
                                          <p:spTgt spid="100362"/>
                                        </p:tgtEl>
                                        <p:attrNameLst>
                                          <p:attrName>style.visibility</p:attrName>
                                        </p:attrNameLst>
                                      </p:cBhvr>
                                      <p:to>
                                        <p:strVal val="visible"/>
                                      </p:to>
                                    </p:set>
                                    <p:anim calcmode="lin" valueType="num">
                                      <p:cBhvr>
                                        <p:cTn id="41" dur="500" fill="hold"/>
                                        <p:tgtEl>
                                          <p:spTgt spid="100362"/>
                                        </p:tgtEl>
                                        <p:attrNameLst>
                                          <p:attrName>ppt_x</p:attrName>
                                        </p:attrNameLst>
                                      </p:cBhvr>
                                      <p:tavLst>
                                        <p:tav tm="0">
                                          <p:val>
                                            <p:strVal val="#ppt_x+#ppt_w/2"/>
                                          </p:val>
                                        </p:tav>
                                        <p:tav tm="100000">
                                          <p:val>
                                            <p:strVal val="#ppt_x"/>
                                          </p:val>
                                        </p:tav>
                                      </p:tavLst>
                                    </p:anim>
                                    <p:anim calcmode="lin" valueType="num">
                                      <p:cBhvr>
                                        <p:cTn id="42" dur="500" fill="hold"/>
                                        <p:tgtEl>
                                          <p:spTgt spid="100362"/>
                                        </p:tgtEl>
                                        <p:attrNameLst>
                                          <p:attrName>ppt_y</p:attrName>
                                        </p:attrNameLst>
                                      </p:cBhvr>
                                      <p:tavLst>
                                        <p:tav tm="0">
                                          <p:val>
                                            <p:strVal val="#ppt_y"/>
                                          </p:val>
                                        </p:tav>
                                        <p:tav tm="100000">
                                          <p:val>
                                            <p:strVal val="#ppt_y"/>
                                          </p:val>
                                        </p:tav>
                                      </p:tavLst>
                                    </p:anim>
                                    <p:anim calcmode="lin" valueType="num">
                                      <p:cBhvr>
                                        <p:cTn id="43" dur="500" fill="hold"/>
                                        <p:tgtEl>
                                          <p:spTgt spid="100362"/>
                                        </p:tgtEl>
                                        <p:attrNameLst>
                                          <p:attrName>ppt_w</p:attrName>
                                        </p:attrNameLst>
                                      </p:cBhvr>
                                      <p:tavLst>
                                        <p:tav tm="0">
                                          <p:val>
                                            <p:fltVal val="0"/>
                                          </p:val>
                                        </p:tav>
                                        <p:tav tm="100000">
                                          <p:val>
                                            <p:strVal val="#ppt_w"/>
                                          </p:val>
                                        </p:tav>
                                      </p:tavLst>
                                    </p:anim>
                                    <p:anim calcmode="lin" valueType="num">
                                      <p:cBhvr>
                                        <p:cTn id="44" dur="500" fill="hold"/>
                                        <p:tgtEl>
                                          <p:spTgt spid="10036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animBg="1"/>
      <p:bldP spid="100357" grpId="0" animBg="1"/>
      <p:bldP spid="100358" grpId="0" animBg="1"/>
      <p:bldP spid="100360" grpId="0" animBg="1"/>
      <p:bldP spid="100361" grpId="0" animBg="1"/>
      <p:bldP spid="10036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5" name="Rectangle 5"/>
          <p:cNvSpPr>
            <a:spLocks noGrp="1" noChangeArrowheads="1"/>
          </p:cNvSpPr>
          <p:nvPr>
            <p:ph type="ctrTitle"/>
          </p:nvPr>
        </p:nvSpPr>
        <p:spPr>
          <a:xfrm>
            <a:off x="685800" y="1524000"/>
            <a:ext cx="7772400" cy="2362200"/>
          </a:xfrm>
        </p:spPr>
        <p:txBody>
          <a:bodyPr/>
          <a:lstStyle/>
          <a:p>
            <a:pPr eaLnBrk="1" hangingPunct="1">
              <a:defRPr/>
            </a:pPr>
            <a:r>
              <a:rPr lang="en-US" sz="5400" b="1" dirty="0" smtClean="0">
                <a:solidFill>
                  <a:srgbClr val="0000FF"/>
                </a:solidFill>
                <a:effectLst>
                  <a:outerShdw blurRad="38100" dist="38100" dir="2700000" algn="tl">
                    <a:srgbClr val="C0C0C0"/>
                  </a:outerShdw>
                </a:effectLst>
                <a:latin typeface="Calibri" pitchFamily="34" charset="0"/>
              </a:rPr>
              <a:t>The New Covenant Is </a:t>
            </a:r>
            <a:r>
              <a:rPr lang="en-US" sz="5400" b="1" i="1" dirty="0" smtClean="0">
                <a:solidFill>
                  <a:srgbClr val="0000FF"/>
                </a:solidFill>
                <a:effectLst>
                  <a:outerShdw blurRad="38100" dist="38100" dir="2700000" algn="tl">
                    <a:srgbClr val="C0C0C0"/>
                  </a:outerShdw>
                </a:effectLst>
                <a:latin typeface="Calibri" pitchFamily="34" charset="0"/>
              </a:rPr>
              <a:t>Fundamentally Different </a:t>
            </a:r>
            <a:r>
              <a:rPr lang="en-US" sz="5400" b="1" dirty="0" smtClean="0">
                <a:solidFill>
                  <a:srgbClr val="0000FF"/>
                </a:solidFill>
                <a:effectLst>
                  <a:outerShdw blurRad="38100" dist="38100" dir="2700000" algn="tl">
                    <a:srgbClr val="C0C0C0"/>
                  </a:outerShdw>
                </a:effectLst>
                <a:latin typeface="Calibri" pitchFamily="34" charset="0"/>
              </a:rPr>
              <a:t>From the Old Covenant</a:t>
            </a:r>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0" y="0"/>
            <a:ext cx="9144000" cy="1143000"/>
          </a:xfrm>
        </p:spPr>
        <p:txBody>
          <a:bodyPr/>
          <a:lstStyle/>
          <a:p>
            <a:pPr eaLnBrk="1" hangingPunct="1"/>
            <a:r>
              <a:rPr lang="en-US" sz="3600" dirty="0" smtClean="0">
                <a:latin typeface="Calibri" pitchFamily="34" charset="0"/>
              </a:rPr>
              <a:t>The New Covenant Is </a:t>
            </a:r>
            <a:r>
              <a:rPr lang="en-US" sz="3600" b="1" i="1" dirty="0" smtClean="0">
                <a:latin typeface="Calibri" pitchFamily="34" charset="0"/>
              </a:rPr>
              <a:t>Fundamentally Different</a:t>
            </a:r>
            <a:endParaRPr lang="en-US" sz="3600" dirty="0" smtClean="0">
              <a:latin typeface="Calibri" pitchFamily="34" charset="0"/>
            </a:endParaRPr>
          </a:p>
        </p:txBody>
      </p:sp>
      <p:sp>
        <p:nvSpPr>
          <p:cNvPr id="102411" name="Rectangle 11"/>
          <p:cNvSpPr>
            <a:spLocks noGrp="1" noChangeArrowheads="1"/>
          </p:cNvSpPr>
          <p:nvPr>
            <p:ph type="body" idx="1"/>
          </p:nvPr>
        </p:nvSpPr>
        <p:spPr>
          <a:xfrm>
            <a:off x="457200" y="1219200"/>
            <a:ext cx="8229600" cy="5410200"/>
          </a:xfrm>
        </p:spPr>
        <p:txBody>
          <a:bodyPr>
            <a:normAutofit lnSpcReduction="10000"/>
          </a:bodyPr>
          <a:lstStyle/>
          <a:p>
            <a:pPr eaLnBrk="1" hangingPunct="1">
              <a:lnSpc>
                <a:spcPct val="80000"/>
              </a:lnSpc>
            </a:pPr>
            <a:r>
              <a:rPr lang="en-US" dirty="0" smtClean="0">
                <a:latin typeface="Calibri" pitchFamily="34" charset="0"/>
              </a:rPr>
              <a:t>The </a:t>
            </a:r>
            <a:r>
              <a:rPr lang="en-US" b="1" i="1" dirty="0" smtClean="0">
                <a:latin typeface="Calibri" pitchFamily="34" charset="0"/>
              </a:rPr>
              <a:t>Old</a:t>
            </a:r>
            <a:r>
              <a:rPr lang="en-US" dirty="0" smtClean="0">
                <a:latin typeface="Calibri" pitchFamily="34" charset="0"/>
              </a:rPr>
              <a:t> Covenant Was Made With </a:t>
            </a:r>
            <a:r>
              <a:rPr lang="en-US" b="1" i="1" dirty="0" smtClean="0">
                <a:latin typeface="Calibri" pitchFamily="34" charset="0"/>
              </a:rPr>
              <a:t>One</a:t>
            </a:r>
            <a:r>
              <a:rPr lang="en-US" dirty="0" smtClean="0">
                <a:latin typeface="Calibri" pitchFamily="34" charset="0"/>
              </a:rPr>
              <a:t> Nation</a:t>
            </a:r>
          </a:p>
          <a:p>
            <a:pPr lvl="1" eaLnBrk="1" hangingPunct="1">
              <a:lnSpc>
                <a:spcPct val="80000"/>
              </a:lnSpc>
            </a:pPr>
            <a:r>
              <a:rPr lang="en-US" b="1" dirty="0" smtClean="0">
                <a:solidFill>
                  <a:schemeClr val="tx2"/>
                </a:solidFill>
                <a:latin typeface="Cambria" pitchFamily="18" charset="0"/>
              </a:rPr>
              <a:t>Exodus 19:3-5 </a:t>
            </a:r>
            <a:r>
              <a:rPr lang="en-US" b="1" dirty="0" smtClean="0">
                <a:latin typeface="Cambria" pitchFamily="18" charset="0"/>
              </a:rPr>
              <a:t>–</a:t>
            </a:r>
            <a:r>
              <a:rPr lang="en-US" b="1" dirty="0" smtClean="0">
                <a:solidFill>
                  <a:schemeClr val="tx2"/>
                </a:solidFill>
                <a:latin typeface="Cambria" pitchFamily="18" charset="0"/>
              </a:rPr>
              <a:t> </a:t>
            </a:r>
            <a:r>
              <a:rPr lang="en-US" i="1" dirty="0" smtClean="0">
                <a:solidFill>
                  <a:srgbClr val="0000FF"/>
                </a:solidFill>
                <a:latin typeface="Cambria" pitchFamily="18" charset="0"/>
              </a:rPr>
              <a:t>The LORD called to [Moses]out of the mountain, saying, "Thus you shall say to the house of Jacob, and </a:t>
            </a:r>
            <a:r>
              <a:rPr lang="en-US" i="1" u="sng" dirty="0" smtClean="0">
                <a:solidFill>
                  <a:srgbClr val="0000FF"/>
                </a:solidFill>
                <a:latin typeface="Cambria" pitchFamily="18" charset="0"/>
              </a:rPr>
              <a:t>tell the people of Israel</a:t>
            </a:r>
            <a:r>
              <a:rPr lang="en-US" i="1" dirty="0" smtClean="0">
                <a:solidFill>
                  <a:srgbClr val="0000FF"/>
                </a:solidFill>
                <a:latin typeface="Cambria" pitchFamily="18" charset="0"/>
              </a:rPr>
              <a:t>: </a:t>
            </a:r>
            <a:r>
              <a:rPr lang="en-US" i="1" baseline="30000" dirty="0" smtClean="0">
                <a:solidFill>
                  <a:srgbClr val="0000FF"/>
                </a:solidFill>
                <a:latin typeface="Cambria" pitchFamily="18" charset="0"/>
              </a:rPr>
              <a:t>4</a:t>
            </a:r>
            <a:r>
              <a:rPr lang="en-US" i="1" dirty="0" smtClean="0">
                <a:solidFill>
                  <a:srgbClr val="0000FF"/>
                </a:solidFill>
                <a:latin typeface="Cambria" pitchFamily="18" charset="0"/>
              </a:rPr>
              <a:t> You yourselves have seen what I did to the Egyptians, and how I bore you on eagles' wings and brought you to myself. </a:t>
            </a:r>
            <a:r>
              <a:rPr lang="en-US" i="1" baseline="30000" dirty="0" smtClean="0">
                <a:solidFill>
                  <a:srgbClr val="0000FF"/>
                </a:solidFill>
                <a:latin typeface="Cambria" pitchFamily="18" charset="0"/>
              </a:rPr>
              <a:t>5</a:t>
            </a:r>
            <a:r>
              <a:rPr lang="en-US" i="1" dirty="0" smtClean="0">
                <a:solidFill>
                  <a:srgbClr val="0000FF"/>
                </a:solidFill>
                <a:latin typeface="Cambria" pitchFamily="18" charset="0"/>
              </a:rPr>
              <a:t> Now therefore, </a:t>
            </a:r>
            <a:r>
              <a:rPr lang="en-US" i="1" u="sng" dirty="0" smtClean="0">
                <a:solidFill>
                  <a:srgbClr val="0000FF"/>
                </a:solidFill>
                <a:latin typeface="Cambria" pitchFamily="18" charset="0"/>
              </a:rPr>
              <a:t>if you</a:t>
            </a:r>
            <a:r>
              <a:rPr lang="en-US" i="1" dirty="0" smtClean="0">
                <a:solidFill>
                  <a:srgbClr val="0000FF"/>
                </a:solidFill>
                <a:latin typeface="Cambria" pitchFamily="18" charset="0"/>
              </a:rPr>
              <a:t> will indeed obey my voice and </a:t>
            </a:r>
            <a:r>
              <a:rPr lang="en-US" i="1" u="sng" dirty="0" smtClean="0">
                <a:solidFill>
                  <a:srgbClr val="0000FF"/>
                </a:solidFill>
                <a:latin typeface="Cambria" pitchFamily="18" charset="0"/>
              </a:rPr>
              <a:t>keep my covenant</a:t>
            </a:r>
            <a:r>
              <a:rPr lang="en-US" i="1" dirty="0" smtClean="0">
                <a:solidFill>
                  <a:srgbClr val="0000FF"/>
                </a:solidFill>
                <a:latin typeface="Cambria" pitchFamily="18" charset="0"/>
              </a:rPr>
              <a:t>, </a:t>
            </a:r>
            <a:r>
              <a:rPr lang="en-US" i="1" u="sng" dirty="0" smtClean="0">
                <a:solidFill>
                  <a:srgbClr val="0000FF"/>
                </a:solidFill>
                <a:latin typeface="Cambria" pitchFamily="18" charset="0"/>
              </a:rPr>
              <a:t>you shall be my treasured possession among all peoples</a:t>
            </a:r>
            <a:r>
              <a:rPr lang="en-US" i="1" dirty="0" smtClean="0">
                <a:solidFill>
                  <a:srgbClr val="0000FF"/>
                </a:solidFill>
                <a:latin typeface="Cambria" pitchFamily="18" charset="0"/>
              </a:rPr>
              <a:t>, for all the earth is mine; </a:t>
            </a:r>
          </a:p>
          <a:p>
            <a:pPr lvl="1" eaLnBrk="1" hangingPunct="1">
              <a:lnSpc>
                <a:spcPct val="80000"/>
              </a:lnSpc>
            </a:pPr>
            <a:r>
              <a:rPr lang="en-US" b="1" dirty="0" smtClean="0">
                <a:latin typeface="Cambria" pitchFamily="18" charset="0"/>
              </a:rPr>
              <a:t>Psalm 147:19-20 – </a:t>
            </a:r>
            <a:r>
              <a:rPr lang="en-US" i="1" u="sng" dirty="0" smtClean="0">
                <a:solidFill>
                  <a:srgbClr val="0000FF"/>
                </a:solidFill>
                <a:latin typeface="Cambria" pitchFamily="18" charset="0"/>
              </a:rPr>
              <a:t>He declares</a:t>
            </a:r>
            <a:r>
              <a:rPr lang="en-US" i="1" dirty="0" smtClean="0">
                <a:solidFill>
                  <a:srgbClr val="0000FF"/>
                </a:solidFill>
                <a:latin typeface="Cambria" pitchFamily="18" charset="0"/>
              </a:rPr>
              <a:t> his word to Jacob, </a:t>
            </a:r>
            <a:r>
              <a:rPr lang="en-US" i="1" u="sng" dirty="0" smtClean="0">
                <a:solidFill>
                  <a:srgbClr val="0000FF"/>
                </a:solidFill>
                <a:latin typeface="Cambria" pitchFamily="18" charset="0"/>
              </a:rPr>
              <a:t>his statutes and rules to Israel</a:t>
            </a:r>
            <a:r>
              <a:rPr lang="en-US" i="1" dirty="0" smtClean="0">
                <a:solidFill>
                  <a:srgbClr val="0000FF"/>
                </a:solidFill>
                <a:latin typeface="Cambria" pitchFamily="18" charset="0"/>
              </a:rPr>
              <a:t>. </a:t>
            </a:r>
            <a:r>
              <a:rPr lang="en-US" i="1" u="sng" dirty="0" smtClean="0">
                <a:solidFill>
                  <a:srgbClr val="0000FF"/>
                </a:solidFill>
                <a:latin typeface="Cambria" pitchFamily="18" charset="0"/>
              </a:rPr>
              <a:t>He has not dealt thus with any other nation</a:t>
            </a:r>
            <a:r>
              <a:rPr lang="en-US" i="1" dirty="0" smtClean="0">
                <a:solidFill>
                  <a:srgbClr val="0000FF"/>
                </a:solidFill>
                <a:latin typeface="Cambria" pitchFamily="18" charset="0"/>
              </a:rPr>
              <a:t>; they do not know his rules. Praise the LORD! </a:t>
            </a:r>
            <a:endParaRPr lang="en-US" dirty="0" smtClean="0">
              <a:latin typeface="Cambria" pitchFamily="18" charset="0"/>
            </a:endParaRPr>
          </a:p>
          <a:p>
            <a:pPr lvl="1" eaLnBrk="1" hangingPunct="1">
              <a:lnSpc>
                <a:spcPct val="80000"/>
              </a:lnSpc>
            </a:pPr>
            <a:endParaRPr lang="en-US"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2411">
                                            <p:txEl>
                                              <p:pRg st="0" end="0"/>
                                            </p:txEl>
                                          </p:spTgt>
                                        </p:tgtEl>
                                        <p:attrNameLst>
                                          <p:attrName>style.visibility</p:attrName>
                                        </p:attrNameLst>
                                      </p:cBhvr>
                                      <p:to>
                                        <p:strVal val="visible"/>
                                      </p:to>
                                    </p:set>
                                    <p:anim calcmode="lin" valueType="num">
                                      <p:cBhvr>
                                        <p:cTn id="7" dur="500" fill="hold"/>
                                        <p:tgtEl>
                                          <p:spTgt spid="10241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241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0241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02411">
                                            <p:txEl>
                                              <p:pRg st="1" end="1"/>
                                            </p:txEl>
                                          </p:spTgt>
                                        </p:tgtEl>
                                        <p:attrNameLst>
                                          <p:attrName>style.visibility</p:attrName>
                                        </p:attrNameLst>
                                      </p:cBhvr>
                                      <p:to>
                                        <p:strVal val="visible"/>
                                      </p:to>
                                    </p:set>
                                    <p:anim calcmode="lin" valueType="num">
                                      <p:cBhvr>
                                        <p:cTn id="14" dur="500" fill="hold"/>
                                        <p:tgtEl>
                                          <p:spTgt spid="10241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0241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0241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02411">
                                            <p:txEl>
                                              <p:pRg st="2" end="2"/>
                                            </p:txEl>
                                          </p:spTgt>
                                        </p:tgtEl>
                                        <p:attrNameLst>
                                          <p:attrName>style.visibility</p:attrName>
                                        </p:attrNameLst>
                                      </p:cBhvr>
                                      <p:to>
                                        <p:strVal val="visible"/>
                                      </p:to>
                                    </p:set>
                                    <p:anim calcmode="lin" valueType="num">
                                      <p:cBhvr>
                                        <p:cTn id="21" dur="500" fill="hold"/>
                                        <p:tgtEl>
                                          <p:spTgt spid="102411">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02411">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02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1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0" y="0"/>
            <a:ext cx="9144000" cy="1066800"/>
          </a:xfrm>
        </p:spPr>
        <p:txBody>
          <a:bodyPr/>
          <a:lstStyle/>
          <a:p>
            <a:pPr eaLnBrk="1" hangingPunct="1"/>
            <a:r>
              <a:rPr lang="en-US" sz="3600" dirty="0" smtClean="0">
                <a:latin typeface="Calibri" pitchFamily="34" charset="0"/>
              </a:rPr>
              <a:t>The New Covenant Is </a:t>
            </a:r>
            <a:r>
              <a:rPr lang="en-US" sz="3600" b="1" i="1" dirty="0" smtClean="0">
                <a:latin typeface="Calibri" pitchFamily="34" charset="0"/>
              </a:rPr>
              <a:t>Fundamentally Different</a:t>
            </a:r>
            <a:endParaRPr lang="en-US" sz="3600" dirty="0" smtClean="0">
              <a:latin typeface="Calibri" pitchFamily="34" charset="0"/>
            </a:endParaRPr>
          </a:p>
        </p:txBody>
      </p:sp>
      <p:sp>
        <p:nvSpPr>
          <p:cNvPr id="102411" name="Rectangle 11"/>
          <p:cNvSpPr>
            <a:spLocks noGrp="1" noChangeArrowheads="1"/>
          </p:cNvSpPr>
          <p:nvPr>
            <p:ph type="body" idx="1"/>
          </p:nvPr>
        </p:nvSpPr>
        <p:spPr>
          <a:xfrm>
            <a:off x="457200" y="1143000"/>
            <a:ext cx="8229600" cy="5715000"/>
          </a:xfrm>
        </p:spPr>
        <p:txBody>
          <a:bodyPr>
            <a:normAutofit fontScale="92500" lnSpcReduction="20000"/>
          </a:bodyPr>
          <a:lstStyle/>
          <a:p>
            <a:pPr eaLnBrk="1" hangingPunct="1">
              <a:lnSpc>
                <a:spcPct val="80000"/>
              </a:lnSpc>
            </a:pPr>
            <a:r>
              <a:rPr lang="en-US" dirty="0" smtClean="0">
                <a:latin typeface="Calibri" pitchFamily="34" charset="0"/>
              </a:rPr>
              <a:t>The </a:t>
            </a:r>
            <a:r>
              <a:rPr lang="en-US" b="1" i="1" dirty="0" smtClean="0">
                <a:latin typeface="Calibri" pitchFamily="34" charset="0"/>
              </a:rPr>
              <a:t>New</a:t>
            </a:r>
            <a:r>
              <a:rPr lang="en-US" dirty="0" smtClean="0">
                <a:latin typeface="Calibri" pitchFamily="34" charset="0"/>
              </a:rPr>
              <a:t> Covenant Includes </a:t>
            </a:r>
            <a:r>
              <a:rPr lang="en-US" b="1" i="1" dirty="0" smtClean="0">
                <a:latin typeface="Calibri" pitchFamily="34" charset="0"/>
              </a:rPr>
              <a:t>Many</a:t>
            </a:r>
            <a:r>
              <a:rPr lang="en-US" dirty="0" smtClean="0">
                <a:latin typeface="Calibri" pitchFamily="34" charset="0"/>
              </a:rPr>
              <a:t> Nations</a:t>
            </a:r>
          </a:p>
          <a:p>
            <a:pPr lvl="1" eaLnBrk="1" hangingPunct="1">
              <a:lnSpc>
                <a:spcPct val="80000"/>
              </a:lnSpc>
            </a:pPr>
            <a:r>
              <a:rPr lang="en-US" b="1" dirty="0" smtClean="0">
                <a:latin typeface="Cambria" pitchFamily="18" charset="0"/>
              </a:rPr>
              <a:t>Matthew 28:18-20 – </a:t>
            </a:r>
            <a:r>
              <a:rPr lang="en-US" sz="2800" i="1" dirty="0" smtClean="0">
                <a:solidFill>
                  <a:srgbClr val="0000FF"/>
                </a:solidFill>
                <a:latin typeface="Cambria" pitchFamily="18" charset="0"/>
              </a:rPr>
              <a:t>And </a:t>
            </a:r>
            <a:r>
              <a:rPr lang="en-US" sz="2800" i="1" dirty="0">
                <a:solidFill>
                  <a:srgbClr val="0000FF"/>
                </a:solidFill>
                <a:latin typeface="Cambria" pitchFamily="18" charset="0"/>
              </a:rPr>
              <a:t>Jesus came and said to them, "All authority in heaven and on earth has been given to </a:t>
            </a:r>
            <a:r>
              <a:rPr lang="en-US" sz="2800" i="1" dirty="0" smtClean="0">
                <a:solidFill>
                  <a:srgbClr val="0000FF"/>
                </a:solidFill>
                <a:latin typeface="Cambria" pitchFamily="18" charset="0"/>
              </a:rPr>
              <a:t>me. </a:t>
            </a:r>
            <a:r>
              <a:rPr lang="en-US" sz="2800" i="1" dirty="0">
                <a:solidFill>
                  <a:srgbClr val="0000FF"/>
                </a:solidFill>
                <a:latin typeface="Cambria" pitchFamily="18" charset="0"/>
              </a:rPr>
              <a:t>Go therefore and </a:t>
            </a:r>
            <a:r>
              <a:rPr lang="en-US" sz="2800" i="1" u="sng" dirty="0">
                <a:solidFill>
                  <a:srgbClr val="0000FF"/>
                </a:solidFill>
                <a:latin typeface="Cambria" pitchFamily="18" charset="0"/>
              </a:rPr>
              <a:t>make disciples of </a:t>
            </a:r>
            <a:r>
              <a:rPr lang="en-US" sz="2800" b="1" i="1" u="sng" dirty="0">
                <a:solidFill>
                  <a:srgbClr val="0000FF"/>
                </a:solidFill>
                <a:latin typeface="Cambria" pitchFamily="18" charset="0"/>
              </a:rPr>
              <a:t>all nations</a:t>
            </a:r>
            <a:r>
              <a:rPr lang="en-US" sz="2800" i="1" dirty="0">
                <a:solidFill>
                  <a:srgbClr val="0000FF"/>
                </a:solidFill>
                <a:latin typeface="Cambria" pitchFamily="18" charset="0"/>
              </a:rPr>
              <a:t>, baptizing them in the name of the Father and of the Son and of the Holy </a:t>
            </a:r>
            <a:r>
              <a:rPr lang="en-US" sz="2800" i="1" dirty="0" smtClean="0">
                <a:solidFill>
                  <a:srgbClr val="0000FF"/>
                </a:solidFill>
                <a:latin typeface="Cambria" pitchFamily="18" charset="0"/>
              </a:rPr>
              <a:t>Spirit, </a:t>
            </a:r>
            <a:r>
              <a:rPr lang="en-US" sz="2800" i="1" dirty="0">
                <a:solidFill>
                  <a:srgbClr val="0000FF"/>
                </a:solidFill>
                <a:latin typeface="Cambria" pitchFamily="18" charset="0"/>
              </a:rPr>
              <a:t>teaching them to observe all that I have commanded you. And behold, I am with you always, to the end of the age." </a:t>
            </a:r>
            <a:endParaRPr lang="en-US" sz="2800" i="1" dirty="0" smtClean="0">
              <a:solidFill>
                <a:srgbClr val="0000FF"/>
              </a:solidFill>
              <a:latin typeface="Cambria" pitchFamily="18" charset="0"/>
            </a:endParaRPr>
          </a:p>
          <a:p>
            <a:pPr lvl="1" eaLnBrk="1" hangingPunct="1">
              <a:lnSpc>
                <a:spcPct val="80000"/>
              </a:lnSpc>
            </a:pPr>
            <a:r>
              <a:rPr lang="en-US" b="1" dirty="0" smtClean="0">
                <a:latin typeface="Cambria" pitchFamily="18" charset="0"/>
              </a:rPr>
              <a:t>Acts 1:8 </a:t>
            </a:r>
            <a:r>
              <a:rPr lang="en-US" b="1" dirty="0">
                <a:latin typeface="Cambria" pitchFamily="18" charset="0"/>
              </a:rPr>
              <a:t>– </a:t>
            </a:r>
            <a:r>
              <a:rPr lang="en-US" i="1" dirty="0" smtClean="0">
                <a:solidFill>
                  <a:srgbClr val="0000FF"/>
                </a:solidFill>
                <a:latin typeface="Cambria" pitchFamily="18" charset="0"/>
              </a:rPr>
              <a:t>But </a:t>
            </a:r>
            <a:r>
              <a:rPr lang="en-US" i="1" dirty="0">
                <a:solidFill>
                  <a:srgbClr val="0000FF"/>
                </a:solidFill>
                <a:latin typeface="Cambria" pitchFamily="18" charset="0"/>
              </a:rPr>
              <a:t>you will receive power when the Holy Spirit has come upon you, and </a:t>
            </a:r>
            <a:r>
              <a:rPr lang="en-US" i="1" u="sng" dirty="0">
                <a:solidFill>
                  <a:srgbClr val="0000FF"/>
                </a:solidFill>
                <a:latin typeface="Cambria" pitchFamily="18" charset="0"/>
              </a:rPr>
              <a:t>you will be my witnesses in Jerusalem and in all Judea and Samaria, and </a:t>
            </a:r>
            <a:r>
              <a:rPr lang="en-US" b="1" i="1" u="sng" dirty="0">
                <a:solidFill>
                  <a:srgbClr val="0000FF"/>
                </a:solidFill>
                <a:latin typeface="Cambria" pitchFamily="18" charset="0"/>
              </a:rPr>
              <a:t>to the end of the earth</a:t>
            </a:r>
            <a:r>
              <a:rPr lang="en-US" i="1" u="sng" dirty="0" smtClean="0">
                <a:solidFill>
                  <a:srgbClr val="0000FF"/>
                </a:solidFill>
                <a:latin typeface="Cambria" pitchFamily="18" charset="0"/>
              </a:rPr>
              <a:t>.</a:t>
            </a:r>
            <a:endParaRPr lang="en-US" i="1" dirty="0" smtClean="0">
              <a:solidFill>
                <a:srgbClr val="0000FF"/>
              </a:solidFill>
              <a:latin typeface="Cambria" pitchFamily="18" charset="0"/>
            </a:endParaRPr>
          </a:p>
          <a:p>
            <a:pPr lvl="1" eaLnBrk="1" hangingPunct="1">
              <a:lnSpc>
                <a:spcPct val="80000"/>
              </a:lnSpc>
            </a:pPr>
            <a:r>
              <a:rPr lang="en-US" b="1" dirty="0">
                <a:latin typeface="Cambria" pitchFamily="18" charset="0"/>
              </a:rPr>
              <a:t>Galatians 3:8 –</a:t>
            </a:r>
            <a:r>
              <a:rPr lang="en-US" dirty="0">
                <a:latin typeface="Cambria" pitchFamily="18" charset="0"/>
              </a:rPr>
              <a:t> </a:t>
            </a:r>
            <a:r>
              <a:rPr lang="en-US" i="1" dirty="0">
                <a:solidFill>
                  <a:srgbClr val="0000FF"/>
                </a:solidFill>
                <a:latin typeface="Cambria" pitchFamily="18" charset="0"/>
              </a:rPr>
              <a:t>And the Scripture, foreseeing that God would justify the Gentiles by faith, preached the gospel beforehand to Abraham, saying, “</a:t>
            </a:r>
            <a:r>
              <a:rPr lang="en-US" i="1" u="sng" dirty="0">
                <a:solidFill>
                  <a:srgbClr val="0000FF"/>
                </a:solidFill>
                <a:latin typeface="Cambria" pitchFamily="18" charset="0"/>
              </a:rPr>
              <a:t>In you shall </a:t>
            </a:r>
            <a:r>
              <a:rPr lang="en-US" b="1" i="1" u="sng" dirty="0">
                <a:solidFill>
                  <a:srgbClr val="0000FF"/>
                </a:solidFill>
                <a:latin typeface="Cambria" pitchFamily="18" charset="0"/>
              </a:rPr>
              <a:t>all</a:t>
            </a:r>
            <a:r>
              <a:rPr lang="en-US" i="1" u="sng" dirty="0">
                <a:solidFill>
                  <a:srgbClr val="0000FF"/>
                </a:solidFill>
                <a:latin typeface="Cambria" pitchFamily="18" charset="0"/>
              </a:rPr>
              <a:t> the nations be blessed</a:t>
            </a:r>
            <a:r>
              <a:rPr lang="en-US" i="1" dirty="0">
                <a:solidFill>
                  <a:srgbClr val="0000FF"/>
                </a:solidFill>
                <a:latin typeface="Cambria" pitchFamily="18" charset="0"/>
              </a:rPr>
              <a:t>.”</a:t>
            </a:r>
          </a:p>
          <a:p>
            <a:pPr lvl="1" eaLnBrk="1" hangingPunct="1">
              <a:lnSpc>
                <a:spcPct val="80000"/>
              </a:lnSpc>
            </a:pPr>
            <a:r>
              <a:rPr lang="en-US" b="1" dirty="0" smtClean="0">
                <a:latin typeface="Cambria" pitchFamily="18" charset="0"/>
              </a:rPr>
              <a:t>Revelation 7:9 –</a:t>
            </a:r>
            <a:r>
              <a:rPr lang="en-US" dirty="0" smtClean="0">
                <a:latin typeface="Cambria" pitchFamily="18" charset="0"/>
              </a:rPr>
              <a:t> </a:t>
            </a:r>
            <a:r>
              <a:rPr lang="en-US" i="1" dirty="0" smtClean="0">
                <a:solidFill>
                  <a:srgbClr val="0000FF"/>
                </a:solidFill>
                <a:latin typeface="Cambria" pitchFamily="18" charset="0"/>
              </a:rPr>
              <a:t>After this I looked, and behold, a great multitude that no one could number, </a:t>
            </a:r>
            <a:r>
              <a:rPr lang="en-US" i="1" u="sng" dirty="0" smtClean="0">
                <a:solidFill>
                  <a:srgbClr val="0000FF"/>
                </a:solidFill>
                <a:latin typeface="Cambria" pitchFamily="18" charset="0"/>
              </a:rPr>
              <a:t>from </a:t>
            </a:r>
            <a:r>
              <a:rPr lang="en-US" b="1" i="1" u="sng" dirty="0" smtClean="0">
                <a:solidFill>
                  <a:srgbClr val="0000FF"/>
                </a:solidFill>
                <a:latin typeface="Cambria" pitchFamily="18" charset="0"/>
              </a:rPr>
              <a:t>every nation</a:t>
            </a:r>
            <a:r>
              <a:rPr lang="en-US" i="1" u="sng" dirty="0" smtClean="0">
                <a:solidFill>
                  <a:srgbClr val="0000FF"/>
                </a:solidFill>
                <a:latin typeface="Cambria" pitchFamily="18" charset="0"/>
              </a:rPr>
              <a:t>, from all tribes and peoples and languages</a:t>
            </a:r>
            <a:r>
              <a:rPr lang="en-US" i="1" dirty="0" smtClean="0">
                <a:solidFill>
                  <a:srgbClr val="0000FF"/>
                </a:solidFill>
                <a:latin typeface="Cambria" pitchFamily="18" charset="0"/>
              </a:rPr>
              <a:t>, standing before the throne and before the Lamb, clothed in white robes, with palm branches in their hands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2411">
                                            <p:txEl>
                                              <p:pRg st="1" end="1"/>
                                            </p:txEl>
                                          </p:spTgt>
                                        </p:tgtEl>
                                        <p:attrNameLst>
                                          <p:attrName>style.visibility</p:attrName>
                                        </p:attrNameLst>
                                      </p:cBhvr>
                                      <p:to>
                                        <p:strVal val="visible"/>
                                      </p:to>
                                    </p:set>
                                    <p:anim calcmode="lin" valueType="num">
                                      <p:cBhvr>
                                        <p:cTn id="7" dur="500" fill="hold"/>
                                        <p:tgtEl>
                                          <p:spTgt spid="10241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241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241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02411">
                                            <p:txEl>
                                              <p:pRg st="2" end="2"/>
                                            </p:txEl>
                                          </p:spTgt>
                                        </p:tgtEl>
                                        <p:attrNameLst>
                                          <p:attrName>style.visibility</p:attrName>
                                        </p:attrNameLst>
                                      </p:cBhvr>
                                      <p:to>
                                        <p:strVal val="visible"/>
                                      </p:to>
                                    </p:set>
                                    <p:anim calcmode="lin" valueType="num">
                                      <p:cBhvr>
                                        <p:cTn id="14" dur="500" fill="hold"/>
                                        <p:tgtEl>
                                          <p:spTgt spid="10241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0241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0241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02411">
                                            <p:txEl>
                                              <p:pRg st="3" end="3"/>
                                            </p:txEl>
                                          </p:spTgt>
                                        </p:tgtEl>
                                        <p:attrNameLst>
                                          <p:attrName>style.visibility</p:attrName>
                                        </p:attrNameLst>
                                      </p:cBhvr>
                                      <p:to>
                                        <p:strVal val="visible"/>
                                      </p:to>
                                    </p:set>
                                    <p:anim calcmode="lin" valueType="num">
                                      <p:cBhvr>
                                        <p:cTn id="21" dur="500" fill="hold"/>
                                        <p:tgtEl>
                                          <p:spTgt spid="10241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02411">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0241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02411">
                                            <p:txEl>
                                              <p:pRg st="4" end="4"/>
                                            </p:txEl>
                                          </p:spTgt>
                                        </p:tgtEl>
                                        <p:attrNameLst>
                                          <p:attrName>style.visibility</p:attrName>
                                        </p:attrNameLst>
                                      </p:cBhvr>
                                      <p:to>
                                        <p:strVal val="visible"/>
                                      </p:to>
                                    </p:set>
                                    <p:anim calcmode="lin" valueType="num">
                                      <p:cBhvr>
                                        <p:cTn id="28" dur="500" fill="hold"/>
                                        <p:tgtEl>
                                          <p:spTgt spid="102411">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102411">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102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1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0"/>
            <a:ext cx="9144000" cy="1143000"/>
          </a:xfrm>
        </p:spPr>
        <p:txBody>
          <a:bodyPr/>
          <a:lstStyle/>
          <a:p>
            <a:pPr eaLnBrk="1" hangingPunct="1"/>
            <a:r>
              <a:rPr lang="en-US" sz="3600" dirty="0" smtClean="0">
                <a:latin typeface="Calibri" pitchFamily="34" charset="0"/>
              </a:rPr>
              <a:t>The New Covenant Is </a:t>
            </a:r>
            <a:r>
              <a:rPr lang="en-US" sz="3600" b="1" i="1" dirty="0" smtClean="0">
                <a:latin typeface="Calibri" pitchFamily="34" charset="0"/>
              </a:rPr>
              <a:t>Fundamentally Different</a:t>
            </a:r>
            <a:endParaRPr lang="en-US" sz="3600" dirty="0" smtClean="0">
              <a:latin typeface="Calibri" pitchFamily="34" charset="0"/>
            </a:endParaRPr>
          </a:p>
        </p:txBody>
      </p:sp>
      <p:sp>
        <p:nvSpPr>
          <p:cNvPr id="104451" name="Rectangle 3"/>
          <p:cNvSpPr>
            <a:spLocks noGrp="1" noChangeArrowheads="1"/>
          </p:cNvSpPr>
          <p:nvPr>
            <p:ph type="body" idx="1"/>
          </p:nvPr>
        </p:nvSpPr>
        <p:spPr>
          <a:xfrm>
            <a:off x="457200" y="1219200"/>
            <a:ext cx="8229600" cy="5638800"/>
          </a:xfrm>
        </p:spPr>
        <p:txBody>
          <a:bodyPr>
            <a:normAutofit lnSpcReduction="10000"/>
          </a:bodyPr>
          <a:lstStyle/>
          <a:p>
            <a:pPr eaLnBrk="1" hangingPunct="1">
              <a:lnSpc>
                <a:spcPct val="80000"/>
              </a:lnSpc>
            </a:pPr>
            <a:r>
              <a:rPr lang="en-US" dirty="0" smtClean="0">
                <a:latin typeface="Calibri" pitchFamily="34" charset="0"/>
              </a:rPr>
              <a:t>The </a:t>
            </a:r>
            <a:r>
              <a:rPr lang="en-US" b="1" i="1" dirty="0" smtClean="0">
                <a:latin typeface="Calibri" pitchFamily="34" charset="0"/>
              </a:rPr>
              <a:t>Old</a:t>
            </a:r>
            <a:r>
              <a:rPr lang="en-US" dirty="0" smtClean="0">
                <a:latin typeface="Calibri" pitchFamily="34" charset="0"/>
              </a:rPr>
              <a:t> Covenant Included </a:t>
            </a:r>
            <a:r>
              <a:rPr lang="en-US" b="1" i="1" dirty="0" smtClean="0">
                <a:latin typeface="Calibri" pitchFamily="34" charset="0"/>
              </a:rPr>
              <a:t>Believers</a:t>
            </a:r>
            <a:r>
              <a:rPr lang="en-US" dirty="0" smtClean="0">
                <a:latin typeface="Calibri" pitchFamily="34" charset="0"/>
              </a:rPr>
              <a:t> </a:t>
            </a:r>
            <a:r>
              <a:rPr lang="en-US" b="1" i="1" dirty="0" smtClean="0">
                <a:latin typeface="Calibri" pitchFamily="34" charset="0"/>
              </a:rPr>
              <a:t>and</a:t>
            </a:r>
            <a:r>
              <a:rPr lang="en-US" dirty="0" smtClean="0">
                <a:latin typeface="Calibri" pitchFamily="34" charset="0"/>
              </a:rPr>
              <a:t> </a:t>
            </a:r>
            <a:r>
              <a:rPr lang="en-US" b="1" i="1" dirty="0" smtClean="0">
                <a:latin typeface="Calibri" pitchFamily="34" charset="0"/>
              </a:rPr>
              <a:t>Unbelievers</a:t>
            </a:r>
          </a:p>
          <a:p>
            <a:pPr lvl="1" eaLnBrk="1" hangingPunct="1">
              <a:lnSpc>
                <a:spcPct val="80000"/>
              </a:lnSpc>
            </a:pPr>
            <a:r>
              <a:rPr lang="en-US" b="1" i="1" dirty="0" smtClean="0">
                <a:latin typeface="Calibri" pitchFamily="34" charset="0"/>
              </a:rPr>
              <a:t>Believers</a:t>
            </a:r>
          </a:p>
          <a:p>
            <a:pPr lvl="2" eaLnBrk="1" hangingPunct="1">
              <a:lnSpc>
                <a:spcPct val="80000"/>
              </a:lnSpc>
            </a:pPr>
            <a:r>
              <a:rPr lang="en-US" b="1" dirty="0" smtClean="0">
                <a:latin typeface="Cambria" pitchFamily="18" charset="0"/>
              </a:rPr>
              <a:t>Hebrews 11:23-40 – </a:t>
            </a:r>
            <a:r>
              <a:rPr lang="en-US" i="1" dirty="0" smtClean="0">
                <a:solidFill>
                  <a:srgbClr val="0000FF"/>
                </a:solidFill>
                <a:latin typeface="Cambria" pitchFamily="18" charset="0"/>
              </a:rPr>
              <a:t>Moses … Rahab … Gideon … Barak … Samson … Jephthah … David … Samuel and the prophets … </a:t>
            </a:r>
            <a:r>
              <a:rPr lang="en-US" i="1" u="sng" dirty="0" smtClean="0">
                <a:solidFill>
                  <a:srgbClr val="0000FF"/>
                </a:solidFill>
                <a:latin typeface="Cambria" pitchFamily="18" charset="0"/>
              </a:rPr>
              <a:t>These were all commended for their faith</a:t>
            </a:r>
          </a:p>
          <a:p>
            <a:pPr lvl="1" eaLnBrk="1" hangingPunct="1">
              <a:lnSpc>
                <a:spcPct val="80000"/>
              </a:lnSpc>
            </a:pPr>
            <a:r>
              <a:rPr lang="en-US" b="1" i="1" dirty="0" smtClean="0">
                <a:latin typeface="Calibri" pitchFamily="34" charset="0"/>
              </a:rPr>
              <a:t>Unbelievers</a:t>
            </a:r>
          </a:p>
          <a:p>
            <a:pPr lvl="2" eaLnBrk="1" hangingPunct="1">
              <a:lnSpc>
                <a:spcPct val="80000"/>
              </a:lnSpc>
            </a:pPr>
            <a:r>
              <a:rPr lang="en-US" b="1" dirty="0" smtClean="0">
                <a:latin typeface="Cambria" pitchFamily="18" charset="0"/>
              </a:rPr>
              <a:t>Jeremiah 2:8</a:t>
            </a:r>
            <a:r>
              <a:rPr lang="en-US" dirty="0" smtClean="0">
                <a:latin typeface="Cambria" pitchFamily="18" charset="0"/>
              </a:rPr>
              <a:t> </a:t>
            </a:r>
            <a:r>
              <a:rPr lang="en-US" b="1" dirty="0" smtClean="0">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The priests did not say, “Where is the LORD?” Those who handle the law </a:t>
            </a:r>
            <a:r>
              <a:rPr lang="en-US" i="1" u="sng" dirty="0" smtClean="0">
                <a:solidFill>
                  <a:srgbClr val="0000FF"/>
                </a:solidFill>
                <a:latin typeface="Cambria" pitchFamily="18" charset="0"/>
              </a:rPr>
              <a:t>did not know me</a:t>
            </a:r>
            <a:r>
              <a:rPr lang="en-US" i="1" dirty="0" smtClean="0">
                <a:solidFill>
                  <a:srgbClr val="0000FF"/>
                </a:solidFill>
                <a:latin typeface="Cambria" pitchFamily="18" charset="0"/>
              </a:rPr>
              <a:t>; the shepherds transgressed against me; the prophets prophesied by Baal and went after things that do not profit. </a:t>
            </a:r>
          </a:p>
          <a:p>
            <a:pPr lvl="2" eaLnBrk="1" hangingPunct="1">
              <a:lnSpc>
                <a:spcPct val="80000"/>
              </a:lnSpc>
            </a:pPr>
            <a:r>
              <a:rPr lang="en-US" b="1" dirty="0" smtClean="0">
                <a:latin typeface="Cambria" pitchFamily="18" charset="0"/>
              </a:rPr>
              <a:t>Jeremiah 4:22</a:t>
            </a:r>
            <a:r>
              <a:rPr lang="en-US" dirty="0" smtClean="0">
                <a:latin typeface="Cambria" pitchFamily="18" charset="0"/>
              </a:rPr>
              <a:t> </a:t>
            </a:r>
            <a:r>
              <a:rPr lang="en-US" b="1" dirty="0" smtClean="0">
                <a:latin typeface="Cambria" pitchFamily="18" charset="0"/>
              </a:rPr>
              <a:t>–</a:t>
            </a:r>
            <a:r>
              <a:rPr lang="en-US" dirty="0" smtClean="0">
                <a:latin typeface="Cambria" pitchFamily="18" charset="0"/>
              </a:rPr>
              <a:t> </a:t>
            </a:r>
            <a:r>
              <a:rPr lang="en-US" i="1" dirty="0" smtClean="0">
                <a:solidFill>
                  <a:srgbClr val="0000FF"/>
                </a:solidFill>
                <a:latin typeface="Cambria" pitchFamily="18" charset="0"/>
              </a:rPr>
              <a:t> For </a:t>
            </a:r>
            <a:r>
              <a:rPr lang="en-US" i="1" u="sng" dirty="0" smtClean="0">
                <a:solidFill>
                  <a:srgbClr val="0000FF"/>
                </a:solidFill>
                <a:latin typeface="Cambria" pitchFamily="18" charset="0"/>
              </a:rPr>
              <a:t>my people are foolish; they know me not</a:t>
            </a:r>
            <a:r>
              <a:rPr lang="en-US" i="1" dirty="0" smtClean="0">
                <a:solidFill>
                  <a:srgbClr val="0000FF"/>
                </a:solidFill>
                <a:latin typeface="Cambria" pitchFamily="18" charset="0"/>
              </a:rPr>
              <a:t>; they are stupid children; they have no understanding. They are 'wise'-- in doing evil! But how to do good they know not.</a:t>
            </a:r>
          </a:p>
          <a:p>
            <a:pPr lvl="2" eaLnBrk="1" hangingPunct="1">
              <a:lnSpc>
                <a:spcPct val="80000"/>
              </a:lnSpc>
            </a:pPr>
            <a:r>
              <a:rPr lang="en-US" b="1" dirty="0" smtClean="0">
                <a:latin typeface="Cambria" pitchFamily="18" charset="0"/>
              </a:rPr>
              <a:t>See also Rom 9:6ff</a:t>
            </a:r>
          </a:p>
          <a:p>
            <a:pPr lvl="1" eaLnBrk="1" hangingPunct="1">
              <a:lnSpc>
                <a:spcPct val="80000"/>
              </a:lnSpc>
            </a:pPr>
            <a:endParaRPr lang="en-US" i="1" dirty="0" smtClean="0">
              <a:solidFill>
                <a:srgbClr val="0000FF"/>
              </a:solidFill>
              <a:latin typeface="Times New Roman" pitchFamily="18"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4451">
                                            <p:txEl>
                                              <p:pRg st="1" end="1"/>
                                            </p:txEl>
                                          </p:spTgt>
                                        </p:tgtEl>
                                        <p:attrNameLst>
                                          <p:attrName>style.visibility</p:attrName>
                                        </p:attrNameLst>
                                      </p:cBhvr>
                                      <p:to>
                                        <p:strVal val="visible"/>
                                      </p:to>
                                    </p:set>
                                    <p:anim calcmode="lin" valueType="num">
                                      <p:cBhvr>
                                        <p:cTn id="7" dur="500" fill="hold"/>
                                        <p:tgtEl>
                                          <p:spTgt spid="10445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445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445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04451">
                                            <p:txEl>
                                              <p:pRg st="2" end="2"/>
                                            </p:txEl>
                                          </p:spTgt>
                                        </p:tgtEl>
                                        <p:attrNameLst>
                                          <p:attrName>style.visibility</p:attrName>
                                        </p:attrNameLst>
                                      </p:cBhvr>
                                      <p:to>
                                        <p:strVal val="visible"/>
                                      </p:to>
                                    </p:set>
                                    <p:anim calcmode="lin" valueType="num">
                                      <p:cBhvr>
                                        <p:cTn id="14" dur="500" fill="hold"/>
                                        <p:tgtEl>
                                          <p:spTgt spid="10445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0445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0445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04451">
                                            <p:txEl>
                                              <p:pRg st="3" end="3"/>
                                            </p:txEl>
                                          </p:spTgt>
                                        </p:tgtEl>
                                        <p:attrNameLst>
                                          <p:attrName>style.visibility</p:attrName>
                                        </p:attrNameLst>
                                      </p:cBhvr>
                                      <p:to>
                                        <p:strVal val="visible"/>
                                      </p:to>
                                    </p:set>
                                    <p:anim calcmode="lin" valueType="num">
                                      <p:cBhvr>
                                        <p:cTn id="21" dur="500" fill="hold"/>
                                        <p:tgtEl>
                                          <p:spTgt spid="10445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04451">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0445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04451">
                                            <p:txEl>
                                              <p:pRg st="4" end="4"/>
                                            </p:txEl>
                                          </p:spTgt>
                                        </p:tgtEl>
                                        <p:attrNameLst>
                                          <p:attrName>style.visibility</p:attrName>
                                        </p:attrNameLst>
                                      </p:cBhvr>
                                      <p:to>
                                        <p:strVal val="visible"/>
                                      </p:to>
                                    </p:set>
                                    <p:anim calcmode="lin" valueType="num">
                                      <p:cBhvr>
                                        <p:cTn id="28" dur="500" fill="hold"/>
                                        <p:tgtEl>
                                          <p:spTgt spid="104451">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104451">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10445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04451">
                                            <p:txEl>
                                              <p:pRg st="5" end="5"/>
                                            </p:txEl>
                                          </p:spTgt>
                                        </p:tgtEl>
                                        <p:attrNameLst>
                                          <p:attrName>style.visibility</p:attrName>
                                        </p:attrNameLst>
                                      </p:cBhvr>
                                      <p:to>
                                        <p:strVal val="visible"/>
                                      </p:to>
                                    </p:set>
                                    <p:anim calcmode="lin" valueType="num">
                                      <p:cBhvr>
                                        <p:cTn id="35" dur="500" fill="hold"/>
                                        <p:tgtEl>
                                          <p:spTgt spid="104451">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104451">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10445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04451">
                                            <p:txEl>
                                              <p:pRg st="6" end="6"/>
                                            </p:txEl>
                                          </p:spTgt>
                                        </p:tgtEl>
                                        <p:attrNameLst>
                                          <p:attrName>style.visibility</p:attrName>
                                        </p:attrNameLst>
                                      </p:cBhvr>
                                      <p:to>
                                        <p:strVal val="visible"/>
                                      </p:to>
                                    </p:set>
                                    <p:anim calcmode="lin" valueType="num">
                                      <p:cBhvr>
                                        <p:cTn id="42" dur="500" fill="hold"/>
                                        <p:tgtEl>
                                          <p:spTgt spid="104451">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104451">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1044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0"/>
            <a:ext cx="9144000" cy="1143000"/>
          </a:xfrm>
        </p:spPr>
        <p:txBody>
          <a:bodyPr/>
          <a:lstStyle/>
          <a:p>
            <a:pPr eaLnBrk="1" hangingPunct="1"/>
            <a:r>
              <a:rPr lang="en-US" sz="3600" dirty="0" smtClean="0">
                <a:latin typeface="Calibri" pitchFamily="34" charset="0"/>
              </a:rPr>
              <a:t>The New Covenant Is </a:t>
            </a:r>
            <a:r>
              <a:rPr lang="en-US" sz="3600" b="1" i="1" dirty="0" smtClean="0">
                <a:latin typeface="Calibri" pitchFamily="34" charset="0"/>
              </a:rPr>
              <a:t>Fundamentally Different</a:t>
            </a:r>
            <a:endParaRPr lang="en-US" sz="3600" dirty="0" smtClean="0">
              <a:latin typeface="Calibri" pitchFamily="34" charset="0"/>
            </a:endParaRPr>
          </a:p>
        </p:txBody>
      </p:sp>
      <p:sp>
        <p:nvSpPr>
          <p:cNvPr id="104451" name="Rectangle 3"/>
          <p:cNvSpPr>
            <a:spLocks noGrp="1" noChangeArrowheads="1"/>
          </p:cNvSpPr>
          <p:nvPr>
            <p:ph type="body" idx="1"/>
          </p:nvPr>
        </p:nvSpPr>
        <p:spPr>
          <a:xfrm>
            <a:off x="457200" y="1219200"/>
            <a:ext cx="8229600" cy="5410200"/>
          </a:xfrm>
        </p:spPr>
        <p:txBody>
          <a:bodyPr/>
          <a:lstStyle/>
          <a:p>
            <a:pPr eaLnBrk="1" hangingPunct="1">
              <a:lnSpc>
                <a:spcPct val="80000"/>
              </a:lnSpc>
            </a:pPr>
            <a:r>
              <a:rPr lang="en-US" dirty="0" smtClean="0">
                <a:latin typeface="Calibri" pitchFamily="34" charset="0"/>
              </a:rPr>
              <a:t>The </a:t>
            </a:r>
            <a:r>
              <a:rPr lang="en-US" b="1" i="1" dirty="0" smtClean="0">
                <a:latin typeface="Calibri" pitchFamily="34" charset="0"/>
              </a:rPr>
              <a:t>New</a:t>
            </a:r>
            <a:r>
              <a:rPr lang="en-US" dirty="0" smtClean="0">
                <a:latin typeface="Calibri" pitchFamily="34" charset="0"/>
              </a:rPr>
              <a:t> Covenant Includes </a:t>
            </a:r>
            <a:r>
              <a:rPr lang="en-US" b="1" i="1" dirty="0" smtClean="0">
                <a:latin typeface="Calibri" pitchFamily="34" charset="0"/>
              </a:rPr>
              <a:t>Believers Only</a:t>
            </a:r>
            <a:endParaRPr lang="en-US" dirty="0" smtClean="0">
              <a:latin typeface="Calibri" pitchFamily="34" charset="0"/>
            </a:endParaRPr>
          </a:p>
          <a:p>
            <a:pPr lvl="1" eaLnBrk="1" hangingPunct="1">
              <a:lnSpc>
                <a:spcPct val="80000"/>
              </a:lnSpc>
            </a:pPr>
            <a:r>
              <a:rPr lang="en-US" b="1" dirty="0" smtClean="0">
                <a:latin typeface="Cambria" pitchFamily="18" charset="0"/>
              </a:rPr>
              <a:t>Jeremiah 31:34 –</a:t>
            </a:r>
            <a:r>
              <a:rPr lang="en-US" dirty="0" smtClean="0">
                <a:latin typeface="Cambria" pitchFamily="18" charset="0"/>
              </a:rPr>
              <a:t> </a:t>
            </a:r>
            <a:r>
              <a:rPr lang="en-US" i="1" dirty="0" smtClean="0">
                <a:solidFill>
                  <a:srgbClr val="0000FF"/>
                </a:solidFill>
                <a:latin typeface="Cambria" pitchFamily="18" charset="0"/>
              </a:rPr>
              <a:t>And no longer shall each one teach his neighbor and each his brother, saying, “Know the LORD,” for </a:t>
            </a:r>
            <a:r>
              <a:rPr lang="en-US" i="1" u="sng" dirty="0" smtClean="0">
                <a:solidFill>
                  <a:srgbClr val="0000FF"/>
                </a:solidFill>
                <a:latin typeface="Cambria" pitchFamily="18" charset="0"/>
              </a:rPr>
              <a:t>they shall </a:t>
            </a:r>
            <a:r>
              <a:rPr lang="en-US" b="1" i="1" u="sng" dirty="0" smtClean="0">
                <a:solidFill>
                  <a:srgbClr val="0000FF"/>
                </a:solidFill>
                <a:latin typeface="Cambria" pitchFamily="18" charset="0"/>
              </a:rPr>
              <a:t>all</a:t>
            </a:r>
            <a:r>
              <a:rPr lang="en-US" i="1" u="sng" dirty="0" smtClean="0">
                <a:solidFill>
                  <a:srgbClr val="0000FF"/>
                </a:solidFill>
                <a:latin typeface="Cambria" pitchFamily="18" charset="0"/>
              </a:rPr>
              <a:t> know me</a:t>
            </a:r>
            <a:r>
              <a:rPr lang="en-US" i="1" dirty="0" smtClean="0">
                <a:solidFill>
                  <a:srgbClr val="0000FF"/>
                </a:solidFill>
                <a:latin typeface="Cambria" pitchFamily="18" charset="0"/>
              </a:rPr>
              <a:t>, from the least of them to the greatest, declares the LORD. For I will forgive their iniquity, and I will remember their sin no more .</a:t>
            </a:r>
          </a:p>
          <a:p>
            <a:pPr lvl="1" eaLnBrk="1" hangingPunct="1">
              <a:lnSpc>
                <a:spcPct val="80000"/>
              </a:lnSpc>
            </a:pPr>
            <a:endParaRPr lang="en-US" i="1" dirty="0" smtClean="0">
              <a:solidFill>
                <a:srgbClr val="0000FF"/>
              </a:solidFill>
              <a:latin typeface="Times New Roman" pitchFamily="18"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4451">
                                            <p:txEl>
                                              <p:pRg st="1" end="1"/>
                                            </p:txEl>
                                          </p:spTgt>
                                        </p:tgtEl>
                                        <p:attrNameLst>
                                          <p:attrName>style.visibility</p:attrName>
                                        </p:attrNameLst>
                                      </p:cBhvr>
                                      <p:to>
                                        <p:strVal val="visible"/>
                                      </p:to>
                                    </p:set>
                                    <p:anim calcmode="lin" valueType="num">
                                      <p:cBhvr>
                                        <p:cTn id="7" dur="500" fill="hold"/>
                                        <p:tgtEl>
                                          <p:spTgt spid="10445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445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44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7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docProps/app.xml><?xml version="1.0" encoding="utf-8"?>
<Properties xmlns="http://schemas.openxmlformats.org/officeDocument/2006/extended-properties" xmlns:vt="http://schemas.openxmlformats.org/officeDocument/2006/docPropsVTypes">
  <Template>Maple</Template>
  <TotalTime>23164</TotalTime>
  <Words>1426</Words>
  <Application>Microsoft Office PowerPoint</Application>
  <PresentationFormat>On-screen Show (4:3)</PresentationFormat>
  <Paragraphs>151</Paragraphs>
  <Slides>13</Slides>
  <Notes>0</Notes>
  <HiddenSlides>0</HiddenSlides>
  <MMClips>0</MMClips>
  <ScaleCrop>false</ScaleCrop>
  <HeadingPairs>
    <vt:vector size="4" baseType="variant">
      <vt:variant>
        <vt:lpstr>Theme</vt:lpstr>
      </vt:variant>
      <vt:variant>
        <vt:i4>14</vt:i4>
      </vt:variant>
      <vt:variant>
        <vt:lpstr>Slide Titles</vt:lpstr>
      </vt:variant>
      <vt:variant>
        <vt:i4>13</vt:i4>
      </vt:variant>
    </vt:vector>
  </HeadingPairs>
  <TitlesOfParts>
    <vt:vector size="27" baseType="lpstr">
      <vt:lpstr>Default Design</vt:lpstr>
      <vt:lpstr>Rainbow</vt:lpstr>
      <vt:lpstr>Stars</vt:lpstr>
      <vt:lpstr>Moses</vt:lpstr>
      <vt:lpstr>David</vt:lpstr>
      <vt:lpstr>Jesus</vt:lpstr>
      <vt:lpstr>oldnew</vt:lpstr>
      <vt:lpstr>Balance</vt:lpstr>
      <vt:lpstr>waterfall</vt:lpstr>
      <vt:lpstr>sunset</vt:lpstr>
      <vt:lpstr>1_sunset</vt:lpstr>
      <vt:lpstr>2_sunset</vt:lpstr>
      <vt:lpstr>3_sunset</vt:lpstr>
      <vt:lpstr>7_Clouds</vt:lpstr>
      <vt:lpstr>New Covenant Theology</vt:lpstr>
      <vt:lpstr>PowerPoint Presentation</vt:lpstr>
      <vt:lpstr>Comparing and Contrasting the Covenants</vt:lpstr>
      <vt:lpstr>A Comparison of the Old and New Covenants</vt:lpstr>
      <vt:lpstr>The New Covenant Is Fundamentally Different From the Old Covenant</vt:lpstr>
      <vt:lpstr>The New Covenant Is Fundamentally Different</vt:lpstr>
      <vt:lpstr>The New Covenant Is Fundamentally Different</vt:lpstr>
      <vt:lpstr>The New Covenant Is Fundamentally Different</vt:lpstr>
      <vt:lpstr>The New Covenant Is Fundamentally Different</vt:lpstr>
      <vt:lpstr>The New Covenant Is Fundamentally Different</vt:lpstr>
      <vt:lpstr>The New Covenant Is Fundamentally Different</vt:lpstr>
      <vt:lpstr>The New Covenant Is Fundamentally Different From the Old Covenant</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1105</cp:revision>
  <dcterms:created xsi:type="dcterms:W3CDTF">2002-05-29T23:51:15Z</dcterms:created>
  <dcterms:modified xsi:type="dcterms:W3CDTF">2017-07-02T17:48:05Z</dcterms:modified>
</cp:coreProperties>
</file>