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51" r:id="rId8"/>
    <p:sldMasterId id="2147483667" r:id="rId9"/>
    <p:sldMasterId id="2147483665" r:id="rId10"/>
    <p:sldMasterId id="2147484058" r:id="rId11"/>
    <p:sldMasterId id="2147484095" r:id="rId12"/>
    <p:sldMasterId id="2147484156" r:id="rId13"/>
    <p:sldMasterId id="2147484218" r:id="rId14"/>
    <p:sldMasterId id="2147484256" r:id="rId15"/>
    <p:sldMasterId id="2147484269" r:id="rId16"/>
    <p:sldMasterId id="2147484282" r:id="rId17"/>
    <p:sldMasterId id="2147484295" r:id="rId18"/>
    <p:sldMasterId id="2147484308" r:id="rId19"/>
  </p:sldMasterIdLst>
  <p:notesMasterIdLst>
    <p:notesMasterId r:id="rId37"/>
  </p:notesMasterIdLst>
  <p:sldIdLst>
    <p:sldId id="467" r:id="rId20"/>
    <p:sldId id="468" r:id="rId21"/>
    <p:sldId id="288" r:id="rId22"/>
    <p:sldId id="470" r:id="rId23"/>
    <p:sldId id="471" r:id="rId24"/>
    <p:sldId id="472" r:id="rId25"/>
    <p:sldId id="473" r:id="rId26"/>
    <p:sldId id="474" r:id="rId27"/>
    <p:sldId id="302" r:id="rId28"/>
    <p:sldId id="385" r:id="rId29"/>
    <p:sldId id="387" r:id="rId30"/>
    <p:sldId id="479" r:id="rId31"/>
    <p:sldId id="478" r:id="rId32"/>
    <p:sldId id="477" r:id="rId33"/>
    <p:sldId id="476" r:id="rId34"/>
    <p:sldId id="480" r:id="rId35"/>
    <p:sldId id="481" r:id="rId36"/>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0000FF"/>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7" autoAdjust="0"/>
    <p:restoredTop sz="94707" autoAdjust="0"/>
  </p:normalViewPr>
  <p:slideViewPr>
    <p:cSldViewPr>
      <p:cViewPr varScale="1">
        <p:scale>
          <a:sx n="107" d="100"/>
          <a:sy n="107" d="100"/>
        </p:scale>
        <p:origin x="-9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notesViewPr>
    <p:cSldViewPr>
      <p:cViewPr varScale="1">
        <p:scale>
          <a:sx n="53" d="100"/>
          <a:sy n="53" d="100"/>
        </p:scale>
        <p:origin x="-1218" y="-102"/>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13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13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0BCC7855-56B9-4F95-AFE0-0404C99212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11882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0D807F6-EF8E-4463-83DC-26AEBB97AC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40508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D6B17BB-BC01-4188-8364-925DFD99B0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83308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FC9D24EA-6345-46AC-8E86-D95ECEDD35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84394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FB441A-3727-4CD7-A4AA-F25255362D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97051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0931E6F5-DFAF-4A15-84B5-D444ECB16C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86042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9DD4DE3B-EBA0-4C1E-9DD4-5A9AE77B85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38786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59B751E-842A-4D29-B11B-BAB0FF213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94278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C6885A7-C525-45BE-8281-F2613ACA34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536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06FEF10-10ED-4441-A8B4-A4255045D8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10982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82FE293-3E44-436A-8DD7-424CE11364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53269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4F92DA8-3DA3-4337-95FF-485A4E10AD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02883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13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13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0BCC7855-56B9-4F95-AFE0-0404C99212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943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0D807F6-EF8E-4463-83DC-26AEBB97AC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43956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D6B17BB-BC01-4188-8364-925DFD99B0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5074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FC9D24EA-6345-46AC-8E86-D95ECEDD35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72001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FB441A-3727-4CD7-A4AA-F25255362D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96977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0931E6F5-DFAF-4A15-84B5-D444ECB16C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5990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9DD4DE3B-EBA0-4C1E-9DD4-5A9AE77B85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1881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59B751E-842A-4D29-B11B-BAB0FF213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53047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C6885A7-C525-45BE-8281-F2613ACA34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92081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06FEF10-10ED-4441-A8B4-A4255045D8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61611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82FE293-3E44-436A-8DD7-424CE11364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35017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4F92DA8-3DA3-4337-95FF-485A4E10AD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68642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13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13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0BCC7855-56B9-4F95-AFE0-0404C99212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94942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0D807F6-EF8E-4463-83DC-26AEBB97AC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39776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D6B17BB-BC01-4188-8364-925DFD99B0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13016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FC9D24EA-6345-46AC-8E86-D95ECEDD35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07346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FB441A-3727-4CD7-A4AA-F25255362D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1450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0931E6F5-DFAF-4A15-84B5-D444ECB16C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68728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9DD4DE3B-EBA0-4C1E-9DD4-5A9AE77B85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23817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59B751E-842A-4D29-B11B-BAB0FF213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04761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C6885A7-C525-45BE-8281-F2613ACA34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19484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06FEF10-10ED-4441-A8B4-A4255045D8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35303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82FE293-3E44-436A-8DD7-424CE11364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887461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4F92DA8-3DA3-4337-95FF-485A4E10AD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31472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13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13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0BCC7855-56B9-4F95-AFE0-0404C99212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40357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0D807F6-EF8E-4463-83DC-26AEBB97AC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43226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D6B17BB-BC01-4188-8364-925DFD99B0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631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FC9D24EA-6345-46AC-8E86-D95ECEDD35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30190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FB441A-3727-4CD7-A4AA-F25255362D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73614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0931E6F5-DFAF-4A15-84B5-D444ECB16C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16723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9DD4DE3B-EBA0-4C1E-9DD4-5A9AE77B85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4479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59B751E-842A-4D29-B11B-BAB0FF213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31961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C6885A7-C525-45BE-8281-F2613ACA34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08735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06FEF10-10ED-4441-A8B4-A4255045D8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76587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82FE293-3E44-436A-8DD7-424CE11364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83835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4F92DA8-3DA3-4337-95FF-485A4E10AD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49004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517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351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22F02-9D4D-4365-9A60-CD7C7B4E8F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997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A89849-1C56-4371-9B43-5AF39FDFB7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80632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4D80C-6FA2-4C97-AF2B-0D6706FEFB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8918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A0BF2B-ECF4-4166-9AA4-A8535B9050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7613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DB797F-9369-4849-8CCD-3C3F2F2E8F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76848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9819C9-EDB0-4AFF-BD50-14164D73E0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91338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D68570-D208-45A6-8F60-4E70EA5D6A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33802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A2AA83-4A4A-4DE6-9322-07368A2EA6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166418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4ABA0-69E4-4A71-B9E9-073FBCBC21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196783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6AA82F-DED7-45EE-B7C4-6ECC09688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580267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ECA77-96C3-4907-BF13-681E80F4DE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5927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grpSp>
      <p:sp>
        <p:nvSpPr>
          <p:cNvPr id="14135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135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0BCC7855-56B9-4F95-AFE0-0404C9921266}"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0D807F6-EF8E-4463-83DC-26AEBB97AC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D6B17BB-BC01-4188-8364-925DFD99B0D1}"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FC9D24EA-6345-46AC-8E86-D95ECEDD351B}"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70FB441A-3727-4CD7-A4AA-F25255362D35}"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0931E6F5-DFAF-4A15-84B5-D444ECB16C2C}"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9DD4DE3B-EBA0-4C1E-9DD4-5A9AE77B8518}"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59B751E-842A-4D29-B11B-BAB0FF213AEB}"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EC6885A7-C525-45BE-8281-F2613ACA34B9}"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06FEF10-10ED-4441-A8B4-A4255045D83C}"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82FE293-3E44-436A-8DD7-424CE1136415}"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4F92DA8-3DA3-4337-95FF-485A4E10AD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6.jpe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9.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3800475" y="1789113"/>
            <a:ext cx="5340350" cy="5056187"/>
            <a:chOff x="2394" y="1127"/>
            <a:chExt cx="3364" cy="3185"/>
          </a:xfrm>
        </p:grpSpPr>
        <p:sp>
          <p:nvSpPr>
            <p:cNvPr id="1402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2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2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0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4030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0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1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14031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2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14032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032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2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32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solidFill>
                <a:srgbClr val="FFFFFF"/>
              </a:solidFill>
            </a:endParaRPr>
          </a:p>
        </p:txBody>
      </p:sp>
      <p:sp>
        <p:nvSpPr>
          <p:cNvPr id="14032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solidFill>
                <a:srgbClr val="FFFFFF"/>
              </a:solidFill>
            </a:endParaRPr>
          </a:p>
        </p:txBody>
      </p:sp>
      <p:sp>
        <p:nvSpPr>
          <p:cNvPr id="14032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C981FAFA-F98E-42DD-B1F5-EA23DE6539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5821195"/>
      </p:ext>
    </p:extLst>
  </p:cSld>
  <p:clrMap bg1="dk2" tx1="lt1" bg2="dk1" tx2="lt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3800475" y="1789113"/>
            <a:ext cx="5340350" cy="5056187"/>
            <a:chOff x="2394" y="1127"/>
            <a:chExt cx="3364" cy="3185"/>
          </a:xfrm>
        </p:grpSpPr>
        <p:sp>
          <p:nvSpPr>
            <p:cNvPr id="1402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2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2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0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4030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0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1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14031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2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14032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032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2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32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solidFill>
                <a:srgbClr val="FFFFFF"/>
              </a:solidFill>
            </a:endParaRPr>
          </a:p>
        </p:txBody>
      </p:sp>
      <p:sp>
        <p:nvSpPr>
          <p:cNvPr id="14032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solidFill>
                <a:srgbClr val="FFFFFF"/>
              </a:solidFill>
            </a:endParaRPr>
          </a:p>
        </p:txBody>
      </p:sp>
      <p:sp>
        <p:nvSpPr>
          <p:cNvPr id="14032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C981FAFA-F98E-42DD-B1F5-EA23DE6539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2366332"/>
      </p:ext>
    </p:extLst>
  </p:cSld>
  <p:clrMap bg1="dk2" tx1="lt1" bg2="dk1"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3800475" y="1789113"/>
            <a:ext cx="5340350" cy="5056187"/>
            <a:chOff x="2394" y="1127"/>
            <a:chExt cx="3364" cy="3185"/>
          </a:xfrm>
        </p:grpSpPr>
        <p:sp>
          <p:nvSpPr>
            <p:cNvPr id="1402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2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2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0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4030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0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1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14031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2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14032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032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2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32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solidFill>
                <a:srgbClr val="FFFFFF"/>
              </a:solidFill>
            </a:endParaRPr>
          </a:p>
        </p:txBody>
      </p:sp>
      <p:sp>
        <p:nvSpPr>
          <p:cNvPr id="14032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solidFill>
                <a:srgbClr val="FFFFFF"/>
              </a:solidFill>
            </a:endParaRPr>
          </a:p>
        </p:txBody>
      </p:sp>
      <p:sp>
        <p:nvSpPr>
          <p:cNvPr id="14032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C981FAFA-F98E-42DD-B1F5-EA23DE6539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5767148"/>
      </p:ext>
    </p:extLst>
  </p:cSld>
  <p:clrMap bg1="dk2" tx1="lt1" bg2="dk1"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3800475" y="1789113"/>
            <a:ext cx="5340350" cy="5056187"/>
            <a:chOff x="2394" y="1127"/>
            <a:chExt cx="3364" cy="3185"/>
          </a:xfrm>
        </p:grpSpPr>
        <p:sp>
          <p:nvSpPr>
            <p:cNvPr id="1402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2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2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2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0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Arial" charset="0"/>
              </a:endParaRPr>
            </a:p>
          </p:txBody>
        </p:sp>
        <p:sp>
          <p:nvSpPr>
            <p:cNvPr id="14030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0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0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sp>
          <p:nvSpPr>
            <p:cNvPr id="14031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Arial" charset="0"/>
              </a:endParaRPr>
            </a:p>
          </p:txBody>
        </p:sp>
        <p:sp>
          <p:nvSpPr>
            <p:cNvPr id="14031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1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Arial" charset="0"/>
              </a:endParaRPr>
            </a:p>
          </p:txBody>
        </p:sp>
        <p:sp>
          <p:nvSpPr>
            <p:cNvPr id="1403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Arial" charset="0"/>
              </a:endParaRPr>
            </a:p>
          </p:txBody>
        </p:sp>
        <p:sp>
          <p:nvSpPr>
            <p:cNvPr id="1403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Arial" charset="0"/>
              </a:endParaRPr>
            </a:p>
          </p:txBody>
        </p:sp>
        <p:sp>
          <p:nvSpPr>
            <p:cNvPr id="14032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Arial" charset="0"/>
              </a:endParaRPr>
            </a:p>
          </p:txBody>
        </p:sp>
        <p:sp>
          <p:nvSpPr>
            <p:cNvPr id="14032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charset="0"/>
              </a:endParaRPr>
            </a:p>
          </p:txBody>
        </p:sp>
      </p:grpSp>
      <p:sp>
        <p:nvSpPr>
          <p:cNvPr id="14032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2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32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solidFill>
                <a:srgbClr val="FFFFFF"/>
              </a:solidFill>
            </a:endParaRPr>
          </a:p>
        </p:txBody>
      </p:sp>
      <p:sp>
        <p:nvSpPr>
          <p:cNvPr id="14032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solidFill>
                <a:srgbClr val="FFFFFF"/>
              </a:solidFill>
            </a:endParaRPr>
          </a:p>
        </p:txBody>
      </p:sp>
      <p:sp>
        <p:nvSpPr>
          <p:cNvPr id="14032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C981FAFA-F98E-42DD-B1F5-EA23DE6539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3497571"/>
      </p:ext>
    </p:extLst>
  </p:cSld>
  <p:clrMap bg1="dk2" tx1="lt1" bg2="dk1" tx2="lt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1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1341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E532ECB7-327C-4D02-B7AF-D7B13D93A5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1240877"/>
      </p:ext>
    </p:extLst>
  </p:cSld>
  <p:clrMap bg1="dk2" tx1="lt1" bg2="dk1"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3800475" y="1789113"/>
            <a:ext cx="5340350" cy="5056187"/>
            <a:chOff x="2394" y="1127"/>
            <a:chExt cx="3364" cy="3185"/>
          </a:xfrm>
        </p:grpSpPr>
        <p:sp>
          <p:nvSpPr>
            <p:cNvPr id="14029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29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14029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29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29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29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29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29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29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30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ndParaRPr>
            </a:p>
          </p:txBody>
        </p:sp>
        <p:sp>
          <p:nvSpPr>
            <p:cNvPr id="14030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4030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0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1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1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4031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1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1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1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ndParaRPr>
            </a:p>
          </p:txBody>
        </p:sp>
        <p:sp>
          <p:nvSpPr>
            <p:cNvPr id="14031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14031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ndParaRPr>
            </a:p>
          </p:txBody>
        </p:sp>
        <p:sp>
          <p:nvSpPr>
            <p:cNvPr id="14031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1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ndParaRPr>
            </a:p>
          </p:txBody>
        </p:sp>
        <p:sp>
          <p:nvSpPr>
            <p:cNvPr id="14032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ndParaRPr>
            </a:p>
          </p:txBody>
        </p:sp>
        <p:sp>
          <p:nvSpPr>
            <p:cNvPr id="14032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ndParaRPr>
            </a:p>
          </p:txBody>
        </p:sp>
        <p:sp>
          <p:nvSpPr>
            <p:cNvPr id="14032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ndParaRPr>
            </a:p>
          </p:txBody>
        </p:sp>
        <p:sp>
          <p:nvSpPr>
            <p:cNvPr id="14032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ndParaRPr>
            </a:p>
          </p:txBody>
        </p:sp>
        <p:sp>
          <p:nvSpPr>
            <p:cNvPr id="14032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ndParaRPr>
            </a:p>
          </p:txBody>
        </p:sp>
      </p:grpSp>
      <p:sp>
        <p:nvSpPr>
          <p:cNvPr id="14032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2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32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p>
        </p:txBody>
      </p:sp>
      <p:sp>
        <p:nvSpPr>
          <p:cNvPr id="14032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p>
        </p:txBody>
      </p:sp>
      <p:sp>
        <p:nvSpPr>
          <p:cNvPr id="14032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C981FAFA-F98E-42DD-B1F5-EA23DE65398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43"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9.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8.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9.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2897118062"/>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9600" cy="914400"/>
          </a:xfrm>
        </p:spPr>
        <p:txBody>
          <a:bodyPr/>
          <a:lstStyle/>
          <a:p>
            <a:pPr eaLnBrk="1" hangingPunct="1">
              <a:defRPr/>
            </a:pPr>
            <a:r>
              <a:rPr lang="en-US" dirty="0" smtClean="0"/>
              <a:t>Exodus 34:29-35</a:t>
            </a:r>
          </a:p>
        </p:txBody>
      </p:sp>
      <p:sp>
        <p:nvSpPr>
          <p:cNvPr id="76803" name="Rectangle 3"/>
          <p:cNvSpPr>
            <a:spLocks noGrp="1" noChangeArrowheads="1"/>
          </p:cNvSpPr>
          <p:nvPr>
            <p:ph type="body" sz="half" idx="1"/>
          </p:nvPr>
        </p:nvSpPr>
        <p:spPr>
          <a:xfrm>
            <a:off x="304800" y="914400"/>
            <a:ext cx="8686800" cy="5943600"/>
          </a:xfrm>
        </p:spPr>
        <p:txBody>
          <a:bodyPr>
            <a:normAutofit/>
          </a:bodyPr>
          <a:lstStyle/>
          <a:p>
            <a:pPr marL="0" indent="0" eaLnBrk="1" hangingPunct="1">
              <a:lnSpc>
                <a:spcPct val="80000"/>
              </a:lnSpc>
              <a:buNone/>
              <a:defRPr/>
            </a:pPr>
            <a:r>
              <a:rPr lang="en-US" sz="2800" i="1" baseline="30000" dirty="0" smtClean="0">
                <a:solidFill>
                  <a:srgbClr val="66FFFF"/>
                </a:solidFill>
                <a:latin typeface="Cambria" pitchFamily="18" charset="0"/>
              </a:rPr>
              <a:t>32</a:t>
            </a:r>
            <a:r>
              <a:rPr lang="en-US" sz="2800" i="1" dirty="0" smtClean="0">
                <a:solidFill>
                  <a:srgbClr val="66FFFF"/>
                </a:solidFill>
                <a:latin typeface="Cambria" pitchFamily="18" charset="0"/>
              </a:rPr>
              <a:t> Afterward all the people of Israel came near, and he commanded them all that the LORD had spoken with him in Mount Sinai. </a:t>
            </a:r>
            <a:r>
              <a:rPr lang="en-US" sz="2800" i="1" baseline="30000" dirty="0" smtClean="0">
                <a:solidFill>
                  <a:srgbClr val="66FFFF"/>
                </a:solidFill>
                <a:latin typeface="Cambria" pitchFamily="18" charset="0"/>
              </a:rPr>
              <a:t>33</a:t>
            </a:r>
            <a:r>
              <a:rPr lang="en-US" sz="2800" i="1" dirty="0" smtClean="0">
                <a:solidFill>
                  <a:srgbClr val="66FFFF"/>
                </a:solidFill>
                <a:latin typeface="Cambria" pitchFamily="18" charset="0"/>
              </a:rPr>
              <a:t> And when Moses had finished speaking with them, he put a veil over his face. </a:t>
            </a:r>
            <a:r>
              <a:rPr lang="en-US" sz="2800" i="1" baseline="30000" dirty="0" smtClean="0">
                <a:solidFill>
                  <a:srgbClr val="66FFFF"/>
                </a:solidFill>
                <a:latin typeface="Cambria" pitchFamily="18" charset="0"/>
              </a:rPr>
              <a:t>34</a:t>
            </a:r>
            <a:r>
              <a:rPr lang="en-US" sz="2800" i="1" dirty="0" smtClean="0">
                <a:solidFill>
                  <a:srgbClr val="66FFFF"/>
                </a:solidFill>
                <a:latin typeface="Cambria" pitchFamily="18" charset="0"/>
              </a:rPr>
              <a:t> Whenever Moses went in before the LORD to speak with him, he would remove the veil, until he came out. And when he came out and told the people of Israel what he was commanded, </a:t>
            </a:r>
            <a:r>
              <a:rPr lang="en-US" sz="2800" i="1" baseline="30000" dirty="0" smtClean="0">
                <a:solidFill>
                  <a:srgbClr val="66FFFF"/>
                </a:solidFill>
                <a:latin typeface="Cambria" pitchFamily="18" charset="0"/>
              </a:rPr>
              <a:t>35</a:t>
            </a:r>
            <a:r>
              <a:rPr lang="en-US" sz="2800" i="1" dirty="0" smtClean="0">
                <a:solidFill>
                  <a:srgbClr val="66FFFF"/>
                </a:solidFill>
                <a:latin typeface="Cambria" pitchFamily="18" charset="0"/>
              </a:rPr>
              <a:t> the people of Israel would see the face of Moses, that the skin of Moses' face was shining. And Moses would put the veil over his face again, until he went in to speak with him. </a:t>
            </a:r>
          </a:p>
        </p:txBody>
      </p:sp>
      <p:pic>
        <p:nvPicPr>
          <p:cNvPr id="74756" name="Picture 4" descr="Blue Bible"/>
          <p:cNvPicPr>
            <a:picLocks noGrp="1" noChangeAspect="1" noChangeArrowheads="1"/>
          </p:cNvPicPr>
          <p:nvPr>
            <p:ph sz="half" idx="2"/>
          </p:nvPr>
        </p:nvPicPr>
        <p:blipFill>
          <a:blip r:embed="rId3" cstate="print">
            <a:clrChange>
              <a:clrFrom>
                <a:srgbClr val="010066"/>
              </a:clrFrom>
              <a:clrTo>
                <a:srgbClr val="010066">
                  <a:alpha val="0"/>
                </a:srgbClr>
              </a:clrTo>
            </a:clrChange>
          </a:blip>
          <a:srcRect/>
          <a:stretch>
            <a:fillRect/>
          </a:stretch>
        </p:blipFill>
        <p:spPr>
          <a:xfrm>
            <a:off x="7696200" y="0"/>
            <a:ext cx="1219200" cy="901700"/>
          </a:xfrm>
        </p:spPr>
      </p:pic>
    </p:spTree>
  </p:cSld>
  <p:clrMapOvr>
    <a:overrideClrMapping bg1="dk2" tx1="lt1" bg2="dk1"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0715"/>
            <a:ext cx="9144000" cy="741285"/>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
        <p:nvSpPr>
          <p:cNvPr id="59395" name="Rectangle 3"/>
          <p:cNvSpPr>
            <a:spLocks noGrp="1" noChangeArrowheads="1"/>
          </p:cNvSpPr>
          <p:nvPr>
            <p:ph type="body" idx="1"/>
          </p:nvPr>
        </p:nvSpPr>
        <p:spPr>
          <a:xfrm>
            <a:off x="457200" y="1066800"/>
            <a:ext cx="8229600" cy="5791200"/>
          </a:xfrm>
        </p:spPr>
        <p:txBody>
          <a:bodyPr>
            <a:normAutofit/>
          </a:bodyPr>
          <a:lstStyle/>
          <a:p>
            <a:pPr eaLnBrk="1" hangingPunct="1">
              <a:defRPr/>
            </a:pPr>
            <a:r>
              <a:rPr lang="en-US" b="1" dirty="0" smtClean="0">
                <a:solidFill>
                  <a:srgbClr val="FF9900"/>
                </a:solidFill>
              </a:rPr>
              <a:t>2 Corinthians 3:6-8</a:t>
            </a:r>
          </a:p>
          <a:p>
            <a:pPr lvl="1" eaLnBrk="1" hangingPunct="1">
              <a:defRPr/>
            </a:pPr>
            <a:r>
              <a:rPr lang="en-US" i="1" dirty="0" smtClean="0">
                <a:solidFill>
                  <a:srgbClr val="66FFFF"/>
                </a:solidFill>
                <a:latin typeface="Cambria" pitchFamily="18" charset="0"/>
              </a:rPr>
              <a:t>[God] has made us sufficient to be ministers of a new covenant, not of the letter but of the Spirit. For the letter kills, but the Spirit gives life. </a:t>
            </a:r>
            <a:r>
              <a:rPr lang="en-US" i="1" baseline="30000" dirty="0" smtClean="0">
                <a:solidFill>
                  <a:srgbClr val="66FFFF"/>
                </a:solidFill>
                <a:latin typeface="Cambria" pitchFamily="18" charset="0"/>
              </a:rPr>
              <a:t>7</a:t>
            </a:r>
            <a:r>
              <a:rPr lang="en-US" i="1" dirty="0" smtClean="0">
                <a:solidFill>
                  <a:srgbClr val="66FFFF"/>
                </a:solidFill>
                <a:latin typeface="Cambria" pitchFamily="18" charset="0"/>
              </a:rPr>
              <a:t> Now if the ministry of death, carved in letters on stone, came with such glory that the Israelites could not gaze at Moses' face because of its glory, which was being brought to an end, </a:t>
            </a:r>
            <a:r>
              <a:rPr lang="en-US" i="1" baseline="30000" dirty="0" smtClean="0">
                <a:solidFill>
                  <a:srgbClr val="66FFFF"/>
                </a:solidFill>
                <a:latin typeface="Cambria" pitchFamily="18" charset="0"/>
              </a:rPr>
              <a:t>8</a:t>
            </a:r>
            <a:r>
              <a:rPr lang="en-US" i="1" dirty="0" smtClean="0">
                <a:solidFill>
                  <a:srgbClr val="66FFFF"/>
                </a:solidFill>
                <a:latin typeface="Cambria" pitchFamily="18" charset="0"/>
              </a:rPr>
              <a:t> will not the ministry of the Spirit have even more glory? </a:t>
            </a:r>
            <a:endParaRPr lang="en-US" b="1" dirty="0" smtClean="0">
              <a:solidFill>
                <a:srgbClr val="FFC000"/>
              </a:solidFill>
              <a:latin typeface="Cambria" pitchFamily="18" charset="0"/>
            </a:endParaRPr>
          </a:p>
          <a:p>
            <a:pPr eaLnBrk="1" hangingPunct="1">
              <a:defRPr/>
            </a:pPr>
            <a:endParaRPr lang="en-US" dirty="0" smtClean="0"/>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6250" y="762000"/>
            <a:ext cx="8991600" cy="685800"/>
          </a:xfrm>
        </p:spPr>
        <p:txBody>
          <a:bodyPr/>
          <a:lstStyle/>
          <a:p>
            <a:pPr marL="0" indent="0" eaLnBrk="1" hangingPunct="1">
              <a:lnSpc>
                <a:spcPct val="80000"/>
              </a:lnSpc>
              <a:buNone/>
              <a:defRPr/>
            </a:pPr>
            <a:r>
              <a:rPr lang="en-US" sz="2800" dirty="0" smtClean="0">
                <a:latin typeface="Calibri" panose="020F0502020204030204" pitchFamily="34" charset="0"/>
                <a:cs typeface="Calibri" panose="020F0502020204030204" pitchFamily="34" charset="0"/>
              </a:rPr>
              <a:t>In verses 6-8, Paul draws a number of </a:t>
            </a:r>
            <a:r>
              <a:rPr lang="en-US" sz="2800" u="sng" dirty="0" smtClean="0">
                <a:latin typeface="Calibri" panose="020F0502020204030204" pitchFamily="34" charset="0"/>
                <a:cs typeface="Calibri" panose="020F0502020204030204" pitchFamily="34" charset="0"/>
              </a:rPr>
              <a:t>contrasts</a:t>
            </a:r>
            <a:r>
              <a:rPr lang="en-US" sz="2800" dirty="0" smtClean="0">
                <a:latin typeface="Calibri" panose="020F0502020204030204" pitchFamily="34" charset="0"/>
                <a:cs typeface="Calibri" panose="020F0502020204030204" pitchFamily="34" charset="0"/>
              </a:rPr>
              <a:t> between the Old and New Covenants:</a:t>
            </a:r>
          </a:p>
          <a:p>
            <a:pPr lvl="1" eaLnBrk="1" hangingPunct="1">
              <a:lnSpc>
                <a:spcPct val="80000"/>
              </a:lnSpc>
              <a:defRPr/>
            </a:pPr>
            <a:endParaRPr lang="en-US" sz="1400" dirty="0" smtClean="0"/>
          </a:p>
          <a:p>
            <a:pPr eaLnBrk="1" hangingPunct="1">
              <a:lnSpc>
                <a:spcPct val="80000"/>
              </a:lnSpc>
              <a:buFont typeface="Wingdings" pitchFamily="2" charset="2"/>
              <a:buNone/>
              <a:defRPr/>
            </a:pPr>
            <a:endParaRPr lang="en-US" sz="2000" dirty="0" smtClean="0"/>
          </a:p>
        </p:txBody>
      </p:sp>
      <p:sp>
        <p:nvSpPr>
          <p:cNvPr id="6" name="Rectangle 2"/>
          <p:cNvSpPr>
            <a:spLocks noGrp="1" noChangeArrowheads="1"/>
          </p:cNvSpPr>
          <p:nvPr>
            <p:ph type="title"/>
          </p:nvPr>
        </p:nvSpPr>
        <p:spPr>
          <a:xfrm>
            <a:off x="0" y="20715"/>
            <a:ext cx="9144000" cy="741285"/>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Tree>
    <p:extLst>
      <p:ext uri="{BB962C8B-B14F-4D97-AF65-F5344CB8AC3E}">
        <p14:creationId xmlns:p14="http://schemas.microsoft.com/office/powerpoint/2010/main" val="359404420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6250" y="762000"/>
            <a:ext cx="8991600" cy="685800"/>
          </a:xfrm>
        </p:spPr>
        <p:txBody>
          <a:bodyPr/>
          <a:lstStyle/>
          <a:p>
            <a:pPr marL="0" indent="0" eaLnBrk="1" hangingPunct="1">
              <a:lnSpc>
                <a:spcPct val="80000"/>
              </a:lnSpc>
              <a:buNone/>
              <a:defRPr/>
            </a:pPr>
            <a:r>
              <a:rPr lang="en-US" sz="2800" dirty="0">
                <a:latin typeface="Calibri" panose="020F0502020204030204" pitchFamily="34" charset="0"/>
                <a:cs typeface="Calibri" panose="020F0502020204030204" pitchFamily="34" charset="0"/>
              </a:rPr>
              <a:t>In verses 6-8, Paul draws a number of </a:t>
            </a:r>
            <a:r>
              <a:rPr lang="en-US" sz="2800" u="sng" dirty="0">
                <a:latin typeface="Calibri" panose="020F0502020204030204" pitchFamily="34" charset="0"/>
                <a:cs typeface="Calibri" panose="020F0502020204030204" pitchFamily="34" charset="0"/>
              </a:rPr>
              <a:t>contrasts</a:t>
            </a:r>
            <a:r>
              <a:rPr lang="en-US" sz="2800" dirty="0">
                <a:latin typeface="Calibri" panose="020F0502020204030204" pitchFamily="34" charset="0"/>
                <a:cs typeface="Calibri" panose="020F0502020204030204" pitchFamily="34" charset="0"/>
              </a:rPr>
              <a:t> between the Old and New Covenants:</a:t>
            </a:r>
          </a:p>
          <a:p>
            <a:pPr lvl="1" eaLnBrk="1" hangingPunct="1">
              <a:lnSpc>
                <a:spcPct val="80000"/>
              </a:lnSpc>
              <a:defRPr/>
            </a:pPr>
            <a:endParaRPr lang="en-US" sz="1400" dirty="0" smtClean="0"/>
          </a:p>
          <a:p>
            <a:pPr eaLnBrk="1" hangingPunct="1">
              <a:lnSpc>
                <a:spcPct val="80000"/>
              </a:lnSpc>
              <a:buFont typeface="Wingdings" pitchFamily="2" charset="2"/>
              <a:buNone/>
              <a:defRPr/>
            </a:pP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3590875188"/>
              </p:ext>
            </p:extLst>
          </p:nvPr>
        </p:nvGraphicFramePr>
        <p:xfrm>
          <a:off x="152400" y="1828800"/>
          <a:ext cx="8839200" cy="741680"/>
        </p:xfrm>
        <a:graphic>
          <a:graphicData uri="http://schemas.openxmlformats.org/drawingml/2006/table">
            <a:tbl>
              <a:tblPr firstRow="1" bandRow="1">
                <a:tableStyleId>{5C22544A-7EE6-4342-B048-85BDC9FD1C3A}</a:tableStyleId>
              </a:tblPr>
              <a:tblGrid>
                <a:gridCol w="4419600"/>
                <a:gridCol w="4419600"/>
              </a:tblGrid>
              <a:tr h="370840">
                <a:tc>
                  <a:txBody>
                    <a:bodyPr/>
                    <a:lstStyle/>
                    <a:p>
                      <a:r>
                        <a:rPr lang="en-US" dirty="0" smtClean="0"/>
                        <a:t>Old Covenant</a:t>
                      </a:r>
                      <a:endParaRPr lang="en-US" dirty="0"/>
                    </a:p>
                  </a:txBody>
                  <a:tcPr/>
                </a:tc>
                <a:tc>
                  <a:txBody>
                    <a:bodyPr/>
                    <a:lstStyle/>
                    <a:p>
                      <a:r>
                        <a:rPr lang="en-US" dirty="0" smtClean="0"/>
                        <a:t>New Covenant</a:t>
                      </a:r>
                      <a:endParaRPr lang="en-US" dirty="0"/>
                    </a:p>
                  </a:txBody>
                  <a:tcPr/>
                </a:tc>
              </a:tr>
              <a:tr h="370840">
                <a:tc>
                  <a:txBody>
                    <a:bodyPr/>
                    <a:lstStyle/>
                    <a:p>
                      <a:r>
                        <a:rPr lang="en-US" dirty="0" smtClean="0"/>
                        <a:t>A</a:t>
                      </a:r>
                      <a:r>
                        <a:rPr lang="en-US" baseline="0" dirty="0" smtClean="0"/>
                        <a:t> </a:t>
                      </a:r>
                      <a:r>
                        <a:rPr lang="en-US" b="1" baseline="0" dirty="0" smtClean="0"/>
                        <a:t>ministry of death </a:t>
                      </a:r>
                      <a:r>
                        <a:rPr lang="en-US" b="0" baseline="0" dirty="0" smtClean="0"/>
                        <a:t>(v.7)</a:t>
                      </a:r>
                      <a:endParaRPr lang="en-US" b="0" dirty="0"/>
                    </a:p>
                  </a:txBody>
                  <a:tcPr/>
                </a:tc>
                <a:tc>
                  <a:txBody>
                    <a:bodyPr/>
                    <a:lstStyle/>
                    <a:p>
                      <a:r>
                        <a:rPr lang="en-US" dirty="0" smtClean="0"/>
                        <a:t>A </a:t>
                      </a:r>
                      <a:r>
                        <a:rPr lang="en-US" b="1" dirty="0" smtClean="0"/>
                        <a:t>ministry of the Spirit</a:t>
                      </a:r>
                      <a:r>
                        <a:rPr lang="en-US" b="1" baseline="0" dirty="0" smtClean="0"/>
                        <a:t> </a:t>
                      </a:r>
                      <a:r>
                        <a:rPr lang="en-US" b="0" baseline="0" dirty="0" smtClean="0"/>
                        <a:t>(v.8)</a:t>
                      </a:r>
                      <a:endParaRPr lang="en-US" b="1" dirty="0"/>
                    </a:p>
                  </a:txBody>
                  <a:tcPr/>
                </a:tc>
              </a:tr>
            </a:tbl>
          </a:graphicData>
        </a:graphic>
      </p:graphicFrame>
      <p:sp>
        <p:nvSpPr>
          <p:cNvPr id="6" name="Rectangle 2"/>
          <p:cNvSpPr>
            <a:spLocks noGrp="1" noChangeArrowheads="1"/>
          </p:cNvSpPr>
          <p:nvPr>
            <p:ph type="title"/>
          </p:nvPr>
        </p:nvSpPr>
        <p:spPr>
          <a:xfrm>
            <a:off x="0" y="20715"/>
            <a:ext cx="9144000" cy="741285"/>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Tree>
    <p:extLst>
      <p:ext uri="{BB962C8B-B14F-4D97-AF65-F5344CB8AC3E}">
        <p14:creationId xmlns:p14="http://schemas.microsoft.com/office/powerpoint/2010/main" val="3072881917"/>
      </p:ext>
    </p:extLst>
  </p:cSld>
  <p:clrMapOvr>
    <a:overrideClrMapping bg1="dk2" tx1="lt1" bg2="dk1"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6250" y="762000"/>
            <a:ext cx="8991600" cy="685800"/>
          </a:xfrm>
        </p:spPr>
        <p:txBody>
          <a:bodyPr/>
          <a:lstStyle/>
          <a:p>
            <a:pPr marL="0" indent="0" eaLnBrk="1" hangingPunct="1">
              <a:lnSpc>
                <a:spcPct val="80000"/>
              </a:lnSpc>
              <a:buNone/>
              <a:defRPr/>
            </a:pPr>
            <a:r>
              <a:rPr lang="en-US" sz="2800" dirty="0">
                <a:latin typeface="Calibri" panose="020F0502020204030204" pitchFamily="34" charset="0"/>
                <a:cs typeface="Calibri" panose="020F0502020204030204" pitchFamily="34" charset="0"/>
              </a:rPr>
              <a:t>In verses 6-8, Paul draws a number of </a:t>
            </a:r>
            <a:r>
              <a:rPr lang="en-US" sz="2800" u="sng" dirty="0">
                <a:latin typeface="Calibri" panose="020F0502020204030204" pitchFamily="34" charset="0"/>
                <a:cs typeface="Calibri" panose="020F0502020204030204" pitchFamily="34" charset="0"/>
              </a:rPr>
              <a:t>contrasts</a:t>
            </a:r>
            <a:r>
              <a:rPr lang="en-US" sz="2800" dirty="0">
                <a:latin typeface="Calibri" panose="020F0502020204030204" pitchFamily="34" charset="0"/>
                <a:cs typeface="Calibri" panose="020F0502020204030204" pitchFamily="34" charset="0"/>
              </a:rPr>
              <a:t> between the Old and New Covenants:</a:t>
            </a:r>
          </a:p>
          <a:p>
            <a:pPr lvl="1" eaLnBrk="1" hangingPunct="1">
              <a:lnSpc>
                <a:spcPct val="80000"/>
              </a:lnSpc>
              <a:defRPr/>
            </a:pPr>
            <a:endParaRPr lang="en-US" sz="1400" dirty="0" smtClean="0"/>
          </a:p>
          <a:p>
            <a:pPr eaLnBrk="1" hangingPunct="1">
              <a:lnSpc>
                <a:spcPct val="80000"/>
              </a:lnSpc>
              <a:buFont typeface="Wingdings" pitchFamily="2" charset="2"/>
              <a:buNone/>
              <a:defRPr/>
            </a:pP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1930551281"/>
              </p:ext>
            </p:extLst>
          </p:nvPr>
        </p:nvGraphicFramePr>
        <p:xfrm>
          <a:off x="152400" y="1828800"/>
          <a:ext cx="8839200" cy="1381760"/>
        </p:xfrm>
        <a:graphic>
          <a:graphicData uri="http://schemas.openxmlformats.org/drawingml/2006/table">
            <a:tbl>
              <a:tblPr firstRow="1" bandRow="1">
                <a:tableStyleId>{5C22544A-7EE6-4342-B048-85BDC9FD1C3A}</a:tableStyleId>
              </a:tblPr>
              <a:tblGrid>
                <a:gridCol w="4419600"/>
                <a:gridCol w="4419600"/>
              </a:tblGrid>
              <a:tr h="370840">
                <a:tc>
                  <a:txBody>
                    <a:bodyPr/>
                    <a:lstStyle/>
                    <a:p>
                      <a:r>
                        <a:rPr lang="en-US" dirty="0" smtClean="0"/>
                        <a:t>Old Covenant</a:t>
                      </a:r>
                      <a:endParaRPr lang="en-US" dirty="0"/>
                    </a:p>
                  </a:txBody>
                  <a:tcPr/>
                </a:tc>
                <a:tc>
                  <a:txBody>
                    <a:bodyPr/>
                    <a:lstStyle/>
                    <a:p>
                      <a:r>
                        <a:rPr lang="en-US" dirty="0" smtClean="0"/>
                        <a:t>New Covenant</a:t>
                      </a:r>
                      <a:endParaRPr lang="en-US" dirty="0"/>
                    </a:p>
                  </a:txBody>
                  <a:tcPr/>
                </a:tc>
              </a:tr>
              <a:tr h="370840">
                <a:tc>
                  <a:txBody>
                    <a:bodyPr/>
                    <a:lstStyle/>
                    <a:p>
                      <a:r>
                        <a:rPr lang="en-US" dirty="0" smtClean="0"/>
                        <a:t>A</a:t>
                      </a:r>
                      <a:r>
                        <a:rPr lang="en-US" baseline="0" dirty="0" smtClean="0"/>
                        <a:t> </a:t>
                      </a:r>
                      <a:r>
                        <a:rPr lang="en-US" b="1" baseline="0" dirty="0" smtClean="0"/>
                        <a:t>ministry of death </a:t>
                      </a:r>
                      <a:r>
                        <a:rPr lang="en-US" b="0" baseline="0" dirty="0" smtClean="0"/>
                        <a:t>(v.7)</a:t>
                      </a:r>
                      <a:endParaRPr lang="en-US" b="0" dirty="0"/>
                    </a:p>
                  </a:txBody>
                  <a:tcPr/>
                </a:tc>
                <a:tc>
                  <a:txBody>
                    <a:bodyPr/>
                    <a:lstStyle/>
                    <a:p>
                      <a:r>
                        <a:rPr lang="en-US" dirty="0" smtClean="0"/>
                        <a:t>A </a:t>
                      </a:r>
                      <a:r>
                        <a:rPr lang="en-US" b="1" dirty="0" smtClean="0"/>
                        <a:t>ministry of the Spirit</a:t>
                      </a:r>
                      <a:r>
                        <a:rPr lang="en-US" b="1" baseline="0" dirty="0" smtClean="0"/>
                        <a:t> </a:t>
                      </a:r>
                      <a:r>
                        <a:rPr lang="en-US" b="0" baseline="0" dirty="0" smtClean="0"/>
                        <a:t>(v.8)</a:t>
                      </a:r>
                      <a:endParaRPr lang="en-US" b="1" dirty="0"/>
                    </a:p>
                  </a:txBody>
                  <a:tcPr/>
                </a:tc>
              </a:tr>
              <a:tr h="370840">
                <a:tc>
                  <a:txBody>
                    <a:bodyPr/>
                    <a:lstStyle/>
                    <a:p>
                      <a:r>
                        <a:rPr lang="en-US" sz="1800" dirty="0" smtClean="0"/>
                        <a:t>Written in </a:t>
                      </a:r>
                      <a:r>
                        <a:rPr lang="en-US" sz="1800" b="1" dirty="0" smtClean="0"/>
                        <a:t>letters</a:t>
                      </a:r>
                      <a:r>
                        <a:rPr lang="en-US" sz="1800" dirty="0" smtClean="0"/>
                        <a:t> on </a:t>
                      </a:r>
                      <a:r>
                        <a:rPr lang="en-US" sz="1800" b="1" dirty="0" smtClean="0"/>
                        <a:t>stone</a:t>
                      </a:r>
                      <a:r>
                        <a:rPr lang="en-US" b="1" baseline="0" dirty="0" smtClean="0"/>
                        <a:t> </a:t>
                      </a:r>
                      <a:r>
                        <a:rPr lang="en-US" b="0" baseline="0" dirty="0" smtClean="0"/>
                        <a:t>(v.7 cf. v.3)</a:t>
                      </a:r>
                      <a:endParaRPr lang="en-US" dirty="0"/>
                    </a:p>
                  </a:txBody>
                  <a:tcPr/>
                </a:tc>
                <a:tc>
                  <a:txBody>
                    <a:bodyPr/>
                    <a:lstStyle/>
                    <a:p>
                      <a:r>
                        <a:rPr lang="en-US" sz="1800" dirty="0" smtClean="0"/>
                        <a:t>Written by the </a:t>
                      </a:r>
                      <a:r>
                        <a:rPr lang="en-US" sz="1800" b="1" dirty="0" smtClean="0"/>
                        <a:t>Spirit</a:t>
                      </a:r>
                      <a:r>
                        <a:rPr lang="en-US" sz="1800" dirty="0" smtClean="0"/>
                        <a:t> on the </a:t>
                      </a:r>
                      <a:r>
                        <a:rPr lang="en-US" sz="1800" b="1" dirty="0" smtClean="0"/>
                        <a:t>hearts</a:t>
                      </a:r>
                      <a:r>
                        <a:rPr lang="en-US" sz="1800" dirty="0" smtClean="0"/>
                        <a:t> of believers</a:t>
                      </a:r>
                      <a:r>
                        <a:rPr lang="en-US" b="1" baseline="0" dirty="0" smtClean="0"/>
                        <a:t> </a:t>
                      </a:r>
                      <a:r>
                        <a:rPr lang="en-US" b="0" baseline="0" dirty="0" smtClean="0"/>
                        <a:t>(v.6 cf. v.3)</a:t>
                      </a:r>
                      <a:endParaRPr lang="en-US" dirty="0"/>
                    </a:p>
                  </a:txBody>
                  <a:tcPr/>
                </a:tc>
              </a:tr>
            </a:tbl>
          </a:graphicData>
        </a:graphic>
      </p:graphicFrame>
      <p:sp>
        <p:nvSpPr>
          <p:cNvPr id="6" name="Rectangle 2"/>
          <p:cNvSpPr>
            <a:spLocks noGrp="1" noChangeArrowheads="1"/>
          </p:cNvSpPr>
          <p:nvPr>
            <p:ph type="title"/>
          </p:nvPr>
        </p:nvSpPr>
        <p:spPr>
          <a:xfrm>
            <a:off x="0" y="20715"/>
            <a:ext cx="9144000" cy="741285"/>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Tree>
    <p:extLst>
      <p:ext uri="{BB962C8B-B14F-4D97-AF65-F5344CB8AC3E}">
        <p14:creationId xmlns:p14="http://schemas.microsoft.com/office/powerpoint/2010/main" val="3072881917"/>
      </p:ext>
    </p:extLst>
  </p:cSld>
  <p:clrMapOvr>
    <a:overrideClrMapping bg1="dk2" tx1="lt1" bg2="dk1"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6250" y="762000"/>
            <a:ext cx="8991600" cy="685800"/>
          </a:xfrm>
        </p:spPr>
        <p:txBody>
          <a:bodyPr/>
          <a:lstStyle/>
          <a:p>
            <a:pPr marL="0" indent="0" eaLnBrk="1" hangingPunct="1">
              <a:lnSpc>
                <a:spcPct val="80000"/>
              </a:lnSpc>
              <a:buNone/>
              <a:defRPr/>
            </a:pPr>
            <a:r>
              <a:rPr lang="en-US" sz="2800" dirty="0">
                <a:latin typeface="Calibri" panose="020F0502020204030204" pitchFamily="34" charset="0"/>
                <a:cs typeface="Calibri" panose="020F0502020204030204" pitchFamily="34" charset="0"/>
              </a:rPr>
              <a:t>In verses 6-8, Paul draws a number of </a:t>
            </a:r>
            <a:r>
              <a:rPr lang="en-US" sz="2800" u="sng" dirty="0">
                <a:latin typeface="Calibri" panose="020F0502020204030204" pitchFamily="34" charset="0"/>
                <a:cs typeface="Calibri" panose="020F0502020204030204" pitchFamily="34" charset="0"/>
              </a:rPr>
              <a:t>contrasts</a:t>
            </a:r>
            <a:r>
              <a:rPr lang="en-US" sz="2800" dirty="0">
                <a:latin typeface="Calibri" panose="020F0502020204030204" pitchFamily="34" charset="0"/>
                <a:cs typeface="Calibri" panose="020F0502020204030204" pitchFamily="34" charset="0"/>
              </a:rPr>
              <a:t> between the Old and New Covenants:</a:t>
            </a:r>
          </a:p>
          <a:p>
            <a:pPr lvl="1" eaLnBrk="1" hangingPunct="1">
              <a:lnSpc>
                <a:spcPct val="80000"/>
              </a:lnSpc>
              <a:defRPr/>
            </a:pPr>
            <a:endParaRPr lang="en-US" sz="1400" dirty="0" smtClean="0"/>
          </a:p>
          <a:p>
            <a:pPr eaLnBrk="1" hangingPunct="1">
              <a:lnSpc>
                <a:spcPct val="80000"/>
              </a:lnSpc>
              <a:buFont typeface="Wingdings" pitchFamily="2" charset="2"/>
              <a:buNone/>
              <a:defRPr/>
            </a:pP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535621708"/>
              </p:ext>
            </p:extLst>
          </p:nvPr>
        </p:nvGraphicFramePr>
        <p:xfrm>
          <a:off x="152400" y="1828800"/>
          <a:ext cx="8839200" cy="2296160"/>
        </p:xfrm>
        <a:graphic>
          <a:graphicData uri="http://schemas.openxmlformats.org/drawingml/2006/table">
            <a:tbl>
              <a:tblPr firstRow="1" bandRow="1">
                <a:tableStyleId>{5C22544A-7EE6-4342-B048-85BDC9FD1C3A}</a:tableStyleId>
              </a:tblPr>
              <a:tblGrid>
                <a:gridCol w="4419600"/>
                <a:gridCol w="4419600"/>
              </a:tblGrid>
              <a:tr h="370840">
                <a:tc>
                  <a:txBody>
                    <a:bodyPr/>
                    <a:lstStyle/>
                    <a:p>
                      <a:r>
                        <a:rPr lang="en-US" dirty="0" smtClean="0"/>
                        <a:t>Old Covenant</a:t>
                      </a:r>
                      <a:endParaRPr lang="en-US" dirty="0"/>
                    </a:p>
                  </a:txBody>
                  <a:tcPr/>
                </a:tc>
                <a:tc>
                  <a:txBody>
                    <a:bodyPr/>
                    <a:lstStyle/>
                    <a:p>
                      <a:r>
                        <a:rPr lang="en-US" dirty="0" smtClean="0"/>
                        <a:t>New Covenant</a:t>
                      </a:r>
                      <a:endParaRPr lang="en-US" dirty="0"/>
                    </a:p>
                  </a:txBody>
                  <a:tcPr/>
                </a:tc>
              </a:tr>
              <a:tr h="370840">
                <a:tc>
                  <a:txBody>
                    <a:bodyPr/>
                    <a:lstStyle/>
                    <a:p>
                      <a:r>
                        <a:rPr lang="en-US" dirty="0" smtClean="0"/>
                        <a:t>A</a:t>
                      </a:r>
                      <a:r>
                        <a:rPr lang="en-US" baseline="0" dirty="0" smtClean="0"/>
                        <a:t> </a:t>
                      </a:r>
                      <a:r>
                        <a:rPr lang="en-US" b="1" baseline="0" dirty="0" smtClean="0"/>
                        <a:t>ministry of death </a:t>
                      </a:r>
                      <a:r>
                        <a:rPr lang="en-US" b="0" baseline="0" dirty="0" smtClean="0"/>
                        <a:t>(v.7)</a:t>
                      </a:r>
                      <a:endParaRPr lang="en-US" b="0" dirty="0"/>
                    </a:p>
                  </a:txBody>
                  <a:tcPr/>
                </a:tc>
                <a:tc>
                  <a:txBody>
                    <a:bodyPr/>
                    <a:lstStyle/>
                    <a:p>
                      <a:r>
                        <a:rPr lang="en-US" dirty="0" smtClean="0"/>
                        <a:t>A </a:t>
                      </a:r>
                      <a:r>
                        <a:rPr lang="en-US" b="1" dirty="0" smtClean="0"/>
                        <a:t>ministry of the Spirit</a:t>
                      </a:r>
                      <a:r>
                        <a:rPr lang="en-US" b="1" baseline="0" dirty="0" smtClean="0"/>
                        <a:t> </a:t>
                      </a:r>
                      <a:r>
                        <a:rPr lang="en-US" b="0" baseline="0" dirty="0" smtClean="0"/>
                        <a:t>(v.8)</a:t>
                      </a:r>
                      <a:endParaRPr lang="en-US" b="1" dirty="0"/>
                    </a:p>
                  </a:txBody>
                  <a:tcPr/>
                </a:tc>
              </a:tr>
              <a:tr h="370840">
                <a:tc>
                  <a:txBody>
                    <a:bodyPr/>
                    <a:lstStyle/>
                    <a:p>
                      <a:r>
                        <a:rPr lang="en-US" sz="1800" dirty="0" smtClean="0"/>
                        <a:t>Written in </a:t>
                      </a:r>
                      <a:r>
                        <a:rPr lang="en-US" sz="1800" b="1" dirty="0" smtClean="0"/>
                        <a:t>letters</a:t>
                      </a:r>
                      <a:r>
                        <a:rPr lang="en-US" sz="1800" dirty="0" smtClean="0"/>
                        <a:t> on </a:t>
                      </a:r>
                      <a:r>
                        <a:rPr lang="en-US" sz="1800" b="1" dirty="0" smtClean="0"/>
                        <a:t>stone</a:t>
                      </a:r>
                      <a:r>
                        <a:rPr lang="en-US" b="1" baseline="0" dirty="0" smtClean="0"/>
                        <a:t> </a:t>
                      </a:r>
                      <a:r>
                        <a:rPr lang="en-US" b="0" baseline="0" dirty="0" smtClean="0"/>
                        <a:t>(v.7 cf. v.3)</a:t>
                      </a:r>
                      <a:endParaRPr lang="en-US" dirty="0"/>
                    </a:p>
                  </a:txBody>
                  <a:tcPr/>
                </a:tc>
                <a:tc>
                  <a:txBody>
                    <a:bodyPr/>
                    <a:lstStyle/>
                    <a:p>
                      <a:r>
                        <a:rPr lang="en-US" sz="1800" dirty="0" smtClean="0"/>
                        <a:t>Written by the </a:t>
                      </a:r>
                      <a:r>
                        <a:rPr lang="en-US" sz="1800" b="1" dirty="0" smtClean="0"/>
                        <a:t>Spirit</a:t>
                      </a:r>
                      <a:r>
                        <a:rPr lang="en-US" sz="1800" dirty="0" smtClean="0"/>
                        <a:t> on the </a:t>
                      </a:r>
                      <a:r>
                        <a:rPr lang="en-US" sz="1800" b="1" dirty="0" smtClean="0"/>
                        <a:t>hearts</a:t>
                      </a:r>
                      <a:r>
                        <a:rPr lang="en-US" sz="1800" dirty="0" smtClean="0"/>
                        <a:t> of believers</a:t>
                      </a:r>
                      <a:r>
                        <a:rPr lang="en-US" b="1" baseline="0" dirty="0" smtClean="0"/>
                        <a:t> </a:t>
                      </a:r>
                      <a:r>
                        <a:rPr lang="en-US" b="0" baseline="0" dirty="0" smtClean="0"/>
                        <a:t>(v.6 cf. v.3)</a:t>
                      </a:r>
                      <a:endParaRPr lang="en-US" dirty="0"/>
                    </a:p>
                  </a:txBody>
                  <a:tcPr/>
                </a:tc>
              </a:tr>
              <a:tr h="370840">
                <a:tc>
                  <a:txBody>
                    <a:bodyPr/>
                    <a:lstStyle/>
                    <a:p>
                      <a:r>
                        <a:rPr lang="en-US" sz="1800" dirty="0" smtClean="0"/>
                        <a:t>The old covenant </a:t>
                      </a:r>
                      <a:r>
                        <a:rPr lang="en-US" sz="1800" b="1" dirty="0" smtClean="0"/>
                        <a:t>letter kills</a:t>
                      </a:r>
                      <a:r>
                        <a:rPr lang="en-US" sz="1800" dirty="0" smtClean="0"/>
                        <a:t> – i.e. condemns us as spiritually dead</a:t>
                      </a:r>
                      <a:r>
                        <a:rPr lang="en-US" b="1" baseline="0" dirty="0" smtClean="0"/>
                        <a:t> </a:t>
                      </a:r>
                      <a:r>
                        <a:rPr lang="en-US" b="0" baseline="0" dirty="0" smtClean="0"/>
                        <a:t>(v.6)</a:t>
                      </a:r>
                      <a:endParaRPr lang="en-US" dirty="0"/>
                    </a:p>
                  </a:txBody>
                  <a:tcPr/>
                </a:tc>
                <a:tc>
                  <a:txBody>
                    <a:bodyPr/>
                    <a:lstStyle/>
                    <a:p>
                      <a:r>
                        <a:rPr lang="en-US" sz="1800" dirty="0" smtClean="0"/>
                        <a:t>The new covenant </a:t>
                      </a:r>
                      <a:r>
                        <a:rPr lang="en-US" sz="1800" b="1" dirty="0" smtClean="0"/>
                        <a:t>Spirit gives life</a:t>
                      </a:r>
                      <a:r>
                        <a:rPr lang="en-US" sz="1800" dirty="0" smtClean="0"/>
                        <a:t> – i.e. makes us spiritually alive through regeneration</a:t>
                      </a:r>
                      <a:r>
                        <a:rPr lang="en-US" b="1" baseline="0" dirty="0" smtClean="0"/>
                        <a:t> </a:t>
                      </a:r>
                      <a:r>
                        <a:rPr lang="en-US" b="0" baseline="0" dirty="0" smtClean="0"/>
                        <a:t>(v.6 cf. v.3)</a:t>
                      </a:r>
                      <a:endParaRPr lang="en-US" dirty="0"/>
                    </a:p>
                  </a:txBody>
                  <a:tcPr/>
                </a:tc>
              </a:tr>
            </a:tbl>
          </a:graphicData>
        </a:graphic>
      </p:graphicFrame>
      <p:sp>
        <p:nvSpPr>
          <p:cNvPr id="6" name="Rectangle 2"/>
          <p:cNvSpPr>
            <a:spLocks noGrp="1" noChangeArrowheads="1"/>
          </p:cNvSpPr>
          <p:nvPr>
            <p:ph type="title"/>
          </p:nvPr>
        </p:nvSpPr>
        <p:spPr>
          <a:xfrm>
            <a:off x="0" y="20715"/>
            <a:ext cx="9144000" cy="741285"/>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Tree>
    <p:extLst>
      <p:ext uri="{BB962C8B-B14F-4D97-AF65-F5344CB8AC3E}">
        <p14:creationId xmlns:p14="http://schemas.microsoft.com/office/powerpoint/2010/main" val="3072881917"/>
      </p:ext>
    </p:extLst>
  </p:cSld>
  <p:clrMapOvr>
    <a:overrideClrMapping bg1="dk2" tx1="lt1" bg2="dk1"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486400"/>
          </a:xfrm>
        </p:spPr>
        <p:txBody>
          <a:bodyPr/>
          <a:lstStyle/>
          <a:p>
            <a:pPr marL="457200" lvl="1" indent="0">
              <a:buNone/>
            </a:pPr>
            <a:r>
              <a:rPr lang="en-US"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Notice the effect that the giving of the Law had on God’s treatment of the people of Israel:</a:t>
            </a:r>
            <a:endParaRPr lang="en-US"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1"/>
            <a:r>
              <a:rPr lang="en-US" i="1" dirty="0" smtClean="0">
                <a:effectLst>
                  <a:outerShdw blurRad="38100" dist="38100" dir="2700000" algn="tl">
                    <a:srgbClr val="000000">
                      <a:alpha val="43137"/>
                    </a:srgbClr>
                  </a:outerShdw>
                </a:effectLst>
                <a:latin typeface="Cambria" panose="02040503050406030204" pitchFamily="18" charset="0"/>
              </a:rPr>
              <a:t>Grumbling </a:t>
            </a:r>
            <a:r>
              <a:rPr lang="en-US" i="1" dirty="0">
                <a:effectLst>
                  <a:outerShdw blurRad="38100" dist="38100" dir="2700000" algn="tl">
                    <a:srgbClr val="000000">
                      <a:alpha val="43137"/>
                    </a:srgbClr>
                  </a:outerShdw>
                </a:effectLst>
                <a:latin typeface="Cambria" panose="02040503050406030204" pitchFamily="18" charset="0"/>
              </a:rPr>
              <a:t>over the manna and the </a:t>
            </a:r>
            <a:r>
              <a:rPr lang="en-US" i="1" dirty="0" smtClean="0">
                <a:effectLst>
                  <a:outerShdw blurRad="38100" dist="38100" dir="2700000" algn="tl">
                    <a:srgbClr val="000000">
                      <a:alpha val="43137"/>
                    </a:srgbClr>
                  </a:outerShdw>
                </a:effectLst>
                <a:latin typeface="Cambria" panose="02040503050406030204" pitchFamily="18" charset="0"/>
              </a:rPr>
              <a:t>quail: </a:t>
            </a:r>
          </a:p>
          <a:p>
            <a:pPr lvl="2"/>
            <a:r>
              <a:rPr lang="en-US" i="1" dirty="0" smtClean="0">
                <a:effectLst>
                  <a:outerShdw blurRad="38100" dist="38100" dir="2700000" algn="tl">
                    <a:srgbClr val="000000">
                      <a:alpha val="43137"/>
                    </a:srgbClr>
                  </a:outerShdw>
                </a:effectLst>
                <a:latin typeface="Cambria" panose="02040503050406030204" pitchFamily="18" charset="0"/>
              </a:rPr>
              <a:t>Led </a:t>
            </a:r>
            <a:r>
              <a:rPr lang="en-US" i="1" dirty="0">
                <a:effectLst>
                  <a:outerShdw blurRad="38100" dist="38100" dir="2700000" algn="tl">
                    <a:srgbClr val="000000">
                      <a:alpha val="43137"/>
                    </a:srgbClr>
                  </a:outerShdw>
                </a:effectLst>
                <a:latin typeface="Cambria" panose="02040503050406030204" pitchFamily="18" charset="0"/>
              </a:rPr>
              <a:t>to </a:t>
            </a:r>
            <a:r>
              <a:rPr lang="en-US" i="1" u="sng" dirty="0">
                <a:effectLst>
                  <a:outerShdw blurRad="38100" dist="38100" dir="2700000" algn="tl">
                    <a:srgbClr val="000000">
                      <a:alpha val="43137"/>
                    </a:srgbClr>
                  </a:outerShdw>
                </a:effectLst>
                <a:latin typeface="Cambria" panose="02040503050406030204" pitchFamily="18" charset="0"/>
              </a:rPr>
              <a:t>no punishment</a:t>
            </a:r>
            <a:r>
              <a:rPr lang="en-US" i="1" dirty="0">
                <a:effectLst>
                  <a:outerShdw blurRad="38100" dist="38100" dir="2700000" algn="tl">
                    <a:srgbClr val="000000">
                      <a:alpha val="43137"/>
                    </a:srgbClr>
                  </a:outerShdw>
                </a:effectLst>
                <a:latin typeface="Cambria" panose="02040503050406030204" pitchFamily="18" charset="0"/>
              </a:rPr>
              <a:t> before Sinai (</a:t>
            </a:r>
            <a:r>
              <a:rPr lang="en-US" i="1" dirty="0" err="1">
                <a:effectLst>
                  <a:outerShdw blurRad="38100" dist="38100" dir="2700000" algn="tl">
                    <a:srgbClr val="000000">
                      <a:alpha val="43137"/>
                    </a:srgbClr>
                  </a:outerShdw>
                </a:effectLst>
                <a:latin typeface="Cambria" panose="02040503050406030204" pitchFamily="18" charset="0"/>
              </a:rPr>
              <a:t>Exod</a:t>
            </a:r>
            <a:r>
              <a:rPr lang="en-US" i="1" dirty="0">
                <a:effectLst>
                  <a:outerShdw blurRad="38100" dist="38100" dir="2700000" algn="tl">
                    <a:srgbClr val="000000">
                      <a:alpha val="43137"/>
                    </a:srgbClr>
                  </a:outerShdw>
                </a:effectLst>
                <a:latin typeface="Cambria" panose="02040503050406030204" pitchFamily="18" charset="0"/>
              </a:rPr>
              <a:t> 16:1–15), </a:t>
            </a:r>
            <a:endParaRPr lang="en-US" i="1" dirty="0" smtClean="0">
              <a:effectLst>
                <a:outerShdw blurRad="38100" dist="38100" dir="2700000" algn="tl">
                  <a:srgbClr val="000000">
                    <a:alpha val="43137"/>
                  </a:srgbClr>
                </a:outerShdw>
              </a:effectLst>
              <a:latin typeface="Cambria" panose="02040503050406030204" pitchFamily="18" charset="0"/>
            </a:endParaRPr>
          </a:p>
          <a:p>
            <a:pPr lvl="2"/>
            <a:r>
              <a:rPr lang="en-US" i="1" dirty="0" smtClean="0">
                <a:effectLst>
                  <a:outerShdw blurRad="38100" dist="38100" dir="2700000" algn="tl">
                    <a:srgbClr val="000000">
                      <a:alpha val="43137"/>
                    </a:srgbClr>
                  </a:outerShdw>
                </a:effectLst>
                <a:latin typeface="Cambria" panose="02040503050406030204" pitchFamily="18" charset="0"/>
              </a:rPr>
              <a:t>But </a:t>
            </a:r>
            <a:r>
              <a:rPr lang="en-US" i="1" dirty="0">
                <a:effectLst>
                  <a:outerShdw blurRad="38100" dist="38100" dir="2700000" algn="tl">
                    <a:srgbClr val="000000">
                      <a:alpha val="43137"/>
                    </a:srgbClr>
                  </a:outerShdw>
                </a:effectLst>
                <a:latin typeface="Cambria" panose="02040503050406030204" pitchFamily="18" charset="0"/>
              </a:rPr>
              <a:t>to </a:t>
            </a:r>
            <a:r>
              <a:rPr lang="en-US" i="1" u="sng" dirty="0">
                <a:effectLst>
                  <a:outerShdw blurRad="38100" dist="38100" dir="2700000" algn="tl">
                    <a:srgbClr val="000000">
                      <a:alpha val="43137"/>
                    </a:srgbClr>
                  </a:outerShdw>
                </a:effectLst>
                <a:latin typeface="Cambria" panose="02040503050406030204" pitchFamily="18" charset="0"/>
              </a:rPr>
              <a:t>a killing plague</a:t>
            </a:r>
            <a:r>
              <a:rPr lang="en-US" i="1" dirty="0">
                <a:effectLst>
                  <a:outerShdw blurRad="38100" dist="38100" dir="2700000" algn="tl">
                    <a:srgbClr val="000000">
                      <a:alpha val="43137"/>
                    </a:srgbClr>
                  </a:outerShdw>
                </a:effectLst>
                <a:latin typeface="Cambria" panose="02040503050406030204" pitchFamily="18" charset="0"/>
              </a:rPr>
              <a:t> after Sinai (</a:t>
            </a:r>
            <a:r>
              <a:rPr lang="en-US" i="1" dirty="0" err="1">
                <a:effectLst>
                  <a:outerShdw blurRad="38100" dist="38100" dir="2700000" algn="tl">
                    <a:srgbClr val="000000">
                      <a:alpha val="43137"/>
                    </a:srgbClr>
                  </a:outerShdw>
                </a:effectLst>
                <a:latin typeface="Cambria" panose="02040503050406030204" pitchFamily="18" charset="0"/>
              </a:rPr>
              <a:t>Num</a:t>
            </a:r>
            <a:r>
              <a:rPr lang="en-US" i="1" dirty="0">
                <a:effectLst>
                  <a:outerShdw blurRad="38100" dist="38100" dir="2700000" algn="tl">
                    <a:srgbClr val="000000">
                      <a:alpha val="43137"/>
                    </a:srgbClr>
                  </a:outerShdw>
                </a:effectLst>
                <a:latin typeface="Cambria" panose="02040503050406030204" pitchFamily="18" charset="0"/>
              </a:rPr>
              <a:t> 11:4–8). </a:t>
            </a:r>
            <a:endParaRPr lang="en-US" i="1" dirty="0" smtClean="0">
              <a:effectLst>
                <a:outerShdw blurRad="38100" dist="38100" dir="2700000" algn="tl">
                  <a:srgbClr val="000000">
                    <a:alpha val="43137"/>
                  </a:srgbClr>
                </a:outerShdw>
              </a:effectLst>
              <a:latin typeface="Cambria" panose="02040503050406030204" pitchFamily="18" charset="0"/>
            </a:endParaRPr>
          </a:p>
          <a:p>
            <a:pPr lvl="1"/>
            <a:r>
              <a:rPr lang="en-US" i="1" dirty="0" smtClean="0">
                <a:effectLst>
                  <a:outerShdw blurRad="38100" dist="38100" dir="2700000" algn="tl">
                    <a:srgbClr val="000000">
                      <a:alpha val="43137"/>
                    </a:srgbClr>
                  </a:outerShdw>
                </a:effectLst>
                <a:latin typeface="Cambria" panose="02040503050406030204" pitchFamily="18" charset="0"/>
              </a:rPr>
              <a:t>A </a:t>
            </a:r>
            <a:r>
              <a:rPr lang="en-US" i="1" dirty="0">
                <a:effectLst>
                  <a:outerShdw blurRad="38100" dist="38100" dir="2700000" algn="tl">
                    <a:srgbClr val="000000">
                      <a:alpha val="43137"/>
                    </a:srgbClr>
                  </a:outerShdw>
                </a:effectLst>
                <a:latin typeface="Cambria" panose="02040503050406030204" pitchFamily="18" charset="0"/>
              </a:rPr>
              <a:t>Sabbath </a:t>
            </a:r>
            <a:r>
              <a:rPr lang="en-US" i="1" dirty="0" smtClean="0">
                <a:effectLst>
                  <a:outerShdw blurRad="38100" dist="38100" dir="2700000" algn="tl">
                    <a:srgbClr val="000000">
                      <a:alpha val="43137"/>
                    </a:srgbClr>
                  </a:outerShdw>
                </a:effectLst>
                <a:latin typeface="Cambria" panose="02040503050406030204" pitchFamily="18" charset="0"/>
              </a:rPr>
              <a:t>violation: </a:t>
            </a:r>
          </a:p>
          <a:p>
            <a:pPr lvl="2"/>
            <a:r>
              <a:rPr lang="en-US" i="1" dirty="0" smtClean="0">
                <a:effectLst>
                  <a:outerShdw blurRad="38100" dist="38100" dir="2700000" algn="tl">
                    <a:srgbClr val="000000">
                      <a:alpha val="43137"/>
                    </a:srgbClr>
                  </a:outerShdw>
                </a:effectLst>
                <a:latin typeface="Cambria" panose="02040503050406030204" pitchFamily="18" charset="0"/>
              </a:rPr>
              <a:t>Resulted </a:t>
            </a:r>
            <a:r>
              <a:rPr lang="en-US" i="1" dirty="0">
                <a:effectLst>
                  <a:outerShdw blurRad="38100" dist="38100" dir="2700000" algn="tl">
                    <a:srgbClr val="000000">
                      <a:alpha val="43137"/>
                    </a:srgbClr>
                  </a:outerShdw>
                </a:effectLst>
                <a:latin typeface="Cambria" panose="02040503050406030204" pitchFamily="18" charset="0"/>
              </a:rPr>
              <a:t>in </a:t>
            </a:r>
            <a:r>
              <a:rPr lang="en-US" i="1" u="sng" dirty="0">
                <a:effectLst>
                  <a:outerShdw blurRad="38100" dist="38100" dir="2700000" algn="tl">
                    <a:srgbClr val="000000">
                      <a:alpha val="43137"/>
                    </a:srgbClr>
                  </a:outerShdw>
                </a:effectLst>
                <a:latin typeface="Cambria" panose="02040503050406030204" pitchFamily="18" charset="0"/>
              </a:rPr>
              <a:t>a reprimand</a:t>
            </a:r>
            <a:r>
              <a:rPr lang="en-US" i="1" dirty="0">
                <a:effectLst>
                  <a:outerShdw blurRad="38100" dist="38100" dir="2700000" algn="tl">
                    <a:srgbClr val="000000">
                      <a:alpha val="43137"/>
                    </a:srgbClr>
                  </a:outerShdw>
                </a:effectLst>
                <a:latin typeface="Cambria" panose="02040503050406030204" pitchFamily="18" charset="0"/>
              </a:rPr>
              <a:t> before Sinai (</a:t>
            </a:r>
            <a:r>
              <a:rPr lang="en-US" i="1" dirty="0" err="1">
                <a:effectLst>
                  <a:outerShdw blurRad="38100" dist="38100" dir="2700000" algn="tl">
                    <a:srgbClr val="000000">
                      <a:alpha val="43137"/>
                    </a:srgbClr>
                  </a:outerShdw>
                </a:effectLst>
                <a:latin typeface="Cambria" panose="02040503050406030204" pitchFamily="18" charset="0"/>
              </a:rPr>
              <a:t>Exod</a:t>
            </a:r>
            <a:r>
              <a:rPr lang="en-US" i="1" dirty="0">
                <a:effectLst>
                  <a:outerShdw blurRad="38100" dist="38100" dir="2700000" algn="tl">
                    <a:srgbClr val="000000">
                      <a:alpha val="43137"/>
                    </a:srgbClr>
                  </a:outerShdw>
                </a:effectLst>
                <a:latin typeface="Cambria" panose="02040503050406030204" pitchFamily="18" charset="0"/>
              </a:rPr>
              <a:t> 16:27–30), </a:t>
            </a:r>
            <a:endParaRPr lang="en-US" i="1" dirty="0" smtClean="0">
              <a:effectLst>
                <a:outerShdw blurRad="38100" dist="38100" dir="2700000" algn="tl">
                  <a:srgbClr val="000000">
                    <a:alpha val="43137"/>
                  </a:srgbClr>
                </a:outerShdw>
              </a:effectLst>
              <a:latin typeface="Cambria" panose="02040503050406030204" pitchFamily="18" charset="0"/>
            </a:endParaRPr>
          </a:p>
          <a:p>
            <a:pPr lvl="2"/>
            <a:r>
              <a:rPr lang="en-US" i="1" dirty="0" smtClean="0">
                <a:effectLst>
                  <a:outerShdw blurRad="38100" dist="38100" dir="2700000" algn="tl">
                    <a:srgbClr val="000000">
                      <a:alpha val="43137"/>
                    </a:srgbClr>
                  </a:outerShdw>
                </a:effectLst>
                <a:latin typeface="Cambria" panose="02040503050406030204" pitchFamily="18" charset="0"/>
              </a:rPr>
              <a:t>But </a:t>
            </a:r>
            <a:r>
              <a:rPr lang="en-US" i="1" dirty="0">
                <a:effectLst>
                  <a:outerShdw blurRad="38100" dist="38100" dir="2700000" algn="tl">
                    <a:srgbClr val="000000">
                      <a:alpha val="43137"/>
                    </a:srgbClr>
                  </a:outerShdw>
                </a:effectLst>
                <a:latin typeface="Cambria" panose="02040503050406030204" pitchFamily="18" charset="0"/>
              </a:rPr>
              <a:t>in </a:t>
            </a:r>
            <a:r>
              <a:rPr lang="en-US" i="1" u="sng" dirty="0">
                <a:effectLst>
                  <a:outerShdw blurRad="38100" dist="38100" dir="2700000" algn="tl">
                    <a:srgbClr val="000000">
                      <a:alpha val="43137"/>
                    </a:srgbClr>
                  </a:outerShdw>
                </a:effectLst>
                <a:latin typeface="Cambria" panose="02040503050406030204" pitchFamily="18" charset="0"/>
              </a:rPr>
              <a:t>death by stoning</a:t>
            </a:r>
            <a:r>
              <a:rPr lang="en-US" i="1" dirty="0">
                <a:effectLst>
                  <a:outerShdw blurRad="38100" dist="38100" dir="2700000" algn="tl">
                    <a:srgbClr val="000000">
                      <a:alpha val="43137"/>
                    </a:srgbClr>
                  </a:outerShdw>
                </a:effectLst>
                <a:latin typeface="Cambria" panose="02040503050406030204" pitchFamily="18" charset="0"/>
              </a:rPr>
              <a:t> after Sinai (</a:t>
            </a:r>
            <a:r>
              <a:rPr lang="en-US" i="1" dirty="0" err="1">
                <a:effectLst>
                  <a:outerShdw blurRad="38100" dist="38100" dir="2700000" algn="tl">
                    <a:srgbClr val="000000">
                      <a:alpha val="43137"/>
                    </a:srgbClr>
                  </a:outerShdw>
                </a:effectLst>
                <a:latin typeface="Cambria" panose="02040503050406030204" pitchFamily="18" charset="0"/>
              </a:rPr>
              <a:t>Num</a:t>
            </a:r>
            <a:r>
              <a:rPr lang="en-US" i="1" dirty="0">
                <a:effectLst>
                  <a:outerShdw blurRad="38100" dist="38100" dir="2700000" algn="tl">
                    <a:srgbClr val="000000">
                      <a:alpha val="43137"/>
                    </a:srgbClr>
                  </a:outerShdw>
                </a:effectLst>
                <a:latin typeface="Cambria" panose="02040503050406030204" pitchFamily="18" charset="0"/>
              </a:rPr>
              <a:t> 15:32–36). </a:t>
            </a:r>
            <a:endParaRPr lang="en-US" i="1" dirty="0" smtClean="0">
              <a:effectLst>
                <a:outerShdw blurRad="38100" dist="38100" dir="2700000" algn="tl">
                  <a:srgbClr val="000000">
                    <a:alpha val="43137"/>
                  </a:srgbClr>
                </a:outerShdw>
              </a:effectLst>
              <a:latin typeface="Cambria" panose="02040503050406030204" pitchFamily="18" charset="0"/>
            </a:endParaRPr>
          </a:p>
          <a:p>
            <a:pPr lvl="1"/>
            <a:r>
              <a:rPr lang="en-US" i="1" dirty="0" smtClean="0">
                <a:effectLst>
                  <a:outerShdw blurRad="38100" dist="38100" dir="2700000" algn="tl">
                    <a:srgbClr val="000000">
                      <a:alpha val="43137"/>
                    </a:srgbClr>
                  </a:outerShdw>
                </a:effectLst>
                <a:latin typeface="Cambria" panose="02040503050406030204" pitchFamily="18" charset="0"/>
              </a:rPr>
              <a:t>Grumbling </a:t>
            </a:r>
            <a:r>
              <a:rPr lang="en-US" i="1" dirty="0">
                <a:effectLst>
                  <a:outerShdw blurRad="38100" dist="38100" dir="2700000" algn="tl">
                    <a:srgbClr val="000000">
                      <a:alpha val="43137"/>
                    </a:srgbClr>
                  </a:outerShdw>
                </a:effectLst>
                <a:latin typeface="Cambria" panose="02040503050406030204" pitchFamily="18" charset="0"/>
              </a:rPr>
              <a:t>over </a:t>
            </a:r>
            <a:r>
              <a:rPr lang="en-US" i="1" dirty="0" smtClean="0">
                <a:effectLst>
                  <a:outerShdw blurRad="38100" dist="38100" dir="2700000" algn="tl">
                    <a:srgbClr val="000000">
                      <a:alpha val="43137"/>
                    </a:srgbClr>
                  </a:outerShdw>
                </a:effectLst>
                <a:latin typeface="Cambria" panose="02040503050406030204" pitchFamily="18" charset="0"/>
              </a:rPr>
              <a:t>water: </a:t>
            </a:r>
          </a:p>
          <a:p>
            <a:pPr lvl="2"/>
            <a:r>
              <a:rPr lang="en-US" i="1" dirty="0" smtClean="0">
                <a:effectLst>
                  <a:outerShdw blurRad="38100" dist="38100" dir="2700000" algn="tl">
                    <a:srgbClr val="000000">
                      <a:alpha val="43137"/>
                    </a:srgbClr>
                  </a:outerShdw>
                </a:effectLst>
                <a:latin typeface="Cambria" panose="02040503050406030204" pitchFamily="18" charset="0"/>
              </a:rPr>
              <a:t>Led </a:t>
            </a:r>
            <a:r>
              <a:rPr lang="en-US" i="1" dirty="0">
                <a:effectLst>
                  <a:outerShdw blurRad="38100" dist="38100" dir="2700000" algn="tl">
                    <a:srgbClr val="000000">
                      <a:alpha val="43137"/>
                    </a:srgbClr>
                  </a:outerShdw>
                </a:effectLst>
                <a:latin typeface="Cambria" panose="02040503050406030204" pitchFamily="18" charset="0"/>
              </a:rPr>
              <a:t>to </a:t>
            </a:r>
            <a:r>
              <a:rPr lang="en-US" i="1" u="sng" dirty="0">
                <a:effectLst>
                  <a:outerShdw blurRad="38100" dist="38100" dir="2700000" algn="tl">
                    <a:srgbClr val="000000">
                      <a:alpha val="43137"/>
                    </a:srgbClr>
                  </a:outerShdw>
                </a:effectLst>
                <a:latin typeface="Cambria" panose="02040503050406030204" pitchFamily="18" charset="0"/>
              </a:rPr>
              <a:t>no punishment</a:t>
            </a:r>
            <a:r>
              <a:rPr lang="en-US" i="1" dirty="0">
                <a:effectLst>
                  <a:outerShdw blurRad="38100" dist="38100" dir="2700000" algn="tl">
                    <a:srgbClr val="000000">
                      <a:alpha val="43137"/>
                    </a:srgbClr>
                  </a:outerShdw>
                </a:effectLst>
                <a:latin typeface="Cambria" panose="02040503050406030204" pitchFamily="18" charset="0"/>
              </a:rPr>
              <a:t> before Sinai (</a:t>
            </a:r>
            <a:r>
              <a:rPr lang="en-US" i="1" dirty="0" err="1">
                <a:effectLst>
                  <a:outerShdw blurRad="38100" dist="38100" dir="2700000" algn="tl">
                    <a:srgbClr val="000000">
                      <a:alpha val="43137"/>
                    </a:srgbClr>
                  </a:outerShdw>
                </a:effectLst>
                <a:latin typeface="Cambria" panose="02040503050406030204" pitchFamily="18" charset="0"/>
              </a:rPr>
              <a:t>Exod</a:t>
            </a:r>
            <a:r>
              <a:rPr lang="en-US" i="1" dirty="0">
                <a:effectLst>
                  <a:outerShdw blurRad="38100" dist="38100" dir="2700000" algn="tl">
                    <a:srgbClr val="000000">
                      <a:alpha val="43137"/>
                    </a:srgbClr>
                  </a:outerShdw>
                </a:effectLst>
                <a:latin typeface="Cambria" panose="02040503050406030204" pitchFamily="18" charset="0"/>
              </a:rPr>
              <a:t> 17:1–7), </a:t>
            </a:r>
            <a:endParaRPr lang="en-US" i="1" dirty="0" smtClean="0">
              <a:effectLst>
                <a:outerShdw blurRad="38100" dist="38100" dir="2700000" algn="tl">
                  <a:srgbClr val="000000">
                    <a:alpha val="43137"/>
                  </a:srgbClr>
                </a:outerShdw>
              </a:effectLst>
              <a:latin typeface="Cambria" panose="02040503050406030204" pitchFamily="18" charset="0"/>
            </a:endParaRPr>
          </a:p>
          <a:p>
            <a:pPr lvl="2"/>
            <a:r>
              <a:rPr lang="en-US" i="1" dirty="0" smtClean="0">
                <a:effectLst>
                  <a:outerShdw blurRad="38100" dist="38100" dir="2700000" algn="tl">
                    <a:srgbClr val="000000">
                      <a:alpha val="43137"/>
                    </a:srgbClr>
                  </a:outerShdw>
                </a:effectLst>
                <a:latin typeface="Cambria" panose="02040503050406030204" pitchFamily="18" charset="0"/>
              </a:rPr>
              <a:t>But </a:t>
            </a:r>
            <a:r>
              <a:rPr lang="en-US" i="1" dirty="0">
                <a:effectLst>
                  <a:outerShdw blurRad="38100" dist="38100" dir="2700000" algn="tl">
                    <a:srgbClr val="000000">
                      <a:alpha val="43137"/>
                    </a:srgbClr>
                  </a:outerShdw>
                </a:effectLst>
                <a:latin typeface="Cambria" panose="02040503050406030204" pitchFamily="18" charset="0"/>
              </a:rPr>
              <a:t>to </a:t>
            </a:r>
            <a:r>
              <a:rPr lang="en-US" i="1" u="sng" dirty="0">
                <a:effectLst>
                  <a:outerShdw blurRad="38100" dist="38100" dir="2700000" algn="tl">
                    <a:srgbClr val="000000">
                      <a:alpha val="43137"/>
                    </a:srgbClr>
                  </a:outerShdw>
                </a:effectLst>
                <a:latin typeface="Cambria" panose="02040503050406030204" pitchFamily="18" charset="0"/>
              </a:rPr>
              <a:t>a destroying fire</a:t>
            </a:r>
            <a:r>
              <a:rPr lang="en-US" i="1" dirty="0">
                <a:effectLst>
                  <a:outerShdw blurRad="38100" dist="38100" dir="2700000" algn="tl">
                    <a:srgbClr val="000000">
                      <a:alpha val="43137"/>
                    </a:srgbClr>
                  </a:outerShdw>
                </a:effectLst>
                <a:latin typeface="Cambria" panose="02040503050406030204" pitchFamily="18" charset="0"/>
              </a:rPr>
              <a:t> after Sinai (</a:t>
            </a:r>
            <a:r>
              <a:rPr lang="en-US" i="1" dirty="0" err="1">
                <a:effectLst>
                  <a:outerShdw blurRad="38100" dist="38100" dir="2700000" algn="tl">
                    <a:srgbClr val="000000">
                      <a:alpha val="43137"/>
                    </a:srgbClr>
                  </a:outerShdw>
                </a:effectLst>
                <a:latin typeface="Cambria" panose="02040503050406030204" pitchFamily="18" charset="0"/>
              </a:rPr>
              <a:t>Num</a:t>
            </a:r>
            <a:r>
              <a:rPr lang="en-US" i="1" dirty="0">
                <a:effectLst>
                  <a:outerShdw blurRad="38100" dist="38100" dir="2700000" algn="tl">
                    <a:srgbClr val="000000">
                      <a:alpha val="43137"/>
                    </a:srgbClr>
                  </a:outerShdw>
                </a:effectLst>
                <a:latin typeface="Cambria" panose="02040503050406030204" pitchFamily="18" charset="0"/>
              </a:rPr>
              <a:t> 20:2–13). </a:t>
            </a:r>
            <a:endParaRPr lang="en-US" i="1" dirty="0" smtClean="0">
              <a:effectLst>
                <a:outerShdw blurRad="38100" dist="38100" dir="2700000" algn="tl">
                  <a:srgbClr val="000000">
                    <a:alpha val="43137"/>
                  </a:srgbClr>
                </a:outerShdw>
              </a:effectLst>
              <a:latin typeface="Cambria" panose="02040503050406030204" pitchFamily="18" charset="0"/>
            </a:endParaRPr>
          </a:p>
        </p:txBody>
      </p:sp>
      <p:sp>
        <p:nvSpPr>
          <p:cNvPr id="4" name="Rectangle 2"/>
          <p:cNvSpPr>
            <a:spLocks noGrp="1" noChangeArrowheads="1"/>
          </p:cNvSpPr>
          <p:nvPr>
            <p:ph type="title"/>
          </p:nvPr>
        </p:nvSpPr>
        <p:spPr>
          <a:xfrm>
            <a:off x="0" y="20715"/>
            <a:ext cx="9144000" cy="741285"/>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
        <p:nvSpPr>
          <p:cNvPr id="5" name="TextBox 4"/>
          <p:cNvSpPr txBox="1"/>
          <p:nvPr/>
        </p:nvSpPr>
        <p:spPr>
          <a:xfrm>
            <a:off x="228600" y="6172200"/>
            <a:ext cx="8686800" cy="584775"/>
          </a:xfrm>
          <a:prstGeom prst="rect">
            <a:avLst/>
          </a:prstGeom>
          <a:noFill/>
        </p:spPr>
        <p:txBody>
          <a:bodyPr wrap="square" rtlCol="0">
            <a:spAutoFit/>
          </a:bodyPr>
          <a:lstStyle/>
          <a:p>
            <a:r>
              <a:rPr lang="en-US" sz="1600" dirty="0">
                <a:effectLst>
                  <a:outerShdw blurRad="38100" dist="38100" dir="2700000" algn="tl">
                    <a:srgbClr val="000000">
                      <a:alpha val="43137"/>
                    </a:srgbClr>
                  </a:outerShdw>
                </a:effectLst>
                <a:latin typeface="Cambria" panose="02040503050406030204" pitchFamily="18" charset="0"/>
              </a:rPr>
              <a:t>Meyer, Jason C</a:t>
            </a:r>
            <a:r>
              <a:rPr lang="en-US" sz="1600" i="1" dirty="0" smtClean="0">
                <a:effectLst>
                  <a:outerShdw blurRad="38100" dist="38100" dir="2700000" algn="tl">
                    <a:srgbClr val="000000">
                      <a:alpha val="43137"/>
                    </a:srgbClr>
                  </a:outerShdw>
                </a:effectLst>
                <a:latin typeface="Cambria" panose="02040503050406030204" pitchFamily="18" charset="0"/>
              </a:rPr>
              <a:t>., </a:t>
            </a:r>
            <a:r>
              <a:rPr lang="en-US" sz="1600" i="1" dirty="0">
                <a:effectLst>
                  <a:outerShdw blurRad="38100" dist="38100" dir="2700000" algn="tl">
                    <a:srgbClr val="000000">
                      <a:alpha val="43137"/>
                    </a:srgbClr>
                  </a:outerShdw>
                </a:effectLst>
                <a:latin typeface="Cambria" panose="02040503050406030204" pitchFamily="18" charset="0"/>
              </a:rPr>
              <a:t>The End of the Law (New American Commentary Studies in Bible &amp; Theology) </a:t>
            </a:r>
            <a:r>
              <a:rPr lang="en-US" sz="1600" dirty="0">
                <a:effectLst>
                  <a:outerShdw blurRad="38100" dist="38100" dir="2700000" algn="tl">
                    <a:srgbClr val="000000">
                      <a:alpha val="43137"/>
                    </a:srgbClr>
                  </a:outerShdw>
                </a:effectLst>
                <a:latin typeface="Cambria" panose="02040503050406030204" pitchFamily="18" charset="0"/>
              </a:rPr>
              <a:t>(</a:t>
            </a:r>
            <a:r>
              <a:rPr lang="en-US" sz="1600" dirty="0" smtClean="0">
                <a:effectLst>
                  <a:outerShdw blurRad="38100" dist="38100" dir="2700000" algn="tl">
                    <a:srgbClr val="000000">
                      <a:alpha val="43137"/>
                    </a:srgbClr>
                  </a:outerShdw>
                </a:effectLst>
                <a:latin typeface="Cambria" panose="02040503050406030204" pitchFamily="18" charset="0"/>
              </a:rPr>
              <a:t>p.83</a:t>
            </a:r>
            <a:r>
              <a:rPr lang="en-US" sz="1600" dirty="0">
                <a:effectLst>
                  <a:outerShdw blurRad="38100" dist="38100" dir="2700000" algn="tl">
                    <a:srgbClr val="000000">
                      <a:alpha val="43137"/>
                    </a:srgbClr>
                  </a:outerShdw>
                </a:effectLst>
                <a:latin typeface="Cambria" panose="02040503050406030204" pitchFamily="18" charset="0"/>
              </a:rPr>
              <a:t>). B&amp;H Publishing Group. Kindle Edition. </a:t>
            </a:r>
          </a:p>
        </p:txBody>
      </p:sp>
    </p:spTree>
    <p:extLst>
      <p:ext uri="{BB962C8B-B14F-4D97-AF65-F5344CB8AC3E}">
        <p14:creationId xmlns:p14="http://schemas.microsoft.com/office/powerpoint/2010/main" val="141846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4800" y="0"/>
            <a:ext cx="8510588" cy="990600"/>
          </a:xfrm>
        </p:spPr>
        <p:txBody>
          <a:bodyPr/>
          <a:lstStyle/>
          <a:p>
            <a:pPr eaLnBrk="1" hangingPunct="1">
              <a:defRPr/>
            </a:pPr>
            <a:r>
              <a:rPr lang="en-US" sz="5400" b="1" dirty="0"/>
              <a:t>Questions</a:t>
            </a:r>
            <a:endParaRPr lang="en-US" sz="3600" b="1" dirty="0" smtClean="0">
              <a:latin typeface="Calibri" pitchFamily="34" charset="0"/>
            </a:endParaRPr>
          </a:p>
        </p:txBody>
      </p:sp>
      <p:sp>
        <p:nvSpPr>
          <p:cNvPr id="21507" name="Rectangle 3"/>
          <p:cNvSpPr>
            <a:spLocks noGrp="1" noRot="1" noChangeArrowheads="1"/>
          </p:cNvSpPr>
          <p:nvPr>
            <p:ph type="body" idx="1"/>
          </p:nvPr>
        </p:nvSpPr>
        <p:spPr>
          <a:xfrm>
            <a:off x="301625" y="1066800"/>
            <a:ext cx="8540750" cy="5715000"/>
          </a:xfrm>
        </p:spPr>
        <p:txBody>
          <a:bodyPr/>
          <a:lstStyle/>
          <a:p>
            <a:pPr eaLnBrk="1" hangingPunct="1">
              <a:lnSpc>
                <a:spcPct val="90000"/>
              </a:lnSpc>
              <a:defRPr/>
            </a:pPr>
            <a:r>
              <a:rPr lang="en-US" dirty="0" smtClean="0">
                <a:latin typeface="Calibri" pitchFamily="34" charset="0"/>
              </a:rPr>
              <a:t>Do some of the negative terms that Paul uses in describing the Law of Moses, a Law given by God, surprise you?</a:t>
            </a:r>
          </a:p>
          <a:p>
            <a:pPr eaLnBrk="1" hangingPunct="1">
              <a:lnSpc>
                <a:spcPct val="90000"/>
              </a:lnSpc>
              <a:defRPr/>
            </a:pPr>
            <a:r>
              <a:rPr lang="en-US" dirty="0" smtClean="0">
                <a:latin typeface="Calibri" pitchFamily="34" charset="0"/>
              </a:rPr>
              <a:t>How is it that Paul can describe the Law the way that he does in the passage we looked at today (2 Corinthians 3) and yet in other places say, </a:t>
            </a:r>
            <a:r>
              <a:rPr lang="en-US" dirty="0">
                <a:latin typeface="Calibri" pitchFamily="34" charset="0"/>
              </a:rPr>
              <a:t>“</a:t>
            </a:r>
            <a:r>
              <a:rPr lang="en-US" dirty="0">
                <a:latin typeface="Calibri" pitchFamily="34" charset="0"/>
              </a:rPr>
              <a:t>So the law is holy, and the commandment is holy and righteous and good</a:t>
            </a:r>
            <a:r>
              <a:rPr lang="en-US" dirty="0" smtClean="0">
                <a:latin typeface="Calibri" pitchFamily="34" charset="0"/>
              </a:rPr>
              <a:t>.” </a:t>
            </a:r>
            <a:r>
              <a:rPr lang="en-US" dirty="0">
                <a:latin typeface="Calibri" pitchFamily="34" charset="0"/>
              </a:rPr>
              <a:t>(Rom </a:t>
            </a:r>
            <a:r>
              <a:rPr lang="en-US" dirty="0">
                <a:latin typeface="Calibri" pitchFamily="34" charset="0"/>
              </a:rPr>
              <a:t>7:12</a:t>
            </a:r>
            <a:r>
              <a:rPr lang="en-US" dirty="0" smtClean="0">
                <a:latin typeface="Calibri" pitchFamily="34" charset="0"/>
              </a:rPr>
              <a:t>)? </a:t>
            </a:r>
          </a:p>
          <a:p>
            <a:pPr eaLnBrk="1" hangingPunct="1">
              <a:lnSpc>
                <a:spcPct val="90000"/>
              </a:lnSpc>
              <a:defRPr/>
            </a:pPr>
            <a:r>
              <a:rPr lang="en-US" dirty="0" smtClean="0">
                <a:latin typeface="Calibri" pitchFamily="34" charset="0"/>
              </a:rPr>
              <a:t>Is there an inconsistency here? Explain your answer.</a:t>
            </a:r>
            <a:endParaRPr lang="en-US" dirty="0">
              <a:latin typeface="Calibri" pitchFamily="34" charset="0"/>
            </a:endParaRPr>
          </a:p>
        </p:txBody>
      </p:sp>
    </p:spTree>
    <p:extLst>
      <p:ext uri="{BB962C8B-B14F-4D97-AF65-F5344CB8AC3E}">
        <p14:creationId xmlns:p14="http://schemas.microsoft.com/office/powerpoint/2010/main" val="325510400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000" dirty="0" smtClean="0"/>
              <a:t>A Comparison of the Old and New Covenants</a:t>
            </a:r>
          </a:p>
        </p:txBody>
      </p:sp>
      <p:sp>
        <p:nvSpPr>
          <p:cNvPr id="100356" name="Rectangle 4"/>
          <p:cNvSpPr>
            <a:spLocks noChangeArrowheads="1"/>
          </p:cNvSpPr>
          <p:nvPr/>
        </p:nvSpPr>
        <p:spPr bwMode="auto">
          <a:xfrm>
            <a:off x="304800" y="1295400"/>
            <a:ext cx="2286000" cy="5334000"/>
          </a:xfrm>
          <a:prstGeom prst="rect">
            <a:avLst/>
          </a:prstGeom>
          <a:solidFill>
            <a:srgbClr val="FFCC00"/>
          </a:solidFill>
          <a:ln w="9525">
            <a:solidFill>
              <a:schemeClr val="tx1"/>
            </a:solidFill>
            <a:miter lim="800000"/>
            <a:headEnd/>
            <a:tailEnd/>
          </a:ln>
        </p:spPr>
        <p:txBody>
          <a:bodyPr anchor="ctr"/>
          <a:lstStyle/>
          <a:p>
            <a:pPr algn="ctr"/>
            <a:r>
              <a:rPr lang="en-US" sz="3600" b="1">
                <a:solidFill>
                  <a:srgbClr val="000000"/>
                </a:solidFill>
              </a:rPr>
              <a:t>The </a:t>
            </a:r>
          </a:p>
          <a:p>
            <a:pPr algn="ctr"/>
            <a:r>
              <a:rPr lang="en-US" sz="3600" b="1">
                <a:solidFill>
                  <a:srgbClr val="000000"/>
                </a:solidFill>
              </a:rPr>
              <a:t>Old Covenant</a:t>
            </a:r>
          </a:p>
        </p:txBody>
      </p:sp>
      <p:sp>
        <p:nvSpPr>
          <p:cNvPr id="100357" name="Rectangle 5"/>
          <p:cNvSpPr>
            <a:spLocks noChangeArrowheads="1"/>
          </p:cNvSpPr>
          <p:nvPr/>
        </p:nvSpPr>
        <p:spPr bwMode="auto">
          <a:xfrm>
            <a:off x="6553200" y="1295400"/>
            <a:ext cx="2362200" cy="5334000"/>
          </a:xfrm>
          <a:prstGeom prst="rect">
            <a:avLst/>
          </a:prstGeom>
          <a:solidFill>
            <a:srgbClr val="66FF33"/>
          </a:solidFill>
          <a:ln w="9525">
            <a:solidFill>
              <a:schemeClr val="tx1"/>
            </a:solidFill>
            <a:miter lim="800000"/>
            <a:headEnd/>
            <a:tailEnd/>
          </a:ln>
        </p:spPr>
        <p:txBody>
          <a:bodyPr anchor="ctr"/>
          <a:lstStyle/>
          <a:p>
            <a:pPr algn="ctr"/>
            <a:r>
              <a:rPr lang="en-US" sz="3600" b="1">
                <a:solidFill>
                  <a:srgbClr val="000000"/>
                </a:solidFill>
              </a:rPr>
              <a:t>The </a:t>
            </a:r>
          </a:p>
          <a:p>
            <a:pPr algn="ctr"/>
            <a:r>
              <a:rPr lang="en-US" sz="3600" b="1">
                <a:solidFill>
                  <a:srgbClr val="000000"/>
                </a:solidFill>
              </a:rPr>
              <a:t>New Covenant</a:t>
            </a:r>
          </a:p>
        </p:txBody>
      </p:sp>
      <p:sp>
        <p:nvSpPr>
          <p:cNvPr id="100358" name="AutoShape 6"/>
          <p:cNvSpPr>
            <a:spLocks noChangeArrowheads="1"/>
          </p:cNvSpPr>
          <p:nvPr/>
        </p:nvSpPr>
        <p:spPr bwMode="auto">
          <a:xfrm>
            <a:off x="2590800" y="14478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r>
              <a:rPr lang="en-US" sz="2000" b="1">
                <a:solidFill>
                  <a:srgbClr val="000000"/>
                </a:solidFill>
              </a:rPr>
              <a:t>Fundamentally Different</a:t>
            </a:r>
          </a:p>
        </p:txBody>
      </p:sp>
      <p:sp>
        <p:nvSpPr>
          <p:cNvPr id="100360" name="AutoShape 8"/>
          <p:cNvSpPr>
            <a:spLocks noChangeArrowheads="1"/>
          </p:cNvSpPr>
          <p:nvPr/>
        </p:nvSpPr>
        <p:spPr bwMode="auto">
          <a:xfrm>
            <a:off x="2590800" y="28956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r>
              <a:rPr lang="en-US" sz="2000" b="1">
                <a:solidFill>
                  <a:srgbClr val="000000"/>
                </a:solidFill>
              </a:rPr>
              <a:t>Superior</a:t>
            </a:r>
          </a:p>
        </p:txBody>
      </p:sp>
      <p:sp>
        <p:nvSpPr>
          <p:cNvPr id="100361" name="AutoShape 9"/>
          <p:cNvSpPr>
            <a:spLocks noChangeArrowheads="1"/>
          </p:cNvSpPr>
          <p:nvPr/>
        </p:nvSpPr>
        <p:spPr bwMode="auto">
          <a:xfrm>
            <a:off x="2590800" y="42672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r>
              <a:rPr lang="en-US" sz="2000" b="1">
                <a:solidFill>
                  <a:srgbClr val="000000"/>
                </a:solidFill>
              </a:rPr>
              <a:t>Fulfills</a:t>
            </a:r>
          </a:p>
        </p:txBody>
      </p:sp>
      <p:sp>
        <p:nvSpPr>
          <p:cNvPr id="100362" name="AutoShape 10"/>
          <p:cNvSpPr>
            <a:spLocks noChangeArrowheads="1"/>
          </p:cNvSpPr>
          <p:nvPr/>
        </p:nvSpPr>
        <p:spPr bwMode="auto">
          <a:xfrm>
            <a:off x="2590800" y="56388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r>
              <a:rPr lang="en-US" sz="2000" b="1">
                <a:solidFill>
                  <a:srgbClr val="000000"/>
                </a:solidFill>
              </a:rPr>
              <a:t>Replaces</a:t>
            </a:r>
          </a:p>
        </p:txBody>
      </p:sp>
    </p:spTree>
    <p:extLst>
      <p:ext uri="{BB962C8B-B14F-4D97-AF65-F5344CB8AC3E}">
        <p14:creationId xmlns:p14="http://schemas.microsoft.com/office/powerpoint/2010/main" val="168907852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dissolve">
                                      <p:cBhvr>
                                        <p:cTn id="12" dur="500"/>
                                        <p:tgtEl>
                                          <p:spTgt spid="10035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grpId="0"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 calcmode="lin" valueType="num">
                                      <p:cBhvr>
                                        <p:cTn id="17" dur="500" fill="hold"/>
                                        <p:tgtEl>
                                          <p:spTgt spid="100358"/>
                                        </p:tgtEl>
                                        <p:attrNameLst>
                                          <p:attrName>ppt_x</p:attrName>
                                        </p:attrNameLst>
                                      </p:cBhvr>
                                      <p:tavLst>
                                        <p:tav tm="0">
                                          <p:val>
                                            <p:strVal val="#ppt_x+#ppt_w/2"/>
                                          </p:val>
                                        </p:tav>
                                        <p:tav tm="100000">
                                          <p:val>
                                            <p:strVal val="#ppt_x"/>
                                          </p:val>
                                        </p:tav>
                                      </p:tavLst>
                                    </p:anim>
                                    <p:anim calcmode="lin" valueType="num">
                                      <p:cBhvr>
                                        <p:cTn id="18" dur="500" fill="hold"/>
                                        <p:tgtEl>
                                          <p:spTgt spid="100358"/>
                                        </p:tgtEl>
                                        <p:attrNameLst>
                                          <p:attrName>ppt_y</p:attrName>
                                        </p:attrNameLst>
                                      </p:cBhvr>
                                      <p:tavLst>
                                        <p:tav tm="0">
                                          <p:val>
                                            <p:strVal val="#ppt_y"/>
                                          </p:val>
                                        </p:tav>
                                        <p:tav tm="100000">
                                          <p:val>
                                            <p:strVal val="#ppt_y"/>
                                          </p:val>
                                        </p:tav>
                                      </p:tavLst>
                                    </p:anim>
                                    <p:anim calcmode="lin" valueType="num">
                                      <p:cBhvr>
                                        <p:cTn id="19" dur="500" fill="hold"/>
                                        <p:tgtEl>
                                          <p:spTgt spid="100358"/>
                                        </p:tgtEl>
                                        <p:attrNameLst>
                                          <p:attrName>ppt_w</p:attrName>
                                        </p:attrNameLst>
                                      </p:cBhvr>
                                      <p:tavLst>
                                        <p:tav tm="0">
                                          <p:val>
                                            <p:fltVal val="0"/>
                                          </p:val>
                                        </p:tav>
                                        <p:tav tm="100000">
                                          <p:val>
                                            <p:strVal val="#ppt_w"/>
                                          </p:val>
                                        </p:tav>
                                      </p:tavLst>
                                    </p:anim>
                                    <p:anim calcmode="lin" valueType="num">
                                      <p:cBhvr>
                                        <p:cTn id="20" dur="500" fill="hold"/>
                                        <p:tgtEl>
                                          <p:spTgt spid="10035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grpId="0" nodeType="clickEffect">
                                  <p:stCondLst>
                                    <p:cond delay="0"/>
                                  </p:stCondLst>
                                  <p:childTnLst>
                                    <p:set>
                                      <p:cBhvr>
                                        <p:cTn id="24" dur="1" fill="hold">
                                          <p:stCondLst>
                                            <p:cond delay="0"/>
                                          </p:stCondLst>
                                        </p:cTn>
                                        <p:tgtEl>
                                          <p:spTgt spid="100360"/>
                                        </p:tgtEl>
                                        <p:attrNameLst>
                                          <p:attrName>style.visibility</p:attrName>
                                        </p:attrNameLst>
                                      </p:cBhvr>
                                      <p:to>
                                        <p:strVal val="visible"/>
                                      </p:to>
                                    </p:set>
                                    <p:anim calcmode="lin" valueType="num">
                                      <p:cBhvr>
                                        <p:cTn id="25" dur="500" fill="hold"/>
                                        <p:tgtEl>
                                          <p:spTgt spid="100360"/>
                                        </p:tgtEl>
                                        <p:attrNameLst>
                                          <p:attrName>ppt_x</p:attrName>
                                        </p:attrNameLst>
                                      </p:cBhvr>
                                      <p:tavLst>
                                        <p:tav tm="0">
                                          <p:val>
                                            <p:strVal val="#ppt_x+#ppt_w/2"/>
                                          </p:val>
                                        </p:tav>
                                        <p:tav tm="100000">
                                          <p:val>
                                            <p:strVal val="#ppt_x"/>
                                          </p:val>
                                        </p:tav>
                                      </p:tavLst>
                                    </p:anim>
                                    <p:anim calcmode="lin" valueType="num">
                                      <p:cBhvr>
                                        <p:cTn id="26" dur="500" fill="hold"/>
                                        <p:tgtEl>
                                          <p:spTgt spid="100360"/>
                                        </p:tgtEl>
                                        <p:attrNameLst>
                                          <p:attrName>ppt_y</p:attrName>
                                        </p:attrNameLst>
                                      </p:cBhvr>
                                      <p:tavLst>
                                        <p:tav tm="0">
                                          <p:val>
                                            <p:strVal val="#ppt_y"/>
                                          </p:val>
                                        </p:tav>
                                        <p:tav tm="100000">
                                          <p:val>
                                            <p:strVal val="#ppt_y"/>
                                          </p:val>
                                        </p:tav>
                                      </p:tavLst>
                                    </p:anim>
                                    <p:anim calcmode="lin" valueType="num">
                                      <p:cBhvr>
                                        <p:cTn id="27" dur="500" fill="hold"/>
                                        <p:tgtEl>
                                          <p:spTgt spid="100360"/>
                                        </p:tgtEl>
                                        <p:attrNameLst>
                                          <p:attrName>ppt_w</p:attrName>
                                        </p:attrNameLst>
                                      </p:cBhvr>
                                      <p:tavLst>
                                        <p:tav tm="0">
                                          <p:val>
                                            <p:fltVal val="0"/>
                                          </p:val>
                                        </p:tav>
                                        <p:tav tm="100000">
                                          <p:val>
                                            <p:strVal val="#ppt_w"/>
                                          </p:val>
                                        </p:tav>
                                      </p:tavLst>
                                    </p:anim>
                                    <p:anim calcmode="lin" valueType="num">
                                      <p:cBhvr>
                                        <p:cTn id="28" dur="500" fill="hold"/>
                                        <p:tgtEl>
                                          <p:spTgt spid="10036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2" fill="hold" grpId="0" nodeType="clickEffect">
                                  <p:stCondLst>
                                    <p:cond delay="0"/>
                                  </p:stCondLst>
                                  <p:childTnLst>
                                    <p:set>
                                      <p:cBhvr>
                                        <p:cTn id="32" dur="1" fill="hold">
                                          <p:stCondLst>
                                            <p:cond delay="0"/>
                                          </p:stCondLst>
                                        </p:cTn>
                                        <p:tgtEl>
                                          <p:spTgt spid="100361"/>
                                        </p:tgtEl>
                                        <p:attrNameLst>
                                          <p:attrName>style.visibility</p:attrName>
                                        </p:attrNameLst>
                                      </p:cBhvr>
                                      <p:to>
                                        <p:strVal val="visible"/>
                                      </p:to>
                                    </p:set>
                                    <p:anim calcmode="lin" valueType="num">
                                      <p:cBhvr>
                                        <p:cTn id="33" dur="500" fill="hold"/>
                                        <p:tgtEl>
                                          <p:spTgt spid="100361"/>
                                        </p:tgtEl>
                                        <p:attrNameLst>
                                          <p:attrName>ppt_x</p:attrName>
                                        </p:attrNameLst>
                                      </p:cBhvr>
                                      <p:tavLst>
                                        <p:tav tm="0">
                                          <p:val>
                                            <p:strVal val="#ppt_x+#ppt_w/2"/>
                                          </p:val>
                                        </p:tav>
                                        <p:tav tm="100000">
                                          <p:val>
                                            <p:strVal val="#ppt_x"/>
                                          </p:val>
                                        </p:tav>
                                      </p:tavLst>
                                    </p:anim>
                                    <p:anim calcmode="lin" valueType="num">
                                      <p:cBhvr>
                                        <p:cTn id="34" dur="500" fill="hold"/>
                                        <p:tgtEl>
                                          <p:spTgt spid="100361"/>
                                        </p:tgtEl>
                                        <p:attrNameLst>
                                          <p:attrName>ppt_y</p:attrName>
                                        </p:attrNameLst>
                                      </p:cBhvr>
                                      <p:tavLst>
                                        <p:tav tm="0">
                                          <p:val>
                                            <p:strVal val="#ppt_y"/>
                                          </p:val>
                                        </p:tav>
                                        <p:tav tm="100000">
                                          <p:val>
                                            <p:strVal val="#ppt_y"/>
                                          </p:val>
                                        </p:tav>
                                      </p:tavLst>
                                    </p:anim>
                                    <p:anim calcmode="lin" valueType="num">
                                      <p:cBhvr>
                                        <p:cTn id="35" dur="500" fill="hold"/>
                                        <p:tgtEl>
                                          <p:spTgt spid="100361"/>
                                        </p:tgtEl>
                                        <p:attrNameLst>
                                          <p:attrName>ppt_w</p:attrName>
                                        </p:attrNameLst>
                                      </p:cBhvr>
                                      <p:tavLst>
                                        <p:tav tm="0">
                                          <p:val>
                                            <p:fltVal val="0"/>
                                          </p:val>
                                        </p:tav>
                                        <p:tav tm="100000">
                                          <p:val>
                                            <p:strVal val="#ppt_w"/>
                                          </p:val>
                                        </p:tav>
                                      </p:tavLst>
                                    </p:anim>
                                    <p:anim calcmode="lin" valueType="num">
                                      <p:cBhvr>
                                        <p:cTn id="36" dur="500" fill="hold"/>
                                        <p:tgtEl>
                                          <p:spTgt spid="10036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2" fill="hold" grpId="0" nodeType="clickEffect">
                                  <p:stCondLst>
                                    <p:cond delay="0"/>
                                  </p:stCondLst>
                                  <p:childTnLst>
                                    <p:set>
                                      <p:cBhvr>
                                        <p:cTn id="40" dur="1" fill="hold">
                                          <p:stCondLst>
                                            <p:cond delay="0"/>
                                          </p:stCondLst>
                                        </p:cTn>
                                        <p:tgtEl>
                                          <p:spTgt spid="100362"/>
                                        </p:tgtEl>
                                        <p:attrNameLst>
                                          <p:attrName>style.visibility</p:attrName>
                                        </p:attrNameLst>
                                      </p:cBhvr>
                                      <p:to>
                                        <p:strVal val="visible"/>
                                      </p:to>
                                    </p:set>
                                    <p:anim calcmode="lin" valueType="num">
                                      <p:cBhvr>
                                        <p:cTn id="41" dur="500" fill="hold"/>
                                        <p:tgtEl>
                                          <p:spTgt spid="100362"/>
                                        </p:tgtEl>
                                        <p:attrNameLst>
                                          <p:attrName>ppt_x</p:attrName>
                                        </p:attrNameLst>
                                      </p:cBhvr>
                                      <p:tavLst>
                                        <p:tav tm="0">
                                          <p:val>
                                            <p:strVal val="#ppt_x+#ppt_w/2"/>
                                          </p:val>
                                        </p:tav>
                                        <p:tav tm="100000">
                                          <p:val>
                                            <p:strVal val="#ppt_x"/>
                                          </p:val>
                                        </p:tav>
                                      </p:tavLst>
                                    </p:anim>
                                    <p:anim calcmode="lin" valueType="num">
                                      <p:cBhvr>
                                        <p:cTn id="42" dur="500" fill="hold"/>
                                        <p:tgtEl>
                                          <p:spTgt spid="100362"/>
                                        </p:tgtEl>
                                        <p:attrNameLst>
                                          <p:attrName>ppt_y</p:attrName>
                                        </p:attrNameLst>
                                      </p:cBhvr>
                                      <p:tavLst>
                                        <p:tav tm="0">
                                          <p:val>
                                            <p:strVal val="#ppt_y"/>
                                          </p:val>
                                        </p:tav>
                                        <p:tav tm="100000">
                                          <p:val>
                                            <p:strVal val="#ppt_y"/>
                                          </p:val>
                                        </p:tav>
                                      </p:tavLst>
                                    </p:anim>
                                    <p:anim calcmode="lin" valueType="num">
                                      <p:cBhvr>
                                        <p:cTn id="43" dur="500" fill="hold"/>
                                        <p:tgtEl>
                                          <p:spTgt spid="100362"/>
                                        </p:tgtEl>
                                        <p:attrNameLst>
                                          <p:attrName>ppt_w</p:attrName>
                                        </p:attrNameLst>
                                      </p:cBhvr>
                                      <p:tavLst>
                                        <p:tav tm="0">
                                          <p:val>
                                            <p:fltVal val="0"/>
                                          </p:val>
                                        </p:tav>
                                        <p:tav tm="100000">
                                          <p:val>
                                            <p:strVal val="#ppt_w"/>
                                          </p:val>
                                        </p:tav>
                                      </p:tavLst>
                                    </p:anim>
                                    <p:anim calcmode="lin" valueType="num">
                                      <p:cBhvr>
                                        <p:cTn id="44" dur="500" fill="hold"/>
                                        <p:tgtEl>
                                          <p:spTgt spid="100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P spid="100358" grpId="0" animBg="1"/>
      <p:bldP spid="100360" grpId="0" animBg="1"/>
      <p:bldP spid="100361" grpId="0" animBg="1"/>
      <p:bldP spid="1003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81000" y="533401"/>
            <a:ext cx="8305800" cy="2971800"/>
          </a:xfrm>
        </p:spPr>
        <p:txBody>
          <a:bodyPr/>
          <a:lstStyle/>
          <a:p>
            <a:pPr eaLnBrk="1" hangingPunct="1">
              <a:defRPr/>
            </a:pPr>
            <a:r>
              <a:rPr lang="en-US" sz="6000" b="1" dirty="0" smtClean="0"/>
              <a:t>The New Covenant is Superior to the Old Covenant</a:t>
            </a:r>
          </a:p>
        </p:txBody>
      </p:sp>
      <p:sp>
        <p:nvSpPr>
          <p:cNvPr id="56323" name="Rectangle 3"/>
          <p:cNvSpPr>
            <a:spLocks noGrp="1" noChangeArrowheads="1"/>
          </p:cNvSpPr>
          <p:nvPr>
            <p:ph type="subTitle" idx="1"/>
          </p:nvPr>
        </p:nvSpPr>
        <p:spPr>
          <a:xfrm>
            <a:off x="381000" y="3886200"/>
            <a:ext cx="8382000" cy="1752600"/>
          </a:xfrm>
        </p:spPr>
        <p:txBody>
          <a:bodyPr/>
          <a:lstStyle/>
          <a:p>
            <a:pPr eaLnBrk="1" hangingPunct="1">
              <a:defRPr/>
            </a:pPr>
            <a:r>
              <a:rPr lang="en-US" b="1" dirty="0" smtClean="0"/>
              <a:t>Exhibit B – 2 Corinthians 3:6-16</a:t>
            </a:r>
          </a:p>
        </p:txBody>
      </p:sp>
    </p:spTree>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
            <a:ext cx="9144000" cy="838200"/>
          </a:xfrm>
        </p:spPr>
        <p:txBody>
          <a:bodyPr/>
          <a:lstStyle/>
          <a:p>
            <a:pPr eaLnBrk="1" hangingPunct="1">
              <a:defRPr/>
            </a:pPr>
            <a:r>
              <a:rPr lang="en-US" sz="4000" b="1" dirty="0" smtClean="0"/>
              <a:t>Background to Second Corinthians</a:t>
            </a:r>
          </a:p>
        </p:txBody>
      </p:sp>
      <p:sp>
        <p:nvSpPr>
          <p:cNvPr id="44035" name="Rectangle 3"/>
          <p:cNvSpPr>
            <a:spLocks noGrp="1" noChangeArrowheads="1"/>
          </p:cNvSpPr>
          <p:nvPr>
            <p:ph type="body" idx="1"/>
          </p:nvPr>
        </p:nvSpPr>
        <p:spPr>
          <a:xfrm>
            <a:off x="457200" y="914400"/>
            <a:ext cx="8229600" cy="5943600"/>
          </a:xfrm>
        </p:spPr>
        <p:txBody>
          <a:bodyPr>
            <a:noAutofit/>
          </a:bodyPr>
          <a:lstStyle/>
          <a:p>
            <a:pPr eaLnBrk="1" hangingPunct="1">
              <a:lnSpc>
                <a:spcPct val="90000"/>
              </a:lnSpc>
              <a:defRPr/>
            </a:pPr>
            <a:r>
              <a:rPr lang="en-US" sz="2800" dirty="0" smtClean="0">
                <a:latin typeface="Calibri" panose="020F0502020204030204" pitchFamily="34" charset="0"/>
                <a:cs typeface="Calibri" panose="020F0502020204030204" pitchFamily="34" charset="0"/>
              </a:rPr>
              <a:t>Paul had established the </a:t>
            </a:r>
            <a:r>
              <a:rPr lang="en-US" sz="2800" dirty="0">
                <a:latin typeface="Calibri" panose="020F0502020204030204" pitchFamily="34" charset="0"/>
                <a:cs typeface="Calibri" panose="020F0502020204030204" pitchFamily="34" charset="0"/>
              </a:rPr>
              <a:t>church at Corinth </a:t>
            </a:r>
            <a:r>
              <a:rPr lang="en-US" sz="2800" dirty="0" smtClean="0">
                <a:latin typeface="Calibri" panose="020F0502020204030204" pitchFamily="34" charset="0"/>
                <a:cs typeface="Calibri" panose="020F0502020204030204" pitchFamily="34" charset="0"/>
              </a:rPr>
              <a:t>about seven years earlier (on his second missionary journey cf. Acts 18). He stayed there for about a year and a half before moving on.</a:t>
            </a:r>
          </a:p>
          <a:p>
            <a:pPr eaLnBrk="1" hangingPunct="1">
              <a:lnSpc>
                <a:spcPct val="90000"/>
              </a:lnSpc>
              <a:defRPr/>
            </a:pPr>
            <a:r>
              <a:rPr lang="en-US" sz="2800" dirty="0" smtClean="0">
                <a:latin typeface="Calibri" panose="020F0502020204030204" pitchFamily="34" charset="0"/>
                <a:cs typeface="Calibri" panose="020F0502020204030204" pitchFamily="34" charset="0"/>
              </a:rPr>
              <a:t>Sometime after he left, </a:t>
            </a:r>
            <a:r>
              <a:rPr lang="en-US" sz="2800" dirty="0" smtClean="0">
                <a:latin typeface="Calibri" panose="020F0502020204030204" pitchFamily="34" charset="0"/>
                <a:cs typeface="Calibri" panose="020F0502020204030204" pitchFamily="34" charset="0"/>
              </a:rPr>
              <a:t>the Corinthian church </a:t>
            </a:r>
            <a:r>
              <a:rPr lang="en-US" sz="2800" dirty="0" smtClean="0">
                <a:latin typeface="Calibri" panose="020F0502020204030204" pitchFamily="34" charset="0"/>
                <a:cs typeface="Calibri" panose="020F0502020204030204" pitchFamily="34" charset="0"/>
              </a:rPr>
              <a:t>was </a:t>
            </a:r>
            <a:r>
              <a:rPr lang="en-US" sz="2800" dirty="0" smtClean="0">
                <a:latin typeface="Calibri" panose="020F0502020204030204" pitchFamily="34" charset="0"/>
                <a:cs typeface="Calibri" panose="020F0502020204030204" pitchFamily="34" charset="0"/>
              </a:rPr>
              <a:t>infiltrated by false teachers who were challenging both Paul’s personal integrity and his authority as an apostle.</a:t>
            </a:r>
          </a:p>
          <a:p>
            <a:pPr eaLnBrk="1" hangingPunct="1">
              <a:lnSpc>
                <a:spcPct val="90000"/>
              </a:lnSpc>
              <a:defRPr/>
            </a:pPr>
            <a:r>
              <a:rPr lang="en-US" sz="2800" dirty="0" smtClean="0">
                <a:latin typeface="Calibri" panose="020F0502020204030204" pitchFamily="34" charset="0"/>
                <a:cs typeface="Calibri" panose="020F0502020204030204" pitchFamily="34" charset="0"/>
              </a:rPr>
              <a:t>It appears from what Paul says in this letter, that the false teachers prided themselves on having Jewish credentials (see 11:22ff).</a:t>
            </a:r>
          </a:p>
          <a:p>
            <a:pPr eaLnBrk="1" hangingPunct="1">
              <a:lnSpc>
                <a:spcPct val="90000"/>
              </a:lnSpc>
              <a:defRPr/>
            </a:pPr>
            <a:r>
              <a:rPr lang="en-US" sz="2800" dirty="0" smtClean="0">
                <a:latin typeface="Calibri" panose="020F0502020204030204" pitchFamily="34" charset="0"/>
                <a:cs typeface="Calibri" panose="020F0502020204030204" pitchFamily="34" charset="0"/>
              </a:rPr>
              <a:t>Paul is writing this letter as a part of a continuing effort on his part to refute the claims of the false teachers.</a:t>
            </a:r>
          </a:p>
        </p:txBody>
      </p:sp>
    </p:spTree>
    <p:extLst>
      <p:ext uri="{BB962C8B-B14F-4D97-AF65-F5344CB8AC3E}">
        <p14:creationId xmlns:p14="http://schemas.microsoft.com/office/powerpoint/2010/main" val="482623264"/>
      </p:ext>
    </p:extLst>
  </p:cSld>
  <p:clrMapOvr>
    <a:overrideClrMapping bg1="dk2" tx1="lt1" bg2="dk1" tx2="lt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dissolve">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762000"/>
          </a:xfrm>
        </p:spPr>
        <p:txBody>
          <a:bodyPr/>
          <a:lstStyle/>
          <a:p>
            <a:pPr eaLnBrk="1" hangingPunct="1">
              <a:defRPr/>
            </a:pPr>
            <a:r>
              <a:rPr lang="en-US" sz="3600" b="1" dirty="0" smtClean="0"/>
              <a:t>The New Covenant is Superior</a:t>
            </a:r>
            <a:endParaRPr lang="en-US" sz="3600" i="1" dirty="0" smtClean="0">
              <a:solidFill>
                <a:srgbClr val="66FFFF"/>
              </a:solidFill>
              <a:latin typeface="Times New Roman" pitchFamily="18" charset="0"/>
            </a:endParaRPr>
          </a:p>
        </p:txBody>
      </p:sp>
      <p:sp>
        <p:nvSpPr>
          <p:cNvPr id="59395" name="Rectangle 3"/>
          <p:cNvSpPr>
            <a:spLocks noGrp="1" noChangeArrowheads="1"/>
          </p:cNvSpPr>
          <p:nvPr>
            <p:ph type="body" idx="1"/>
          </p:nvPr>
        </p:nvSpPr>
        <p:spPr>
          <a:xfrm>
            <a:off x="457200" y="914400"/>
            <a:ext cx="8229600" cy="5943600"/>
          </a:xfrm>
        </p:spPr>
        <p:txBody>
          <a:bodyPr>
            <a:normAutofit lnSpcReduction="10000"/>
          </a:bodyPr>
          <a:lstStyle/>
          <a:p>
            <a:pPr eaLnBrk="1" hangingPunct="1">
              <a:defRPr/>
            </a:pPr>
            <a:r>
              <a:rPr lang="en-US" b="1" dirty="0" smtClean="0">
                <a:solidFill>
                  <a:srgbClr val="FF9900"/>
                </a:solidFill>
              </a:rPr>
              <a:t>2 Corinthians 3:1-5</a:t>
            </a:r>
          </a:p>
          <a:p>
            <a:pPr lvl="1"/>
            <a:r>
              <a:rPr lang="en-US" i="1" dirty="0">
                <a:solidFill>
                  <a:srgbClr val="66FFFF"/>
                </a:solidFill>
                <a:latin typeface="Cambria" pitchFamily="18" charset="0"/>
              </a:rPr>
              <a:t>Are we beginning to commend ourselves again? Or do we need, as some do, letters of recommendation to you, or from you</a:t>
            </a:r>
            <a:r>
              <a:rPr lang="en-US" i="1" dirty="0" smtClean="0">
                <a:solidFill>
                  <a:srgbClr val="66FFFF"/>
                </a:solidFill>
                <a:latin typeface="Cambria" pitchFamily="18" charset="0"/>
              </a:rPr>
              <a:t>? </a:t>
            </a:r>
            <a:r>
              <a:rPr lang="en-US" i="1" baseline="30000" dirty="0">
                <a:solidFill>
                  <a:srgbClr val="66FFFF"/>
                </a:solidFill>
                <a:latin typeface="Cambria" pitchFamily="18" charset="0"/>
              </a:rPr>
              <a:t>2</a:t>
            </a:r>
            <a:r>
              <a:rPr lang="en-US" i="1" dirty="0">
                <a:solidFill>
                  <a:srgbClr val="66FFFF"/>
                </a:solidFill>
                <a:latin typeface="Cambria" pitchFamily="18" charset="0"/>
              </a:rPr>
              <a:t> You yourselves are our letter of recommendation, written on our hearts, to be known and read by all</a:t>
            </a:r>
            <a:r>
              <a:rPr lang="en-US" i="1" dirty="0" smtClean="0">
                <a:solidFill>
                  <a:srgbClr val="66FFFF"/>
                </a:solidFill>
                <a:latin typeface="Cambria" pitchFamily="18" charset="0"/>
              </a:rPr>
              <a:t>. </a:t>
            </a:r>
            <a:r>
              <a:rPr lang="en-US" i="1" baseline="30000" dirty="0">
                <a:solidFill>
                  <a:srgbClr val="66FFFF"/>
                </a:solidFill>
                <a:latin typeface="Cambria" pitchFamily="18" charset="0"/>
              </a:rPr>
              <a:t>3</a:t>
            </a:r>
            <a:r>
              <a:rPr lang="en-US" i="1" dirty="0">
                <a:solidFill>
                  <a:srgbClr val="66FFFF"/>
                </a:solidFill>
                <a:latin typeface="Cambria" pitchFamily="18" charset="0"/>
              </a:rPr>
              <a:t> And you show that you are a letter from Christ delivered by us, written not with ink but with the Spirit of the living God, not on tablets of stone but on tablets of human hearts</a:t>
            </a:r>
            <a:r>
              <a:rPr lang="en-US" i="1" dirty="0" smtClean="0">
                <a:solidFill>
                  <a:srgbClr val="66FFFF"/>
                </a:solidFill>
                <a:latin typeface="Cambria" pitchFamily="18" charset="0"/>
              </a:rPr>
              <a:t>. </a:t>
            </a:r>
            <a:r>
              <a:rPr lang="en-US" i="1" baseline="30000" dirty="0">
                <a:solidFill>
                  <a:srgbClr val="66FFFF"/>
                </a:solidFill>
                <a:latin typeface="Cambria" pitchFamily="18" charset="0"/>
              </a:rPr>
              <a:t>4</a:t>
            </a:r>
            <a:r>
              <a:rPr lang="en-US" i="1" dirty="0">
                <a:solidFill>
                  <a:srgbClr val="66FFFF"/>
                </a:solidFill>
                <a:latin typeface="Cambria" pitchFamily="18" charset="0"/>
              </a:rPr>
              <a:t> Such is the confidence that we have through Christ toward God</a:t>
            </a:r>
            <a:r>
              <a:rPr lang="en-US" i="1" dirty="0" smtClean="0">
                <a:solidFill>
                  <a:srgbClr val="66FFFF"/>
                </a:solidFill>
                <a:latin typeface="Cambria" pitchFamily="18" charset="0"/>
              </a:rPr>
              <a:t>. </a:t>
            </a:r>
            <a:r>
              <a:rPr lang="en-US" i="1" baseline="30000" dirty="0">
                <a:solidFill>
                  <a:srgbClr val="66FFFF"/>
                </a:solidFill>
                <a:latin typeface="Cambria" pitchFamily="18" charset="0"/>
              </a:rPr>
              <a:t>5</a:t>
            </a:r>
            <a:r>
              <a:rPr lang="en-US" i="1" dirty="0">
                <a:solidFill>
                  <a:srgbClr val="66FFFF"/>
                </a:solidFill>
                <a:latin typeface="Cambria" pitchFamily="18" charset="0"/>
              </a:rPr>
              <a:t> Not that we are sufficient in ourselves to claim anything as coming from us, but our sufficiency is from </a:t>
            </a:r>
            <a:r>
              <a:rPr lang="en-US" i="1" dirty="0" smtClean="0">
                <a:solidFill>
                  <a:srgbClr val="66FFFF"/>
                </a:solidFill>
                <a:latin typeface="Cambria" pitchFamily="18" charset="0"/>
              </a:rPr>
              <a:t>God…</a:t>
            </a:r>
            <a:endParaRPr lang="en-US" dirty="0" smtClean="0"/>
          </a:p>
        </p:txBody>
      </p:sp>
    </p:spTree>
    <p:extLst>
      <p:ext uri="{BB962C8B-B14F-4D97-AF65-F5344CB8AC3E}">
        <p14:creationId xmlns:p14="http://schemas.microsoft.com/office/powerpoint/2010/main" val="978334988"/>
      </p:ext>
    </p:extLst>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762000"/>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
        <p:nvSpPr>
          <p:cNvPr id="59395" name="Rectangle 3"/>
          <p:cNvSpPr>
            <a:spLocks noGrp="1" noChangeArrowheads="1"/>
          </p:cNvSpPr>
          <p:nvPr>
            <p:ph type="body" idx="1"/>
          </p:nvPr>
        </p:nvSpPr>
        <p:spPr>
          <a:xfrm>
            <a:off x="457200" y="914400"/>
            <a:ext cx="8229600" cy="5943600"/>
          </a:xfrm>
        </p:spPr>
        <p:txBody>
          <a:bodyPr>
            <a:normAutofit fontScale="92500" lnSpcReduction="20000"/>
          </a:bodyPr>
          <a:lstStyle/>
          <a:p>
            <a:pPr eaLnBrk="1" hangingPunct="1">
              <a:lnSpc>
                <a:spcPct val="90000"/>
              </a:lnSpc>
              <a:defRPr/>
            </a:pPr>
            <a:r>
              <a:rPr lang="en-US" sz="2800" dirty="0" smtClean="0">
                <a:latin typeface="Calibri" panose="020F0502020204030204" pitchFamily="34" charset="0"/>
                <a:ea typeface="Tahoma" panose="020B0604030504040204" pitchFamily="34" charset="0"/>
                <a:cs typeface="Calibri" panose="020F0502020204030204" pitchFamily="34" charset="0"/>
              </a:rPr>
              <a:t>It appears that the false teachers had come to the Corinthians with “letters of recommendation” and questioned why Paul hadn’t provided such credentials – </a:t>
            </a:r>
            <a:r>
              <a:rPr lang="en-US" sz="2400" i="1" dirty="0" smtClean="0">
                <a:solidFill>
                  <a:srgbClr val="66FFFF"/>
                </a:solidFill>
                <a:latin typeface="Cambria" pitchFamily="18" charset="0"/>
              </a:rPr>
              <a:t>Do we </a:t>
            </a:r>
            <a:r>
              <a:rPr lang="en-US" sz="2400" i="1" dirty="0">
                <a:solidFill>
                  <a:srgbClr val="66FFFF"/>
                </a:solidFill>
                <a:latin typeface="Cambria" pitchFamily="18" charset="0"/>
              </a:rPr>
              <a:t>need, as some do, letters of recommendation to you, or from you? </a:t>
            </a:r>
            <a:endParaRPr lang="en-US" sz="2400" dirty="0" smtClean="0"/>
          </a:p>
          <a:p>
            <a:pPr eaLnBrk="1" hangingPunct="1">
              <a:lnSpc>
                <a:spcPct val="90000"/>
              </a:lnSpc>
              <a:defRPr/>
            </a:pPr>
            <a:r>
              <a:rPr lang="en-US" sz="2800" dirty="0">
                <a:latin typeface="Calibri" panose="020F0502020204030204" pitchFamily="34" charset="0"/>
                <a:ea typeface="Tahoma" panose="020B0604030504040204" pitchFamily="34" charset="0"/>
                <a:cs typeface="Calibri" panose="020F0502020204030204" pitchFamily="34" charset="0"/>
              </a:rPr>
              <a:t>Paul responds that the Corinthians themselves are his “letter” – </a:t>
            </a:r>
            <a:r>
              <a:rPr lang="en-US" sz="2400" i="1" dirty="0">
                <a:solidFill>
                  <a:srgbClr val="66FFFF"/>
                </a:solidFill>
                <a:latin typeface="Cambria" pitchFamily="18" charset="0"/>
              </a:rPr>
              <a:t>You yourselves are our letter of recommendation, written on our hearts, to be known and read by all</a:t>
            </a:r>
            <a:endParaRPr lang="en-US" sz="2400" dirty="0"/>
          </a:p>
          <a:p>
            <a:r>
              <a:rPr lang="en-US" sz="2800" dirty="0">
                <a:latin typeface="Calibri" panose="020F0502020204030204" pitchFamily="34" charset="0"/>
                <a:ea typeface="Tahoma" panose="020B0604030504040204" pitchFamily="34" charset="0"/>
                <a:cs typeface="Calibri" panose="020F0502020204030204" pitchFamily="34" charset="0"/>
              </a:rPr>
              <a:t>But they are a different kind of letter:</a:t>
            </a:r>
          </a:p>
          <a:p>
            <a:pPr lvl="1"/>
            <a:r>
              <a:rPr lang="en-US" sz="2400" dirty="0">
                <a:latin typeface="Calibri" panose="020F0502020204030204" pitchFamily="34" charset="0"/>
                <a:ea typeface="Tahoma" panose="020B0604030504040204" pitchFamily="34" charset="0"/>
                <a:cs typeface="Calibri" panose="020F0502020204030204" pitchFamily="34" charset="0"/>
              </a:rPr>
              <a:t>Not written with ink, but with the Spirit of the living God</a:t>
            </a:r>
          </a:p>
          <a:p>
            <a:pPr lvl="1"/>
            <a:r>
              <a:rPr lang="en-US" sz="2400" dirty="0">
                <a:latin typeface="Calibri" panose="020F0502020204030204" pitchFamily="34" charset="0"/>
                <a:ea typeface="Tahoma" panose="020B0604030504040204" pitchFamily="34" charset="0"/>
                <a:cs typeface="Calibri" panose="020F0502020204030204" pitchFamily="34" charset="0"/>
              </a:rPr>
              <a:t>Not written on tablets of stone but (literally) on “tablets of hearts of flesh”</a:t>
            </a:r>
          </a:p>
          <a:p>
            <a:r>
              <a:rPr lang="en-US" sz="2800" dirty="0">
                <a:latin typeface="Calibri" panose="020F0502020204030204" pitchFamily="34" charset="0"/>
                <a:ea typeface="Tahoma" panose="020B0604030504040204" pitchFamily="34" charset="0"/>
                <a:cs typeface="Calibri" panose="020F0502020204030204" pitchFamily="34" charset="0"/>
              </a:rPr>
              <a:t>Notice that Paul has now transitioned:</a:t>
            </a:r>
          </a:p>
          <a:p>
            <a:pPr lvl="1"/>
            <a:r>
              <a:rPr lang="en-US" sz="2400" dirty="0">
                <a:latin typeface="Calibri" panose="020F0502020204030204" pitchFamily="34" charset="0"/>
                <a:ea typeface="Tahoma" panose="020B0604030504040204" pitchFamily="34" charset="0"/>
                <a:cs typeface="Calibri" panose="020F0502020204030204" pitchFamily="34" charset="0"/>
              </a:rPr>
              <a:t>From drawing a contrast between “letters of recommendation” versus the effects that Paul’s ministry had on the Corinthians</a:t>
            </a:r>
          </a:p>
          <a:p>
            <a:pPr lvl="1"/>
            <a:r>
              <a:rPr lang="en-US" sz="2400" dirty="0">
                <a:latin typeface="Calibri" panose="020F0502020204030204" pitchFamily="34" charset="0"/>
                <a:ea typeface="Tahoma" panose="020B0604030504040204" pitchFamily="34" charset="0"/>
                <a:cs typeface="Calibri" panose="020F0502020204030204" pitchFamily="34" charset="0"/>
              </a:rPr>
              <a:t>To the way God worked in the Old Covenant (writing on tablets of stone, i.e. the Ten Commandments) versus the way God works in the New Covenant (writing his law on hearts of flesh)</a:t>
            </a:r>
          </a:p>
        </p:txBody>
      </p:sp>
    </p:spTree>
    <p:extLst>
      <p:ext uri="{BB962C8B-B14F-4D97-AF65-F5344CB8AC3E}">
        <p14:creationId xmlns:p14="http://schemas.microsoft.com/office/powerpoint/2010/main" val="340452306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p:cTn id="7"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93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9395">
                                            <p:txEl>
                                              <p:pRg st="2" end="2"/>
                                            </p:txEl>
                                          </p:spTgt>
                                        </p:tgtEl>
                                        <p:attrNameLst>
                                          <p:attrName>style.visibility</p:attrName>
                                        </p:attrNameLst>
                                      </p:cBhvr>
                                      <p:to>
                                        <p:strVal val="visible"/>
                                      </p:to>
                                    </p:set>
                                    <p:anim calcmode="lin" valueType="num">
                                      <p:cBhvr>
                                        <p:cTn id="14"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939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939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 calcmode="lin" valueType="num">
                                      <p:cBhvr>
                                        <p:cTn id="21"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939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93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9395">
                                            <p:txEl>
                                              <p:pRg st="4" end="4"/>
                                            </p:txEl>
                                          </p:spTgt>
                                        </p:tgtEl>
                                        <p:attrNameLst>
                                          <p:attrName>style.visibility</p:attrName>
                                        </p:attrNameLst>
                                      </p:cBhvr>
                                      <p:to>
                                        <p:strVal val="visible"/>
                                      </p:to>
                                    </p:set>
                                    <p:anim calcmode="lin" valueType="num">
                                      <p:cBhvr>
                                        <p:cTn id="28" dur="5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939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939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9395">
                                            <p:txEl>
                                              <p:pRg st="5" end="5"/>
                                            </p:txEl>
                                          </p:spTgt>
                                        </p:tgtEl>
                                        <p:attrNameLst>
                                          <p:attrName>style.visibility</p:attrName>
                                        </p:attrNameLst>
                                      </p:cBhvr>
                                      <p:to>
                                        <p:strVal val="visible"/>
                                      </p:to>
                                    </p:set>
                                    <p:anim calcmode="lin" valueType="num">
                                      <p:cBhvr>
                                        <p:cTn id="35" dur="500" fill="hold"/>
                                        <p:tgtEl>
                                          <p:spTgt spid="5939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939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93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9395">
                                            <p:txEl>
                                              <p:pRg st="6" end="6"/>
                                            </p:txEl>
                                          </p:spTgt>
                                        </p:tgtEl>
                                        <p:attrNameLst>
                                          <p:attrName>style.visibility</p:attrName>
                                        </p:attrNameLst>
                                      </p:cBhvr>
                                      <p:to>
                                        <p:strVal val="visible"/>
                                      </p:to>
                                    </p:set>
                                    <p:anim calcmode="lin" valueType="num">
                                      <p:cBhvr>
                                        <p:cTn id="42" dur="5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939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939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9395">
                                            <p:txEl>
                                              <p:pRg st="7" end="7"/>
                                            </p:txEl>
                                          </p:spTgt>
                                        </p:tgtEl>
                                        <p:attrNameLst>
                                          <p:attrName>style.visibility</p:attrName>
                                        </p:attrNameLst>
                                      </p:cBhvr>
                                      <p:to>
                                        <p:strVal val="visible"/>
                                      </p:to>
                                    </p:set>
                                    <p:anim calcmode="lin" valueType="num">
                                      <p:cBhvr>
                                        <p:cTn id="49" dur="500" fill="hold"/>
                                        <p:tgtEl>
                                          <p:spTgt spid="5939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939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762000"/>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
        <p:nvSpPr>
          <p:cNvPr id="59395" name="Rectangle 3"/>
          <p:cNvSpPr>
            <a:spLocks noGrp="1" noChangeArrowheads="1"/>
          </p:cNvSpPr>
          <p:nvPr>
            <p:ph type="body" idx="1"/>
          </p:nvPr>
        </p:nvSpPr>
        <p:spPr>
          <a:xfrm>
            <a:off x="457200" y="914400"/>
            <a:ext cx="8229600" cy="5943600"/>
          </a:xfrm>
        </p:spPr>
        <p:txBody>
          <a:bodyPr>
            <a:normAutofit fontScale="77500" lnSpcReduction="20000"/>
          </a:bodyPr>
          <a:lstStyle/>
          <a:p>
            <a:pPr eaLnBrk="1" hangingPunct="1">
              <a:lnSpc>
                <a:spcPct val="90000"/>
              </a:lnSpc>
              <a:defRPr/>
            </a:pPr>
            <a:r>
              <a:rPr lang="en-US" sz="3600" dirty="0" smtClean="0">
                <a:latin typeface="Calibri" panose="020F0502020204030204" pitchFamily="34" charset="0"/>
                <a:ea typeface="Tahoma" panose="020B0604030504040204" pitchFamily="34" charset="0"/>
                <a:cs typeface="Calibri" panose="020F0502020204030204" pitchFamily="34" charset="0"/>
              </a:rPr>
              <a:t>Notice also how Paul uses the language that was used in the Old Testament to foretell the coming of the New Covenant:</a:t>
            </a:r>
          </a:p>
          <a:p>
            <a:pPr lvl="1" eaLnBrk="1" hangingPunct="1">
              <a:lnSpc>
                <a:spcPct val="90000"/>
              </a:lnSpc>
              <a:defRPr/>
            </a:pPr>
            <a:r>
              <a:rPr lang="en-US" b="1" dirty="0" smtClean="0">
                <a:solidFill>
                  <a:srgbClr val="FF9900"/>
                </a:solidFill>
              </a:rPr>
              <a:t>Jeremiah 31:31-33 – </a:t>
            </a:r>
            <a:r>
              <a:rPr lang="en-US" i="1" dirty="0" smtClean="0">
                <a:solidFill>
                  <a:srgbClr val="66FFFF"/>
                </a:solidFill>
                <a:latin typeface="Cambria" pitchFamily="18" charset="0"/>
              </a:rPr>
              <a:t>Behold</a:t>
            </a:r>
            <a:r>
              <a:rPr lang="en-US" i="1" dirty="0">
                <a:solidFill>
                  <a:srgbClr val="66FFFF"/>
                </a:solidFill>
                <a:latin typeface="Cambria" pitchFamily="18" charset="0"/>
              </a:rPr>
              <a:t>, the days are coming, declares the LORD, when </a:t>
            </a:r>
            <a:r>
              <a:rPr lang="en-US" i="1" u="sng" dirty="0">
                <a:solidFill>
                  <a:srgbClr val="66FFFF"/>
                </a:solidFill>
                <a:latin typeface="Cambria" pitchFamily="18" charset="0"/>
              </a:rPr>
              <a:t>I will make a new covenant</a:t>
            </a:r>
            <a:r>
              <a:rPr lang="en-US" i="1" dirty="0">
                <a:solidFill>
                  <a:srgbClr val="66FFFF"/>
                </a:solidFill>
                <a:latin typeface="Cambria" pitchFamily="18" charset="0"/>
              </a:rPr>
              <a:t> with the house of Israel and the house of </a:t>
            </a:r>
            <a:r>
              <a:rPr lang="en-US" i="1" dirty="0" smtClean="0">
                <a:solidFill>
                  <a:srgbClr val="66FFFF"/>
                </a:solidFill>
                <a:latin typeface="Cambria" pitchFamily="18" charset="0"/>
              </a:rPr>
              <a:t>Judah, </a:t>
            </a:r>
            <a:r>
              <a:rPr lang="en-US" i="1" dirty="0">
                <a:solidFill>
                  <a:srgbClr val="66FFFF"/>
                </a:solidFill>
                <a:latin typeface="Cambria" pitchFamily="18" charset="0"/>
              </a:rPr>
              <a:t>not like the covenant that I made with their fathers </a:t>
            </a:r>
            <a:r>
              <a:rPr lang="en-US" i="1" dirty="0" smtClean="0">
                <a:solidFill>
                  <a:srgbClr val="66FFFF"/>
                </a:solidFill>
                <a:latin typeface="Cambria" pitchFamily="18" charset="0"/>
              </a:rPr>
              <a:t>… </a:t>
            </a:r>
            <a:r>
              <a:rPr lang="en-US" i="1" dirty="0">
                <a:solidFill>
                  <a:srgbClr val="66FFFF"/>
                </a:solidFill>
                <a:latin typeface="Cambria" pitchFamily="18" charset="0"/>
              </a:rPr>
              <a:t>For this is the covenant that I will make with the house of Israel after those days, declares the LORD: </a:t>
            </a:r>
            <a:r>
              <a:rPr lang="en-US" i="1" u="sng" dirty="0">
                <a:solidFill>
                  <a:srgbClr val="66FFFF"/>
                </a:solidFill>
                <a:latin typeface="Cambria" pitchFamily="18" charset="0"/>
              </a:rPr>
              <a:t>I will put my </a:t>
            </a:r>
            <a:r>
              <a:rPr lang="en-US" i="1" u="sng" dirty="0" smtClean="0">
                <a:solidFill>
                  <a:srgbClr val="66FFFF"/>
                </a:solidFill>
                <a:latin typeface="Cambria" pitchFamily="18" charset="0"/>
              </a:rPr>
              <a:t>law </a:t>
            </a:r>
            <a:r>
              <a:rPr lang="en-US" i="1" u="sng" dirty="0">
                <a:solidFill>
                  <a:srgbClr val="66FFFF"/>
                </a:solidFill>
                <a:latin typeface="Cambria" pitchFamily="18" charset="0"/>
              </a:rPr>
              <a:t>within them, and I will write it on their hearts</a:t>
            </a:r>
            <a:r>
              <a:rPr lang="en-US" i="1" dirty="0">
                <a:solidFill>
                  <a:srgbClr val="66FFFF"/>
                </a:solidFill>
                <a:latin typeface="Cambria" pitchFamily="18" charset="0"/>
              </a:rPr>
              <a:t>. And I will be their God, and they shall be my people. </a:t>
            </a:r>
            <a:endParaRPr lang="en-US" i="1" dirty="0" smtClean="0">
              <a:solidFill>
                <a:srgbClr val="66FFFF"/>
              </a:solidFill>
              <a:latin typeface="Cambria" pitchFamily="18" charset="0"/>
            </a:endParaRPr>
          </a:p>
          <a:p>
            <a:pPr lvl="1" eaLnBrk="1" hangingPunct="1">
              <a:lnSpc>
                <a:spcPct val="90000"/>
              </a:lnSpc>
              <a:defRPr/>
            </a:pPr>
            <a:r>
              <a:rPr lang="en-US" b="1" dirty="0" smtClean="0">
                <a:solidFill>
                  <a:srgbClr val="FF9900"/>
                </a:solidFill>
              </a:rPr>
              <a:t>Ezekiel </a:t>
            </a:r>
            <a:r>
              <a:rPr lang="en-US" b="1" dirty="0">
                <a:solidFill>
                  <a:srgbClr val="FF9900"/>
                </a:solidFill>
              </a:rPr>
              <a:t>11:19-20 </a:t>
            </a:r>
            <a:r>
              <a:rPr lang="en-US" sz="2400" b="1" dirty="0">
                <a:solidFill>
                  <a:srgbClr val="FF9900"/>
                </a:solidFill>
              </a:rPr>
              <a:t>–</a:t>
            </a:r>
            <a:r>
              <a:rPr lang="en-US" sz="2400" dirty="0" smtClean="0"/>
              <a:t> </a:t>
            </a:r>
            <a:r>
              <a:rPr lang="en-US" i="1" dirty="0" smtClean="0">
                <a:solidFill>
                  <a:srgbClr val="66FFFF"/>
                </a:solidFill>
                <a:latin typeface="Cambria" pitchFamily="18" charset="0"/>
              </a:rPr>
              <a:t>And </a:t>
            </a:r>
            <a:r>
              <a:rPr lang="en-US" i="1" dirty="0">
                <a:solidFill>
                  <a:srgbClr val="66FFFF"/>
                </a:solidFill>
                <a:latin typeface="Cambria" pitchFamily="18" charset="0"/>
              </a:rPr>
              <a:t>I will give them one heart, and a new spirit I will put within them. I will </a:t>
            </a:r>
            <a:r>
              <a:rPr lang="en-US" i="1" u="sng" dirty="0">
                <a:solidFill>
                  <a:srgbClr val="66FFFF"/>
                </a:solidFill>
                <a:latin typeface="Cambria" pitchFamily="18" charset="0"/>
              </a:rPr>
              <a:t>remove the heart of stone</a:t>
            </a:r>
            <a:r>
              <a:rPr lang="en-US" i="1" dirty="0">
                <a:solidFill>
                  <a:srgbClr val="66FFFF"/>
                </a:solidFill>
                <a:latin typeface="Cambria" pitchFamily="18" charset="0"/>
              </a:rPr>
              <a:t> from their flesh </a:t>
            </a:r>
            <a:r>
              <a:rPr lang="en-US" i="1" u="sng" dirty="0">
                <a:solidFill>
                  <a:srgbClr val="66FFFF"/>
                </a:solidFill>
                <a:latin typeface="Cambria" pitchFamily="18" charset="0"/>
              </a:rPr>
              <a:t>and give them a heart of </a:t>
            </a:r>
            <a:r>
              <a:rPr lang="en-US" i="1" u="sng" dirty="0" smtClean="0">
                <a:solidFill>
                  <a:srgbClr val="66FFFF"/>
                </a:solidFill>
                <a:latin typeface="Cambria" pitchFamily="18" charset="0"/>
              </a:rPr>
              <a:t>flesh</a:t>
            </a:r>
            <a:r>
              <a:rPr lang="en-US" i="1" dirty="0" smtClean="0">
                <a:solidFill>
                  <a:srgbClr val="66FFFF"/>
                </a:solidFill>
                <a:latin typeface="Cambria" pitchFamily="18" charset="0"/>
              </a:rPr>
              <a:t>, </a:t>
            </a:r>
            <a:r>
              <a:rPr lang="en-US" i="1" dirty="0">
                <a:solidFill>
                  <a:srgbClr val="66FFFF"/>
                </a:solidFill>
                <a:latin typeface="Cambria" pitchFamily="18" charset="0"/>
              </a:rPr>
              <a:t>that they may walk in my statutes and keep my rules and obey them. And they shall be my people, and I will be their God</a:t>
            </a:r>
            <a:r>
              <a:rPr lang="en-US" i="1" dirty="0" smtClean="0">
                <a:solidFill>
                  <a:srgbClr val="66FFFF"/>
                </a:solidFill>
                <a:latin typeface="Cambria" pitchFamily="18" charset="0"/>
              </a:rPr>
              <a:t>.</a:t>
            </a:r>
          </a:p>
          <a:p>
            <a:pPr lvl="1" eaLnBrk="1" hangingPunct="1">
              <a:lnSpc>
                <a:spcPct val="90000"/>
              </a:lnSpc>
              <a:defRPr/>
            </a:pPr>
            <a:r>
              <a:rPr lang="en-US" b="1" dirty="0">
                <a:solidFill>
                  <a:srgbClr val="FF9900"/>
                </a:solidFill>
              </a:rPr>
              <a:t>Ezekiel 36:26-27 </a:t>
            </a:r>
            <a:r>
              <a:rPr lang="en-US" sz="2000" b="1" dirty="0" smtClean="0">
                <a:solidFill>
                  <a:srgbClr val="FF9900"/>
                </a:solidFill>
              </a:rPr>
              <a:t>–</a:t>
            </a:r>
            <a:r>
              <a:rPr lang="en-US" sz="2000" dirty="0" smtClean="0"/>
              <a:t> </a:t>
            </a:r>
            <a:r>
              <a:rPr lang="en-US" i="1" dirty="0">
                <a:solidFill>
                  <a:srgbClr val="66FFFF"/>
                </a:solidFill>
                <a:latin typeface="Cambria" pitchFamily="18" charset="0"/>
              </a:rPr>
              <a:t>And I will give you a new heart, and a new spirit I will put within you. And I will </a:t>
            </a:r>
            <a:r>
              <a:rPr lang="en-US" i="1" u="sng" dirty="0">
                <a:solidFill>
                  <a:srgbClr val="66FFFF"/>
                </a:solidFill>
                <a:latin typeface="Cambria" pitchFamily="18" charset="0"/>
              </a:rPr>
              <a:t>remove the heart of stone</a:t>
            </a:r>
            <a:r>
              <a:rPr lang="en-US" i="1" dirty="0">
                <a:solidFill>
                  <a:srgbClr val="66FFFF"/>
                </a:solidFill>
                <a:latin typeface="Cambria" pitchFamily="18" charset="0"/>
              </a:rPr>
              <a:t> from your flesh </a:t>
            </a:r>
            <a:r>
              <a:rPr lang="en-US" i="1" u="sng" dirty="0">
                <a:solidFill>
                  <a:srgbClr val="66FFFF"/>
                </a:solidFill>
                <a:latin typeface="Cambria" pitchFamily="18" charset="0"/>
              </a:rPr>
              <a:t>and give you a heart of </a:t>
            </a:r>
            <a:r>
              <a:rPr lang="en-US" i="1" u="sng" dirty="0" smtClean="0">
                <a:solidFill>
                  <a:srgbClr val="66FFFF"/>
                </a:solidFill>
                <a:latin typeface="Cambria" pitchFamily="18" charset="0"/>
              </a:rPr>
              <a:t>flesh</a:t>
            </a:r>
            <a:r>
              <a:rPr lang="en-US" i="1" dirty="0" smtClean="0">
                <a:solidFill>
                  <a:srgbClr val="66FFFF"/>
                </a:solidFill>
                <a:latin typeface="Cambria" pitchFamily="18" charset="0"/>
              </a:rPr>
              <a:t>. </a:t>
            </a:r>
            <a:r>
              <a:rPr lang="en-US" i="1" dirty="0">
                <a:solidFill>
                  <a:srgbClr val="66FFFF"/>
                </a:solidFill>
                <a:latin typeface="Cambria" pitchFamily="18" charset="0"/>
              </a:rPr>
              <a:t>And </a:t>
            </a:r>
            <a:r>
              <a:rPr lang="en-US" i="1" u="sng" dirty="0">
                <a:solidFill>
                  <a:srgbClr val="66FFFF"/>
                </a:solidFill>
                <a:latin typeface="Cambria" pitchFamily="18" charset="0"/>
              </a:rPr>
              <a:t>I will put my Spirit within you</a:t>
            </a:r>
            <a:r>
              <a:rPr lang="en-US" i="1" dirty="0">
                <a:solidFill>
                  <a:srgbClr val="66FFFF"/>
                </a:solidFill>
                <a:latin typeface="Cambria" pitchFamily="18" charset="0"/>
              </a:rPr>
              <a:t>, and cause you to walk in my statutes and be careful to obey my rules</a:t>
            </a:r>
            <a:r>
              <a:rPr lang="en-US" i="1" dirty="0" smtClean="0">
                <a:solidFill>
                  <a:srgbClr val="66FFFF"/>
                </a:solidFill>
                <a:latin typeface="Cambria" pitchFamily="18" charset="0"/>
              </a:rPr>
              <a:t>.</a:t>
            </a:r>
            <a:endParaRPr lang="en-US" i="1" dirty="0">
              <a:solidFill>
                <a:srgbClr val="66FFFF"/>
              </a:solidFill>
              <a:latin typeface="Cambria" pitchFamily="18" charset="0"/>
            </a:endParaRPr>
          </a:p>
        </p:txBody>
      </p:sp>
    </p:spTree>
    <p:extLst>
      <p:ext uri="{BB962C8B-B14F-4D97-AF65-F5344CB8AC3E}">
        <p14:creationId xmlns:p14="http://schemas.microsoft.com/office/powerpoint/2010/main" val="283198438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p:cTn id="7"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93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9395">
                                            <p:txEl>
                                              <p:pRg st="2" end="2"/>
                                            </p:txEl>
                                          </p:spTgt>
                                        </p:tgtEl>
                                        <p:attrNameLst>
                                          <p:attrName>style.visibility</p:attrName>
                                        </p:attrNameLst>
                                      </p:cBhvr>
                                      <p:to>
                                        <p:strVal val="visible"/>
                                      </p:to>
                                    </p:set>
                                    <p:anim calcmode="lin" valueType="num">
                                      <p:cBhvr>
                                        <p:cTn id="14"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939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939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 calcmode="lin" valueType="num">
                                      <p:cBhvr>
                                        <p:cTn id="21"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939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762000"/>
          </a:xfrm>
        </p:spPr>
        <p:txBody>
          <a:bodyPr/>
          <a:lstStyle/>
          <a:p>
            <a:pPr eaLnBrk="1" hangingPunct="1">
              <a:defRPr/>
            </a:pPr>
            <a:r>
              <a:rPr lang="en-US" sz="3600" b="1" dirty="0"/>
              <a:t>The New Covenant is Superior</a:t>
            </a:r>
            <a:endParaRPr lang="en-US" sz="3600" i="1" dirty="0" smtClean="0">
              <a:solidFill>
                <a:srgbClr val="66FFFF"/>
              </a:solidFill>
              <a:latin typeface="Times New Roman" pitchFamily="18" charset="0"/>
            </a:endParaRPr>
          </a:p>
        </p:txBody>
      </p:sp>
      <p:sp>
        <p:nvSpPr>
          <p:cNvPr id="59395" name="Rectangle 3"/>
          <p:cNvSpPr>
            <a:spLocks noGrp="1" noChangeArrowheads="1"/>
          </p:cNvSpPr>
          <p:nvPr>
            <p:ph type="body" idx="1"/>
          </p:nvPr>
        </p:nvSpPr>
        <p:spPr>
          <a:xfrm>
            <a:off x="457200" y="914400"/>
            <a:ext cx="8229600" cy="5943600"/>
          </a:xfrm>
        </p:spPr>
        <p:txBody>
          <a:bodyPr>
            <a:normAutofit/>
          </a:bodyPr>
          <a:lstStyle/>
          <a:p>
            <a:pPr eaLnBrk="1" hangingPunct="1">
              <a:lnSpc>
                <a:spcPct val="90000"/>
              </a:lnSpc>
              <a:defRPr/>
            </a:pPr>
            <a:r>
              <a:rPr lang="en-US" sz="2800" dirty="0" smtClean="0">
                <a:latin typeface="Calibri" panose="020F0502020204030204" pitchFamily="34" charset="0"/>
                <a:ea typeface="Tahoma" panose="020B0604030504040204" pitchFamily="34" charset="0"/>
                <a:cs typeface="Calibri" panose="020F0502020204030204" pitchFamily="34" charset="0"/>
              </a:rPr>
              <a:t>This New Covenant power that is at work in the hearts of the Corinthians is what gives Paul confidence as a minister of the New Covenant:</a:t>
            </a:r>
          </a:p>
          <a:p>
            <a:pPr lvl="1" eaLnBrk="1" hangingPunct="1">
              <a:lnSpc>
                <a:spcPct val="90000"/>
              </a:lnSpc>
              <a:defRPr/>
            </a:pPr>
            <a:r>
              <a:rPr lang="en-US" sz="2400" i="1" dirty="0" smtClean="0">
                <a:solidFill>
                  <a:srgbClr val="66FFFF"/>
                </a:solidFill>
                <a:latin typeface="Cambria" pitchFamily="18" charset="0"/>
              </a:rPr>
              <a:t>Such </a:t>
            </a:r>
            <a:r>
              <a:rPr lang="en-US" sz="2400" i="1" dirty="0">
                <a:solidFill>
                  <a:srgbClr val="66FFFF"/>
                </a:solidFill>
                <a:latin typeface="Cambria" pitchFamily="18" charset="0"/>
              </a:rPr>
              <a:t>is the confidence that we have through Christ toward God. </a:t>
            </a:r>
            <a:r>
              <a:rPr lang="en-US" sz="2400" i="1" dirty="0" smtClean="0">
                <a:solidFill>
                  <a:srgbClr val="66FFFF"/>
                </a:solidFill>
                <a:latin typeface="Cambria" pitchFamily="18" charset="0"/>
              </a:rPr>
              <a:t>Not </a:t>
            </a:r>
            <a:r>
              <a:rPr lang="en-US" sz="2400" i="1" dirty="0">
                <a:solidFill>
                  <a:srgbClr val="66FFFF"/>
                </a:solidFill>
                <a:latin typeface="Cambria" pitchFamily="18" charset="0"/>
              </a:rPr>
              <a:t>that we are sufficient in ourselves to claim anything as coming from us, but our sufficiency is from </a:t>
            </a:r>
            <a:r>
              <a:rPr lang="en-US" sz="2400" i="1" dirty="0" smtClean="0">
                <a:solidFill>
                  <a:srgbClr val="66FFFF"/>
                </a:solidFill>
                <a:latin typeface="Cambria" pitchFamily="18" charset="0"/>
              </a:rPr>
              <a:t>God </a:t>
            </a:r>
            <a:r>
              <a:rPr lang="en-US" sz="2400" dirty="0" smtClean="0">
                <a:latin typeface="Cambria" pitchFamily="18" charset="0"/>
              </a:rPr>
              <a:t>(verses 4-5)</a:t>
            </a: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220191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p:cTn id="7"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9600" cy="914400"/>
          </a:xfrm>
        </p:spPr>
        <p:txBody>
          <a:bodyPr/>
          <a:lstStyle/>
          <a:p>
            <a:pPr eaLnBrk="1" hangingPunct="1">
              <a:defRPr/>
            </a:pPr>
            <a:r>
              <a:rPr lang="en-US" dirty="0" smtClean="0"/>
              <a:t>Exodus 34:29-35</a:t>
            </a:r>
          </a:p>
        </p:txBody>
      </p:sp>
      <p:sp>
        <p:nvSpPr>
          <p:cNvPr id="76803" name="Rectangle 3"/>
          <p:cNvSpPr>
            <a:spLocks noGrp="1" noChangeArrowheads="1"/>
          </p:cNvSpPr>
          <p:nvPr>
            <p:ph type="body" sz="half" idx="1"/>
          </p:nvPr>
        </p:nvSpPr>
        <p:spPr>
          <a:xfrm>
            <a:off x="304800" y="914400"/>
            <a:ext cx="8686800" cy="5943600"/>
          </a:xfrm>
        </p:spPr>
        <p:txBody>
          <a:bodyPr>
            <a:normAutofit/>
          </a:bodyPr>
          <a:lstStyle/>
          <a:p>
            <a:pPr marL="0" indent="0" eaLnBrk="1" hangingPunct="1">
              <a:lnSpc>
                <a:spcPct val="80000"/>
              </a:lnSpc>
              <a:buNone/>
              <a:defRPr/>
            </a:pPr>
            <a:r>
              <a:rPr lang="en-US" sz="2800" dirty="0" smtClean="0">
                <a:latin typeface="Calibri" panose="020F0502020204030204" pitchFamily="34" charset="0"/>
                <a:cs typeface="Calibri" panose="020F0502020204030204" pitchFamily="34" charset="0"/>
              </a:rPr>
              <a:t>Before examining the remainder of 2 Corinthians 3 (verses 6-16), it will be helpful if we are </a:t>
            </a:r>
            <a:r>
              <a:rPr lang="en-US" sz="2800" dirty="0" smtClean="0">
                <a:latin typeface="Calibri" panose="020F0502020204030204" pitchFamily="34" charset="0"/>
                <a:cs typeface="Calibri" panose="020F0502020204030204" pitchFamily="34" charset="0"/>
              </a:rPr>
              <a:t>familiarize ourselves </a:t>
            </a:r>
            <a:r>
              <a:rPr lang="en-US" sz="2800" dirty="0" smtClean="0">
                <a:latin typeface="Calibri" panose="020F0502020204030204" pitchFamily="34" charset="0"/>
                <a:cs typeface="Calibri" panose="020F0502020204030204" pitchFamily="34" charset="0"/>
              </a:rPr>
              <a:t>with the following account of Moses receiving the Old Covenant Law from God on Mount Sinai:</a:t>
            </a:r>
          </a:p>
          <a:p>
            <a:pPr marL="0" indent="0" eaLnBrk="1" hangingPunct="1">
              <a:lnSpc>
                <a:spcPct val="80000"/>
              </a:lnSpc>
              <a:buNone/>
              <a:defRPr/>
            </a:pPr>
            <a:endParaRPr lang="en-US" sz="2800" dirty="0" smtClean="0"/>
          </a:p>
          <a:p>
            <a:pPr marL="0" indent="0" eaLnBrk="1" hangingPunct="1">
              <a:lnSpc>
                <a:spcPct val="80000"/>
              </a:lnSpc>
              <a:buNone/>
              <a:defRPr/>
            </a:pPr>
            <a:r>
              <a:rPr lang="en-US" sz="2800" i="1" dirty="0" smtClean="0">
                <a:solidFill>
                  <a:srgbClr val="66FFFF"/>
                </a:solidFill>
                <a:latin typeface="Cambria" pitchFamily="18" charset="0"/>
              </a:rPr>
              <a:t>When Moses came down from Mount Sinai, with the two tablets of the testimony in his hand as he came down from the mountain, Moses did not know that the skin of his face shone because he had been talking with God. </a:t>
            </a:r>
            <a:r>
              <a:rPr lang="en-US" sz="2800" i="1" baseline="30000" dirty="0" smtClean="0">
                <a:solidFill>
                  <a:srgbClr val="66FFFF"/>
                </a:solidFill>
                <a:latin typeface="Cambria" pitchFamily="18" charset="0"/>
              </a:rPr>
              <a:t>30</a:t>
            </a:r>
            <a:r>
              <a:rPr lang="en-US" sz="2800" i="1" dirty="0" smtClean="0">
                <a:solidFill>
                  <a:srgbClr val="66FFFF"/>
                </a:solidFill>
                <a:latin typeface="Cambria" pitchFamily="18" charset="0"/>
              </a:rPr>
              <a:t> Aaron and all the people of Israel saw Moses, and behold, the skin of his face shone, and they were afraid to come near him. </a:t>
            </a:r>
            <a:r>
              <a:rPr lang="en-US" sz="2800" i="1" baseline="30000" dirty="0" smtClean="0">
                <a:solidFill>
                  <a:srgbClr val="66FFFF"/>
                </a:solidFill>
                <a:latin typeface="Cambria" pitchFamily="18" charset="0"/>
              </a:rPr>
              <a:t>31</a:t>
            </a:r>
            <a:r>
              <a:rPr lang="en-US" sz="2800" i="1" dirty="0" smtClean="0">
                <a:solidFill>
                  <a:srgbClr val="66FFFF"/>
                </a:solidFill>
                <a:latin typeface="Cambria" pitchFamily="18" charset="0"/>
              </a:rPr>
              <a:t> But Moses called to them, and Aaron and all the leaders of the congregation returned to him, and Moses talked with them. </a:t>
            </a:r>
          </a:p>
        </p:txBody>
      </p:sp>
      <p:pic>
        <p:nvPicPr>
          <p:cNvPr id="74756" name="Picture 4" descr="Blue Bible"/>
          <p:cNvPicPr>
            <a:picLocks noGrp="1" noChangeAspect="1" noChangeArrowheads="1"/>
          </p:cNvPicPr>
          <p:nvPr>
            <p:ph sz="half" idx="2"/>
          </p:nvPr>
        </p:nvPicPr>
        <p:blipFill>
          <a:blip r:embed="rId3" cstate="print">
            <a:clrChange>
              <a:clrFrom>
                <a:srgbClr val="010066"/>
              </a:clrFrom>
              <a:clrTo>
                <a:srgbClr val="010066">
                  <a:alpha val="0"/>
                </a:srgbClr>
              </a:clrTo>
            </a:clrChange>
          </a:blip>
          <a:srcRect/>
          <a:stretch>
            <a:fillRect/>
          </a:stretch>
        </p:blipFill>
        <p:spPr>
          <a:xfrm>
            <a:off x="7696200" y="0"/>
            <a:ext cx="1219200" cy="901700"/>
          </a:xfrm>
        </p:spPr>
      </p:pic>
    </p:spTree>
  </p:cSld>
  <p:clrMapOvr>
    <a:overrideClrMapping bg1="dk2" tx1="lt1" bg2="dk1" tx2="lt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animEffect transition="in" filter="dissolve">
                                      <p:cBhvr>
                                        <p:cTn id="7"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2.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3.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4.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5.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6.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7.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8.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9.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docProps/app.xml><?xml version="1.0" encoding="utf-8"?>
<Properties xmlns="http://schemas.openxmlformats.org/officeDocument/2006/extended-properties" xmlns:vt="http://schemas.openxmlformats.org/officeDocument/2006/docPropsVTypes">
  <Template>Maple</Template>
  <TotalTime>25321</TotalTime>
  <Words>1623</Words>
  <Application>Microsoft Office PowerPoint</Application>
  <PresentationFormat>On-screen Show (4:3)</PresentationFormat>
  <Paragraphs>88</Paragraphs>
  <Slides>17</Slides>
  <Notes>0</Notes>
  <HiddenSlides>0</HiddenSlides>
  <MMClips>0</MMClips>
  <ScaleCrop>false</ScaleCrop>
  <HeadingPairs>
    <vt:vector size="4" baseType="variant">
      <vt:variant>
        <vt:lpstr>Theme</vt:lpstr>
      </vt:variant>
      <vt:variant>
        <vt:i4>19</vt:i4>
      </vt:variant>
      <vt:variant>
        <vt:lpstr>Slide Titles</vt:lpstr>
      </vt:variant>
      <vt:variant>
        <vt:i4>17</vt:i4>
      </vt:variant>
    </vt:vector>
  </HeadingPairs>
  <TitlesOfParts>
    <vt:vector size="36" baseType="lpstr">
      <vt:lpstr>Default Design</vt:lpstr>
      <vt:lpstr>Rainbow</vt:lpstr>
      <vt:lpstr>Stars</vt:lpstr>
      <vt:lpstr>Moses</vt:lpstr>
      <vt:lpstr>David</vt:lpstr>
      <vt:lpstr>Jesus</vt:lpstr>
      <vt:lpstr>oldnew</vt:lpstr>
      <vt:lpstr>Balance</vt:lpstr>
      <vt:lpstr>waterfall</vt:lpstr>
      <vt:lpstr>sunset</vt:lpstr>
      <vt:lpstr>1_sunset</vt:lpstr>
      <vt:lpstr>2_sunset</vt:lpstr>
      <vt:lpstr>3_sunset</vt:lpstr>
      <vt:lpstr>4_sunset</vt:lpstr>
      <vt:lpstr>3_Balance</vt:lpstr>
      <vt:lpstr>4_Balance</vt:lpstr>
      <vt:lpstr>2_Balance</vt:lpstr>
      <vt:lpstr>5_Balance</vt:lpstr>
      <vt:lpstr>8_Clouds</vt:lpstr>
      <vt:lpstr>New Covenant Theology</vt:lpstr>
      <vt:lpstr>A Comparison of the Old and New Covenants</vt:lpstr>
      <vt:lpstr>The New Covenant is Superior to the Old Covenant</vt:lpstr>
      <vt:lpstr>Background to Second Corinthians</vt:lpstr>
      <vt:lpstr>The New Covenant is Superior</vt:lpstr>
      <vt:lpstr>The New Covenant is Superior</vt:lpstr>
      <vt:lpstr>The New Covenant is Superior</vt:lpstr>
      <vt:lpstr>The New Covenant is Superior</vt:lpstr>
      <vt:lpstr>Exodus 34:29-35</vt:lpstr>
      <vt:lpstr>Exodus 34:29-35</vt:lpstr>
      <vt:lpstr>The New Covenant is Superior</vt:lpstr>
      <vt:lpstr>The New Covenant is Superior</vt:lpstr>
      <vt:lpstr>The New Covenant is Superior</vt:lpstr>
      <vt:lpstr>The New Covenant is Superior</vt:lpstr>
      <vt:lpstr>The New Covenant is Superior</vt:lpstr>
      <vt:lpstr>The New Covenant is Superior</vt:lpstr>
      <vt:lpstr>Questions</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1173</cp:revision>
  <dcterms:created xsi:type="dcterms:W3CDTF">2002-05-29T23:51:15Z</dcterms:created>
  <dcterms:modified xsi:type="dcterms:W3CDTF">2017-07-16T19:05:34Z</dcterms:modified>
</cp:coreProperties>
</file>