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theme/theme10.xml" ContentType="application/vnd.openxmlformats-officedocument.theme+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theme/theme11.xml" ContentType="application/vnd.openxmlformats-officedocument.theme+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theme/theme12.xml" ContentType="application/vnd.openxmlformats-officedocument.theme+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theme/theme13.xml" ContentType="application/vnd.openxmlformats-officedocument.theme+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theme/theme14.xml" ContentType="application/vnd.openxmlformats-officedocument.theme+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theme/theme15.xml" ContentType="application/vnd.openxmlformats-officedocument.theme+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theme/theme16.xml" ContentType="application/vnd.openxmlformats-officedocument.theme+xml"/>
  <Override PartName="/ppt/theme/theme17.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 id="2147483653" r:id="rId3"/>
    <p:sldMasterId id="2147483655" r:id="rId4"/>
    <p:sldMasterId id="2147483657" r:id="rId5"/>
    <p:sldMasterId id="2147483659" r:id="rId6"/>
    <p:sldMasterId id="2147483661" r:id="rId7"/>
    <p:sldMasterId id="2147483663" r:id="rId8"/>
    <p:sldMasterId id="2147483667" r:id="rId9"/>
    <p:sldMasterId id="2147483665" r:id="rId10"/>
    <p:sldMasterId id="2147484058" r:id="rId11"/>
    <p:sldMasterId id="2147484095" r:id="rId12"/>
    <p:sldMasterId id="2147484156" r:id="rId13"/>
    <p:sldMasterId id="2147484218" r:id="rId14"/>
    <p:sldMasterId id="2147484320" r:id="rId15"/>
    <p:sldMasterId id="2147484397" r:id="rId16"/>
  </p:sldMasterIdLst>
  <p:notesMasterIdLst>
    <p:notesMasterId r:id="rId35"/>
  </p:notesMasterIdLst>
  <p:sldIdLst>
    <p:sldId id="515" r:id="rId17"/>
    <p:sldId id="485" r:id="rId18"/>
    <p:sldId id="324" r:id="rId19"/>
    <p:sldId id="333" r:id="rId20"/>
    <p:sldId id="335" r:id="rId21"/>
    <p:sldId id="337" r:id="rId22"/>
    <p:sldId id="334" r:id="rId23"/>
    <p:sldId id="517" r:id="rId24"/>
    <p:sldId id="518" r:id="rId25"/>
    <p:sldId id="327" r:id="rId26"/>
    <p:sldId id="331" r:id="rId27"/>
    <p:sldId id="356" r:id="rId28"/>
    <p:sldId id="357" r:id="rId29"/>
    <p:sldId id="358" r:id="rId30"/>
    <p:sldId id="328" r:id="rId31"/>
    <p:sldId id="330" r:id="rId32"/>
    <p:sldId id="336" r:id="rId33"/>
    <p:sldId id="516" r:id="rId34"/>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CCCC"/>
    <a:srgbClr val="0000FF"/>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7" autoAdjust="0"/>
    <p:restoredTop sz="94707" autoAdjust="0"/>
  </p:normalViewPr>
  <p:slideViewPr>
    <p:cSldViewPr>
      <p:cViewPr varScale="1">
        <p:scale>
          <a:sx n="107" d="100"/>
          <a:sy n="107" d="100"/>
        </p:scale>
        <p:origin x="-99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32"/>
    </p:cViewPr>
  </p:sorterViewPr>
  <p:notesViewPr>
    <p:cSldViewPr>
      <p:cViewPr varScale="1">
        <p:scale>
          <a:sx n="53" d="100"/>
          <a:sy n="53" d="100"/>
        </p:scale>
        <p:origin x="-1218" y="-102"/>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2.xml"/><Relationship Id="rId26" Type="http://schemas.openxmlformats.org/officeDocument/2006/relationships/slide" Target="slides/slide10.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5.xml"/><Relationship Id="rId34" Type="http://schemas.openxmlformats.org/officeDocument/2006/relationships/slide" Target="slides/slide18.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1.xml"/><Relationship Id="rId25" Type="http://schemas.openxmlformats.org/officeDocument/2006/relationships/slide" Target="slides/slide9.xml"/><Relationship Id="rId33" Type="http://schemas.openxmlformats.org/officeDocument/2006/relationships/slide" Target="slides/slide17.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4.xml"/><Relationship Id="rId29"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8.xml"/><Relationship Id="rId32" Type="http://schemas.openxmlformats.org/officeDocument/2006/relationships/slide" Target="slides/slide16.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7.xml"/><Relationship Id="rId28" Type="http://schemas.openxmlformats.org/officeDocument/2006/relationships/slide" Target="slides/slide12.xml"/><Relationship Id="rId36"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 Target="slides/slide3.xml"/><Relationship Id="rId31"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6.xml"/><Relationship Id="rId27" Type="http://schemas.openxmlformats.org/officeDocument/2006/relationships/slide" Target="slides/slide11.xml"/><Relationship Id="rId30" Type="http://schemas.openxmlformats.org/officeDocument/2006/relationships/slide" Target="slides/slide14.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9116574"/>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6233201"/>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6246063"/>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34706929"/>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6839586"/>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8575838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7884633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70402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756072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5960554"/>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4144678"/>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4193579"/>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7131553"/>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98734410"/>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4955140"/>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6306471"/>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1234870"/>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1436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pPr>
                <a:defRPr/>
              </a:pPr>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60386065"/>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169324"/>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4845547"/>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0982595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7164721"/>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38315952"/>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9011121"/>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2070817"/>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51497995"/>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7046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pPr>
                <a:defRPr/>
              </a:pPr>
              <a:t>‹#›</a:t>
            </a:fld>
            <a:endParaRPr 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4882186"/>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0293010"/>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7632571"/>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3752383"/>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5254131"/>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77146396"/>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7748556"/>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1994828"/>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60617315"/>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148221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pPr>
                <a:defRPr/>
              </a:pPr>
              <a:t>‹#›</a:t>
            </a:fld>
            <a:endParaRPr lang="en-US"/>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36244065"/>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62036936"/>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20383178"/>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13750580"/>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91982767"/>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12984356"/>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54241023"/>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16318113"/>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92054"/>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5004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pPr>
                <a:defRPr/>
              </a:pPr>
              <a:t>‹#›</a:t>
            </a:fld>
            <a:endParaRPr lang="en-US"/>
          </a:p>
        </p:txBody>
      </p:sp>
    </p:spTree>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82931879"/>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66224004"/>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7750662"/>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69282021"/>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04811492"/>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37584001"/>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02760722"/>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17471918"/>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2615425"/>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268989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pPr>
                <a:defRPr/>
              </a:pPr>
              <a:t>‹#›</a:t>
            </a:fld>
            <a:endParaRPr lang="en-US"/>
          </a:p>
        </p:txBody>
      </p:sp>
    </p:spTree>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11761410"/>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03304784"/>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4672883"/>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6508269"/>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78322837"/>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32047895"/>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27148533"/>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34110085"/>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6416426"/>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647126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pPr>
                <a:defRPr/>
              </a:pPr>
              <a:t>‹#›</a:t>
            </a:fld>
            <a:endParaRPr lang="en-US"/>
          </a:p>
        </p:txBody>
      </p:sp>
    </p:spTree>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98505195"/>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997448"/>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93763772"/>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12253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4950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CC765C9-B54E-4D11-9C11-A4DD2A1B06EA}"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0CF5FD-D95A-4C53-964C-7C986D2A6270}"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5ED685-89B6-452E-9A97-0D766D794D01}"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AB6B5-BB2E-4C4D-9389-23036A0E0CE8}"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F7946E-3D06-4BCB-A74A-F4542EF36B26}"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4C245E4-995E-4839-BDCA-3186DCE95D9B}"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16DFABB-27FE-4421-89BA-F3D09A338E1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7541CF-2895-4DC6-909B-FA1273B72EDC}"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15784F-95B1-40B7-ACB5-6E8F4ED2527A}"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079195-FF8B-4A91-81C4-997B732579C6}"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456378-2554-4B67-9C71-718D62CC5E13}"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5462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5C288B9-6A6D-4A9D-99E9-F81C44D2CD5F}"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F217AB-FA40-43CA-BE34-69F95A159EFA}"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A2E23D-2C89-4F87-9E54-62CCDBA3C296}"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2F303F-B34B-475B-A533-3C8DEB18961F}"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0A764F8-85A8-4696-B295-8E907C14C9A6}"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F1F681-0494-4A88-B0B6-2E0958196A8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076AF9C-535D-47C9-AA6B-4D0951C1D021}"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4E0DE7-BF0F-4C8F-9DBC-B285301F6D17}"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321DA0-ACB9-42ED-B15D-3CB1E01DE961}"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5F5497-75E8-4516-9795-D207788FC3F5}"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61D431-0AB2-4B5B-9992-BD50D2EEE062}"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07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0DEA5F9-7924-4DAD-A0C3-46237210DEDB}"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F086CC-468D-4F20-BC8C-9F4B5216FED7}"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FED96B-BAA0-4BAB-B9DB-7E20DF02635C}"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855128-8748-4527-AAE4-704D5AB459F0}"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5F266D9-A218-48E8-B889-622369D5F62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4412E3-59DD-440B-9778-AF8DC12DD89A}"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C7B8CA9-25FC-4345-9920-02F73D19F787}"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F86EC6-30FE-4AF1-871C-076E7CA70FB6}"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C7A7A0-0036-4981-99DE-C36FD95623C7}"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20D799-6D3A-45A7-9ADA-57CFBFC5DD81}"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4FB32D-18F4-4138-AD73-59622E78A90E}"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4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17560D7-9762-4889-A2B9-36F40CAD6552}"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5E4F91-9711-4E5A-9A1E-44A4F2220180}"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E50152-7FA0-4987-A0A6-3598161FE33A}"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B6EA71-82EF-4C30-836C-8B16754559E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154571C-A398-4080-A248-109B2C079B55}"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05E867-2244-42E4-852F-DF882A2F75EC}"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5B8177E-C740-4424-BAD7-37B1E2C847DF}"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9D3071-0B10-45D5-A94E-AA6ACB7BAB27}"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571A8D-49DF-4304-B88D-AFF2697A99FC}"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7AA3E7-CFC1-43B0-9192-B40DA76B7290}"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6CA667-44EF-4514-AA95-CB00E2CC1353}"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896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E4A9EC6-505B-493A-8F7F-CF3863C5ECA7}"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9B4F36-EDDA-4ECB-B992-9A99A040491F}"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6F57FB-1660-4A1F-807C-1172D17631F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6CF667-1317-4134-9DC7-8DFCA6E07EC8}"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37A7948-F99F-448C-B9AA-87406703B41E}"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F84E54-1AFE-4B66-A1EE-F615476732E1}"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67F06D1-DB29-43FA-AC0B-5FA5E3982DE8}"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BE9D10-8182-4D19-BCDB-B7E5EDD0FD22}"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B402FF-A500-4BA7-A9D9-569E68087C03}"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35849F-8FB2-4665-8B55-A8B0489AEA8E}"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A3790F-B1CB-495F-A61E-801AE3F57A97}" type="slidenum">
              <a:rPr lang="en-US"/>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7305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E30CCD6-8C15-42FF-9D04-64FD38D07066}" type="slidenum">
              <a:rPr lang="en-US"/>
              <a:pPr>
                <a:defRPr/>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6B830D-B1D4-4236-985C-F0187643C9A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68BF5E-3BD4-4E50-8BCD-D016A3C9ED63}" type="slidenum">
              <a:rPr lang="en-US"/>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A0835AE-4272-4696-8E56-E768F4889341}"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99E945-05D4-4E98-9C2C-13304746A142}" type="slidenum">
              <a:rPr lang="en-US"/>
              <a:pPr>
                <a:defRPr/>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167CFA-A199-4199-AA29-FBB151BDB8FD}" type="slidenum">
              <a:rPr lang="en-US"/>
              <a:pPr>
                <a:defRPr/>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F86DDDF-8C9D-4852-981A-2D72514B7862}" type="slidenum">
              <a:rPr lang="en-US"/>
              <a:pPr>
                <a:defRPr/>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3C6C80-2658-4119-A93D-9676AEB4BEBC}" type="slidenum">
              <a:rPr lang="en-US"/>
              <a:pPr>
                <a:defRPr/>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3B1120-3B9A-4071-936C-F91DCB44C05F}" type="slidenum">
              <a:rPr lang="en-US"/>
              <a:pPr>
                <a:defRPr/>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8AEEEA-D9C2-4F8A-85BA-BE2B573B2036}" type="slidenum">
              <a:rPr lang="en-US"/>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96C43C-E425-40F8-8CDB-59D1BE0E2013}" type="slidenum">
              <a:rPr lang="en-US"/>
              <a:pPr>
                <a:defRPr/>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1504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150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9EC4E4A-9EA1-42CF-B10C-522FEE681B1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C2ED59-5171-47BD-B58B-D57C4DF70DE3}" type="slidenum">
              <a:rPr lang="en-US"/>
              <a:pPr>
                <a:defRPr/>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D319C5-A41E-4C27-A845-94FFEFC6A713}" type="slidenum">
              <a:rPr lang="en-US"/>
              <a:pPr>
                <a:defRPr/>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CAEAAA-DF66-4B24-BDFC-51EDD811BAEE}" type="slidenum">
              <a:rPr lang="en-US"/>
              <a:pPr>
                <a:defRPr/>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936FCD-A7F9-4692-A1EE-44AF02116972}" type="slidenum">
              <a:rPr lang="en-US"/>
              <a:pPr>
                <a:defRPr/>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DEAFD0-FCD0-4669-BB32-AF0F4C511530}" type="slidenum">
              <a:rPr lang="en-US"/>
              <a:pPr>
                <a:defRPr/>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9AD8084-1B4D-40E7-9427-AE1761E8497A}" type="slidenum">
              <a:rPr lang="en-US"/>
              <a:pPr>
                <a:defRPr/>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4B8FD6-2CEC-40B4-A88C-39747BD63928}" type="slidenum">
              <a:rPr lang="en-US"/>
              <a:pPr>
                <a:defRPr/>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42ACFA-8CC2-46C2-A5FA-B996F41BFF85}" type="slidenum">
              <a:rPr lang="en-US"/>
              <a:pPr>
                <a:defRPr/>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27A771-557E-4BB5-B7F8-D8D77CF737CE}" type="slidenum">
              <a:rPr lang="en-US"/>
              <a:pPr>
                <a:defRPr/>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FBE858-61C5-4945-B81D-9728F71E186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theme" Target="../theme/theme10.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slideLayout" Target="../slideLayouts/slideLayout111.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 Id="rId14" Type="http://schemas.openxmlformats.org/officeDocument/2006/relationships/image" Target="../media/image15.jpeg"/></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9.xml"/><Relationship Id="rId13" Type="http://schemas.openxmlformats.org/officeDocument/2006/relationships/theme" Target="../theme/theme11.xml"/><Relationship Id="rId3" Type="http://schemas.openxmlformats.org/officeDocument/2006/relationships/slideLayout" Target="../slideLayouts/slideLayout114.xml"/><Relationship Id="rId7" Type="http://schemas.openxmlformats.org/officeDocument/2006/relationships/slideLayout" Target="../slideLayouts/slideLayout118.xml"/><Relationship Id="rId12" Type="http://schemas.openxmlformats.org/officeDocument/2006/relationships/slideLayout" Target="../slideLayouts/slideLayout123.xml"/><Relationship Id="rId2" Type="http://schemas.openxmlformats.org/officeDocument/2006/relationships/slideLayout" Target="../slideLayouts/slideLayout113.xml"/><Relationship Id="rId1" Type="http://schemas.openxmlformats.org/officeDocument/2006/relationships/slideLayout" Target="../slideLayouts/slideLayout112.xml"/><Relationship Id="rId6" Type="http://schemas.openxmlformats.org/officeDocument/2006/relationships/slideLayout" Target="../slideLayouts/slideLayout117.xml"/><Relationship Id="rId11" Type="http://schemas.openxmlformats.org/officeDocument/2006/relationships/slideLayout" Target="../slideLayouts/slideLayout122.xml"/><Relationship Id="rId5" Type="http://schemas.openxmlformats.org/officeDocument/2006/relationships/slideLayout" Target="../slideLayouts/slideLayout116.xml"/><Relationship Id="rId10" Type="http://schemas.openxmlformats.org/officeDocument/2006/relationships/slideLayout" Target="../slideLayouts/slideLayout121.xml"/><Relationship Id="rId4" Type="http://schemas.openxmlformats.org/officeDocument/2006/relationships/slideLayout" Target="../slideLayouts/slideLayout115.xml"/><Relationship Id="rId9" Type="http://schemas.openxmlformats.org/officeDocument/2006/relationships/slideLayout" Target="../slideLayouts/slideLayout120.xml"/><Relationship Id="rId14" Type="http://schemas.openxmlformats.org/officeDocument/2006/relationships/image" Target="../media/image15.jpe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1.xml"/><Relationship Id="rId13" Type="http://schemas.openxmlformats.org/officeDocument/2006/relationships/theme" Target="../theme/theme12.xml"/><Relationship Id="rId3" Type="http://schemas.openxmlformats.org/officeDocument/2006/relationships/slideLayout" Target="../slideLayouts/slideLayout126.xml"/><Relationship Id="rId7" Type="http://schemas.openxmlformats.org/officeDocument/2006/relationships/slideLayout" Target="../slideLayouts/slideLayout130.xml"/><Relationship Id="rId12" Type="http://schemas.openxmlformats.org/officeDocument/2006/relationships/slideLayout" Target="../slideLayouts/slideLayout135.xml"/><Relationship Id="rId2" Type="http://schemas.openxmlformats.org/officeDocument/2006/relationships/slideLayout" Target="../slideLayouts/slideLayout125.xml"/><Relationship Id="rId1" Type="http://schemas.openxmlformats.org/officeDocument/2006/relationships/slideLayout" Target="../slideLayouts/slideLayout124.xml"/><Relationship Id="rId6" Type="http://schemas.openxmlformats.org/officeDocument/2006/relationships/slideLayout" Target="../slideLayouts/slideLayout129.xml"/><Relationship Id="rId11" Type="http://schemas.openxmlformats.org/officeDocument/2006/relationships/slideLayout" Target="../slideLayouts/slideLayout134.xml"/><Relationship Id="rId5" Type="http://schemas.openxmlformats.org/officeDocument/2006/relationships/slideLayout" Target="../slideLayouts/slideLayout128.xml"/><Relationship Id="rId10" Type="http://schemas.openxmlformats.org/officeDocument/2006/relationships/slideLayout" Target="../slideLayouts/slideLayout133.xml"/><Relationship Id="rId4" Type="http://schemas.openxmlformats.org/officeDocument/2006/relationships/slideLayout" Target="../slideLayouts/slideLayout127.xml"/><Relationship Id="rId9" Type="http://schemas.openxmlformats.org/officeDocument/2006/relationships/slideLayout" Target="../slideLayouts/slideLayout132.xml"/><Relationship Id="rId14" Type="http://schemas.openxmlformats.org/officeDocument/2006/relationships/image" Target="../media/image15.jpeg"/></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3.xml"/><Relationship Id="rId13" Type="http://schemas.openxmlformats.org/officeDocument/2006/relationships/theme" Target="../theme/theme13.xml"/><Relationship Id="rId3" Type="http://schemas.openxmlformats.org/officeDocument/2006/relationships/slideLayout" Target="../slideLayouts/slideLayout138.xml"/><Relationship Id="rId7" Type="http://schemas.openxmlformats.org/officeDocument/2006/relationships/slideLayout" Target="../slideLayouts/slideLayout142.xml"/><Relationship Id="rId12" Type="http://schemas.openxmlformats.org/officeDocument/2006/relationships/slideLayout" Target="../slideLayouts/slideLayout147.xml"/><Relationship Id="rId2" Type="http://schemas.openxmlformats.org/officeDocument/2006/relationships/slideLayout" Target="../slideLayouts/slideLayout137.xml"/><Relationship Id="rId1" Type="http://schemas.openxmlformats.org/officeDocument/2006/relationships/slideLayout" Target="../slideLayouts/slideLayout136.xml"/><Relationship Id="rId6" Type="http://schemas.openxmlformats.org/officeDocument/2006/relationships/slideLayout" Target="../slideLayouts/slideLayout141.xml"/><Relationship Id="rId11" Type="http://schemas.openxmlformats.org/officeDocument/2006/relationships/slideLayout" Target="../slideLayouts/slideLayout146.xml"/><Relationship Id="rId5" Type="http://schemas.openxmlformats.org/officeDocument/2006/relationships/slideLayout" Target="../slideLayouts/slideLayout140.xml"/><Relationship Id="rId10" Type="http://schemas.openxmlformats.org/officeDocument/2006/relationships/slideLayout" Target="../slideLayouts/slideLayout145.xml"/><Relationship Id="rId4" Type="http://schemas.openxmlformats.org/officeDocument/2006/relationships/slideLayout" Target="../slideLayouts/slideLayout139.xml"/><Relationship Id="rId9" Type="http://schemas.openxmlformats.org/officeDocument/2006/relationships/slideLayout" Target="../slideLayouts/slideLayout144.xml"/><Relationship Id="rId14" Type="http://schemas.openxmlformats.org/officeDocument/2006/relationships/image" Target="../media/image15.jpeg"/></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5.xml"/><Relationship Id="rId13" Type="http://schemas.openxmlformats.org/officeDocument/2006/relationships/theme" Target="../theme/theme14.xml"/><Relationship Id="rId3" Type="http://schemas.openxmlformats.org/officeDocument/2006/relationships/slideLayout" Target="../slideLayouts/slideLayout150.xml"/><Relationship Id="rId7" Type="http://schemas.openxmlformats.org/officeDocument/2006/relationships/slideLayout" Target="../slideLayouts/slideLayout154.xml"/><Relationship Id="rId12" Type="http://schemas.openxmlformats.org/officeDocument/2006/relationships/slideLayout" Target="../slideLayouts/slideLayout159.xml"/><Relationship Id="rId2" Type="http://schemas.openxmlformats.org/officeDocument/2006/relationships/slideLayout" Target="../slideLayouts/slideLayout149.xml"/><Relationship Id="rId1" Type="http://schemas.openxmlformats.org/officeDocument/2006/relationships/slideLayout" Target="../slideLayouts/slideLayout148.xml"/><Relationship Id="rId6" Type="http://schemas.openxmlformats.org/officeDocument/2006/relationships/slideLayout" Target="../slideLayouts/slideLayout153.xml"/><Relationship Id="rId11" Type="http://schemas.openxmlformats.org/officeDocument/2006/relationships/slideLayout" Target="../slideLayouts/slideLayout158.xml"/><Relationship Id="rId5" Type="http://schemas.openxmlformats.org/officeDocument/2006/relationships/slideLayout" Target="../slideLayouts/slideLayout152.xml"/><Relationship Id="rId10" Type="http://schemas.openxmlformats.org/officeDocument/2006/relationships/slideLayout" Target="../slideLayouts/slideLayout157.xml"/><Relationship Id="rId4" Type="http://schemas.openxmlformats.org/officeDocument/2006/relationships/slideLayout" Target="../slideLayouts/slideLayout151.xml"/><Relationship Id="rId9" Type="http://schemas.openxmlformats.org/officeDocument/2006/relationships/slideLayout" Target="../slideLayouts/slideLayout156.xml"/><Relationship Id="rId14" Type="http://schemas.openxmlformats.org/officeDocument/2006/relationships/image" Target="../media/image15.jpeg"/></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7.xml"/><Relationship Id="rId13" Type="http://schemas.openxmlformats.org/officeDocument/2006/relationships/theme" Target="../theme/theme15.xml"/><Relationship Id="rId3" Type="http://schemas.openxmlformats.org/officeDocument/2006/relationships/slideLayout" Target="../slideLayouts/slideLayout162.xml"/><Relationship Id="rId7" Type="http://schemas.openxmlformats.org/officeDocument/2006/relationships/slideLayout" Target="../slideLayouts/slideLayout166.xml"/><Relationship Id="rId12" Type="http://schemas.openxmlformats.org/officeDocument/2006/relationships/slideLayout" Target="../slideLayouts/slideLayout171.xml"/><Relationship Id="rId2" Type="http://schemas.openxmlformats.org/officeDocument/2006/relationships/slideLayout" Target="../slideLayouts/slideLayout161.xml"/><Relationship Id="rId1" Type="http://schemas.openxmlformats.org/officeDocument/2006/relationships/slideLayout" Target="../slideLayouts/slideLayout160.xml"/><Relationship Id="rId6" Type="http://schemas.openxmlformats.org/officeDocument/2006/relationships/slideLayout" Target="../slideLayouts/slideLayout165.xml"/><Relationship Id="rId11" Type="http://schemas.openxmlformats.org/officeDocument/2006/relationships/slideLayout" Target="../slideLayouts/slideLayout170.xml"/><Relationship Id="rId5" Type="http://schemas.openxmlformats.org/officeDocument/2006/relationships/slideLayout" Target="../slideLayouts/slideLayout164.xml"/><Relationship Id="rId10" Type="http://schemas.openxmlformats.org/officeDocument/2006/relationships/slideLayout" Target="../slideLayouts/slideLayout169.xml"/><Relationship Id="rId4" Type="http://schemas.openxmlformats.org/officeDocument/2006/relationships/slideLayout" Target="../slideLayouts/slideLayout163.xml"/><Relationship Id="rId9" Type="http://schemas.openxmlformats.org/officeDocument/2006/relationships/slideLayout" Target="../slideLayouts/slideLayout168.xml"/><Relationship Id="rId14" Type="http://schemas.openxmlformats.org/officeDocument/2006/relationships/image" Target="../media/image15.jpeg"/></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9.xml"/><Relationship Id="rId13" Type="http://schemas.openxmlformats.org/officeDocument/2006/relationships/theme" Target="../theme/theme16.xml"/><Relationship Id="rId3" Type="http://schemas.openxmlformats.org/officeDocument/2006/relationships/slideLayout" Target="../slideLayouts/slideLayout174.xml"/><Relationship Id="rId7" Type="http://schemas.openxmlformats.org/officeDocument/2006/relationships/slideLayout" Target="../slideLayouts/slideLayout178.xml"/><Relationship Id="rId12" Type="http://schemas.openxmlformats.org/officeDocument/2006/relationships/slideLayout" Target="../slideLayouts/slideLayout183.xml"/><Relationship Id="rId2" Type="http://schemas.openxmlformats.org/officeDocument/2006/relationships/slideLayout" Target="../slideLayouts/slideLayout173.xml"/><Relationship Id="rId1" Type="http://schemas.openxmlformats.org/officeDocument/2006/relationships/slideLayout" Target="../slideLayouts/slideLayout172.xml"/><Relationship Id="rId6" Type="http://schemas.openxmlformats.org/officeDocument/2006/relationships/slideLayout" Target="../slideLayouts/slideLayout177.xml"/><Relationship Id="rId11" Type="http://schemas.openxmlformats.org/officeDocument/2006/relationships/slideLayout" Target="../slideLayouts/slideLayout182.xml"/><Relationship Id="rId5" Type="http://schemas.openxmlformats.org/officeDocument/2006/relationships/slideLayout" Target="../slideLayouts/slideLayout176.xml"/><Relationship Id="rId10" Type="http://schemas.openxmlformats.org/officeDocument/2006/relationships/slideLayout" Target="../slideLayouts/slideLayout181.xml"/><Relationship Id="rId4" Type="http://schemas.openxmlformats.org/officeDocument/2006/relationships/slideLayout" Target="../slideLayouts/slideLayout175.xml"/><Relationship Id="rId9" Type="http://schemas.openxmlformats.org/officeDocument/2006/relationships/slideLayout" Target="../slideLayouts/slideLayout180.xml"/><Relationship Id="rId14" Type="http://schemas.openxmlformats.org/officeDocument/2006/relationships/image" Target="../media/image15.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4.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6.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8.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0.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2.jpe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4.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4459257"/>
      </p:ext>
    </p:extLst>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7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17193656"/>
      </p:ext>
    </p:extLst>
  </p:cSld>
  <p:clrMap bg1="lt1" tx1="dk1" bg2="lt2" tx2="dk2" accent1="accent1" accent2="accent2" accent3="accent3" accent4="accent4" accent5="accent5" accent6="accent6" hlink="hlink" folHlink="folHlink"/>
  <p:sldLayoutIdLst>
    <p:sldLayoutId id="2147484096" r:id="rId1"/>
    <p:sldLayoutId id="2147484097" r:id="rId2"/>
    <p:sldLayoutId id="2147484098" r:id="rId3"/>
    <p:sldLayoutId id="2147484099" r:id="rId4"/>
    <p:sldLayoutId id="2147484100" r:id="rId5"/>
    <p:sldLayoutId id="2147484101" r:id="rId6"/>
    <p:sldLayoutId id="2147484102" r:id="rId7"/>
    <p:sldLayoutId id="2147484103" r:id="rId8"/>
    <p:sldLayoutId id="2147484104" r:id="rId9"/>
    <p:sldLayoutId id="2147484105" r:id="rId10"/>
    <p:sldLayoutId id="2147484106" r:id="rId11"/>
    <p:sldLayoutId id="214748410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14823544"/>
      </p:ext>
    </p:extLst>
  </p:cSld>
  <p:clrMap bg1="lt1" tx1="dk1" bg2="lt2" tx2="dk2" accent1="accent1" accent2="accent2" accent3="accent3" accent4="accent4" accent5="accent5" accent6="accent6" hlink="hlink" folHlink="folHlink"/>
  <p:sldLayoutIdLst>
    <p:sldLayoutId id="2147484157" r:id="rId1"/>
    <p:sldLayoutId id="2147484158" r:id="rId2"/>
    <p:sldLayoutId id="2147484159" r:id="rId3"/>
    <p:sldLayoutId id="2147484160" r:id="rId4"/>
    <p:sldLayoutId id="2147484161" r:id="rId5"/>
    <p:sldLayoutId id="2147484162" r:id="rId6"/>
    <p:sldLayoutId id="2147484163" r:id="rId7"/>
    <p:sldLayoutId id="2147484164" r:id="rId8"/>
    <p:sldLayoutId id="2147484165" r:id="rId9"/>
    <p:sldLayoutId id="2147484166" r:id="rId10"/>
    <p:sldLayoutId id="2147484167" r:id="rId11"/>
    <p:sldLayoutId id="214748416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43567946"/>
      </p:ext>
    </p:extLst>
  </p:cSld>
  <p:clrMap bg1="lt1" tx1="dk1" bg2="lt2" tx2="dk2" accent1="accent1" accent2="accent2" accent3="accent3" accent4="accent4" accent5="accent5" accent6="accent6" hlink="hlink" folHlink="folHlink"/>
  <p:sldLayoutIdLst>
    <p:sldLayoutId id="2147484219" r:id="rId1"/>
    <p:sldLayoutId id="2147484220" r:id="rId2"/>
    <p:sldLayoutId id="2147484221" r:id="rId3"/>
    <p:sldLayoutId id="2147484222" r:id="rId4"/>
    <p:sldLayoutId id="2147484223" r:id="rId5"/>
    <p:sldLayoutId id="2147484224" r:id="rId6"/>
    <p:sldLayoutId id="2147484225" r:id="rId7"/>
    <p:sldLayoutId id="2147484226" r:id="rId8"/>
    <p:sldLayoutId id="2147484227" r:id="rId9"/>
    <p:sldLayoutId id="2147484228" r:id="rId10"/>
    <p:sldLayoutId id="2147484229" r:id="rId11"/>
    <p:sldLayoutId id="214748423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2787276"/>
      </p:ext>
    </p:extLst>
  </p:cSld>
  <p:clrMap bg1="lt1" tx1="dk1" bg2="lt2" tx2="dk2" accent1="accent1" accent2="accent2" accent3="accent3" accent4="accent4" accent5="accent5" accent6="accent6" hlink="hlink" folHlink="folHlink"/>
  <p:sldLayoutIdLst>
    <p:sldLayoutId id="2147484321" r:id="rId1"/>
    <p:sldLayoutId id="2147484322" r:id="rId2"/>
    <p:sldLayoutId id="2147484323" r:id="rId3"/>
    <p:sldLayoutId id="2147484324" r:id="rId4"/>
    <p:sldLayoutId id="2147484325" r:id="rId5"/>
    <p:sldLayoutId id="2147484326" r:id="rId6"/>
    <p:sldLayoutId id="2147484327" r:id="rId7"/>
    <p:sldLayoutId id="2147484328" r:id="rId8"/>
    <p:sldLayoutId id="2147484329" r:id="rId9"/>
    <p:sldLayoutId id="2147484330" r:id="rId10"/>
    <p:sldLayoutId id="2147484331" r:id="rId11"/>
    <p:sldLayoutId id="214748433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4764550"/>
      </p:ext>
    </p:extLst>
  </p:cSld>
  <p:clrMap bg1="lt1" tx1="dk1" bg2="lt2" tx2="dk2" accent1="accent1" accent2="accent2" accent3="accent3" accent4="accent4" accent5="accent5" accent6="accent6" hlink="hlink" folHlink="folHlink"/>
  <p:sldLayoutIdLst>
    <p:sldLayoutId id="2147484398" r:id="rId1"/>
    <p:sldLayoutId id="2147484399" r:id="rId2"/>
    <p:sldLayoutId id="2147484400" r:id="rId3"/>
    <p:sldLayoutId id="2147484401" r:id="rId4"/>
    <p:sldLayoutId id="2147484402" r:id="rId5"/>
    <p:sldLayoutId id="2147484403" r:id="rId6"/>
    <p:sldLayoutId id="2147484404" r:id="rId7"/>
    <p:sldLayoutId id="2147484405" r:id="rId8"/>
    <p:sldLayoutId id="2147484406" r:id="rId9"/>
    <p:sldLayoutId id="2147484407" r:id="rId10"/>
    <p:sldLayoutId id="2147484408" r:id="rId11"/>
    <p:sldLayoutId id="214748440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464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464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808EF33-C7DF-491E-A81A-3038519657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7"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15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1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1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4F5950D-6D3C-42D9-AA3A-CBAE850711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8"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EB09BDA-5277-4CC3-B208-8367A131A5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9"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17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17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17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D765F98-77EB-4AD3-8D65-75E41706AF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0"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58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58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58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9258DAF8-9EB7-47A5-B11B-58E092C97F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1"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99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99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99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42DF6A0F-503E-4A76-8EDA-0D1CA6A54BC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2"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 id="214748400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14023" name="Rectangle 7"/>
          <p:cNvSpPr>
            <a:spLocks noChangeArrowheads="1"/>
          </p:cNvSpPr>
          <p:nvPr/>
        </p:nvSpPr>
        <p:spPr bwMode="auto">
          <a:xfrm>
            <a:off x="0" y="0"/>
            <a:ext cx="9296400" cy="6858000"/>
          </a:xfrm>
          <a:prstGeom prst="rect">
            <a:avLst/>
          </a:prstGeom>
          <a:solidFill>
            <a:schemeClr val="bg1">
              <a:alpha val="75000"/>
            </a:schemeClr>
          </a:solidFill>
          <a:ln w="9525">
            <a:solidFill>
              <a:schemeClr val="tx1"/>
            </a:solidFill>
            <a:miter lim="800000"/>
            <a:headEnd/>
            <a:tailEnd/>
          </a:ln>
          <a:effectLst/>
        </p:spPr>
        <p:txBody>
          <a:bodyPr wrap="none" anchor="ctr"/>
          <a:lstStyle/>
          <a:p>
            <a:pPr>
              <a:defRPr/>
            </a:pPr>
            <a:endParaRPr lang="en-US">
              <a:latin typeface="Arial" charset="0"/>
            </a:endParaRPr>
          </a:p>
        </p:txBody>
      </p:sp>
      <p:sp>
        <p:nvSpPr>
          <p:cNvPr id="10243"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4"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4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14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ACACCB8-CA78-42D6-BC2B-A0792DE79A2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4"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17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0.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111.xml"/><Relationship Id="rId1" Type="http://schemas.openxmlformats.org/officeDocument/2006/relationships/themeOverride" Target="../theme/themeOverride2.xml"/><Relationship Id="rId4" Type="http://schemas.openxmlformats.org/officeDocument/2006/relationships/image" Target="../media/image18.jpeg"/></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111.xml"/><Relationship Id="rId1" Type="http://schemas.openxmlformats.org/officeDocument/2006/relationships/themeOverride" Target="../theme/themeOverride3.xml"/><Relationship Id="rId4" Type="http://schemas.openxmlformats.org/officeDocument/2006/relationships/image" Target="../media/image18.jpeg"/></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111.xml"/><Relationship Id="rId1" Type="http://schemas.openxmlformats.org/officeDocument/2006/relationships/themeOverride" Target="../theme/themeOverride4.xml"/><Relationship Id="rId4" Type="http://schemas.openxmlformats.org/officeDocument/2006/relationships/image" Target="../media/image18.jpeg"/></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111.xml"/><Relationship Id="rId1" Type="http://schemas.openxmlformats.org/officeDocument/2006/relationships/themeOverride" Target="../theme/themeOverride5.xml"/><Relationship Id="rId4" Type="http://schemas.openxmlformats.org/officeDocument/2006/relationships/image" Target="../media/image18.jpeg"/></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101.xml"/><Relationship Id="rId1" Type="http://schemas.openxmlformats.org/officeDocument/2006/relationships/themeOverride" Target="../theme/themeOverride6.xml"/></Relationships>
</file>

<file path=ppt/slides/_rels/slide1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101.xml"/><Relationship Id="rId1" Type="http://schemas.openxmlformats.org/officeDocument/2006/relationships/themeOverride" Target="../theme/themeOverride7.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101.xml"/><Relationship Id="rId1" Type="http://schemas.openxmlformats.org/officeDocument/2006/relationships/themeOverride" Target="../theme/themeOverride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smtClean="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580862075"/>
      </p:ext>
    </p:extLst>
  </p:cSld>
  <p:clrMapOvr>
    <a:overrideClrMapping bg1="dk2" tx1="lt1" bg2="dk1" tx2="lt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6" name="Rectangle 4"/>
          <p:cNvSpPr>
            <a:spLocks noGrp="1" noChangeArrowheads="1"/>
          </p:cNvSpPr>
          <p:nvPr>
            <p:ph type="ctrTitle"/>
          </p:nvPr>
        </p:nvSpPr>
        <p:spPr>
          <a:xfrm>
            <a:off x="685800" y="914400"/>
            <a:ext cx="7772400" cy="3352799"/>
          </a:xfrm>
        </p:spPr>
        <p:txBody>
          <a:bodyPr/>
          <a:lstStyle/>
          <a:p>
            <a:pPr eaLnBrk="1" hangingPunct="1">
              <a:defRPr/>
            </a:pPr>
            <a:r>
              <a:rPr lang="en-US" sz="6000" b="1" dirty="0" smtClean="0">
                <a:effectLst>
                  <a:glow rad="101600">
                    <a:srgbClr val="FFC000">
                      <a:alpha val="60000"/>
                    </a:srgbClr>
                  </a:glow>
                  <a:outerShdw blurRad="50800" dist="38100" dir="2700000" algn="tl" rotWithShape="0">
                    <a:schemeClr val="bg1"/>
                  </a:outerShdw>
                </a:effectLst>
              </a:rPr>
              <a:t>The New Covenant </a:t>
            </a:r>
            <a:br>
              <a:rPr lang="en-US" sz="6000" b="1" dirty="0" smtClean="0">
                <a:effectLst>
                  <a:glow rad="101600">
                    <a:srgbClr val="FFC000">
                      <a:alpha val="60000"/>
                    </a:srgbClr>
                  </a:glow>
                  <a:outerShdw blurRad="50800" dist="38100" dir="2700000" algn="tl" rotWithShape="0">
                    <a:schemeClr val="bg1"/>
                  </a:outerShdw>
                </a:effectLst>
              </a:rPr>
            </a:br>
            <a:r>
              <a:rPr lang="en-US" sz="6000" b="1" dirty="0" smtClean="0">
                <a:effectLst>
                  <a:glow rad="101600">
                    <a:srgbClr val="FFC000">
                      <a:alpha val="60000"/>
                    </a:srgbClr>
                  </a:glow>
                  <a:outerShdw blurRad="50800" dist="38100" dir="2700000" algn="tl" rotWithShape="0">
                    <a:schemeClr val="bg1"/>
                  </a:outerShdw>
                </a:effectLst>
              </a:rPr>
              <a:t>Replaces </a:t>
            </a:r>
            <a:br>
              <a:rPr lang="en-US" sz="6000" b="1" dirty="0" smtClean="0">
                <a:effectLst>
                  <a:glow rad="101600">
                    <a:srgbClr val="FFC000">
                      <a:alpha val="60000"/>
                    </a:srgbClr>
                  </a:glow>
                  <a:outerShdw blurRad="50800" dist="38100" dir="2700000" algn="tl" rotWithShape="0">
                    <a:schemeClr val="bg1"/>
                  </a:outerShdw>
                </a:effectLst>
              </a:rPr>
            </a:br>
            <a:r>
              <a:rPr lang="en-US" sz="6000" b="1" dirty="0" smtClean="0">
                <a:effectLst>
                  <a:glow rad="101600">
                    <a:srgbClr val="FFC000">
                      <a:alpha val="60000"/>
                    </a:srgbClr>
                  </a:glow>
                  <a:outerShdw blurRad="50800" dist="38100" dir="2700000" algn="tl" rotWithShape="0">
                    <a:schemeClr val="bg1"/>
                  </a:outerShdw>
                </a:effectLst>
              </a:rPr>
              <a:t>The Old Covenant</a:t>
            </a:r>
          </a:p>
        </p:txBody>
      </p:sp>
    </p:spTree>
  </p:cSld>
  <p:clrMapOvr>
    <a:masterClrMapping/>
  </p:clrMapOvr>
  <p:transition>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40000"/>
            <a:lum/>
          </a:blip>
          <a:srcRect/>
          <a:stretch>
            <a:fillRect/>
          </a:stretch>
        </a:blip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0" y="0"/>
            <a:ext cx="9144000" cy="1371600"/>
          </a:xfrm>
        </p:spPr>
        <p:txBody>
          <a:bodyPr/>
          <a:lstStyle/>
          <a:p>
            <a:pPr eaLnBrk="1" hangingPunct="1"/>
            <a:r>
              <a:rPr lang="en-US" b="1" dirty="0" smtClean="0">
                <a:latin typeface="Calibri" pitchFamily="34" charset="0"/>
                <a:cs typeface="Calibri" pitchFamily="34" charset="0"/>
              </a:rPr>
              <a:t>The New Covenant Replaces </a:t>
            </a:r>
            <a:br>
              <a:rPr lang="en-US" b="1" dirty="0" smtClean="0">
                <a:latin typeface="Calibri" pitchFamily="34" charset="0"/>
                <a:cs typeface="Calibri" pitchFamily="34" charset="0"/>
              </a:rPr>
            </a:br>
            <a:r>
              <a:rPr lang="en-US" b="1" dirty="0" smtClean="0">
                <a:latin typeface="Calibri" pitchFamily="34" charset="0"/>
                <a:cs typeface="Calibri" pitchFamily="34" charset="0"/>
              </a:rPr>
              <a:t>The Old Covenant</a:t>
            </a:r>
          </a:p>
        </p:txBody>
      </p:sp>
      <p:sp>
        <p:nvSpPr>
          <p:cNvPr id="192515" name="Rectangle 3"/>
          <p:cNvSpPr>
            <a:spLocks noGrp="1" noChangeArrowheads="1"/>
          </p:cNvSpPr>
          <p:nvPr>
            <p:ph type="body" sz="half" idx="1"/>
          </p:nvPr>
        </p:nvSpPr>
        <p:spPr>
          <a:xfrm>
            <a:off x="457200" y="1447800"/>
            <a:ext cx="8305800" cy="5410200"/>
          </a:xfrm>
        </p:spPr>
        <p:txBody>
          <a:bodyPr/>
          <a:lstStyle/>
          <a:p>
            <a:pPr eaLnBrk="1" hangingPunct="1">
              <a:lnSpc>
                <a:spcPct val="90000"/>
              </a:lnSpc>
            </a:pPr>
            <a:r>
              <a:rPr lang="en-US" sz="2800" b="1" dirty="0" smtClean="0">
                <a:latin typeface="Cambria" pitchFamily="18" charset="0"/>
              </a:rPr>
              <a:t>Hebrews 8:7-8,13  -</a:t>
            </a:r>
            <a:r>
              <a:rPr lang="en-US" sz="2800" i="1" dirty="0" smtClean="0">
                <a:latin typeface="Cambria" pitchFamily="18" charset="0"/>
              </a:rPr>
              <a:t> </a:t>
            </a:r>
            <a:r>
              <a:rPr lang="en-US" sz="2800" i="1" dirty="0" smtClean="0">
                <a:solidFill>
                  <a:srgbClr val="0000FF"/>
                </a:solidFill>
                <a:latin typeface="Cambria" pitchFamily="18" charset="0"/>
              </a:rPr>
              <a:t>For if that </a:t>
            </a:r>
            <a:r>
              <a:rPr lang="en-US" sz="2800" i="1" u="sng" dirty="0" smtClean="0">
                <a:solidFill>
                  <a:srgbClr val="0000FF"/>
                </a:solidFill>
                <a:latin typeface="Cambria" pitchFamily="18" charset="0"/>
              </a:rPr>
              <a:t>first</a:t>
            </a:r>
            <a:r>
              <a:rPr lang="en-US" sz="2800" i="1" dirty="0" smtClean="0">
                <a:solidFill>
                  <a:srgbClr val="0000FF"/>
                </a:solidFill>
                <a:latin typeface="Cambria" pitchFamily="18" charset="0"/>
              </a:rPr>
              <a:t> covenant had been faultless, there would have been no occasion to look for a second. </a:t>
            </a:r>
            <a:r>
              <a:rPr lang="en-US" sz="2800" i="1" baseline="30000" dirty="0" smtClean="0">
                <a:solidFill>
                  <a:srgbClr val="0000FF"/>
                </a:solidFill>
                <a:latin typeface="Cambria" pitchFamily="18" charset="0"/>
              </a:rPr>
              <a:t>8</a:t>
            </a:r>
            <a:r>
              <a:rPr lang="en-US" sz="2800" i="1" dirty="0" smtClean="0">
                <a:solidFill>
                  <a:srgbClr val="0000FF"/>
                </a:solidFill>
                <a:latin typeface="Cambria" pitchFamily="18" charset="0"/>
              </a:rPr>
              <a:t> For he finds fault with them when he says: "Behold, the days are coming, declares the Lord, when I will establish a new covenant with the house of Israel and with the house of Judah…</a:t>
            </a:r>
            <a:r>
              <a:rPr lang="en-US" sz="2800" i="1" dirty="0" smtClean="0">
                <a:latin typeface="Cambria" pitchFamily="18" charset="0"/>
              </a:rPr>
              <a:t> </a:t>
            </a:r>
            <a:r>
              <a:rPr lang="en-US" sz="2800" i="1" baseline="30000" dirty="0" smtClean="0">
                <a:solidFill>
                  <a:srgbClr val="0000FF"/>
                </a:solidFill>
                <a:latin typeface="Cambria" pitchFamily="18" charset="0"/>
              </a:rPr>
              <a:t>13</a:t>
            </a:r>
            <a:r>
              <a:rPr lang="en-US" sz="2800" i="1" u="sng" dirty="0" smtClean="0">
                <a:solidFill>
                  <a:srgbClr val="0000FF"/>
                </a:solidFill>
                <a:latin typeface="Cambria" pitchFamily="18" charset="0"/>
              </a:rPr>
              <a:t> In speaking of a new covenant, he makes the first one obsolete. And what is becoming obsolete and growing old is ready to vanish away. </a:t>
            </a:r>
          </a:p>
        </p:txBody>
      </p:sp>
      <p:pic>
        <p:nvPicPr>
          <p:cNvPr id="86020" name="Picture 6" descr="Blue Bible"/>
          <p:cNvPicPr>
            <a:picLocks noGrp="1" noChangeAspect="1" noChangeArrowheads="1"/>
          </p:cNvPicPr>
          <p:nvPr>
            <p:ph sz="half" idx="2"/>
          </p:nvPr>
        </p:nvPicPr>
        <p:blipFill>
          <a:blip r:embed="rId4" cstate="print">
            <a:clrChange>
              <a:clrFrom>
                <a:srgbClr val="010066"/>
              </a:clrFrom>
              <a:clrTo>
                <a:srgbClr val="010066">
                  <a:alpha val="0"/>
                </a:srgbClr>
              </a:clrTo>
            </a:clrChange>
          </a:blip>
          <a:srcRect/>
          <a:stretch>
            <a:fillRect/>
          </a:stretch>
        </p:blipFill>
        <p:spPr>
          <a:xfrm>
            <a:off x="7620000" y="457200"/>
            <a:ext cx="1219200" cy="901700"/>
          </a:xfrm>
        </p:spPr>
      </p:pic>
    </p:spTree>
  </p:cSld>
  <p:clrMapOvr>
    <a:overrideClrMapping bg1="lt1" tx1="dk1" bg2="lt2" tx2="dk2" accent1="accent1" accent2="accent2" accent3="accent3" accent4="accent4" accent5="accent5" accent6="accent6" hlink="hlink" folHlink="folHlink"/>
  </p:clrMapOvr>
  <p:transition>
    <p:plu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40000"/>
            <a:lum/>
          </a:blip>
          <a:srcRect/>
          <a:stretch>
            <a:fillRect/>
          </a:stretch>
        </a:blip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0" y="0"/>
            <a:ext cx="9144000" cy="1371600"/>
          </a:xfrm>
        </p:spPr>
        <p:txBody>
          <a:bodyPr/>
          <a:lstStyle/>
          <a:p>
            <a:pPr eaLnBrk="1" hangingPunct="1"/>
            <a:r>
              <a:rPr lang="en-US" b="1" dirty="0" smtClean="0">
                <a:latin typeface="Calibri" pitchFamily="34" charset="0"/>
                <a:cs typeface="Calibri" pitchFamily="34" charset="0"/>
              </a:rPr>
              <a:t>The New Covenant Replaces </a:t>
            </a:r>
            <a:br>
              <a:rPr lang="en-US" b="1" dirty="0" smtClean="0">
                <a:latin typeface="Calibri" pitchFamily="34" charset="0"/>
                <a:cs typeface="Calibri" pitchFamily="34" charset="0"/>
              </a:rPr>
            </a:br>
            <a:r>
              <a:rPr lang="en-US" b="1" dirty="0" smtClean="0">
                <a:latin typeface="Calibri" pitchFamily="34" charset="0"/>
                <a:cs typeface="Calibri" pitchFamily="34" charset="0"/>
              </a:rPr>
              <a:t>The Old Covenant</a:t>
            </a:r>
          </a:p>
        </p:txBody>
      </p:sp>
      <p:sp>
        <p:nvSpPr>
          <p:cNvPr id="192515" name="Rectangle 3"/>
          <p:cNvSpPr>
            <a:spLocks noGrp="1" noChangeArrowheads="1"/>
          </p:cNvSpPr>
          <p:nvPr>
            <p:ph type="body" sz="half" idx="1"/>
          </p:nvPr>
        </p:nvSpPr>
        <p:spPr>
          <a:xfrm>
            <a:off x="457200" y="1447800"/>
            <a:ext cx="8305800" cy="5410200"/>
          </a:xfrm>
        </p:spPr>
        <p:txBody>
          <a:bodyPr>
            <a:normAutofit/>
          </a:bodyPr>
          <a:lstStyle/>
          <a:p>
            <a:pPr eaLnBrk="1" hangingPunct="1">
              <a:lnSpc>
                <a:spcPct val="90000"/>
              </a:lnSpc>
            </a:pPr>
            <a:r>
              <a:rPr lang="en-US" sz="2800" b="1" dirty="0" smtClean="0">
                <a:latin typeface="Cambria" pitchFamily="18" charset="0"/>
              </a:rPr>
              <a:t>2 Corinthians 3:6-7, 11 – </a:t>
            </a:r>
            <a:r>
              <a:rPr lang="en-US" sz="2800" i="1" u="sng" dirty="0" smtClean="0">
                <a:solidFill>
                  <a:srgbClr val="0000FF"/>
                </a:solidFill>
                <a:latin typeface="Cambria" pitchFamily="18" charset="0"/>
              </a:rPr>
              <a:t>[God] has made us</a:t>
            </a:r>
            <a:r>
              <a:rPr lang="en-US" sz="2800" i="1" dirty="0" smtClean="0">
                <a:solidFill>
                  <a:srgbClr val="0000FF"/>
                </a:solidFill>
                <a:latin typeface="Cambria" pitchFamily="18" charset="0"/>
              </a:rPr>
              <a:t> sufficient to be </a:t>
            </a:r>
            <a:r>
              <a:rPr lang="en-US" sz="2800" i="1" u="sng" dirty="0" smtClean="0">
                <a:solidFill>
                  <a:srgbClr val="0000FF"/>
                </a:solidFill>
                <a:latin typeface="Cambria" pitchFamily="18" charset="0"/>
              </a:rPr>
              <a:t>ministers of a new covenant</a:t>
            </a:r>
            <a:r>
              <a:rPr lang="en-US" sz="2800" i="1" dirty="0" smtClean="0">
                <a:solidFill>
                  <a:srgbClr val="0000FF"/>
                </a:solidFill>
                <a:latin typeface="Cambria" pitchFamily="18" charset="0"/>
              </a:rPr>
              <a:t>, not of the letter but of the Spirit. For the letter kills, but the Spirit gives life. </a:t>
            </a:r>
            <a:r>
              <a:rPr lang="en-US" sz="2800" i="1" baseline="30000" dirty="0" smtClean="0">
                <a:solidFill>
                  <a:srgbClr val="0000FF"/>
                </a:solidFill>
                <a:latin typeface="Cambria" pitchFamily="18" charset="0"/>
              </a:rPr>
              <a:t>7</a:t>
            </a:r>
            <a:r>
              <a:rPr lang="en-US" sz="2800" i="1" dirty="0" smtClean="0">
                <a:solidFill>
                  <a:srgbClr val="0000FF"/>
                </a:solidFill>
                <a:latin typeface="Cambria" pitchFamily="18" charset="0"/>
              </a:rPr>
              <a:t> Now if </a:t>
            </a:r>
            <a:r>
              <a:rPr lang="en-US" sz="2800" i="1" u="sng" dirty="0" smtClean="0">
                <a:solidFill>
                  <a:srgbClr val="0000FF"/>
                </a:solidFill>
                <a:latin typeface="Cambria" pitchFamily="18" charset="0"/>
              </a:rPr>
              <a:t>the ministry of death, carved in letters on stone</a:t>
            </a:r>
            <a:r>
              <a:rPr lang="en-US" sz="2800" i="1" dirty="0" smtClean="0">
                <a:solidFill>
                  <a:srgbClr val="0000FF"/>
                </a:solidFill>
                <a:latin typeface="Cambria" pitchFamily="18" charset="0"/>
              </a:rPr>
              <a:t>, came with such glory that the Israelites could not gaze at Moses' face because of its glory, which was being brought to an end… </a:t>
            </a:r>
            <a:r>
              <a:rPr lang="en-US" sz="2800" i="1" baseline="30000" dirty="0" smtClean="0">
                <a:solidFill>
                  <a:srgbClr val="0000FF"/>
                </a:solidFill>
                <a:latin typeface="Cambria" pitchFamily="18" charset="0"/>
              </a:rPr>
              <a:t>11</a:t>
            </a:r>
            <a:r>
              <a:rPr lang="en-US" sz="2800" i="1" dirty="0" smtClean="0">
                <a:solidFill>
                  <a:srgbClr val="0000FF"/>
                </a:solidFill>
                <a:latin typeface="Cambria" pitchFamily="18" charset="0"/>
              </a:rPr>
              <a:t> For if what </a:t>
            </a:r>
            <a:r>
              <a:rPr lang="en-US" sz="2800" i="1" u="sng" dirty="0" smtClean="0">
                <a:solidFill>
                  <a:srgbClr val="0000FF"/>
                </a:solidFill>
                <a:latin typeface="Cambria" pitchFamily="18" charset="0"/>
              </a:rPr>
              <a:t>was being brought to an end</a:t>
            </a:r>
            <a:r>
              <a:rPr lang="en-US" sz="2800" i="1" dirty="0" smtClean="0">
                <a:solidFill>
                  <a:srgbClr val="0000FF"/>
                </a:solidFill>
                <a:latin typeface="Cambria" pitchFamily="18" charset="0"/>
              </a:rPr>
              <a:t> came with glory, </a:t>
            </a:r>
            <a:r>
              <a:rPr lang="en-US" sz="2800" i="1" u="sng" dirty="0" smtClean="0">
                <a:solidFill>
                  <a:srgbClr val="0000FF"/>
                </a:solidFill>
                <a:latin typeface="Cambria" pitchFamily="18" charset="0"/>
              </a:rPr>
              <a:t>much more will what is permanent have glory</a:t>
            </a:r>
            <a:r>
              <a:rPr lang="en-US" sz="2800" i="1" dirty="0" smtClean="0">
                <a:solidFill>
                  <a:srgbClr val="0000FF"/>
                </a:solidFill>
                <a:latin typeface="Cambria" pitchFamily="18" charset="0"/>
              </a:rPr>
              <a:t>. </a:t>
            </a:r>
          </a:p>
        </p:txBody>
      </p:sp>
      <p:pic>
        <p:nvPicPr>
          <p:cNvPr id="86020" name="Picture 6" descr="Blue Bible"/>
          <p:cNvPicPr>
            <a:picLocks noGrp="1" noChangeAspect="1" noChangeArrowheads="1"/>
          </p:cNvPicPr>
          <p:nvPr>
            <p:ph sz="half" idx="2"/>
          </p:nvPr>
        </p:nvPicPr>
        <p:blipFill>
          <a:blip r:embed="rId4" cstate="print">
            <a:clrChange>
              <a:clrFrom>
                <a:srgbClr val="010066"/>
              </a:clrFrom>
              <a:clrTo>
                <a:srgbClr val="010066">
                  <a:alpha val="0"/>
                </a:srgbClr>
              </a:clrTo>
            </a:clrChange>
          </a:blip>
          <a:srcRect/>
          <a:stretch>
            <a:fillRect/>
          </a:stretch>
        </p:blipFill>
        <p:spPr>
          <a:xfrm>
            <a:off x="7620000" y="457200"/>
            <a:ext cx="1219200" cy="901700"/>
          </a:xfrm>
        </p:spPr>
      </p:pic>
    </p:spTree>
  </p:cSld>
  <p:clrMapOvr>
    <a:overrideClrMapping bg1="lt1" tx1="dk1" bg2="lt2" tx2="dk2" accent1="accent1" accent2="accent2" accent3="accent3" accent4="accent4" accent5="accent5" accent6="accent6" hlink="hlink" folHlink="folHlink"/>
  </p:clrMapOvr>
  <p:transition>
    <p:plu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40000"/>
            <a:lum/>
          </a:blip>
          <a:srcRect/>
          <a:stretch>
            <a:fillRect/>
          </a:stretch>
        </a:blip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0" y="0"/>
            <a:ext cx="9144000" cy="1371600"/>
          </a:xfrm>
        </p:spPr>
        <p:txBody>
          <a:bodyPr/>
          <a:lstStyle/>
          <a:p>
            <a:pPr eaLnBrk="1" hangingPunct="1"/>
            <a:r>
              <a:rPr lang="en-US" b="1" dirty="0" smtClean="0">
                <a:latin typeface="Calibri" pitchFamily="34" charset="0"/>
                <a:cs typeface="Calibri" pitchFamily="34" charset="0"/>
              </a:rPr>
              <a:t>The New Covenant Replaces </a:t>
            </a:r>
            <a:br>
              <a:rPr lang="en-US" b="1" dirty="0" smtClean="0">
                <a:latin typeface="Calibri" pitchFamily="34" charset="0"/>
                <a:cs typeface="Calibri" pitchFamily="34" charset="0"/>
              </a:rPr>
            </a:br>
            <a:r>
              <a:rPr lang="en-US" b="1" dirty="0" smtClean="0">
                <a:latin typeface="Calibri" pitchFamily="34" charset="0"/>
                <a:cs typeface="Calibri" pitchFamily="34" charset="0"/>
              </a:rPr>
              <a:t>The Old Covenant</a:t>
            </a:r>
          </a:p>
        </p:txBody>
      </p:sp>
      <p:sp>
        <p:nvSpPr>
          <p:cNvPr id="192515" name="Rectangle 3"/>
          <p:cNvSpPr>
            <a:spLocks noGrp="1" noChangeArrowheads="1"/>
          </p:cNvSpPr>
          <p:nvPr>
            <p:ph type="body" sz="half" idx="1"/>
          </p:nvPr>
        </p:nvSpPr>
        <p:spPr>
          <a:xfrm>
            <a:off x="457200" y="1447800"/>
            <a:ext cx="8305800" cy="5410200"/>
          </a:xfrm>
        </p:spPr>
        <p:txBody>
          <a:bodyPr>
            <a:normAutofit/>
          </a:bodyPr>
          <a:lstStyle/>
          <a:p>
            <a:pPr eaLnBrk="1" hangingPunct="1">
              <a:lnSpc>
                <a:spcPct val="90000"/>
              </a:lnSpc>
            </a:pPr>
            <a:r>
              <a:rPr lang="en-US" sz="2800" b="1" dirty="0" smtClean="0">
                <a:latin typeface="Cambria" pitchFamily="18" charset="0"/>
              </a:rPr>
              <a:t>Ephesians 2:14-16 –</a:t>
            </a:r>
            <a:r>
              <a:rPr lang="en-US" sz="2800" i="1" dirty="0" smtClean="0">
                <a:latin typeface="Cambria" pitchFamily="18" charset="0"/>
              </a:rPr>
              <a:t> </a:t>
            </a:r>
            <a:r>
              <a:rPr lang="en-US" sz="2800" i="1" dirty="0" smtClean="0">
                <a:solidFill>
                  <a:srgbClr val="0000FF"/>
                </a:solidFill>
                <a:latin typeface="Cambria" pitchFamily="18" charset="0"/>
              </a:rPr>
              <a:t>For </a:t>
            </a:r>
            <a:r>
              <a:rPr lang="en-US" sz="2800" i="1" dirty="0" smtClean="0">
                <a:solidFill>
                  <a:srgbClr val="0000FF"/>
                </a:solidFill>
                <a:latin typeface="Cambria" pitchFamily="18" charset="0"/>
              </a:rPr>
              <a:t>[Christ] </a:t>
            </a:r>
            <a:r>
              <a:rPr lang="en-US" sz="2800" i="1" dirty="0" smtClean="0">
                <a:solidFill>
                  <a:srgbClr val="0000FF"/>
                </a:solidFill>
                <a:latin typeface="Cambria" pitchFamily="18" charset="0"/>
              </a:rPr>
              <a:t>himself is our peace, who has made the two </a:t>
            </a:r>
            <a:r>
              <a:rPr lang="en-US" sz="2800" i="1" dirty="0" smtClean="0">
                <a:solidFill>
                  <a:srgbClr val="0000FF"/>
                </a:solidFill>
                <a:latin typeface="Cambria" pitchFamily="18" charset="0"/>
              </a:rPr>
              <a:t>[peoples – Jews and Gentiles] </a:t>
            </a:r>
            <a:r>
              <a:rPr lang="en-US" sz="2800" i="1" dirty="0" smtClean="0">
                <a:solidFill>
                  <a:srgbClr val="0000FF"/>
                </a:solidFill>
                <a:latin typeface="Cambria" pitchFamily="18" charset="0"/>
              </a:rPr>
              <a:t>one </a:t>
            </a:r>
            <a:r>
              <a:rPr lang="en-US" sz="2800" i="1" dirty="0" smtClean="0">
                <a:solidFill>
                  <a:srgbClr val="0000FF"/>
                </a:solidFill>
                <a:latin typeface="Cambria" pitchFamily="18" charset="0"/>
              </a:rPr>
              <a:t>and has destroyed the barrier, the dividing wall of hostility,</a:t>
            </a:r>
            <a:r>
              <a:rPr lang="en-US" sz="2800" i="1" dirty="0" smtClean="0">
                <a:latin typeface="Cambria" pitchFamily="18" charset="0"/>
              </a:rPr>
              <a:t> </a:t>
            </a:r>
            <a:r>
              <a:rPr lang="en-US" sz="2800" i="1" u="sng" dirty="0" smtClean="0">
                <a:solidFill>
                  <a:srgbClr val="0000FF"/>
                </a:solidFill>
                <a:latin typeface="Cambria" pitchFamily="18" charset="0"/>
              </a:rPr>
              <a:t>by abolishing in his flesh the law with its commandments and regulations</a:t>
            </a:r>
            <a:r>
              <a:rPr lang="en-US" sz="2800" i="1" dirty="0" smtClean="0">
                <a:solidFill>
                  <a:srgbClr val="0000FF"/>
                </a:solidFill>
                <a:latin typeface="Cambria" pitchFamily="18" charset="0"/>
              </a:rPr>
              <a:t>. His purpose was to create in himself one new man out of the two, thus making peace, and in this one body to reconcile both of them to God through the cross. </a:t>
            </a:r>
            <a:r>
              <a:rPr lang="en-US" sz="2800" b="1" dirty="0" smtClean="0">
                <a:latin typeface="Cambria" pitchFamily="18" charset="0"/>
              </a:rPr>
              <a:t>(NIV)</a:t>
            </a:r>
          </a:p>
        </p:txBody>
      </p:sp>
      <p:pic>
        <p:nvPicPr>
          <p:cNvPr id="86020" name="Picture 6" descr="Blue Bible"/>
          <p:cNvPicPr>
            <a:picLocks noGrp="1" noChangeAspect="1" noChangeArrowheads="1"/>
          </p:cNvPicPr>
          <p:nvPr>
            <p:ph sz="half" idx="2"/>
          </p:nvPr>
        </p:nvPicPr>
        <p:blipFill>
          <a:blip r:embed="rId4" cstate="print">
            <a:clrChange>
              <a:clrFrom>
                <a:srgbClr val="010066"/>
              </a:clrFrom>
              <a:clrTo>
                <a:srgbClr val="010066">
                  <a:alpha val="0"/>
                </a:srgbClr>
              </a:clrTo>
            </a:clrChange>
          </a:blip>
          <a:srcRect/>
          <a:stretch>
            <a:fillRect/>
          </a:stretch>
        </p:blipFill>
        <p:spPr>
          <a:xfrm>
            <a:off x="7620000" y="457200"/>
            <a:ext cx="1219200" cy="901700"/>
          </a:xfrm>
        </p:spPr>
      </p:pic>
    </p:spTree>
  </p:cSld>
  <p:clrMapOvr>
    <a:overrideClrMapping bg1="lt1" tx1="dk1" bg2="lt2" tx2="dk2" accent1="accent1" accent2="accent2" accent3="accent3" accent4="accent4" accent5="accent5" accent6="accent6" hlink="hlink" folHlink="folHlink"/>
  </p:clrMapOvr>
  <p:transition>
    <p:plu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40000"/>
            <a:lum/>
          </a:blip>
          <a:srcRect/>
          <a:stretch>
            <a:fillRect/>
          </a:stretch>
        </a:blip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0" y="0"/>
            <a:ext cx="9144000" cy="1371600"/>
          </a:xfrm>
        </p:spPr>
        <p:txBody>
          <a:bodyPr/>
          <a:lstStyle/>
          <a:p>
            <a:pPr eaLnBrk="1" hangingPunct="1"/>
            <a:r>
              <a:rPr lang="en-US" b="1" dirty="0" smtClean="0">
                <a:latin typeface="Calibri" pitchFamily="34" charset="0"/>
                <a:cs typeface="Calibri" pitchFamily="34" charset="0"/>
              </a:rPr>
              <a:t>The New Covenant Replaces </a:t>
            </a:r>
            <a:br>
              <a:rPr lang="en-US" b="1" dirty="0" smtClean="0">
                <a:latin typeface="Calibri" pitchFamily="34" charset="0"/>
                <a:cs typeface="Calibri" pitchFamily="34" charset="0"/>
              </a:rPr>
            </a:br>
            <a:r>
              <a:rPr lang="en-US" b="1" dirty="0" smtClean="0">
                <a:latin typeface="Calibri" pitchFamily="34" charset="0"/>
                <a:cs typeface="Calibri" pitchFamily="34" charset="0"/>
              </a:rPr>
              <a:t>The Old Covenant</a:t>
            </a:r>
          </a:p>
        </p:txBody>
      </p:sp>
      <p:sp>
        <p:nvSpPr>
          <p:cNvPr id="192515" name="Rectangle 3"/>
          <p:cNvSpPr>
            <a:spLocks noGrp="1" noChangeArrowheads="1"/>
          </p:cNvSpPr>
          <p:nvPr>
            <p:ph type="body" sz="half" idx="1"/>
          </p:nvPr>
        </p:nvSpPr>
        <p:spPr>
          <a:xfrm>
            <a:off x="457200" y="1447800"/>
            <a:ext cx="8305800" cy="5410200"/>
          </a:xfrm>
        </p:spPr>
        <p:txBody>
          <a:bodyPr/>
          <a:lstStyle/>
          <a:p>
            <a:pPr eaLnBrk="1" hangingPunct="1">
              <a:lnSpc>
                <a:spcPct val="90000"/>
              </a:lnSpc>
            </a:pPr>
            <a:r>
              <a:rPr lang="en-US" sz="2800" b="1" dirty="0" smtClean="0">
                <a:latin typeface="Cambria" pitchFamily="18" charset="0"/>
              </a:rPr>
              <a:t>Colossians </a:t>
            </a:r>
            <a:r>
              <a:rPr lang="en-US" sz="2800" b="1" dirty="0" smtClean="0">
                <a:latin typeface="Cambria" pitchFamily="18" charset="0"/>
              </a:rPr>
              <a:t>2:14, 16-17 </a:t>
            </a:r>
            <a:r>
              <a:rPr lang="en-US" sz="2800" b="1" dirty="0" smtClean="0">
                <a:latin typeface="Cambria" pitchFamily="18" charset="0"/>
              </a:rPr>
              <a:t>– </a:t>
            </a:r>
            <a:r>
              <a:rPr lang="en-US" sz="2800" i="1" dirty="0" smtClean="0">
                <a:solidFill>
                  <a:srgbClr val="0000FF"/>
                </a:solidFill>
                <a:latin typeface="Cambria" pitchFamily="18" charset="0"/>
              </a:rPr>
              <a:t>having</a:t>
            </a:r>
            <a:r>
              <a:rPr lang="en-US" sz="2800" i="1" dirty="0" smtClean="0">
                <a:latin typeface="Cambria" pitchFamily="18" charset="0"/>
              </a:rPr>
              <a:t> </a:t>
            </a:r>
            <a:r>
              <a:rPr lang="en-US" sz="2800" i="1" u="sng" dirty="0" smtClean="0">
                <a:solidFill>
                  <a:srgbClr val="0000FF"/>
                </a:solidFill>
                <a:latin typeface="Cambria" pitchFamily="18" charset="0"/>
              </a:rPr>
              <a:t>canceled the written code</a:t>
            </a:r>
            <a:r>
              <a:rPr lang="en-US" sz="2800" i="1" dirty="0" smtClean="0">
                <a:solidFill>
                  <a:srgbClr val="0000FF"/>
                </a:solidFill>
                <a:latin typeface="Cambria" pitchFamily="18" charset="0"/>
              </a:rPr>
              <a:t>, with its regulations, that was against us and that stood opposed to us; he took it away, nailing it to the cross . . . Therefore do not let anyone judge you by what you eat or drink, or with regard to a religious festival, a New Moon celebration or a Sabbath day. These are a shadow of the things that were to come; the reality, however, is found in Christ. </a:t>
            </a:r>
            <a:r>
              <a:rPr lang="en-US" sz="2800" b="1" dirty="0" smtClean="0">
                <a:latin typeface="Cambria" pitchFamily="18" charset="0"/>
              </a:rPr>
              <a:t>(NIV)</a:t>
            </a:r>
          </a:p>
        </p:txBody>
      </p:sp>
      <p:pic>
        <p:nvPicPr>
          <p:cNvPr id="86020" name="Picture 6" descr="Blue Bible"/>
          <p:cNvPicPr>
            <a:picLocks noGrp="1" noChangeAspect="1" noChangeArrowheads="1"/>
          </p:cNvPicPr>
          <p:nvPr>
            <p:ph sz="half" idx="2"/>
          </p:nvPr>
        </p:nvPicPr>
        <p:blipFill>
          <a:blip r:embed="rId4" cstate="print">
            <a:clrChange>
              <a:clrFrom>
                <a:srgbClr val="010066"/>
              </a:clrFrom>
              <a:clrTo>
                <a:srgbClr val="010066">
                  <a:alpha val="0"/>
                </a:srgbClr>
              </a:clrTo>
            </a:clrChange>
          </a:blip>
          <a:srcRect/>
          <a:stretch>
            <a:fillRect/>
          </a:stretch>
        </p:blipFill>
        <p:spPr>
          <a:xfrm>
            <a:off x="7620000" y="457200"/>
            <a:ext cx="1219200" cy="901700"/>
          </a:xfrm>
        </p:spPr>
      </p:pic>
    </p:spTree>
  </p:cSld>
  <p:clrMapOvr>
    <a:overrideClrMapping bg1="lt1" tx1="dk1" bg2="lt2" tx2="dk2" accent1="accent1" accent2="accent2" accent3="accent3" accent4="accent4" accent5="accent5" accent6="accent6" hlink="hlink" folHlink="folHlink"/>
  </p:clrMapOvr>
  <p:transition>
    <p:plus/>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40000"/>
            <a:lum/>
          </a:blip>
          <a:srcRect/>
          <a:stretch>
            <a:fillRect/>
          </a:stretch>
        </a:blip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0" y="0"/>
            <a:ext cx="9144000" cy="1295400"/>
          </a:xfrm>
        </p:spPr>
        <p:txBody>
          <a:bodyPr/>
          <a:lstStyle/>
          <a:p>
            <a:pPr eaLnBrk="1" hangingPunct="1"/>
            <a:r>
              <a:rPr lang="en-US" b="1" dirty="0" smtClean="0">
                <a:latin typeface="Calibri" pitchFamily="34" charset="0"/>
                <a:cs typeface="Calibri" pitchFamily="34" charset="0"/>
              </a:rPr>
              <a:t>The New Covenant Replaces </a:t>
            </a:r>
            <a:br>
              <a:rPr lang="en-US" b="1" dirty="0" smtClean="0">
                <a:latin typeface="Calibri" pitchFamily="34" charset="0"/>
                <a:cs typeface="Calibri" pitchFamily="34" charset="0"/>
              </a:rPr>
            </a:br>
            <a:r>
              <a:rPr lang="en-US" b="1" dirty="0" smtClean="0">
                <a:latin typeface="Calibri" pitchFamily="34" charset="0"/>
                <a:cs typeface="Calibri" pitchFamily="34" charset="0"/>
              </a:rPr>
              <a:t>The Old Covenant</a:t>
            </a:r>
            <a:endParaRPr lang="en-US" dirty="0" smtClean="0"/>
          </a:p>
        </p:txBody>
      </p:sp>
      <p:sp>
        <p:nvSpPr>
          <p:cNvPr id="184323" name="Rectangle 3"/>
          <p:cNvSpPr>
            <a:spLocks noGrp="1" noChangeArrowheads="1"/>
          </p:cNvSpPr>
          <p:nvPr>
            <p:ph idx="1"/>
          </p:nvPr>
        </p:nvSpPr>
        <p:spPr>
          <a:xfrm>
            <a:off x="457200" y="1447800"/>
            <a:ext cx="8229600" cy="5410200"/>
          </a:xfrm>
        </p:spPr>
        <p:txBody>
          <a:bodyPr/>
          <a:lstStyle/>
          <a:p>
            <a:pPr eaLnBrk="1" hangingPunct="1"/>
            <a:r>
              <a:rPr lang="en-US" dirty="0" smtClean="0">
                <a:latin typeface="Calibri" pitchFamily="34" charset="0"/>
                <a:cs typeface="Calibri" pitchFamily="34" charset="0"/>
              </a:rPr>
              <a:t>In Summary, the New Testament writers tell us that the Old Covenant, including </a:t>
            </a:r>
            <a:r>
              <a:rPr lang="en-US" b="1" i="1" dirty="0" smtClean="0">
                <a:latin typeface="Calibri" pitchFamily="34" charset="0"/>
                <a:cs typeface="Calibri" pitchFamily="34" charset="0"/>
              </a:rPr>
              <a:t>all</a:t>
            </a:r>
            <a:r>
              <a:rPr lang="en-US" dirty="0" smtClean="0">
                <a:latin typeface="Calibri" pitchFamily="34" charset="0"/>
                <a:cs typeface="Calibri" pitchFamily="34" charset="0"/>
              </a:rPr>
              <a:t> of its parts (laws) which was:</a:t>
            </a:r>
          </a:p>
          <a:p>
            <a:pPr lvl="1" eaLnBrk="1" hangingPunct="1"/>
            <a:r>
              <a:rPr lang="en-US" dirty="0" smtClean="0">
                <a:latin typeface="Calibri" pitchFamily="34" charset="0"/>
                <a:cs typeface="Calibri" pitchFamily="34" charset="0"/>
              </a:rPr>
              <a:t>“Being brought to an end”</a:t>
            </a:r>
          </a:p>
          <a:p>
            <a:pPr lvl="1" eaLnBrk="1" hangingPunct="1"/>
            <a:r>
              <a:rPr lang="en-US" dirty="0" smtClean="0">
                <a:latin typeface="Calibri" pitchFamily="34" charset="0"/>
                <a:cs typeface="Calibri" pitchFamily="34" charset="0"/>
              </a:rPr>
              <a:t>“</a:t>
            </a:r>
            <a:r>
              <a:rPr lang="en-US" smtClean="0">
                <a:latin typeface="Calibri" pitchFamily="34" charset="0"/>
                <a:cs typeface="Calibri" pitchFamily="34" charset="0"/>
              </a:rPr>
              <a:t>Growing old</a:t>
            </a:r>
            <a:r>
              <a:rPr lang="en-US" dirty="0" smtClean="0">
                <a:latin typeface="Calibri" pitchFamily="34" charset="0"/>
                <a:cs typeface="Calibri" pitchFamily="34" charset="0"/>
              </a:rPr>
              <a:t>”</a:t>
            </a:r>
          </a:p>
          <a:p>
            <a:pPr lvl="1" eaLnBrk="1" hangingPunct="1"/>
            <a:r>
              <a:rPr lang="en-US" dirty="0" smtClean="0">
                <a:latin typeface="Calibri" pitchFamily="34" charset="0"/>
                <a:cs typeface="Calibri" pitchFamily="34" charset="0"/>
              </a:rPr>
              <a:t>“Soon to disappear”</a:t>
            </a:r>
          </a:p>
          <a:p>
            <a:pPr eaLnBrk="1" hangingPunct="1"/>
            <a:r>
              <a:rPr lang="en-US" dirty="0" smtClean="0">
                <a:latin typeface="Calibri" pitchFamily="34" charset="0"/>
                <a:cs typeface="Calibri" pitchFamily="34" charset="0"/>
              </a:rPr>
              <a:t>Is now:</a:t>
            </a:r>
          </a:p>
          <a:p>
            <a:pPr lvl="1" eaLnBrk="1" hangingPunct="1"/>
            <a:r>
              <a:rPr lang="en-US" dirty="0" smtClean="0">
                <a:latin typeface="Calibri" pitchFamily="34" charset="0"/>
                <a:cs typeface="Calibri" pitchFamily="34" charset="0"/>
              </a:rPr>
              <a:t>“Obsolete”</a:t>
            </a:r>
          </a:p>
          <a:p>
            <a:pPr lvl="1" eaLnBrk="1" hangingPunct="1"/>
            <a:r>
              <a:rPr lang="en-US" dirty="0" smtClean="0">
                <a:latin typeface="Calibri" pitchFamily="34" charset="0"/>
                <a:cs typeface="Calibri" pitchFamily="34" charset="0"/>
              </a:rPr>
              <a:t>“Abolished”</a:t>
            </a:r>
          </a:p>
          <a:p>
            <a:pPr lvl="1" eaLnBrk="1" hangingPunct="1"/>
            <a:r>
              <a:rPr lang="en-US" dirty="0" smtClean="0">
                <a:latin typeface="Calibri" pitchFamily="34" charset="0"/>
                <a:cs typeface="Calibri" pitchFamily="34" charset="0"/>
              </a:rPr>
              <a:t>“Cancelled”</a:t>
            </a:r>
          </a:p>
        </p:txBody>
      </p:sp>
    </p:spTree>
  </p:cSld>
  <p:clrMapOvr>
    <a:overrideClrMapping bg1="lt1" tx1="dk1" bg2="lt2" tx2="dk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animEffect transition="in" filter="dissolve">
                                      <p:cBhvr>
                                        <p:cTn id="7" dur="500"/>
                                        <p:tgtEl>
                                          <p:spTgt spid="1843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323">
                                            <p:txEl>
                                              <p:pRg st="1" end="1"/>
                                            </p:txEl>
                                          </p:spTgt>
                                        </p:tgtEl>
                                        <p:attrNameLst>
                                          <p:attrName>style.visibility</p:attrName>
                                        </p:attrNameLst>
                                      </p:cBhvr>
                                      <p:to>
                                        <p:strVal val="visible"/>
                                      </p:to>
                                    </p:set>
                                    <p:animEffect transition="in" filter="dissolve">
                                      <p:cBhvr>
                                        <p:cTn id="12" dur="500"/>
                                        <p:tgtEl>
                                          <p:spTgt spid="1843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4323">
                                            <p:txEl>
                                              <p:pRg st="2" end="2"/>
                                            </p:txEl>
                                          </p:spTgt>
                                        </p:tgtEl>
                                        <p:attrNameLst>
                                          <p:attrName>style.visibility</p:attrName>
                                        </p:attrNameLst>
                                      </p:cBhvr>
                                      <p:to>
                                        <p:strVal val="visible"/>
                                      </p:to>
                                    </p:set>
                                    <p:animEffect transition="in" filter="dissolve">
                                      <p:cBhvr>
                                        <p:cTn id="17" dur="500"/>
                                        <p:tgtEl>
                                          <p:spTgt spid="1843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4323">
                                            <p:txEl>
                                              <p:pRg st="3" end="3"/>
                                            </p:txEl>
                                          </p:spTgt>
                                        </p:tgtEl>
                                        <p:attrNameLst>
                                          <p:attrName>style.visibility</p:attrName>
                                        </p:attrNameLst>
                                      </p:cBhvr>
                                      <p:to>
                                        <p:strVal val="visible"/>
                                      </p:to>
                                    </p:set>
                                    <p:animEffect transition="in" filter="dissolve">
                                      <p:cBhvr>
                                        <p:cTn id="22" dur="500"/>
                                        <p:tgtEl>
                                          <p:spTgt spid="18432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84323">
                                            <p:txEl>
                                              <p:pRg st="4" end="4"/>
                                            </p:txEl>
                                          </p:spTgt>
                                        </p:tgtEl>
                                        <p:attrNameLst>
                                          <p:attrName>style.visibility</p:attrName>
                                        </p:attrNameLst>
                                      </p:cBhvr>
                                      <p:to>
                                        <p:strVal val="visible"/>
                                      </p:to>
                                    </p:set>
                                    <p:animEffect transition="in" filter="dissolve">
                                      <p:cBhvr>
                                        <p:cTn id="27" dur="500"/>
                                        <p:tgtEl>
                                          <p:spTgt spid="18432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84323">
                                            <p:txEl>
                                              <p:pRg st="5" end="5"/>
                                            </p:txEl>
                                          </p:spTgt>
                                        </p:tgtEl>
                                        <p:attrNameLst>
                                          <p:attrName>style.visibility</p:attrName>
                                        </p:attrNameLst>
                                      </p:cBhvr>
                                      <p:to>
                                        <p:strVal val="visible"/>
                                      </p:to>
                                    </p:set>
                                    <p:animEffect transition="in" filter="dissolve">
                                      <p:cBhvr>
                                        <p:cTn id="32" dur="500"/>
                                        <p:tgtEl>
                                          <p:spTgt spid="18432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84323">
                                            <p:txEl>
                                              <p:pRg st="6" end="6"/>
                                            </p:txEl>
                                          </p:spTgt>
                                        </p:tgtEl>
                                        <p:attrNameLst>
                                          <p:attrName>style.visibility</p:attrName>
                                        </p:attrNameLst>
                                      </p:cBhvr>
                                      <p:to>
                                        <p:strVal val="visible"/>
                                      </p:to>
                                    </p:set>
                                    <p:animEffect transition="in" filter="dissolve">
                                      <p:cBhvr>
                                        <p:cTn id="37" dur="500"/>
                                        <p:tgtEl>
                                          <p:spTgt spid="18432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84323">
                                            <p:txEl>
                                              <p:pRg st="7" end="7"/>
                                            </p:txEl>
                                          </p:spTgt>
                                        </p:tgtEl>
                                        <p:attrNameLst>
                                          <p:attrName>style.visibility</p:attrName>
                                        </p:attrNameLst>
                                      </p:cBhvr>
                                      <p:to>
                                        <p:strVal val="visible"/>
                                      </p:to>
                                    </p:set>
                                    <p:animEffect transition="in" filter="dissolve">
                                      <p:cBhvr>
                                        <p:cTn id="42" dur="500"/>
                                        <p:tgtEl>
                                          <p:spTgt spid="18432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40000"/>
            <a:lum/>
          </a:blip>
          <a:srcRect/>
          <a:stretch>
            <a:fillRect/>
          </a:stretch>
        </a:blip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0" y="0"/>
            <a:ext cx="9144000" cy="1295400"/>
          </a:xfrm>
        </p:spPr>
        <p:txBody>
          <a:bodyPr/>
          <a:lstStyle/>
          <a:p>
            <a:pPr eaLnBrk="1" hangingPunct="1"/>
            <a:r>
              <a:rPr lang="en-US" b="1" dirty="0" smtClean="0">
                <a:latin typeface="Calibri" pitchFamily="34" charset="0"/>
                <a:cs typeface="Calibri" pitchFamily="34" charset="0"/>
              </a:rPr>
              <a:t>The New Covenant Replaces </a:t>
            </a:r>
            <a:br>
              <a:rPr lang="en-US" b="1" dirty="0" smtClean="0">
                <a:latin typeface="Calibri" pitchFamily="34" charset="0"/>
                <a:cs typeface="Calibri" pitchFamily="34" charset="0"/>
              </a:rPr>
            </a:br>
            <a:r>
              <a:rPr lang="en-US" b="1" dirty="0" smtClean="0">
                <a:latin typeface="Calibri" pitchFamily="34" charset="0"/>
                <a:cs typeface="Calibri" pitchFamily="34" charset="0"/>
              </a:rPr>
              <a:t>The Old Covenant</a:t>
            </a:r>
            <a:endParaRPr lang="en-US" dirty="0" smtClean="0"/>
          </a:p>
        </p:txBody>
      </p:sp>
      <p:sp>
        <p:nvSpPr>
          <p:cNvPr id="189443" name="Rectangle 3"/>
          <p:cNvSpPr>
            <a:spLocks noGrp="1" noChangeArrowheads="1"/>
          </p:cNvSpPr>
          <p:nvPr>
            <p:ph idx="1"/>
          </p:nvPr>
        </p:nvSpPr>
        <p:spPr>
          <a:xfrm>
            <a:off x="457200" y="1447800"/>
            <a:ext cx="8229600" cy="5410200"/>
          </a:xfrm>
        </p:spPr>
        <p:txBody>
          <a:bodyPr/>
          <a:lstStyle/>
          <a:p>
            <a:pPr eaLnBrk="1" hangingPunct="1"/>
            <a:r>
              <a:rPr lang="en-US" dirty="0" smtClean="0">
                <a:latin typeface="Calibri" pitchFamily="34" charset="0"/>
                <a:cs typeface="Calibri" pitchFamily="34" charset="0"/>
              </a:rPr>
              <a:t>The Old Covenant has been </a:t>
            </a:r>
            <a:r>
              <a:rPr lang="en-US" b="1" dirty="0" smtClean="0">
                <a:latin typeface="Calibri" pitchFamily="34" charset="0"/>
                <a:cs typeface="Calibri" pitchFamily="34" charset="0"/>
              </a:rPr>
              <a:t>replaced</a:t>
            </a:r>
            <a:r>
              <a:rPr lang="en-US" dirty="0" smtClean="0">
                <a:latin typeface="Calibri" pitchFamily="34" charset="0"/>
                <a:cs typeface="Calibri" pitchFamily="34" charset="0"/>
              </a:rPr>
              <a:t> with a new and better covenant that is more glorious and permanent!</a:t>
            </a:r>
          </a:p>
          <a:p>
            <a:pPr lvl="1" eaLnBrk="1" hangingPunct="1"/>
            <a:r>
              <a:rPr lang="en-US" b="1" dirty="0" smtClean="0">
                <a:latin typeface="Cambria" pitchFamily="18" charset="0"/>
              </a:rPr>
              <a:t>Hebrews 8:6b –</a:t>
            </a:r>
            <a:r>
              <a:rPr lang="en-US" dirty="0" smtClean="0">
                <a:latin typeface="Cambria" pitchFamily="18" charset="0"/>
              </a:rPr>
              <a:t> </a:t>
            </a:r>
            <a:r>
              <a:rPr lang="en-US" i="1" dirty="0" smtClean="0">
                <a:solidFill>
                  <a:srgbClr val="0000FF"/>
                </a:solidFill>
                <a:latin typeface="Cambria" pitchFamily="18" charset="0"/>
              </a:rPr>
              <a:t>The covenant [Jesus] mediates is better, since it is enacted on </a:t>
            </a:r>
            <a:r>
              <a:rPr lang="en-US" i="1" u="sng" dirty="0" smtClean="0">
                <a:solidFill>
                  <a:srgbClr val="0000FF"/>
                </a:solidFill>
                <a:latin typeface="Cambria" pitchFamily="18" charset="0"/>
              </a:rPr>
              <a:t>better promises</a:t>
            </a:r>
            <a:r>
              <a:rPr lang="en-US" i="1" dirty="0" smtClean="0">
                <a:solidFill>
                  <a:srgbClr val="0000FF"/>
                </a:solidFill>
                <a:latin typeface="Cambria" pitchFamily="18" charset="0"/>
              </a:rPr>
              <a:t>. </a:t>
            </a:r>
            <a:endParaRPr lang="en-US" i="1" dirty="0" smtClean="0">
              <a:latin typeface="Cambria" pitchFamily="18" charset="0"/>
            </a:endParaRPr>
          </a:p>
          <a:p>
            <a:pPr lvl="1" eaLnBrk="1" hangingPunct="1"/>
            <a:r>
              <a:rPr lang="en-US" b="1" dirty="0" smtClean="0">
                <a:latin typeface="Cambria" pitchFamily="18" charset="0"/>
              </a:rPr>
              <a:t>Hebrews 8:13a –</a:t>
            </a:r>
            <a:r>
              <a:rPr lang="en-US" i="1" dirty="0" smtClean="0">
                <a:solidFill>
                  <a:srgbClr val="0000FF"/>
                </a:solidFill>
                <a:latin typeface="Cambria" pitchFamily="18" charset="0"/>
              </a:rPr>
              <a:t> In speaking of a new covenant, </a:t>
            </a:r>
            <a:r>
              <a:rPr lang="en-US" i="1" u="sng" dirty="0" smtClean="0">
                <a:solidFill>
                  <a:srgbClr val="0000FF"/>
                </a:solidFill>
                <a:latin typeface="Cambria" pitchFamily="18" charset="0"/>
              </a:rPr>
              <a:t>he makes the first one obsolete.</a:t>
            </a:r>
            <a:endParaRPr lang="en-US" i="1" dirty="0" smtClean="0">
              <a:solidFill>
                <a:srgbClr val="0000FF"/>
              </a:solidFill>
              <a:latin typeface="Cambria" pitchFamily="18" charset="0"/>
            </a:endParaRPr>
          </a:p>
          <a:p>
            <a:pPr lvl="1" eaLnBrk="1" hangingPunct="1"/>
            <a:r>
              <a:rPr lang="en-US" b="1" dirty="0" smtClean="0">
                <a:latin typeface="Cambria" pitchFamily="18" charset="0"/>
              </a:rPr>
              <a:t>2 Corinthians 3:11 –</a:t>
            </a:r>
            <a:r>
              <a:rPr lang="en-US" dirty="0" smtClean="0">
                <a:latin typeface="Cambria" pitchFamily="18" charset="0"/>
              </a:rPr>
              <a:t> </a:t>
            </a:r>
            <a:r>
              <a:rPr lang="en-US" i="1" dirty="0" smtClean="0">
                <a:solidFill>
                  <a:srgbClr val="0000FF"/>
                </a:solidFill>
                <a:latin typeface="Cambria" pitchFamily="18" charset="0"/>
              </a:rPr>
              <a:t>For if what was being </a:t>
            </a:r>
            <a:r>
              <a:rPr lang="en-US" i="1" u="sng" dirty="0" smtClean="0">
                <a:solidFill>
                  <a:srgbClr val="0000FF"/>
                </a:solidFill>
                <a:latin typeface="Cambria" pitchFamily="18" charset="0"/>
              </a:rPr>
              <a:t>brought to an end</a:t>
            </a:r>
            <a:r>
              <a:rPr lang="en-US" i="1" dirty="0" smtClean="0">
                <a:solidFill>
                  <a:srgbClr val="0000FF"/>
                </a:solidFill>
                <a:latin typeface="Cambria" pitchFamily="18" charset="0"/>
              </a:rPr>
              <a:t> came with glory, much more will what is </a:t>
            </a:r>
            <a:r>
              <a:rPr lang="en-US" i="1" u="sng" dirty="0" smtClean="0">
                <a:solidFill>
                  <a:srgbClr val="0000FF"/>
                </a:solidFill>
                <a:latin typeface="Cambria" pitchFamily="18" charset="0"/>
              </a:rPr>
              <a:t>permanent</a:t>
            </a:r>
            <a:r>
              <a:rPr lang="en-US" i="1" dirty="0" smtClean="0">
                <a:solidFill>
                  <a:srgbClr val="0000FF"/>
                </a:solidFill>
                <a:latin typeface="Cambria" pitchFamily="18" charset="0"/>
              </a:rPr>
              <a:t> have glory. </a:t>
            </a:r>
          </a:p>
        </p:txBody>
      </p:sp>
    </p:spTree>
  </p:cSld>
  <p:clrMapOvr>
    <a:overrideClrMapping bg1="lt1" tx1="dk1" bg2="lt2" tx2="dk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9443">
                                            <p:txEl>
                                              <p:pRg st="0" end="0"/>
                                            </p:txEl>
                                          </p:spTgt>
                                        </p:tgtEl>
                                        <p:attrNameLst>
                                          <p:attrName>style.visibility</p:attrName>
                                        </p:attrNameLst>
                                      </p:cBhvr>
                                      <p:to>
                                        <p:strVal val="visible"/>
                                      </p:to>
                                    </p:set>
                                    <p:animEffect transition="in" filter="dissolve">
                                      <p:cBhvr>
                                        <p:cTn id="7" dur="500"/>
                                        <p:tgtEl>
                                          <p:spTgt spid="1894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9443">
                                            <p:txEl>
                                              <p:pRg st="1" end="1"/>
                                            </p:txEl>
                                          </p:spTgt>
                                        </p:tgtEl>
                                        <p:attrNameLst>
                                          <p:attrName>style.visibility</p:attrName>
                                        </p:attrNameLst>
                                      </p:cBhvr>
                                      <p:to>
                                        <p:strVal val="visible"/>
                                      </p:to>
                                    </p:set>
                                    <p:animEffect transition="in" filter="dissolve">
                                      <p:cBhvr>
                                        <p:cTn id="12" dur="500"/>
                                        <p:tgtEl>
                                          <p:spTgt spid="1894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9443">
                                            <p:txEl>
                                              <p:pRg st="2" end="2"/>
                                            </p:txEl>
                                          </p:spTgt>
                                        </p:tgtEl>
                                        <p:attrNameLst>
                                          <p:attrName>style.visibility</p:attrName>
                                        </p:attrNameLst>
                                      </p:cBhvr>
                                      <p:to>
                                        <p:strVal val="visible"/>
                                      </p:to>
                                    </p:set>
                                    <p:animEffect transition="in" filter="dissolve">
                                      <p:cBhvr>
                                        <p:cTn id="17" dur="500"/>
                                        <p:tgtEl>
                                          <p:spTgt spid="1894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9443">
                                            <p:txEl>
                                              <p:pRg st="3" end="3"/>
                                            </p:txEl>
                                          </p:spTgt>
                                        </p:tgtEl>
                                        <p:attrNameLst>
                                          <p:attrName>style.visibility</p:attrName>
                                        </p:attrNameLst>
                                      </p:cBhvr>
                                      <p:to>
                                        <p:strVal val="visible"/>
                                      </p:to>
                                    </p:set>
                                    <p:animEffect transition="in" filter="dissolve">
                                      <p:cBhvr>
                                        <p:cTn id="22" dur="500"/>
                                        <p:tgtEl>
                                          <p:spTgt spid="1894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3"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alphaModFix amt="40000"/>
            <a:lum/>
          </a:blip>
          <a:srcRect/>
          <a:stretch>
            <a:fillRect/>
          </a:stretch>
        </a:blip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381000" y="0"/>
            <a:ext cx="8229600" cy="1295400"/>
          </a:xfrm>
        </p:spPr>
        <p:txBody>
          <a:bodyPr/>
          <a:lstStyle/>
          <a:p>
            <a:pPr eaLnBrk="1" hangingPunct="1"/>
            <a:r>
              <a:rPr lang="en-US" b="1" dirty="0" smtClean="0">
                <a:latin typeface="Calibri" pitchFamily="34" charset="0"/>
                <a:cs typeface="Calibri" pitchFamily="34" charset="0"/>
              </a:rPr>
              <a:t>The New Covenant Replaces </a:t>
            </a:r>
            <a:br>
              <a:rPr lang="en-US" b="1" dirty="0" smtClean="0">
                <a:latin typeface="Calibri" pitchFamily="34" charset="0"/>
                <a:cs typeface="Calibri" pitchFamily="34" charset="0"/>
              </a:rPr>
            </a:br>
            <a:r>
              <a:rPr lang="en-US" b="1" dirty="0" smtClean="0">
                <a:latin typeface="Calibri" pitchFamily="34" charset="0"/>
                <a:cs typeface="Calibri" pitchFamily="34" charset="0"/>
              </a:rPr>
              <a:t>The Old Covenant</a:t>
            </a:r>
            <a:endParaRPr lang="en-US" dirty="0" smtClean="0"/>
          </a:p>
        </p:txBody>
      </p:sp>
      <p:sp>
        <p:nvSpPr>
          <p:cNvPr id="198659" name="Rectangle 3"/>
          <p:cNvSpPr>
            <a:spLocks noGrp="1" noChangeArrowheads="1"/>
          </p:cNvSpPr>
          <p:nvPr>
            <p:ph idx="1"/>
          </p:nvPr>
        </p:nvSpPr>
        <p:spPr>
          <a:xfrm>
            <a:off x="457200" y="1600200"/>
            <a:ext cx="8229600" cy="4495800"/>
          </a:xfrm>
        </p:spPr>
        <p:txBody>
          <a:bodyPr/>
          <a:lstStyle/>
          <a:p>
            <a:pPr eaLnBrk="1" hangingPunct="1">
              <a:lnSpc>
                <a:spcPct val="90000"/>
              </a:lnSpc>
              <a:buFontTx/>
              <a:buNone/>
            </a:pPr>
            <a:r>
              <a:rPr lang="en-US" sz="2400" b="1" dirty="0" smtClean="0">
                <a:latin typeface="Calibri" pitchFamily="34" charset="0"/>
                <a:cs typeface="Calibri" pitchFamily="34" charset="0"/>
              </a:rPr>
              <a:t>Martin Luther put it like this:</a:t>
            </a:r>
          </a:p>
          <a:p>
            <a:pPr eaLnBrk="1" hangingPunct="1">
              <a:lnSpc>
                <a:spcPct val="90000"/>
              </a:lnSpc>
            </a:pPr>
            <a:r>
              <a:rPr lang="en-US" sz="2400" i="1" dirty="0" smtClean="0">
                <a:latin typeface="Cambria" pitchFamily="18" charset="0"/>
              </a:rPr>
              <a:t>That Moses does not bind the Gentiles can be proved from Exodus 20, where God himself speaks, ‘I am the Lord your God, who brought you out of Egypt, out of the house of bondage.’ This text makes it clear that even the Ten Commandments do not pertain to us. For God never led us out of Egypt, but only the Jews. The sectarian spirits want to saddle us with Moses and all the commandments . We will just skip that. We will regard Moses as a teacher, but we will not regard him as our lawgiver – unless he agrees with both the New Testament and the natural law . . . Paul and the New Testament . . . abolish the Sabbath, to show us that the Sabbath was given to the Jews alone.</a:t>
            </a:r>
          </a:p>
        </p:txBody>
      </p:sp>
      <p:sp>
        <p:nvSpPr>
          <p:cNvPr id="4" name="Rectangle 3"/>
          <p:cNvSpPr/>
          <p:nvPr/>
        </p:nvSpPr>
        <p:spPr>
          <a:xfrm>
            <a:off x="0" y="6211669"/>
            <a:ext cx="9144000" cy="646331"/>
          </a:xfrm>
          <a:prstGeom prst="rect">
            <a:avLst/>
          </a:prstGeom>
        </p:spPr>
        <p:txBody>
          <a:bodyPr wrap="square">
            <a:spAutoFit/>
          </a:bodyPr>
          <a:lstStyle/>
          <a:p>
            <a:pPr lvl="1" eaLnBrk="1" hangingPunct="1">
              <a:lnSpc>
                <a:spcPct val="90000"/>
              </a:lnSpc>
            </a:pPr>
            <a:r>
              <a:rPr lang="en-US" sz="2000" i="1" dirty="0" smtClean="0">
                <a:latin typeface="Cambria" pitchFamily="18" charset="0"/>
              </a:rPr>
              <a:t>“</a:t>
            </a:r>
            <a:r>
              <a:rPr lang="en-US" sz="2000" dirty="0" smtClean="0">
                <a:latin typeface="Cambria" pitchFamily="18" charset="0"/>
              </a:rPr>
              <a:t>How Christians Should Regard Moses</a:t>
            </a:r>
            <a:r>
              <a:rPr lang="en-US" sz="2000" i="1" dirty="0" smtClean="0">
                <a:latin typeface="Cambria" pitchFamily="18" charset="0"/>
              </a:rPr>
              <a:t>,” Luther’s Works </a:t>
            </a:r>
            <a:r>
              <a:rPr lang="en-US" sz="2000" dirty="0" smtClean="0">
                <a:latin typeface="Cambria" pitchFamily="18" charset="0"/>
              </a:rPr>
              <a:t>35:165-166 (quoted in </a:t>
            </a:r>
            <a:r>
              <a:rPr lang="en-US" sz="2000" dirty="0" err="1" smtClean="0">
                <a:latin typeface="Cambria" pitchFamily="18" charset="0"/>
              </a:rPr>
              <a:t>Zaspel</a:t>
            </a:r>
            <a:r>
              <a:rPr lang="en-US" sz="2000" dirty="0" smtClean="0">
                <a:latin typeface="Cambria" pitchFamily="18" charset="0"/>
              </a:rPr>
              <a:t> and Wells </a:t>
            </a:r>
            <a:r>
              <a:rPr lang="en-US" sz="2000" i="1" dirty="0" smtClean="0">
                <a:latin typeface="Cambria" pitchFamily="18" charset="0"/>
              </a:rPr>
              <a:t>New Covenant Theology</a:t>
            </a:r>
            <a:r>
              <a:rPr lang="en-US" sz="2000" dirty="0" smtClean="0">
                <a:latin typeface="Cambria" pitchFamily="18" charset="0"/>
              </a:rPr>
              <a:t>, p.152)</a:t>
            </a:r>
          </a:p>
        </p:txBody>
      </p:sp>
    </p:spTree>
  </p:cSld>
  <p:clrMapOvr>
    <a:overrideClrMapping bg1="lt1" tx1="dk1" bg2="lt2" tx2="dk2" accent1="accent1" accent2="accent2" accent3="accent3" accent4="accent4" accent5="accent5" accent6="accent6" hlink="hlink" folHlink="folHlink"/>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98659">
                                            <p:txEl>
                                              <p:pRg st="0" end="0"/>
                                            </p:txEl>
                                          </p:spTgt>
                                        </p:tgtEl>
                                        <p:attrNameLst>
                                          <p:attrName>style.visibility</p:attrName>
                                        </p:attrNameLst>
                                      </p:cBhvr>
                                      <p:to>
                                        <p:strVal val="visible"/>
                                      </p:to>
                                    </p:set>
                                    <p:anim calcmode="lin" valueType="num">
                                      <p:cBhvr>
                                        <p:cTn id="7" dur="500" fill="hold"/>
                                        <p:tgtEl>
                                          <p:spTgt spid="19865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9865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98659">
                                            <p:txEl>
                                              <p:pRg st="0" end="0"/>
                                            </p:txEl>
                                          </p:spTgt>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198659">
                                            <p:txEl>
                                              <p:pRg st="1" end="1"/>
                                            </p:txEl>
                                          </p:spTgt>
                                        </p:tgtEl>
                                        <p:attrNameLst>
                                          <p:attrName>style.visibility</p:attrName>
                                        </p:attrNameLst>
                                      </p:cBhvr>
                                      <p:to>
                                        <p:strVal val="visible"/>
                                      </p:to>
                                    </p:set>
                                    <p:anim calcmode="lin" valueType="num">
                                      <p:cBhvr>
                                        <p:cTn id="19" dur="500" fill="hold"/>
                                        <p:tgtEl>
                                          <p:spTgt spid="198659">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98659">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19865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59" grpId="0" uiExpand="1" build="p"/>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4800" y="0"/>
            <a:ext cx="8510588" cy="990600"/>
          </a:xfrm>
        </p:spPr>
        <p:txBody>
          <a:bodyPr/>
          <a:lstStyle/>
          <a:p>
            <a:pPr eaLnBrk="1" hangingPunct="1">
              <a:defRPr/>
            </a:pPr>
            <a:r>
              <a:rPr lang="en-US" sz="5400" b="1" dirty="0"/>
              <a:t>Questions</a:t>
            </a:r>
            <a:endParaRPr lang="en-US" sz="3600" b="1" dirty="0" smtClean="0">
              <a:latin typeface="Calibri" pitchFamily="34" charset="0"/>
            </a:endParaRPr>
          </a:p>
        </p:txBody>
      </p:sp>
      <p:sp>
        <p:nvSpPr>
          <p:cNvPr id="21507" name="Rectangle 3"/>
          <p:cNvSpPr>
            <a:spLocks noGrp="1" noRot="1" noChangeArrowheads="1"/>
          </p:cNvSpPr>
          <p:nvPr>
            <p:ph type="body" idx="1"/>
          </p:nvPr>
        </p:nvSpPr>
        <p:spPr>
          <a:xfrm>
            <a:off x="301625" y="1066800"/>
            <a:ext cx="8540750" cy="5715000"/>
          </a:xfrm>
        </p:spPr>
        <p:txBody>
          <a:bodyPr>
            <a:normAutofit/>
          </a:bodyPr>
          <a:lstStyle/>
          <a:p>
            <a:pPr eaLnBrk="1" hangingPunct="1">
              <a:lnSpc>
                <a:spcPct val="90000"/>
              </a:lnSpc>
              <a:defRPr/>
            </a:pPr>
            <a:r>
              <a:rPr lang="en-US" dirty="0" smtClean="0">
                <a:latin typeface="Calibri" pitchFamily="34" charset="0"/>
              </a:rPr>
              <a:t>Why do Christians who reject New Covenant Theology </a:t>
            </a:r>
            <a:r>
              <a:rPr lang="en-US" dirty="0">
                <a:latin typeface="Calibri" pitchFamily="34" charset="0"/>
              </a:rPr>
              <a:t>think </a:t>
            </a:r>
            <a:r>
              <a:rPr lang="en-US" dirty="0" smtClean="0">
                <a:latin typeface="Calibri" pitchFamily="34" charset="0"/>
              </a:rPr>
              <a:t>Matthew 5:17 teaches that we’re still under the Law of Moses? How would show them that they have missed the point that Jesus is actually making in that verse?</a:t>
            </a:r>
          </a:p>
          <a:p>
            <a:pPr eaLnBrk="1" hangingPunct="1">
              <a:lnSpc>
                <a:spcPct val="90000"/>
              </a:lnSpc>
              <a:defRPr/>
            </a:pPr>
            <a:r>
              <a:rPr lang="en-US" dirty="0" smtClean="0">
                <a:latin typeface="Calibri" pitchFamily="34" charset="0"/>
              </a:rPr>
              <a:t>In my experience, Christians who hear about New Covenant Theology for the first time have the greatest difficulty accepting the idea that the New Covenant replaces the Old Covenant. Why do you think that is?</a:t>
            </a:r>
          </a:p>
          <a:p>
            <a:pPr eaLnBrk="1" hangingPunct="1">
              <a:lnSpc>
                <a:spcPct val="90000"/>
              </a:lnSpc>
              <a:defRPr/>
            </a:pPr>
            <a:endParaRPr lang="en-US" dirty="0">
              <a:latin typeface="Calibri" pitchFamily="34" charset="0"/>
            </a:endParaRPr>
          </a:p>
        </p:txBody>
      </p:sp>
    </p:spTree>
    <p:extLst>
      <p:ext uri="{BB962C8B-B14F-4D97-AF65-F5344CB8AC3E}">
        <p14:creationId xmlns:p14="http://schemas.microsoft.com/office/powerpoint/2010/main" val="3397170285"/>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fade">
                                      <p:cBhvr>
                                        <p:cTn id="7" dur="500"/>
                                        <p:tgtEl>
                                          <p:spTgt spid="21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fade">
                                      <p:cBhvr>
                                        <p:cTn id="12" dur="5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sz="4000" dirty="0" smtClean="0"/>
              <a:t>A Comparison of the Old and New Covenants</a:t>
            </a:r>
          </a:p>
        </p:txBody>
      </p:sp>
      <p:sp>
        <p:nvSpPr>
          <p:cNvPr id="100356" name="Rectangle 4"/>
          <p:cNvSpPr>
            <a:spLocks noChangeArrowheads="1"/>
          </p:cNvSpPr>
          <p:nvPr/>
        </p:nvSpPr>
        <p:spPr bwMode="auto">
          <a:xfrm>
            <a:off x="304800" y="1295400"/>
            <a:ext cx="2286000" cy="5334000"/>
          </a:xfrm>
          <a:prstGeom prst="rect">
            <a:avLst/>
          </a:prstGeom>
          <a:solidFill>
            <a:srgbClr val="FFCC00"/>
          </a:solidFill>
          <a:ln w="9525">
            <a:solidFill>
              <a:schemeClr val="tx1"/>
            </a:solidFill>
            <a:miter lim="800000"/>
            <a:headEnd/>
            <a:tailEnd/>
          </a:ln>
        </p:spPr>
        <p:txBody>
          <a:bodyPr anchor="ctr"/>
          <a:lstStyle/>
          <a:p>
            <a:pPr algn="ctr"/>
            <a:r>
              <a:rPr lang="en-US" sz="3600" b="1">
                <a:solidFill>
                  <a:srgbClr val="000000"/>
                </a:solidFill>
              </a:rPr>
              <a:t>The </a:t>
            </a:r>
          </a:p>
          <a:p>
            <a:pPr algn="ctr"/>
            <a:r>
              <a:rPr lang="en-US" sz="3600" b="1">
                <a:solidFill>
                  <a:srgbClr val="000000"/>
                </a:solidFill>
              </a:rPr>
              <a:t>Old Covenant</a:t>
            </a:r>
          </a:p>
        </p:txBody>
      </p:sp>
      <p:sp>
        <p:nvSpPr>
          <p:cNvPr id="100357" name="Rectangle 5"/>
          <p:cNvSpPr>
            <a:spLocks noChangeArrowheads="1"/>
          </p:cNvSpPr>
          <p:nvPr/>
        </p:nvSpPr>
        <p:spPr bwMode="auto">
          <a:xfrm>
            <a:off x="6553200" y="1295400"/>
            <a:ext cx="2362200" cy="5334000"/>
          </a:xfrm>
          <a:prstGeom prst="rect">
            <a:avLst/>
          </a:prstGeom>
          <a:solidFill>
            <a:srgbClr val="66FF33"/>
          </a:solidFill>
          <a:ln w="9525">
            <a:solidFill>
              <a:schemeClr val="tx1"/>
            </a:solidFill>
            <a:miter lim="800000"/>
            <a:headEnd/>
            <a:tailEnd/>
          </a:ln>
        </p:spPr>
        <p:txBody>
          <a:bodyPr anchor="ctr"/>
          <a:lstStyle/>
          <a:p>
            <a:pPr algn="ctr"/>
            <a:r>
              <a:rPr lang="en-US" sz="3600" b="1">
                <a:solidFill>
                  <a:srgbClr val="000000"/>
                </a:solidFill>
              </a:rPr>
              <a:t>The </a:t>
            </a:r>
          </a:p>
          <a:p>
            <a:pPr algn="ctr"/>
            <a:r>
              <a:rPr lang="en-US" sz="3600" b="1">
                <a:solidFill>
                  <a:srgbClr val="000000"/>
                </a:solidFill>
              </a:rPr>
              <a:t>New Covenant</a:t>
            </a:r>
          </a:p>
        </p:txBody>
      </p:sp>
      <p:sp>
        <p:nvSpPr>
          <p:cNvPr id="100358" name="AutoShape 6"/>
          <p:cNvSpPr>
            <a:spLocks noChangeArrowheads="1"/>
          </p:cNvSpPr>
          <p:nvPr/>
        </p:nvSpPr>
        <p:spPr bwMode="auto">
          <a:xfrm>
            <a:off x="2590800" y="1447800"/>
            <a:ext cx="3962400" cy="914400"/>
          </a:xfrm>
          <a:prstGeom prst="leftArrow">
            <a:avLst>
              <a:gd name="adj1" fmla="val 50000"/>
              <a:gd name="adj2" fmla="val 108333"/>
            </a:avLst>
          </a:prstGeom>
          <a:solidFill>
            <a:schemeClr val="accent1"/>
          </a:solidFill>
          <a:ln w="9525">
            <a:solidFill>
              <a:schemeClr val="tx1"/>
            </a:solidFill>
            <a:miter lim="800000"/>
            <a:headEnd/>
            <a:tailEnd/>
          </a:ln>
        </p:spPr>
        <p:txBody>
          <a:bodyPr wrap="none" anchor="ctr"/>
          <a:lstStyle/>
          <a:p>
            <a:pPr algn="ctr"/>
            <a:r>
              <a:rPr lang="en-US" sz="2000" b="1">
                <a:solidFill>
                  <a:srgbClr val="000000"/>
                </a:solidFill>
              </a:rPr>
              <a:t>Fundamentally Different</a:t>
            </a:r>
          </a:p>
        </p:txBody>
      </p:sp>
      <p:sp>
        <p:nvSpPr>
          <p:cNvPr id="100360" name="AutoShape 8"/>
          <p:cNvSpPr>
            <a:spLocks noChangeArrowheads="1"/>
          </p:cNvSpPr>
          <p:nvPr/>
        </p:nvSpPr>
        <p:spPr bwMode="auto">
          <a:xfrm>
            <a:off x="2590800" y="2895600"/>
            <a:ext cx="3962400" cy="914400"/>
          </a:xfrm>
          <a:prstGeom prst="leftArrow">
            <a:avLst>
              <a:gd name="adj1" fmla="val 50000"/>
              <a:gd name="adj2" fmla="val 108333"/>
            </a:avLst>
          </a:prstGeom>
          <a:solidFill>
            <a:schemeClr val="accent1"/>
          </a:solidFill>
          <a:ln w="9525">
            <a:solidFill>
              <a:schemeClr val="tx1"/>
            </a:solidFill>
            <a:miter lim="800000"/>
            <a:headEnd/>
            <a:tailEnd/>
          </a:ln>
        </p:spPr>
        <p:txBody>
          <a:bodyPr wrap="none" anchor="ctr"/>
          <a:lstStyle/>
          <a:p>
            <a:pPr algn="ctr"/>
            <a:r>
              <a:rPr lang="en-US" sz="2000" b="1">
                <a:solidFill>
                  <a:srgbClr val="000000"/>
                </a:solidFill>
              </a:rPr>
              <a:t>Superior</a:t>
            </a:r>
          </a:p>
        </p:txBody>
      </p:sp>
      <p:sp>
        <p:nvSpPr>
          <p:cNvPr id="100361" name="AutoShape 9"/>
          <p:cNvSpPr>
            <a:spLocks noChangeArrowheads="1"/>
          </p:cNvSpPr>
          <p:nvPr/>
        </p:nvSpPr>
        <p:spPr bwMode="auto">
          <a:xfrm>
            <a:off x="2590800" y="4267200"/>
            <a:ext cx="3962400" cy="914400"/>
          </a:xfrm>
          <a:prstGeom prst="leftArrow">
            <a:avLst>
              <a:gd name="adj1" fmla="val 50000"/>
              <a:gd name="adj2" fmla="val 108333"/>
            </a:avLst>
          </a:prstGeom>
          <a:solidFill>
            <a:schemeClr val="accent1"/>
          </a:solidFill>
          <a:ln w="9525">
            <a:solidFill>
              <a:schemeClr val="tx1"/>
            </a:solidFill>
            <a:miter lim="800000"/>
            <a:headEnd/>
            <a:tailEnd/>
          </a:ln>
        </p:spPr>
        <p:txBody>
          <a:bodyPr wrap="none" anchor="ctr"/>
          <a:lstStyle/>
          <a:p>
            <a:pPr algn="ctr"/>
            <a:r>
              <a:rPr lang="en-US" sz="2000" b="1">
                <a:solidFill>
                  <a:srgbClr val="000000"/>
                </a:solidFill>
              </a:rPr>
              <a:t>Fulfills</a:t>
            </a:r>
          </a:p>
        </p:txBody>
      </p:sp>
      <p:sp>
        <p:nvSpPr>
          <p:cNvPr id="100362" name="AutoShape 10"/>
          <p:cNvSpPr>
            <a:spLocks noChangeArrowheads="1"/>
          </p:cNvSpPr>
          <p:nvPr/>
        </p:nvSpPr>
        <p:spPr bwMode="auto">
          <a:xfrm>
            <a:off x="2590800" y="5638800"/>
            <a:ext cx="3962400" cy="914400"/>
          </a:xfrm>
          <a:prstGeom prst="leftArrow">
            <a:avLst>
              <a:gd name="adj1" fmla="val 50000"/>
              <a:gd name="adj2" fmla="val 108333"/>
            </a:avLst>
          </a:prstGeom>
          <a:solidFill>
            <a:schemeClr val="accent1"/>
          </a:solidFill>
          <a:ln w="9525">
            <a:solidFill>
              <a:schemeClr val="tx1"/>
            </a:solidFill>
            <a:miter lim="800000"/>
            <a:headEnd/>
            <a:tailEnd/>
          </a:ln>
        </p:spPr>
        <p:txBody>
          <a:bodyPr wrap="none" anchor="ctr"/>
          <a:lstStyle/>
          <a:p>
            <a:pPr algn="ctr"/>
            <a:r>
              <a:rPr lang="en-US" sz="2000" b="1">
                <a:solidFill>
                  <a:srgbClr val="000000"/>
                </a:solidFill>
              </a:rPr>
              <a:t>Replaces</a:t>
            </a:r>
          </a:p>
        </p:txBody>
      </p:sp>
    </p:spTree>
    <p:extLst>
      <p:ext uri="{BB962C8B-B14F-4D97-AF65-F5344CB8AC3E}">
        <p14:creationId xmlns:p14="http://schemas.microsoft.com/office/powerpoint/2010/main" val="4243872538"/>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0356"/>
                                        </p:tgtEl>
                                        <p:attrNameLst>
                                          <p:attrName>style.visibility</p:attrName>
                                        </p:attrNameLst>
                                      </p:cBhvr>
                                      <p:to>
                                        <p:strVal val="visible"/>
                                      </p:to>
                                    </p:set>
                                    <p:animEffect transition="in" filter="dissolve">
                                      <p:cBhvr>
                                        <p:cTn id="7" dur="500"/>
                                        <p:tgtEl>
                                          <p:spTgt spid="10035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0357"/>
                                        </p:tgtEl>
                                        <p:attrNameLst>
                                          <p:attrName>style.visibility</p:attrName>
                                        </p:attrNameLst>
                                      </p:cBhvr>
                                      <p:to>
                                        <p:strVal val="visible"/>
                                      </p:to>
                                    </p:set>
                                    <p:animEffect transition="in" filter="dissolve">
                                      <p:cBhvr>
                                        <p:cTn id="12" dur="500"/>
                                        <p:tgtEl>
                                          <p:spTgt spid="100357"/>
                                        </p:tgtEl>
                                      </p:cBhvr>
                                    </p:animEffect>
                                  </p:childTnLst>
                                </p:cTn>
                              </p:par>
                            </p:childTnLst>
                          </p:cTn>
                        </p:par>
                      </p:childTnLst>
                    </p:cTn>
                  </p:par>
                  <p:par>
                    <p:cTn id="13" fill="hold">
                      <p:stCondLst>
                        <p:cond delay="indefinite"/>
                      </p:stCondLst>
                      <p:childTnLst>
                        <p:par>
                          <p:cTn id="14" fill="hold">
                            <p:stCondLst>
                              <p:cond delay="0"/>
                            </p:stCondLst>
                            <p:childTnLst>
                              <p:par>
                                <p:cTn id="15" presetID="17" presetClass="entr" presetSubtype="2" fill="hold" grpId="0" nodeType="clickEffect">
                                  <p:stCondLst>
                                    <p:cond delay="0"/>
                                  </p:stCondLst>
                                  <p:childTnLst>
                                    <p:set>
                                      <p:cBhvr>
                                        <p:cTn id="16" dur="1" fill="hold">
                                          <p:stCondLst>
                                            <p:cond delay="0"/>
                                          </p:stCondLst>
                                        </p:cTn>
                                        <p:tgtEl>
                                          <p:spTgt spid="100358"/>
                                        </p:tgtEl>
                                        <p:attrNameLst>
                                          <p:attrName>style.visibility</p:attrName>
                                        </p:attrNameLst>
                                      </p:cBhvr>
                                      <p:to>
                                        <p:strVal val="visible"/>
                                      </p:to>
                                    </p:set>
                                    <p:anim calcmode="lin" valueType="num">
                                      <p:cBhvr>
                                        <p:cTn id="17" dur="500" fill="hold"/>
                                        <p:tgtEl>
                                          <p:spTgt spid="100358"/>
                                        </p:tgtEl>
                                        <p:attrNameLst>
                                          <p:attrName>ppt_x</p:attrName>
                                        </p:attrNameLst>
                                      </p:cBhvr>
                                      <p:tavLst>
                                        <p:tav tm="0">
                                          <p:val>
                                            <p:strVal val="#ppt_x+#ppt_w/2"/>
                                          </p:val>
                                        </p:tav>
                                        <p:tav tm="100000">
                                          <p:val>
                                            <p:strVal val="#ppt_x"/>
                                          </p:val>
                                        </p:tav>
                                      </p:tavLst>
                                    </p:anim>
                                    <p:anim calcmode="lin" valueType="num">
                                      <p:cBhvr>
                                        <p:cTn id="18" dur="500" fill="hold"/>
                                        <p:tgtEl>
                                          <p:spTgt spid="100358"/>
                                        </p:tgtEl>
                                        <p:attrNameLst>
                                          <p:attrName>ppt_y</p:attrName>
                                        </p:attrNameLst>
                                      </p:cBhvr>
                                      <p:tavLst>
                                        <p:tav tm="0">
                                          <p:val>
                                            <p:strVal val="#ppt_y"/>
                                          </p:val>
                                        </p:tav>
                                        <p:tav tm="100000">
                                          <p:val>
                                            <p:strVal val="#ppt_y"/>
                                          </p:val>
                                        </p:tav>
                                      </p:tavLst>
                                    </p:anim>
                                    <p:anim calcmode="lin" valueType="num">
                                      <p:cBhvr>
                                        <p:cTn id="19" dur="500" fill="hold"/>
                                        <p:tgtEl>
                                          <p:spTgt spid="100358"/>
                                        </p:tgtEl>
                                        <p:attrNameLst>
                                          <p:attrName>ppt_w</p:attrName>
                                        </p:attrNameLst>
                                      </p:cBhvr>
                                      <p:tavLst>
                                        <p:tav tm="0">
                                          <p:val>
                                            <p:fltVal val="0"/>
                                          </p:val>
                                        </p:tav>
                                        <p:tav tm="100000">
                                          <p:val>
                                            <p:strVal val="#ppt_w"/>
                                          </p:val>
                                        </p:tav>
                                      </p:tavLst>
                                    </p:anim>
                                    <p:anim calcmode="lin" valueType="num">
                                      <p:cBhvr>
                                        <p:cTn id="20" dur="500" fill="hold"/>
                                        <p:tgtEl>
                                          <p:spTgt spid="100358"/>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2" fill="hold" grpId="0" nodeType="clickEffect">
                                  <p:stCondLst>
                                    <p:cond delay="0"/>
                                  </p:stCondLst>
                                  <p:childTnLst>
                                    <p:set>
                                      <p:cBhvr>
                                        <p:cTn id="24" dur="1" fill="hold">
                                          <p:stCondLst>
                                            <p:cond delay="0"/>
                                          </p:stCondLst>
                                        </p:cTn>
                                        <p:tgtEl>
                                          <p:spTgt spid="100360"/>
                                        </p:tgtEl>
                                        <p:attrNameLst>
                                          <p:attrName>style.visibility</p:attrName>
                                        </p:attrNameLst>
                                      </p:cBhvr>
                                      <p:to>
                                        <p:strVal val="visible"/>
                                      </p:to>
                                    </p:set>
                                    <p:anim calcmode="lin" valueType="num">
                                      <p:cBhvr>
                                        <p:cTn id="25" dur="500" fill="hold"/>
                                        <p:tgtEl>
                                          <p:spTgt spid="100360"/>
                                        </p:tgtEl>
                                        <p:attrNameLst>
                                          <p:attrName>ppt_x</p:attrName>
                                        </p:attrNameLst>
                                      </p:cBhvr>
                                      <p:tavLst>
                                        <p:tav tm="0">
                                          <p:val>
                                            <p:strVal val="#ppt_x+#ppt_w/2"/>
                                          </p:val>
                                        </p:tav>
                                        <p:tav tm="100000">
                                          <p:val>
                                            <p:strVal val="#ppt_x"/>
                                          </p:val>
                                        </p:tav>
                                      </p:tavLst>
                                    </p:anim>
                                    <p:anim calcmode="lin" valueType="num">
                                      <p:cBhvr>
                                        <p:cTn id="26" dur="500" fill="hold"/>
                                        <p:tgtEl>
                                          <p:spTgt spid="100360"/>
                                        </p:tgtEl>
                                        <p:attrNameLst>
                                          <p:attrName>ppt_y</p:attrName>
                                        </p:attrNameLst>
                                      </p:cBhvr>
                                      <p:tavLst>
                                        <p:tav tm="0">
                                          <p:val>
                                            <p:strVal val="#ppt_y"/>
                                          </p:val>
                                        </p:tav>
                                        <p:tav tm="100000">
                                          <p:val>
                                            <p:strVal val="#ppt_y"/>
                                          </p:val>
                                        </p:tav>
                                      </p:tavLst>
                                    </p:anim>
                                    <p:anim calcmode="lin" valueType="num">
                                      <p:cBhvr>
                                        <p:cTn id="27" dur="500" fill="hold"/>
                                        <p:tgtEl>
                                          <p:spTgt spid="100360"/>
                                        </p:tgtEl>
                                        <p:attrNameLst>
                                          <p:attrName>ppt_w</p:attrName>
                                        </p:attrNameLst>
                                      </p:cBhvr>
                                      <p:tavLst>
                                        <p:tav tm="0">
                                          <p:val>
                                            <p:fltVal val="0"/>
                                          </p:val>
                                        </p:tav>
                                        <p:tav tm="100000">
                                          <p:val>
                                            <p:strVal val="#ppt_w"/>
                                          </p:val>
                                        </p:tav>
                                      </p:tavLst>
                                    </p:anim>
                                    <p:anim calcmode="lin" valueType="num">
                                      <p:cBhvr>
                                        <p:cTn id="28" dur="500" fill="hold"/>
                                        <p:tgtEl>
                                          <p:spTgt spid="100360"/>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17" presetClass="entr" presetSubtype="2" fill="hold" grpId="0" nodeType="clickEffect">
                                  <p:stCondLst>
                                    <p:cond delay="0"/>
                                  </p:stCondLst>
                                  <p:childTnLst>
                                    <p:set>
                                      <p:cBhvr>
                                        <p:cTn id="32" dur="1" fill="hold">
                                          <p:stCondLst>
                                            <p:cond delay="0"/>
                                          </p:stCondLst>
                                        </p:cTn>
                                        <p:tgtEl>
                                          <p:spTgt spid="100361"/>
                                        </p:tgtEl>
                                        <p:attrNameLst>
                                          <p:attrName>style.visibility</p:attrName>
                                        </p:attrNameLst>
                                      </p:cBhvr>
                                      <p:to>
                                        <p:strVal val="visible"/>
                                      </p:to>
                                    </p:set>
                                    <p:anim calcmode="lin" valueType="num">
                                      <p:cBhvr>
                                        <p:cTn id="33" dur="500" fill="hold"/>
                                        <p:tgtEl>
                                          <p:spTgt spid="100361"/>
                                        </p:tgtEl>
                                        <p:attrNameLst>
                                          <p:attrName>ppt_x</p:attrName>
                                        </p:attrNameLst>
                                      </p:cBhvr>
                                      <p:tavLst>
                                        <p:tav tm="0">
                                          <p:val>
                                            <p:strVal val="#ppt_x+#ppt_w/2"/>
                                          </p:val>
                                        </p:tav>
                                        <p:tav tm="100000">
                                          <p:val>
                                            <p:strVal val="#ppt_x"/>
                                          </p:val>
                                        </p:tav>
                                      </p:tavLst>
                                    </p:anim>
                                    <p:anim calcmode="lin" valueType="num">
                                      <p:cBhvr>
                                        <p:cTn id="34" dur="500" fill="hold"/>
                                        <p:tgtEl>
                                          <p:spTgt spid="100361"/>
                                        </p:tgtEl>
                                        <p:attrNameLst>
                                          <p:attrName>ppt_y</p:attrName>
                                        </p:attrNameLst>
                                      </p:cBhvr>
                                      <p:tavLst>
                                        <p:tav tm="0">
                                          <p:val>
                                            <p:strVal val="#ppt_y"/>
                                          </p:val>
                                        </p:tav>
                                        <p:tav tm="100000">
                                          <p:val>
                                            <p:strVal val="#ppt_y"/>
                                          </p:val>
                                        </p:tav>
                                      </p:tavLst>
                                    </p:anim>
                                    <p:anim calcmode="lin" valueType="num">
                                      <p:cBhvr>
                                        <p:cTn id="35" dur="500" fill="hold"/>
                                        <p:tgtEl>
                                          <p:spTgt spid="100361"/>
                                        </p:tgtEl>
                                        <p:attrNameLst>
                                          <p:attrName>ppt_w</p:attrName>
                                        </p:attrNameLst>
                                      </p:cBhvr>
                                      <p:tavLst>
                                        <p:tav tm="0">
                                          <p:val>
                                            <p:fltVal val="0"/>
                                          </p:val>
                                        </p:tav>
                                        <p:tav tm="100000">
                                          <p:val>
                                            <p:strVal val="#ppt_w"/>
                                          </p:val>
                                        </p:tav>
                                      </p:tavLst>
                                    </p:anim>
                                    <p:anim calcmode="lin" valueType="num">
                                      <p:cBhvr>
                                        <p:cTn id="36" dur="500" fill="hold"/>
                                        <p:tgtEl>
                                          <p:spTgt spid="100361"/>
                                        </p:tgtEl>
                                        <p:attrNameLst>
                                          <p:attrName>ppt_h</p:attrName>
                                        </p:attrNameLst>
                                      </p:cBhvr>
                                      <p:tavLst>
                                        <p:tav tm="0">
                                          <p:val>
                                            <p:strVal val="#ppt_h"/>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17" presetClass="entr" presetSubtype="2" fill="hold" grpId="0" nodeType="clickEffect">
                                  <p:stCondLst>
                                    <p:cond delay="0"/>
                                  </p:stCondLst>
                                  <p:childTnLst>
                                    <p:set>
                                      <p:cBhvr>
                                        <p:cTn id="40" dur="1" fill="hold">
                                          <p:stCondLst>
                                            <p:cond delay="0"/>
                                          </p:stCondLst>
                                        </p:cTn>
                                        <p:tgtEl>
                                          <p:spTgt spid="100362"/>
                                        </p:tgtEl>
                                        <p:attrNameLst>
                                          <p:attrName>style.visibility</p:attrName>
                                        </p:attrNameLst>
                                      </p:cBhvr>
                                      <p:to>
                                        <p:strVal val="visible"/>
                                      </p:to>
                                    </p:set>
                                    <p:anim calcmode="lin" valueType="num">
                                      <p:cBhvr>
                                        <p:cTn id="41" dur="500" fill="hold"/>
                                        <p:tgtEl>
                                          <p:spTgt spid="100362"/>
                                        </p:tgtEl>
                                        <p:attrNameLst>
                                          <p:attrName>ppt_x</p:attrName>
                                        </p:attrNameLst>
                                      </p:cBhvr>
                                      <p:tavLst>
                                        <p:tav tm="0">
                                          <p:val>
                                            <p:strVal val="#ppt_x+#ppt_w/2"/>
                                          </p:val>
                                        </p:tav>
                                        <p:tav tm="100000">
                                          <p:val>
                                            <p:strVal val="#ppt_x"/>
                                          </p:val>
                                        </p:tav>
                                      </p:tavLst>
                                    </p:anim>
                                    <p:anim calcmode="lin" valueType="num">
                                      <p:cBhvr>
                                        <p:cTn id="42" dur="500" fill="hold"/>
                                        <p:tgtEl>
                                          <p:spTgt spid="100362"/>
                                        </p:tgtEl>
                                        <p:attrNameLst>
                                          <p:attrName>ppt_y</p:attrName>
                                        </p:attrNameLst>
                                      </p:cBhvr>
                                      <p:tavLst>
                                        <p:tav tm="0">
                                          <p:val>
                                            <p:strVal val="#ppt_y"/>
                                          </p:val>
                                        </p:tav>
                                        <p:tav tm="100000">
                                          <p:val>
                                            <p:strVal val="#ppt_y"/>
                                          </p:val>
                                        </p:tav>
                                      </p:tavLst>
                                    </p:anim>
                                    <p:anim calcmode="lin" valueType="num">
                                      <p:cBhvr>
                                        <p:cTn id="43" dur="500" fill="hold"/>
                                        <p:tgtEl>
                                          <p:spTgt spid="100362"/>
                                        </p:tgtEl>
                                        <p:attrNameLst>
                                          <p:attrName>ppt_w</p:attrName>
                                        </p:attrNameLst>
                                      </p:cBhvr>
                                      <p:tavLst>
                                        <p:tav tm="0">
                                          <p:val>
                                            <p:fltVal val="0"/>
                                          </p:val>
                                        </p:tav>
                                        <p:tav tm="100000">
                                          <p:val>
                                            <p:strVal val="#ppt_w"/>
                                          </p:val>
                                        </p:tav>
                                      </p:tavLst>
                                    </p:anim>
                                    <p:anim calcmode="lin" valueType="num">
                                      <p:cBhvr>
                                        <p:cTn id="44" dur="500" fill="hold"/>
                                        <p:tgtEl>
                                          <p:spTgt spid="10036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6" grpId="0" animBg="1"/>
      <p:bldP spid="100357" grpId="0" animBg="1"/>
      <p:bldP spid="100358" grpId="0" animBg="1"/>
      <p:bldP spid="100360" grpId="0" animBg="1"/>
      <p:bldP spid="100361" grpId="0" animBg="1"/>
      <p:bldP spid="10036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80" name="Rectangle 4"/>
          <p:cNvSpPr>
            <a:spLocks noGrp="1" noChangeArrowheads="1"/>
          </p:cNvSpPr>
          <p:nvPr>
            <p:ph type="ctrTitle"/>
          </p:nvPr>
        </p:nvSpPr>
        <p:spPr>
          <a:xfrm>
            <a:off x="685800" y="1676400"/>
            <a:ext cx="7772400" cy="2590800"/>
          </a:xfrm>
        </p:spPr>
        <p:txBody>
          <a:bodyPr/>
          <a:lstStyle/>
          <a:p>
            <a:pPr eaLnBrk="1" hangingPunct="1">
              <a:defRPr/>
            </a:pPr>
            <a:r>
              <a:rPr lang="en-US" sz="6000" b="1" dirty="0" smtClean="0">
                <a:solidFill>
                  <a:srgbClr val="FF9900"/>
                </a:solidFill>
                <a:effectLst>
                  <a:glow rad="101600">
                    <a:schemeClr val="accent4">
                      <a:alpha val="60000"/>
                    </a:schemeClr>
                  </a:glow>
                  <a:outerShdw blurRad="76200" dist="63500" dir="2700000" algn="tl" rotWithShape="0">
                    <a:prstClr val="black"/>
                  </a:outerShdw>
                </a:effectLst>
                <a:latin typeface="Calibri" pitchFamily="34" charset="0"/>
                <a:cs typeface="Calibri" pitchFamily="34" charset="0"/>
              </a:rPr>
              <a:t>The New Covenant Fulfills </a:t>
            </a:r>
            <a:br>
              <a:rPr lang="en-US" sz="6000" b="1" dirty="0" smtClean="0">
                <a:solidFill>
                  <a:srgbClr val="FF9900"/>
                </a:solidFill>
                <a:effectLst>
                  <a:glow rad="101600">
                    <a:schemeClr val="accent4">
                      <a:alpha val="60000"/>
                    </a:schemeClr>
                  </a:glow>
                  <a:outerShdw blurRad="76200" dist="63500" dir="2700000" algn="tl" rotWithShape="0">
                    <a:prstClr val="black"/>
                  </a:outerShdw>
                </a:effectLst>
                <a:latin typeface="Calibri" pitchFamily="34" charset="0"/>
                <a:cs typeface="Calibri" pitchFamily="34" charset="0"/>
              </a:rPr>
            </a:br>
            <a:r>
              <a:rPr lang="en-US" sz="6000" b="1" dirty="0" smtClean="0">
                <a:solidFill>
                  <a:srgbClr val="FF9900"/>
                </a:solidFill>
                <a:effectLst>
                  <a:glow rad="101600">
                    <a:schemeClr val="accent4">
                      <a:alpha val="60000"/>
                    </a:schemeClr>
                  </a:glow>
                  <a:outerShdw blurRad="76200" dist="63500" dir="2700000" algn="tl" rotWithShape="0">
                    <a:prstClr val="black"/>
                  </a:outerShdw>
                </a:effectLst>
                <a:latin typeface="Calibri" pitchFamily="34" charset="0"/>
                <a:cs typeface="Calibri" pitchFamily="34" charset="0"/>
              </a:rPr>
              <a:t>The Old Covenant</a:t>
            </a:r>
          </a:p>
        </p:txBody>
      </p:sp>
    </p:spTree>
  </p:cSld>
  <p:clrMapOvr>
    <a:masterClrMapping/>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0" y="0"/>
            <a:ext cx="9296400" cy="914400"/>
          </a:xfrm>
        </p:spPr>
        <p:txBody>
          <a:bodyPr/>
          <a:lstStyle/>
          <a:p>
            <a:pPr eaLnBrk="1" hangingPunct="1"/>
            <a:r>
              <a:rPr lang="en-US" sz="3800" b="1" dirty="0" smtClean="0">
                <a:latin typeface="Calibri" pitchFamily="34" charset="0"/>
                <a:cs typeface="Calibri" pitchFamily="34" charset="0"/>
              </a:rPr>
              <a:t>The New Covenant Fulfills the Old Covenant</a:t>
            </a:r>
          </a:p>
        </p:txBody>
      </p:sp>
      <p:sp>
        <p:nvSpPr>
          <p:cNvPr id="194563" name="Rectangle 3"/>
          <p:cNvSpPr>
            <a:spLocks noGrp="1" noChangeArrowheads="1"/>
          </p:cNvSpPr>
          <p:nvPr>
            <p:ph type="body" idx="1"/>
          </p:nvPr>
        </p:nvSpPr>
        <p:spPr>
          <a:xfrm>
            <a:off x="457200" y="914400"/>
            <a:ext cx="8229600" cy="5943600"/>
          </a:xfrm>
        </p:spPr>
        <p:txBody>
          <a:bodyPr>
            <a:normAutofit lnSpcReduction="10000"/>
          </a:bodyPr>
          <a:lstStyle/>
          <a:p>
            <a:pPr eaLnBrk="1" hangingPunct="1"/>
            <a:r>
              <a:rPr lang="en-US" sz="2800" dirty="0" smtClean="0">
                <a:latin typeface="Calibri" pitchFamily="34" charset="0"/>
                <a:cs typeface="Calibri" pitchFamily="34" charset="0"/>
              </a:rPr>
              <a:t>Jesus, the Mediator of the New Covenant, </a:t>
            </a:r>
            <a:r>
              <a:rPr lang="en-US" sz="2800" dirty="0" smtClean="0">
                <a:latin typeface="Calibri" pitchFamily="34" charset="0"/>
                <a:cs typeface="Calibri" pitchFamily="34" charset="0"/>
              </a:rPr>
              <a:t>tells us that </a:t>
            </a:r>
            <a:r>
              <a:rPr lang="en-US" sz="2800" dirty="0" smtClean="0">
                <a:latin typeface="Calibri" pitchFamily="34" charset="0"/>
                <a:cs typeface="Calibri" pitchFamily="34" charset="0"/>
              </a:rPr>
              <a:t>his purpose in coming to earth was </a:t>
            </a:r>
            <a:r>
              <a:rPr lang="en-US" sz="2800" dirty="0" smtClean="0">
                <a:latin typeface="Calibri" pitchFamily="34" charset="0"/>
                <a:cs typeface="Calibri" pitchFamily="34" charset="0"/>
              </a:rPr>
              <a:t>to </a:t>
            </a:r>
            <a:r>
              <a:rPr lang="en-US" sz="2800" b="1" i="1" dirty="0" smtClean="0">
                <a:latin typeface="Calibri" pitchFamily="34" charset="0"/>
                <a:cs typeface="Calibri" pitchFamily="34" charset="0"/>
              </a:rPr>
              <a:t>fulfill</a:t>
            </a:r>
            <a:r>
              <a:rPr lang="en-US" sz="2800" dirty="0" smtClean="0">
                <a:latin typeface="Calibri" pitchFamily="34" charset="0"/>
                <a:cs typeface="Calibri" pitchFamily="34" charset="0"/>
              </a:rPr>
              <a:t> all that was written in the Old Covenant scriptures:</a:t>
            </a:r>
            <a:endParaRPr lang="en-US" sz="2800" dirty="0" smtClean="0">
              <a:latin typeface="Calibri" pitchFamily="34" charset="0"/>
              <a:cs typeface="Calibri" pitchFamily="34" charset="0"/>
            </a:endParaRPr>
          </a:p>
          <a:p>
            <a:pPr lvl="1" eaLnBrk="1" hangingPunct="1"/>
            <a:r>
              <a:rPr lang="en-US" sz="2400" b="1" dirty="0" smtClean="0">
                <a:latin typeface="Cambria" pitchFamily="18" charset="0"/>
              </a:rPr>
              <a:t>Matthew 5:17 -</a:t>
            </a:r>
            <a:r>
              <a:rPr lang="en-US" sz="2400" dirty="0" smtClean="0">
                <a:latin typeface="Cambria" pitchFamily="18" charset="0"/>
              </a:rPr>
              <a:t> </a:t>
            </a:r>
            <a:r>
              <a:rPr lang="en-US" sz="2400" i="1" dirty="0" smtClean="0">
                <a:solidFill>
                  <a:srgbClr val="0000FF"/>
                </a:solidFill>
                <a:latin typeface="Cambria" pitchFamily="18" charset="0"/>
              </a:rPr>
              <a:t>Do not think that I have come to </a:t>
            </a:r>
            <a:r>
              <a:rPr lang="en-US" sz="2400" i="1" u="sng" dirty="0" smtClean="0">
                <a:solidFill>
                  <a:srgbClr val="0000FF"/>
                </a:solidFill>
                <a:latin typeface="Cambria" pitchFamily="18" charset="0"/>
              </a:rPr>
              <a:t>abolish</a:t>
            </a:r>
            <a:r>
              <a:rPr lang="en-US" sz="2400" i="1" dirty="0" smtClean="0">
                <a:solidFill>
                  <a:srgbClr val="0000FF"/>
                </a:solidFill>
                <a:latin typeface="Cambria" pitchFamily="18" charset="0"/>
              </a:rPr>
              <a:t> the </a:t>
            </a:r>
            <a:r>
              <a:rPr lang="en-US" sz="2400" i="1" u="sng" dirty="0" smtClean="0">
                <a:solidFill>
                  <a:srgbClr val="0000FF"/>
                </a:solidFill>
                <a:latin typeface="Cambria" pitchFamily="18" charset="0"/>
              </a:rPr>
              <a:t>Law or the Prophets</a:t>
            </a:r>
            <a:r>
              <a:rPr lang="en-US" sz="2400" i="1" dirty="0" smtClean="0">
                <a:solidFill>
                  <a:srgbClr val="0000FF"/>
                </a:solidFill>
                <a:latin typeface="Cambria" pitchFamily="18" charset="0"/>
              </a:rPr>
              <a:t>; I have not come to abolish them but to </a:t>
            </a:r>
            <a:r>
              <a:rPr lang="en-US" sz="2400" i="1" u="sng" dirty="0" smtClean="0">
                <a:solidFill>
                  <a:srgbClr val="0000FF"/>
                </a:solidFill>
                <a:latin typeface="Cambria" pitchFamily="18" charset="0"/>
              </a:rPr>
              <a:t>fulfill</a:t>
            </a:r>
            <a:r>
              <a:rPr lang="en-US" sz="2400" i="1" dirty="0" smtClean="0">
                <a:solidFill>
                  <a:srgbClr val="0000FF"/>
                </a:solidFill>
                <a:latin typeface="Cambria" pitchFamily="18" charset="0"/>
              </a:rPr>
              <a:t> them</a:t>
            </a:r>
            <a:r>
              <a:rPr lang="en-US" sz="2400" i="1" dirty="0">
                <a:solidFill>
                  <a:srgbClr val="0000FF"/>
                </a:solidFill>
                <a:latin typeface="Cambria" pitchFamily="18" charset="0"/>
              </a:rPr>
              <a:t>. For truly, I say to you, until heaven and earth pass away, not an iota, not a dot, will pass from the Law until all is </a:t>
            </a:r>
            <a:r>
              <a:rPr lang="en-US" sz="2400" i="1" dirty="0" smtClean="0">
                <a:solidFill>
                  <a:srgbClr val="0000FF"/>
                </a:solidFill>
                <a:latin typeface="Cambria" pitchFamily="18" charset="0"/>
              </a:rPr>
              <a:t>accomplished.</a:t>
            </a:r>
            <a:endParaRPr lang="en-US" sz="2400" i="1" dirty="0" smtClean="0">
              <a:solidFill>
                <a:srgbClr val="0000FF"/>
              </a:solidFill>
              <a:latin typeface="Cambria" pitchFamily="18" charset="0"/>
            </a:endParaRPr>
          </a:p>
          <a:p>
            <a:pPr lvl="2" eaLnBrk="1" hangingPunct="1"/>
            <a:r>
              <a:rPr lang="en-US" b="1" i="1" dirty="0" smtClean="0">
                <a:solidFill>
                  <a:srgbClr val="0000FF"/>
                </a:solidFill>
                <a:latin typeface="Cambria" pitchFamily="18" charset="0"/>
              </a:rPr>
              <a:t>abolish</a:t>
            </a:r>
            <a:r>
              <a:rPr lang="en-US" dirty="0" smtClean="0">
                <a:latin typeface="Cambria" pitchFamily="18" charset="0"/>
              </a:rPr>
              <a:t> = </a:t>
            </a:r>
            <a:r>
              <a:rPr lang="en-US" i="1" dirty="0" err="1" smtClean="0">
                <a:latin typeface="Cambria" pitchFamily="18" charset="0"/>
              </a:rPr>
              <a:t>kataluo</a:t>
            </a:r>
            <a:r>
              <a:rPr lang="en-US" dirty="0" smtClean="0">
                <a:latin typeface="Cambria" pitchFamily="18" charset="0"/>
              </a:rPr>
              <a:t> </a:t>
            </a:r>
            <a:r>
              <a:rPr lang="en-US" dirty="0" smtClean="0">
                <a:latin typeface="Calibri" pitchFamily="34" charset="0"/>
                <a:cs typeface="Calibri" pitchFamily="34" charset="0"/>
              </a:rPr>
              <a:t>-  to dissolve, to destroy, demolish, deprive of success, bring to naught</a:t>
            </a:r>
          </a:p>
          <a:p>
            <a:pPr lvl="2" eaLnBrk="1" hangingPunct="1"/>
            <a:r>
              <a:rPr lang="en-US" b="1" i="1" dirty="0" smtClean="0">
                <a:solidFill>
                  <a:srgbClr val="0000FF"/>
                </a:solidFill>
                <a:latin typeface="Cambria" pitchFamily="18" charset="0"/>
              </a:rPr>
              <a:t>the Law or the Prophets</a:t>
            </a:r>
            <a:r>
              <a:rPr lang="en-US" dirty="0" smtClean="0">
                <a:latin typeface="Cambria" pitchFamily="18" charset="0"/>
              </a:rPr>
              <a:t> </a:t>
            </a:r>
            <a:r>
              <a:rPr lang="en-US" dirty="0" smtClean="0">
                <a:latin typeface="Calibri" pitchFamily="34" charset="0"/>
                <a:cs typeface="Calibri" pitchFamily="34" charset="0"/>
              </a:rPr>
              <a:t>= A phrase that refers to the Old Testament in its entirety</a:t>
            </a:r>
          </a:p>
          <a:p>
            <a:pPr lvl="2" eaLnBrk="1" hangingPunct="1"/>
            <a:r>
              <a:rPr lang="en-US" b="1" i="1" dirty="0" smtClean="0">
                <a:solidFill>
                  <a:srgbClr val="0000FF"/>
                </a:solidFill>
                <a:latin typeface="Cambria" pitchFamily="18" charset="0"/>
              </a:rPr>
              <a:t>fulfill</a:t>
            </a:r>
            <a:r>
              <a:rPr lang="en-US" dirty="0" smtClean="0">
                <a:latin typeface="Cambria" pitchFamily="18" charset="0"/>
              </a:rPr>
              <a:t> = </a:t>
            </a:r>
            <a:r>
              <a:rPr lang="en-US" i="1" dirty="0" err="1" smtClean="0">
                <a:latin typeface="Cambria" pitchFamily="18" charset="0"/>
              </a:rPr>
              <a:t>pleroo</a:t>
            </a:r>
            <a:r>
              <a:rPr lang="en-US" dirty="0" smtClean="0">
                <a:latin typeface="Cambria" pitchFamily="18" charset="0"/>
              </a:rPr>
              <a:t> </a:t>
            </a:r>
            <a:r>
              <a:rPr lang="en-US" dirty="0" smtClean="0"/>
              <a:t>- </a:t>
            </a:r>
            <a:r>
              <a:rPr lang="en-US" dirty="0" smtClean="0">
                <a:latin typeface="Calibri" pitchFamily="34" charset="0"/>
                <a:cs typeface="Calibri" pitchFamily="34" charset="0"/>
              </a:rPr>
              <a:t>to make full, to fill up, to complete, to fill to the top: so that nothing shall  be wanting, to make complete in every  particular, to bring to realization</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94563">
                                            <p:txEl>
                                              <p:pRg st="0" end="0"/>
                                            </p:txEl>
                                          </p:spTgt>
                                        </p:tgtEl>
                                        <p:attrNameLst>
                                          <p:attrName>style.visibility</p:attrName>
                                        </p:attrNameLst>
                                      </p:cBhvr>
                                      <p:to>
                                        <p:strVal val="visible"/>
                                      </p:to>
                                    </p:set>
                                    <p:anim calcmode="lin" valueType="num">
                                      <p:cBhvr>
                                        <p:cTn id="7" dur="500" fill="hold"/>
                                        <p:tgtEl>
                                          <p:spTgt spid="19456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9456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9456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194563">
                                            <p:txEl>
                                              <p:pRg st="1" end="1"/>
                                            </p:txEl>
                                          </p:spTgt>
                                        </p:tgtEl>
                                        <p:attrNameLst>
                                          <p:attrName>style.visibility</p:attrName>
                                        </p:attrNameLst>
                                      </p:cBhvr>
                                      <p:to>
                                        <p:strVal val="visible"/>
                                      </p:to>
                                    </p:set>
                                    <p:anim calcmode="lin" valueType="num">
                                      <p:cBhvr>
                                        <p:cTn id="14" dur="500" fill="hold"/>
                                        <p:tgtEl>
                                          <p:spTgt spid="19456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19456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19456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194563">
                                            <p:txEl>
                                              <p:pRg st="2" end="2"/>
                                            </p:txEl>
                                          </p:spTgt>
                                        </p:tgtEl>
                                        <p:attrNameLst>
                                          <p:attrName>style.visibility</p:attrName>
                                        </p:attrNameLst>
                                      </p:cBhvr>
                                      <p:to>
                                        <p:strVal val="visible"/>
                                      </p:to>
                                    </p:set>
                                    <p:anim calcmode="lin" valueType="num">
                                      <p:cBhvr>
                                        <p:cTn id="21" dur="500" fill="hold"/>
                                        <p:tgtEl>
                                          <p:spTgt spid="19456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19456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19456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194563">
                                            <p:txEl>
                                              <p:pRg st="3" end="3"/>
                                            </p:txEl>
                                          </p:spTgt>
                                        </p:tgtEl>
                                        <p:attrNameLst>
                                          <p:attrName>style.visibility</p:attrName>
                                        </p:attrNameLst>
                                      </p:cBhvr>
                                      <p:to>
                                        <p:strVal val="visible"/>
                                      </p:to>
                                    </p:set>
                                    <p:anim calcmode="lin" valueType="num">
                                      <p:cBhvr>
                                        <p:cTn id="28" dur="500" fill="hold"/>
                                        <p:tgtEl>
                                          <p:spTgt spid="19456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19456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19456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194563">
                                            <p:txEl>
                                              <p:pRg st="4" end="4"/>
                                            </p:txEl>
                                          </p:spTgt>
                                        </p:tgtEl>
                                        <p:attrNameLst>
                                          <p:attrName>style.visibility</p:attrName>
                                        </p:attrNameLst>
                                      </p:cBhvr>
                                      <p:to>
                                        <p:strVal val="visible"/>
                                      </p:to>
                                    </p:set>
                                    <p:anim calcmode="lin" valueType="num">
                                      <p:cBhvr>
                                        <p:cTn id="35" dur="500" fill="hold"/>
                                        <p:tgtEl>
                                          <p:spTgt spid="19456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19456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1945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0" y="0"/>
            <a:ext cx="9296400" cy="762000"/>
          </a:xfrm>
        </p:spPr>
        <p:txBody>
          <a:bodyPr/>
          <a:lstStyle/>
          <a:p>
            <a:pPr eaLnBrk="1" hangingPunct="1"/>
            <a:r>
              <a:rPr lang="en-US" sz="3800" b="1" dirty="0" smtClean="0">
                <a:latin typeface="Calibri" pitchFamily="34" charset="0"/>
                <a:cs typeface="Calibri" pitchFamily="34" charset="0"/>
              </a:rPr>
              <a:t>The New Covenant Fulfills the Old Covenant</a:t>
            </a:r>
            <a:endParaRPr lang="en-US" sz="3800" dirty="0" smtClean="0"/>
          </a:p>
        </p:txBody>
      </p:sp>
      <p:sp>
        <p:nvSpPr>
          <p:cNvPr id="81923" name="Rectangle 3"/>
          <p:cNvSpPr>
            <a:spLocks noGrp="1" noChangeArrowheads="1"/>
          </p:cNvSpPr>
          <p:nvPr>
            <p:ph type="body" idx="1"/>
          </p:nvPr>
        </p:nvSpPr>
        <p:spPr>
          <a:xfrm>
            <a:off x="457200" y="838200"/>
            <a:ext cx="8229600" cy="6019800"/>
          </a:xfrm>
        </p:spPr>
        <p:txBody>
          <a:bodyPr/>
          <a:lstStyle/>
          <a:p>
            <a:pPr eaLnBrk="1" hangingPunct="1">
              <a:lnSpc>
                <a:spcPct val="80000"/>
              </a:lnSpc>
            </a:pPr>
            <a:r>
              <a:rPr lang="en-US" sz="2400" dirty="0" smtClean="0">
                <a:latin typeface="Calibri" pitchFamily="34" charset="0"/>
                <a:cs typeface="Calibri" pitchFamily="34" charset="0"/>
              </a:rPr>
              <a:t>Matthew uses the same Greek word (that is translated “fulfill”) in relation to Jesus at least </a:t>
            </a:r>
            <a:r>
              <a:rPr lang="en-US" sz="2400" dirty="0" smtClean="0">
                <a:latin typeface="Calibri" pitchFamily="34" charset="0"/>
                <a:cs typeface="Calibri" pitchFamily="34" charset="0"/>
              </a:rPr>
              <a:t>13 </a:t>
            </a:r>
            <a:r>
              <a:rPr lang="en-US" sz="2400" dirty="0" smtClean="0">
                <a:latin typeface="Calibri" pitchFamily="34" charset="0"/>
                <a:cs typeface="Calibri" pitchFamily="34" charset="0"/>
              </a:rPr>
              <a:t>times (outside of Matthew 5:17). In each case, Matthew shows where Jesus or an event related to Jesus’ coming fulfills an Old Testament prophesy:</a:t>
            </a:r>
          </a:p>
          <a:p>
            <a:pPr lvl="1" eaLnBrk="1" hangingPunct="1">
              <a:lnSpc>
                <a:spcPct val="80000"/>
              </a:lnSpc>
              <a:tabLst>
                <a:tab pos="3205163" algn="l"/>
              </a:tabLst>
            </a:pPr>
            <a:r>
              <a:rPr lang="en-US" sz="2000" b="1" dirty="0" smtClean="0">
                <a:latin typeface="Calibri" pitchFamily="34" charset="0"/>
                <a:cs typeface="Calibri" pitchFamily="34" charset="0"/>
              </a:rPr>
              <a:t>Matthew 1:22 –</a:t>
            </a:r>
            <a:r>
              <a:rPr lang="en-US" sz="2000" dirty="0" smtClean="0">
                <a:latin typeface="Calibri" pitchFamily="34" charset="0"/>
                <a:cs typeface="Calibri" pitchFamily="34" charset="0"/>
              </a:rPr>
              <a:t> 	Virgin Birth, Called Immanuel</a:t>
            </a:r>
          </a:p>
          <a:p>
            <a:pPr lvl="1" eaLnBrk="1" hangingPunct="1">
              <a:lnSpc>
                <a:spcPct val="80000"/>
              </a:lnSpc>
              <a:tabLst>
                <a:tab pos="3205163" algn="l"/>
              </a:tabLst>
            </a:pPr>
            <a:r>
              <a:rPr lang="en-US" sz="2000" b="1" dirty="0" smtClean="0">
                <a:latin typeface="Calibri" pitchFamily="34" charset="0"/>
                <a:cs typeface="Calibri" pitchFamily="34" charset="0"/>
              </a:rPr>
              <a:t>Matthew 2:15 –</a:t>
            </a:r>
            <a:r>
              <a:rPr lang="en-US" sz="2000" dirty="0" smtClean="0">
                <a:latin typeface="Calibri" pitchFamily="34" charset="0"/>
                <a:cs typeface="Calibri" pitchFamily="34" charset="0"/>
              </a:rPr>
              <a:t> 	Called out of Egypt</a:t>
            </a:r>
          </a:p>
          <a:p>
            <a:pPr lvl="1" eaLnBrk="1" hangingPunct="1">
              <a:lnSpc>
                <a:spcPct val="80000"/>
              </a:lnSpc>
              <a:tabLst>
                <a:tab pos="3205163" algn="l"/>
              </a:tabLst>
            </a:pPr>
            <a:r>
              <a:rPr lang="en-US" sz="2000" b="1" dirty="0" smtClean="0">
                <a:latin typeface="Calibri" pitchFamily="34" charset="0"/>
                <a:cs typeface="Calibri" pitchFamily="34" charset="0"/>
              </a:rPr>
              <a:t>Matthew 2:17 –</a:t>
            </a:r>
            <a:r>
              <a:rPr lang="en-US" sz="2000" dirty="0" smtClean="0">
                <a:latin typeface="Calibri" pitchFamily="34" charset="0"/>
                <a:cs typeface="Calibri" pitchFamily="34" charset="0"/>
              </a:rPr>
              <a:t> 	Mothers weeping over babies</a:t>
            </a:r>
          </a:p>
          <a:p>
            <a:pPr lvl="1" eaLnBrk="1" hangingPunct="1">
              <a:lnSpc>
                <a:spcPct val="80000"/>
              </a:lnSpc>
              <a:tabLst>
                <a:tab pos="3205163" algn="l"/>
              </a:tabLst>
            </a:pPr>
            <a:r>
              <a:rPr lang="en-US" sz="2000" b="1" dirty="0" smtClean="0">
                <a:latin typeface="Calibri" pitchFamily="34" charset="0"/>
                <a:cs typeface="Calibri" pitchFamily="34" charset="0"/>
              </a:rPr>
              <a:t>Matthew 2:23 –</a:t>
            </a:r>
            <a:r>
              <a:rPr lang="en-US" sz="2000" dirty="0" smtClean="0">
                <a:latin typeface="Calibri" pitchFamily="34" charset="0"/>
                <a:cs typeface="Calibri" pitchFamily="34" charset="0"/>
              </a:rPr>
              <a:t> 	From Nazareth</a:t>
            </a:r>
          </a:p>
          <a:p>
            <a:pPr lvl="1" eaLnBrk="1" hangingPunct="1">
              <a:lnSpc>
                <a:spcPct val="80000"/>
              </a:lnSpc>
              <a:tabLst>
                <a:tab pos="3205163" algn="l"/>
              </a:tabLst>
            </a:pPr>
            <a:r>
              <a:rPr lang="en-US" sz="2000" b="1" dirty="0" smtClean="0">
                <a:latin typeface="Calibri" pitchFamily="34" charset="0"/>
                <a:cs typeface="Calibri" pitchFamily="34" charset="0"/>
              </a:rPr>
              <a:t>Matthew 3:15</a:t>
            </a:r>
            <a:r>
              <a:rPr lang="en-US" sz="2000" dirty="0" smtClean="0">
                <a:latin typeface="Calibri" pitchFamily="34" charset="0"/>
                <a:cs typeface="Calibri" pitchFamily="34" charset="0"/>
              </a:rPr>
              <a:t> </a:t>
            </a:r>
            <a:r>
              <a:rPr lang="en-US" sz="2000" b="1" dirty="0" smtClean="0">
                <a:latin typeface="Calibri" pitchFamily="34" charset="0"/>
                <a:cs typeface="Calibri" pitchFamily="34" charset="0"/>
              </a:rPr>
              <a:t>–</a:t>
            </a:r>
            <a:r>
              <a:rPr lang="en-US" sz="2000" dirty="0" smtClean="0">
                <a:latin typeface="Calibri" pitchFamily="34" charset="0"/>
                <a:cs typeface="Calibri" pitchFamily="34" charset="0"/>
              </a:rPr>
              <a:t> 	To “fulfill all righteousness”</a:t>
            </a:r>
          </a:p>
          <a:p>
            <a:pPr lvl="1" eaLnBrk="1" hangingPunct="1">
              <a:lnSpc>
                <a:spcPct val="80000"/>
              </a:lnSpc>
              <a:tabLst>
                <a:tab pos="3205163" algn="l"/>
              </a:tabLst>
            </a:pPr>
            <a:r>
              <a:rPr lang="en-US" sz="2000" b="1" dirty="0" smtClean="0">
                <a:latin typeface="Calibri" pitchFamily="34" charset="0"/>
                <a:cs typeface="Calibri" pitchFamily="34" charset="0"/>
              </a:rPr>
              <a:t>Matthew  4:14 –</a:t>
            </a:r>
            <a:r>
              <a:rPr lang="en-US" sz="2000" dirty="0" smtClean="0">
                <a:latin typeface="Calibri" pitchFamily="34" charset="0"/>
                <a:cs typeface="Calibri" pitchFamily="34" charset="0"/>
              </a:rPr>
              <a:t> 	A great light</a:t>
            </a:r>
          </a:p>
          <a:p>
            <a:pPr lvl="1" eaLnBrk="1" hangingPunct="1">
              <a:lnSpc>
                <a:spcPct val="80000"/>
              </a:lnSpc>
              <a:tabLst>
                <a:tab pos="3205163" algn="l"/>
              </a:tabLst>
            </a:pPr>
            <a:r>
              <a:rPr lang="en-US" sz="2000" b="1" dirty="0" smtClean="0">
                <a:latin typeface="Calibri" pitchFamily="34" charset="0"/>
                <a:cs typeface="Calibri" pitchFamily="34" charset="0"/>
              </a:rPr>
              <a:t>Matthew  8:17 –</a:t>
            </a:r>
            <a:r>
              <a:rPr lang="en-US" sz="2000" dirty="0" smtClean="0">
                <a:latin typeface="Calibri" pitchFamily="34" charset="0"/>
                <a:cs typeface="Calibri" pitchFamily="34" charset="0"/>
              </a:rPr>
              <a:t> 	Healing</a:t>
            </a:r>
          </a:p>
          <a:p>
            <a:pPr lvl="1" eaLnBrk="1" hangingPunct="1">
              <a:lnSpc>
                <a:spcPct val="80000"/>
              </a:lnSpc>
              <a:tabLst>
                <a:tab pos="3205163" algn="l"/>
              </a:tabLst>
            </a:pPr>
            <a:r>
              <a:rPr lang="en-US" sz="2000" b="1" dirty="0" smtClean="0">
                <a:latin typeface="Calibri" pitchFamily="34" charset="0"/>
                <a:cs typeface="Calibri" pitchFamily="34" charset="0"/>
              </a:rPr>
              <a:t>Matthew  12:17 –</a:t>
            </a:r>
            <a:r>
              <a:rPr lang="en-US" sz="2000" dirty="0" smtClean="0">
                <a:latin typeface="Calibri" pitchFamily="34" charset="0"/>
                <a:cs typeface="Calibri" pitchFamily="34" charset="0"/>
              </a:rPr>
              <a:t> 	God’s Chosen Servant </a:t>
            </a:r>
          </a:p>
          <a:p>
            <a:pPr lvl="1" eaLnBrk="1" hangingPunct="1">
              <a:lnSpc>
                <a:spcPct val="80000"/>
              </a:lnSpc>
              <a:tabLst>
                <a:tab pos="3205163" algn="l"/>
              </a:tabLst>
            </a:pPr>
            <a:r>
              <a:rPr lang="en-US" sz="2000" b="1" dirty="0" smtClean="0">
                <a:latin typeface="Calibri" pitchFamily="34" charset="0"/>
                <a:cs typeface="Calibri" pitchFamily="34" charset="0"/>
              </a:rPr>
              <a:t>Matthew  13:35 –</a:t>
            </a:r>
            <a:r>
              <a:rPr lang="en-US" sz="2000" dirty="0" smtClean="0">
                <a:latin typeface="Calibri" pitchFamily="34" charset="0"/>
                <a:cs typeface="Calibri" pitchFamily="34" charset="0"/>
              </a:rPr>
              <a:t> 	Spoke in Parables</a:t>
            </a:r>
          </a:p>
          <a:p>
            <a:pPr lvl="1" eaLnBrk="1" hangingPunct="1">
              <a:lnSpc>
                <a:spcPct val="80000"/>
              </a:lnSpc>
              <a:tabLst>
                <a:tab pos="3205163" algn="l"/>
              </a:tabLst>
            </a:pPr>
            <a:r>
              <a:rPr lang="en-US" sz="2000" b="1" dirty="0" smtClean="0">
                <a:latin typeface="Calibri" pitchFamily="34" charset="0"/>
                <a:cs typeface="Calibri" pitchFamily="34" charset="0"/>
              </a:rPr>
              <a:t>Matthew  21:4 –</a:t>
            </a:r>
            <a:r>
              <a:rPr lang="en-US" sz="2000" dirty="0" smtClean="0">
                <a:latin typeface="Calibri" pitchFamily="34" charset="0"/>
                <a:cs typeface="Calibri" pitchFamily="34" charset="0"/>
              </a:rPr>
              <a:t> 	</a:t>
            </a:r>
            <a:r>
              <a:rPr lang="en-US" sz="2000" dirty="0" smtClean="0">
                <a:latin typeface="Calibri" pitchFamily="34" charset="0"/>
                <a:cs typeface="Calibri" pitchFamily="34" charset="0"/>
              </a:rPr>
              <a:t>Riding </a:t>
            </a:r>
            <a:r>
              <a:rPr lang="en-US" sz="2000" dirty="0" smtClean="0">
                <a:latin typeface="Calibri" pitchFamily="34" charset="0"/>
                <a:cs typeface="Calibri" pitchFamily="34" charset="0"/>
              </a:rPr>
              <a:t>on a donkey</a:t>
            </a:r>
          </a:p>
          <a:p>
            <a:pPr lvl="1" eaLnBrk="1" hangingPunct="1">
              <a:lnSpc>
                <a:spcPct val="80000"/>
              </a:lnSpc>
              <a:tabLst>
                <a:tab pos="3205163" algn="l"/>
              </a:tabLst>
            </a:pPr>
            <a:r>
              <a:rPr lang="en-US" sz="2000" b="1" dirty="0" smtClean="0">
                <a:latin typeface="Calibri" pitchFamily="34" charset="0"/>
                <a:cs typeface="Calibri" pitchFamily="34" charset="0"/>
              </a:rPr>
              <a:t>Matthew  </a:t>
            </a:r>
            <a:r>
              <a:rPr lang="en-US" sz="2000" b="1" dirty="0" smtClean="0">
                <a:latin typeface="Calibri" pitchFamily="34" charset="0"/>
                <a:cs typeface="Calibri" pitchFamily="34" charset="0"/>
              </a:rPr>
              <a:t>26:54,56  </a:t>
            </a:r>
            <a:r>
              <a:rPr lang="en-US" sz="2000" b="1" dirty="0" smtClean="0">
                <a:latin typeface="Calibri" pitchFamily="34" charset="0"/>
                <a:cs typeface="Calibri" pitchFamily="34" charset="0"/>
              </a:rPr>
              <a:t>–</a:t>
            </a:r>
            <a:r>
              <a:rPr lang="en-US" sz="2000" dirty="0" smtClean="0">
                <a:latin typeface="Calibri" pitchFamily="34" charset="0"/>
                <a:cs typeface="Calibri" pitchFamily="34" charset="0"/>
              </a:rPr>
              <a:t> 	The events of His arrest </a:t>
            </a:r>
          </a:p>
          <a:p>
            <a:pPr lvl="1" eaLnBrk="1" hangingPunct="1">
              <a:lnSpc>
                <a:spcPct val="80000"/>
              </a:lnSpc>
              <a:tabLst>
                <a:tab pos="3205163" algn="l"/>
              </a:tabLst>
            </a:pPr>
            <a:r>
              <a:rPr lang="en-US" sz="2000" b="1" dirty="0" smtClean="0">
                <a:latin typeface="Calibri" pitchFamily="34" charset="0"/>
                <a:cs typeface="Calibri" pitchFamily="34" charset="0"/>
              </a:rPr>
              <a:t>Matthew  </a:t>
            </a:r>
            <a:r>
              <a:rPr lang="en-US" sz="2000" b="1" dirty="0" smtClean="0">
                <a:latin typeface="Calibri" pitchFamily="34" charset="0"/>
                <a:cs typeface="Calibri" pitchFamily="34" charset="0"/>
              </a:rPr>
              <a:t>27:9 –</a:t>
            </a:r>
            <a:r>
              <a:rPr lang="en-US" sz="2000" dirty="0" smtClean="0">
                <a:latin typeface="Calibri" pitchFamily="34" charset="0"/>
                <a:cs typeface="Calibri" pitchFamily="34" charset="0"/>
              </a:rPr>
              <a:t> 	Betrayed by 30 pieces of silver</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1923">
                                            <p:txEl>
                                              <p:pRg st="1" end="1"/>
                                            </p:txEl>
                                          </p:spTgt>
                                        </p:tgtEl>
                                        <p:attrNameLst>
                                          <p:attrName>style.visibility</p:attrName>
                                        </p:attrNameLst>
                                      </p:cBhvr>
                                      <p:to>
                                        <p:strVal val="visible"/>
                                      </p:to>
                                    </p:set>
                                    <p:anim calcmode="lin" valueType="num">
                                      <p:cBhvr>
                                        <p:cTn id="7" dur="500" fill="hold"/>
                                        <p:tgtEl>
                                          <p:spTgt spid="8192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192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192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1923">
                                            <p:txEl>
                                              <p:pRg st="2" end="2"/>
                                            </p:txEl>
                                          </p:spTgt>
                                        </p:tgtEl>
                                        <p:attrNameLst>
                                          <p:attrName>style.visibility</p:attrName>
                                        </p:attrNameLst>
                                      </p:cBhvr>
                                      <p:to>
                                        <p:strVal val="visible"/>
                                      </p:to>
                                    </p:set>
                                    <p:anim calcmode="lin" valueType="num">
                                      <p:cBhvr>
                                        <p:cTn id="14" dur="500" fill="hold"/>
                                        <p:tgtEl>
                                          <p:spTgt spid="8192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192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192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1923">
                                            <p:txEl>
                                              <p:pRg st="3" end="3"/>
                                            </p:txEl>
                                          </p:spTgt>
                                        </p:tgtEl>
                                        <p:attrNameLst>
                                          <p:attrName>style.visibility</p:attrName>
                                        </p:attrNameLst>
                                      </p:cBhvr>
                                      <p:to>
                                        <p:strVal val="visible"/>
                                      </p:to>
                                    </p:set>
                                    <p:anim calcmode="lin" valueType="num">
                                      <p:cBhvr>
                                        <p:cTn id="21" dur="500" fill="hold"/>
                                        <p:tgtEl>
                                          <p:spTgt spid="8192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192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192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1923">
                                            <p:txEl>
                                              <p:pRg st="4" end="4"/>
                                            </p:txEl>
                                          </p:spTgt>
                                        </p:tgtEl>
                                        <p:attrNameLst>
                                          <p:attrName>style.visibility</p:attrName>
                                        </p:attrNameLst>
                                      </p:cBhvr>
                                      <p:to>
                                        <p:strVal val="visible"/>
                                      </p:to>
                                    </p:set>
                                    <p:anim calcmode="lin" valueType="num">
                                      <p:cBhvr>
                                        <p:cTn id="28" dur="500" fill="hold"/>
                                        <p:tgtEl>
                                          <p:spTgt spid="8192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192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192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1923">
                                            <p:txEl>
                                              <p:pRg st="5" end="5"/>
                                            </p:txEl>
                                          </p:spTgt>
                                        </p:tgtEl>
                                        <p:attrNameLst>
                                          <p:attrName>style.visibility</p:attrName>
                                        </p:attrNameLst>
                                      </p:cBhvr>
                                      <p:to>
                                        <p:strVal val="visible"/>
                                      </p:to>
                                    </p:set>
                                    <p:anim calcmode="lin" valueType="num">
                                      <p:cBhvr>
                                        <p:cTn id="35" dur="500" fill="hold"/>
                                        <p:tgtEl>
                                          <p:spTgt spid="8192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192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192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81923">
                                            <p:txEl>
                                              <p:pRg st="6" end="6"/>
                                            </p:txEl>
                                          </p:spTgt>
                                        </p:tgtEl>
                                        <p:attrNameLst>
                                          <p:attrName>style.visibility</p:attrName>
                                        </p:attrNameLst>
                                      </p:cBhvr>
                                      <p:to>
                                        <p:strVal val="visible"/>
                                      </p:to>
                                    </p:set>
                                    <p:anim calcmode="lin" valueType="num">
                                      <p:cBhvr>
                                        <p:cTn id="42" dur="500" fill="hold"/>
                                        <p:tgtEl>
                                          <p:spTgt spid="8192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8192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8192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81923">
                                            <p:txEl>
                                              <p:pRg st="7" end="7"/>
                                            </p:txEl>
                                          </p:spTgt>
                                        </p:tgtEl>
                                        <p:attrNameLst>
                                          <p:attrName>style.visibility</p:attrName>
                                        </p:attrNameLst>
                                      </p:cBhvr>
                                      <p:to>
                                        <p:strVal val="visible"/>
                                      </p:to>
                                    </p:set>
                                    <p:anim calcmode="lin" valueType="num">
                                      <p:cBhvr>
                                        <p:cTn id="49" dur="500" fill="hold"/>
                                        <p:tgtEl>
                                          <p:spTgt spid="8192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8192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8192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81923">
                                            <p:txEl>
                                              <p:pRg st="8" end="8"/>
                                            </p:txEl>
                                          </p:spTgt>
                                        </p:tgtEl>
                                        <p:attrNameLst>
                                          <p:attrName>style.visibility</p:attrName>
                                        </p:attrNameLst>
                                      </p:cBhvr>
                                      <p:to>
                                        <p:strVal val="visible"/>
                                      </p:to>
                                    </p:set>
                                    <p:anim calcmode="lin" valueType="num">
                                      <p:cBhvr>
                                        <p:cTn id="56" dur="500" fill="hold"/>
                                        <p:tgtEl>
                                          <p:spTgt spid="81923">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81923">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81923">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81923">
                                            <p:txEl>
                                              <p:pRg st="9" end="9"/>
                                            </p:txEl>
                                          </p:spTgt>
                                        </p:tgtEl>
                                        <p:attrNameLst>
                                          <p:attrName>style.visibility</p:attrName>
                                        </p:attrNameLst>
                                      </p:cBhvr>
                                      <p:to>
                                        <p:strVal val="visible"/>
                                      </p:to>
                                    </p:set>
                                    <p:anim calcmode="lin" valueType="num">
                                      <p:cBhvr>
                                        <p:cTn id="63" dur="500" fill="hold"/>
                                        <p:tgtEl>
                                          <p:spTgt spid="81923">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81923">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81923">
                                            <p:txEl>
                                              <p:pRg st="9" end="9"/>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81923">
                                            <p:txEl>
                                              <p:pRg st="10" end="10"/>
                                            </p:txEl>
                                          </p:spTgt>
                                        </p:tgtEl>
                                        <p:attrNameLst>
                                          <p:attrName>style.visibility</p:attrName>
                                        </p:attrNameLst>
                                      </p:cBhvr>
                                      <p:to>
                                        <p:strVal val="visible"/>
                                      </p:to>
                                    </p:set>
                                    <p:anim calcmode="lin" valueType="num">
                                      <p:cBhvr>
                                        <p:cTn id="70" dur="500" fill="hold"/>
                                        <p:tgtEl>
                                          <p:spTgt spid="81923">
                                            <p:txEl>
                                              <p:pRg st="10" end="10"/>
                                            </p:txEl>
                                          </p:spTgt>
                                        </p:tgtEl>
                                        <p:attrNameLst>
                                          <p:attrName>ppt_w</p:attrName>
                                        </p:attrNameLst>
                                      </p:cBhvr>
                                      <p:tavLst>
                                        <p:tav tm="0">
                                          <p:val>
                                            <p:fltVal val="0"/>
                                          </p:val>
                                        </p:tav>
                                        <p:tav tm="100000">
                                          <p:val>
                                            <p:strVal val="#ppt_w"/>
                                          </p:val>
                                        </p:tav>
                                      </p:tavLst>
                                    </p:anim>
                                    <p:anim calcmode="lin" valueType="num">
                                      <p:cBhvr>
                                        <p:cTn id="71" dur="500" fill="hold"/>
                                        <p:tgtEl>
                                          <p:spTgt spid="81923">
                                            <p:txEl>
                                              <p:pRg st="10" end="10"/>
                                            </p:txEl>
                                          </p:spTgt>
                                        </p:tgtEl>
                                        <p:attrNameLst>
                                          <p:attrName>ppt_h</p:attrName>
                                        </p:attrNameLst>
                                      </p:cBhvr>
                                      <p:tavLst>
                                        <p:tav tm="0">
                                          <p:val>
                                            <p:fltVal val="0"/>
                                          </p:val>
                                        </p:tav>
                                        <p:tav tm="100000">
                                          <p:val>
                                            <p:strVal val="#ppt_h"/>
                                          </p:val>
                                        </p:tav>
                                      </p:tavLst>
                                    </p:anim>
                                    <p:animEffect transition="in" filter="fade">
                                      <p:cBhvr>
                                        <p:cTn id="72" dur="500"/>
                                        <p:tgtEl>
                                          <p:spTgt spid="81923">
                                            <p:txEl>
                                              <p:pRg st="10" end="1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81923">
                                            <p:txEl>
                                              <p:pRg st="11" end="11"/>
                                            </p:txEl>
                                          </p:spTgt>
                                        </p:tgtEl>
                                        <p:attrNameLst>
                                          <p:attrName>style.visibility</p:attrName>
                                        </p:attrNameLst>
                                      </p:cBhvr>
                                      <p:to>
                                        <p:strVal val="visible"/>
                                      </p:to>
                                    </p:set>
                                    <p:anim calcmode="lin" valueType="num">
                                      <p:cBhvr>
                                        <p:cTn id="77" dur="500" fill="hold"/>
                                        <p:tgtEl>
                                          <p:spTgt spid="81923">
                                            <p:txEl>
                                              <p:pRg st="11" end="11"/>
                                            </p:txEl>
                                          </p:spTgt>
                                        </p:tgtEl>
                                        <p:attrNameLst>
                                          <p:attrName>ppt_w</p:attrName>
                                        </p:attrNameLst>
                                      </p:cBhvr>
                                      <p:tavLst>
                                        <p:tav tm="0">
                                          <p:val>
                                            <p:fltVal val="0"/>
                                          </p:val>
                                        </p:tav>
                                        <p:tav tm="100000">
                                          <p:val>
                                            <p:strVal val="#ppt_w"/>
                                          </p:val>
                                        </p:tav>
                                      </p:tavLst>
                                    </p:anim>
                                    <p:anim calcmode="lin" valueType="num">
                                      <p:cBhvr>
                                        <p:cTn id="78" dur="500" fill="hold"/>
                                        <p:tgtEl>
                                          <p:spTgt spid="81923">
                                            <p:txEl>
                                              <p:pRg st="11" end="11"/>
                                            </p:txEl>
                                          </p:spTgt>
                                        </p:tgtEl>
                                        <p:attrNameLst>
                                          <p:attrName>ppt_h</p:attrName>
                                        </p:attrNameLst>
                                      </p:cBhvr>
                                      <p:tavLst>
                                        <p:tav tm="0">
                                          <p:val>
                                            <p:fltVal val="0"/>
                                          </p:val>
                                        </p:tav>
                                        <p:tav tm="100000">
                                          <p:val>
                                            <p:strVal val="#ppt_h"/>
                                          </p:val>
                                        </p:tav>
                                      </p:tavLst>
                                    </p:anim>
                                    <p:animEffect transition="in" filter="fade">
                                      <p:cBhvr>
                                        <p:cTn id="79" dur="500"/>
                                        <p:tgtEl>
                                          <p:spTgt spid="81923">
                                            <p:txEl>
                                              <p:pRg st="11" end="11"/>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81923">
                                            <p:txEl>
                                              <p:pRg st="12" end="12"/>
                                            </p:txEl>
                                          </p:spTgt>
                                        </p:tgtEl>
                                        <p:attrNameLst>
                                          <p:attrName>style.visibility</p:attrName>
                                        </p:attrNameLst>
                                      </p:cBhvr>
                                      <p:to>
                                        <p:strVal val="visible"/>
                                      </p:to>
                                    </p:set>
                                    <p:anim calcmode="lin" valueType="num">
                                      <p:cBhvr>
                                        <p:cTn id="84" dur="500" fill="hold"/>
                                        <p:tgtEl>
                                          <p:spTgt spid="81923">
                                            <p:txEl>
                                              <p:pRg st="12" end="12"/>
                                            </p:txEl>
                                          </p:spTgt>
                                        </p:tgtEl>
                                        <p:attrNameLst>
                                          <p:attrName>ppt_w</p:attrName>
                                        </p:attrNameLst>
                                      </p:cBhvr>
                                      <p:tavLst>
                                        <p:tav tm="0">
                                          <p:val>
                                            <p:fltVal val="0"/>
                                          </p:val>
                                        </p:tav>
                                        <p:tav tm="100000">
                                          <p:val>
                                            <p:strVal val="#ppt_w"/>
                                          </p:val>
                                        </p:tav>
                                      </p:tavLst>
                                    </p:anim>
                                    <p:anim calcmode="lin" valueType="num">
                                      <p:cBhvr>
                                        <p:cTn id="85" dur="500" fill="hold"/>
                                        <p:tgtEl>
                                          <p:spTgt spid="81923">
                                            <p:txEl>
                                              <p:pRg st="12" end="12"/>
                                            </p:txEl>
                                          </p:spTgt>
                                        </p:tgtEl>
                                        <p:attrNameLst>
                                          <p:attrName>ppt_h</p:attrName>
                                        </p:attrNameLst>
                                      </p:cBhvr>
                                      <p:tavLst>
                                        <p:tav tm="0">
                                          <p:val>
                                            <p:fltVal val="0"/>
                                          </p:val>
                                        </p:tav>
                                        <p:tav tm="100000">
                                          <p:val>
                                            <p:strVal val="#ppt_h"/>
                                          </p:val>
                                        </p:tav>
                                      </p:tavLst>
                                    </p:anim>
                                    <p:animEffect transition="in" filter="fade">
                                      <p:cBhvr>
                                        <p:cTn id="86" dur="500"/>
                                        <p:tgtEl>
                                          <p:spTgt spid="8192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0" y="0"/>
            <a:ext cx="9296400" cy="838200"/>
          </a:xfrm>
        </p:spPr>
        <p:txBody>
          <a:bodyPr/>
          <a:lstStyle/>
          <a:p>
            <a:pPr eaLnBrk="1" hangingPunct="1"/>
            <a:r>
              <a:rPr lang="en-US" sz="3800" b="1" dirty="0" smtClean="0">
                <a:latin typeface="Calibri" pitchFamily="34" charset="0"/>
                <a:cs typeface="Calibri" pitchFamily="34" charset="0"/>
              </a:rPr>
              <a:t>The New Covenant Fulfills the Old Covenant</a:t>
            </a:r>
            <a:endParaRPr lang="en-US" sz="3800" dirty="0" smtClean="0"/>
          </a:p>
        </p:txBody>
      </p:sp>
      <p:sp>
        <p:nvSpPr>
          <p:cNvPr id="211971" name="Rectangle 3"/>
          <p:cNvSpPr>
            <a:spLocks noGrp="1" noChangeArrowheads="1"/>
          </p:cNvSpPr>
          <p:nvPr>
            <p:ph type="body" idx="1"/>
          </p:nvPr>
        </p:nvSpPr>
        <p:spPr>
          <a:xfrm>
            <a:off x="457200" y="990600"/>
            <a:ext cx="8229600" cy="4800600"/>
          </a:xfrm>
        </p:spPr>
        <p:txBody>
          <a:bodyPr/>
          <a:lstStyle/>
          <a:p>
            <a:pPr eaLnBrk="1" hangingPunct="1"/>
            <a:r>
              <a:rPr lang="en-US" sz="2800" dirty="0" smtClean="0">
                <a:latin typeface="Calibri" pitchFamily="34" charset="0"/>
                <a:cs typeface="Calibri" pitchFamily="34" charset="0"/>
              </a:rPr>
              <a:t>So in other words, Jesus fulfills the Law and the Prophets in that they point to Him, and He is their fulfillment. </a:t>
            </a:r>
          </a:p>
          <a:p>
            <a:pPr eaLnBrk="1" hangingPunct="1"/>
            <a:r>
              <a:rPr lang="en-US" sz="2800" b="1" dirty="0" smtClean="0">
                <a:latin typeface="Cambria" pitchFamily="18" charset="0"/>
              </a:rPr>
              <a:t>Luke 24:44 –</a:t>
            </a:r>
            <a:r>
              <a:rPr lang="en-US" sz="2800" dirty="0" smtClean="0">
                <a:latin typeface="Cambria" pitchFamily="18" charset="0"/>
              </a:rPr>
              <a:t> </a:t>
            </a:r>
            <a:r>
              <a:rPr lang="en-US" sz="2800" i="1" dirty="0" smtClean="0">
                <a:solidFill>
                  <a:srgbClr val="0000FF"/>
                </a:solidFill>
                <a:latin typeface="Cambria" pitchFamily="18" charset="0"/>
              </a:rPr>
              <a:t>[Jesus] said to them, "This is what I told you while I was still with you: Everything must be </a:t>
            </a:r>
            <a:r>
              <a:rPr lang="en-US" sz="2800" i="1" u="sng" dirty="0" smtClean="0">
                <a:solidFill>
                  <a:srgbClr val="0000FF"/>
                </a:solidFill>
                <a:latin typeface="Cambria" pitchFamily="18" charset="0"/>
              </a:rPr>
              <a:t>fulfilled</a:t>
            </a:r>
            <a:r>
              <a:rPr lang="en-US" sz="2800" i="1" dirty="0" smtClean="0">
                <a:solidFill>
                  <a:srgbClr val="0000FF"/>
                </a:solidFill>
                <a:latin typeface="Cambria" pitchFamily="18" charset="0"/>
              </a:rPr>
              <a:t> that is written about Me in the </a:t>
            </a:r>
            <a:r>
              <a:rPr lang="en-US" sz="2800" i="1" u="sng" dirty="0" smtClean="0">
                <a:solidFill>
                  <a:srgbClr val="0000FF"/>
                </a:solidFill>
                <a:latin typeface="Cambria" pitchFamily="18" charset="0"/>
              </a:rPr>
              <a:t>Law</a:t>
            </a:r>
            <a:r>
              <a:rPr lang="en-US" sz="2800" i="1" dirty="0" smtClean="0">
                <a:solidFill>
                  <a:srgbClr val="0000FF"/>
                </a:solidFill>
                <a:latin typeface="Cambria" pitchFamily="18" charset="0"/>
              </a:rPr>
              <a:t> of Moses, the </a:t>
            </a:r>
            <a:r>
              <a:rPr lang="en-US" sz="2800" i="1" u="sng" dirty="0" smtClean="0">
                <a:solidFill>
                  <a:srgbClr val="0000FF"/>
                </a:solidFill>
                <a:latin typeface="Cambria" pitchFamily="18" charset="0"/>
              </a:rPr>
              <a:t>Prophets</a:t>
            </a:r>
            <a:r>
              <a:rPr lang="en-US" sz="2800" i="1" dirty="0" smtClean="0">
                <a:solidFill>
                  <a:srgbClr val="0000FF"/>
                </a:solidFill>
                <a:latin typeface="Cambria" pitchFamily="18" charset="0"/>
              </a:rPr>
              <a:t> and the Psalms."</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11971">
                                            <p:txEl>
                                              <p:pRg st="1" end="1"/>
                                            </p:txEl>
                                          </p:spTgt>
                                        </p:tgtEl>
                                        <p:attrNameLst>
                                          <p:attrName>style.visibility</p:attrName>
                                        </p:attrNameLst>
                                      </p:cBhvr>
                                      <p:to>
                                        <p:strVal val="visible"/>
                                      </p:to>
                                    </p:set>
                                    <p:anim calcmode="lin" valueType="num">
                                      <p:cBhvr>
                                        <p:cTn id="7" dur="500" fill="hold"/>
                                        <p:tgtEl>
                                          <p:spTgt spid="21197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11971">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119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0" y="0"/>
            <a:ext cx="9296400" cy="838200"/>
          </a:xfrm>
        </p:spPr>
        <p:txBody>
          <a:bodyPr/>
          <a:lstStyle/>
          <a:p>
            <a:pPr eaLnBrk="1" hangingPunct="1"/>
            <a:r>
              <a:rPr lang="en-US" sz="3800" b="1" dirty="0" smtClean="0">
                <a:latin typeface="Calibri" pitchFamily="34" charset="0"/>
                <a:cs typeface="Calibri" pitchFamily="34" charset="0"/>
              </a:rPr>
              <a:t>The New Covenant Fulfills the Old Covenant</a:t>
            </a:r>
            <a:endParaRPr lang="en-US" sz="3800" dirty="0" smtClean="0"/>
          </a:p>
        </p:txBody>
      </p:sp>
      <p:sp>
        <p:nvSpPr>
          <p:cNvPr id="195587" name="Rectangle 3"/>
          <p:cNvSpPr>
            <a:spLocks noGrp="1" noChangeArrowheads="1"/>
          </p:cNvSpPr>
          <p:nvPr>
            <p:ph type="body" idx="1"/>
          </p:nvPr>
        </p:nvSpPr>
        <p:spPr>
          <a:xfrm>
            <a:off x="457200" y="914400"/>
            <a:ext cx="8229600" cy="5562600"/>
          </a:xfrm>
        </p:spPr>
        <p:txBody>
          <a:bodyPr/>
          <a:lstStyle/>
          <a:p>
            <a:pPr eaLnBrk="1" hangingPunct="1">
              <a:lnSpc>
                <a:spcPct val="80000"/>
              </a:lnSpc>
            </a:pPr>
            <a:r>
              <a:rPr lang="en-US" sz="2800" dirty="0" smtClean="0">
                <a:latin typeface="Calibri" pitchFamily="34" charset="0"/>
                <a:cs typeface="Calibri" pitchFamily="34" charset="0"/>
              </a:rPr>
              <a:t>The Old Testament (Law and Prophets) Contained Many:</a:t>
            </a:r>
          </a:p>
          <a:p>
            <a:pPr lvl="1" eaLnBrk="1" hangingPunct="1">
              <a:lnSpc>
                <a:spcPct val="80000"/>
              </a:lnSpc>
            </a:pPr>
            <a:r>
              <a:rPr lang="en-US" sz="2400" dirty="0" smtClean="0">
                <a:latin typeface="Calibri" pitchFamily="34" charset="0"/>
                <a:cs typeface="Calibri" pitchFamily="34" charset="0"/>
              </a:rPr>
              <a:t>Specific Commands</a:t>
            </a:r>
          </a:p>
          <a:p>
            <a:pPr lvl="1" eaLnBrk="1" hangingPunct="1">
              <a:lnSpc>
                <a:spcPct val="80000"/>
              </a:lnSpc>
            </a:pPr>
            <a:r>
              <a:rPr lang="en-US" sz="2400" dirty="0" smtClean="0">
                <a:latin typeface="Calibri" pitchFamily="34" charset="0"/>
                <a:cs typeface="Calibri" pitchFamily="34" charset="0"/>
              </a:rPr>
              <a:t>Promises</a:t>
            </a:r>
          </a:p>
          <a:p>
            <a:pPr lvl="1" eaLnBrk="1" hangingPunct="1">
              <a:lnSpc>
                <a:spcPct val="80000"/>
              </a:lnSpc>
            </a:pPr>
            <a:r>
              <a:rPr lang="en-US" sz="2400" dirty="0" smtClean="0">
                <a:latin typeface="Calibri" pitchFamily="34" charset="0"/>
                <a:cs typeface="Calibri" pitchFamily="34" charset="0"/>
              </a:rPr>
              <a:t>Prophesies</a:t>
            </a:r>
          </a:p>
          <a:p>
            <a:pPr lvl="1" eaLnBrk="1" hangingPunct="1">
              <a:lnSpc>
                <a:spcPct val="80000"/>
              </a:lnSpc>
            </a:pPr>
            <a:r>
              <a:rPr lang="en-US" sz="2400" dirty="0" smtClean="0">
                <a:latin typeface="Calibri" pitchFamily="34" charset="0"/>
                <a:cs typeface="Calibri" pitchFamily="34" charset="0"/>
              </a:rPr>
              <a:t>Types and Shadows</a:t>
            </a:r>
          </a:p>
          <a:p>
            <a:pPr eaLnBrk="1" hangingPunct="1">
              <a:lnSpc>
                <a:spcPct val="80000"/>
              </a:lnSpc>
            </a:pPr>
            <a:r>
              <a:rPr lang="en-US" sz="2800" dirty="0" smtClean="0">
                <a:latin typeface="Calibri" pitchFamily="34" charset="0"/>
                <a:cs typeface="Calibri" pitchFamily="34" charset="0"/>
              </a:rPr>
              <a:t>Christ Fulfills the Old Testament By His Entire Mission</a:t>
            </a:r>
          </a:p>
          <a:p>
            <a:pPr lvl="1" eaLnBrk="1" hangingPunct="1">
              <a:lnSpc>
                <a:spcPct val="80000"/>
              </a:lnSpc>
            </a:pPr>
            <a:r>
              <a:rPr lang="en-US" sz="2400" dirty="0" smtClean="0">
                <a:latin typeface="Calibri" pitchFamily="34" charset="0"/>
                <a:cs typeface="Calibri" pitchFamily="34" charset="0"/>
              </a:rPr>
              <a:t>By what He was</a:t>
            </a:r>
          </a:p>
          <a:p>
            <a:pPr lvl="1" eaLnBrk="1" hangingPunct="1">
              <a:lnSpc>
                <a:spcPct val="80000"/>
              </a:lnSpc>
            </a:pPr>
            <a:r>
              <a:rPr lang="en-US" sz="2400" dirty="0" smtClean="0">
                <a:latin typeface="Calibri" pitchFamily="34" charset="0"/>
                <a:cs typeface="Calibri" pitchFamily="34" charset="0"/>
              </a:rPr>
              <a:t>By what He taught</a:t>
            </a:r>
          </a:p>
          <a:p>
            <a:pPr lvl="1" eaLnBrk="1" hangingPunct="1">
              <a:lnSpc>
                <a:spcPct val="80000"/>
              </a:lnSpc>
            </a:pPr>
            <a:r>
              <a:rPr lang="en-US" sz="2400" dirty="0" smtClean="0">
                <a:latin typeface="Calibri" pitchFamily="34" charset="0"/>
                <a:cs typeface="Calibri" pitchFamily="34" charset="0"/>
              </a:rPr>
              <a:t>By what He </a:t>
            </a:r>
            <a:r>
              <a:rPr lang="en-US" sz="2400" u="sng" dirty="0" smtClean="0">
                <a:latin typeface="Calibri" pitchFamily="34" charset="0"/>
                <a:cs typeface="Calibri" pitchFamily="34" charset="0"/>
              </a:rPr>
              <a:t>did</a:t>
            </a:r>
          </a:p>
          <a:p>
            <a:pPr lvl="1" eaLnBrk="1" hangingPunct="1">
              <a:lnSpc>
                <a:spcPct val="80000"/>
              </a:lnSpc>
            </a:pPr>
            <a:r>
              <a:rPr lang="en-US" sz="2400" dirty="0" smtClean="0">
                <a:latin typeface="Calibri" pitchFamily="34" charset="0"/>
                <a:cs typeface="Calibri" pitchFamily="34" charset="0"/>
              </a:rPr>
              <a:t>By what He is </a:t>
            </a:r>
            <a:r>
              <a:rPr lang="en-US" sz="2400" u="sng" dirty="0" smtClean="0">
                <a:latin typeface="Calibri" pitchFamily="34" charset="0"/>
                <a:cs typeface="Calibri" pitchFamily="34" charset="0"/>
              </a:rPr>
              <a:t>still doing</a:t>
            </a:r>
          </a:p>
          <a:p>
            <a:pPr lvl="1" eaLnBrk="1" hangingPunct="1">
              <a:lnSpc>
                <a:spcPct val="80000"/>
              </a:lnSpc>
            </a:pPr>
            <a:r>
              <a:rPr lang="en-US" sz="2400" dirty="0" smtClean="0">
                <a:latin typeface="Calibri" pitchFamily="34" charset="0"/>
                <a:cs typeface="Calibri" pitchFamily="34" charset="0"/>
              </a:rPr>
              <a:t>And by what he </a:t>
            </a:r>
            <a:r>
              <a:rPr lang="en-US" sz="2400" u="sng" dirty="0" smtClean="0">
                <a:latin typeface="Calibri" pitchFamily="34" charset="0"/>
                <a:cs typeface="Calibri" pitchFamily="34" charset="0"/>
              </a:rPr>
              <a:t>will yet do</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5587">
                                            <p:txEl>
                                              <p:pRg st="1" end="1"/>
                                            </p:txEl>
                                          </p:spTgt>
                                        </p:tgtEl>
                                        <p:attrNameLst>
                                          <p:attrName>style.visibility</p:attrName>
                                        </p:attrNameLst>
                                      </p:cBhvr>
                                      <p:to>
                                        <p:strVal val="visible"/>
                                      </p:to>
                                    </p:set>
                                    <p:animEffect transition="in" filter="dissolve">
                                      <p:cBhvr>
                                        <p:cTn id="7" dur="500"/>
                                        <p:tgtEl>
                                          <p:spTgt spid="19558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5587">
                                            <p:txEl>
                                              <p:pRg st="2" end="2"/>
                                            </p:txEl>
                                          </p:spTgt>
                                        </p:tgtEl>
                                        <p:attrNameLst>
                                          <p:attrName>style.visibility</p:attrName>
                                        </p:attrNameLst>
                                      </p:cBhvr>
                                      <p:to>
                                        <p:strVal val="visible"/>
                                      </p:to>
                                    </p:set>
                                    <p:animEffect transition="in" filter="dissolve">
                                      <p:cBhvr>
                                        <p:cTn id="12" dur="500"/>
                                        <p:tgtEl>
                                          <p:spTgt spid="19558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95587">
                                            <p:txEl>
                                              <p:pRg st="3" end="3"/>
                                            </p:txEl>
                                          </p:spTgt>
                                        </p:tgtEl>
                                        <p:attrNameLst>
                                          <p:attrName>style.visibility</p:attrName>
                                        </p:attrNameLst>
                                      </p:cBhvr>
                                      <p:to>
                                        <p:strVal val="visible"/>
                                      </p:to>
                                    </p:set>
                                    <p:animEffect transition="in" filter="dissolve">
                                      <p:cBhvr>
                                        <p:cTn id="17" dur="500"/>
                                        <p:tgtEl>
                                          <p:spTgt spid="19558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95587">
                                            <p:txEl>
                                              <p:pRg st="4" end="4"/>
                                            </p:txEl>
                                          </p:spTgt>
                                        </p:tgtEl>
                                        <p:attrNameLst>
                                          <p:attrName>style.visibility</p:attrName>
                                        </p:attrNameLst>
                                      </p:cBhvr>
                                      <p:to>
                                        <p:strVal val="visible"/>
                                      </p:to>
                                    </p:set>
                                    <p:animEffect transition="in" filter="dissolve">
                                      <p:cBhvr>
                                        <p:cTn id="22" dur="500"/>
                                        <p:tgtEl>
                                          <p:spTgt spid="19558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95587">
                                            <p:txEl>
                                              <p:pRg st="5" end="5"/>
                                            </p:txEl>
                                          </p:spTgt>
                                        </p:tgtEl>
                                        <p:attrNameLst>
                                          <p:attrName>style.visibility</p:attrName>
                                        </p:attrNameLst>
                                      </p:cBhvr>
                                      <p:to>
                                        <p:strVal val="visible"/>
                                      </p:to>
                                    </p:set>
                                    <p:animEffect transition="in" filter="dissolve">
                                      <p:cBhvr>
                                        <p:cTn id="27" dur="500"/>
                                        <p:tgtEl>
                                          <p:spTgt spid="19558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95587">
                                            <p:txEl>
                                              <p:pRg st="6" end="6"/>
                                            </p:txEl>
                                          </p:spTgt>
                                        </p:tgtEl>
                                        <p:attrNameLst>
                                          <p:attrName>style.visibility</p:attrName>
                                        </p:attrNameLst>
                                      </p:cBhvr>
                                      <p:to>
                                        <p:strVal val="visible"/>
                                      </p:to>
                                    </p:set>
                                    <p:animEffect transition="in" filter="dissolve">
                                      <p:cBhvr>
                                        <p:cTn id="32" dur="500"/>
                                        <p:tgtEl>
                                          <p:spTgt spid="19558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95587">
                                            <p:txEl>
                                              <p:pRg st="7" end="7"/>
                                            </p:txEl>
                                          </p:spTgt>
                                        </p:tgtEl>
                                        <p:attrNameLst>
                                          <p:attrName>style.visibility</p:attrName>
                                        </p:attrNameLst>
                                      </p:cBhvr>
                                      <p:to>
                                        <p:strVal val="visible"/>
                                      </p:to>
                                    </p:set>
                                    <p:animEffect transition="in" filter="dissolve">
                                      <p:cBhvr>
                                        <p:cTn id="37" dur="500"/>
                                        <p:tgtEl>
                                          <p:spTgt spid="195587">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95587">
                                            <p:txEl>
                                              <p:pRg st="8" end="8"/>
                                            </p:txEl>
                                          </p:spTgt>
                                        </p:tgtEl>
                                        <p:attrNameLst>
                                          <p:attrName>style.visibility</p:attrName>
                                        </p:attrNameLst>
                                      </p:cBhvr>
                                      <p:to>
                                        <p:strVal val="visible"/>
                                      </p:to>
                                    </p:set>
                                    <p:animEffect transition="in" filter="dissolve">
                                      <p:cBhvr>
                                        <p:cTn id="42" dur="500"/>
                                        <p:tgtEl>
                                          <p:spTgt spid="195587">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95587">
                                            <p:txEl>
                                              <p:pRg st="9" end="9"/>
                                            </p:txEl>
                                          </p:spTgt>
                                        </p:tgtEl>
                                        <p:attrNameLst>
                                          <p:attrName>style.visibility</p:attrName>
                                        </p:attrNameLst>
                                      </p:cBhvr>
                                      <p:to>
                                        <p:strVal val="visible"/>
                                      </p:to>
                                    </p:set>
                                    <p:animEffect transition="in" filter="dissolve">
                                      <p:cBhvr>
                                        <p:cTn id="47" dur="500"/>
                                        <p:tgtEl>
                                          <p:spTgt spid="195587">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95587">
                                            <p:txEl>
                                              <p:pRg st="10" end="10"/>
                                            </p:txEl>
                                          </p:spTgt>
                                        </p:tgtEl>
                                        <p:attrNameLst>
                                          <p:attrName>style.visibility</p:attrName>
                                        </p:attrNameLst>
                                      </p:cBhvr>
                                      <p:to>
                                        <p:strVal val="visible"/>
                                      </p:to>
                                    </p:set>
                                    <p:animEffect transition="in" filter="dissolve">
                                      <p:cBhvr>
                                        <p:cTn id="52" dur="500"/>
                                        <p:tgtEl>
                                          <p:spTgt spid="19558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87"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0" y="0"/>
            <a:ext cx="9296400" cy="914400"/>
          </a:xfrm>
        </p:spPr>
        <p:txBody>
          <a:bodyPr/>
          <a:lstStyle/>
          <a:p>
            <a:pPr eaLnBrk="1" hangingPunct="1"/>
            <a:r>
              <a:rPr lang="en-US" sz="3800" b="1" dirty="0" smtClean="0">
                <a:latin typeface="Calibri" pitchFamily="34" charset="0"/>
                <a:cs typeface="Calibri" pitchFamily="34" charset="0"/>
              </a:rPr>
              <a:t>The New Covenant Fulfills the Old Covenant</a:t>
            </a:r>
          </a:p>
        </p:txBody>
      </p:sp>
      <p:sp>
        <p:nvSpPr>
          <p:cNvPr id="194563" name="Rectangle 3"/>
          <p:cNvSpPr>
            <a:spLocks noGrp="1" noChangeArrowheads="1"/>
          </p:cNvSpPr>
          <p:nvPr>
            <p:ph type="body" idx="1"/>
          </p:nvPr>
        </p:nvSpPr>
        <p:spPr>
          <a:xfrm>
            <a:off x="457200" y="914400"/>
            <a:ext cx="8229600" cy="5943600"/>
          </a:xfrm>
        </p:spPr>
        <p:txBody>
          <a:bodyPr>
            <a:normAutofit lnSpcReduction="10000"/>
          </a:bodyPr>
          <a:lstStyle/>
          <a:p>
            <a:pPr eaLnBrk="1" hangingPunct="1"/>
            <a:r>
              <a:rPr lang="en-US" sz="2800" dirty="0" smtClean="0">
                <a:latin typeface="Calibri" pitchFamily="34" charset="0"/>
                <a:cs typeface="Calibri" pitchFamily="34" charset="0"/>
              </a:rPr>
              <a:t>In Matthew 5, Jesus</a:t>
            </a:r>
            <a:r>
              <a:rPr lang="en-US" sz="2800" dirty="0" smtClean="0">
                <a:latin typeface="Calibri" pitchFamily="34" charset="0"/>
                <a:cs typeface="Calibri" pitchFamily="34" charset="0"/>
              </a:rPr>
              <a:t> goes on to say</a:t>
            </a:r>
            <a:r>
              <a:rPr lang="en-US" sz="2800" dirty="0" smtClean="0">
                <a:latin typeface="Calibri" pitchFamily="34" charset="0"/>
                <a:cs typeface="Calibri" pitchFamily="34" charset="0"/>
              </a:rPr>
              <a:t>:</a:t>
            </a:r>
            <a:endParaRPr lang="en-US" sz="2800" dirty="0" smtClean="0">
              <a:latin typeface="Calibri" pitchFamily="34" charset="0"/>
              <a:cs typeface="Calibri" pitchFamily="34" charset="0"/>
            </a:endParaRPr>
          </a:p>
          <a:p>
            <a:pPr lvl="1" eaLnBrk="1" hangingPunct="1"/>
            <a:r>
              <a:rPr lang="en-US" sz="2400" b="1" dirty="0" smtClean="0">
                <a:latin typeface="Cambria" pitchFamily="18" charset="0"/>
              </a:rPr>
              <a:t>Matthew 5:19-20 -</a:t>
            </a:r>
            <a:r>
              <a:rPr lang="en-US" sz="2400" dirty="0" smtClean="0">
                <a:latin typeface="Cambria" pitchFamily="18" charset="0"/>
              </a:rPr>
              <a:t> </a:t>
            </a:r>
            <a:r>
              <a:rPr lang="en-US" sz="2400" i="1" dirty="0">
                <a:solidFill>
                  <a:srgbClr val="0000FF"/>
                </a:solidFill>
                <a:latin typeface="Cambria" pitchFamily="18" charset="0"/>
              </a:rPr>
              <a:t>Therefore whoever relaxes one of the least of these commandments and teaches others to do the same will be called least in the kingdom of heaven, but whoever does them and teaches them will be called great in the kingdom of </a:t>
            </a:r>
            <a:r>
              <a:rPr lang="en-US" sz="2400" i="1" dirty="0" smtClean="0">
                <a:solidFill>
                  <a:srgbClr val="0000FF"/>
                </a:solidFill>
                <a:latin typeface="Cambria" pitchFamily="18" charset="0"/>
              </a:rPr>
              <a:t>heaven. </a:t>
            </a:r>
            <a:r>
              <a:rPr lang="en-US" sz="2400" i="1" dirty="0">
                <a:solidFill>
                  <a:srgbClr val="0000FF"/>
                </a:solidFill>
                <a:latin typeface="Cambria" pitchFamily="18" charset="0"/>
              </a:rPr>
              <a:t>For I tell you, unless your righteousness exceeds that of the scribes and Pharisees, </a:t>
            </a:r>
            <a:r>
              <a:rPr lang="en-US" sz="2400" i="1" dirty="0" smtClean="0">
                <a:solidFill>
                  <a:srgbClr val="0000FF"/>
                </a:solidFill>
                <a:latin typeface="Cambria" pitchFamily="18" charset="0"/>
              </a:rPr>
              <a:t>you </a:t>
            </a:r>
            <a:r>
              <a:rPr lang="en-US" sz="2400" i="1" dirty="0">
                <a:solidFill>
                  <a:srgbClr val="0000FF"/>
                </a:solidFill>
                <a:latin typeface="Cambria" pitchFamily="18" charset="0"/>
              </a:rPr>
              <a:t>will never enter the kingdom of heaven</a:t>
            </a:r>
            <a:r>
              <a:rPr lang="en-US" sz="2400" i="1" dirty="0" smtClean="0">
                <a:solidFill>
                  <a:srgbClr val="0000FF"/>
                </a:solidFill>
                <a:latin typeface="Cambria" pitchFamily="18" charset="0"/>
              </a:rPr>
              <a:t>.</a:t>
            </a:r>
          </a:p>
          <a:p>
            <a:pPr eaLnBrk="1" hangingPunct="1"/>
            <a:r>
              <a:rPr lang="en-US" sz="2800" dirty="0" smtClean="0">
                <a:latin typeface="Calibri" pitchFamily="34" charset="0"/>
                <a:cs typeface="Calibri" pitchFamily="34" charset="0"/>
              </a:rPr>
              <a:t>What does Jesus mean by this? Does he mean that we are to continue keeping all of the Old Testament Laws, including the commands to offer sacrifices, not eat certain foods, etc.?</a:t>
            </a:r>
          </a:p>
          <a:p>
            <a:pPr eaLnBrk="1" hangingPunct="1"/>
            <a:r>
              <a:rPr lang="en-US" sz="2800" dirty="0" smtClean="0">
                <a:latin typeface="Calibri" pitchFamily="34" charset="0"/>
                <a:cs typeface="Calibri" pitchFamily="34" charset="0"/>
              </a:rPr>
              <a:t>Or does he mean that we are now to “keep” these laws by obeying </a:t>
            </a:r>
            <a:r>
              <a:rPr lang="en-US" sz="2800" b="1" i="1" dirty="0" smtClean="0">
                <a:latin typeface="Calibri" pitchFamily="34" charset="0"/>
                <a:cs typeface="Calibri" pitchFamily="34" charset="0"/>
              </a:rPr>
              <a:t>him</a:t>
            </a:r>
            <a:r>
              <a:rPr lang="en-US" sz="2800" dirty="0" smtClean="0">
                <a:latin typeface="Calibri" pitchFamily="34" charset="0"/>
                <a:cs typeface="Calibri" pitchFamily="34" charset="0"/>
              </a:rPr>
              <a:t>, because these laws pointed to him and he is their </a:t>
            </a:r>
            <a:r>
              <a:rPr lang="en-US" sz="2800" b="1" i="1" dirty="0" smtClean="0">
                <a:latin typeface="Calibri" pitchFamily="34" charset="0"/>
                <a:cs typeface="Calibri" pitchFamily="34" charset="0"/>
              </a:rPr>
              <a:t>fulfillment</a:t>
            </a:r>
            <a:r>
              <a:rPr lang="en-US" sz="2800" dirty="0" smtClean="0">
                <a:latin typeface="Calibri" pitchFamily="34" charset="0"/>
                <a:cs typeface="Calibri" pitchFamily="34" charset="0"/>
              </a:rPr>
              <a:t>?</a:t>
            </a:r>
            <a:endParaRPr lang="en-US" sz="2800" dirty="0">
              <a:latin typeface="Calibri" pitchFamily="34" charset="0"/>
              <a:cs typeface="Calibri" pitchFamily="34" charset="0"/>
            </a:endParaRPr>
          </a:p>
          <a:p>
            <a:pPr marL="457200" lvl="1" indent="0" eaLnBrk="1" hangingPunct="1">
              <a:buNone/>
            </a:pPr>
            <a:endParaRPr lang="en-US" sz="2400" i="1" dirty="0" smtClean="0">
              <a:solidFill>
                <a:srgbClr val="0000FF"/>
              </a:solidFill>
              <a:latin typeface="Cambria" pitchFamily="18" charset="0"/>
            </a:endParaRPr>
          </a:p>
        </p:txBody>
      </p:sp>
    </p:spTree>
    <p:extLst>
      <p:ext uri="{BB962C8B-B14F-4D97-AF65-F5344CB8AC3E}">
        <p14:creationId xmlns:p14="http://schemas.microsoft.com/office/powerpoint/2010/main" val="3011466976"/>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4563">
                                            <p:txEl>
                                              <p:pRg st="1" end="1"/>
                                            </p:txEl>
                                          </p:spTgt>
                                        </p:tgtEl>
                                        <p:attrNameLst>
                                          <p:attrName>style.visibility</p:attrName>
                                        </p:attrNameLst>
                                      </p:cBhvr>
                                      <p:to>
                                        <p:strVal val="visible"/>
                                      </p:to>
                                    </p:set>
                                    <p:anim calcmode="lin" valueType="num">
                                      <p:cBhvr>
                                        <p:cTn id="7" dur="500" fill="hold"/>
                                        <p:tgtEl>
                                          <p:spTgt spid="19456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9456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9456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94563">
                                            <p:txEl>
                                              <p:pRg st="2" end="2"/>
                                            </p:txEl>
                                          </p:spTgt>
                                        </p:tgtEl>
                                        <p:attrNameLst>
                                          <p:attrName>style.visibility</p:attrName>
                                        </p:attrNameLst>
                                      </p:cBhvr>
                                      <p:to>
                                        <p:strVal val="visible"/>
                                      </p:to>
                                    </p:set>
                                    <p:anim calcmode="lin" valueType="num">
                                      <p:cBhvr>
                                        <p:cTn id="14" dur="500" fill="hold"/>
                                        <p:tgtEl>
                                          <p:spTgt spid="19456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9456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9456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94563">
                                            <p:txEl>
                                              <p:pRg st="3" end="3"/>
                                            </p:txEl>
                                          </p:spTgt>
                                        </p:tgtEl>
                                        <p:attrNameLst>
                                          <p:attrName>style.visibility</p:attrName>
                                        </p:attrNameLst>
                                      </p:cBhvr>
                                      <p:to>
                                        <p:strVal val="visible"/>
                                      </p:to>
                                    </p:set>
                                    <p:anim calcmode="lin" valueType="num">
                                      <p:cBhvr>
                                        <p:cTn id="21" dur="500" fill="hold"/>
                                        <p:tgtEl>
                                          <p:spTgt spid="19456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19456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1945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0" y="0"/>
            <a:ext cx="9296400" cy="914400"/>
          </a:xfrm>
        </p:spPr>
        <p:txBody>
          <a:bodyPr/>
          <a:lstStyle/>
          <a:p>
            <a:pPr eaLnBrk="1" hangingPunct="1"/>
            <a:r>
              <a:rPr lang="en-US" sz="3800" b="1" dirty="0" smtClean="0">
                <a:latin typeface="Calibri" pitchFamily="34" charset="0"/>
                <a:cs typeface="Calibri" pitchFamily="34" charset="0"/>
              </a:rPr>
              <a:t>The New Covenant Fulfills the Old Covenant</a:t>
            </a:r>
          </a:p>
        </p:txBody>
      </p:sp>
      <p:sp>
        <p:nvSpPr>
          <p:cNvPr id="194563" name="Rectangle 3"/>
          <p:cNvSpPr>
            <a:spLocks noGrp="1" noChangeArrowheads="1"/>
          </p:cNvSpPr>
          <p:nvPr>
            <p:ph type="body" idx="1"/>
          </p:nvPr>
        </p:nvSpPr>
        <p:spPr>
          <a:xfrm>
            <a:off x="457200" y="914400"/>
            <a:ext cx="8229600" cy="5943600"/>
          </a:xfrm>
        </p:spPr>
        <p:txBody>
          <a:bodyPr>
            <a:normAutofit lnSpcReduction="10000"/>
          </a:bodyPr>
          <a:lstStyle/>
          <a:p>
            <a:pPr eaLnBrk="1" hangingPunct="1"/>
            <a:r>
              <a:rPr lang="en-US" sz="2800" dirty="0" smtClean="0">
                <a:latin typeface="Calibri" pitchFamily="34" charset="0"/>
                <a:cs typeface="Calibri" pitchFamily="34" charset="0"/>
              </a:rPr>
              <a:t>Notice how Jesus goes on in that passage to point </a:t>
            </a:r>
            <a:r>
              <a:rPr lang="en-US" sz="2800" b="1" i="1" dirty="0" smtClean="0">
                <a:latin typeface="Calibri" pitchFamily="34" charset="0"/>
                <a:cs typeface="Calibri" pitchFamily="34" charset="0"/>
              </a:rPr>
              <a:t>away</a:t>
            </a:r>
            <a:r>
              <a:rPr lang="en-US" sz="2800" dirty="0" smtClean="0">
                <a:latin typeface="Calibri" pitchFamily="34" charset="0"/>
                <a:cs typeface="Calibri" pitchFamily="34" charset="0"/>
              </a:rPr>
              <a:t> from the Old Testament commands and practices and points instead towards </a:t>
            </a:r>
            <a:r>
              <a:rPr lang="en-US" sz="2800" b="1" i="1" dirty="0" smtClean="0">
                <a:latin typeface="Calibri" pitchFamily="34" charset="0"/>
                <a:cs typeface="Calibri" pitchFamily="34" charset="0"/>
              </a:rPr>
              <a:t>his</a:t>
            </a:r>
            <a:r>
              <a:rPr lang="en-US" sz="2800" dirty="0" smtClean="0">
                <a:latin typeface="Calibri" pitchFamily="34" charset="0"/>
                <a:cs typeface="Calibri" pitchFamily="34" charset="0"/>
              </a:rPr>
              <a:t> commands:</a:t>
            </a:r>
            <a:endParaRPr lang="en-US" sz="2800" dirty="0" smtClean="0">
              <a:latin typeface="Calibri" pitchFamily="34" charset="0"/>
              <a:cs typeface="Calibri" pitchFamily="34" charset="0"/>
            </a:endParaRPr>
          </a:p>
          <a:p>
            <a:pPr lvl="1" eaLnBrk="1" hangingPunct="1"/>
            <a:r>
              <a:rPr lang="en-US" sz="2400" b="1" dirty="0" smtClean="0">
                <a:latin typeface="Cambria" pitchFamily="18" charset="0"/>
              </a:rPr>
              <a:t>Matthew 5:21-22 -</a:t>
            </a:r>
            <a:r>
              <a:rPr lang="en-US" sz="2400" dirty="0" smtClean="0">
                <a:latin typeface="Cambria" pitchFamily="18" charset="0"/>
              </a:rPr>
              <a:t> </a:t>
            </a:r>
            <a:r>
              <a:rPr lang="en-US" sz="2400" i="1" dirty="0">
                <a:solidFill>
                  <a:srgbClr val="0000FF"/>
                </a:solidFill>
                <a:latin typeface="Cambria" pitchFamily="18" charset="0"/>
              </a:rPr>
              <a:t>You have heard that it was said to those of old, </a:t>
            </a:r>
            <a:r>
              <a:rPr lang="en-US" sz="2400" i="1" dirty="0" smtClean="0">
                <a:solidFill>
                  <a:srgbClr val="0000FF"/>
                </a:solidFill>
                <a:latin typeface="Cambria" pitchFamily="18" charset="0"/>
              </a:rPr>
              <a:t>“You </a:t>
            </a:r>
            <a:r>
              <a:rPr lang="en-US" sz="2400" i="1" dirty="0">
                <a:solidFill>
                  <a:srgbClr val="0000FF"/>
                </a:solidFill>
                <a:latin typeface="Cambria" pitchFamily="18" charset="0"/>
              </a:rPr>
              <a:t>shall not murder; and whoever murders will be liable to judgment</a:t>
            </a:r>
            <a:r>
              <a:rPr lang="en-US" sz="2400" i="1" dirty="0" smtClean="0">
                <a:solidFill>
                  <a:srgbClr val="0000FF"/>
                </a:solidFill>
                <a:latin typeface="Cambria" pitchFamily="18" charset="0"/>
              </a:rPr>
              <a:t>.” </a:t>
            </a:r>
            <a:r>
              <a:rPr lang="en-US" sz="2400" b="1" i="1" dirty="0">
                <a:solidFill>
                  <a:srgbClr val="0000FF"/>
                </a:solidFill>
                <a:latin typeface="Cambria" pitchFamily="18" charset="0"/>
              </a:rPr>
              <a:t>But I say </a:t>
            </a:r>
            <a:r>
              <a:rPr lang="en-US" sz="2400" i="1" dirty="0">
                <a:solidFill>
                  <a:srgbClr val="0000FF"/>
                </a:solidFill>
                <a:latin typeface="Cambria" pitchFamily="18" charset="0"/>
              </a:rPr>
              <a:t>to you that everyone who is angry with his brother will be liable to </a:t>
            </a:r>
            <a:r>
              <a:rPr lang="en-US" sz="2400" i="1" dirty="0" smtClean="0">
                <a:solidFill>
                  <a:srgbClr val="0000FF"/>
                </a:solidFill>
                <a:latin typeface="Cambria" pitchFamily="18" charset="0"/>
              </a:rPr>
              <a:t>judgment.</a:t>
            </a:r>
          </a:p>
          <a:p>
            <a:pPr lvl="1" eaLnBrk="1" hangingPunct="1"/>
            <a:r>
              <a:rPr lang="en-US" sz="2400" b="1" dirty="0">
                <a:latin typeface="Cambria" pitchFamily="18" charset="0"/>
              </a:rPr>
              <a:t>Matthew 5:27-28 -</a:t>
            </a:r>
            <a:r>
              <a:rPr lang="en-US" sz="2400" dirty="0">
                <a:latin typeface="Cambria" pitchFamily="18" charset="0"/>
              </a:rPr>
              <a:t> </a:t>
            </a:r>
            <a:r>
              <a:rPr lang="en-US" sz="2400" i="1" dirty="0">
                <a:solidFill>
                  <a:srgbClr val="0000FF"/>
                </a:solidFill>
                <a:latin typeface="Cambria" pitchFamily="18" charset="0"/>
              </a:rPr>
              <a:t>You have heard that it was said, “You shall not commit adultery.” </a:t>
            </a:r>
            <a:r>
              <a:rPr lang="en-US" sz="2400" b="1" i="1" dirty="0">
                <a:solidFill>
                  <a:srgbClr val="0000FF"/>
                </a:solidFill>
                <a:latin typeface="Cambria" pitchFamily="18" charset="0"/>
              </a:rPr>
              <a:t>But I say</a:t>
            </a:r>
            <a:r>
              <a:rPr lang="en-US" sz="2400" i="1" dirty="0">
                <a:solidFill>
                  <a:srgbClr val="0000FF"/>
                </a:solidFill>
                <a:latin typeface="Cambria" pitchFamily="18" charset="0"/>
              </a:rPr>
              <a:t> to you that everyone who looks at a woman with lustful intent has already committed adultery with her in his heart. </a:t>
            </a:r>
            <a:endParaRPr lang="en-US" sz="2400" i="1" dirty="0" smtClean="0">
              <a:solidFill>
                <a:srgbClr val="0000FF"/>
              </a:solidFill>
              <a:latin typeface="Cambria" pitchFamily="18" charset="0"/>
            </a:endParaRPr>
          </a:p>
          <a:p>
            <a:pPr lvl="1" eaLnBrk="1" hangingPunct="1"/>
            <a:r>
              <a:rPr lang="en-US" sz="2400" b="1" dirty="0">
                <a:latin typeface="Cambria" pitchFamily="18" charset="0"/>
              </a:rPr>
              <a:t>Matthew </a:t>
            </a:r>
            <a:r>
              <a:rPr lang="en-US" sz="2400" b="1" dirty="0" smtClean="0">
                <a:latin typeface="Cambria" pitchFamily="18" charset="0"/>
              </a:rPr>
              <a:t>5:33-34 </a:t>
            </a:r>
            <a:r>
              <a:rPr lang="en-US" sz="2400" b="1" dirty="0">
                <a:latin typeface="Cambria" pitchFamily="18" charset="0"/>
              </a:rPr>
              <a:t>-</a:t>
            </a:r>
            <a:r>
              <a:rPr lang="en-US" sz="2400" dirty="0">
                <a:latin typeface="Cambria" pitchFamily="18" charset="0"/>
              </a:rPr>
              <a:t> </a:t>
            </a:r>
            <a:r>
              <a:rPr lang="en-US" sz="2400" i="1" dirty="0" smtClean="0">
                <a:solidFill>
                  <a:srgbClr val="0000FF"/>
                </a:solidFill>
                <a:latin typeface="Cambria" pitchFamily="18" charset="0"/>
              </a:rPr>
              <a:t>Again </a:t>
            </a:r>
            <a:r>
              <a:rPr lang="en-US" sz="2400" i="1" dirty="0">
                <a:solidFill>
                  <a:srgbClr val="0000FF"/>
                </a:solidFill>
                <a:latin typeface="Cambria" pitchFamily="18" charset="0"/>
              </a:rPr>
              <a:t>you have heard that it was said to those of old, </a:t>
            </a:r>
            <a:r>
              <a:rPr lang="en-US" sz="2400" i="1" dirty="0" smtClean="0">
                <a:solidFill>
                  <a:srgbClr val="0000FF"/>
                </a:solidFill>
                <a:latin typeface="Cambria" pitchFamily="18" charset="0"/>
              </a:rPr>
              <a:t>“You </a:t>
            </a:r>
            <a:r>
              <a:rPr lang="en-US" sz="2400" i="1" dirty="0">
                <a:solidFill>
                  <a:srgbClr val="0000FF"/>
                </a:solidFill>
                <a:latin typeface="Cambria" pitchFamily="18" charset="0"/>
              </a:rPr>
              <a:t>shall not swear falsely, but shall perform to the Lord what you have sworn</a:t>
            </a:r>
            <a:r>
              <a:rPr lang="en-US" sz="2400" i="1" dirty="0" smtClean="0">
                <a:solidFill>
                  <a:srgbClr val="0000FF"/>
                </a:solidFill>
                <a:latin typeface="Cambria" pitchFamily="18" charset="0"/>
              </a:rPr>
              <a:t>.” </a:t>
            </a:r>
            <a:r>
              <a:rPr lang="en-US" sz="2400" b="1" i="1" dirty="0" smtClean="0">
                <a:solidFill>
                  <a:srgbClr val="0000FF"/>
                </a:solidFill>
                <a:latin typeface="Cambria" pitchFamily="18" charset="0"/>
              </a:rPr>
              <a:t>But </a:t>
            </a:r>
            <a:r>
              <a:rPr lang="en-US" sz="2400" b="1" i="1" dirty="0">
                <a:solidFill>
                  <a:srgbClr val="0000FF"/>
                </a:solidFill>
                <a:latin typeface="Cambria" pitchFamily="18" charset="0"/>
              </a:rPr>
              <a:t>I say</a:t>
            </a:r>
            <a:r>
              <a:rPr lang="en-US" sz="2400" i="1" dirty="0">
                <a:solidFill>
                  <a:srgbClr val="0000FF"/>
                </a:solidFill>
                <a:latin typeface="Cambria" pitchFamily="18" charset="0"/>
              </a:rPr>
              <a:t> to you, Do not take an oath at </a:t>
            </a:r>
            <a:r>
              <a:rPr lang="en-US" sz="2400" i="1" dirty="0" smtClean="0">
                <a:solidFill>
                  <a:srgbClr val="0000FF"/>
                </a:solidFill>
                <a:latin typeface="Cambria" pitchFamily="18" charset="0"/>
              </a:rPr>
              <a:t>all…</a:t>
            </a:r>
            <a:endParaRPr lang="en-US" sz="2400" i="1" dirty="0">
              <a:solidFill>
                <a:srgbClr val="0000FF"/>
              </a:solidFill>
              <a:latin typeface="Cambria" pitchFamily="18" charset="0"/>
            </a:endParaRPr>
          </a:p>
          <a:p>
            <a:pPr marL="457200" lvl="1" indent="0" eaLnBrk="1" hangingPunct="1">
              <a:buNone/>
            </a:pPr>
            <a:endParaRPr lang="en-US" sz="2400" i="1" dirty="0" smtClean="0">
              <a:solidFill>
                <a:srgbClr val="0000FF"/>
              </a:solidFill>
              <a:latin typeface="Cambria" pitchFamily="18" charset="0"/>
            </a:endParaRPr>
          </a:p>
        </p:txBody>
      </p:sp>
    </p:spTree>
    <p:extLst>
      <p:ext uri="{BB962C8B-B14F-4D97-AF65-F5344CB8AC3E}">
        <p14:creationId xmlns:p14="http://schemas.microsoft.com/office/powerpoint/2010/main" val="1288342069"/>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4563">
                                            <p:txEl>
                                              <p:pRg st="1" end="1"/>
                                            </p:txEl>
                                          </p:spTgt>
                                        </p:tgtEl>
                                        <p:attrNameLst>
                                          <p:attrName>style.visibility</p:attrName>
                                        </p:attrNameLst>
                                      </p:cBhvr>
                                      <p:to>
                                        <p:strVal val="visible"/>
                                      </p:to>
                                    </p:set>
                                    <p:anim calcmode="lin" valueType="num">
                                      <p:cBhvr>
                                        <p:cTn id="7" dur="500" fill="hold"/>
                                        <p:tgtEl>
                                          <p:spTgt spid="19456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9456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9456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94563">
                                            <p:txEl>
                                              <p:pRg st="2" end="2"/>
                                            </p:txEl>
                                          </p:spTgt>
                                        </p:tgtEl>
                                        <p:attrNameLst>
                                          <p:attrName>style.visibility</p:attrName>
                                        </p:attrNameLst>
                                      </p:cBhvr>
                                      <p:to>
                                        <p:strVal val="visible"/>
                                      </p:to>
                                    </p:set>
                                    <p:anim calcmode="lin" valueType="num">
                                      <p:cBhvr>
                                        <p:cTn id="14" dur="500" fill="hold"/>
                                        <p:tgtEl>
                                          <p:spTgt spid="19456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9456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9456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94563">
                                            <p:txEl>
                                              <p:pRg st="3" end="3"/>
                                            </p:txEl>
                                          </p:spTgt>
                                        </p:tgtEl>
                                        <p:attrNameLst>
                                          <p:attrName>style.visibility</p:attrName>
                                        </p:attrNameLst>
                                      </p:cBhvr>
                                      <p:to>
                                        <p:strVal val="visible"/>
                                      </p:to>
                                    </p:set>
                                    <p:anim calcmode="lin" valueType="num">
                                      <p:cBhvr>
                                        <p:cTn id="21" dur="500" fill="hold"/>
                                        <p:tgtEl>
                                          <p:spTgt spid="19456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19456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1945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3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4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5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6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Rainbow">
  <a:themeElements>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ainbo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ainbo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ainbo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ainbo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ainbo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ainbo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ainbo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ainbo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ainbo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ainbo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ainbo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ainbo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tars">
  <a:themeElements>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r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r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r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r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r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r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r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r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r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r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r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Moses">
  <a:themeElements>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s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s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s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s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s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s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s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s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s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s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s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s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David">
  <a:themeElements>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avi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vi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vi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vi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vi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vi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vi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vi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vi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vi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vi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vi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Jesus">
  <a:themeElements>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Jesu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Jesu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Jesu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Jesu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Jesu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Jesu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Jesu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Jesu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Jesu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Jesu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Jesu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Jesu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ldnew">
  <a:themeElements>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d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d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d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d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d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d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d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d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d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d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d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d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waterfall">
  <a:themeElements>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aterfal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aterfal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aterfal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aterfal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aterfal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aterfal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aterfal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aterfal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aterfal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aterfal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aterfal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aterfal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2.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3.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4.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5.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6.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7.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8.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docProps/app.xml><?xml version="1.0" encoding="utf-8"?>
<Properties xmlns="http://schemas.openxmlformats.org/officeDocument/2006/extended-properties" xmlns:vt="http://schemas.openxmlformats.org/officeDocument/2006/docPropsVTypes">
  <Template>Maple</Template>
  <TotalTime>27892</TotalTime>
  <Words>1531</Words>
  <Application>Microsoft Office PowerPoint</Application>
  <PresentationFormat>On-screen Show (4:3)</PresentationFormat>
  <Paragraphs>86</Paragraphs>
  <Slides>18</Slides>
  <Notes>0</Notes>
  <HiddenSlides>0</HiddenSlides>
  <MMClips>0</MMClips>
  <ScaleCrop>false</ScaleCrop>
  <HeadingPairs>
    <vt:vector size="4" baseType="variant">
      <vt:variant>
        <vt:lpstr>Theme</vt:lpstr>
      </vt:variant>
      <vt:variant>
        <vt:i4>16</vt:i4>
      </vt:variant>
      <vt:variant>
        <vt:lpstr>Slide Titles</vt:lpstr>
      </vt:variant>
      <vt:variant>
        <vt:i4>18</vt:i4>
      </vt:variant>
    </vt:vector>
  </HeadingPairs>
  <TitlesOfParts>
    <vt:vector size="34" baseType="lpstr">
      <vt:lpstr>Default Design</vt:lpstr>
      <vt:lpstr>Clouds</vt:lpstr>
      <vt:lpstr>Rainbow</vt:lpstr>
      <vt:lpstr>Stars</vt:lpstr>
      <vt:lpstr>Moses</vt:lpstr>
      <vt:lpstr>David</vt:lpstr>
      <vt:lpstr>Jesus</vt:lpstr>
      <vt:lpstr>oldnew</vt:lpstr>
      <vt:lpstr>waterfall</vt:lpstr>
      <vt:lpstr>sunset</vt:lpstr>
      <vt:lpstr>1_sunset</vt:lpstr>
      <vt:lpstr>2_sunset</vt:lpstr>
      <vt:lpstr>3_sunset</vt:lpstr>
      <vt:lpstr>4_sunset</vt:lpstr>
      <vt:lpstr>5_sunset</vt:lpstr>
      <vt:lpstr>6_sunset</vt:lpstr>
      <vt:lpstr>New Covenant Theology</vt:lpstr>
      <vt:lpstr>A Comparison of the Old and New Covenants</vt:lpstr>
      <vt:lpstr>The New Covenant Fulfills  The Old Covenant</vt:lpstr>
      <vt:lpstr>The New Covenant Fulfills the Old Covenant</vt:lpstr>
      <vt:lpstr>The New Covenant Fulfills the Old Covenant</vt:lpstr>
      <vt:lpstr>The New Covenant Fulfills the Old Covenant</vt:lpstr>
      <vt:lpstr>The New Covenant Fulfills the Old Covenant</vt:lpstr>
      <vt:lpstr>The New Covenant Fulfills the Old Covenant</vt:lpstr>
      <vt:lpstr>The New Covenant Fulfills the Old Covenant</vt:lpstr>
      <vt:lpstr>The New Covenant  Replaces  The Old Covenant</vt:lpstr>
      <vt:lpstr>The New Covenant Replaces  The Old Covenant</vt:lpstr>
      <vt:lpstr>The New Covenant Replaces  The Old Covenant</vt:lpstr>
      <vt:lpstr>The New Covenant Replaces  The Old Covenant</vt:lpstr>
      <vt:lpstr>The New Covenant Replaces  The Old Covenant</vt:lpstr>
      <vt:lpstr>The New Covenant Replaces  The Old Covenant</vt:lpstr>
      <vt:lpstr>The New Covenant Replaces  The Old Covenant</vt:lpstr>
      <vt:lpstr>The New Covenant Replaces  The Old Covenant</vt:lpstr>
      <vt:lpstr>Questions</vt:lpstr>
    </vt:vector>
  </TitlesOfParts>
  <Company>ALLTEL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1281</cp:revision>
  <dcterms:created xsi:type="dcterms:W3CDTF">2002-05-29T23:51:15Z</dcterms:created>
  <dcterms:modified xsi:type="dcterms:W3CDTF">2017-08-06T17:42:37Z</dcterms:modified>
</cp:coreProperties>
</file>