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Lst>
  <p:notesMasterIdLst>
    <p:notesMasterId r:id="rId14"/>
  </p:notesMasterIdLst>
  <p:sldIdLst>
    <p:sldId id="792" r:id="rId3"/>
    <p:sldId id="796" r:id="rId4"/>
    <p:sldId id="795" r:id="rId5"/>
    <p:sldId id="803" r:id="rId6"/>
    <p:sldId id="805" r:id="rId7"/>
    <p:sldId id="807" r:id="rId8"/>
    <p:sldId id="804" r:id="rId9"/>
    <p:sldId id="797" r:id="rId10"/>
    <p:sldId id="808" r:id="rId11"/>
    <p:sldId id="810" r:id="rId12"/>
    <p:sldId id="794" r:id="rId13"/>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759">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9900"/>
    <a:srgbClr val="FFCCCC"/>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57" autoAdjust="0"/>
    <p:restoredTop sz="94707" autoAdjust="0"/>
  </p:normalViewPr>
  <p:slideViewPr>
    <p:cSldViewPr>
      <p:cViewPr varScale="1">
        <p:scale>
          <a:sx n="162" d="100"/>
          <a:sy n="162" d="100"/>
        </p:scale>
        <p:origin x="15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themeOverride" Target="../theme/themeOverride1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3285372737"/>
      </p:ext>
    </p:extLst>
  </p:cSld>
  <p:clrMapOvr>
    <a:overrideClrMapping bg1="dk2" tx1="lt1" bg2="dk1" tx2="lt2" accent1="accent1" accent2="accent2" accent3="accent3" accent4="accent4" accent5="accent5" accent6="accent6" hlink="hlink" folHlink="folHlink"/>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229600" cy="6096000"/>
          </a:xfrm>
        </p:spPr>
        <p:txBody>
          <a:bodyPr>
            <a:normAutofit lnSpcReduction="10000"/>
          </a:bodyPr>
          <a:lstStyle/>
          <a:p>
            <a:r>
              <a:rPr lang="en-US" sz="2800" dirty="0">
                <a:effectLst>
                  <a:glow rad="228600">
                    <a:schemeClr val="accent3">
                      <a:satMod val="175000"/>
                      <a:alpha val="40000"/>
                    </a:schemeClr>
                  </a:glow>
                </a:effectLst>
                <a:latin typeface="Calibri" panose="020F0502020204030204" pitchFamily="34" charset="0"/>
                <a:cs typeface="Calibri" pitchFamily="34" charset="0"/>
              </a:rPr>
              <a:t>Paul gives </a:t>
            </a:r>
            <a:r>
              <a:rPr lang="en-US" sz="2800" b="1" dirty="0">
                <a:effectLst>
                  <a:glow rad="228600">
                    <a:schemeClr val="accent3">
                      <a:satMod val="175000"/>
                      <a:alpha val="40000"/>
                    </a:schemeClr>
                  </a:glow>
                </a:effectLst>
                <a:latin typeface="Calibri" panose="020F0502020204030204" pitchFamily="34" charset="0"/>
                <a:cs typeface="Calibri" pitchFamily="34" charset="0"/>
              </a:rPr>
              <a:t>two </a:t>
            </a:r>
            <a:r>
              <a:rPr lang="en-US" sz="2800" dirty="0">
                <a:effectLst>
                  <a:glow rad="228600">
                    <a:schemeClr val="accent3">
                      <a:satMod val="175000"/>
                      <a:alpha val="40000"/>
                    </a:schemeClr>
                  </a:glow>
                </a:effectLst>
                <a:latin typeface="Calibri" panose="020F0502020204030204" pitchFamily="34" charset="0"/>
                <a:cs typeface="Calibri" pitchFamily="34" charset="0"/>
              </a:rPr>
              <a:t>reasons why he did not accept support from those to whom he preached the gospel:</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To silence his accusers </a:t>
            </a:r>
            <a:r>
              <a:rPr lang="en-US" sz="2400" dirty="0">
                <a:effectLst>
                  <a:glow rad="228600">
                    <a:schemeClr val="accent3">
                      <a:satMod val="175000"/>
                      <a:alpha val="40000"/>
                    </a:schemeClr>
                  </a:glow>
                </a:effectLst>
                <a:latin typeface="Calibri" panose="020F0502020204030204" pitchFamily="34" charset="0"/>
                <a:cs typeface="Calibri" pitchFamily="34" charset="0"/>
              </a:rPr>
              <a:t>and keep them from claiming that he was just preaching for the money:</a:t>
            </a:r>
          </a:p>
          <a:p>
            <a:pPr lvl="1"/>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Or did I commit a sin in humbling myself so that you might be exalted, because I preached God's gospel to you free of charge? </a:t>
            </a:r>
            <a:r>
              <a:rPr lang="en-US" sz="24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8</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 robbed other churches by accepting support from them in order to serve you. </a:t>
            </a:r>
            <a:r>
              <a:rPr lang="en-US" sz="24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9</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when I was with you and was in need, I did not burden anyone, for the brothers who came from Macedonia supplied my need. So I refrained and will refrain from burdening you in any way … </a:t>
            </a:r>
            <a:r>
              <a:rPr lang="en-US" sz="24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12 </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And what I am doing I will continue to do, in order to undermine the claim of those who would like to claim that in their boasted mission they work on the same terms as we do. </a:t>
            </a:r>
            <a:r>
              <a:rPr lang="en-US" sz="2400" dirty="0">
                <a:effectLst>
                  <a:glow rad="228600">
                    <a:schemeClr val="accent3">
                      <a:satMod val="175000"/>
                      <a:alpha val="40000"/>
                    </a:schemeClr>
                  </a:glow>
                </a:effectLst>
                <a:latin typeface="Calibri" panose="020F0502020204030204" pitchFamily="34" charset="0"/>
                <a:cs typeface="Calibri" pitchFamily="34" charset="0"/>
              </a:rPr>
              <a:t>(2Co 11:7-12)</a:t>
            </a:r>
          </a:p>
        </p:txBody>
      </p:sp>
    </p:spTree>
    <p:extLst>
      <p:ext uri="{BB962C8B-B14F-4D97-AF65-F5344CB8AC3E}">
        <p14:creationId xmlns:p14="http://schemas.microsoft.com/office/powerpoint/2010/main" val="2991875779"/>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72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a:t>
            </a:r>
          </a:p>
        </p:txBody>
      </p:sp>
    </p:spTree>
    <p:extLst>
      <p:ext uri="{BB962C8B-B14F-4D97-AF65-F5344CB8AC3E}">
        <p14:creationId xmlns:p14="http://schemas.microsoft.com/office/powerpoint/2010/main" val="578900364"/>
      </p:ext>
    </p:extLst>
  </p:cSld>
  <p:clrMapOvr>
    <a:overrideClrMapping bg1="lt1" tx1="dk1" bg2="lt2" tx2="dk2" accent1="accent1" accent2="accent2" accent3="accent3" accent4="accent4" accent5="accent5" accent6="accent6" hlink="hlink" folHlink="folHlink"/>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New Covenant Giving</a:t>
            </a:r>
          </a:p>
        </p:txBody>
      </p:sp>
      <p:sp>
        <p:nvSpPr>
          <p:cNvPr id="3" name="Content Placeholder 2"/>
          <p:cNvSpPr>
            <a:spLocks noGrp="1"/>
          </p:cNvSpPr>
          <p:nvPr>
            <p:ph idx="1"/>
          </p:nvPr>
        </p:nvSpPr>
        <p:spPr>
          <a:xfrm>
            <a:off x="457200" y="762000"/>
            <a:ext cx="8229600" cy="6096000"/>
          </a:xfrm>
        </p:spPr>
        <p:txBody>
          <a:bodyPr>
            <a:normAutofit fontScale="925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When we looked at the question of tithing, we saw that the standard for New Covenant giving is that we are to give </a:t>
            </a:r>
            <a:r>
              <a:rPr lang="en-US" b="1" i="1" dirty="0">
                <a:effectLst>
                  <a:glow rad="228600">
                    <a:schemeClr val="accent3">
                      <a:satMod val="175000"/>
                      <a:alpha val="40000"/>
                    </a:schemeClr>
                  </a:glow>
                </a:effectLst>
                <a:latin typeface="Calibri" pitchFamily="34" charset="0"/>
                <a:cs typeface="Calibri" pitchFamily="34" charset="0"/>
              </a:rPr>
              <a:t>generously</a:t>
            </a:r>
            <a:r>
              <a:rPr lang="en-US" dirty="0">
                <a:effectLst>
                  <a:glow rad="228600">
                    <a:schemeClr val="accent3">
                      <a:satMod val="175000"/>
                      <a:alpha val="40000"/>
                    </a:schemeClr>
                  </a:glow>
                </a:effectLst>
                <a:latin typeface="Calibri" pitchFamily="34" charset="0"/>
                <a:cs typeface="Calibri" pitchFamily="34" charset="0"/>
              </a:rPr>
              <a:t> and </a:t>
            </a:r>
            <a:r>
              <a:rPr lang="en-US" b="1" i="1" dirty="0">
                <a:effectLst>
                  <a:glow rad="228600">
                    <a:schemeClr val="accent3">
                      <a:satMod val="175000"/>
                      <a:alpha val="40000"/>
                    </a:schemeClr>
                  </a:glow>
                </a:effectLst>
                <a:latin typeface="Calibri" pitchFamily="34" charset="0"/>
                <a:cs typeface="Calibri" pitchFamily="34" charset="0"/>
              </a:rPr>
              <a:t>cheerfully</a:t>
            </a:r>
            <a:r>
              <a:rPr lang="en-US" dirty="0">
                <a:effectLst>
                  <a:glow rad="228600">
                    <a:schemeClr val="accent3">
                      <a:satMod val="175000"/>
                      <a:alpha val="40000"/>
                    </a:schemeClr>
                  </a:glow>
                </a:effectLst>
                <a:latin typeface="Calibri" pitchFamily="34" charset="0"/>
                <a:cs typeface="Calibri" pitchFamily="34" charset="0"/>
              </a:rPr>
              <a:t> (without compulsion) (2 Cor. 9:7, 1Tim 6:17-19)</a:t>
            </a:r>
          </a:p>
          <a:p>
            <a:r>
              <a:rPr lang="en-US" dirty="0">
                <a:latin typeface="Calibri" pitchFamily="34" charset="0"/>
                <a:cs typeface="Calibri" pitchFamily="34" charset="0"/>
              </a:rPr>
              <a:t>But who all should New Covenant believers be generously and cheerfully giving </a:t>
            </a:r>
            <a:r>
              <a:rPr lang="en-US" b="1" i="1" dirty="0">
                <a:latin typeface="Calibri" pitchFamily="34" charset="0"/>
                <a:cs typeface="Calibri" pitchFamily="34" charset="0"/>
              </a:rPr>
              <a:t>to</a:t>
            </a:r>
            <a:r>
              <a:rPr lang="en-US" dirty="0">
                <a:latin typeface="Calibri" pitchFamily="34" charset="0"/>
                <a:cs typeface="Calibri" pitchFamily="34" charset="0"/>
              </a:rPr>
              <a:t>?</a:t>
            </a:r>
          </a:p>
          <a:p>
            <a:r>
              <a:rPr lang="en-US" dirty="0">
                <a:latin typeface="Calibri" pitchFamily="34" charset="0"/>
                <a:cs typeface="Calibri" pitchFamily="34" charset="0"/>
              </a:rPr>
              <a:t>Several categories of giving are mentioned in the NT:</a:t>
            </a:r>
          </a:p>
          <a:p>
            <a:pPr lvl="1"/>
            <a:r>
              <a:rPr lang="en-US" dirty="0">
                <a:latin typeface="Calibri" pitchFamily="34" charset="0"/>
                <a:cs typeface="Calibri" pitchFamily="34" charset="0"/>
              </a:rPr>
              <a:t>Pastors/Elders</a:t>
            </a:r>
          </a:p>
          <a:p>
            <a:pPr lvl="1"/>
            <a:r>
              <a:rPr lang="en-US" dirty="0">
                <a:latin typeface="Calibri" pitchFamily="34" charset="0"/>
                <a:cs typeface="Calibri" pitchFamily="34" charset="0"/>
              </a:rPr>
              <a:t>Ministers of the Gospel</a:t>
            </a:r>
          </a:p>
          <a:p>
            <a:pPr lvl="1"/>
            <a:r>
              <a:rPr lang="en-US" dirty="0">
                <a:latin typeface="Calibri" pitchFamily="34" charset="0"/>
                <a:cs typeface="Calibri" pitchFamily="34" charset="0"/>
              </a:rPr>
              <a:t>The Poor</a:t>
            </a:r>
          </a:p>
          <a:p>
            <a:pPr lvl="1"/>
            <a:r>
              <a:rPr lang="en-US" dirty="0">
                <a:latin typeface="Calibri" pitchFamily="34" charset="0"/>
                <a:cs typeface="Calibri" pitchFamily="34" charset="0"/>
              </a:rPr>
              <a:t>Other Possibilities?</a:t>
            </a:r>
          </a:p>
        </p:txBody>
      </p:sp>
    </p:spTree>
    <p:extLst>
      <p:ext uri="{BB962C8B-B14F-4D97-AF65-F5344CB8AC3E}">
        <p14:creationId xmlns:p14="http://schemas.microsoft.com/office/powerpoint/2010/main" val="2135406874"/>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a:t>
            </a:r>
          </a:p>
        </p:txBody>
      </p:sp>
      <p:sp>
        <p:nvSpPr>
          <p:cNvPr id="3" name="Content Placeholder 2"/>
          <p:cNvSpPr>
            <a:spLocks noGrp="1"/>
          </p:cNvSpPr>
          <p:nvPr>
            <p:ph idx="1"/>
          </p:nvPr>
        </p:nvSpPr>
        <p:spPr>
          <a:xfrm>
            <a:off x="457200" y="762000"/>
            <a:ext cx="8229600" cy="6096000"/>
          </a:xfrm>
        </p:spPr>
        <p:txBody>
          <a:bodyPr>
            <a:normAutofit fontScale="92500"/>
          </a:bodyPr>
          <a:lstStyle/>
          <a:p>
            <a:r>
              <a:rPr lang="en-US" dirty="0">
                <a:effectLst>
                  <a:glow rad="228600">
                    <a:schemeClr val="accent3">
                      <a:satMod val="175000"/>
                      <a:alpha val="40000"/>
                    </a:schemeClr>
                  </a:glow>
                </a:effectLst>
                <a:latin typeface="Calibri" panose="020F0502020204030204" pitchFamily="34" charset="0"/>
                <a:cs typeface="Calibri" pitchFamily="34" charset="0"/>
              </a:rPr>
              <a:t>The scriptures require that local churches pay financial support to their pastors.</a:t>
            </a:r>
          </a:p>
          <a:p>
            <a:r>
              <a:rPr lang="en-US" dirty="0">
                <a:effectLst>
                  <a:glow rad="228600">
                    <a:schemeClr val="accent3">
                      <a:satMod val="175000"/>
                      <a:alpha val="40000"/>
                    </a:schemeClr>
                  </a:glow>
                </a:effectLst>
                <a:latin typeface="Calibri" panose="020F0502020204030204" pitchFamily="34" charset="0"/>
                <a:cs typeface="Calibri" pitchFamily="34" charset="0"/>
              </a:rPr>
              <a:t>The two clearest passages that discuss this are:</a:t>
            </a:r>
          </a:p>
          <a:p>
            <a:pPr lvl="1"/>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one who is taught the word share all good things with the one who teaches. </a:t>
            </a:r>
            <a:r>
              <a:rPr lang="en-US" dirty="0">
                <a:latin typeface="Calibri" pitchFamily="34" charset="0"/>
                <a:cs typeface="Calibri" pitchFamily="34" charset="0"/>
              </a:rPr>
              <a:t>(Gal. 6:6)</a:t>
            </a:r>
          </a:p>
          <a:p>
            <a:pPr lvl="1"/>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elders who rule well be considered worthy of double honor, especially those who labor in preaching and teaching.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18</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the Scripture says, "You shall not muzzle an ox when it treads out the grain," and, "The laborer deserves his wages." </a:t>
            </a:r>
            <a:r>
              <a:rPr lang="en-US" dirty="0">
                <a:latin typeface="Calibri" pitchFamily="34" charset="0"/>
                <a:cs typeface="Calibri" pitchFamily="34" charset="0"/>
              </a:rPr>
              <a:t>(1Tim. 5:17-18)</a:t>
            </a:r>
          </a:p>
          <a:p>
            <a:r>
              <a:rPr lang="en-US" dirty="0">
                <a:effectLst>
                  <a:glow rad="228600">
                    <a:schemeClr val="accent3">
                      <a:satMod val="175000"/>
                      <a:alpha val="40000"/>
                    </a:schemeClr>
                  </a:glow>
                </a:effectLst>
                <a:latin typeface="Calibri" panose="020F0502020204030204" pitchFamily="34" charset="0"/>
                <a:cs typeface="Calibri" pitchFamily="34" charset="0"/>
              </a:rPr>
              <a:t>What principles can we glean from these passages concerning our giving to our pastors?</a:t>
            </a:r>
            <a:endParaRPr lang="en-US" dirty="0">
              <a:latin typeface="Calibri" pitchFamily="34" charset="0"/>
              <a:cs typeface="Calibri" pitchFamily="34" charset="0"/>
            </a:endParaRPr>
          </a:p>
        </p:txBody>
      </p:sp>
    </p:spTree>
    <p:extLst>
      <p:ext uri="{BB962C8B-B14F-4D97-AF65-F5344CB8AC3E}">
        <p14:creationId xmlns:p14="http://schemas.microsoft.com/office/powerpoint/2010/main" val="3394319502"/>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a:t>
            </a:r>
          </a:p>
        </p:txBody>
      </p:sp>
      <p:sp>
        <p:nvSpPr>
          <p:cNvPr id="3" name="Content Placeholder 2"/>
          <p:cNvSpPr>
            <a:spLocks noGrp="1"/>
          </p:cNvSpPr>
          <p:nvPr>
            <p:ph idx="1"/>
          </p:nvPr>
        </p:nvSpPr>
        <p:spPr>
          <a:xfrm>
            <a:off x="457200" y="762000"/>
            <a:ext cx="8229600" cy="6096000"/>
          </a:xfrm>
        </p:spPr>
        <p:txBody>
          <a:bodyPr>
            <a:normAutofit fontScale="85000" lnSpcReduction="10000"/>
          </a:bodyPr>
          <a:lstStyle/>
          <a:p>
            <a:pPr marL="0" indent="0">
              <a:buNone/>
            </a:pP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one who is taught the word share all good things with the one who teaches. </a:t>
            </a:r>
            <a:r>
              <a:rPr lang="en-US" dirty="0">
                <a:latin typeface="Calibri" pitchFamily="34" charset="0"/>
                <a:cs typeface="Calibri" pitchFamily="34" charset="0"/>
              </a:rPr>
              <a:t>(Gal. 6:6)</a:t>
            </a:r>
          </a:p>
          <a:p>
            <a:r>
              <a:rPr lang="en-US" dirty="0">
                <a:latin typeface="Calibri" pitchFamily="34" charset="0"/>
                <a:cs typeface="Calibri" pitchFamily="34" charset="0"/>
              </a:rPr>
              <a:t>The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word</a:t>
            </a:r>
            <a:r>
              <a:rPr lang="en-US" dirty="0">
                <a:latin typeface="Calibri" pitchFamily="34" charset="0"/>
                <a:cs typeface="Calibri" pitchFamily="34" charset="0"/>
              </a:rPr>
              <a:t>” refers here to the </a:t>
            </a:r>
            <a:r>
              <a:rPr lang="en-US" b="1" i="1" dirty="0">
                <a:latin typeface="Calibri" pitchFamily="34" charset="0"/>
                <a:cs typeface="Calibri" pitchFamily="34" charset="0"/>
              </a:rPr>
              <a:t>Word</a:t>
            </a:r>
            <a:r>
              <a:rPr lang="en-US" dirty="0">
                <a:latin typeface="Calibri" pitchFamily="34" charset="0"/>
                <a:cs typeface="Calibri" pitchFamily="34" charset="0"/>
              </a:rPr>
              <a:t> of God.</a:t>
            </a:r>
          </a:p>
          <a:p>
            <a:r>
              <a:rPr lang="en-US" dirty="0">
                <a:latin typeface="Calibri" pitchFamily="34" charset="0"/>
                <a:cs typeface="Calibri" pitchFamily="34" charset="0"/>
              </a:rPr>
              <a:t>Scripture often uses the phrase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good things</a:t>
            </a:r>
            <a:r>
              <a:rPr lang="en-US" dirty="0">
                <a:latin typeface="Calibri" pitchFamily="34" charset="0"/>
                <a:cs typeface="Calibri" pitchFamily="34" charset="0"/>
              </a:rPr>
              <a:t>” here refer to material benefits that we enjoy in this life:  </a:t>
            </a:r>
          </a:p>
          <a:p>
            <a:pPr lvl="1"/>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But Abraham said [to the rich man], “Child, remember that you in your lifetime received your </a:t>
            </a:r>
            <a:r>
              <a:rPr lang="en-US" b="1"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good things</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and Lazarus in like manner bad things; but now he is comforted here, and you are in anguish. </a:t>
            </a:r>
            <a:r>
              <a:rPr lang="en-US" dirty="0">
                <a:latin typeface="Calibri" panose="020F0502020204030204" pitchFamily="34" charset="0"/>
                <a:cs typeface="Calibri" panose="020F0502020204030204" pitchFamily="34" charset="0"/>
              </a:rPr>
              <a:t>(Luke 16:25)</a:t>
            </a:r>
          </a:p>
          <a:p>
            <a:r>
              <a:rPr lang="en-US" dirty="0">
                <a:latin typeface="Calibri" panose="020F0502020204030204" pitchFamily="34" charset="0"/>
                <a:cs typeface="Calibri" panose="020F0502020204030204" pitchFamily="34" charset="0"/>
              </a:rPr>
              <a:t>Such sharing of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good things</a:t>
            </a:r>
            <a:r>
              <a:rPr lang="en-US" dirty="0">
                <a:latin typeface="Calibri" panose="020F0502020204030204" pitchFamily="34" charset="0"/>
                <a:cs typeface="Calibri" panose="020F0502020204030204" pitchFamily="34" charset="0"/>
              </a:rPr>
              <a:t>” is commonly done in our day through the giving of money. But actual goods and services could be shared as well.</a:t>
            </a:r>
          </a:p>
          <a:p>
            <a:r>
              <a:rPr lang="en-US" dirty="0">
                <a:latin typeface="Calibri" panose="020F0502020204030204" pitchFamily="34" charset="0"/>
                <a:cs typeface="Calibri" panose="020F0502020204030204" pitchFamily="34" charset="0"/>
              </a:rPr>
              <a:t>The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one who teaches</a:t>
            </a:r>
            <a:r>
              <a:rPr lang="en-US" dirty="0">
                <a:latin typeface="Calibri" panose="020F0502020204030204" pitchFamily="34" charset="0"/>
                <a:cs typeface="Calibri" panose="020F0502020204030204" pitchFamily="34" charset="0"/>
              </a:rPr>
              <a:t>” within a local church would primarily be the pastors/elders.</a:t>
            </a:r>
          </a:p>
        </p:txBody>
      </p:sp>
    </p:spTree>
    <p:extLst>
      <p:ext uri="{BB962C8B-B14F-4D97-AF65-F5344CB8AC3E}">
        <p14:creationId xmlns:p14="http://schemas.microsoft.com/office/powerpoint/2010/main" val="370940878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a:t>
            </a:r>
          </a:p>
        </p:txBody>
      </p:sp>
      <p:sp>
        <p:nvSpPr>
          <p:cNvPr id="3" name="Content Placeholder 2"/>
          <p:cNvSpPr>
            <a:spLocks noGrp="1"/>
          </p:cNvSpPr>
          <p:nvPr>
            <p:ph idx="1"/>
          </p:nvPr>
        </p:nvSpPr>
        <p:spPr>
          <a:xfrm>
            <a:off x="457200" y="838200"/>
            <a:ext cx="8305800" cy="6019800"/>
          </a:xfrm>
        </p:spPr>
        <p:txBody>
          <a:bodyPr>
            <a:normAutofit fontScale="85000" lnSpcReduction="20000"/>
          </a:bodyPr>
          <a:lstStyle/>
          <a:p>
            <a:pPr marL="0" indent="0">
              <a:buNone/>
            </a:pP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one who is taught the word share all good things with the one who teaches. </a:t>
            </a:r>
            <a:r>
              <a:rPr lang="en-US" dirty="0">
                <a:latin typeface="Calibri" pitchFamily="34" charset="0"/>
                <a:cs typeface="Calibri" pitchFamily="34" charset="0"/>
              </a:rPr>
              <a:t>(Gal. 6:6)</a:t>
            </a:r>
          </a:p>
          <a:p>
            <a:r>
              <a:rPr lang="en-US" dirty="0">
                <a:latin typeface="Calibri" pitchFamily="34" charset="0"/>
                <a:cs typeface="Calibri" pitchFamily="34" charset="0"/>
              </a:rPr>
              <a:t>So, to summarize what Paul is saying: You who are regularly taught the Word of God by your pastors, have an obligation to share “all good [material] things” with them in exchange for the spiritual benefit that you have received.</a:t>
            </a:r>
          </a:p>
          <a:p>
            <a:r>
              <a:rPr lang="en-US" dirty="0">
                <a:latin typeface="Calibri" pitchFamily="34" charset="0"/>
                <a:cs typeface="Calibri" pitchFamily="34" charset="0"/>
              </a:rPr>
              <a:t>Paul here is drawing on a general spiritual principle that he references in a number of other places: Those who receive spiritual benefit from another have an obligation to give physical benefits in return:</a:t>
            </a:r>
          </a:p>
          <a:p>
            <a:pPr lvl="1"/>
            <a:r>
              <a:rPr lang="en-US" sz="30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If we have sown spiritual things among you, is it too much if we reap material things from you? </a:t>
            </a:r>
            <a:r>
              <a:rPr lang="en-US" sz="3000" dirty="0">
                <a:latin typeface="Calibri" panose="020F0502020204030204" pitchFamily="34" charset="0"/>
                <a:cs typeface="Calibri" panose="020F0502020204030204" pitchFamily="34" charset="0"/>
              </a:rPr>
              <a:t>(1Cor 9:11)</a:t>
            </a:r>
          </a:p>
          <a:p>
            <a:pPr lvl="1"/>
            <a:r>
              <a:rPr lang="en-US" sz="30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For if the Gentiles have shared in the Jews' spiritual blessings, they owe it to the Jews to share with them their material blessings. </a:t>
            </a:r>
            <a:r>
              <a:rPr lang="en-US" sz="3000" dirty="0">
                <a:latin typeface="Calibri" panose="020F0502020204030204" pitchFamily="34" charset="0"/>
                <a:cs typeface="Calibri" panose="020F0502020204030204" pitchFamily="34" charset="0"/>
              </a:rPr>
              <a:t>(Rom 15:27b NIV)</a:t>
            </a:r>
          </a:p>
          <a:p>
            <a:pPr marL="0" indent="0">
              <a:buNone/>
            </a:pPr>
            <a:endParaRPr lang="en-US" sz="3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3576482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a:t>
            </a:r>
          </a:p>
        </p:txBody>
      </p:sp>
      <p:sp>
        <p:nvSpPr>
          <p:cNvPr id="3" name="Content Placeholder 2"/>
          <p:cNvSpPr>
            <a:spLocks noGrp="1"/>
          </p:cNvSpPr>
          <p:nvPr>
            <p:ph idx="1"/>
          </p:nvPr>
        </p:nvSpPr>
        <p:spPr>
          <a:xfrm>
            <a:off x="457200" y="838200"/>
            <a:ext cx="8305800" cy="6019800"/>
          </a:xfrm>
        </p:spPr>
        <p:txBody>
          <a:bodyPr>
            <a:normAutofit/>
          </a:bodyPr>
          <a:lstStyle/>
          <a:p>
            <a:pPr marL="0" indent="0">
              <a:buNone/>
            </a:pPr>
            <a:r>
              <a:rPr lang="en-US" sz="27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one who is taught the word share all good things with the one who teaches. </a:t>
            </a:r>
            <a:r>
              <a:rPr lang="en-US" sz="2700" dirty="0">
                <a:latin typeface="Calibri" pitchFamily="34" charset="0"/>
                <a:cs typeface="Calibri" pitchFamily="34" charset="0"/>
              </a:rPr>
              <a:t>(Gal. 6:6)</a:t>
            </a:r>
          </a:p>
          <a:p>
            <a:r>
              <a:rPr lang="en-US" sz="2400" dirty="0">
                <a:latin typeface="Calibri" panose="020F0502020204030204" pitchFamily="34" charset="0"/>
                <a:cs typeface="Calibri" panose="020F0502020204030204" pitchFamily="34" charset="0"/>
              </a:rPr>
              <a:t>While Pastors have a </a:t>
            </a:r>
            <a:r>
              <a:rPr lang="en-US" sz="2400" b="1" i="1" dirty="0">
                <a:latin typeface="Calibri" panose="020F0502020204030204" pitchFamily="34" charset="0"/>
                <a:cs typeface="Calibri" panose="020F0502020204030204" pitchFamily="34" charset="0"/>
              </a:rPr>
              <a:t>right</a:t>
            </a:r>
            <a:r>
              <a:rPr lang="en-US" sz="2400" dirty="0">
                <a:latin typeface="Calibri" panose="020F0502020204030204" pitchFamily="34" charset="0"/>
                <a:cs typeface="Calibri" panose="020F0502020204030204" pitchFamily="34" charset="0"/>
              </a:rPr>
              <a:t> to expect support from their congregations, they can (at </a:t>
            </a:r>
            <a:r>
              <a:rPr lang="en-US" sz="2400" b="1" i="1" dirty="0">
                <a:latin typeface="Calibri" panose="020F0502020204030204" pitchFamily="34" charset="0"/>
                <a:cs typeface="Calibri" panose="020F0502020204030204" pitchFamily="34" charset="0"/>
              </a:rPr>
              <a:t>their</a:t>
            </a:r>
            <a:r>
              <a:rPr lang="en-US" sz="2400" dirty="0">
                <a:latin typeface="Calibri" panose="020F0502020204030204" pitchFamily="34" charset="0"/>
                <a:cs typeface="Calibri" panose="020F0502020204030204" pitchFamily="34" charset="0"/>
              </a:rPr>
              <a:t> discretion) waive that right if they believe it is in the best interests of the advance of the gospel to do so. See 1Cor. 9:15 where Paul waives his right to receive support from the Corinthian church.</a:t>
            </a:r>
          </a:p>
        </p:txBody>
      </p:sp>
    </p:spTree>
    <p:extLst>
      <p:ext uri="{BB962C8B-B14F-4D97-AF65-F5344CB8AC3E}">
        <p14:creationId xmlns:p14="http://schemas.microsoft.com/office/powerpoint/2010/main" val="864898038"/>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Your Pastors/Elders</a:t>
            </a:r>
          </a:p>
        </p:txBody>
      </p:sp>
      <p:sp>
        <p:nvSpPr>
          <p:cNvPr id="3" name="Content Placeholder 2"/>
          <p:cNvSpPr>
            <a:spLocks noGrp="1"/>
          </p:cNvSpPr>
          <p:nvPr>
            <p:ph idx="1"/>
          </p:nvPr>
        </p:nvSpPr>
        <p:spPr>
          <a:xfrm>
            <a:off x="457200" y="762000"/>
            <a:ext cx="8229600" cy="6096000"/>
          </a:xfrm>
        </p:spPr>
        <p:txBody>
          <a:bodyPr>
            <a:normAutofit fontScale="85000" lnSpcReduction="10000"/>
          </a:bodyPr>
          <a:lstStyle/>
          <a:p>
            <a:pPr marL="0" indent="0">
              <a:buNone/>
            </a:pP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Let the elders who rule well be considered worthy of double honor, especially those who labor in preaching and teaching. </a:t>
            </a:r>
            <a:r>
              <a:rPr lang="en-US"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18</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For the Scripture says, "You shall not muzzle an ox when it treads out the grain," and, "The laborer deserves his wages." </a:t>
            </a:r>
            <a:r>
              <a:rPr lang="en-US" dirty="0">
                <a:latin typeface="Calibri" pitchFamily="34" charset="0"/>
                <a:cs typeface="Calibri" pitchFamily="34" charset="0"/>
              </a:rPr>
              <a:t>(1Tim. 5:17-18)</a:t>
            </a:r>
          </a:p>
          <a:p>
            <a:r>
              <a:rPr lang="en-US" dirty="0">
                <a:effectLst>
                  <a:glow rad="228600">
                    <a:schemeClr val="accent3">
                      <a:satMod val="175000"/>
                      <a:alpha val="40000"/>
                    </a:schemeClr>
                  </a:glow>
                </a:effectLst>
                <a:latin typeface="Calibri" panose="020F0502020204030204" pitchFamily="34" charset="0"/>
                <a:cs typeface="Calibri" pitchFamily="34" charset="0"/>
              </a:rPr>
              <a:t>By definition all pastors/elders rule and teach but they don’t necessarily:</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Rule equally well</a:t>
            </a:r>
          </a:p>
          <a:p>
            <a:pPr lvl="1"/>
            <a:r>
              <a:rPr lang="en-US" dirty="0">
                <a:effectLst>
                  <a:glow rad="228600">
                    <a:schemeClr val="accent3">
                      <a:satMod val="175000"/>
                      <a:alpha val="40000"/>
                    </a:schemeClr>
                  </a:glow>
                </a:effectLst>
                <a:latin typeface="Calibri" panose="020F0502020204030204" pitchFamily="34" charset="0"/>
                <a:cs typeface="Calibri" pitchFamily="34" charset="0"/>
              </a:rPr>
              <a:t>Labor equally hard at preaching and teaching</a:t>
            </a:r>
          </a:p>
          <a:p>
            <a:r>
              <a:rPr lang="en-US" dirty="0">
                <a:effectLst>
                  <a:glow rad="228600">
                    <a:schemeClr val="accent3">
                      <a:satMod val="175000"/>
                      <a:alpha val="40000"/>
                    </a:schemeClr>
                  </a:glow>
                </a:effectLst>
                <a:latin typeface="Calibri" panose="020F0502020204030204" pitchFamily="34" charset="0"/>
                <a:cs typeface="Calibri" pitchFamily="34" charset="0"/>
              </a:rPr>
              <a:t>Pastors/elders should be compensated in proportion to their skill and the amount of work they do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honor</a:t>
            </a:r>
            <a:r>
              <a:rPr lang="en-US" dirty="0">
                <a:effectLst>
                  <a:glow rad="228600">
                    <a:schemeClr val="accent3">
                      <a:satMod val="175000"/>
                      <a:alpha val="40000"/>
                    </a:schemeClr>
                  </a:glow>
                </a:effectLst>
                <a:latin typeface="Calibri" panose="020F0502020204030204" pitchFamily="34" charset="0"/>
                <a:cs typeface="Calibri" pitchFamily="34" charset="0"/>
              </a:rPr>
              <a:t> in this context refers primarily to financial compensation – see verse 18 where it is equated with </a:t>
            </a:r>
            <a:r>
              <a:rPr lang="en-US"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wages</a:t>
            </a:r>
            <a:r>
              <a:rPr lang="en-US" dirty="0">
                <a:effectLst>
                  <a:glow rad="228600">
                    <a:schemeClr val="accent3">
                      <a:satMod val="175000"/>
                      <a:alpha val="40000"/>
                    </a:schemeClr>
                  </a:glow>
                </a:effectLst>
                <a:latin typeface="Calibri" panose="020F0502020204030204" pitchFamily="34" charset="0"/>
                <a:cs typeface="Calibri" pitchFamily="34" charset="0"/>
              </a:rPr>
              <a:t>)..</a:t>
            </a:r>
          </a:p>
          <a:p>
            <a:r>
              <a:rPr lang="en-US" dirty="0">
                <a:effectLst>
                  <a:glow rad="228600">
                    <a:schemeClr val="accent3">
                      <a:satMod val="175000"/>
                      <a:alpha val="40000"/>
                    </a:schemeClr>
                  </a:glow>
                </a:effectLst>
                <a:latin typeface="Calibri" panose="020F0502020204030204" pitchFamily="34" charset="0"/>
                <a:cs typeface="Calibri" pitchFamily="34" charset="0"/>
              </a:rPr>
              <a:t>Therefore not all pastors/elders will necessarily receive the same amount of pay</a:t>
            </a:r>
          </a:p>
          <a:p>
            <a:pPr lvl="2"/>
            <a:endParaRPr lang="en-US" dirty="0">
              <a:latin typeface="Calibri" pitchFamily="34" charset="0"/>
              <a:cs typeface="Calibri" pitchFamily="34" charset="0"/>
            </a:endParaRPr>
          </a:p>
        </p:txBody>
      </p:sp>
    </p:spTree>
    <p:extLst>
      <p:ext uri="{BB962C8B-B14F-4D97-AF65-F5344CB8AC3E}">
        <p14:creationId xmlns:p14="http://schemas.microsoft.com/office/powerpoint/2010/main" val="253403266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229600" cy="6096000"/>
          </a:xfrm>
        </p:spPr>
        <p:txBody>
          <a:bodyPr>
            <a:normAutofit fontScale="70000" lnSpcReduction="20000"/>
          </a:bodyPr>
          <a:lstStyle/>
          <a:p>
            <a:r>
              <a:rPr lang="en-US" sz="3500" dirty="0">
                <a:effectLst>
                  <a:glow rad="228600">
                    <a:schemeClr val="accent3">
                      <a:satMod val="175000"/>
                      <a:alpha val="40000"/>
                    </a:schemeClr>
                  </a:glow>
                </a:effectLst>
                <a:latin typeface="Calibri" panose="020F0502020204030204" pitchFamily="34" charset="0"/>
                <a:cs typeface="Calibri" pitchFamily="34" charset="0"/>
              </a:rPr>
              <a:t>The scriptures teach that those who preach the gospel have a right to receive financial support from those who have benefited from their preaching:</a:t>
            </a:r>
          </a:p>
          <a:p>
            <a:pPr lvl="1"/>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If we have sown spiritual things among you, is it too much if we reap material things from you? ...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13</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Do you not know that those who are employed in the temple service get their food from the temple, and those who serve at the altar share in the sacrificial offerings?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14</a:t>
            </a:r>
            <a:r>
              <a:rPr lang="en-US" sz="29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In the same way, the Lord commanded that those who proclaim the gospel should get their living by the gospel. </a:t>
            </a:r>
            <a:r>
              <a:rPr lang="en-US" sz="2900" dirty="0">
                <a:latin typeface="Calibri" pitchFamily="34" charset="0"/>
                <a:cs typeface="Calibri" pitchFamily="34" charset="0"/>
              </a:rPr>
              <a:t>(1Cor. 9:11, 13-14)</a:t>
            </a:r>
          </a:p>
          <a:p>
            <a:r>
              <a:rPr lang="en-US" sz="3500" dirty="0">
                <a:effectLst>
                  <a:glow rad="228600">
                    <a:schemeClr val="accent3">
                      <a:satMod val="175000"/>
                      <a:alpha val="40000"/>
                    </a:schemeClr>
                  </a:glow>
                </a:effectLst>
                <a:latin typeface="Calibri" panose="020F0502020204030204" pitchFamily="34" charset="0"/>
                <a:cs typeface="Calibri" pitchFamily="34" charset="0"/>
              </a:rPr>
              <a:t>According to this text, who is it the is responsible to provide for the financial support to the gospel preacher?</a:t>
            </a:r>
          </a:p>
          <a:p>
            <a:r>
              <a:rPr lang="en-US" sz="3500" dirty="0">
                <a:effectLst>
                  <a:glow rad="228600">
                    <a:schemeClr val="accent3">
                      <a:satMod val="175000"/>
                      <a:alpha val="40000"/>
                    </a:schemeClr>
                  </a:glow>
                </a:effectLst>
                <a:latin typeface="Calibri" panose="020F0502020204030204" pitchFamily="34" charset="0"/>
                <a:cs typeface="Calibri" pitchFamily="34" charset="0"/>
              </a:rPr>
              <a:t>In our modern world, who would you say that gospel preachers most commonly look to for financial support?</a:t>
            </a:r>
          </a:p>
          <a:p>
            <a:r>
              <a:rPr lang="en-US" sz="3500" dirty="0">
                <a:effectLst>
                  <a:glow rad="228600">
                    <a:schemeClr val="accent3">
                      <a:satMod val="175000"/>
                      <a:alpha val="40000"/>
                    </a:schemeClr>
                  </a:glow>
                </a:effectLst>
                <a:latin typeface="Calibri" panose="020F0502020204030204" pitchFamily="34" charset="0"/>
                <a:cs typeface="Calibri" pitchFamily="34" charset="0"/>
              </a:rPr>
              <a:t>Although Paul insists here that he has a right to receive financial support from the Corinthians, he does not insist on using that right in their case:</a:t>
            </a:r>
          </a:p>
          <a:p>
            <a:pPr lvl="1"/>
            <a:r>
              <a:rPr lang="en-US" sz="3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…the Lord commanded that those who proclaim the gospel should get their living by the gospel. </a:t>
            </a:r>
            <a:r>
              <a:rPr lang="en-US" sz="29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15</a:t>
            </a:r>
            <a:r>
              <a:rPr lang="en-US" sz="32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But I have made no use of any of these rights, nor am I writing these things to secure any such provision. </a:t>
            </a:r>
            <a:r>
              <a:rPr lang="en-US" sz="3200" dirty="0">
                <a:latin typeface="Calibri" pitchFamily="34" charset="0"/>
                <a:cs typeface="Calibri" pitchFamily="34" charset="0"/>
              </a:rPr>
              <a:t>(1Cor. 9:14-15).</a:t>
            </a:r>
            <a:endParaRPr lang="en-US" sz="3100" dirty="0">
              <a:latin typeface="Calibri" pitchFamily="34" charset="0"/>
              <a:cs typeface="Calibri" pitchFamily="34" charset="0"/>
            </a:endParaRPr>
          </a:p>
          <a:p>
            <a:pPr lvl="1"/>
            <a:endParaRPr lang="en-US" dirty="0">
              <a:latin typeface="Calibri" pitchFamily="34" charset="0"/>
              <a:cs typeface="Calibri" pitchFamily="34" charset="0"/>
            </a:endParaRPr>
          </a:p>
        </p:txBody>
      </p:sp>
    </p:spTree>
    <p:extLst>
      <p:ext uri="{BB962C8B-B14F-4D97-AF65-F5344CB8AC3E}">
        <p14:creationId xmlns:p14="http://schemas.microsoft.com/office/powerpoint/2010/main" val="995842015"/>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lstStyle/>
          <a:p>
            <a:r>
              <a:rPr lang="en-US" sz="3600" b="1" dirty="0">
                <a:effectLst>
                  <a:glow rad="228600">
                    <a:schemeClr val="accent3">
                      <a:satMod val="175000"/>
                      <a:alpha val="40000"/>
                    </a:schemeClr>
                  </a:glow>
                </a:effectLst>
                <a:latin typeface="Calibri" pitchFamily="34" charset="0"/>
                <a:cs typeface="Calibri" pitchFamily="34" charset="0"/>
              </a:rPr>
              <a:t>Giving to Ministers of the Gospel</a:t>
            </a:r>
          </a:p>
        </p:txBody>
      </p:sp>
      <p:sp>
        <p:nvSpPr>
          <p:cNvPr id="3" name="Content Placeholder 2"/>
          <p:cNvSpPr>
            <a:spLocks noGrp="1"/>
          </p:cNvSpPr>
          <p:nvPr>
            <p:ph idx="1"/>
          </p:nvPr>
        </p:nvSpPr>
        <p:spPr>
          <a:xfrm>
            <a:off x="457200" y="762000"/>
            <a:ext cx="8229600" cy="6096000"/>
          </a:xfrm>
        </p:spPr>
        <p:txBody>
          <a:bodyPr>
            <a:normAutofit/>
          </a:bodyPr>
          <a:lstStyle/>
          <a:p>
            <a:r>
              <a:rPr lang="en-US" sz="2800" dirty="0">
                <a:effectLst>
                  <a:glow rad="228600">
                    <a:schemeClr val="accent3">
                      <a:satMod val="175000"/>
                      <a:alpha val="40000"/>
                    </a:schemeClr>
                  </a:glow>
                </a:effectLst>
                <a:latin typeface="Calibri" panose="020F0502020204030204" pitchFamily="34" charset="0"/>
                <a:cs typeface="Calibri" pitchFamily="34" charset="0"/>
              </a:rPr>
              <a:t>Paul gives </a:t>
            </a:r>
            <a:r>
              <a:rPr lang="en-US" sz="2800" b="1" dirty="0">
                <a:effectLst>
                  <a:glow rad="228600">
                    <a:schemeClr val="accent3">
                      <a:satMod val="175000"/>
                      <a:alpha val="40000"/>
                    </a:schemeClr>
                  </a:glow>
                </a:effectLst>
                <a:latin typeface="Calibri" panose="020F0502020204030204" pitchFamily="34" charset="0"/>
                <a:cs typeface="Calibri" pitchFamily="34" charset="0"/>
              </a:rPr>
              <a:t>two </a:t>
            </a:r>
            <a:r>
              <a:rPr lang="en-US" sz="2800" dirty="0">
                <a:effectLst>
                  <a:glow rad="228600">
                    <a:schemeClr val="accent3">
                      <a:satMod val="175000"/>
                      <a:alpha val="40000"/>
                    </a:schemeClr>
                  </a:glow>
                </a:effectLst>
                <a:latin typeface="Calibri" panose="020F0502020204030204" pitchFamily="34" charset="0"/>
                <a:cs typeface="Calibri" pitchFamily="34" charset="0"/>
              </a:rPr>
              <a:t>reasons why he did not accept support from those to whom he preached the gospel:</a:t>
            </a:r>
          </a:p>
          <a:p>
            <a:pPr lvl="1"/>
            <a:r>
              <a:rPr lang="en-US" sz="2400" b="1" dirty="0">
                <a:effectLst>
                  <a:glow rad="228600">
                    <a:schemeClr val="accent3">
                      <a:satMod val="175000"/>
                      <a:alpha val="40000"/>
                    </a:schemeClr>
                  </a:glow>
                </a:effectLst>
                <a:latin typeface="Calibri" panose="020F0502020204030204" pitchFamily="34" charset="0"/>
                <a:cs typeface="Calibri" pitchFamily="34" charset="0"/>
              </a:rPr>
              <a:t>To set an example </a:t>
            </a:r>
            <a:r>
              <a:rPr lang="en-US" sz="2400" dirty="0">
                <a:effectLst>
                  <a:glow rad="228600">
                    <a:schemeClr val="accent3">
                      <a:satMod val="175000"/>
                      <a:alpha val="40000"/>
                    </a:schemeClr>
                  </a:glow>
                </a:effectLst>
                <a:latin typeface="Calibri" panose="020F0502020204030204" pitchFamily="34" charset="0"/>
                <a:cs typeface="Calibri" pitchFamily="34" charset="0"/>
              </a:rPr>
              <a:t>that we are to work to support ourselves and not to live at the expense of others:</a:t>
            </a:r>
          </a:p>
          <a:p>
            <a:pPr lvl="1"/>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For you yourselves know how you ought to imitate us, because we were not idle when we were with you, </a:t>
            </a:r>
            <a:r>
              <a:rPr lang="en-US" sz="24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8</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nor did we eat anyone's bread without paying for it, but with toil and labor we worked night and day, that we might not be a burden to any of you. </a:t>
            </a:r>
            <a:r>
              <a:rPr lang="en-US" sz="2400" i="1" baseline="30000"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9</a:t>
            </a:r>
            <a:r>
              <a:rPr lang="en-US" sz="2400" i="1" dirty="0">
                <a:solidFill>
                  <a:srgbClr val="0070C0"/>
                </a:solidFill>
                <a:effectLst>
                  <a:glow rad="228600">
                    <a:schemeClr val="accent3">
                      <a:satMod val="175000"/>
                      <a:alpha val="40000"/>
                    </a:schemeClr>
                  </a:glow>
                </a:effectLst>
                <a:latin typeface="Cambria" panose="02040503050406030204" pitchFamily="18" charset="0"/>
                <a:cs typeface="Calibri" pitchFamily="34" charset="0"/>
              </a:rPr>
              <a:t> It was not because we do not have that right, but to give you in ourselves an example to imitate. </a:t>
            </a:r>
            <a:r>
              <a:rPr lang="en-US" sz="2400" dirty="0">
                <a:effectLst>
                  <a:glow rad="228600">
                    <a:schemeClr val="accent3">
                      <a:satMod val="175000"/>
                      <a:alpha val="40000"/>
                    </a:schemeClr>
                  </a:glow>
                </a:effectLst>
                <a:latin typeface="Calibri" panose="020F0502020204030204" pitchFamily="34" charset="0"/>
                <a:cs typeface="Calibri" pitchFamily="34" charset="0"/>
              </a:rPr>
              <a:t>(2Thes. 3:7-9)</a:t>
            </a:r>
          </a:p>
        </p:txBody>
      </p:sp>
    </p:spTree>
    <p:extLst>
      <p:ext uri="{BB962C8B-B14F-4D97-AF65-F5344CB8AC3E}">
        <p14:creationId xmlns:p14="http://schemas.microsoft.com/office/powerpoint/2010/main" val="3270236706"/>
      </p:ext>
    </p:extLst>
  </p:cSld>
  <p:clrMapOvr>
    <a:overrideClrMapping bg1="lt1" tx1="dk1" bg2="lt2" tx2="dk2" accent1="accent1" accent2="accent2" accent3="accent3" accent4="accent4" accent5="accent5" accent6="accent6" hlink="hlink" folHlink="folHlink"/>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84833</TotalTime>
  <Words>1300</Words>
  <Application>Microsoft Office PowerPoint</Application>
  <PresentationFormat>On-screen Show (4:3)</PresentationFormat>
  <Paragraphs>54</Paragraphs>
  <Slides>11</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Cambria</vt:lpstr>
      <vt:lpstr>Default Design</vt:lpstr>
      <vt:lpstr>sunset</vt:lpstr>
      <vt:lpstr>New Covenant Theology</vt:lpstr>
      <vt:lpstr>New Covenant Giving</vt:lpstr>
      <vt:lpstr>Giving to Your Pastors/Elders</vt:lpstr>
      <vt:lpstr>Giving to Your Pastors/Elders</vt:lpstr>
      <vt:lpstr>Giving to Your Pastors/Elders</vt:lpstr>
      <vt:lpstr>Giving to Your Pastors/Elders</vt:lpstr>
      <vt:lpstr>Giving to Your Pastors/Elders</vt:lpstr>
      <vt:lpstr>Giving to Ministers of the Gospel</vt:lpstr>
      <vt:lpstr>Giving to Ministers of the Gospel</vt:lpstr>
      <vt:lpstr>Giving to Ministers of the Gospel</vt:lpstr>
      <vt:lpstr>Questions?</vt:lpstr>
    </vt:vector>
  </TitlesOfParts>
  <Company>ALLTEL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2324</cp:revision>
  <dcterms:created xsi:type="dcterms:W3CDTF">2002-05-29T23:51:15Z</dcterms:created>
  <dcterms:modified xsi:type="dcterms:W3CDTF">2020-10-17T02:23:30Z</dcterms:modified>
</cp:coreProperties>
</file>