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947" r:id="rId2"/>
    <p:sldMasterId id="2147484960" r:id="rId3"/>
    <p:sldMasterId id="2147484972" r:id="rId4"/>
    <p:sldMasterId id="2147484984" r:id="rId5"/>
    <p:sldMasterId id="2147484996" r:id="rId6"/>
    <p:sldMasterId id="2147485008" r:id="rId7"/>
  </p:sldMasterIdLst>
  <p:notesMasterIdLst>
    <p:notesMasterId r:id="rId25"/>
  </p:notesMasterIdLst>
  <p:sldIdLst>
    <p:sldId id="811" r:id="rId8"/>
    <p:sldId id="813" r:id="rId9"/>
    <p:sldId id="814" r:id="rId10"/>
    <p:sldId id="815" r:id="rId11"/>
    <p:sldId id="798" r:id="rId12"/>
    <p:sldId id="816" r:id="rId13"/>
    <p:sldId id="817" r:id="rId14"/>
    <p:sldId id="820" r:id="rId15"/>
    <p:sldId id="821" r:id="rId16"/>
    <p:sldId id="823" r:id="rId17"/>
    <p:sldId id="825" r:id="rId18"/>
    <p:sldId id="822" r:id="rId19"/>
    <p:sldId id="799" r:id="rId20"/>
    <p:sldId id="824" r:id="rId21"/>
    <p:sldId id="800" r:id="rId22"/>
    <p:sldId id="818" r:id="rId23"/>
    <p:sldId id="812" r:id="rId24"/>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759">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9900"/>
    <a:srgbClr val="FFCCCC"/>
    <a:srgbClr val="00CC99"/>
    <a:srgbClr val="00CC66"/>
    <a:srgbClr val="FF6600"/>
    <a:srgbClr val="FF0000"/>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57" autoAdjust="0"/>
    <p:restoredTop sz="94707" autoAdjust="0"/>
  </p:normalViewPr>
  <p:slideViewPr>
    <p:cSldViewPr>
      <p:cViewPr varScale="1">
        <p:scale>
          <a:sx n="162" d="100"/>
          <a:sy n="162" d="100"/>
        </p:scale>
        <p:origin x="158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658"/>
    </p:cViewPr>
  </p:sorterViewPr>
  <p:notesViewPr>
    <p:cSldViewPr>
      <p:cViewPr varScale="1">
        <p:scale>
          <a:sx n="89" d="100"/>
          <a:sy n="89" d="100"/>
        </p:scale>
        <p:origin x="-3678" y="-114"/>
      </p:cViewPr>
      <p:guideLst>
        <p:guide orient="horz" pos="27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4.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91140" name="Rectangle 4"/>
          <p:cNvSpPr>
            <a:spLocks noGrp="1" noRot="1" noChangeAspect="1" noChangeArrowheads="1" noTextEdit="1"/>
          </p:cNvSpPr>
          <p:nvPr>
            <p:ph type="sldImg" idx="2"/>
          </p:nvPr>
        </p:nvSpPr>
        <p:spPr bwMode="auto">
          <a:xfrm>
            <a:off x="1239838" y="657225"/>
            <a:ext cx="4379912" cy="3284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160838"/>
            <a:ext cx="5486400" cy="3941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0"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0482DD3-AEB0-4215-BBDC-D2DE80D82A63}" type="slidenum">
              <a:rPr lang="en-US"/>
              <a:pPr>
                <a:defRPr/>
              </a:pPr>
              <a:t>‹#›</a:t>
            </a:fld>
            <a:endParaRPr lang="en-US"/>
          </a:p>
        </p:txBody>
      </p:sp>
    </p:spTree>
    <p:extLst>
      <p:ext uri="{BB962C8B-B14F-4D97-AF65-F5344CB8AC3E}">
        <p14:creationId xmlns:p14="http://schemas.microsoft.com/office/powerpoint/2010/main" val="351607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466845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209921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22217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876675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361236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257330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218781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380707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08144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136813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493473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143849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0610288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580284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53548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021101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2413860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95603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87725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7391104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9969487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2780478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4089427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208314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4065096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9997632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278584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47135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895283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941211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913857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7706994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5191673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110436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0714501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095227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3193974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80342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5254808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0909830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6129149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0990279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0806316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291060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5107557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9150370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8768021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78358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pPr>
                <a:defRPr/>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7178978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8163412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2056355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6341817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7223044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7232717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9052822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5533527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57052183"/>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17028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pPr>
                <a:defRPr/>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2844424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40733109"/>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1357712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3165349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582736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648344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0742535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08185995"/>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28391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theme" Target="../theme/theme6.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5.xml"/><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7.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47450284"/>
      </p:ext>
    </p:extLst>
  </p:cSld>
  <p:clrMap bg1="lt1" tx1="dk1" bg2="lt2" tx2="dk2" accent1="accent1" accent2="accent2" accent3="accent3" accent4="accent4" accent5="accent5" accent6="accent6" hlink="hlink" folHlink="folHlink"/>
  <p:sldLayoutIdLst>
    <p:sldLayoutId id="2147484948" r:id="rId1"/>
    <p:sldLayoutId id="2147484949" r:id="rId2"/>
    <p:sldLayoutId id="2147484950" r:id="rId3"/>
    <p:sldLayoutId id="2147484951" r:id="rId4"/>
    <p:sldLayoutId id="2147484952" r:id="rId5"/>
    <p:sldLayoutId id="2147484953" r:id="rId6"/>
    <p:sldLayoutId id="2147484954" r:id="rId7"/>
    <p:sldLayoutId id="2147484955" r:id="rId8"/>
    <p:sldLayoutId id="2147484956" r:id="rId9"/>
    <p:sldLayoutId id="2147484957" r:id="rId10"/>
    <p:sldLayoutId id="2147484958" r:id="rId11"/>
    <p:sldLayoutId id="2147484959"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09553367"/>
      </p:ext>
    </p:extLst>
  </p:cSld>
  <p:clrMap bg1="lt1" tx1="dk1" bg2="lt2" tx2="dk2" accent1="accent1" accent2="accent2" accent3="accent3" accent4="accent4" accent5="accent5" accent6="accent6" hlink="hlink" folHlink="folHlink"/>
  <p:sldLayoutIdLst>
    <p:sldLayoutId id="2147484961" r:id="rId1"/>
    <p:sldLayoutId id="2147484962" r:id="rId2"/>
    <p:sldLayoutId id="2147484963" r:id="rId3"/>
    <p:sldLayoutId id="2147484964" r:id="rId4"/>
    <p:sldLayoutId id="2147484965" r:id="rId5"/>
    <p:sldLayoutId id="2147484966" r:id="rId6"/>
    <p:sldLayoutId id="2147484967" r:id="rId7"/>
    <p:sldLayoutId id="2147484968" r:id="rId8"/>
    <p:sldLayoutId id="2147484969" r:id="rId9"/>
    <p:sldLayoutId id="2147484970" r:id="rId10"/>
    <p:sldLayoutId id="21474849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74004690"/>
      </p:ext>
    </p:extLst>
  </p:cSld>
  <p:clrMap bg1="lt1" tx1="dk1" bg2="lt2" tx2="dk2" accent1="accent1" accent2="accent2" accent3="accent3" accent4="accent4" accent5="accent5" accent6="accent6" hlink="hlink" folHlink="folHlink"/>
  <p:sldLayoutIdLst>
    <p:sldLayoutId id="2147484973" r:id="rId1"/>
    <p:sldLayoutId id="2147484974" r:id="rId2"/>
    <p:sldLayoutId id="2147484975" r:id="rId3"/>
    <p:sldLayoutId id="2147484976" r:id="rId4"/>
    <p:sldLayoutId id="2147484977" r:id="rId5"/>
    <p:sldLayoutId id="2147484978" r:id="rId6"/>
    <p:sldLayoutId id="2147484979" r:id="rId7"/>
    <p:sldLayoutId id="2147484980" r:id="rId8"/>
    <p:sldLayoutId id="2147484981" r:id="rId9"/>
    <p:sldLayoutId id="2147484982" r:id="rId10"/>
    <p:sldLayoutId id="21474849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8534111"/>
      </p:ext>
    </p:extLst>
  </p:cSld>
  <p:clrMap bg1="lt1" tx1="dk1" bg2="lt2" tx2="dk2" accent1="accent1" accent2="accent2" accent3="accent3" accent4="accent4" accent5="accent5" accent6="accent6" hlink="hlink" folHlink="folHlink"/>
  <p:sldLayoutIdLst>
    <p:sldLayoutId id="2147484985" r:id="rId1"/>
    <p:sldLayoutId id="2147484986" r:id="rId2"/>
    <p:sldLayoutId id="2147484987" r:id="rId3"/>
    <p:sldLayoutId id="2147484988" r:id="rId4"/>
    <p:sldLayoutId id="2147484989" r:id="rId5"/>
    <p:sldLayoutId id="2147484990" r:id="rId6"/>
    <p:sldLayoutId id="2147484991" r:id="rId7"/>
    <p:sldLayoutId id="2147484992" r:id="rId8"/>
    <p:sldLayoutId id="2147484993" r:id="rId9"/>
    <p:sldLayoutId id="2147484994" r:id="rId10"/>
    <p:sldLayoutId id="21474849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2614101"/>
      </p:ext>
    </p:extLst>
  </p:cSld>
  <p:clrMap bg1="lt1" tx1="dk1" bg2="lt2" tx2="dk2" accent1="accent1" accent2="accent2" accent3="accent3" accent4="accent4" accent5="accent5" accent6="accent6" hlink="hlink" folHlink="folHlink"/>
  <p:sldLayoutIdLst>
    <p:sldLayoutId id="2147484997" r:id="rId1"/>
    <p:sldLayoutId id="2147484998" r:id="rId2"/>
    <p:sldLayoutId id="2147484999" r:id="rId3"/>
    <p:sldLayoutId id="2147485000" r:id="rId4"/>
    <p:sldLayoutId id="2147485001" r:id="rId5"/>
    <p:sldLayoutId id="2147485002" r:id="rId6"/>
    <p:sldLayoutId id="2147485003" r:id="rId7"/>
    <p:sldLayoutId id="2147485004" r:id="rId8"/>
    <p:sldLayoutId id="2147485005" r:id="rId9"/>
    <p:sldLayoutId id="2147485006" r:id="rId10"/>
    <p:sldLayoutId id="2147485007"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89917602"/>
      </p:ext>
    </p:extLst>
  </p:cSld>
  <p:clrMap bg1="lt1" tx1="dk1" bg2="lt2" tx2="dk2" accent1="accent1" accent2="accent2" accent3="accent3" accent4="accent4" accent5="accent5" accent6="accent6" hlink="hlink" folHlink="folHlink"/>
  <p:sldLayoutIdLst>
    <p:sldLayoutId id="2147485009" r:id="rId1"/>
    <p:sldLayoutId id="2147485010" r:id="rId2"/>
    <p:sldLayoutId id="2147485011" r:id="rId3"/>
    <p:sldLayoutId id="2147485012" r:id="rId4"/>
    <p:sldLayoutId id="2147485013" r:id="rId5"/>
    <p:sldLayoutId id="2147485014" r:id="rId6"/>
    <p:sldLayoutId id="2147485015" r:id="rId7"/>
    <p:sldLayoutId id="2147485016" r:id="rId8"/>
    <p:sldLayoutId id="2147485017" r:id="rId9"/>
    <p:sldLayoutId id="2147485018" r:id="rId10"/>
    <p:sldLayoutId id="214748501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7.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69.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69.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69.xml"/><Relationship Id="rId1" Type="http://schemas.openxmlformats.org/officeDocument/2006/relationships/themeOverride" Target="../theme/themeOverr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9.xml"/><Relationship Id="rId1" Type="http://schemas.openxmlformats.org/officeDocument/2006/relationships/themeOverride" Target="../theme/themeOverride1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36.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7.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58.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69.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69.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1447800" y="152400"/>
            <a:ext cx="7696200" cy="2438400"/>
          </a:xfrm>
        </p:spPr>
        <p:txBody>
          <a:bodyPr/>
          <a:lstStyle/>
          <a:p>
            <a:pPr eaLnBrk="1" hangingPunct="1">
              <a:defRPr/>
            </a:pPr>
            <a:r>
              <a:rPr lang="en-US" sz="7200" b="1" dirty="0">
                <a:solidFill>
                  <a:srgbClr val="FF0000"/>
                </a:solidFill>
                <a:effectLst>
                  <a:outerShdw blurRad="63500" dist="63500" dir="2700000" algn="tl" rotWithShape="0">
                    <a:schemeClr val="tx1"/>
                  </a:outerShdw>
                </a:effectLst>
              </a:rPr>
              <a:t>New Covenant Theology</a:t>
            </a:r>
          </a:p>
        </p:txBody>
      </p:sp>
    </p:spTree>
    <p:extLst>
      <p:ext uri="{BB962C8B-B14F-4D97-AF65-F5344CB8AC3E}">
        <p14:creationId xmlns:p14="http://schemas.microsoft.com/office/powerpoint/2010/main" val="3031489501"/>
      </p:ext>
    </p:extLst>
  </p:cSld>
  <p:clrMapOvr>
    <a:overrideClrMapping bg1="dk2" tx1="lt1" bg2="dk1" tx2="lt2" accent1="accent1" accent2="accent2" accent3="accent3" accent4="accent4" accent5="accent5" accent6="accent6" hlink="hlink" folHlink="folHlink"/>
  </p:clrMapOvr>
  <p:transition>
    <p:newsflash/>
  </p:transition>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the Poor</a:t>
            </a:r>
          </a:p>
        </p:txBody>
      </p:sp>
      <p:sp>
        <p:nvSpPr>
          <p:cNvPr id="3" name="Content Placeholder 2"/>
          <p:cNvSpPr>
            <a:spLocks noGrp="1"/>
          </p:cNvSpPr>
          <p:nvPr>
            <p:ph idx="1"/>
          </p:nvPr>
        </p:nvSpPr>
        <p:spPr>
          <a:xfrm>
            <a:off x="457200" y="762000"/>
            <a:ext cx="8229600" cy="6096000"/>
          </a:xfrm>
        </p:spPr>
        <p:txBody>
          <a:bodyPr>
            <a:normAutofit fontScale="92500" lnSpcReduction="20000"/>
          </a:bodyPr>
          <a:lstStyle/>
          <a:p>
            <a:r>
              <a:rPr lang="en-US" sz="2800" dirty="0">
                <a:effectLst>
                  <a:glow rad="228600">
                    <a:schemeClr val="accent3">
                      <a:satMod val="175000"/>
                      <a:alpha val="40000"/>
                    </a:schemeClr>
                  </a:glow>
                </a:effectLst>
                <a:latin typeface="Calibri" panose="020F0502020204030204" pitchFamily="34" charset="0"/>
                <a:cs typeface="Calibri" pitchFamily="34" charset="0"/>
              </a:rPr>
              <a:t>There are a number examples in the New Testament of individuals who are </a:t>
            </a:r>
            <a:r>
              <a:rPr lang="en-US" sz="2800" b="1" i="1" dirty="0">
                <a:effectLst>
                  <a:glow rad="228600">
                    <a:schemeClr val="accent3">
                      <a:satMod val="175000"/>
                      <a:alpha val="40000"/>
                    </a:schemeClr>
                  </a:glow>
                </a:effectLst>
                <a:latin typeface="Calibri" panose="020F0502020204030204" pitchFamily="34" charset="0"/>
                <a:cs typeface="Calibri" pitchFamily="34" charset="0"/>
              </a:rPr>
              <a:t>commended </a:t>
            </a:r>
            <a:r>
              <a:rPr lang="en-US" sz="2800" dirty="0">
                <a:effectLst>
                  <a:glow rad="228600">
                    <a:schemeClr val="accent3">
                      <a:satMod val="175000"/>
                      <a:alpha val="40000"/>
                    </a:schemeClr>
                  </a:glow>
                </a:effectLst>
                <a:latin typeface="Calibri" panose="020F0502020204030204" pitchFamily="34" charset="0"/>
                <a:cs typeface="Calibri" pitchFamily="34" charset="0"/>
              </a:rPr>
              <a:t>for their generosity:</a:t>
            </a:r>
          </a:p>
          <a:p>
            <a:pPr lvl="1"/>
            <a:r>
              <a:rPr lang="en-US" sz="2400" b="1" dirty="0">
                <a:effectLst>
                  <a:glow rad="228600">
                    <a:schemeClr val="accent3">
                      <a:satMod val="175000"/>
                      <a:alpha val="40000"/>
                    </a:schemeClr>
                  </a:glow>
                </a:effectLst>
                <a:latin typeface="Calibri" panose="020F0502020204030204" pitchFamily="34" charset="0"/>
                <a:cs typeface="Calibri" pitchFamily="34" charset="0"/>
              </a:rPr>
              <a:t>Luke 19:8-9 – </a:t>
            </a:r>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And Zacchaeus stood and said to the Lord, "Behold, Lord, the </a:t>
            </a:r>
            <a:r>
              <a:rPr lang="en-US" sz="24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half of my goods I give to the poor</a:t>
            </a:r>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And if I have defrauded anyone of anything, I restore it fourfold." And Jesus said to him, “Today salvation has come to this house, since he also is a son of Abraham”.</a:t>
            </a:r>
          </a:p>
          <a:p>
            <a:pPr lvl="1"/>
            <a:r>
              <a:rPr lang="en-US" sz="2400" b="1" dirty="0">
                <a:effectLst>
                  <a:glow rad="228600">
                    <a:schemeClr val="accent3">
                      <a:satMod val="175000"/>
                      <a:alpha val="40000"/>
                    </a:schemeClr>
                  </a:glow>
                </a:effectLst>
                <a:latin typeface="Calibri" panose="020F0502020204030204" pitchFamily="34" charset="0"/>
                <a:cs typeface="Calibri" pitchFamily="34" charset="0"/>
              </a:rPr>
              <a:t>Act 4:34-35 – The early church at Jerusalem – </a:t>
            </a:r>
            <a:r>
              <a:rPr lang="en-US" sz="24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There was not a needy person among them</a:t>
            </a:r>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for as many as were owners of lands or houses sold them and brought the proceeds of what was sold and laid it at the apostles' feet, and it was distributed to each as any had need.</a:t>
            </a:r>
            <a:r>
              <a:rPr lang="en-US" sz="2400" b="1" dirty="0">
                <a:effectLst>
                  <a:glow rad="228600">
                    <a:schemeClr val="accent3">
                      <a:satMod val="175000"/>
                      <a:alpha val="40000"/>
                    </a:schemeClr>
                  </a:glow>
                </a:effectLst>
                <a:latin typeface="Calibri" panose="020F0502020204030204" pitchFamily="34" charset="0"/>
                <a:cs typeface="Calibri" pitchFamily="34" charset="0"/>
              </a:rPr>
              <a:t> </a:t>
            </a:r>
          </a:p>
          <a:p>
            <a:pPr lvl="1"/>
            <a:r>
              <a:rPr lang="en-US" sz="2400" b="1" dirty="0">
                <a:effectLst>
                  <a:glow rad="228600">
                    <a:schemeClr val="accent3">
                      <a:satMod val="175000"/>
                      <a:alpha val="40000"/>
                    </a:schemeClr>
                  </a:glow>
                </a:effectLst>
                <a:latin typeface="Calibri" panose="020F0502020204030204" pitchFamily="34" charset="0"/>
                <a:cs typeface="Calibri" pitchFamily="34" charset="0"/>
              </a:rPr>
              <a:t>Act 10:1-4– </a:t>
            </a:r>
            <a:r>
              <a:rPr lang="en-US" sz="24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[Cornelius]</a:t>
            </a:r>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and all his family were devout and God-fearing; </a:t>
            </a:r>
            <a:r>
              <a:rPr lang="en-US" sz="24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he gave generously to those in need </a:t>
            </a:r>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and prayed to God regularly. One day at about three in the afternoon he had a vision. He distinctly saw an angel of God, who came to him and said, "Cornelius!" Cornelius stared at him in fear. "What is it, Lord?" he asked. The angel answered, "Your prayers and </a:t>
            </a:r>
            <a:r>
              <a:rPr lang="en-US" sz="24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gifts to the poor </a:t>
            </a:r>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have come up as a memorial offering before God. </a:t>
            </a:r>
            <a:r>
              <a:rPr lang="en-US" sz="2400" dirty="0">
                <a:effectLst>
                  <a:glow rad="228600">
                    <a:schemeClr val="accent3">
                      <a:satMod val="175000"/>
                      <a:alpha val="40000"/>
                    </a:schemeClr>
                  </a:glow>
                </a:effectLst>
                <a:latin typeface="Calibri" panose="020F0502020204030204" pitchFamily="34" charset="0"/>
                <a:cs typeface="Calibri" pitchFamily="34" charset="0"/>
              </a:rPr>
              <a:t>(NIV) </a:t>
            </a:r>
            <a:endPar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endParaRPr>
          </a:p>
          <a:p>
            <a:pPr lvl="1"/>
            <a:endPar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endParaRPr>
          </a:p>
        </p:txBody>
      </p:sp>
    </p:spTree>
    <p:extLst>
      <p:ext uri="{BB962C8B-B14F-4D97-AF65-F5344CB8AC3E}">
        <p14:creationId xmlns:p14="http://schemas.microsoft.com/office/powerpoint/2010/main" val="1913678708"/>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the Poor</a:t>
            </a:r>
          </a:p>
        </p:txBody>
      </p:sp>
      <p:sp>
        <p:nvSpPr>
          <p:cNvPr id="3" name="Content Placeholder 2"/>
          <p:cNvSpPr>
            <a:spLocks noGrp="1"/>
          </p:cNvSpPr>
          <p:nvPr>
            <p:ph idx="1"/>
          </p:nvPr>
        </p:nvSpPr>
        <p:spPr>
          <a:xfrm>
            <a:off x="457200" y="762000"/>
            <a:ext cx="8229600" cy="6096000"/>
          </a:xfrm>
        </p:spPr>
        <p:txBody>
          <a:bodyPr>
            <a:normAutofit/>
          </a:bodyPr>
          <a:lstStyle/>
          <a:p>
            <a:r>
              <a:rPr lang="en-US" sz="2600" dirty="0">
                <a:effectLst>
                  <a:glow rad="228600">
                    <a:schemeClr val="accent3">
                      <a:satMod val="175000"/>
                      <a:alpha val="40000"/>
                    </a:schemeClr>
                  </a:glow>
                </a:effectLst>
                <a:latin typeface="Calibri" panose="020F0502020204030204" pitchFamily="34" charset="0"/>
                <a:cs typeface="Calibri" pitchFamily="34" charset="0"/>
              </a:rPr>
              <a:t>There are a number examples in the New Testament of individuals who are </a:t>
            </a:r>
            <a:r>
              <a:rPr lang="en-US" sz="2600" b="1" i="1" dirty="0">
                <a:effectLst>
                  <a:glow rad="228600">
                    <a:schemeClr val="accent3">
                      <a:satMod val="175000"/>
                      <a:alpha val="40000"/>
                    </a:schemeClr>
                  </a:glow>
                </a:effectLst>
                <a:latin typeface="Calibri" panose="020F0502020204030204" pitchFamily="34" charset="0"/>
                <a:cs typeface="Calibri" pitchFamily="34" charset="0"/>
              </a:rPr>
              <a:t>commended</a:t>
            </a:r>
            <a:r>
              <a:rPr lang="en-US" sz="2600" i="1" dirty="0">
                <a:effectLst>
                  <a:glow rad="228600">
                    <a:schemeClr val="accent3">
                      <a:satMod val="175000"/>
                      <a:alpha val="40000"/>
                    </a:schemeClr>
                  </a:glow>
                </a:effectLst>
                <a:latin typeface="Calibri" panose="020F0502020204030204" pitchFamily="34" charset="0"/>
                <a:cs typeface="Calibri" pitchFamily="34" charset="0"/>
              </a:rPr>
              <a:t> </a:t>
            </a:r>
            <a:r>
              <a:rPr lang="en-US" sz="2600" dirty="0">
                <a:effectLst>
                  <a:glow rad="228600">
                    <a:schemeClr val="accent3">
                      <a:satMod val="175000"/>
                      <a:alpha val="40000"/>
                    </a:schemeClr>
                  </a:glow>
                </a:effectLst>
                <a:latin typeface="Calibri" panose="020F0502020204030204" pitchFamily="34" charset="0"/>
                <a:cs typeface="Calibri" pitchFamily="34" charset="0"/>
              </a:rPr>
              <a:t>for their generosity:</a:t>
            </a:r>
          </a:p>
          <a:p>
            <a:pPr lvl="1"/>
            <a:r>
              <a:rPr lang="en-US" sz="2400" b="1" dirty="0">
                <a:effectLst>
                  <a:glow rad="228600">
                    <a:schemeClr val="accent3">
                      <a:satMod val="175000"/>
                      <a:alpha val="40000"/>
                    </a:schemeClr>
                  </a:glow>
                </a:effectLst>
                <a:latin typeface="Calibri" panose="020F0502020204030204" pitchFamily="34" charset="0"/>
                <a:cs typeface="Calibri" pitchFamily="34" charset="0"/>
              </a:rPr>
              <a:t>2 Cor. 8:1-5 –  The Macedonian church in their giving to Paul’s collection for the poor saints at Jerusalem – </a:t>
            </a:r>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We want you to know, brothers, about the grace of God that has been given among the churches of Macedonia, for in a severe test of affliction, their abundance of joy and their extreme poverty have overflowed in a wealth of generosity on their part. For </a:t>
            </a:r>
            <a:r>
              <a:rPr lang="en-US" sz="24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they gave according to their means, as I can testify, and beyond their means</a:t>
            </a:r>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of their own accord, begging us earnestly for the favor of taking part in the relief of the saints-- and this, not as we expected, but they gave themselves first to the Lord and then by the will of God to us</a:t>
            </a:r>
          </a:p>
          <a:p>
            <a:pPr lvl="1"/>
            <a:r>
              <a:rPr lang="en-US" sz="2400" b="1" dirty="0">
                <a:effectLst>
                  <a:glow rad="228600">
                    <a:schemeClr val="accent3">
                      <a:satMod val="175000"/>
                      <a:alpha val="40000"/>
                    </a:schemeClr>
                  </a:glow>
                </a:effectLst>
                <a:latin typeface="Calibri" panose="020F0502020204030204" pitchFamily="34" charset="0"/>
                <a:cs typeface="Calibri" pitchFamily="34" charset="0"/>
              </a:rPr>
              <a:t>Luke 10:33-37 – The “Good Samaritan”</a:t>
            </a:r>
          </a:p>
          <a:p>
            <a:pPr lvl="1"/>
            <a:endPar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endParaRPr>
          </a:p>
        </p:txBody>
      </p:sp>
    </p:spTree>
    <p:extLst>
      <p:ext uri="{BB962C8B-B14F-4D97-AF65-F5344CB8AC3E}">
        <p14:creationId xmlns:p14="http://schemas.microsoft.com/office/powerpoint/2010/main" val="2052352706"/>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the Poor</a:t>
            </a:r>
          </a:p>
        </p:txBody>
      </p:sp>
      <p:sp>
        <p:nvSpPr>
          <p:cNvPr id="3" name="Content Placeholder 2"/>
          <p:cNvSpPr>
            <a:spLocks noGrp="1"/>
          </p:cNvSpPr>
          <p:nvPr>
            <p:ph idx="1"/>
          </p:nvPr>
        </p:nvSpPr>
        <p:spPr>
          <a:xfrm>
            <a:off x="0" y="609600"/>
            <a:ext cx="9144000" cy="6248400"/>
          </a:xfrm>
        </p:spPr>
        <p:txBody>
          <a:bodyPr>
            <a:normAutofit fontScale="92500" lnSpcReduction="20000"/>
          </a:bodyPr>
          <a:lstStyle/>
          <a:p>
            <a:r>
              <a:rPr lang="en-US" sz="2800" dirty="0">
                <a:effectLst>
                  <a:glow rad="228600">
                    <a:schemeClr val="accent3">
                      <a:satMod val="175000"/>
                      <a:alpha val="40000"/>
                    </a:schemeClr>
                  </a:glow>
                </a:effectLst>
                <a:latin typeface="Calibri" panose="020F0502020204030204" pitchFamily="34" charset="0"/>
                <a:cs typeface="Calibri" pitchFamily="34" charset="0"/>
              </a:rPr>
              <a:t>There are a number examples in the New Testament of individuals who are </a:t>
            </a:r>
            <a:r>
              <a:rPr lang="en-US" sz="2800" b="1" i="1" dirty="0">
                <a:effectLst>
                  <a:glow rad="228600">
                    <a:schemeClr val="accent3">
                      <a:satMod val="175000"/>
                      <a:alpha val="40000"/>
                    </a:schemeClr>
                  </a:glow>
                </a:effectLst>
                <a:latin typeface="Calibri" panose="020F0502020204030204" pitchFamily="34" charset="0"/>
                <a:cs typeface="Calibri" pitchFamily="34" charset="0"/>
              </a:rPr>
              <a:t>condemned</a:t>
            </a:r>
            <a:r>
              <a:rPr lang="en-US" sz="2800" dirty="0">
                <a:effectLst>
                  <a:glow rad="228600">
                    <a:schemeClr val="accent3">
                      <a:satMod val="175000"/>
                      <a:alpha val="40000"/>
                    </a:schemeClr>
                  </a:glow>
                </a:effectLst>
                <a:latin typeface="Calibri" panose="020F0502020204030204" pitchFamily="34" charset="0"/>
                <a:cs typeface="Calibri" pitchFamily="34" charset="0"/>
              </a:rPr>
              <a:t> for ignoring the needs of the poor and helpless:</a:t>
            </a:r>
          </a:p>
          <a:p>
            <a:pPr lvl="1"/>
            <a:r>
              <a:rPr lang="en-US" sz="2400" b="1" dirty="0">
                <a:effectLst>
                  <a:glow rad="228600">
                    <a:schemeClr val="accent3">
                      <a:satMod val="175000"/>
                      <a:alpha val="40000"/>
                    </a:schemeClr>
                  </a:glow>
                </a:effectLst>
                <a:latin typeface="Calibri" panose="020F0502020204030204" pitchFamily="34" charset="0"/>
                <a:cs typeface="Calibri" pitchFamily="34" charset="0"/>
              </a:rPr>
              <a:t>Luke 10:30-32 – The priest and the Levite in the story of the “Good Samaritan”</a:t>
            </a:r>
          </a:p>
          <a:p>
            <a:pPr lvl="1"/>
            <a:r>
              <a:rPr lang="en-US" sz="2400" b="1" dirty="0">
                <a:effectLst>
                  <a:glow rad="228600">
                    <a:schemeClr val="accent3">
                      <a:satMod val="175000"/>
                      <a:alpha val="40000"/>
                    </a:schemeClr>
                  </a:glow>
                </a:effectLst>
                <a:latin typeface="Calibri" panose="020F0502020204030204" pitchFamily="34" charset="0"/>
                <a:cs typeface="Calibri" pitchFamily="34" charset="0"/>
              </a:rPr>
              <a:t>Luke 16:19-25 – The rich man and Lazarus: </a:t>
            </a:r>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There was a </a:t>
            </a:r>
            <a:r>
              <a:rPr lang="en-US" sz="24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rich man</a:t>
            </a:r>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who was clothed in purple and fine linen and who feasted sumptuously every day. And </a:t>
            </a:r>
            <a:r>
              <a:rPr lang="en-US" sz="24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at his gate was laid a poor man named Lazarus</a:t>
            </a:r>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covered with sores, who desired to be fed with what fell from the rich man's table. Moreover, even the dogs came and licked his sores. The poor man died and was carried by the angels to Abraham's side. The rich man also died and was buried, and in Hades, being in torment, he lifted up his eyes and saw Abraham far off and Lazarus at his side. And he called out, “Father Abraham, have mercy on me, and send Lazarus to dip the end of his finger in water and cool my tongue, for I am in anguish in this flame.” But Abraham said, “Child, remember that you in your lifetime received your good things, and Lazarus in like manner bad things; but now he is comforted here, and you are in anguish.” </a:t>
            </a:r>
          </a:p>
          <a:p>
            <a:pPr lvl="1"/>
            <a:r>
              <a:rPr lang="en-US" sz="2400" b="1" dirty="0">
                <a:effectLst>
                  <a:glow rad="228600">
                    <a:schemeClr val="accent3">
                      <a:satMod val="175000"/>
                      <a:alpha val="40000"/>
                    </a:schemeClr>
                  </a:glow>
                </a:effectLst>
                <a:latin typeface="Calibri" panose="020F0502020204030204" pitchFamily="34" charset="0"/>
                <a:cs typeface="Calibri" pitchFamily="34" charset="0"/>
              </a:rPr>
              <a:t>Mat. 19:21 – </a:t>
            </a:r>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Jesus said to him, “If you would be perfect, go, sell what you possess and give to the poor, and you will have treasure in heaven; and come, follow me.” </a:t>
            </a:r>
          </a:p>
          <a:p>
            <a:pPr lvl="1"/>
            <a:endParaRPr lang="en-US" sz="2400"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1477233988"/>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the Poor</a:t>
            </a:r>
          </a:p>
        </p:txBody>
      </p:sp>
      <p:sp>
        <p:nvSpPr>
          <p:cNvPr id="3" name="Content Placeholder 2"/>
          <p:cNvSpPr>
            <a:spLocks noGrp="1"/>
          </p:cNvSpPr>
          <p:nvPr>
            <p:ph idx="1"/>
          </p:nvPr>
        </p:nvSpPr>
        <p:spPr>
          <a:xfrm>
            <a:off x="152400" y="533400"/>
            <a:ext cx="8839200" cy="6324600"/>
          </a:xfrm>
        </p:spPr>
        <p:txBody>
          <a:bodyPr>
            <a:normAutofit fontScale="85000" lnSpcReduction="10000"/>
          </a:bodyPr>
          <a:lstStyle/>
          <a:p>
            <a:r>
              <a:rPr lang="en-US" sz="3000" dirty="0">
                <a:effectLst>
                  <a:glow rad="228600">
                    <a:schemeClr val="accent3">
                      <a:satMod val="175000"/>
                      <a:alpha val="40000"/>
                    </a:schemeClr>
                  </a:glow>
                </a:effectLst>
                <a:latin typeface="Calibri" panose="020F0502020204030204" pitchFamily="34" charset="0"/>
                <a:cs typeface="Calibri" pitchFamily="34" charset="0"/>
              </a:rPr>
              <a:t>The strongest warnings in the NT are given to those who will not help a </a:t>
            </a:r>
            <a:r>
              <a:rPr lang="en-US" sz="3000" b="1" i="1" dirty="0">
                <a:effectLst>
                  <a:glow rad="228600">
                    <a:schemeClr val="accent3">
                      <a:satMod val="175000"/>
                      <a:alpha val="40000"/>
                    </a:schemeClr>
                  </a:glow>
                </a:effectLst>
                <a:latin typeface="Calibri" panose="020F0502020204030204" pitchFamily="34" charset="0"/>
                <a:cs typeface="Calibri" pitchFamily="34" charset="0"/>
              </a:rPr>
              <a:t>brother</a:t>
            </a:r>
            <a:r>
              <a:rPr lang="en-US" sz="3000" dirty="0">
                <a:effectLst>
                  <a:glow rad="228600">
                    <a:schemeClr val="accent3">
                      <a:satMod val="175000"/>
                      <a:alpha val="40000"/>
                    </a:schemeClr>
                  </a:glow>
                </a:effectLst>
                <a:latin typeface="Calibri" panose="020F0502020204030204" pitchFamily="34" charset="0"/>
                <a:cs typeface="Calibri" pitchFamily="34" charset="0"/>
              </a:rPr>
              <a:t> who is in </a:t>
            </a:r>
            <a:r>
              <a:rPr lang="en-US" sz="3000" b="1" i="1" dirty="0">
                <a:effectLst>
                  <a:glow rad="228600">
                    <a:schemeClr val="accent3">
                      <a:satMod val="175000"/>
                      <a:alpha val="40000"/>
                    </a:schemeClr>
                  </a:glow>
                </a:effectLst>
                <a:latin typeface="Calibri" panose="020F0502020204030204" pitchFamily="34" charset="0"/>
                <a:cs typeface="Calibri" pitchFamily="34" charset="0"/>
              </a:rPr>
              <a:t>desperate</a:t>
            </a:r>
            <a:r>
              <a:rPr lang="en-US" sz="3000" dirty="0">
                <a:effectLst>
                  <a:glow rad="228600">
                    <a:schemeClr val="accent3">
                      <a:satMod val="175000"/>
                      <a:alpha val="40000"/>
                    </a:schemeClr>
                  </a:glow>
                </a:effectLst>
                <a:latin typeface="Calibri" panose="020F0502020204030204" pitchFamily="34" charset="0"/>
                <a:cs typeface="Calibri" pitchFamily="34" charset="0"/>
              </a:rPr>
              <a:t> financial need:</a:t>
            </a:r>
          </a:p>
          <a:p>
            <a:pPr lvl="1"/>
            <a:r>
              <a:rPr lang="en-US" sz="2600" b="1" dirty="0">
                <a:latin typeface="Calibri" pitchFamily="34" charset="0"/>
                <a:cs typeface="Calibri" pitchFamily="34" charset="0"/>
              </a:rPr>
              <a:t>Mat 25:31-46 – </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When the Son of Man comes in his glory, and all the angels with him, then he will sit on his glorious throne. </a:t>
            </a:r>
            <a:r>
              <a:rPr lang="en-US" sz="26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32</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Before him will be gathered all the nations, and he will separate people one from another as a shepherd separates the sheep from the goats. </a:t>
            </a:r>
            <a:r>
              <a:rPr lang="en-US" sz="26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33</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And he will place the sheep on his right, but the goats on the left. </a:t>
            </a:r>
            <a:r>
              <a:rPr lang="en-US" sz="26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34</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Then the King will say to those on his right, 'Come, you who are blessed by my Father, inherit the kingdom prepared for you from the foundation of the world. </a:t>
            </a:r>
            <a:r>
              <a:rPr lang="en-US" sz="26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35</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For </a:t>
            </a:r>
            <a:r>
              <a:rPr lang="en-US" sz="26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I was hungry and you gave me food, I was thirsty and you gave me drink</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I was a stranger and you welcomed me, </a:t>
            </a:r>
            <a:r>
              <a:rPr lang="en-US" sz="26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36</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t>
            </a:r>
            <a:r>
              <a:rPr lang="en-US" sz="26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I was naked and you clothed me</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I was sick and you visited me, I was in prison and you came to me.' </a:t>
            </a:r>
            <a:r>
              <a:rPr lang="en-US" sz="26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37</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Then the righteous will answer him, saying, 'Lord, when did we see you hungry and feed you, or thirsty and give you drink? </a:t>
            </a:r>
            <a:r>
              <a:rPr lang="en-US" sz="26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38</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And when did we see you a stranger and welcome you, or naked and clothe you? </a:t>
            </a:r>
            <a:r>
              <a:rPr lang="en-US" sz="26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39</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And when did we see you sick or in prison and visit you?' </a:t>
            </a:r>
            <a:r>
              <a:rPr lang="en-US" sz="26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40</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And the King will answer them, 'Truly, I say to you, as you did it to one of the least of these </a:t>
            </a:r>
            <a:r>
              <a:rPr lang="en-US" sz="26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my brothers</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you did it to me.'</a:t>
            </a:r>
          </a:p>
        </p:txBody>
      </p:sp>
    </p:spTree>
    <p:extLst>
      <p:ext uri="{BB962C8B-B14F-4D97-AF65-F5344CB8AC3E}">
        <p14:creationId xmlns:p14="http://schemas.microsoft.com/office/powerpoint/2010/main" val="1932880882"/>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the Poor</a:t>
            </a:r>
          </a:p>
        </p:txBody>
      </p:sp>
      <p:sp>
        <p:nvSpPr>
          <p:cNvPr id="3" name="Content Placeholder 2"/>
          <p:cNvSpPr>
            <a:spLocks noGrp="1"/>
          </p:cNvSpPr>
          <p:nvPr>
            <p:ph idx="1"/>
          </p:nvPr>
        </p:nvSpPr>
        <p:spPr>
          <a:xfrm>
            <a:off x="152400" y="533400"/>
            <a:ext cx="8763000" cy="6324600"/>
          </a:xfrm>
        </p:spPr>
        <p:txBody>
          <a:bodyPr>
            <a:normAutofit lnSpcReduction="10000"/>
          </a:bodyPr>
          <a:lstStyle/>
          <a:p>
            <a:r>
              <a:rPr lang="en-US" sz="2600" dirty="0">
                <a:effectLst>
                  <a:glow rad="228600">
                    <a:schemeClr val="accent3">
                      <a:satMod val="175000"/>
                      <a:alpha val="40000"/>
                    </a:schemeClr>
                  </a:glow>
                </a:effectLst>
                <a:latin typeface="Calibri" panose="020F0502020204030204" pitchFamily="34" charset="0"/>
                <a:cs typeface="Calibri" pitchFamily="34" charset="0"/>
              </a:rPr>
              <a:t>The strongest warnings in the NT are given to those who will not help a </a:t>
            </a:r>
            <a:r>
              <a:rPr lang="en-US" sz="2600" b="1" i="1" dirty="0">
                <a:effectLst>
                  <a:glow rad="228600">
                    <a:schemeClr val="accent3">
                      <a:satMod val="175000"/>
                      <a:alpha val="40000"/>
                    </a:schemeClr>
                  </a:glow>
                </a:effectLst>
                <a:latin typeface="Calibri" panose="020F0502020204030204" pitchFamily="34" charset="0"/>
                <a:cs typeface="Calibri" pitchFamily="34" charset="0"/>
              </a:rPr>
              <a:t>brother</a:t>
            </a:r>
            <a:r>
              <a:rPr lang="en-US" sz="2600" dirty="0">
                <a:effectLst>
                  <a:glow rad="228600">
                    <a:schemeClr val="accent3">
                      <a:satMod val="175000"/>
                      <a:alpha val="40000"/>
                    </a:schemeClr>
                  </a:glow>
                </a:effectLst>
                <a:latin typeface="Calibri" panose="020F0502020204030204" pitchFamily="34" charset="0"/>
                <a:cs typeface="Calibri" pitchFamily="34" charset="0"/>
              </a:rPr>
              <a:t> who is in desperate financial need:</a:t>
            </a:r>
          </a:p>
          <a:p>
            <a:pPr lvl="1"/>
            <a:r>
              <a:rPr lang="en-US" sz="2600" b="1" dirty="0">
                <a:latin typeface="Calibri" pitchFamily="34" charset="0"/>
                <a:cs typeface="Calibri" pitchFamily="34" charset="0"/>
              </a:rPr>
              <a:t>Mat 25:31-46 –</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Then he will say to those on his left, 'Depart from me, you cursed, into the eternal fire prepared for the devil and his angels. </a:t>
            </a:r>
            <a:r>
              <a:rPr lang="en-US" sz="26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42</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For I was hungry and you gave me no food, I was thirsty and you gave me no drink, </a:t>
            </a:r>
            <a:r>
              <a:rPr lang="en-US" sz="26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43</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I was a stranger and you did not welcome me, naked and you did not clothe me, sick and in prison and you did not visit me.' </a:t>
            </a:r>
            <a:r>
              <a:rPr lang="en-US" sz="26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44</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Then they also will answer, saying, 'Lord, when did we see you hungry or thirsty or a stranger or naked or sick or in prison, and did not minister to you?' </a:t>
            </a:r>
            <a:r>
              <a:rPr lang="en-US" sz="26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45</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Then he will answer them, saying, 'Truly, I say to you, as you did not do it to one of the least of these, you did not do it to me.' </a:t>
            </a:r>
            <a:r>
              <a:rPr lang="en-US" sz="26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46</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And these will go away into eternal punishment, but the righteous into eternal life."</a:t>
            </a:r>
          </a:p>
        </p:txBody>
      </p:sp>
    </p:spTree>
    <p:extLst>
      <p:ext uri="{BB962C8B-B14F-4D97-AF65-F5344CB8AC3E}">
        <p14:creationId xmlns:p14="http://schemas.microsoft.com/office/powerpoint/2010/main" val="152903401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the Poor</a:t>
            </a:r>
          </a:p>
        </p:txBody>
      </p:sp>
      <p:sp>
        <p:nvSpPr>
          <p:cNvPr id="3" name="Content Placeholder 2"/>
          <p:cNvSpPr>
            <a:spLocks noGrp="1"/>
          </p:cNvSpPr>
          <p:nvPr>
            <p:ph idx="1"/>
          </p:nvPr>
        </p:nvSpPr>
        <p:spPr>
          <a:xfrm>
            <a:off x="152400" y="533400"/>
            <a:ext cx="8763000" cy="6324600"/>
          </a:xfrm>
        </p:spPr>
        <p:txBody>
          <a:bodyPr>
            <a:normAutofit/>
          </a:bodyPr>
          <a:lstStyle/>
          <a:p>
            <a:r>
              <a:rPr lang="en-US" sz="2600" dirty="0">
                <a:effectLst>
                  <a:glow rad="228600">
                    <a:schemeClr val="accent3">
                      <a:satMod val="175000"/>
                      <a:alpha val="40000"/>
                    </a:schemeClr>
                  </a:glow>
                </a:effectLst>
                <a:latin typeface="Calibri" panose="020F0502020204030204" pitchFamily="34" charset="0"/>
                <a:cs typeface="Calibri" pitchFamily="34" charset="0"/>
              </a:rPr>
              <a:t>The strongest warnings in the NT are given to those who will not help a </a:t>
            </a:r>
            <a:r>
              <a:rPr lang="en-US" sz="2600" b="1" i="1" dirty="0">
                <a:effectLst>
                  <a:glow rad="228600">
                    <a:schemeClr val="accent3">
                      <a:satMod val="175000"/>
                      <a:alpha val="40000"/>
                    </a:schemeClr>
                  </a:glow>
                </a:effectLst>
                <a:latin typeface="Calibri" panose="020F0502020204030204" pitchFamily="34" charset="0"/>
                <a:cs typeface="Calibri" pitchFamily="34" charset="0"/>
              </a:rPr>
              <a:t>brother</a:t>
            </a:r>
            <a:r>
              <a:rPr lang="en-US" sz="2600" dirty="0">
                <a:effectLst>
                  <a:glow rad="228600">
                    <a:schemeClr val="accent3">
                      <a:satMod val="175000"/>
                      <a:alpha val="40000"/>
                    </a:schemeClr>
                  </a:glow>
                </a:effectLst>
                <a:latin typeface="Calibri" panose="020F0502020204030204" pitchFamily="34" charset="0"/>
                <a:cs typeface="Calibri" pitchFamily="34" charset="0"/>
              </a:rPr>
              <a:t> who is in desperate financial need:</a:t>
            </a:r>
          </a:p>
          <a:p>
            <a:pPr lvl="1"/>
            <a:r>
              <a:rPr lang="en-US" sz="2600" b="1" dirty="0">
                <a:latin typeface="Calibri" pitchFamily="34" charset="0"/>
                <a:cs typeface="Calibri" pitchFamily="34" charset="0"/>
              </a:rPr>
              <a:t>James 2:14-17 – </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What good is it, my brothers, if someone says he has faith but does not have works? Can that faith save him? </a:t>
            </a:r>
            <a:r>
              <a:rPr lang="en-US" sz="26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15</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If a </a:t>
            </a:r>
            <a:r>
              <a:rPr lang="en-US" sz="26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brother or sister</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is </a:t>
            </a:r>
            <a:r>
              <a:rPr lang="en-US" sz="26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poorly clothed and lacking in daily food</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t>
            </a:r>
            <a:r>
              <a:rPr lang="en-US" sz="26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16</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and one of you says to them, "Go in peace, be warmed and filled," without giving them the things needed for the body, what good is that? </a:t>
            </a:r>
            <a:r>
              <a:rPr lang="en-US" sz="26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17</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So also faith by itself, if it does not have works, is dead. </a:t>
            </a:r>
            <a:endParaRPr lang="en-US" sz="2600" dirty="0">
              <a:latin typeface="Calibri" pitchFamily="34" charset="0"/>
              <a:cs typeface="Calibri" pitchFamily="34" charset="0"/>
            </a:endParaRPr>
          </a:p>
          <a:p>
            <a:pPr lvl="1"/>
            <a:r>
              <a:rPr lang="en-US" sz="2600" b="1" dirty="0">
                <a:latin typeface="Calibri" pitchFamily="34" charset="0"/>
                <a:cs typeface="Calibri" pitchFamily="34" charset="0"/>
              </a:rPr>
              <a:t>1 John 3:16-17 – </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By this we know love, that he laid down his life for us, and we ought to lay down our lives for the brothers. </a:t>
            </a:r>
            <a:r>
              <a:rPr lang="en-US" sz="26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17</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But if anyone has the world's goods and sees </a:t>
            </a:r>
            <a:r>
              <a:rPr lang="en-US" sz="26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his brother</a:t>
            </a:r>
            <a:r>
              <a:rPr lang="en-US" sz="26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in need, yet closes his heart against him, how does God's love abide in him? </a:t>
            </a:r>
            <a:endParaRPr lang="en-US" sz="2600" dirty="0">
              <a:latin typeface="Calibri" pitchFamily="34" charset="0"/>
              <a:cs typeface="Calibri" pitchFamily="34" charset="0"/>
            </a:endParaRPr>
          </a:p>
        </p:txBody>
      </p:sp>
    </p:spTree>
    <p:extLst>
      <p:ext uri="{BB962C8B-B14F-4D97-AF65-F5344CB8AC3E}">
        <p14:creationId xmlns:p14="http://schemas.microsoft.com/office/powerpoint/2010/main" val="241823980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the Poor</a:t>
            </a:r>
          </a:p>
        </p:txBody>
      </p:sp>
      <p:sp>
        <p:nvSpPr>
          <p:cNvPr id="3" name="Content Placeholder 2"/>
          <p:cNvSpPr>
            <a:spLocks noGrp="1"/>
          </p:cNvSpPr>
          <p:nvPr>
            <p:ph idx="1"/>
          </p:nvPr>
        </p:nvSpPr>
        <p:spPr>
          <a:xfrm>
            <a:off x="457200" y="762000"/>
            <a:ext cx="8229600" cy="6096000"/>
          </a:xfrm>
        </p:spPr>
        <p:txBody>
          <a:bodyPr>
            <a:normAutofit/>
          </a:bodyPr>
          <a:lstStyle/>
          <a:p>
            <a:r>
              <a:rPr lang="en-US" sz="3000" dirty="0">
                <a:effectLst>
                  <a:glow rad="228600">
                    <a:schemeClr val="accent3">
                      <a:satMod val="175000"/>
                      <a:alpha val="40000"/>
                    </a:schemeClr>
                  </a:glow>
                </a:effectLst>
                <a:latin typeface="Calibri" panose="020F0502020204030204" pitchFamily="34" charset="0"/>
                <a:cs typeface="Calibri" pitchFamily="34" charset="0"/>
              </a:rPr>
              <a:t>For next week meditate on the following questions:</a:t>
            </a:r>
            <a:endParaRPr lang="en-US" sz="2200" dirty="0">
              <a:effectLst>
                <a:glow rad="228600">
                  <a:schemeClr val="accent3">
                    <a:satMod val="175000"/>
                    <a:alpha val="40000"/>
                  </a:schemeClr>
                </a:glow>
              </a:effectLst>
              <a:latin typeface="Calibri" panose="020F0502020204030204" pitchFamily="34" charset="0"/>
              <a:cs typeface="Calibri" pitchFamily="34" charset="0"/>
            </a:endParaRPr>
          </a:p>
          <a:p>
            <a:pPr lvl="1"/>
            <a:r>
              <a:rPr lang="en-US" sz="2600" dirty="0">
                <a:effectLst>
                  <a:glow rad="228600">
                    <a:schemeClr val="accent3">
                      <a:satMod val="175000"/>
                      <a:alpha val="40000"/>
                    </a:schemeClr>
                  </a:glow>
                </a:effectLst>
                <a:latin typeface="Calibri" panose="020F0502020204030204" pitchFamily="34" charset="0"/>
                <a:cs typeface="Calibri" pitchFamily="34" charset="0"/>
              </a:rPr>
              <a:t>Is it ever </a:t>
            </a:r>
            <a:r>
              <a:rPr lang="en-US" sz="2600" b="1" i="1" dirty="0">
                <a:effectLst>
                  <a:glow rad="228600">
                    <a:schemeClr val="accent3">
                      <a:satMod val="175000"/>
                      <a:alpha val="40000"/>
                    </a:schemeClr>
                  </a:glow>
                </a:effectLst>
                <a:latin typeface="Calibri" panose="020F0502020204030204" pitchFamily="34" charset="0"/>
                <a:cs typeface="Calibri" pitchFamily="34" charset="0"/>
              </a:rPr>
              <a:t>wrong</a:t>
            </a:r>
            <a:r>
              <a:rPr lang="en-US" sz="2600" dirty="0">
                <a:effectLst>
                  <a:glow rad="228600">
                    <a:schemeClr val="accent3">
                      <a:satMod val="175000"/>
                      <a:alpha val="40000"/>
                    </a:schemeClr>
                  </a:glow>
                </a:effectLst>
                <a:latin typeface="Calibri" panose="020F0502020204030204" pitchFamily="34" charset="0"/>
                <a:cs typeface="Calibri" pitchFamily="34" charset="0"/>
              </a:rPr>
              <a:t>  (or at least a bad idea) to give to someone in financial need?</a:t>
            </a:r>
          </a:p>
          <a:p>
            <a:pPr lvl="1"/>
            <a:r>
              <a:rPr lang="en-US" sz="2600" dirty="0">
                <a:effectLst>
                  <a:glow rad="228600">
                    <a:schemeClr val="accent3">
                      <a:satMod val="175000"/>
                      <a:alpha val="40000"/>
                    </a:schemeClr>
                  </a:glow>
                </a:effectLst>
                <a:latin typeface="Calibri" panose="020F0502020204030204" pitchFamily="34" charset="0"/>
                <a:cs typeface="Calibri" pitchFamily="34" charset="0"/>
              </a:rPr>
              <a:t>Are there </a:t>
            </a:r>
            <a:r>
              <a:rPr lang="en-US" sz="2600" b="1" i="1" dirty="0">
                <a:effectLst>
                  <a:glow rad="228600">
                    <a:schemeClr val="accent3">
                      <a:satMod val="175000"/>
                      <a:alpha val="40000"/>
                    </a:schemeClr>
                  </a:glow>
                </a:effectLst>
                <a:latin typeface="Calibri" panose="020F0502020204030204" pitchFamily="34" charset="0"/>
                <a:cs typeface="Calibri" pitchFamily="34" charset="0"/>
              </a:rPr>
              <a:t>limits</a:t>
            </a:r>
            <a:r>
              <a:rPr lang="en-US" sz="2600" dirty="0">
                <a:effectLst>
                  <a:glow rad="228600">
                    <a:schemeClr val="accent3">
                      <a:satMod val="175000"/>
                      <a:alpha val="40000"/>
                    </a:schemeClr>
                  </a:glow>
                </a:effectLst>
                <a:latin typeface="Calibri" panose="020F0502020204030204" pitchFamily="34" charset="0"/>
                <a:cs typeface="Calibri" pitchFamily="34" charset="0"/>
              </a:rPr>
              <a:t> to how much we should give to the poor? If so, what are they?</a:t>
            </a:r>
          </a:p>
          <a:p>
            <a:pPr lvl="1"/>
            <a:r>
              <a:rPr lang="en-US" sz="2600" dirty="0">
                <a:effectLst>
                  <a:glow rad="228600">
                    <a:schemeClr val="accent3">
                      <a:satMod val="175000"/>
                      <a:alpha val="40000"/>
                    </a:schemeClr>
                  </a:glow>
                </a:effectLst>
                <a:latin typeface="Calibri" panose="020F0502020204030204" pitchFamily="34" charset="0"/>
                <a:cs typeface="Calibri" pitchFamily="34" charset="0"/>
              </a:rPr>
              <a:t>Even if we gave away </a:t>
            </a:r>
            <a:r>
              <a:rPr lang="en-US" sz="2600" b="1" i="1" dirty="0">
                <a:effectLst>
                  <a:glow rad="228600">
                    <a:schemeClr val="accent3">
                      <a:satMod val="175000"/>
                      <a:alpha val="40000"/>
                    </a:schemeClr>
                  </a:glow>
                </a:effectLst>
                <a:latin typeface="Calibri" panose="020F0502020204030204" pitchFamily="34" charset="0"/>
                <a:cs typeface="Calibri" pitchFamily="34" charset="0"/>
              </a:rPr>
              <a:t>all</a:t>
            </a:r>
            <a:r>
              <a:rPr lang="en-US" sz="2600" dirty="0">
                <a:effectLst>
                  <a:glow rad="228600">
                    <a:schemeClr val="accent3">
                      <a:satMod val="175000"/>
                      <a:alpha val="40000"/>
                    </a:schemeClr>
                  </a:glow>
                </a:effectLst>
                <a:latin typeface="Calibri" panose="020F0502020204030204" pitchFamily="34" charset="0"/>
                <a:cs typeface="Calibri" pitchFamily="34" charset="0"/>
              </a:rPr>
              <a:t> of our money to the poor, we can’t help everyone. So how do we go about prioritizing who we </a:t>
            </a:r>
            <a:r>
              <a:rPr lang="en-US" sz="2600" b="1" i="1" dirty="0">
                <a:effectLst>
                  <a:glow rad="228600">
                    <a:schemeClr val="accent3">
                      <a:satMod val="175000"/>
                      <a:alpha val="40000"/>
                    </a:schemeClr>
                  </a:glow>
                </a:effectLst>
                <a:latin typeface="Calibri" panose="020F0502020204030204" pitchFamily="34" charset="0"/>
                <a:cs typeface="Calibri" pitchFamily="34" charset="0"/>
              </a:rPr>
              <a:t>do</a:t>
            </a:r>
            <a:r>
              <a:rPr lang="en-US" sz="2600" dirty="0">
                <a:effectLst>
                  <a:glow rad="228600">
                    <a:schemeClr val="accent3">
                      <a:satMod val="175000"/>
                      <a:alpha val="40000"/>
                    </a:schemeClr>
                  </a:glow>
                </a:effectLst>
                <a:latin typeface="Calibri" panose="020F0502020204030204" pitchFamily="34" charset="0"/>
                <a:cs typeface="Calibri" pitchFamily="34" charset="0"/>
              </a:rPr>
              <a:t> help?</a:t>
            </a:r>
          </a:p>
        </p:txBody>
      </p:sp>
    </p:spTree>
    <p:extLst>
      <p:ext uri="{BB962C8B-B14F-4D97-AF65-F5344CB8AC3E}">
        <p14:creationId xmlns:p14="http://schemas.microsoft.com/office/powerpoint/2010/main" val="3839949380"/>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381000" y="152400"/>
            <a:ext cx="8229600" cy="1706562"/>
          </a:xfrm>
        </p:spPr>
        <p:txBody>
          <a:bodyPr/>
          <a:lstStyle/>
          <a:p>
            <a:r>
              <a:rPr lang="en-US" sz="7200" b="1" dirty="0">
                <a:effectLst>
                  <a:glow rad="228600">
                    <a:schemeClr val="accent3">
                      <a:satMod val="175000"/>
                      <a:alpha val="40000"/>
                    </a:schemeClr>
                  </a:glow>
                  <a:outerShdw blurRad="76200" dist="63500" dir="2700000" algn="tl" rotWithShape="0">
                    <a:schemeClr val="bg1"/>
                  </a:outerShdw>
                </a:effectLst>
                <a:latin typeface="Calibri" pitchFamily="34" charset="0"/>
                <a:cs typeface="Calibri" pitchFamily="34" charset="0"/>
              </a:rPr>
              <a:t>Questions?</a:t>
            </a:r>
          </a:p>
        </p:txBody>
      </p:sp>
    </p:spTree>
    <p:extLst>
      <p:ext uri="{BB962C8B-B14F-4D97-AF65-F5344CB8AC3E}">
        <p14:creationId xmlns:p14="http://schemas.microsoft.com/office/powerpoint/2010/main" val="1997843486"/>
      </p:ext>
    </p:extLst>
  </p:cSld>
  <p:clrMapOvr>
    <a:overrideClrMapping bg1="lt1" tx1="dk1" bg2="lt2" tx2="dk2" accent1="accent1" accent2="accent2" accent3="accent3" accent4="accent4" accent5="accent5" accent6="accent6" hlink="hlink" folHlink="folHlink"/>
  </p:clrMapOvr>
  <p:transition>
    <p:newsflash/>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New Covenant Giving</a:t>
            </a:r>
          </a:p>
        </p:txBody>
      </p:sp>
      <p:sp>
        <p:nvSpPr>
          <p:cNvPr id="3" name="Content Placeholder 2"/>
          <p:cNvSpPr>
            <a:spLocks noGrp="1"/>
          </p:cNvSpPr>
          <p:nvPr>
            <p:ph idx="1"/>
          </p:nvPr>
        </p:nvSpPr>
        <p:spPr>
          <a:xfrm>
            <a:off x="457200" y="762000"/>
            <a:ext cx="8229600" cy="6096000"/>
          </a:xfrm>
        </p:spPr>
        <p:txBody>
          <a:bodyPr>
            <a:normAutofit fontScale="92500" lnSpcReduction="10000"/>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When we looked at the question of tithing, we saw that the standard for New Covenant giving is that we are to give </a:t>
            </a:r>
            <a:r>
              <a:rPr lang="en-US" b="1" i="1" dirty="0">
                <a:effectLst>
                  <a:glow rad="228600">
                    <a:schemeClr val="accent3">
                      <a:satMod val="175000"/>
                      <a:alpha val="40000"/>
                    </a:schemeClr>
                  </a:glow>
                </a:effectLst>
                <a:latin typeface="Calibri" pitchFamily="34" charset="0"/>
                <a:cs typeface="Calibri" pitchFamily="34" charset="0"/>
              </a:rPr>
              <a:t>generously</a:t>
            </a:r>
            <a:r>
              <a:rPr lang="en-US" dirty="0">
                <a:effectLst>
                  <a:glow rad="228600">
                    <a:schemeClr val="accent3">
                      <a:satMod val="175000"/>
                      <a:alpha val="40000"/>
                    </a:schemeClr>
                  </a:glow>
                </a:effectLst>
                <a:latin typeface="Calibri" pitchFamily="34" charset="0"/>
                <a:cs typeface="Calibri" pitchFamily="34" charset="0"/>
              </a:rPr>
              <a:t> and </a:t>
            </a:r>
            <a:r>
              <a:rPr lang="en-US" b="1" i="1" dirty="0">
                <a:effectLst>
                  <a:glow rad="228600">
                    <a:schemeClr val="accent3">
                      <a:satMod val="175000"/>
                      <a:alpha val="40000"/>
                    </a:schemeClr>
                  </a:glow>
                </a:effectLst>
                <a:latin typeface="Calibri" pitchFamily="34" charset="0"/>
                <a:cs typeface="Calibri" pitchFamily="34" charset="0"/>
              </a:rPr>
              <a:t>cheerfully</a:t>
            </a:r>
            <a:r>
              <a:rPr lang="en-US" dirty="0">
                <a:effectLst>
                  <a:glow rad="228600">
                    <a:schemeClr val="accent3">
                      <a:satMod val="175000"/>
                      <a:alpha val="40000"/>
                    </a:schemeClr>
                  </a:glow>
                </a:effectLst>
                <a:latin typeface="Calibri" pitchFamily="34" charset="0"/>
                <a:cs typeface="Calibri" pitchFamily="34" charset="0"/>
              </a:rPr>
              <a:t> (without compulsion) (2 Cor. 9:7, 1Tim 6:17-19)</a:t>
            </a:r>
          </a:p>
          <a:p>
            <a:r>
              <a:rPr lang="en-US" dirty="0">
                <a:latin typeface="Calibri" pitchFamily="34" charset="0"/>
                <a:cs typeface="Calibri" pitchFamily="34" charset="0"/>
              </a:rPr>
              <a:t>So last week we began looking at the question: Who all should New Covenant believers be generously and cheerfully giving </a:t>
            </a:r>
            <a:r>
              <a:rPr lang="en-US" b="1" i="1" dirty="0">
                <a:latin typeface="Calibri" pitchFamily="34" charset="0"/>
                <a:cs typeface="Calibri" pitchFamily="34" charset="0"/>
              </a:rPr>
              <a:t>to</a:t>
            </a:r>
            <a:r>
              <a:rPr lang="en-US" dirty="0">
                <a:latin typeface="Calibri" pitchFamily="34" charset="0"/>
                <a:cs typeface="Calibri" pitchFamily="34" charset="0"/>
              </a:rPr>
              <a:t>?</a:t>
            </a:r>
          </a:p>
          <a:p>
            <a:r>
              <a:rPr lang="en-US" dirty="0">
                <a:latin typeface="Calibri" pitchFamily="34" charset="0"/>
                <a:cs typeface="Calibri" pitchFamily="34" charset="0"/>
              </a:rPr>
              <a:t>Several categories of giving are mentioned in the NT:</a:t>
            </a:r>
          </a:p>
          <a:p>
            <a:pPr lvl="1"/>
            <a:r>
              <a:rPr lang="en-US" dirty="0">
                <a:latin typeface="Calibri" pitchFamily="34" charset="0"/>
                <a:cs typeface="Calibri" pitchFamily="34" charset="0"/>
              </a:rPr>
              <a:t>Pastors/Elders</a:t>
            </a:r>
          </a:p>
          <a:p>
            <a:pPr lvl="1"/>
            <a:r>
              <a:rPr lang="en-US" dirty="0">
                <a:latin typeface="Calibri" pitchFamily="34" charset="0"/>
                <a:cs typeface="Calibri" pitchFamily="34" charset="0"/>
              </a:rPr>
              <a:t>Ministers of the Gospel</a:t>
            </a:r>
          </a:p>
          <a:p>
            <a:pPr lvl="1"/>
            <a:r>
              <a:rPr lang="en-US" dirty="0">
                <a:latin typeface="Calibri" pitchFamily="34" charset="0"/>
                <a:cs typeface="Calibri" pitchFamily="34" charset="0"/>
              </a:rPr>
              <a:t>The Poor</a:t>
            </a:r>
          </a:p>
          <a:p>
            <a:pPr lvl="1"/>
            <a:r>
              <a:rPr lang="en-US" dirty="0">
                <a:latin typeface="Calibri" pitchFamily="34" charset="0"/>
                <a:cs typeface="Calibri" pitchFamily="34" charset="0"/>
              </a:rPr>
              <a:t>Other Possibilities?</a:t>
            </a:r>
          </a:p>
        </p:txBody>
      </p:sp>
    </p:spTree>
    <p:extLst>
      <p:ext uri="{BB962C8B-B14F-4D97-AF65-F5344CB8AC3E}">
        <p14:creationId xmlns:p14="http://schemas.microsoft.com/office/powerpoint/2010/main" val="2189025594"/>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Your Pastors/Elders - Review</a:t>
            </a:r>
          </a:p>
        </p:txBody>
      </p:sp>
      <p:sp>
        <p:nvSpPr>
          <p:cNvPr id="3" name="Content Placeholder 2"/>
          <p:cNvSpPr>
            <a:spLocks noGrp="1"/>
          </p:cNvSpPr>
          <p:nvPr>
            <p:ph idx="1"/>
          </p:nvPr>
        </p:nvSpPr>
        <p:spPr>
          <a:xfrm>
            <a:off x="457200" y="838200"/>
            <a:ext cx="8305800" cy="6019800"/>
          </a:xfrm>
        </p:spPr>
        <p:txBody>
          <a:bodyPr>
            <a:normAutofit/>
          </a:bodyPr>
          <a:lstStyle/>
          <a:p>
            <a:r>
              <a:rPr lang="en-US" dirty="0">
                <a:latin typeface="Calibri" pitchFamily="34" charset="0"/>
                <a:cs typeface="Calibri" pitchFamily="34" charset="0"/>
              </a:rPr>
              <a:t>We have an obligation to share “all good [material] things” with our pastors in exchange for the spiritual benefit that we have received from them. (Gal. 6:6, 1Tim. 5:17-18)</a:t>
            </a:r>
          </a:p>
          <a:p>
            <a:r>
              <a:rPr lang="en-US" dirty="0">
                <a:effectLst>
                  <a:glow rad="228600">
                    <a:schemeClr val="accent3">
                      <a:satMod val="175000"/>
                      <a:alpha val="40000"/>
                    </a:schemeClr>
                  </a:glow>
                </a:effectLst>
                <a:latin typeface="Calibri" panose="020F0502020204030204" pitchFamily="34" charset="0"/>
                <a:cs typeface="Calibri" pitchFamily="34" charset="0"/>
              </a:rPr>
              <a:t>Pastors/elders should be compensated in proportion to their abilities and the amount of work they do.(</a:t>
            </a:r>
            <a:r>
              <a:rPr lang="en-US" dirty="0">
                <a:latin typeface="Calibri" pitchFamily="34" charset="0"/>
                <a:cs typeface="Calibri" pitchFamily="34" charset="0"/>
              </a:rPr>
              <a:t>1Tim. 5:17-18)</a:t>
            </a:r>
          </a:p>
          <a:p>
            <a:r>
              <a:rPr lang="en-US" dirty="0">
                <a:latin typeface="Calibri" pitchFamily="34" charset="0"/>
                <a:cs typeface="Calibri" pitchFamily="34" charset="0"/>
              </a:rPr>
              <a:t>Pastors can (at </a:t>
            </a:r>
            <a:r>
              <a:rPr lang="en-US" b="1" i="1" dirty="0">
                <a:latin typeface="Calibri" panose="020F0502020204030204" pitchFamily="34" charset="0"/>
                <a:cs typeface="Calibri" panose="020F0502020204030204" pitchFamily="34" charset="0"/>
              </a:rPr>
              <a:t>their</a:t>
            </a:r>
            <a:r>
              <a:rPr lang="en-US" dirty="0">
                <a:latin typeface="Calibri" panose="020F0502020204030204" pitchFamily="34" charset="0"/>
                <a:cs typeface="Calibri" panose="020F0502020204030204" pitchFamily="34" charset="0"/>
              </a:rPr>
              <a:t> discretion) waive their right to financial support if they believe it is in the best interests of the advance of the gospel to do so. (1Cor. 9:15)</a:t>
            </a:r>
            <a:endParaRPr lang="en-US" sz="3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62543749"/>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Ministers of the Gospel - Review</a:t>
            </a:r>
          </a:p>
        </p:txBody>
      </p:sp>
      <p:sp>
        <p:nvSpPr>
          <p:cNvPr id="3" name="Content Placeholder 2"/>
          <p:cNvSpPr>
            <a:spLocks noGrp="1"/>
          </p:cNvSpPr>
          <p:nvPr>
            <p:ph idx="1"/>
          </p:nvPr>
        </p:nvSpPr>
        <p:spPr>
          <a:xfrm>
            <a:off x="457200" y="762000"/>
            <a:ext cx="8229600" cy="6096000"/>
          </a:xfrm>
        </p:spPr>
        <p:txBody>
          <a:bodyPr>
            <a:normAutofit/>
          </a:bodyPr>
          <a:lstStyle/>
          <a:p>
            <a:pPr marL="342900" lvl="1" indent="-342900">
              <a:buFontTx/>
              <a:buChar char="•"/>
            </a:pPr>
            <a:r>
              <a:rPr lang="en-US" sz="3200" dirty="0">
                <a:effectLst>
                  <a:glow rad="228600">
                    <a:schemeClr val="accent3">
                      <a:satMod val="175000"/>
                      <a:alpha val="40000"/>
                    </a:schemeClr>
                  </a:glow>
                </a:effectLst>
                <a:latin typeface="Calibri" panose="020F0502020204030204" pitchFamily="34" charset="0"/>
                <a:cs typeface="Calibri" pitchFamily="34" charset="0"/>
              </a:rPr>
              <a:t>The scriptures teach that those who preach the gospel have a right to receive financial support from those who have benefited from their preaching. </a:t>
            </a:r>
            <a:r>
              <a:rPr lang="en-US" sz="3200" dirty="0">
                <a:latin typeface="Calibri" pitchFamily="34" charset="0"/>
                <a:cs typeface="Calibri" pitchFamily="34" charset="0"/>
              </a:rPr>
              <a:t>(1Cor. 9:11, 13-14)</a:t>
            </a:r>
          </a:p>
          <a:p>
            <a:r>
              <a:rPr lang="en-US" dirty="0">
                <a:latin typeface="Calibri" pitchFamily="34" charset="0"/>
                <a:cs typeface="Calibri" pitchFamily="34" charset="0"/>
              </a:rPr>
              <a:t>As in the case of pastors, a minister of the gospel can (at </a:t>
            </a:r>
            <a:r>
              <a:rPr lang="en-US" b="1" i="1" dirty="0">
                <a:latin typeface="Calibri" panose="020F0502020204030204" pitchFamily="34" charset="0"/>
                <a:cs typeface="Calibri" panose="020F0502020204030204" pitchFamily="34" charset="0"/>
              </a:rPr>
              <a:t>his </a:t>
            </a:r>
            <a:r>
              <a:rPr lang="en-US" dirty="0">
                <a:latin typeface="Calibri" panose="020F0502020204030204" pitchFamily="34" charset="0"/>
                <a:cs typeface="Calibri" panose="020F0502020204030204" pitchFamily="34" charset="0"/>
              </a:rPr>
              <a:t>discretion) waive his right to financial support if he believes it is in the best interests of the advance of the gospel to do so. (1Cor. 9:15)</a:t>
            </a:r>
            <a:endParaRPr lang="en-US" sz="3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61123539"/>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Ministers of the Gospel</a:t>
            </a:r>
          </a:p>
        </p:txBody>
      </p:sp>
      <p:sp>
        <p:nvSpPr>
          <p:cNvPr id="3" name="Content Placeholder 2"/>
          <p:cNvSpPr>
            <a:spLocks noGrp="1"/>
          </p:cNvSpPr>
          <p:nvPr>
            <p:ph idx="1"/>
          </p:nvPr>
        </p:nvSpPr>
        <p:spPr>
          <a:xfrm>
            <a:off x="457200" y="762000"/>
            <a:ext cx="8382000" cy="6096000"/>
          </a:xfrm>
        </p:spPr>
        <p:txBody>
          <a:bodyPr>
            <a:normAutofit fontScale="92500"/>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The scriptures also commend those who support gospel ministers, even though they themselves have not been the direct beneficiaries of that gospel ministry:</a:t>
            </a:r>
          </a:p>
          <a:p>
            <a:pPr lvl="1"/>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For I rejoiced greatly when the brothers came and testified to your truth, as indeed you are walking in the truth… Beloved, it </a:t>
            </a:r>
            <a:r>
              <a:rPr lang="en-US" sz="29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is</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 faithful thing you do in all your efforts for these brothers, strangers as they are... </a:t>
            </a:r>
            <a:r>
              <a:rPr lang="en-US"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6</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You will do well to send them on their journey in a manner worthy of God. </a:t>
            </a:r>
            <a:r>
              <a:rPr lang="en-US"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7</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For they have gone out for the sake of the name, accepting nothing from the Gentiles. </a:t>
            </a:r>
            <a:r>
              <a:rPr lang="en-US"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8</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Therefore </a:t>
            </a:r>
            <a:r>
              <a:rPr lang="en-US"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we ought to support people like these</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that we may be fellow workers for the truth. </a:t>
            </a:r>
            <a:r>
              <a:rPr lang="en-US" dirty="0">
                <a:latin typeface="Calibri" pitchFamily="34" charset="0"/>
                <a:cs typeface="Calibri" pitchFamily="34" charset="0"/>
              </a:rPr>
              <a:t>(3 John 1:3, 5-8)</a:t>
            </a:r>
          </a:p>
          <a:p>
            <a:pPr lvl="1"/>
            <a:endParaRPr lang="en-US" dirty="0">
              <a:latin typeface="Calibri" pitchFamily="34" charset="0"/>
              <a:cs typeface="Calibri" pitchFamily="34" charset="0"/>
            </a:endParaRPr>
          </a:p>
        </p:txBody>
      </p:sp>
    </p:spTree>
    <p:extLst>
      <p:ext uri="{BB962C8B-B14F-4D97-AF65-F5344CB8AC3E}">
        <p14:creationId xmlns:p14="http://schemas.microsoft.com/office/powerpoint/2010/main" val="1453295968"/>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Ministers of the Gospel</a:t>
            </a:r>
          </a:p>
        </p:txBody>
      </p:sp>
      <p:sp>
        <p:nvSpPr>
          <p:cNvPr id="3" name="Content Placeholder 2"/>
          <p:cNvSpPr>
            <a:spLocks noGrp="1"/>
          </p:cNvSpPr>
          <p:nvPr>
            <p:ph idx="1"/>
          </p:nvPr>
        </p:nvSpPr>
        <p:spPr>
          <a:xfrm>
            <a:off x="457200" y="762000"/>
            <a:ext cx="8382000" cy="6096000"/>
          </a:xfrm>
        </p:spPr>
        <p:txBody>
          <a:bodyPr>
            <a:normAutofit/>
          </a:bodyPr>
          <a:lstStyle/>
          <a:p>
            <a:r>
              <a:rPr lang="en-US" sz="3000" dirty="0">
                <a:effectLst>
                  <a:glow rad="228600">
                    <a:schemeClr val="accent3">
                      <a:satMod val="175000"/>
                      <a:alpha val="40000"/>
                    </a:schemeClr>
                  </a:glow>
                </a:effectLst>
                <a:latin typeface="Calibri" panose="020F0502020204030204" pitchFamily="34" charset="0"/>
                <a:cs typeface="Calibri" pitchFamily="34" charset="0"/>
              </a:rPr>
              <a:t>The scriptures also commend those who support gospel ministers, even though they themselves have not been the direct beneficiaries of that gospel ministry:</a:t>
            </a:r>
          </a:p>
          <a:p>
            <a:pPr lvl="1"/>
            <a:r>
              <a:rPr lang="en-US" sz="29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And you Philippians yourselves know that in the beginning of the gospel, when I left Macedonia, </a:t>
            </a:r>
            <a:r>
              <a:rPr lang="en-US" sz="29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no church entered into partnership with me in giving and receiving, except you only</a:t>
            </a:r>
            <a:r>
              <a:rPr lang="en-US" sz="29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t>
            </a:r>
            <a:r>
              <a:rPr lang="en-US" sz="29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16</a:t>
            </a:r>
            <a:r>
              <a:rPr lang="en-US" sz="29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Even in Thessalonica you sent me help for my needs once and again. </a:t>
            </a:r>
            <a:r>
              <a:rPr lang="en-US" sz="29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17</a:t>
            </a:r>
            <a:r>
              <a:rPr lang="en-US" sz="29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Not that I seek the gift, but I seek the fruit that increases to your credit.</a:t>
            </a:r>
            <a:r>
              <a:rPr lang="en-US" dirty="0">
                <a:latin typeface="Calibri" pitchFamily="34" charset="0"/>
                <a:cs typeface="Calibri" pitchFamily="34" charset="0"/>
              </a:rPr>
              <a:t> </a:t>
            </a:r>
            <a:r>
              <a:rPr lang="en-US" sz="2900" dirty="0">
                <a:latin typeface="Calibri" pitchFamily="34" charset="0"/>
                <a:cs typeface="Calibri" pitchFamily="34" charset="0"/>
              </a:rPr>
              <a:t>(Philippians 4:15-17)</a:t>
            </a:r>
          </a:p>
        </p:txBody>
      </p:sp>
    </p:spTree>
    <p:extLst>
      <p:ext uri="{BB962C8B-B14F-4D97-AF65-F5344CB8AC3E}">
        <p14:creationId xmlns:p14="http://schemas.microsoft.com/office/powerpoint/2010/main" val="276729977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Ministers of the Gospel</a:t>
            </a:r>
          </a:p>
        </p:txBody>
      </p:sp>
      <p:sp>
        <p:nvSpPr>
          <p:cNvPr id="3" name="Content Placeholder 2"/>
          <p:cNvSpPr>
            <a:spLocks noGrp="1"/>
          </p:cNvSpPr>
          <p:nvPr>
            <p:ph idx="1"/>
          </p:nvPr>
        </p:nvSpPr>
        <p:spPr>
          <a:xfrm>
            <a:off x="457200" y="762000"/>
            <a:ext cx="8382000" cy="6096000"/>
          </a:xfrm>
        </p:spPr>
        <p:txBody>
          <a:bodyPr>
            <a:normAutofit/>
          </a:bodyPr>
          <a:lstStyle/>
          <a:p>
            <a:r>
              <a:rPr lang="en-US" sz="3000" dirty="0">
                <a:effectLst>
                  <a:glow rad="228600">
                    <a:schemeClr val="accent3">
                      <a:satMod val="175000"/>
                      <a:alpha val="40000"/>
                    </a:schemeClr>
                  </a:glow>
                </a:effectLst>
                <a:latin typeface="Calibri" panose="020F0502020204030204" pitchFamily="34" charset="0"/>
                <a:cs typeface="Calibri" pitchFamily="34" charset="0"/>
              </a:rPr>
              <a:t>The scriptures also commend those who support gospel ministers, even though they themselves have not been the direct beneficiaries of that gospel ministry:</a:t>
            </a:r>
          </a:p>
          <a:p>
            <a:pPr lvl="1"/>
            <a:r>
              <a:rPr lang="en-US" sz="29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I robbed other churches by accepting support from them in order to serve you</a:t>
            </a:r>
            <a:r>
              <a:rPr lang="en-US" sz="29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t>
            </a:r>
            <a:r>
              <a:rPr lang="en-US" sz="29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9</a:t>
            </a:r>
            <a:r>
              <a:rPr lang="en-US" sz="29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And when I was with you and was in need, I did not burden anyone, for the brothers who came from Macedonia supplied my need. So I refrained and will refrain from burdening you in any way. </a:t>
            </a:r>
            <a:r>
              <a:rPr lang="en-US" sz="2900" dirty="0">
                <a:latin typeface="Calibri" pitchFamily="34" charset="0"/>
                <a:cs typeface="Calibri" pitchFamily="34" charset="0"/>
              </a:rPr>
              <a:t>(2Cor. 11:8-9)</a:t>
            </a:r>
          </a:p>
          <a:p>
            <a:pPr lvl="1"/>
            <a:endParaRPr lang="en-US" dirty="0">
              <a:latin typeface="Calibri" pitchFamily="34" charset="0"/>
              <a:cs typeface="Calibri" pitchFamily="34" charset="0"/>
            </a:endParaRPr>
          </a:p>
        </p:txBody>
      </p:sp>
    </p:spTree>
    <p:extLst>
      <p:ext uri="{BB962C8B-B14F-4D97-AF65-F5344CB8AC3E}">
        <p14:creationId xmlns:p14="http://schemas.microsoft.com/office/powerpoint/2010/main" val="418992743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the Poor</a:t>
            </a:r>
          </a:p>
        </p:txBody>
      </p:sp>
      <p:sp>
        <p:nvSpPr>
          <p:cNvPr id="3" name="Content Placeholder 2"/>
          <p:cNvSpPr>
            <a:spLocks noGrp="1"/>
          </p:cNvSpPr>
          <p:nvPr>
            <p:ph idx="1"/>
          </p:nvPr>
        </p:nvSpPr>
        <p:spPr>
          <a:xfrm>
            <a:off x="457200" y="762000"/>
            <a:ext cx="8229600" cy="6096000"/>
          </a:xfrm>
        </p:spPr>
        <p:txBody>
          <a:bodyPr>
            <a:normAutofit fontScale="92500"/>
          </a:bodyPr>
          <a:lstStyle/>
          <a:p>
            <a:r>
              <a:rPr lang="en-US" sz="3000" dirty="0">
                <a:effectLst>
                  <a:glow rad="228600">
                    <a:schemeClr val="accent3">
                      <a:satMod val="175000"/>
                      <a:alpha val="40000"/>
                    </a:schemeClr>
                  </a:glow>
                </a:effectLst>
                <a:latin typeface="Calibri" panose="020F0502020204030204" pitchFamily="34" charset="0"/>
                <a:cs typeface="Calibri" pitchFamily="34" charset="0"/>
              </a:rPr>
              <a:t>Much is said in both the Old and New Testament about giving to the poor and helping those in financial need.</a:t>
            </a:r>
          </a:p>
          <a:p>
            <a:r>
              <a:rPr lang="en-US" sz="3000" dirty="0">
                <a:effectLst>
                  <a:glow rad="228600">
                    <a:schemeClr val="accent3">
                      <a:satMod val="175000"/>
                      <a:alpha val="40000"/>
                    </a:schemeClr>
                  </a:glow>
                </a:effectLst>
                <a:latin typeface="Calibri" panose="020F0502020204030204" pitchFamily="34" charset="0"/>
                <a:cs typeface="Calibri" pitchFamily="34" charset="0"/>
              </a:rPr>
              <a:t>Since we are looking at giving for New Covenant believers, we will focus on what the </a:t>
            </a:r>
            <a:r>
              <a:rPr lang="en-US" sz="3000" b="1" i="1" dirty="0">
                <a:effectLst>
                  <a:glow rad="228600">
                    <a:schemeClr val="accent3">
                      <a:satMod val="175000"/>
                      <a:alpha val="40000"/>
                    </a:schemeClr>
                  </a:glow>
                </a:effectLst>
                <a:latin typeface="Calibri" panose="020F0502020204030204" pitchFamily="34" charset="0"/>
                <a:cs typeface="Calibri" pitchFamily="34" charset="0"/>
              </a:rPr>
              <a:t>New</a:t>
            </a:r>
            <a:r>
              <a:rPr lang="en-US" sz="3000" dirty="0">
                <a:effectLst>
                  <a:glow rad="228600">
                    <a:schemeClr val="accent3">
                      <a:satMod val="175000"/>
                      <a:alpha val="40000"/>
                    </a:schemeClr>
                  </a:glow>
                </a:effectLst>
                <a:latin typeface="Calibri" panose="020F0502020204030204" pitchFamily="34" charset="0"/>
                <a:cs typeface="Calibri" pitchFamily="34" charset="0"/>
              </a:rPr>
              <a:t> Testament has to say about giving to the poor.</a:t>
            </a:r>
          </a:p>
          <a:p>
            <a:pPr lvl="1"/>
            <a:r>
              <a:rPr lang="en-US" sz="2600" dirty="0">
                <a:effectLst>
                  <a:glow rad="228600">
                    <a:schemeClr val="accent3">
                      <a:satMod val="175000"/>
                      <a:alpha val="40000"/>
                    </a:schemeClr>
                  </a:glow>
                </a:effectLst>
                <a:latin typeface="Calibri" panose="020F0502020204030204" pitchFamily="34" charset="0"/>
                <a:cs typeface="Calibri" pitchFamily="34" charset="0"/>
              </a:rPr>
              <a:t>There are a number of passages that directly </a:t>
            </a:r>
            <a:r>
              <a:rPr lang="en-US" sz="2600" b="1" i="1" dirty="0">
                <a:effectLst>
                  <a:glow rad="228600">
                    <a:schemeClr val="accent3">
                      <a:satMod val="175000"/>
                      <a:alpha val="40000"/>
                    </a:schemeClr>
                  </a:glow>
                </a:effectLst>
                <a:latin typeface="Calibri" panose="020F0502020204030204" pitchFamily="34" charset="0"/>
                <a:cs typeface="Calibri" pitchFamily="34" charset="0"/>
              </a:rPr>
              <a:t>command</a:t>
            </a:r>
            <a:r>
              <a:rPr lang="en-US" sz="2600" dirty="0">
                <a:effectLst>
                  <a:glow rad="228600">
                    <a:schemeClr val="accent3">
                      <a:satMod val="175000"/>
                      <a:alpha val="40000"/>
                    </a:schemeClr>
                  </a:glow>
                </a:effectLst>
                <a:latin typeface="Calibri" panose="020F0502020204030204" pitchFamily="34" charset="0"/>
                <a:cs typeface="Calibri" pitchFamily="34" charset="0"/>
              </a:rPr>
              <a:t> us to give to the poor.</a:t>
            </a:r>
          </a:p>
          <a:p>
            <a:pPr lvl="1"/>
            <a:r>
              <a:rPr lang="en-US" sz="2600" dirty="0">
                <a:effectLst>
                  <a:glow rad="228600">
                    <a:schemeClr val="accent3">
                      <a:satMod val="175000"/>
                      <a:alpha val="40000"/>
                    </a:schemeClr>
                  </a:glow>
                </a:effectLst>
                <a:latin typeface="Calibri" panose="020F0502020204030204" pitchFamily="34" charset="0"/>
                <a:cs typeface="Calibri" pitchFamily="34" charset="0"/>
              </a:rPr>
              <a:t>There are a number examples in the New Testament of individuals who are:</a:t>
            </a:r>
          </a:p>
          <a:p>
            <a:pPr lvl="2"/>
            <a:r>
              <a:rPr lang="en-US" sz="2200" b="1" i="1" dirty="0">
                <a:effectLst>
                  <a:glow rad="228600">
                    <a:schemeClr val="accent3">
                      <a:satMod val="175000"/>
                      <a:alpha val="40000"/>
                    </a:schemeClr>
                  </a:glow>
                </a:effectLst>
                <a:latin typeface="Calibri" panose="020F0502020204030204" pitchFamily="34" charset="0"/>
                <a:cs typeface="Calibri" pitchFamily="34" charset="0"/>
              </a:rPr>
              <a:t>Commended</a:t>
            </a:r>
            <a:r>
              <a:rPr lang="en-US" sz="2200" dirty="0">
                <a:effectLst>
                  <a:glow rad="228600">
                    <a:schemeClr val="accent3">
                      <a:satMod val="175000"/>
                      <a:alpha val="40000"/>
                    </a:schemeClr>
                  </a:glow>
                </a:effectLst>
                <a:latin typeface="Calibri" panose="020F0502020204030204" pitchFamily="34" charset="0"/>
                <a:cs typeface="Calibri" pitchFamily="34" charset="0"/>
              </a:rPr>
              <a:t> for being generous </a:t>
            </a:r>
          </a:p>
          <a:p>
            <a:pPr lvl="2"/>
            <a:r>
              <a:rPr lang="en-US" sz="2200" b="1" i="1" dirty="0">
                <a:effectLst>
                  <a:glow rad="228600">
                    <a:schemeClr val="accent3">
                      <a:satMod val="175000"/>
                      <a:alpha val="40000"/>
                    </a:schemeClr>
                  </a:glow>
                </a:effectLst>
                <a:latin typeface="Calibri" panose="020F0502020204030204" pitchFamily="34" charset="0"/>
                <a:cs typeface="Calibri" pitchFamily="34" charset="0"/>
              </a:rPr>
              <a:t>Condemned</a:t>
            </a:r>
            <a:r>
              <a:rPr lang="en-US" sz="2200" dirty="0">
                <a:effectLst>
                  <a:glow rad="228600">
                    <a:schemeClr val="accent3">
                      <a:satMod val="175000"/>
                      <a:alpha val="40000"/>
                    </a:schemeClr>
                  </a:glow>
                </a:effectLst>
                <a:latin typeface="Calibri" panose="020F0502020204030204" pitchFamily="34" charset="0"/>
                <a:cs typeface="Calibri" pitchFamily="34" charset="0"/>
              </a:rPr>
              <a:t> for ignoring the needs of the poor and helpless.</a:t>
            </a:r>
          </a:p>
          <a:p>
            <a:pPr lvl="1"/>
            <a:r>
              <a:rPr lang="en-US" sz="2600" dirty="0">
                <a:effectLst>
                  <a:glow rad="228600">
                    <a:schemeClr val="accent3">
                      <a:satMod val="175000"/>
                      <a:alpha val="40000"/>
                    </a:schemeClr>
                  </a:glow>
                </a:effectLst>
                <a:latin typeface="Calibri" panose="020F0502020204030204" pitchFamily="34" charset="0"/>
                <a:cs typeface="Calibri" pitchFamily="34" charset="0"/>
              </a:rPr>
              <a:t>The </a:t>
            </a:r>
            <a:r>
              <a:rPr lang="en-US" sz="2600" b="1" i="1" dirty="0">
                <a:effectLst>
                  <a:glow rad="228600">
                    <a:schemeClr val="accent3">
                      <a:satMod val="175000"/>
                      <a:alpha val="40000"/>
                    </a:schemeClr>
                  </a:glow>
                </a:effectLst>
                <a:latin typeface="Calibri" panose="020F0502020204030204" pitchFamily="34" charset="0"/>
                <a:cs typeface="Calibri" pitchFamily="34" charset="0"/>
              </a:rPr>
              <a:t>strongest</a:t>
            </a:r>
            <a:r>
              <a:rPr lang="en-US" sz="2600" dirty="0">
                <a:effectLst>
                  <a:glow rad="228600">
                    <a:schemeClr val="accent3">
                      <a:satMod val="175000"/>
                      <a:alpha val="40000"/>
                    </a:schemeClr>
                  </a:glow>
                </a:effectLst>
                <a:latin typeface="Calibri" panose="020F0502020204030204" pitchFamily="34" charset="0"/>
                <a:cs typeface="Calibri" pitchFamily="34" charset="0"/>
              </a:rPr>
              <a:t> warnings in the NT are given to those who will not help a </a:t>
            </a:r>
            <a:r>
              <a:rPr lang="en-US" sz="2600" b="1" i="1" dirty="0">
                <a:effectLst>
                  <a:glow rad="228600">
                    <a:schemeClr val="accent3">
                      <a:satMod val="175000"/>
                      <a:alpha val="40000"/>
                    </a:schemeClr>
                  </a:glow>
                </a:effectLst>
                <a:latin typeface="Calibri" panose="020F0502020204030204" pitchFamily="34" charset="0"/>
                <a:cs typeface="Calibri" pitchFamily="34" charset="0"/>
              </a:rPr>
              <a:t>brother</a:t>
            </a:r>
            <a:r>
              <a:rPr lang="en-US" sz="2600" dirty="0">
                <a:effectLst>
                  <a:glow rad="228600">
                    <a:schemeClr val="accent3">
                      <a:satMod val="175000"/>
                      <a:alpha val="40000"/>
                    </a:schemeClr>
                  </a:glow>
                </a:effectLst>
                <a:latin typeface="Calibri" panose="020F0502020204030204" pitchFamily="34" charset="0"/>
                <a:cs typeface="Calibri" pitchFamily="34" charset="0"/>
              </a:rPr>
              <a:t> who is in </a:t>
            </a:r>
            <a:r>
              <a:rPr lang="en-US" sz="2600" b="1" i="1" dirty="0">
                <a:effectLst>
                  <a:glow rad="228600">
                    <a:schemeClr val="accent3">
                      <a:satMod val="175000"/>
                      <a:alpha val="40000"/>
                    </a:schemeClr>
                  </a:glow>
                </a:effectLst>
                <a:latin typeface="Calibri" panose="020F0502020204030204" pitchFamily="34" charset="0"/>
                <a:cs typeface="Calibri" pitchFamily="34" charset="0"/>
              </a:rPr>
              <a:t>desperate</a:t>
            </a:r>
            <a:r>
              <a:rPr lang="en-US" sz="2600" dirty="0">
                <a:effectLst>
                  <a:glow rad="228600">
                    <a:schemeClr val="accent3">
                      <a:satMod val="175000"/>
                      <a:alpha val="40000"/>
                    </a:schemeClr>
                  </a:glow>
                </a:effectLst>
                <a:latin typeface="Calibri" panose="020F0502020204030204" pitchFamily="34" charset="0"/>
                <a:cs typeface="Calibri" pitchFamily="34" charset="0"/>
              </a:rPr>
              <a:t> financial need.</a:t>
            </a:r>
          </a:p>
        </p:txBody>
      </p:sp>
    </p:spTree>
    <p:extLst>
      <p:ext uri="{BB962C8B-B14F-4D97-AF65-F5344CB8AC3E}">
        <p14:creationId xmlns:p14="http://schemas.microsoft.com/office/powerpoint/2010/main" val="488624317"/>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the Poor</a:t>
            </a:r>
          </a:p>
        </p:txBody>
      </p:sp>
      <p:sp>
        <p:nvSpPr>
          <p:cNvPr id="3" name="Content Placeholder 2"/>
          <p:cNvSpPr>
            <a:spLocks noGrp="1"/>
          </p:cNvSpPr>
          <p:nvPr>
            <p:ph idx="1"/>
          </p:nvPr>
        </p:nvSpPr>
        <p:spPr>
          <a:xfrm>
            <a:off x="457200" y="762000"/>
            <a:ext cx="8229600" cy="6096000"/>
          </a:xfrm>
        </p:spPr>
        <p:txBody>
          <a:bodyPr>
            <a:normAutofit fontScale="92500" lnSpcReduction="10000"/>
          </a:bodyPr>
          <a:lstStyle/>
          <a:p>
            <a:r>
              <a:rPr lang="en-US" sz="2800" dirty="0">
                <a:effectLst>
                  <a:glow rad="228600">
                    <a:schemeClr val="accent3">
                      <a:satMod val="175000"/>
                      <a:alpha val="40000"/>
                    </a:schemeClr>
                  </a:glow>
                </a:effectLst>
                <a:latin typeface="Calibri" panose="020F0502020204030204" pitchFamily="34" charset="0"/>
                <a:cs typeface="Calibri" pitchFamily="34" charset="0"/>
              </a:rPr>
              <a:t>There are a number of passages that directly </a:t>
            </a:r>
            <a:r>
              <a:rPr lang="en-US" sz="2800" b="1" i="1" dirty="0">
                <a:effectLst>
                  <a:glow rad="228600">
                    <a:schemeClr val="accent3">
                      <a:satMod val="175000"/>
                      <a:alpha val="40000"/>
                    </a:schemeClr>
                  </a:glow>
                </a:effectLst>
                <a:latin typeface="Calibri" panose="020F0502020204030204" pitchFamily="34" charset="0"/>
                <a:cs typeface="Calibri" pitchFamily="34" charset="0"/>
              </a:rPr>
              <a:t>command</a:t>
            </a:r>
            <a:r>
              <a:rPr lang="en-US" sz="2800" dirty="0">
                <a:effectLst>
                  <a:glow rad="228600">
                    <a:schemeClr val="accent3">
                      <a:satMod val="175000"/>
                      <a:alpha val="40000"/>
                    </a:schemeClr>
                  </a:glow>
                </a:effectLst>
                <a:latin typeface="Calibri" panose="020F0502020204030204" pitchFamily="34" charset="0"/>
                <a:cs typeface="Calibri" pitchFamily="34" charset="0"/>
              </a:rPr>
              <a:t> us to give to the poor:</a:t>
            </a:r>
          </a:p>
          <a:p>
            <a:pPr lvl="1"/>
            <a:r>
              <a:rPr lang="en-US" sz="2200" b="1" dirty="0">
                <a:effectLst>
                  <a:glow rad="228600">
                    <a:schemeClr val="accent3">
                      <a:satMod val="175000"/>
                      <a:alpha val="40000"/>
                    </a:schemeClr>
                  </a:glow>
                </a:effectLst>
                <a:latin typeface="Calibri" panose="020F0502020204030204" pitchFamily="34" charset="0"/>
                <a:cs typeface="Calibri" pitchFamily="34" charset="0"/>
              </a:rPr>
              <a:t>Luke 14:13-14</a:t>
            </a:r>
            <a:r>
              <a:rPr lang="en-US" sz="2200" dirty="0">
                <a:effectLst>
                  <a:glow rad="228600">
                    <a:schemeClr val="accent3">
                      <a:satMod val="175000"/>
                      <a:alpha val="40000"/>
                    </a:schemeClr>
                  </a:glow>
                </a:effectLst>
                <a:latin typeface="Calibri" panose="020F0502020204030204" pitchFamily="34" charset="0"/>
                <a:cs typeface="Calibri" pitchFamily="34" charset="0"/>
              </a:rPr>
              <a:t> </a:t>
            </a:r>
            <a:r>
              <a:rPr lang="en-US" sz="2200" b="1" dirty="0">
                <a:effectLst>
                  <a:glow rad="228600">
                    <a:schemeClr val="accent3">
                      <a:satMod val="175000"/>
                      <a:alpha val="40000"/>
                    </a:schemeClr>
                  </a:glow>
                </a:effectLst>
                <a:latin typeface="Calibri" panose="020F0502020204030204" pitchFamily="34" charset="0"/>
                <a:cs typeface="Calibri" pitchFamily="34" charset="0"/>
              </a:rPr>
              <a:t>–</a:t>
            </a:r>
            <a:r>
              <a:rPr lang="en-US" sz="2200" dirty="0">
                <a:effectLst>
                  <a:glow rad="228600">
                    <a:schemeClr val="accent3">
                      <a:satMod val="175000"/>
                      <a:alpha val="40000"/>
                    </a:schemeClr>
                  </a:glow>
                </a:effectLst>
                <a:latin typeface="Calibri" panose="020F0502020204030204" pitchFamily="34" charset="0"/>
                <a:cs typeface="Calibri" pitchFamily="34" charset="0"/>
              </a:rPr>
              <a:t> </a:t>
            </a:r>
            <a:r>
              <a:rPr lang="en-US" sz="22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But when you give a feast, </a:t>
            </a:r>
            <a:r>
              <a:rPr lang="en-US" sz="22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invite the poor</a:t>
            </a:r>
            <a:r>
              <a:rPr lang="en-US" sz="22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the crippled, the lame, the blind, and you will be blessed, because they cannot repay you. For you will be repaid at the resurrection of the just."</a:t>
            </a:r>
          </a:p>
          <a:p>
            <a:pPr lvl="1"/>
            <a:r>
              <a:rPr lang="en-US" sz="2200" b="1" dirty="0">
                <a:effectLst>
                  <a:glow rad="228600">
                    <a:schemeClr val="accent3">
                      <a:satMod val="175000"/>
                      <a:alpha val="40000"/>
                    </a:schemeClr>
                  </a:glow>
                </a:effectLst>
                <a:latin typeface="Calibri" panose="020F0502020204030204" pitchFamily="34" charset="0"/>
                <a:cs typeface="Calibri" pitchFamily="34" charset="0"/>
              </a:rPr>
              <a:t>Luke 3:7-11 – </a:t>
            </a:r>
            <a:r>
              <a:rPr lang="en-US" sz="22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[John the Baptist] </a:t>
            </a:r>
            <a:r>
              <a:rPr lang="en-US" sz="22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said therefore to the crowds that came out to be baptized by him, "You brood of vipers! Who warned you to flee from the wrath to come? Bear fruits in keeping with repentance…” And the crowds asked him, "What then shall we do?" And he answered them, “Whoever has two tunics is to </a:t>
            </a:r>
            <a:r>
              <a:rPr lang="en-US" sz="22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share with him who has none</a:t>
            </a:r>
            <a:r>
              <a:rPr lang="en-US" sz="22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and whoever has food is to do likewise.” </a:t>
            </a:r>
          </a:p>
          <a:p>
            <a:pPr lvl="1"/>
            <a:r>
              <a:rPr lang="en-US" sz="2200" b="1" dirty="0">
                <a:effectLst>
                  <a:glow rad="228600">
                    <a:schemeClr val="accent3">
                      <a:satMod val="175000"/>
                      <a:alpha val="40000"/>
                    </a:schemeClr>
                  </a:glow>
                </a:effectLst>
                <a:latin typeface="Calibri" panose="020F0502020204030204" pitchFamily="34" charset="0"/>
                <a:cs typeface="Calibri" pitchFamily="34" charset="0"/>
              </a:rPr>
              <a:t>Eph. 4:28 –  </a:t>
            </a:r>
            <a:r>
              <a:rPr lang="en-US" sz="22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Let the thief no longer steal, but rather let him labor, doing honest work with his own hands, so that he may have something to </a:t>
            </a:r>
            <a:r>
              <a:rPr lang="en-US" sz="22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share with anyone in need</a:t>
            </a:r>
            <a:r>
              <a:rPr lang="en-US" sz="22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t>
            </a:r>
          </a:p>
          <a:p>
            <a:pPr lvl="1"/>
            <a:r>
              <a:rPr lang="en-US" sz="2200" b="1" dirty="0">
                <a:effectLst>
                  <a:glow rad="228600">
                    <a:schemeClr val="accent3">
                      <a:satMod val="175000"/>
                      <a:alpha val="40000"/>
                    </a:schemeClr>
                  </a:glow>
                </a:effectLst>
                <a:latin typeface="Calibri" panose="020F0502020204030204" pitchFamily="34" charset="0"/>
                <a:cs typeface="Calibri" pitchFamily="34" charset="0"/>
              </a:rPr>
              <a:t>Rom 12:20 – </a:t>
            </a:r>
            <a:r>
              <a:rPr lang="en-US" sz="22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If your enemy is hungry, </a:t>
            </a:r>
            <a:r>
              <a:rPr lang="en-US" sz="22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feed him</a:t>
            </a:r>
            <a:r>
              <a:rPr lang="en-US" sz="22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if he is thirsty, </a:t>
            </a:r>
            <a:r>
              <a:rPr lang="en-US" sz="22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give him something to drink</a:t>
            </a:r>
            <a:r>
              <a:rPr lang="en-US" sz="22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t>
            </a:r>
          </a:p>
          <a:p>
            <a:pPr lvl="1"/>
            <a:r>
              <a:rPr lang="en-US" sz="2200" b="1" dirty="0">
                <a:effectLst>
                  <a:glow rad="228600">
                    <a:schemeClr val="accent3">
                      <a:satMod val="175000"/>
                      <a:alpha val="40000"/>
                    </a:schemeClr>
                  </a:glow>
                </a:effectLst>
                <a:latin typeface="Calibri" panose="020F0502020204030204" pitchFamily="34" charset="0"/>
                <a:cs typeface="Calibri" pitchFamily="34" charset="0"/>
              </a:rPr>
              <a:t>1Tim 6:17-19 – </a:t>
            </a:r>
            <a:r>
              <a:rPr lang="en-US" sz="22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As for the rich in this present age… They are to do good, to be rich in good works, to be generous and </a:t>
            </a:r>
            <a:r>
              <a:rPr lang="en-US" sz="2200"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ready to share</a:t>
            </a:r>
            <a:r>
              <a:rPr lang="en-US" sz="22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a:t>
            </a:r>
          </a:p>
          <a:p>
            <a:pPr lvl="1"/>
            <a:endParaRPr lang="en-US" sz="2600" dirty="0">
              <a:effectLst>
                <a:glow rad="228600">
                  <a:schemeClr val="accent3">
                    <a:satMod val="175000"/>
                    <a:alpha val="40000"/>
                  </a:schemeClr>
                </a:glow>
              </a:effectLst>
              <a:latin typeface="Calibri" panose="020F0502020204030204" pitchFamily="34" charset="0"/>
              <a:cs typeface="Calibri" pitchFamily="34" charset="0"/>
            </a:endParaRPr>
          </a:p>
        </p:txBody>
      </p:sp>
    </p:spTree>
    <p:extLst>
      <p:ext uri="{BB962C8B-B14F-4D97-AF65-F5344CB8AC3E}">
        <p14:creationId xmlns:p14="http://schemas.microsoft.com/office/powerpoint/2010/main" val="2229341147"/>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6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9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0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3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10.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1.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2.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3.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4.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5.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6.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7.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2.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3.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4.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5.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6.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7.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8.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9.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docProps/app.xml><?xml version="1.0" encoding="utf-8"?>
<Properties xmlns="http://schemas.openxmlformats.org/officeDocument/2006/extended-properties" xmlns:vt="http://schemas.openxmlformats.org/officeDocument/2006/docPropsVTypes">
  <Template>Maple</Template>
  <TotalTime>88436</TotalTime>
  <Words>2451</Words>
  <Application>Microsoft Office PowerPoint</Application>
  <PresentationFormat>On-screen Show (4:3)</PresentationFormat>
  <Paragraphs>70</Paragraphs>
  <Slides>17</Slides>
  <Notes>0</Notes>
  <HiddenSlides>0</HiddenSlides>
  <MMClips>0</MMClips>
  <ScaleCrop>false</ScaleCrop>
  <HeadingPairs>
    <vt:vector size="6" baseType="variant">
      <vt:variant>
        <vt:lpstr>Fonts Used</vt:lpstr>
      </vt:variant>
      <vt:variant>
        <vt:i4>3</vt:i4>
      </vt:variant>
      <vt:variant>
        <vt:lpstr>Theme</vt:lpstr>
      </vt:variant>
      <vt:variant>
        <vt:i4>7</vt:i4>
      </vt:variant>
      <vt:variant>
        <vt:lpstr>Slide Titles</vt:lpstr>
      </vt:variant>
      <vt:variant>
        <vt:i4>17</vt:i4>
      </vt:variant>
    </vt:vector>
  </HeadingPairs>
  <TitlesOfParts>
    <vt:vector size="27" baseType="lpstr">
      <vt:lpstr>Arial</vt:lpstr>
      <vt:lpstr>Calibri</vt:lpstr>
      <vt:lpstr>Cambria</vt:lpstr>
      <vt:lpstr>Default Design</vt:lpstr>
      <vt:lpstr>16_sunset</vt:lpstr>
      <vt:lpstr>29_Default Design</vt:lpstr>
      <vt:lpstr>30_Default Design</vt:lpstr>
      <vt:lpstr>31_Default Design</vt:lpstr>
      <vt:lpstr>32_Default Design</vt:lpstr>
      <vt:lpstr>33_Default Design</vt:lpstr>
      <vt:lpstr>New Covenant Theology</vt:lpstr>
      <vt:lpstr>New Covenant Giving</vt:lpstr>
      <vt:lpstr>Giving to Your Pastors/Elders - Review</vt:lpstr>
      <vt:lpstr>Giving to Ministers of the Gospel - Review</vt:lpstr>
      <vt:lpstr>Giving to Ministers of the Gospel</vt:lpstr>
      <vt:lpstr>Giving to Ministers of the Gospel</vt:lpstr>
      <vt:lpstr>Giving to Ministers of the Gospel</vt:lpstr>
      <vt:lpstr>Giving to the Poor</vt:lpstr>
      <vt:lpstr>Giving to the Poor</vt:lpstr>
      <vt:lpstr>Giving to the Poor</vt:lpstr>
      <vt:lpstr>Giving to the Poor</vt:lpstr>
      <vt:lpstr>Giving to the Poor</vt:lpstr>
      <vt:lpstr>Giving to the Poor</vt:lpstr>
      <vt:lpstr>Giving to the Poor</vt:lpstr>
      <vt:lpstr>Giving to the Poor</vt:lpstr>
      <vt:lpstr>Giving to the Poor</vt:lpstr>
      <vt:lpstr>Questions?</vt:lpstr>
    </vt:vector>
  </TitlesOfParts>
  <Company>ALLTEL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Covenant</dc:title>
  <dc:creator>Bob Connolly</dc:creator>
  <cp:lastModifiedBy>Robert Connolly</cp:lastModifiedBy>
  <cp:revision>2370</cp:revision>
  <dcterms:created xsi:type="dcterms:W3CDTF">2002-05-29T23:51:15Z</dcterms:created>
  <dcterms:modified xsi:type="dcterms:W3CDTF">2020-10-17T02:24:58Z</dcterms:modified>
</cp:coreProperties>
</file>