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5" r:id="rId2"/>
    <p:sldMasterId id="2147485020" r:id="rId3"/>
  </p:sldMasterIdLst>
  <p:notesMasterIdLst>
    <p:notesMasterId r:id="rId14"/>
  </p:notesMasterIdLst>
  <p:sldIdLst>
    <p:sldId id="826" r:id="rId4"/>
    <p:sldId id="827" r:id="rId5"/>
    <p:sldId id="830" r:id="rId6"/>
    <p:sldId id="831" r:id="rId7"/>
    <p:sldId id="832" r:id="rId8"/>
    <p:sldId id="833" r:id="rId9"/>
    <p:sldId id="834" r:id="rId10"/>
    <p:sldId id="835" r:id="rId11"/>
    <p:sldId id="836" r:id="rId12"/>
    <p:sldId id="828" r:id="rId13"/>
  </p:sldIdLst>
  <p:sldSz cx="9144000" cy="6858000" type="screen4x3"/>
  <p:notesSz cx="6858000" cy="8759825"/>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759">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9900"/>
    <a:srgbClr val="FFCCCC"/>
    <a:srgbClr val="00CC99"/>
    <a:srgbClr val="00CC66"/>
    <a:srgbClr val="FF6600"/>
    <a:srgbClr val="FF0000"/>
    <a:srgbClr val="66FFFF"/>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57" autoAdjust="0"/>
    <p:restoredTop sz="94707" autoAdjust="0"/>
  </p:normalViewPr>
  <p:slideViewPr>
    <p:cSldViewPr>
      <p:cViewPr varScale="1">
        <p:scale>
          <a:sx n="162" d="100"/>
          <a:sy n="162" d="100"/>
        </p:scale>
        <p:origin x="158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1658"/>
    </p:cViewPr>
  </p:sorterViewPr>
  <p:notesViewPr>
    <p:cSldViewPr>
      <p:cViewPr varScale="1">
        <p:scale>
          <a:sx n="89" d="100"/>
          <a:sy n="89" d="100"/>
        </p:scale>
        <p:origin x="-3678" y="-114"/>
      </p:cViewPr>
      <p:guideLst>
        <p:guide orient="horz" pos="2759"/>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381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5123" name="Rectangle 3"/>
          <p:cNvSpPr>
            <a:spLocks noGrp="1" noChangeArrowheads="1"/>
          </p:cNvSpPr>
          <p:nvPr>
            <p:ph type="dt" idx="1"/>
          </p:nvPr>
        </p:nvSpPr>
        <p:spPr bwMode="auto">
          <a:xfrm>
            <a:off x="3884613" y="0"/>
            <a:ext cx="2971800" cy="4381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91140" name="Rectangle 4"/>
          <p:cNvSpPr>
            <a:spLocks noGrp="1" noRot="1" noChangeAspect="1" noChangeArrowheads="1" noTextEdit="1"/>
          </p:cNvSpPr>
          <p:nvPr>
            <p:ph type="sldImg" idx="2"/>
          </p:nvPr>
        </p:nvSpPr>
        <p:spPr bwMode="auto">
          <a:xfrm>
            <a:off x="1239838" y="657225"/>
            <a:ext cx="4379912" cy="3284538"/>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685800" y="4160838"/>
            <a:ext cx="5486400" cy="39417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126" name="Rectangle 6"/>
          <p:cNvSpPr>
            <a:spLocks noGrp="1" noChangeArrowheads="1"/>
          </p:cNvSpPr>
          <p:nvPr>
            <p:ph type="ftr" sz="quarter" idx="4"/>
          </p:nvPr>
        </p:nvSpPr>
        <p:spPr bwMode="auto">
          <a:xfrm>
            <a:off x="0" y="8320088"/>
            <a:ext cx="2971800" cy="4381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5127" name="Rectangle 7"/>
          <p:cNvSpPr>
            <a:spLocks noGrp="1" noChangeArrowheads="1"/>
          </p:cNvSpPr>
          <p:nvPr>
            <p:ph type="sldNum" sz="quarter" idx="5"/>
          </p:nvPr>
        </p:nvSpPr>
        <p:spPr bwMode="auto">
          <a:xfrm>
            <a:off x="3884613" y="8320088"/>
            <a:ext cx="2971800" cy="4381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30482DD3-AEB0-4215-BBDC-D2DE80D82A63}" type="slidenum">
              <a:rPr lang="en-US"/>
              <a:pPr>
                <a:defRPr/>
              </a:pPr>
              <a:t>‹#›</a:t>
            </a:fld>
            <a:endParaRPr lang="en-US"/>
          </a:p>
        </p:txBody>
      </p:sp>
    </p:spTree>
    <p:extLst>
      <p:ext uri="{BB962C8B-B14F-4D97-AF65-F5344CB8AC3E}">
        <p14:creationId xmlns:p14="http://schemas.microsoft.com/office/powerpoint/2010/main" val="35160707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BCAFD7F-5138-4ECE-A628-1F13A6C2463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FD224D2-144B-4457-8A81-322C5DE7FF4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F41947-5B1F-406C-BD1B-7FB7C149922F}"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7ACAE55-293C-4F49-BB54-1B45CF2C768F}"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BCAFD7F-5138-4ECE-A628-1F13A6C2463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0960041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7ACAE55-293C-4F49-BB54-1B45CF2C768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9615444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520DDC2-DC64-4620-81EC-41C8EC09BE7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1475645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BDC36CE-4FA8-460F-85BB-2FD596E262B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642279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481F95D-4AD8-4E83-AC08-7B90492BECC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637052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7780BE44-C398-4FA8-9E14-BD658105771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1125546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520DDC2-DC64-4620-81EC-41C8EC09BE77}" type="slidenum">
              <a:rPr lang="en-US"/>
              <a:pPr>
                <a:defRPr/>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6CD59913-7EF5-47DD-AB06-B43D908C83B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4250506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EDB0AB4-09D9-46F7-B14B-DC31C672328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9751367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60A4B5C-27A1-43F9-9E38-48CF93CE84E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83920390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FD224D2-144B-4457-8A81-322C5DE7FF4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5275820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5F41947-5B1F-406C-BD1B-7FB7C149922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678306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BDC36CE-4FA8-460F-85BB-2FD596E262B5}"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1481F95D-4AD8-4E83-AC08-7B90492BECC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7780BE44-C398-4FA8-9E14-BD658105771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6CD59913-7EF5-47DD-AB06-B43D908C83BF}"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EDB0AB4-09D9-46F7-B14B-DC31C672328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60A4B5C-27A1-43F9-9E38-48CF93CE84E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8383F01A-F69B-444B-9535-EFEA8197F37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923" r:id="rId1"/>
    <p:sldLayoutId id="2147483924" r:id="rId2"/>
    <p:sldLayoutId id="2147483925" r:id="rId3"/>
    <p:sldLayoutId id="2147483926" r:id="rId4"/>
    <p:sldLayoutId id="2147483927" r:id="rId5"/>
    <p:sldLayoutId id="2147483928" r:id="rId6"/>
    <p:sldLayoutId id="2147483929" r:id="rId7"/>
    <p:sldLayoutId id="2147483930" r:id="rId8"/>
    <p:sldLayoutId id="2147483931" r:id="rId9"/>
    <p:sldLayoutId id="2147483932" r:id="rId10"/>
    <p:sldLayoutId id="214748393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5" r:id="rId1"/>
    <p:sldLayoutId id="2147484026" r:id="rId2"/>
    <p:sldLayoutId id="2147484027" r:id="rId3"/>
    <p:sldLayoutId id="2147484028" r:id="rId4"/>
    <p:sldLayoutId id="2147484029" r:id="rId5"/>
    <p:sldLayoutId id="2147484030" r:id="rId6"/>
    <p:sldLayoutId id="2147484031" r:id="rId7"/>
    <p:sldLayoutId id="2147484032" r:id="rId8"/>
    <p:sldLayoutId id="2147484033" r:id="rId9"/>
    <p:sldLayoutId id="2147484034" r:id="rId10"/>
    <p:sldLayoutId id="2147484035" r:id="rId11"/>
    <p:sldLayoutId id="2147484036"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8383F01A-F69B-444B-9535-EFEA8197F37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30093639"/>
      </p:ext>
    </p:extLst>
  </p:cSld>
  <p:clrMap bg1="lt1" tx1="dk1" bg2="lt2" tx2="dk2" accent1="accent1" accent2="accent2" accent3="accent3" accent4="accent4" accent5="accent5" accent6="accent6" hlink="hlink" folHlink="folHlink"/>
  <p:sldLayoutIdLst>
    <p:sldLayoutId id="2147485021" r:id="rId1"/>
    <p:sldLayoutId id="2147485022" r:id="rId2"/>
    <p:sldLayoutId id="2147485023" r:id="rId3"/>
    <p:sldLayoutId id="2147485024" r:id="rId4"/>
    <p:sldLayoutId id="2147485025" r:id="rId5"/>
    <p:sldLayoutId id="2147485026" r:id="rId6"/>
    <p:sldLayoutId id="2147485027" r:id="rId7"/>
    <p:sldLayoutId id="2147485028" r:id="rId8"/>
    <p:sldLayoutId id="2147485029" r:id="rId9"/>
    <p:sldLayoutId id="2147485030" r:id="rId10"/>
    <p:sldLayoutId id="214748503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17.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6.xml"/><Relationship Id="rId1" Type="http://schemas.openxmlformats.org/officeDocument/2006/relationships/themeOverride" Target="../theme/themeOverride10.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5.xml"/><Relationship Id="rId1" Type="http://schemas.openxmlformats.org/officeDocument/2006/relationships/themeOverride" Target="../theme/themeOverride4.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5.xml"/><Relationship Id="rId1" Type="http://schemas.openxmlformats.org/officeDocument/2006/relationships/themeOverride" Target="../theme/themeOverride5.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5.xml"/><Relationship Id="rId1" Type="http://schemas.openxmlformats.org/officeDocument/2006/relationships/themeOverride" Target="../theme/themeOverride6.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lum/>
          </a:blip>
          <a:srcRect/>
          <a:stretch>
            <a:fillRect t="-1000" b="-1000"/>
          </a:stretch>
        </a:blipFill>
        <a:effectLst/>
      </p:bgPr>
    </p:bg>
    <p:spTree>
      <p:nvGrpSpPr>
        <p:cNvPr id="1" name=""/>
        <p:cNvGrpSpPr/>
        <p:nvPr/>
      </p:nvGrpSpPr>
      <p:grpSpPr>
        <a:xfrm>
          <a:off x="0" y="0"/>
          <a:ext cx="0" cy="0"/>
          <a:chOff x="0" y="0"/>
          <a:chExt cx="0" cy="0"/>
        </a:xfrm>
      </p:grpSpPr>
      <p:sp>
        <p:nvSpPr>
          <p:cNvPr id="60418" name="Rectangle 2"/>
          <p:cNvSpPr>
            <a:spLocks noGrp="1" noRot="1" noChangeArrowheads="1"/>
          </p:cNvSpPr>
          <p:nvPr>
            <p:ph type="title"/>
          </p:nvPr>
        </p:nvSpPr>
        <p:spPr>
          <a:xfrm>
            <a:off x="1447800" y="152400"/>
            <a:ext cx="7696200" cy="2438400"/>
          </a:xfrm>
        </p:spPr>
        <p:txBody>
          <a:bodyPr/>
          <a:lstStyle/>
          <a:p>
            <a:pPr eaLnBrk="1" hangingPunct="1">
              <a:defRPr/>
            </a:pPr>
            <a:r>
              <a:rPr lang="en-US" sz="7200" b="1" dirty="0">
                <a:solidFill>
                  <a:srgbClr val="FF0000"/>
                </a:solidFill>
                <a:effectLst>
                  <a:outerShdw blurRad="63500" dist="63500" dir="2700000" algn="tl" rotWithShape="0">
                    <a:schemeClr val="tx1"/>
                  </a:outerShdw>
                </a:effectLst>
              </a:rPr>
              <a:t>New Covenant Theology</a:t>
            </a:r>
          </a:p>
        </p:txBody>
      </p:sp>
    </p:spTree>
    <p:extLst>
      <p:ext uri="{BB962C8B-B14F-4D97-AF65-F5344CB8AC3E}">
        <p14:creationId xmlns:p14="http://schemas.microsoft.com/office/powerpoint/2010/main" val="1355069879"/>
      </p:ext>
    </p:extLst>
  </p:cSld>
  <p:clrMapOvr>
    <a:overrideClrMapping bg1="dk2" tx1="lt1" bg2="dk1" tx2="lt2" accent1="accent1" accent2="accent2" accent3="accent3" accent4="accent4" accent5="accent5" accent6="accent6" hlink="hlink" folHlink="folHlink"/>
  </p:clrMapOvr>
  <p:transition>
    <p:newsflash/>
  </p:transition>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381000" y="152400"/>
            <a:ext cx="8229600" cy="1706562"/>
          </a:xfrm>
        </p:spPr>
        <p:txBody>
          <a:bodyPr/>
          <a:lstStyle/>
          <a:p>
            <a:r>
              <a:rPr lang="en-US" sz="7200" b="1" dirty="0">
                <a:effectLst>
                  <a:glow rad="228600">
                    <a:schemeClr val="accent3">
                      <a:satMod val="175000"/>
                      <a:alpha val="40000"/>
                    </a:schemeClr>
                  </a:glow>
                  <a:outerShdw blurRad="76200" dist="63500" dir="2700000" algn="tl" rotWithShape="0">
                    <a:schemeClr val="bg1"/>
                  </a:outerShdw>
                </a:effectLst>
                <a:latin typeface="Calibri" pitchFamily="34" charset="0"/>
                <a:cs typeface="Calibri" pitchFamily="34" charset="0"/>
              </a:rPr>
              <a:t>Questions?</a:t>
            </a:r>
          </a:p>
        </p:txBody>
      </p:sp>
    </p:spTree>
    <p:extLst>
      <p:ext uri="{BB962C8B-B14F-4D97-AF65-F5344CB8AC3E}">
        <p14:creationId xmlns:p14="http://schemas.microsoft.com/office/powerpoint/2010/main" val="2342660808"/>
      </p:ext>
    </p:extLst>
  </p:cSld>
  <p:clrMapOvr>
    <a:overrideClrMapping bg1="lt1" tx1="dk1" bg2="lt2" tx2="dk2" accent1="accent1" accent2="accent2" accent3="accent3" accent4="accent4" accent5="accent5" accent6="accent6" hlink="hlink" folHlink="folHlink"/>
  </p:clrMapOvr>
  <p:transition>
    <p:newsflash/>
  </p:transition>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600" b="1" dirty="0">
                <a:effectLst>
                  <a:glow rad="228600">
                    <a:schemeClr val="accent3">
                      <a:satMod val="175000"/>
                      <a:alpha val="40000"/>
                    </a:schemeClr>
                  </a:glow>
                </a:effectLst>
                <a:latin typeface="Calibri" pitchFamily="34" charset="0"/>
                <a:cs typeface="Calibri" pitchFamily="34" charset="0"/>
              </a:rPr>
              <a:t>New Covenant Giving</a:t>
            </a:r>
          </a:p>
        </p:txBody>
      </p:sp>
      <p:sp>
        <p:nvSpPr>
          <p:cNvPr id="3" name="Content Placeholder 2"/>
          <p:cNvSpPr>
            <a:spLocks noGrp="1"/>
          </p:cNvSpPr>
          <p:nvPr>
            <p:ph idx="1"/>
          </p:nvPr>
        </p:nvSpPr>
        <p:spPr>
          <a:xfrm>
            <a:off x="457200" y="762000"/>
            <a:ext cx="8229600" cy="6096000"/>
          </a:xfrm>
        </p:spPr>
        <p:txBody>
          <a:bodyPr>
            <a:normAutofit fontScale="92500" lnSpcReduction="10000"/>
          </a:bodyPr>
          <a:lstStyle/>
          <a:p>
            <a:r>
              <a:rPr lang="en-US" dirty="0">
                <a:effectLst>
                  <a:glow rad="228600">
                    <a:schemeClr val="accent3">
                      <a:satMod val="175000"/>
                      <a:alpha val="40000"/>
                    </a:schemeClr>
                  </a:glow>
                </a:effectLst>
                <a:latin typeface="Calibri" panose="020F0502020204030204" pitchFamily="34" charset="0"/>
                <a:cs typeface="Calibri" pitchFamily="34" charset="0"/>
              </a:rPr>
              <a:t>When we looked at the question of tithing, we saw that the standard for New Covenant giving is that we are to give </a:t>
            </a:r>
            <a:r>
              <a:rPr lang="en-US" b="1" i="1" dirty="0">
                <a:effectLst>
                  <a:glow rad="228600">
                    <a:schemeClr val="accent3">
                      <a:satMod val="175000"/>
                      <a:alpha val="40000"/>
                    </a:schemeClr>
                  </a:glow>
                </a:effectLst>
                <a:latin typeface="Calibri" pitchFamily="34" charset="0"/>
                <a:cs typeface="Calibri" pitchFamily="34" charset="0"/>
              </a:rPr>
              <a:t>generously</a:t>
            </a:r>
            <a:r>
              <a:rPr lang="en-US" dirty="0">
                <a:effectLst>
                  <a:glow rad="228600">
                    <a:schemeClr val="accent3">
                      <a:satMod val="175000"/>
                      <a:alpha val="40000"/>
                    </a:schemeClr>
                  </a:glow>
                </a:effectLst>
                <a:latin typeface="Calibri" pitchFamily="34" charset="0"/>
                <a:cs typeface="Calibri" pitchFamily="34" charset="0"/>
              </a:rPr>
              <a:t> and </a:t>
            </a:r>
            <a:r>
              <a:rPr lang="en-US" b="1" i="1" dirty="0">
                <a:effectLst>
                  <a:glow rad="228600">
                    <a:schemeClr val="accent3">
                      <a:satMod val="175000"/>
                      <a:alpha val="40000"/>
                    </a:schemeClr>
                  </a:glow>
                </a:effectLst>
                <a:latin typeface="Calibri" pitchFamily="34" charset="0"/>
                <a:cs typeface="Calibri" pitchFamily="34" charset="0"/>
              </a:rPr>
              <a:t>cheerfully</a:t>
            </a:r>
            <a:r>
              <a:rPr lang="en-US" dirty="0">
                <a:effectLst>
                  <a:glow rad="228600">
                    <a:schemeClr val="accent3">
                      <a:satMod val="175000"/>
                      <a:alpha val="40000"/>
                    </a:schemeClr>
                  </a:glow>
                </a:effectLst>
                <a:latin typeface="Calibri" pitchFamily="34" charset="0"/>
                <a:cs typeface="Calibri" pitchFamily="34" charset="0"/>
              </a:rPr>
              <a:t> (without compulsion) (2 Cor. 9:7, 1Tim 6:17-19)</a:t>
            </a:r>
          </a:p>
          <a:p>
            <a:r>
              <a:rPr lang="en-US" dirty="0">
                <a:latin typeface="Calibri" pitchFamily="34" charset="0"/>
                <a:cs typeface="Calibri" pitchFamily="34" charset="0"/>
              </a:rPr>
              <a:t>So for the last few weeks we have been looking at the question: Who all should New Covenant believers be generously and cheerfully giving </a:t>
            </a:r>
            <a:r>
              <a:rPr lang="en-US" b="1" i="1" dirty="0">
                <a:latin typeface="Calibri" pitchFamily="34" charset="0"/>
                <a:cs typeface="Calibri" pitchFamily="34" charset="0"/>
              </a:rPr>
              <a:t>to</a:t>
            </a:r>
            <a:r>
              <a:rPr lang="en-US" dirty="0">
                <a:latin typeface="Calibri" pitchFamily="34" charset="0"/>
                <a:cs typeface="Calibri" pitchFamily="34" charset="0"/>
              </a:rPr>
              <a:t>?</a:t>
            </a:r>
          </a:p>
          <a:p>
            <a:r>
              <a:rPr lang="en-US" dirty="0">
                <a:latin typeface="Calibri" pitchFamily="34" charset="0"/>
                <a:cs typeface="Calibri" pitchFamily="34" charset="0"/>
              </a:rPr>
              <a:t>We have seen that several categories of giving are mentioned in the NT:</a:t>
            </a:r>
          </a:p>
          <a:p>
            <a:pPr lvl="1"/>
            <a:r>
              <a:rPr lang="en-US" dirty="0">
                <a:latin typeface="Calibri" pitchFamily="34" charset="0"/>
                <a:cs typeface="Calibri" pitchFamily="34" charset="0"/>
              </a:rPr>
              <a:t>Pastors/Elders</a:t>
            </a:r>
          </a:p>
          <a:p>
            <a:pPr lvl="1"/>
            <a:r>
              <a:rPr lang="en-US" dirty="0">
                <a:latin typeface="Calibri" pitchFamily="34" charset="0"/>
                <a:cs typeface="Calibri" pitchFamily="34" charset="0"/>
              </a:rPr>
              <a:t>Ministers of the Gospel</a:t>
            </a:r>
          </a:p>
          <a:p>
            <a:pPr lvl="1"/>
            <a:r>
              <a:rPr lang="en-US" dirty="0">
                <a:latin typeface="Calibri" pitchFamily="34" charset="0"/>
                <a:cs typeface="Calibri" pitchFamily="34" charset="0"/>
              </a:rPr>
              <a:t>The Poor</a:t>
            </a:r>
          </a:p>
          <a:p>
            <a:pPr lvl="1"/>
            <a:r>
              <a:rPr lang="en-US" dirty="0">
                <a:latin typeface="Calibri" pitchFamily="34" charset="0"/>
                <a:cs typeface="Calibri" pitchFamily="34" charset="0"/>
              </a:rPr>
              <a:t>Other Possibilities?</a:t>
            </a:r>
          </a:p>
        </p:txBody>
      </p:sp>
    </p:spTree>
    <p:extLst>
      <p:ext uri="{BB962C8B-B14F-4D97-AF65-F5344CB8AC3E}">
        <p14:creationId xmlns:p14="http://schemas.microsoft.com/office/powerpoint/2010/main" val="1300299130"/>
      </p:ext>
    </p:extLst>
  </p:cSld>
  <p:clrMapOvr>
    <a:overrideClrMapping bg1="lt1" tx1="dk1" bg2="lt2" tx2="dk2" accent1="accent1" accent2="accent2" accent3="accent3" accent4="accent4" accent5="accent5" accent6="accent6" hlink="hlink" folHlink="folHlink"/>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600" b="1" dirty="0">
                <a:effectLst>
                  <a:glow rad="228600">
                    <a:schemeClr val="accent3">
                      <a:satMod val="175000"/>
                      <a:alpha val="40000"/>
                    </a:schemeClr>
                  </a:glow>
                </a:effectLst>
                <a:latin typeface="Calibri" pitchFamily="34" charset="0"/>
                <a:cs typeface="Calibri" pitchFamily="34" charset="0"/>
              </a:rPr>
              <a:t>Giving to the Poor - Review</a:t>
            </a:r>
          </a:p>
        </p:txBody>
      </p:sp>
      <p:sp>
        <p:nvSpPr>
          <p:cNvPr id="3" name="Content Placeholder 2"/>
          <p:cNvSpPr>
            <a:spLocks noGrp="1"/>
          </p:cNvSpPr>
          <p:nvPr>
            <p:ph idx="1"/>
          </p:nvPr>
        </p:nvSpPr>
        <p:spPr>
          <a:xfrm>
            <a:off x="457200" y="762000"/>
            <a:ext cx="8229600" cy="6096000"/>
          </a:xfrm>
        </p:spPr>
        <p:txBody>
          <a:bodyPr>
            <a:normAutofit/>
          </a:bodyPr>
          <a:lstStyle/>
          <a:p>
            <a:r>
              <a:rPr lang="en-US" sz="3000" dirty="0">
                <a:effectLst>
                  <a:glow rad="228600">
                    <a:schemeClr val="accent3">
                      <a:satMod val="175000"/>
                      <a:alpha val="40000"/>
                    </a:schemeClr>
                  </a:glow>
                </a:effectLst>
                <a:latin typeface="Calibri" panose="020F0502020204030204" pitchFamily="34" charset="0"/>
                <a:cs typeface="Calibri" pitchFamily="34" charset="0"/>
              </a:rPr>
              <a:t>Last week we looked at a number of NT scriptures that show the importance of giving to the poor:</a:t>
            </a:r>
          </a:p>
          <a:p>
            <a:pPr lvl="1"/>
            <a:r>
              <a:rPr lang="en-US" sz="2600" dirty="0">
                <a:effectLst>
                  <a:glow rad="228600">
                    <a:schemeClr val="accent3">
                      <a:satMod val="175000"/>
                      <a:alpha val="40000"/>
                    </a:schemeClr>
                  </a:glow>
                </a:effectLst>
                <a:latin typeface="Calibri" panose="020F0502020204030204" pitchFamily="34" charset="0"/>
                <a:cs typeface="Calibri" pitchFamily="34" charset="0"/>
              </a:rPr>
              <a:t>There are a number of passages that directly </a:t>
            </a:r>
            <a:r>
              <a:rPr lang="en-US" sz="2600" b="1" i="1" dirty="0">
                <a:effectLst>
                  <a:glow rad="228600">
                    <a:schemeClr val="accent3">
                      <a:satMod val="175000"/>
                      <a:alpha val="40000"/>
                    </a:schemeClr>
                  </a:glow>
                </a:effectLst>
                <a:latin typeface="Calibri" panose="020F0502020204030204" pitchFamily="34" charset="0"/>
                <a:cs typeface="Calibri" pitchFamily="34" charset="0"/>
              </a:rPr>
              <a:t>command</a:t>
            </a:r>
            <a:r>
              <a:rPr lang="en-US" sz="2600" dirty="0">
                <a:effectLst>
                  <a:glow rad="228600">
                    <a:schemeClr val="accent3">
                      <a:satMod val="175000"/>
                      <a:alpha val="40000"/>
                    </a:schemeClr>
                  </a:glow>
                </a:effectLst>
                <a:latin typeface="Calibri" panose="020F0502020204030204" pitchFamily="34" charset="0"/>
                <a:cs typeface="Calibri" pitchFamily="34" charset="0"/>
              </a:rPr>
              <a:t> us to give to the poor.</a:t>
            </a:r>
          </a:p>
          <a:p>
            <a:pPr lvl="1"/>
            <a:r>
              <a:rPr lang="en-US" sz="2600" dirty="0">
                <a:effectLst>
                  <a:glow rad="228600">
                    <a:schemeClr val="accent3">
                      <a:satMod val="175000"/>
                      <a:alpha val="40000"/>
                    </a:schemeClr>
                  </a:glow>
                </a:effectLst>
                <a:latin typeface="Calibri" panose="020F0502020204030204" pitchFamily="34" charset="0"/>
                <a:cs typeface="Calibri" pitchFamily="34" charset="0"/>
              </a:rPr>
              <a:t>There are a number examples in the New Testament of individuals who are:</a:t>
            </a:r>
          </a:p>
          <a:p>
            <a:pPr lvl="2"/>
            <a:r>
              <a:rPr lang="en-US" sz="2200" b="1" i="1" dirty="0">
                <a:effectLst>
                  <a:glow rad="228600">
                    <a:schemeClr val="accent3">
                      <a:satMod val="175000"/>
                      <a:alpha val="40000"/>
                    </a:schemeClr>
                  </a:glow>
                </a:effectLst>
                <a:latin typeface="Calibri" panose="020F0502020204030204" pitchFamily="34" charset="0"/>
                <a:cs typeface="Calibri" pitchFamily="34" charset="0"/>
              </a:rPr>
              <a:t>Commended</a:t>
            </a:r>
            <a:r>
              <a:rPr lang="en-US" sz="2200" dirty="0">
                <a:effectLst>
                  <a:glow rad="228600">
                    <a:schemeClr val="accent3">
                      <a:satMod val="175000"/>
                      <a:alpha val="40000"/>
                    </a:schemeClr>
                  </a:glow>
                </a:effectLst>
                <a:latin typeface="Calibri" panose="020F0502020204030204" pitchFamily="34" charset="0"/>
                <a:cs typeface="Calibri" pitchFamily="34" charset="0"/>
              </a:rPr>
              <a:t> for being generous </a:t>
            </a:r>
          </a:p>
          <a:p>
            <a:pPr lvl="2"/>
            <a:r>
              <a:rPr lang="en-US" sz="2200" b="1" i="1" dirty="0">
                <a:effectLst>
                  <a:glow rad="228600">
                    <a:schemeClr val="accent3">
                      <a:satMod val="175000"/>
                      <a:alpha val="40000"/>
                    </a:schemeClr>
                  </a:glow>
                </a:effectLst>
                <a:latin typeface="Calibri" panose="020F0502020204030204" pitchFamily="34" charset="0"/>
                <a:cs typeface="Calibri" pitchFamily="34" charset="0"/>
              </a:rPr>
              <a:t>Condemned</a:t>
            </a:r>
            <a:r>
              <a:rPr lang="en-US" sz="2200" dirty="0">
                <a:effectLst>
                  <a:glow rad="228600">
                    <a:schemeClr val="accent3">
                      <a:satMod val="175000"/>
                      <a:alpha val="40000"/>
                    </a:schemeClr>
                  </a:glow>
                </a:effectLst>
                <a:latin typeface="Calibri" panose="020F0502020204030204" pitchFamily="34" charset="0"/>
                <a:cs typeface="Calibri" pitchFamily="34" charset="0"/>
              </a:rPr>
              <a:t> for ignoring the needs of the poor and helpless.</a:t>
            </a:r>
          </a:p>
          <a:p>
            <a:pPr lvl="1"/>
            <a:r>
              <a:rPr lang="en-US" sz="2600" dirty="0">
                <a:effectLst>
                  <a:glow rad="228600">
                    <a:schemeClr val="accent3">
                      <a:satMod val="175000"/>
                      <a:alpha val="40000"/>
                    </a:schemeClr>
                  </a:glow>
                </a:effectLst>
                <a:latin typeface="Calibri" panose="020F0502020204030204" pitchFamily="34" charset="0"/>
                <a:cs typeface="Calibri" pitchFamily="34" charset="0"/>
              </a:rPr>
              <a:t>The </a:t>
            </a:r>
            <a:r>
              <a:rPr lang="en-US" sz="2600" b="1" i="1" dirty="0">
                <a:effectLst>
                  <a:glow rad="228600">
                    <a:schemeClr val="accent3">
                      <a:satMod val="175000"/>
                      <a:alpha val="40000"/>
                    </a:schemeClr>
                  </a:glow>
                </a:effectLst>
                <a:latin typeface="Calibri" panose="020F0502020204030204" pitchFamily="34" charset="0"/>
                <a:cs typeface="Calibri" pitchFamily="34" charset="0"/>
              </a:rPr>
              <a:t>strongest</a:t>
            </a:r>
            <a:r>
              <a:rPr lang="en-US" sz="2600" dirty="0">
                <a:effectLst>
                  <a:glow rad="228600">
                    <a:schemeClr val="accent3">
                      <a:satMod val="175000"/>
                      <a:alpha val="40000"/>
                    </a:schemeClr>
                  </a:glow>
                </a:effectLst>
                <a:latin typeface="Calibri" panose="020F0502020204030204" pitchFamily="34" charset="0"/>
                <a:cs typeface="Calibri" pitchFamily="34" charset="0"/>
              </a:rPr>
              <a:t> warnings in the NT are given to those who will not help a </a:t>
            </a:r>
            <a:r>
              <a:rPr lang="en-US" sz="2600" b="1" i="1" dirty="0">
                <a:effectLst>
                  <a:glow rad="228600">
                    <a:schemeClr val="accent3">
                      <a:satMod val="175000"/>
                      <a:alpha val="40000"/>
                    </a:schemeClr>
                  </a:glow>
                </a:effectLst>
                <a:latin typeface="Calibri" panose="020F0502020204030204" pitchFamily="34" charset="0"/>
                <a:cs typeface="Calibri" pitchFamily="34" charset="0"/>
              </a:rPr>
              <a:t>brother</a:t>
            </a:r>
            <a:r>
              <a:rPr lang="en-US" sz="2600" dirty="0">
                <a:effectLst>
                  <a:glow rad="228600">
                    <a:schemeClr val="accent3">
                      <a:satMod val="175000"/>
                      <a:alpha val="40000"/>
                    </a:schemeClr>
                  </a:glow>
                </a:effectLst>
                <a:latin typeface="Calibri" panose="020F0502020204030204" pitchFamily="34" charset="0"/>
                <a:cs typeface="Calibri" pitchFamily="34" charset="0"/>
              </a:rPr>
              <a:t> who is in </a:t>
            </a:r>
            <a:r>
              <a:rPr lang="en-US" sz="2600" b="1" i="1" dirty="0">
                <a:effectLst>
                  <a:glow rad="228600">
                    <a:schemeClr val="accent3">
                      <a:satMod val="175000"/>
                      <a:alpha val="40000"/>
                    </a:schemeClr>
                  </a:glow>
                </a:effectLst>
                <a:latin typeface="Calibri" panose="020F0502020204030204" pitchFamily="34" charset="0"/>
                <a:cs typeface="Calibri" pitchFamily="34" charset="0"/>
              </a:rPr>
              <a:t>desperate</a:t>
            </a:r>
            <a:r>
              <a:rPr lang="en-US" sz="2600" dirty="0">
                <a:effectLst>
                  <a:glow rad="228600">
                    <a:schemeClr val="accent3">
                      <a:satMod val="175000"/>
                      <a:alpha val="40000"/>
                    </a:schemeClr>
                  </a:glow>
                </a:effectLst>
                <a:latin typeface="Calibri" panose="020F0502020204030204" pitchFamily="34" charset="0"/>
                <a:cs typeface="Calibri" pitchFamily="34" charset="0"/>
              </a:rPr>
              <a:t> financial need.</a:t>
            </a:r>
          </a:p>
        </p:txBody>
      </p:sp>
    </p:spTree>
    <p:extLst>
      <p:ext uri="{BB962C8B-B14F-4D97-AF65-F5344CB8AC3E}">
        <p14:creationId xmlns:p14="http://schemas.microsoft.com/office/powerpoint/2010/main" val="3704462520"/>
      </p:ext>
    </p:extLst>
  </p:cSld>
  <p:clrMapOvr>
    <a:overrideClrMapping bg1="lt1" tx1="dk1" bg2="lt2" tx2="dk2" accent1="accent1" accent2="accent2" accent3="accent3" accent4="accent4" accent5="accent5" accent6="accent6" hlink="hlink" folHlink="folHlink"/>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600" b="1" dirty="0">
                <a:effectLst>
                  <a:glow rad="228600">
                    <a:schemeClr val="accent3">
                      <a:satMod val="175000"/>
                      <a:alpha val="40000"/>
                    </a:schemeClr>
                  </a:glow>
                </a:effectLst>
                <a:latin typeface="Calibri" pitchFamily="34" charset="0"/>
                <a:cs typeface="Calibri" pitchFamily="34" charset="0"/>
              </a:rPr>
              <a:t>Giving to the Poor - Review</a:t>
            </a:r>
          </a:p>
        </p:txBody>
      </p:sp>
      <p:sp>
        <p:nvSpPr>
          <p:cNvPr id="3" name="Content Placeholder 2"/>
          <p:cNvSpPr>
            <a:spLocks noGrp="1"/>
          </p:cNvSpPr>
          <p:nvPr>
            <p:ph idx="1"/>
          </p:nvPr>
        </p:nvSpPr>
        <p:spPr>
          <a:xfrm>
            <a:off x="457200" y="762000"/>
            <a:ext cx="8229600" cy="6096000"/>
          </a:xfrm>
        </p:spPr>
        <p:txBody>
          <a:bodyPr>
            <a:normAutofit/>
          </a:bodyPr>
          <a:lstStyle/>
          <a:p>
            <a:r>
              <a:rPr lang="en-US" sz="3000" dirty="0">
                <a:effectLst>
                  <a:glow rad="228600">
                    <a:schemeClr val="accent3">
                      <a:satMod val="175000"/>
                      <a:alpha val="40000"/>
                    </a:schemeClr>
                  </a:glow>
                </a:effectLst>
                <a:latin typeface="Calibri" panose="020F0502020204030204" pitchFamily="34" charset="0"/>
                <a:cs typeface="Calibri" pitchFamily="34" charset="0"/>
              </a:rPr>
              <a:t>As we closed last week, I asked you to meditate on the following questions:</a:t>
            </a:r>
            <a:endParaRPr lang="en-US" sz="2200" dirty="0">
              <a:effectLst>
                <a:glow rad="228600">
                  <a:schemeClr val="accent3">
                    <a:satMod val="175000"/>
                    <a:alpha val="40000"/>
                  </a:schemeClr>
                </a:glow>
              </a:effectLst>
              <a:latin typeface="Calibri" panose="020F0502020204030204" pitchFamily="34" charset="0"/>
              <a:cs typeface="Calibri" pitchFamily="34" charset="0"/>
            </a:endParaRPr>
          </a:p>
          <a:p>
            <a:pPr lvl="1"/>
            <a:r>
              <a:rPr lang="en-US" sz="2600" dirty="0">
                <a:effectLst>
                  <a:glow rad="228600">
                    <a:schemeClr val="accent3">
                      <a:satMod val="175000"/>
                      <a:alpha val="40000"/>
                    </a:schemeClr>
                  </a:glow>
                </a:effectLst>
                <a:latin typeface="Calibri" panose="020F0502020204030204" pitchFamily="34" charset="0"/>
                <a:cs typeface="Calibri" pitchFamily="34" charset="0"/>
              </a:rPr>
              <a:t>Is it ever </a:t>
            </a:r>
            <a:r>
              <a:rPr lang="en-US" sz="2600" b="1" i="1" dirty="0">
                <a:effectLst>
                  <a:glow rad="228600">
                    <a:schemeClr val="accent3">
                      <a:satMod val="175000"/>
                      <a:alpha val="40000"/>
                    </a:schemeClr>
                  </a:glow>
                </a:effectLst>
                <a:latin typeface="Calibri" panose="020F0502020204030204" pitchFamily="34" charset="0"/>
                <a:cs typeface="Calibri" pitchFamily="34" charset="0"/>
              </a:rPr>
              <a:t>wrong</a:t>
            </a:r>
            <a:r>
              <a:rPr lang="en-US" sz="2600" dirty="0">
                <a:effectLst>
                  <a:glow rad="228600">
                    <a:schemeClr val="accent3">
                      <a:satMod val="175000"/>
                      <a:alpha val="40000"/>
                    </a:schemeClr>
                  </a:glow>
                </a:effectLst>
                <a:latin typeface="Calibri" panose="020F0502020204030204" pitchFamily="34" charset="0"/>
                <a:cs typeface="Calibri" pitchFamily="34" charset="0"/>
              </a:rPr>
              <a:t>  (or at least a bad idea) to give to someone in financial need?</a:t>
            </a:r>
          </a:p>
          <a:p>
            <a:pPr lvl="1"/>
            <a:r>
              <a:rPr lang="en-US" sz="2600" dirty="0">
                <a:effectLst>
                  <a:glow rad="228600">
                    <a:schemeClr val="accent3">
                      <a:satMod val="175000"/>
                      <a:alpha val="40000"/>
                    </a:schemeClr>
                  </a:glow>
                </a:effectLst>
                <a:latin typeface="Calibri" panose="020F0502020204030204" pitchFamily="34" charset="0"/>
                <a:cs typeface="Calibri" pitchFamily="34" charset="0"/>
              </a:rPr>
              <a:t>Are there </a:t>
            </a:r>
            <a:r>
              <a:rPr lang="en-US" sz="2600" b="1" i="1" dirty="0">
                <a:effectLst>
                  <a:glow rad="228600">
                    <a:schemeClr val="accent3">
                      <a:satMod val="175000"/>
                      <a:alpha val="40000"/>
                    </a:schemeClr>
                  </a:glow>
                </a:effectLst>
                <a:latin typeface="Calibri" panose="020F0502020204030204" pitchFamily="34" charset="0"/>
                <a:cs typeface="Calibri" pitchFamily="34" charset="0"/>
              </a:rPr>
              <a:t>limits</a:t>
            </a:r>
            <a:r>
              <a:rPr lang="en-US" sz="2600" dirty="0">
                <a:effectLst>
                  <a:glow rad="228600">
                    <a:schemeClr val="accent3">
                      <a:satMod val="175000"/>
                      <a:alpha val="40000"/>
                    </a:schemeClr>
                  </a:glow>
                </a:effectLst>
                <a:latin typeface="Calibri" panose="020F0502020204030204" pitchFamily="34" charset="0"/>
                <a:cs typeface="Calibri" pitchFamily="34" charset="0"/>
              </a:rPr>
              <a:t> to how much we should give to the poor? If so, what are they?</a:t>
            </a:r>
          </a:p>
          <a:p>
            <a:pPr lvl="1"/>
            <a:r>
              <a:rPr lang="en-US" sz="2600" dirty="0">
                <a:effectLst>
                  <a:glow rad="228600">
                    <a:schemeClr val="accent3">
                      <a:satMod val="175000"/>
                      <a:alpha val="40000"/>
                    </a:schemeClr>
                  </a:glow>
                </a:effectLst>
                <a:latin typeface="Calibri" panose="020F0502020204030204" pitchFamily="34" charset="0"/>
                <a:cs typeface="Calibri" pitchFamily="34" charset="0"/>
              </a:rPr>
              <a:t>Even if we gave away </a:t>
            </a:r>
            <a:r>
              <a:rPr lang="en-US" sz="2600" b="1" i="1" dirty="0">
                <a:effectLst>
                  <a:glow rad="228600">
                    <a:schemeClr val="accent3">
                      <a:satMod val="175000"/>
                      <a:alpha val="40000"/>
                    </a:schemeClr>
                  </a:glow>
                </a:effectLst>
                <a:latin typeface="Calibri" panose="020F0502020204030204" pitchFamily="34" charset="0"/>
                <a:cs typeface="Calibri" pitchFamily="34" charset="0"/>
              </a:rPr>
              <a:t>all</a:t>
            </a:r>
            <a:r>
              <a:rPr lang="en-US" sz="2600" dirty="0">
                <a:effectLst>
                  <a:glow rad="228600">
                    <a:schemeClr val="accent3">
                      <a:satMod val="175000"/>
                      <a:alpha val="40000"/>
                    </a:schemeClr>
                  </a:glow>
                </a:effectLst>
                <a:latin typeface="Calibri" panose="020F0502020204030204" pitchFamily="34" charset="0"/>
                <a:cs typeface="Calibri" pitchFamily="34" charset="0"/>
              </a:rPr>
              <a:t> of our money to the poor, we can’t help everyone. So how do we go about prioritizing who we </a:t>
            </a:r>
            <a:r>
              <a:rPr lang="en-US" sz="2600" b="1" i="1" dirty="0">
                <a:effectLst>
                  <a:glow rad="228600">
                    <a:schemeClr val="accent3">
                      <a:satMod val="175000"/>
                      <a:alpha val="40000"/>
                    </a:schemeClr>
                  </a:glow>
                </a:effectLst>
                <a:latin typeface="Calibri" panose="020F0502020204030204" pitchFamily="34" charset="0"/>
                <a:cs typeface="Calibri" pitchFamily="34" charset="0"/>
              </a:rPr>
              <a:t>do</a:t>
            </a:r>
            <a:r>
              <a:rPr lang="en-US" sz="2600" dirty="0">
                <a:effectLst>
                  <a:glow rad="228600">
                    <a:schemeClr val="accent3">
                      <a:satMod val="175000"/>
                      <a:alpha val="40000"/>
                    </a:schemeClr>
                  </a:glow>
                </a:effectLst>
                <a:latin typeface="Calibri" panose="020F0502020204030204" pitchFamily="34" charset="0"/>
                <a:cs typeface="Calibri" pitchFamily="34" charset="0"/>
              </a:rPr>
              <a:t> help?</a:t>
            </a:r>
          </a:p>
        </p:txBody>
      </p:sp>
    </p:spTree>
    <p:extLst>
      <p:ext uri="{BB962C8B-B14F-4D97-AF65-F5344CB8AC3E}">
        <p14:creationId xmlns:p14="http://schemas.microsoft.com/office/powerpoint/2010/main" val="2136145347"/>
      </p:ext>
    </p:extLst>
  </p:cSld>
  <p:clrMapOvr>
    <a:overrideClrMapping bg1="lt1" tx1="dk1" bg2="lt2" tx2="dk2" accent1="accent1" accent2="accent2" accent3="accent3" accent4="accent4" accent5="accent5" accent6="accent6" hlink="hlink" folHlink="folHlink"/>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600" b="1" dirty="0">
                <a:effectLst>
                  <a:glow rad="228600">
                    <a:schemeClr val="accent3">
                      <a:satMod val="175000"/>
                      <a:alpha val="40000"/>
                    </a:schemeClr>
                  </a:glow>
                </a:effectLst>
                <a:latin typeface="Calibri" pitchFamily="34" charset="0"/>
                <a:cs typeface="Calibri" pitchFamily="34" charset="0"/>
              </a:rPr>
              <a:t>When You Should </a:t>
            </a:r>
            <a:r>
              <a:rPr lang="en-US" sz="3600" b="1" i="1" dirty="0">
                <a:effectLst>
                  <a:glow rad="228600">
                    <a:schemeClr val="accent3">
                      <a:satMod val="175000"/>
                      <a:alpha val="40000"/>
                    </a:schemeClr>
                  </a:glow>
                </a:effectLst>
                <a:latin typeface="Calibri" pitchFamily="34" charset="0"/>
                <a:cs typeface="Calibri" pitchFamily="34" charset="0"/>
              </a:rPr>
              <a:t>Not</a:t>
            </a:r>
            <a:r>
              <a:rPr lang="en-US" sz="3600" b="1" dirty="0">
                <a:effectLst>
                  <a:glow rad="228600">
                    <a:schemeClr val="accent3">
                      <a:satMod val="175000"/>
                      <a:alpha val="40000"/>
                    </a:schemeClr>
                  </a:glow>
                </a:effectLst>
                <a:latin typeface="Calibri" pitchFamily="34" charset="0"/>
                <a:cs typeface="Calibri" pitchFamily="34" charset="0"/>
              </a:rPr>
              <a:t> Give to the Poor</a:t>
            </a:r>
          </a:p>
        </p:txBody>
      </p:sp>
      <p:sp>
        <p:nvSpPr>
          <p:cNvPr id="3" name="Content Placeholder 2"/>
          <p:cNvSpPr>
            <a:spLocks noGrp="1"/>
          </p:cNvSpPr>
          <p:nvPr>
            <p:ph idx="1"/>
          </p:nvPr>
        </p:nvSpPr>
        <p:spPr>
          <a:xfrm>
            <a:off x="457200" y="762000"/>
            <a:ext cx="8229600" cy="6096000"/>
          </a:xfrm>
        </p:spPr>
        <p:txBody>
          <a:bodyPr>
            <a:normAutofit fontScale="77500" lnSpcReduction="20000"/>
          </a:bodyPr>
          <a:lstStyle/>
          <a:p>
            <a:r>
              <a:rPr lang="en-US" sz="3000" dirty="0">
                <a:effectLst>
                  <a:glow rad="228600">
                    <a:schemeClr val="accent3">
                      <a:satMod val="175000"/>
                      <a:alpha val="40000"/>
                    </a:schemeClr>
                  </a:glow>
                </a:effectLst>
                <a:latin typeface="Calibri" panose="020F0502020204030204" pitchFamily="34" charset="0"/>
                <a:cs typeface="Calibri" pitchFamily="34" charset="0"/>
              </a:rPr>
              <a:t>Near the end of his second letter to the Thessalonians, Paul teaches this principle:</a:t>
            </a:r>
          </a:p>
          <a:p>
            <a:pPr lvl="1"/>
            <a:r>
              <a:rPr lang="en-US"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For you yourselves know how you ought to imitate us, because we were not idle when we were with you, </a:t>
            </a:r>
            <a:r>
              <a:rPr lang="en-US" i="1" baseline="30000"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8</a:t>
            </a:r>
            <a:r>
              <a:rPr lang="en-US"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nor did we eat anyone's bread without paying for it, but with toil and labor we worked night and day, that we might not be a burden to any of you. </a:t>
            </a:r>
            <a:r>
              <a:rPr lang="en-US" i="1" baseline="30000"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9</a:t>
            </a:r>
            <a:r>
              <a:rPr lang="en-US"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It was not because we do not have that right, but to give you in ourselves an example to imitate. </a:t>
            </a:r>
            <a:r>
              <a:rPr lang="en-US" i="1" baseline="30000"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10</a:t>
            </a:r>
            <a:r>
              <a:rPr lang="en-US"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For even when we were with you, we would give you this command: </a:t>
            </a:r>
            <a:r>
              <a:rPr lang="en-US" b="1"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If anyone is not willing to work, let him not eat.</a:t>
            </a:r>
            <a:r>
              <a:rPr lang="en-US"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a:t>
            </a:r>
            <a:r>
              <a:rPr lang="en-US" i="1" baseline="30000"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11</a:t>
            </a:r>
            <a:r>
              <a:rPr lang="en-US"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For we hear that some among you walk in idleness, not busy at work, but busybodies. </a:t>
            </a:r>
            <a:r>
              <a:rPr lang="en-US" i="1" baseline="30000"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12</a:t>
            </a:r>
            <a:r>
              <a:rPr lang="en-US"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Now such persons we command and encourage in the Lord Jesus Christ to do their work quietly and to earn their own living. </a:t>
            </a:r>
            <a:r>
              <a:rPr lang="en-US" i="1" baseline="30000"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13</a:t>
            </a:r>
            <a:r>
              <a:rPr lang="en-US"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As for you, brothers, do not grow weary in doing good. </a:t>
            </a:r>
            <a:r>
              <a:rPr lang="en-US" i="1" baseline="30000"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14</a:t>
            </a:r>
            <a:r>
              <a:rPr lang="en-US"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If anyone does not obey what we say in this letter, take note of that person, and have nothing to do with him, that he may be ashamed. </a:t>
            </a:r>
            <a:r>
              <a:rPr lang="en-US" i="1" baseline="30000"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15</a:t>
            </a:r>
            <a:r>
              <a:rPr lang="en-US"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Do not regard him as an enemy, but warn him as a brother.</a:t>
            </a:r>
            <a:r>
              <a:rPr lang="en-US" dirty="0">
                <a:effectLst>
                  <a:glow rad="228600">
                    <a:schemeClr val="accent3">
                      <a:satMod val="175000"/>
                      <a:alpha val="40000"/>
                    </a:schemeClr>
                  </a:glow>
                </a:effectLst>
                <a:latin typeface="Calibri" panose="020F0502020204030204" pitchFamily="34" charset="0"/>
                <a:cs typeface="Calibri" pitchFamily="34" charset="0"/>
              </a:rPr>
              <a:t> (2Thes. 3:7-15)</a:t>
            </a:r>
          </a:p>
          <a:p>
            <a:r>
              <a:rPr lang="en-US" sz="3000" dirty="0">
                <a:effectLst>
                  <a:glow rad="228600">
                    <a:schemeClr val="accent3">
                      <a:satMod val="175000"/>
                      <a:alpha val="40000"/>
                    </a:schemeClr>
                  </a:glow>
                </a:effectLst>
                <a:latin typeface="Calibri" panose="020F0502020204030204" pitchFamily="34" charset="0"/>
                <a:cs typeface="Calibri" pitchFamily="34" charset="0"/>
              </a:rPr>
              <a:t>With all the NT teaching on giving to the poor, why, in </a:t>
            </a:r>
            <a:r>
              <a:rPr lang="en-US" sz="3000" b="1" i="1" dirty="0">
                <a:effectLst>
                  <a:glow rad="228600">
                    <a:schemeClr val="accent3">
                      <a:satMod val="175000"/>
                      <a:alpha val="40000"/>
                    </a:schemeClr>
                  </a:glow>
                </a:effectLst>
                <a:latin typeface="Calibri" panose="020F0502020204030204" pitchFamily="34" charset="0"/>
                <a:cs typeface="Calibri" pitchFamily="34" charset="0"/>
              </a:rPr>
              <a:t>this</a:t>
            </a:r>
            <a:r>
              <a:rPr lang="en-US" sz="3000" dirty="0">
                <a:effectLst>
                  <a:glow rad="228600">
                    <a:schemeClr val="accent3">
                      <a:satMod val="175000"/>
                      <a:alpha val="40000"/>
                    </a:schemeClr>
                  </a:glow>
                </a:effectLst>
                <a:latin typeface="Calibri" panose="020F0502020204030204" pitchFamily="34" charset="0"/>
                <a:cs typeface="Calibri" pitchFamily="34" charset="0"/>
              </a:rPr>
              <a:t> case, does Paul command us to let someone (presumably a fellow believer!) go without food?!</a:t>
            </a:r>
          </a:p>
        </p:txBody>
      </p:sp>
    </p:spTree>
    <p:extLst>
      <p:ext uri="{BB962C8B-B14F-4D97-AF65-F5344CB8AC3E}">
        <p14:creationId xmlns:p14="http://schemas.microsoft.com/office/powerpoint/2010/main" val="1182632694"/>
      </p:ext>
    </p:extLst>
  </p:cSld>
  <p:clrMapOvr>
    <a:overrideClrMapping bg1="lt1" tx1="dk1" bg2="lt2" tx2="dk2" accent1="accent1" accent2="accent2" accent3="accent3" accent4="accent4" accent5="accent5" accent6="accent6" hlink="hlink" folHlink="folHlink"/>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600" b="1" dirty="0">
                <a:effectLst>
                  <a:glow rad="228600">
                    <a:schemeClr val="accent3">
                      <a:satMod val="175000"/>
                      <a:alpha val="40000"/>
                    </a:schemeClr>
                  </a:glow>
                </a:effectLst>
                <a:latin typeface="Calibri" pitchFamily="34" charset="0"/>
                <a:cs typeface="Calibri" pitchFamily="34" charset="0"/>
              </a:rPr>
              <a:t>When You Should </a:t>
            </a:r>
            <a:r>
              <a:rPr lang="en-US" sz="3600" b="1" i="1" dirty="0">
                <a:effectLst>
                  <a:glow rad="228600">
                    <a:schemeClr val="accent3">
                      <a:satMod val="175000"/>
                      <a:alpha val="40000"/>
                    </a:schemeClr>
                  </a:glow>
                </a:effectLst>
                <a:latin typeface="Calibri" pitchFamily="34" charset="0"/>
                <a:cs typeface="Calibri" pitchFamily="34" charset="0"/>
              </a:rPr>
              <a:t>Not</a:t>
            </a:r>
            <a:r>
              <a:rPr lang="en-US" sz="3600" b="1" dirty="0">
                <a:effectLst>
                  <a:glow rad="228600">
                    <a:schemeClr val="accent3">
                      <a:satMod val="175000"/>
                      <a:alpha val="40000"/>
                    </a:schemeClr>
                  </a:glow>
                </a:effectLst>
                <a:latin typeface="Calibri" pitchFamily="34" charset="0"/>
                <a:cs typeface="Calibri" pitchFamily="34" charset="0"/>
              </a:rPr>
              <a:t> Give to the Poor</a:t>
            </a:r>
          </a:p>
        </p:txBody>
      </p:sp>
      <p:sp>
        <p:nvSpPr>
          <p:cNvPr id="3" name="Content Placeholder 2"/>
          <p:cNvSpPr>
            <a:spLocks noGrp="1"/>
          </p:cNvSpPr>
          <p:nvPr>
            <p:ph idx="1"/>
          </p:nvPr>
        </p:nvSpPr>
        <p:spPr>
          <a:xfrm>
            <a:off x="457200" y="762000"/>
            <a:ext cx="8229600" cy="6096000"/>
          </a:xfrm>
        </p:spPr>
        <p:txBody>
          <a:bodyPr>
            <a:normAutofit fontScale="77500" lnSpcReduction="20000"/>
          </a:bodyPr>
          <a:lstStyle/>
          <a:p>
            <a:r>
              <a:rPr lang="en-US" sz="3000" dirty="0">
                <a:effectLst>
                  <a:glow rad="228600">
                    <a:schemeClr val="accent3">
                      <a:satMod val="175000"/>
                      <a:alpha val="40000"/>
                    </a:schemeClr>
                  </a:glow>
                </a:effectLst>
                <a:latin typeface="Calibri" panose="020F0502020204030204" pitchFamily="34" charset="0"/>
                <a:cs typeface="Calibri" pitchFamily="34" charset="0"/>
              </a:rPr>
              <a:t>Paul is basically telling us not to even give </a:t>
            </a:r>
            <a:r>
              <a:rPr lang="en-US" sz="3000" b="1" i="1" dirty="0">
                <a:effectLst>
                  <a:glow rad="228600">
                    <a:schemeClr val="accent3">
                      <a:satMod val="175000"/>
                      <a:alpha val="40000"/>
                    </a:schemeClr>
                  </a:glow>
                </a:effectLst>
                <a:latin typeface="Calibri" panose="020F0502020204030204" pitchFamily="34" charset="0"/>
                <a:cs typeface="Calibri" pitchFamily="34" charset="0"/>
              </a:rPr>
              <a:t>food</a:t>
            </a:r>
            <a:r>
              <a:rPr lang="en-US" sz="3000" dirty="0">
                <a:effectLst>
                  <a:glow rad="228600">
                    <a:schemeClr val="accent3">
                      <a:satMod val="175000"/>
                      <a:alpha val="40000"/>
                    </a:schemeClr>
                  </a:glow>
                </a:effectLst>
                <a:latin typeface="Calibri" panose="020F0502020204030204" pitchFamily="34" charset="0"/>
                <a:cs typeface="Calibri" pitchFamily="34" charset="0"/>
              </a:rPr>
              <a:t> (much less money!) to someone who is able, but </a:t>
            </a:r>
            <a:r>
              <a:rPr lang="en-US" sz="3000" b="1" i="1" dirty="0">
                <a:effectLst>
                  <a:glow rad="228600">
                    <a:schemeClr val="accent3">
                      <a:satMod val="175000"/>
                      <a:alpha val="40000"/>
                    </a:schemeClr>
                  </a:glow>
                </a:effectLst>
                <a:latin typeface="Calibri" panose="020F0502020204030204" pitchFamily="34" charset="0"/>
                <a:cs typeface="Calibri" pitchFamily="34" charset="0"/>
              </a:rPr>
              <a:t>unwilling</a:t>
            </a:r>
            <a:r>
              <a:rPr lang="en-US" sz="3000" dirty="0">
                <a:effectLst>
                  <a:glow rad="228600">
                    <a:schemeClr val="accent3">
                      <a:satMod val="175000"/>
                      <a:alpha val="40000"/>
                    </a:schemeClr>
                  </a:glow>
                </a:effectLst>
                <a:latin typeface="Calibri" panose="020F0502020204030204" pitchFamily="34" charset="0"/>
                <a:cs typeface="Calibri" pitchFamily="34" charset="0"/>
              </a:rPr>
              <a:t>, to provide for their own need.</a:t>
            </a:r>
          </a:p>
          <a:p>
            <a:r>
              <a:rPr lang="en-US" sz="3000" dirty="0">
                <a:effectLst>
                  <a:glow rad="228600">
                    <a:schemeClr val="accent3">
                      <a:satMod val="175000"/>
                      <a:alpha val="40000"/>
                    </a:schemeClr>
                  </a:glow>
                </a:effectLst>
                <a:latin typeface="Calibri" panose="020F0502020204030204" pitchFamily="34" charset="0"/>
                <a:cs typeface="Calibri" pitchFamily="34" charset="0"/>
              </a:rPr>
              <a:t>Why do you suppose Paul would make such a prohibition? Is he being heartless?</a:t>
            </a:r>
          </a:p>
          <a:p>
            <a:r>
              <a:rPr lang="en-US" sz="3000" dirty="0">
                <a:effectLst>
                  <a:glow rad="228600">
                    <a:schemeClr val="accent3">
                      <a:satMod val="175000"/>
                      <a:alpha val="40000"/>
                    </a:schemeClr>
                  </a:glow>
                </a:effectLst>
                <a:latin typeface="Calibri" panose="020F0502020204030204" pitchFamily="34" charset="0"/>
                <a:cs typeface="Calibri" pitchFamily="34" charset="0"/>
              </a:rPr>
              <a:t>I believe Paul gives this command out of </a:t>
            </a:r>
            <a:r>
              <a:rPr lang="en-US" sz="3000" b="1" i="1" dirty="0">
                <a:effectLst>
                  <a:glow rad="228600">
                    <a:schemeClr val="accent3">
                      <a:satMod val="175000"/>
                      <a:alpha val="40000"/>
                    </a:schemeClr>
                  </a:glow>
                </a:effectLst>
                <a:latin typeface="Calibri" panose="020F0502020204030204" pitchFamily="34" charset="0"/>
                <a:cs typeface="Calibri" pitchFamily="34" charset="0"/>
              </a:rPr>
              <a:t>love</a:t>
            </a:r>
            <a:r>
              <a:rPr lang="en-US" sz="3000" dirty="0">
                <a:effectLst>
                  <a:glow rad="228600">
                    <a:schemeClr val="accent3">
                      <a:satMod val="175000"/>
                      <a:alpha val="40000"/>
                    </a:schemeClr>
                  </a:glow>
                </a:effectLst>
                <a:latin typeface="Calibri" panose="020F0502020204030204" pitchFamily="34" charset="0"/>
                <a:cs typeface="Calibri" pitchFamily="34" charset="0"/>
              </a:rPr>
              <a:t> for the one who will not work! Giving to such a person will:</a:t>
            </a:r>
          </a:p>
          <a:p>
            <a:pPr lvl="1"/>
            <a:r>
              <a:rPr lang="en-US" sz="2600" dirty="0">
                <a:effectLst>
                  <a:glow rad="228600">
                    <a:schemeClr val="accent3">
                      <a:satMod val="175000"/>
                      <a:alpha val="40000"/>
                    </a:schemeClr>
                  </a:glow>
                </a:effectLst>
                <a:latin typeface="Calibri" panose="020F0502020204030204" pitchFamily="34" charset="0"/>
                <a:cs typeface="Calibri" pitchFamily="34" charset="0"/>
              </a:rPr>
              <a:t>Remove their incentive to work: </a:t>
            </a:r>
            <a:r>
              <a:rPr lang="en-US" sz="26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The laborer's appetite works for him; his hunger drives him on. </a:t>
            </a:r>
            <a:r>
              <a:rPr lang="en-US" sz="2600" dirty="0">
                <a:effectLst>
                  <a:glow rad="228600">
                    <a:schemeClr val="accent3">
                      <a:satMod val="175000"/>
                      <a:alpha val="40000"/>
                    </a:schemeClr>
                  </a:glow>
                </a:effectLst>
                <a:latin typeface="Calibri" panose="020F0502020204030204" pitchFamily="34" charset="0"/>
                <a:cs typeface="Calibri" pitchFamily="34" charset="0"/>
              </a:rPr>
              <a:t>(Prov. 16:26 NIV)</a:t>
            </a:r>
          </a:p>
          <a:p>
            <a:pPr lvl="1"/>
            <a:r>
              <a:rPr lang="en-US" sz="2600" dirty="0">
                <a:effectLst>
                  <a:glow rad="228600">
                    <a:schemeClr val="accent3">
                      <a:satMod val="175000"/>
                      <a:alpha val="40000"/>
                    </a:schemeClr>
                  </a:glow>
                </a:effectLst>
                <a:latin typeface="Calibri" panose="020F0502020204030204" pitchFamily="34" charset="0"/>
                <a:cs typeface="Calibri" pitchFamily="34" charset="0"/>
              </a:rPr>
              <a:t>Encourage them to continue in sinful laziness: </a:t>
            </a:r>
            <a:r>
              <a:rPr lang="en-US" sz="26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The desire of the sluggard kills him, for his hands refuse to labor. All day long he craves and craves… </a:t>
            </a:r>
            <a:r>
              <a:rPr lang="en-US" sz="2600" dirty="0">
                <a:effectLst>
                  <a:glow rad="228600">
                    <a:schemeClr val="accent3">
                      <a:satMod val="175000"/>
                      <a:alpha val="40000"/>
                    </a:schemeClr>
                  </a:glow>
                </a:effectLst>
                <a:latin typeface="Calibri" panose="020F0502020204030204" pitchFamily="34" charset="0"/>
                <a:cs typeface="Calibri" pitchFamily="34" charset="0"/>
              </a:rPr>
              <a:t>(Prov. 21:25-26a)</a:t>
            </a:r>
          </a:p>
          <a:p>
            <a:pPr lvl="1"/>
            <a:r>
              <a:rPr lang="en-US" sz="2600" dirty="0">
                <a:effectLst>
                  <a:glow rad="228600">
                    <a:schemeClr val="accent3">
                      <a:satMod val="175000"/>
                      <a:alpha val="40000"/>
                    </a:schemeClr>
                  </a:glow>
                </a:effectLst>
                <a:latin typeface="Calibri" panose="020F0502020204030204" pitchFamily="34" charset="0"/>
                <a:cs typeface="Calibri" pitchFamily="34" charset="0"/>
              </a:rPr>
              <a:t>Deprive them of a sense of self-respect and the satisfaction that comes from doing honest work and bearing their own load: </a:t>
            </a:r>
            <a:r>
              <a:rPr lang="en-US" sz="26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for each one should carry his own load</a:t>
            </a:r>
            <a:r>
              <a:rPr lang="en-US" sz="2600" dirty="0">
                <a:effectLst>
                  <a:glow rad="228600">
                    <a:schemeClr val="accent3">
                      <a:satMod val="175000"/>
                      <a:alpha val="40000"/>
                    </a:schemeClr>
                  </a:glow>
                </a:effectLst>
                <a:latin typeface="Calibri" panose="020F0502020204030204" pitchFamily="34" charset="0"/>
                <a:cs typeface="Calibri" pitchFamily="34" charset="0"/>
              </a:rPr>
              <a:t> (Gal 6:1 NIV)</a:t>
            </a:r>
          </a:p>
          <a:p>
            <a:pPr lvl="1"/>
            <a:r>
              <a:rPr lang="en-US" sz="2600" dirty="0">
                <a:effectLst>
                  <a:glow rad="228600">
                    <a:schemeClr val="accent3">
                      <a:satMod val="175000"/>
                      <a:alpha val="40000"/>
                    </a:schemeClr>
                  </a:glow>
                </a:effectLst>
                <a:latin typeface="Calibri" panose="020F0502020204030204" pitchFamily="34" charset="0"/>
                <a:cs typeface="Calibri" pitchFamily="34" charset="0"/>
              </a:rPr>
              <a:t>Rob them of their ability to provide for the needs of others: </a:t>
            </a:r>
            <a:r>
              <a:rPr lang="en-US" sz="26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…let him labor, doing honest work with his own hands, so that he may have something to share with anyone in need. </a:t>
            </a:r>
            <a:r>
              <a:rPr lang="en-US" sz="2600" dirty="0">
                <a:effectLst>
                  <a:glow rad="228600">
                    <a:schemeClr val="accent3">
                      <a:satMod val="175000"/>
                      <a:alpha val="40000"/>
                    </a:schemeClr>
                  </a:glow>
                </a:effectLst>
                <a:latin typeface="Calibri" panose="020F0502020204030204" pitchFamily="34" charset="0"/>
                <a:cs typeface="Calibri" pitchFamily="34" charset="0"/>
              </a:rPr>
              <a:t>(Eph. 4:1)</a:t>
            </a:r>
          </a:p>
          <a:p>
            <a:r>
              <a:rPr lang="en-US" sz="3000" dirty="0">
                <a:effectLst>
                  <a:glow rad="228600">
                    <a:schemeClr val="accent3">
                      <a:satMod val="175000"/>
                      <a:alpha val="40000"/>
                    </a:schemeClr>
                  </a:glow>
                </a:effectLst>
                <a:latin typeface="Calibri" panose="020F0502020204030204" pitchFamily="34" charset="0"/>
                <a:cs typeface="Calibri" pitchFamily="34" charset="0"/>
              </a:rPr>
              <a:t>Therefore to give such a person money or food would be to act in an </a:t>
            </a:r>
            <a:r>
              <a:rPr lang="en-US" sz="3000" b="1" i="1" dirty="0">
                <a:effectLst>
                  <a:glow rad="228600">
                    <a:schemeClr val="accent3">
                      <a:satMod val="175000"/>
                      <a:alpha val="40000"/>
                    </a:schemeClr>
                  </a:glow>
                </a:effectLst>
                <a:latin typeface="Calibri" panose="020F0502020204030204" pitchFamily="34" charset="0"/>
                <a:cs typeface="Calibri" pitchFamily="34" charset="0"/>
              </a:rPr>
              <a:t>unloving</a:t>
            </a:r>
            <a:r>
              <a:rPr lang="en-US" sz="3000" dirty="0">
                <a:effectLst>
                  <a:glow rad="228600">
                    <a:schemeClr val="accent3">
                      <a:satMod val="175000"/>
                      <a:alpha val="40000"/>
                    </a:schemeClr>
                  </a:glow>
                </a:effectLst>
                <a:latin typeface="Calibri" panose="020F0502020204030204" pitchFamily="34" charset="0"/>
                <a:cs typeface="Calibri" pitchFamily="34" charset="0"/>
              </a:rPr>
              <a:t> manner towards that person.</a:t>
            </a:r>
          </a:p>
        </p:txBody>
      </p:sp>
    </p:spTree>
    <p:extLst>
      <p:ext uri="{BB962C8B-B14F-4D97-AF65-F5344CB8AC3E}">
        <p14:creationId xmlns:p14="http://schemas.microsoft.com/office/powerpoint/2010/main" val="3885809845"/>
      </p:ext>
    </p:extLst>
  </p:cSld>
  <p:clrMapOvr>
    <a:overrideClrMapping bg1="lt1" tx1="dk1" bg2="lt2" tx2="dk2" accent1="accent1" accent2="accent2" accent3="accent3" accent4="accent4" accent5="accent5" accent6="accent6" hlink="hlink" folHlink="folHlink"/>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p:cTn id="49"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200" b="1" dirty="0">
                <a:effectLst>
                  <a:glow rad="228600">
                    <a:schemeClr val="accent3">
                      <a:satMod val="175000"/>
                      <a:alpha val="40000"/>
                    </a:schemeClr>
                  </a:glow>
                </a:effectLst>
                <a:latin typeface="Calibri" pitchFamily="34" charset="0"/>
                <a:cs typeface="Calibri" pitchFamily="34" charset="0"/>
              </a:rPr>
              <a:t>*Some Practical Suggestions on Helping the Poor</a:t>
            </a:r>
          </a:p>
        </p:txBody>
      </p:sp>
      <p:sp>
        <p:nvSpPr>
          <p:cNvPr id="3" name="Content Placeholder 2"/>
          <p:cNvSpPr>
            <a:spLocks noGrp="1"/>
          </p:cNvSpPr>
          <p:nvPr>
            <p:ph idx="1"/>
          </p:nvPr>
        </p:nvSpPr>
        <p:spPr>
          <a:xfrm>
            <a:off x="457200" y="609600"/>
            <a:ext cx="8229600" cy="5562600"/>
          </a:xfrm>
        </p:spPr>
        <p:txBody>
          <a:bodyPr>
            <a:normAutofit fontScale="77500" lnSpcReduction="20000"/>
          </a:bodyPr>
          <a:lstStyle/>
          <a:p>
            <a:pPr marL="0" indent="0">
              <a:buNone/>
            </a:pPr>
            <a:r>
              <a:rPr lang="en-US" sz="3000" i="1" dirty="0">
                <a:effectLst>
                  <a:glow rad="228600">
                    <a:schemeClr val="accent3">
                      <a:satMod val="175000"/>
                      <a:alpha val="40000"/>
                    </a:schemeClr>
                  </a:glow>
                </a:effectLst>
                <a:latin typeface="Cambria" panose="02040503050406030204" pitchFamily="18" charset="0"/>
                <a:cs typeface="Calibri" pitchFamily="34" charset="0"/>
              </a:rPr>
              <a:t>Consider the familiar case of the person who comes to your church asking for help with paying an electric bill. On the surface, it appears that this person’s problem is … a lack of material resources, and many churches respond by giving this person enough money to pay the electric bill. But what if this person’s fundamental problem is not having the self-discipline to keep a stable job? Simply giving this person money is treating the symptoms rather than the underlying disease and will enable him to continue with his lack of self-discipline. In this case, the gift of the money does more harm than good, and it would be better not to do anything at all than to give this handout. Really! Instead, a better— and far more costly— solution would be for your church to develop a relationship with this person, a relationship that says, “We are here to walk with you and to help you use your gifts and abilities to avoid being in this situation in the future. Let us into your life and let us work with you to determine the reason you are in this predicament.”</a:t>
            </a:r>
            <a:r>
              <a:rPr lang="en-US" sz="3000" dirty="0">
                <a:effectLst>
                  <a:glow rad="228600">
                    <a:schemeClr val="accent3">
                      <a:satMod val="175000"/>
                      <a:alpha val="40000"/>
                    </a:schemeClr>
                  </a:glow>
                </a:effectLst>
                <a:latin typeface="Calibri" panose="020F0502020204030204" pitchFamily="34" charset="0"/>
                <a:cs typeface="Calibri" pitchFamily="34" charset="0"/>
              </a:rPr>
              <a:t> (p. 53). </a:t>
            </a:r>
          </a:p>
        </p:txBody>
      </p:sp>
      <p:sp>
        <p:nvSpPr>
          <p:cNvPr id="5" name="TextBox 4"/>
          <p:cNvSpPr txBox="1"/>
          <p:nvPr/>
        </p:nvSpPr>
        <p:spPr>
          <a:xfrm>
            <a:off x="533400" y="6172200"/>
            <a:ext cx="8344784" cy="646331"/>
          </a:xfrm>
          <a:prstGeom prst="rect">
            <a:avLst/>
          </a:prstGeom>
          <a:noFill/>
        </p:spPr>
        <p:txBody>
          <a:bodyPr wrap="square" rtlCol="0">
            <a:spAutoFit/>
          </a:bodyPr>
          <a:lstStyle/>
          <a:p>
            <a:r>
              <a:rPr lang="en-US" dirty="0">
                <a:latin typeface="Calibri" panose="020F0502020204030204" pitchFamily="34" charset="0"/>
                <a:cs typeface="Calibri" panose="020F0502020204030204" pitchFamily="34" charset="0"/>
              </a:rPr>
              <a:t>*</a:t>
            </a:r>
            <a:r>
              <a:rPr lang="en-US" i="1" dirty="0">
                <a:latin typeface="Calibri" panose="020F0502020204030204" pitchFamily="34" charset="0"/>
                <a:cs typeface="Calibri" panose="020F0502020204030204" pitchFamily="34" charset="0"/>
              </a:rPr>
              <a:t>When Helping Hurts: How to Alleviate Poverty Without Hurting the Poor . . . and Yourself</a:t>
            </a:r>
            <a:r>
              <a:rPr lang="en-US" dirty="0">
                <a:latin typeface="Calibri" panose="020F0502020204030204" pitchFamily="34" charset="0"/>
                <a:cs typeface="Calibri" panose="020F0502020204030204" pitchFamily="34" charset="0"/>
              </a:rPr>
              <a:t>  by Steve Corbett and Brian </a:t>
            </a:r>
            <a:r>
              <a:rPr lang="en-US" dirty="0" err="1">
                <a:latin typeface="Calibri" panose="020F0502020204030204" pitchFamily="34" charset="0"/>
                <a:cs typeface="Calibri" panose="020F0502020204030204" pitchFamily="34" charset="0"/>
              </a:rPr>
              <a:t>Fikkert</a:t>
            </a:r>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10193332"/>
      </p:ext>
    </p:extLst>
  </p:cSld>
  <p:clrMapOvr>
    <a:overrideClrMapping bg1="lt1" tx1="dk1" bg2="lt2" tx2="dk2" accent1="accent1" accent2="accent2" accent3="accent3" accent4="accent4" accent5="accent5" accent6="accent6" hlink="hlink" folHlink="folHlink"/>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200" b="1" dirty="0">
                <a:effectLst>
                  <a:glow rad="228600">
                    <a:schemeClr val="accent3">
                      <a:satMod val="175000"/>
                      <a:alpha val="40000"/>
                    </a:schemeClr>
                  </a:glow>
                </a:effectLst>
                <a:latin typeface="Calibri" pitchFamily="34" charset="0"/>
                <a:cs typeface="Calibri" pitchFamily="34" charset="0"/>
              </a:rPr>
              <a:t>*Some Practical Suggestions on Helping the Poor</a:t>
            </a:r>
          </a:p>
        </p:txBody>
      </p:sp>
      <p:sp>
        <p:nvSpPr>
          <p:cNvPr id="3" name="Content Placeholder 2"/>
          <p:cNvSpPr>
            <a:spLocks noGrp="1"/>
          </p:cNvSpPr>
          <p:nvPr>
            <p:ph idx="1"/>
          </p:nvPr>
        </p:nvSpPr>
        <p:spPr>
          <a:xfrm>
            <a:off x="457200" y="609600"/>
            <a:ext cx="8229600" cy="5562600"/>
          </a:xfrm>
        </p:spPr>
        <p:txBody>
          <a:bodyPr>
            <a:normAutofit fontScale="92500" lnSpcReduction="10000"/>
          </a:bodyPr>
          <a:lstStyle/>
          <a:p>
            <a:r>
              <a:rPr lang="en-US" sz="2600" i="1" dirty="0">
                <a:latin typeface="Cambria" panose="02040503050406030204" pitchFamily="18" charset="0"/>
              </a:rPr>
              <a:t>Many of the people coming to your church for help will state that they are in a crisis, needing emergency financial help for utility bills, rent, food, or transportation. Is relief the appropriate intervention for such a person? Maybe, but maybe not. There are several things to consider: </a:t>
            </a:r>
          </a:p>
          <a:p>
            <a:pPr lvl="1"/>
            <a:r>
              <a:rPr lang="en-US" sz="2000" b="1" i="1" dirty="0">
                <a:latin typeface="Cambria" panose="02040503050406030204" pitchFamily="18" charset="0"/>
              </a:rPr>
              <a:t>First, is there really a crisis at hand?</a:t>
            </a:r>
            <a:r>
              <a:rPr lang="en-US" sz="2000" i="1" dirty="0">
                <a:latin typeface="Cambria" panose="02040503050406030204" pitchFamily="18" charset="0"/>
              </a:rPr>
              <a:t> If you fail to provide immediate help, will there really be serious, negative consequences? If not, then relief is not the appropriate intervention, for there is time for the person to take actions on his own behalf. </a:t>
            </a:r>
          </a:p>
          <a:p>
            <a:pPr lvl="1"/>
            <a:r>
              <a:rPr lang="en-US" sz="2000" b="1" i="1" dirty="0">
                <a:latin typeface="Cambria" panose="02040503050406030204" pitchFamily="18" charset="0"/>
              </a:rPr>
              <a:t>Second, to what degree was the individual personally responsible for the crisis?</a:t>
            </a:r>
            <a:r>
              <a:rPr lang="en-US" sz="2000" i="1" dirty="0">
                <a:latin typeface="Cambria" panose="02040503050406030204" pitchFamily="18" charset="0"/>
              </a:rPr>
              <a:t> Of course, compassion and understanding are in order here, especially when one remembers the systemic factors that can play a role in poverty. But it is still important to consider the person’s own culpability in the situation, as allowing people to feel some of the pain resulting from any irresponsible behavior on their part can be part of the “tough love” needed to facilitate the reconciliation of poverty alleviation. The point is not to punish the person for any mistakes or sins he has committed but to ensure that the appropriate lessons are being learned in the situation. </a:t>
            </a:r>
          </a:p>
        </p:txBody>
      </p:sp>
      <p:sp>
        <p:nvSpPr>
          <p:cNvPr id="5" name="TextBox 4"/>
          <p:cNvSpPr txBox="1"/>
          <p:nvPr/>
        </p:nvSpPr>
        <p:spPr>
          <a:xfrm>
            <a:off x="533400" y="6172200"/>
            <a:ext cx="8344784" cy="646331"/>
          </a:xfrm>
          <a:prstGeom prst="rect">
            <a:avLst/>
          </a:prstGeom>
          <a:noFill/>
        </p:spPr>
        <p:txBody>
          <a:bodyPr wrap="square" rtlCol="0">
            <a:spAutoFit/>
          </a:bodyPr>
          <a:lstStyle/>
          <a:p>
            <a:r>
              <a:rPr lang="en-US" dirty="0">
                <a:latin typeface="Calibri" panose="020F0502020204030204" pitchFamily="34" charset="0"/>
                <a:cs typeface="Calibri" panose="020F0502020204030204" pitchFamily="34" charset="0"/>
              </a:rPr>
              <a:t>*</a:t>
            </a:r>
            <a:r>
              <a:rPr lang="en-US" i="1" dirty="0">
                <a:latin typeface="Calibri" panose="020F0502020204030204" pitchFamily="34" charset="0"/>
                <a:cs typeface="Calibri" panose="020F0502020204030204" pitchFamily="34" charset="0"/>
              </a:rPr>
              <a:t>When Helping Hurts: How to Alleviate Poverty Without Hurting the Poor . . . and Yourself</a:t>
            </a:r>
            <a:r>
              <a:rPr lang="en-US" dirty="0">
                <a:latin typeface="Calibri" panose="020F0502020204030204" pitchFamily="34" charset="0"/>
                <a:cs typeface="Calibri" panose="020F0502020204030204" pitchFamily="34" charset="0"/>
              </a:rPr>
              <a:t>  by Steve Corbett and Brian </a:t>
            </a:r>
            <a:r>
              <a:rPr lang="en-US" dirty="0" err="1">
                <a:latin typeface="Calibri" panose="020F0502020204030204" pitchFamily="34" charset="0"/>
                <a:cs typeface="Calibri" panose="020F0502020204030204" pitchFamily="34" charset="0"/>
              </a:rPr>
              <a:t>Fikkert</a:t>
            </a:r>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612674722"/>
      </p:ext>
    </p:extLst>
  </p:cSld>
  <p:clrMapOvr>
    <a:overrideClrMapping bg1="lt1" tx1="dk1" bg2="lt2" tx2="dk2" accent1="accent1" accent2="accent2" accent3="accent3" accent4="accent4" accent5="accent5" accent6="accent6" hlink="hlink" folHlink="folHlink"/>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200" b="1" dirty="0">
                <a:effectLst>
                  <a:glow rad="228600">
                    <a:schemeClr val="accent3">
                      <a:satMod val="175000"/>
                      <a:alpha val="40000"/>
                    </a:schemeClr>
                  </a:glow>
                </a:effectLst>
                <a:latin typeface="Calibri" pitchFamily="34" charset="0"/>
                <a:cs typeface="Calibri" pitchFamily="34" charset="0"/>
              </a:rPr>
              <a:t>*Some Practical Suggestions on Helping the Poor</a:t>
            </a:r>
          </a:p>
        </p:txBody>
      </p:sp>
      <p:sp>
        <p:nvSpPr>
          <p:cNvPr id="3" name="Content Placeholder 2"/>
          <p:cNvSpPr>
            <a:spLocks noGrp="1"/>
          </p:cNvSpPr>
          <p:nvPr>
            <p:ph idx="1"/>
          </p:nvPr>
        </p:nvSpPr>
        <p:spPr>
          <a:xfrm>
            <a:off x="457200" y="609600"/>
            <a:ext cx="8229600" cy="5562600"/>
          </a:xfrm>
        </p:spPr>
        <p:txBody>
          <a:bodyPr>
            <a:normAutofit/>
          </a:bodyPr>
          <a:lstStyle/>
          <a:p>
            <a:r>
              <a:rPr lang="en-US" sz="2400" i="1" dirty="0">
                <a:latin typeface="Cambria" panose="02040503050406030204" pitchFamily="18" charset="0"/>
              </a:rPr>
              <a:t>Many of the people coming to your church for help will state that they are in a crisis, needing emergency financial help for utility bills, rent, food, or transportation. Is relief the appropriate intervention for such a person? Maybe, but maybe not. There are several things to consider: </a:t>
            </a:r>
          </a:p>
          <a:p>
            <a:pPr lvl="1"/>
            <a:r>
              <a:rPr lang="en-US" sz="2000" b="1" i="1" dirty="0">
                <a:latin typeface="Cambria" panose="02040503050406030204" pitchFamily="18" charset="0"/>
              </a:rPr>
              <a:t>Third, can the person help himself?</a:t>
            </a:r>
            <a:r>
              <a:rPr lang="en-US" sz="2000" i="1" dirty="0">
                <a:latin typeface="Cambria" panose="02040503050406030204" pitchFamily="18" charset="0"/>
              </a:rPr>
              <a:t> If so, then a pure handout is almost never appropriate, as it undermines the person’s capacity to be a steward of his own resources and abilities. </a:t>
            </a:r>
          </a:p>
          <a:p>
            <a:pPr lvl="1"/>
            <a:r>
              <a:rPr lang="en-US" sz="2000" b="1" i="1" dirty="0">
                <a:latin typeface="Cambria" panose="02040503050406030204" pitchFamily="18" charset="0"/>
              </a:rPr>
              <a:t>Fourth, to what extent has this person already been receiving relief from you or others in the past?</a:t>
            </a:r>
            <a:r>
              <a:rPr lang="en-US" sz="2000" i="1" dirty="0">
                <a:latin typeface="Cambria" panose="02040503050406030204" pitchFamily="18" charset="0"/>
              </a:rPr>
              <a:t> How likely is he to be receiving such help in the future? As special as your church is, it might not be the first stop on the train! This person may be obtaining “emergency” assistance from one church or organization after another, so that your “just-this-one-time gift” might be the tenth such gift the person has recently received. (pp. 101-102)</a:t>
            </a:r>
          </a:p>
        </p:txBody>
      </p:sp>
      <p:sp>
        <p:nvSpPr>
          <p:cNvPr id="5" name="TextBox 4"/>
          <p:cNvSpPr txBox="1"/>
          <p:nvPr/>
        </p:nvSpPr>
        <p:spPr>
          <a:xfrm>
            <a:off x="533400" y="6172200"/>
            <a:ext cx="8344784" cy="646331"/>
          </a:xfrm>
          <a:prstGeom prst="rect">
            <a:avLst/>
          </a:prstGeom>
          <a:noFill/>
        </p:spPr>
        <p:txBody>
          <a:bodyPr wrap="square" rtlCol="0">
            <a:spAutoFit/>
          </a:bodyPr>
          <a:lstStyle/>
          <a:p>
            <a:r>
              <a:rPr lang="en-US" dirty="0">
                <a:latin typeface="Calibri" panose="020F0502020204030204" pitchFamily="34" charset="0"/>
                <a:cs typeface="Calibri" panose="020F0502020204030204" pitchFamily="34" charset="0"/>
              </a:rPr>
              <a:t>*</a:t>
            </a:r>
            <a:r>
              <a:rPr lang="en-US" i="1" dirty="0">
                <a:latin typeface="Calibri" panose="020F0502020204030204" pitchFamily="34" charset="0"/>
                <a:cs typeface="Calibri" panose="020F0502020204030204" pitchFamily="34" charset="0"/>
              </a:rPr>
              <a:t>When Helping Hurts: How to Alleviate Poverty Without Hurting the Poor . . . and Yourself</a:t>
            </a:r>
            <a:r>
              <a:rPr lang="en-US" dirty="0">
                <a:latin typeface="Calibri" panose="020F0502020204030204" pitchFamily="34" charset="0"/>
                <a:cs typeface="Calibri" panose="020F0502020204030204" pitchFamily="34" charset="0"/>
              </a:rPr>
              <a:t>  by Steve Corbett and Brian </a:t>
            </a:r>
            <a:r>
              <a:rPr lang="en-US" dirty="0" err="1">
                <a:latin typeface="Calibri" panose="020F0502020204030204" pitchFamily="34" charset="0"/>
                <a:cs typeface="Calibri" panose="020F0502020204030204" pitchFamily="34" charset="0"/>
              </a:rPr>
              <a:t>Fikkert</a:t>
            </a:r>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65851241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5"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34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themeOverride>
</file>

<file path=ppt/theme/themeOverride10.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2.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3.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4.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5.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6.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7.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8.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9.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docProps/app.xml><?xml version="1.0" encoding="utf-8"?>
<Properties xmlns="http://schemas.openxmlformats.org/officeDocument/2006/extended-properties" xmlns:vt="http://schemas.openxmlformats.org/officeDocument/2006/docPropsVTypes">
  <Template>Maple</Template>
  <TotalTime>90014</TotalTime>
  <Words>1535</Words>
  <Application>Microsoft Office PowerPoint</Application>
  <PresentationFormat>On-screen Show (4:3)</PresentationFormat>
  <Paragraphs>48</Paragraphs>
  <Slides>10</Slides>
  <Notes>0</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10</vt:i4>
      </vt:variant>
    </vt:vector>
  </HeadingPairs>
  <TitlesOfParts>
    <vt:vector size="16" baseType="lpstr">
      <vt:lpstr>Arial</vt:lpstr>
      <vt:lpstr>Calibri</vt:lpstr>
      <vt:lpstr>Cambria</vt:lpstr>
      <vt:lpstr>Default Design</vt:lpstr>
      <vt:lpstr>sunset</vt:lpstr>
      <vt:lpstr>34_Default Design</vt:lpstr>
      <vt:lpstr>New Covenant Theology</vt:lpstr>
      <vt:lpstr>New Covenant Giving</vt:lpstr>
      <vt:lpstr>Giving to the Poor - Review</vt:lpstr>
      <vt:lpstr>Giving to the Poor - Review</vt:lpstr>
      <vt:lpstr>When You Should Not Give to the Poor</vt:lpstr>
      <vt:lpstr>When You Should Not Give to the Poor</vt:lpstr>
      <vt:lpstr>*Some Practical Suggestions on Helping the Poor</vt:lpstr>
      <vt:lpstr>*Some Practical Suggestions on Helping the Poor</vt:lpstr>
      <vt:lpstr>*Some Practical Suggestions on Helping the Poor</vt:lpstr>
      <vt:lpstr>Questions?</vt:lpstr>
    </vt:vector>
  </TitlesOfParts>
  <Company>ALLTEL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Covenant</dc:title>
  <dc:creator>Bob Connolly</dc:creator>
  <cp:lastModifiedBy>Robert Connolly</cp:lastModifiedBy>
  <cp:revision>2411</cp:revision>
  <dcterms:created xsi:type="dcterms:W3CDTF">2002-05-29T23:51:15Z</dcterms:created>
  <dcterms:modified xsi:type="dcterms:W3CDTF">2020-10-17T02:25:17Z</dcterms:modified>
</cp:coreProperties>
</file>