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5" r:id="rId2"/>
    <p:sldMasterId id="2147485093" r:id="rId3"/>
  </p:sldMasterIdLst>
  <p:notesMasterIdLst>
    <p:notesMasterId r:id="rId18"/>
  </p:notesMasterIdLst>
  <p:sldIdLst>
    <p:sldId id="851" r:id="rId4"/>
    <p:sldId id="852" r:id="rId5"/>
    <p:sldId id="865" r:id="rId6"/>
    <p:sldId id="855" r:id="rId7"/>
    <p:sldId id="858" r:id="rId8"/>
    <p:sldId id="859" r:id="rId9"/>
    <p:sldId id="857" r:id="rId10"/>
    <p:sldId id="860" r:id="rId11"/>
    <p:sldId id="861" r:id="rId12"/>
    <p:sldId id="866" r:id="rId13"/>
    <p:sldId id="862" r:id="rId14"/>
    <p:sldId id="863" r:id="rId15"/>
    <p:sldId id="864" r:id="rId16"/>
    <p:sldId id="854" r:id="rId17"/>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759">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9900"/>
    <a:srgbClr val="FFCCCC"/>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57" autoAdjust="0"/>
    <p:restoredTop sz="94707" autoAdjust="0"/>
  </p:normalViewPr>
  <p:slideViewPr>
    <p:cSldViewPr>
      <p:cViewPr varScale="1">
        <p:scale>
          <a:sx n="162" d="100"/>
          <a:sy n="162" d="100"/>
        </p:scale>
        <p:origin x="158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658"/>
    </p:cViewPr>
  </p:sorterViewPr>
  <p:notesViewPr>
    <p:cSldViewPr>
      <p:cViewPr varScale="1">
        <p:scale>
          <a:sx n="89" d="100"/>
          <a:sy n="89" d="100"/>
        </p:scale>
        <p:origin x="-3678" y="-114"/>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3404878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254023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025111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762963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927955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23901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4851446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081125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4430001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946904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62818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12765424"/>
      </p:ext>
    </p:extLst>
  </p:cSld>
  <p:clrMap bg1="lt1" tx1="dk1" bg2="lt2" tx2="dk2" accent1="accent1" accent2="accent2" accent3="accent3" accent4="accent4" accent5="accent5" accent6="accent6" hlink="hlink" folHlink="folHlink"/>
  <p:sldLayoutIdLst>
    <p:sldLayoutId id="2147485094" r:id="rId1"/>
    <p:sldLayoutId id="2147485095" r:id="rId2"/>
    <p:sldLayoutId id="2147485096" r:id="rId3"/>
    <p:sldLayoutId id="2147485097" r:id="rId4"/>
    <p:sldLayoutId id="2147485098" r:id="rId5"/>
    <p:sldLayoutId id="2147485099" r:id="rId6"/>
    <p:sldLayoutId id="2147485100" r:id="rId7"/>
    <p:sldLayoutId id="2147485101" r:id="rId8"/>
    <p:sldLayoutId id="2147485102" r:id="rId9"/>
    <p:sldLayoutId id="2147485103" r:id="rId10"/>
    <p:sldLayoutId id="214748510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6.xml"/><Relationship Id="rId1" Type="http://schemas.openxmlformats.org/officeDocument/2006/relationships/themeOverride" Target="../theme/themeOverride14.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5.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2295124575"/>
      </p:ext>
    </p:extLst>
  </p:cSld>
  <p:clrMapOvr>
    <a:overrideClrMapping bg1="dk2" tx1="lt1" bg2="dk1" tx2="lt2" accent1="accent1" accent2="accent2" accent3="accent3" accent4="accent4" accent5="accent5" accent6="accent6" hlink="hlink" folHlink="folHlink"/>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200" b="1" dirty="0">
                <a:effectLst>
                  <a:glow rad="228600">
                    <a:schemeClr val="accent3">
                      <a:satMod val="175000"/>
                      <a:alpha val="40000"/>
                    </a:schemeClr>
                  </a:glow>
                </a:effectLst>
                <a:latin typeface="Calibri" pitchFamily="34" charset="0"/>
                <a:cs typeface="Calibri" pitchFamily="34" charset="0"/>
              </a:rPr>
              <a:t>Giving – Corporately and Individually</a:t>
            </a:r>
          </a:p>
        </p:txBody>
      </p:sp>
      <p:sp>
        <p:nvSpPr>
          <p:cNvPr id="3" name="Content Placeholder 2"/>
          <p:cNvSpPr>
            <a:spLocks noGrp="1"/>
          </p:cNvSpPr>
          <p:nvPr>
            <p:ph idx="1"/>
          </p:nvPr>
        </p:nvSpPr>
        <p:spPr>
          <a:xfrm>
            <a:off x="457200" y="762000"/>
            <a:ext cx="8229600" cy="6096000"/>
          </a:xfrm>
        </p:spPr>
        <p:txBody>
          <a:bodyPr>
            <a:normAutofit/>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There is one last question I would like to look at concerning giving, especially giving to the poor: What are the advantages to giving individually versus corporately?</a:t>
            </a:r>
          </a:p>
          <a:p>
            <a:r>
              <a:rPr lang="en-US" dirty="0">
                <a:effectLst>
                  <a:glow rad="228600">
                    <a:schemeClr val="accent3">
                      <a:satMod val="175000"/>
                      <a:alpha val="40000"/>
                    </a:schemeClr>
                  </a:glow>
                </a:effectLst>
                <a:latin typeface="Calibri" panose="020F0502020204030204" pitchFamily="34" charset="0"/>
                <a:cs typeface="Calibri" pitchFamily="34" charset="0"/>
              </a:rPr>
              <a:t>Obviously there is a place for both, but I thought it would be helpful to look at the differences between the two.</a:t>
            </a:r>
          </a:p>
        </p:txBody>
      </p:sp>
    </p:spTree>
    <p:extLst>
      <p:ext uri="{BB962C8B-B14F-4D97-AF65-F5344CB8AC3E}">
        <p14:creationId xmlns:p14="http://schemas.microsoft.com/office/powerpoint/2010/main" val="2476143535"/>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200" b="1" dirty="0">
                <a:effectLst>
                  <a:glow rad="228600">
                    <a:schemeClr val="accent3">
                      <a:satMod val="175000"/>
                      <a:alpha val="40000"/>
                    </a:schemeClr>
                  </a:glow>
                </a:effectLst>
                <a:latin typeface="Calibri" pitchFamily="34" charset="0"/>
                <a:cs typeface="Calibri" pitchFamily="34" charset="0"/>
              </a:rPr>
              <a:t>Giving – Corporately and Individually</a:t>
            </a:r>
          </a:p>
        </p:txBody>
      </p:sp>
      <p:sp>
        <p:nvSpPr>
          <p:cNvPr id="3" name="Content Placeholder 2"/>
          <p:cNvSpPr>
            <a:spLocks noGrp="1"/>
          </p:cNvSpPr>
          <p:nvPr>
            <p:ph idx="1"/>
          </p:nvPr>
        </p:nvSpPr>
        <p:spPr>
          <a:xfrm>
            <a:off x="457200" y="762000"/>
            <a:ext cx="8229600" cy="6096000"/>
          </a:xfrm>
        </p:spPr>
        <p:txBody>
          <a:bodyPr>
            <a:normAutofit fontScale="77500" lnSpcReduction="2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There are a number of NT passages that show giving taking place at a corporate level:</a:t>
            </a:r>
          </a:p>
          <a:p>
            <a:pPr lvl="1"/>
            <a:r>
              <a:rPr lang="en-US" sz="31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Now the full number of those who believed were of one heart and soul, and no one said that any of the things that belonged to him was his own, but they had everything in common... There was not a needy person among them, for as many as were owners of lands or houses sold them and brought the proceeds of what was sold and </a:t>
            </a:r>
            <a:r>
              <a:rPr lang="en-US" sz="31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laid it at the apostles' feet, and it was distributed to each </a:t>
            </a:r>
            <a:r>
              <a:rPr lang="en-US" sz="31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as any had need. </a:t>
            </a:r>
            <a:r>
              <a:rPr lang="en-US" dirty="0">
                <a:effectLst>
                  <a:glow rad="228600">
                    <a:schemeClr val="accent3">
                      <a:satMod val="175000"/>
                      <a:alpha val="40000"/>
                    </a:schemeClr>
                  </a:glow>
                </a:effectLst>
                <a:latin typeface="Calibri" panose="020F0502020204030204" pitchFamily="34" charset="0"/>
                <a:cs typeface="Calibri" pitchFamily="34" charset="0"/>
              </a:rPr>
              <a:t>(Act 4:32-35 ESV)</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In Acts 6, the widows were cared for by (what we presume are) deacons chosen at a corporate level.</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Paul organized the collection for the poor saints at Jerusalem in such a way that the money was given, not by individuals or even individual congregations. Instead Paul solicited and gathered the money from a </a:t>
            </a:r>
            <a:r>
              <a:rPr lang="en-US" b="1" i="1" dirty="0">
                <a:effectLst>
                  <a:glow rad="228600">
                    <a:schemeClr val="accent3">
                      <a:satMod val="175000"/>
                      <a:alpha val="40000"/>
                    </a:schemeClr>
                  </a:glow>
                </a:effectLst>
                <a:latin typeface="Calibri" panose="020F0502020204030204" pitchFamily="34" charset="0"/>
                <a:cs typeface="Calibri" pitchFamily="34" charset="0"/>
              </a:rPr>
              <a:t>number</a:t>
            </a:r>
            <a:r>
              <a:rPr lang="en-US" dirty="0">
                <a:effectLst>
                  <a:glow rad="228600">
                    <a:schemeClr val="accent3">
                      <a:satMod val="175000"/>
                      <a:alpha val="40000"/>
                    </a:schemeClr>
                  </a:glow>
                </a:effectLst>
                <a:latin typeface="Calibri" panose="020F0502020204030204" pitchFamily="34" charset="0"/>
                <a:cs typeface="Calibri" pitchFamily="34" charset="0"/>
              </a:rPr>
              <a:t> of local Gentile churches and presented it as </a:t>
            </a:r>
            <a:r>
              <a:rPr lang="en-US" b="1" i="1" dirty="0">
                <a:effectLst>
                  <a:glow rad="228600">
                    <a:schemeClr val="accent3">
                      <a:satMod val="175000"/>
                      <a:alpha val="40000"/>
                    </a:schemeClr>
                  </a:glow>
                </a:effectLst>
                <a:latin typeface="Calibri" panose="020F0502020204030204" pitchFamily="34" charset="0"/>
                <a:cs typeface="Calibri" pitchFamily="34" charset="0"/>
              </a:rPr>
              <a:t>one</a:t>
            </a:r>
            <a:r>
              <a:rPr lang="en-US" dirty="0">
                <a:effectLst>
                  <a:glow rad="228600">
                    <a:schemeClr val="accent3">
                      <a:satMod val="175000"/>
                      <a:alpha val="40000"/>
                    </a:schemeClr>
                  </a:glow>
                </a:effectLst>
                <a:latin typeface="Calibri" panose="020F0502020204030204" pitchFamily="34" charset="0"/>
                <a:cs typeface="Calibri" pitchFamily="34" charset="0"/>
              </a:rPr>
              <a:t> offering to the church of Jerusalem. (Rom. 15:26-28; Acts 21)</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Paul seems to have in mind the corporate funding of widows in 1Tim 5.</a:t>
            </a: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2333128040"/>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200" b="1" dirty="0">
                <a:effectLst>
                  <a:glow rad="228600">
                    <a:schemeClr val="accent3">
                      <a:satMod val="175000"/>
                      <a:alpha val="40000"/>
                    </a:schemeClr>
                  </a:glow>
                </a:effectLst>
                <a:latin typeface="Calibri" pitchFamily="34" charset="0"/>
                <a:cs typeface="Calibri" pitchFamily="34" charset="0"/>
              </a:rPr>
              <a:t>Giving – Corporately and Individually</a:t>
            </a:r>
          </a:p>
        </p:txBody>
      </p:sp>
      <p:sp>
        <p:nvSpPr>
          <p:cNvPr id="3" name="Content Placeholder 2"/>
          <p:cNvSpPr>
            <a:spLocks noGrp="1"/>
          </p:cNvSpPr>
          <p:nvPr>
            <p:ph idx="1"/>
          </p:nvPr>
        </p:nvSpPr>
        <p:spPr>
          <a:xfrm>
            <a:off x="457200" y="762000"/>
            <a:ext cx="8229600" cy="6096000"/>
          </a:xfrm>
        </p:spPr>
        <p:txBody>
          <a:bodyPr>
            <a:normAutofit lnSpcReduction="1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There are, of course, also many instances mentioned in the NT that involved </a:t>
            </a:r>
            <a:r>
              <a:rPr lang="en-US" b="1" i="1" dirty="0">
                <a:effectLst>
                  <a:glow rad="228600">
                    <a:schemeClr val="accent3">
                      <a:satMod val="175000"/>
                      <a:alpha val="40000"/>
                    </a:schemeClr>
                  </a:glow>
                </a:effectLst>
                <a:latin typeface="Calibri" panose="020F0502020204030204" pitchFamily="34" charset="0"/>
                <a:cs typeface="Calibri" pitchFamily="34" charset="0"/>
              </a:rPr>
              <a:t>individual</a:t>
            </a:r>
            <a:r>
              <a:rPr lang="en-US" dirty="0">
                <a:effectLst>
                  <a:glow rad="228600">
                    <a:schemeClr val="accent3">
                      <a:satMod val="175000"/>
                      <a:alpha val="40000"/>
                    </a:schemeClr>
                  </a:glow>
                </a:effectLst>
                <a:latin typeface="Calibri" panose="020F0502020204030204" pitchFamily="34" charset="0"/>
                <a:cs typeface="Calibri" pitchFamily="34" charset="0"/>
              </a:rPr>
              <a:t> giving:</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The Good Samaritan (Luke 10:33-37)</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Jesus’ instructions concerning inviting the poor to a feast (Luke 14:13-14)</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Zacchaeus (Luke 19:8-9)</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Cornelius (Act 10:1-4)</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Jesus’ admonition to the “sheep and the goats” were addressed to individuals (Mat 25:31-46), as were the admonitions to help poor fellow believers given in James 2:14-17 and 1 John 3:16-17.</a:t>
            </a: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584685139"/>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200" b="1" dirty="0">
                <a:effectLst>
                  <a:glow rad="228600">
                    <a:schemeClr val="accent3">
                      <a:satMod val="175000"/>
                      <a:alpha val="40000"/>
                    </a:schemeClr>
                  </a:glow>
                </a:effectLst>
                <a:latin typeface="Calibri" pitchFamily="34" charset="0"/>
                <a:cs typeface="Calibri" pitchFamily="34" charset="0"/>
              </a:rPr>
              <a:t>Giving – Corporately and Individually</a:t>
            </a:r>
          </a:p>
        </p:txBody>
      </p:sp>
      <p:sp>
        <p:nvSpPr>
          <p:cNvPr id="3" name="Content Placeholder 2"/>
          <p:cNvSpPr>
            <a:spLocks noGrp="1"/>
          </p:cNvSpPr>
          <p:nvPr>
            <p:ph idx="1"/>
          </p:nvPr>
        </p:nvSpPr>
        <p:spPr>
          <a:xfrm>
            <a:off x="457200" y="762000"/>
            <a:ext cx="8229600" cy="6096000"/>
          </a:xfrm>
        </p:spPr>
        <p:txBody>
          <a:bodyPr>
            <a:normAutofit/>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What would you see as the advantages and disadvantages of corporate giving as compared to individual giving?</a:t>
            </a: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1200663357"/>
      </p:ext>
    </p:extLst>
  </p:cSld>
  <p:clrMapOvr>
    <a:overrideClrMapping bg1="lt1" tx1="dk1" bg2="lt2" tx2="dk2" accent1="accent1" accent2="accent2" accent3="accent3" accent4="accent4" accent5="accent5" accent6="accent6" hlink="hlink" folHlink="folHlink"/>
  </p:clrMapOvr>
  <p:transition>
    <p:zoom dir="in"/>
  </p:transition>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8229600" cy="1706562"/>
          </a:xfrm>
        </p:spPr>
        <p:txBody>
          <a:bodyPr/>
          <a:lstStyle/>
          <a:p>
            <a:r>
              <a:rPr lang="en-US" sz="72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Questions?</a:t>
            </a:r>
          </a:p>
        </p:txBody>
      </p:sp>
    </p:spTree>
    <p:extLst>
      <p:ext uri="{BB962C8B-B14F-4D97-AF65-F5344CB8AC3E}">
        <p14:creationId xmlns:p14="http://schemas.microsoft.com/office/powerpoint/2010/main" val="883785399"/>
      </p:ext>
    </p:extLst>
  </p:cSld>
  <p:clrMapOvr>
    <a:overrideClrMapping bg1="lt1" tx1="dk1" bg2="lt2" tx2="dk2" accent1="accent1" accent2="accent2" accent3="accent3" accent4="accent4" accent5="accent5" accent6="accent6" hlink="hlink" folHlink="folHlink"/>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New Covenant Giving</a:t>
            </a:r>
          </a:p>
        </p:txBody>
      </p:sp>
      <p:sp>
        <p:nvSpPr>
          <p:cNvPr id="3" name="Content Placeholder 2"/>
          <p:cNvSpPr>
            <a:spLocks noGrp="1"/>
          </p:cNvSpPr>
          <p:nvPr>
            <p:ph idx="1"/>
          </p:nvPr>
        </p:nvSpPr>
        <p:spPr>
          <a:xfrm>
            <a:off x="457200" y="762000"/>
            <a:ext cx="8229600" cy="6096000"/>
          </a:xfrm>
        </p:spPr>
        <p:txBody>
          <a:bodyPr>
            <a:normAutofit fontScale="92500" lnSpcReduction="1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When we looked at the question of tithing, we saw that the standard for New Covenant giving is that we are to give </a:t>
            </a:r>
            <a:r>
              <a:rPr lang="en-US" b="1" i="1" dirty="0">
                <a:effectLst>
                  <a:glow rad="228600">
                    <a:schemeClr val="accent3">
                      <a:satMod val="175000"/>
                      <a:alpha val="40000"/>
                    </a:schemeClr>
                  </a:glow>
                </a:effectLst>
                <a:latin typeface="Calibri" pitchFamily="34" charset="0"/>
                <a:cs typeface="Calibri" pitchFamily="34" charset="0"/>
              </a:rPr>
              <a:t>generously</a:t>
            </a:r>
            <a:r>
              <a:rPr lang="en-US" dirty="0">
                <a:effectLst>
                  <a:glow rad="228600">
                    <a:schemeClr val="accent3">
                      <a:satMod val="175000"/>
                      <a:alpha val="40000"/>
                    </a:schemeClr>
                  </a:glow>
                </a:effectLst>
                <a:latin typeface="Calibri" pitchFamily="34" charset="0"/>
                <a:cs typeface="Calibri" pitchFamily="34" charset="0"/>
              </a:rPr>
              <a:t> and </a:t>
            </a:r>
            <a:r>
              <a:rPr lang="en-US" b="1" i="1" dirty="0">
                <a:effectLst>
                  <a:glow rad="228600">
                    <a:schemeClr val="accent3">
                      <a:satMod val="175000"/>
                      <a:alpha val="40000"/>
                    </a:schemeClr>
                  </a:glow>
                </a:effectLst>
                <a:latin typeface="Calibri" pitchFamily="34" charset="0"/>
                <a:cs typeface="Calibri" pitchFamily="34" charset="0"/>
              </a:rPr>
              <a:t>cheerfully</a:t>
            </a:r>
            <a:r>
              <a:rPr lang="en-US" dirty="0">
                <a:effectLst>
                  <a:glow rad="228600">
                    <a:schemeClr val="accent3">
                      <a:satMod val="175000"/>
                      <a:alpha val="40000"/>
                    </a:schemeClr>
                  </a:glow>
                </a:effectLst>
                <a:latin typeface="Calibri" pitchFamily="34" charset="0"/>
                <a:cs typeface="Calibri" pitchFamily="34" charset="0"/>
              </a:rPr>
              <a:t> (without compulsion) (2 Cor. 9:7, 1Tim 6:17-19)</a:t>
            </a:r>
          </a:p>
          <a:p>
            <a:r>
              <a:rPr lang="en-US" dirty="0">
                <a:latin typeface="Calibri" pitchFamily="34" charset="0"/>
                <a:cs typeface="Calibri" pitchFamily="34" charset="0"/>
              </a:rPr>
              <a:t>So for the last few weeks we have been looking at the question: Who all should New Covenant believers be generously and cheerfully giving </a:t>
            </a:r>
            <a:r>
              <a:rPr lang="en-US" b="1" i="1" dirty="0">
                <a:latin typeface="Calibri" pitchFamily="34" charset="0"/>
                <a:cs typeface="Calibri" pitchFamily="34" charset="0"/>
              </a:rPr>
              <a:t>to</a:t>
            </a:r>
            <a:r>
              <a:rPr lang="en-US" dirty="0">
                <a:latin typeface="Calibri" pitchFamily="34" charset="0"/>
                <a:cs typeface="Calibri" pitchFamily="34" charset="0"/>
              </a:rPr>
              <a:t>?</a:t>
            </a:r>
          </a:p>
          <a:p>
            <a:r>
              <a:rPr lang="en-US" dirty="0">
                <a:latin typeface="Calibri" pitchFamily="34" charset="0"/>
                <a:cs typeface="Calibri" pitchFamily="34" charset="0"/>
              </a:rPr>
              <a:t>We have seen that several categories of giving are mentioned in the NT:</a:t>
            </a:r>
          </a:p>
          <a:p>
            <a:pPr lvl="1"/>
            <a:r>
              <a:rPr lang="en-US" dirty="0">
                <a:latin typeface="Calibri" pitchFamily="34" charset="0"/>
                <a:cs typeface="Calibri" pitchFamily="34" charset="0"/>
              </a:rPr>
              <a:t>Pastors/Elders</a:t>
            </a:r>
          </a:p>
          <a:p>
            <a:pPr lvl="1"/>
            <a:r>
              <a:rPr lang="en-US" dirty="0">
                <a:latin typeface="Calibri" pitchFamily="34" charset="0"/>
                <a:cs typeface="Calibri" pitchFamily="34" charset="0"/>
              </a:rPr>
              <a:t>Ministers of the Gospel</a:t>
            </a:r>
          </a:p>
          <a:p>
            <a:pPr lvl="1"/>
            <a:r>
              <a:rPr lang="en-US" dirty="0">
                <a:latin typeface="Calibri" pitchFamily="34" charset="0"/>
                <a:cs typeface="Calibri" pitchFamily="34" charset="0"/>
              </a:rPr>
              <a:t>The Poor</a:t>
            </a:r>
          </a:p>
          <a:p>
            <a:pPr lvl="1"/>
            <a:r>
              <a:rPr lang="en-US" dirty="0">
                <a:latin typeface="Calibri" pitchFamily="34" charset="0"/>
                <a:cs typeface="Calibri" pitchFamily="34" charset="0"/>
              </a:rPr>
              <a:t>Other Areas of Giving?</a:t>
            </a:r>
          </a:p>
        </p:txBody>
      </p:sp>
    </p:spTree>
    <p:extLst>
      <p:ext uri="{BB962C8B-B14F-4D97-AF65-F5344CB8AC3E}">
        <p14:creationId xmlns:p14="http://schemas.microsoft.com/office/powerpoint/2010/main" val="88234293"/>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Other Areas of Giving</a:t>
            </a:r>
          </a:p>
        </p:txBody>
      </p:sp>
      <p:sp>
        <p:nvSpPr>
          <p:cNvPr id="3" name="Content Placeholder 2"/>
          <p:cNvSpPr>
            <a:spLocks noGrp="1"/>
          </p:cNvSpPr>
          <p:nvPr>
            <p:ph idx="1"/>
          </p:nvPr>
        </p:nvSpPr>
        <p:spPr>
          <a:xfrm>
            <a:off x="457200" y="762000"/>
            <a:ext cx="8229600" cy="6096000"/>
          </a:xfrm>
        </p:spPr>
        <p:txBody>
          <a:bodyPr>
            <a:normAutofit/>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I would like for us to take a look at couple other areas of NT giving which are not directly mentioned in the NT, but I believe are legitimate, God-honoring things to which we might give:</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Giving towards the finances associated with the local church meeting place</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Giving to God-honoring organizations</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Giving corporately versus individually</a:t>
            </a:r>
            <a:endParaRPr lang="en-US" dirty="0">
              <a:latin typeface="Calibri" pitchFamily="34" charset="0"/>
              <a:cs typeface="Calibri" pitchFamily="34" charset="0"/>
            </a:endParaRPr>
          </a:p>
        </p:txBody>
      </p:sp>
    </p:spTree>
    <p:extLst>
      <p:ext uri="{BB962C8B-B14F-4D97-AF65-F5344CB8AC3E}">
        <p14:creationId xmlns:p14="http://schemas.microsoft.com/office/powerpoint/2010/main" val="2122146183"/>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The Need to Finance a Church Meeting Place</a:t>
            </a:r>
          </a:p>
        </p:txBody>
      </p:sp>
      <p:sp>
        <p:nvSpPr>
          <p:cNvPr id="3" name="Content Placeholder 2"/>
          <p:cNvSpPr>
            <a:spLocks noGrp="1"/>
          </p:cNvSpPr>
          <p:nvPr>
            <p:ph idx="1"/>
          </p:nvPr>
        </p:nvSpPr>
        <p:spPr>
          <a:xfrm>
            <a:off x="457200" y="762000"/>
            <a:ext cx="8229600" cy="6096000"/>
          </a:xfrm>
        </p:spPr>
        <p:txBody>
          <a:bodyPr>
            <a:normAutofit fontScale="77500" lnSpcReduction="2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We talked about the need to support our pastors and giving to those in need within our church family, but another practical area of financial need in most local churches is paying the costs associated with the building in which the church meets.</a:t>
            </a:r>
          </a:p>
          <a:p>
            <a:r>
              <a:rPr lang="en-US" dirty="0">
                <a:effectLst>
                  <a:glow rad="228600">
                    <a:schemeClr val="accent3">
                      <a:satMod val="175000"/>
                      <a:alpha val="40000"/>
                    </a:schemeClr>
                  </a:glow>
                </a:effectLst>
                <a:latin typeface="Calibri" panose="020F0502020204030204" pitchFamily="34" charset="0"/>
                <a:cs typeface="Calibri" pitchFamily="34" charset="0"/>
              </a:rPr>
              <a:t>Obviously, the NT does not explicitly command us to even </a:t>
            </a:r>
            <a:r>
              <a:rPr lang="en-US" b="1" i="1" dirty="0">
                <a:effectLst>
                  <a:glow rad="228600">
                    <a:schemeClr val="accent3">
                      <a:satMod val="175000"/>
                      <a:alpha val="40000"/>
                    </a:schemeClr>
                  </a:glow>
                </a:effectLst>
                <a:latin typeface="Calibri" panose="020F0502020204030204" pitchFamily="34" charset="0"/>
                <a:cs typeface="Calibri" pitchFamily="34" charset="0"/>
              </a:rPr>
              <a:t>meet</a:t>
            </a:r>
            <a:r>
              <a:rPr lang="en-US" dirty="0">
                <a:effectLst>
                  <a:glow rad="228600">
                    <a:schemeClr val="accent3">
                      <a:satMod val="175000"/>
                      <a:alpha val="40000"/>
                    </a:schemeClr>
                  </a:glow>
                </a:effectLst>
                <a:latin typeface="Calibri" panose="020F0502020204030204" pitchFamily="34" charset="0"/>
                <a:cs typeface="Calibri" pitchFamily="34" charset="0"/>
              </a:rPr>
              <a:t> in a building, much less to give money towards securing and maintaining one.</a:t>
            </a:r>
          </a:p>
          <a:p>
            <a:r>
              <a:rPr lang="en-US" dirty="0">
                <a:effectLst>
                  <a:glow rad="228600">
                    <a:schemeClr val="accent3">
                      <a:satMod val="175000"/>
                      <a:alpha val="40000"/>
                    </a:schemeClr>
                  </a:glow>
                </a:effectLst>
                <a:latin typeface="Calibri" panose="020F0502020204030204" pitchFamily="34" charset="0"/>
                <a:cs typeface="Calibri" pitchFamily="34" charset="0"/>
              </a:rPr>
              <a:t>Indeed, there are many NT examples of believers meeting </a:t>
            </a:r>
            <a:r>
              <a:rPr lang="en-US" b="1" i="1" dirty="0">
                <a:effectLst>
                  <a:glow rad="228600">
                    <a:schemeClr val="accent3">
                      <a:satMod val="175000"/>
                      <a:alpha val="40000"/>
                    </a:schemeClr>
                  </a:glow>
                </a:effectLst>
                <a:latin typeface="Calibri" panose="020F0502020204030204" pitchFamily="34" charset="0"/>
                <a:cs typeface="Calibri" pitchFamily="34" charset="0"/>
              </a:rPr>
              <a:t>outdoors</a:t>
            </a:r>
            <a:r>
              <a:rPr lang="en-US" dirty="0">
                <a:effectLst>
                  <a:glow rad="228600">
                    <a:schemeClr val="accent3">
                      <a:satMod val="175000"/>
                      <a:alpha val="40000"/>
                    </a:schemeClr>
                  </a:glow>
                </a:effectLst>
                <a:latin typeface="Calibri" panose="020F0502020204030204" pitchFamily="34" charset="0"/>
                <a:cs typeface="Calibri" pitchFamily="34" charset="0"/>
              </a:rPr>
              <a:t>:</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Jesus often taught outdoors (e.g. the Sermon on the Mount)</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Paul’s speech to the Ephesian elders, the only formal speech addressed to believers recorded in the book of Acts, seems to have taken place at the harbor at Miletus. (Acts 20:18-38)</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At the end of his week’s stay in Tyre, Paul prayed with the local believers, including women and children, “on the beach” before boarding a ship for Jerusalem. (Acts 21:5) </a:t>
            </a: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1804412109"/>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The Need to Finance a Church Meeting Place</a:t>
            </a:r>
          </a:p>
        </p:txBody>
      </p:sp>
      <p:sp>
        <p:nvSpPr>
          <p:cNvPr id="3" name="Content Placeholder 2"/>
          <p:cNvSpPr>
            <a:spLocks noGrp="1"/>
          </p:cNvSpPr>
          <p:nvPr>
            <p:ph idx="1"/>
          </p:nvPr>
        </p:nvSpPr>
        <p:spPr>
          <a:xfrm>
            <a:off x="76200" y="762000"/>
            <a:ext cx="8915400" cy="6096000"/>
          </a:xfrm>
        </p:spPr>
        <p:txBody>
          <a:bodyPr>
            <a:normAutofit fontScale="85000" lnSpcReduction="2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But obviously there are practical reasons why it makes sense for regular church meetings to take place </a:t>
            </a:r>
            <a:r>
              <a:rPr lang="en-US" b="1" i="1" dirty="0">
                <a:effectLst>
                  <a:glow rad="228600">
                    <a:schemeClr val="accent3">
                      <a:satMod val="175000"/>
                      <a:alpha val="40000"/>
                    </a:schemeClr>
                  </a:glow>
                </a:effectLst>
                <a:latin typeface="Calibri" panose="020F0502020204030204" pitchFamily="34" charset="0"/>
                <a:cs typeface="Calibri" pitchFamily="34" charset="0"/>
              </a:rPr>
              <a:t>indoors</a:t>
            </a:r>
            <a:r>
              <a:rPr lang="en-US" dirty="0">
                <a:effectLst>
                  <a:glow rad="228600">
                    <a:schemeClr val="accent3">
                      <a:satMod val="175000"/>
                      <a:alpha val="40000"/>
                    </a:schemeClr>
                  </a:glow>
                </a:effectLst>
                <a:latin typeface="Calibri" panose="020F0502020204030204" pitchFamily="34" charset="0"/>
                <a:cs typeface="Calibri" pitchFamily="34" charset="0"/>
              </a:rPr>
              <a:t>, which is why we see many NT examples of believers meeting in a building of some kind.</a:t>
            </a:r>
          </a:p>
          <a:p>
            <a:r>
              <a:rPr lang="en-US" dirty="0">
                <a:effectLst>
                  <a:glow rad="228600">
                    <a:schemeClr val="accent3">
                      <a:satMod val="175000"/>
                      <a:alpha val="40000"/>
                    </a:schemeClr>
                  </a:glow>
                </a:effectLst>
                <a:latin typeface="Calibri" panose="020F0502020204030204" pitchFamily="34" charset="0"/>
                <a:cs typeface="Calibri" pitchFamily="34" charset="0"/>
              </a:rPr>
              <a:t>For a period of time after the resurrection, the apostles and the early church met in the Jewish temple (and in homes):</a:t>
            </a:r>
          </a:p>
          <a:p>
            <a:pPr lvl="1"/>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And day by day, attending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the temple </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together and breaking bread in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their homes</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t>
            </a:r>
            <a:r>
              <a:rPr lang="en-US" dirty="0">
                <a:latin typeface="Calibri" panose="020F0502020204030204" pitchFamily="34" charset="0"/>
                <a:cs typeface="Calibri" panose="020F0502020204030204" pitchFamily="34" charset="0"/>
              </a:rPr>
              <a:t>(Acts 2:46)</a:t>
            </a:r>
          </a:p>
          <a:p>
            <a:pPr lvl="1"/>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Now many signs and wonders were regularly done among the people by the hands of the apostles. And they were all together in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Solomon's Portico</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t>
            </a:r>
            <a:r>
              <a:rPr lang="en-US" sz="26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[a colonnade located on the east side of the temple]</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t>
            </a:r>
            <a:r>
              <a:rPr lang="en-US" dirty="0">
                <a:effectLst>
                  <a:glow rad="228600">
                    <a:schemeClr val="accent3">
                      <a:satMod val="175000"/>
                      <a:alpha val="40000"/>
                    </a:schemeClr>
                  </a:glow>
                </a:effectLst>
                <a:latin typeface="Calibri" panose="020F0502020204030204" pitchFamily="34" charset="0"/>
                <a:cs typeface="Calibri" pitchFamily="34" charset="0"/>
              </a:rPr>
              <a:t>(Act 5:12)</a:t>
            </a:r>
          </a:p>
          <a:p>
            <a:pPr lvl="1"/>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And every day, in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the temple </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and from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house to house</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they did not cease teaching and preaching that the Christ is Jesus. </a:t>
            </a:r>
            <a:r>
              <a:rPr lang="en-US" dirty="0">
                <a:effectLst>
                  <a:glow rad="228600">
                    <a:schemeClr val="accent3">
                      <a:satMod val="175000"/>
                      <a:alpha val="40000"/>
                    </a:schemeClr>
                  </a:glow>
                </a:effectLst>
                <a:latin typeface="Calibri" panose="020F0502020204030204" pitchFamily="34" charset="0"/>
                <a:cs typeface="Calibri" pitchFamily="34" charset="0"/>
              </a:rPr>
              <a:t>(Act 5:42)</a:t>
            </a:r>
          </a:p>
          <a:p>
            <a:r>
              <a:rPr lang="en-US" dirty="0">
                <a:effectLst>
                  <a:glow rad="228600">
                    <a:schemeClr val="accent3">
                      <a:satMod val="175000"/>
                      <a:alpha val="40000"/>
                    </a:schemeClr>
                  </a:glow>
                </a:effectLst>
                <a:latin typeface="Calibri" panose="020F0502020204030204" pitchFamily="34" charset="0"/>
                <a:cs typeface="Calibri" pitchFamily="34" charset="0"/>
              </a:rPr>
              <a:t>The gathering of believers in the temple apparently continued until persecution forced members of the Jerusalem church out of the city. (Acts 8:1)</a:t>
            </a:r>
          </a:p>
        </p:txBody>
      </p:sp>
    </p:spTree>
    <p:extLst>
      <p:ext uri="{BB962C8B-B14F-4D97-AF65-F5344CB8AC3E}">
        <p14:creationId xmlns:p14="http://schemas.microsoft.com/office/powerpoint/2010/main" val="2196475809"/>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The Need to Finance a Church Meeting Place</a:t>
            </a:r>
          </a:p>
        </p:txBody>
      </p:sp>
      <p:sp>
        <p:nvSpPr>
          <p:cNvPr id="3" name="Content Placeholder 2"/>
          <p:cNvSpPr>
            <a:spLocks noGrp="1"/>
          </p:cNvSpPr>
          <p:nvPr>
            <p:ph idx="1"/>
          </p:nvPr>
        </p:nvSpPr>
        <p:spPr>
          <a:xfrm>
            <a:off x="457200" y="762000"/>
            <a:ext cx="8229600" cy="6096000"/>
          </a:xfrm>
        </p:spPr>
        <p:txBody>
          <a:bodyPr>
            <a:normAutofit/>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The Apostle Paul, when he first came to Ephesus, he preached for three months in the Jewish synagogue. (Acts 19:1,8)</a:t>
            </a:r>
          </a:p>
          <a:p>
            <a:r>
              <a:rPr lang="en-US" dirty="0">
                <a:effectLst>
                  <a:glow rad="228600">
                    <a:schemeClr val="accent3">
                      <a:satMod val="175000"/>
                      <a:alpha val="40000"/>
                    </a:schemeClr>
                  </a:glow>
                </a:effectLst>
                <a:latin typeface="Calibri" panose="020F0502020204030204" pitchFamily="34" charset="0"/>
                <a:cs typeface="Calibri" pitchFamily="34" charset="0"/>
              </a:rPr>
              <a:t>But then he took a number of disciples with him and began meeting in a </a:t>
            </a:r>
            <a:r>
              <a:rPr lang="en-US" b="1" i="1" dirty="0">
                <a:effectLst>
                  <a:glow rad="228600">
                    <a:schemeClr val="accent3">
                      <a:satMod val="175000"/>
                      <a:alpha val="40000"/>
                    </a:schemeClr>
                  </a:glow>
                </a:effectLst>
                <a:latin typeface="Calibri" panose="020F0502020204030204" pitchFamily="34" charset="0"/>
                <a:cs typeface="Calibri" pitchFamily="34" charset="0"/>
              </a:rPr>
              <a:t>lecture hall </a:t>
            </a:r>
            <a:r>
              <a:rPr lang="en-US" dirty="0">
                <a:effectLst>
                  <a:glow rad="228600">
                    <a:schemeClr val="accent3">
                      <a:satMod val="175000"/>
                      <a:alpha val="40000"/>
                    </a:schemeClr>
                  </a:glow>
                </a:effectLst>
                <a:latin typeface="Calibri" panose="020F0502020204030204" pitchFamily="34" charset="0"/>
                <a:cs typeface="Calibri" pitchFamily="34" charset="0"/>
              </a:rPr>
              <a:t>where he preached daily for </a:t>
            </a:r>
            <a:r>
              <a:rPr lang="en-US" b="1" i="1" dirty="0">
                <a:effectLst>
                  <a:glow rad="228600">
                    <a:schemeClr val="accent3">
                      <a:satMod val="175000"/>
                      <a:alpha val="40000"/>
                    </a:schemeClr>
                  </a:glow>
                </a:effectLst>
                <a:latin typeface="Calibri" panose="020F0502020204030204" pitchFamily="34" charset="0"/>
                <a:cs typeface="Calibri" pitchFamily="34" charset="0"/>
              </a:rPr>
              <a:t>two years</a:t>
            </a:r>
            <a:r>
              <a:rPr lang="en-US" dirty="0">
                <a:effectLst>
                  <a:glow rad="228600">
                    <a:schemeClr val="accent3">
                      <a:satMod val="175000"/>
                      <a:alpha val="40000"/>
                    </a:schemeClr>
                  </a:glow>
                </a:effectLst>
                <a:latin typeface="Calibri" panose="020F0502020204030204" pitchFamily="34" charset="0"/>
                <a:cs typeface="Calibri" pitchFamily="34" charset="0"/>
              </a:rPr>
              <a:t>:</a:t>
            </a:r>
          </a:p>
          <a:p>
            <a:pPr lvl="1"/>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[Paul] withdrew from [the synagogue] and took the disciples with him, reasoning daily in the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hall of </a:t>
            </a:r>
            <a:r>
              <a:rPr lang="en-US" sz="2600" b="1" i="1" dirty="0" err="1">
                <a:solidFill>
                  <a:srgbClr val="0070C0"/>
                </a:solidFill>
                <a:effectLst>
                  <a:glow rad="228600">
                    <a:schemeClr val="accent3">
                      <a:satMod val="175000"/>
                      <a:alpha val="40000"/>
                    </a:schemeClr>
                  </a:glow>
                </a:effectLst>
                <a:latin typeface="Cambria" panose="02040503050406030204" pitchFamily="18" charset="0"/>
                <a:cs typeface="Calibri" pitchFamily="34" charset="0"/>
              </a:rPr>
              <a:t>Tyrannus</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This continued for two years, so that all the residents of Asia heard the word of the Lord, both Jews and Greeks. </a:t>
            </a:r>
            <a:r>
              <a:rPr lang="en-US" dirty="0">
                <a:effectLst>
                  <a:glow rad="228600">
                    <a:schemeClr val="accent3">
                      <a:satMod val="175000"/>
                      <a:alpha val="40000"/>
                    </a:schemeClr>
                  </a:glow>
                </a:effectLst>
                <a:latin typeface="Calibri" panose="020F0502020204030204" pitchFamily="34" charset="0"/>
                <a:cs typeface="Calibri" pitchFamily="34" charset="0"/>
              </a:rPr>
              <a:t>(Act 19:9-10)</a:t>
            </a:r>
          </a:p>
        </p:txBody>
      </p:sp>
    </p:spTree>
    <p:extLst>
      <p:ext uri="{BB962C8B-B14F-4D97-AF65-F5344CB8AC3E}">
        <p14:creationId xmlns:p14="http://schemas.microsoft.com/office/powerpoint/2010/main" val="2628839777"/>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The Need to Finance a Church Meeting Place</a:t>
            </a:r>
          </a:p>
        </p:txBody>
      </p:sp>
      <p:sp>
        <p:nvSpPr>
          <p:cNvPr id="3" name="Content Placeholder 2"/>
          <p:cNvSpPr>
            <a:spLocks noGrp="1"/>
          </p:cNvSpPr>
          <p:nvPr>
            <p:ph idx="1"/>
          </p:nvPr>
        </p:nvSpPr>
        <p:spPr>
          <a:xfrm>
            <a:off x="457200" y="762000"/>
            <a:ext cx="8229600" cy="6096000"/>
          </a:xfrm>
        </p:spPr>
        <p:txBody>
          <a:bodyPr>
            <a:normAutofit/>
          </a:bodyPr>
          <a:lstStyle/>
          <a:p>
            <a:r>
              <a:rPr lang="en-US" sz="3000" dirty="0">
                <a:effectLst>
                  <a:glow rad="228600">
                    <a:schemeClr val="accent3">
                      <a:satMod val="175000"/>
                      <a:alpha val="40000"/>
                    </a:schemeClr>
                  </a:glow>
                </a:effectLst>
                <a:latin typeface="Calibri" panose="020F0502020204030204" pitchFamily="34" charset="0"/>
                <a:cs typeface="Calibri" pitchFamily="34" charset="0"/>
              </a:rPr>
              <a:t>Several of Paul’s NT letters refer in passing to what are more than likely examples of churches that met in </a:t>
            </a:r>
            <a:r>
              <a:rPr lang="en-US" sz="3000" b="1" i="1" dirty="0">
                <a:effectLst>
                  <a:glow rad="228600">
                    <a:schemeClr val="accent3">
                      <a:satMod val="175000"/>
                      <a:alpha val="40000"/>
                    </a:schemeClr>
                  </a:glow>
                </a:effectLst>
                <a:latin typeface="Calibri" panose="020F0502020204030204" pitchFamily="34" charset="0"/>
                <a:cs typeface="Calibri" pitchFamily="34" charset="0"/>
              </a:rPr>
              <a:t>homes</a:t>
            </a:r>
            <a:r>
              <a:rPr lang="en-US" sz="3000" dirty="0">
                <a:effectLst>
                  <a:glow rad="228600">
                    <a:schemeClr val="accent3">
                      <a:satMod val="175000"/>
                      <a:alpha val="40000"/>
                    </a:schemeClr>
                  </a:glow>
                </a:effectLst>
                <a:latin typeface="Calibri" panose="020F0502020204030204" pitchFamily="34" charset="0"/>
                <a:cs typeface="Calibri" pitchFamily="34" charset="0"/>
              </a:rPr>
              <a:t>:</a:t>
            </a:r>
          </a:p>
          <a:p>
            <a:pPr lvl="1"/>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Gaius, who is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host</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to me and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to the whole church</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greets you. </a:t>
            </a:r>
            <a:r>
              <a:rPr lang="en-US" sz="2600" dirty="0">
                <a:effectLst>
                  <a:glow rad="228600">
                    <a:schemeClr val="accent3">
                      <a:satMod val="175000"/>
                      <a:alpha val="40000"/>
                    </a:schemeClr>
                  </a:glow>
                </a:effectLst>
                <a:latin typeface="Calibri" panose="020F0502020204030204" pitchFamily="34" charset="0"/>
                <a:cs typeface="Calibri" pitchFamily="34" charset="0"/>
              </a:rPr>
              <a:t>(Rom. 16:23)</a:t>
            </a:r>
          </a:p>
          <a:p>
            <a:pPr lvl="1"/>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Aquila and Prisca, together with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the church in their house</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send you hearty greetings in the Lord. </a:t>
            </a:r>
            <a:r>
              <a:rPr lang="en-US" sz="2600" dirty="0">
                <a:effectLst>
                  <a:glow rad="228600">
                    <a:schemeClr val="accent3">
                      <a:satMod val="175000"/>
                      <a:alpha val="40000"/>
                    </a:schemeClr>
                  </a:glow>
                </a:effectLst>
                <a:latin typeface="Calibri" panose="020F0502020204030204" pitchFamily="34" charset="0"/>
                <a:cs typeface="Calibri" pitchFamily="34" charset="0"/>
              </a:rPr>
              <a:t>(1Cor. 16:19)</a:t>
            </a:r>
          </a:p>
          <a:p>
            <a:pPr lvl="1"/>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Give my greetings to the brothers at Laodicea, and to </a:t>
            </a:r>
            <a:r>
              <a:rPr lang="en-US" sz="2600" i="1" dirty="0" err="1">
                <a:solidFill>
                  <a:srgbClr val="0070C0"/>
                </a:solidFill>
                <a:effectLst>
                  <a:glow rad="228600">
                    <a:schemeClr val="accent3">
                      <a:satMod val="175000"/>
                      <a:alpha val="40000"/>
                    </a:schemeClr>
                  </a:glow>
                </a:effectLst>
                <a:latin typeface="Cambria" panose="02040503050406030204" pitchFamily="18" charset="0"/>
                <a:cs typeface="Calibri" pitchFamily="34" charset="0"/>
              </a:rPr>
              <a:t>Nympha</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and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the</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church in her house</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t>
            </a:r>
            <a:r>
              <a:rPr lang="en-US" sz="2600" dirty="0">
                <a:effectLst>
                  <a:glow rad="228600">
                    <a:schemeClr val="accent3">
                      <a:satMod val="175000"/>
                      <a:alpha val="40000"/>
                    </a:schemeClr>
                  </a:glow>
                </a:effectLst>
                <a:latin typeface="Calibri" panose="020F0502020204030204" pitchFamily="34" charset="0"/>
                <a:cs typeface="Calibri" pitchFamily="34" charset="0"/>
              </a:rPr>
              <a:t>(Col. 4:15)</a:t>
            </a:r>
          </a:p>
          <a:p>
            <a:pPr lvl="1"/>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To Philemon our beloved fellow worker and </a:t>
            </a:r>
            <a:r>
              <a:rPr lang="en-US" sz="2600" i="1" dirty="0" err="1">
                <a:solidFill>
                  <a:srgbClr val="0070C0"/>
                </a:solidFill>
                <a:effectLst>
                  <a:glow rad="228600">
                    <a:schemeClr val="accent3">
                      <a:satMod val="175000"/>
                      <a:alpha val="40000"/>
                    </a:schemeClr>
                  </a:glow>
                </a:effectLst>
                <a:latin typeface="Cambria" panose="02040503050406030204" pitchFamily="18" charset="0"/>
                <a:cs typeface="Calibri" pitchFamily="34" charset="0"/>
              </a:rPr>
              <a:t>Apphia</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our sister and </a:t>
            </a:r>
            <a:r>
              <a:rPr lang="en-US" sz="2600" i="1" dirty="0" err="1">
                <a:solidFill>
                  <a:srgbClr val="0070C0"/>
                </a:solidFill>
                <a:effectLst>
                  <a:glow rad="228600">
                    <a:schemeClr val="accent3">
                      <a:satMod val="175000"/>
                      <a:alpha val="40000"/>
                    </a:schemeClr>
                  </a:glow>
                </a:effectLst>
                <a:latin typeface="Cambria" panose="02040503050406030204" pitchFamily="18" charset="0"/>
                <a:cs typeface="Calibri" pitchFamily="34" charset="0"/>
              </a:rPr>
              <a:t>Archippus</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our fellow soldier, and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the church in your house</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t>
            </a:r>
            <a:r>
              <a:rPr lang="en-US" sz="2600" dirty="0">
                <a:effectLst>
                  <a:glow rad="228600">
                    <a:schemeClr val="accent3">
                      <a:satMod val="175000"/>
                      <a:alpha val="40000"/>
                    </a:schemeClr>
                  </a:glow>
                </a:effectLst>
                <a:latin typeface="Calibri" panose="020F0502020204030204" pitchFamily="34" charset="0"/>
                <a:cs typeface="Calibri" pitchFamily="34" charset="0"/>
              </a:rPr>
              <a:t>(</a:t>
            </a:r>
            <a:r>
              <a:rPr lang="en-US" sz="2600" dirty="0" err="1">
                <a:effectLst>
                  <a:glow rad="228600">
                    <a:schemeClr val="accent3">
                      <a:satMod val="175000"/>
                      <a:alpha val="40000"/>
                    </a:schemeClr>
                  </a:glow>
                </a:effectLst>
                <a:latin typeface="Calibri" panose="020F0502020204030204" pitchFamily="34" charset="0"/>
                <a:cs typeface="Calibri" pitchFamily="34" charset="0"/>
              </a:rPr>
              <a:t>Phm</a:t>
            </a:r>
            <a:r>
              <a:rPr lang="en-US" sz="2600" dirty="0">
                <a:effectLst>
                  <a:glow rad="228600">
                    <a:schemeClr val="accent3">
                      <a:satMod val="175000"/>
                      <a:alpha val="40000"/>
                    </a:schemeClr>
                  </a:glow>
                </a:effectLst>
                <a:latin typeface="Calibri" panose="020F0502020204030204" pitchFamily="34" charset="0"/>
                <a:cs typeface="Calibri" pitchFamily="34" charset="0"/>
              </a:rPr>
              <a:t> 1:1-2)</a:t>
            </a:r>
          </a:p>
          <a:p>
            <a:pPr lvl="1"/>
            <a:endParaRPr lang="en-US" sz="2200"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997772391"/>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The Need to Finance a Church Meeting Place</a:t>
            </a:r>
          </a:p>
        </p:txBody>
      </p:sp>
      <p:sp>
        <p:nvSpPr>
          <p:cNvPr id="3" name="Content Placeholder 2"/>
          <p:cNvSpPr>
            <a:spLocks noGrp="1"/>
          </p:cNvSpPr>
          <p:nvPr>
            <p:ph idx="1"/>
          </p:nvPr>
        </p:nvSpPr>
        <p:spPr>
          <a:xfrm>
            <a:off x="457200" y="762000"/>
            <a:ext cx="8229600" cy="6096000"/>
          </a:xfrm>
        </p:spPr>
        <p:txBody>
          <a:bodyPr>
            <a:normAutofit fontScale="85000" lnSpcReduction="2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With the variety of examples of church meeting places given in the NT and the absence of any command as to where a church ought to meet, it seems clear to me that NT churches have the liberty to meet wherever they see fit.</a:t>
            </a:r>
          </a:p>
          <a:p>
            <a:r>
              <a:rPr lang="en-US" dirty="0">
                <a:effectLst>
                  <a:glow rad="228600">
                    <a:schemeClr val="accent3">
                      <a:satMod val="175000"/>
                      <a:alpha val="40000"/>
                    </a:schemeClr>
                  </a:glow>
                </a:effectLst>
                <a:latin typeface="Calibri" panose="020F0502020204030204" pitchFamily="34" charset="0"/>
                <a:cs typeface="Calibri" pitchFamily="34" charset="0"/>
              </a:rPr>
              <a:t>If a church chooses to meet indoors (which most do, for obvious reasons), there are going to be </a:t>
            </a:r>
            <a:r>
              <a:rPr lang="en-US" b="1" i="1" dirty="0">
                <a:effectLst>
                  <a:glow rad="228600">
                    <a:schemeClr val="accent3">
                      <a:satMod val="175000"/>
                      <a:alpha val="40000"/>
                    </a:schemeClr>
                  </a:glow>
                </a:effectLst>
                <a:latin typeface="Calibri" panose="020F0502020204030204" pitchFamily="34" charset="0"/>
                <a:cs typeface="Calibri" pitchFamily="34" charset="0"/>
              </a:rPr>
              <a:t>costs</a:t>
            </a:r>
            <a:r>
              <a:rPr lang="en-US" dirty="0">
                <a:effectLst>
                  <a:glow rad="228600">
                    <a:schemeClr val="accent3">
                      <a:satMod val="175000"/>
                      <a:alpha val="40000"/>
                    </a:schemeClr>
                  </a:glow>
                </a:effectLst>
                <a:latin typeface="Calibri" panose="020F0502020204030204" pitchFamily="34" charset="0"/>
                <a:cs typeface="Calibri" pitchFamily="34" charset="0"/>
              </a:rPr>
              <a:t> associated with the meeting place: purchase price or rental payment along with maintenance and upkeep, utilities, insurance, etc.</a:t>
            </a:r>
          </a:p>
          <a:p>
            <a:r>
              <a:rPr lang="en-US" dirty="0">
                <a:effectLst>
                  <a:glow rad="228600">
                    <a:schemeClr val="accent3">
                      <a:satMod val="175000"/>
                      <a:alpha val="40000"/>
                    </a:schemeClr>
                  </a:glow>
                </a:effectLst>
                <a:latin typeface="Calibri" panose="020F0502020204030204" pitchFamily="34" charset="0"/>
                <a:cs typeface="Calibri" pitchFamily="34" charset="0"/>
              </a:rPr>
              <a:t>In the case of </a:t>
            </a:r>
            <a:r>
              <a:rPr lang="en-US" b="1" i="1" dirty="0">
                <a:effectLst>
                  <a:glow rad="228600">
                    <a:schemeClr val="accent3">
                      <a:satMod val="175000"/>
                      <a:alpha val="40000"/>
                    </a:schemeClr>
                  </a:glow>
                </a:effectLst>
                <a:latin typeface="Calibri" panose="020F0502020204030204" pitchFamily="34" charset="0"/>
                <a:cs typeface="Calibri" pitchFamily="34" charset="0"/>
              </a:rPr>
              <a:t>our</a:t>
            </a:r>
            <a:r>
              <a:rPr lang="en-US" dirty="0">
                <a:effectLst>
                  <a:glow rad="228600">
                    <a:schemeClr val="accent3">
                      <a:satMod val="175000"/>
                      <a:alpha val="40000"/>
                    </a:schemeClr>
                  </a:glow>
                </a:effectLst>
                <a:latin typeface="Calibri" panose="020F0502020204030204" pitchFamily="34" charset="0"/>
                <a:cs typeface="Calibri" pitchFamily="34" charset="0"/>
              </a:rPr>
              <a:t> church, we own the building and grounds, but it currently requires about 50% of our annual budget to cover the cost of maintenance and upkeep, utilities, insurance, etc.</a:t>
            </a:r>
          </a:p>
          <a:p>
            <a:r>
              <a:rPr lang="en-US" dirty="0">
                <a:effectLst>
                  <a:glow rad="228600">
                    <a:schemeClr val="accent3">
                      <a:satMod val="175000"/>
                      <a:alpha val="40000"/>
                    </a:schemeClr>
                  </a:glow>
                </a:effectLst>
                <a:latin typeface="Calibri" panose="020F0502020204030204" pitchFamily="34" charset="0"/>
                <a:cs typeface="Calibri" pitchFamily="34" charset="0"/>
              </a:rPr>
              <a:t>The responsibility to cover those costs falls to us as members, and thus becomes a part of our NT giving.</a:t>
            </a:r>
          </a:p>
          <a:p>
            <a:endParaRPr lang="en-US" dirty="0">
              <a:effectLst>
                <a:glow rad="228600">
                  <a:schemeClr val="accent3">
                    <a:satMod val="175000"/>
                    <a:alpha val="40000"/>
                  </a:schemeClr>
                </a:glow>
              </a:effectLst>
              <a:latin typeface="Calibri" panose="020F0502020204030204" pitchFamily="34" charset="0"/>
              <a:cs typeface="Calibri" pitchFamily="34" charset="0"/>
            </a:endParaRPr>
          </a:p>
          <a:p>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3027031940"/>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God-Honoring Organizations</a:t>
            </a:r>
          </a:p>
        </p:txBody>
      </p:sp>
      <p:sp>
        <p:nvSpPr>
          <p:cNvPr id="3" name="Content Placeholder 2"/>
          <p:cNvSpPr>
            <a:spLocks noGrp="1"/>
          </p:cNvSpPr>
          <p:nvPr>
            <p:ph idx="1"/>
          </p:nvPr>
        </p:nvSpPr>
        <p:spPr>
          <a:xfrm>
            <a:off x="457200" y="762000"/>
            <a:ext cx="8229600" cy="6096000"/>
          </a:xfrm>
        </p:spPr>
        <p:txBody>
          <a:bodyPr>
            <a:normAutofit fontScale="77500" lnSpcReduction="2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There are a number of God honoring organizations today who depend on financial contributions in order to help the poor or serve the cause of the Gospel in some other way.</a:t>
            </a:r>
          </a:p>
          <a:p>
            <a:r>
              <a:rPr lang="en-US" dirty="0">
                <a:effectLst>
                  <a:glow rad="228600">
                    <a:schemeClr val="accent3">
                      <a:satMod val="175000"/>
                      <a:alpha val="40000"/>
                    </a:schemeClr>
                  </a:glow>
                </a:effectLst>
                <a:latin typeface="Calibri" panose="020F0502020204030204" pitchFamily="34" charset="0"/>
                <a:cs typeface="Calibri" pitchFamily="34" charset="0"/>
              </a:rPr>
              <a:t>The NT does not mention such organizations and so giving to them is not </a:t>
            </a:r>
            <a:r>
              <a:rPr lang="en-US" b="1" i="1" dirty="0">
                <a:effectLst>
                  <a:glow rad="228600">
                    <a:schemeClr val="accent3">
                      <a:satMod val="175000"/>
                      <a:alpha val="40000"/>
                    </a:schemeClr>
                  </a:glow>
                </a:effectLst>
                <a:latin typeface="Calibri" panose="020F0502020204030204" pitchFamily="34" charset="0"/>
                <a:cs typeface="Calibri" pitchFamily="34" charset="0"/>
              </a:rPr>
              <a:t>required</a:t>
            </a:r>
            <a:r>
              <a:rPr lang="en-US" dirty="0">
                <a:effectLst>
                  <a:glow rad="228600">
                    <a:schemeClr val="accent3">
                      <a:satMod val="175000"/>
                      <a:alpha val="40000"/>
                    </a:schemeClr>
                  </a:glow>
                </a:effectLst>
                <a:latin typeface="Calibri" panose="020F0502020204030204" pitchFamily="34" charset="0"/>
                <a:cs typeface="Calibri" pitchFamily="34" charset="0"/>
              </a:rPr>
              <a:t>, but to the extent that these organizations help the poor or serve the cause of the Gospel, our support for them could be viewed as a part of our giving to the poor or support for ministers of the Gospel, which the NT </a:t>
            </a:r>
            <a:r>
              <a:rPr lang="en-US" b="1" i="1" dirty="0">
                <a:effectLst>
                  <a:glow rad="228600">
                    <a:schemeClr val="accent3">
                      <a:satMod val="175000"/>
                      <a:alpha val="40000"/>
                    </a:schemeClr>
                  </a:glow>
                </a:effectLst>
                <a:latin typeface="Calibri" panose="020F0502020204030204" pitchFamily="34" charset="0"/>
                <a:cs typeface="Calibri" pitchFamily="34" charset="0"/>
              </a:rPr>
              <a:t>does</a:t>
            </a:r>
            <a:r>
              <a:rPr lang="en-US" dirty="0">
                <a:effectLst>
                  <a:glow rad="228600">
                    <a:schemeClr val="accent3">
                      <a:satMod val="175000"/>
                      <a:alpha val="40000"/>
                    </a:schemeClr>
                  </a:glow>
                </a:effectLst>
                <a:latin typeface="Calibri" panose="020F0502020204030204" pitchFamily="34" charset="0"/>
                <a:cs typeface="Calibri" pitchFamily="34" charset="0"/>
              </a:rPr>
              <a:t> talk about.</a:t>
            </a:r>
          </a:p>
          <a:p>
            <a:r>
              <a:rPr lang="en-US" dirty="0">
                <a:effectLst>
                  <a:glow rad="228600">
                    <a:schemeClr val="accent3">
                      <a:satMod val="175000"/>
                      <a:alpha val="40000"/>
                    </a:schemeClr>
                  </a:glow>
                </a:effectLst>
                <a:latin typeface="Calibri" panose="020F0502020204030204" pitchFamily="34" charset="0"/>
                <a:cs typeface="Calibri" pitchFamily="34" charset="0"/>
              </a:rPr>
              <a:t>Examples of organizations I consider to be in this category:</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Alpha and Omega Ministries (James White)</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Answers in Genesis</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Campus Crusade for Christ</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Little Door International</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Voice of the Martyrs</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Lottie Moon</a:t>
            </a:r>
          </a:p>
        </p:txBody>
      </p:sp>
    </p:spTree>
    <p:extLst>
      <p:ext uri="{BB962C8B-B14F-4D97-AF65-F5344CB8AC3E}">
        <p14:creationId xmlns:p14="http://schemas.microsoft.com/office/powerpoint/2010/main" val="1842113588"/>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8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0.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1.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2.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3.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4.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2.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3.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4.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5.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6.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7.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8.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9.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docProps/app.xml><?xml version="1.0" encoding="utf-8"?>
<Properties xmlns="http://schemas.openxmlformats.org/officeDocument/2006/extended-properties" xmlns:vt="http://schemas.openxmlformats.org/officeDocument/2006/docPropsVTypes">
  <Template>Maple</Template>
  <TotalTime>97678</TotalTime>
  <Words>1455</Words>
  <Application>Microsoft Office PowerPoint</Application>
  <PresentationFormat>On-screen Show (4:3)</PresentationFormat>
  <Paragraphs>77</Paragraphs>
  <Slides>14</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14</vt:i4>
      </vt:variant>
    </vt:vector>
  </HeadingPairs>
  <TitlesOfParts>
    <vt:vector size="20" baseType="lpstr">
      <vt:lpstr>Arial</vt:lpstr>
      <vt:lpstr>Calibri</vt:lpstr>
      <vt:lpstr>Cambria</vt:lpstr>
      <vt:lpstr>Default Design</vt:lpstr>
      <vt:lpstr>sunset</vt:lpstr>
      <vt:lpstr>38_Default Design</vt:lpstr>
      <vt:lpstr>New Covenant Theology</vt:lpstr>
      <vt:lpstr>New Covenant Giving</vt:lpstr>
      <vt:lpstr>Other Areas of Giving</vt:lpstr>
      <vt:lpstr>The Need to Finance a Church Meeting Place</vt:lpstr>
      <vt:lpstr>The Need to Finance a Church Meeting Place</vt:lpstr>
      <vt:lpstr>The Need to Finance a Church Meeting Place</vt:lpstr>
      <vt:lpstr>The Need to Finance a Church Meeting Place</vt:lpstr>
      <vt:lpstr>The Need to Finance a Church Meeting Place</vt:lpstr>
      <vt:lpstr>Giving to God-Honoring Organizations</vt:lpstr>
      <vt:lpstr>Giving – Corporately and Individually</vt:lpstr>
      <vt:lpstr>Giving – Corporately and Individually</vt:lpstr>
      <vt:lpstr>Giving – Corporately and Individually</vt:lpstr>
      <vt:lpstr>Giving – Corporately and Individually</vt:lpstr>
      <vt:lpstr>Questions?</vt:lpstr>
    </vt:vector>
  </TitlesOfParts>
  <Company>ALLTEL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2465</cp:revision>
  <dcterms:created xsi:type="dcterms:W3CDTF">2002-05-29T23:51:15Z</dcterms:created>
  <dcterms:modified xsi:type="dcterms:W3CDTF">2020-10-17T02:26:33Z</dcterms:modified>
</cp:coreProperties>
</file>