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5" r:id="rId2"/>
    <p:sldMasterId id="2147485178" r:id="rId3"/>
  </p:sldMasterIdLst>
  <p:notesMasterIdLst>
    <p:notesMasterId r:id="rId20"/>
  </p:notesMasterIdLst>
  <p:sldIdLst>
    <p:sldId id="885" r:id="rId4"/>
    <p:sldId id="886" r:id="rId5"/>
    <p:sldId id="887" r:id="rId6"/>
    <p:sldId id="888" r:id="rId7"/>
    <p:sldId id="889" r:id="rId8"/>
    <p:sldId id="890" r:id="rId9"/>
    <p:sldId id="892" r:id="rId10"/>
    <p:sldId id="895" r:id="rId11"/>
    <p:sldId id="893" r:id="rId12"/>
    <p:sldId id="894" r:id="rId13"/>
    <p:sldId id="896" r:id="rId14"/>
    <p:sldId id="897" r:id="rId15"/>
    <p:sldId id="898" r:id="rId16"/>
    <p:sldId id="899" r:id="rId17"/>
    <p:sldId id="900" r:id="rId18"/>
    <p:sldId id="417" r:id="rId19"/>
  </p:sldIdLst>
  <p:sldSz cx="9144000" cy="6858000" type="screen4x3"/>
  <p:notesSz cx="6858000" cy="8759825"/>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759">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9900"/>
    <a:srgbClr val="FFCCCC"/>
    <a:srgbClr val="00CC99"/>
    <a:srgbClr val="00CC66"/>
    <a:srgbClr val="FF6600"/>
    <a:srgbClr val="FF0000"/>
    <a:srgbClr val="66FFFF"/>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2382" autoAdjust="0"/>
    <p:restoredTop sz="99199" autoAdjust="0"/>
  </p:normalViewPr>
  <p:slideViewPr>
    <p:cSldViewPr>
      <p:cViewPr varScale="1">
        <p:scale>
          <a:sx n="162" d="100"/>
          <a:sy n="162" d="100"/>
        </p:scale>
        <p:origin x="158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1658"/>
    </p:cViewPr>
  </p:sorterViewPr>
  <p:notesViewPr>
    <p:cSldViewPr>
      <p:cViewPr varScale="1">
        <p:scale>
          <a:sx n="89" d="100"/>
          <a:sy n="89" d="100"/>
        </p:scale>
        <p:origin x="-3678" y="-114"/>
      </p:cViewPr>
      <p:guideLst>
        <p:guide orient="horz" pos="2759"/>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38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5123" name="Rectangle 3"/>
          <p:cNvSpPr>
            <a:spLocks noGrp="1" noChangeArrowheads="1"/>
          </p:cNvSpPr>
          <p:nvPr>
            <p:ph type="dt" idx="1"/>
          </p:nvPr>
        </p:nvSpPr>
        <p:spPr bwMode="auto">
          <a:xfrm>
            <a:off x="3884613" y="0"/>
            <a:ext cx="2971800" cy="438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91140" name="Rectangle 4"/>
          <p:cNvSpPr>
            <a:spLocks noGrp="1" noRot="1" noChangeAspect="1" noChangeArrowheads="1" noTextEdit="1"/>
          </p:cNvSpPr>
          <p:nvPr>
            <p:ph type="sldImg" idx="2"/>
          </p:nvPr>
        </p:nvSpPr>
        <p:spPr bwMode="auto">
          <a:xfrm>
            <a:off x="1239838" y="657225"/>
            <a:ext cx="4379912" cy="3284538"/>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685800" y="4160838"/>
            <a:ext cx="5486400" cy="39417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26" name="Rectangle 6"/>
          <p:cNvSpPr>
            <a:spLocks noGrp="1" noChangeArrowheads="1"/>
          </p:cNvSpPr>
          <p:nvPr>
            <p:ph type="ftr" sz="quarter" idx="4"/>
          </p:nvPr>
        </p:nvSpPr>
        <p:spPr bwMode="auto">
          <a:xfrm>
            <a:off x="0" y="8320088"/>
            <a:ext cx="2971800" cy="4381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5127" name="Rectangle 7"/>
          <p:cNvSpPr>
            <a:spLocks noGrp="1" noChangeArrowheads="1"/>
          </p:cNvSpPr>
          <p:nvPr>
            <p:ph type="sldNum" sz="quarter" idx="5"/>
          </p:nvPr>
        </p:nvSpPr>
        <p:spPr bwMode="auto">
          <a:xfrm>
            <a:off x="3884613" y="8320088"/>
            <a:ext cx="2971800" cy="4381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30482DD3-AEB0-4215-BBDC-D2DE80D82A63}" type="slidenum">
              <a:rPr lang="en-US"/>
              <a:pPr>
                <a:defRPr/>
              </a:pPr>
              <a:t>‹#›</a:t>
            </a:fld>
            <a:endParaRPr lang="en-US"/>
          </a:p>
        </p:txBody>
      </p:sp>
    </p:spTree>
    <p:extLst>
      <p:ext uri="{BB962C8B-B14F-4D97-AF65-F5344CB8AC3E}">
        <p14:creationId xmlns:p14="http://schemas.microsoft.com/office/powerpoint/2010/main" val="35160707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BCAFD7F-5138-4ECE-A628-1F13A6C2463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FD224D2-144B-4457-8A81-322C5DE7FF4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F41947-5B1F-406C-BD1B-7FB7C149922F}"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7ACAE55-293C-4F49-BB54-1B45CF2C768F}"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BCAFD7F-5138-4ECE-A628-1F13A6C2463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7591530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7ACAE55-293C-4F49-BB54-1B45CF2C768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8715294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520DDC2-DC64-4620-81EC-41C8EC09BE7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8851444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BDC36CE-4FA8-460F-85BB-2FD596E262B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8298336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481F95D-4AD8-4E83-AC08-7B90492BECC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2115670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7780BE44-C398-4FA8-9E14-BD658105771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877738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520DDC2-DC64-4620-81EC-41C8EC09BE77}" type="slidenum">
              <a:rPr lang="en-US"/>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CD59913-7EF5-47DD-AB06-B43D908C83B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0337814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EDB0AB4-09D9-46F7-B14B-DC31C672328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40309539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60A4B5C-27A1-43F9-9E38-48CF93CE84E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104750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FD224D2-144B-4457-8A81-322C5DE7FF4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84564467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5F41947-5B1F-406C-BD1B-7FB7C149922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84124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BDC36CE-4FA8-460F-85BB-2FD596E262B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1481F95D-4AD8-4E83-AC08-7B90492BECC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7780BE44-C398-4FA8-9E14-BD658105771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CD59913-7EF5-47DD-AB06-B43D908C83B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EDB0AB4-09D9-46F7-B14B-DC31C672328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60A4B5C-27A1-43F9-9E38-48CF93CE84E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383F01A-F69B-444B-9535-EFEA8197F37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923" r:id="rId1"/>
    <p:sldLayoutId id="2147483924" r:id="rId2"/>
    <p:sldLayoutId id="2147483925" r:id="rId3"/>
    <p:sldLayoutId id="2147483926" r:id="rId4"/>
    <p:sldLayoutId id="2147483927" r:id="rId5"/>
    <p:sldLayoutId id="2147483928" r:id="rId6"/>
    <p:sldLayoutId id="2147483929" r:id="rId7"/>
    <p:sldLayoutId id="2147483930" r:id="rId8"/>
    <p:sldLayoutId id="2147483931" r:id="rId9"/>
    <p:sldLayoutId id="2147483932" r:id="rId10"/>
    <p:sldLayoutId id="214748393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5" r:id="rId1"/>
    <p:sldLayoutId id="2147484026" r:id="rId2"/>
    <p:sldLayoutId id="2147484027" r:id="rId3"/>
    <p:sldLayoutId id="2147484028" r:id="rId4"/>
    <p:sldLayoutId id="2147484029" r:id="rId5"/>
    <p:sldLayoutId id="2147484030" r:id="rId6"/>
    <p:sldLayoutId id="2147484031" r:id="rId7"/>
    <p:sldLayoutId id="2147484032" r:id="rId8"/>
    <p:sldLayoutId id="2147484033" r:id="rId9"/>
    <p:sldLayoutId id="2147484034" r:id="rId10"/>
    <p:sldLayoutId id="2147484035" r:id="rId11"/>
    <p:sldLayoutId id="2147484036"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383F01A-F69B-444B-9535-EFEA8197F37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83661903"/>
      </p:ext>
    </p:extLst>
  </p:cSld>
  <p:clrMap bg1="lt1" tx1="dk1" bg2="lt2" tx2="dk2" accent1="accent1" accent2="accent2" accent3="accent3" accent4="accent4" accent5="accent5" accent6="accent6" hlink="hlink" folHlink="folHlink"/>
  <p:sldLayoutIdLst>
    <p:sldLayoutId id="2147485179" r:id="rId1"/>
    <p:sldLayoutId id="2147485180" r:id="rId2"/>
    <p:sldLayoutId id="2147485181" r:id="rId3"/>
    <p:sldLayoutId id="2147485182" r:id="rId4"/>
    <p:sldLayoutId id="2147485183" r:id="rId5"/>
    <p:sldLayoutId id="2147485184" r:id="rId6"/>
    <p:sldLayoutId id="2147485185" r:id="rId7"/>
    <p:sldLayoutId id="2147485186" r:id="rId8"/>
    <p:sldLayoutId id="2147485187" r:id="rId9"/>
    <p:sldLayoutId id="2147485188" r:id="rId10"/>
    <p:sldLayoutId id="214748518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17.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12.xml"/><Relationship Id="rId5" Type="http://schemas.openxmlformats.org/officeDocument/2006/relationships/hyperlink" Target="http://www.biblicalreader.com/prophecy/articles/dis_cov_interp.htm" TargetMode="External"/><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13.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14.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5.xml"/><Relationship Id="rId1" Type="http://schemas.openxmlformats.org/officeDocument/2006/relationships/themeOverride" Target="../theme/themeOverride15.xml"/></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6.xml"/><Relationship Id="rId1" Type="http://schemas.openxmlformats.org/officeDocument/2006/relationships/themeOverride" Target="../theme/themeOverride16.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6.xml"/><Relationship Id="rId1" Type="http://schemas.openxmlformats.org/officeDocument/2006/relationships/themeOverride" Target="../theme/themeOverride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1.xml"/><Relationship Id="rId1" Type="http://schemas.openxmlformats.org/officeDocument/2006/relationships/themeOverride" Target="../theme/themeOverride3.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lum/>
          </a:blip>
          <a:srcRect/>
          <a:stretch>
            <a:fillRect t="-1000" b="-1000"/>
          </a:stretch>
        </a:blipFill>
        <a:effectLst/>
      </p:bgPr>
    </p:bg>
    <p:spTree>
      <p:nvGrpSpPr>
        <p:cNvPr id="1" name=""/>
        <p:cNvGrpSpPr/>
        <p:nvPr/>
      </p:nvGrpSpPr>
      <p:grpSpPr>
        <a:xfrm>
          <a:off x="0" y="0"/>
          <a:ext cx="0" cy="0"/>
          <a:chOff x="0" y="0"/>
          <a:chExt cx="0" cy="0"/>
        </a:xfrm>
      </p:grpSpPr>
      <p:sp>
        <p:nvSpPr>
          <p:cNvPr id="60418" name="Rectangle 2"/>
          <p:cNvSpPr>
            <a:spLocks noGrp="1" noRot="1" noChangeArrowheads="1"/>
          </p:cNvSpPr>
          <p:nvPr>
            <p:ph type="title"/>
          </p:nvPr>
        </p:nvSpPr>
        <p:spPr>
          <a:xfrm>
            <a:off x="1447800" y="152400"/>
            <a:ext cx="7696200" cy="2438400"/>
          </a:xfrm>
        </p:spPr>
        <p:txBody>
          <a:bodyPr/>
          <a:lstStyle/>
          <a:p>
            <a:pPr eaLnBrk="1" hangingPunct="1">
              <a:defRPr/>
            </a:pPr>
            <a:r>
              <a:rPr lang="en-US" sz="7200" b="1" dirty="0">
                <a:solidFill>
                  <a:srgbClr val="FF0000"/>
                </a:solidFill>
                <a:effectLst>
                  <a:outerShdw blurRad="63500" dist="63500" dir="2700000" algn="tl" rotWithShape="0">
                    <a:schemeClr val="tx1"/>
                  </a:outerShdw>
                </a:effectLst>
              </a:rPr>
              <a:t>New Covenant Theology</a:t>
            </a:r>
          </a:p>
        </p:txBody>
      </p:sp>
    </p:spTree>
    <p:extLst>
      <p:ext uri="{BB962C8B-B14F-4D97-AF65-F5344CB8AC3E}">
        <p14:creationId xmlns:p14="http://schemas.microsoft.com/office/powerpoint/2010/main" val="1214367706"/>
      </p:ext>
    </p:extLst>
  </p:cSld>
  <p:clrMapOvr>
    <a:overrideClrMapping bg1="dk2" tx1="lt1" bg2="dk1" tx2="lt2" accent1="accent1" accent2="accent2" accent3="accent3" accent4="accent4" accent5="accent5" accent6="accent6" hlink="hlink" folHlink="folHlink"/>
  </p:clrMapOvr>
  <p:transition>
    <p:newsflash/>
  </p:transition>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The Covenant of Redemption</a:t>
            </a:r>
          </a:p>
        </p:txBody>
      </p:sp>
      <p:sp>
        <p:nvSpPr>
          <p:cNvPr id="3" name="Content Placeholder 2"/>
          <p:cNvSpPr>
            <a:spLocks noGrp="1"/>
          </p:cNvSpPr>
          <p:nvPr>
            <p:ph idx="1"/>
          </p:nvPr>
        </p:nvSpPr>
        <p:spPr>
          <a:xfrm>
            <a:off x="304800" y="609600"/>
            <a:ext cx="8534400" cy="6248400"/>
          </a:xfrm>
        </p:spPr>
        <p:txBody>
          <a:bodyPr>
            <a:normAutofit fontScale="70000" lnSpcReduction="20000"/>
          </a:bodyPr>
          <a:lstStyle/>
          <a:p>
            <a:r>
              <a:rPr lang="en-US" dirty="0">
                <a:effectLst>
                  <a:glow rad="228600">
                    <a:schemeClr val="accent3">
                      <a:satMod val="175000"/>
                      <a:alpha val="40000"/>
                    </a:schemeClr>
                  </a:glow>
                </a:effectLst>
                <a:latin typeface="Calibri" panose="020F0502020204030204" pitchFamily="34" charset="0"/>
                <a:cs typeface="Calibri" pitchFamily="34" charset="0"/>
              </a:rPr>
              <a:t>Covenant Theology calls the specific plan and purpose of God that was agreed upon by the Father, Son, and Holy Spirit in order to secure our redemption “The Covenant of Redemption”.</a:t>
            </a:r>
          </a:p>
          <a:p>
            <a:r>
              <a:rPr lang="en-US" dirty="0">
                <a:effectLst>
                  <a:glow rad="228600">
                    <a:schemeClr val="accent3">
                      <a:satMod val="175000"/>
                      <a:alpha val="40000"/>
                    </a:schemeClr>
                  </a:glow>
                </a:effectLst>
                <a:latin typeface="Calibri" panose="020F0502020204030204" pitchFamily="34" charset="0"/>
                <a:cs typeface="Calibri" pitchFamily="34" charset="0"/>
              </a:rPr>
              <a:t>Note: this particular theological covenant is not mentioned in the Westminster Confession, but it is taught by many other Reformed writers.</a:t>
            </a:r>
          </a:p>
          <a:p>
            <a:r>
              <a:rPr lang="en-US" dirty="0">
                <a:effectLst>
                  <a:glow rad="228600">
                    <a:schemeClr val="accent3">
                      <a:satMod val="175000"/>
                      <a:alpha val="40000"/>
                    </a:schemeClr>
                  </a:glow>
                </a:effectLst>
                <a:latin typeface="Calibri" panose="020F0502020204030204" pitchFamily="34" charset="0"/>
                <a:cs typeface="Calibri" pitchFamily="34" charset="0"/>
              </a:rPr>
              <a:t>For example, Berkhof, in his systematic theology, says this about the so-called “Covenant of Redemption”:</a:t>
            </a:r>
          </a:p>
          <a:p>
            <a:pPr lvl="1"/>
            <a:r>
              <a:rPr lang="en-US" i="1" dirty="0">
                <a:latin typeface="Cambria" panose="02040503050406030204" pitchFamily="18" charset="0"/>
                <a:cs typeface="Calibri" panose="020F0502020204030204" pitchFamily="34" charset="0"/>
              </a:rPr>
              <a:t>Scripture clearly points to the fact that the plan of redemption was included in the eternal decree or counsel of God, Eph. 1:4 ff.; 3:11; II Thess. 2:13; II Tim. 1:9; Jas. 2:5; I Pet. 1:2, etc. Now we find that in the economy of redemption there is, in a sense, a division of labor: the Father is the originator, the Son the executor, and the Holy Spirit the applier. This can only be the result of a voluntary agreement among the persons of the Trinity, so that their internal relations assume the form of a covenant life. (p.293)</a:t>
            </a:r>
          </a:p>
          <a:p>
            <a:r>
              <a:rPr lang="en-US" dirty="0">
                <a:effectLst>
                  <a:glow rad="228600">
                    <a:schemeClr val="accent3">
                      <a:satMod val="175000"/>
                      <a:alpha val="40000"/>
                    </a:schemeClr>
                  </a:glow>
                </a:effectLst>
                <a:latin typeface="Calibri" panose="020F0502020204030204" pitchFamily="34" charset="0"/>
                <a:cs typeface="Calibri" pitchFamily="34" charset="0"/>
              </a:rPr>
              <a:t>Although the scriptures do teach that such an agreement exists between the members of the Trinity, there is no reference </a:t>
            </a:r>
            <a:r>
              <a:rPr lang="en-US" b="1" i="1" dirty="0">
                <a:effectLst>
                  <a:glow rad="228600">
                    <a:schemeClr val="accent3">
                      <a:satMod val="175000"/>
                      <a:alpha val="40000"/>
                    </a:schemeClr>
                  </a:glow>
                </a:effectLst>
                <a:latin typeface="Calibri" panose="020F0502020204030204" pitchFamily="34" charset="0"/>
                <a:cs typeface="Calibri" pitchFamily="34" charset="0"/>
              </a:rPr>
              <a:t>anywhere</a:t>
            </a:r>
            <a:r>
              <a:rPr lang="en-US" dirty="0">
                <a:effectLst>
                  <a:glow rad="228600">
                    <a:schemeClr val="accent3">
                      <a:satMod val="175000"/>
                      <a:alpha val="40000"/>
                    </a:schemeClr>
                  </a:glow>
                </a:effectLst>
                <a:latin typeface="Calibri" panose="020F0502020204030204" pitchFamily="34" charset="0"/>
                <a:cs typeface="Calibri" pitchFamily="34" charset="0"/>
              </a:rPr>
              <a:t> in scripture (including the references given by Berkhof) that call this predetermined plan made between the members of the Trinity a “covenant”.</a:t>
            </a: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marL="0" indent="0">
              <a:buNone/>
            </a:pPr>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p:txBody>
      </p:sp>
    </p:spTree>
    <p:extLst>
      <p:ext uri="{BB962C8B-B14F-4D97-AF65-F5344CB8AC3E}">
        <p14:creationId xmlns:p14="http://schemas.microsoft.com/office/powerpoint/2010/main" val="2228012606"/>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The Covenant of Grace</a:t>
            </a:r>
          </a:p>
        </p:txBody>
      </p:sp>
      <p:sp>
        <p:nvSpPr>
          <p:cNvPr id="3" name="Content Placeholder 2"/>
          <p:cNvSpPr>
            <a:spLocks noGrp="1"/>
          </p:cNvSpPr>
          <p:nvPr>
            <p:ph idx="1"/>
          </p:nvPr>
        </p:nvSpPr>
        <p:spPr>
          <a:xfrm>
            <a:off x="304800" y="609600"/>
            <a:ext cx="8534400" cy="6248400"/>
          </a:xfrm>
        </p:spPr>
        <p:txBody>
          <a:bodyPr>
            <a:normAutofit fontScale="92500"/>
          </a:bodyPr>
          <a:lstStyle/>
          <a:p>
            <a:r>
              <a:rPr lang="en-US" dirty="0">
                <a:effectLst>
                  <a:glow rad="228600">
                    <a:schemeClr val="accent3">
                      <a:satMod val="175000"/>
                      <a:alpha val="40000"/>
                    </a:schemeClr>
                  </a:glow>
                </a:effectLst>
                <a:latin typeface="Calibri" panose="020F0502020204030204" pitchFamily="34" charset="0"/>
                <a:cs typeface="Calibri" pitchFamily="34" charset="0"/>
              </a:rPr>
              <a:t>The Westminster Confession of Faith (Chapter 7 part 3) says concerning this covenant:</a:t>
            </a:r>
          </a:p>
          <a:p>
            <a:pPr lvl="1"/>
            <a:r>
              <a:rPr lang="en-US" i="1" dirty="0">
                <a:latin typeface="Cambria" panose="02040503050406030204" pitchFamily="18" charset="0"/>
                <a:cs typeface="Calibri" panose="020F0502020204030204" pitchFamily="34" charset="0"/>
              </a:rPr>
              <a:t>Man, by his fall, having made himself incapable of life by that covenant, the Lord was pleased to make a second, commonly called the </a:t>
            </a:r>
            <a:r>
              <a:rPr lang="en-US" b="1" i="1" dirty="0">
                <a:latin typeface="Cambria" panose="02040503050406030204" pitchFamily="18" charset="0"/>
                <a:cs typeface="Calibri" panose="020F0502020204030204" pitchFamily="34" charset="0"/>
              </a:rPr>
              <a:t>Covenant of Grace</a:t>
            </a:r>
            <a:r>
              <a:rPr lang="en-US" i="1" dirty="0">
                <a:latin typeface="Cambria" panose="02040503050406030204" pitchFamily="18" charset="0"/>
                <a:cs typeface="Calibri" panose="020F0502020204030204" pitchFamily="34" charset="0"/>
              </a:rPr>
              <a:t>, whereby He freely </a:t>
            </a:r>
            <a:r>
              <a:rPr lang="en-US" i="1" dirty="0" err="1">
                <a:latin typeface="Cambria" panose="02040503050406030204" pitchFamily="18" charset="0"/>
                <a:cs typeface="Calibri" panose="020F0502020204030204" pitchFamily="34" charset="0"/>
              </a:rPr>
              <a:t>offereth</a:t>
            </a:r>
            <a:r>
              <a:rPr lang="en-US" i="1" dirty="0">
                <a:latin typeface="Cambria" panose="02040503050406030204" pitchFamily="18" charset="0"/>
                <a:cs typeface="Calibri" panose="020F0502020204030204" pitchFamily="34" charset="0"/>
              </a:rPr>
              <a:t> unto sinners life and salvation by Jesus Christ, requiring of them faith in Him, that they may be saved; and promising to give unto all those that are ordained unto eternal life His Holy Spirit, to make them willing, and able to believe.</a:t>
            </a:r>
          </a:p>
          <a:p>
            <a:r>
              <a:rPr lang="en-US" dirty="0">
                <a:effectLst>
                  <a:glow rad="228600">
                    <a:schemeClr val="accent3">
                      <a:satMod val="175000"/>
                      <a:alpha val="40000"/>
                    </a:schemeClr>
                  </a:glow>
                </a:effectLst>
                <a:latin typeface="Calibri" panose="020F0502020204030204" pitchFamily="34" charset="0"/>
                <a:cs typeface="Calibri" pitchFamily="34" charset="0"/>
              </a:rPr>
              <a:t>In Covenant Theology, all of the major covenants described in the Bible are merely different “administrations” or “dispensations” of this overarching Covenant of Grace.</a:t>
            </a: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marL="0" indent="0">
              <a:buNone/>
            </a:pPr>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p:txBody>
      </p:sp>
    </p:spTree>
    <p:extLst>
      <p:ext uri="{BB962C8B-B14F-4D97-AF65-F5344CB8AC3E}">
        <p14:creationId xmlns:p14="http://schemas.microsoft.com/office/powerpoint/2010/main" val="4261522422"/>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The Covenant of Grace</a:t>
            </a:r>
          </a:p>
        </p:txBody>
      </p:sp>
      <p:sp>
        <p:nvSpPr>
          <p:cNvPr id="5" name="Content Placeholder 4"/>
          <p:cNvSpPr>
            <a:spLocks noGrp="1"/>
          </p:cNvSpPr>
          <p:nvPr>
            <p:ph idx="1"/>
          </p:nvPr>
        </p:nvSpPr>
        <p:spPr/>
        <p:txBody>
          <a:bodyPr/>
          <a:lstStyle/>
          <a:p>
            <a:endParaRPr lang="en-US" dirty="0"/>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 y="559992"/>
            <a:ext cx="8763000" cy="59105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extBox 5"/>
          <p:cNvSpPr txBox="1"/>
          <p:nvPr/>
        </p:nvSpPr>
        <p:spPr>
          <a:xfrm>
            <a:off x="304799" y="6488668"/>
            <a:ext cx="8610601" cy="369332"/>
          </a:xfrm>
          <a:prstGeom prst="rect">
            <a:avLst/>
          </a:prstGeom>
          <a:noFill/>
        </p:spPr>
        <p:txBody>
          <a:bodyPr wrap="square" rtlCol="0">
            <a:spAutoFit/>
          </a:bodyPr>
          <a:lstStyle/>
          <a:p>
            <a:r>
              <a:rPr lang="en-US" dirty="0">
                <a:hlinkClick r:id="rId5"/>
              </a:rPr>
              <a:t>http://www.biblicalreader.com/prophecy/articles/dis_cov_interp.htm</a:t>
            </a:r>
            <a:r>
              <a:rPr lang="en-US" dirty="0"/>
              <a:t> </a:t>
            </a:r>
          </a:p>
        </p:txBody>
      </p:sp>
    </p:spTree>
    <p:extLst>
      <p:ext uri="{BB962C8B-B14F-4D97-AF65-F5344CB8AC3E}">
        <p14:creationId xmlns:p14="http://schemas.microsoft.com/office/powerpoint/2010/main" val="4291475724"/>
      </p:ext>
    </p:extLst>
  </p:cSld>
  <p:clrMapOvr>
    <a:overrideClrMapping bg1="lt1" tx1="dk1" bg2="lt2" tx2="dk2" accent1="accent1" accent2="accent2" accent3="accent3" accent4="accent4" accent5="accent5" accent6="accent6" hlink="hlink" folHlink="folHlink"/>
  </p:clrMapOvr>
  <p:transition>
    <p:zoom dir="in"/>
  </p:transition>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Problems With Covenant Theology</a:t>
            </a:r>
          </a:p>
        </p:txBody>
      </p:sp>
      <p:sp>
        <p:nvSpPr>
          <p:cNvPr id="3" name="Content Placeholder 2"/>
          <p:cNvSpPr>
            <a:spLocks noGrp="1"/>
          </p:cNvSpPr>
          <p:nvPr>
            <p:ph idx="1"/>
          </p:nvPr>
        </p:nvSpPr>
        <p:spPr>
          <a:xfrm>
            <a:off x="152400" y="533400"/>
            <a:ext cx="8839200" cy="6324600"/>
          </a:xfrm>
        </p:spPr>
        <p:txBody>
          <a:bodyPr>
            <a:normAutofit fontScale="70000" lnSpcReduction="20000"/>
          </a:bodyPr>
          <a:lstStyle/>
          <a:p>
            <a:r>
              <a:rPr lang="en-US" dirty="0">
                <a:effectLst>
                  <a:glow rad="228600">
                    <a:schemeClr val="accent3">
                      <a:satMod val="175000"/>
                      <a:alpha val="40000"/>
                    </a:schemeClr>
                  </a:glow>
                </a:effectLst>
                <a:latin typeface="Calibri" panose="020F0502020204030204" pitchFamily="34" charset="0"/>
                <a:cs typeface="Calibri" pitchFamily="34" charset="0"/>
              </a:rPr>
              <a:t>One problem with Covenant Theology, as we have seen, is that it reads a number of theological ideas into scripture that are not specifically stated.</a:t>
            </a:r>
          </a:p>
          <a:p>
            <a:r>
              <a:rPr lang="en-US" dirty="0">
                <a:effectLst>
                  <a:glow rad="228600">
                    <a:schemeClr val="accent3">
                      <a:satMod val="175000"/>
                      <a:alpha val="40000"/>
                    </a:schemeClr>
                  </a:glow>
                </a:effectLst>
                <a:latin typeface="Calibri" panose="020F0502020204030204" pitchFamily="34" charset="0"/>
                <a:cs typeface="Calibri" pitchFamily="34" charset="0"/>
              </a:rPr>
              <a:t>For example, it claims to see theological “covenants” that the scriptures never mention, but then turns around and refers to the covenants actually </a:t>
            </a:r>
            <a:r>
              <a:rPr lang="en-US" b="1" i="1" dirty="0">
                <a:effectLst>
                  <a:glow rad="228600">
                    <a:schemeClr val="accent3">
                      <a:satMod val="175000"/>
                      <a:alpha val="40000"/>
                    </a:schemeClr>
                  </a:glow>
                </a:effectLst>
                <a:latin typeface="Calibri" panose="020F0502020204030204" pitchFamily="34" charset="0"/>
                <a:cs typeface="Calibri" pitchFamily="34" charset="0"/>
              </a:rPr>
              <a:t>given</a:t>
            </a:r>
            <a:r>
              <a:rPr lang="en-US" dirty="0">
                <a:effectLst>
                  <a:glow rad="228600">
                    <a:schemeClr val="accent3">
                      <a:satMod val="175000"/>
                      <a:alpha val="40000"/>
                    </a:schemeClr>
                  </a:glow>
                </a:effectLst>
                <a:latin typeface="Calibri" panose="020F0502020204030204" pitchFamily="34" charset="0"/>
                <a:cs typeface="Calibri" pitchFamily="34" charset="0"/>
              </a:rPr>
              <a:t> in the Bible as “administrations” or “dispensations”.</a:t>
            </a:r>
          </a:p>
          <a:p>
            <a:r>
              <a:rPr lang="en-US" dirty="0">
                <a:effectLst>
                  <a:glow rad="228600">
                    <a:schemeClr val="accent3">
                      <a:satMod val="175000"/>
                      <a:alpha val="40000"/>
                    </a:schemeClr>
                  </a:glow>
                </a:effectLst>
                <a:latin typeface="Calibri" panose="020F0502020204030204" pitchFamily="34" charset="0"/>
                <a:cs typeface="Calibri" pitchFamily="34" charset="0"/>
              </a:rPr>
              <a:t>But the </a:t>
            </a:r>
            <a:r>
              <a:rPr lang="en-US" b="1" i="1" dirty="0">
                <a:effectLst>
                  <a:glow rad="228600">
                    <a:schemeClr val="accent3">
                      <a:satMod val="175000"/>
                      <a:alpha val="40000"/>
                    </a:schemeClr>
                  </a:glow>
                </a:effectLst>
                <a:latin typeface="Calibri" panose="020F0502020204030204" pitchFamily="34" charset="0"/>
                <a:cs typeface="Calibri" pitchFamily="34" charset="0"/>
              </a:rPr>
              <a:t>biggest</a:t>
            </a:r>
            <a:r>
              <a:rPr lang="en-US" dirty="0">
                <a:effectLst>
                  <a:glow rad="228600">
                    <a:schemeClr val="accent3">
                      <a:satMod val="175000"/>
                      <a:alpha val="40000"/>
                    </a:schemeClr>
                  </a:glow>
                </a:effectLst>
                <a:latin typeface="Calibri" panose="020F0502020204030204" pitchFamily="34" charset="0"/>
                <a:cs typeface="Calibri" pitchFamily="34" charset="0"/>
              </a:rPr>
              <a:t> problem I have with Covenant Theology is that, by viewing all of the biblical covenants as being a part of a bigger “Covenant of Grace”, there is a strong tendency on the part of Covenant theologians to </a:t>
            </a:r>
            <a:r>
              <a:rPr lang="en-US" b="1" i="1" dirty="0">
                <a:effectLst>
                  <a:glow rad="228600">
                    <a:schemeClr val="accent3">
                      <a:satMod val="175000"/>
                      <a:alpha val="40000"/>
                    </a:schemeClr>
                  </a:glow>
                </a:effectLst>
                <a:latin typeface="Calibri" panose="020F0502020204030204" pitchFamily="34" charset="0"/>
                <a:cs typeface="Calibri" pitchFamily="34" charset="0"/>
              </a:rPr>
              <a:t>blur the distinctions</a:t>
            </a:r>
            <a:r>
              <a:rPr lang="en-US" dirty="0">
                <a:effectLst>
                  <a:glow rad="228600">
                    <a:schemeClr val="accent3">
                      <a:satMod val="175000"/>
                      <a:alpha val="40000"/>
                    </a:schemeClr>
                  </a:glow>
                </a:effectLst>
                <a:latin typeface="Calibri" panose="020F0502020204030204" pitchFamily="34" charset="0"/>
                <a:cs typeface="Calibri" pitchFamily="34" charset="0"/>
              </a:rPr>
              <a:t> that exist between the biblical covenants – something the Bible itself is careful not to do.  </a:t>
            </a:r>
          </a:p>
          <a:p>
            <a:r>
              <a:rPr lang="en-US" dirty="0">
                <a:effectLst>
                  <a:glow rad="228600">
                    <a:schemeClr val="accent3">
                      <a:satMod val="175000"/>
                      <a:alpha val="40000"/>
                    </a:schemeClr>
                  </a:glow>
                </a:effectLst>
                <a:latin typeface="Calibri" panose="020F0502020204030204" pitchFamily="34" charset="0"/>
                <a:cs typeface="Calibri" pitchFamily="34" charset="0"/>
              </a:rPr>
              <a:t>You will, no doubt, recall that we have already seen this kind of thinking applied to several areas that we covered earlier in this class:</a:t>
            </a:r>
          </a:p>
          <a:p>
            <a:pPr lvl="1"/>
            <a:r>
              <a:rPr lang="en-US" b="1" dirty="0">
                <a:effectLst>
                  <a:glow rad="228600">
                    <a:schemeClr val="accent3">
                      <a:satMod val="175000"/>
                      <a:alpha val="40000"/>
                    </a:schemeClr>
                  </a:glow>
                </a:effectLst>
                <a:latin typeface="Calibri" panose="020F0502020204030204" pitchFamily="34" charset="0"/>
                <a:cs typeface="Calibri" pitchFamily="34" charset="0"/>
              </a:rPr>
              <a:t>Tithing – </a:t>
            </a:r>
            <a:r>
              <a:rPr lang="en-US" dirty="0">
                <a:effectLst>
                  <a:glow rad="228600">
                    <a:schemeClr val="accent3">
                      <a:satMod val="175000"/>
                      <a:alpha val="40000"/>
                    </a:schemeClr>
                  </a:glow>
                </a:effectLst>
                <a:latin typeface="Calibri" panose="020F0502020204030204" pitchFamily="34" charset="0"/>
                <a:cs typeface="Calibri" pitchFamily="34" charset="0"/>
              </a:rPr>
              <a:t>Since tithing took place in earlier “administrations” of the Covenant of Grace (i.e. Abraham tithed, Jacob tithed, Moses prescribed tithing) then it is natural to assume that Cain and Abel must have been required to tithe and that tithing is expected in the final “administration” of the Covenant of Grace (i.e., the New Covenant)</a:t>
            </a:r>
            <a:r>
              <a:rPr lang="en-US" b="1" dirty="0">
                <a:effectLst>
                  <a:glow rad="228600">
                    <a:schemeClr val="accent3">
                      <a:satMod val="175000"/>
                      <a:alpha val="40000"/>
                    </a:schemeClr>
                  </a:glow>
                </a:effectLst>
                <a:latin typeface="Calibri" panose="020F0502020204030204" pitchFamily="34" charset="0"/>
                <a:cs typeface="Calibri" pitchFamily="34" charset="0"/>
              </a:rPr>
              <a:t> </a:t>
            </a:r>
          </a:p>
          <a:p>
            <a:pPr lvl="1"/>
            <a:r>
              <a:rPr lang="en-US" b="1" dirty="0">
                <a:effectLst>
                  <a:glow rad="228600">
                    <a:schemeClr val="accent3">
                      <a:satMod val="175000"/>
                      <a:alpha val="40000"/>
                    </a:schemeClr>
                  </a:glow>
                </a:effectLst>
                <a:latin typeface="Calibri" panose="020F0502020204030204" pitchFamily="34" charset="0"/>
                <a:cs typeface="Calibri" pitchFamily="34" charset="0"/>
              </a:rPr>
              <a:t>Sabbath Keeping – </a:t>
            </a:r>
            <a:r>
              <a:rPr lang="en-US" dirty="0">
                <a:effectLst>
                  <a:glow rad="228600">
                    <a:schemeClr val="accent3">
                      <a:satMod val="175000"/>
                      <a:alpha val="40000"/>
                    </a:schemeClr>
                  </a:glow>
                </a:effectLst>
                <a:latin typeface="Calibri" panose="020F0502020204030204" pitchFamily="34" charset="0"/>
                <a:cs typeface="Calibri" pitchFamily="34" charset="0"/>
              </a:rPr>
              <a:t>The “people of God” were commanded to keep the Sabbath in an earlier “administration” of the Covenant of Grace (i.e. Moses prescribed Sabbath-keeping), therefore it’s natural to assume that God expects men in all “administration” of the Covenant of Grace to “keep the Sabbath”.</a:t>
            </a: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marL="0" indent="0">
              <a:buNone/>
            </a:pPr>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p:txBody>
      </p:sp>
    </p:spTree>
    <p:extLst>
      <p:ext uri="{BB962C8B-B14F-4D97-AF65-F5344CB8AC3E}">
        <p14:creationId xmlns:p14="http://schemas.microsoft.com/office/powerpoint/2010/main" val="2614077094"/>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Problems With Covenant Theology</a:t>
            </a:r>
          </a:p>
        </p:txBody>
      </p:sp>
      <p:sp>
        <p:nvSpPr>
          <p:cNvPr id="3" name="Content Placeholder 2"/>
          <p:cNvSpPr>
            <a:spLocks noGrp="1"/>
          </p:cNvSpPr>
          <p:nvPr>
            <p:ph idx="1"/>
          </p:nvPr>
        </p:nvSpPr>
        <p:spPr>
          <a:xfrm>
            <a:off x="304800" y="533400"/>
            <a:ext cx="8534400" cy="6324600"/>
          </a:xfrm>
        </p:spPr>
        <p:txBody>
          <a:bodyPr>
            <a:normAutofit fontScale="77500" lnSpcReduction="20000"/>
          </a:bodyPr>
          <a:lstStyle/>
          <a:p>
            <a:r>
              <a:rPr lang="en-US" dirty="0">
                <a:effectLst>
                  <a:glow rad="228600">
                    <a:schemeClr val="accent3">
                      <a:satMod val="175000"/>
                      <a:alpha val="40000"/>
                    </a:schemeClr>
                  </a:glow>
                </a:effectLst>
                <a:latin typeface="Calibri" panose="020F0502020204030204" pitchFamily="34" charset="0"/>
                <a:cs typeface="Calibri" pitchFamily="34" charset="0"/>
              </a:rPr>
              <a:t>What this kind of thinking </a:t>
            </a:r>
            <a:r>
              <a:rPr lang="en-US" b="1" i="1" dirty="0">
                <a:effectLst>
                  <a:glow rad="228600">
                    <a:schemeClr val="accent3">
                      <a:satMod val="175000"/>
                      <a:alpha val="40000"/>
                    </a:schemeClr>
                  </a:glow>
                </a:effectLst>
                <a:latin typeface="Calibri" panose="020F0502020204030204" pitchFamily="34" charset="0"/>
                <a:cs typeface="Calibri" pitchFamily="34" charset="0"/>
              </a:rPr>
              <a:t>ultimately</a:t>
            </a:r>
            <a:r>
              <a:rPr lang="en-US" dirty="0">
                <a:effectLst>
                  <a:glow rad="228600">
                    <a:schemeClr val="accent3">
                      <a:satMod val="175000"/>
                      <a:alpha val="40000"/>
                    </a:schemeClr>
                  </a:glow>
                </a:effectLst>
                <a:latin typeface="Calibri" panose="020F0502020204030204" pitchFamily="34" charset="0"/>
                <a:cs typeface="Calibri" pitchFamily="34" charset="0"/>
              </a:rPr>
              <a:t> leads to is </a:t>
            </a:r>
            <a:r>
              <a:rPr lang="en-US" b="1" dirty="0">
                <a:effectLst>
                  <a:glow rad="228600">
                    <a:schemeClr val="accent3">
                      <a:satMod val="175000"/>
                      <a:alpha val="40000"/>
                    </a:schemeClr>
                  </a:glow>
                </a:effectLst>
                <a:latin typeface="Calibri" panose="020F0502020204030204" pitchFamily="34" charset="0"/>
                <a:cs typeface="Calibri" pitchFamily="34" charset="0"/>
              </a:rPr>
              <a:t>Infant “Baptism”</a:t>
            </a:r>
            <a:r>
              <a:rPr lang="en-US" dirty="0">
                <a:effectLst>
                  <a:glow rad="228600">
                    <a:schemeClr val="accent3">
                      <a:satMod val="175000"/>
                      <a:alpha val="40000"/>
                    </a:schemeClr>
                  </a:glow>
                </a:effectLst>
                <a:latin typeface="Calibri" panose="020F0502020204030204" pitchFamily="34" charset="0"/>
                <a:cs typeface="Calibri" pitchFamily="34" charset="0"/>
              </a:rPr>
              <a:t>:</a:t>
            </a:r>
          </a:p>
          <a:p>
            <a:r>
              <a:rPr lang="en-US" dirty="0">
                <a:effectLst>
                  <a:glow rad="228600">
                    <a:schemeClr val="accent3">
                      <a:satMod val="175000"/>
                      <a:alpha val="40000"/>
                    </a:schemeClr>
                  </a:glow>
                </a:effectLst>
                <a:latin typeface="Calibri" panose="020F0502020204030204" pitchFamily="34" charset="0"/>
                <a:cs typeface="Calibri" pitchFamily="34" charset="0"/>
              </a:rPr>
              <a:t>Since infants were included in </a:t>
            </a:r>
            <a:r>
              <a:rPr lang="en-US" b="1" i="1" dirty="0">
                <a:effectLst>
                  <a:glow rad="228600">
                    <a:schemeClr val="accent3">
                      <a:satMod val="175000"/>
                      <a:alpha val="40000"/>
                    </a:schemeClr>
                  </a:glow>
                </a:effectLst>
                <a:latin typeface="Calibri" panose="020F0502020204030204" pitchFamily="34" charset="0"/>
                <a:cs typeface="Calibri" pitchFamily="34" charset="0"/>
              </a:rPr>
              <a:t>earlier</a:t>
            </a:r>
            <a:r>
              <a:rPr lang="en-US" dirty="0">
                <a:effectLst>
                  <a:glow rad="228600">
                    <a:schemeClr val="accent3">
                      <a:satMod val="175000"/>
                      <a:alpha val="40000"/>
                    </a:schemeClr>
                  </a:glow>
                </a:effectLst>
                <a:latin typeface="Calibri" panose="020F0502020204030204" pitchFamily="34" charset="0"/>
                <a:cs typeface="Calibri" pitchFamily="34" charset="0"/>
              </a:rPr>
              <a:t> “administrations” of the Covenant of Grace (i.e. circumcision in the Abrahamic and Mosaic administrations) then it is only </a:t>
            </a:r>
            <a:r>
              <a:rPr lang="en-US" b="1" i="1" dirty="0">
                <a:effectLst>
                  <a:glow rad="228600">
                    <a:schemeClr val="accent3">
                      <a:satMod val="175000"/>
                      <a:alpha val="40000"/>
                    </a:schemeClr>
                  </a:glow>
                </a:effectLst>
                <a:latin typeface="Calibri" panose="020F0502020204030204" pitchFamily="34" charset="0"/>
                <a:cs typeface="Calibri" pitchFamily="34" charset="0"/>
              </a:rPr>
              <a:t>natural</a:t>
            </a:r>
            <a:r>
              <a:rPr lang="en-US" dirty="0">
                <a:effectLst>
                  <a:glow rad="228600">
                    <a:schemeClr val="accent3">
                      <a:satMod val="175000"/>
                      <a:alpha val="40000"/>
                    </a:schemeClr>
                  </a:glow>
                </a:effectLst>
                <a:latin typeface="Calibri" panose="020F0502020204030204" pitchFamily="34" charset="0"/>
                <a:cs typeface="Calibri" pitchFamily="34" charset="0"/>
              </a:rPr>
              <a:t> to assume that we should expect to include infants in the </a:t>
            </a:r>
            <a:r>
              <a:rPr lang="en-US" b="1" i="1" dirty="0">
                <a:effectLst>
                  <a:glow rad="228600">
                    <a:schemeClr val="accent3">
                      <a:satMod val="175000"/>
                      <a:alpha val="40000"/>
                    </a:schemeClr>
                  </a:glow>
                </a:effectLst>
                <a:latin typeface="Calibri" panose="020F0502020204030204" pitchFamily="34" charset="0"/>
                <a:cs typeface="Calibri" pitchFamily="34" charset="0"/>
              </a:rPr>
              <a:t>final</a:t>
            </a:r>
            <a:r>
              <a:rPr lang="en-US" dirty="0">
                <a:effectLst>
                  <a:glow rad="228600">
                    <a:schemeClr val="accent3">
                      <a:satMod val="175000"/>
                      <a:alpha val="40000"/>
                    </a:schemeClr>
                  </a:glow>
                </a:effectLst>
                <a:latin typeface="Calibri" panose="020F0502020204030204" pitchFamily="34" charset="0"/>
                <a:cs typeface="Calibri" pitchFamily="34" charset="0"/>
              </a:rPr>
              <a:t> “administration” of the Covenant of Grace (i.e. infant baptism in the New Covenant)</a:t>
            </a:r>
          </a:p>
          <a:p>
            <a:r>
              <a:rPr lang="en-US" dirty="0">
                <a:effectLst>
                  <a:glow rad="228600">
                    <a:schemeClr val="accent3">
                      <a:satMod val="175000"/>
                      <a:alpha val="40000"/>
                    </a:schemeClr>
                  </a:glow>
                </a:effectLst>
                <a:latin typeface="Calibri" panose="020F0502020204030204" pitchFamily="34" charset="0"/>
                <a:cs typeface="Calibri" pitchFamily="34" charset="0"/>
              </a:rPr>
              <a:t>So, following this line of thinking, it seems natural to those attending an Orthodox Presbyterian Church service for the “baptism” of an infant to see the parents being asked:</a:t>
            </a:r>
          </a:p>
          <a:p>
            <a:pPr lvl="1"/>
            <a:r>
              <a:rPr lang="en-US" i="1" dirty="0">
                <a:effectLst>
                  <a:glow rad="228600">
                    <a:schemeClr val="accent3">
                      <a:satMod val="175000"/>
                      <a:alpha val="40000"/>
                    </a:schemeClr>
                  </a:glow>
                </a:effectLst>
                <a:latin typeface="Cambria" panose="02040503050406030204" pitchFamily="18" charset="0"/>
                <a:cs typeface="Calibri" pitchFamily="34" charset="0"/>
              </a:rPr>
              <a:t>Do you acknowledge that, although our children are conceived and born in sin and therefore subject to condemnation, </a:t>
            </a:r>
            <a:r>
              <a:rPr lang="en-US" b="1" i="1" dirty="0">
                <a:effectLst>
                  <a:glow rad="228600">
                    <a:schemeClr val="accent3">
                      <a:satMod val="175000"/>
                      <a:alpha val="40000"/>
                    </a:schemeClr>
                  </a:glow>
                </a:effectLst>
                <a:latin typeface="Cambria" panose="02040503050406030204" pitchFamily="18" charset="0"/>
                <a:cs typeface="Calibri" pitchFamily="34" charset="0"/>
              </a:rPr>
              <a:t>they are holy in Christ</a:t>
            </a:r>
            <a:r>
              <a:rPr lang="en-US" i="1" dirty="0">
                <a:effectLst>
                  <a:glow rad="228600">
                    <a:schemeClr val="accent3">
                      <a:satMod val="175000"/>
                      <a:alpha val="40000"/>
                    </a:schemeClr>
                  </a:glow>
                </a:effectLst>
                <a:latin typeface="Cambria" panose="02040503050406030204" pitchFamily="18" charset="0"/>
                <a:cs typeface="Calibri" pitchFamily="34" charset="0"/>
              </a:rPr>
              <a:t>, and as </a:t>
            </a:r>
            <a:r>
              <a:rPr lang="en-US" b="1" i="1" dirty="0">
                <a:effectLst>
                  <a:glow rad="228600">
                    <a:schemeClr val="accent3">
                      <a:satMod val="175000"/>
                      <a:alpha val="40000"/>
                    </a:schemeClr>
                  </a:glow>
                </a:effectLst>
                <a:latin typeface="Cambria" panose="02040503050406030204" pitchFamily="18" charset="0"/>
                <a:cs typeface="Calibri" pitchFamily="34" charset="0"/>
              </a:rPr>
              <a:t>members of his church</a:t>
            </a:r>
            <a:r>
              <a:rPr lang="en-US" i="1" dirty="0">
                <a:effectLst>
                  <a:glow rad="228600">
                    <a:schemeClr val="accent3">
                      <a:satMod val="175000"/>
                      <a:alpha val="40000"/>
                    </a:schemeClr>
                  </a:glow>
                </a:effectLst>
                <a:latin typeface="Cambria" panose="02040503050406030204" pitchFamily="18" charset="0"/>
                <a:cs typeface="Calibri" pitchFamily="34" charset="0"/>
              </a:rPr>
              <a:t> ought to be baptized? </a:t>
            </a:r>
            <a:r>
              <a:rPr lang="en-US" dirty="0">
                <a:effectLst>
                  <a:glow rad="228600">
                    <a:schemeClr val="accent3">
                      <a:satMod val="175000"/>
                      <a:alpha val="40000"/>
                    </a:schemeClr>
                  </a:glow>
                </a:effectLst>
                <a:latin typeface="Calibri" panose="020F0502020204030204" pitchFamily="34" charset="0"/>
                <a:cs typeface="Calibri" pitchFamily="34" charset="0"/>
              </a:rPr>
              <a:t>(Trinity Hymnal [Confessional Edition], Philadelphia, 1961, p.667 – emphasis added).</a:t>
            </a:r>
          </a:p>
          <a:p>
            <a:r>
              <a:rPr lang="en-US" dirty="0">
                <a:effectLst>
                  <a:glow rad="228600">
                    <a:schemeClr val="accent3">
                      <a:satMod val="175000"/>
                      <a:alpha val="40000"/>
                    </a:schemeClr>
                  </a:glow>
                </a:effectLst>
                <a:latin typeface="Calibri" panose="020F0502020204030204" pitchFamily="34" charset="0"/>
                <a:cs typeface="Calibri" pitchFamily="34" charset="0"/>
              </a:rPr>
              <a:t>To be clear, I realize that not everyone who holds to Covenant Theology believes in infant baptism. But I think that to be consistent in holding to Covenant Theology, you would ultimately have to end up there.</a:t>
            </a:r>
          </a:p>
          <a:p>
            <a:pPr marL="0" indent="0">
              <a:buNone/>
            </a:pPr>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p:txBody>
      </p:sp>
    </p:spTree>
    <p:extLst>
      <p:ext uri="{BB962C8B-B14F-4D97-AF65-F5344CB8AC3E}">
        <p14:creationId xmlns:p14="http://schemas.microsoft.com/office/powerpoint/2010/main" val="739535787"/>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 calcmode="lin" valueType="num">
                                      <p:cBhvr>
                                        <p:cTn id="14"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p:cTn id="2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p:cTn id="28"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3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For Next Time…</a:t>
            </a:r>
          </a:p>
        </p:txBody>
      </p:sp>
      <p:sp>
        <p:nvSpPr>
          <p:cNvPr id="3" name="Content Placeholder 2"/>
          <p:cNvSpPr>
            <a:spLocks noGrp="1"/>
          </p:cNvSpPr>
          <p:nvPr>
            <p:ph idx="1"/>
          </p:nvPr>
        </p:nvSpPr>
        <p:spPr>
          <a:xfrm>
            <a:off x="304800" y="533400"/>
            <a:ext cx="8534400" cy="6324600"/>
          </a:xfrm>
        </p:spPr>
        <p:txBody>
          <a:bodyPr>
            <a:normAutofit/>
          </a:bodyPr>
          <a:lstStyle/>
          <a:p>
            <a:r>
              <a:rPr lang="en-US" dirty="0">
                <a:effectLst>
                  <a:glow rad="228600">
                    <a:schemeClr val="accent3">
                      <a:satMod val="175000"/>
                      <a:alpha val="40000"/>
                    </a:schemeClr>
                  </a:glow>
                </a:effectLst>
                <a:latin typeface="Calibri" panose="020F0502020204030204" pitchFamily="34" charset="0"/>
                <a:cs typeface="Calibri" pitchFamily="34" charset="0"/>
              </a:rPr>
              <a:t>I encourage you to purchase a Copy of “In Defense of the Decalogue” by Richard </a:t>
            </a:r>
            <a:r>
              <a:rPr lang="en-US" dirty="0" err="1">
                <a:effectLst>
                  <a:glow rad="228600">
                    <a:schemeClr val="accent3">
                      <a:satMod val="175000"/>
                      <a:alpha val="40000"/>
                    </a:schemeClr>
                  </a:glow>
                </a:effectLst>
                <a:latin typeface="Calibri" panose="020F0502020204030204" pitchFamily="34" charset="0"/>
                <a:cs typeface="Calibri" pitchFamily="34" charset="0"/>
              </a:rPr>
              <a:t>Barcellos</a:t>
            </a:r>
            <a:r>
              <a:rPr lang="en-US" dirty="0">
                <a:effectLst>
                  <a:glow rad="228600">
                    <a:schemeClr val="accent3">
                      <a:satMod val="175000"/>
                      <a:alpha val="40000"/>
                    </a:schemeClr>
                  </a:glow>
                </a:effectLst>
                <a:latin typeface="Calibri" panose="020F0502020204030204" pitchFamily="34" charset="0"/>
                <a:cs typeface="Calibri" pitchFamily="34" charset="0"/>
              </a:rPr>
              <a:t> and read </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Preface</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Introduction</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Chapter 1</a:t>
            </a:r>
          </a:p>
          <a:p>
            <a:pPr marL="0" indent="0">
              <a:buNone/>
            </a:pPr>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p:txBody>
      </p:sp>
    </p:spTree>
    <p:extLst>
      <p:ext uri="{BB962C8B-B14F-4D97-AF65-F5344CB8AC3E}">
        <p14:creationId xmlns:p14="http://schemas.microsoft.com/office/powerpoint/2010/main" val="775735403"/>
      </p:ext>
    </p:extLst>
  </p:cSld>
  <p:clrMapOvr>
    <a:overrideClrMapping bg1="lt1" tx1="dk1" bg2="lt2" tx2="dk2" accent1="accent1" accent2="accent2" accent3="accent3" accent4="accent4" accent5="accent5" accent6="accent6" hlink="hlink" folHlink="folHlink"/>
  </p:clrMapOvr>
  <p:transition>
    <p:zoom dir="in"/>
  </p:transition>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381000" y="152400"/>
            <a:ext cx="8229600" cy="1706562"/>
          </a:xfrm>
        </p:spPr>
        <p:txBody>
          <a:bodyPr/>
          <a:lstStyle/>
          <a:p>
            <a:r>
              <a:rPr lang="en-US" sz="7200" b="1" dirty="0">
                <a:effectLst>
                  <a:glow rad="228600">
                    <a:schemeClr val="accent3">
                      <a:satMod val="175000"/>
                      <a:alpha val="40000"/>
                    </a:schemeClr>
                  </a:glow>
                  <a:outerShdw blurRad="76200" dist="63500" dir="2700000" algn="tl" rotWithShape="0">
                    <a:schemeClr val="bg1"/>
                  </a:outerShdw>
                </a:effectLst>
                <a:latin typeface="Calibri" pitchFamily="34" charset="0"/>
                <a:cs typeface="Calibri" pitchFamily="34" charset="0"/>
              </a:rPr>
              <a:t>Other Questions?</a:t>
            </a:r>
          </a:p>
        </p:txBody>
      </p:sp>
    </p:spTree>
  </p:cSld>
  <p:clrMapOvr>
    <a:overrideClrMapping bg1="lt1" tx1="dk1" bg2="lt2" tx2="dk2" accent1="accent1" accent2="accent2" accent3="accent3" accent4="accent4" accent5="accent5" accent6="accent6" hlink="hlink" folHlink="folHlink"/>
  </p:clrMapOvr>
  <p:transition>
    <p:newsflash/>
  </p:transition>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381000" y="152400"/>
            <a:ext cx="8229600" cy="1706562"/>
          </a:xfrm>
        </p:spPr>
        <p:txBody>
          <a:bodyPr/>
          <a:lstStyle/>
          <a:p>
            <a:r>
              <a:rPr lang="en-US" sz="5400" b="1" dirty="0">
                <a:effectLst>
                  <a:glow rad="228600">
                    <a:schemeClr val="accent3">
                      <a:satMod val="175000"/>
                      <a:alpha val="40000"/>
                    </a:schemeClr>
                  </a:glow>
                  <a:outerShdw blurRad="76200" dist="63500" dir="2700000" algn="tl" rotWithShape="0">
                    <a:schemeClr val="bg1"/>
                  </a:outerShdw>
                </a:effectLst>
                <a:latin typeface="Calibri" pitchFamily="34" charset="0"/>
                <a:cs typeface="Calibri" pitchFamily="34" charset="0"/>
              </a:rPr>
              <a:t>Questions Raised by New Covenant Theology</a:t>
            </a:r>
          </a:p>
        </p:txBody>
      </p:sp>
    </p:spTree>
    <p:extLst>
      <p:ext uri="{BB962C8B-B14F-4D97-AF65-F5344CB8AC3E}">
        <p14:creationId xmlns:p14="http://schemas.microsoft.com/office/powerpoint/2010/main" val="2615979708"/>
      </p:ext>
    </p:extLst>
  </p:cSld>
  <p:clrMapOvr>
    <a:overrideClrMapping bg1="lt1" tx1="dk1" bg2="lt2" tx2="dk2" accent1="accent1" accent2="accent2" accent3="accent3" accent4="accent4" accent5="accent5" accent6="accent6" hlink="hlink" folHlink="folHlink"/>
  </p:clrMapOvr>
  <p:transition>
    <p:newsflash/>
  </p:transition>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52400"/>
            <a:ext cx="7772400" cy="1676400"/>
          </a:xfrm>
        </p:spPr>
        <p:txBody>
          <a:bodyPr anchor="t">
            <a:noAutofit/>
          </a:bodyPr>
          <a:lstStyle/>
          <a:p>
            <a:r>
              <a:rPr lang="en-US" sz="5400" b="1" dirty="0">
                <a:effectLst>
                  <a:glow rad="228600">
                    <a:schemeClr val="accent3">
                      <a:satMod val="175000"/>
                      <a:alpha val="40000"/>
                    </a:schemeClr>
                  </a:glow>
                  <a:outerShdw blurRad="76200" dist="63500" dir="2700000" algn="tl" rotWithShape="0">
                    <a:schemeClr val="bg1"/>
                  </a:outerShdw>
                </a:effectLst>
                <a:latin typeface="Calibri" pitchFamily="34" charset="0"/>
                <a:cs typeface="Calibri" pitchFamily="34" charset="0"/>
              </a:rPr>
              <a:t>Questions Raised by New Covenant Theology</a:t>
            </a:r>
            <a:endParaRPr lang="en-US" sz="5400" dirty="0">
              <a:effectLst>
                <a:glow rad="228600">
                  <a:schemeClr val="accent3">
                    <a:satMod val="175000"/>
                    <a:alpha val="40000"/>
                  </a:schemeClr>
                </a:glow>
              </a:effectLst>
              <a:latin typeface="Calibri" pitchFamily="34" charset="0"/>
              <a:cs typeface="Calibri" pitchFamily="34" charset="0"/>
            </a:endParaRPr>
          </a:p>
        </p:txBody>
      </p:sp>
      <p:sp>
        <p:nvSpPr>
          <p:cNvPr id="5" name="Subtitle 4"/>
          <p:cNvSpPr>
            <a:spLocks noGrp="1"/>
          </p:cNvSpPr>
          <p:nvPr>
            <p:ph type="subTitle" idx="1"/>
          </p:nvPr>
        </p:nvSpPr>
        <p:spPr>
          <a:xfrm>
            <a:off x="1371600" y="2514600"/>
            <a:ext cx="6400800" cy="2590800"/>
          </a:xfrm>
        </p:spPr>
        <p:txBody>
          <a:bodyPr/>
          <a:lstStyle/>
          <a:p>
            <a:r>
              <a:rPr lang="en-US" dirty="0">
                <a:effectLst>
                  <a:glow rad="228600">
                    <a:schemeClr val="accent3">
                      <a:satMod val="175000"/>
                      <a:alpha val="40000"/>
                    </a:schemeClr>
                  </a:glow>
                </a:effectLst>
                <a:latin typeface="Calibri" pitchFamily="34" charset="0"/>
                <a:cs typeface="Calibri" pitchFamily="34" charset="0"/>
              </a:rPr>
              <a:t>What are the competing theological systems to New Covenant Theology? </a:t>
            </a:r>
          </a:p>
          <a:p>
            <a:r>
              <a:rPr lang="en-US" dirty="0">
                <a:effectLst>
                  <a:glow rad="228600">
                    <a:schemeClr val="accent3">
                      <a:satMod val="175000"/>
                      <a:alpha val="40000"/>
                    </a:schemeClr>
                  </a:glow>
                </a:effectLst>
                <a:latin typeface="Calibri" pitchFamily="34" charset="0"/>
                <a:cs typeface="Calibri" pitchFamily="34" charset="0"/>
              </a:rPr>
              <a:t>What questions do these competing views raise that we need to evaluate and consider?</a:t>
            </a:r>
            <a:endParaRPr lang="en-US" dirty="0"/>
          </a:p>
        </p:txBody>
      </p:sp>
    </p:spTree>
    <p:extLst>
      <p:ext uri="{BB962C8B-B14F-4D97-AF65-F5344CB8AC3E}">
        <p14:creationId xmlns:p14="http://schemas.microsoft.com/office/powerpoint/2010/main" val="187787699"/>
      </p:ext>
    </p:extLst>
  </p:cSld>
  <p:clrMapOvr>
    <a:overrideClrMapping bg1="lt1" tx1="dk1" bg2="lt2" tx2="dk2" accent1="accent1" accent2="accent2" accent3="accent3" accent4="accent4" accent5="accent5" accent6="accent6" hlink="hlink" folHlink="folHlink"/>
  </p:clrMapOvr>
  <p:transition>
    <p:zoom/>
  </p:transition>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200" b="1" dirty="0">
                <a:effectLst>
                  <a:glow rad="228600">
                    <a:schemeClr val="accent3">
                      <a:satMod val="175000"/>
                      <a:alpha val="40000"/>
                    </a:schemeClr>
                  </a:glow>
                </a:effectLst>
                <a:latin typeface="Calibri" pitchFamily="34" charset="0"/>
                <a:cs typeface="Calibri" pitchFamily="34" charset="0"/>
              </a:rPr>
              <a:t>Competing Systems to New Covenant Theology</a:t>
            </a:r>
          </a:p>
        </p:txBody>
      </p:sp>
      <p:sp>
        <p:nvSpPr>
          <p:cNvPr id="3" name="Content Placeholder 2"/>
          <p:cNvSpPr>
            <a:spLocks noGrp="1"/>
          </p:cNvSpPr>
          <p:nvPr>
            <p:ph idx="1"/>
          </p:nvPr>
        </p:nvSpPr>
        <p:spPr>
          <a:xfrm>
            <a:off x="457200" y="762000"/>
            <a:ext cx="8229600" cy="6096000"/>
          </a:xfrm>
        </p:spPr>
        <p:txBody>
          <a:bodyPr>
            <a:normAutofit/>
          </a:bodyPr>
          <a:lstStyle/>
          <a:p>
            <a:r>
              <a:rPr lang="en-US" dirty="0">
                <a:effectLst>
                  <a:glow rad="228600">
                    <a:schemeClr val="accent3">
                      <a:satMod val="175000"/>
                      <a:alpha val="40000"/>
                    </a:schemeClr>
                  </a:glow>
                </a:effectLst>
                <a:latin typeface="Calibri" panose="020F0502020204030204" pitchFamily="34" charset="0"/>
                <a:cs typeface="Calibri" pitchFamily="34" charset="0"/>
              </a:rPr>
              <a:t>We will look at two major competing theological systems to New Covenant Theology:</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Dispensationalism</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Covenant Theology</a:t>
            </a:r>
          </a:p>
          <a:p>
            <a:pPr marL="0" indent="0">
              <a:buNone/>
            </a:pPr>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p:txBody>
      </p:sp>
    </p:spTree>
    <p:extLst>
      <p:ext uri="{BB962C8B-B14F-4D97-AF65-F5344CB8AC3E}">
        <p14:creationId xmlns:p14="http://schemas.microsoft.com/office/powerpoint/2010/main" val="3471474701"/>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Dispensationalism – Brief Review</a:t>
            </a:r>
          </a:p>
        </p:txBody>
      </p:sp>
      <p:sp>
        <p:nvSpPr>
          <p:cNvPr id="3" name="Content Placeholder 2"/>
          <p:cNvSpPr>
            <a:spLocks noGrp="1"/>
          </p:cNvSpPr>
          <p:nvPr>
            <p:ph idx="1"/>
          </p:nvPr>
        </p:nvSpPr>
        <p:spPr>
          <a:xfrm>
            <a:off x="457200" y="609600"/>
            <a:ext cx="8229600" cy="6248400"/>
          </a:xfrm>
        </p:spPr>
        <p:txBody>
          <a:bodyPr>
            <a:normAutofit fontScale="77500" lnSpcReduction="20000"/>
          </a:bodyPr>
          <a:lstStyle/>
          <a:p>
            <a:r>
              <a:rPr lang="en-US" dirty="0">
                <a:effectLst>
                  <a:glow rad="228600">
                    <a:schemeClr val="accent3">
                      <a:satMod val="175000"/>
                      <a:alpha val="40000"/>
                    </a:schemeClr>
                  </a:glow>
                </a:effectLst>
                <a:latin typeface="Calibri" panose="020F0502020204030204" pitchFamily="34" charset="0"/>
                <a:cs typeface="Calibri" pitchFamily="34" charset="0"/>
              </a:rPr>
              <a:t>We saw last time where Dispensationalism </a:t>
            </a:r>
            <a:r>
              <a:rPr lang="en-US" dirty="0">
                <a:latin typeface="Calibri" panose="020F0502020204030204" pitchFamily="34" charset="0"/>
                <a:cs typeface="Calibri" panose="020F0502020204030204" pitchFamily="34" charset="0"/>
              </a:rPr>
              <a:t>sees God as dividing human history into several distinct time periods or “dispensations” (from the Greek word OIKONOMIA – 1Cor 9:17; Eph. 1:10) during which man is tested in respect to obedience to some specific revelation of the will of God. </a:t>
            </a:r>
          </a:p>
          <a:p>
            <a:r>
              <a:rPr lang="en-US" dirty="0">
                <a:effectLst>
                  <a:glow rad="228600">
                    <a:schemeClr val="accent3">
                      <a:satMod val="175000"/>
                      <a:alpha val="40000"/>
                    </a:schemeClr>
                  </a:glow>
                </a:effectLst>
                <a:latin typeface="Calibri" panose="020F0502020204030204" pitchFamily="34" charset="0"/>
                <a:cs typeface="Calibri" pitchFamily="34" charset="0"/>
              </a:rPr>
              <a:t>Although Dispensationalists vary in how many dispensations they claim there are, last week I listed the seven dispensations taught in the notes of the Scofield Reference Bible in order to provide you with an example of the time periods that are commonly believed by dispensationalists. Can you name them?</a:t>
            </a:r>
          </a:p>
          <a:p>
            <a:pPr lvl="1"/>
            <a:r>
              <a:rPr lang="en-US" dirty="0">
                <a:latin typeface="Calibri" panose="020F0502020204030204" pitchFamily="34" charset="0"/>
                <a:cs typeface="Calibri" panose="020F0502020204030204" pitchFamily="34" charset="0"/>
              </a:rPr>
              <a:t>Innocence (Before the Fall)</a:t>
            </a:r>
          </a:p>
          <a:p>
            <a:pPr lvl="1"/>
            <a:r>
              <a:rPr lang="en-US" dirty="0">
                <a:latin typeface="Calibri" panose="020F0502020204030204" pitchFamily="34" charset="0"/>
                <a:cs typeface="Calibri" panose="020F0502020204030204" pitchFamily="34" charset="0"/>
              </a:rPr>
              <a:t>Conscience (Adam to Noah)</a:t>
            </a:r>
          </a:p>
          <a:p>
            <a:pPr lvl="1"/>
            <a:r>
              <a:rPr lang="en-US" dirty="0">
                <a:latin typeface="Calibri" panose="020F0502020204030204" pitchFamily="34" charset="0"/>
                <a:cs typeface="Calibri" panose="020F0502020204030204" pitchFamily="34" charset="0"/>
              </a:rPr>
              <a:t>Government (Noah to Babel)</a:t>
            </a:r>
          </a:p>
          <a:p>
            <a:pPr lvl="1"/>
            <a:r>
              <a:rPr lang="en-US" dirty="0">
                <a:latin typeface="Calibri" panose="020F0502020204030204" pitchFamily="34" charset="0"/>
                <a:cs typeface="Calibri" panose="020F0502020204030204" pitchFamily="34" charset="0"/>
              </a:rPr>
              <a:t>Promise (Abraham to Moses)</a:t>
            </a:r>
          </a:p>
          <a:p>
            <a:pPr lvl="1"/>
            <a:r>
              <a:rPr lang="en-US" dirty="0">
                <a:latin typeface="Calibri" panose="020F0502020204030204" pitchFamily="34" charset="0"/>
                <a:cs typeface="Calibri" panose="020F0502020204030204" pitchFamily="34" charset="0"/>
              </a:rPr>
              <a:t>Law (Moses to Christ)</a:t>
            </a:r>
          </a:p>
          <a:p>
            <a:pPr lvl="1"/>
            <a:r>
              <a:rPr lang="en-US" dirty="0">
                <a:latin typeface="Calibri" panose="020F0502020204030204" pitchFamily="34" charset="0"/>
                <a:cs typeface="Calibri" panose="020F0502020204030204" pitchFamily="34" charset="0"/>
              </a:rPr>
              <a:t>Grace (Pentecost to the Rapture)</a:t>
            </a:r>
          </a:p>
          <a:p>
            <a:pPr lvl="1"/>
            <a:r>
              <a:rPr lang="en-US" dirty="0">
                <a:latin typeface="Calibri" panose="020F0502020204030204" pitchFamily="34" charset="0"/>
                <a:cs typeface="Calibri" panose="020F0502020204030204" pitchFamily="34" charset="0"/>
              </a:rPr>
              <a:t>Kingdom (Future Millennial kingdom where Christ rules on earth for a thousand years).</a:t>
            </a:r>
          </a:p>
          <a:p>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marL="0" indent="0">
              <a:buNone/>
            </a:pPr>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p:txBody>
      </p:sp>
    </p:spTree>
    <p:extLst>
      <p:ext uri="{BB962C8B-B14F-4D97-AF65-F5344CB8AC3E}">
        <p14:creationId xmlns:p14="http://schemas.microsoft.com/office/powerpoint/2010/main" val="2479735943"/>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3">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 calcmode="lin" valueType="num">
                                      <p:cBhvr>
                                        <p:cTn id="56"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7"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8" dur="500"/>
                                        <p:tgtEl>
                                          <p:spTgt spid="3">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 calcmode="lin" valueType="num">
                                      <p:cBhvr>
                                        <p:cTn id="63"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64"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65"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Dispensationalism – Brief Review</a:t>
            </a:r>
          </a:p>
        </p:txBody>
      </p:sp>
      <p:sp>
        <p:nvSpPr>
          <p:cNvPr id="3" name="Content Placeholder 2"/>
          <p:cNvSpPr>
            <a:spLocks noGrp="1"/>
          </p:cNvSpPr>
          <p:nvPr>
            <p:ph idx="1"/>
          </p:nvPr>
        </p:nvSpPr>
        <p:spPr>
          <a:xfrm>
            <a:off x="457200" y="762000"/>
            <a:ext cx="8229600" cy="6096000"/>
          </a:xfrm>
        </p:spPr>
        <p:txBody>
          <a:bodyPr>
            <a:normAutofit fontScale="85000" lnSpcReduction="20000"/>
          </a:bodyPr>
          <a:lstStyle/>
          <a:p>
            <a:r>
              <a:rPr lang="en-US" dirty="0">
                <a:effectLst>
                  <a:glow rad="228600">
                    <a:schemeClr val="accent3">
                      <a:satMod val="175000"/>
                      <a:alpha val="40000"/>
                    </a:schemeClr>
                  </a:glow>
                </a:effectLst>
                <a:latin typeface="Calibri" panose="020F0502020204030204" pitchFamily="34" charset="0"/>
                <a:cs typeface="Calibri" pitchFamily="34" charset="0"/>
              </a:rPr>
              <a:t>Besides the division of Biblical history into distinct time periods (which we believe also, though we would use the term “covenant” rather than “dispensation”), what were some of the other distinctives that dispensationalists hold to?</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When it comes to the fulfillment of prophesy, they do not believe that what is taught in the NT takes precedent over what is said in the OT.</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They believe that many OT prophesies that NT writers say have been fulfilled (spiritually), will have a literal </a:t>
            </a:r>
            <a:r>
              <a:rPr lang="en-US" b="1" i="1" dirty="0">
                <a:effectLst>
                  <a:glow rad="228600">
                    <a:schemeClr val="accent3">
                      <a:satMod val="175000"/>
                      <a:alpha val="40000"/>
                    </a:schemeClr>
                  </a:glow>
                </a:effectLst>
                <a:latin typeface="Calibri" panose="020F0502020204030204" pitchFamily="34" charset="0"/>
                <a:cs typeface="Calibri" pitchFamily="34" charset="0"/>
              </a:rPr>
              <a:t>physical</a:t>
            </a:r>
            <a:r>
              <a:rPr lang="en-US" dirty="0">
                <a:effectLst>
                  <a:glow rad="228600">
                    <a:schemeClr val="accent3">
                      <a:satMod val="175000"/>
                      <a:alpha val="40000"/>
                    </a:schemeClr>
                  </a:glow>
                </a:effectLst>
                <a:latin typeface="Calibri" panose="020F0502020204030204" pitchFamily="34" charset="0"/>
                <a:cs typeface="Calibri" pitchFamily="34" charset="0"/>
              </a:rPr>
              <a:t> fulfillment in the future that the NT writers don’t mention.</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They say that these OT prophecies predict that in the future (during “the Tribulation” and “Millennium”) God is going to reconstitute Israel as a physical nation of believing Jews, who are distinct from the Gentiles – much like it was in OT times.</a:t>
            </a:r>
          </a:p>
          <a:p>
            <a:r>
              <a:rPr lang="en-US" dirty="0">
                <a:effectLst>
                  <a:glow rad="228600">
                    <a:schemeClr val="accent3">
                      <a:satMod val="175000"/>
                      <a:alpha val="40000"/>
                    </a:schemeClr>
                  </a:glow>
                </a:effectLst>
                <a:latin typeface="Calibri" panose="020F0502020204030204" pitchFamily="34" charset="0"/>
                <a:cs typeface="Calibri" pitchFamily="34" charset="0"/>
              </a:rPr>
              <a:t>Which of these dispensational beliefs do you find most troubling? Why do you find it troubling?</a:t>
            </a:r>
          </a:p>
          <a:p>
            <a:pPr lvl="1"/>
            <a:endParaRPr lang="en-US" dirty="0">
              <a:latin typeface="Calibri" panose="020F0502020204030204" pitchFamily="34" charset="0"/>
              <a:cs typeface="Calibri" panose="020F0502020204030204" pitchFamily="34" charset="0"/>
            </a:endParaRPr>
          </a:p>
          <a:p>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marL="0" indent="0">
              <a:buNone/>
            </a:pPr>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p:txBody>
      </p:sp>
    </p:spTree>
    <p:extLst>
      <p:ext uri="{BB962C8B-B14F-4D97-AF65-F5344CB8AC3E}">
        <p14:creationId xmlns:p14="http://schemas.microsoft.com/office/powerpoint/2010/main" val="1582685104"/>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Covenant Theology</a:t>
            </a:r>
          </a:p>
        </p:txBody>
      </p:sp>
      <p:sp>
        <p:nvSpPr>
          <p:cNvPr id="3" name="Content Placeholder 2"/>
          <p:cNvSpPr>
            <a:spLocks noGrp="1"/>
          </p:cNvSpPr>
          <p:nvPr>
            <p:ph idx="1"/>
          </p:nvPr>
        </p:nvSpPr>
        <p:spPr>
          <a:xfrm>
            <a:off x="304800" y="609600"/>
            <a:ext cx="8534400" cy="6248400"/>
          </a:xfrm>
        </p:spPr>
        <p:txBody>
          <a:bodyPr>
            <a:normAutofit fontScale="77500" lnSpcReduction="20000"/>
          </a:bodyPr>
          <a:lstStyle/>
          <a:p>
            <a:r>
              <a:rPr lang="en-US" dirty="0">
                <a:effectLst>
                  <a:glow rad="228600">
                    <a:schemeClr val="accent3">
                      <a:satMod val="175000"/>
                      <a:alpha val="40000"/>
                    </a:schemeClr>
                  </a:glow>
                </a:effectLst>
                <a:latin typeface="Calibri" panose="020F0502020204030204" pitchFamily="34" charset="0"/>
                <a:cs typeface="Calibri" pitchFamily="34" charset="0"/>
              </a:rPr>
              <a:t>Covenant Theology views the history of God's dealings with mankind under the framework of three overarching </a:t>
            </a:r>
            <a:r>
              <a:rPr lang="en-US" b="1" i="1" dirty="0">
                <a:effectLst>
                  <a:glow rad="228600">
                    <a:schemeClr val="accent3">
                      <a:satMod val="175000"/>
                      <a:alpha val="40000"/>
                    </a:schemeClr>
                  </a:glow>
                </a:effectLst>
                <a:latin typeface="Calibri" panose="020F0502020204030204" pitchFamily="34" charset="0"/>
                <a:cs typeface="Calibri" pitchFamily="34" charset="0"/>
              </a:rPr>
              <a:t>theological</a:t>
            </a:r>
            <a:r>
              <a:rPr lang="en-US" dirty="0">
                <a:effectLst>
                  <a:glow rad="228600">
                    <a:schemeClr val="accent3">
                      <a:satMod val="175000"/>
                      <a:alpha val="40000"/>
                    </a:schemeClr>
                  </a:glow>
                </a:effectLst>
                <a:latin typeface="Calibri" panose="020F0502020204030204" pitchFamily="34" charset="0"/>
                <a:cs typeface="Calibri" pitchFamily="34" charset="0"/>
              </a:rPr>
              <a:t> covenants: </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The Covenant of Works</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The Covenant of Redemption</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The Covenant of Grace</a:t>
            </a:r>
          </a:p>
          <a:p>
            <a:r>
              <a:rPr lang="en-US" dirty="0">
                <a:effectLst>
                  <a:glow rad="228600">
                    <a:schemeClr val="accent3">
                      <a:satMod val="175000"/>
                      <a:alpha val="40000"/>
                    </a:schemeClr>
                  </a:glow>
                </a:effectLst>
                <a:latin typeface="Calibri" panose="020F0502020204030204" pitchFamily="34" charset="0"/>
                <a:cs typeface="Calibri" pitchFamily="34" charset="0"/>
              </a:rPr>
              <a:t>Unlike the </a:t>
            </a:r>
            <a:r>
              <a:rPr lang="en-US" b="1" i="1" dirty="0">
                <a:effectLst>
                  <a:glow rad="228600">
                    <a:schemeClr val="accent3">
                      <a:satMod val="175000"/>
                      <a:alpha val="40000"/>
                    </a:schemeClr>
                  </a:glow>
                </a:effectLst>
                <a:latin typeface="Calibri" panose="020F0502020204030204" pitchFamily="34" charset="0"/>
                <a:cs typeface="Calibri" pitchFamily="34" charset="0"/>
              </a:rPr>
              <a:t>biblical</a:t>
            </a:r>
            <a:r>
              <a:rPr lang="en-US" dirty="0">
                <a:effectLst>
                  <a:glow rad="228600">
                    <a:schemeClr val="accent3">
                      <a:satMod val="175000"/>
                      <a:alpha val="40000"/>
                    </a:schemeClr>
                  </a:glow>
                </a:effectLst>
                <a:latin typeface="Calibri" panose="020F0502020204030204" pitchFamily="34" charset="0"/>
                <a:cs typeface="Calibri" pitchFamily="34" charset="0"/>
              </a:rPr>
              <a:t> covenants (i.e. covenants that are specifically mentioned in the Bible) that we focused on in our development of New Covenant Theology, the </a:t>
            </a:r>
            <a:r>
              <a:rPr lang="en-US" b="1" i="1" dirty="0">
                <a:effectLst>
                  <a:glow rad="228600">
                    <a:schemeClr val="accent3">
                      <a:satMod val="175000"/>
                      <a:alpha val="40000"/>
                    </a:schemeClr>
                  </a:glow>
                </a:effectLst>
                <a:latin typeface="Calibri" panose="020F0502020204030204" pitchFamily="34" charset="0"/>
                <a:cs typeface="Calibri" pitchFamily="34" charset="0"/>
              </a:rPr>
              <a:t>theological</a:t>
            </a:r>
            <a:r>
              <a:rPr lang="en-US" dirty="0">
                <a:effectLst>
                  <a:glow rad="228600">
                    <a:schemeClr val="accent3">
                      <a:satMod val="175000"/>
                      <a:alpha val="40000"/>
                    </a:schemeClr>
                  </a:glow>
                </a:effectLst>
                <a:latin typeface="Calibri" panose="020F0502020204030204" pitchFamily="34" charset="0"/>
                <a:cs typeface="Calibri" pitchFamily="34" charset="0"/>
              </a:rPr>
              <a:t> covenants of Covenant Theology are never mentioned by name anywhere in scripture.</a:t>
            </a:r>
          </a:p>
          <a:p>
            <a:r>
              <a:rPr lang="en-US" dirty="0">
                <a:effectLst>
                  <a:glow rad="228600">
                    <a:schemeClr val="accent3">
                      <a:satMod val="175000"/>
                      <a:alpha val="40000"/>
                    </a:schemeClr>
                  </a:glow>
                </a:effectLst>
                <a:latin typeface="Calibri" panose="020F0502020204030204" pitchFamily="34" charset="0"/>
                <a:cs typeface="Calibri" pitchFamily="34" charset="0"/>
              </a:rPr>
              <a:t>This is not to say that all the ideas described by these theological covenants are unbiblical or untrue – as we will soon see, many of the ideas described by these theological covenants are, in fact, biblical.</a:t>
            </a:r>
          </a:p>
          <a:p>
            <a:r>
              <a:rPr lang="en-US" dirty="0">
                <a:effectLst>
                  <a:glow rad="228600">
                    <a:schemeClr val="accent3">
                      <a:satMod val="175000"/>
                      <a:alpha val="40000"/>
                    </a:schemeClr>
                  </a:glow>
                </a:effectLst>
                <a:latin typeface="Calibri" panose="020F0502020204030204" pitchFamily="34" charset="0"/>
                <a:cs typeface="Calibri" pitchFamily="34" charset="0"/>
              </a:rPr>
              <a:t>And there is not necessarily anything wrong with creating theological terminology that is not directly used in the Bible to describe a biblical concept – </a:t>
            </a:r>
            <a:r>
              <a:rPr lang="en-US" b="1" i="1" dirty="0">
                <a:effectLst>
                  <a:glow rad="228600">
                    <a:schemeClr val="accent3">
                      <a:satMod val="175000"/>
                      <a:alpha val="40000"/>
                    </a:schemeClr>
                  </a:glow>
                </a:effectLst>
                <a:latin typeface="Calibri" panose="020F0502020204030204" pitchFamily="34" charset="0"/>
                <a:cs typeface="Calibri" pitchFamily="34" charset="0"/>
              </a:rPr>
              <a:t>as long as </a:t>
            </a:r>
            <a:r>
              <a:rPr lang="en-US" dirty="0">
                <a:effectLst>
                  <a:glow rad="228600">
                    <a:schemeClr val="accent3">
                      <a:satMod val="175000"/>
                      <a:alpha val="40000"/>
                    </a:schemeClr>
                  </a:glow>
                </a:effectLst>
                <a:latin typeface="Calibri" panose="020F0502020204030204" pitchFamily="34" charset="0"/>
                <a:cs typeface="Calibri" pitchFamily="34" charset="0"/>
              </a:rPr>
              <a:t>you make sure that the concept you are describing is truly a biblical concept.</a:t>
            </a:r>
          </a:p>
          <a:p>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latin typeface="Calibri" panose="020F0502020204030204" pitchFamily="34" charset="0"/>
              <a:cs typeface="Calibri" panose="020F0502020204030204" pitchFamily="34" charset="0"/>
            </a:endParaRPr>
          </a:p>
          <a:p>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marL="0" indent="0">
              <a:buNone/>
            </a:pPr>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p:txBody>
      </p:sp>
    </p:spTree>
    <p:extLst>
      <p:ext uri="{BB962C8B-B14F-4D97-AF65-F5344CB8AC3E}">
        <p14:creationId xmlns:p14="http://schemas.microsoft.com/office/powerpoint/2010/main" val="1866090607"/>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Origins of Covenant Theology</a:t>
            </a:r>
          </a:p>
        </p:txBody>
      </p:sp>
      <p:sp>
        <p:nvSpPr>
          <p:cNvPr id="3" name="Content Placeholder 2"/>
          <p:cNvSpPr>
            <a:spLocks noGrp="1"/>
          </p:cNvSpPr>
          <p:nvPr>
            <p:ph idx="1"/>
          </p:nvPr>
        </p:nvSpPr>
        <p:spPr>
          <a:xfrm>
            <a:off x="304800" y="609600"/>
            <a:ext cx="8534400" cy="6248400"/>
          </a:xfrm>
        </p:spPr>
        <p:txBody>
          <a:bodyPr>
            <a:normAutofit fontScale="92500" lnSpcReduction="20000"/>
          </a:bodyPr>
          <a:lstStyle/>
          <a:p>
            <a:r>
              <a:rPr lang="en-US" dirty="0">
                <a:effectLst>
                  <a:glow rad="228600">
                    <a:schemeClr val="accent3">
                      <a:satMod val="175000"/>
                      <a:alpha val="40000"/>
                    </a:schemeClr>
                  </a:glow>
                </a:effectLst>
                <a:latin typeface="Calibri" panose="020F0502020204030204" pitchFamily="34" charset="0"/>
                <a:cs typeface="Calibri" pitchFamily="34" charset="0"/>
              </a:rPr>
              <a:t>Many of the basic teachings of Covenant Theology find are found in seed form in the writings of John Calvin (1509-1564), but the fullest original expression of Covenant Theology is found in the </a:t>
            </a:r>
            <a:r>
              <a:rPr lang="en-US" b="1" dirty="0">
                <a:effectLst>
                  <a:glow rad="228600">
                    <a:schemeClr val="accent3">
                      <a:satMod val="175000"/>
                      <a:alpha val="40000"/>
                    </a:schemeClr>
                  </a:glow>
                </a:effectLst>
                <a:latin typeface="Calibri" panose="020F0502020204030204" pitchFamily="34" charset="0"/>
                <a:cs typeface="Calibri" pitchFamily="34" charset="0"/>
              </a:rPr>
              <a:t>Westminster Confession of Faith</a:t>
            </a:r>
            <a:r>
              <a:rPr lang="en-US" dirty="0">
                <a:effectLst>
                  <a:glow rad="228600">
                    <a:schemeClr val="accent3">
                      <a:satMod val="175000"/>
                      <a:alpha val="40000"/>
                    </a:schemeClr>
                  </a:glow>
                </a:effectLst>
                <a:latin typeface="Calibri" panose="020F0502020204030204" pitchFamily="34" charset="0"/>
                <a:cs typeface="Calibri" pitchFamily="34" charset="0"/>
              </a:rPr>
              <a:t> (1646).</a:t>
            </a:r>
          </a:p>
          <a:p>
            <a:r>
              <a:rPr lang="en-US" dirty="0">
                <a:effectLst>
                  <a:glow rad="228600">
                    <a:schemeClr val="accent3">
                      <a:satMod val="175000"/>
                      <a:alpha val="40000"/>
                    </a:schemeClr>
                  </a:glow>
                </a:effectLst>
                <a:latin typeface="Calibri" panose="020F0502020204030204" pitchFamily="34" charset="0"/>
                <a:cs typeface="Calibri" pitchFamily="34" charset="0"/>
              </a:rPr>
              <a:t>Since that time, Covenant Theology has been picked up and further developed by Reformed writers down through the years. To name but a few:</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John Owen (1616–1683) </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London Baptist Confession of 1689</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Jonathan Edwards (1703–58)</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Charles Hodge (1797-1878) in his Systematic Theology</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Louis Berkhof (1873-1957) in his Systematic Theology </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William Hendriksen</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Wayne </a:t>
            </a:r>
            <a:r>
              <a:rPr lang="en-US" dirty="0" err="1">
                <a:effectLst>
                  <a:glow rad="228600">
                    <a:schemeClr val="accent3">
                      <a:satMod val="175000"/>
                      <a:alpha val="40000"/>
                    </a:schemeClr>
                  </a:glow>
                </a:effectLst>
                <a:latin typeface="Calibri" panose="020F0502020204030204" pitchFamily="34" charset="0"/>
                <a:cs typeface="Calibri" pitchFamily="34" charset="0"/>
              </a:rPr>
              <a:t>Grudem</a:t>
            </a:r>
            <a:r>
              <a:rPr lang="en-US" dirty="0">
                <a:effectLst>
                  <a:glow rad="228600">
                    <a:schemeClr val="accent3">
                      <a:satMod val="175000"/>
                      <a:alpha val="40000"/>
                    </a:schemeClr>
                  </a:glow>
                </a:effectLst>
                <a:latin typeface="Calibri" panose="020F0502020204030204" pitchFamily="34" charset="0"/>
                <a:cs typeface="Calibri" pitchFamily="34" charset="0"/>
              </a:rPr>
              <a:t> in his Systematic Theology</a:t>
            </a:r>
          </a:p>
          <a:p>
            <a:endParaRPr lang="en-US" dirty="0">
              <a:effectLst>
                <a:glow rad="228600">
                  <a:schemeClr val="accent3">
                    <a:satMod val="175000"/>
                    <a:alpha val="40000"/>
                  </a:schemeClr>
                </a:glow>
              </a:effectLst>
              <a:latin typeface="Calibri" panose="020F0502020204030204" pitchFamily="34" charset="0"/>
              <a:cs typeface="Calibri" pitchFamily="34" charset="0"/>
            </a:endParaRPr>
          </a:p>
          <a:p>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latin typeface="Calibri" panose="020F0502020204030204" pitchFamily="34" charset="0"/>
              <a:cs typeface="Calibri" panose="020F0502020204030204" pitchFamily="34" charset="0"/>
            </a:endParaRPr>
          </a:p>
          <a:p>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marL="0" indent="0">
              <a:buNone/>
            </a:pPr>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p:txBody>
      </p:sp>
    </p:spTree>
    <p:extLst>
      <p:ext uri="{BB962C8B-B14F-4D97-AF65-F5344CB8AC3E}">
        <p14:creationId xmlns:p14="http://schemas.microsoft.com/office/powerpoint/2010/main" val="2152883454"/>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3">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 calcmode="lin" valueType="num">
                                      <p:cBhvr>
                                        <p:cTn id="56"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7"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8" dur="500"/>
                                        <p:tgtEl>
                                          <p:spTgt spid="3">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 calcmode="lin" valueType="num">
                                      <p:cBhvr>
                                        <p:cTn id="63"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64"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65"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The Covenant of Works</a:t>
            </a:r>
          </a:p>
        </p:txBody>
      </p:sp>
      <p:sp>
        <p:nvSpPr>
          <p:cNvPr id="3" name="Content Placeholder 2"/>
          <p:cNvSpPr>
            <a:spLocks noGrp="1"/>
          </p:cNvSpPr>
          <p:nvPr>
            <p:ph idx="1"/>
          </p:nvPr>
        </p:nvSpPr>
        <p:spPr>
          <a:xfrm>
            <a:off x="304800" y="609600"/>
            <a:ext cx="8534400" cy="6248400"/>
          </a:xfrm>
        </p:spPr>
        <p:txBody>
          <a:bodyPr>
            <a:normAutofit fontScale="77500" lnSpcReduction="20000"/>
          </a:bodyPr>
          <a:lstStyle/>
          <a:p>
            <a:r>
              <a:rPr lang="en-US" dirty="0">
                <a:effectLst>
                  <a:glow rad="228600">
                    <a:schemeClr val="accent3">
                      <a:satMod val="175000"/>
                      <a:alpha val="40000"/>
                    </a:schemeClr>
                  </a:glow>
                </a:effectLst>
                <a:latin typeface="Calibri" panose="020F0502020204030204" pitchFamily="34" charset="0"/>
                <a:cs typeface="Calibri" pitchFamily="34" charset="0"/>
              </a:rPr>
              <a:t>Covenant Theology views the arrangement that God had with Adam in the Garden as a “Covenant of Works”.</a:t>
            </a:r>
          </a:p>
          <a:p>
            <a:r>
              <a:rPr lang="en-US" dirty="0">
                <a:effectLst>
                  <a:glow rad="228600">
                    <a:schemeClr val="accent3">
                      <a:satMod val="175000"/>
                      <a:alpha val="40000"/>
                    </a:schemeClr>
                  </a:glow>
                </a:effectLst>
                <a:latin typeface="Calibri" panose="020F0502020204030204" pitchFamily="34" charset="0"/>
                <a:cs typeface="Calibri" pitchFamily="34" charset="0"/>
              </a:rPr>
              <a:t>The Westminster Confession of Faith (Chapter 7 part 2) says concerning this covenant:</a:t>
            </a:r>
          </a:p>
          <a:p>
            <a:pPr lvl="1"/>
            <a:r>
              <a:rPr lang="en-US" i="1" dirty="0">
                <a:latin typeface="Cambria" panose="02040503050406030204" pitchFamily="18" charset="0"/>
              </a:rPr>
              <a:t>The first covenant made with man was a </a:t>
            </a:r>
            <a:r>
              <a:rPr lang="en-US" b="1" i="1" dirty="0">
                <a:latin typeface="Cambria" panose="02040503050406030204" pitchFamily="18" charset="0"/>
              </a:rPr>
              <a:t>covenant of works</a:t>
            </a:r>
            <a:r>
              <a:rPr lang="en-US" i="1" dirty="0">
                <a:latin typeface="Cambria" panose="02040503050406030204" pitchFamily="18" charset="0"/>
              </a:rPr>
              <a:t>, (Gal 3:12) wherein life was promised to Adam, and in him to his posterity,(Rom 5:12-20;10:5) upon condition of perfect and personal obedience. (Gen 2:17; Gal 3:10) </a:t>
            </a:r>
            <a:endParaRPr lang="en-US" dirty="0">
              <a:effectLst>
                <a:glow rad="228600">
                  <a:schemeClr val="accent3">
                    <a:satMod val="175000"/>
                    <a:alpha val="40000"/>
                  </a:schemeClr>
                </a:glow>
              </a:effectLst>
              <a:latin typeface="Calibri" panose="020F0502020204030204" pitchFamily="34" charset="0"/>
              <a:cs typeface="Calibri" pitchFamily="34" charset="0"/>
            </a:endParaRPr>
          </a:p>
          <a:p>
            <a:r>
              <a:rPr lang="en-US" dirty="0">
                <a:latin typeface="Calibri" panose="020F0502020204030204" pitchFamily="34" charset="0"/>
                <a:cs typeface="Calibri" panose="020F0502020204030204" pitchFamily="34" charset="0"/>
              </a:rPr>
              <a:t>A couple of things I would point out concerning this statement in the WCF:</a:t>
            </a:r>
          </a:p>
          <a:p>
            <a:pPr lvl="1"/>
            <a:r>
              <a:rPr lang="en-US" dirty="0">
                <a:latin typeface="Calibri" panose="020F0502020204030204" pitchFamily="34" charset="0"/>
                <a:cs typeface="Calibri" panose="020F0502020204030204" pitchFamily="34" charset="0"/>
              </a:rPr>
              <a:t>If you look up the references cited, </a:t>
            </a:r>
            <a:r>
              <a:rPr lang="en-US" b="1" i="1" dirty="0">
                <a:latin typeface="Calibri" panose="020F0502020204030204" pitchFamily="34" charset="0"/>
                <a:cs typeface="Calibri" panose="020F0502020204030204" pitchFamily="34" charset="0"/>
              </a:rPr>
              <a:t>none</a:t>
            </a:r>
            <a:r>
              <a:rPr lang="en-US" dirty="0">
                <a:latin typeface="Calibri" panose="020F0502020204030204" pitchFamily="34" charset="0"/>
                <a:cs typeface="Calibri" panose="020F0502020204030204" pitchFamily="34" charset="0"/>
              </a:rPr>
              <a:t> of them say anything about a “covenant” with Adam.</a:t>
            </a:r>
          </a:p>
          <a:p>
            <a:pPr lvl="1"/>
            <a:r>
              <a:rPr lang="en-US" dirty="0">
                <a:effectLst>
                  <a:glow rad="101600">
                    <a:schemeClr val="bg1">
                      <a:alpha val="60000"/>
                    </a:schemeClr>
                  </a:glow>
                </a:effectLst>
                <a:latin typeface="Calibri" pitchFamily="34" charset="0"/>
                <a:cs typeface="Calibri" pitchFamily="34" charset="0"/>
              </a:rPr>
              <a:t>Adam was not promised “life”. The only thing promised to Adam was </a:t>
            </a:r>
            <a:r>
              <a:rPr lang="en-US" b="1" i="1" dirty="0">
                <a:effectLst>
                  <a:glow rad="101600">
                    <a:schemeClr val="bg1">
                      <a:alpha val="60000"/>
                    </a:schemeClr>
                  </a:glow>
                </a:effectLst>
                <a:latin typeface="Calibri" pitchFamily="34" charset="0"/>
                <a:cs typeface="Calibri" pitchFamily="34" charset="0"/>
              </a:rPr>
              <a:t>death</a:t>
            </a:r>
            <a:r>
              <a:rPr lang="en-US" dirty="0">
                <a:effectLst>
                  <a:glow rad="101600">
                    <a:schemeClr val="bg1">
                      <a:alpha val="60000"/>
                    </a:schemeClr>
                  </a:glow>
                </a:effectLst>
                <a:latin typeface="Calibri" pitchFamily="34" charset="0"/>
                <a:cs typeface="Calibri" pitchFamily="34" charset="0"/>
              </a:rPr>
              <a:t> if he disobeyed God's clear command.</a:t>
            </a:r>
          </a:p>
          <a:p>
            <a:pPr lvl="1"/>
            <a:r>
              <a:rPr lang="en-US" dirty="0">
                <a:effectLst>
                  <a:glow rad="101600">
                    <a:schemeClr val="bg1">
                      <a:alpha val="60000"/>
                    </a:schemeClr>
                  </a:glow>
                </a:effectLst>
                <a:latin typeface="Calibri" pitchFamily="34" charset="0"/>
                <a:cs typeface="Calibri" pitchFamily="34" charset="0"/>
              </a:rPr>
              <a:t>If you study them in context, you will find that many of the Bible references given have </a:t>
            </a:r>
            <a:r>
              <a:rPr lang="en-US" b="1" i="1" dirty="0">
                <a:effectLst>
                  <a:glow rad="101600">
                    <a:schemeClr val="bg1">
                      <a:alpha val="60000"/>
                    </a:schemeClr>
                  </a:glow>
                </a:effectLst>
                <a:latin typeface="Calibri" pitchFamily="34" charset="0"/>
                <a:cs typeface="Calibri" pitchFamily="34" charset="0"/>
              </a:rPr>
              <a:t>nothing</a:t>
            </a:r>
            <a:r>
              <a:rPr lang="en-US" dirty="0">
                <a:effectLst>
                  <a:glow rad="101600">
                    <a:schemeClr val="bg1">
                      <a:alpha val="60000"/>
                    </a:schemeClr>
                  </a:glow>
                </a:effectLst>
                <a:latin typeface="Calibri" pitchFamily="34" charset="0"/>
                <a:cs typeface="Calibri" pitchFamily="34" charset="0"/>
              </a:rPr>
              <a:t> to do with Adam. </a:t>
            </a:r>
          </a:p>
          <a:p>
            <a:pPr lvl="1"/>
            <a:r>
              <a:rPr lang="en-US" dirty="0">
                <a:effectLst>
                  <a:glow rad="101600">
                    <a:schemeClr val="bg1">
                      <a:alpha val="60000"/>
                    </a:schemeClr>
                  </a:glow>
                </a:effectLst>
                <a:latin typeface="Calibri" pitchFamily="34" charset="0"/>
                <a:cs typeface="Calibri" pitchFamily="34" charset="0"/>
              </a:rPr>
              <a:t>Several of them (Gal. 3:10, 12; Rom 10:5), for example, are texts that teach that those who try to be saved by keeping the Mosaic Law must do so perfectly and, since no one can do that, they will be condemned. Note: Adam was not under the Law of Moses!</a:t>
            </a:r>
          </a:p>
          <a:p>
            <a:pPr lvl="1"/>
            <a:endParaRPr lang="en-US" dirty="0">
              <a:latin typeface="Calibri" panose="020F0502020204030204" pitchFamily="34" charset="0"/>
              <a:cs typeface="Calibri" panose="020F0502020204030204" pitchFamily="34" charset="0"/>
            </a:endParaRPr>
          </a:p>
          <a:p>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marL="0" indent="0">
              <a:buNone/>
            </a:pPr>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p:txBody>
      </p:sp>
    </p:spTree>
    <p:extLst>
      <p:ext uri="{BB962C8B-B14F-4D97-AF65-F5344CB8AC3E}">
        <p14:creationId xmlns:p14="http://schemas.microsoft.com/office/powerpoint/2010/main" val="3309017053"/>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3">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 calcmode="lin" valueType="num">
                                      <p:cBhvr>
                                        <p:cTn id="56"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7"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8"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43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themeOverride>
</file>

<file path=ppt/theme/themeOverride10.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11.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12.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13.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14.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15.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16.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2.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3.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4.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5.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6.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7.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8.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9.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docProps/app.xml><?xml version="1.0" encoding="utf-8"?>
<Properties xmlns="http://schemas.openxmlformats.org/officeDocument/2006/extended-properties" xmlns:vt="http://schemas.openxmlformats.org/officeDocument/2006/docPropsVTypes">
  <Template>Maple</Template>
  <TotalTime>100206</TotalTime>
  <Words>1858</Words>
  <Application>Microsoft Office PowerPoint</Application>
  <PresentationFormat>On-screen Show (4:3)</PresentationFormat>
  <Paragraphs>136</Paragraphs>
  <Slides>16</Slides>
  <Notes>0</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16</vt:i4>
      </vt:variant>
    </vt:vector>
  </HeadingPairs>
  <TitlesOfParts>
    <vt:vector size="22" baseType="lpstr">
      <vt:lpstr>Arial</vt:lpstr>
      <vt:lpstr>Calibri</vt:lpstr>
      <vt:lpstr>Cambria</vt:lpstr>
      <vt:lpstr>Default Design</vt:lpstr>
      <vt:lpstr>sunset</vt:lpstr>
      <vt:lpstr>43_Default Design</vt:lpstr>
      <vt:lpstr>New Covenant Theology</vt:lpstr>
      <vt:lpstr>Questions Raised by New Covenant Theology</vt:lpstr>
      <vt:lpstr>Questions Raised by New Covenant Theology</vt:lpstr>
      <vt:lpstr>Competing Systems to New Covenant Theology</vt:lpstr>
      <vt:lpstr>Dispensationalism – Brief Review</vt:lpstr>
      <vt:lpstr>Dispensationalism – Brief Review</vt:lpstr>
      <vt:lpstr>Covenant Theology</vt:lpstr>
      <vt:lpstr>Origins of Covenant Theology</vt:lpstr>
      <vt:lpstr>The Covenant of Works</vt:lpstr>
      <vt:lpstr>The Covenant of Redemption</vt:lpstr>
      <vt:lpstr>The Covenant of Grace</vt:lpstr>
      <vt:lpstr>The Covenant of Grace</vt:lpstr>
      <vt:lpstr>Problems With Covenant Theology</vt:lpstr>
      <vt:lpstr>Problems With Covenant Theology</vt:lpstr>
      <vt:lpstr>For Next Time…</vt:lpstr>
      <vt:lpstr>Other Questions?</vt:lpstr>
    </vt:vector>
  </TitlesOfParts>
  <Company>ALLTEL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Covenant</dc:title>
  <dc:creator>Bob Connolly</dc:creator>
  <cp:lastModifiedBy>Robert Connolly</cp:lastModifiedBy>
  <cp:revision>2554</cp:revision>
  <dcterms:created xsi:type="dcterms:W3CDTF">2002-05-29T23:51:15Z</dcterms:created>
  <dcterms:modified xsi:type="dcterms:W3CDTF">2020-10-17T02:27:50Z</dcterms:modified>
</cp:coreProperties>
</file>