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5190" r:id="rId3"/>
    <p:sldMasterId id="2147485215" r:id="rId4"/>
  </p:sldMasterIdLst>
  <p:notesMasterIdLst>
    <p:notesMasterId r:id="rId21"/>
  </p:notesMasterIdLst>
  <p:sldIdLst>
    <p:sldId id="920" r:id="rId5"/>
    <p:sldId id="922" r:id="rId6"/>
    <p:sldId id="923" r:id="rId7"/>
    <p:sldId id="924" r:id="rId8"/>
    <p:sldId id="911" r:id="rId9"/>
    <p:sldId id="913" r:id="rId10"/>
    <p:sldId id="914" r:id="rId11"/>
    <p:sldId id="915" r:id="rId12"/>
    <p:sldId id="916" r:id="rId13"/>
    <p:sldId id="925" r:id="rId14"/>
    <p:sldId id="926" r:id="rId15"/>
    <p:sldId id="927" r:id="rId16"/>
    <p:sldId id="929" r:id="rId17"/>
    <p:sldId id="930" r:id="rId18"/>
    <p:sldId id="931" r:id="rId19"/>
    <p:sldId id="918" r:id="rId20"/>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382" autoAdjust="0"/>
    <p:restoredTop sz="99199"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3005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48877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6868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11354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37831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0932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2584283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22408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228780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504461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1149379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81507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641570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133202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09433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38420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4801216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6859467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29110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252643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752335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9707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67857825"/>
      </p:ext>
    </p:extLst>
  </p:cSld>
  <p:clrMap bg1="lt1" tx1="dk1" bg2="lt2" tx2="dk2" accent1="accent1" accent2="accent2" accent3="accent3" accent4="accent4" accent5="accent5" accent6="accent6" hlink="hlink" folHlink="folHlink"/>
  <p:sldLayoutIdLst>
    <p:sldLayoutId id="2147485191" r:id="rId1"/>
    <p:sldLayoutId id="2147485192" r:id="rId2"/>
    <p:sldLayoutId id="2147485193" r:id="rId3"/>
    <p:sldLayoutId id="2147485194" r:id="rId4"/>
    <p:sldLayoutId id="2147485195" r:id="rId5"/>
    <p:sldLayoutId id="2147485196" r:id="rId6"/>
    <p:sldLayoutId id="2147485197" r:id="rId7"/>
    <p:sldLayoutId id="2147485198" r:id="rId8"/>
    <p:sldLayoutId id="2147485199" r:id="rId9"/>
    <p:sldLayoutId id="2147485200" r:id="rId10"/>
    <p:sldLayoutId id="214748520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9810012"/>
      </p:ext>
    </p:extLst>
  </p:cSld>
  <p:clrMap bg1="lt1" tx1="dk1" bg2="lt2" tx2="dk2" accent1="accent1" accent2="accent2" accent3="accent3" accent4="accent4" accent5="accent5" accent6="accent6" hlink="hlink" folHlink="folHlink"/>
  <p:sldLayoutIdLst>
    <p:sldLayoutId id="2147485216" r:id="rId1"/>
    <p:sldLayoutId id="2147485217" r:id="rId2"/>
    <p:sldLayoutId id="2147485218" r:id="rId3"/>
    <p:sldLayoutId id="2147485219" r:id="rId4"/>
    <p:sldLayoutId id="2147485220" r:id="rId5"/>
    <p:sldLayoutId id="2147485221" r:id="rId6"/>
    <p:sldLayoutId id="2147485222" r:id="rId7"/>
    <p:sldLayoutId id="2147485223" r:id="rId8"/>
    <p:sldLayoutId id="2147485224" r:id="rId9"/>
    <p:sldLayoutId id="2147485225" r:id="rId10"/>
    <p:sldLayoutId id="214748522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2" Type="http://schemas.openxmlformats.org/officeDocument/2006/relationships/hyperlink" Target="http://www.purifiedbyfaith.com/" TargetMode="Externa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0.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4.xml"/><Relationship Id="rId4" Type="http://schemas.openxmlformats.org/officeDocument/2006/relationships/hyperlink" Target="http://www.angelfire.com/ca/DeafPreterist/compare.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5.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3337232316"/>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95400"/>
          </a:xfrm>
        </p:spPr>
        <p:txBody>
          <a:bodyPr/>
          <a:lstStyle/>
          <a:p>
            <a:r>
              <a:rPr lang="en-US" sz="3200" b="1" dirty="0"/>
              <a:t>An Examination of Reformed Baptist Arguments Against New Covenant Theology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371600"/>
            <a:ext cx="1533525"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747390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lstStyle/>
          <a:p>
            <a:r>
              <a:rPr lang="en-US" sz="3200" b="1" dirty="0"/>
              <a:t>An Examination of Reformed Baptist Arguments Against New Covenant Theology</a:t>
            </a:r>
          </a:p>
        </p:txBody>
      </p:sp>
      <p:sp>
        <p:nvSpPr>
          <p:cNvPr id="2" name="Content Placeholder 1"/>
          <p:cNvSpPr>
            <a:spLocks noGrp="1"/>
          </p:cNvSpPr>
          <p:nvPr>
            <p:ph idx="1"/>
          </p:nvPr>
        </p:nvSpPr>
        <p:spPr>
          <a:xfrm>
            <a:off x="457200" y="1219200"/>
            <a:ext cx="8229600" cy="5638800"/>
          </a:xfrm>
        </p:spPr>
        <p:txBody>
          <a:bodyPr>
            <a:normAutofit fontScale="92500" lnSpcReduction="20000"/>
          </a:bodyPr>
          <a:lstStyle/>
          <a:p>
            <a:r>
              <a:rPr lang="en-US" dirty="0">
                <a:latin typeface="Calibri" panose="020F0502020204030204" pitchFamily="34" charset="0"/>
                <a:cs typeface="Calibri" panose="020F0502020204030204" pitchFamily="34" charset="0"/>
              </a:rPr>
              <a:t>Some interesting Observations about the book and its author:</a:t>
            </a:r>
          </a:p>
          <a:p>
            <a:pPr lvl="1"/>
            <a:r>
              <a:rPr lang="en-US" dirty="0">
                <a:latin typeface="Calibri" panose="020F0502020204030204" pitchFamily="34" charset="0"/>
                <a:cs typeface="Calibri" panose="020F0502020204030204" pitchFamily="34" charset="0"/>
              </a:rPr>
              <a:t>Barcellos graduated with a Master of Divinity degree from Master’s Seminary (1989)</a:t>
            </a:r>
          </a:p>
          <a:p>
            <a:pPr lvl="1"/>
            <a:r>
              <a:rPr lang="en-US" dirty="0">
                <a:latin typeface="Calibri" panose="020F0502020204030204" pitchFamily="34" charset="0"/>
                <a:cs typeface="Calibri" panose="020F0502020204030204" pitchFamily="34" charset="0"/>
              </a:rPr>
              <a:t>Barcellos was awarded a Master of Theology degree by Whitefield Theological Seminary for his critique of New Covenant Theology</a:t>
            </a:r>
          </a:p>
          <a:p>
            <a:pPr lvl="1"/>
            <a:r>
              <a:rPr lang="en-US" dirty="0">
                <a:latin typeface="Calibri" panose="020F0502020204030204" pitchFamily="34" charset="0"/>
                <a:cs typeface="Calibri" panose="020F0502020204030204" pitchFamily="34" charset="0"/>
              </a:rPr>
              <a:t>Several esteemed writers and theologians have made commendations in the front of the book, including:</a:t>
            </a:r>
          </a:p>
          <a:p>
            <a:pPr lvl="2"/>
            <a:r>
              <a:rPr lang="en-US" dirty="0">
                <a:latin typeface="Calibri" panose="020F0502020204030204" pitchFamily="34" charset="0"/>
                <a:cs typeface="Calibri" panose="020F0502020204030204" pitchFamily="34" charset="0"/>
              </a:rPr>
              <a:t>George W. Knight, III – a Presbyterian author of several books, including an outstanding commentary on the pastoral epistles</a:t>
            </a:r>
          </a:p>
          <a:p>
            <a:pPr lvl="2"/>
            <a:r>
              <a:rPr lang="en-US" dirty="0">
                <a:latin typeface="Calibri" panose="020F0502020204030204" pitchFamily="34" charset="0"/>
                <a:cs typeface="Calibri" panose="020F0502020204030204" pitchFamily="34" charset="0"/>
              </a:rPr>
              <a:t>Sam Waldron – who wrote a modern exposition of the 1689 London Baptist Confession</a:t>
            </a:r>
          </a:p>
          <a:p>
            <a:pPr lvl="2"/>
            <a:r>
              <a:rPr lang="en-US" dirty="0">
                <a:latin typeface="Calibri" panose="020F0502020204030204" pitchFamily="34" charset="0"/>
                <a:cs typeface="Calibri" panose="020F0502020204030204" pitchFamily="34" charset="0"/>
              </a:rPr>
              <a:t>Fred </a:t>
            </a:r>
            <a:r>
              <a:rPr lang="en-US" dirty="0" err="1">
                <a:latin typeface="Calibri" panose="020F0502020204030204" pitchFamily="34" charset="0"/>
                <a:cs typeface="Calibri" panose="020F0502020204030204" pitchFamily="34" charset="0"/>
              </a:rPr>
              <a:t>Zaspel</a:t>
            </a:r>
            <a:r>
              <a:rPr lang="en-US" dirty="0">
                <a:latin typeface="Calibri" panose="020F0502020204030204" pitchFamily="34" charset="0"/>
                <a:cs typeface="Calibri" panose="020F0502020204030204" pitchFamily="34" charset="0"/>
              </a:rPr>
              <a:t> – who has written several books on NCT,  complimented Barcellos for advancing the discussion on this topic.</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072197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lstStyle/>
          <a:p>
            <a:r>
              <a:rPr lang="en-US" sz="3200" b="1" dirty="0"/>
              <a:t>An Examination of Reformed Baptist Arguments Against New Covenant Theology</a:t>
            </a:r>
          </a:p>
        </p:txBody>
      </p:sp>
      <p:sp>
        <p:nvSpPr>
          <p:cNvPr id="2" name="Content Placeholder 1"/>
          <p:cNvSpPr>
            <a:spLocks noGrp="1"/>
          </p:cNvSpPr>
          <p:nvPr>
            <p:ph idx="1"/>
          </p:nvPr>
        </p:nvSpPr>
        <p:spPr>
          <a:xfrm>
            <a:off x="457200" y="1219200"/>
            <a:ext cx="8229600" cy="5638800"/>
          </a:xfrm>
        </p:spPr>
        <p:txBody>
          <a:bodyPr>
            <a:normAutofit fontScale="85000" lnSpcReduction="20000"/>
          </a:bodyPr>
          <a:lstStyle/>
          <a:p>
            <a:r>
              <a:rPr lang="en-US" b="1" dirty="0">
                <a:latin typeface="Calibri" panose="020F0502020204030204" pitchFamily="34" charset="0"/>
                <a:cs typeface="Calibri" panose="020F0502020204030204" pitchFamily="34" charset="0"/>
              </a:rPr>
              <a:t>Preface:</a:t>
            </a:r>
          </a:p>
          <a:p>
            <a:pPr lvl="1"/>
            <a:r>
              <a:rPr lang="en-US" dirty="0">
                <a:latin typeface="Calibri" panose="020F0502020204030204" pitchFamily="34" charset="0"/>
                <a:cs typeface="Calibri" panose="020F0502020204030204" pitchFamily="34" charset="0"/>
              </a:rPr>
              <a:t>Describes NCT as seeking to “strike a middle ground” between:</a:t>
            </a:r>
          </a:p>
          <a:p>
            <a:pPr lvl="2"/>
            <a:r>
              <a:rPr lang="en-US" dirty="0">
                <a:latin typeface="Calibri" panose="020F0502020204030204" pitchFamily="34" charset="0"/>
                <a:cs typeface="Calibri" panose="020F0502020204030204" pitchFamily="34" charset="0"/>
              </a:rPr>
              <a:t>The stress on </a:t>
            </a:r>
            <a:r>
              <a:rPr lang="en-US" b="1" i="1" dirty="0">
                <a:latin typeface="Calibri" panose="020F0502020204030204" pitchFamily="34" charset="0"/>
                <a:cs typeface="Calibri" panose="020F0502020204030204" pitchFamily="34" charset="0"/>
              </a:rPr>
              <a:t>continuity</a:t>
            </a:r>
            <a:r>
              <a:rPr lang="en-US" dirty="0">
                <a:latin typeface="Calibri" panose="020F0502020204030204" pitchFamily="34" charset="0"/>
                <a:cs typeface="Calibri" panose="020F0502020204030204" pitchFamily="34" charset="0"/>
              </a:rPr>
              <a:t> and in the traditional Reformed  theology </a:t>
            </a:r>
          </a:p>
          <a:p>
            <a:pPr lvl="2"/>
            <a:r>
              <a:rPr lang="en-US" dirty="0">
                <a:latin typeface="Calibri" panose="020F0502020204030204" pitchFamily="34" charset="0"/>
                <a:cs typeface="Calibri" panose="020F0502020204030204" pitchFamily="34" charset="0"/>
              </a:rPr>
              <a:t>The radical </a:t>
            </a:r>
            <a:r>
              <a:rPr lang="en-US" b="1" i="1" dirty="0">
                <a:latin typeface="Calibri" panose="020F0502020204030204" pitchFamily="34" charset="0"/>
                <a:cs typeface="Calibri" panose="020F0502020204030204" pitchFamily="34" charset="0"/>
              </a:rPr>
              <a:t>discontinuity</a:t>
            </a:r>
            <a:r>
              <a:rPr lang="en-US" dirty="0">
                <a:latin typeface="Calibri" panose="020F0502020204030204" pitchFamily="34" charset="0"/>
                <a:cs typeface="Calibri" panose="020F0502020204030204" pitchFamily="34" charset="0"/>
              </a:rPr>
              <a:t> of some older forms of Dispensationalism</a:t>
            </a:r>
          </a:p>
          <a:p>
            <a:pPr lvl="1"/>
            <a:r>
              <a:rPr lang="en-US" dirty="0">
                <a:latin typeface="Calibri" panose="020F0502020204030204" pitchFamily="34" charset="0"/>
                <a:cs typeface="Calibri" panose="020F0502020204030204" pitchFamily="34" charset="0"/>
              </a:rPr>
              <a:t>Contends that:</a:t>
            </a:r>
          </a:p>
          <a:p>
            <a:pPr lvl="2"/>
            <a:r>
              <a:rPr lang="en-US" dirty="0">
                <a:latin typeface="Calibri" panose="020F0502020204030204" pitchFamily="34" charset="0"/>
                <a:cs typeface="Calibri" panose="020F0502020204030204" pitchFamily="34" charset="0"/>
              </a:rPr>
              <a:t> “Some of the major tenets of NCT are not biblical” (p.7)</a:t>
            </a:r>
          </a:p>
          <a:p>
            <a:pPr lvl="2"/>
            <a:r>
              <a:rPr lang="en-US" dirty="0">
                <a:latin typeface="Calibri" panose="020F0502020204030204" pitchFamily="34" charset="0"/>
                <a:cs typeface="Calibri" panose="020F0502020204030204" pitchFamily="34" charset="0"/>
              </a:rPr>
              <a:t>“NCT is troublesome because it produces a reductionistic, myopic, and truncated view of Christian ethics” (p.7)</a:t>
            </a:r>
          </a:p>
          <a:p>
            <a:pPr lvl="1"/>
            <a:r>
              <a:rPr lang="en-US" dirty="0">
                <a:latin typeface="Calibri" panose="020F0502020204030204" pitchFamily="34" charset="0"/>
                <a:cs typeface="Calibri" panose="020F0502020204030204" pitchFamily="34" charset="0"/>
              </a:rPr>
              <a:t>Points out that it is somewhat difficult to critique NCT because:</a:t>
            </a:r>
          </a:p>
          <a:p>
            <a:pPr lvl="2"/>
            <a:r>
              <a:rPr lang="en-US" dirty="0">
                <a:latin typeface="Calibri" panose="020F0502020204030204" pitchFamily="34" charset="0"/>
                <a:cs typeface="Calibri" panose="020F0502020204030204" pitchFamily="34" charset="0"/>
              </a:rPr>
              <a:t>There is some variation among those who hold to NCT.</a:t>
            </a:r>
          </a:p>
          <a:p>
            <a:pPr lvl="2"/>
            <a:r>
              <a:rPr lang="en-US" dirty="0">
                <a:latin typeface="Calibri" panose="020F0502020204030204" pitchFamily="34" charset="0"/>
                <a:cs typeface="Calibri" panose="020F0502020204030204" pitchFamily="34" charset="0"/>
              </a:rPr>
              <a:t>NCT is a relatively new school of thought and there is not yet a definitive work defining the beliefs of NCT. </a:t>
            </a:r>
          </a:p>
          <a:p>
            <a:pPr lvl="1"/>
            <a:r>
              <a:rPr lang="en-US" dirty="0">
                <a:latin typeface="Calibri" panose="020F0502020204030204" pitchFamily="34" charset="0"/>
                <a:cs typeface="Calibri" panose="020F0502020204030204" pitchFamily="34" charset="0"/>
              </a:rPr>
              <a:t>Promises to:</a:t>
            </a:r>
          </a:p>
          <a:p>
            <a:pPr lvl="2"/>
            <a:r>
              <a:rPr lang="en-US" dirty="0">
                <a:latin typeface="Calibri" panose="020F0502020204030204" pitchFamily="34" charset="0"/>
                <a:cs typeface="Calibri" panose="020F0502020204030204" pitchFamily="34" charset="0"/>
              </a:rPr>
              <a:t>Direct his critique towards things that are in print and on which NCT theologians seem to be in general agreement</a:t>
            </a:r>
          </a:p>
          <a:p>
            <a:pPr lvl="2"/>
            <a:r>
              <a:rPr lang="en-US" dirty="0">
                <a:latin typeface="Calibri" panose="020F0502020204030204" pitchFamily="34" charset="0"/>
                <a:cs typeface="Calibri" panose="020F0502020204030204" pitchFamily="34" charset="0"/>
              </a:rPr>
              <a:t>Offer exegetically based answers on the issues discussed</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403065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2">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 calcmode="lin" valueType="num">
                                      <p:cBhvr>
                                        <p:cTn id="56"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2">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2">
                                            <p:txEl>
                                              <p:pRg st="9" end="9"/>
                                            </p:txEl>
                                          </p:spTgt>
                                        </p:tgtEl>
                                        <p:attrNameLst>
                                          <p:attrName>style.visibility</p:attrName>
                                        </p:attrNameLst>
                                      </p:cBhvr>
                                      <p:to>
                                        <p:strVal val="visible"/>
                                      </p:to>
                                    </p:set>
                                    <p:anim calcmode="lin" valueType="num">
                                      <p:cBhvr>
                                        <p:cTn id="63"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2">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2">
                                            <p:txEl>
                                              <p:pRg st="10" end="10"/>
                                            </p:txEl>
                                          </p:spTgt>
                                        </p:tgtEl>
                                        <p:attrNameLst>
                                          <p:attrName>style.visibility</p:attrName>
                                        </p:attrNameLst>
                                      </p:cBhvr>
                                      <p:to>
                                        <p:strVal val="visible"/>
                                      </p:to>
                                    </p:set>
                                    <p:anim calcmode="lin" valueType="num">
                                      <p:cBhvr>
                                        <p:cTn id="70"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2">
                                            <p:txEl>
                                              <p:pRg st="10" end="1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2">
                                            <p:txEl>
                                              <p:pRg st="11" end="11"/>
                                            </p:txEl>
                                          </p:spTgt>
                                        </p:tgtEl>
                                        <p:attrNameLst>
                                          <p:attrName>style.visibility</p:attrName>
                                        </p:attrNameLst>
                                      </p:cBhvr>
                                      <p:to>
                                        <p:strVal val="visible"/>
                                      </p:to>
                                    </p:set>
                                    <p:anim calcmode="lin" valueType="num">
                                      <p:cBhvr>
                                        <p:cTn id="77" dur="500" fill="hold"/>
                                        <p:tgtEl>
                                          <p:spTgt spid="2">
                                            <p:txEl>
                                              <p:pRg st="11" end="11"/>
                                            </p:txEl>
                                          </p:spTgt>
                                        </p:tgtEl>
                                        <p:attrNameLst>
                                          <p:attrName>ppt_w</p:attrName>
                                        </p:attrNameLst>
                                      </p:cBhvr>
                                      <p:tavLst>
                                        <p:tav tm="0">
                                          <p:val>
                                            <p:fltVal val="0"/>
                                          </p:val>
                                        </p:tav>
                                        <p:tav tm="100000">
                                          <p:val>
                                            <p:strVal val="#ppt_w"/>
                                          </p:val>
                                        </p:tav>
                                      </p:tavLst>
                                    </p:anim>
                                    <p:anim calcmode="lin" valueType="num">
                                      <p:cBhvr>
                                        <p:cTn id="78" dur="500" fill="hold"/>
                                        <p:tgtEl>
                                          <p:spTgt spid="2">
                                            <p:txEl>
                                              <p:pRg st="11" end="11"/>
                                            </p:txEl>
                                          </p:spTgt>
                                        </p:tgtEl>
                                        <p:attrNameLst>
                                          <p:attrName>ppt_h</p:attrName>
                                        </p:attrNameLst>
                                      </p:cBhvr>
                                      <p:tavLst>
                                        <p:tav tm="0">
                                          <p:val>
                                            <p:fltVal val="0"/>
                                          </p:val>
                                        </p:tav>
                                        <p:tav tm="100000">
                                          <p:val>
                                            <p:strVal val="#ppt_h"/>
                                          </p:val>
                                        </p:tav>
                                      </p:tavLst>
                                    </p:anim>
                                    <p:animEffect transition="in" filter="fade">
                                      <p:cBhvr>
                                        <p:cTn id="79" dur="500"/>
                                        <p:tgtEl>
                                          <p:spTgt spid="2">
                                            <p:txEl>
                                              <p:pRg st="11" end="11"/>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2">
                                            <p:txEl>
                                              <p:pRg st="12" end="12"/>
                                            </p:txEl>
                                          </p:spTgt>
                                        </p:tgtEl>
                                        <p:attrNameLst>
                                          <p:attrName>style.visibility</p:attrName>
                                        </p:attrNameLst>
                                      </p:cBhvr>
                                      <p:to>
                                        <p:strVal val="visible"/>
                                      </p:to>
                                    </p:set>
                                    <p:anim calcmode="lin" valueType="num">
                                      <p:cBhvr>
                                        <p:cTn id="84" dur="500" fill="hold"/>
                                        <p:tgtEl>
                                          <p:spTgt spid="2">
                                            <p:txEl>
                                              <p:pRg st="12" end="12"/>
                                            </p:txEl>
                                          </p:spTgt>
                                        </p:tgtEl>
                                        <p:attrNameLst>
                                          <p:attrName>ppt_w</p:attrName>
                                        </p:attrNameLst>
                                      </p:cBhvr>
                                      <p:tavLst>
                                        <p:tav tm="0">
                                          <p:val>
                                            <p:fltVal val="0"/>
                                          </p:val>
                                        </p:tav>
                                        <p:tav tm="100000">
                                          <p:val>
                                            <p:strVal val="#ppt_w"/>
                                          </p:val>
                                        </p:tav>
                                      </p:tavLst>
                                    </p:anim>
                                    <p:anim calcmode="lin" valueType="num">
                                      <p:cBhvr>
                                        <p:cTn id="85" dur="500" fill="hold"/>
                                        <p:tgtEl>
                                          <p:spTgt spid="2">
                                            <p:txEl>
                                              <p:pRg st="12" end="12"/>
                                            </p:txEl>
                                          </p:spTgt>
                                        </p:tgtEl>
                                        <p:attrNameLst>
                                          <p:attrName>ppt_h</p:attrName>
                                        </p:attrNameLst>
                                      </p:cBhvr>
                                      <p:tavLst>
                                        <p:tav tm="0">
                                          <p:val>
                                            <p:fltVal val="0"/>
                                          </p:val>
                                        </p:tav>
                                        <p:tav tm="100000">
                                          <p:val>
                                            <p:strVal val="#ppt_h"/>
                                          </p:val>
                                        </p:tav>
                                      </p:tavLst>
                                    </p:anim>
                                    <p:animEffect transition="in" filter="fade">
                                      <p:cBhvr>
                                        <p:cTn id="86"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lstStyle/>
          <a:p>
            <a:r>
              <a:rPr lang="en-US" sz="3200" b="1" dirty="0"/>
              <a:t>An Examination of Reformed Baptist Arguments Against New Covenant Theology</a:t>
            </a:r>
          </a:p>
        </p:txBody>
      </p:sp>
      <p:sp>
        <p:nvSpPr>
          <p:cNvPr id="2" name="Content Placeholder 1"/>
          <p:cNvSpPr>
            <a:spLocks noGrp="1"/>
          </p:cNvSpPr>
          <p:nvPr>
            <p:ph idx="1"/>
          </p:nvPr>
        </p:nvSpPr>
        <p:spPr>
          <a:xfrm>
            <a:off x="457200" y="1219200"/>
            <a:ext cx="8229600" cy="5638800"/>
          </a:xfrm>
        </p:spPr>
        <p:txBody>
          <a:bodyPr>
            <a:normAutofit fontScale="85000" lnSpcReduction="10000"/>
          </a:bodyPr>
          <a:lstStyle/>
          <a:p>
            <a:r>
              <a:rPr lang="en-US" b="1" dirty="0">
                <a:latin typeface="Calibri" panose="020F0502020204030204" pitchFamily="34" charset="0"/>
                <a:cs typeface="Calibri" panose="020F0502020204030204" pitchFamily="34" charset="0"/>
              </a:rPr>
              <a:t>Introduction:</a:t>
            </a:r>
          </a:p>
          <a:p>
            <a:pPr lvl="1"/>
            <a:r>
              <a:rPr lang="en-US" dirty="0">
                <a:latin typeface="Calibri" panose="020F0502020204030204" pitchFamily="34" charset="0"/>
                <a:cs typeface="Calibri" panose="020F0502020204030204" pitchFamily="34" charset="0"/>
              </a:rPr>
              <a:t>Describes NCT as a “movement within conservative, Evangelical, and Calvinistic Baptist circles, which seeks to steer a middle road between traditional Covenant Theology and Dispensational Theology” (p.11).</a:t>
            </a:r>
          </a:p>
          <a:p>
            <a:pPr lvl="1"/>
            <a:r>
              <a:rPr lang="en-US" dirty="0">
                <a:latin typeface="Calibri" panose="020F0502020204030204" pitchFamily="34" charset="0"/>
                <a:cs typeface="Calibri" panose="020F0502020204030204" pitchFamily="34" charset="0"/>
              </a:rPr>
              <a:t>Acknowledges that NCT “attempts to base its conclusions on the exegesis of key texts that speak to the issues of continuity and discontinuity in both the Old and New Testaments” (p.11).</a:t>
            </a:r>
          </a:p>
          <a:p>
            <a:pPr lvl="1"/>
            <a:r>
              <a:rPr lang="en-US" dirty="0">
                <a:latin typeface="Calibri" panose="020F0502020204030204" pitchFamily="34" charset="0"/>
                <a:cs typeface="Calibri" panose="020F0502020204030204" pitchFamily="34" charset="0"/>
              </a:rPr>
              <a:t>Recognizes that “there are many facets of NCT that all ought to appreciate” (p.12):</a:t>
            </a:r>
          </a:p>
          <a:p>
            <a:pPr lvl="2"/>
            <a:r>
              <a:rPr lang="en-US" dirty="0">
                <a:latin typeface="Calibri" panose="020F0502020204030204" pitchFamily="34" charset="0"/>
                <a:cs typeface="Calibri" panose="020F0502020204030204" pitchFamily="34" charset="0"/>
              </a:rPr>
              <a:t>Its high view of scripture</a:t>
            </a:r>
          </a:p>
          <a:p>
            <a:pPr lvl="2"/>
            <a:r>
              <a:rPr lang="en-US" dirty="0">
                <a:latin typeface="Calibri" panose="020F0502020204030204" pitchFamily="34" charset="0"/>
                <a:cs typeface="Calibri" panose="020F0502020204030204" pitchFamily="34" charset="0"/>
              </a:rPr>
              <a:t>Its respect for the sovereignty of God in salvation and providence</a:t>
            </a:r>
          </a:p>
          <a:p>
            <a:pPr lvl="2"/>
            <a:r>
              <a:rPr lang="en-US" dirty="0">
                <a:latin typeface="Calibri" panose="020F0502020204030204" pitchFamily="34" charset="0"/>
                <a:cs typeface="Calibri" panose="020F0502020204030204" pitchFamily="34" charset="0"/>
              </a:rPr>
              <a:t>Its attempt to understand the nature of and relationship between the various biblical covenants</a:t>
            </a:r>
          </a:p>
          <a:p>
            <a:pPr lvl="2"/>
            <a:r>
              <a:rPr lang="en-US" dirty="0">
                <a:latin typeface="Calibri" panose="020F0502020204030204" pitchFamily="34" charset="0"/>
                <a:cs typeface="Calibri" panose="020F0502020204030204" pitchFamily="34" charset="0"/>
              </a:rPr>
              <a:t>Etc.</a:t>
            </a:r>
          </a:p>
          <a:p>
            <a:pPr lvl="1"/>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442984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2">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 calcmode="lin" valueType="num">
                                      <p:cBhvr>
                                        <p:cTn id="14"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2">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p:cTn id="35"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2">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2">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5000"/>
            <a:lum/>
          </a:blip>
          <a:srcRect/>
          <a:stretch>
            <a:fillRect l="30000" t="20000" r="30000" b="5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143000"/>
          </a:xfrm>
        </p:spPr>
        <p:txBody>
          <a:bodyPr/>
          <a:lstStyle/>
          <a:p>
            <a:r>
              <a:rPr lang="en-US" sz="3200" b="1" dirty="0"/>
              <a:t>An Examination of Reformed Baptist Arguments Against New Covenant Theology</a:t>
            </a:r>
          </a:p>
        </p:txBody>
      </p:sp>
      <p:sp>
        <p:nvSpPr>
          <p:cNvPr id="2" name="Content Placeholder 1"/>
          <p:cNvSpPr>
            <a:spLocks noGrp="1"/>
          </p:cNvSpPr>
          <p:nvPr>
            <p:ph idx="1"/>
          </p:nvPr>
        </p:nvSpPr>
        <p:spPr>
          <a:xfrm>
            <a:off x="457200" y="1219200"/>
            <a:ext cx="8229600" cy="5638800"/>
          </a:xfrm>
        </p:spPr>
        <p:txBody>
          <a:bodyPr>
            <a:normAutofit fontScale="92500" lnSpcReduction="20000"/>
          </a:bodyPr>
          <a:lstStyle/>
          <a:p>
            <a:r>
              <a:rPr lang="en-US" b="1" dirty="0">
                <a:latin typeface="Calibri" panose="020F0502020204030204" pitchFamily="34" charset="0"/>
                <a:cs typeface="Calibri" panose="020F0502020204030204" pitchFamily="34" charset="0"/>
              </a:rPr>
              <a:t>Introduction:</a:t>
            </a:r>
          </a:p>
          <a:p>
            <a:pPr lvl="1"/>
            <a:r>
              <a:rPr lang="en-US" dirty="0">
                <a:latin typeface="Calibri" panose="020F0502020204030204" pitchFamily="34" charset="0"/>
                <a:cs typeface="Calibri" panose="020F0502020204030204" pitchFamily="34" charset="0"/>
              </a:rPr>
              <a:t>He applauds those who believe in NCT for being “zealous students of the Bible”, but believes that some things about NCT “should disturb us and are worth challenging” (p.13).</a:t>
            </a:r>
          </a:p>
          <a:p>
            <a:pPr lvl="1"/>
            <a:r>
              <a:rPr lang="en-US" dirty="0">
                <a:latin typeface="Calibri" panose="020F0502020204030204" pitchFamily="34" charset="0"/>
                <a:cs typeface="Calibri" panose="020F0502020204030204" pitchFamily="34" charset="0"/>
              </a:rPr>
              <a:t>Specifically, in this book, he intends to challenge NCT’s view concerning:</a:t>
            </a:r>
          </a:p>
          <a:p>
            <a:pPr lvl="2"/>
            <a:r>
              <a:rPr lang="en-US" dirty="0">
                <a:latin typeface="Calibri" panose="020F0502020204030204" pitchFamily="34" charset="0"/>
                <a:cs typeface="Calibri" panose="020F0502020204030204" pitchFamily="34" charset="0"/>
              </a:rPr>
              <a:t>The Promise of the New Covenant</a:t>
            </a:r>
          </a:p>
          <a:p>
            <a:pPr lvl="2"/>
            <a:r>
              <a:rPr lang="en-US" dirty="0">
                <a:latin typeface="Calibri" panose="020F0502020204030204" pitchFamily="34" charset="0"/>
                <a:cs typeface="Calibri" panose="020F0502020204030204" pitchFamily="34" charset="0"/>
              </a:rPr>
              <a:t>The Identity of the Old Covenant</a:t>
            </a:r>
          </a:p>
          <a:p>
            <a:pPr lvl="2"/>
            <a:r>
              <a:rPr lang="en-US" dirty="0">
                <a:latin typeface="Calibri" panose="020F0502020204030204" pitchFamily="34" charset="0"/>
                <a:cs typeface="Calibri" panose="020F0502020204030204" pitchFamily="34" charset="0"/>
              </a:rPr>
              <a:t>The Abolition of the Old Covenant</a:t>
            </a:r>
          </a:p>
          <a:p>
            <a:pPr lvl="2"/>
            <a:r>
              <a:rPr lang="en-US" dirty="0">
                <a:latin typeface="Calibri" panose="020F0502020204030204" pitchFamily="34" charset="0"/>
                <a:cs typeface="Calibri" panose="020F0502020204030204" pitchFamily="34" charset="0"/>
              </a:rPr>
              <a:t>The Sermon on the Mount</a:t>
            </a:r>
          </a:p>
          <a:p>
            <a:pPr lvl="2"/>
            <a:r>
              <a:rPr lang="en-US" dirty="0">
                <a:latin typeface="Calibri" panose="020F0502020204030204" pitchFamily="34" charset="0"/>
                <a:cs typeface="Calibri" panose="020F0502020204030204" pitchFamily="34" charset="0"/>
              </a:rPr>
              <a:t>The Identity of the Moral Law</a:t>
            </a:r>
          </a:p>
          <a:p>
            <a:pPr lvl="2"/>
            <a:r>
              <a:rPr lang="en-US" dirty="0">
                <a:latin typeface="Calibri" panose="020F0502020204030204" pitchFamily="34" charset="0"/>
                <a:cs typeface="Calibri" panose="020F0502020204030204" pitchFamily="34" charset="0"/>
              </a:rPr>
              <a:t>Hermeneutical Presuppositions</a:t>
            </a:r>
          </a:p>
          <a:p>
            <a:pPr lvl="2"/>
            <a:r>
              <a:rPr lang="en-US" dirty="0" err="1">
                <a:latin typeface="Calibri" panose="020F0502020204030204" pitchFamily="34" charset="0"/>
                <a:cs typeface="Calibri" panose="020F0502020204030204" pitchFamily="34" charset="0"/>
              </a:rPr>
              <a:t>Canonics</a:t>
            </a:r>
            <a:r>
              <a:rPr lang="en-US" dirty="0">
                <a:latin typeface="Calibri" panose="020F0502020204030204" pitchFamily="34" charset="0"/>
                <a:cs typeface="Calibri" panose="020F0502020204030204" pitchFamily="34" charset="0"/>
              </a:rPr>
              <a:t> </a:t>
            </a:r>
          </a:p>
          <a:p>
            <a:pPr lvl="2"/>
            <a:r>
              <a:rPr lang="en-US" dirty="0">
                <a:latin typeface="Calibri" panose="020F0502020204030204" pitchFamily="34" charset="0"/>
                <a:cs typeface="Calibri" panose="020F0502020204030204" pitchFamily="34" charset="0"/>
              </a:rPr>
              <a:t>Historical Theology </a:t>
            </a: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a:p>
            <a:pPr lvl="2"/>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9534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p:cTn id="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2">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 calcmode="lin" valueType="num">
                                      <p:cBhvr>
                                        <p:cTn id="14"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p:cTn id="21"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 calcmode="lin" valueType="num">
                                      <p:cBhvr>
                                        <p:cTn id="28"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2">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p:cTn id="35"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 calcmode="lin" valueType="num">
                                      <p:cBhvr>
                                        <p:cTn id="42"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2">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p:cTn id="49"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51" dur="500"/>
                                        <p:tgtEl>
                                          <p:spTgt spid="2">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2">
                                            <p:txEl>
                                              <p:pRg st="9" end="9"/>
                                            </p:txEl>
                                          </p:spTgt>
                                        </p:tgtEl>
                                        <p:attrNameLst>
                                          <p:attrName>style.visibility</p:attrName>
                                        </p:attrNameLst>
                                      </p:cBhvr>
                                      <p:to>
                                        <p:strVal val="visible"/>
                                      </p:to>
                                    </p:set>
                                    <p:anim calcmode="lin" valueType="num">
                                      <p:cBhvr>
                                        <p:cTn id="56"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57"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58" dur="500"/>
                                        <p:tgtEl>
                                          <p:spTgt spid="2">
                                            <p:txEl>
                                              <p:pRg st="9" end="9"/>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2">
                                            <p:txEl>
                                              <p:pRg st="10" end="10"/>
                                            </p:txEl>
                                          </p:spTgt>
                                        </p:tgtEl>
                                        <p:attrNameLst>
                                          <p:attrName>style.visibility</p:attrName>
                                        </p:attrNameLst>
                                      </p:cBhvr>
                                      <p:to>
                                        <p:strVal val="visible"/>
                                      </p:to>
                                    </p:set>
                                    <p:anim calcmode="lin" valueType="num">
                                      <p:cBhvr>
                                        <p:cTn id="63" dur="500" fill="hold"/>
                                        <p:tgtEl>
                                          <p:spTgt spid="2">
                                            <p:txEl>
                                              <p:pRg st="10" end="10"/>
                                            </p:txEl>
                                          </p:spTgt>
                                        </p:tgtEl>
                                        <p:attrNameLst>
                                          <p:attrName>ppt_w</p:attrName>
                                        </p:attrNameLst>
                                      </p:cBhvr>
                                      <p:tavLst>
                                        <p:tav tm="0">
                                          <p:val>
                                            <p:fltVal val="0"/>
                                          </p:val>
                                        </p:tav>
                                        <p:tav tm="100000">
                                          <p:val>
                                            <p:strVal val="#ppt_w"/>
                                          </p:val>
                                        </p:tav>
                                      </p:tavLst>
                                    </p:anim>
                                    <p:anim calcmode="lin" valueType="num">
                                      <p:cBhvr>
                                        <p:cTn id="64" dur="500" fill="hold"/>
                                        <p:tgtEl>
                                          <p:spTgt spid="2">
                                            <p:txEl>
                                              <p:pRg st="10" end="10"/>
                                            </p:txEl>
                                          </p:spTgt>
                                        </p:tgtEl>
                                        <p:attrNameLst>
                                          <p:attrName>ppt_h</p:attrName>
                                        </p:attrNameLst>
                                      </p:cBhvr>
                                      <p:tavLst>
                                        <p:tav tm="0">
                                          <p:val>
                                            <p:fltVal val="0"/>
                                          </p:val>
                                        </p:tav>
                                        <p:tav tm="100000">
                                          <p:val>
                                            <p:strVal val="#ppt_h"/>
                                          </p:val>
                                        </p:tav>
                                      </p:tavLst>
                                    </p:anim>
                                    <p:animEffect transition="in" filter="fade">
                                      <p:cBhvr>
                                        <p:cTn id="65"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For Next Time…</a:t>
            </a:r>
          </a:p>
        </p:txBody>
      </p:sp>
      <p:sp>
        <p:nvSpPr>
          <p:cNvPr id="3" name="Content Placeholder 2"/>
          <p:cNvSpPr>
            <a:spLocks noGrp="1"/>
          </p:cNvSpPr>
          <p:nvPr>
            <p:ph idx="1"/>
          </p:nvPr>
        </p:nvSpPr>
        <p:spPr>
          <a:xfrm>
            <a:off x="304800" y="533400"/>
            <a:ext cx="8534400" cy="6324600"/>
          </a:xfrm>
        </p:spPr>
        <p:txBody>
          <a:bodyPr>
            <a:normAutofit/>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If you haven’t already done so, I encourage you to </a:t>
            </a:r>
            <a:r>
              <a:rPr lang="en-US" b="1" i="1" dirty="0">
                <a:effectLst>
                  <a:glow rad="228600">
                    <a:schemeClr val="accent3">
                      <a:satMod val="175000"/>
                      <a:alpha val="40000"/>
                    </a:schemeClr>
                  </a:glow>
                </a:effectLst>
                <a:latin typeface="Calibri" panose="020F0502020204030204" pitchFamily="34" charset="0"/>
                <a:cs typeface="Calibri" pitchFamily="34" charset="0"/>
              </a:rPr>
              <a:t>download</a:t>
            </a:r>
            <a:r>
              <a:rPr lang="en-US" dirty="0">
                <a:effectLst>
                  <a:glow rad="228600">
                    <a:schemeClr val="accent3">
                      <a:satMod val="175000"/>
                      <a:alpha val="40000"/>
                    </a:schemeClr>
                  </a:glow>
                </a:effectLst>
                <a:latin typeface="Calibri" panose="020F0502020204030204" pitchFamily="34" charset="0"/>
                <a:cs typeface="Calibri" pitchFamily="34" charset="0"/>
              </a:rPr>
              <a:t> a copy of Barcellos’ book from my website (</a:t>
            </a:r>
            <a:r>
              <a:rPr lang="en-US" dirty="0">
                <a:effectLst>
                  <a:glow rad="228600">
                    <a:schemeClr val="accent3">
                      <a:satMod val="175000"/>
                      <a:alpha val="40000"/>
                    </a:schemeClr>
                  </a:glow>
                </a:effectLst>
                <a:latin typeface="Calibri" panose="020F0502020204030204" pitchFamily="34" charset="0"/>
                <a:cs typeface="Calibri" pitchFamily="34" charset="0"/>
                <a:hlinkClick r:id="rId2"/>
              </a:rPr>
              <a:t>http://www.purifiedbyfaith.com/</a:t>
            </a:r>
            <a:r>
              <a:rPr lang="en-US" dirty="0">
                <a:effectLst>
                  <a:glow rad="228600">
                    <a:schemeClr val="accent3">
                      <a:satMod val="175000"/>
                      <a:alpha val="40000"/>
                    </a:schemeClr>
                  </a:glow>
                </a:effectLst>
                <a:latin typeface="Calibri" panose="020F0502020204030204" pitchFamily="34" charset="0"/>
                <a:cs typeface="Calibri" pitchFamily="34" charset="0"/>
              </a:rPr>
              <a:t>) and read Chapter 1 before we meet again next week. </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3678881850"/>
      </p:ext>
    </p:extLst>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Other Questions?</a:t>
            </a:r>
          </a:p>
        </p:txBody>
      </p:sp>
    </p:spTree>
    <p:extLst>
      <p:ext uri="{BB962C8B-B14F-4D97-AF65-F5344CB8AC3E}">
        <p14:creationId xmlns:p14="http://schemas.microsoft.com/office/powerpoint/2010/main" val="4098429919"/>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54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 Raised by New Covenant Theology</a:t>
            </a:r>
          </a:p>
        </p:txBody>
      </p:sp>
    </p:spTree>
    <p:extLst>
      <p:ext uri="{BB962C8B-B14F-4D97-AF65-F5344CB8AC3E}">
        <p14:creationId xmlns:p14="http://schemas.microsoft.com/office/powerpoint/2010/main" val="3122437800"/>
      </p:ext>
    </p:extLst>
  </p:cSld>
  <p:clrMapOvr>
    <a:overrideClrMapping bg1="lt1" tx1="dk1" bg2="lt2" tx2="dk2" accent1="accent1" accent2="accent2" accent3="accent3" accent4="accent4" accent5="accent5" accent6="accent6" hlink="hlink" folHlink="folHlink"/>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7772400" cy="1676400"/>
          </a:xfrm>
        </p:spPr>
        <p:txBody>
          <a:bodyPr anchor="t">
            <a:noAutofit/>
          </a:bodyPr>
          <a:lstStyle/>
          <a:p>
            <a:r>
              <a:rPr lang="en-US" sz="54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 Raised by New Covenant Theology</a:t>
            </a:r>
            <a:endParaRPr lang="en-US" sz="5400" dirty="0">
              <a:effectLst>
                <a:glow rad="228600">
                  <a:schemeClr val="accent3">
                    <a:satMod val="175000"/>
                    <a:alpha val="40000"/>
                  </a:schemeClr>
                </a:glow>
              </a:effectLst>
              <a:latin typeface="Calibri" pitchFamily="34" charset="0"/>
              <a:cs typeface="Calibri" pitchFamily="34" charset="0"/>
            </a:endParaRPr>
          </a:p>
        </p:txBody>
      </p:sp>
      <p:sp>
        <p:nvSpPr>
          <p:cNvPr id="5" name="Subtitle 4"/>
          <p:cNvSpPr>
            <a:spLocks noGrp="1"/>
          </p:cNvSpPr>
          <p:nvPr>
            <p:ph type="subTitle" idx="1"/>
          </p:nvPr>
        </p:nvSpPr>
        <p:spPr>
          <a:xfrm>
            <a:off x="1371600" y="2514600"/>
            <a:ext cx="6400800" cy="2590800"/>
          </a:xfrm>
        </p:spPr>
        <p:txBody>
          <a:bodyPr/>
          <a:lstStyle/>
          <a:p>
            <a:r>
              <a:rPr lang="en-US" dirty="0">
                <a:effectLst>
                  <a:glow rad="228600">
                    <a:schemeClr val="accent3">
                      <a:satMod val="175000"/>
                      <a:alpha val="40000"/>
                    </a:schemeClr>
                  </a:glow>
                </a:effectLst>
                <a:latin typeface="Calibri" pitchFamily="34" charset="0"/>
                <a:cs typeface="Calibri" pitchFamily="34" charset="0"/>
              </a:rPr>
              <a:t>What are the competing theological systems to New Covenant Theology? </a:t>
            </a:r>
          </a:p>
          <a:p>
            <a:r>
              <a:rPr lang="en-US" dirty="0">
                <a:effectLst>
                  <a:glow rad="228600">
                    <a:schemeClr val="accent3">
                      <a:satMod val="175000"/>
                      <a:alpha val="40000"/>
                    </a:schemeClr>
                  </a:glow>
                </a:effectLst>
                <a:latin typeface="Calibri" pitchFamily="34" charset="0"/>
                <a:cs typeface="Calibri" pitchFamily="34" charset="0"/>
              </a:rPr>
              <a:t>What questions do these competing views raise that we need to evaluate and consider?</a:t>
            </a:r>
            <a:endParaRPr lang="en-US" dirty="0"/>
          </a:p>
        </p:txBody>
      </p:sp>
    </p:spTree>
    <p:extLst>
      <p:ext uri="{BB962C8B-B14F-4D97-AF65-F5344CB8AC3E}">
        <p14:creationId xmlns:p14="http://schemas.microsoft.com/office/powerpoint/2010/main" val="270712447"/>
      </p:ext>
    </p:extLst>
  </p:cSld>
  <p:clrMapOvr>
    <a:overrideClrMapping bg1="lt1" tx1="dk1" bg2="lt2" tx2="dk2" accent1="accent1" accent2="accent2" accent3="accent3" accent4="accent4" accent5="accent5" accent6="accent6" hlink="hlink" folHlink="folHlink"/>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Competing Systems to New Covenant Theology</a:t>
            </a:r>
          </a:p>
        </p:txBody>
      </p:sp>
      <p:sp>
        <p:nvSpPr>
          <p:cNvPr id="3" name="Content Placeholder 2"/>
          <p:cNvSpPr>
            <a:spLocks noGrp="1"/>
          </p:cNvSpPr>
          <p:nvPr>
            <p:ph idx="1"/>
          </p:nvPr>
        </p:nvSpPr>
        <p:spPr>
          <a:xfrm>
            <a:off x="457200" y="762000"/>
            <a:ext cx="8229600" cy="5486400"/>
          </a:xfrm>
        </p:spPr>
        <p:txBody>
          <a:bodyPr>
            <a:normAutofit fontScale="77500" lnSpcReduction="2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Last week we began doing a “</a:t>
            </a:r>
            <a:r>
              <a:rPr lang="en-US" b="1" i="1" dirty="0">
                <a:effectLst>
                  <a:glow rad="228600">
                    <a:schemeClr val="accent3">
                      <a:satMod val="175000"/>
                      <a:alpha val="40000"/>
                    </a:schemeClr>
                  </a:glow>
                </a:effectLst>
                <a:latin typeface="Calibri" panose="020F0502020204030204" pitchFamily="34" charset="0"/>
                <a:cs typeface="Calibri" pitchFamily="34" charset="0"/>
              </a:rPr>
              <a:t>side by side” comparison*</a:t>
            </a:r>
            <a:r>
              <a:rPr lang="en-US" dirty="0">
                <a:effectLst>
                  <a:glow rad="228600">
                    <a:schemeClr val="accent3">
                      <a:satMod val="175000"/>
                      <a:alpha val="40000"/>
                    </a:schemeClr>
                  </a:glow>
                </a:effectLst>
                <a:latin typeface="Calibri" panose="020F0502020204030204" pitchFamily="34" charset="0"/>
                <a:cs typeface="Calibri" pitchFamily="34" charset="0"/>
              </a:rPr>
              <a:t> of the two major competing theological systems to New Covenant Theology: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Dispensationalism</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Covenant Theology</a:t>
            </a:r>
          </a:p>
          <a:p>
            <a:r>
              <a:rPr lang="en-US" dirty="0">
                <a:effectLst>
                  <a:glow rad="228600">
                    <a:schemeClr val="accent3">
                      <a:satMod val="175000"/>
                      <a:alpha val="40000"/>
                    </a:schemeClr>
                  </a:glow>
                </a:effectLst>
                <a:latin typeface="Calibri" panose="020F0502020204030204" pitchFamily="34" charset="0"/>
                <a:cs typeface="Calibri" pitchFamily="34" charset="0"/>
              </a:rPr>
              <a:t>After each comparison, we discussed the position that we would take in holding New Covenant Theology.</a:t>
            </a:r>
          </a:p>
          <a:p>
            <a:r>
              <a:rPr lang="en-US" dirty="0">
                <a:effectLst>
                  <a:glow rad="228600">
                    <a:schemeClr val="accent3">
                      <a:satMod val="175000"/>
                      <a:alpha val="40000"/>
                    </a:schemeClr>
                  </a:glow>
                </a:effectLst>
                <a:latin typeface="Calibri" panose="020F0502020204030204" pitchFamily="34" charset="0"/>
                <a:cs typeface="Calibri" pitchFamily="34" charset="0"/>
              </a:rPr>
              <a:t>So far we compared the three systems on the following topics:</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Calvinism Versus Arminianism</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Literal Versus Figurative Interpretation of the Bible</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 Use of the Term “Israel” in Scripture</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 Phrase “Israel of God” in Galatians 6:16</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Israel and the Church</a:t>
            </a:r>
          </a:p>
          <a:p>
            <a:r>
              <a:rPr lang="en-US" dirty="0">
                <a:effectLst>
                  <a:glow rad="228600">
                    <a:schemeClr val="accent3">
                      <a:satMod val="175000"/>
                      <a:alpha val="40000"/>
                    </a:schemeClr>
                  </a:glow>
                </a:effectLst>
                <a:latin typeface="Calibri" panose="020F0502020204030204" pitchFamily="34" charset="0"/>
                <a:cs typeface="Calibri" pitchFamily="34" charset="0"/>
              </a:rPr>
              <a:t>This week we continue this process of comparing the three systems on a number of additional topics.</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
        <p:nvSpPr>
          <p:cNvPr id="5" name="TextBox 4"/>
          <p:cNvSpPr txBox="1"/>
          <p:nvPr/>
        </p:nvSpPr>
        <p:spPr>
          <a:xfrm>
            <a:off x="0" y="6470021"/>
            <a:ext cx="9067800" cy="307777"/>
          </a:xfrm>
          <a:prstGeom prst="rect">
            <a:avLst/>
          </a:prstGeom>
          <a:noFill/>
        </p:spPr>
        <p:txBody>
          <a:bodyPr wrap="square" rtlCol="0">
            <a:spAutoFit/>
          </a:bodyPr>
          <a:lstStyle/>
          <a:p>
            <a:r>
              <a:rPr lang="en-US" sz="1400" dirty="0">
                <a:solidFill>
                  <a:srgbClr val="000000"/>
                </a:solidFill>
              </a:rPr>
              <a:t>*Much of the material in these slides can be found on </a:t>
            </a:r>
            <a:r>
              <a:rPr lang="en-US" sz="1400" dirty="0">
                <a:solidFill>
                  <a:srgbClr val="000000"/>
                </a:solidFill>
                <a:latin typeface="Calibri" panose="020F0502020204030204" pitchFamily="34" charset="0"/>
                <a:cs typeface="Calibri" panose="020F0502020204030204" pitchFamily="34" charset="0"/>
                <a:hlinkClick r:id="rId4"/>
              </a:rPr>
              <a:t>http://www.angelfire.com/ca/DeafPreterist/compare.html</a:t>
            </a:r>
            <a:endParaRPr lang="en-US" sz="1400"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8428775"/>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 calcmode="lin" valueType="num">
                                      <p:cBhvr>
                                        <p:cTn id="63"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65" dur="500"/>
                                        <p:tgtEl>
                                          <p:spTgt spid="3">
                                            <p:txEl>
                                              <p:pRg st="9" end="9"/>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 calcmode="lin" valueType="num">
                                      <p:cBhvr>
                                        <p:cTn id="70"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Framework for Viewing Human History</a:t>
            </a:r>
          </a:p>
        </p:txBody>
      </p:sp>
      <p:sp>
        <p:nvSpPr>
          <p:cNvPr id="3" name="Content Placeholder 2"/>
          <p:cNvSpPr>
            <a:spLocks noGrp="1"/>
          </p:cNvSpPr>
          <p:nvPr>
            <p:ph idx="1"/>
          </p:nvPr>
        </p:nvSpPr>
        <p:spPr>
          <a:xfrm>
            <a:off x="304800" y="609600"/>
            <a:ext cx="8534400" cy="6248400"/>
          </a:xfrm>
        </p:spPr>
        <p:txBody>
          <a:bodyPr>
            <a:normAutofit fontScale="85000" lnSpcReduction="20000"/>
          </a:bodyPr>
          <a:lstStyle/>
          <a:p>
            <a:r>
              <a:rPr lang="en-US" b="1" dirty="0">
                <a:effectLst>
                  <a:glow rad="228600">
                    <a:schemeClr val="accent3">
                      <a:satMod val="175000"/>
                      <a:alpha val="40000"/>
                    </a:schemeClr>
                  </a:glow>
                </a:effectLst>
                <a:latin typeface="Calibri" panose="020F0502020204030204" pitchFamily="34" charset="0"/>
                <a:cs typeface="Calibri" pitchFamily="34" charset="0"/>
              </a:rPr>
              <a:t>Dispensationalism:</a:t>
            </a:r>
          </a:p>
          <a:p>
            <a:pPr lvl="1"/>
            <a:r>
              <a:rPr lang="en-US" dirty="0">
                <a:latin typeface="Calibri" panose="020F0502020204030204" pitchFamily="34" charset="0"/>
                <a:cs typeface="Calibri" panose="020F0502020204030204" pitchFamily="34" charset="0"/>
              </a:rPr>
              <a:t>Believes God has divided human history into several distinct time periods or “dispensations” (from the Greek word OIKONOMIA – 1Cor 9:17; Eph. 1:10) during which man is tested in respect to obedience to some specific revelation of the will of God. </a:t>
            </a:r>
          </a:p>
          <a:p>
            <a:r>
              <a:rPr lang="en-US" b="1" dirty="0">
                <a:latin typeface="Calibri" panose="020F0502020204030204" pitchFamily="34" charset="0"/>
                <a:cs typeface="Calibri" panose="020F0502020204030204" pitchFamily="34" charset="0"/>
              </a:rPr>
              <a:t>Covenant Theology: </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Views the history of God's dealings with mankind under the framework of three overarching </a:t>
            </a:r>
            <a:r>
              <a:rPr lang="en-US" b="1" i="1" dirty="0">
                <a:effectLst>
                  <a:glow rad="228600">
                    <a:schemeClr val="accent3">
                      <a:satMod val="175000"/>
                      <a:alpha val="40000"/>
                    </a:schemeClr>
                  </a:glow>
                </a:effectLst>
                <a:latin typeface="Calibri" panose="020F0502020204030204" pitchFamily="34" charset="0"/>
                <a:cs typeface="Calibri" pitchFamily="34" charset="0"/>
              </a:rPr>
              <a:t>theological</a:t>
            </a:r>
            <a:r>
              <a:rPr lang="en-US" dirty="0">
                <a:effectLst>
                  <a:glow rad="228600">
                    <a:schemeClr val="accent3">
                      <a:satMod val="175000"/>
                      <a:alpha val="40000"/>
                    </a:schemeClr>
                  </a:glow>
                </a:effectLst>
                <a:latin typeface="Calibri" panose="020F0502020204030204" pitchFamily="34" charset="0"/>
                <a:cs typeface="Calibri" pitchFamily="34" charset="0"/>
              </a:rPr>
              <a:t> covenants: </a:t>
            </a:r>
          </a:p>
          <a:p>
            <a:pPr lvl="2"/>
            <a:r>
              <a:rPr lang="en-US" dirty="0">
                <a:effectLst>
                  <a:glow rad="228600">
                    <a:schemeClr val="accent3">
                      <a:satMod val="175000"/>
                      <a:alpha val="40000"/>
                    </a:schemeClr>
                  </a:glow>
                </a:effectLst>
                <a:latin typeface="Calibri" panose="020F0502020204030204" pitchFamily="34" charset="0"/>
                <a:cs typeface="Calibri" pitchFamily="34" charset="0"/>
              </a:rPr>
              <a:t>The Covenant of Works</a:t>
            </a:r>
          </a:p>
          <a:p>
            <a:pPr lvl="2"/>
            <a:r>
              <a:rPr lang="en-US" dirty="0">
                <a:effectLst>
                  <a:glow rad="228600">
                    <a:schemeClr val="accent3">
                      <a:satMod val="175000"/>
                      <a:alpha val="40000"/>
                    </a:schemeClr>
                  </a:glow>
                </a:effectLst>
                <a:latin typeface="Calibri" panose="020F0502020204030204" pitchFamily="34" charset="0"/>
                <a:cs typeface="Calibri" pitchFamily="34" charset="0"/>
              </a:rPr>
              <a:t>The Covenant of Redemption</a:t>
            </a:r>
          </a:p>
          <a:p>
            <a:pPr lvl="2"/>
            <a:r>
              <a:rPr lang="en-US" dirty="0">
                <a:effectLst>
                  <a:glow rad="228600">
                    <a:schemeClr val="accent3">
                      <a:satMod val="175000"/>
                      <a:alpha val="40000"/>
                    </a:schemeClr>
                  </a:glow>
                </a:effectLst>
                <a:latin typeface="Calibri" panose="020F0502020204030204" pitchFamily="34" charset="0"/>
                <a:cs typeface="Calibri" pitchFamily="34" charset="0"/>
              </a:rPr>
              <a:t>The Covenant of Grace</a:t>
            </a:r>
          </a:p>
          <a:p>
            <a:r>
              <a:rPr lang="en-US" b="1" dirty="0">
                <a:latin typeface="Calibri" panose="020F0502020204030204" pitchFamily="34" charset="0"/>
                <a:cs typeface="Calibri" panose="020F0502020204030204" pitchFamily="34" charset="0"/>
              </a:rPr>
              <a:t>New Covenant Theology: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Views the history of God's dealings with mankind under the framework of the major Biblical covenants (i.e. covenants that the Bible actually </a:t>
            </a:r>
            <a:r>
              <a:rPr lang="en-US" b="1" i="1" dirty="0">
                <a:effectLst>
                  <a:glow rad="228600">
                    <a:schemeClr val="accent3">
                      <a:satMod val="175000"/>
                      <a:alpha val="40000"/>
                    </a:schemeClr>
                  </a:glow>
                </a:effectLst>
                <a:latin typeface="Calibri" panose="020F0502020204030204" pitchFamily="34" charset="0"/>
                <a:cs typeface="Calibri" pitchFamily="34" charset="0"/>
              </a:rPr>
              <a:t>specifies</a:t>
            </a:r>
            <a:r>
              <a:rPr lang="en-US" dirty="0">
                <a:effectLst>
                  <a:glow rad="228600">
                    <a:schemeClr val="accent3">
                      <a:satMod val="175000"/>
                      <a:alpha val="40000"/>
                    </a:schemeClr>
                  </a:glow>
                </a:effectLst>
                <a:latin typeface="Calibri" panose="020F0502020204030204" pitchFamily="34" charset="0"/>
                <a:cs typeface="Calibri" pitchFamily="34" charset="0"/>
              </a:rPr>
              <a:t> as “covenants”). </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NCT believes that all the major covenants find their ultimate fulfillment in the New Covenant.</a:t>
            </a:r>
            <a:r>
              <a:rPr lang="en-US" dirty="0">
                <a:latin typeface="Calibri" panose="020F0502020204030204" pitchFamily="34" charset="0"/>
                <a:cs typeface="Calibri" panose="020F0502020204030204" pitchFamily="34" charset="0"/>
              </a:rPr>
              <a:t> </a:t>
            </a: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513000998"/>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The Promised New Covenant of Jer. 31:31-34</a:t>
            </a:r>
          </a:p>
        </p:txBody>
      </p:sp>
      <p:sp>
        <p:nvSpPr>
          <p:cNvPr id="3" name="Content Placeholder 2"/>
          <p:cNvSpPr>
            <a:spLocks noGrp="1"/>
          </p:cNvSpPr>
          <p:nvPr>
            <p:ph idx="1"/>
          </p:nvPr>
        </p:nvSpPr>
        <p:spPr>
          <a:xfrm>
            <a:off x="304800" y="533400"/>
            <a:ext cx="8534400" cy="6324600"/>
          </a:xfrm>
        </p:spPr>
        <p:txBody>
          <a:bodyPr>
            <a:normAutofit fontScale="62500" lnSpcReduction="20000"/>
          </a:bodyPr>
          <a:lstStyle/>
          <a:p>
            <a:pPr marL="0" indent="0">
              <a:buNone/>
            </a:pP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"Behold, the days are coming, declares the LORD, when I will make a new covenant with the house of Israel and the house of Judah, not like the covenant that I made with their fathers on the day when I took them by the hand to bring them out of the land of Egypt, my covenant that they broke, though I was their husband, declares the LORD. For this is the covenant that I will make with the house of Israel after those days, declares the LORD: I will put my law within them, and I will write it on their hearts. And I will be their God, and they shall be my people. And no longer shall each one teach his neighbor and each his brother, saying, 'Know the LORD,' for they shall all know me, from the least of them to the greatest, declares the LORD. For I will forgive their iniquity, and I will remember their sin no more." </a:t>
            </a:r>
          </a:p>
          <a:p>
            <a:r>
              <a:rPr lang="en-US" b="1" dirty="0">
                <a:effectLst>
                  <a:glow rad="228600">
                    <a:schemeClr val="accent3">
                      <a:satMod val="175000"/>
                      <a:alpha val="40000"/>
                    </a:schemeClr>
                  </a:glow>
                </a:effectLst>
                <a:latin typeface="Calibri" panose="020F0502020204030204" pitchFamily="34" charset="0"/>
                <a:cs typeface="Calibri" pitchFamily="34" charset="0"/>
              </a:rPr>
              <a:t>Dispensationalism:</a:t>
            </a:r>
          </a:p>
          <a:p>
            <a:pPr lvl="1"/>
            <a:r>
              <a:rPr lang="en-US" dirty="0">
                <a:latin typeface="Calibri" panose="020F0502020204030204" pitchFamily="34" charset="0"/>
                <a:cs typeface="Calibri" panose="020F0502020204030204" pitchFamily="34" charset="0"/>
              </a:rPr>
              <a:t>Believes that the promise of a “New Covenant” in Jer. 31:31-34 is primarily to the physical descendants of Israel and will ultimately be fulfilled in a future thousand year period (known as “the Millennium”) when Christ will rule on earth and, at which time, they believe physical Israel will have become a believing nation.</a:t>
            </a:r>
          </a:p>
          <a:p>
            <a:r>
              <a:rPr lang="en-US" b="1" dirty="0">
                <a:latin typeface="Calibri" panose="020F0502020204030204" pitchFamily="34" charset="0"/>
                <a:cs typeface="Calibri" panose="020F0502020204030204" pitchFamily="34" charset="0"/>
              </a:rPr>
              <a:t>Covenant Theology: </a:t>
            </a:r>
          </a:p>
          <a:p>
            <a:pPr lvl="1"/>
            <a:r>
              <a:rPr lang="en-US" dirty="0">
                <a:latin typeface="Calibri" panose="020F0502020204030204" pitchFamily="34" charset="0"/>
                <a:cs typeface="Calibri" panose="020F0502020204030204" pitchFamily="34" charset="0"/>
              </a:rPr>
              <a:t>Believes the promise of a “New Covenant” in Jer. 31 is for spiritual Israel, as the NT writers teach. </a:t>
            </a:r>
          </a:p>
          <a:p>
            <a:pPr lvl="1"/>
            <a:r>
              <a:rPr lang="en-US" dirty="0">
                <a:latin typeface="Calibri" panose="020F0502020204030204" pitchFamily="34" charset="0"/>
                <a:cs typeface="Calibri" panose="020F0502020204030204" pitchFamily="34" charset="0"/>
              </a:rPr>
              <a:t>CT views the New Covenant as one of several “administrations” under the Covenant of Grace.</a:t>
            </a:r>
          </a:p>
          <a:p>
            <a:r>
              <a:rPr lang="en-US" b="1" dirty="0">
                <a:latin typeface="Calibri" panose="020F0502020204030204" pitchFamily="34" charset="0"/>
                <a:cs typeface="Calibri" panose="020F0502020204030204" pitchFamily="34" charset="0"/>
              </a:rPr>
              <a:t>New Covenant Theology: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Believes the New Covenant is fulfilled in the church, which is the new spiritual Israel. </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As stated earlier, NCT believes that all the major covenants find their ultimate fulfillment in this New Covenant.</a:t>
            </a:r>
            <a:r>
              <a:rPr lang="en-US" dirty="0">
                <a:latin typeface="Calibri" panose="020F0502020204030204" pitchFamily="34" charset="0"/>
                <a:cs typeface="Calibri" panose="020F0502020204030204" pitchFamily="34" charset="0"/>
              </a:rPr>
              <a:t> </a:t>
            </a: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358556931"/>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The Proper Use and Applicability of the OT Law</a:t>
            </a:r>
          </a:p>
        </p:txBody>
      </p:sp>
      <p:sp>
        <p:nvSpPr>
          <p:cNvPr id="3" name="Content Placeholder 2"/>
          <p:cNvSpPr>
            <a:spLocks noGrp="1"/>
          </p:cNvSpPr>
          <p:nvPr>
            <p:ph idx="1"/>
          </p:nvPr>
        </p:nvSpPr>
        <p:spPr>
          <a:xfrm>
            <a:off x="304800" y="609600"/>
            <a:ext cx="8534400" cy="6248400"/>
          </a:xfrm>
        </p:spPr>
        <p:txBody>
          <a:bodyPr>
            <a:normAutofit fontScale="77500" lnSpcReduction="20000"/>
          </a:bodyPr>
          <a:lstStyle/>
          <a:p>
            <a:r>
              <a:rPr lang="en-US" b="1" dirty="0">
                <a:effectLst>
                  <a:glow rad="228600">
                    <a:schemeClr val="accent3">
                      <a:satMod val="175000"/>
                      <a:alpha val="40000"/>
                    </a:schemeClr>
                  </a:glow>
                </a:effectLst>
                <a:latin typeface="Calibri" panose="020F0502020204030204" pitchFamily="34" charset="0"/>
                <a:cs typeface="Calibri" pitchFamily="34" charset="0"/>
              </a:rPr>
              <a:t>Dispensationalism:</a:t>
            </a:r>
          </a:p>
          <a:p>
            <a:pPr lvl="1"/>
            <a:r>
              <a:rPr lang="en-US" dirty="0">
                <a:latin typeface="Calibri" panose="020F0502020204030204" pitchFamily="34" charset="0"/>
                <a:cs typeface="Calibri" panose="020F0502020204030204" pitchFamily="34" charset="0"/>
              </a:rPr>
              <a:t>Believes that the OT Law has been abolished for the Church. But when the Church is taken away, and God returns to His original people, physical Israel, they will once again be under the OT Law.</a:t>
            </a:r>
          </a:p>
          <a:p>
            <a:r>
              <a:rPr lang="en-US" b="1" dirty="0">
                <a:latin typeface="Calibri" panose="020F0502020204030204" pitchFamily="34" charset="0"/>
                <a:cs typeface="Calibri" panose="020F0502020204030204" pitchFamily="34" charset="0"/>
              </a:rPr>
              <a:t>Covenant Theology: </a:t>
            </a:r>
          </a:p>
          <a:p>
            <a:pPr lvl="1"/>
            <a:r>
              <a:rPr lang="en-US" dirty="0">
                <a:latin typeface="Calibri" panose="020F0502020204030204" pitchFamily="34" charset="0"/>
                <a:cs typeface="Calibri" panose="020F0502020204030204" pitchFamily="34" charset="0"/>
              </a:rPr>
              <a:t>Believes in a three-fold division of the Law:</a:t>
            </a:r>
          </a:p>
          <a:p>
            <a:pPr lvl="2"/>
            <a:r>
              <a:rPr lang="en-US" dirty="0">
                <a:latin typeface="Calibri" panose="020F0502020204030204" pitchFamily="34" charset="0"/>
                <a:cs typeface="Calibri" panose="020F0502020204030204" pitchFamily="34" charset="0"/>
              </a:rPr>
              <a:t>The </a:t>
            </a:r>
            <a:r>
              <a:rPr lang="en-US" b="1" dirty="0">
                <a:latin typeface="Calibri" panose="020F0502020204030204" pitchFamily="34" charset="0"/>
                <a:cs typeface="Calibri" panose="020F0502020204030204" pitchFamily="34" charset="0"/>
              </a:rPr>
              <a:t>Ceremonial Law</a:t>
            </a:r>
            <a:r>
              <a:rPr lang="en-US" dirty="0">
                <a:latin typeface="Calibri" panose="020F0502020204030204" pitchFamily="34" charset="0"/>
                <a:cs typeface="Calibri" panose="020F0502020204030204" pitchFamily="34" charset="0"/>
              </a:rPr>
              <a:t>, which  have been abolished</a:t>
            </a:r>
          </a:p>
          <a:p>
            <a:pPr lvl="2"/>
            <a:r>
              <a:rPr lang="en-US" dirty="0">
                <a:latin typeface="Calibri" panose="020F0502020204030204" pitchFamily="34" charset="0"/>
                <a:cs typeface="Calibri" panose="020F0502020204030204" pitchFamily="34" charset="0"/>
              </a:rPr>
              <a:t>The </a:t>
            </a:r>
            <a:r>
              <a:rPr lang="en-US" b="1" dirty="0">
                <a:latin typeface="Calibri" panose="020F0502020204030204" pitchFamily="34" charset="0"/>
                <a:cs typeface="Calibri" panose="020F0502020204030204" pitchFamily="34" charset="0"/>
              </a:rPr>
              <a:t>Civil Law</a:t>
            </a:r>
            <a:r>
              <a:rPr lang="en-US" dirty="0">
                <a:latin typeface="Calibri" panose="020F0502020204030204" pitchFamily="34" charset="0"/>
                <a:cs typeface="Calibri" panose="020F0502020204030204" pitchFamily="34" charset="0"/>
              </a:rPr>
              <a:t>, which have been abolished except maybe to give general guidelines as to what is just in government</a:t>
            </a:r>
          </a:p>
          <a:p>
            <a:pPr lvl="2"/>
            <a:r>
              <a:rPr lang="en-US" dirty="0">
                <a:latin typeface="Calibri" panose="020F0502020204030204" pitchFamily="34" charset="0"/>
                <a:cs typeface="Calibri" panose="020F0502020204030204" pitchFamily="34" charset="0"/>
              </a:rPr>
              <a:t>The </a:t>
            </a:r>
            <a:r>
              <a:rPr lang="en-US" b="1" dirty="0">
                <a:latin typeface="Calibri" panose="020F0502020204030204" pitchFamily="34" charset="0"/>
                <a:cs typeface="Calibri" panose="020F0502020204030204" pitchFamily="34" charset="0"/>
              </a:rPr>
              <a:t>Moral Law</a:t>
            </a:r>
            <a:r>
              <a:rPr lang="en-US" dirty="0">
                <a:latin typeface="Calibri" panose="020F0502020204030204" pitchFamily="34" charset="0"/>
                <a:cs typeface="Calibri" panose="020F0502020204030204" pitchFamily="34" charset="0"/>
              </a:rPr>
              <a:t> is given in the Ten Commandments and is binding on </a:t>
            </a:r>
            <a:r>
              <a:rPr lang="en-US" b="1" i="1" dirty="0">
                <a:latin typeface="Calibri" panose="020F0502020204030204" pitchFamily="34" charset="0"/>
                <a:cs typeface="Calibri" panose="020F0502020204030204" pitchFamily="34" charset="0"/>
              </a:rPr>
              <a:t>all</a:t>
            </a:r>
            <a:r>
              <a:rPr lang="en-US" dirty="0">
                <a:latin typeface="Calibri" panose="020F0502020204030204" pitchFamily="34" charset="0"/>
                <a:cs typeface="Calibri" panose="020F0502020204030204" pitchFamily="34" charset="0"/>
              </a:rPr>
              <a:t> of God’s people in </a:t>
            </a:r>
            <a:r>
              <a:rPr lang="en-US" b="1" i="1" dirty="0">
                <a:latin typeface="Calibri" panose="020F0502020204030204" pitchFamily="34" charset="0"/>
                <a:cs typeface="Calibri" panose="020F0502020204030204" pitchFamily="34" charset="0"/>
              </a:rPr>
              <a:t>all</a:t>
            </a:r>
            <a:r>
              <a:rPr lang="en-US" dirty="0">
                <a:latin typeface="Calibri" panose="020F0502020204030204" pitchFamily="34" charset="0"/>
                <a:cs typeface="Calibri" panose="020F0502020204030204" pitchFamily="34" charset="0"/>
              </a:rPr>
              <a:t> ages.</a:t>
            </a:r>
          </a:p>
          <a:p>
            <a:pPr lvl="1"/>
            <a:r>
              <a:rPr lang="en-US" dirty="0">
                <a:latin typeface="Calibri" panose="020F0502020204030204" pitchFamily="34" charset="0"/>
                <a:cs typeface="Calibri" panose="020F0502020204030204" pitchFamily="34" charset="0"/>
              </a:rPr>
              <a:t>CT believes the Moral Law continues to have three uses: </a:t>
            </a:r>
          </a:p>
          <a:p>
            <a:pPr lvl="2"/>
            <a:r>
              <a:rPr lang="en-US" dirty="0">
                <a:latin typeface="Calibri" panose="020F0502020204030204" pitchFamily="34" charset="0"/>
                <a:cs typeface="Calibri" panose="020F0502020204030204" pitchFamily="34" charset="0"/>
              </a:rPr>
              <a:t>To convict unbelievers of sin and lead them to Christ</a:t>
            </a:r>
          </a:p>
          <a:p>
            <a:pPr lvl="2"/>
            <a:r>
              <a:rPr lang="en-US" dirty="0">
                <a:latin typeface="Calibri" panose="020F0502020204030204" pitchFamily="34" charset="0"/>
                <a:cs typeface="Calibri" panose="020F0502020204030204" pitchFamily="34" charset="0"/>
              </a:rPr>
              <a:t>To restrain sin in society</a:t>
            </a:r>
          </a:p>
          <a:p>
            <a:pPr lvl="2"/>
            <a:r>
              <a:rPr lang="en-US" dirty="0">
                <a:latin typeface="Calibri" panose="020F0502020204030204" pitchFamily="34" charset="0"/>
                <a:cs typeface="Calibri" panose="020F0502020204030204" pitchFamily="34" charset="0"/>
              </a:rPr>
              <a:t>To instruct Christians in godliness. </a:t>
            </a:r>
          </a:p>
          <a:p>
            <a:r>
              <a:rPr lang="en-US" b="1" dirty="0">
                <a:latin typeface="Calibri" panose="020F0502020204030204" pitchFamily="34" charset="0"/>
                <a:cs typeface="Calibri" panose="020F0502020204030204" pitchFamily="34" charset="0"/>
              </a:rPr>
              <a:t>New Covenant Theology: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The OT Law is there to instruct us in the way God dealt with His people in the OT. </a:t>
            </a:r>
          </a:p>
          <a:p>
            <a:pPr lvl="1"/>
            <a:r>
              <a:rPr lang="en-US" b="1" i="1" dirty="0">
                <a:effectLst>
                  <a:glow rad="228600">
                    <a:schemeClr val="accent3">
                      <a:satMod val="175000"/>
                      <a:alpha val="40000"/>
                    </a:schemeClr>
                  </a:glow>
                </a:effectLst>
                <a:latin typeface="Calibri" panose="020F0502020204030204" pitchFamily="34" charset="0"/>
                <a:cs typeface="Calibri" pitchFamily="34" charset="0"/>
              </a:rPr>
              <a:t>Christ</a:t>
            </a:r>
            <a:r>
              <a:rPr lang="en-US" dirty="0">
                <a:effectLst>
                  <a:glow rad="228600">
                    <a:schemeClr val="accent3">
                      <a:satMod val="175000"/>
                      <a:alpha val="40000"/>
                    </a:schemeClr>
                  </a:glow>
                </a:effectLst>
                <a:latin typeface="Calibri" panose="020F0502020204030204" pitchFamily="34" charset="0"/>
                <a:cs typeface="Calibri" pitchFamily="34" charset="0"/>
              </a:rPr>
              <a:t> is our new law-giver and by obeying Christ, we </a:t>
            </a:r>
            <a:r>
              <a:rPr lang="en-US" b="1" i="1" dirty="0">
                <a:effectLst>
                  <a:glow rad="228600">
                    <a:schemeClr val="accent3">
                      <a:satMod val="175000"/>
                      <a:alpha val="40000"/>
                    </a:schemeClr>
                  </a:glow>
                </a:effectLst>
                <a:latin typeface="Calibri" panose="020F0502020204030204" pitchFamily="34" charset="0"/>
                <a:cs typeface="Calibri" pitchFamily="34" charset="0"/>
              </a:rPr>
              <a:t>fulfill</a:t>
            </a:r>
            <a:r>
              <a:rPr lang="en-US" dirty="0">
                <a:effectLst>
                  <a:glow rad="228600">
                    <a:schemeClr val="accent3">
                      <a:satMod val="175000"/>
                      <a:alpha val="40000"/>
                    </a:schemeClr>
                  </a:glow>
                </a:effectLst>
                <a:latin typeface="Calibri" panose="020F0502020204030204" pitchFamily="34" charset="0"/>
                <a:cs typeface="Calibri" pitchFamily="34" charset="0"/>
              </a:rPr>
              <a:t> what the OT law ultimately pointed to (Rom.13:8-10).</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351555913"/>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3">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 calcmode="lin" valueType="num">
                                      <p:cBhvr>
                                        <p:cTn id="84"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5"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86" dur="500"/>
                                        <p:tgtEl>
                                          <p:spTgt spid="3">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 calcmode="lin" valueType="num">
                                      <p:cBhvr>
                                        <p:cTn id="91"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92"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93" dur="500"/>
                                        <p:tgtEl>
                                          <p:spTgt spid="3">
                                            <p:txEl>
                                              <p:pRg st="12" end="12"/>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 calcmode="lin" valueType="num">
                                      <p:cBhvr>
                                        <p:cTn id="98"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99"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100"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Determining the Applicability of the OT Law</a:t>
            </a:r>
          </a:p>
        </p:txBody>
      </p:sp>
      <p:sp>
        <p:nvSpPr>
          <p:cNvPr id="3" name="Content Placeholder 2"/>
          <p:cNvSpPr>
            <a:spLocks noGrp="1"/>
          </p:cNvSpPr>
          <p:nvPr>
            <p:ph idx="1"/>
          </p:nvPr>
        </p:nvSpPr>
        <p:spPr>
          <a:xfrm>
            <a:off x="304800" y="609600"/>
            <a:ext cx="8534400" cy="6248400"/>
          </a:xfrm>
        </p:spPr>
        <p:txBody>
          <a:bodyPr>
            <a:normAutofit lnSpcReduction="10000"/>
          </a:bodyPr>
          <a:lstStyle/>
          <a:p>
            <a:r>
              <a:rPr lang="en-US" b="1" dirty="0">
                <a:effectLst>
                  <a:glow rad="228600">
                    <a:schemeClr val="accent3">
                      <a:satMod val="175000"/>
                      <a:alpha val="40000"/>
                    </a:schemeClr>
                  </a:glow>
                </a:effectLst>
                <a:latin typeface="Calibri" panose="020F0502020204030204" pitchFamily="34" charset="0"/>
                <a:cs typeface="Calibri" pitchFamily="34" charset="0"/>
              </a:rPr>
              <a:t>Dispensationalism:</a:t>
            </a:r>
          </a:p>
          <a:p>
            <a:pPr lvl="1"/>
            <a:r>
              <a:rPr lang="en-US" dirty="0">
                <a:latin typeface="Calibri" panose="020F0502020204030204" pitchFamily="34" charset="0"/>
                <a:cs typeface="Calibri" panose="020F0502020204030204" pitchFamily="34" charset="0"/>
              </a:rPr>
              <a:t>Believes OT laws are no longer in effect unless </a:t>
            </a:r>
            <a:r>
              <a:rPr lang="en-US" b="1" i="1" dirty="0">
                <a:latin typeface="Calibri" panose="020F0502020204030204" pitchFamily="34" charset="0"/>
                <a:cs typeface="Calibri" panose="020F0502020204030204" pitchFamily="34" charset="0"/>
              </a:rPr>
              <a:t>repeated</a:t>
            </a:r>
            <a:r>
              <a:rPr lang="en-US" dirty="0">
                <a:latin typeface="Calibri" panose="020F0502020204030204" pitchFamily="34" charset="0"/>
                <a:cs typeface="Calibri" panose="020F0502020204030204" pitchFamily="34" charset="0"/>
              </a:rPr>
              <a:t> in the NT.</a:t>
            </a:r>
          </a:p>
          <a:p>
            <a:r>
              <a:rPr lang="en-US" b="1" dirty="0">
                <a:latin typeface="Calibri" panose="020F0502020204030204" pitchFamily="34" charset="0"/>
                <a:cs typeface="Calibri" panose="020F0502020204030204" pitchFamily="34" charset="0"/>
              </a:rPr>
              <a:t>Covenant Theology: </a:t>
            </a:r>
          </a:p>
          <a:p>
            <a:pPr lvl="1"/>
            <a:r>
              <a:rPr lang="en-US" dirty="0">
                <a:latin typeface="Calibri" panose="020F0502020204030204" pitchFamily="34" charset="0"/>
                <a:cs typeface="Calibri" panose="020F0502020204030204" pitchFamily="34" charset="0"/>
              </a:rPr>
              <a:t>Believes the OT laws are still in effect unless </a:t>
            </a:r>
            <a:r>
              <a:rPr lang="en-US" b="1" i="1" dirty="0">
                <a:latin typeface="Calibri" panose="020F0502020204030204" pitchFamily="34" charset="0"/>
                <a:cs typeface="Calibri" panose="020F0502020204030204" pitchFamily="34" charset="0"/>
              </a:rPr>
              <a:t>abrogated</a:t>
            </a:r>
            <a:r>
              <a:rPr lang="en-US" dirty="0">
                <a:latin typeface="Calibri" panose="020F0502020204030204" pitchFamily="34" charset="0"/>
                <a:cs typeface="Calibri" panose="020F0502020204030204" pitchFamily="34" charset="0"/>
              </a:rPr>
              <a:t> in the NT. </a:t>
            </a:r>
          </a:p>
          <a:p>
            <a:r>
              <a:rPr lang="en-US" b="1" dirty="0">
                <a:latin typeface="Calibri" panose="020F0502020204030204" pitchFamily="34" charset="0"/>
                <a:cs typeface="Calibri" panose="020F0502020204030204" pitchFamily="34" charset="0"/>
              </a:rPr>
              <a:t>New Covenant Theology:</a:t>
            </a:r>
          </a:p>
          <a:p>
            <a:pPr lvl="1"/>
            <a:r>
              <a:rPr lang="en-US" dirty="0">
                <a:latin typeface="Calibri" panose="020F0502020204030204" pitchFamily="34" charset="0"/>
                <a:cs typeface="Calibri" panose="020F0502020204030204" pitchFamily="34" charset="0"/>
              </a:rPr>
              <a:t>Believes, as Dispensationalism, that OT laws are no longer in effect unless repeated in the NT.</a:t>
            </a:r>
          </a:p>
          <a:p>
            <a:pPr lvl="1"/>
            <a:r>
              <a:rPr lang="en-US" b="1" i="1" dirty="0">
                <a:latin typeface="Calibri" panose="020F0502020204030204" pitchFamily="34" charset="0"/>
                <a:cs typeface="Calibri" panose="020F0502020204030204" pitchFamily="34" charset="0"/>
              </a:rPr>
              <a:t>But</a:t>
            </a:r>
            <a:r>
              <a:rPr lang="en-US" dirty="0">
                <a:latin typeface="Calibri" panose="020F0502020204030204" pitchFamily="34" charset="0"/>
                <a:cs typeface="Calibri" panose="020F0502020204030204" pitchFamily="34" charset="0"/>
              </a:rPr>
              <a:t> I would add this caveat: OT laws </a:t>
            </a:r>
            <a:r>
              <a:rPr lang="en-US" b="1" i="1" dirty="0">
                <a:latin typeface="Calibri" panose="020F0502020204030204" pitchFamily="34" charset="0"/>
                <a:cs typeface="Calibri" panose="020F0502020204030204" pitchFamily="34" charset="0"/>
              </a:rPr>
              <a:t>can</a:t>
            </a:r>
            <a:r>
              <a:rPr lang="en-US" dirty="0">
                <a:latin typeface="Calibri" panose="020F0502020204030204" pitchFamily="34" charset="0"/>
                <a:cs typeface="Calibri" panose="020F0502020204030204" pitchFamily="34" charset="0"/>
              </a:rPr>
              <a:t> sometimes be helpful in defining eternal moral principles that are applicable in all ages and therefore binding on us as well</a:t>
            </a:r>
            <a:r>
              <a:rPr lang="en-US" dirty="0">
                <a:effectLst>
                  <a:glow rad="228600">
                    <a:schemeClr val="accent3">
                      <a:satMod val="175000"/>
                      <a:alpha val="40000"/>
                    </a:schemeClr>
                  </a:glow>
                </a:effectLst>
                <a:latin typeface="Calibri" panose="020F0502020204030204" pitchFamily="34" charset="0"/>
                <a:cs typeface="Calibri" pitchFamily="34" charset="0"/>
              </a:rPr>
              <a:t>.</a:t>
            </a: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744835569"/>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200" b="1" dirty="0">
                <a:effectLst>
                  <a:glow rad="228600">
                    <a:schemeClr val="accent3">
                      <a:satMod val="175000"/>
                      <a:alpha val="40000"/>
                    </a:schemeClr>
                  </a:glow>
                </a:effectLst>
                <a:latin typeface="Calibri" pitchFamily="34" charset="0"/>
                <a:cs typeface="Calibri" pitchFamily="34" charset="0"/>
              </a:rPr>
              <a:t>Eschatology and the Millennium</a:t>
            </a:r>
          </a:p>
        </p:txBody>
      </p:sp>
      <p:sp>
        <p:nvSpPr>
          <p:cNvPr id="3" name="Content Placeholder 2"/>
          <p:cNvSpPr>
            <a:spLocks noGrp="1"/>
          </p:cNvSpPr>
          <p:nvPr>
            <p:ph idx="1"/>
          </p:nvPr>
        </p:nvSpPr>
        <p:spPr>
          <a:xfrm>
            <a:off x="304800" y="609600"/>
            <a:ext cx="8610600" cy="6248400"/>
          </a:xfrm>
        </p:spPr>
        <p:txBody>
          <a:bodyPr>
            <a:normAutofit fontScale="77500" lnSpcReduction="20000"/>
          </a:bodyPr>
          <a:lstStyle/>
          <a:p>
            <a:r>
              <a:rPr lang="en-US" b="1" dirty="0">
                <a:effectLst>
                  <a:glow rad="228600">
                    <a:schemeClr val="accent3">
                      <a:satMod val="175000"/>
                      <a:alpha val="40000"/>
                    </a:schemeClr>
                  </a:glow>
                </a:effectLst>
                <a:latin typeface="Calibri" panose="020F0502020204030204" pitchFamily="34" charset="0"/>
                <a:cs typeface="Calibri" pitchFamily="34" charset="0"/>
              </a:rPr>
              <a:t>Dispensationalism:</a:t>
            </a:r>
          </a:p>
          <a:p>
            <a:pPr lvl="1"/>
            <a:r>
              <a:rPr lang="en-US" dirty="0">
                <a:latin typeface="Calibri" panose="020F0502020204030204" pitchFamily="34" charset="0"/>
                <a:cs typeface="Calibri" panose="020F0502020204030204" pitchFamily="34" charset="0"/>
              </a:rPr>
              <a:t>Tends to view references to “the Kingdom of God” as references to the a future thousand year period when Christ will rule on earth, a period that they refer to as “the Millennium”. </a:t>
            </a:r>
          </a:p>
          <a:p>
            <a:pPr lvl="1"/>
            <a:r>
              <a:rPr lang="en-US" dirty="0">
                <a:latin typeface="Calibri" panose="020F0502020204030204" pitchFamily="34" charset="0"/>
                <a:cs typeface="Calibri" panose="020F0502020204030204" pitchFamily="34" charset="0"/>
              </a:rPr>
              <a:t>Dispensationalist are:</a:t>
            </a:r>
          </a:p>
          <a:p>
            <a:pPr lvl="2"/>
            <a:r>
              <a:rPr lang="en-US" b="1" i="1" dirty="0">
                <a:latin typeface="Calibri" panose="020F0502020204030204" pitchFamily="34" charset="0"/>
                <a:cs typeface="Calibri" panose="020F0502020204030204" pitchFamily="34" charset="0"/>
              </a:rPr>
              <a:t>Always</a:t>
            </a:r>
            <a:r>
              <a:rPr lang="en-US" dirty="0">
                <a:latin typeface="Calibri" panose="020F0502020204030204" pitchFamily="34" charset="0"/>
                <a:cs typeface="Calibri" panose="020F0502020204030204" pitchFamily="34" charset="0"/>
              </a:rPr>
              <a:t> Premillennial (i.e. they believe Christ will return to earth prior to reigning for a thousand years on the earth)</a:t>
            </a:r>
          </a:p>
          <a:p>
            <a:pPr lvl="2"/>
            <a:r>
              <a:rPr lang="en-US" b="1" i="1" dirty="0">
                <a:latin typeface="Calibri" panose="020F0502020204030204" pitchFamily="34" charset="0"/>
                <a:cs typeface="Calibri" panose="020F0502020204030204" pitchFamily="34" charset="0"/>
              </a:rPr>
              <a:t>Usually</a:t>
            </a:r>
            <a:r>
              <a:rPr lang="en-US" dirty="0">
                <a:latin typeface="Calibri" panose="020F0502020204030204" pitchFamily="34" charset="0"/>
                <a:cs typeface="Calibri" panose="020F0502020204030204" pitchFamily="34" charset="0"/>
              </a:rPr>
              <a:t> Pretribulational (i.e. they believe the church will be removed (i.e. “raptured”) from the earth prior to a horrible seven year period of “tribulation” on the earth. They believe this seven year Tribulation is described in the book of Revelation)</a:t>
            </a:r>
          </a:p>
          <a:p>
            <a:r>
              <a:rPr lang="en-US" b="1" dirty="0">
                <a:latin typeface="Calibri" panose="020F0502020204030204" pitchFamily="34" charset="0"/>
                <a:cs typeface="Calibri" panose="020F0502020204030204" pitchFamily="34" charset="0"/>
              </a:rPr>
              <a:t>Covenant Theology: </a:t>
            </a:r>
          </a:p>
          <a:p>
            <a:pPr lvl="1"/>
            <a:r>
              <a:rPr lang="en-US" dirty="0">
                <a:latin typeface="Calibri" panose="020F0502020204030204" pitchFamily="34" charset="0"/>
                <a:cs typeface="Calibri" panose="020F0502020204030204" pitchFamily="34" charset="0"/>
              </a:rPr>
              <a:t>Tends to view references to the “Kingdom of God” as references to the Church, which they believe began immediately after the Fall. </a:t>
            </a:r>
          </a:p>
          <a:p>
            <a:pPr lvl="1"/>
            <a:r>
              <a:rPr lang="en-US" dirty="0">
                <a:latin typeface="Calibri" panose="020F0502020204030204" pitchFamily="34" charset="0"/>
                <a:cs typeface="Calibri" panose="020F0502020204030204" pitchFamily="34" charset="0"/>
              </a:rPr>
              <a:t>Those holding to CT are usually Amillennial (believe there is no literal thousand year reign on the earth) or Postmillennial (believe Christ will return after a thousand year period of blessing on the earth); although a few are Premillennial. </a:t>
            </a:r>
          </a:p>
          <a:p>
            <a:r>
              <a:rPr lang="en-US" b="1" dirty="0">
                <a:latin typeface="Calibri" panose="020F0502020204030204" pitchFamily="34" charset="0"/>
                <a:cs typeface="Calibri" panose="020F0502020204030204" pitchFamily="34" charset="0"/>
              </a:rPr>
              <a:t>New Covenant Theology:</a:t>
            </a:r>
          </a:p>
          <a:p>
            <a:pPr lvl="1"/>
            <a:r>
              <a:rPr lang="en-US" dirty="0">
                <a:latin typeface="Calibri" panose="020F0502020204030204" pitchFamily="34" charset="0"/>
                <a:cs typeface="Calibri" panose="020F0502020204030204" pitchFamily="34" charset="0"/>
              </a:rPr>
              <a:t>Same as CT, except they believe the Church began in the NT, rather than immediately after the Fall.</a:t>
            </a:r>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a:p>
            <a:pPr lvl="1"/>
            <a:endParaRPr lang="en-US"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522586098"/>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102873</TotalTime>
  <Words>1763</Words>
  <Application>Microsoft Office PowerPoint</Application>
  <PresentationFormat>On-screen Show (4:3)</PresentationFormat>
  <Paragraphs>141</Paragraphs>
  <Slides>16</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16</vt:i4>
      </vt:variant>
    </vt:vector>
  </HeadingPairs>
  <TitlesOfParts>
    <vt:vector size="23" baseType="lpstr">
      <vt:lpstr>Arial</vt:lpstr>
      <vt:lpstr>Calibri</vt:lpstr>
      <vt:lpstr>Cambria</vt:lpstr>
      <vt:lpstr>Default Design</vt:lpstr>
      <vt:lpstr>sunset</vt:lpstr>
      <vt:lpstr>44_Default Design</vt:lpstr>
      <vt:lpstr>45_Default Design</vt:lpstr>
      <vt:lpstr>New Covenant Theology</vt:lpstr>
      <vt:lpstr>Questions Raised by New Covenant Theology</vt:lpstr>
      <vt:lpstr>Questions Raised by New Covenant Theology</vt:lpstr>
      <vt:lpstr>Competing Systems to New Covenant Theology</vt:lpstr>
      <vt:lpstr>Framework for Viewing Human History</vt:lpstr>
      <vt:lpstr>The Promised New Covenant of Jer. 31:31-34</vt:lpstr>
      <vt:lpstr>The Proper Use and Applicability of the OT Law</vt:lpstr>
      <vt:lpstr>Determining the Applicability of the OT Law</vt:lpstr>
      <vt:lpstr>Eschatology and the Millennium</vt:lpstr>
      <vt:lpstr>An Examination of Reformed Baptist Arguments Against New Covenant Theology</vt:lpstr>
      <vt:lpstr>An Examination of Reformed Baptist Arguments Against New Covenant Theology</vt:lpstr>
      <vt:lpstr>An Examination of Reformed Baptist Arguments Against New Covenant Theology</vt:lpstr>
      <vt:lpstr>An Examination of Reformed Baptist Arguments Against New Covenant Theology</vt:lpstr>
      <vt:lpstr>An Examination of Reformed Baptist Arguments Against New Covenant Theology</vt:lpstr>
      <vt:lpstr>For Next Time…</vt:lpstr>
      <vt:lpstr>Other 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2666</cp:revision>
  <dcterms:created xsi:type="dcterms:W3CDTF">2002-05-29T23:51:15Z</dcterms:created>
  <dcterms:modified xsi:type="dcterms:W3CDTF">2020-10-17T02:29:31Z</dcterms:modified>
</cp:coreProperties>
</file>