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239" r:id="rId2"/>
  </p:sldMasterIdLst>
  <p:notesMasterIdLst>
    <p:notesMasterId r:id="rId18"/>
  </p:notesMasterIdLst>
  <p:sldIdLst>
    <p:sldId id="932" r:id="rId3"/>
    <p:sldId id="933" r:id="rId4"/>
    <p:sldId id="935" r:id="rId5"/>
    <p:sldId id="944" r:id="rId6"/>
    <p:sldId id="943" r:id="rId7"/>
    <p:sldId id="945" r:id="rId8"/>
    <p:sldId id="937" r:id="rId9"/>
    <p:sldId id="946" r:id="rId10"/>
    <p:sldId id="938" r:id="rId11"/>
    <p:sldId id="940" r:id="rId12"/>
    <p:sldId id="947" r:id="rId13"/>
    <p:sldId id="941" r:id="rId14"/>
    <p:sldId id="948" r:id="rId15"/>
    <p:sldId id="942" r:id="rId16"/>
    <p:sldId id="934" r:id="rId17"/>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4450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73402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4811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8202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82622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97938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1865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10834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601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27688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69936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3651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21008031"/>
      </p:ext>
    </p:extLst>
  </p:cSld>
  <p:clrMap bg1="lt1" tx1="dk1" bg2="lt2" tx2="dk2" accent1="accent1" accent2="accent2" accent3="accent3" accent4="accent4" accent5="accent5" accent6="accent6" hlink="hlink" folHlink="folHlink"/>
  <p:sldLayoutIdLst>
    <p:sldLayoutId id="2147485240" r:id="rId1"/>
    <p:sldLayoutId id="2147485241" r:id="rId2"/>
    <p:sldLayoutId id="2147485242" r:id="rId3"/>
    <p:sldLayoutId id="2147485243" r:id="rId4"/>
    <p:sldLayoutId id="2147485244" r:id="rId5"/>
    <p:sldLayoutId id="2147485245" r:id="rId6"/>
    <p:sldLayoutId id="2147485246" r:id="rId7"/>
    <p:sldLayoutId id="2147485247" r:id="rId8"/>
    <p:sldLayoutId id="2147485248" r:id="rId9"/>
    <p:sldLayoutId id="2147485249" r:id="rId10"/>
    <p:sldLayoutId id="2147485250" r:id="rId11"/>
    <p:sldLayoutId id="214748525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urifiedbyfaith.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56238883"/>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925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After reaching this conclusion (that “</a:t>
            </a:r>
            <a:r>
              <a:rPr lang="en-US" i="1" dirty="0">
                <a:solidFill>
                  <a:srgbClr val="0070C0"/>
                </a:solidFill>
                <a:latin typeface="Cambria" panose="02040503050406030204" pitchFamily="18" charset="0"/>
                <a:cs typeface="Calibri" panose="020F0502020204030204" pitchFamily="34" charset="0"/>
              </a:rPr>
              <a:t>my law</a:t>
            </a:r>
            <a:r>
              <a:rPr lang="en-US" dirty="0">
                <a:latin typeface="Calibri" panose="020F0502020204030204" pitchFamily="34" charset="0"/>
                <a:cs typeface="Calibri" panose="020F0502020204030204" pitchFamily="34" charset="0"/>
              </a:rPr>
              <a:t>” in Jer. 31:33 = the Ten Commandments), Barcellos makes, what I find to be, an interesting comment in a footnote (fn.12 p.20):  </a:t>
            </a:r>
          </a:p>
          <a:p>
            <a:pPr marL="688975" lvl="1" indent="-342900"/>
            <a:r>
              <a:rPr lang="en-US" sz="2400" i="1" dirty="0">
                <a:latin typeface="Cambria" panose="02040503050406030204" pitchFamily="18" charset="0"/>
                <a:cs typeface="Calibri" panose="020F0502020204030204" pitchFamily="34" charset="0"/>
              </a:rPr>
              <a:t>“Some might want to challenge the approach here, which reduces the </a:t>
            </a:r>
            <a:r>
              <a:rPr lang="en-US" sz="2400" i="1" dirty="0" err="1">
                <a:latin typeface="Cambria" panose="02040503050406030204" pitchFamily="18" charset="0"/>
                <a:cs typeface="Calibri" panose="020F0502020204030204" pitchFamily="34" charset="0"/>
              </a:rPr>
              <a:t>torah</a:t>
            </a:r>
            <a:r>
              <a:rPr lang="en-US" sz="2400" i="1" dirty="0">
                <a:latin typeface="Cambria" panose="02040503050406030204" pitchFamily="18" charset="0"/>
                <a:cs typeface="Calibri" panose="020F0502020204030204" pitchFamily="34" charset="0"/>
              </a:rPr>
              <a:t> </a:t>
            </a:r>
            <a:r>
              <a:rPr lang="en-US" sz="2400" dirty="0">
                <a:latin typeface="Calibri" panose="020F0502020204030204" pitchFamily="34" charset="0"/>
                <a:cs typeface="Calibri" panose="020F0502020204030204" pitchFamily="34" charset="0"/>
              </a:rPr>
              <a:t>[i.e. the law written on the heart in Jer. 31:33] </a:t>
            </a:r>
            <a:r>
              <a:rPr lang="en-US" sz="2400" i="1" dirty="0">
                <a:latin typeface="Cambria" panose="02040503050406030204" pitchFamily="18" charset="0"/>
                <a:cs typeface="Calibri" panose="020F0502020204030204" pitchFamily="34" charset="0"/>
              </a:rPr>
              <a:t>to the Decalogue </a:t>
            </a:r>
            <a:r>
              <a:rPr lang="en-US" sz="2400" dirty="0">
                <a:latin typeface="Calibri" panose="020F0502020204030204" pitchFamily="34" charset="0"/>
                <a:cs typeface="Calibri" panose="020F0502020204030204" pitchFamily="34" charset="0"/>
              </a:rPr>
              <a:t>[i.e. the Ten Commandments rather than the whole Law of Moses]</a:t>
            </a:r>
            <a:r>
              <a:rPr lang="en-US" sz="2400" i="1" dirty="0">
                <a:latin typeface="Cambria" panose="02040503050406030204" pitchFamily="18" charset="0"/>
                <a:cs typeface="Calibri" panose="020F0502020204030204" pitchFamily="34" charset="0"/>
              </a:rPr>
              <a:t>. However, not reducing the </a:t>
            </a:r>
            <a:r>
              <a:rPr lang="en-US" sz="2400" i="1" dirty="0" err="1">
                <a:latin typeface="Cambria" panose="02040503050406030204" pitchFamily="18" charset="0"/>
                <a:cs typeface="Calibri" panose="020F0502020204030204" pitchFamily="34" charset="0"/>
              </a:rPr>
              <a:t>torah</a:t>
            </a:r>
            <a:r>
              <a:rPr lang="en-US" sz="2400" i="1" dirty="0">
                <a:latin typeface="Cambria" panose="02040503050406030204" pitchFamily="18" charset="0"/>
                <a:cs typeface="Calibri" panose="020F0502020204030204" pitchFamily="34" charset="0"/>
              </a:rPr>
              <a:t> to the Decalogue produces the difficulty of answering the question why God would write temporary, ceremonial laws that point to Christ on the hearts of New Covenant people </a:t>
            </a:r>
            <a:r>
              <a:rPr lang="en-US" sz="2400" b="1" i="1" dirty="0">
                <a:latin typeface="Cambria" panose="02040503050406030204" pitchFamily="18" charset="0"/>
                <a:cs typeface="Calibri" panose="020F0502020204030204" pitchFamily="34" charset="0"/>
              </a:rPr>
              <a:t>after</a:t>
            </a:r>
            <a:r>
              <a:rPr lang="en-US" sz="2400" i="1" dirty="0">
                <a:latin typeface="Cambria" panose="02040503050406030204" pitchFamily="18" charset="0"/>
                <a:cs typeface="Calibri" panose="020F0502020204030204" pitchFamily="34" charset="0"/>
              </a:rPr>
              <a:t> Christ’s work on the cross abrogated those very laws.”</a:t>
            </a:r>
          </a:p>
          <a:p>
            <a:pPr marL="288925"/>
            <a:r>
              <a:rPr lang="en-US" sz="2800" dirty="0">
                <a:latin typeface="Calibri" panose="020F0502020204030204" pitchFamily="34" charset="0"/>
                <a:cs typeface="Calibri" panose="020F0502020204030204" pitchFamily="34" charset="0"/>
              </a:rPr>
              <a:t>Barcellos initially argued that the </a:t>
            </a:r>
            <a:r>
              <a:rPr lang="en-US" sz="2800" b="1" i="1" dirty="0">
                <a:latin typeface="Calibri" panose="020F0502020204030204" pitchFamily="34" charset="0"/>
                <a:cs typeface="Calibri" panose="020F0502020204030204" pitchFamily="34" charset="0"/>
              </a:rPr>
              <a:t>scriptures</a:t>
            </a:r>
            <a:r>
              <a:rPr lang="en-US" sz="2800" dirty="0">
                <a:latin typeface="Calibri" panose="020F0502020204030204" pitchFamily="34" charset="0"/>
                <a:cs typeface="Calibri" panose="020F0502020204030204" pitchFamily="34" charset="0"/>
              </a:rPr>
              <a:t> convinced him that God wrote the Ten Commandments on the hearts of New Covenant believers.</a:t>
            </a:r>
          </a:p>
          <a:p>
            <a:pPr marL="288925"/>
            <a:r>
              <a:rPr lang="en-US" sz="2800" dirty="0">
                <a:latin typeface="Calibri" panose="020F0502020204030204" pitchFamily="34" charset="0"/>
                <a:cs typeface="Calibri" panose="020F0502020204030204" pitchFamily="34" charset="0"/>
              </a:rPr>
              <a:t>What does Barcellos’ comment in this footnote suggest might be the reason he adopted this view?</a:t>
            </a:r>
          </a:p>
        </p:txBody>
      </p:sp>
    </p:spTree>
    <p:extLst>
      <p:ext uri="{BB962C8B-B14F-4D97-AF65-F5344CB8AC3E}">
        <p14:creationId xmlns:p14="http://schemas.microsoft.com/office/powerpoint/2010/main" val="32500565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lnSpcReduction="10000"/>
          </a:bodyPr>
          <a:lstStyle/>
          <a:p>
            <a:pPr marL="342900" lvl="1" indent="-342900">
              <a:buFontTx/>
              <a:buChar char="•"/>
            </a:pPr>
            <a:r>
              <a:rPr lang="en-US" dirty="0">
                <a:latin typeface="Calibri" panose="020F0502020204030204" pitchFamily="34" charset="0"/>
                <a:cs typeface="Calibri" panose="020F0502020204030204" pitchFamily="34" charset="0"/>
              </a:rPr>
              <a:t>What do you think it means for God to put his law within New Covenant believers and write it on their hearts?</a:t>
            </a:r>
          </a:p>
          <a:p>
            <a:pPr marL="342900" lvl="1" indent="-342900">
              <a:buFontTx/>
              <a:buChar char="•"/>
            </a:pPr>
            <a:r>
              <a:rPr lang="en-US" sz="2800" dirty="0">
                <a:latin typeface="Calibri" panose="020F0502020204030204" pitchFamily="34" charset="0"/>
                <a:cs typeface="Calibri" panose="020F0502020204030204" pitchFamily="34" charset="0"/>
              </a:rPr>
              <a:t>As you answer this question, consider a couple of other OT texts that use a similar phrase:</a:t>
            </a:r>
          </a:p>
          <a:p>
            <a:pPr marL="688975" lvl="1" indent="-342900"/>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The sin of Judah is written with a pen of iron; with a point of diamond it is </a:t>
            </a:r>
            <a:r>
              <a:rPr lang="en-US" sz="2600" b="1"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engraved on the tablet of their heart</a:t>
            </a:r>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 </a:t>
            </a:r>
            <a:r>
              <a:rPr lang="en-US" sz="2600" dirty="0">
                <a:latin typeface="Calibri" panose="020F0502020204030204" pitchFamily="34" charset="0"/>
                <a:cs typeface="Calibri" panose="020F0502020204030204" pitchFamily="34" charset="0"/>
              </a:rPr>
              <a:t>(Jer. 17:1)</a:t>
            </a:r>
          </a:p>
          <a:p>
            <a:pPr marL="688975" lvl="1" indent="-342900"/>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The mouth of the righteous utters wisdom, and his tongue speaks justice. </a:t>
            </a:r>
            <a:r>
              <a:rPr lang="en-US" sz="2600" b="1"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The law of his God is in his heart</a:t>
            </a:r>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 his steps do not slip. </a:t>
            </a:r>
            <a:r>
              <a:rPr lang="en-US" sz="2600" dirty="0">
                <a:latin typeface="Calibri" panose="020F0502020204030204" pitchFamily="34" charset="0"/>
                <a:cs typeface="Calibri" panose="020F0502020204030204" pitchFamily="34" charset="0"/>
              </a:rPr>
              <a:t>(Psalm 37:30-31)</a:t>
            </a:r>
          </a:p>
          <a:p>
            <a:pPr marL="688975" lvl="1" indent="-342900"/>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Listen to me, you who know righteousness, the people </a:t>
            </a:r>
            <a:r>
              <a:rPr lang="en-US" sz="2600" b="1"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in whose heart is my law</a:t>
            </a:r>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 fear not the reproach of man, nor be dismayed at their revilings. </a:t>
            </a:r>
            <a:r>
              <a:rPr lang="en-US" sz="2600" dirty="0">
                <a:latin typeface="Calibri" panose="020F0502020204030204" pitchFamily="34" charset="0"/>
                <a:cs typeface="Calibri" panose="020F0502020204030204" pitchFamily="34" charset="0"/>
              </a:rPr>
              <a:t>(Isa. 51:7)</a:t>
            </a:r>
          </a:p>
        </p:txBody>
      </p:sp>
    </p:spTree>
    <p:extLst>
      <p:ext uri="{BB962C8B-B14F-4D97-AF65-F5344CB8AC3E}">
        <p14:creationId xmlns:p14="http://schemas.microsoft.com/office/powerpoint/2010/main" val="28366068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92500" lnSpcReduction="10000"/>
          </a:bodyPr>
          <a:lstStyle/>
          <a:p>
            <a:pPr marL="342900" lvl="1" indent="-342900">
              <a:buFontTx/>
              <a:buChar char="•"/>
            </a:pPr>
            <a:r>
              <a:rPr lang="en-US" dirty="0">
                <a:latin typeface="Calibri" panose="020F0502020204030204" pitchFamily="34" charset="0"/>
                <a:cs typeface="Calibri" panose="020F0502020204030204" pitchFamily="34" charset="0"/>
              </a:rPr>
              <a:t>Barcellos spends the remainder of Chapter 1 pointing out what he believes Jer. 31:31-34 does </a:t>
            </a:r>
            <a:r>
              <a:rPr lang="en-US" b="1" i="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say:</a:t>
            </a:r>
          </a:p>
          <a:p>
            <a:pPr marL="688975" lvl="1" indent="-342900"/>
            <a:r>
              <a:rPr lang="en-US" sz="2400" i="1" dirty="0">
                <a:latin typeface="Cambria" panose="02040503050406030204" pitchFamily="18" charset="0"/>
                <a:cs typeface="Calibri" panose="020F0502020204030204" pitchFamily="34" charset="0"/>
              </a:rPr>
              <a:t>“The text does not say that the law of God under the New Covenant consists of a disposition to obey.” </a:t>
            </a:r>
            <a:r>
              <a:rPr lang="en-US" sz="2400" dirty="0">
                <a:latin typeface="Calibri" panose="020F0502020204030204" pitchFamily="34" charset="0"/>
                <a:cs typeface="Calibri" panose="020F0502020204030204" pitchFamily="34" charset="0"/>
              </a:rPr>
              <a:t>(p.20)</a:t>
            </a:r>
          </a:p>
          <a:p>
            <a:pPr marL="688975" lvl="1" indent="-342900"/>
            <a:r>
              <a:rPr lang="en-US" sz="2400" i="1" dirty="0">
                <a:latin typeface="Cambria" panose="02040503050406030204" pitchFamily="18" charset="0"/>
                <a:cs typeface="Calibri" panose="020F0502020204030204" pitchFamily="34" charset="0"/>
              </a:rPr>
              <a:t>“And, as we have seen, the text does not say that the law of God under the New Covenant consists of a new law.” </a:t>
            </a:r>
            <a:r>
              <a:rPr lang="en-US" sz="2400" dirty="0">
                <a:latin typeface="Calibri" panose="020F0502020204030204" pitchFamily="34" charset="0"/>
                <a:cs typeface="Calibri" panose="020F0502020204030204" pitchFamily="34" charset="0"/>
              </a:rPr>
              <a:t>(p.21)</a:t>
            </a:r>
          </a:p>
          <a:p>
            <a:pPr marL="688975" lvl="1" indent="-342900"/>
            <a:r>
              <a:rPr lang="en-US" sz="2400" i="1" dirty="0">
                <a:latin typeface="Cambria" panose="02040503050406030204" pitchFamily="18" charset="0"/>
                <a:cs typeface="Calibri" panose="020F0502020204030204" pitchFamily="34" charset="0"/>
              </a:rPr>
              <a:t>“And finally the text does not say the law of God under the New Covenant consists of a heretofore unrevealed, transcendent law. This is completely foreign to the text and the rest of the book of Jeremiah.” </a:t>
            </a:r>
            <a:r>
              <a:rPr lang="en-US" sz="2400" dirty="0">
                <a:latin typeface="Calibri" panose="020F0502020204030204" pitchFamily="34" charset="0"/>
                <a:cs typeface="Calibri" panose="020F0502020204030204" pitchFamily="34" charset="0"/>
              </a:rPr>
              <a:t>(p.23)</a:t>
            </a:r>
          </a:p>
          <a:p>
            <a:pPr marL="288925"/>
            <a:r>
              <a:rPr lang="en-US" sz="2800" dirty="0">
                <a:latin typeface="Calibri" panose="020F0502020204030204" pitchFamily="34" charset="0"/>
                <a:cs typeface="Calibri" panose="020F0502020204030204" pitchFamily="34" charset="0"/>
              </a:rPr>
              <a:t>The text also does </a:t>
            </a:r>
            <a:r>
              <a:rPr lang="en-US" sz="2800" b="1" i="1" dirty="0">
                <a:latin typeface="Calibri" panose="020F0502020204030204" pitchFamily="34" charset="0"/>
                <a:cs typeface="Calibri" panose="020F0502020204030204" pitchFamily="34" charset="0"/>
              </a:rPr>
              <a:t>not</a:t>
            </a:r>
            <a:r>
              <a:rPr lang="en-US" sz="2800" dirty="0">
                <a:latin typeface="Calibri" panose="020F0502020204030204" pitchFamily="34" charset="0"/>
                <a:cs typeface="Calibri" panose="020F0502020204030204" pitchFamily="34" charset="0"/>
              </a:rPr>
              <a:t> say that God would someday abrogate animal sacrifices, Jewish dietary laws, Sabbath keeping, and a whole host of other laws. But the fact is, He did!</a:t>
            </a:r>
          </a:p>
          <a:p>
            <a:pPr marL="288925"/>
            <a:r>
              <a:rPr lang="en-US" sz="2800" dirty="0">
                <a:latin typeface="Calibri" panose="020F0502020204030204" pitchFamily="34" charset="0"/>
                <a:cs typeface="Calibri" panose="020F0502020204030204" pitchFamily="34" charset="0"/>
              </a:rPr>
              <a:t>Just because the text does not say that God would later change His laws doesn’t mean He won’t! </a:t>
            </a:r>
          </a:p>
        </p:txBody>
      </p:sp>
    </p:spTree>
    <p:extLst>
      <p:ext uri="{BB962C8B-B14F-4D97-AF65-F5344CB8AC3E}">
        <p14:creationId xmlns:p14="http://schemas.microsoft.com/office/powerpoint/2010/main" val="11579649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a:bodyPr>
          <a:lstStyle/>
          <a:p>
            <a:pPr marL="400050" indent="-400050"/>
            <a:r>
              <a:rPr lang="en-US" dirty="0">
                <a:latin typeface="Calibri" panose="020F0502020204030204" pitchFamily="34" charset="0"/>
                <a:cs typeface="Calibri" panose="020F0502020204030204" pitchFamily="34" charset="0"/>
              </a:rPr>
              <a:t>Barcellos ends the chapter with this thought: </a:t>
            </a:r>
            <a:r>
              <a:rPr lang="en-US" i="1" dirty="0">
                <a:latin typeface="Cambria" panose="02040503050406030204" pitchFamily="18" charset="0"/>
                <a:cs typeface="Calibri" panose="020F0502020204030204" pitchFamily="34" charset="0"/>
              </a:rPr>
              <a:t>“The standard New Covenant Theology interpretation of Jer. 31:33 puts an unnecessary wedge between the Ten Commandments as a unit and New Covenant ethics. This forces NCT to impose something on the New Testament from the Old Testament that is simply not there.”</a:t>
            </a:r>
            <a:r>
              <a:rPr lang="en-US" sz="3000" i="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(p.24)</a:t>
            </a:r>
          </a:p>
          <a:p>
            <a:pPr marL="400050" indent="-400050"/>
            <a:r>
              <a:rPr lang="en-US" dirty="0">
                <a:latin typeface="Calibri" panose="020F0502020204030204" pitchFamily="34" charset="0"/>
                <a:cs typeface="Calibri" panose="020F0502020204030204" pitchFamily="34" charset="0"/>
              </a:rPr>
              <a:t>Do you think this characterization of NCT given by Barcellos at the end of Chapter1 is accurate?</a:t>
            </a:r>
          </a:p>
          <a:p>
            <a:pPr marL="742950" lvl="2" indent="-342900"/>
            <a:endParaRPr lang="en-US" i="1" dirty="0">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val="363184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If you haven’t already done so, I encourage you to </a:t>
            </a:r>
            <a:r>
              <a:rPr lang="en-US" b="1" i="1" dirty="0">
                <a:effectLst>
                  <a:glow rad="228600">
                    <a:schemeClr val="accent3">
                      <a:satMod val="175000"/>
                      <a:alpha val="40000"/>
                    </a:schemeClr>
                  </a:glow>
                </a:effectLst>
                <a:latin typeface="Calibri" panose="020F0502020204030204" pitchFamily="34" charset="0"/>
                <a:cs typeface="Calibri" pitchFamily="34" charset="0"/>
              </a:rPr>
              <a:t>download</a:t>
            </a:r>
            <a:r>
              <a:rPr lang="en-US" dirty="0">
                <a:effectLst>
                  <a:glow rad="228600">
                    <a:schemeClr val="accent3">
                      <a:satMod val="175000"/>
                      <a:alpha val="40000"/>
                    </a:schemeClr>
                  </a:glow>
                </a:effectLst>
                <a:latin typeface="Calibri" panose="020F0502020204030204" pitchFamily="34" charset="0"/>
                <a:cs typeface="Calibri" pitchFamily="34" charset="0"/>
              </a:rPr>
              <a:t> a copy of Barcellos’ book from my website (</a:t>
            </a:r>
            <a:r>
              <a:rPr lang="en-US" dirty="0">
                <a:effectLst>
                  <a:glow rad="228600">
                    <a:schemeClr val="accent3">
                      <a:satMod val="175000"/>
                      <a:alpha val="40000"/>
                    </a:schemeClr>
                  </a:glow>
                </a:effectLst>
                <a:latin typeface="Calibri" panose="020F0502020204030204" pitchFamily="34" charset="0"/>
                <a:cs typeface="Calibri" pitchFamily="34" charset="0"/>
                <a:hlinkClick r:id="rId2"/>
              </a:rPr>
              <a:t>http://www.purifiedbyfaith.com/</a:t>
            </a:r>
            <a:r>
              <a:rPr lang="en-US" dirty="0">
                <a:effectLst>
                  <a:glow rad="228600">
                    <a:schemeClr val="accent3">
                      <a:satMod val="175000"/>
                      <a:alpha val="40000"/>
                    </a:schemeClr>
                  </a:glow>
                </a:effectLst>
                <a:latin typeface="Calibri" panose="020F0502020204030204" pitchFamily="34" charset="0"/>
                <a:cs typeface="Calibri" pitchFamily="34" charset="0"/>
              </a:rPr>
              <a:t>) and read Chapter 2 before we meet again next week.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10085076"/>
      </p:ext>
    </p:extLst>
  </p:cSld>
  <p:clrMapOvr>
    <a:masterClrMapping/>
  </p:clrMapOvr>
  <p:transition>
    <p:zoom dir="in"/>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1667326759"/>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74479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70000" lnSpcReduction="20000"/>
          </a:bodyPr>
          <a:lstStyle/>
          <a:p>
            <a:r>
              <a:rPr lang="en-US" dirty="0">
                <a:latin typeface="Calibri" panose="020F0502020204030204" pitchFamily="34" charset="0"/>
                <a:cs typeface="Calibri" panose="020F0502020204030204" pitchFamily="34" charset="0"/>
              </a:rPr>
              <a:t>On page 15 we read: </a:t>
            </a:r>
            <a:r>
              <a:rPr lang="en-US" i="1" dirty="0">
                <a:latin typeface="Cambria" panose="02040503050406030204" pitchFamily="18" charset="0"/>
                <a:cs typeface="Calibri" panose="020F0502020204030204" pitchFamily="34" charset="0"/>
              </a:rPr>
              <a:t>“The first area of challenge for New Covenant Theology concerns it central thesis, that the law written on the heart in the New Covenant is decidedly not the same as the law of the Mosaic Covenant.” </a:t>
            </a:r>
          </a:p>
          <a:p>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"Behold, the days are coming, declares the LORD, when I will make a new covenant with the house of Israel and the house of Judah, not like the covenant that I made with their fathers on the day when I took them by the hand to bring them out of the land of Egypt, my covenant that they broke, though I was their husband, declares the LORD. For this is the covenant that I will make with the house of Israel after those days, declares the LORD: </a:t>
            </a:r>
            <a:r>
              <a:rPr lang="en-US"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 will put my law within them, and I will write it on their hearts</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I will be their God, and they shall be my people. And no longer shall each one teach his neighbor and each his brother, saying, 'Know the LORD,' for they shall all know me, from the least of them to the greatest, declares the LORD. For I will forgive their iniquity, and I will remember their sin no more." </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Barcellos claims: “</a:t>
            </a:r>
            <a:r>
              <a:rPr lang="en-US" i="1" dirty="0">
                <a:latin typeface="Cambria" panose="02040503050406030204" pitchFamily="18" charset="0"/>
                <a:cs typeface="Calibri" panose="020F0502020204030204" pitchFamily="34" charset="0"/>
              </a:rPr>
              <a:t>A careful exegesis of Jeremiah 31:31-34, however severely undercuts the New Covenant Theology position in this regard.” </a:t>
            </a:r>
            <a:r>
              <a:rPr lang="en-US" dirty="0">
                <a:latin typeface="Calibri" panose="020F0502020204030204" pitchFamily="34" charset="0"/>
                <a:cs typeface="Calibri" panose="020F0502020204030204" pitchFamily="34" charset="0"/>
              </a:rPr>
              <a:t>(p.16)</a:t>
            </a:r>
          </a:p>
          <a:p>
            <a:pPr lvl="1"/>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71379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85000" lnSpcReduction="10000"/>
          </a:bodyPr>
          <a:lstStyle/>
          <a:p>
            <a:pPr marL="342900" lvl="1" indent="-342900">
              <a:buFontTx/>
              <a:buChar char="•"/>
            </a:pPr>
            <a:r>
              <a:rPr lang="en-US" dirty="0">
                <a:latin typeface="Calibri" panose="020F0502020204030204" pitchFamily="34" charset="0"/>
                <a:cs typeface="Calibri" panose="020F0502020204030204" pitchFamily="34" charset="0"/>
              </a:rPr>
              <a:t>Barcellos then makes a few observations (p.16-17): </a:t>
            </a:r>
          </a:p>
          <a:p>
            <a:pPr lvl="1"/>
            <a:r>
              <a:rPr lang="en-US" dirty="0">
                <a:latin typeface="Calibri" panose="020F0502020204030204" pitchFamily="34" charset="0"/>
                <a:cs typeface="Calibri" panose="020F0502020204030204" pitchFamily="34" charset="0"/>
              </a:rPr>
              <a:t>“</a:t>
            </a:r>
            <a:r>
              <a:rPr lang="en-US" i="1" dirty="0">
                <a:latin typeface="Cambria" panose="02040503050406030204" pitchFamily="18" charset="0"/>
                <a:cs typeface="Calibri" panose="020F0502020204030204" pitchFamily="34" charset="0"/>
              </a:rPr>
              <a:t>The law under the New Covenant is God’s law… The phrase ‘my law’ occurs six times in the book of Jeremiah (6:19; 9:13; 16:11; 26:4; 31:33; 44:10)… Whatever this law is, we know that it is not our law but God’s law already revealed to God’s Old Covenant people” </a:t>
            </a:r>
          </a:p>
          <a:p>
            <a:pPr lvl="1"/>
            <a:r>
              <a:rPr lang="en-US" i="1" dirty="0">
                <a:latin typeface="Cambria" panose="02040503050406030204" pitchFamily="18" charset="0"/>
                <a:cs typeface="Calibri" panose="020F0502020204030204" pitchFamily="34" charset="0"/>
              </a:rPr>
              <a:t>“The Law of God under the New Covenant will be put on all the beneficiaries of the New Covenant”</a:t>
            </a:r>
          </a:p>
          <a:p>
            <a:pPr lvl="1"/>
            <a:r>
              <a:rPr lang="en-US" i="1" dirty="0">
                <a:latin typeface="Cambria" panose="02040503050406030204" pitchFamily="18" charset="0"/>
                <a:cs typeface="Calibri" panose="020F0502020204030204" pitchFamily="34" charset="0"/>
              </a:rPr>
              <a:t>“God is both the author of the law itself and the one who writes it on the heart.”</a:t>
            </a:r>
          </a:p>
          <a:p>
            <a:pPr marL="342900" lvl="1" indent="-342900">
              <a:buFontTx/>
              <a:buChar char="•"/>
            </a:pPr>
            <a:r>
              <a:rPr lang="en-US" dirty="0">
                <a:latin typeface="Calibri" panose="020F0502020204030204" pitchFamily="34" charset="0"/>
                <a:cs typeface="Calibri" panose="020F0502020204030204" pitchFamily="34" charset="0"/>
              </a:rPr>
              <a:t>Barcellos then concludes (p.17): </a:t>
            </a:r>
            <a:r>
              <a:rPr lang="en-US" i="1" dirty="0">
                <a:latin typeface="Cambria" panose="02040503050406030204" pitchFamily="18" charset="0"/>
                <a:cs typeface="Calibri" panose="020F0502020204030204" pitchFamily="34" charset="0"/>
              </a:rPr>
              <a:t>“These observations provide the exegetical groundwork necessary for identifying the basic fundamental law of God under the New Covenant referred to by Jeremiah. The text of Jeremiah clearly assumes that the law of God under the New Covenant is referring to a law already written at the time of the writing of Jeremiah.” </a:t>
            </a:r>
          </a:p>
          <a:p>
            <a:pPr lvl="1"/>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224374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92500"/>
          </a:bodyPr>
          <a:lstStyle/>
          <a:p>
            <a:pPr marL="342900" lvl="1" indent="-342900">
              <a:buFontTx/>
              <a:buChar char="•"/>
            </a:pPr>
            <a:r>
              <a:rPr lang="en-US" dirty="0">
                <a:latin typeface="Calibri" panose="020F0502020204030204" pitchFamily="34" charset="0"/>
                <a:cs typeface="Calibri" panose="020F0502020204030204" pitchFamily="34" charset="0"/>
              </a:rPr>
              <a:t>Here are a few things for us to ponder at this point:</a:t>
            </a:r>
          </a:p>
          <a:p>
            <a:pPr marL="746125" lvl="1" indent="-400050"/>
            <a:r>
              <a:rPr lang="en-US" sz="2400" dirty="0">
                <a:latin typeface="Calibri" panose="020F0502020204030204" pitchFamily="34" charset="0"/>
                <a:cs typeface="Calibri" panose="020F0502020204030204" pitchFamily="34" charset="0"/>
              </a:rPr>
              <a:t>Barcellos argues that because the phrase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my law </a:t>
            </a:r>
            <a:r>
              <a:rPr lang="en-US" sz="2400" dirty="0">
                <a:latin typeface="Calibri" panose="020F0502020204030204" pitchFamily="34" charset="0"/>
                <a:cs typeface="Calibri" panose="020F0502020204030204" pitchFamily="34" charset="0"/>
              </a:rPr>
              <a:t>” occurs six times in the book of Jeremiah (6:19; 9:13; 16:11; 26:4; 31:33; 44:10) and in each of those contexts refers to the law “</a:t>
            </a:r>
            <a:r>
              <a:rPr lang="en-US" sz="2400" i="1" dirty="0">
                <a:latin typeface="Cambria" panose="02040503050406030204" pitchFamily="18" charset="0"/>
                <a:cs typeface="Calibri" panose="020F0502020204030204" pitchFamily="34" charset="0"/>
              </a:rPr>
              <a:t>already revealed to God’s Old Covenant people</a:t>
            </a:r>
            <a:r>
              <a:rPr lang="en-US" sz="2400" dirty="0">
                <a:latin typeface="Calibri" panose="020F0502020204030204" pitchFamily="34" charset="0"/>
                <a:cs typeface="Calibri" panose="020F0502020204030204" pitchFamily="34" charset="0"/>
              </a:rPr>
              <a:t>”, then that must be how God intends for us to understand the phrase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my law </a:t>
            </a:r>
            <a:r>
              <a:rPr lang="en-US" sz="2400" dirty="0">
                <a:latin typeface="Calibri" panose="020F0502020204030204" pitchFamily="34" charset="0"/>
                <a:cs typeface="Calibri" panose="020F0502020204030204" pitchFamily="34" charset="0"/>
              </a:rPr>
              <a:t>” in Jer. 31:33.</a:t>
            </a:r>
          </a:p>
          <a:p>
            <a:pPr marL="746125" lvl="1" indent="-400050"/>
            <a:r>
              <a:rPr lang="en-US" sz="2400" dirty="0">
                <a:latin typeface="Calibri" panose="020F0502020204030204" pitchFamily="34" charset="0"/>
                <a:cs typeface="Calibri" panose="020F0502020204030204" pitchFamily="34" charset="0"/>
              </a:rPr>
              <a:t>Using this same logic, could we not also argue (as the Dispensationalists do) that since the phrase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house of Israel and the house of Judah</a:t>
            </a:r>
            <a:r>
              <a:rPr lang="en-US" sz="2400" dirty="0">
                <a:latin typeface="Calibri" panose="020F0502020204030204" pitchFamily="34" charset="0"/>
                <a:cs typeface="Calibri" panose="020F0502020204030204" pitchFamily="34" charset="0"/>
              </a:rPr>
              <a:t>” </a:t>
            </a:r>
            <a:r>
              <a:rPr lang="en-US" sz="2400" b="1" i="1" dirty="0">
                <a:latin typeface="Calibri" panose="020F0502020204030204" pitchFamily="34" charset="0"/>
                <a:cs typeface="Calibri" panose="020F0502020204030204" pitchFamily="34" charset="0"/>
              </a:rPr>
              <a:t>also</a:t>
            </a:r>
            <a:r>
              <a:rPr lang="en-US" sz="2400" dirty="0">
                <a:latin typeface="Calibri" panose="020F0502020204030204" pitchFamily="34" charset="0"/>
                <a:cs typeface="Calibri" panose="020F0502020204030204" pitchFamily="34" charset="0"/>
              </a:rPr>
              <a:t> occurs six times in the book of Jeremiah (5:11; 11:10; 11:17; 31:27; 31:31; 33:14) and in each of those contexts refers to the northern and southern tribes of the physical descendants of Israel, that must be how God intends for the phrase to be understood in Jer. 31:31?</a:t>
            </a:r>
          </a:p>
          <a:p>
            <a:pPr marL="746125" lvl="1" indent="-400050"/>
            <a:r>
              <a:rPr lang="en-US" sz="2400" dirty="0">
                <a:latin typeface="Calibri" panose="020F0502020204030204" pitchFamily="34" charset="0"/>
                <a:cs typeface="Calibri" panose="020F0502020204030204" pitchFamily="34" charset="0"/>
              </a:rPr>
              <a:t>And yet, as we have seen, the NT writers view the promised New Covenant as applying to </a:t>
            </a:r>
            <a:r>
              <a:rPr lang="en-US" sz="2400" b="1" i="1" dirty="0">
                <a:latin typeface="Calibri" panose="020F0502020204030204" pitchFamily="34" charset="0"/>
                <a:cs typeface="Calibri" panose="020F0502020204030204" pitchFamily="34" charset="0"/>
              </a:rPr>
              <a:t>spiritual</a:t>
            </a:r>
            <a:r>
              <a:rPr lang="en-US" sz="2400" dirty="0">
                <a:latin typeface="Calibri" panose="020F0502020204030204" pitchFamily="34" charset="0"/>
                <a:cs typeface="Calibri" panose="020F0502020204030204" pitchFamily="34" charset="0"/>
              </a:rPr>
              <a:t> Israel (2Cor.3; Heb. 8).</a:t>
            </a:r>
          </a:p>
          <a:p>
            <a:pPr marL="742950" lvl="2" indent="-342900"/>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24171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a:bodyPr>
          <a:lstStyle/>
          <a:p>
            <a:pPr marL="342900" lvl="1" indent="-342900">
              <a:buFontTx/>
              <a:buChar char="•"/>
            </a:pPr>
            <a:r>
              <a:rPr lang="en-US" sz="2600" dirty="0">
                <a:latin typeface="Calibri" panose="020F0502020204030204" pitchFamily="34" charset="0"/>
                <a:cs typeface="Calibri" panose="020F0502020204030204" pitchFamily="34" charset="0"/>
              </a:rPr>
              <a:t>Here are a few things for us to ponder at this point:</a:t>
            </a:r>
          </a:p>
          <a:p>
            <a:pPr marL="746125" lvl="1" indent="-400050"/>
            <a:r>
              <a:rPr lang="en-US" sz="2400" dirty="0">
                <a:latin typeface="Calibri" panose="020F0502020204030204" pitchFamily="34" charset="0"/>
                <a:cs typeface="Calibri" panose="020F0502020204030204" pitchFamily="34" charset="0"/>
              </a:rPr>
              <a:t>Furthermore, though the Israelites in Jeremiah’s day may not have thought about it, is it not possible that a change in covenants (resulting in a change in priesthood) might </a:t>
            </a:r>
            <a:r>
              <a:rPr lang="en-US" sz="2400" b="1" i="1" dirty="0">
                <a:latin typeface="Calibri" panose="020F0502020204030204" pitchFamily="34" charset="0"/>
                <a:cs typeface="Calibri" panose="020F0502020204030204" pitchFamily="34" charset="0"/>
              </a:rPr>
              <a:t>also</a:t>
            </a:r>
            <a:r>
              <a:rPr lang="en-US" sz="2400" dirty="0">
                <a:latin typeface="Calibri" panose="020F0502020204030204" pitchFamily="34" charset="0"/>
                <a:cs typeface="Calibri" panose="020F0502020204030204" pitchFamily="34" charset="0"/>
              </a:rPr>
              <a:t> result in a change in God’s law for those under that New Covenant? </a:t>
            </a:r>
          </a:p>
          <a:p>
            <a:pPr marL="746125" lvl="1" indent="-400050"/>
            <a:r>
              <a:rPr lang="en-US" sz="2400" dirty="0">
                <a:latin typeface="Calibri" panose="020F0502020204030204" pitchFamily="34" charset="0"/>
                <a:cs typeface="Calibri" panose="020F0502020204030204" pitchFamily="34" charset="0"/>
              </a:rPr>
              <a:t>Isn’t this, in fact, what the writer of Hebrews tells us in the lead-up to his discussion of the New Covenant prophesied in Jer. 31:31-34? </a:t>
            </a:r>
          </a:p>
          <a:p>
            <a:pPr marL="746125" lvl="1" indent="-400050"/>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For when there is a change in the priesthood, there is necessarily a change in the law as well. </a:t>
            </a:r>
            <a:r>
              <a:rPr lang="en-US" sz="2400" dirty="0">
                <a:latin typeface="Calibri" panose="020F0502020204030204" pitchFamily="34" charset="0"/>
                <a:cs typeface="Calibri" panose="020F0502020204030204" pitchFamily="34" charset="0"/>
              </a:rPr>
              <a:t>(Heb. 7:12)</a:t>
            </a:r>
          </a:p>
          <a:p>
            <a:pPr marL="742950" lvl="2" indent="-342900"/>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38741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p:cTn id="20"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85000" lnSpcReduction="10000"/>
          </a:bodyPr>
          <a:lstStyle/>
          <a:p>
            <a:pPr marL="342900" lvl="1" indent="-342900">
              <a:buFontTx/>
              <a:buChar char="•"/>
            </a:pPr>
            <a:r>
              <a:rPr lang="en-US" dirty="0">
                <a:latin typeface="Calibri" panose="020F0502020204030204" pitchFamily="34" charset="0"/>
                <a:cs typeface="Calibri" panose="020F0502020204030204" pitchFamily="34" charset="0"/>
              </a:rPr>
              <a:t>In reading Barcellos’ book up to this point, you could be forgiven for thinking that he is arguing that “the law” mentioned in Jer. 31:33 is “</a:t>
            </a:r>
            <a:r>
              <a:rPr lang="en-US" i="1" dirty="0">
                <a:latin typeface="Cambria" panose="02040503050406030204" pitchFamily="18" charset="0"/>
                <a:cs typeface="Calibri" panose="020F0502020204030204" pitchFamily="34" charset="0"/>
              </a:rPr>
              <a:t>the law of the Mosaic Covenant… already revealed to God’s Old Covenant people”.</a:t>
            </a:r>
          </a:p>
          <a:p>
            <a:pPr marL="342900" lvl="1" indent="-342900">
              <a:buFontTx/>
              <a:buChar char="•"/>
            </a:pPr>
            <a:r>
              <a:rPr lang="en-US" dirty="0">
                <a:latin typeface="Calibri" panose="020F0502020204030204" pitchFamily="34" charset="0"/>
                <a:cs typeface="Calibri" panose="020F0502020204030204" pitchFamily="34" charset="0"/>
              </a:rPr>
              <a:t>But when we get to page 18 we find out that what Barcellos </a:t>
            </a:r>
            <a:r>
              <a:rPr lang="en-US" b="1" i="1" dirty="0">
                <a:latin typeface="Calibri" panose="020F0502020204030204" pitchFamily="34" charset="0"/>
                <a:cs typeface="Calibri" panose="020F0502020204030204" pitchFamily="34" charset="0"/>
              </a:rPr>
              <a:t>actually</a:t>
            </a:r>
            <a:r>
              <a:rPr lang="en-US" dirty="0">
                <a:latin typeface="Calibri" panose="020F0502020204030204" pitchFamily="34" charset="0"/>
                <a:cs typeface="Calibri" panose="020F0502020204030204" pitchFamily="34" charset="0"/>
              </a:rPr>
              <a:t> believes is that “the law” mentioned in Jer. 31:33 refers only to a </a:t>
            </a:r>
            <a:r>
              <a:rPr lang="en-US" b="1" i="1" dirty="0">
                <a:latin typeface="Calibri" panose="020F0502020204030204" pitchFamily="34" charset="0"/>
                <a:cs typeface="Calibri" panose="020F0502020204030204" pitchFamily="34" charset="0"/>
              </a:rPr>
              <a:t>very small portion </a:t>
            </a:r>
            <a:r>
              <a:rPr lang="en-US" dirty="0">
                <a:latin typeface="Calibri" panose="020F0502020204030204" pitchFamily="34" charset="0"/>
                <a:cs typeface="Calibri" panose="020F0502020204030204" pitchFamily="34" charset="0"/>
              </a:rPr>
              <a:t>of the Law of Moses –  i.e., the Ten Commandments written on the tablets of stone by the finger of God: </a:t>
            </a:r>
          </a:p>
          <a:p>
            <a:pPr lvl="1"/>
            <a:r>
              <a:rPr lang="en-US" sz="2400" dirty="0">
                <a:latin typeface="Calibri" panose="020F0502020204030204" pitchFamily="34" charset="0"/>
                <a:cs typeface="Calibri" panose="020F0502020204030204" pitchFamily="34" charset="0"/>
              </a:rPr>
              <a:t>“</a:t>
            </a:r>
            <a:r>
              <a:rPr lang="en-US" sz="2400" i="1" dirty="0">
                <a:latin typeface="Cambria" panose="02040503050406030204" pitchFamily="18" charset="0"/>
                <a:cs typeface="Calibri" panose="020F0502020204030204" pitchFamily="34" charset="0"/>
              </a:rPr>
              <a:t>Jeremiah clearly teaches that the Law of God under the New Covenant is a law that </a:t>
            </a:r>
            <a:r>
              <a:rPr lang="en-US" sz="2400" b="1" i="1" dirty="0">
                <a:latin typeface="Cambria" panose="02040503050406030204" pitchFamily="18" charset="0"/>
                <a:cs typeface="Calibri" panose="020F0502020204030204" pitchFamily="34" charset="0"/>
              </a:rPr>
              <a:t>was</a:t>
            </a:r>
            <a:r>
              <a:rPr lang="en-US" sz="2400" i="1" dirty="0">
                <a:latin typeface="Cambria" panose="02040503050406030204" pitchFamily="18" charset="0"/>
                <a:cs typeface="Calibri" panose="020F0502020204030204" pitchFamily="34" charset="0"/>
              </a:rPr>
              <a:t> written on stone by God and that </a:t>
            </a:r>
            <a:r>
              <a:rPr lang="en-US" sz="2400" b="1" i="1" dirty="0">
                <a:latin typeface="Cambria" panose="02040503050406030204" pitchFamily="18" charset="0"/>
                <a:cs typeface="Calibri" panose="020F0502020204030204" pitchFamily="34" charset="0"/>
              </a:rPr>
              <a:t>will be </a:t>
            </a:r>
            <a:r>
              <a:rPr lang="en-US" sz="2400" i="1" dirty="0">
                <a:latin typeface="Cambria" panose="02040503050406030204" pitchFamily="18" charset="0"/>
                <a:cs typeface="Calibri" panose="020F0502020204030204" pitchFamily="34" charset="0"/>
              </a:rPr>
              <a:t>written on hearts by God.”</a:t>
            </a:r>
          </a:p>
          <a:p>
            <a:pPr lvl="1"/>
            <a:r>
              <a:rPr lang="en-US" sz="2400" i="1" dirty="0">
                <a:latin typeface="Cambria" panose="02040503050406030204" pitchFamily="18" charset="0"/>
                <a:cs typeface="Calibri" panose="020F0502020204030204" pitchFamily="34" charset="0"/>
              </a:rPr>
              <a:t>“Exodus 24:12 identifies the ‘tablets of stone’ with ‘the law and commandments I have written’.”</a:t>
            </a:r>
          </a:p>
          <a:p>
            <a:pPr lvl="1"/>
            <a:r>
              <a:rPr lang="en-US" sz="2400" i="1" dirty="0">
                <a:latin typeface="Cambria" panose="02040503050406030204" pitchFamily="18" charset="0"/>
                <a:cs typeface="Calibri" panose="020F0502020204030204" pitchFamily="34" charset="0"/>
              </a:rPr>
              <a:t>“In the </a:t>
            </a:r>
            <a:r>
              <a:rPr lang="en-US" sz="2400" i="1" u="sng" dirty="0">
                <a:latin typeface="Cambria" panose="02040503050406030204" pitchFamily="18" charset="0"/>
                <a:cs typeface="Calibri" panose="020F0502020204030204" pitchFamily="34" charset="0"/>
              </a:rPr>
              <a:t>New International Dictionary of Old Testament Theology and Exegesis</a:t>
            </a:r>
            <a:r>
              <a:rPr lang="en-US" sz="2400" i="1" dirty="0">
                <a:latin typeface="Cambria" panose="02040503050406030204" pitchFamily="18" charset="0"/>
                <a:cs typeface="Calibri" panose="020F0502020204030204" pitchFamily="34" charset="0"/>
              </a:rPr>
              <a:t>, Peter Enns acknowledges that </a:t>
            </a:r>
            <a:r>
              <a:rPr lang="en-US" sz="2400" i="1" dirty="0" err="1">
                <a:latin typeface="Cambria" panose="02040503050406030204" pitchFamily="18" charset="0"/>
                <a:cs typeface="Calibri" panose="020F0502020204030204" pitchFamily="34" charset="0"/>
              </a:rPr>
              <a:t>torah</a:t>
            </a:r>
            <a:r>
              <a:rPr lang="en-US" sz="2400" i="1" dirty="0">
                <a:latin typeface="Cambria" panose="02040503050406030204" pitchFamily="18" charset="0"/>
                <a:cs typeface="Calibri" panose="020F0502020204030204" pitchFamily="34" charset="0"/>
              </a:rPr>
              <a:t> [law] refers to the Decalogue </a:t>
            </a:r>
            <a:r>
              <a:rPr lang="en-US" sz="2400" dirty="0">
                <a:latin typeface="Calibri" panose="020F0502020204030204" pitchFamily="34" charset="0"/>
                <a:cs typeface="Calibri" panose="020F0502020204030204" pitchFamily="34" charset="0"/>
              </a:rPr>
              <a:t>[the Ten Commandments] </a:t>
            </a:r>
            <a:r>
              <a:rPr lang="en-US" sz="2400" i="1" dirty="0">
                <a:latin typeface="Cambria" panose="02040503050406030204" pitchFamily="18" charset="0"/>
                <a:cs typeface="Calibri" panose="020F0502020204030204" pitchFamily="34" charset="0"/>
              </a:rPr>
              <a:t>in this text.”</a:t>
            </a: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56783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457200" y="1066800"/>
            <a:ext cx="8229600" cy="5791200"/>
          </a:xfrm>
        </p:spPr>
        <p:txBody>
          <a:bodyPr>
            <a:normAutofit fontScale="850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On page 19 Barcellos cites three passages in order to prove that “</a:t>
            </a:r>
            <a:r>
              <a:rPr lang="en-US"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my law</a:t>
            </a:r>
            <a:r>
              <a:rPr lang="en-US" dirty="0">
                <a:latin typeface="Calibri" panose="020F0502020204030204" pitchFamily="34" charset="0"/>
                <a:cs typeface="Calibri" panose="020F0502020204030204" pitchFamily="34" charset="0"/>
              </a:rPr>
              <a:t>” in Jer. 31:33 = the Ten Commandments: </a:t>
            </a:r>
          </a:p>
          <a:p>
            <a:pPr marL="747713" lvl="1" indent="-342900"/>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And [the Lord] gave to Moses, when he had finished speaking with him on Mount Sinai, the two tablets of the testimony, tablets of stone, written with the finger of God. </a:t>
            </a:r>
            <a:r>
              <a:rPr lang="en-US" sz="2600" dirty="0">
                <a:latin typeface="Calibri" panose="020F0502020204030204" pitchFamily="34" charset="0"/>
                <a:cs typeface="Calibri" panose="020F0502020204030204" pitchFamily="34" charset="0"/>
              </a:rPr>
              <a:t>(Ex. 31:18)</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For this is the covenant that I will make with the house of Israel after those days, declares the LORD: I will put my law within them, and I will write it on their hearts. And I will be their God, and they shall be my people. </a:t>
            </a:r>
            <a:r>
              <a:rPr lang="en-US" sz="2600" dirty="0">
                <a:latin typeface="Calibri" panose="020F0502020204030204" pitchFamily="34" charset="0"/>
                <a:cs typeface="Calibri" panose="020F0502020204030204" pitchFamily="34" charset="0"/>
              </a:rPr>
              <a:t>(Jer. 31:33)</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And you show that you are a letter from Christ delivered by us, written not with ink but with the Spirit of the living God, not on tablets of stone but on tablets of human hearts. </a:t>
            </a:r>
            <a:r>
              <a:rPr lang="en-US" sz="2600" dirty="0">
                <a:latin typeface="Calibri" panose="020F0502020204030204" pitchFamily="34" charset="0"/>
                <a:cs typeface="Calibri" panose="020F0502020204030204" pitchFamily="34" charset="0"/>
              </a:rPr>
              <a:t>(2Cor. 3:3)</a:t>
            </a:r>
          </a:p>
          <a:p>
            <a:r>
              <a:rPr lang="en-US" sz="2800" dirty="0">
                <a:latin typeface="Calibri" panose="020F0502020204030204" pitchFamily="34" charset="0"/>
                <a:cs typeface="Calibri" panose="020F0502020204030204" pitchFamily="34" charset="0"/>
              </a:rPr>
              <a:t>After examining these three passages, Barcellos concludes:</a:t>
            </a:r>
          </a:p>
          <a:p>
            <a:pPr lvl="1"/>
            <a:r>
              <a:rPr lang="en-US" sz="2400" i="1" dirty="0">
                <a:latin typeface="Cambria" panose="02040503050406030204" pitchFamily="18" charset="0"/>
                <a:cs typeface="Calibri" panose="020F0502020204030204" pitchFamily="34" charset="0"/>
              </a:rPr>
              <a:t>The text of Jeremiah clearly teaches that the basic fundamental law of God under the New Covenant is the Decalogue </a:t>
            </a:r>
            <a:r>
              <a:rPr lang="en-US" sz="2400" dirty="0">
                <a:latin typeface="Calibri" panose="020F0502020204030204" pitchFamily="34" charset="0"/>
                <a:cs typeface="Calibri" panose="020F0502020204030204" pitchFamily="34" charset="0"/>
              </a:rPr>
              <a:t>[i.e. the Ten Commandments]</a:t>
            </a:r>
            <a:r>
              <a:rPr lang="en-US" sz="2400" i="1" dirty="0">
                <a:latin typeface="Cambria" panose="02040503050406030204" pitchFamily="18" charset="0"/>
                <a:cs typeface="Calibri" panose="020F0502020204030204" pitchFamily="34" charset="0"/>
              </a:rPr>
              <a:t>.” </a:t>
            </a:r>
            <a:r>
              <a:rPr lang="en-US" sz="2400" dirty="0">
                <a:latin typeface="Calibri" panose="020F0502020204030204" pitchFamily="34" charset="0"/>
                <a:cs typeface="Calibri" panose="020F0502020204030204" pitchFamily="34" charset="0"/>
              </a:rPr>
              <a:t>(p.19-20)</a:t>
            </a:r>
          </a:p>
          <a:p>
            <a:r>
              <a:rPr lang="en-US" sz="2800" dirty="0">
                <a:latin typeface="Calibri" panose="020F0502020204030204" pitchFamily="34" charset="0"/>
                <a:cs typeface="Calibri" panose="020F0502020204030204" pitchFamily="34" charset="0"/>
              </a:rPr>
              <a:t>Do the passages cited by Barcellos support the conclusion that he draws from them?</a:t>
            </a:r>
          </a:p>
        </p:txBody>
      </p:sp>
    </p:spTree>
    <p:extLst>
      <p:ext uri="{BB962C8B-B14F-4D97-AF65-F5344CB8AC3E}">
        <p14:creationId xmlns:p14="http://schemas.microsoft.com/office/powerpoint/2010/main" val="26821570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1</a:t>
            </a:r>
            <a:br>
              <a:rPr lang="en-US" sz="3200" b="1" dirty="0"/>
            </a:br>
            <a:r>
              <a:rPr lang="en-US" sz="3200" b="1" dirty="0"/>
              <a:t>NCT and the Promise of the New Covenant</a:t>
            </a:r>
          </a:p>
        </p:txBody>
      </p:sp>
      <p:sp>
        <p:nvSpPr>
          <p:cNvPr id="2" name="Content Placeholder 1"/>
          <p:cNvSpPr>
            <a:spLocks noGrp="1"/>
          </p:cNvSpPr>
          <p:nvPr>
            <p:ph idx="1"/>
          </p:nvPr>
        </p:nvSpPr>
        <p:spPr>
          <a:xfrm>
            <a:off x="228600" y="1066800"/>
            <a:ext cx="8763000" cy="5791200"/>
          </a:xfrm>
        </p:spPr>
        <p:txBody>
          <a:bodyPr>
            <a:normAutofit fontScale="925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Some further things for us to ponder:</a:t>
            </a:r>
          </a:p>
          <a:p>
            <a:pPr marL="688975" lvl="1" indent="-342900"/>
            <a:r>
              <a:rPr lang="en-US" sz="2400" dirty="0">
                <a:latin typeface="Calibri" panose="020F0502020204030204" pitchFamily="34" charset="0"/>
                <a:cs typeface="Calibri" panose="020F0502020204030204" pitchFamily="34" charset="0"/>
              </a:rPr>
              <a:t>In 2Cor. 3:3 (one of the passages cited by Barcellos), the Apostle Paul alludes to Jer. 31:33 and contrasts what was written </a:t>
            </a:r>
            <a:r>
              <a:rPr lang="en-US" sz="2400" b="1" i="1" dirty="0">
                <a:latin typeface="Calibri" panose="020F0502020204030204" pitchFamily="34" charset="0"/>
                <a:cs typeface="Calibri" panose="020F0502020204030204" pitchFamily="34" charset="0"/>
              </a:rPr>
              <a:t>externally</a:t>
            </a:r>
            <a:r>
              <a:rPr lang="en-US" sz="2400" dirty="0">
                <a:latin typeface="Calibri" panose="020F0502020204030204" pitchFamily="34" charset="0"/>
                <a:cs typeface="Calibri" panose="020F0502020204030204" pitchFamily="34" charset="0"/>
              </a:rPr>
              <a:t> on the tablets of stone in Moses’ day with what was written </a:t>
            </a:r>
            <a:r>
              <a:rPr lang="en-US" sz="2400" b="1" i="1" dirty="0">
                <a:latin typeface="Calibri" panose="020F0502020204030204" pitchFamily="34" charset="0"/>
                <a:cs typeface="Calibri" panose="020F0502020204030204" pitchFamily="34" charset="0"/>
              </a:rPr>
              <a:t>internally</a:t>
            </a:r>
            <a:r>
              <a:rPr lang="en-US" sz="2400" dirty="0">
                <a:latin typeface="Calibri" panose="020F0502020204030204" pitchFamily="34" charset="0"/>
                <a:cs typeface="Calibri" panose="020F0502020204030204" pitchFamily="34" charset="0"/>
              </a:rPr>
              <a:t> on the Corinthians’ hearts in his day:</a:t>
            </a:r>
          </a:p>
          <a:p>
            <a:pPr marL="1089025" lvl="2" indent="-342900"/>
            <a:r>
              <a:rPr lang="en-US" sz="22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And you show that you are a letter from Christ delivered by us, written not with ink but with the Spirit of the living God, </a:t>
            </a:r>
            <a:r>
              <a:rPr lang="en-US" sz="2200" b="1"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not</a:t>
            </a:r>
            <a:r>
              <a:rPr lang="en-US" sz="22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 on tablets of stone but on tablets of human hearts. </a:t>
            </a:r>
            <a:r>
              <a:rPr lang="en-US" sz="2200" dirty="0">
                <a:latin typeface="Calibri" panose="020F0502020204030204" pitchFamily="34" charset="0"/>
                <a:cs typeface="Calibri" panose="020F0502020204030204" pitchFamily="34" charset="0"/>
              </a:rPr>
              <a:t>(2Cor. 3:3)</a:t>
            </a:r>
          </a:p>
          <a:p>
            <a:pPr marL="688975" lvl="1" indent="-342900"/>
            <a:r>
              <a:rPr lang="en-US" sz="2400" dirty="0">
                <a:latin typeface="Calibri" panose="020F0502020204030204" pitchFamily="34" charset="0"/>
                <a:cs typeface="Calibri" panose="020F0502020204030204" pitchFamily="34" charset="0"/>
              </a:rPr>
              <a:t>Barcellos concludes from this verse that since God wrote the the Ten Commandments on the tablets of stone, then he must have also written the Ten Commandments on the hearts of New Covenant believers!</a:t>
            </a:r>
          </a:p>
          <a:p>
            <a:pPr marL="688975" lvl="1" indent="-342900"/>
            <a:r>
              <a:rPr lang="en-US" sz="2400" dirty="0">
                <a:latin typeface="Calibri" panose="020F0502020204030204" pitchFamily="34" charset="0"/>
                <a:cs typeface="Calibri" panose="020F0502020204030204" pitchFamily="34" charset="0"/>
              </a:rPr>
              <a:t>Given his interpretation of 2Cor. 3:3, what do you think Barcellos would do with what Paul says a few verses later in 2Cor. 3:7-8?</a:t>
            </a:r>
          </a:p>
          <a:p>
            <a:pPr marL="1089025" lvl="2" indent="-342900"/>
            <a:r>
              <a:rPr lang="en-US" sz="22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Now if the </a:t>
            </a:r>
            <a:r>
              <a:rPr lang="en-US" sz="2200" b="1"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ministry of death</a:t>
            </a:r>
            <a:r>
              <a:rPr lang="en-US" sz="2200" i="1" dirty="0">
                <a:solidFill>
                  <a:srgbClr val="0070C0"/>
                </a:solidFill>
                <a:effectLst>
                  <a:glow rad="228600">
                    <a:schemeClr val="accent3">
                      <a:satMod val="175000"/>
                      <a:alpha val="40000"/>
                    </a:schemeClr>
                  </a:glow>
                </a:effectLst>
                <a:latin typeface="Cambria" panose="02040503050406030204" pitchFamily="18" charset="0"/>
                <a:ea typeface="+mn-ea"/>
                <a:cs typeface="Calibri" pitchFamily="34" charset="0"/>
              </a:rPr>
              <a:t>, carved in letters on stone, came with such glory that the Israelites could not gaze at Moses' face because of its glory, which was being brought to an end, will not the ministry of the Spirit have even more glory? </a:t>
            </a:r>
            <a:r>
              <a:rPr lang="en-US" sz="2000" dirty="0">
                <a:latin typeface="Calibri" panose="020F0502020204030204" pitchFamily="34" charset="0"/>
                <a:cs typeface="Calibri" panose="020F0502020204030204" pitchFamily="34" charset="0"/>
              </a:rPr>
              <a:t>(2Cor 3:7-8)</a:t>
            </a:r>
          </a:p>
          <a:p>
            <a:pPr marL="688975" lvl="1" indent="-342900"/>
            <a:r>
              <a:rPr lang="en-US" sz="2400" dirty="0">
                <a:latin typeface="Calibri" panose="020F0502020204030204" pitchFamily="34" charset="0"/>
                <a:cs typeface="Calibri" panose="020F0502020204030204" pitchFamily="34" charset="0"/>
              </a:rPr>
              <a:t>Do you think Paul is telling us in 2Cor. 3 that the Spirit carves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ministry of death</a:t>
            </a:r>
            <a:r>
              <a:rPr lang="en-US" sz="2400" dirty="0">
                <a:latin typeface="Calibri" panose="020F0502020204030204" pitchFamily="34" charset="0"/>
                <a:cs typeface="Calibri" panose="020F0502020204030204" pitchFamily="34" charset="0"/>
              </a:rPr>
              <a:t>” on the hearts of New Covenant believers?</a:t>
            </a:r>
          </a:p>
        </p:txBody>
      </p:sp>
    </p:spTree>
    <p:extLst>
      <p:ext uri="{BB962C8B-B14F-4D97-AF65-F5344CB8AC3E}">
        <p14:creationId xmlns:p14="http://schemas.microsoft.com/office/powerpoint/2010/main" val="9926887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108979</TotalTime>
  <Words>2190</Words>
  <Application>Microsoft Office PowerPoint</Application>
  <PresentationFormat>On-screen Show (4:3)</PresentationFormat>
  <Paragraphs>74</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Cambria</vt:lpstr>
      <vt:lpstr>Default Design</vt:lpstr>
      <vt:lpstr>20_sunset</vt:lpstr>
      <vt:lpstr>New Covenant Theology</vt:lpstr>
      <vt:lpstr>An Examination of Reformed Baptist Arguments Against New Covenant Theology</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Chapter 1 NCT and the Promise of the New Covenant</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2739</cp:revision>
  <dcterms:created xsi:type="dcterms:W3CDTF">2002-05-29T23:51:15Z</dcterms:created>
  <dcterms:modified xsi:type="dcterms:W3CDTF">2020-10-17T02:29:44Z</dcterms:modified>
</cp:coreProperties>
</file>