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5190" r:id="rId2"/>
    <p:sldMasterId id="2147485252" r:id="rId3"/>
    <p:sldMasterId id="2147485264" r:id="rId4"/>
    <p:sldMasterId id="2147485276" r:id="rId5"/>
  </p:sldMasterIdLst>
  <p:notesMasterIdLst>
    <p:notesMasterId r:id="rId19"/>
  </p:notesMasterIdLst>
  <p:sldIdLst>
    <p:sldId id="950" r:id="rId6"/>
    <p:sldId id="951" r:id="rId7"/>
    <p:sldId id="953" r:id="rId8"/>
    <p:sldId id="954" r:id="rId9"/>
    <p:sldId id="955" r:id="rId10"/>
    <p:sldId id="956" r:id="rId11"/>
    <p:sldId id="957" r:id="rId12"/>
    <p:sldId id="958" r:id="rId13"/>
    <p:sldId id="960" r:id="rId14"/>
    <p:sldId id="961" r:id="rId15"/>
    <p:sldId id="962" r:id="rId16"/>
    <p:sldId id="963" r:id="rId17"/>
    <p:sldId id="952" r:id="rId18"/>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75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00"/>
    <a:srgbClr val="FFCCCC"/>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382" autoAdjust="0"/>
    <p:restoredTop sz="99199" autoAdjust="0"/>
  </p:normalViewPr>
  <p:slideViewPr>
    <p:cSldViewPr>
      <p:cViewPr varScale="1">
        <p:scale>
          <a:sx n="162" d="100"/>
          <a:sy n="162" d="100"/>
        </p:scale>
        <p:origin x="1588" y="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58"/>
    </p:cViewPr>
  </p:sorterViewPr>
  <p:notesViewPr>
    <p:cSldViewPr>
      <p:cViewPr varScale="1">
        <p:scale>
          <a:sx n="89" d="100"/>
          <a:sy n="89" d="100"/>
        </p:scale>
        <p:origin x="-3678" y="-114"/>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7300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64887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16868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711354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37831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093267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258428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2240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228780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504461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114937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96468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267642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887521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998222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24555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81363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33485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996816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798976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936623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4507666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7756681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309490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701062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31190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831385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51020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1461794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6795744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2965037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4877083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5719672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07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D0DEA5F9-7924-4DAD-A0C3-46237210DE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0611557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4F086CC-468D-4F20-BC8C-9F4B5216FED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6695692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7FED96B-BAA0-4BAB-B9DB-7E20DF02635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1074211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3855128-8748-4527-AAE4-704D5AB459F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7623571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5F266D9-A218-48E8-B889-622369D5F6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32352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E4412E3-59DD-440B-9778-AF8DC12DD89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6028123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C7B8CA9-25FC-4345-9920-02F73D19F7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522014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9F86EC6-30FE-4AF1-871C-076E7CA70FB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4406366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3C7A7A0-0036-4981-99DE-C36FD95623C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9060759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720D799-6D3A-45A7-9ADA-57CFBFC5DD8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522714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44FB32D-18F4-4138-AD73-59622E78A90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9472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67857825"/>
      </p:ext>
    </p:extLst>
  </p:cSld>
  <p:clrMap bg1="lt1" tx1="dk1" bg2="lt2" tx2="dk2" accent1="accent1" accent2="accent2" accent3="accent3" accent4="accent4" accent5="accent5" accent6="accent6" hlink="hlink" folHlink="folHlink"/>
  <p:sldLayoutIdLst>
    <p:sldLayoutId id="2147485191" r:id="rId1"/>
    <p:sldLayoutId id="2147485192" r:id="rId2"/>
    <p:sldLayoutId id="2147485193" r:id="rId3"/>
    <p:sldLayoutId id="2147485194" r:id="rId4"/>
    <p:sldLayoutId id="2147485195" r:id="rId5"/>
    <p:sldLayoutId id="2147485196" r:id="rId6"/>
    <p:sldLayoutId id="2147485197" r:id="rId7"/>
    <p:sldLayoutId id="2147485198" r:id="rId8"/>
    <p:sldLayoutId id="2147485199" r:id="rId9"/>
    <p:sldLayoutId id="2147485200" r:id="rId10"/>
    <p:sldLayoutId id="214748520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26363504"/>
      </p:ext>
    </p:extLst>
  </p:cSld>
  <p:clrMap bg1="lt1" tx1="dk1" bg2="lt2" tx2="dk2" accent1="accent1" accent2="accent2" accent3="accent3" accent4="accent4" accent5="accent5" accent6="accent6" hlink="hlink" folHlink="folHlink"/>
  <p:sldLayoutIdLst>
    <p:sldLayoutId id="2147485253" r:id="rId1"/>
    <p:sldLayoutId id="2147485254" r:id="rId2"/>
    <p:sldLayoutId id="2147485255" r:id="rId3"/>
    <p:sldLayoutId id="2147485256" r:id="rId4"/>
    <p:sldLayoutId id="2147485257" r:id="rId5"/>
    <p:sldLayoutId id="2147485258" r:id="rId6"/>
    <p:sldLayoutId id="2147485259" r:id="rId7"/>
    <p:sldLayoutId id="2147485260" r:id="rId8"/>
    <p:sldLayoutId id="2147485261" r:id="rId9"/>
    <p:sldLayoutId id="2147485262" r:id="rId10"/>
    <p:sldLayoutId id="214748526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60078142"/>
      </p:ext>
    </p:extLst>
  </p:cSld>
  <p:clrMap bg1="lt1" tx1="dk1" bg2="lt2" tx2="dk2" accent1="accent1" accent2="accent2" accent3="accent3" accent4="accent4" accent5="accent5" accent6="accent6" hlink="hlink" folHlink="folHlink"/>
  <p:sldLayoutIdLst>
    <p:sldLayoutId id="2147485265" r:id="rId1"/>
    <p:sldLayoutId id="2147485266" r:id="rId2"/>
    <p:sldLayoutId id="2147485267" r:id="rId3"/>
    <p:sldLayoutId id="2147485268" r:id="rId4"/>
    <p:sldLayoutId id="2147485269" r:id="rId5"/>
    <p:sldLayoutId id="2147485270" r:id="rId6"/>
    <p:sldLayoutId id="2147485271" r:id="rId7"/>
    <p:sldLayoutId id="2147485272" r:id="rId8"/>
    <p:sldLayoutId id="2147485273" r:id="rId9"/>
    <p:sldLayoutId id="2147485274" r:id="rId10"/>
    <p:sldLayoutId id="214748527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56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EB09BDA-5277-4CC3-B208-8367A131A54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93057175"/>
      </p:ext>
    </p:extLst>
  </p:cSld>
  <p:clrMap bg1="lt1" tx1="dk1" bg2="lt2" tx2="dk2" accent1="accent1" accent2="accent2" accent3="accent3" accent4="accent4" accent5="accent5" accent6="accent6" hlink="hlink" folHlink="folHlink"/>
  <p:sldLayoutIdLst>
    <p:sldLayoutId id="2147485277" r:id="rId1"/>
    <p:sldLayoutId id="2147485278" r:id="rId2"/>
    <p:sldLayoutId id="2147485279" r:id="rId3"/>
    <p:sldLayoutId id="2147485280" r:id="rId4"/>
    <p:sldLayoutId id="2147485281" r:id="rId5"/>
    <p:sldLayoutId id="2147485282" r:id="rId6"/>
    <p:sldLayoutId id="2147485283" r:id="rId7"/>
    <p:sldLayoutId id="2147485284" r:id="rId8"/>
    <p:sldLayoutId id="2147485285" r:id="rId9"/>
    <p:sldLayoutId id="2147485286" r:id="rId10"/>
    <p:sldLayoutId id="214748528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39.xml"/><Relationship Id="rId1" Type="http://schemas.openxmlformats.org/officeDocument/2006/relationships/themeOverride" Target="../theme/themeOverride9.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hyperlink" Target="https://biblicalstudies.org.uk/pdf/ref-rev/06-3/6-3_zaspel.pdf"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295400"/>
          </a:xfrm>
        </p:spPr>
        <p:txBody>
          <a:bodyPr/>
          <a:lstStyle/>
          <a:p>
            <a:r>
              <a:rPr lang="en-US" sz="3200" b="1" dirty="0"/>
              <a:t>An Examination of Reformed Baptist Arguments Against New Covenant Theology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371600"/>
            <a:ext cx="1533525" cy="1590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978446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457200" y="914400"/>
            <a:ext cx="8229600" cy="5943600"/>
          </a:xfrm>
        </p:spPr>
        <p:txBody>
          <a:bodyPr>
            <a:normAutofit fontScale="62500" lnSpcReduction="20000"/>
          </a:bodyPr>
          <a:lstStyle/>
          <a:p>
            <a:r>
              <a:rPr lang="en-US" dirty="0">
                <a:latin typeface="Calibri" panose="020F0502020204030204" pitchFamily="34" charset="0"/>
                <a:cs typeface="Calibri" panose="020F0502020204030204" pitchFamily="34" charset="0"/>
              </a:rPr>
              <a:t>Barcellos then concludes (p.38):</a:t>
            </a:r>
          </a:p>
          <a:p>
            <a:pPr lvl="1"/>
            <a:r>
              <a:rPr lang="en-US" i="1" dirty="0">
                <a:latin typeface="Cambria" panose="02040503050406030204" pitchFamily="18" charset="0"/>
                <a:ea typeface="+mn-ea"/>
                <a:cs typeface="Calibri" panose="020F0502020204030204" pitchFamily="34" charset="0"/>
              </a:rPr>
              <a:t>Paul’s understanding of the law of God written on the heart under the New Covenant from 2 Cor. 3 now becomes clear. That law is the Ten Commandments, the fundamental basic law of the Old Covenant.</a:t>
            </a:r>
          </a:p>
          <a:p>
            <a:r>
              <a:rPr lang="en-US" dirty="0">
                <a:latin typeface="Calibri" panose="020F0502020204030204" pitchFamily="34" charset="0"/>
                <a:cs typeface="Calibri" panose="020F0502020204030204" pitchFamily="34" charset="0"/>
              </a:rPr>
              <a:t>Did anyone see Barcellos present any new argument in this section beyond the ones that we already refuted in Chapter 1?</a:t>
            </a:r>
          </a:p>
          <a:p>
            <a:r>
              <a:rPr lang="en-US" dirty="0">
                <a:latin typeface="Calibri" panose="020F0502020204030204" pitchFamily="34" charset="0"/>
                <a:cs typeface="Calibri" panose="020F0502020204030204" pitchFamily="34" charset="0"/>
              </a:rPr>
              <a:t>I cannot see where Barcellos has done anything in this section to advance the arguments given in Chapter 1, other than to quote a couple of commentaries that agree with him and then make the same argument all over again.</a:t>
            </a:r>
          </a:p>
          <a:p>
            <a:r>
              <a:rPr lang="en-US" dirty="0">
                <a:latin typeface="Calibri" panose="020F0502020204030204" pitchFamily="34" charset="0"/>
                <a:cs typeface="Calibri" panose="020F0502020204030204" pitchFamily="34" charset="0"/>
              </a:rPr>
              <a:t>What is the argument that Barcellos makes to “prove” that the law written on the heart in Jer. 31:33 and referenced by Paul in 2 Cor. 3 </a:t>
            </a:r>
            <a:r>
              <a:rPr lang="en-US" b="1" i="1" dirty="0">
                <a:latin typeface="Calibri" panose="020F0502020204030204" pitchFamily="34" charset="0"/>
                <a:cs typeface="Calibri" panose="020F0502020204030204" pitchFamily="34" charset="0"/>
              </a:rPr>
              <a:t>has</a:t>
            </a:r>
            <a:r>
              <a:rPr lang="en-US" dirty="0">
                <a:latin typeface="Calibri" panose="020F0502020204030204" pitchFamily="34" charset="0"/>
                <a:cs typeface="Calibri" panose="020F0502020204030204" pitchFamily="34" charset="0"/>
              </a:rPr>
              <a:t> to be the Ten Commandments?</a:t>
            </a:r>
          </a:p>
          <a:p>
            <a:r>
              <a:rPr lang="en-US" dirty="0">
                <a:latin typeface="Calibri" panose="020F0502020204030204" pitchFamily="34" charset="0"/>
                <a:cs typeface="Calibri" panose="020F0502020204030204" pitchFamily="34" charset="0"/>
              </a:rPr>
              <a:t>Barcellos argues that because Paul in 2 Cor. 3 tells us that the place where the law is “written” has changed (from stones to hearts) but doesn’t </a:t>
            </a:r>
            <a:r>
              <a:rPr lang="en-US" b="1" i="1" dirty="0">
                <a:latin typeface="Calibri" panose="020F0502020204030204" pitchFamily="34" charset="0"/>
                <a:cs typeface="Calibri" panose="020F0502020204030204" pitchFamily="34" charset="0"/>
              </a:rPr>
              <a:t>specifically</a:t>
            </a:r>
            <a:r>
              <a:rPr lang="en-US" dirty="0">
                <a:latin typeface="Calibri" panose="020F0502020204030204" pitchFamily="34" charset="0"/>
                <a:cs typeface="Calibri" panose="020F0502020204030204" pitchFamily="34" charset="0"/>
              </a:rPr>
              <a:t> say (in 2 Cor. 3 ) that the law written on the hearts of New Covenant believers is </a:t>
            </a:r>
            <a:r>
              <a:rPr lang="en-US" b="1" i="1" dirty="0">
                <a:latin typeface="Calibri" panose="020F0502020204030204" pitchFamily="34" charset="0"/>
                <a:cs typeface="Calibri" panose="020F0502020204030204" pitchFamily="34" charset="0"/>
              </a:rPr>
              <a:t>different</a:t>
            </a:r>
            <a:r>
              <a:rPr lang="en-US" dirty="0">
                <a:latin typeface="Calibri" panose="020F0502020204030204" pitchFamily="34" charset="0"/>
                <a:cs typeface="Calibri" panose="020F0502020204030204" pitchFamily="34" charset="0"/>
              </a:rPr>
              <a:t> than the laws written on the tablets of stone, that </a:t>
            </a:r>
            <a:r>
              <a:rPr lang="en-US" b="1" i="1" dirty="0">
                <a:latin typeface="Calibri" panose="020F0502020204030204" pitchFamily="34" charset="0"/>
                <a:cs typeface="Calibri" panose="020F0502020204030204" pitchFamily="34" charset="0"/>
              </a:rPr>
              <a:t>proves</a:t>
            </a:r>
            <a:r>
              <a:rPr lang="en-US" dirty="0">
                <a:latin typeface="Calibri" panose="020F0502020204030204" pitchFamily="34" charset="0"/>
                <a:cs typeface="Calibri" panose="020F0502020204030204" pitchFamily="34" charset="0"/>
              </a:rPr>
              <a:t> that there is no difference between what was written on the stones and what is written on the hearts of New Covenant believers.</a:t>
            </a:r>
          </a:p>
          <a:p>
            <a:r>
              <a:rPr lang="en-US" dirty="0">
                <a:latin typeface="Calibri" panose="020F0502020204030204" pitchFamily="34" charset="0"/>
                <a:cs typeface="Calibri" panose="020F0502020204030204" pitchFamily="34" charset="0"/>
              </a:rPr>
              <a:t>Do you see any problems with this argument?</a:t>
            </a: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7409261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457200" y="914400"/>
            <a:ext cx="8229600" cy="5943600"/>
          </a:xfrm>
        </p:spPr>
        <p:txBody>
          <a:bodyPr>
            <a:normAutofit/>
          </a:bodyPr>
          <a:lstStyle/>
          <a:p>
            <a:r>
              <a:rPr lang="en-US" sz="2800" dirty="0">
                <a:latin typeface="Calibri" panose="020F0502020204030204" pitchFamily="34" charset="0"/>
                <a:cs typeface="Calibri" panose="020F0502020204030204" pitchFamily="34" charset="0"/>
              </a:rPr>
              <a:t>I see a couple of problems with Barcellos’ argument:</a:t>
            </a:r>
          </a:p>
          <a:p>
            <a:pPr lvl="1"/>
            <a:r>
              <a:rPr lang="en-US" sz="2600" dirty="0">
                <a:latin typeface="Calibri" panose="020F0502020204030204" pitchFamily="34" charset="0"/>
                <a:cs typeface="Calibri" panose="020F0502020204030204" pitchFamily="34" charset="0"/>
              </a:rPr>
              <a:t>Barcellos is guilty of a classical logical fallacy known as the “argument from silence”: Because Paul </a:t>
            </a:r>
            <a:r>
              <a:rPr lang="en-US" sz="2600" b="1" i="1" dirty="0">
                <a:latin typeface="Calibri" panose="020F0502020204030204" pitchFamily="34" charset="0"/>
                <a:cs typeface="Calibri" panose="020F0502020204030204" pitchFamily="34" charset="0"/>
              </a:rPr>
              <a:t>didn’t say </a:t>
            </a:r>
            <a:r>
              <a:rPr lang="en-US" sz="2600" dirty="0">
                <a:latin typeface="Calibri" panose="020F0502020204030204" pitchFamily="34" charset="0"/>
                <a:cs typeface="Calibri" panose="020F0502020204030204" pitchFamily="34" charset="0"/>
              </a:rPr>
              <a:t>that the law written on the stones is different from the law written on the hearts of New Covenant believers, then the law written on the hearts must be the same law that was written on the stones!</a:t>
            </a:r>
          </a:p>
          <a:p>
            <a:pPr lvl="1"/>
            <a:r>
              <a:rPr lang="en-US" sz="2600" dirty="0">
                <a:latin typeface="Calibri" panose="020F0502020204030204" pitchFamily="34" charset="0"/>
                <a:cs typeface="Calibri" panose="020F0502020204030204" pitchFamily="34" charset="0"/>
              </a:rPr>
              <a:t>Although Paul doesn’t tell us in </a:t>
            </a:r>
            <a:r>
              <a:rPr lang="en-US" sz="2600" b="1" dirty="0">
                <a:latin typeface="Calibri" panose="020F0502020204030204" pitchFamily="34" charset="0"/>
                <a:cs typeface="Calibri" panose="020F0502020204030204" pitchFamily="34" charset="0"/>
              </a:rPr>
              <a:t>2 Cor. 3</a:t>
            </a:r>
            <a:r>
              <a:rPr lang="en-US" sz="2600" dirty="0">
                <a:latin typeface="Calibri" panose="020F0502020204030204" pitchFamily="34" charset="0"/>
                <a:cs typeface="Calibri" panose="020F0502020204030204" pitchFamily="34" charset="0"/>
              </a:rPr>
              <a:t> that the OT law (written on the stones) is different than the NT law written on the hearts (because it didn’t suit his purpose to do so), he and the other NT writers </a:t>
            </a:r>
            <a:r>
              <a:rPr lang="en-US" sz="2600" b="1" i="1" dirty="0">
                <a:latin typeface="Calibri" panose="020F0502020204030204" pitchFamily="34" charset="0"/>
                <a:cs typeface="Calibri" panose="020F0502020204030204" pitchFamily="34" charset="0"/>
              </a:rPr>
              <a:t>do</a:t>
            </a:r>
            <a:r>
              <a:rPr lang="en-US" sz="2600" dirty="0">
                <a:latin typeface="Calibri" panose="020F0502020204030204" pitchFamily="34" charset="0"/>
                <a:cs typeface="Calibri" panose="020F0502020204030204" pitchFamily="34" charset="0"/>
              </a:rPr>
              <a:t> tell us in </a:t>
            </a:r>
            <a:r>
              <a:rPr lang="en-US" sz="2600" b="1" i="1" dirty="0">
                <a:latin typeface="Calibri" panose="020F0502020204030204" pitchFamily="34" charset="0"/>
                <a:cs typeface="Calibri" panose="020F0502020204030204" pitchFamily="34" charset="0"/>
              </a:rPr>
              <a:t>other</a:t>
            </a:r>
            <a:r>
              <a:rPr lang="en-US" sz="2600" dirty="0">
                <a:latin typeface="Calibri" panose="020F0502020204030204" pitchFamily="34" charset="0"/>
                <a:cs typeface="Calibri" panose="020F0502020204030204" pitchFamily="34" charset="0"/>
              </a:rPr>
              <a:t> NT passages that the New Covenant law of Christ is different than the OT law of Moses.</a:t>
            </a: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160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For Next Time…</a:t>
            </a:r>
          </a:p>
        </p:txBody>
      </p:sp>
      <p:sp>
        <p:nvSpPr>
          <p:cNvPr id="3" name="Content Placeholder 2"/>
          <p:cNvSpPr>
            <a:spLocks noGrp="1"/>
          </p:cNvSpPr>
          <p:nvPr>
            <p:ph idx="1"/>
          </p:nvPr>
        </p:nvSpPr>
        <p:spPr>
          <a:xfrm>
            <a:off x="304800" y="533400"/>
            <a:ext cx="8534400" cy="6324600"/>
          </a:xfrm>
        </p:spPr>
        <p:txBody>
          <a:bodyPr>
            <a:normAutofit/>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If you haven’t already done so, I encourage you to read the remainder of Chapter 2 (from page 38-59) before we meet again next week and come prepared to discuss it. </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4013699011"/>
      </p:ext>
    </p:extLst>
  </p:cSld>
  <p:clrMapOvr>
    <a:masterClrMapping/>
  </p:clrMapOvr>
  <p:transition>
    <p:zoom dir="in"/>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72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Other Questions?</a:t>
            </a:r>
          </a:p>
        </p:txBody>
      </p:sp>
    </p:spTree>
    <p:extLst>
      <p:ext uri="{BB962C8B-B14F-4D97-AF65-F5344CB8AC3E}">
        <p14:creationId xmlns:p14="http://schemas.microsoft.com/office/powerpoint/2010/main" val="74297228"/>
      </p:ext>
    </p:extLst>
  </p:cSld>
  <p:clrMapOvr>
    <a:overrideClrMapping bg1="lt1" tx1="dk1" bg2="lt2" tx2="dk2" accent1="accent1" accent2="accent2" accent3="accent3" accent4="accent4" accent5="accent5" accent6="accent6" hlink="hlink" folHlink="folHlink"/>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457200" y="1066800"/>
            <a:ext cx="8229600" cy="5791200"/>
          </a:xfrm>
        </p:spPr>
        <p:txBody>
          <a:bodyPr>
            <a:normAutofit fontScale="70000" lnSpcReduction="20000"/>
          </a:bodyPr>
          <a:lstStyle/>
          <a:p>
            <a:r>
              <a:rPr lang="en-US" dirty="0">
                <a:latin typeface="Calibri" panose="020F0502020204030204" pitchFamily="34" charset="0"/>
                <a:cs typeface="Calibri" panose="020F0502020204030204" pitchFamily="34" charset="0"/>
              </a:rPr>
              <a:t>On page 25 we read: </a:t>
            </a:r>
            <a:r>
              <a:rPr lang="en-US" i="1" dirty="0">
                <a:latin typeface="Cambria" panose="02040503050406030204" pitchFamily="18" charset="0"/>
                <a:cs typeface="Calibri" panose="020F0502020204030204" pitchFamily="34" charset="0"/>
              </a:rPr>
              <a:t>“A second challenge for New Covenant Theology concerns the identity of the Old Covenant. According to New Covenant Theology, the Old Covenant is identified as the Ten Commandments, the Decalogue.” </a:t>
            </a:r>
          </a:p>
          <a:p>
            <a:r>
              <a:rPr lang="en-US" dirty="0">
                <a:latin typeface="Calibri" panose="020F0502020204030204" pitchFamily="34" charset="0"/>
                <a:cs typeface="Calibri" panose="020F0502020204030204" pitchFamily="34" charset="0"/>
              </a:rPr>
              <a:t>Barcellos gives several citations from a couple of well known NCT authors (Fred Zaspel and John Reisinger) to document his claim that NCT teaches an exact, one-to-one equation of the Old Covenant and the Ten Commandments.</a:t>
            </a:r>
          </a:p>
          <a:p>
            <a:r>
              <a:rPr lang="en-US" dirty="0">
                <a:latin typeface="Calibri" panose="020F0502020204030204" pitchFamily="34" charset="0"/>
                <a:cs typeface="Calibri" panose="020F0502020204030204" pitchFamily="34" charset="0"/>
              </a:rPr>
              <a:t>We will look at a few of these citations in a moment, but those who have been in this class from the beginning will recall that I did </a:t>
            </a:r>
            <a:r>
              <a:rPr lang="en-US" b="1" i="1" dirty="0">
                <a:latin typeface="Calibri" panose="020F0502020204030204" pitchFamily="34" charset="0"/>
                <a:cs typeface="Calibri" panose="020F0502020204030204" pitchFamily="34" charset="0"/>
              </a:rPr>
              <a:t>not</a:t>
            </a:r>
            <a:r>
              <a:rPr lang="en-US" dirty="0">
                <a:latin typeface="Calibri" panose="020F0502020204030204" pitchFamily="34" charset="0"/>
                <a:cs typeface="Calibri" panose="020F0502020204030204" pitchFamily="34" charset="0"/>
              </a:rPr>
              <a:t> teach that the Ten Commandments = the Old Covenant. </a:t>
            </a:r>
          </a:p>
          <a:p>
            <a:r>
              <a:rPr lang="en-US" dirty="0">
                <a:latin typeface="Calibri" panose="020F0502020204030204" pitchFamily="34" charset="0"/>
                <a:cs typeface="Calibri" panose="020F0502020204030204" pitchFamily="34" charset="0"/>
              </a:rPr>
              <a:t>What I </a:t>
            </a:r>
            <a:r>
              <a:rPr lang="en-US" b="1" i="1" dirty="0">
                <a:latin typeface="Calibri" panose="020F0502020204030204" pitchFamily="34" charset="0"/>
                <a:cs typeface="Calibri" panose="020F0502020204030204" pitchFamily="34" charset="0"/>
              </a:rPr>
              <a:t>did</a:t>
            </a:r>
            <a:r>
              <a:rPr lang="en-US" dirty="0">
                <a:latin typeface="Calibri" panose="020F0502020204030204" pitchFamily="34" charset="0"/>
                <a:cs typeface="Calibri" panose="020F0502020204030204" pitchFamily="34" charset="0"/>
              </a:rPr>
              <a:t> teach is that the Ten Commandments </a:t>
            </a:r>
            <a:r>
              <a:rPr lang="en-US" b="1" i="1" dirty="0">
                <a:latin typeface="Calibri" panose="020F0502020204030204" pitchFamily="34" charset="0"/>
                <a:cs typeface="Calibri" panose="020F0502020204030204" pitchFamily="34" charset="0"/>
              </a:rPr>
              <a:t>summarized</a:t>
            </a:r>
            <a:r>
              <a:rPr lang="en-US" dirty="0">
                <a:latin typeface="Calibri" panose="020F0502020204030204" pitchFamily="34" charset="0"/>
                <a:cs typeface="Calibri" panose="020F0502020204030204" pitchFamily="34" charset="0"/>
              </a:rPr>
              <a:t> the terms of the Mosaic Covenant.</a:t>
            </a:r>
          </a:p>
          <a:p>
            <a:r>
              <a:rPr lang="en-US" dirty="0">
                <a:latin typeface="Calibri" panose="020F0502020204030204" pitchFamily="34" charset="0"/>
                <a:cs typeface="Calibri" panose="020F0502020204030204" pitchFamily="34" charset="0"/>
              </a:rPr>
              <a:t>Consequently, I don’t think that the argument Barcellos makes in the first eight pages of this chapter contradicts what we discussed in class concerning the relationship between the Ten Commandments and the Old Covenant.</a:t>
            </a:r>
          </a:p>
          <a:p>
            <a:r>
              <a:rPr lang="en-US" dirty="0">
                <a:latin typeface="Calibri" panose="020F0502020204030204" pitchFamily="34" charset="0"/>
                <a:cs typeface="Calibri" panose="020F0502020204030204" pitchFamily="34" charset="0"/>
              </a:rPr>
              <a:t>For those who weren’t here, let’s briefly review what I said about the Ten Commandments and the Old Covenant earlier in this class.</a:t>
            </a: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104220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p:cTn id="21"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 calcmode="lin" valueType="num">
                                      <p:cBhvr>
                                        <p:cTn id="28"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2">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 calcmode="lin" valueType="num">
                                      <p:cBhvr>
                                        <p:cTn id="3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2">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 calcmode="lin" valueType="num">
                                      <p:cBhvr>
                                        <p:cTn id="42"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0"/>
            <a:ext cx="8229600" cy="1143000"/>
          </a:xfrm>
        </p:spPr>
        <p:txBody>
          <a:bodyPr/>
          <a:lstStyle/>
          <a:p>
            <a:pPr eaLnBrk="1" hangingPunct="1"/>
            <a:r>
              <a:rPr lang="en-US" sz="4000" b="1" dirty="0">
                <a:latin typeface="Calibri" pitchFamily="34" charset="0"/>
              </a:rPr>
              <a:t>The Ten Commandments and the Mosaic Covenant</a:t>
            </a:r>
          </a:p>
        </p:txBody>
      </p:sp>
      <p:sp>
        <p:nvSpPr>
          <p:cNvPr id="36867" name="Rectangle 3"/>
          <p:cNvSpPr>
            <a:spLocks noGrp="1" noChangeArrowheads="1"/>
          </p:cNvSpPr>
          <p:nvPr>
            <p:ph type="body" idx="1"/>
          </p:nvPr>
        </p:nvSpPr>
        <p:spPr>
          <a:xfrm>
            <a:off x="457200" y="1219200"/>
            <a:ext cx="8229600" cy="5638800"/>
          </a:xfrm>
        </p:spPr>
        <p:txBody>
          <a:bodyPr/>
          <a:lstStyle/>
          <a:p>
            <a:pPr eaLnBrk="1" hangingPunct="1">
              <a:lnSpc>
                <a:spcPct val="90000"/>
              </a:lnSpc>
            </a:pPr>
            <a:r>
              <a:rPr lang="en-US" sz="2800" dirty="0">
                <a:latin typeface="Calibri" pitchFamily="34" charset="0"/>
              </a:rPr>
              <a:t>The terms of the Mosaic Covenant were </a:t>
            </a:r>
            <a:r>
              <a:rPr lang="en-US" sz="2800" b="1" i="1" dirty="0">
                <a:latin typeface="Calibri" pitchFamily="34" charset="0"/>
              </a:rPr>
              <a:t>summarized</a:t>
            </a:r>
            <a:r>
              <a:rPr lang="en-US" sz="2800" dirty="0">
                <a:latin typeface="Calibri" pitchFamily="34" charset="0"/>
              </a:rPr>
              <a:t> in the Ten Commandments that were etched on the tablets of stone for Moses by God on Mount Sinai:</a:t>
            </a:r>
          </a:p>
          <a:p>
            <a:pPr lvl="1" eaLnBrk="1" hangingPunct="1">
              <a:lnSpc>
                <a:spcPct val="90000"/>
              </a:lnSpc>
            </a:pPr>
            <a:r>
              <a:rPr lang="en-US" sz="2400" b="1" dirty="0">
                <a:solidFill>
                  <a:schemeClr val="tx2"/>
                </a:solidFill>
                <a:latin typeface="Cambria" pitchFamily="18" charset="0"/>
              </a:rPr>
              <a:t>Deuteronomy 4:13 –</a:t>
            </a:r>
            <a:r>
              <a:rPr lang="en-US" dirty="0">
                <a:latin typeface="Cambria" pitchFamily="18" charset="0"/>
              </a:rPr>
              <a:t> </a:t>
            </a:r>
            <a:r>
              <a:rPr lang="en-US" sz="2400" i="1" dirty="0">
                <a:solidFill>
                  <a:srgbClr val="0000FF"/>
                </a:solidFill>
                <a:latin typeface="Cambria" pitchFamily="18" charset="0"/>
              </a:rPr>
              <a:t>And He [the Lord] declared to you </a:t>
            </a:r>
            <a:r>
              <a:rPr lang="en-US" sz="2400" i="1" u="sng" dirty="0">
                <a:solidFill>
                  <a:srgbClr val="0000FF"/>
                </a:solidFill>
                <a:latin typeface="Cambria" pitchFamily="18" charset="0"/>
              </a:rPr>
              <a:t>His covenant</a:t>
            </a:r>
            <a:r>
              <a:rPr lang="en-US" sz="2400" i="1" dirty="0">
                <a:solidFill>
                  <a:srgbClr val="0000FF"/>
                </a:solidFill>
                <a:latin typeface="Cambria" pitchFamily="18" charset="0"/>
              </a:rPr>
              <a:t>, which he commanded you to perform, </a:t>
            </a:r>
            <a:r>
              <a:rPr lang="en-US" sz="2400" i="1" u="sng" dirty="0">
                <a:solidFill>
                  <a:srgbClr val="0000FF"/>
                </a:solidFill>
                <a:latin typeface="Cambria" pitchFamily="18" charset="0"/>
              </a:rPr>
              <a:t>that is, the Ten Commandments</a:t>
            </a:r>
            <a:r>
              <a:rPr lang="en-US" sz="2400" i="1" dirty="0">
                <a:solidFill>
                  <a:srgbClr val="0000FF"/>
                </a:solidFill>
                <a:latin typeface="Cambria" pitchFamily="18" charset="0"/>
              </a:rPr>
              <a:t>, and He wrote them on two tablets of stone.</a:t>
            </a:r>
          </a:p>
          <a:p>
            <a:pPr eaLnBrk="1" hangingPunct="1">
              <a:lnSpc>
                <a:spcPct val="90000"/>
              </a:lnSpc>
            </a:pPr>
            <a:r>
              <a:rPr lang="en-US" sz="2800" dirty="0">
                <a:latin typeface="Calibri" pitchFamily="34" charset="0"/>
              </a:rPr>
              <a:t>The Ten Commandments were given </a:t>
            </a:r>
            <a:r>
              <a:rPr lang="en-US" sz="2800" b="1" i="1" dirty="0">
                <a:latin typeface="Calibri" pitchFamily="34" charset="0"/>
              </a:rPr>
              <a:t>specifically</a:t>
            </a:r>
            <a:r>
              <a:rPr lang="en-US" sz="2800" dirty="0">
                <a:latin typeface="Calibri" pitchFamily="34" charset="0"/>
              </a:rPr>
              <a:t> to the Nation of Israel.</a:t>
            </a:r>
          </a:p>
          <a:p>
            <a:pPr lvl="1" eaLnBrk="1" hangingPunct="1">
              <a:lnSpc>
                <a:spcPct val="90000"/>
              </a:lnSpc>
            </a:pPr>
            <a:r>
              <a:rPr lang="en-US" sz="2400" b="1" dirty="0">
                <a:solidFill>
                  <a:schemeClr val="tx2"/>
                </a:solidFill>
                <a:latin typeface="Cambria" pitchFamily="18" charset="0"/>
              </a:rPr>
              <a:t>Exodus 34:27-28 –</a:t>
            </a:r>
            <a:r>
              <a:rPr lang="en-US" dirty="0">
                <a:latin typeface="Cambria" pitchFamily="18" charset="0"/>
              </a:rPr>
              <a:t> </a:t>
            </a:r>
            <a:r>
              <a:rPr lang="en-US" sz="2400" i="1" dirty="0">
                <a:solidFill>
                  <a:srgbClr val="0000FF"/>
                </a:solidFill>
                <a:latin typeface="Cambria" pitchFamily="18" charset="0"/>
              </a:rPr>
              <a:t>And the LORD said to Moses, “Write these words, for in accordance with these words </a:t>
            </a:r>
            <a:r>
              <a:rPr lang="en-US" sz="2400" i="1" u="sng" dirty="0">
                <a:solidFill>
                  <a:srgbClr val="0000FF"/>
                </a:solidFill>
                <a:latin typeface="Cambria" pitchFamily="18" charset="0"/>
              </a:rPr>
              <a:t>I have made a covenant with you and with Israel</a:t>
            </a:r>
            <a:r>
              <a:rPr lang="en-US" sz="2400" i="1" dirty="0">
                <a:solidFill>
                  <a:srgbClr val="0000FF"/>
                </a:solidFill>
                <a:latin typeface="Cambria" pitchFamily="18" charset="0"/>
              </a:rPr>
              <a:t>.” </a:t>
            </a:r>
            <a:r>
              <a:rPr lang="en-US" sz="2400" i="1" baseline="30000" dirty="0">
                <a:solidFill>
                  <a:srgbClr val="0000FF"/>
                </a:solidFill>
                <a:latin typeface="Cambria" pitchFamily="18" charset="0"/>
              </a:rPr>
              <a:t>28</a:t>
            </a:r>
            <a:r>
              <a:rPr lang="en-US" sz="2400" i="1" dirty="0">
                <a:solidFill>
                  <a:srgbClr val="0000FF"/>
                </a:solidFill>
                <a:latin typeface="Cambria" pitchFamily="18" charset="0"/>
              </a:rPr>
              <a:t> … And he wrote on the tablets </a:t>
            </a:r>
            <a:r>
              <a:rPr lang="en-US" sz="2400" i="1" u="sng" dirty="0">
                <a:solidFill>
                  <a:srgbClr val="0000FF"/>
                </a:solidFill>
                <a:latin typeface="Cambria" pitchFamily="18" charset="0"/>
              </a:rPr>
              <a:t>the words of the covenant, the Ten Commandments</a:t>
            </a:r>
            <a:r>
              <a:rPr lang="en-US" sz="2400" i="1" dirty="0">
                <a:solidFill>
                  <a:srgbClr val="0000FF"/>
                </a:solidFill>
                <a:latin typeface="Cambria" pitchFamily="18" charset="0"/>
              </a:rPr>
              <a:t>. </a:t>
            </a:r>
          </a:p>
        </p:txBody>
      </p:sp>
    </p:spTree>
    <p:extLst>
      <p:ext uri="{BB962C8B-B14F-4D97-AF65-F5344CB8AC3E}">
        <p14:creationId xmlns:p14="http://schemas.microsoft.com/office/powerpoint/2010/main" val="3829584054"/>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 calcmode="lin" valueType="num">
                                      <p:cBhvr>
                                        <p:cTn id="7" dur="500" fill="hold"/>
                                        <p:tgtEl>
                                          <p:spTgt spid="3686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686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686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6867">
                                            <p:txEl>
                                              <p:pRg st="1" end="1"/>
                                            </p:txEl>
                                          </p:spTgt>
                                        </p:tgtEl>
                                        <p:attrNameLst>
                                          <p:attrName>style.visibility</p:attrName>
                                        </p:attrNameLst>
                                      </p:cBhvr>
                                      <p:to>
                                        <p:strVal val="visible"/>
                                      </p:to>
                                    </p:set>
                                    <p:anim calcmode="lin" valueType="num">
                                      <p:cBhvr>
                                        <p:cTn id="14" dur="500" fill="hold"/>
                                        <p:tgtEl>
                                          <p:spTgt spid="36867">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6867">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686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6867">
                                            <p:txEl>
                                              <p:pRg st="2" end="2"/>
                                            </p:txEl>
                                          </p:spTgt>
                                        </p:tgtEl>
                                        <p:attrNameLst>
                                          <p:attrName>style.visibility</p:attrName>
                                        </p:attrNameLst>
                                      </p:cBhvr>
                                      <p:to>
                                        <p:strVal val="visible"/>
                                      </p:to>
                                    </p:set>
                                    <p:anim calcmode="lin" valueType="num">
                                      <p:cBhvr>
                                        <p:cTn id="21" dur="500" fill="hold"/>
                                        <p:tgtEl>
                                          <p:spTgt spid="36867">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6867">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686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6867">
                                            <p:txEl>
                                              <p:pRg st="3" end="3"/>
                                            </p:txEl>
                                          </p:spTgt>
                                        </p:tgtEl>
                                        <p:attrNameLst>
                                          <p:attrName>style.visibility</p:attrName>
                                        </p:attrNameLst>
                                      </p:cBhvr>
                                      <p:to>
                                        <p:strVal val="visible"/>
                                      </p:to>
                                    </p:set>
                                    <p:anim calcmode="lin" valueType="num">
                                      <p:cBhvr>
                                        <p:cTn id="28" dur="500" fill="hold"/>
                                        <p:tgtEl>
                                          <p:spTgt spid="36867">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6867">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68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81000" y="0"/>
            <a:ext cx="8229600" cy="1143000"/>
          </a:xfrm>
        </p:spPr>
        <p:txBody>
          <a:bodyPr/>
          <a:lstStyle/>
          <a:p>
            <a:pPr eaLnBrk="1" hangingPunct="1"/>
            <a:r>
              <a:rPr lang="en-US" sz="4000" b="1" dirty="0">
                <a:latin typeface="Calibri" pitchFamily="34" charset="0"/>
              </a:rPr>
              <a:t>The Law of Moses and the Mosaic Covenant</a:t>
            </a:r>
          </a:p>
        </p:txBody>
      </p:sp>
      <p:sp>
        <p:nvSpPr>
          <p:cNvPr id="65539" name="Rectangle 3"/>
          <p:cNvSpPr>
            <a:spLocks noGrp="1" noChangeArrowheads="1"/>
          </p:cNvSpPr>
          <p:nvPr>
            <p:ph type="body" idx="1"/>
          </p:nvPr>
        </p:nvSpPr>
        <p:spPr>
          <a:xfrm>
            <a:off x="457200" y="1219200"/>
            <a:ext cx="8229600" cy="5486400"/>
          </a:xfrm>
        </p:spPr>
        <p:txBody>
          <a:bodyPr>
            <a:normAutofit/>
          </a:bodyPr>
          <a:lstStyle/>
          <a:p>
            <a:pPr eaLnBrk="1" hangingPunct="1">
              <a:lnSpc>
                <a:spcPct val="90000"/>
              </a:lnSpc>
            </a:pPr>
            <a:r>
              <a:rPr lang="en-US" dirty="0">
                <a:latin typeface="Calibri" pitchFamily="34" charset="0"/>
              </a:rPr>
              <a:t>To Summarize, the Mosaic Covenant was:</a:t>
            </a:r>
          </a:p>
          <a:p>
            <a:pPr lvl="1" eaLnBrk="1" hangingPunct="1">
              <a:lnSpc>
                <a:spcPct val="90000"/>
              </a:lnSpc>
            </a:pPr>
            <a:r>
              <a:rPr lang="en-US" b="1" i="1" dirty="0">
                <a:latin typeface="Calibri" pitchFamily="34" charset="0"/>
              </a:rPr>
              <a:t>Represented</a:t>
            </a:r>
            <a:r>
              <a:rPr lang="en-US" dirty="0">
                <a:latin typeface="Calibri" pitchFamily="34" charset="0"/>
              </a:rPr>
              <a:t> by the </a:t>
            </a:r>
            <a:r>
              <a:rPr lang="en-US" b="1" i="1" dirty="0">
                <a:latin typeface="Calibri" pitchFamily="34" charset="0"/>
              </a:rPr>
              <a:t>Sabbath</a:t>
            </a:r>
            <a:r>
              <a:rPr lang="en-US" dirty="0">
                <a:latin typeface="Calibri" pitchFamily="34" charset="0"/>
              </a:rPr>
              <a:t> (as the </a:t>
            </a:r>
            <a:r>
              <a:rPr lang="en-US" b="1" i="1" dirty="0">
                <a:latin typeface="Calibri" pitchFamily="34" charset="0"/>
              </a:rPr>
              <a:t>sign</a:t>
            </a:r>
            <a:r>
              <a:rPr lang="en-US" dirty="0">
                <a:latin typeface="Calibri" pitchFamily="34" charset="0"/>
              </a:rPr>
              <a:t> of the covenant)</a:t>
            </a:r>
          </a:p>
          <a:p>
            <a:pPr lvl="1" eaLnBrk="1" hangingPunct="1">
              <a:lnSpc>
                <a:spcPct val="90000"/>
              </a:lnSpc>
            </a:pPr>
            <a:r>
              <a:rPr lang="en-US" b="1" i="1" dirty="0">
                <a:latin typeface="Calibri" pitchFamily="34" charset="0"/>
              </a:rPr>
              <a:t>Summarized</a:t>
            </a:r>
            <a:r>
              <a:rPr lang="en-US" dirty="0">
                <a:latin typeface="Calibri" pitchFamily="34" charset="0"/>
              </a:rPr>
              <a:t> in the </a:t>
            </a:r>
            <a:r>
              <a:rPr lang="en-US" b="1" i="1" dirty="0">
                <a:latin typeface="Calibri" pitchFamily="34" charset="0"/>
              </a:rPr>
              <a:t>Ten Commandments</a:t>
            </a:r>
          </a:p>
          <a:p>
            <a:pPr lvl="1" eaLnBrk="1" hangingPunct="1">
              <a:lnSpc>
                <a:spcPct val="90000"/>
              </a:lnSpc>
            </a:pPr>
            <a:r>
              <a:rPr lang="en-US" b="1" i="1" dirty="0">
                <a:latin typeface="Calibri" pitchFamily="34" charset="0"/>
              </a:rPr>
              <a:t>Ultimately Embodied</a:t>
            </a:r>
            <a:r>
              <a:rPr lang="en-US" dirty="0">
                <a:latin typeface="Calibri" pitchFamily="34" charset="0"/>
              </a:rPr>
              <a:t> in the 600+ </a:t>
            </a:r>
            <a:r>
              <a:rPr lang="en-US" b="1" i="1" dirty="0">
                <a:latin typeface="Calibri" pitchFamily="34" charset="0"/>
              </a:rPr>
              <a:t>Laws</a:t>
            </a:r>
            <a:r>
              <a:rPr lang="en-US" dirty="0">
                <a:latin typeface="Calibri" pitchFamily="34" charset="0"/>
              </a:rPr>
              <a:t> Given by Moses:</a:t>
            </a:r>
          </a:p>
          <a:p>
            <a:pPr lvl="2" eaLnBrk="1" hangingPunct="1">
              <a:lnSpc>
                <a:spcPct val="90000"/>
              </a:lnSpc>
            </a:pPr>
            <a:r>
              <a:rPr lang="en-US" sz="2600" b="1" dirty="0">
                <a:solidFill>
                  <a:schemeClr val="tx2"/>
                </a:solidFill>
                <a:latin typeface="Cambria" pitchFamily="18" charset="0"/>
              </a:rPr>
              <a:t>Deuteronomy 7:12 -</a:t>
            </a:r>
            <a:r>
              <a:rPr lang="en-US" sz="2600" dirty="0">
                <a:latin typeface="Cambria" pitchFamily="18" charset="0"/>
              </a:rPr>
              <a:t> </a:t>
            </a:r>
            <a:r>
              <a:rPr lang="en-US" sz="2600" i="1" dirty="0">
                <a:solidFill>
                  <a:srgbClr val="0000FF"/>
                </a:solidFill>
                <a:latin typeface="Cambria" pitchFamily="18" charset="0"/>
              </a:rPr>
              <a:t>And because you listen to these rules and keep and do them, the LORD your God will keep with you the covenant and the steadfast love that he swore to your fathers. </a:t>
            </a:r>
          </a:p>
        </p:txBody>
      </p:sp>
    </p:spTree>
    <p:extLst>
      <p:ext uri="{BB962C8B-B14F-4D97-AF65-F5344CB8AC3E}">
        <p14:creationId xmlns:p14="http://schemas.microsoft.com/office/powerpoint/2010/main" val="4283958494"/>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65539">
                                            <p:txEl>
                                              <p:pRg st="1" end="1"/>
                                            </p:txEl>
                                          </p:spTgt>
                                        </p:tgtEl>
                                        <p:attrNameLst>
                                          <p:attrName>style.visibility</p:attrName>
                                        </p:attrNameLst>
                                      </p:cBhvr>
                                      <p:to>
                                        <p:strVal val="visible"/>
                                      </p:to>
                                    </p:set>
                                    <p:anim calcmode="lin" valueType="num">
                                      <p:cBhvr>
                                        <p:cTn id="7" dur="500" fill="hold"/>
                                        <p:tgtEl>
                                          <p:spTgt spid="65539">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65539">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65539">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65539">
                                            <p:txEl>
                                              <p:pRg st="2" end="2"/>
                                            </p:txEl>
                                          </p:spTgt>
                                        </p:tgtEl>
                                        <p:attrNameLst>
                                          <p:attrName>style.visibility</p:attrName>
                                        </p:attrNameLst>
                                      </p:cBhvr>
                                      <p:to>
                                        <p:strVal val="visible"/>
                                      </p:to>
                                    </p:set>
                                    <p:anim calcmode="lin" valueType="num">
                                      <p:cBhvr>
                                        <p:cTn id="14" dur="500" fill="hold"/>
                                        <p:tgtEl>
                                          <p:spTgt spid="65539">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65539">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6553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65539">
                                            <p:txEl>
                                              <p:pRg st="3" end="3"/>
                                            </p:txEl>
                                          </p:spTgt>
                                        </p:tgtEl>
                                        <p:attrNameLst>
                                          <p:attrName>style.visibility</p:attrName>
                                        </p:attrNameLst>
                                      </p:cBhvr>
                                      <p:to>
                                        <p:strVal val="visible"/>
                                      </p:to>
                                    </p:set>
                                    <p:anim calcmode="lin" valueType="num">
                                      <p:cBhvr>
                                        <p:cTn id="21" dur="500" fill="hold"/>
                                        <p:tgtEl>
                                          <p:spTgt spid="65539">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65539">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65539">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65539">
                                            <p:txEl>
                                              <p:pRg st="4" end="4"/>
                                            </p:txEl>
                                          </p:spTgt>
                                        </p:tgtEl>
                                        <p:attrNameLst>
                                          <p:attrName>style.visibility</p:attrName>
                                        </p:attrNameLst>
                                      </p:cBhvr>
                                      <p:to>
                                        <p:strVal val="visible"/>
                                      </p:to>
                                    </p:set>
                                    <p:anim calcmode="lin" valueType="num">
                                      <p:cBhvr>
                                        <p:cTn id="28" dur="500" fill="hold"/>
                                        <p:tgtEl>
                                          <p:spTgt spid="65539">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65539">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655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457200" y="1066800"/>
            <a:ext cx="8229600" cy="5486400"/>
          </a:xfrm>
        </p:spPr>
        <p:txBody>
          <a:bodyPr>
            <a:normAutofit fontScale="70000" lnSpcReduction="20000"/>
          </a:bodyPr>
          <a:lstStyle/>
          <a:p>
            <a:r>
              <a:rPr lang="en-US" dirty="0">
                <a:latin typeface="Calibri" panose="020F0502020204030204" pitchFamily="34" charset="0"/>
                <a:cs typeface="Calibri" panose="020F0502020204030204" pitchFamily="34" charset="0"/>
              </a:rPr>
              <a:t>For what it’s worth, I’m not convinced that Barcellos properly understood what Fred Zaspel was saying about the relationship between the Ten Commandments and the Old Covenant.</a:t>
            </a:r>
          </a:p>
          <a:p>
            <a:r>
              <a:rPr lang="en-US" dirty="0">
                <a:latin typeface="Calibri" panose="020F0502020204030204" pitchFamily="34" charset="0"/>
                <a:cs typeface="Calibri" panose="020F0502020204030204" pitchFamily="34" charset="0"/>
              </a:rPr>
              <a:t>From what I read, Fred Zaspel seems to hold a similar idea to what I taught in class.</a:t>
            </a:r>
          </a:p>
          <a:p>
            <a:r>
              <a:rPr lang="en-US" dirty="0">
                <a:latin typeface="Calibri" panose="020F0502020204030204" pitchFamily="34" charset="0"/>
                <a:cs typeface="Calibri" panose="020F0502020204030204" pitchFamily="34" charset="0"/>
              </a:rPr>
              <a:t>I was able to find the full context* of the citation that Barcellos gives from Zaspel. Here is what Zaspel said:</a:t>
            </a:r>
          </a:p>
          <a:p>
            <a:pPr lvl="1"/>
            <a:r>
              <a:rPr lang="en-US" i="1" dirty="0">
                <a:latin typeface="Cambria" panose="02040503050406030204" pitchFamily="18" charset="0"/>
                <a:cs typeface="Calibri" panose="020F0502020204030204" pitchFamily="34" charset="0"/>
              </a:rPr>
              <a:t>“…the terms </a:t>
            </a:r>
            <a:r>
              <a:rPr lang="en-US" dirty="0">
                <a:latin typeface="Calibri" panose="020F0502020204030204" pitchFamily="34" charset="0"/>
                <a:cs typeface="Calibri" panose="020F0502020204030204" pitchFamily="34" charset="0"/>
              </a:rPr>
              <a:t>[of the Old Covenant] </a:t>
            </a:r>
            <a:r>
              <a:rPr lang="en-US" i="1" dirty="0">
                <a:latin typeface="Cambria" panose="02040503050406030204" pitchFamily="18" charset="0"/>
                <a:cs typeface="Calibri" panose="020F0502020204030204" pitchFamily="34" charset="0"/>
              </a:rPr>
              <a:t>are </a:t>
            </a:r>
            <a:r>
              <a:rPr lang="en-US" b="1" i="1" dirty="0">
                <a:latin typeface="Cambria" panose="02040503050406030204" pitchFamily="18" charset="0"/>
                <a:cs typeface="Calibri" panose="020F0502020204030204" pitchFamily="34" charset="0"/>
              </a:rPr>
              <a:t>summarized</a:t>
            </a:r>
            <a:r>
              <a:rPr lang="en-US" i="1" dirty="0">
                <a:latin typeface="Cambria" panose="02040503050406030204" pitchFamily="18" charset="0"/>
                <a:cs typeface="Calibri" panose="020F0502020204030204" pitchFamily="34" charset="0"/>
              </a:rPr>
              <a:t> in the Ten Commandments. The Decalogue is the statement of the covenant. Indeed, God Himself says so [in Exodus 34:27-28] ... These ten words to Israel are the covenant; apart from this foundational </a:t>
            </a:r>
            <a:r>
              <a:rPr lang="en-US" b="1" i="1" dirty="0">
                <a:latin typeface="Cambria" panose="02040503050406030204" pitchFamily="18" charset="0"/>
                <a:cs typeface="Calibri" panose="020F0502020204030204" pitchFamily="34" charset="0"/>
              </a:rPr>
              <a:t>summary</a:t>
            </a:r>
            <a:r>
              <a:rPr lang="en-US" i="1" dirty="0">
                <a:latin typeface="Cambria" panose="02040503050406030204" pitchFamily="18" charset="0"/>
                <a:cs typeface="Calibri" panose="020F0502020204030204" pitchFamily="34" charset="0"/>
              </a:rPr>
              <a:t> statement (the Decalogue), there is no covenant at all.” </a:t>
            </a:r>
            <a:r>
              <a:rPr lang="en-US" dirty="0">
                <a:latin typeface="Calibri" panose="020F0502020204030204" pitchFamily="34" charset="0"/>
                <a:cs typeface="Calibri" panose="020F0502020204030204" pitchFamily="34" charset="0"/>
              </a:rPr>
              <a:t>(emphasis added)</a:t>
            </a:r>
            <a:endParaRPr lang="en-US" i="1" dirty="0">
              <a:latin typeface="Cambria" panose="02040503050406030204" pitchFamily="18" charset="0"/>
              <a:cs typeface="Calibri" panose="020F0502020204030204" pitchFamily="34" charset="0"/>
            </a:endParaRPr>
          </a:p>
          <a:p>
            <a:r>
              <a:rPr lang="en-US" dirty="0">
                <a:latin typeface="Calibri" panose="020F0502020204030204" pitchFamily="34" charset="0"/>
                <a:cs typeface="Calibri" panose="020F0502020204030204" pitchFamily="34" charset="0"/>
              </a:rPr>
              <a:t>Do you see any difference between what Zaspel says here and what I taught in class?</a:t>
            </a:r>
          </a:p>
          <a:p>
            <a:r>
              <a:rPr lang="en-US" dirty="0">
                <a:latin typeface="Calibri" panose="020F0502020204030204" pitchFamily="34" charset="0"/>
                <a:cs typeface="Calibri" panose="020F0502020204030204" pitchFamily="34" charset="0"/>
              </a:rPr>
              <a:t>Do you think Barcellos’ accurately represents Zaspel’s view when he says Zaspel equates the Ten Commandments to the Old Covenant?</a:t>
            </a:r>
          </a:p>
          <a:p>
            <a:endParaRPr lang="en-US" i="1" dirty="0">
              <a:latin typeface="Cambria" panose="02040503050406030204" pitchFamily="18"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
        <p:nvSpPr>
          <p:cNvPr id="3" name="TextBox 2"/>
          <p:cNvSpPr txBox="1"/>
          <p:nvPr/>
        </p:nvSpPr>
        <p:spPr>
          <a:xfrm>
            <a:off x="914399" y="6488668"/>
            <a:ext cx="5824030" cy="338554"/>
          </a:xfrm>
          <a:prstGeom prst="rect">
            <a:avLst/>
          </a:prstGeom>
          <a:noFill/>
        </p:spPr>
        <p:txBody>
          <a:bodyPr wrap="none" rtlCol="0">
            <a:spAutoFit/>
          </a:bodyPr>
          <a:lstStyle/>
          <a:p>
            <a:r>
              <a:rPr lang="en-US" sz="1600" dirty="0"/>
              <a:t>* </a:t>
            </a:r>
            <a:r>
              <a:rPr lang="en-US" sz="1600" dirty="0">
                <a:hlinkClick r:id="rId4"/>
              </a:rPr>
              <a:t>https://biblicalstudies.org.uk/pdf/ref-rev/06-3/6-3_zaspel.pdf</a:t>
            </a:r>
            <a:r>
              <a:rPr lang="en-US" sz="1600" dirty="0"/>
              <a:t>  </a:t>
            </a:r>
          </a:p>
        </p:txBody>
      </p:sp>
    </p:spTree>
    <p:extLst>
      <p:ext uri="{BB962C8B-B14F-4D97-AF65-F5344CB8AC3E}">
        <p14:creationId xmlns:p14="http://schemas.microsoft.com/office/powerpoint/2010/main" val="61356967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500" fill="hold"/>
                                        <p:tgtEl>
                                          <p:spTgt spid="3"/>
                                        </p:tgtEl>
                                        <p:attrNameLst>
                                          <p:attrName>ppt_w</p:attrName>
                                        </p:attrNameLst>
                                      </p:cBhvr>
                                      <p:tavLst>
                                        <p:tav tm="0">
                                          <p:val>
                                            <p:fltVal val="0"/>
                                          </p:val>
                                        </p:tav>
                                        <p:tav tm="100000">
                                          <p:val>
                                            <p:strVal val="#ppt_w"/>
                                          </p:val>
                                        </p:tav>
                                      </p:tavLst>
                                    </p:anim>
                                    <p:anim calcmode="lin" valueType="num">
                                      <p:cBhvr>
                                        <p:cTn id="20" dur="500" fill="hold"/>
                                        <p:tgtEl>
                                          <p:spTgt spid="3"/>
                                        </p:tgtEl>
                                        <p:attrNameLst>
                                          <p:attrName>ppt_h</p:attrName>
                                        </p:attrNameLst>
                                      </p:cBhvr>
                                      <p:tavLst>
                                        <p:tav tm="0">
                                          <p:val>
                                            <p:fltVal val="0"/>
                                          </p:val>
                                        </p:tav>
                                        <p:tav tm="100000">
                                          <p:val>
                                            <p:strVal val="#ppt_h"/>
                                          </p:val>
                                        </p:tav>
                                      </p:tavLst>
                                    </p:anim>
                                    <p:animEffect transition="in" filter="fade">
                                      <p:cBhvr>
                                        <p:cTn id="21" dur="5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 calcmode="lin" valueType="num">
                                      <p:cBhvr>
                                        <p:cTn id="26"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2">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2">
                                            <p:txEl>
                                              <p:pRg st="4" end="4"/>
                                            </p:txEl>
                                          </p:spTgt>
                                        </p:tgtEl>
                                        <p:attrNameLst>
                                          <p:attrName>style.visibility</p:attrName>
                                        </p:attrNameLst>
                                      </p:cBhvr>
                                      <p:to>
                                        <p:strVal val="visible"/>
                                      </p:to>
                                    </p:set>
                                    <p:anim calcmode="lin" valueType="num">
                                      <p:cBhvr>
                                        <p:cTn id="33"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5" dur="500"/>
                                        <p:tgtEl>
                                          <p:spTgt spid="2">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 calcmode="lin" valueType="num">
                                      <p:cBhvr>
                                        <p:cTn id="40"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41"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4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457200" y="1066800"/>
            <a:ext cx="8229600" cy="5791200"/>
          </a:xfrm>
        </p:spPr>
        <p:txBody>
          <a:bodyPr>
            <a:normAutofit/>
          </a:bodyPr>
          <a:lstStyle/>
          <a:p>
            <a:r>
              <a:rPr lang="en-US" sz="2800" dirty="0">
                <a:latin typeface="Calibri" panose="020F0502020204030204" pitchFamily="34" charset="0"/>
                <a:cs typeface="Calibri" panose="020F0502020204030204" pitchFamily="34" charset="0"/>
              </a:rPr>
              <a:t>John Reisinger, on the other hand, apparently </a:t>
            </a:r>
            <a:r>
              <a:rPr lang="en-US" sz="2800" b="1" i="1" dirty="0">
                <a:latin typeface="Calibri" panose="020F0502020204030204" pitchFamily="34" charset="0"/>
                <a:cs typeface="Calibri" panose="020F0502020204030204" pitchFamily="34" charset="0"/>
              </a:rPr>
              <a:t>did</a:t>
            </a:r>
            <a:r>
              <a:rPr lang="en-US" sz="2800" dirty="0">
                <a:latin typeface="Calibri" panose="020F0502020204030204" pitchFamily="34" charset="0"/>
                <a:cs typeface="Calibri" panose="020F0502020204030204" pitchFamily="34" charset="0"/>
              </a:rPr>
              <a:t>, at one time, equate the Ten Commandments and the Old Covenant in the original printing of his book (in 1989), </a:t>
            </a:r>
            <a:r>
              <a:rPr lang="en-US" sz="2800" i="1" dirty="0">
                <a:latin typeface="Calibri" panose="020F0502020204030204" pitchFamily="34" charset="0"/>
                <a:cs typeface="Calibri" panose="020F0502020204030204" pitchFamily="34" charset="0"/>
              </a:rPr>
              <a:t>Tablets of Stone</a:t>
            </a:r>
            <a:r>
              <a:rPr lang="en-US" sz="2800" dirty="0">
                <a:latin typeface="Calibri" panose="020F0502020204030204" pitchFamily="34" charset="0"/>
                <a:cs typeface="Calibri" panose="020F0502020204030204" pitchFamily="34" charset="0"/>
              </a:rPr>
              <a:t>. </a:t>
            </a:r>
          </a:p>
          <a:p>
            <a:r>
              <a:rPr lang="en-US" sz="2800" b="1" i="1" dirty="0">
                <a:latin typeface="Calibri" panose="020F0502020204030204" pitchFamily="34" charset="0"/>
                <a:cs typeface="Calibri" panose="020F0502020204030204" pitchFamily="34" charset="0"/>
              </a:rPr>
              <a:t>But</a:t>
            </a:r>
            <a:r>
              <a:rPr lang="en-US" sz="2800" dirty="0">
                <a:latin typeface="Calibri" panose="020F0502020204030204" pitchFamily="34" charset="0"/>
                <a:cs typeface="Calibri" panose="020F0502020204030204" pitchFamily="34" charset="0"/>
              </a:rPr>
              <a:t> he later changed his view on this (perhaps in response to Barcellos’ criticism in this book which was written in 2001) and openly retracted his earlier statements in a subsequent edition (2004) of </a:t>
            </a:r>
            <a:r>
              <a:rPr lang="en-US" sz="2800" i="1" dirty="0">
                <a:latin typeface="Calibri" panose="020F0502020204030204" pitchFamily="34" charset="0"/>
                <a:cs typeface="Calibri" panose="020F0502020204030204" pitchFamily="34" charset="0"/>
              </a:rPr>
              <a:t>Tablets of Stone</a:t>
            </a:r>
            <a:r>
              <a:rPr lang="en-US" sz="2800" dirty="0">
                <a:latin typeface="Calibri" panose="020F0502020204030204" pitchFamily="34" charset="0"/>
                <a:cs typeface="Calibri" panose="020F0502020204030204" pitchFamily="34" charset="0"/>
              </a:rPr>
              <a:t>.</a:t>
            </a: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0969374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457200" y="1066800"/>
            <a:ext cx="8382000" cy="5791200"/>
          </a:xfrm>
        </p:spPr>
        <p:txBody>
          <a:bodyPr>
            <a:normAutofit fontScale="70000" lnSpcReduction="20000"/>
          </a:bodyPr>
          <a:lstStyle/>
          <a:p>
            <a:r>
              <a:rPr lang="en-US" dirty="0">
                <a:latin typeface="Calibri" panose="020F0502020204030204" pitchFamily="34" charset="0"/>
                <a:cs typeface="Calibri" panose="020F0502020204030204" pitchFamily="34" charset="0"/>
              </a:rPr>
              <a:t>On page 33, Barcellos raises a question: </a:t>
            </a:r>
            <a:r>
              <a:rPr lang="en-US" i="1" dirty="0">
                <a:latin typeface="Cambria" panose="02040503050406030204" pitchFamily="18" charset="0"/>
                <a:cs typeface="Calibri" panose="020F0502020204030204" pitchFamily="34" charset="0"/>
              </a:rPr>
              <a:t>“This brings us to the most important question: Does the Bible view the Ten Commandments as a unit, functioning any other way than as Old Covenant law?” </a:t>
            </a:r>
          </a:p>
          <a:p>
            <a:r>
              <a:rPr lang="en-US" dirty="0">
                <a:latin typeface="Calibri" panose="020F0502020204030204" pitchFamily="34" charset="0"/>
                <a:cs typeface="Calibri" panose="020F0502020204030204" pitchFamily="34" charset="0"/>
              </a:rPr>
              <a:t>Barcellos then answers his own question: “</a:t>
            </a:r>
            <a:r>
              <a:rPr lang="en-US" i="1" dirty="0">
                <a:latin typeface="Cambria" panose="02040503050406030204" pitchFamily="18" charset="0"/>
                <a:cs typeface="Calibri" panose="020F0502020204030204" pitchFamily="34" charset="0"/>
              </a:rPr>
              <a:t>We have already seen that Jeremiah 31:33 refers to the Ten Commandments functioning as a unit under the New Covenant.  Three NT texts, 2 Cor. 3:3, Eph. 6:2-3, and 1Tim. 1:8-11 also demonstrate that the Ten Commandments do indeed function outside the Old Covenant as a unit</a:t>
            </a:r>
            <a:r>
              <a:rPr lang="en-US" dirty="0">
                <a:latin typeface="Calibri" panose="020F0502020204030204" pitchFamily="34" charset="0"/>
                <a:cs typeface="Calibri" panose="020F0502020204030204" pitchFamily="34" charset="0"/>
              </a:rPr>
              <a:t>”(p.34)</a:t>
            </a:r>
          </a:p>
          <a:p>
            <a:r>
              <a:rPr lang="en-US" dirty="0">
                <a:latin typeface="Calibri" panose="020F0502020204030204" pitchFamily="34" charset="0"/>
                <a:cs typeface="Calibri" panose="020F0502020204030204" pitchFamily="34" charset="0"/>
              </a:rPr>
              <a:t>What do you think Barcellos means when he talks about the Ten Commandments </a:t>
            </a:r>
            <a:r>
              <a:rPr lang="en-US" i="1" dirty="0">
                <a:latin typeface="Cambria" panose="02040503050406030204" pitchFamily="18" charset="0"/>
                <a:cs typeface="Calibri" panose="020F0502020204030204" pitchFamily="34" charset="0"/>
              </a:rPr>
              <a:t>“function[</a:t>
            </a:r>
            <a:r>
              <a:rPr lang="en-US" i="1" dirty="0" err="1">
                <a:latin typeface="Cambria" panose="02040503050406030204" pitchFamily="18" charset="0"/>
                <a:cs typeface="Calibri" panose="020F0502020204030204" pitchFamily="34" charset="0"/>
              </a:rPr>
              <a:t>ing</a:t>
            </a:r>
            <a:r>
              <a:rPr lang="en-US" i="1" dirty="0">
                <a:latin typeface="Cambria" panose="02040503050406030204" pitchFamily="18" charset="0"/>
                <a:cs typeface="Calibri" panose="020F0502020204030204" pitchFamily="34" charset="0"/>
              </a:rPr>
              <a:t>] outside the Old Covenant as a unit”</a:t>
            </a:r>
            <a:r>
              <a:rPr lang="en-US" dirty="0">
                <a:latin typeface="Calibri" panose="020F0502020204030204" pitchFamily="34" charset="0"/>
                <a:cs typeface="Calibri" panose="020F0502020204030204" pitchFamily="34" charset="0"/>
              </a:rPr>
              <a:t>? What was the “function” of the Ten Commandments in the Old Covenant? And did they function “as a unit”? If so, how?</a:t>
            </a:r>
          </a:p>
          <a:p>
            <a:r>
              <a:rPr lang="en-US" dirty="0">
                <a:latin typeface="Calibri" panose="020F0502020204030204" pitchFamily="34" charset="0"/>
                <a:cs typeface="Calibri" panose="020F0502020204030204" pitchFamily="34" charset="0"/>
              </a:rPr>
              <a:t>The </a:t>
            </a:r>
            <a:r>
              <a:rPr lang="en-US" b="1" i="1" dirty="0">
                <a:latin typeface="Calibri" panose="020F0502020204030204" pitchFamily="34" charset="0"/>
                <a:cs typeface="Calibri" panose="020F0502020204030204" pitchFamily="34" charset="0"/>
              </a:rPr>
              <a:t>function</a:t>
            </a:r>
            <a:r>
              <a:rPr lang="en-US" dirty="0">
                <a:latin typeface="Calibri" panose="020F0502020204030204" pitchFamily="34" charset="0"/>
                <a:cs typeface="Calibri" panose="020F0502020204030204" pitchFamily="34" charset="0"/>
              </a:rPr>
              <a:t> of the Ten Commandments in the Old Covenant was to define the duty of those in that covenant.</a:t>
            </a:r>
          </a:p>
          <a:p>
            <a:r>
              <a:rPr lang="en-US" dirty="0">
                <a:latin typeface="Calibri" panose="020F0502020204030204" pitchFamily="34" charset="0"/>
                <a:cs typeface="Calibri" panose="020F0502020204030204" pitchFamily="34" charset="0"/>
              </a:rPr>
              <a:t>They could be said to function as a </a:t>
            </a:r>
            <a:r>
              <a:rPr lang="en-US" b="1" i="1" dirty="0">
                <a:latin typeface="Calibri" panose="020F0502020204030204" pitchFamily="34" charset="0"/>
                <a:cs typeface="Calibri" panose="020F0502020204030204" pitchFamily="34" charset="0"/>
              </a:rPr>
              <a:t>unit</a:t>
            </a:r>
            <a:r>
              <a:rPr lang="en-US" dirty="0">
                <a:latin typeface="Calibri" panose="020F0502020204030204" pitchFamily="34" charset="0"/>
                <a:cs typeface="Calibri" panose="020F0502020204030204" pitchFamily="34" charset="0"/>
              </a:rPr>
              <a:t> in that all ten commandments were equally binding on the Old Covenant believers.</a:t>
            </a:r>
          </a:p>
          <a:p>
            <a:r>
              <a:rPr lang="en-US" dirty="0">
                <a:latin typeface="Calibri" panose="020F0502020204030204" pitchFamily="34" charset="0"/>
                <a:cs typeface="Calibri" panose="020F0502020204030204" pitchFamily="34" charset="0"/>
              </a:rPr>
              <a:t>So in other words, what Barcellos is saying is that all ten of the Ten Commandments (including the command to observe the Sabbath) are still binding on believers in the New Covenant.</a:t>
            </a: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7223393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457200" y="1066800"/>
            <a:ext cx="8229600" cy="5791200"/>
          </a:xfrm>
        </p:spPr>
        <p:txBody>
          <a:bodyPr>
            <a:normAutofit fontScale="70000" lnSpcReduction="20000"/>
          </a:bodyPr>
          <a:lstStyle/>
          <a:p>
            <a:r>
              <a:rPr lang="en-US" dirty="0">
                <a:latin typeface="Calibri" panose="020F0502020204030204" pitchFamily="34" charset="0"/>
                <a:cs typeface="Calibri" panose="020F0502020204030204" pitchFamily="34" charset="0"/>
              </a:rPr>
              <a:t>On page 34 Barcellos begins what he calls an “exposition” of 2Corinthians 3:3: </a:t>
            </a:r>
          </a:p>
          <a:p>
            <a:pPr marL="342900" lvl="2" indent="-342900"/>
            <a:r>
              <a:rPr lang="en-US" sz="31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And you show that you are a letter from Christ delivered by us, written not with ink but with the Spirit of the living God, </a:t>
            </a:r>
            <a:r>
              <a:rPr lang="en-US" sz="31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not</a:t>
            </a:r>
            <a:r>
              <a:rPr lang="en-US" sz="31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on tablets of stone but on tablets of human hearts. </a:t>
            </a:r>
            <a:r>
              <a:rPr lang="en-US" sz="3100" dirty="0">
                <a:latin typeface="Calibri" panose="020F0502020204030204" pitchFamily="34" charset="0"/>
                <a:cs typeface="Calibri" panose="020F0502020204030204" pitchFamily="34" charset="0"/>
              </a:rPr>
              <a:t>(2Cor. 3:3)</a:t>
            </a:r>
          </a:p>
          <a:p>
            <a:r>
              <a:rPr lang="en-US" dirty="0">
                <a:latin typeface="Calibri" panose="020F0502020204030204" pitchFamily="34" charset="0"/>
                <a:cs typeface="Calibri" panose="020F0502020204030204" pitchFamily="34" charset="0"/>
              </a:rPr>
              <a:t>After giving a brief description of the context in which this verse was written, Barcellos makes the following observations (p.35): </a:t>
            </a:r>
          </a:p>
          <a:p>
            <a:pPr lvl="1"/>
            <a:r>
              <a:rPr lang="en-US" i="1" dirty="0">
                <a:latin typeface="Cambria" panose="02040503050406030204" pitchFamily="18" charset="0"/>
                <a:cs typeface="Calibri" panose="020F0502020204030204" pitchFamily="34" charset="0"/>
              </a:rPr>
              <a:t>First, in the context, Paul is obviously talking about the New Covenant as prophesied by Jeremiah” </a:t>
            </a:r>
          </a:p>
          <a:p>
            <a:pPr lvl="1"/>
            <a:r>
              <a:rPr lang="en-US" i="1" dirty="0">
                <a:latin typeface="Cambria" panose="02040503050406030204" pitchFamily="18" charset="0"/>
                <a:cs typeface="Calibri" panose="020F0502020204030204" pitchFamily="34" charset="0"/>
              </a:rPr>
              <a:t>Second, Christ is the author of this epistle written on the heart.</a:t>
            </a:r>
          </a:p>
          <a:p>
            <a:pPr lvl="1"/>
            <a:r>
              <a:rPr lang="en-US" i="1" dirty="0">
                <a:latin typeface="Cambria" panose="02040503050406030204" pitchFamily="18" charset="0"/>
                <a:cs typeface="Calibri" panose="020F0502020204030204" pitchFamily="34" charset="0"/>
              </a:rPr>
              <a:t>Third, Christ… uses not ink but the Holy Spirit to write on the hearts of men.</a:t>
            </a:r>
          </a:p>
          <a:p>
            <a:pPr lvl="1"/>
            <a:r>
              <a:rPr lang="en-US" i="1" dirty="0">
                <a:latin typeface="Cambria" panose="02040503050406030204" pitchFamily="18" charset="0"/>
                <a:cs typeface="Calibri" panose="020F0502020204030204" pitchFamily="34" charset="0"/>
              </a:rPr>
              <a:t>Fourth, the tablets of stone refers to the Ten Commandments…</a:t>
            </a:r>
          </a:p>
          <a:p>
            <a:pPr lvl="1"/>
            <a:r>
              <a:rPr lang="en-US" i="1" dirty="0">
                <a:latin typeface="Cambria" panose="02040503050406030204" pitchFamily="18" charset="0"/>
                <a:cs typeface="Calibri" panose="020F0502020204030204" pitchFamily="34" charset="0"/>
              </a:rPr>
              <a:t>Fifth, the tablets of flesh (the heart) refers to the Corinthians</a:t>
            </a:r>
          </a:p>
          <a:p>
            <a:pPr lvl="1"/>
            <a:r>
              <a:rPr lang="en-US" i="1" dirty="0">
                <a:latin typeface="Cambria" panose="02040503050406030204" pitchFamily="18" charset="0"/>
                <a:cs typeface="Calibri" panose="020F0502020204030204" pitchFamily="34" charset="0"/>
              </a:rPr>
              <a:t>Sixth, unlike the writing on the tablets of stone under the Old Covenant, which was a ministry of death, the writing on the tablets of hearts under the New Covenant is a ministry of the Spirit which gives life (see verses 6-7).</a:t>
            </a:r>
          </a:p>
          <a:p>
            <a:pPr lvl="1"/>
            <a:r>
              <a:rPr lang="en-US" i="1" dirty="0">
                <a:latin typeface="Cambria" panose="02040503050406030204" pitchFamily="18" charset="0"/>
                <a:cs typeface="Calibri" panose="020F0502020204030204" pitchFamily="34" charset="0"/>
              </a:rPr>
              <a:t>Seventh, assuming Paul has Jeremiah’s prophesy in mind, what Christ writes on the heart is the law of God as Promised in Jer. 31:33</a:t>
            </a: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4390760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p:cTn id="49"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2">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2">
                                            <p:txEl>
                                              <p:pRg st="8" end="8"/>
                                            </p:txEl>
                                          </p:spTgt>
                                        </p:tgtEl>
                                        <p:attrNameLst>
                                          <p:attrName>style.visibility</p:attrName>
                                        </p:attrNameLst>
                                      </p:cBhvr>
                                      <p:to>
                                        <p:strVal val="visible"/>
                                      </p:to>
                                    </p:set>
                                    <p:anim calcmode="lin" valueType="num">
                                      <p:cBhvr>
                                        <p:cTn id="56"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2">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2">
                                            <p:txEl>
                                              <p:pRg st="9" end="9"/>
                                            </p:txEl>
                                          </p:spTgt>
                                        </p:tgtEl>
                                        <p:attrNameLst>
                                          <p:attrName>style.visibility</p:attrName>
                                        </p:attrNameLst>
                                      </p:cBhvr>
                                      <p:to>
                                        <p:strVal val="visible"/>
                                      </p:to>
                                    </p:set>
                                    <p:anim calcmode="lin" valueType="num">
                                      <p:cBhvr>
                                        <p:cTn id="63" dur="500" fill="hold"/>
                                        <p:tgtEl>
                                          <p:spTgt spid="2">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457200" y="914400"/>
            <a:ext cx="8229600" cy="5943600"/>
          </a:xfrm>
        </p:spPr>
        <p:txBody>
          <a:bodyPr>
            <a:normAutofit fontScale="70000" lnSpcReduction="20000"/>
          </a:bodyPr>
          <a:lstStyle/>
          <a:p>
            <a:r>
              <a:rPr lang="en-US" dirty="0">
                <a:latin typeface="Calibri" panose="020F0502020204030204" pitchFamily="34" charset="0"/>
                <a:cs typeface="Calibri" panose="020F0502020204030204" pitchFamily="34" charset="0"/>
              </a:rPr>
              <a:t>So far so good where the seven observations are concerned. </a:t>
            </a:r>
          </a:p>
          <a:p>
            <a:r>
              <a:rPr lang="en-US" dirty="0">
                <a:latin typeface="Calibri" panose="020F0502020204030204" pitchFamily="34" charset="0"/>
                <a:cs typeface="Calibri" panose="020F0502020204030204" pitchFamily="34" charset="0"/>
              </a:rPr>
              <a:t>But then on page 36 Barcellos says:</a:t>
            </a:r>
          </a:p>
          <a:p>
            <a:pPr lvl="1"/>
            <a:r>
              <a:rPr lang="en-US" sz="2900" i="1" dirty="0">
                <a:latin typeface="Cambria" panose="02040503050406030204" pitchFamily="18" charset="0"/>
                <a:cs typeface="Calibri" panose="020F0502020204030204" pitchFamily="34" charset="0"/>
              </a:rPr>
              <a:t>Paul’s ministry is in fulfillment of OT prophesy. The movement in Paul’s thought is not from one law to no law or to a totally new law, but the same law from </a:t>
            </a:r>
            <a:r>
              <a:rPr lang="en-US" sz="2900" b="1" i="1" dirty="0">
                <a:latin typeface="Cambria" panose="02040503050406030204" pitchFamily="18" charset="0"/>
                <a:cs typeface="Calibri" panose="020F0502020204030204" pitchFamily="34" charset="0"/>
              </a:rPr>
              <a:t>stone</a:t>
            </a:r>
            <a:r>
              <a:rPr lang="en-US" sz="2900" i="1" dirty="0">
                <a:latin typeface="Cambria" panose="02040503050406030204" pitchFamily="18" charset="0"/>
                <a:cs typeface="Calibri" panose="020F0502020204030204" pitchFamily="34" charset="0"/>
              </a:rPr>
              <a:t> to </a:t>
            </a:r>
            <a:r>
              <a:rPr lang="en-US" sz="2900" b="1" i="1" dirty="0">
                <a:latin typeface="Cambria" panose="02040503050406030204" pitchFamily="18" charset="0"/>
                <a:cs typeface="Calibri" panose="020F0502020204030204" pitchFamily="34" charset="0"/>
              </a:rPr>
              <a:t>heart</a:t>
            </a:r>
            <a:r>
              <a:rPr lang="en-US" sz="2900" i="1" dirty="0">
                <a:latin typeface="Cambria" panose="02040503050406030204" pitchFamily="18" charset="0"/>
                <a:cs typeface="Calibri" panose="020F0502020204030204" pitchFamily="34" charset="0"/>
              </a:rPr>
              <a:t>.</a:t>
            </a:r>
          </a:p>
          <a:p>
            <a:r>
              <a:rPr lang="en-US" dirty="0">
                <a:latin typeface="Calibri" panose="020F0502020204030204" pitchFamily="34" charset="0"/>
                <a:cs typeface="Calibri" panose="020F0502020204030204" pitchFamily="34" charset="0"/>
              </a:rPr>
              <a:t>Does this assertion look familiar?</a:t>
            </a:r>
          </a:p>
          <a:p>
            <a:r>
              <a:rPr lang="en-US" dirty="0">
                <a:latin typeface="Calibri" panose="020F0502020204030204" pitchFamily="34" charset="0"/>
                <a:cs typeface="Calibri" panose="020F0502020204030204" pitchFamily="34" charset="0"/>
              </a:rPr>
              <a:t>It should, because it’s basically a repeat of what Barcellos argued throughout Chapter 1: that the law that Christ writes on the heart is the Ten Commandments!</a:t>
            </a:r>
          </a:p>
          <a:p>
            <a:r>
              <a:rPr lang="en-US" dirty="0">
                <a:latin typeface="Calibri" panose="020F0502020204030204" pitchFamily="34" charset="0"/>
                <a:cs typeface="Calibri" panose="020F0502020204030204" pitchFamily="34" charset="0"/>
              </a:rPr>
              <a:t>To support his idea Barcellos (on page 37) cites two commentaries on 2 Corinthians:</a:t>
            </a:r>
          </a:p>
          <a:p>
            <a:pPr lvl="1"/>
            <a:r>
              <a:rPr lang="en-US" dirty="0">
                <a:latin typeface="Calibri" panose="020F0502020204030204" pitchFamily="34" charset="0"/>
                <a:cs typeface="Calibri" panose="020F0502020204030204" pitchFamily="34" charset="0"/>
              </a:rPr>
              <a:t>Philip E Hughes – an Anglican writer</a:t>
            </a:r>
          </a:p>
          <a:p>
            <a:pPr lvl="1"/>
            <a:r>
              <a:rPr lang="en-US" dirty="0">
                <a:latin typeface="Calibri" panose="020F0502020204030204" pitchFamily="34" charset="0"/>
                <a:cs typeface="Calibri" panose="020F0502020204030204" pitchFamily="34" charset="0"/>
              </a:rPr>
              <a:t>Geoffrey B. Wilson – a Reformed Baptist writer</a:t>
            </a:r>
          </a:p>
          <a:p>
            <a:r>
              <a:rPr lang="en-US" dirty="0">
                <a:latin typeface="Calibri" panose="020F0502020204030204" pitchFamily="34" charset="0"/>
                <a:cs typeface="Calibri" panose="020F0502020204030204" pitchFamily="34" charset="0"/>
              </a:rPr>
              <a:t>From the comments cited, Hughes seems to be arguing that the OT law is not obsolete and that NT believers are still under it: “</a:t>
            </a:r>
            <a:r>
              <a:rPr lang="en-US" i="1" dirty="0">
                <a:latin typeface="Cambria" panose="02040503050406030204" pitchFamily="18" charset="0"/>
                <a:cs typeface="Calibri" panose="020F0502020204030204" pitchFamily="34" charset="0"/>
              </a:rPr>
              <a:t>The establishment of the new covenant, however, implies neither the abrogation nor depreciation of the Mosaic Law…Neither God changes nor his law</a:t>
            </a:r>
            <a:r>
              <a:rPr lang="en-US" dirty="0">
                <a:latin typeface="Calibri" panose="020F0502020204030204" pitchFamily="34" charset="0"/>
                <a:cs typeface="Calibri" panose="020F0502020204030204" pitchFamily="34" charset="0"/>
              </a:rPr>
              <a:t>.”</a:t>
            </a:r>
          </a:p>
          <a:p>
            <a:r>
              <a:rPr lang="en-US" dirty="0">
                <a:latin typeface="Calibri" panose="020F0502020204030204" pitchFamily="34" charset="0"/>
                <a:cs typeface="Calibri" panose="020F0502020204030204" pitchFamily="34" charset="0"/>
              </a:rPr>
              <a:t>Wilson, like Barcellos, believes that the law on the heart of New Covenant believers is the Ten Commandments.</a:t>
            </a: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613265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p:cTn id="49"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2">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2">
                                            <p:txEl>
                                              <p:pRg st="8" end="8"/>
                                            </p:txEl>
                                          </p:spTgt>
                                        </p:tgtEl>
                                        <p:attrNameLst>
                                          <p:attrName>style.visibility</p:attrName>
                                        </p:attrNameLst>
                                      </p:cBhvr>
                                      <p:to>
                                        <p:strVal val="visible"/>
                                      </p:to>
                                    </p:set>
                                    <p:anim calcmode="lin" valueType="num">
                                      <p:cBhvr>
                                        <p:cTn id="56"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2">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2">
                                            <p:txEl>
                                              <p:pRg st="9" end="9"/>
                                            </p:txEl>
                                          </p:spTgt>
                                        </p:tgtEl>
                                        <p:attrNameLst>
                                          <p:attrName>style.visibility</p:attrName>
                                        </p:attrNameLst>
                                      </p:cBhvr>
                                      <p:to>
                                        <p:strVal val="visible"/>
                                      </p:to>
                                    </p:set>
                                    <p:anim calcmode="lin" valueType="num">
                                      <p:cBhvr>
                                        <p:cTn id="63" dur="500" fill="hold"/>
                                        <p:tgtEl>
                                          <p:spTgt spid="2">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7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8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Moses">
  <a:themeElements>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s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s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s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s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s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s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s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s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s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s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s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s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3.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4.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5.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6.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7.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8.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9.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docProps/app.xml><?xml version="1.0" encoding="utf-8"?>
<Properties xmlns="http://schemas.openxmlformats.org/officeDocument/2006/extended-properties" xmlns:vt="http://schemas.openxmlformats.org/officeDocument/2006/docPropsVTypes">
  <Template>Maple</Template>
  <TotalTime>109411</TotalTime>
  <Words>1904</Words>
  <Application>Microsoft Office PowerPoint</Application>
  <PresentationFormat>On-screen Show (4:3)</PresentationFormat>
  <Paragraphs>76</Paragraphs>
  <Slides>13</Slides>
  <Notes>0</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13</vt:i4>
      </vt:variant>
    </vt:vector>
  </HeadingPairs>
  <TitlesOfParts>
    <vt:vector size="21" baseType="lpstr">
      <vt:lpstr>Arial</vt:lpstr>
      <vt:lpstr>Calibri</vt:lpstr>
      <vt:lpstr>Cambria</vt:lpstr>
      <vt:lpstr>Default Design</vt:lpstr>
      <vt:lpstr>44_Default Design</vt:lpstr>
      <vt:lpstr>47_Default Design</vt:lpstr>
      <vt:lpstr>48_Default Design</vt:lpstr>
      <vt:lpstr>1_Moses</vt:lpstr>
      <vt:lpstr>An Examination of Reformed Baptist Arguments Against New Covenant Theology</vt:lpstr>
      <vt:lpstr>Chapter 2 NCT and the Identity of the Old Covenant</vt:lpstr>
      <vt:lpstr>The Ten Commandments and the Mosaic Covenant</vt:lpstr>
      <vt:lpstr>The Law of Moses and the Mosaic Covenant</vt:lpstr>
      <vt:lpstr>Chapter 2 NCT and the Identity of the Old Covenant</vt:lpstr>
      <vt:lpstr>Chapter 2 NCT and the Identity of the Old Covenant</vt:lpstr>
      <vt:lpstr>Chapter 2 NCT and the Identity of the Old Covenant</vt:lpstr>
      <vt:lpstr>Chapter 2 NCT and the Identity of the Old Covenant</vt:lpstr>
      <vt:lpstr>Chapter 2 NCT and the Identity of the Old Covenant</vt:lpstr>
      <vt:lpstr>Chapter 2 NCT and the Identity of the Old Covenant</vt:lpstr>
      <vt:lpstr>Chapter 2 NCT and the Identity of the Old Covenant</vt:lpstr>
      <vt:lpstr>For Next Time…</vt:lpstr>
      <vt:lpstr>Other Questions?</vt:lpstr>
    </vt:vector>
  </TitlesOfParts>
  <Company>ALLTEL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2792</cp:revision>
  <dcterms:created xsi:type="dcterms:W3CDTF">2002-05-29T23:51:15Z</dcterms:created>
  <dcterms:modified xsi:type="dcterms:W3CDTF">2020-10-17T02:30:24Z</dcterms:modified>
</cp:coreProperties>
</file>