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5337" r:id="rId3"/>
    <p:sldMasterId id="2147485349" r:id="rId4"/>
    <p:sldMasterId id="2147485361" r:id="rId5"/>
  </p:sldMasterIdLst>
  <p:notesMasterIdLst>
    <p:notesMasterId r:id="rId23"/>
  </p:notesMasterIdLst>
  <p:sldIdLst>
    <p:sldId id="982" r:id="rId6"/>
    <p:sldId id="983" r:id="rId7"/>
    <p:sldId id="984" r:id="rId8"/>
    <p:sldId id="995" r:id="rId9"/>
    <p:sldId id="987" r:id="rId10"/>
    <p:sldId id="991" r:id="rId11"/>
    <p:sldId id="988" r:id="rId12"/>
    <p:sldId id="989" r:id="rId13"/>
    <p:sldId id="992" r:id="rId14"/>
    <p:sldId id="993" r:id="rId15"/>
    <p:sldId id="994" r:id="rId16"/>
    <p:sldId id="996" r:id="rId17"/>
    <p:sldId id="985" r:id="rId18"/>
    <p:sldId id="997" r:id="rId19"/>
    <p:sldId id="998" r:id="rId20"/>
    <p:sldId id="1000" r:id="rId21"/>
    <p:sldId id="986" r:id="rId22"/>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63136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89940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5145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864277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219111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3155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853423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92779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475025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121332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79626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75892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85567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574020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370602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602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130901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96804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1374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228389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01362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76877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29766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908338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738187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8342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02835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097675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979456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885609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7334613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3101470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88574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4711692"/>
      </p:ext>
    </p:extLst>
  </p:cSld>
  <p:clrMap bg1="lt1" tx1="dk1" bg2="lt2" tx2="dk2" accent1="accent1" accent2="accent2" accent3="accent3" accent4="accent4" accent5="accent5" accent6="accent6" hlink="hlink" folHlink="folHlink"/>
  <p:sldLayoutIdLst>
    <p:sldLayoutId id="2147485338" r:id="rId1"/>
    <p:sldLayoutId id="2147485339" r:id="rId2"/>
    <p:sldLayoutId id="2147485340" r:id="rId3"/>
    <p:sldLayoutId id="2147485341" r:id="rId4"/>
    <p:sldLayoutId id="2147485342" r:id="rId5"/>
    <p:sldLayoutId id="2147485343" r:id="rId6"/>
    <p:sldLayoutId id="2147485344" r:id="rId7"/>
    <p:sldLayoutId id="2147485345" r:id="rId8"/>
    <p:sldLayoutId id="2147485346" r:id="rId9"/>
    <p:sldLayoutId id="2147485347" r:id="rId10"/>
    <p:sldLayoutId id="214748534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2203623"/>
      </p:ext>
    </p:extLst>
  </p:cSld>
  <p:clrMap bg1="lt1" tx1="dk1" bg2="lt2" tx2="dk2" accent1="accent1" accent2="accent2" accent3="accent3" accent4="accent4" accent5="accent5" accent6="accent6" hlink="hlink" folHlink="folHlink"/>
  <p:sldLayoutIdLst>
    <p:sldLayoutId id="2147485350" r:id="rId1"/>
    <p:sldLayoutId id="2147485351" r:id="rId2"/>
    <p:sldLayoutId id="2147485352" r:id="rId3"/>
    <p:sldLayoutId id="2147485353" r:id="rId4"/>
    <p:sldLayoutId id="2147485354" r:id="rId5"/>
    <p:sldLayoutId id="2147485355" r:id="rId6"/>
    <p:sldLayoutId id="2147485356" r:id="rId7"/>
    <p:sldLayoutId id="2147485357" r:id="rId8"/>
    <p:sldLayoutId id="2147485358" r:id="rId9"/>
    <p:sldLayoutId id="2147485359" r:id="rId10"/>
    <p:sldLayoutId id="21474853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89419905"/>
      </p:ext>
    </p:extLst>
  </p:cSld>
  <p:clrMap bg1="lt1" tx1="dk1" bg2="lt2" tx2="dk2" accent1="accent1" accent2="accent2" accent3="accent3" accent4="accent4" accent5="accent5" accent6="accent6" hlink="hlink" folHlink="folHlink"/>
  <p:sldLayoutIdLst>
    <p:sldLayoutId id="2147485362" r:id="rId1"/>
    <p:sldLayoutId id="2147485363" r:id="rId2"/>
    <p:sldLayoutId id="2147485364" r:id="rId3"/>
    <p:sldLayoutId id="2147485365" r:id="rId4"/>
    <p:sldLayoutId id="2147485366" r:id="rId5"/>
    <p:sldLayoutId id="2147485367" r:id="rId6"/>
    <p:sldLayoutId id="2147485368" r:id="rId7"/>
    <p:sldLayoutId id="2147485369" r:id="rId8"/>
    <p:sldLayoutId id="2147485370" r:id="rId9"/>
    <p:sldLayoutId id="2147485371" r:id="rId10"/>
    <p:sldLayoutId id="214748537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0.xml"/><Relationship Id="rId1" Type="http://schemas.openxmlformats.org/officeDocument/2006/relationships/themeOverride" Target="../theme/themeOverride1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47.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2196982727"/>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8000"/>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Observations</a:t>
            </a:r>
          </a:p>
        </p:txBody>
      </p:sp>
      <p:sp>
        <p:nvSpPr>
          <p:cNvPr id="2" name="Content Placeholder 1"/>
          <p:cNvSpPr>
            <a:spLocks noGrp="1"/>
          </p:cNvSpPr>
          <p:nvPr>
            <p:ph idx="1"/>
          </p:nvPr>
        </p:nvSpPr>
        <p:spPr>
          <a:xfrm>
            <a:off x="304800" y="762000"/>
            <a:ext cx="8686800" cy="6096000"/>
          </a:xfrm>
        </p:spPr>
        <p:txBody>
          <a:bodyPr>
            <a:normAutofit fontScale="92500" lnSpcReduction="10000"/>
          </a:bodyPr>
          <a:lstStyle/>
          <a:p>
            <a:r>
              <a:rPr lang="en-US" dirty="0">
                <a:latin typeface="Calibri" panose="020F0502020204030204" pitchFamily="34" charset="0"/>
                <a:cs typeface="Calibri" panose="020F0502020204030204" pitchFamily="34" charset="0"/>
              </a:rPr>
              <a:t>In verses 9b – 10, Paul gives a list of vices that characterize the kind of people the Law condemns.</a:t>
            </a:r>
          </a:p>
          <a:p>
            <a:r>
              <a:rPr lang="en-US" dirty="0">
                <a:latin typeface="Calibri" panose="020F0502020204030204" pitchFamily="34" charset="0"/>
                <a:cs typeface="Calibri" panose="020F0502020204030204" pitchFamily="34" charset="0"/>
              </a:rPr>
              <a:t>There is an “echo” of the Ten Commandments is this list of vices:</a:t>
            </a:r>
          </a:p>
          <a:p>
            <a:pPr lvl="1"/>
            <a:r>
              <a:rPr lang="en-US" dirty="0">
                <a:latin typeface="Calibri" panose="020F0502020204030204" pitchFamily="34" charset="0"/>
                <a:cs typeface="Calibri" panose="020F0502020204030204" pitchFamily="34" charset="0"/>
              </a:rPr>
              <a:t>The beginning of the list focuses on sins against God (just like the first tablet of the Ten Commandments).</a:t>
            </a:r>
          </a:p>
          <a:p>
            <a:pPr lvl="1"/>
            <a:r>
              <a:rPr lang="en-US" dirty="0">
                <a:latin typeface="Calibri" panose="020F0502020204030204" pitchFamily="34" charset="0"/>
                <a:cs typeface="Calibri" panose="020F0502020204030204" pitchFamily="34" charset="0"/>
              </a:rPr>
              <a:t>The last part of the list, starting with “</a:t>
            </a:r>
            <a:r>
              <a:rPr lang="en-US" i="1" dirty="0">
                <a:solidFill>
                  <a:srgbClr val="0070C0"/>
                </a:solidFill>
                <a:latin typeface="Cambria" panose="02040503050406030204" pitchFamily="18" charset="0"/>
              </a:rPr>
              <a:t>those who strike their fathers and mothers</a:t>
            </a:r>
            <a:r>
              <a:rPr lang="en-US" dirty="0">
                <a:latin typeface="Calibri" panose="020F0502020204030204" pitchFamily="34" charset="0"/>
                <a:cs typeface="Calibri" panose="020F0502020204030204" pitchFamily="34" charset="0"/>
              </a:rPr>
              <a:t>”, covers several categories of sin in the same order that they are covered in the fifth though ninth commandments.</a:t>
            </a:r>
          </a:p>
          <a:p>
            <a:r>
              <a:rPr lang="en-US" dirty="0">
                <a:latin typeface="Calibri" panose="020F0502020204030204" pitchFamily="34" charset="0"/>
                <a:cs typeface="Calibri" panose="020F0502020204030204" pitchFamily="34" charset="0"/>
              </a:rPr>
              <a:t>And, given that the Ten Commandments are a summary of the OT Laws, it is not altogether surprising that Paul would pattern this list of vices in a way that echoes the Ten Commandments.</a:t>
            </a:r>
            <a:endParaRPr lang="en-US" dirty="0"/>
          </a:p>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097713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8000"/>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Observations</a:t>
            </a:r>
          </a:p>
        </p:txBody>
      </p:sp>
      <p:sp>
        <p:nvSpPr>
          <p:cNvPr id="2" name="Content Placeholder 1"/>
          <p:cNvSpPr>
            <a:spLocks noGrp="1"/>
          </p:cNvSpPr>
          <p:nvPr>
            <p:ph idx="1"/>
          </p:nvPr>
        </p:nvSpPr>
        <p:spPr>
          <a:xfrm>
            <a:off x="304800" y="762000"/>
            <a:ext cx="8686800" cy="6096000"/>
          </a:xfrm>
        </p:spPr>
        <p:txBody>
          <a:bodyPr>
            <a:normAutofit fontScale="92500" lnSpcReduction="10000"/>
          </a:bodyPr>
          <a:lstStyle/>
          <a:p>
            <a:r>
              <a:rPr lang="en-US" dirty="0">
                <a:latin typeface="Calibri" panose="020F0502020204030204" pitchFamily="34" charset="0"/>
                <a:cs typeface="Calibri" panose="020F0502020204030204" pitchFamily="34" charset="0"/>
              </a:rPr>
              <a:t>But we must note, despite what Barcellos may try to claim:</a:t>
            </a:r>
          </a:p>
          <a:p>
            <a:pPr lvl="1"/>
            <a:r>
              <a:rPr lang="en-US" dirty="0">
                <a:latin typeface="Calibri" panose="020F0502020204030204" pitchFamily="34" charset="0"/>
                <a:cs typeface="Calibri" panose="020F0502020204030204" pitchFamily="34" charset="0"/>
              </a:rPr>
              <a:t>Several of the vices in this list are drawn from </a:t>
            </a:r>
            <a:r>
              <a:rPr lang="en-US" b="1" i="1" dirty="0">
                <a:latin typeface="Calibri" panose="020F0502020204030204" pitchFamily="34" charset="0"/>
                <a:cs typeface="Calibri" panose="020F0502020204030204" pitchFamily="34" charset="0"/>
              </a:rPr>
              <a:t>other</a:t>
            </a:r>
            <a:r>
              <a:rPr lang="en-US" dirty="0">
                <a:latin typeface="Calibri" panose="020F0502020204030204" pitchFamily="34" charset="0"/>
                <a:cs typeface="Calibri" panose="020F0502020204030204" pitchFamily="34" charset="0"/>
              </a:rPr>
              <a:t> places in the Law </a:t>
            </a:r>
            <a:r>
              <a:rPr lang="en-US" b="1" i="1" dirty="0">
                <a:latin typeface="Calibri" panose="020F0502020204030204" pitchFamily="34" charset="0"/>
                <a:cs typeface="Calibri" panose="020F0502020204030204" pitchFamily="34" charset="0"/>
              </a:rPr>
              <a:t>besides</a:t>
            </a:r>
            <a:r>
              <a:rPr lang="en-US" dirty="0">
                <a:latin typeface="Calibri" panose="020F0502020204030204" pitchFamily="34" charset="0"/>
                <a:cs typeface="Calibri" panose="020F0502020204030204" pitchFamily="34" charset="0"/>
              </a:rPr>
              <a:t> the Ten Commandments:</a:t>
            </a:r>
          </a:p>
          <a:p>
            <a:pPr lvl="2"/>
            <a:r>
              <a:rPr lang="en-US" i="1" dirty="0">
                <a:solidFill>
                  <a:srgbClr val="0070C0"/>
                </a:solidFill>
                <a:latin typeface="Cambria" panose="02040503050406030204" pitchFamily="18" charset="0"/>
              </a:rPr>
              <a:t>Whoever strikes his father or his mother shall be put to death. </a:t>
            </a:r>
            <a:r>
              <a:rPr lang="en-US" dirty="0">
                <a:latin typeface="Calibri" panose="020F0502020204030204" pitchFamily="34" charset="0"/>
                <a:cs typeface="Calibri" panose="020F0502020204030204" pitchFamily="34" charset="0"/>
              </a:rPr>
              <a:t>(Ex. 21:15)</a:t>
            </a:r>
          </a:p>
          <a:p>
            <a:pPr lvl="2"/>
            <a:r>
              <a:rPr lang="en-US" i="1" dirty="0">
                <a:solidFill>
                  <a:srgbClr val="0070C0"/>
                </a:solidFill>
                <a:latin typeface="Cambria" panose="02040503050406030204" pitchFamily="18" charset="0"/>
              </a:rPr>
              <a:t>If a man lies with a male as with a woman, both of them have committed an abomination. </a:t>
            </a:r>
            <a:r>
              <a:rPr lang="en-US" dirty="0">
                <a:latin typeface="Calibri" panose="020F0502020204030204" pitchFamily="34" charset="0"/>
                <a:cs typeface="Calibri" panose="020F0502020204030204" pitchFamily="34" charset="0"/>
              </a:rPr>
              <a:t>(Lev. 20:13)</a:t>
            </a:r>
          </a:p>
          <a:p>
            <a:pPr lvl="2"/>
            <a:r>
              <a:rPr lang="en-US" i="1" dirty="0">
                <a:solidFill>
                  <a:srgbClr val="0070C0"/>
                </a:solidFill>
                <a:latin typeface="Cambria" panose="02040503050406030204" pitchFamily="18" charset="0"/>
              </a:rPr>
              <a:t>If a man is found stealing one of his brothers of the people of Israel, and if he treats him as a slave or sells him, then that thief shall die. </a:t>
            </a:r>
            <a:r>
              <a:rPr lang="en-US" dirty="0">
                <a:latin typeface="Calibri" panose="020F0502020204030204" pitchFamily="34" charset="0"/>
                <a:cs typeface="Calibri" panose="020F0502020204030204" pitchFamily="34" charset="0"/>
              </a:rPr>
              <a:t>(Deut. 24:7)</a:t>
            </a:r>
          </a:p>
          <a:p>
            <a:pPr lvl="1"/>
            <a:r>
              <a:rPr lang="en-US" dirty="0">
                <a:latin typeface="Calibri" panose="020F0502020204030204" pitchFamily="34" charset="0"/>
                <a:cs typeface="Calibri" panose="020F0502020204030204" pitchFamily="34" charset="0"/>
              </a:rPr>
              <a:t>Not all the Ten Commandments are represented in this list of vices:</a:t>
            </a:r>
          </a:p>
          <a:p>
            <a:pPr lvl="2"/>
            <a:r>
              <a:rPr lang="en-US" dirty="0">
                <a:latin typeface="Calibri" panose="020F0502020204030204" pitchFamily="34" charset="0"/>
                <a:cs typeface="Calibri" panose="020F0502020204030204" pitchFamily="34" charset="0"/>
              </a:rPr>
              <a:t>The </a:t>
            </a:r>
            <a:r>
              <a:rPr lang="en-US" b="1" i="1" dirty="0">
                <a:latin typeface="Calibri" panose="020F0502020204030204" pitchFamily="34" charset="0"/>
                <a:cs typeface="Calibri" panose="020F0502020204030204" pitchFamily="34" charset="0"/>
              </a:rPr>
              <a:t>tenth</a:t>
            </a:r>
            <a:r>
              <a:rPr lang="en-US" dirty="0">
                <a:latin typeface="Calibri" panose="020F0502020204030204" pitchFamily="34" charset="0"/>
                <a:cs typeface="Calibri" panose="020F0502020204030204" pitchFamily="34" charset="0"/>
              </a:rPr>
              <a:t> commandment is in not represented in this list</a:t>
            </a:r>
          </a:p>
          <a:p>
            <a:pPr lvl="2"/>
            <a:r>
              <a:rPr lang="en-US" dirty="0">
                <a:latin typeface="Calibri" panose="020F0502020204030204" pitchFamily="34" charset="0"/>
                <a:cs typeface="Calibri" panose="020F0502020204030204" pitchFamily="34" charset="0"/>
              </a:rPr>
              <a:t>The first four commandments are not as easily correlated to Paul’s list as Barcellos claims they are. </a:t>
            </a:r>
            <a:endParaRPr lang="en-US" dirty="0"/>
          </a:p>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603483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304800" y="1066800"/>
            <a:ext cx="8686800" cy="5791200"/>
          </a:xfrm>
        </p:spPr>
        <p:txBody>
          <a:bodyPr>
            <a:normAutofit fontScale="92500" lnSpcReduction="10000"/>
          </a:bodyPr>
          <a:lstStyle/>
          <a:p>
            <a:r>
              <a:rPr lang="en-US" sz="2800" dirty="0">
                <a:latin typeface="Calibri" panose="020F0502020204030204" pitchFamily="34" charset="0"/>
                <a:cs typeface="Calibri" panose="020F0502020204030204" pitchFamily="34" charset="0"/>
              </a:rPr>
              <a:t>On page 41, Barcellos askes four questions about 1 Tim. 1:8-11 and then spends the remainder of the chapter answering them:</a:t>
            </a:r>
          </a:p>
          <a:p>
            <a:pPr lvl="1"/>
            <a:r>
              <a:rPr lang="en-US" sz="2400" dirty="0">
                <a:latin typeface="Calibri" panose="020F0502020204030204" pitchFamily="34" charset="0"/>
                <a:cs typeface="Calibri" panose="020F0502020204030204" pitchFamily="34" charset="0"/>
              </a:rPr>
              <a:t>Why does Paul bring up the issue of the law?</a:t>
            </a:r>
          </a:p>
          <a:p>
            <a:pPr lvl="1"/>
            <a:r>
              <a:rPr lang="en-US" sz="2400" dirty="0">
                <a:latin typeface="Calibri" panose="020F0502020204030204" pitchFamily="34" charset="0"/>
                <a:cs typeface="Calibri" panose="020F0502020204030204" pitchFamily="34" charset="0"/>
              </a:rPr>
              <a:t>What is said about the law?</a:t>
            </a:r>
          </a:p>
          <a:p>
            <a:pPr lvl="1"/>
            <a:r>
              <a:rPr lang="en-US" sz="2400" dirty="0">
                <a:latin typeface="Calibri" panose="020F0502020204030204" pitchFamily="34" charset="0"/>
                <a:cs typeface="Calibri" panose="020F0502020204030204" pitchFamily="34" charset="0"/>
              </a:rPr>
              <a:t>To whom is Paul referring when he says “the law is not made for a righteous person”?</a:t>
            </a:r>
          </a:p>
          <a:p>
            <a:pPr lvl="1"/>
            <a:r>
              <a:rPr lang="en-US" sz="2400" dirty="0">
                <a:latin typeface="Calibri" panose="020F0502020204030204" pitchFamily="34" charset="0"/>
                <a:cs typeface="Calibri" panose="020F0502020204030204" pitchFamily="34" charset="0"/>
              </a:rPr>
              <a:t>What law is Paul referring to in verses 8 through 10?</a:t>
            </a:r>
          </a:p>
          <a:p>
            <a:r>
              <a:rPr lang="en-US" sz="2800" dirty="0">
                <a:latin typeface="Calibri" panose="020F0502020204030204" pitchFamily="34" charset="0"/>
                <a:cs typeface="Calibri" panose="020F0502020204030204" pitchFamily="34" charset="0"/>
              </a:rPr>
              <a:t>In answer to the first question, Barcellos correctly observes: </a:t>
            </a:r>
            <a:r>
              <a:rPr lang="en-US" sz="2800" i="1" dirty="0">
                <a:latin typeface="Cambria" panose="02040503050406030204" pitchFamily="18" charset="0"/>
                <a:cs typeface="Calibri" panose="020F0502020204030204" pitchFamily="34" charset="0"/>
              </a:rPr>
              <a:t>He does so to combat the wrong use of the law and set forth its right use. </a:t>
            </a:r>
            <a:r>
              <a:rPr lang="en-US" sz="2800" dirty="0">
                <a:latin typeface="Calibri" panose="020F0502020204030204" pitchFamily="34" charset="0"/>
                <a:cs typeface="Calibri" panose="020F0502020204030204" pitchFamily="34" charset="0"/>
              </a:rPr>
              <a:t>(p.41)</a:t>
            </a:r>
          </a:p>
          <a:p>
            <a:r>
              <a:rPr lang="en-US" sz="2800" dirty="0">
                <a:latin typeface="Calibri" panose="020F0502020204030204" pitchFamily="34" charset="0"/>
                <a:cs typeface="Calibri" panose="020F0502020204030204" pitchFamily="34" charset="0"/>
              </a:rPr>
              <a:t>In answer to the second question, Barcellos again correctly observes: </a:t>
            </a:r>
            <a:r>
              <a:rPr lang="en-US" sz="2800" i="1" dirty="0">
                <a:latin typeface="Cambria" panose="02040503050406030204" pitchFamily="18" charset="0"/>
                <a:cs typeface="Calibri" panose="020F0502020204030204" pitchFamily="34" charset="0"/>
              </a:rPr>
              <a:t>The law is both good and can be used lawfully</a:t>
            </a:r>
            <a:r>
              <a:rPr lang="en-US" sz="2800" dirty="0">
                <a:latin typeface="Calibri" panose="020F0502020204030204" pitchFamily="34" charset="0"/>
                <a:cs typeface="Calibri" panose="020F0502020204030204" pitchFamily="34" charset="0"/>
              </a:rPr>
              <a:t> (p.42)</a:t>
            </a:r>
          </a:p>
          <a:p>
            <a:r>
              <a:rPr lang="en-US" sz="2800" dirty="0">
                <a:latin typeface="Calibri" panose="020F0502020204030204" pitchFamily="34" charset="0"/>
                <a:cs typeface="Calibri" panose="020F0502020204030204" pitchFamily="34" charset="0"/>
              </a:rPr>
              <a:t>So far, so good.</a:t>
            </a:r>
          </a:p>
          <a:p>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03759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304800" y="1066800"/>
            <a:ext cx="8686800" cy="5791200"/>
          </a:xfrm>
        </p:spPr>
        <p:txBody>
          <a:bodyPr>
            <a:normAutofit fontScale="92500" lnSpcReduction="10000"/>
          </a:bodyPr>
          <a:lstStyle/>
          <a:p>
            <a:r>
              <a:rPr lang="en-US" dirty="0">
                <a:latin typeface="Calibri" panose="020F0502020204030204" pitchFamily="34" charset="0"/>
                <a:cs typeface="Calibri" panose="020F0502020204030204" pitchFamily="34" charset="0"/>
              </a:rPr>
              <a:t>To whom is Paul referring when he says “the law is not made for a righteous person”?</a:t>
            </a:r>
          </a:p>
          <a:p>
            <a:pPr lvl="1"/>
            <a:r>
              <a:rPr lang="en-US" dirty="0">
                <a:latin typeface="Calibri" panose="020F0502020204030204" pitchFamily="34" charset="0"/>
                <a:cs typeface="Calibri" panose="020F0502020204030204" pitchFamily="34" charset="0"/>
              </a:rPr>
              <a:t>Giving frequent citations from other writers, Barcellos tries to argue that the “righteous” (or “just” ESV) person that Paul says the law is </a:t>
            </a:r>
            <a:r>
              <a:rPr lang="en-US" b="1" i="1" dirty="0">
                <a:latin typeface="Calibri" panose="020F0502020204030204" pitchFamily="34" charset="0"/>
                <a:cs typeface="Calibri" panose="020F0502020204030204" pitchFamily="34" charset="0"/>
              </a:rPr>
              <a:t>not</a:t>
            </a:r>
            <a:r>
              <a:rPr lang="en-US" dirty="0">
                <a:latin typeface="Calibri" panose="020F0502020204030204" pitchFamily="34" charset="0"/>
                <a:cs typeface="Calibri" panose="020F0502020204030204" pitchFamily="34" charset="0"/>
              </a:rPr>
              <a:t> given for can include moral unbelievers.</a:t>
            </a:r>
          </a:p>
          <a:p>
            <a:pPr lvl="1"/>
            <a:r>
              <a:rPr lang="en-US" dirty="0">
                <a:latin typeface="Calibri" panose="020F0502020204030204" pitchFamily="34" charset="0"/>
                <a:cs typeface="Calibri" panose="020F0502020204030204" pitchFamily="34" charset="0"/>
              </a:rPr>
              <a:t>He argues, for example, that “</a:t>
            </a:r>
            <a:r>
              <a:rPr lang="en-US" i="1" dirty="0">
                <a:latin typeface="Cambria" panose="02040503050406030204" pitchFamily="18" charset="0"/>
                <a:cs typeface="Calibri" panose="020F0502020204030204" pitchFamily="34" charset="0"/>
              </a:rPr>
              <a:t>The word righteous is used elsewhere in the NT to refer to non-Christians and Christians. For instance… in Phil 3:6… Paul’s own description of his relationship to the Mosaic Law before his conversion</a:t>
            </a:r>
            <a:r>
              <a:rPr lang="en-US" dirty="0">
                <a:latin typeface="Calibri" panose="020F0502020204030204" pitchFamily="34" charset="0"/>
                <a:cs typeface="Calibri" panose="020F0502020204030204" pitchFamily="34" charset="0"/>
              </a:rPr>
              <a:t>” (pp. 43-44).</a:t>
            </a:r>
          </a:p>
          <a:p>
            <a:pPr lvl="1"/>
            <a:r>
              <a:rPr lang="en-US" dirty="0">
                <a:latin typeface="Calibri" panose="020F0502020204030204" pitchFamily="34" charset="0"/>
                <a:cs typeface="Calibri" panose="020F0502020204030204" pitchFamily="34" charset="0"/>
              </a:rPr>
              <a:t>Barcellos is right, the word is sometimes used of unbelievers who (falsely) believe themselves to be righteous. But is that how Paul is using the word in this context?</a:t>
            </a:r>
          </a:p>
          <a:p>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58873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304800" y="1066800"/>
            <a:ext cx="8686800" cy="5791200"/>
          </a:xfrm>
        </p:spPr>
        <p:txBody>
          <a:bodyPr>
            <a:normAutofit fontScale="85000" lnSpcReduction="10000"/>
          </a:bodyPr>
          <a:lstStyle/>
          <a:p>
            <a:r>
              <a:rPr lang="en-US" dirty="0">
                <a:latin typeface="Calibri" panose="020F0502020204030204" pitchFamily="34" charset="0"/>
                <a:cs typeface="Calibri" panose="020F0502020204030204" pitchFamily="34" charset="0"/>
              </a:rPr>
              <a:t>To whom is Paul referring when he says “the law is not made for a righteous person”?</a:t>
            </a:r>
          </a:p>
          <a:p>
            <a:pPr lvl="1"/>
            <a:r>
              <a:rPr lang="en-US" dirty="0">
                <a:latin typeface="Calibri" panose="020F0502020204030204" pitchFamily="34" charset="0"/>
                <a:cs typeface="Calibri" panose="020F0502020204030204" pitchFamily="34" charset="0"/>
              </a:rPr>
              <a:t>Barcellos then goes on to say that according to his understanding “</a:t>
            </a:r>
            <a:r>
              <a:rPr lang="en-US" i="1" dirty="0">
                <a:latin typeface="Cambria" panose="02040503050406030204" pitchFamily="18" charset="0"/>
                <a:cs typeface="Calibri" panose="020F0502020204030204" pitchFamily="34" charset="0"/>
              </a:rPr>
              <a:t>Paul is not referring to the law in a </a:t>
            </a:r>
            <a:r>
              <a:rPr lang="en-US" b="1" i="1" dirty="0">
                <a:latin typeface="Cambria" panose="02040503050406030204" pitchFamily="18" charset="0"/>
                <a:cs typeface="Calibri" panose="020F0502020204030204" pitchFamily="34" charset="0"/>
              </a:rPr>
              <a:t>soteriological</a:t>
            </a:r>
            <a:r>
              <a:rPr lang="en-US" i="1" dirty="0">
                <a:latin typeface="Cambria" panose="02040503050406030204" pitchFamily="18" charset="0"/>
                <a:cs typeface="Calibri" panose="020F0502020204030204" pitchFamily="34" charset="0"/>
              </a:rPr>
              <a:t> sense… but in an </a:t>
            </a:r>
            <a:r>
              <a:rPr lang="en-US" b="1" i="1" dirty="0">
                <a:latin typeface="Cambria" panose="02040503050406030204" pitchFamily="18" charset="0"/>
                <a:cs typeface="Calibri" panose="020F0502020204030204" pitchFamily="34" charset="0"/>
              </a:rPr>
              <a:t>ethical</a:t>
            </a:r>
            <a:r>
              <a:rPr lang="en-US" i="1" dirty="0">
                <a:latin typeface="Cambria" panose="02040503050406030204" pitchFamily="18" charset="0"/>
                <a:cs typeface="Calibri" panose="020F0502020204030204" pitchFamily="34" charset="0"/>
              </a:rPr>
              <a:t> sense… This understanding of the passage makes conformity to the law the responsibility of believers and unbelievers alike</a:t>
            </a:r>
            <a:r>
              <a:rPr lang="en-US" dirty="0">
                <a:latin typeface="Calibri" panose="020F0502020204030204" pitchFamily="34" charset="0"/>
                <a:cs typeface="Calibri" panose="020F0502020204030204" pitchFamily="34" charset="0"/>
              </a:rPr>
              <a:t>”. (p.44)</a:t>
            </a:r>
          </a:p>
          <a:p>
            <a:pPr lvl="1"/>
            <a:r>
              <a:rPr lang="en-US" dirty="0">
                <a:latin typeface="Calibri" panose="020F0502020204030204" pitchFamily="34" charset="0"/>
                <a:cs typeface="Calibri" panose="020F0502020204030204" pitchFamily="34" charset="0"/>
              </a:rPr>
              <a:t>Do you think Paul had believers in mind when he says the law is for the “</a:t>
            </a:r>
            <a:r>
              <a:rPr lang="en-US" i="1" dirty="0">
                <a:solidFill>
                  <a:srgbClr val="0070C0"/>
                </a:solidFill>
                <a:latin typeface="Cambria" panose="02040503050406030204" pitchFamily="18" charset="0"/>
              </a:rPr>
              <a:t>ungodly and sinners, for the unholy and profane, for those who strike their fathers and mothers, for murderers, </a:t>
            </a:r>
            <a:r>
              <a:rPr lang="en-US" i="1" baseline="30000" dirty="0">
                <a:solidFill>
                  <a:srgbClr val="0070C0"/>
                </a:solidFill>
                <a:latin typeface="Cambria" panose="02040503050406030204" pitchFamily="18" charset="0"/>
              </a:rPr>
              <a:t>10</a:t>
            </a:r>
            <a:r>
              <a:rPr lang="en-US" i="1" dirty="0">
                <a:solidFill>
                  <a:srgbClr val="0070C0"/>
                </a:solidFill>
                <a:latin typeface="Cambria" panose="02040503050406030204" pitchFamily="18" charset="0"/>
              </a:rPr>
              <a:t> the sexually immoral, men who practice homosexuality, enslavers, liars, perjurers, and whatever else is contrary to sound doctrine, </a:t>
            </a:r>
            <a:r>
              <a:rPr lang="en-US" i="1" baseline="30000" dirty="0">
                <a:solidFill>
                  <a:srgbClr val="0070C0"/>
                </a:solidFill>
                <a:latin typeface="Cambria" panose="02040503050406030204" pitchFamily="18" charset="0"/>
              </a:rPr>
              <a:t>11</a:t>
            </a:r>
            <a:r>
              <a:rPr lang="en-US" i="1" dirty="0">
                <a:solidFill>
                  <a:srgbClr val="0070C0"/>
                </a:solidFill>
                <a:latin typeface="Cambria" panose="02040503050406030204" pitchFamily="18" charset="0"/>
              </a:rPr>
              <a:t> in accordance with the gospel</a:t>
            </a:r>
            <a:r>
              <a:rPr lang="en-US" dirty="0">
                <a:latin typeface="Calibri" panose="020F0502020204030204" pitchFamily="34" charset="0"/>
                <a:cs typeface="Calibri" panose="020F0502020204030204" pitchFamily="34" charset="0"/>
              </a:rPr>
              <a:t>”?</a:t>
            </a:r>
          </a:p>
          <a:p>
            <a:pPr lvl="1"/>
            <a:r>
              <a:rPr lang="en-US" dirty="0">
                <a:latin typeface="Calibri" panose="020F0502020204030204" pitchFamily="34" charset="0"/>
                <a:cs typeface="Calibri" panose="020F0502020204030204" pitchFamily="34" charset="0"/>
              </a:rPr>
              <a:t>And do you think that Paul would say the Law was not meant be applied to ethical unbelievers who believe themselves to be righteous?</a:t>
            </a:r>
          </a:p>
          <a:p>
            <a:pPr lvl="1"/>
            <a:endParaRPr lang="en-US" dirty="0">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52939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 calcmode="lin" valueType="num">
                                      <p:cBhvr>
                                        <p:cTn id="20"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304800" y="1066800"/>
            <a:ext cx="8686800" cy="5791200"/>
          </a:xfrm>
        </p:spPr>
        <p:txBody>
          <a:bodyPr>
            <a:normAutofit fontScale="92500" lnSpcReduction="20000"/>
          </a:bodyPr>
          <a:lstStyle/>
          <a:p>
            <a:pPr marL="342900" lvl="1" indent="-342900">
              <a:buFontTx/>
              <a:buChar char="•"/>
            </a:pPr>
            <a:r>
              <a:rPr lang="en-US" sz="3200" dirty="0">
                <a:latin typeface="Calibri" panose="020F0502020204030204" pitchFamily="34" charset="0"/>
                <a:cs typeface="Calibri" panose="020F0502020204030204" pitchFamily="34" charset="0"/>
              </a:rPr>
              <a:t>What law is Paul referring to in verses 8 through 10?</a:t>
            </a:r>
          </a:p>
          <a:p>
            <a:pPr marL="742950" lvl="2" indent="-342900"/>
            <a:r>
              <a:rPr lang="en-US" sz="2800" dirty="0">
                <a:latin typeface="Calibri" panose="020F0502020204030204" pitchFamily="34" charset="0"/>
                <a:cs typeface="Calibri" panose="020F0502020204030204" pitchFamily="34" charset="0"/>
              </a:rPr>
              <a:t>Giving numerous arguments and frequent citations from other writers, Barcellos ends up concluding on page 56: “</a:t>
            </a:r>
            <a:r>
              <a:rPr lang="en-US" sz="2800" i="1" dirty="0">
                <a:latin typeface="Cambria" panose="02040503050406030204" pitchFamily="18" charset="0"/>
                <a:cs typeface="Calibri" panose="020F0502020204030204" pitchFamily="34" charset="0"/>
              </a:rPr>
              <a:t>It now becomes quite obvious what law Paul was referring to in 1 Timothy 1:8-11… He was referring to the Decalogue in its function of revealing God defined ethical norms for all men</a:t>
            </a:r>
            <a:r>
              <a:rPr lang="en-US" sz="2800" dirty="0">
                <a:latin typeface="Calibri" panose="020F0502020204030204" pitchFamily="34" charset="0"/>
                <a:cs typeface="Calibri" panose="020F0502020204030204" pitchFamily="34" charset="0"/>
              </a:rPr>
              <a:t>”.</a:t>
            </a:r>
          </a:p>
          <a:p>
            <a:pPr marL="742950" lvl="2" indent="-342900"/>
            <a:r>
              <a:rPr lang="en-US" sz="2800" dirty="0">
                <a:latin typeface="Calibri" panose="020F0502020204030204" pitchFamily="34" charset="0"/>
                <a:cs typeface="Calibri" panose="020F0502020204030204" pitchFamily="34" charset="0"/>
              </a:rPr>
              <a:t>But, as we have seen, while the passage does allude to the Ten Commandments, it </a:t>
            </a:r>
            <a:r>
              <a:rPr lang="en-US" sz="2800" b="1" i="1" dirty="0">
                <a:latin typeface="Calibri" panose="020F0502020204030204" pitchFamily="34" charset="0"/>
                <a:cs typeface="Calibri" panose="020F0502020204030204" pitchFamily="34" charset="0"/>
              </a:rPr>
              <a:t>excludes</a:t>
            </a:r>
            <a:r>
              <a:rPr lang="en-US" sz="2800" dirty="0">
                <a:latin typeface="Calibri" panose="020F0502020204030204" pitchFamily="34" charset="0"/>
                <a:cs typeface="Calibri" panose="020F0502020204030204" pitchFamily="34" charset="0"/>
              </a:rPr>
              <a:t> some of the Ten Commandments and </a:t>
            </a:r>
            <a:r>
              <a:rPr lang="en-US" sz="2800" b="1" i="1" dirty="0">
                <a:latin typeface="Calibri" panose="020F0502020204030204" pitchFamily="34" charset="0"/>
                <a:cs typeface="Calibri" panose="020F0502020204030204" pitchFamily="34" charset="0"/>
              </a:rPr>
              <a:t>includes</a:t>
            </a:r>
            <a:r>
              <a:rPr lang="en-US" sz="2800" dirty="0">
                <a:latin typeface="Calibri" panose="020F0502020204030204" pitchFamily="34" charset="0"/>
                <a:cs typeface="Calibri" panose="020F0502020204030204" pitchFamily="34" charset="0"/>
              </a:rPr>
              <a:t> other parts of the Law of Moses that are </a:t>
            </a:r>
            <a:r>
              <a:rPr lang="en-US" sz="2800" b="1" i="1" dirty="0">
                <a:latin typeface="Calibri" panose="020F0502020204030204" pitchFamily="34" charset="0"/>
                <a:cs typeface="Calibri" panose="020F0502020204030204" pitchFamily="34" charset="0"/>
              </a:rPr>
              <a:t>not</a:t>
            </a:r>
            <a:r>
              <a:rPr lang="en-US" sz="2800" dirty="0">
                <a:latin typeface="Calibri" panose="020F0502020204030204" pitchFamily="34" charset="0"/>
                <a:cs typeface="Calibri" panose="020F0502020204030204" pitchFamily="34" charset="0"/>
              </a:rPr>
              <a:t> in the Ten Commandments.</a:t>
            </a:r>
          </a:p>
          <a:p>
            <a:pPr marL="742950" lvl="2" indent="-342900"/>
            <a:r>
              <a:rPr lang="en-US" sz="2800" dirty="0">
                <a:latin typeface="Calibri" panose="020F0502020204030204" pitchFamily="34" charset="0"/>
                <a:cs typeface="Calibri" panose="020F0502020204030204" pitchFamily="34" charset="0"/>
              </a:rPr>
              <a:t>So why wouldn’t it be “quite obvious” that Paul has the </a:t>
            </a:r>
            <a:r>
              <a:rPr lang="en-US" sz="2800" b="1" i="1" dirty="0">
                <a:latin typeface="Calibri" panose="020F0502020204030204" pitchFamily="34" charset="0"/>
                <a:cs typeface="Calibri" panose="020F0502020204030204" pitchFamily="34" charset="0"/>
              </a:rPr>
              <a:t>entire</a:t>
            </a:r>
            <a:r>
              <a:rPr lang="en-US" sz="2800" dirty="0">
                <a:latin typeface="Calibri" panose="020F0502020204030204" pitchFamily="34" charset="0"/>
                <a:cs typeface="Calibri" panose="020F0502020204030204" pitchFamily="34" charset="0"/>
              </a:rPr>
              <a:t> Law of Moses in mind in 1 Timothy 1:8-11? Especially since he calls it “the law” (not the Ten Commandments), a term that he almost always uses to refer to the entire Law of Moses?</a:t>
            </a:r>
          </a:p>
          <a:p>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67658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Read Chapter 3 (from pages 61-69) before we meet again next week and come prepared to discuss it. </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3560266468"/>
      </p:ext>
    </p:extLst>
  </p:cSld>
  <p:clrMapOvr>
    <a:masterClrMapping/>
  </p:clrMapOvr>
  <p:transition>
    <p:zoom dir="in"/>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extLst>
      <p:ext uri="{BB962C8B-B14F-4D97-AF65-F5344CB8AC3E}">
        <p14:creationId xmlns:p14="http://schemas.microsoft.com/office/powerpoint/2010/main" val="4057221247"/>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p:spPr>
        <p:txBody>
          <a:bodyPr/>
          <a:lstStyle/>
          <a:p>
            <a:r>
              <a:rPr lang="en-US" sz="3200" b="1" dirty="0"/>
              <a:t>An Examination of Reformed Baptist Arguments Against New Covenant Theology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15335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889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152400" y="990600"/>
            <a:ext cx="8763000" cy="5867400"/>
          </a:xfrm>
        </p:spPr>
        <p:txBody>
          <a:bodyPr>
            <a:normAutofit fontScale="85000" lnSpcReduction="20000"/>
          </a:bodyPr>
          <a:lstStyle/>
          <a:p>
            <a:pPr marL="342900" lvl="1" indent="-342900">
              <a:buFontTx/>
              <a:buChar char="•"/>
            </a:pPr>
            <a:r>
              <a:rPr lang="en-US" dirty="0">
                <a:latin typeface="Calibri" panose="020F0502020204030204" pitchFamily="34" charset="0"/>
                <a:cs typeface="Calibri" panose="020F0502020204030204" pitchFamily="34" charset="0"/>
              </a:rPr>
              <a:t>Barcellos tells us at the beginning of Chapter 2 that there are three NT texts (2 Cor. 3:3, Eph. 6:2-3, and 1Tim. 1:8-11) that demonstrate that “the Ten Commandments function </a:t>
            </a:r>
            <a:r>
              <a:rPr lang="en-US" b="1" i="1" dirty="0">
                <a:latin typeface="Calibri" panose="020F0502020204030204" pitchFamily="34" charset="0"/>
                <a:cs typeface="Calibri" panose="020F0502020204030204" pitchFamily="34" charset="0"/>
              </a:rPr>
              <a:t>outside</a:t>
            </a:r>
            <a:r>
              <a:rPr lang="en-US" dirty="0">
                <a:latin typeface="Calibri" panose="020F0502020204030204" pitchFamily="34" charset="0"/>
                <a:cs typeface="Calibri" panose="020F0502020204030204" pitchFamily="34" charset="0"/>
              </a:rPr>
              <a:t> the Old Covenant </a:t>
            </a:r>
            <a:r>
              <a:rPr lang="en-US" b="1" i="1" dirty="0">
                <a:latin typeface="Calibri" panose="020F0502020204030204" pitchFamily="34" charset="0"/>
                <a:cs typeface="Calibri" panose="020F0502020204030204" pitchFamily="34" charset="0"/>
              </a:rPr>
              <a:t>as a unit</a:t>
            </a:r>
            <a:r>
              <a:rPr lang="en-US" dirty="0">
                <a:latin typeface="Calibri" panose="020F0502020204030204" pitchFamily="34" charset="0"/>
                <a:cs typeface="Calibri" panose="020F0502020204030204" pitchFamily="34" charset="0"/>
              </a:rPr>
              <a:t>”, meaning that </a:t>
            </a:r>
            <a:r>
              <a:rPr lang="en-US" b="1" i="1" dirty="0">
                <a:latin typeface="Calibri" panose="020F0502020204030204" pitchFamily="34" charset="0"/>
                <a:cs typeface="Calibri" panose="020F0502020204030204" pitchFamily="34" charset="0"/>
              </a:rPr>
              <a:t>all</a:t>
            </a:r>
            <a:r>
              <a:rPr lang="en-US" dirty="0">
                <a:latin typeface="Calibri" panose="020F0502020204030204" pitchFamily="34" charset="0"/>
                <a:cs typeface="Calibri" panose="020F0502020204030204" pitchFamily="34" charset="0"/>
              </a:rPr>
              <a:t> of the Ten Commandments (including the command to observe the Sabbath) are still binding on believers in the New Covenant.</a:t>
            </a:r>
          </a:p>
          <a:p>
            <a:pPr marL="342900" lvl="1" indent="-342900">
              <a:buFontTx/>
              <a:buChar char="•"/>
            </a:pPr>
            <a:r>
              <a:rPr lang="en-US" dirty="0">
                <a:latin typeface="Calibri" panose="020F0502020204030204" pitchFamily="34" charset="0"/>
                <a:cs typeface="Calibri" panose="020F0502020204030204" pitchFamily="34" charset="0"/>
              </a:rPr>
              <a:t>In </a:t>
            </a:r>
            <a:r>
              <a:rPr lang="en-US" b="1" dirty="0">
                <a:latin typeface="Calibri" panose="020F0502020204030204" pitchFamily="34" charset="0"/>
                <a:cs typeface="Calibri" panose="020F0502020204030204" pitchFamily="34" charset="0"/>
              </a:rPr>
              <a:t>2 Cor. 3:3 </a:t>
            </a:r>
            <a:r>
              <a:rPr lang="en-US" dirty="0">
                <a:latin typeface="Calibri" panose="020F0502020204030204" pitchFamily="34" charset="0"/>
                <a:cs typeface="Calibri" panose="020F0502020204030204" pitchFamily="34" charset="0"/>
              </a:rPr>
              <a:t>Barcellos argues that because Paul draws a contrast between the Law written on the tablets of stone at Mount Sinai and the Law written on the heart of New Covenant believers and doesn’t explicitly </a:t>
            </a:r>
            <a:r>
              <a:rPr lang="en-US" b="1" i="1" dirty="0">
                <a:latin typeface="Calibri" panose="020F0502020204030204" pitchFamily="34" charset="0"/>
                <a:cs typeface="Calibri" panose="020F0502020204030204" pitchFamily="34" charset="0"/>
              </a:rPr>
              <a:t>say</a:t>
            </a:r>
            <a:r>
              <a:rPr lang="en-US" dirty="0">
                <a:latin typeface="Calibri" panose="020F0502020204030204" pitchFamily="34" charset="0"/>
                <a:cs typeface="Calibri" panose="020F0502020204030204" pitchFamily="34" charset="0"/>
              </a:rPr>
              <a:t> that the law written on the stones is </a:t>
            </a:r>
            <a:r>
              <a:rPr lang="en-US" b="1" i="1" dirty="0">
                <a:latin typeface="Calibri" panose="020F0502020204030204" pitchFamily="34" charset="0"/>
                <a:cs typeface="Calibri" panose="020F0502020204030204" pitchFamily="34" charset="0"/>
              </a:rPr>
              <a:t>different</a:t>
            </a:r>
            <a:r>
              <a:rPr lang="en-US" dirty="0">
                <a:latin typeface="Calibri" panose="020F0502020204030204" pitchFamily="34" charset="0"/>
                <a:cs typeface="Calibri" panose="020F0502020204030204" pitchFamily="34" charset="0"/>
              </a:rPr>
              <a:t> than the law written on the hearts, then the Law written on the heart </a:t>
            </a:r>
            <a:r>
              <a:rPr lang="en-US" b="1" i="1" dirty="0">
                <a:latin typeface="Calibri" panose="020F0502020204030204" pitchFamily="34" charset="0"/>
                <a:cs typeface="Calibri" panose="020F0502020204030204" pitchFamily="34" charset="0"/>
              </a:rPr>
              <a:t>must</a:t>
            </a:r>
            <a:r>
              <a:rPr lang="en-US" dirty="0">
                <a:latin typeface="Calibri" panose="020F0502020204030204" pitchFamily="34" charset="0"/>
                <a:cs typeface="Calibri" panose="020F0502020204030204" pitchFamily="34" charset="0"/>
              </a:rPr>
              <a:t> be the Ten Commandments.</a:t>
            </a:r>
          </a:p>
          <a:p>
            <a:pPr marL="342900" lvl="1" indent="-342900">
              <a:buFontTx/>
              <a:buChar char="•"/>
            </a:pPr>
            <a:r>
              <a:rPr lang="en-US" dirty="0">
                <a:latin typeface="Calibri" panose="020F0502020204030204" pitchFamily="34" charset="0"/>
                <a:cs typeface="Calibri" panose="020F0502020204030204" pitchFamily="34" charset="0"/>
              </a:rPr>
              <a:t>In </a:t>
            </a:r>
            <a:r>
              <a:rPr lang="en-US" b="1" dirty="0">
                <a:latin typeface="Calibri" panose="020F0502020204030204" pitchFamily="34" charset="0"/>
                <a:cs typeface="Calibri" panose="020F0502020204030204" pitchFamily="34" charset="0"/>
              </a:rPr>
              <a:t>Eph. 6: 2-3 </a:t>
            </a:r>
            <a:r>
              <a:rPr lang="en-US" dirty="0">
                <a:latin typeface="Calibri" panose="020F0502020204030204" pitchFamily="34" charset="0"/>
                <a:cs typeface="Calibri" panose="020F0502020204030204" pitchFamily="34" charset="0"/>
              </a:rPr>
              <a:t>Barcellos argues that because Paul quotes the fifth commandment when instructing to New Covenant believers to honor their parents and mentions that it is the first commandment with a promise, then Paul must have assumed that the Ten Commandments are an “inseparable unit” and are therefore all ten of them are equally binding on New Covenant believers.</a:t>
            </a:r>
          </a:p>
          <a:p>
            <a:pPr marL="342900" lvl="1" indent="-342900">
              <a:buFontTx/>
              <a:buChar char="•"/>
            </a:pPr>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55400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914400"/>
          </a:xfrm>
        </p:spPr>
        <p:txBody>
          <a:bodyPr/>
          <a:lstStyle/>
          <a:p>
            <a:r>
              <a:rPr lang="en-US" sz="3200" b="1" dirty="0"/>
              <a:t>Chapter 2</a:t>
            </a:r>
            <a:br>
              <a:rPr lang="en-US" sz="3200" b="1" dirty="0"/>
            </a:br>
            <a:r>
              <a:rPr lang="en-US" sz="3200" b="1" dirty="0"/>
              <a:t>NCT and the Identity of the Old Covenant</a:t>
            </a:r>
          </a:p>
        </p:txBody>
      </p:sp>
      <p:sp>
        <p:nvSpPr>
          <p:cNvPr id="2" name="Content Placeholder 1"/>
          <p:cNvSpPr>
            <a:spLocks noGrp="1"/>
          </p:cNvSpPr>
          <p:nvPr>
            <p:ph idx="1"/>
          </p:nvPr>
        </p:nvSpPr>
        <p:spPr>
          <a:xfrm>
            <a:off x="304800" y="1066800"/>
            <a:ext cx="8686800" cy="5791200"/>
          </a:xfrm>
        </p:spPr>
        <p:txBody>
          <a:bodyPr>
            <a:normAutofit/>
          </a:bodyPr>
          <a:lstStyle/>
          <a:p>
            <a:r>
              <a:rPr lang="en-US" sz="2800" dirty="0">
                <a:latin typeface="Calibri" panose="020F0502020204030204" pitchFamily="34" charset="0"/>
                <a:cs typeface="Calibri" panose="020F0502020204030204" pitchFamily="34" charset="0"/>
              </a:rPr>
              <a:t>On page 41, Barcellos begins his “Exposition of 1 Tim. 1:8-11”.</a:t>
            </a:r>
          </a:p>
          <a:p>
            <a:r>
              <a:rPr lang="en-US" sz="2800" dirty="0">
                <a:latin typeface="Calibri" panose="020F0502020204030204" pitchFamily="34" charset="0"/>
                <a:cs typeface="Calibri" panose="020F0502020204030204" pitchFamily="34" charset="0"/>
              </a:rPr>
              <a:t>But before we look at what </a:t>
            </a:r>
            <a:r>
              <a:rPr lang="en-US" sz="2800" b="1" i="1" dirty="0">
                <a:latin typeface="Calibri" panose="020F0502020204030204" pitchFamily="34" charset="0"/>
                <a:cs typeface="Calibri" panose="020F0502020204030204" pitchFamily="34" charset="0"/>
              </a:rPr>
              <a:t>Barcellos</a:t>
            </a:r>
            <a:r>
              <a:rPr lang="en-US" sz="2800" dirty="0">
                <a:latin typeface="Calibri" panose="020F0502020204030204" pitchFamily="34" charset="0"/>
                <a:cs typeface="Calibri" panose="020F0502020204030204" pitchFamily="34" charset="0"/>
              </a:rPr>
              <a:t> has to say about this text, I would like for us to examine this text for ourselves in its original context.</a:t>
            </a:r>
          </a:p>
        </p:txBody>
      </p:sp>
    </p:spTree>
    <p:extLst>
      <p:ext uri="{BB962C8B-B14F-4D97-AF65-F5344CB8AC3E}">
        <p14:creationId xmlns:p14="http://schemas.microsoft.com/office/powerpoint/2010/main" val="29715360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Background</a:t>
            </a:r>
          </a:p>
        </p:txBody>
      </p:sp>
      <p:sp>
        <p:nvSpPr>
          <p:cNvPr id="2" name="Content Placeholder 1"/>
          <p:cNvSpPr>
            <a:spLocks noGrp="1"/>
          </p:cNvSpPr>
          <p:nvPr>
            <p:ph idx="1"/>
          </p:nvPr>
        </p:nvSpPr>
        <p:spPr>
          <a:xfrm>
            <a:off x="304800" y="762000"/>
            <a:ext cx="8686800" cy="6096000"/>
          </a:xfrm>
        </p:spPr>
        <p:txBody>
          <a:bodyPr>
            <a:normAutofit/>
          </a:bodyPr>
          <a:lstStyle/>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13483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8000"/>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Background</a:t>
            </a:r>
          </a:p>
        </p:txBody>
      </p:sp>
      <p:sp>
        <p:nvSpPr>
          <p:cNvPr id="2" name="Content Placeholder 1"/>
          <p:cNvSpPr>
            <a:spLocks noGrp="1"/>
          </p:cNvSpPr>
          <p:nvPr>
            <p:ph idx="1"/>
          </p:nvPr>
        </p:nvSpPr>
        <p:spPr>
          <a:xfrm>
            <a:off x="304800" y="762000"/>
            <a:ext cx="8686800" cy="6096000"/>
          </a:xfrm>
        </p:spPr>
        <p:txBody>
          <a:bodyPr>
            <a:normAutofit fontScale="85000" lnSpcReduction="10000"/>
          </a:bodyPr>
          <a:lstStyle/>
          <a:p>
            <a:r>
              <a:rPr lang="en-US" dirty="0">
                <a:latin typeface="Calibri" panose="020F0502020204030204" pitchFamily="34" charset="0"/>
                <a:cs typeface="Calibri" panose="020F0502020204030204" pitchFamily="34" charset="0"/>
              </a:rPr>
              <a:t>1 Timothy is a letter written by Paul to Timothy while on his fourth missionary journey (around 62-64 AD).</a:t>
            </a:r>
          </a:p>
          <a:p>
            <a:r>
              <a:rPr lang="en-US" dirty="0">
                <a:latin typeface="Calibri" panose="020F0502020204030204" pitchFamily="34" charset="0"/>
                <a:cs typeface="Calibri" panose="020F0502020204030204" pitchFamily="34" charset="0"/>
              </a:rPr>
              <a:t>Paul, having left Timothy at Ephesus while he traveled on to Macedonia, is now writing to give Timothy instructions on how to address a group of false teachers in the church at Ephesus. Paul gets right to the point starting in vs. 3:</a:t>
            </a:r>
          </a:p>
          <a:p>
            <a:pPr lvl="1"/>
            <a:r>
              <a:rPr lang="en-US" i="1" dirty="0">
                <a:solidFill>
                  <a:srgbClr val="0070C0"/>
                </a:solidFill>
                <a:latin typeface="Cambria" panose="02040503050406030204" pitchFamily="18" charset="0"/>
              </a:rPr>
              <a:t> As I urged you when I was leaving for Macedonia, stay on in Ephesus to instruct certain people not to spread false teachings, </a:t>
            </a:r>
            <a:r>
              <a:rPr lang="en-US" i="1" baseline="30000" dirty="0">
                <a:solidFill>
                  <a:srgbClr val="0070C0"/>
                </a:solidFill>
                <a:latin typeface="Cambria" panose="02040503050406030204" pitchFamily="18" charset="0"/>
              </a:rPr>
              <a:t>4</a:t>
            </a:r>
            <a:r>
              <a:rPr lang="en-US" i="1" dirty="0">
                <a:solidFill>
                  <a:srgbClr val="0070C0"/>
                </a:solidFill>
                <a:latin typeface="Cambria" panose="02040503050406030204" pitchFamily="18" charset="0"/>
              </a:rPr>
              <a:t> nor to occupy themselves with myths and interminable genealogies. Such things promote useless speculations rather than God's redemptive plan that operates by faith. </a:t>
            </a:r>
            <a:r>
              <a:rPr lang="en-US" i="1" baseline="30000" dirty="0">
                <a:solidFill>
                  <a:srgbClr val="0070C0"/>
                </a:solidFill>
                <a:latin typeface="Cambria" panose="02040503050406030204" pitchFamily="18" charset="0"/>
              </a:rPr>
              <a:t>5</a:t>
            </a:r>
            <a:r>
              <a:rPr lang="en-US" i="1" dirty="0">
                <a:solidFill>
                  <a:srgbClr val="0070C0"/>
                </a:solidFill>
                <a:latin typeface="Cambria" panose="02040503050406030204" pitchFamily="18" charset="0"/>
              </a:rPr>
              <a:t> But the aim of our instruction is love that comes from a pure heart, a good conscience, and a sincere faith. </a:t>
            </a:r>
            <a:r>
              <a:rPr lang="en-US" i="1" baseline="30000" dirty="0">
                <a:solidFill>
                  <a:srgbClr val="0070C0"/>
                </a:solidFill>
                <a:latin typeface="Cambria" panose="02040503050406030204" pitchFamily="18" charset="0"/>
              </a:rPr>
              <a:t>6</a:t>
            </a:r>
            <a:r>
              <a:rPr lang="en-US" i="1" dirty="0">
                <a:solidFill>
                  <a:srgbClr val="0070C0"/>
                </a:solidFill>
                <a:latin typeface="Cambria" panose="02040503050406030204" pitchFamily="18" charset="0"/>
              </a:rPr>
              <a:t> Some have strayed from these and turned away to empty discussion. </a:t>
            </a:r>
            <a:r>
              <a:rPr lang="en-US" i="1" baseline="30000" dirty="0">
                <a:solidFill>
                  <a:srgbClr val="0070C0"/>
                </a:solidFill>
                <a:latin typeface="Cambria" panose="02040503050406030204" pitchFamily="18" charset="0"/>
              </a:rPr>
              <a:t>7</a:t>
            </a:r>
            <a:r>
              <a:rPr lang="en-US" i="1" dirty="0">
                <a:solidFill>
                  <a:srgbClr val="0070C0"/>
                </a:solidFill>
                <a:latin typeface="Cambria" panose="02040503050406030204" pitchFamily="18" charset="0"/>
              </a:rPr>
              <a:t> They want to be teachers of the law, but they do not understand what they are saying or the things they insist on so confidently. </a:t>
            </a:r>
            <a:r>
              <a:rPr lang="en-US" dirty="0"/>
              <a:t>(1Tim. 1:3-7 NET)</a:t>
            </a:r>
          </a:p>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43876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8000"/>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Background</a:t>
            </a:r>
          </a:p>
        </p:txBody>
      </p:sp>
      <p:sp>
        <p:nvSpPr>
          <p:cNvPr id="2" name="Content Placeholder 1"/>
          <p:cNvSpPr>
            <a:spLocks noGrp="1"/>
          </p:cNvSpPr>
          <p:nvPr>
            <p:ph idx="1"/>
          </p:nvPr>
        </p:nvSpPr>
        <p:spPr>
          <a:xfrm>
            <a:off x="304800" y="762000"/>
            <a:ext cx="8686800" cy="6096000"/>
          </a:xfrm>
        </p:spPr>
        <p:txBody>
          <a:bodyPr>
            <a:normAutofit fontScale="85000" lnSpcReduction="20000"/>
          </a:bodyPr>
          <a:lstStyle/>
          <a:p>
            <a:r>
              <a:rPr lang="en-US" dirty="0">
                <a:latin typeface="Calibri" panose="020F0502020204030204" pitchFamily="34" charset="0"/>
                <a:cs typeface="Calibri" panose="020F0502020204030204" pitchFamily="34" charset="0"/>
              </a:rPr>
              <a:t>From what we just read, it appears that these false teachers:</a:t>
            </a:r>
          </a:p>
          <a:p>
            <a:pPr lvl="1"/>
            <a:r>
              <a:rPr lang="en-US" dirty="0">
                <a:latin typeface="Calibri" panose="020F0502020204030204" pitchFamily="34" charset="0"/>
                <a:cs typeface="Calibri" panose="020F0502020204030204" pitchFamily="34" charset="0"/>
              </a:rPr>
              <a:t>Considered themselves to be “</a:t>
            </a:r>
            <a:r>
              <a:rPr lang="en-US" i="1" dirty="0">
                <a:solidFill>
                  <a:srgbClr val="0070C0"/>
                </a:solidFill>
                <a:latin typeface="Cambria" panose="02040503050406030204" pitchFamily="18" charset="0"/>
              </a:rPr>
              <a:t>teachers of the law</a:t>
            </a:r>
            <a:r>
              <a:rPr lang="en-US" dirty="0">
                <a:latin typeface="Calibri" panose="020F0502020204030204" pitchFamily="34" charset="0"/>
                <a:cs typeface="Calibri" panose="020F0502020204030204" pitchFamily="34" charset="0"/>
              </a:rPr>
              <a:t>” and were very confident in their false ideas.</a:t>
            </a:r>
          </a:p>
          <a:p>
            <a:pPr lvl="1"/>
            <a:r>
              <a:rPr lang="en-US" dirty="0">
                <a:latin typeface="Calibri" panose="020F0502020204030204" pitchFamily="34" charset="0"/>
                <a:cs typeface="Calibri" panose="020F0502020204030204" pitchFamily="34" charset="0"/>
              </a:rPr>
              <a:t>Were using the law to teach a lot of useless and speculative ideas (involving myths and genealogies) that were contrary to the ideas of faith and love as taught in the Gospel.</a:t>
            </a:r>
          </a:p>
          <a:p>
            <a:r>
              <a:rPr lang="en-US" dirty="0">
                <a:latin typeface="Calibri" panose="020F0502020204030204" pitchFamily="34" charset="0"/>
                <a:cs typeface="Calibri" panose="020F0502020204030204" pitchFamily="34" charset="0"/>
              </a:rPr>
              <a:t>It is these false teacher’s misuse of the law that prompted Paul to write 1 Tim. 1:8-11:</a:t>
            </a:r>
          </a:p>
          <a:p>
            <a:pPr lvl="1"/>
            <a:r>
              <a:rPr lang="en-US" i="1" baseline="30000" dirty="0">
                <a:solidFill>
                  <a:srgbClr val="0070C0"/>
                </a:solidFill>
                <a:latin typeface="Cambria" panose="02040503050406030204" pitchFamily="18" charset="0"/>
              </a:rPr>
              <a:t>8</a:t>
            </a:r>
            <a:r>
              <a:rPr lang="en-US" i="1" dirty="0">
                <a:solidFill>
                  <a:srgbClr val="0070C0"/>
                </a:solidFill>
                <a:latin typeface="Cambria" panose="02040503050406030204" pitchFamily="18" charset="0"/>
              </a:rPr>
              <a:t> Now we know that the law is good, if one uses it lawfully, </a:t>
            </a:r>
            <a:r>
              <a:rPr lang="en-US" i="1" baseline="30000" dirty="0">
                <a:solidFill>
                  <a:srgbClr val="0070C0"/>
                </a:solidFill>
                <a:latin typeface="Cambria" panose="02040503050406030204" pitchFamily="18" charset="0"/>
              </a:rPr>
              <a:t>9</a:t>
            </a:r>
            <a:r>
              <a:rPr lang="en-US" i="1" dirty="0">
                <a:solidFill>
                  <a:srgbClr val="0070C0"/>
                </a:solidFill>
                <a:latin typeface="Cambria" panose="02040503050406030204" pitchFamily="18" charset="0"/>
              </a:rPr>
              <a:t> understanding this, that the law is not laid down for the just but for the lawless and disobedient, for the ungodly and sinners, for the unholy and profane, for those who strike their fathers and mothers, for murderers, </a:t>
            </a:r>
            <a:r>
              <a:rPr lang="en-US" i="1" baseline="30000" dirty="0">
                <a:solidFill>
                  <a:srgbClr val="0070C0"/>
                </a:solidFill>
                <a:latin typeface="Cambria" panose="02040503050406030204" pitchFamily="18" charset="0"/>
              </a:rPr>
              <a:t>10</a:t>
            </a:r>
            <a:r>
              <a:rPr lang="en-US" i="1" dirty="0">
                <a:solidFill>
                  <a:srgbClr val="0070C0"/>
                </a:solidFill>
                <a:latin typeface="Cambria" panose="02040503050406030204" pitchFamily="18" charset="0"/>
              </a:rPr>
              <a:t> the sexually immoral, men who practice homosexuality, enslavers, liars, perjurers, and whatever else is contrary to sound doctrine, </a:t>
            </a:r>
            <a:r>
              <a:rPr lang="en-US" i="1" baseline="30000" dirty="0">
                <a:solidFill>
                  <a:srgbClr val="0070C0"/>
                </a:solidFill>
                <a:latin typeface="Cambria" panose="02040503050406030204" pitchFamily="18" charset="0"/>
              </a:rPr>
              <a:t>11</a:t>
            </a:r>
            <a:r>
              <a:rPr lang="en-US" i="1" dirty="0">
                <a:solidFill>
                  <a:srgbClr val="0070C0"/>
                </a:solidFill>
                <a:latin typeface="Cambria" panose="02040503050406030204" pitchFamily="18" charset="0"/>
              </a:rPr>
              <a:t> in accordance with the gospel of the glory of the blessed God with which I have been entrusted. </a:t>
            </a:r>
          </a:p>
          <a:p>
            <a:pPr lvl="1"/>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pPr lvl="1"/>
            <a:endParaRPr lang="en-US" dirty="0">
              <a:latin typeface="Calibri" panose="020F0502020204030204" pitchFamily="34" charset="0"/>
              <a:cs typeface="Calibri" panose="020F0502020204030204" pitchFamily="34" charset="0"/>
            </a:endParaRPr>
          </a:p>
          <a:p>
            <a:pPr lvl="1"/>
            <a:endParaRPr lang="en-US" dirty="0"/>
          </a:p>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85113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8000"/>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Observations</a:t>
            </a:r>
          </a:p>
        </p:txBody>
      </p:sp>
      <p:sp>
        <p:nvSpPr>
          <p:cNvPr id="2" name="Content Placeholder 1"/>
          <p:cNvSpPr>
            <a:spLocks noGrp="1"/>
          </p:cNvSpPr>
          <p:nvPr>
            <p:ph idx="1"/>
          </p:nvPr>
        </p:nvSpPr>
        <p:spPr>
          <a:xfrm>
            <a:off x="304800" y="762000"/>
            <a:ext cx="8686800" cy="6096000"/>
          </a:xfrm>
        </p:spPr>
        <p:txBody>
          <a:bodyPr>
            <a:normAutofit fontScale="92500" lnSpcReduction="10000"/>
          </a:bodyPr>
          <a:lstStyle/>
          <a:p>
            <a:r>
              <a:rPr lang="en-US" dirty="0">
                <a:latin typeface="Calibri" panose="020F0502020204030204" pitchFamily="34" charset="0"/>
                <a:cs typeface="Calibri" panose="020F0502020204030204" pitchFamily="34" charset="0"/>
              </a:rPr>
              <a:t>Paul begins in verse 8 by stating that the law is good, </a:t>
            </a:r>
            <a:r>
              <a:rPr lang="en-US" b="1" i="1" dirty="0">
                <a:latin typeface="Calibri" panose="020F0502020204030204" pitchFamily="34" charset="0"/>
                <a:cs typeface="Calibri" panose="020F0502020204030204" pitchFamily="34" charset="0"/>
              </a:rPr>
              <a:t>if</a:t>
            </a:r>
            <a:r>
              <a:rPr lang="en-US" dirty="0">
                <a:latin typeface="Calibri" panose="020F0502020204030204" pitchFamily="34" charset="0"/>
                <a:cs typeface="Calibri" panose="020F0502020204030204" pitchFamily="34" charset="0"/>
              </a:rPr>
              <a:t> one uses it lawfully (i.e. properly, legitimately).</a:t>
            </a:r>
          </a:p>
          <a:p>
            <a:r>
              <a:rPr lang="en-US" dirty="0">
                <a:latin typeface="Calibri" panose="020F0502020204030204" pitchFamily="34" charset="0"/>
                <a:cs typeface="Calibri" panose="020F0502020204030204" pitchFamily="34" charset="0"/>
              </a:rPr>
              <a:t>In other words, Paul’s problem with the false teachers at Ephesus is </a:t>
            </a:r>
            <a:r>
              <a:rPr lang="en-US" b="1" i="1" dirty="0">
                <a:latin typeface="Calibri" panose="020F0502020204030204" pitchFamily="34" charset="0"/>
                <a:cs typeface="Calibri" panose="020F0502020204030204" pitchFamily="34" charset="0"/>
              </a:rPr>
              <a:t>not</a:t>
            </a:r>
            <a:r>
              <a:rPr lang="en-US" dirty="0">
                <a:latin typeface="Calibri" panose="020F0502020204030204" pitchFamily="34" charset="0"/>
                <a:cs typeface="Calibri" panose="020F0502020204030204" pitchFamily="34" charset="0"/>
              </a:rPr>
              <a:t> the fact that they were using the Law of Moses.</a:t>
            </a:r>
          </a:p>
          <a:p>
            <a:r>
              <a:rPr lang="en-US" dirty="0">
                <a:latin typeface="Calibri" panose="020F0502020204030204" pitchFamily="34" charset="0"/>
                <a:cs typeface="Calibri" panose="020F0502020204030204" pitchFamily="34" charset="0"/>
              </a:rPr>
              <a:t>The Law of Moses came from God and is therefore “</a:t>
            </a:r>
            <a:r>
              <a:rPr lang="en-US" i="1" dirty="0">
                <a:solidFill>
                  <a:srgbClr val="0070C0"/>
                </a:solidFill>
                <a:latin typeface="Cambria" panose="02040503050406030204" pitchFamily="18" charset="0"/>
              </a:rPr>
              <a:t>good</a:t>
            </a:r>
            <a:r>
              <a:rPr lang="en-US" dirty="0">
                <a:latin typeface="Calibri" panose="020F0502020204030204" pitchFamily="34" charset="0"/>
                <a:cs typeface="Calibri" panose="020F0502020204030204" pitchFamily="34" charset="0"/>
              </a:rPr>
              <a:t>” (cf. Rom 7:12 - </a:t>
            </a:r>
            <a:r>
              <a:rPr lang="en-US" i="1" dirty="0">
                <a:solidFill>
                  <a:srgbClr val="0070C0"/>
                </a:solidFill>
                <a:latin typeface="Cambria" panose="02040503050406030204" pitchFamily="18" charset="0"/>
              </a:rPr>
              <a:t>So the law is holy, and the commandment is holy and righteous and good</a:t>
            </a:r>
            <a:r>
              <a:rPr lang="en-US" dirty="0">
                <a:latin typeface="Calibri" panose="020F0502020204030204" pitchFamily="34" charset="0"/>
                <a:cs typeface="Calibri" panose="020F0502020204030204" pitchFamily="34" charset="0"/>
              </a:rPr>
              <a:t>).</a:t>
            </a:r>
          </a:p>
          <a:p>
            <a:r>
              <a:rPr lang="en-US" dirty="0">
                <a:latin typeface="Calibri" panose="020F0502020204030204" pitchFamily="34" charset="0"/>
                <a:cs typeface="Calibri" panose="020F0502020204030204" pitchFamily="34" charset="0"/>
              </a:rPr>
              <a:t>The problem with the false teachers is that they were evidently </a:t>
            </a:r>
            <a:r>
              <a:rPr lang="en-US" b="1" i="1" dirty="0">
                <a:latin typeface="Calibri" panose="020F0502020204030204" pitchFamily="34" charset="0"/>
                <a:cs typeface="Calibri" panose="020F0502020204030204" pitchFamily="34" charset="0"/>
              </a:rPr>
              <a:t>mis</a:t>
            </a:r>
            <a:r>
              <a:rPr lang="en-US" dirty="0">
                <a:latin typeface="Calibri" panose="020F0502020204030204" pitchFamily="34" charset="0"/>
                <a:cs typeface="Calibri" panose="020F0502020204030204" pitchFamily="34" charset="0"/>
              </a:rPr>
              <a:t>using the Law of Moses – i.e. they were using the law in a way that God does not intend for it to be used.</a:t>
            </a:r>
          </a:p>
          <a:p>
            <a:endParaRPr lang="en-US" dirty="0">
              <a:latin typeface="Calibri" panose="020F0502020204030204" pitchFamily="34" charset="0"/>
              <a:cs typeface="Calibri" panose="020F0502020204030204" pitchFamily="34" charset="0"/>
            </a:endParaRPr>
          </a:p>
          <a:p>
            <a:pPr lvl="1"/>
            <a:endParaRPr lang="en-US" dirty="0">
              <a:latin typeface="Calibri" panose="020F0502020204030204" pitchFamily="34" charset="0"/>
              <a:cs typeface="Calibri" panose="020F0502020204030204" pitchFamily="34" charset="0"/>
            </a:endParaRPr>
          </a:p>
          <a:p>
            <a:pPr lvl="1"/>
            <a:endParaRPr lang="en-US" dirty="0"/>
          </a:p>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839708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8000"/>
            <a:lum/>
          </a:blip>
          <a:srcRect/>
          <a:stretch>
            <a:fillRect l="25000" t="10000" r="25000" b="3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62000"/>
          </a:xfrm>
        </p:spPr>
        <p:txBody>
          <a:bodyPr/>
          <a:lstStyle/>
          <a:p>
            <a:r>
              <a:rPr lang="en-US" sz="3200" b="1" dirty="0"/>
              <a:t>1 Tim. 1:8-11 – Observations</a:t>
            </a:r>
          </a:p>
        </p:txBody>
      </p:sp>
      <p:sp>
        <p:nvSpPr>
          <p:cNvPr id="2" name="Content Placeholder 1"/>
          <p:cNvSpPr>
            <a:spLocks noGrp="1"/>
          </p:cNvSpPr>
          <p:nvPr>
            <p:ph idx="1"/>
          </p:nvPr>
        </p:nvSpPr>
        <p:spPr>
          <a:xfrm>
            <a:off x="304800" y="762000"/>
            <a:ext cx="8686800" cy="6096000"/>
          </a:xfrm>
        </p:spPr>
        <p:txBody>
          <a:bodyPr>
            <a:normAutofit fontScale="70000" lnSpcReduction="20000"/>
          </a:bodyPr>
          <a:lstStyle/>
          <a:p>
            <a:r>
              <a:rPr lang="en-US" dirty="0">
                <a:latin typeface="Calibri" panose="020F0502020204030204" pitchFamily="34" charset="0"/>
                <a:cs typeface="Calibri" panose="020F0502020204030204" pitchFamily="34" charset="0"/>
              </a:rPr>
              <a:t>In verse 9 Paul tells us that, contrary to what the false teachers were saying, the law wasn’t given to condemn “</a:t>
            </a:r>
            <a:r>
              <a:rPr lang="en-US" i="1" dirty="0">
                <a:solidFill>
                  <a:srgbClr val="0070C0"/>
                </a:solidFill>
                <a:latin typeface="Cambria" panose="02040503050406030204" pitchFamily="18" charset="0"/>
              </a:rPr>
              <a:t>the just</a:t>
            </a:r>
            <a:r>
              <a:rPr lang="en-US" dirty="0">
                <a:latin typeface="Calibri" panose="020F0502020204030204" pitchFamily="34" charset="0"/>
                <a:cs typeface="Calibri" panose="020F0502020204030204" pitchFamily="34" charset="0"/>
              </a:rPr>
              <a:t>” (i.e., right-living believers).</a:t>
            </a:r>
          </a:p>
          <a:p>
            <a:r>
              <a:rPr lang="en-US" dirty="0">
                <a:latin typeface="Calibri" panose="020F0502020204030204" pitchFamily="34" charset="0"/>
                <a:cs typeface="Calibri" panose="020F0502020204030204" pitchFamily="34" charset="0"/>
              </a:rPr>
              <a:t>The law was given by God to convict and condemn </a:t>
            </a:r>
            <a:r>
              <a:rPr lang="en-US" b="1" i="1" dirty="0">
                <a:latin typeface="Calibri" panose="020F0502020204030204" pitchFamily="34" charset="0"/>
                <a:cs typeface="Calibri" panose="020F0502020204030204" pitchFamily="34" charset="0"/>
              </a:rPr>
              <a:t>ungodly</a:t>
            </a:r>
            <a:r>
              <a:rPr lang="en-US" dirty="0">
                <a:latin typeface="Calibri" panose="020F0502020204030204" pitchFamily="34" charset="0"/>
                <a:cs typeface="Calibri" panose="020F0502020204030204" pitchFamily="34" charset="0"/>
              </a:rPr>
              <a:t> men who </a:t>
            </a:r>
            <a:r>
              <a:rPr lang="en-US" b="1" i="1" dirty="0">
                <a:latin typeface="Calibri" panose="020F0502020204030204" pitchFamily="34" charset="0"/>
                <a:cs typeface="Calibri" panose="020F0502020204030204" pitchFamily="34" charset="0"/>
              </a:rPr>
              <a:t>think</a:t>
            </a:r>
            <a:r>
              <a:rPr lang="en-US" dirty="0">
                <a:latin typeface="Calibri" panose="020F0502020204030204" pitchFamily="34" charset="0"/>
                <a:cs typeface="Calibri" panose="020F0502020204030204" pitchFamily="34" charset="0"/>
              </a:rPr>
              <a:t> they are righteous but are really not:</a:t>
            </a:r>
          </a:p>
          <a:p>
            <a:pPr lvl="1"/>
            <a:r>
              <a:rPr lang="en-US" dirty="0">
                <a:latin typeface="Calibri" panose="020F0502020204030204" pitchFamily="34" charset="0"/>
                <a:cs typeface="Calibri" panose="020F0502020204030204" pitchFamily="34" charset="0"/>
              </a:rPr>
              <a:t>Men like the Israelites, who, </a:t>
            </a:r>
            <a:r>
              <a:rPr lang="en-US" sz="2900" dirty="0">
                <a:latin typeface="Calibri" panose="020F0502020204030204" pitchFamily="34" charset="0"/>
                <a:cs typeface="Calibri" panose="020F0502020204030204" pitchFamily="34" charset="0"/>
              </a:rPr>
              <a:t>before</a:t>
            </a:r>
            <a:r>
              <a:rPr lang="en-US" dirty="0">
                <a:latin typeface="Calibri" panose="020F0502020204030204" pitchFamily="34" charset="0"/>
                <a:cs typeface="Calibri" panose="020F0502020204030204" pitchFamily="34" charset="0"/>
              </a:rPr>
              <a:t> hearing the law, said “</a:t>
            </a:r>
            <a:r>
              <a:rPr lang="en-US" i="1" dirty="0">
                <a:solidFill>
                  <a:srgbClr val="0070C0"/>
                </a:solidFill>
                <a:latin typeface="Cambria" panose="02040503050406030204" pitchFamily="18" charset="0"/>
              </a:rPr>
              <a:t>All that the LORD has spoken we will do</a:t>
            </a:r>
            <a:r>
              <a:rPr lang="en-US" dirty="0">
                <a:latin typeface="Calibri" panose="020F0502020204030204" pitchFamily="34" charset="0"/>
                <a:cs typeface="Calibri" panose="020F0502020204030204" pitchFamily="34" charset="0"/>
              </a:rPr>
              <a:t>” (Ex. 19:8), </a:t>
            </a:r>
          </a:p>
          <a:p>
            <a:pPr lvl="1"/>
            <a:r>
              <a:rPr lang="en-US" dirty="0">
                <a:latin typeface="Calibri" panose="020F0502020204030204" pitchFamily="34" charset="0"/>
                <a:cs typeface="Calibri" panose="020F0502020204030204" pitchFamily="34" charset="0"/>
              </a:rPr>
              <a:t>Men like the Apostle Paul who tells us that, prior to his conversion, “</a:t>
            </a:r>
            <a:r>
              <a:rPr lang="en-US" i="1" dirty="0">
                <a:solidFill>
                  <a:srgbClr val="0070C0"/>
                </a:solidFill>
                <a:latin typeface="Cambria" panose="02040503050406030204" pitchFamily="18" charset="0"/>
              </a:rPr>
              <a:t>if it had not been for the law, I would not have known sin. For I would not have known what it is to covet if the law had not said, ‘You shall not covet.’ </a:t>
            </a:r>
            <a:r>
              <a:rPr lang="en-US" sz="2900" dirty="0">
                <a:latin typeface="Calibri" panose="020F0502020204030204" pitchFamily="34" charset="0"/>
                <a:cs typeface="Calibri" panose="020F0502020204030204" pitchFamily="34" charset="0"/>
              </a:rPr>
              <a:t>”(Rom 7:7b)</a:t>
            </a:r>
          </a:p>
          <a:p>
            <a:pPr lvl="1"/>
            <a:r>
              <a:rPr lang="en-US" sz="2900" dirty="0">
                <a:latin typeface="Calibri" panose="020F0502020204030204" pitchFamily="34" charset="0"/>
                <a:cs typeface="Calibri" panose="020F0502020204030204" pitchFamily="34" charset="0"/>
              </a:rPr>
              <a:t>And, evidently, men like the false teachers at Ephesus who felt confident that they understood the law, but in reality were using it in a way that was contrary to the Gospel.</a:t>
            </a:r>
          </a:p>
          <a:p>
            <a:r>
              <a:rPr lang="en-US" dirty="0">
                <a:latin typeface="Calibri" panose="020F0502020204030204" pitchFamily="34" charset="0"/>
                <a:cs typeface="Calibri" panose="020F0502020204030204" pitchFamily="34" charset="0"/>
              </a:rPr>
              <a:t>This is not to say that there are not principles in the Law that are applicable to believers – e.g., the principle that Paul cited in Eph. 6:2-3.</a:t>
            </a:r>
          </a:p>
          <a:p>
            <a:r>
              <a:rPr lang="en-US" dirty="0">
                <a:latin typeface="Calibri" panose="020F0502020204030204" pitchFamily="34" charset="0"/>
                <a:cs typeface="Calibri" panose="020F0502020204030204" pitchFamily="34" charset="0"/>
              </a:rPr>
              <a:t>Even later in this letter Paul applies a cites a principle from the Law (Deut. 25:4) when discussing elder compensation (1 Tim 5:18).</a:t>
            </a:r>
          </a:p>
          <a:p>
            <a:r>
              <a:rPr lang="en-US" dirty="0">
                <a:latin typeface="Calibri" panose="020F0502020204030204" pitchFamily="34" charset="0"/>
                <a:cs typeface="Calibri" panose="020F0502020204030204" pitchFamily="34" charset="0"/>
              </a:rPr>
              <a:t>But at this point in the letter, Paul is using the law to condemn the false teachers at Ephesus who thought they understood the law, but didn’t.</a:t>
            </a:r>
          </a:p>
          <a:p>
            <a:endParaRPr lang="en-US" dirty="0">
              <a:latin typeface="Calibri" panose="020F0502020204030204" pitchFamily="34" charset="0"/>
              <a:cs typeface="Calibri" panose="020F0502020204030204" pitchFamily="34" charset="0"/>
            </a:endParaRPr>
          </a:p>
          <a:p>
            <a:pPr lvl="1"/>
            <a:endParaRPr lang="en-US" dirty="0">
              <a:latin typeface="Calibri" panose="020F0502020204030204" pitchFamily="34" charset="0"/>
              <a:cs typeface="Calibri" panose="020F0502020204030204" pitchFamily="34" charset="0"/>
            </a:endParaRPr>
          </a:p>
          <a:p>
            <a:pPr lvl="1"/>
            <a:endParaRPr lang="en-US" dirty="0"/>
          </a:p>
          <a:p>
            <a:endParaRPr lang="en-US" sz="3100" dirty="0">
              <a:latin typeface="Calibri" panose="020F0502020204030204" pitchFamily="34" charset="0"/>
              <a:cs typeface="Calibri" panose="020F0502020204030204" pitchFamily="34" charset="0"/>
            </a:endParaRPr>
          </a:p>
          <a:p>
            <a:pPr lvl="1"/>
            <a:endParaRPr lang="en-US" sz="2700" dirty="0">
              <a:latin typeface="Calibri" panose="020F0502020204030204" pitchFamily="34" charset="0"/>
              <a:cs typeface="Calibri" panose="020F0502020204030204" pitchFamily="34" charset="0"/>
            </a:endParaRPr>
          </a:p>
          <a:p>
            <a:endParaRPr lang="en-US" sz="3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30504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7.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Maple</Template>
  <TotalTime>117358</TotalTime>
  <Words>2089</Words>
  <Application>Microsoft Office PowerPoint</Application>
  <PresentationFormat>On-screen Show (4:3)</PresentationFormat>
  <Paragraphs>95</Paragraphs>
  <Slides>17</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17</vt:i4>
      </vt:variant>
    </vt:vector>
  </HeadingPairs>
  <TitlesOfParts>
    <vt:vector size="25" baseType="lpstr">
      <vt:lpstr>Arial</vt:lpstr>
      <vt:lpstr>Calibri</vt:lpstr>
      <vt:lpstr>Cambria</vt:lpstr>
      <vt:lpstr>Default Design</vt:lpstr>
      <vt:lpstr>sunset</vt:lpstr>
      <vt:lpstr>52_Default Design</vt:lpstr>
      <vt:lpstr>53_Default Design</vt:lpstr>
      <vt:lpstr>54_Default Design</vt:lpstr>
      <vt:lpstr>New Covenant Theology</vt:lpstr>
      <vt:lpstr>An Examination of Reformed Baptist Arguments Against New Covenant Theology</vt:lpstr>
      <vt:lpstr>Chapter 2 NCT and the Identity of the Old Covenant</vt:lpstr>
      <vt:lpstr>Chapter 2 NCT and the Identity of the Old Covenant</vt:lpstr>
      <vt:lpstr>1 Tim. 1:8-11 – Background</vt:lpstr>
      <vt:lpstr>1 Tim. 1:8-11 – Background</vt:lpstr>
      <vt:lpstr>1 Tim. 1:8-11 – Background</vt:lpstr>
      <vt:lpstr>1 Tim. 1:8-11 – Observations</vt:lpstr>
      <vt:lpstr>1 Tim. 1:8-11 – Observations</vt:lpstr>
      <vt:lpstr>1 Tim. 1:8-11 – Observations</vt:lpstr>
      <vt:lpstr>1 Tim. 1:8-11 – Observations</vt:lpstr>
      <vt:lpstr>Chapter 2 NCT and the Identity of the Old Covenant</vt:lpstr>
      <vt:lpstr>Chapter 2 NCT and the Identity of the Old Covenant</vt:lpstr>
      <vt:lpstr>Chapter 2 NCT and the Identity of the Old Covenant</vt:lpstr>
      <vt:lpstr>Chapter 2 NCT and the Identity of the Old Covenant</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2931</cp:revision>
  <dcterms:created xsi:type="dcterms:W3CDTF">2002-05-29T23:51:15Z</dcterms:created>
  <dcterms:modified xsi:type="dcterms:W3CDTF">2020-10-17T02:31:35Z</dcterms:modified>
</cp:coreProperties>
</file>