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373" r:id="rId2"/>
    <p:sldMasterId id="2147485386" r:id="rId3"/>
    <p:sldMasterId id="2147485398" r:id="rId4"/>
  </p:sldMasterIdLst>
  <p:notesMasterIdLst>
    <p:notesMasterId r:id="rId20"/>
  </p:notesMasterIdLst>
  <p:sldIdLst>
    <p:sldId id="1001" r:id="rId5"/>
    <p:sldId id="1002" r:id="rId6"/>
    <p:sldId id="1012" r:id="rId7"/>
    <p:sldId id="1013" r:id="rId8"/>
    <p:sldId id="1014" r:id="rId9"/>
    <p:sldId id="1024" r:id="rId10"/>
    <p:sldId id="1025" r:id="rId11"/>
    <p:sldId id="1026" r:id="rId12"/>
    <p:sldId id="1019" r:id="rId13"/>
    <p:sldId id="1020" r:id="rId14"/>
    <p:sldId id="1008" r:id="rId15"/>
    <p:sldId id="1022" r:id="rId16"/>
    <p:sldId id="1023" r:id="rId17"/>
    <p:sldId id="1021" r:id="rId18"/>
    <p:sldId id="1003" r:id="rId19"/>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dirty="0"/>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918182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98013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81679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77397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553033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23241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958018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5720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743271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61342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837265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5426780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99219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043096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36892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792909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8846971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976618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12064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4675345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8482786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120286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2803287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607119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452405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402198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2583531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362821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370947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238522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6318785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184011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481215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10985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84071016"/>
      </p:ext>
    </p:extLst>
  </p:cSld>
  <p:clrMap bg1="lt1" tx1="dk1" bg2="lt2" tx2="dk2" accent1="accent1" accent2="accent2" accent3="accent3" accent4="accent4" accent5="accent5" accent6="accent6" hlink="hlink" folHlink="folHlink"/>
  <p:sldLayoutIdLst>
    <p:sldLayoutId id="2147485374" r:id="rId1"/>
    <p:sldLayoutId id="2147485375" r:id="rId2"/>
    <p:sldLayoutId id="2147485376" r:id="rId3"/>
    <p:sldLayoutId id="2147485377" r:id="rId4"/>
    <p:sldLayoutId id="2147485378" r:id="rId5"/>
    <p:sldLayoutId id="2147485379" r:id="rId6"/>
    <p:sldLayoutId id="2147485380" r:id="rId7"/>
    <p:sldLayoutId id="2147485381" r:id="rId8"/>
    <p:sldLayoutId id="2147485382" r:id="rId9"/>
    <p:sldLayoutId id="2147485383" r:id="rId10"/>
    <p:sldLayoutId id="2147485384" r:id="rId11"/>
    <p:sldLayoutId id="21474853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23731692"/>
      </p:ext>
    </p:extLst>
  </p:cSld>
  <p:clrMap bg1="lt1" tx1="dk1" bg2="lt2" tx2="dk2" accent1="accent1" accent2="accent2" accent3="accent3" accent4="accent4" accent5="accent5" accent6="accent6" hlink="hlink" folHlink="folHlink"/>
  <p:sldLayoutIdLst>
    <p:sldLayoutId id="2147485387" r:id="rId1"/>
    <p:sldLayoutId id="2147485388" r:id="rId2"/>
    <p:sldLayoutId id="2147485389" r:id="rId3"/>
    <p:sldLayoutId id="2147485390" r:id="rId4"/>
    <p:sldLayoutId id="2147485391" r:id="rId5"/>
    <p:sldLayoutId id="2147485392" r:id="rId6"/>
    <p:sldLayoutId id="2147485393" r:id="rId7"/>
    <p:sldLayoutId id="2147485394" r:id="rId8"/>
    <p:sldLayoutId id="2147485395" r:id="rId9"/>
    <p:sldLayoutId id="2147485396" r:id="rId10"/>
    <p:sldLayoutId id="214748539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116268394"/>
      </p:ext>
    </p:extLst>
  </p:cSld>
  <p:clrMap bg1="lt1" tx1="dk1" bg2="lt2" tx2="dk2" accent1="accent1" accent2="accent2" accent3="accent3" accent4="accent4" accent5="accent5" accent6="accent6" hlink="hlink" folHlink="folHlink"/>
  <p:sldLayoutIdLst>
    <p:sldLayoutId id="2147485399" r:id="rId1"/>
    <p:sldLayoutId id="2147485400" r:id="rId2"/>
    <p:sldLayoutId id="2147485401" r:id="rId3"/>
    <p:sldLayoutId id="2147485402" r:id="rId4"/>
    <p:sldLayoutId id="2147485403" r:id="rId5"/>
    <p:sldLayoutId id="2147485404" r:id="rId6"/>
    <p:sldLayoutId id="2147485405" r:id="rId7"/>
    <p:sldLayoutId id="2147485406" r:id="rId8"/>
    <p:sldLayoutId id="2147485407" r:id="rId9"/>
    <p:sldLayoutId id="2147485408" r:id="rId10"/>
    <p:sldLayoutId id="214748540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5.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3216980931"/>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92500" lnSpcReduction="20000"/>
          </a:bodyPr>
          <a:lstStyle/>
          <a:p>
            <a:pPr marL="288925" indent="-288925"/>
            <a:r>
              <a:rPr lang="en-US" dirty="0">
                <a:latin typeface="Calibri" panose="020F0502020204030204" pitchFamily="34" charset="0"/>
                <a:cs typeface="Calibri" panose="020F0502020204030204" pitchFamily="34" charset="0"/>
              </a:rPr>
              <a:t>But I found Barcellos </a:t>
            </a:r>
            <a:r>
              <a:rPr lang="en-US" b="1" i="1" dirty="0">
                <a:latin typeface="Calibri" panose="020F0502020204030204" pitchFamily="34" charset="0"/>
                <a:cs typeface="Calibri" panose="020F0502020204030204" pitchFamily="34" charset="0"/>
              </a:rPr>
              <a:t>next</a:t>
            </a:r>
            <a:r>
              <a:rPr lang="en-US" dirty="0">
                <a:latin typeface="Calibri" panose="020F0502020204030204" pitchFamily="34" charset="0"/>
                <a:cs typeface="Calibri" panose="020F0502020204030204" pitchFamily="34" charset="0"/>
              </a:rPr>
              <a:t> critique of the NCT to be </a:t>
            </a:r>
            <a:r>
              <a:rPr lang="en-US" b="1" i="1" dirty="0">
                <a:latin typeface="Calibri" panose="020F0502020204030204" pitchFamily="34" charset="0"/>
                <a:cs typeface="Calibri" panose="020F0502020204030204" pitchFamily="34" charset="0"/>
              </a:rPr>
              <a:t>very</a:t>
            </a:r>
            <a:r>
              <a:rPr lang="en-US" dirty="0">
                <a:latin typeface="Calibri" panose="020F0502020204030204" pitchFamily="34" charset="0"/>
                <a:cs typeface="Calibri" panose="020F0502020204030204" pitchFamily="34" charset="0"/>
              </a:rPr>
              <a:t> curious: </a:t>
            </a:r>
            <a:r>
              <a:rPr lang="en-US" i="1" dirty="0">
                <a:latin typeface="Cambria" panose="02040503050406030204" pitchFamily="18" charset="0"/>
                <a:cs typeface="Calibri" panose="020F0502020204030204" pitchFamily="34" charset="0"/>
              </a:rPr>
              <a:t>Those of this persuasion often say… “We are not under the Law of Moses, but under the law of Christ,” as though Moses and Christ were sworn enemies. This view has many problems.</a:t>
            </a:r>
          </a:p>
          <a:p>
            <a:pPr marL="288925" indent="-288925"/>
            <a:r>
              <a:rPr lang="en-US" dirty="0">
                <a:latin typeface="Calibri" panose="020F0502020204030204" pitchFamily="34" charset="0"/>
                <a:cs typeface="Calibri" panose="020F0502020204030204" pitchFamily="34" charset="0"/>
              </a:rPr>
              <a:t>Does the statement that Barcellos criticizes in the above point look familiar?</a:t>
            </a:r>
          </a:p>
          <a:p>
            <a:pPr marL="288925" indent="-288925"/>
            <a:r>
              <a:rPr lang="en-US" i="1" dirty="0">
                <a:solidFill>
                  <a:srgbClr val="0070C0"/>
                </a:solidFill>
                <a:latin typeface="Cambria" panose="02040503050406030204" pitchFamily="18" charset="0"/>
                <a:cs typeface="Calibri" panose="020F0502020204030204" pitchFamily="34" charset="0"/>
              </a:rPr>
              <a:t>To those under the law [i.e., Jews] I became as one under the law (though </a:t>
            </a:r>
            <a:r>
              <a:rPr lang="en-US" b="1" i="1" dirty="0">
                <a:solidFill>
                  <a:srgbClr val="0070C0"/>
                </a:solidFill>
                <a:latin typeface="Cambria" panose="02040503050406030204" pitchFamily="18" charset="0"/>
                <a:cs typeface="Calibri" panose="020F0502020204030204" pitchFamily="34" charset="0"/>
              </a:rPr>
              <a:t>not</a:t>
            </a:r>
            <a:r>
              <a:rPr lang="en-US" i="1" dirty="0">
                <a:solidFill>
                  <a:srgbClr val="0070C0"/>
                </a:solidFill>
                <a:latin typeface="Cambria" panose="02040503050406030204" pitchFamily="18" charset="0"/>
                <a:cs typeface="Calibri" panose="020F0502020204030204" pitchFamily="34" charset="0"/>
              </a:rPr>
              <a:t> being myself </a:t>
            </a:r>
            <a:r>
              <a:rPr lang="en-US" b="1" i="1" dirty="0">
                <a:solidFill>
                  <a:srgbClr val="0070C0"/>
                </a:solidFill>
                <a:latin typeface="Cambria" panose="02040503050406030204" pitchFamily="18" charset="0"/>
                <a:cs typeface="Calibri" panose="020F0502020204030204" pitchFamily="34" charset="0"/>
              </a:rPr>
              <a:t>under the law </a:t>
            </a:r>
            <a:r>
              <a:rPr lang="en-US" i="1" dirty="0">
                <a:solidFill>
                  <a:srgbClr val="0070C0"/>
                </a:solidFill>
                <a:latin typeface="Cambria" panose="02040503050406030204" pitchFamily="18" charset="0"/>
                <a:cs typeface="Calibri" panose="020F0502020204030204" pitchFamily="34" charset="0"/>
              </a:rPr>
              <a:t>[of Moses] ) that I might win those under the law. To those outside the law I became as one outside the law (not being outside the law of God </a:t>
            </a:r>
            <a:r>
              <a:rPr lang="en-US" b="1" i="1" dirty="0">
                <a:solidFill>
                  <a:srgbClr val="0070C0"/>
                </a:solidFill>
                <a:latin typeface="Cambria" panose="02040503050406030204" pitchFamily="18" charset="0"/>
                <a:cs typeface="Calibri" panose="020F0502020204030204" pitchFamily="34" charset="0"/>
              </a:rPr>
              <a:t>but under the law of Christ</a:t>
            </a:r>
            <a:r>
              <a:rPr lang="en-US" i="1" dirty="0">
                <a:solidFill>
                  <a:srgbClr val="0070C0"/>
                </a:solidFill>
                <a:latin typeface="Cambria" panose="02040503050406030204" pitchFamily="18" charset="0"/>
                <a:cs typeface="Calibri" panose="020F0502020204030204" pitchFamily="34" charset="0"/>
              </a:rPr>
              <a:t>) that I might win those outside the law. </a:t>
            </a:r>
            <a:r>
              <a:rPr lang="en-US" i="1" dirty="0">
                <a:latin typeface="Cambria" panose="02040503050406030204" pitchFamily="18" charset="0"/>
                <a:cs typeface="Calibri" panose="020F0502020204030204" pitchFamily="34" charset="0"/>
              </a:rPr>
              <a:t>(1Cor. 9:20-21)</a:t>
            </a:r>
            <a:r>
              <a:rPr lang="en-US" dirty="0">
                <a:latin typeface="Calibri" panose="020F0502020204030204" pitchFamily="34" charset="0"/>
                <a:cs typeface="Calibri" panose="020F0502020204030204" pitchFamily="34" charset="0"/>
              </a:rPr>
              <a:t> </a:t>
            </a: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489588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92500" lnSpcReduction="20000"/>
          </a:bodyPr>
          <a:lstStyle/>
          <a:p>
            <a:pPr marL="342900" lvl="1" indent="-342900">
              <a:buFontTx/>
              <a:buChar char="•"/>
            </a:pPr>
            <a:r>
              <a:rPr lang="en-US" sz="3200" dirty="0">
                <a:latin typeface="Calibri" panose="020F0502020204030204" pitchFamily="34" charset="0"/>
                <a:cs typeface="Calibri" panose="020F0502020204030204" pitchFamily="34" charset="0"/>
              </a:rPr>
              <a:t>On page 62-63, Barcellos goes on to describe the “many problems” with viewing ourselves as “not under the Law of Moses, but under the Law of Christ”:</a:t>
            </a:r>
          </a:p>
          <a:p>
            <a:pPr marL="688975" lvl="1" indent="-342900"/>
            <a:r>
              <a:rPr lang="en-US" i="1" dirty="0">
                <a:latin typeface="Cambria" panose="02040503050406030204" pitchFamily="18" charset="0"/>
                <a:cs typeface="Calibri" panose="020F0502020204030204" pitchFamily="34" charset="0"/>
              </a:rPr>
              <a:t>First, this view cannot stand up to the context. </a:t>
            </a:r>
          </a:p>
          <a:p>
            <a:pPr marL="1089025" lvl="2" indent="-342900"/>
            <a:r>
              <a:rPr lang="en-US" dirty="0">
                <a:latin typeface="Calibri" panose="020F0502020204030204" pitchFamily="34" charset="0"/>
                <a:cs typeface="Calibri" panose="020F0502020204030204" pitchFamily="34" charset="0"/>
              </a:rPr>
              <a:t>I believe the NCT does a </a:t>
            </a:r>
            <a:r>
              <a:rPr lang="en-US" b="1" i="1" dirty="0">
                <a:latin typeface="Calibri" panose="020F0502020204030204" pitchFamily="34" charset="0"/>
                <a:cs typeface="Calibri" panose="020F0502020204030204" pitchFamily="34" charset="0"/>
              </a:rPr>
              <a:t>better</a:t>
            </a:r>
            <a:r>
              <a:rPr lang="en-US" dirty="0">
                <a:latin typeface="Calibri" panose="020F0502020204030204" pitchFamily="34" charset="0"/>
                <a:cs typeface="Calibri" panose="020F0502020204030204" pitchFamily="34" charset="0"/>
              </a:rPr>
              <a:t> job of dealing with the context.</a:t>
            </a:r>
            <a:endParaRPr lang="en-US" i="1" dirty="0">
              <a:latin typeface="Cambria" panose="02040503050406030204" pitchFamily="18" charset="0"/>
              <a:cs typeface="Calibri" panose="020F0502020204030204" pitchFamily="34" charset="0"/>
            </a:endParaRPr>
          </a:p>
          <a:p>
            <a:pPr marL="688975" lvl="1" indent="-342900"/>
            <a:r>
              <a:rPr lang="en-US" i="1" dirty="0">
                <a:latin typeface="Cambria" panose="02040503050406030204" pitchFamily="18" charset="0"/>
                <a:cs typeface="Calibri" panose="020F0502020204030204" pitchFamily="34" charset="0"/>
              </a:rPr>
              <a:t>In verse 17, the phrase “the Law or the Prophets” refer to the whole Old Testament… </a:t>
            </a:r>
          </a:p>
          <a:p>
            <a:pPr marL="1089025" lvl="2" indent="-342900"/>
            <a:r>
              <a:rPr lang="en-US" sz="2500" dirty="0">
                <a:latin typeface="Calibri" panose="020F0502020204030204" pitchFamily="34" charset="0"/>
                <a:cs typeface="Calibri" panose="020F0502020204030204" pitchFamily="34" charset="0"/>
              </a:rPr>
              <a:t>I agree.</a:t>
            </a:r>
          </a:p>
          <a:p>
            <a:pPr marL="688975" lvl="1" indent="-342900"/>
            <a:r>
              <a:rPr lang="en-US" i="1" dirty="0">
                <a:latin typeface="Cambria" panose="02040503050406030204" pitchFamily="18" charset="0"/>
                <a:cs typeface="Calibri" panose="020F0502020204030204" pitchFamily="34" charset="0"/>
              </a:rPr>
              <a:t>In verse 18a, the phrase “till heaven and earth pass away,” refers to the duration of the whole Old Testament’s authority… in verse 18b</a:t>
            </a:r>
          </a:p>
          <a:p>
            <a:pPr marL="1089025" lvl="2" indent="-342900"/>
            <a:r>
              <a:rPr lang="en-US" dirty="0">
                <a:latin typeface="Calibri" panose="020F0502020204030204" pitchFamily="34" charset="0"/>
                <a:cs typeface="Calibri" panose="020F0502020204030204" pitchFamily="34" charset="0"/>
              </a:rPr>
              <a:t>Mat. 5:18 is not talking about the duration of the OT’s </a:t>
            </a:r>
            <a:r>
              <a:rPr lang="en-US" b="1" i="1" dirty="0">
                <a:latin typeface="Calibri" panose="020F0502020204030204" pitchFamily="34" charset="0"/>
                <a:cs typeface="Calibri" panose="020F0502020204030204" pitchFamily="34" charset="0"/>
              </a:rPr>
              <a:t>authority</a:t>
            </a:r>
            <a:r>
              <a:rPr lang="en-US" dirty="0">
                <a:latin typeface="Calibri" panose="020F0502020204030204" pitchFamily="34" charset="0"/>
                <a:cs typeface="Calibri" panose="020F0502020204030204" pitchFamily="34" charset="0"/>
              </a:rPr>
              <a:t> – it says that “</a:t>
            </a:r>
            <a:r>
              <a:rPr lang="en-US" i="1" dirty="0">
                <a:solidFill>
                  <a:srgbClr val="0070C0"/>
                </a:solidFill>
                <a:latin typeface="Cambria" panose="02040503050406030204" pitchFamily="18" charset="0"/>
                <a:cs typeface="Calibri" panose="020F0502020204030204" pitchFamily="34" charset="0"/>
              </a:rPr>
              <a:t>not a dot, will pass from the Law until all is </a:t>
            </a:r>
            <a:r>
              <a:rPr lang="en-US" b="1" i="1" dirty="0">
                <a:solidFill>
                  <a:srgbClr val="0070C0"/>
                </a:solidFill>
                <a:latin typeface="Cambria" panose="02040503050406030204" pitchFamily="18" charset="0"/>
                <a:cs typeface="Calibri" panose="020F0502020204030204" pitchFamily="34" charset="0"/>
              </a:rPr>
              <a:t>accomplished</a:t>
            </a:r>
            <a:r>
              <a:rPr lang="en-US" dirty="0">
                <a:latin typeface="Calibri" panose="020F0502020204030204" pitchFamily="34" charset="0"/>
                <a:cs typeface="Calibri" panose="020F0502020204030204" pitchFamily="34" charset="0"/>
              </a:rPr>
              <a:t>”, meaning (in the context) that every bit of what the law pointed to will be fulfilled and </a:t>
            </a:r>
            <a:r>
              <a:rPr lang="en-US" b="1" i="1" dirty="0">
                <a:latin typeface="Calibri" panose="020F0502020204030204" pitchFamily="34" charset="0"/>
                <a:cs typeface="Calibri" panose="020F0502020204030204" pitchFamily="34" charset="0"/>
              </a:rPr>
              <a:t>accomplished </a:t>
            </a:r>
            <a:r>
              <a:rPr lang="en-US" dirty="0">
                <a:latin typeface="Calibri" panose="020F0502020204030204" pitchFamily="34" charset="0"/>
                <a:cs typeface="Calibri" panose="020F0502020204030204" pitchFamily="34" charset="0"/>
              </a:rPr>
              <a:t>by Christ.</a:t>
            </a:r>
          </a:p>
        </p:txBody>
      </p:sp>
    </p:spTree>
    <p:extLst>
      <p:ext uri="{BB962C8B-B14F-4D97-AF65-F5344CB8AC3E}">
        <p14:creationId xmlns:p14="http://schemas.microsoft.com/office/powerpoint/2010/main" val="25256822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92500" lnSpcReduction="10000"/>
          </a:bodyPr>
          <a:lstStyle/>
          <a:p>
            <a:pPr marL="342900" lvl="1" indent="-342900">
              <a:buFontTx/>
              <a:buChar char="•"/>
            </a:pPr>
            <a:r>
              <a:rPr lang="en-US" sz="3200" dirty="0">
                <a:latin typeface="Calibri" panose="020F0502020204030204" pitchFamily="34" charset="0"/>
                <a:cs typeface="Calibri" panose="020F0502020204030204" pitchFamily="34" charset="0"/>
              </a:rPr>
              <a:t>On page 62-63, Barcellos describes the “many problems” with viewing ourselves as “not under the Law of Moses, but under the Law of Christ”:</a:t>
            </a:r>
          </a:p>
          <a:p>
            <a:pPr marL="688975" lvl="1" indent="-342900"/>
            <a:r>
              <a:rPr lang="en-US" i="1" dirty="0">
                <a:latin typeface="Cambria" panose="02040503050406030204" pitchFamily="18" charset="0"/>
                <a:cs typeface="Calibri" panose="020F0502020204030204" pitchFamily="34" charset="0"/>
              </a:rPr>
              <a:t>Second, this view assumes a theory of the postponement of the kingdom of Christ that is explicitly disproved by the rest of the NT. </a:t>
            </a:r>
          </a:p>
          <a:p>
            <a:pPr marL="1089025" lvl="2" indent="-342900"/>
            <a:r>
              <a:rPr lang="en-US" dirty="0">
                <a:latin typeface="Calibri" panose="020F0502020204030204" pitchFamily="34" charset="0"/>
                <a:cs typeface="Calibri" panose="020F0502020204030204" pitchFamily="34" charset="0"/>
              </a:rPr>
              <a:t>My view does not assume any such theory of the postponement of the kingdom of Christ.</a:t>
            </a:r>
          </a:p>
          <a:p>
            <a:pPr marL="688975" lvl="1" indent="-342900"/>
            <a:r>
              <a:rPr lang="en-US" i="1" dirty="0">
                <a:latin typeface="Cambria" panose="02040503050406030204" pitchFamily="18" charset="0"/>
                <a:cs typeface="Calibri" panose="020F0502020204030204" pitchFamily="34" charset="0"/>
              </a:rPr>
              <a:t>Christ’s… Kingdom… was inaugurated at His first coming and… all Christians have been placed [into it].</a:t>
            </a:r>
          </a:p>
          <a:p>
            <a:pPr marL="1089025" lvl="2" indent="-342900"/>
            <a:r>
              <a:rPr lang="en-US" dirty="0">
                <a:latin typeface="Calibri" panose="020F0502020204030204" pitchFamily="34" charset="0"/>
                <a:cs typeface="Calibri" panose="020F0502020204030204" pitchFamily="34" charset="0"/>
              </a:rPr>
              <a:t>I agree.</a:t>
            </a:r>
          </a:p>
          <a:p>
            <a:pPr marL="688975" lvl="1" indent="-342900"/>
            <a:r>
              <a:rPr lang="en-US" i="1" dirty="0">
                <a:latin typeface="Cambria" panose="02040503050406030204" pitchFamily="18" charset="0"/>
                <a:cs typeface="Calibri" panose="020F0502020204030204" pitchFamily="34" charset="0"/>
              </a:rPr>
              <a:t>Third, this view cannot adequately deal with the pro-law statements of the NT.</a:t>
            </a:r>
          </a:p>
          <a:p>
            <a:pPr marL="1089025" lvl="2" indent="-342900"/>
            <a:r>
              <a:rPr lang="en-US" dirty="0">
                <a:latin typeface="Calibri" panose="020F0502020204030204" pitchFamily="34" charset="0"/>
                <a:cs typeface="Calibri" panose="020F0502020204030204" pitchFamily="34" charset="0"/>
              </a:rPr>
              <a:t>I have no problem with the pro-law statements of the NT. The law is good and perfect at doing what God designed it to do.</a:t>
            </a:r>
          </a:p>
        </p:txBody>
      </p:sp>
    </p:spTree>
    <p:extLst>
      <p:ext uri="{BB962C8B-B14F-4D97-AF65-F5344CB8AC3E}">
        <p14:creationId xmlns:p14="http://schemas.microsoft.com/office/powerpoint/2010/main" val="31234948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 calcmode="lin" valueType="num">
                                      <p:cBhvr>
                                        <p:cTn id="20"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p:cTn id="2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2">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 calcmode="lin" valueType="num">
                                      <p:cBhvr>
                                        <p:cTn id="34"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2">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p:cTn id="41"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92500" lnSpcReduction="10000"/>
          </a:bodyPr>
          <a:lstStyle/>
          <a:p>
            <a:pPr marL="342900" lvl="1" indent="-342900">
              <a:buFontTx/>
              <a:buChar char="•"/>
            </a:pPr>
            <a:r>
              <a:rPr lang="en-US" sz="3200" dirty="0">
                <a:latin typeface="Calibri" panose="020F0502020204030204" pitchFamily="34" charset="0"/>
                <a:cs typeface="Calibri" panose="020F0502020204030204" pitchFamily="34" charset="0"/>
              </a:rPr>
              <a:t>On page 62-63, Barcellos describes the “many problems” with viewing ourselves as “not under the Law of Moses, but under the Law of Christ”:</a:t>
            </a:r>
          </a:p>
          <a:p>
            <a:pPr marL="688975" lvl="1" indent="-342900"/>
            <a:r>
              <a:rPr lang="en-US" i="1" dirty="0">
                <a:latin typeface="Cambria" panose="02040503050406030204" pitchFamily="18" charset="0"/>
                <a:cs typeface="Calibri" panose="020F0502020204030204" pitchFamily="34" charset="0"/>
              </a:rPr>
              <a:t>Fourth, this view cannot justify capital punishment as a duty of the civil magistrate.</a:t>
            </a:r>
          </a:p>
          <a:p>
            <a:pPr marL="1089025" lvl="2" indent="-342900"/>
            <a:r>
              <a:rPr lang="en-US" dirty="0">
                <a:latin typeface="Calibri" panose="020F0502020204030204" pitchFamily="34" charset="0"/>
                <a:cs typeface="Calibri" panose="020F0502020204030204" pitchFamily="34" charset="0"/>
              </a:rPr>
              <a:t>I’m not sure what he means by this. But Romans 13, in the NT, speaks to the duty of a civil magistrate to carry out capital punishment.</a:t>
            </a:r>
            <a:endParaRPr lang="en-US" i="1" dirty="0">
              <a:latin typeface="Cambria" panose="02040503050406030204" pitchFamily="18" charset="0"/>
              <a:cs typeface="Calibri" panose="020F0502020204030204" pitchFamily="34" charset="0"/>
            </a:endParaRPr>
          </a:p>
          <a:p>
            <a:pPr marL="688975" lvl="1" indent="-342900"/>
            <a:r>
              <a:rPr lang="en-US" i="1" dirty="0">
                <a:latin typeface="Cambria" panose="02040503050406030204" pitchFamily="18" charset="0"/>
                <a:cs typeface="Calibri" panose="020F0502020204030204" pitchFamily="34" charset="0"/>
              </a:rPr>
              <a:t>Fifth, this view cannot adequately explain 2 Tim. 3:16-17:</a:t>
            </a:r>
          </a:p>
          <a:p>
            <a:pPr marL="1089025" lvl="2" indent="-342900"/>
            <a:r>
              <a:rPr lang="en-US" i="1" dirty="0">
                <a:solidFill>
                  <a:srgbClr val="0070C0"/>
                </a:solidFill>
                <a:latin typeface="Cambria" panose="02040503050406030204" pitchFamily="18" charset="0"/>
                <a:cs typeface="Calibri" panose="020F0502020204030204" pitchFamily="34" charset="0"/>
              </a:rPr>
              <a:t>All Scripture is breathed out by God and profitable for teaching, for reproof, for correction, and for training in righteousness, that the man of God may be complete, equipped for every good work.</a:t>
            </a:r>
          </a:p>
          <a:p>
            <a:pPr marL="1089025" lvl="2" indent="-342900"/>
            <a:r>
              <a:rPr lang="en-US" dirty="0">
                <a:latin typeface="Calibri" panose="020F0502020204030204" pitchFamily="34" charset="0"/>
                <a:cs typeface="Calibri" panose="020F0502020204030204" pitchFamily="34" charset="0"/>
              </a:rPr>
              <a:t>I have no problem affirming that the OT scriptures are profitable for doing all the things that this verse affirms.</a:t>
            </a:r>
            <a:endParaRPr lang="en-US" i="1" dirty="0">
              <a:solidFill>
                <a:srgbClr val="0070C0"/>
              </a:solidFill>
              <a:latin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val="25828744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 calcmode="lin" valueType="num">
                                      <p:cBhvr>
                                        <p:cTn id="20"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p:cTn id="2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2">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 calcmode="lin" valueType="num">
                                      <p:cBhvr>
                                        <p:cTn id="34"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Read Chapter 4 (from pages 71-76) before we meet again in four (!) weeks and come prepared to discuss it. </a:t>
            </a:r>
          </a:p>
          <a:p>
            <a:r>
              <a:rPr lang="en-US" dirty="0">
                <a:effectLst>
                  <a:glow rad="228600">
                    <a:schemeClr val="accent3">
                      <a:satMod val="175000"/>
                      <a:alpha val="40000"/>
                    </a:schemeClr>
                  </a:glow>
                </a:effectLst>
                <a:latin typeface="Calibri" panose="020F0502020204030204" pitchFamily="34" charset="0"/>
                <a:cs typeface="Calibri" pitchFamily="34" charset="0"/>
              </a:rPr>
              <a:t>In the meantime, Stephen will be filling in as teacher for the next three weeks.</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181229193"/>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extLst>
      <p:ext uri="{BB962C8B-B14F-4D97-AF65-F5344CB8AC3E}">
        <p14:creationId xmlns:p14="http://schemas.microsoft.com/office/powerpoint/2010/main" val="2386225090"/>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p:spPr>
        <p:txBody>
          <a:bodyPr/>
          <a:lstStyle/>
          <a:p>
            <a:r>
              <a:rPr lang="en-US" sz="3200" b="1" dirty="0"/>
              <a:t>An Examination of Reformed Baptist Arguments Against New Covenant Theology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15335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93998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85000" lnSpcReduction="20000"/>
          </a:bodyPr>
          <a:lstStyle/>
          <a:p>
            <a:pPr marL="342900" lvl="1" indent="-342900">
              <a:buFontTx/>
              <a:buChar char="•"/>
            </a:pPr>
            <a:r>
              <a:rPr lang="en-US" sz="3000" dirty="0">
                <a:latin typeface="Calibri" panose="020F0502020204030204" pitchFamily="34" charset="0"/>
                <a:cs typeface="Calibri" panose="020F0502020204030204" pitchFamily="34" charset="0"/>
              </a:rPr>
              <a:t>This chapter has a very different feel than the chapters we have covered so far.</a:t>
            </a:r>
          </a:p>
          <a:p>
            <a:pPr marL="347663" indent="-347663"/>
            <a:r>
              <a:rPr lang="en-US" sz="3000" dirty="0">
                <a:latin typeface="Calibri" panose="020F0502020204030204" pitchFamily="34" charset="0"/>
                <a:cs typeface="Calibri" panose="020F0502020204030204" pitchFamily="34" charset="0"/>
              </a:rPr>
              <a:t>Throughout the first two chapters Barcellos seemed to argue, almost relentlessly, that the Ten Commandments are the “moral law” of the OT and all Ten of them are as binding on New Covenant Christians today as they were on the Israelites in the Old Covenant.</a:t>
            </a:r>
          </a:p>
          <a:p>
            <a:pPr marL="347663" lvl="1" indent="-347663">
              <a:buFontTx/>
              <a:buChar char="•"/>
            </a:pPr>
            <a:r>
              <a:rPr lang="en-US" sz="3000" dirty="0">
                <a:latin typeface="Calibri" panose="020F0502020204030204" pitchFamily="34" charset="0"/>
                <a:cs typeface="Calibri" panose="020F0502020204030204" pitchFamily="34" charset="0"/>
              </a:rPr>
              <a:t>So it comes as a bit of a surprise to hear Barcellos say at the beginning of Chapter 3 that: </a:t>
            </a:r>
            <a:r>
              <a:rPr lang="en-US" sz="3000" i="1" dirty="0">
                <a:latin typeface="Cambria" panose="02040503050406030204" pitchFamily="18" charset="0"/>
                <a:cs typeface="Calibri" panose="020F0502020204030204" pitchFamily="34" charset="0"/>
              </a:rPr>
              <a:t>Hearty agreement must be given when New Covenant theologians argue for the abolition of the Old Covenant. This is clearly the teaching of the Old and New Testaments… The whole Law of Moses, </a:t>
            </a:r>
            <a:r>
              <a:rPr lang="en-US" sz="3000" b="1" i="1" dirty="0">
                <a:latin typeface="Cambria" panose="02040503050406030204" pitchFamily="18" charset="0"/>
                <a:cs typeface="Calibri" panose="020F0502020204030204" pitchFamily="34" charset="0"/>
              </a:rPr>
              <a:t>as it functioned under the Old Covenant</a:t>
            </a:r>
            <a:r>
              <a:rPr lang="en-US" sz="3000" i="1" dirty="0">
                <a:latin typeface="Cambria" panose="02040503050406030204" pitchFamily="18" charset="0"/>
                <a:cs typeface="Calibri" panose="020F0502020204030204" pitchFamily="34" charset="0"/>
              </a:rPr>
              <a:t>, has been abolished, including the Ten Commandments. </a:t>
            </a:r>
            <a:r>
              <a:rPr lang="en-US" sz="3000" dirty="0">
                <a:latin typeface="Calibri" panose="020F0502020204030204" pitchFamily="34" charset="0"/>
                <a:cs typeface="Calibri" panose="020F0502020204030204" pitchFamily="34" charset="0"/>
              </a:rPr>
              <a:t>(p.61 – emphasis original)</a:t>
            </a:r>
          </a:p>
          <a:p>
            <a:pPr marL="347663" lvl="1" indent="-347663">
              <a:buFontTx/>
              <a:buChar char="•"/>
            </a:pPr>
            <a:r>
              <a:rPr lang="en-US" sz="3000" dirty="0">
                <a:latin typeface="Calibri" panose="020F0502020204030204" pitchFamily="34" charset="0"/>
                <a:cs typeface="Calibri" panose="020F0502020204030204" pitchFamily="34" charset="0"/>
              </a:rPr>
              <a:t>What gives? Has Barcellos suddenly changed his mind? Have we been misunderstanding him up to this point?</a:t>
            </a: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80719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62500" lnSpcReduction="20000"/>
          </a:bodyPr>
          <a:lstStyle/>
          <a:p>
            <a:pPr marL="342900" lvl="1" indent="-342900">
              <a:buFontTx/>
              <a:buChar char="•"/>
            </a:pPr>
            <a:r>
              <a:rPr lang="en-US" sz="5100" dirty="0">
                <a:latin typeface="Calibri" panose="020F0502020204030204" pitchFamily="34" charset="0"/>
                <a:cs typeface="Calibri" panose="020F0502020204030204" pitchFamily="34" charset="0"/>
              </a:rPr>
              <a:t>I don’t think Barcellos has changed his mind, nor do I think we’ve been misunderstanding him.</a:t>
            </a:r>
          </a:p>
          <a:p>
            <a:pPr marL="342900" lvl="1" indent="-342900">
              <a:buFontTx/>
              <a:buChar char="•"/>
            </a:pPr>
            <a:r>
              <a:rPr lang="en-US" sz="5100" dirty="0">
                <a:latin typeface="Calibri" panose="020F0502020204030204" pitchFamily="34" charset="0"/>
                <a:cs typeface="Calibri" panose="020F0502020204030204" pitchFamily="34" charset="0"/>
              </a:rPr>
              <a:t>So why does Barcellos almost sound like he’s changing his mind in this chapter? </a:t>
            </a:r>
          </a:p>
          <a:p>
            <a:pPr marL="342900" lvl="1" indent="-342900">
              <a:buFontTx/>
              <a:buChar char="•"/>
            </a:pPr>
            <a:r>
              <a:rPr lang="en-US" sz="5100" dirty="0">
                <a:latin typeface="Calibri" panose="020F0502020204030204" pitchFamily="34" charset="0"/>
                <a:cs typeface="Calibri" panose="020F0502020204030204" pitchFamily="34" charset="0"/>
              </a:rPr>
              <a:t>Both </a:t>
            </a:r>
            <a:r>
              <a:rPr lang="en-US" sz="5100" b="1" i="1" dirty="0">
                <a:latin typeface="Calibri" panose="020F0502020204030204" pitchFamily="34" charset="0"/>
                <a:cs typeface="Calibri" panose="020F0502020204030204" pitchFamily="34" charset="0"/>
              </a:rPr>
              <a:t>Covenant</a:t>
            </a:r>
            <a:r>
              <a:rPr lang="en-US" sz="5100" dirty="0">
                <a:latin typeface="Calibri" panose="020F0502020204030204" pitchFamily="34" charset="0"/>
                <a:cs typeface="Calibri" panose="020F0502020204030204" pitchFamily="34" charset="0"/>
              </a:rPr>
              <a:t> Theologians (like Barcellos) and </a:t>
            </a:r>
            <a:r>
              <a:rPr lang="en-US" sz="5100" b="1" i="1" dirty="0">
                <a:latin typeface="Calibri" panose="020F0502020204030204" pitchFamily="34" charset="0"/>
                <a:cs typeface="Calibri" panose="020F0502020204030204" pitchFamily="34" charset="0"/>
              </a:rPr>
              <a:t>New Covenant</a:t>
            </a:r>
            <a:r>
              <a:rPr lang="en-US" sz="5100" dirty="0">
                <a:latin typeface="Calibri" panose="020F0502020204030204" pitchFamily="34" charset="0"/>
                <a:cs typeface="Calibri" panose="020F0502020204030204" pitchFamily="34" charset="0"/>
              </a:rPr>
              <a:t> Theologians (like us) recognize that there is both </a:t>
            </a:r>
            <a:r>
              <a:rPr lang="en-US" sz="5100" b="1" i="1" dirty="0">
                <a:latin typeface="Calibri" panose="020F0502020204030204" pitchFamily="34" charset="0"/>
                <a:cs typeface="Calibri" panose="020F0502020204030204" pitchFamily="34" charset="0"/>
              </a:rPr>
              <a:t>continuity</a:t>
            </a:r>
            <a:r>
              <a:rPr lang="en-US" sz="5100" dirty="0">
                <a:latin typeface="Calibri" panose="020F0502020204030204" pitchFamily="34" charset="0"/>
                <a:cs typeface="Calibri" panose="020F0502020204030204" pitchFamily="34" charset="0"/>
              </a:rPr>
              <a:t> and </a:t>
            </a:r>
            <a:r>
              <a:rPr lang="en-US" sz="5100" b="1" i="1" dirty="0">
                <a:latin typeface="Calibri" panose="020F0502020204030204" pitchFamily="34" charset="0"/>
                <a:cs typeface="Calibri" panose="020F0502020204030204" pitchFamily="34" charset="0"/>
              </a:rPr>
              <a:t>discontinuity</a:t>
            </a:r>
            <a:r>
              <a:rPr lang="en-US" sz="5100" dirty="0">
                <a:latin typeface="Calibri" panose="020F0502020204030204" pitchFamily="34" charset="0"/>
                <a:cs typeface="Calibri" panose="020F0502020204030204" pitchFamily="34" charset="0"/>
              </a:rPr>
              <a:t> between the Old and New Covenants:</a:t>
            </a:r>
          </a:p>
          <a:p>
            <a:pPr marL="688975" lvl="1" indent="-288925"/>
            <a:r>
              <a:rPr lang="en-US" sz="4200" dirty="0">
                <a:latin typeface="Calibri" panose="020F0502020204030204" pitchFamily="34" charset="0"/>
                <a:cs typeface="Calibri" panose="020F0502020204030204" pitchFamily="34" charset="0"/>
              </a:rPr>
              <a:t>Covenant Theologians tend to emphasize the </a:t>
            </a:r>
            <a:r>
              <a:rPr lang="en-US" sz="4200" b="1" i="1" dirty="0">
                <a:latin typeface="Calibri" panose="020F0502020204030204" pitchFamily="34" charset="0"/>
                <a:cs typeface="Calibri" panose="020F0502020204030204" pitchFamily="34" charset="0"/>
              </a:rPr>
              <a:t>continuity</a:t>
            </a:r>
            <a:r>
              <a:rPr lang="en-US" sz="4200" dirty="0">
                <a:latin typeface="Calibri" panose="020F0502020204030204" pitchFamily="34" charset="0"/>
                <a:cs typeface="Calibri" panose="020F0502020204030204" pitchFamily="34" charset="0"/>
              </a:rPr>
              <a:t> between the Old and New Covenants</a:t>
            </a:r>
          </a:p>
          <a:p>
            <a:pPr marL="688975" lvl="1" indent="-288925"/>
            <a:r>
              <a:rPr lang="en-US" sz="4200" dirty="0">
                <a:latin typeface="Calibri" panose="020F0502020204030204" pitchFamily="34" charset="0"/>
                <a:cs typeface="Calibri" panose="020F0502020204030204" pitchFamily="34" charset="0"/>
              </a:rPr>
              <a:t>As New Covenant Theologians, we tend to emphasize the </a:t>
            </a:r>
            <a:r>
              <a:rPr lang="en-US" sz="4200" b="1" i="1" dirty="0">
                <a:latin typeface="Calibri" panose="020F0502020204030204" pitchFamily="34" charset="0"/>
                <a:cs typeface="Calibri" panose="020F0502020204030204" pitchFamily="34" charset="0"/>
              </a:rPr>
              <a:t>discontinuity</a:t>
            </a:r>
            <a:r>
              <a:rPr lang="en-US" sz="4200" dirty="0">
                <a:latin typeface="Calibri" panose="020F0502020204030204" pitchFamily="34" charset="0"/>
                <a:cs typeface="Calibri" panose="020F0502020204030204" pitchFamily="34" charset="0"/>
              </a:rPr>
              <a:t> between the Old and New Covenants.</a:t>
            </a:r>
          </a:p>
          <a:p>
            <a:pPr marL="400050" indent="-400050"/>
            <a:endParaRPr lang="en-US" sz="3400" dirty="0">
              <a:latin typeface="Calibri" panose="020F0502020204030204" pitchFamily="34" charset="0"/>
              <a:cs typeface="Calibri" panose="020F0502020204030204" pitchFamily="34" charset="0"/>
            </a:endParaRP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63251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62500" lnSpcReduction="20000"/>
          </a:bodyPr>
          <a:lstStyle/>
          <a:p>
            <a:pPr marL="288925" indent="-288925"/>
            <a:r>
              <a:rPr lang="en-US" sz="5100" dirty="0">
                <a:latin typeface="Calibri" panose="020F0502020204030204" pitchFamily="34" charset="0"/>
                <a:cs typeface="Calibri" panose="020F0502020204030204" pitchFamily="34" charset="0"/>
              </a:rPr>
              <a:t>In Chapters 1 and 2, Barcellos focused on the </a:t>
            </a:r>
            <a:r>
              <a:rPr lang="en-US" sz="5100" b="1" i="1" dirty="0">
                <a:latin typeface="Calibri" panose="020F0502020204030204" pitchFamily="34" charset="0"/>
                <a:cs typeface="Calibri" panose="020F0502020204030204" pitchFamily="34" charset="0"/>
              </a:rPr>
              <a:t>continuity</a:t>
            </a:r>
            <a:r>
              <a:rPr lang="en-US" sz="5100" dirty="0">
                <a:latin typeface="Calibri" panose="020F0502020204030204" pitchFamily="34" charset="0"/>
                <a:cs typeface="Calibri" panose="020F0502020204030204" pitchFamily="34" charset="0"/>
              </a:rPr>
              <a:t> between the covenants and therefore sounded like the Covenant Theologian that he is.</a:t>
            </a:r>
          </a:p>
          <a:p>
            <a:pPr marL="288925" indent="-288925"/>
            <a:r>
              <a:rPr lang="en-US" sz="5100" dirty="0">
                <a:latin typeface="Calibri" panose="020F0502020204030204" pitchFamily="34" charset="0"/>
                <a:cs typeface="Calibri" panose="020F0502020204030204" pitchFamily="34" charset="0"/>
              </a:rPr>
              <a:t>In this chapter, Barcellos is acknowledging and attempting to deal with areas where he sees </a:t>
            </a:r>
            <a:r>
              <a:rPr lang="en-US" sz="5100" b="1" i="1" dirty="0">
                <a:latin typeface="Calibri" panose="020F0502020204030204" pitchFamily="34" charset="0"/>
                <a:cs typeface="Calibri" panose="020F0502020204030204" pitchFamily="34" charset="0"/>
              </a:rPr>
              <a:t>discontinuity</a:t>
            </a:r>
            <a:r>
              <a:rPr lang="en-US" sz="5100" dirty="0">
                <a:latin typeface="Calibri" panose="020F0502020204030204" pitchFamily="34" charset="0"/>
                <a:cs typeface="Calibri" panose="020F0502020204030204" pitchFamily="34" charset="0"/>
              </a:rPr>
              <a:t> between the covenants, and this tends to almost make him sound like New Covenant Theologian.</a:t>
            </a:r>
          </a:p>
          <a:p>
            <a:pPr marL="288925" indent="-288925"/>
            <a:r>
              <a:rPr lang="en-US" sz="5100" dirty="0">
                <a:latin typeface="Calibri" panose="020F0502020204030204" pitchFamily="34" charset="0"/>
                <a:cs typeface="Calibri" panose="020F0502020204030204" pitchFamily="34" charset="0"/>
              </a:rPr>
              <a:t>But don’t be fooled - as we have already seen, and will see again in later chapters, Barcellos still sees far more continuity between the covenants than I believe the scriptures teach.</a:t>
            </a:r>
          </a:p>
          <a:p>
            <a:pPr marL="400050" indent="-400050"/>
            <a:endParaRPr lang="en-US" sz="3400" dirty="0">
              <a:latin typeface="Calibri" panose="020F0502020204030204" pitchFamily="34" charset="0"/>
              <a:cs typeface="Calibri" panose="020F0502020204030204" pitchFamily="34" charset="0"/>
            </a:endParaRP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195199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a:bodyPr>
          <a:lstStyle/>
          <a:p>
            <a:pPr marL="288925" indent="-288925"/>
            <a:r>
              <a:rPr lang="en-US" dirty="0">
                <a:latin typeface="Calibri" panose="020F0502020204030204" pitchFamily="34" charset="0"/>
                <a:cs typeface="Calibri" panose="020F0502020204030204" pitchFamily="34" charset="0"/>
              </a:rPr>
              <a:t>I will give Barcellos kudos for at least acknowledging that the scriptures clearly teach that there are significant discontinuities between the Old and New Covenant – something that is rather difficult for Covenant Theologians to acknowledge.</a:t>
            </a:r>
          </a:p>
          <a:p>
            <a:pPr marL="288925" indent="-288925"/>
            <a:r>
              <a:rPr lang="en-US" dirty="0">
                <a:latin typeface="Calibri" panose="020F0502020204030204" pitchFamily="34" charset="0"/>
                <a:cs typeface="Calibri" panose="020F0502020204030204" pitchFamily="34" charset="0"/>
              </a:rPr>
              <a:t>But, in my opinion, one of the glaring weaknesses in this chapter, is that, at this point at least, he doesn’t give us any details as to what the discontinuities between the Old and New Covenant actually are.</a:t>
            </a:r>
          </a:p>
          <a:p>
            <a:pPr marL="688975" lvl="1" indent="-288925"/>
            <a:endParaRPr lang="en-US" dirty="0">
              <a:latin typeface="Calibri" panose="020F0502020204030204" pitchFamily="34" charset="0"/>
              <a:cs typeface="Calibri" panose="020F0502020204030204" pitchFamily="34" charset="0"/>
            </a:endParaRPr>
          </a:p>
          <a:p>
            <a:pPr marL="400050" indent="-400050"/>
            <a:endParaRPr lang="en-US" sz="3400" dirty="0">
              <a:latin typeface="Calibri" panose="020F0502020204030204" pitchFamily="34" charset="0"/>
              <a:cs typeface="Calibri" panose="020F0502020204030204" pitchFamily="34" charset="0"/>
            </a:endParaRP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69352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fontScale="70000" lnSpcReduction="20000"/>
          </a:bodyPr>
          <a:lstStyle/>
          <a:p>
            <a:pPr marL="288925" indent="-288925"/>
            <a:r>
              <a:rPr lang="en-US" dirty="0">
                <a:latin typeface="Calibri" panose="020F0502020204030204" pitchFamily="34" charset="0"/>
                <a:cs typeface="Calibri" panose="020F0502020204030204" pitchFamily="34" charset="0"/>
              </a:rPr>
              <a:t>For example on page 64, after criticizing how he believes that New Covenant theologians deal with this text, he tells us what </a:t>
            </a:r>
            <a:r>
              <a:rPr lang="en-US" b="1" i="1" dirty="0">
                <a:latin typeface="Calibri" panose="020F0502020204030204" pitchFamily="34" charset="0"/>
                <a:cs typeface="Calibri" panose="020F0502020204030204" pitchFamily="34" charset="0"/>
              </a:rPr>
              <a:t>he</a:t>
            </a:r>
            <a:r>
              <a:rPr lang="en-US" dirty="0">
                <a:latin typeface="Calibri" panose="020F0502020204030204" pitchFamily="34" charset="0"/>
                <a:cs typeface="Calibri" panose="020F0502020204030204" pitchFamily="34" charset="0"/>
              </a:rPr>
              <a:t> thinks Jesus is teaching in Mat 5:17-20: </a:t>
            </a:r>
            <a:r>
              <a:rPr lang="en-US" i="1" dirty="0">
                <a:latin typeface="Cambria" panose="02040503050406030204" pitchFamily="18" charset="0"/>
                <a:cs typeface="Calibri" panose="020F0502020204030204" pitchFamily="34" charset="0"/>
              </a:rPr>
              <a:t>What Jesus is saying is that the Old Testament is still binding upon His people, </a:t>
            </a:r>
            <a:r>
              <a:rPr lang="en-US" b="1" i="1" dirty="0">
                <a:latin typeface="Cambria" panose="02040503050406030204" pitchFamily="18" charset="0"/>
                <a:cs typeface="Calibri" panose="020F0502020204030204" pitchFamily="34" charset="0"/>
              </a:rPr>
              <a:t>but not in the same way it used to be</a:t>
            </a:r>
            <a:r>
              <a:rPr lang="en-US" i="1" dirty="0">
                <a:latin typeface="Cambria" panose="02040503050406030204" pitchFamily="18" charset="0"/>
                <a:cs typeface="Calibri" panose="020F0502020204030204" pitchFamily="34" charset="0"/>
              </a:rPr>
              <a:t>. The OT is still authoritative as far as our sanctification goes, </a:t>
            </a:r>
            <a:r>
              <a:rPr lang="en-US" b="1" i="1" dirty="0">
                <a:latin typeface="Cambria" panose="02040503050406030204" pitchFamily="18" charset="0"/>
                <a:cs typeface="Calibri" panose="020F0502020204030204" pitchFamily="34" charset="0"/>
              </a:rPr>
              <a:t>but the coming death of Christ and the inauguration of the New Covenant now condition its application</a:t>
            </a:r>
            <a:r>
              <a:rPr lang="en-US" i="1" dirty="0">
                <a:latin typeface="Cambria" panose="02040503050406030204" pitchFamily="18" charset="0"/>
                <a:cs typeface="Calibri" panose="020F0502020204030204" pitchFamily="34" charset="0"/>
              </a:rPr>
              <a:t>.</a:t>
            </a:r>
            <a:r>
              <a:rPr lang="en-US" dirty="0">
                <a:latin typeface="Calibri" panose="020F0502020204030204" pitchFamily="34" charset="0"/>
                <a:cs typeface="Calibri" panose="020F0502020204030204" pitchFamily="34" charset="0"/>
              </a:rPr>
              <a:t> (emphasis original)</a:t>
            </a:r>
          </a:p>
          <a:p>
            <a:pPr marL="288925" indent="-288925"/>
            <a:r>
              <a:rPr lang="en-US" dirty="0">
                <a:latin typeface="Calibri" panose="020F0502020204030204" pitchFamily="34" charset="0"/>
                <a:cs typeface="Calibri" panose="020F0502020204030204" pitchFamily="34" charset="0"/>
              </a:rPr>
              <a:t>I have no disagreement with what he says here, as far as it goes. But what does he really </a:t>
            </a:r>
            <a:r>
              <a:rPr lang="en-US" b="1" i="1" dirty="0">
                <a:latin typeface="Calibri" panose="020F0502020204030204" pitchFamily="34" charset="0"/>
                <a:cs typeface="Calibri" panose="020F0502020204030204" pitchFamily="34" charset="0"/>
              </a:rPr>
              <a:t>mean</a:t>
            </a:r>
            <a:r>
              <a:rPr lang="en-US" dirty="0">
                <a:latin typeface="Calibri" panose="020F0502020204030204" pitchFamily="34" charset="0"/>
                <a:cs typeface="Calibri" panose="020F0502020204030204" pitchFamily="34" charset="0"/>
              </a:rPr>
              <a:t> by it?</a:t>
            </a:r>
          </a:p>
          <a:p>
            <a:pPr marL="288925" indent="-288925"/>
            <a:r>
              <a:rPr lang="en-US" dirty="0">
                <a:latin typeface="Calibri" panose="020F0502020204030204" pitchFamily="34" charset="0"/>
                <a:cs typeface="Calibri" panose="020F0502020204030204" pitchFamily="34" charset="0"/>
              </a:rPr>
              <a:t>The OT is still binding on New Covenant Christians, but “not in the same way is used to be.” Okay, so in what way </a:t>
            </a:r>
            <a:r>
              <a:rPr lang="en-US" b="1" i="1" dirty="0">
                <a:latin typeface="Calibri" panose="020F0502020204030204" pitchFamily="34" charset="0"/>
                <a:cs typeface="Calibri" panose="020F0502020204030204" pitchFamily="34" charset="0"/>
              </a:rPr>
              <a:t>is</a:t>
            </a:r>
            <a:r>
              <a:rPr lang="en-US" dirty="0">
                <a:latin typeface="Calibri" panose="020F0502020204030204" pitchFamily="34" charset="0"/>
                <a:cs typeface="Calibri" panose="020F0502020204030204" pitchFamily="34" charset="0"/>
              </a:rPr>
              <a:t> it now binding? He doesn’t say at this point.</a:t>
            </a:r>
          </a:p>
          <a:p>
            <a:pPr marL="288925" indent="-288925"/>
            <a:r>
              <a:rPr lang="en-US" dirty="0">
                <a:latin typeface="Calibri" panose="020F0502020204030204" pitchFamily="34" charset="0"/>
                <a:cs typeface="Calibri" panose="020F0502020204030204" pitchFamily="34" charset="0"/>
              </a:rPr>
              <a:t>The OT is “still authoritative as far as our sanctification goes,” but the coming of Christ and the New Covenant changes how it does that. Okay, but how? In what way? Again, he doesn’t say.</a:t>
            </a:r>
          </a:p>
          <a:p>
            <a:pPr marL="288925" indent="-288925"/>
            <a:r>
              <a:rPr lang="en-US" dirty="0">
                <a:latin typeface="Calibri" panose="020F0502020204030204" pitchFamily="34" charset="0"/>
                <a:cs typeface="Calibri" panose="020F0502020204030204" pitchFamily="34" charset="0"/>
              </a:rPr>
              <a:t>He then concludes this discussion saying: </a:t>
            </a:r>
            <a:r>
              <a:rPr lang="en-US" i="1" dirty="0">
                <a:latin typeface="Cambria" panose="02040503050406030204" pitchFamily="18" charset="0"/>
                <a:cs typeface="Calibri" panose="020F0502020204030204" pitchFamily="34" charset="0"/>
              </a:rPr>
              <a:t>Casting aside all the difficult questions that arise concerning the specific application of this thesis, it cannot be doubted that the rest of the NT clearly confirms it.</a:t>
            </a:r>
          </a:p>
          <a:p>
            <a:pPr marL="288925" indent="-288925"/>
            <a:r>
              <a:rPr lang="en-US" dirty="0">
                <a:latin typeface="Calibri" panose="020F0502020204030204" pitchFamily="34" charset="0"/>
                <a:cs typeface="Calibri" panose="020F0502020204030204" pitchFamily="34" charset="0"/>
              </a:rPr>
              <a:t>So his interpretation of this text raises “difficult questions,” but he’s not going to answer them right now!</a:t>
            </a:r>
          </a:p>
          <a:p>
            <a:pPr marL="688975" lvl="1" indent="-288925"/>
            <a:endParaRPr lang="en-US" dirty="0">
              <a:latin typeface="Calibri" panose="020F0502020204030204" pitchFamily="34" charset="0"/>
              <a:cs typeface="Calibri" panose="020F0502020204030204" pitchFamily="34" charset="0"/>
            </a:endParaRPr>
          </a:p>
          <a:p>
            <a:pPr marL="688975" lvl="1" indent="-288925"/>
            <a:endParaRPr lang="en-US" dirty="0">
              <a:latin typeface="Calibri" panose="020F0502020204030204" pitchFamily="34" charset="0"/>
              <a:cs typeface="Calibri" panose="020F0502020204030204" pitchFamily="34" charset="0"/>
            </a:endParaRPr>
          </a:p>
          <a:p>
            <a:pPr marL="400050" indent="-400050"/>
            <a:endParaRPr lang="en-US" sz="3400" dirty="0">
              <a:latin typeface="Calibri" panose="020F0502020204030204" pitchFamily="34" charset="0"/>
              <a:cs typeface="Calibri" panose="020F0502020204030204" pitchFamily="34" charset="0"/>
            </a:endParaRP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014555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0">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152400" y="990600"/>
            <a:ext cx="8763000" cy="5867400"/>
          </a:xfrm>
        </p:spPr>
        <p:txBody>
          <a:bodyPr>
            <a:normAutofit/>
          </a:bodyPr>
          <a:lstStyle/>
          <a:p>
            <a:pPr marL="342900" lvl="1" indent="-342900">
              <a:buFontTx/>
              <a:buChar char="•"/>
            </a:pPr>
            <a:r>
              <a:rPr lang="en-US" dirty="0">
                <a:latin typeface="Calibri" panose="020F0502020204030204" pitchFamily="34" charset="0"/>
                <a:cs typeface="Calibri" panose="020F0502020204030204" pitchFamily="34" charset="0"/>
              </a:rPr>
              <a:t>Likewise in the conclusion of his examination of Ephesians 2:14-16 on page 66-67 Barcellos tells us: </a:t>
            </a:r>
            <a:r>
              <a:rPr lang="en-US" sz="2500" i="1" dirty="0">
                <a:latin typeface="Cambria" panose="02040503050406030204" pitchFamily="18" charset="0"/>
                <a:cs typeface="Calibri" panose="020F0502020204030204" pitchFamily="34" charset="0"/>
              </a:rPr>
              <a:t>It is very clear from this passage and other explicit statements of the NT that the Old Covenant and its law, </a:t>
            </a:r>
            <a:r>
              <a:rPr lang="en-US" sz="2500" b="1" i="1" dirty="0">
                <a:latin typeface="Cambria" panose="02040503050406030204" pitchFamily="18" charset="0"/>
                <a:cs typeface="Calibri" panose="020F0502020204030204" pitchFamily="34" charset="0"/>
              </a:rPr>
              <a:t>as Old Covenant law</a:t>
            </a:r>
            <a:r>
              <a:rPr lang="en-US" sz="2500" i="1" dirty="0">
                <a:latin typeface="Cambria" panose="02040503050406030204" pitchFamily="18" charset="0"/>
                <a:cs typeface="Calibri" panose="020F0502020204030204" pitchFamily="34" charset="0"/>
              </a:rPr>
              <a:t>, has been annulled by Christ’s death.</a:t>
            </a:r>
            <a:r>
              <a:rPr lang="en-US" dirty="0">
                <a:latin typeface="Calibri" panose="020F0502020204030204" pitchFamily="34" charset="0"/>
                <a:cs typeface="Calibri" panose="020F0502020204030204" pitchFamily="34" charset="0"/>
              </a:rPr>
              <a:t> </a:t>
            </a:r>
          </a:p>
          <a:p>
            <a:pPr marL="342900" lvl="1" indent="-342900">
              <a:buFontTx/>
              <a:buChar char="•"/>
            </a:pPr>
            <a:r>
              <a:rPr lang="en-US" dirty="0">
                <a:latin typeface="Calibri" panose="020F0502020204030204" pitchFamily="34" charset="0"/>
                <a:cs typeface="Calibri" panose="020F0502020204030204" pitchFamily="34" charset="0"/>
              </a:rPr>
              <a:t>Again, as far as the statement goes, I agree. But what does it mean for the Old Covenant Law (which includes the Ten Commandments) to be annulled by Christ’s death “as Old Covenant law”? </a:t>
            </a:r>
          </a:p>
          <a:p>
            <a:pPr marL="342900" lvl="1" indent="-342900">
              <a:buFontTx/>
              <a:buChar char="•"/>
            </a:pPr>
            <a:r>
              <a:rPr lang="en-US" dirty="0">
                <a:latin typeface="Calibri" panose="020F0502020204030204" pitchFamily="34" charset="0"/>
                <a:cs typeface="Calibri" panose="020F0502020204030204" pitchFamily="34" charset="0"/>
              </a:rPr>
              <a:t>Does it now apply as New Covenant law? Does anything change as it goes through this transition? If so, what? </a:t>
            </a:r>
          </a:p>
          <a:p>
            <a:pPr marL="342900" lvl="1" indent="-342900">
              <a:buFontTx/>
              <a:buChar char="•"/>
            </a:pPr>
            <a:r>
              <a:rPr lang="en-US" dirty="0">
                <a:latin typeface="Calibri" panose="020F0502020204030204" pitchFamily="34" charset="0"/>
                <a:cs typeface="Calibri" panose="020F0502020204030204" pitchFamily="34" charset="0"/>
              </a:rPr>
              <a:t>Again, he doesn’t say at this point.</a:t>
            </a:r>
          </a:p>
          <a:p>
            <a:pPr marL="288925" indent="-288925"/>
            <a:endParaRPr lang="en-US" dirty="0">
              <a:latin typeface="Calibri" panose="020F0502020204030204" pitchFamily="34" charset="0"/>
              <a:cs typeface="Calibri" panose="020F0502020204030204" pitchFamily="34" charset="0"/>
            </a:endParaRPr>
          </a:p>
          <a:p>
            <a:pPr marL="688975" lvl="1" indent="-288925"/>
            <a:endParaRPr lang="en-US" dirty="0">
              <a:latin typeface="Calibri" panose="020F0502020204030204" pitchFamily="34" charset="0"/>
              <a:cs typeface="Calibri" panose="020F0502020204030204" pitchFamily="34" charset="0"/>
            </a:endParaRPr>
          </a:p>
          <a:p>
            <a:pPr marL="688975" lvl="1" indent="-288925"/>
            <a:endParaRPr lang="en-US" dirty="0">
              <a:latin typeface="Calibri" panose="020F0502020204030204" pitchFamily="34" charset="0"/>
              <a:cs typeface="Calibri" panose="020F0502020204030204" pitchFamily="34" charset="0"/>
            </a:endParaRPr>
          </a:p>
          <a:p>
            <a:pPr marL="400050" indent="-400050"/>
            <a:endParaRPr lang="en-US" sz="3400" dirty="0">
              <a:latin typeface="Calibri" panose="020F0502020204030204" pitchFamily="34" charset="0"/>
              <a:cs typeface="Calibri" panose="020F0502020204030204" pitchFamily="34" charset="0"/>
            </a:endParaRP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87111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3</a:t>
            </a:r>
            <a:br>
              <a:rPr lang="en-US" sz="3200" b="1" dirty="0"/>
            </a:br>
            <a:r>
              <a:rPr lang="en-US" sz="3200" b="1" dirty="0"/>
              <a:t>NCT and the Abolition of the Old Covenant</a:t>
            </a:r>
          </a:p>
        </p:txBody>
      </p:sp>
      <p:sp>
        <p:nvSpPr>
          <p:cNvPr id="2" name="Content Placeholder 1"/>
          <p:cNvSpPr>
            <a:spLocks noGrp="1"/>
          </p:cNvSpPr>
          <p:nvPr>
            <p:ph idx="1"/>
          </p:nvPr>
        </p:nvSpPr>
        <p:spPr>
          <a:xfrm>
            <a:off x="0" y="914400"/>
            <a:ext cx="9144000" cy="5943600"/>
          </a:xfrm>
        </p:spPr>
        <p:txBody>
          <a:bodyPr>
            <a:normAutofit fontScale="77500" lnSpcReduction="20000"/>
          </a:bodyPr>
          <a:lstStyle/>
          <a:p>
            <a:pPr marL="288925" indent="-288925"/>
            <a:r>
              <a:rPr lang="en-US" sz="3400" dirty="0">
                <a:latin typeface="Calibri" panose="020F0502020204030204" pitchFamily="34" charset="0"/>
                <a:cs typeface="Calibri" panose="020F0502020204030204" pitchFamily="34" charset="0"/>
              </a:rPr>
              <a:t>Barcellos examines two Biblical texts in this chapter: Mat 5:17-20 and Eph. 2:14-16</a:t>
            </a:r>
          </a:p>
          <a:p>
            <a:pPr marL="288925" indent="-288925"/>
            <a:r>
              <a:rPr lang="en-US" sz="3400" dirty="0">
                <a:latin typeface="Calibri" panose="020F0502020204030204" pitchFamily="34" charset="0"/>
                <a:cs typeface="Calibri" panose="020F0502020204030204" pitchFamily="34" charset="0"/>
              </a:rPr>
              <a:t>In his discussion of Mat 5:17-20, he levels a number of criticisms at what he perceives to be the NCT handling of this text. </a:t>
            </a:r>
          </a:p>
          <a:p>
            <a:pPr marL="288925" indent="-288925"/>
            <a:r>
              <a:rPr lang="en-US" sz="3400" dirty="0">
                <a:latin typeface="Calibri" panose="020F0502020204030204" pitchFamily="34" charset="0"/>
                <a:cs typeface="Calibri" panose="020F0502020204030204" pitchFamily="34" charset="0"/>
              </a:rPr>
              <a:t>For example, on page 62, Barcellos says: </a:t>
            </a:r>
            <a:r>
              <a:rPr lang="en-US" sz="3400" i="1" dirty="0">
                <a:latin typeface="Cambria" panose="02040503050406030204" pitchFamily="18" charset="0"/>
                <a:cs typeface="Calibri" panose="020F0502020204030204" pitchFamily="34" charset="0"/>
              </a:rPr>
              <a:t>A common understanding of this text goes like this: Jesus is saying that he will make the law null and void for his people and is declaring that they will have nothing to do with the Old Testament law of God because he will fulfill or complete it for them. </a:t>
            </a:r>
          </a:p>
          <a:p>
            <a:pPr marL="287338" indent="-287338"/>
            <a:r>
              <a:rPr lang="en-US" sz="3400" dirty="0">
                <a:latin typeface="Calibri" panose="020F0502020204030204" pitchFamily="34" charset="0"/>
                <a:cs typeface="Calibri" panose="020F0502020204030204" pitchFamily="34" charset="0"/>
              </a:rPr>
              <a:t>You may recall what I (and what most NCT authors that I’m familiar with) have taught on this text is that:</a:t>
            </a:r>
          </a:p>
          <a:p>
            <a:pPr marL="576263" lvl="1" indent="-287338" eaLnBrk="1" hangingPunct="1"/>
            <a:r>
              <a:rPr lang="en-US" dirty="0">
                <a:latin typeface="Calibri" panose="020F0502020204030204" pitchFamily="34" charset="0"/>
                <a:cs typeface="Calibri" panose="020F0502020204030204" pitchFamily="34" charset="0"/>
              </a:rPr>
              <a:t>Jesus tells us that he has </a:t>
            </a:r>
            <a:r>
              <a:rPr lang="en-US" b="1" i="1" dirty="0">
                <a:latin typeface="Calibri" pitchFamily="34" charset="0"/>
                <a:cs typeface="Calibri" pitchFamily="34" charset="0"/>
              </a:rPr>
              <a:t>not</a:t>
            </a:r>
            <a:r>
              <a:rPr lang="en-US" dirty="0">
                <a:latin typeface="Calibri" panose="020F0502020204030204" pitchFamily="34" charset="0"/>
                <a:cs typeface="Calibri" panose="020F0502020204030204" pitchFamily="34" charset="0"/>
              </a:rPr>
              <a:t> come to set aside the OT scriptures as though they were of no value or importance.</a:t>
            </a:r>
          </a:p>
          <a:p>
            <a:pPr marL="576263" lvl="1" indent="-287338" eaLnBrk="1" hangingPunct="1"/>
            <a:r>
              <a:rPr lang="en-US" dirty="0">
                <a:latin typeface="Calibri" panose="020F0502020204030204" pitchFamily="34" charset="0"/>
                <a:cs typeface="Calibri" panose="020F0502020204030204" pitchFamily="34" charset="0"/>
              </a:rPr>
              <a:t>The purpose of the OT scriptures – and even the commandments within them – was to </a:t>
            </a:r>
            <a:r>
              <a:rPr lang="en-US" b="1" i="1" dirty="0">
                <a:latin typeface="Calibri" pitchFamily="34" charset="0"/>
                <a:cs typeface="Calibri" pitchFamily="34" charset="0"/>
              </a:rPr>
              <a:t>point</a:t>
            </a:r>
            <a:r>
              <a:rPr lang="en-US" dirty="0">
                <a:latin typeface="Calibri" panose="020F0502020204030204" pitchFamily="34" charset="0"/>
                <a:cs typeface="Calibri" panose="020F0502020204030204" pitchFamily="34" charset="0"/>
              </a:rPr>
              <a:t> to Jesus as the one who </a:t>
            </a:r>
            <a:r>
              <a:rPr lang="en-US" b="1" i="1" dirty="0">
                <a:latin typeface="Calibri" pitchFamily="34" charset="0"/>
                <a:cs typeface="Calibri" pitchFamily="34" charset="0"/>
              </a:rPr>
              <a:t>fulfills</a:t>
            </a:r>
            <a:r>
              <a:rPr lang="en-US" dirty="0">
                <a:latin typeface="Calibri" panose="020F0502020204030204" pitchFamily="34" charset="0"/>
                <a:cs typeface="Calibri" panose="020F0502020204030204" pitchFamily="34" charset="0"/>
              </a:rPr>
              <a:t> them.</a:t>
            </a:r>
          </a:p>
          <a:p>
            <a:pPr marL="576263" lvl="1" indent="-287338" eaLnBrk="1" hangingPunct="1"/>
            <a:r>
              <a:rPr lang="en-US" dirty="0">
                <a:latin typeface="Calibri" panose="020F0502020204030204" pitchFamily="34" charset="0"/>
                <a:cs typeface="Calibri" panose="020F0502020204030204" pitchFamily="34" charset="0"/>
              </a:rPr>
              <a:t>Jesus then, takes us through a series of six examples, where he shows us how to “keep” the OT commandments by listening to </a:t>
            </a:r>
            <a:r>
              <a:rPr lang="en-US" b="1" i="1" dirty="0">
                <a:latin typeface="Calibri" pitchFamily="34" charset="0"/>
                <a:cs typeface="Calibri" pitchFamily="34" charset="0"/>
              </a:rPr>
              <a:t>him</a:t>
            </a:r>
            <a:r>
              <a:rPr lang="en-US" dirty="0">
                <a:latin typeface="Calibri" panose="020F0502020204030204" pitchFamily="34" charset="0"/>
                <a:cs typeface="Calibri" panose="020F0502020204030204" pitchFamily="34" charset="0"/>
              </a:rPr>
              <a:t> and doing what </a:t>
            </a:r>
            <a:r>
              <a:rPr lang="en-US" b="1" i="1" dirty="0">
                <a:latin typeface="Calibri" pitchFamily="34" charset="0"/>
                <a:cs typeface="Calibri" pitchFamily="34" charset="0"/>
              </a:rPr>
              <a:t>he</a:t>
            </a:r>
            <a:r>
              <a:rPr lang="en-US" dirty="0">
                <a:latin typeface="Calibri" panose="020F0502020204030204" pitchFamily="34" charset="0"/>
                <a:cs typeface="Calibri" panose="020F0502020204030204" pitchFamily="34" charset="0"/>
              </a:rPr>
              <a:t> says. </a:t>
            </a:r>
          </a:p>
          <a:p>
            <a:pPr marL="347663" indent="-347663"/>
            <a:endParaRPr lang="en-US" dirty="0">
              <a:latin typeface="Calibri" panose="020F0502020204030204" pitchFamily="34" charset="0"/>
              <a:cs typeface="Calibri" panose="020F0502020204030204" pitchFamily="34" charset="0"/>
            </a:endParaRP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610666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Maple</Template>
  <TotalTime>123337</TotalTime>
  <Words>1814</Words>
  <Application>Microsoft Office PowerPoint</Application>
  <PresentationFormat>On-screen Show (4:3)</PresentationFormat>
  <Paragraphs>92</Paragraphs>
  <Slides>15</Slides>
  <Notes>0</Notes>
  <HiddenSlides>2</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15</vt:i4>
      </vt:variant>
    </vt:vector>
  </HeadingPairs>
  <TitlesOfParts>
    <vt:vector size="22" baseType="lpstr">
      <vt:lpstr>Arial</vt:lpstr>
      <vt:lpstr>Calibri</vt:lpstr>
      <vt:lpstr>Cambria</vt:lpstr>
      <vt:lpstr>Default Design</vt:lpstr>
      <vt:lpstr>22_sunset</vt:lpstr>
      <vt:lpstr>55_Default Design</vt:lpstr>
      <vt:lpstr>56_Default Design</vt:lpstr>
      <vt:lpstr>New Covenant Theology</vt:lpstr>
      <vt:lpstr>An Examination of Reformed Baptist Arguments Against New Covenant Theology</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Chapter 3 NCT and the Abolition of the Old Covenant</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2987</cp:revision>
  <dcterms:created xsi:type="dcterms:W3CDTF">2002-05-29T23:51:15Z</dcterms:created>
  <dcterms:modified xsi:type="dcterms:W3CDTF">2020-10-17T02:32:25Z</dcterms:modified>
</cp:coreProperties>
</file>