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5" r:id="rId2"/>
    <p:sldMasterId id="2147485410" r:id="rId3"/>
    <p:sldMasterId id="2147485422" r:id="rId4"/>
    <p:sldMasterId id="2147485434" r:id="rId5"/>
  </p:sldMasterIdLst>
  <p:notesMasterIdLst>
    <p:notesMasterId r:id="rId19"/>
  </p:notesMasterIdLst>
  <p:sldIdLst>
    <p:sldId id="1027" r:id="rId6"/>
    <p:sldId id="1032" r:id="rId7"/>
    <p:sldId id="1037" r:id="rId8"/>
    <p:sldId id="1038" r:id="rId9"/>
    <p:sldId id="1028" r:id="rId10"/>
    <p:sldId id="1036" r:id="rId11"/>
    <p:sldId id="1031" r:id="rId12"/>
    <p:sldId id="1029" r:id="rId13"/>
    <p:sldId id="1034" r:id="rId14"/>
    <p:sldId id="1033" r:id="rId15"/>
    <p:sldId id="1035" r:id="rId16"/>
    <p:sldId id="1039" r:id="rId17"/>
    <p:sldId id="1030" r:id="rId18"/>
  </p:sldIdLst>
  <p:sldSz cx="9144000" cy="6858000" type="screen4x3"/>
  <p:notesSz cx="6858000" cy="8759825"/>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759">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9900"/>
    <a:srgbClr val="FFCCCC"/>
    <a:srgbClr val="00CC99"/>
    <a:srgbClr val="00CC66"/>
    <a:srgbClr val="FF6600"/>
    <a:srgbClr val="FF0000"/>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2382" autoAdjust="0"/>
    <p:restoredTop sz="99199" autoAdjust="0"/>
  </p:normalViewPr>
  <p:slideViewPr>
    <p:cSldViewPr>
      <p:cViewPr varScale="1">
        <p:scale>
          <a:sx n="162" d="100"/>
          <a:sy n="162" d="100"/>
        </p:scale>
        <p:origin x="158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658"/>
    </p:cViewPr>
  </p:sorterViewPr>
  <p:notesViewPr>
    <p:cSldViewPr>
      <p:cViewPr varScale="1">
        <p:scale>
          <a:sx n="89" d="100"/>
          <a:sy n="89" d="100"/>
        </p:scale>
        <p:origin x="-3678" y="-114"/>
      </p:cViewPr>
      <p:guideLst>
        <p:guide orient="horz" pos="27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dirty="0"/>
          </a:p>
        </p:txBody>
      </p:sp>
      <p:sp>
        <p:nvSpPr>
          <p:cNvPr id="5123" name="Rectangle 3"/>
          <p:cNvSpPr>
            <a:spLocks noGrp="1" noChangeArrowheads="1"/>
          </p:cNvSpPr>
          <p:nvPr>
            <p:ph type="dt" idx="1"/>
          </p:nvPr>
        </p:nvSpPr>
        <p:spPr bwMode="auto">
          <a:xfrm>
            <a:off x="3884613"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dirty="0"/>
          </a:p>
        </p:txBody>
      </p:sp>
      <p:sp>
        <p:nvSpPr>
          <p:cNvPr id="91140" name="Rectangle 4"/>
          <p:cNvSpPr>
            <a:spLocks noGrp="1" noRot="1" noChangeAspect="1" noChangeArrowheads="1" noTextEdit="1"/>
          </p:cNvSpPr>
          <p:nvPr>
            <p:ph type="sldImg" idx="2"/>
          </p:nvPr>
        </p:nvSpPr>
        <p:spPr bwMode="auto">
          <a:xfrm>
            <a:off x="1239838" y="657225"/>
            <a:ext cx="4379912" cy="32845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160838"/>
            <a:ext cx="5486400" cy="3941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0"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dirty="0"/>
          </a:p>
        </p:txBody>
      </p:sp>
      <p:sp>
        <p:nvSpPr>
          <p:cNvPr id="5127" name="Rectangle 7"/>
          <p:cNvSpPr>
            <a:spLocks noGrp="1" noChangeArrowheads="1"/>
          </p:cNvSpPr>
          <p:nvPr>
            <p:ph type="sldNum" sz="quarter" idx="5"/>
          </p:nvPr>
        </p:nvSpPr>
        <p:spPr bwMode="auto">
          <a:xfrm>
            <a:off x="3884613"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0482DD3-AEB0-4215-BBDC-D2DE80D82A63}" type="slidenum">
              <a:rPr lang="en-US"/>
              <a:pPr>
                <a:defRPr/>
              </a:pPr>
              <a:t>‹#›</a:t>
            </a:fld>
            <a:endParaRPr lang="en-US" dirty="0"/>
          </a:p>
        </p:txBody>
      </p:sp>
    </p:spTree>
    <p:extLst>
      <p:ext uri="{BB962C8B-B14F-4D97-AF65-F5344CB8AC3E}">
        <p14:creationId xmlns:p14="http://schemas.microsoft.com/office/powerpoint/2010/main" val="3516070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pPr>
                <a:defRPr/>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pPr>
                <a:defRPr/>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pPr>
                <a:defRPr/>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pPr>
                <a:defRPr/>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pPr>
                <a:defRPr/>
              </a:pPr>
              <a:t>‹#›</a:t>
            </a:fld>
            <a:endParaRPr 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pPr>
                <a:defRPr/>
              </a:pPr>
              <a:t>‹#›</a:t>
            </a:fld>
            <a:endParaRPr 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7111482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40960910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54148113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3431285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6241501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225896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pPr>
                <a:defRPr/>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50222454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83981849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9297867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25078223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3040562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28161331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96566773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48909097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64441954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882486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pPr>
                <a:defRPr/>
              </a:pPr>
              <a:t>‹#›</a:t>
            </a:fld>
            <a:endParaRPr 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34064985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404421503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41832047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29853938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5878996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62026749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05922793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02561722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41200284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695508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pPr>
                <a:defRPr/>
              </a:pPr>
              <a:t>‹#›</a:t>
            </a:fld>
            <a:endParaRPr lang="en-US"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418294551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66261399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97991328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79344440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8824903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21630457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858544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 id="2147483931" r:id="rId9"/>
    <p:sldLayoutId id="2147483932" r:id="rId10"/>
    <p:sldLayoutId id="214748393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dirty="0"/>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dirty="0"/>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045" r:id="rId1"/>
    <p:sldLayoutId id="2147484026" r:id="rId2"/>
    <p:sldLayoutId id="2147484027" r:id="rId3"/>
    <p:sldLayoutId id="2147484028" r:id="rId4"/>
    <p:sldLayoutId id="2147484029" r:id="rId5"/>
    <p:sldLayoutId id="2147484030" r:id="rId6"/>
    <p:sldLayoutId id="2147484031" r:id="rId7"/>
    <p:sldLayoutId id="2147484032" r:id="rId8"/>
    <p:sldLayoutId id="2147484033" r:id="rId9"/>
    <p:sldLayoutId id="2147484034" r:id="rId10"/>
    <p:sldLayoutId id="2147484035" r:id="rId11"/>
    <p:sldLayoutId id="2147484036"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dirty="0">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dirty="0">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431298211"/>
      </p:ext>
    </p:extLst>
  </p:cSld>
  <p:clrMap bg1="lt1" tx1="dk1" bg2="lt2" tx2="dk2" accent1="accent1" accent2="accent2" accent3="accent3" accent4="accent4" accent5="accent5" accent6="accent6" hlink="hlink" folHlink="folHlink"/>
  <p:sldLayoutIdLst>
    <p:sldLayoutId id="2147485411" r:id="rId1"/>
    <p:sldLayoutId id="2147485412" r:id="rId2"/>
    <p:sldLayoutId id="2147485413" r:id="rId3"/>
    <p:sldLayoutId id="2147485414" r:id="rId4"/>
    <p:sldLayoutId id="2147485415" r:id="rId5"/>
    <p:sldLayoutId id="2147485416" r:id="rId6"/>
    <p:sldLayoutId id="2147485417" r:id="rId7"/>
    <p:sldLayoutId id="2147485418" r:id="rId8"/>
    <p:sldLayoutId id="2147485419" r:id="rId9"/>
    <p:sldLayoutId id="2147485420" r:id="rId10"/>
    <p:sldLayoutId id="214748542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dirty="0">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dirty="0">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962793244"/>
      </p:ext>
    </p:extLst>
  </p:cSld>
  <p:clrMap bg1="lt1" tx1="dk1" bg2="lt2" tx2="dk2" accent1="accent1" accent2="accent2" accent3="accent3" accent4="accent4" accent5="accent5" accent6="accent6" hlink="hlink" folHlink="folHlink"/>
  <p:sldLayoutIdLst>
    <p:sldLayoutId id="2147485423" r:id="rId1"/>
    <p:sldLayoutId id="2147485424" r:id="rId2"/>
    <p:sldLayoutId id="2147485425" r:id="rId3"/>
    <p:sldLayoutId id="2147485426" r:id="rId4"/>
    <p:sldLayoutId id="2147485427" r:id="rId5"/>
    <p:sldLayoutId id="2147485428" r:id="rId6"/>
    <p:sldLayoutId id="2147485429" r:id="rId7"/>
    <p:sldLayoutId id="2147485430" r:id="rId8"/>
    <p:sldLayoutId id="2147485431" r:id="rId9"/>
    <p:sldLayoutId id="2147485432" r:id="rId10"/>
    <p:sldLayoutId id="214748543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dirty="0">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dirty="0">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588636336"/>
      </p:ext>
    </p:extLst>
  </p:cSld>
  <p:clrMap bg1="lt1" tx1="dk1" bg2="lt2" tx2="dk2" accent1="accent1" accent2="accent2" accent3="accent3" accent4="accent4" accent5="accent5" accent6="accent6" hlink="hlink" folHlink="folHlink"/>
  <p:sldLayoutIdLst>
    <p:sldLayoutId id="2147485435" r:id="rId1"/>
    <p:sldLayoutId id="2147485436" r:id="rId2"/>
    <p:sldLayoutId id="2147485437" r:id="rId3"/>
    <p:sldLayoutId id="2147485438" r:id="rId4"/>
    <p:sldLayoutId id="2147485439" r:id="rId5"/>
    <p:sldLayoutId id="2147485440" r:id="rId6"/>
    <p:sldLayoutId id="2147485441" r:id="rId7"/>
    <p:sldLayoutId id="2147485442" r:id="rId8"/>
    <p:sldLayoutId id="2147485443" r:id="rId9"/>
    <p:sldLayoutId id="2147485444" r:id="rId10"/>
    <p:sldLayoutId id="214748544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7.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40.xml"/><Relationship Id="rId1" Type="http://schemas.openxmlformats.org/officeDocument/2006/relationships/themeOverride" Target="../theme/themeOverride11.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47.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47.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47.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slideLayout" Target="../slideLayouts/slideLayout47.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1447800" y="152400"/>
            <a:ext cx="7696200" cy="2438400"/>
          </a:xfrm>
        </p:spPr>
        <p:txBody>
          <a:bodyPr/>
          <a:lstStyle/>
          <a:p>
            <a:pPr eaLnBrk="1" hangingPunct="1">
              <a:defRPr/>
            </a:pPr>
            <a:r>
              <a:rPr lang="en-US" sz="7200" b="1" dirty="0">
                <a:solidFill>
                  <a:srgbClr val="FF0000"/>
                </a:solidFill>
                <a:effectLst>
                  <a:outerShdw blurRad="63500" dist="63500" dir="2700000" algn="tl" rotWithShape="0">
                    <a:schemeClr val="tx1"/>
                  </a:outerShdw>
                </a:effectLst>
              </a:rPr>
              <a:t>New Covenant Theology</a:t>
            </a:r>
          </a:p>
        </p:txBody>
      </p:sp>
    </p:spTree>
    <p:extLst>
      <p:ext uri="{BB962C8B-B14F-4D97-AF65-F5344CB8AC3E}">
        <p14:creationId xmlns:p14="http://schemas.microsoft.com/office/powerpoint/2010/main" val="2417589930"/>
      </p:ext>
    </p:extLst>
  </p:cSld>
  <p:clrMapOvr>
    <a:overrideClrMapping bg1="dk2" tx1="lt1" bg2="dk1" tx2="lt2" accent1="accent1" accent2="accent2" accent3="accent3" accent4="accent4" accent5="accent5" accent6="accent6" hlink="hlink" folHlink="folHlink"/>
  </p:clrMapOvr>
  <p:transition>
    <p:newsflash/>
  </p:transition>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4</a:t>
            </a:r>
            <a:br>
              <a:rPr lang="en-US" sz="3200" b="1" dirty="0"/>
            </a:br>
            <a:r>
              <a:rPr lang="en-US" sz="3200" b="1" dirty="0"/>
              <a:t>NCT and the Sermon on the Mount</a:t>
            </a:r>
          </a:p>
        </p:txBody>
      </p:sp>
      <p:sp>
        <p:nvSpPr>
          <p:cNvPr id="2" name="Content Placeholder 1"/>
          <p:cNvSpPr>
            <a:spLocks noGrp="1"/>
          </p:cNvSpPr>
          <p:nvPr>
            <p:ph idx="1"/>
          </p:nvPr>
        </p:nvSpPr>
        <p:spPr>
          <a:xfrm>
            <a:off x="152400" y="990600"/>
            <a:ext cx="8763000" cy="5867400"/>
          </a:xfrm>
        </p:spPr>
        <p:txBody>
          <a:bodyPr>
            <a:normAutofit fontScale="85000" lnSpcReduction="20000"/>
          </a:bodyPr>
          <a:lstStyle/>
          <a:p>
            <a:pPr marL="400050" lvl="1" indent="-400050">
              <a:buFontTx/>
              <a:buChar char="•"/>
            </a:pPr>
            <a:r>
              <a:rPr lang="en-US" sz="3400" dirty="0">
                <a:latin typeface="Calibri" panose="020F0502020204030204" pitchFamily="34" charset="0"/>
                <a:ea typeface="+mn-ea"/>
                <a:cs typeface="Calibri" panose="020F0502020204030204" pitchFamily="34" charset="0"/>
              </a:rPr>
              <a:t>Barcellos goes on to claim that what Jesus is giving here is not a new teaching. To prove this Barcellos gives two instances where he claims that the OT teaches that lusting after a woman in your heart is adultery:</a:t>
            </a:r>
          </a:p>
          <a:p>
            <a:pPr marL="688975" lvl="1" indent="-342900"/>
            <a:r>
              <a:rPr lang="en-US" sz="3200" dirty="0">
                <a:latin typeface="Calibri" panose="020F0502020204030204" pitchFamily="34" charset="0"/>
                <a:cs typeface="Calibri" panose="020F0502020204030204" pitchFamily="34" charset="0"/>
              </a:rPr>
              <a:t>The tenth commandment: </a:t>
            </a:r>
            <a:r>
              <a:rPr lang="en-US" sz="3200" i="1" dirty="0">
                <a:solidFill>
                  <a:srgbClr val="0070C0"/>
                </a:solidFill>
                <a:effectLst>
                  <a:glow rad="228600">
                    <a:schemeClr val="accent3">
                      <a:satMod val="175000"/>
                      <a:alpha val="40000"/>
                    </a:schemeClr>
                  </a:glow>
                </a:effectLst>
                <a:latin typeface="Cambria" pitchFamily="18" charset="0"/>
              </a:rPr>
              <a:t>You shall not covet your … neighbor's wife</a:t>
            </a:r>
            <a:r>
              <a:rPr lang="en-US" sz="3200" dirty="0">
                <a:latin typeface="Calibri" panose="020F0502020204030204" pitchFamily="34" charset="0"/>
                <a:cs typeface="Calibri" panose="020F0502020204030204" pitchFamily="34" charset="0"/>
              </a:rPr>
              <a:t> (Exodus 20:17)</a:t>
            </a:r>
          </a:p>
          <a:p>
            <a:pPr marL="688975" lvl="1" indent="-342900"/>
            <a:r>
              <a:rPr lang="en-US" sz="3200" dirty="0">
                <a:latin typeface="Calibri" panose="020F0502020204030204" pitchFamily="34" charset="0"/>
                <a:cs typeface="Calibri" panose="020F0502020204030204" pitchFamily="34" charset="0"/>
              </a:rPr>
              <a:t>A statement in Proverbs concerning an adulterous woman:  </a:t>
            </a:r>
            <a:r>
              <a:rPr lang="en-US" sz="3200" i="1" dirty="0">
                <a:solidFill>
                  <a:srgbClr val="0070C0"/>
                </a:solidFill>
                <a:effectLst>
                  <a:glow rad="228600">
                    <a:schemeClr val="accent3">
                      <a:satMod val="175000"/>
                      <a:alpha val="40000"/>
                    </a:schemeClr>
                  </a:glow>
                </a:effectLst>
                <a:latin typeface="Cambria" pitchFamily="18" charset="0"/>
              </a:rPr>
              <a:t>Let not your </a:t>
            </a:r>
            <a:r>
              <a:rPr lang="en-US" sz="3200" b="1" i="1" dirty="0">
                <a:solidFill>
                  <a:srgbClr val="0070C0"/>
                </a:solidFill>
                <a:effectLst>
                  <a:glow rad="228600">
                    <a:schemeClr val="accent3">
                      <a:satMod val="175000"/>
                      <a:alpha val="40000"/>
                    </a:schemeClr>
                  </a:glow>
                </a:effectLst>
                <a:latin typeface="Cambria" pitchFamily="18" charset="0"/>
              </a:rPr>
              <a:t>heart</a:t>
            </a:r>
            <a:r>
              <a:rPr lang="en-US" sz="3200" i="1" dirty="0">
                <a:solidFill>
                  <a:srgbClr val="0070C0"/>
                </a:solidFill>
                <a:effectLst>
                  <a:glow rad="228600">
                    <a:schemeClr val="accent3">
                      <a:satMod val="175000"/>
                      <a:alpha val="40000"/>
                    </a:schemeClr>
                  </a:glow>
                </a:effectLst>
                <a:latin typeface="Cambria" pitchFamily="18" charset="0"/>
              </a:rPr>
              <a:t> turn aside to her ways; do not stray into her paths, for many a victim has she laid low, and all her slain are a mighty throng. Her house is the way to </a:t>
            </a:r>
            <a:r>
              <a:rPr lang="en-US" sz="3200" i="1" dirty="0" err="1">
                <a:solidFill>
                  <a:srgbClr val="0070C0"/>
                </a:solidFill>
                <a:effectLst>
                  <a:glow rad="228600">
                    <a:schemeClr val="accent3">
                      <a:satMod val="175000"/>
                      <a:alpha val="40000"/>
                    </a:schemeClr>
                  </a:glow>
                </a:effectLst>
                <a:latin typeface="Cambria" pitchFamily="18" charset="0"/>
              </a:rPr>
              <a:t>Sheol</a:t>
            </a:r>
            <a:r>
              <a:rPr lang="en-US" sz="3200" i="1" dirty="0">
                <a:solidFill>
                  <a:srgbClr val="0070C0"/>
                </a:solidFill>
                <a:effectLst>
                  <a:glow rad="228600">
                    <a:schemeClr val="accent3">
                      <a:satMod val="175000"/>
                      <a:alpha val="40000"/>
                    </a:schemeClr>
                  </a:glow>
                </a:effectLst>
                <a:latin typeface="Cambria" pitchFamily="18" charset="0"/>
              </a:rPr>
              <a:t>, going down to the chambers of death. </a:t>
            </a:r>
            <a:r>
              <a:rPr lang="en-US" sz="3200" dirty="0">
                <a:latin typeface="Calibri" panose="020F0502020204030204" pitchFamily="34" charset="0"/>
                <a:cs typeface="Calibri" panose="020F0502020204030204" pitchFamily="34" charset="0"/>
              </a:rPr>
              <a:t>(Proverbs 7:25-27)</a:t>
            </a:r>
          </a:p>
          <a:p>
            <a:pPr marL="400050" lvl="1" indent="-400050">
              <a:buChar char="•"/>
            </a:pPr>
            <a:r>
              <a:rPr lang="en-US" sz="3400" dirty="0">
                <a:latin typeface="Calibri" panose="020F0502020204030204" pitchFamily="34" charset="0"/>
                <a:ea typeface="+mn-ea"/>
                <a:cs typeface="Calibri" panose="020F0502020204030204" pitchFamily="34" charset="0"/>
              </a:rPr>
              <a:t>Do you think that these two OT statements clearly teach that to lust after a woman is to commit adultery with her in your heart ?</a:t>
            </a:r>
            <a:endParaRPr lang="en-US" dirty="0">
              <a:latin typeface="Calibri" panose="020F0502020204030204" pitchFamily="34" charset="0"/>
              <a:cs typeface="Calibri" panose="020F0502020204030204" pitchFamily="34" charset="0"/>
            </a:endParaRPr>
          </a:p>
          <a:p>
            <a:pPr marL="342900" lvl="1" indent="-342900">
              <a:buFontTx/>
              <a:buChar char="•"/>
            </a:pPr>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3503904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a:t>Chapter 4</a:t>
            </a:r>
            <a:br>
              <a:rPr lang="en-US" sz="3200" b="1" dirty="0"/>
            </a:br>
            <a:r>
              <a:rPr lang="en-US" sz="3200" b="1" dirty="0"/>
              <a:t>NCT and the Sermon on the Mount</a:t>
            </a:r>
          </a:p>
        </p:txBody>
      </p:sp>
      <p:sp>
        <p:nvSpPr>
          <p:cNvPr id="2" name="Content Placeholder 1"/>
          <p:cNvSpPr>
            <a:spLocks noGrp="1"/>
          </p:cNvSpPr>
          <p:nvPr>
            <p:ph idx="1"/>
          </p:nvPr>
        </p:nvSpPr>
        <p:spPr>
          <a:xfrm>
            <a:off x="152400" y="990600"/>
            <a:ext cx="8763000" cy="5867400"/>
          </a:xfrm>
        </p:spPr>
        <p:txBody>
          <a:bodyPr>
            <a:normAutofit fontScale="92500"/>
          </a:bodyPr>
          <a:lstStyle/>
          <a:p>
            <a:pPr marL="400050" lvl="1" indent="-400050">
              <a:buFontTx/>
              <a:buChar char="•"/>
            </a:pPr>
            <a:r>
              <a:rPr lang="en-US" sz="3400" dirty="0">
                <a:latin typeface="Calibri" panose="020F0502020204030204" pitchFamily="34" charset="0"/>
                <a:ea typeface="+mn-ea"/>
                <a:cs typeface="Calibri" panose="020F0502020204030204" pitchFamily="34" charset="0"/>
              </a:rPr>
              <a:t>As I pointed out earlier, Barcellos simplified his task of refuting the NCT claim that in Mat 5:21ff Jesus is changing and upgrading the Law of Moses but only dealing with one of Jesus’ six examples.</a:t>
            </a:r>
          </a:p>
          <a:p>
            <a:pPr marL="400050" lvl="1" indent="-400050">
              <a:buFontTx/>
              <a:buChar char="•"/>
            </a:pPr>
            <a:r>
              <a:rPr lang="en-US" sz="3400" dirty="0">
                <a:latin typeface="Calibri" panose="020F0502020204030204" pitchFamily="34" charset="0"/>
                <a:ea typeface="+mn-ea"/>
                <a:cs typeface="Calibri" panose="020F0502020204030204" pitchFamily="34" charset="0"/>
              </a:rPr>
              <a:t>Had Barcellos tried to deal with some of Jesus’ other examples, I believe he would have an even harder time making his point. For example:</a:t>
            </a:r>
          </a:p>
          <a:p>
            <a:pPr marL="806450" lvl="1" indent="-400050"/>
            <a:r>
              <a:rPr lang="en-US" dirty="0">
                <a:latin typeface="Calibri" panose="020F0502020204030204" pitchFamily="34" charset="0"/>
                <a:ea typeface="+mn-ea"/>
                <a:cs typeface="Calibri" panose="020F0502020204030204" pitchFamily="34" charset="0"/>
              </a:rPr>
              <a:t>In Mat.5:31-32, Jesus gives much greater restrictions on divorce than were given in the OT law</a:t>
            </a:r>
          </a:p>
          <a:p>
            <a:pPr marL="806450" lvl="1" indent="-400050"/>
            <a:r>
              <a:rPr lang="en-US" dirty="0">
                <a:latin typeface="Calibri" panose="020F0502020204030204" pitchFamily="34" charset="0"/>
                <a:ea typeface="+mn-ea"/>
                <a:cs typeface="Calibri" panose="020F0502020204030204" pitchFamily="34" charset="0"/>
              </a:rPr>
              <a:t>In Mat.5:43-48 Jesus ends the OT practice of hating the enemies of God (cf. </a:t>
            </a:r>
            <a:r>
              <a:rPr lang="en-US" dirty="0">
                <a:latin typeface="Calibri" pitchFamily="34" charset="0"/>
                <a:cs typeface="Calibri" pitchFamily="34" charset="0"/>
              </a:rPr>
              <a:t>Psalm 139:21-22; 2Chron. 19:2) and tells instead us to </a:t>
            </a:r>
            <a:r>
              <a:rPr lang="en-US" b="1" i="1" dirty="0">
                <a:latin typeface="Calibri" pitchFamily="34" charset="0"/>
                <a:cs typeface="Calibri" pitchFamily="34" charset="0"/>
              </a:rPr>
              <a:t>love</a:t>
            </a:r>
            <a:r>
              <a:rPr lang="en-US" dirty="0">
                <a:latin typeface="Calibri" pitchFamily="34" charset="0"/>
                <a:cs typeface="Calibri" pitchFamily="34" charset="0"/>
              </a:rPr>
              <a:t> our enemies.</a:t>
            </a:r>
          </a:p>
          <a:p>
            <a:pPr marL="342900" lvl="1" indent="-342900">
              <a:buFontTx/>
              <a:buChar char="•"/>
            </a:pPr>
            <a:endParaRPr lang="en-US" dirty="0">
              <a:latin typeface="Calibri" pitchFamily="34" charset="0"/>
              <a:cs typeface="Calibri"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1500892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For Next Time…</a:t>
            </a:r>
          </a:p>
        </p:txBody>
      </p:sp>
      <p:sp>
        <p:nvSpPr>
          <p:cNvPr id="3" name="Content Placeholder 2"/>
          <p:cNvSpPr>
            <a:spLocks noGrp="1"/>
          </p:cNvSpPr>
          <p:nvPr>
            <p:ph idx="1"/>
          </p:nvPr>
        </p:nvSpPr>
        <p:spPr>
          <a:xfrm>
            <a:off x="304800" y="533400"/>
            <a:ext cx="8534400" cy="6324600"/>
          </a:xfrm>
        </p:spPr>
        <p:txBody>
          <a:bodyPr>
            <a:normAutofit/>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Read Chapters 5 </a:t>
            </a:r>
            <a:r>
              <a:rPr lang="en-US" b="1" i="1" dirty="0">
                <a:effectLst>
                  <a:glow rad="228600">
                    <a:schemeClr val="accent3">
                      <a:satMod val="175000"/>
                      <a:alpha val="40000"/>
                    </a:schemeClr>
                  </a:glow>
                </a:effectLst>
                <a:latin typeface="Calibri" panose="020F0502020204030204" pitchFamily="34" charset="0"/>
                <a:cs typeface="Calibri" pitchFamily="34" charset="0"/>
              </a:rPr>
              <a:t>and</a:t>
            </a:r>
            <a:r>
              <a:rPr lang="en-US" dirty="0">
                <a:effectLst>
                  <a:glow rad="228600">
                    <a:schemeClr val="accent3">
                      <a:satMod val="175000"/>
                      <a:alpha val="40000"/>
                    </a:schemeClr>
                  </a:glow>
                </a:effectLst>
                <a:latin typeface="Calibri" panose="020F0502020204030204" pitchFamily="34" charset="0"/>
                <a:cs typeface="Calibri" pitchFamily="34" charset="0"/>
              </a:rPr>
              <a:t> 6 (from pages 77-86) before we meet again and come prepared to discuss it. </a:t>
            </a: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2360959032"/>
      </p:ext>
    </p:extLst>
  </p:cSld>
  <p:clrMapOvr>
    <a:masterClrMapping/>
  </p:clrMapOvr>
  <p:transition>
    <p:zoom dir="in"/>
  </p:transition>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381000" y="152400"/>
            <a:ext cx="8229600" cy="1706562"/>
          </a:xfrm>
        </p:spPr>
        <p:txBody>
          <a:bodyPr/>
          <a:lstStyle/>
          <a:p>
            <a:r>
              <a:rPr lang="en-US" sz="7200" b="1" dirty="0">
                <a:effectLst>
                  <a:glow rad="228600">
                    <a:schemeClr val="accent3">
                      <a:satMod val="175000"/>
                      <a:alpha val="40000"/>
                    </a:schemeClr>
                  </a:glow>
                  <a:outerShdw blurRad="76200" dist="63500" dir="2700000" algn="tl" rotWithShape="0">
                    <a:schemeClr val="bg1"/>
                  </a:outerShdw>
                </a:effectLst>
                <a:latin typeface="Calibri" pitchFamily="34" charset="0"/>
                <a:cs typeface="Calibri" pitchFamily="34" charset="0"/>
              </a:rPr>
              <a:t>Other Questions?</a:t>
            </a:r>
          </a:p>
        </p:txBody>
      </p:sp>
    </p:spTree>
    <p:extLst>
      <p:ext uri="{BB962C8B-B14F-4D97-AF65-F5344CB8AC3E}">
        <p14:creationId xmlns:p14="http://schemas.microsoft.com/office/powerpoint/2010/main" val="21027066"/>
      </p:ext>
    </p:extLst>
  </p:cSld>
  <p:clrMapOvr>
    <a:overrideClrMapping bg1="lt1" tx1="dk1" bg2="lt2" tx2="dk2" accent1="accent1" accent2="accent2" accent3="accent3" accent4="accent4" accent5="accent5" accent6="accent6" hlink="hlink" folHlink="folHlink"/>
  </p:clrMapOvr>
  <p:transition>
    <p:newsflash/>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5000" t="9000" r="25000" b="3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
          </a:xfrm>
        </p:spPr>
        <p:txBody>
          <a:bodyPr/>
          <a:lstStyle/>
          <a:p>
            <a:r>
              <a:rPr lang="en-US" sz="3200" b="1" dirty="0"/>
              <a:t>While I was Gone..</a:t>
            </a:r>
          </a:p>
        </p:txBody>
      </p:sp>
      <p:sp>
        <p:nvSpPr>
          <p:cNvPr id="2" name="Content Placeholder 1"/>
          <p:cNvSpPr>
            <a:spLocks noGrp="1"/>
          </p:cNvSpPr>
          <p:nvPr>
            <p:ph idx="1"/>
          </p:nvPr>
        </p:nvSpPr>
        <p:spPr>
          <a:xfrm>
            <a:off x="152400" y="685800"/>
            <a:ext cx="8763000" cy="6172200"/>
          </a:xfrm>
        </p:spPr>
        <p:txBody>
          <a:bodyPr>
            <a:normAutofit fontScale="92500" lnSpcReduction="20000"/>
          </a:bodyPr>
          <a:lstStyle/>
          <a:p>
            <a:pPr marL="342900" lvl="1" indent="-342900">
              <a:buFontTx/>
              <a:buChar char="•"/>
            </a:pPr>
            <a:r>
              <a:rPr lang="en-US" sz="3000" dirty="0">
                <a:latin typeface="Calibri" panose="020F0502020204030204" pitchFamily="34" charset="0"/>
                <a:cs typeface="Calibri" panose="020F0502020204030204" pitchFamily="34" charset="0"/>
              </a:rPr>
              <a:t>Stephen discussed some of the key ideas found in Brian Rosner’s book, </a:t>
            </a:r>
            <a:r>
              <a:rPr lang="en-US" sz="3000" i="1" dirty="0">
                <a:latin typeface="Cambria" panose="02040503050406030204" pitchFamily="18" charset="0"/>
                <a:cs typeface="Calibri" panose="020F0502020204030204" pitchFamily="34" charset="0"/>
              </a:rPr>
              <a:t>Paul and the Law</a:t>
            </a:r>
            <a:r>
              <a:rPr lang="en-US" sz="3000" dirty="0">
                <a:latin typeface="Calibri" panose="020F0502020204030204" pitchFamily="34" charset="0"/>
                <a:cs typeface="Calibri" panose="020F0502020204030204" pitchFamily="34" charset="0"/>
              </a:rPr>
              <a:t>, namely that the Apostle Paul’s handling of the OT is rather complex and has been a source of much debate and confusion among Biblical scholars.</a:t>
            </a:r>
          </a:p>
          <a:p>
            <a:pPr marL="342900" lvl="1" indent="-342900">
              <a:buFontTx/>
              <a:buChar char="•"/>
            </a:pPr>
            <a:r>
              <a:rPr lang="en-US" sz="3000" dirty="0">
                <a:latin typeface="Calibri" panose="020F0502020204030204" pitchFamily="34" charset="0"/>
                <a:cs typeface="Calibri" panose="020F0502020204030204" pitchFamily="34" charset="0"/>
              </a:rPr>
              <a:t>Some would even go so far as to say that Paul contradicts himself in his statements about the OT Law (though we know this is not the case!).</a:t>
            </a:r>
          </a:p>
          <a:p>
            <a:pPr marL="342900" lvl="1" indent="-342900">
              <a:buFontTx/>
              <a:buChar char="•"/>
            </a:pPr>
            <a:r>
              <a:rPr lang="en-US" sz="3000" dirty="0">
                <a:latin typeface="Calibri" panose="020F0502020204030204" pitchFamily="34" charset="0"/>
                <a:cs typeface="Calibri" panose="020F0502020204030204" pitchFamily="34" charset="0"/>
              </a:rPr>
              <a:t>Rosner divided Paul’s statements about the Law into three major categories:</a:t>
            </a:r>
          </a:p>
          <a:p>
            <a:pPr marL="685800" lvl="1" indent="-347663"/>
            <a:r>
              <a:rPr lang="en-US" b="1" dirty="0">
                <a:latin typeface="Calibri" panose="020F0502020204030204" pitchFamily="34" charset="0"/>
                <a:cs typeface="Calibri" panose="020F0502020204030204" pitchFamily="34" charset="0"/>
              </a:rPr>
              <a:t>Repudiation</a:t>
            </a:r>
            <a:r>
              <a:rPr lang="en-US" dirty="0">
                <a:latin typeface="Calibri" panose="020F0502020204030204" pitchFamily="34" charset="0"/>
                <a:cs typeface="Calibri" panose="020F0502020204030204" pitchFamily="34" charset="0"/>
              </a:rPr>
              <a:t> (e.g. 1Cor. 9:20 – </a:t>
            </a:r>
            <a:r>
              <a:rPr lang="en-US" i="1" dirty="0">
                <a:solidFill>
                  <a:srgbClr val="0070C0"/>
                </a:solidFill>
                <a:effectLst>
                  <a:glow rad="228600">
                    <a:schemeClr val="accent3">
                      <a:satMod val="175000"/>
                      <a:alpha val="40000"/>
                    </a:schemeClr>
                  </a:glow>
                </a:effectLst>
                <a:latin typeface="Cambria" pitchFamily="18" charset="0"/>
              </a:rPr>
              <a:t>I am not under the law</a:t>
            </a:r>
            <a:r>
              <a:rPr lang="en-US" dirty="0">
                <a:latin typeface="Calibri" panose="020F0502020204030204" pitchFamily="34" charset="0"/>
                <a:cs typeface="Calibri" panose="020F0502020204030204" pitchFamily="34" charset="0"/>
              </a:rPr>
              <a:t>)</a:t>
            </a:r>
          </a:p>
          <a:p>
            <a:pPr marL="685800" lvl="1" indent="-347663"/>
            <a:r>
              <a:rPr lang="en-US" b="1" dirty="0">
                <a:latin typeface="Calibri" panose="020F0502020204030204" pitchFamily="34" charset="0"/>
                <a:cs typeface="Calibri" panose="020F0502020204030204" pitchFamily="34" charset="0"/>
              </a:rPr>
              <a:t>Replacement</a:t>
            </a:r>
            <a:r>
              <a:rPr lang="en-US" dirty="0">
                <a:latin typeface="Calibri" panose="020F0502020204030204" pitchFamily="34" charset="0"/>
                <a:cs typeface="Calibri" panose="020F0502020204030204" pitchFamily="34" charset="0"/>
              </a:rPr>
              <a:t> (e.g. 1Cor. 9:21 – </a:t>
            </a:r>
            <a:r>
              <a:rPr lang="en-US" i="1" dirty="0">
                <a:solidFill>
                  <a:srgbClr val="0070C0"/>
                </a:solidFill>
                <a:effectLst>
                  <a:glow rad="228600">
                    <a:schemeClr val="accent3">
                      <a:satMod val="175000"/>
                      <a:alpha val="40000"/>
                    </a:schemeClr>
                  </a:glow>
                </a:effectLst>
                <a:latin typeface="Cambria" pitchFamily="18" charset="0"/>
              </a:rPr>
              <a:t>I am under the Law of Christ</a:t>
            </a:r>
            <a:r>
              <a:rPr lang="en-US" dirty="0">
                <a:latin typeface="Calibri" panose="020F0502020204030204" pitchFamily="34" charset="0"/>
                <a:cs typeface="Calibri" panose="020F0502020204030204" pitchFamily="34" charset="0"/>
              </a:rPr>
              <a:t>)</a:t>
            </a:r>
          </a:p>
          <a:p>
            <a:pPr marL="685800" lvl="1" indent="-347663"/>
            <a:r>
              <a:rPr lang="en-US" b="1" dirty="0">
                <a:latin typeface="Calibri" panose="020F0502020204030204" pitchFamily="34" charset="0"/>
                <a:cs typeface="Calibri" panose="020F0502020204030204" pitchFamily="34" charset="0"/>
              </a:rPr>
              <a:t>Reappropriation</a:t>
            </a:r>
            <a:r>
              <a:rPr lang="en-US" dirty="0">
                <a:latin typeface="Calibri" panose="020F0502020204030204" pitchFamily="34" charset="0"/>
                <a:cs typeface="Calibri" panose="020F0502020204030204" pitchFamily="34" charset="0"/>
              </a:rPr>
              <a:t> of the Law as Prophesy and as Wisdom (e.g. Eph. 6:2 - </a:t>
            </a:r>
            <a:r>
              <a:rPr lang="en-US" i="1" dirty="0">
                <a:solidFill>
                  <a:srgbClr val="0070C0"/>
                </a:solidFill>
                <a:effectLst>
                  <a:glow rad="228600">
                    <a:schemeClr val="accent3">
                      <a:satMod val="175000"/>
                      <a:alpha val="40000"/>
                    </a:schemeClr>
                  </a:glow>
                </a:effectLst>
                <a:latin typeface="Cambria" pitchFamily="18" charset="0"/>
              </a:rPr>
              <a:t>"Honor your father and mother" (this is the first commandment with a promise)</a:t>
            </a:r>
            <a:r>
              <a:rPr lang="en-US" dirty="0"/>
              <a:t>) </a:t>
            </a:r>
            <a:r>
              <a:rPr lang="en-US" dirty="0">
                <a:latin typeface="Calibri" panose="020F0502020204030204" pitchFamily="34" charset="0"/>
                <a:cs typeface="Calibri" panose="020F0502020204030204" pitchFamily="34" charset="0"/>
              </a:rPr>
              <a:t>	</a:t>
            </a: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0604311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 calcmode="lin" valueType="num">
                                      <p:cBhvr>
                                        <p:cTn id="14"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 calcmode="lin" valueType="num">
                                      <p:cBhvr>
                                        <p:cTn id="21"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2">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 calcmode="lin" valueType="num">
                                      <p:cBhvr>
                                        <p:cTn id="28"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2">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 calcmode="lin" valueType="num">
                                      <p:cBhvr>
                                        <p:cTn id="35"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2">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 calcmode="lin" valueType="num">
                                      <p:cBhvr>
                                        <p:cTn id="42"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5000" t="9000" r="25000" b="3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
          </a:xfrm>
        </p:spPr>
        <p:txBody>
          <a:bodyPr/>
          <a:lstStyle/>
          <a:p>
            <a:r>
              <a:rPr lang="en-US" sz="3200" b="1" dirty="0"/>
              <a:t>While I was Gone..</a:t>
            </a:r>
          </a:p>
        </p:txBody>
      </p:sp>
      <p:sp>
        <p:nvSpPr>
          <p:cNvPr id="2" name="Content Placeholder 1"/>
          <p:cNvSpPr>
            <a:spLocks noGrp="1"/>
          </p:cNvSpPr>
          <p:nvPr>
            <p:ph idx="1"/>
          </p:nvPr>
        </p:nvSpPr>
        <p:spPr>
          <a:xfrm>
            <a:off x="152400" y="685800"/>
            <a:ext cx="8763000" cy="6172200"/>
          </a:xfrm>
        </p:spPr>
        <p:txBody>
          <a:bodyPr>
            <a:normAutofit fontScale="92500" lnSpcReduction="20000"/>
          </a:bodyPr>
          <a:lstStyle/>
          <a:p>
            <a:pPr marL="342900" lvl="1" indent="-342900">
              <a:buFontTx/>
              <a:buChar char="•"/>
            </a:pPr>
            <a:r>
              <a:rPr lang="en-US" dirty="0">
                <a:latin typeface="Calibri" panose="020F0502020204030204" pitchFamily="34" charset="0"/>
                <a:cs typeface="Calibri" panose="020F0502020204030204" pitchFamily="34" charset="0"/>
              </a:rPr>
              <a:t>The traditional approach that Covenant Theologians (and others) have taken to explain these seemingly contradictory descriptions of the law is to break the law into </a:t>
            </a:r>
            <a:r>
              <a:rPr lang="en-US" b="1" i="1" dirty="0">
                <a:latin typeface="Calibri" panose="020F0502020204030204" pitchFamily="34" charset="0"/>
                <a:cs typeface="Calibri" panose="020F0502020204030204" pitchFamily="34" charset="0"/>
              </a:rPr>
              <a:t>parts</a:t>
            </a:r>
            <a:r>
              <a:rPr lang="en-US" dirty="0">
                <a:latin typeface="Calibri" panose="020F0502020204030204" pitchFamily="34" charset="0"/>
                <a:cs typeface="Calibri" panose="020F0502020204030204" pitchFamily="34" charset="0"/>
              </a:rPr>
              <a:t> and say the differing descriptions apply to the different parts of the law:</a:t>
            </a:r>
          </a:p>
          <a:p>
            <a:pPr marL="688975" lvl="1" indent="-342900"/>
            <a:r>
              <a:rPr lang="en-US" dirty="0">
                <a:latin typeface="Calibri" panose="020F0502020204030204" pitchFamily="34" charset="0"/>
                <a:cs typeface="Calibri" panose="020F0502020204030204" pitchFamily="34" charset="0"/>
              </a:rPr>
              <a:t>The Moral Law</a:t>
            </a:r>
          </a:p>
          <a:p>
            <a:pPr marL="688975" lvl="1" indent="-342900"/>
            <a:r>
              <a:rPr lang="en-US" dirty="0">
                <a:latin typeface="Calibri" panose="020F0502020204030204" pitchFamily="34" charset="0"/>
                <a:cs typeface="Calibri" panose="020F0502020204030204" pitchFamily="34" charset="0"/>
              </a:rPr>
              <a:t>The Ceremonial Law</a:t>
            </a:r>
          </a:p>
          <a:p>
            <a:pPr marL="688975" lvl="1" indent="-342900"/>
            <a:r>
              <a:rPr lang="en-US" dirty="0">
                <a:latin typeface="Calibri" panose="020F0502020204030204" pitchFamily="34" charset="0"/>
                <a:cs typeface="Calibri" panose="020F0502020204030204" pitchFamily="34" charset="0"/>
              </a:rPr>
              <a:t>The Civil Law</a:t>
            </a:r>
          </a:p>
          <a:p>
            <a:pPr marL="349250"/>
            <a:r>
              <a:rPr lang="en-US" sz="2800" dirty="0">
                <a:latin typeface="Calibri" panose="020F0502020204030204" pitchFamily="34" charset="0"/>
                <a:cs typeface="Calibri" panose="020F0502020204030204" pitchFamily="34" charset="0"/>
              </a:rPr>
              <a:t>The problem with this explanation is that the scriptures never divide the law in this way. The Bible always views the Law as a whole (cf. James 2:10).</a:t>
            </a:r>
          </a:p>
          <a:p>
            <a:pPr marL="342900" lvl="1" indent="-342900">
              <a:buFontTx/>
              <a:buChar char="•"/>
            </a:pPr>
            <a:r>
              <a:rPr lang="en-US" dirty="0">
                <a:latin typeface="Calibri" panose="020F0502020204030204" pitchFamily="34" charset="0"/>
                <a:cs typeface="Calibri" panose="020F0502020204030204" pitchFamily="34" charset="0"/>
              </a:rPr>
              <a:t>Rosner explains Paul’s seemingly contradictory descriptions of the law by showing that Paul is describing the different roles served by the law in the Old and New Covenants.</a:t>
            </a:r>
          </a:p>
          <a:p>
            <a:pPr marL="342900" lvl="1" indent="-342900">
              <a:buFontTx/>
              <a:buChar char="•"/>
            </a:pPr>
            <a:r>
              <a:rPr lang="en-US" dirty="0">
                <a:latin typeface="Calibri" panose="020F0502020204030204" pitchFamily="34" charset="0"/>
                <a:cs typeface="Calibri" panose="020F0502020204030204" pitchFamily="34" charset="0"/>
              </a:rPr>
              <a:t>Did you all find this explanation of Paul’s descriptions of the Law to be helpful?</a:t>
            </a: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1444773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p:cTn id="35"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 calcmode="lin" valueType="num">
                                      <p:cBhvr>
                                        <p:cTn id="42"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5000" t="9000" r="25000" b="3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
          </a:xfrm>
        </p:spPr>
        <p:txBody>
          <a:bodyPr/>
          <a:lstStyle/>
          <a:p>
            <a:r>
              <a:rPr lang="en-US" sz="3200" b="1" dirty="0"/>
              <a:t>While I was Gone..</a:t>
            </a:r>
          </a:p>
        </p:txBody>
      </p:sp>
      <p:sp>
        <p:nvSpPr>
          <p:cNvPr id="2" name="Content Placeholder 1"/>
          <p:cNvSpPr>
            <a:spLocks noGrp="1"/>
          </p:cNvSpPr>
          <p:nvPr>
            <p:ph idx="1"/>
          </p:nvPr>
        </p:nvSpPr>
        <p:spPr>
          <a:xfrm>
            <a:off x="152400" y="685800"/>
            <a:ext cx="8763000" cy="6172200"/>
          </a:xfrm>
        </p:spPr>
        <p:txBody>
          <a:bodyPr>
            <a:normAutofit fontScale="92500" lnSpcReduction="20000"/>
          </a:bodyPr>
          <a:lstStyle/>
          <a:p>
            <a:pPr marL="342900" lvl="1" indent="-342900">
              <a:buFontTx/>
              <a:buChar char="•"/>
            </a:pPr>
            <a:r>
              <a:rPr lang="en-US" dirty="0">
                <a:latin typeface="Calibri" panose="020F0502020204030204" pitchFamily="34" charset="0"/>
                <a:cs typeface="Calibri" panose="020F0502020204030204" pitchFamily="34" charset="0"/>
              </a:rPr>
              <a:t>At the end of his last lesson, Stephen talked about how we could use Rosner’s analysis in applying the OT to our lives.</a:t>
            </a:r>
          </a:p>
          <a:p>
            <a:pPr marL="342900" lvl="1" indent="-342900">
              <a:buFontTx/>
              <a:buChar char="•"/>
            </a:pPr>
            <a:r>
              <a:rPr lang="en-US" dirty="0">
                <a:latin typeface="Calibri" panose="020F0502020204030204" pitchFamily="34" charset="0"/>
                <a:cs typeface="Calibri" panose="020F0502020204030204" pitchFamily="34" charset="0"/>
              </a:rPr>
              <a:t>He talked about how Paul sometimes applies the OT as wisdom and suggested that we can do the same and went on to suggest as an example that we might apply the OT Sabbath in our lives by wisely recognizing that it’s not a good idea to “burn the candle at both ends”, i.e. work to a point that we never take any time to rest.</a:t>
            </a:r>
          </a:p>
          <a:p>
            <a:pPr marL="342900" lvl="1" indent="-342900">
              <a:buFontTx/>
              <a:buChar char="•"/>
            </a:pPr>
            <a:r>
              <a:rPr lang="en-US" dirty="0">
                <a:latin typeface="Calibri" panose="020F0502020204030204" pitchFamily="34" charset="0"/>
                <a:cs typeface="Calibri" panose="020F0502020204030204" pitchFamily="34" charset="0"/>
              </a:rPr>
              <a:t>While I affirm (as common sense) the wisdom of setting aside time in our lives for rest, it is important to keep in mind, as Stephen pointed out at the time, such an application would be limited to a personal application and would not be a standard to which you can hold other Christians.</a:t>
            </a:r>
          </a:p>
          <a:p>
            <a:pPr marL="342900" lvl="1" indent="-342900">
              <a:buFontTx/>
              <a:buChar char="•"/>
            </a:pPr>
            <a:r>
              <a:rPr lang="en-US" dirty="0">
                <a:latin typeface="Calibri" panose="020F0502020204030204" pitchFamily="34" charset="0"/>
                <a:cs typeface="Calibri" panose="020F0502020204030204" pitchFamily="34" charset="0"/>
              </a:rPr>
              <a:t>The only applications of OT wisdom that are binding on other Christians are those areas where the apostles authorize such application in the NT.</a:t>
            </a:r>
          </a:p>
          <a:p>
            <a:pPr marL="342900" lvl="1" indent="-342900">
              <a:buFontTx/>
              <a:buChar char="•"/>
            </a:pPr>
            <a:r>
              <a:rPr lang="en-US" dirty="0">
                <a:latin typeface="Calibri" panose="020F0502020204030204" pitchFamily="34" charset="0"/>
                <a:cs typeface="Calibri" panose="020F0502020204030204" pitchFamily="34" charset="0"/>
              </a:rPr>
              <a:t>Any further thoughts or discussion?</a:t>
            </a:r>
          </a:p>
          <a:p>
            <a:pPr marL="342900" lvl="1" indent="-342900">
              <a:buFontTx/>
              <a:buChar char="•"/>
            </a:pPr>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4083827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295400"/>
          </a:xfrm>
        </p:spPr>
        <p:txBody>
          <a:bodyPr/>
          <a:lstStyle/>
          <a:p>
            <a:r>
              <a:rPr lang="en-US" sz="3200" b="1" dirty="0"/>
              <a:t>An Examination of Reformed Baptist Arguments Against New Covenant Theology</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371600"/>
            <a:ext cx="1533525" cy="1590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7471644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4</a:t>
            </a:r>
            <a:br>
              <a:rPr lang="en-US" sz="3200" b="1" dirty="0"/>
            </a:br>
            <a:r>
              <a:rPr lang="en-US" sz="3200" b="1" dirty="0"/>
              <a:t>NCT and the Sermon on the Mount</a:t>
            </a:r>
          </a:p>
        </p:txBody>
      </p:sp>
      <p:sp>
        <p:nvSpPr>
          <p:cNvPr id="2" name="Content Placeholder 1"/>
          <p:cNvSpPr>
            <a:spLocks noGrp="1"/>
          </p:cNvSpPr>
          <p:nvPr>
            <p:ph idx="1"/>
          </p:nvPr>
        </p:nvSpPr>
        <p:spPr>
          <a:xfrm>
            <a:off x="152400" y="990600"/>
            <a:ext cx="8763000" cy="5867400"/>
          </a:xfrm>
        </p:spPr>
        <p:txBody>
          <a:bodyPr>
            <a:normAutofit/>
          </a:bodyPr>
          <a:lstStyle/>
          <a:p>
            <a:pPr marL="342900" lvl="1" indent="-342900">
              <a:buFontTx/>
              <a:buChar char="•"/>
            </a:pPr>
            <a:r>
              <a:rPr lang="en-US" sz="3000" dirty="0">
                <a:latin typeface="Calibri" panose="020F0502020204030204" pitchFamily="34" charset="0"/>
                <a:cs typeface="Calibri" panose="020F0502020204030204" pitchFamily="34" charset="0"/>
              </a:rPr>
              <a:t>In this chapter, Barcellos takes issue with advocates of NCT who say that in the second half of the Sermon on the Mount, Jesus is making changes to the Law of Moses as he lays down standards for New Covenant believers.</a:t>
            </a:r>
          </a:p>
          <a:p>
            <a:pPr marL="342900" lvl="1" indent="-342900">
              <a:buFontTx/>
              <a:buChar char="•"/>
            </a:pPr>
            <a:r>
              <a:rPr lang="en-US" sz="3000" dirty="0">
                <a:latin typeface="Calibri" panose="020F0502020204030204" pitchFamily="34" charset="0"/>
                <a:cs typeface="Calibri" panose="020F0502020204030204" pitchFamily="34" charset="0"/>
              </a:rPr>
              <a:t>Barcellos directs most of his criticisms in this regard towards the writings of NCT advocate John Reisinger.</a:t>
            </a:r>
          </a:p>
          <a:p>
            <a:pPr marL="342900" lvl="1" indent="-342900">
              <a:buFontTx/>
              <a:buChar char="•"/>
            </a:pPr>
            <a:r>
              <a:rPr lang="en-US" sz="3000" dirty="0">
                <a:latin typeface="Calibri" panose="020F0502020204030204" pitchFamily="34" charset="0"/>
                <a:cs typeface="Calibri" panose="020F0502020204030204" pitchFamily="34" charset="0"/>
              </a:rPr>
              <a:t>Before we look further at Barcellos arguments, let’s  take a quick look at what we said in </a:t>
            </a:r>
            <a:r>
              <a:rPr lang="en-US" sz="3000" b="1" i="1" dirty="0">
                <a:latin typeface="Calibri" panose="020F0502020204030204" pitchFamily="34" charset="0"/>
                <a:cs typeface="Calibri" panose="020F0502020204030204" pitchFamily="34" charset="0"/>
              </a:rPr>
              <a:t>this</a:t>
            </a:r>
            <a:r>
              <a:rPr lang="en-US" sz="3000" dirty="0">
                <a:latin typeface="Calibri" panose="020F0502020204030204" pitchFamily="34" charset="0"/>
                <a:cs typeface="Calibri" panose="020F0502020204030204" pitchFamily="34" charset="0"/>
              </a:rPr>
              <a:t> class about the second half of the Sermon on the Mount.</a:t>
            </a:r>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8468852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 calcmode="lin" valueType="num">
                                      <p:cBhvr>
                                        <p:cTn id="14"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 calcmode="lin" valueType="num">
                                      <p:cBhvr>
                                        <p:cTn id="21"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chor="t">
            <a:noAutofit/>
          </a:bodyPr>
          <a:lstStyle/>
          <a:p>
            <a:r>
              <a:rPr lang="en-US" sz="3200" b="1" dirty="0">
                <a:effectLst>
                  <a:glow rad="228600">
                    <a:schemeClr val="accent3">
                      <a:satMod val="175000"/>
                      <a:alpha val="40000"/>
                    </a:schemeClr>
                  </a:glow>
                </a:effectLst>
                <a:latin typeface="Calibri" pitchFamily="34" charset="0"/>
                <a:cs typeface="Calibri" pitchFamily="34" charset="0"/>
              </a:rPr>
              <a:t>My Analysis of Mat. 5:17-48</a:t>
            </a:r>
          </a:p>
        </p:txBody>
      </p:sp>
      <p:sp>
        <p:nvSpPr>
          <p:cNvPr id="5" name="Content Placeholder 4"/>
          <p:cNvSpPr>
            <a:spLocks noGrp="1"/>
          </p:cNvSpPr>
          <p:nvPr>
            <p:ph idx="1"/>
          </p:nvPr>
        </p:nvSpPr>
        <p:spPr>
          <a:xfrm>
            <a:off x="457200" y="609600"/>
            <a:ext cx="8229600" cy="6248400"/>
          </a:xfrm>
        </p:spPr>
        <p:txBody>
          <a:bodyPr>
            <a:normAutofit fontScale="85000" lnSpcReduction="20000"/>
          </a:bodyPr>
          <a:lstStyle/>
          <a:p>
            <a:pPr eaLnBrk="1" hangingPunct="1"/>
            <a:r>
              <a:rPr lang="en-US" dirty="0">
                <a:latin typeface="Calibri" pitchFamily="34" charset="0"/>
                <a:cs typeface="Calibri" pitchFamily="34" charset="0"/>
              </a:rPr>
              <a:t>What I pointed out about this passage is that:</a:t>
            </a:r>
          </a:p>
          <a:p>
            <a:pPr lvl="1" eaLnBrk="1" hangingPunct="1"/>
            <a:r>
              <a:rPr lang="en-US" dirty="0">
                <a:latin typeface="Calibri" pitchFamily="34" charset="0"/>
                <a:cs typeface="Calibri" pitchFamily="34" charset="0"/>
              </a:rPr>
              <a:t>Jesus tells us that he has </a:t>
            </a:r>
            <a:r>
              <a:rPr lang="en-US" b="1" i="1" dirty="0">
                <a:latin typeface="Calibri" pitchFamily="34" charset="0"/>
                <a:cs typeface="Calibri" pitchFamily="34" charset="0"/>
              </a:rPr>
              <a:t>not</a:t>
            </a:r>
            <a:r>
              <a:rPr lang="en-US" dirty="0">
                <a:latin typeface="Calibri" pitchFamily="34" charset="0"/>
                <a:cs typeface="Calibri" pitchFamily="34" charset="0"/>
              </a:rPr>
              <a:t> come to set aside the OT scriptures as though they were of no value or importance.</a:t>
            </a:r>
          </a:p>
          <a:p>
            <a:pPr lvl="1" eaLnBrk="1" hangingPunct="1"/>
            <a:r>
              <a:rPr lang="en-US" dirty="0">
                <a:latin typeface="Calibri" pitchFamily="34" charset="0"/>
                <a:cs typeface="Calibri" pitchFamily="34" charset="0"/>
              </a:rPr>
              <a:t>The purpose of the OT scriptures – and even the commandments within them – was to </a:t>
            </a:r>
            <a:r>
              <a:rPr lang="en-US" b="1" i="1" dirty="0">
                <a:latin typeface="Calibri" pitchFamily="34" charset="0"/>
                <a:cs typeface="Calibri" pitchFamily="34" charset="0"/>
              </a:rPr>
              <a:t>point</a:t>
            </a:r>
            <a:r>
              <a:rPr lang="en-US" dirty="0">
                <a:latin typeface="Calibri" pitchFamily="34" charset="0"/>
                <a:cs typeface="Calibri" pitchFamily="34" charset="0"/>
              </a:rPr>
              <a:t> to Jesus as the one who </a:t>
            </a:r>
            <a:r>
              <a:rPr lang="en-US" b="1" i="1" dirty="0">
                <a:latin typeface="Calibri" pitchFamily="34" charset="0"/>
                <a:cs typeface="Calibri" pitchFamily="34" charset="0"/>
              </a:rPr>
              <a:t>fulfills</a:t>
            </a:r>
            <a:r>
              <a:rPr lang="en-US" dirty="0">
                <a:latin typeface="Calibri" pitchFamily="34" charset="0"/>
                <a:cs typeface="Calibri" pitchFamily="34" charset="0"/>
              </a:rPr>
              <a:t> them.</a:t>
            </a:r>
          </a:p>
          <a:p>
            <a:pPr lvl="1" eaLnBrk="1" hangingPunct="1"/>
            <a:r>
              <a:rPr lang="en-US" dirty="0">
                <a:latin typeface="Calibri" pitchFamily="34" charset="0"/>
                <a:cs typeface="Calibri" pitchFamily="34" charset="0"/>
              </a:rPr>
              <a:t>Jesus then, takes us through a series of six examples, where he shows us how to “keep” the OT commandments by listening to </a:t>
            </a:r>
            <a:r>
              <a:rPr lang="en-US" b="1" i="1" dirty="0">
                <a:latin typeface="Calibri" pitchFamily="34" charset="0"/>
                <a:cs typeface="Calibri" pitchFamily="34" charset="0"/>
              </a:rPr>
              <a:t>him</a:t>
            </a:r>
            <a:r>
              <a:rPr lang="en-US" dirty="0">
                <a:latin typeface="Calibri" pitchFamily="34" charset="0"/>
                <a:cs typeface="Calibri" pitchFamily="34" charset="0"/>
              </a:rPr>
              <a:t> and doing what </a:t>
            </a:r>
            <a:r>
              <a:rPr lang="en-US" b="1" i="1" dirty="0">
                <a:latin typeface="Calibri" pitchFamily="34" charset="0"/>
                <a:cs typeface="Calibri" pitchFamily="34" charset="0"/>
              </a:rPr>
              <a:t>he</a:t>
            </a:r>
            <a:r>
              <a:rPr lang="en-US" dirty="0">
                <a:latin typeface="Calibri" pitchFamily="34" charset="0"/>
                <a:cs typeface="Calibri" pitchFamily="34" charset="0"/>
              </a:rPr>
              <a:t> says. </a:t>
            </a:r>
          </a:p>
          <a:p>
            <a:pPr eaLnBrk="1" hangingPunct="1"/>
            <a:r>
              <a:rPr lang="en-US" dirty="0">
                <a:latin typeface="Calibri" pitchFamily="34" charset="0"/>
                <a:cs typeface="Calibri" pitchFamily="34" charset="0"/>
              </a:rPr>
              <a:t>In each of the six examples Jesus follows the same pattern: </a:t>
            </a:r>
          </a:p>
          <a:p>
            <a:pPr lvl="1" eaLnBrk="1" hangingPunct="1"/>
            <a:r>
              <a:rPr lang="en-US" dirty="0">
                <a:latin typeface="Calibri" pitchFamily="34" charset="0"/>
                <a:cs typeface="Calibri" pitchFamily="34" charset="0"/>
              </a:rPr>
              <a:t>He begins by saying: “</a:t>
            </a:r>
            <a:r>
              <a:rPr lang="en-US" i="1" dirty="0">
                <a:solidFill>
                  <a:srgbClr val="0070C0"/>
                </a:solidFill>
                <a:effectLst>
                  <a:glow rad="228600">
                    <a:schemeClr val="accent3">
                      <a:satMod val="175000"/>
                      <a:alpha val="40000"/>
                    </a:schemeClr>
                  </a:glow>
                </a:effectLst>
                <a:latin typeface="Cambria" pitchFamily="18" charset="0"/>
              </a:rPr>
              <a:t>You have heard that it was said to those of old…</a:t>
            </a:r>
            <a:r>
              <a:rPr lang="en-US" dirty="0">
                <a:latin typeface="Calibri" pitchFamily="34" charset="0"/>
                <a:cs typeface="Calibri" pitchFamily="34" charset="0"/>
              </a:rPr>
              <a:t>”</a:t>
            </a:r>
          </a:p>
          <a:p>
            <a:pPr lvl="1" eaLnBrk="1" hangingPunct="1"/>
            <a:r>
              <a:rPr lang="en-US" dirty="0">
                <a:latin typeface="Calibri" pitchFamily="34" charset="0"/>
                <a:cs typeface="Calibri" pitchFamily="34" charset="0"/>
              </a:rPr>
              <a:t>Quotes or paraphrases an OT command(s)</a:t>
            </a:r>
          </a:p>
          <a:p>
            <a:pPr lvl="1" eaLnBrk="1" hangingPunct="1"/>
            <a:r>
              <a:rPr lang="en-US" dirty="0">
                <a:latin typeface="Calibri" pitchFamily="34" charset="0"/>
                <a:cs typeface="Calibri" pitchFamily="34" charset="0"/>
              </a:rPr>
              <a:t>Then says: “</a:t>
            </a:r>
            <a:r>
              <a:rPr lang="en-US" i="1" dirty="0">
                <a:solidFill>
                  <a:srgbClr val="0070C0"/>
                </a:solidFill>
                <a:effectLst>
                  <a:glow rad="228600">
                    <a:schemeClr val="accent3">
                      <a:satMod val="175000"/>
                      <a:alpha val="40000"/>
                    </a:schemeClr>
                  </a:glow>
                </a:effectLst>
                <a:latin typeface="Cambria" pitchFamily="18" charset="0"/>
              </a:rPr>
              <a:t>But I say to you…</a:t>
            </a:r>
            <a:r>
              <a:rPr lang="en-US" dirty="0">
                <a:latin typeface="Calibri" pitchFamily="34" charset="0"/>
                <a:cs typeface="Calibri" pitchFamily="34" charset="0"/>
              </a:rPr>
              <a:t>” at which point he adds to, upgrades, and, in some cases, even </a:t>
            </a:r>
            <a:r>
              <a:rPr lang="en-US" b="1" i="1" dirty="0">
                <a:latin typeface="Calibri" pitchFamily="34" charset="0"/>
                <a:cs typeface="Calibri" pitchFamily="34" charset="0"/>
              </a:rPr>
              <a:t>does away</a:t>
            </a:r>
            <a:r>
              <a:rPr lang="en-US" dirty="0">
                <a:latin typeface="Calibri" pitchFamily="34" charset="0"/>
                <a:cs typeface="Calibri" pitchFamily="34" charset="0"/>
              </a:rPr>
              <a:t> with the OT command.</a:t>
            </a:r>
          </a:p>
        </p:txBody>
      </p:sp>
    </p:spTree>
    <p:extLst>
      <p:ext uri="{BB962C8B-B14F-4D97-AF65-F5344CB8AC3E}">
        <p14:creationId xmlns:p14="http://schemas.microsoft.com/office/powerpoint/2010/main" val="1728967219"/>
      </p:ext>
    </p:extLst>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 calcmode="lin" valueType="num">
                                      <p:cBhvr>
                                        <p:cTn id="42"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5">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p:cTn id="49"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4</a:t>
            </a:r>
            <a:br>
              <a:rPr lang="en-US" sz="3200" b="1" dirty="0"/>
            </a:br>
            <a:r>
              <a:rPr lang="en-US" sz="3200" b="1" dirty="0"/>
              <a:t>NCT and the Sermon on the Mount</a:t>
            </a:r>
          </a:p>
        </p:txBody>
      </p:sp>
      <p:sp>
        <p:nvSpPr>
          <p:cNvPr id="2" name="Content Placeholder 1"/>
          <p:cNvSpPr>
            <a:spLocks noGrp="1"/>
          </p:cNvSpPr>
          <p:nvPr>
            <p:ph idx="1"/>
          </p:nvPr>
        </p:nvSpPr>
        <p:spPr>
          <a:xfrm>
            <a:off x="152400" y="990600"/>
            <a:ext cx="8763000" cy="5867400"/>
          </a:xfrm>
        </p:spPr>
        <p:txBody>
          <a:bodyPr>
            <a:normAutofit fontScale="85000" lnSpcReduction="20000"/>
          </a:bodyPr>
          <a:lstStyle/>
          <a:p>
            <a:pPr marL="342900" lvl="1" indent="-342900">
              <a:buFontTx/>
              <a:buChar char="•"/>
            </a:pPr>
            <a:r>
              <a:rPr lang="en-US" sz="3000" dirty="0">
                <a:latin typeface="Calibri" panose="020F0502020204030204" pitchFamily="34" charset="0"/>
                <a:cs typeface="Calibri" panose="020F0502020204030204" pitchFamily="34" charset="0"/>
              </a:rPr>
              <a:t>Barcellos, like most Covenant Theologians, do not see Jesus as making any changes or upgrades to the Law of Moses in Mat. 5:21ff, but rather, they understand Jesus in this passage to be correcting the Pharisee's misunderstanding and misapplication of the Law of Moses.</a:t>
            </a:r>
          </a:p>
          <a:p>
            <a:pPr marL="342900" lvl="1" indent="-342900">
              <a:buFontTx/>
              <a:buChar char="•"/>
            </a:pPr>
            <a:r>
              <a:rPr lang="en-US" sz="3000" dirty="0">
                <a:latin typeface="Calibri" panose="020F0502020204030204" pitchFamily="34" charset="0"/>
                <a:cs typeface="Calibri" panose="020F0502020204030204" pitchFamily="34" charset="0"/>
              </a:rPr>
              <a:t>Why do you think Covenant Theologians like Barcellos would want to say that Jesus is </a:t>
            </a:r>
            <a:r>
              <a:rPr lang="en-US" sz="3000" b="1" i="1" dirty="0">
                <a:latin typeface="Calibri" panose="020F0502020204030204" pitchFamily="34" charset="0"/>
                <a:cs typeface="Calibri" panose="020F0502020204030204" pitchFamily="34" charset="0"/>
              </a:rPr>
              <a:t>not</a:t>
            </a:r>
            <a:r>
              <a:rPr lang="en-US" sz="3000" dirty="0">
                <a:latin typeface="Calibri" panose="020F0502020204030204" pitchFamily="34" charset="0"/>
                <a:cs typeface="Calibri" panose="020F0502020204030204" pitchFamily="34" charset="0"/>
              </a:rPr>
              <a:t> </a:t>
            </a:r>
            <a:r>
              <a:rPr lang="en-US" sz="3000" b="1" i="1" dirty="0">
                <a:latin typeface="Calibri" panose="020F0502020204030204" pitchFamily="34" charset="0"/>
                <a:cs typeface="Calibri" panose="020F0502020204030204" pitchFamily="34" charset="0"/>
              </a:rPr>
              <a:t>changing or upgrading</a:t>
            </a:r>
            <a:r>
              <a:rPr lang="en-US" sz="3000" dirty="0">
                <a:latin typeface="Calibri" panose="020F0502020204030204" pitchFamily="34" charset="0"/>
                <a:cs typeface="Calibri" panose="020F0502020204030204" pitchFamily="34" charset="0"/>
              </a:rPr>
              <a:t> the Law in Mat. 5:21ff, but is criticizing the </a:t>
            </a:r>
            <a:r>
              <a:rPr lang="en-US" sz="3000" b="1" i="1" dirty="0">
                <a:latin typeface="Calibri" panose="020F0502020204030204" pitchFamily="34" charset="0"/>
                <a:cs typeface="Calibri" panose="020F0502020204030204" pitchFamily="34" charset="0"/>
              </a:rPr>
              <a:t>misuse</a:t>
            </a:r>
            <a:r>
              <a:rPr lang="en-US" sz="3000" dirty="0">
                <a:latin typeface="Calibri" panose="020F0502020204030204" pitchFamily="34" charset="0"/>
                <a:cs typeface="Calibri" panose="020F0502020204030204" pitchFamily="34" charset="0"/>
              </a:rPr>
              <a:t> of the Law by the Pharisees?</a:t>
            </a:r>
          </a:p>
          <a:p>
            <a:pPr marL="342900" lvl="1" indent="-342900">
              <a:buFontTx/>
              <a:buChar char="•"/>
            </a:pPr>
            <a:r>
              <a:rPr lang="en-US" sz="3000" dirty="0">
                <a:latin typeface="Calibri" panose="020F0502020204030204" pitchFamily="34" charset="0"/>
                <a:cs typeface="Calibri" panose="020F0502020204030204" pitchFamily="34" charset="0"/>
              </a:rPr>
              <a:t>What would you say to a Covenant Theologian to challenge their view of this passage?</a:t>
            </a:r>
          </a:p>
          <a:p>
            <a:pPr marL="688975" lvl="1" indent="-342900"/>
            <a:r>
              <a:rPr lang="en-US" dirty="0">
                <a:latin typeface="Calibri" panose="020F0502020204030204" pitchFamily="34" charset="0"/>
                <a:cs typeface="Calibri" panose="020F0502020204030204" pitchFamily="34" charset="0"/>
              </a:rPr>
              <a:t>In each example, when Jesus says, “You heard it was said… but </a:t>
            </a:r>
            <a:r>
              <a:rPr lang="en-US" b="1" i="1" dirty="0">
                <a:latin typeface="Calibri" panose="020F0502020204030204" pitchFamily="34" charset="0"/>
                <a:cs typeface="Calibri" panose="020F0502020204030204" pitchFamily="34" charset="0"/>
              </a:rPr>
              <a:t>I</a:t>
            </a:r>
            <a:r>
              <a:rPr lang="en-US" dirty="0">
                <a:latin typeface="Calibri" panose="020F0502020204030204" pitchFamily="34" charset="0"/>
                <a:cs typeface="Calibri" panose="020F0502020204030204" pitchFamily="34" charset="0"/>
              </a:rPr>
              <a:t> say”, he does not give some false teaching by the Pharisees.</a:t>
            </a:r>
          </a:p>
          <a:p>
            <a:pPr marL="688975" lvl="1" indent="-342900"/>
            <a:r>
              <a:rPr lang="en-US" dirty="0">
                <a:latin typeface="Calibri" panose="020F0502020204030204" pitchFamily="34" charset="0"/>
                <a:cs typeface="Calibri" panose="020F0502020204030204" pitchFamily="34" charset="0"/>
              </a:rPr>
              <a:t>Instead he gives either a direct quotation, or a very close paraphrase of an OT law and then goes on to upgrade, change, or in some cases eliminate the law altogether.</a:t>
            </a: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7045670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4</a:t>
            </a:r>
            <a:br>
              <a:rPr lang="en-US" sz="3200" b="1" dirty="0"/>
            </a:br>
            <a:r>
              <a:rPr lang="en-US" sz="3200" b="1" dirty="0"/>
              <a:t>NCT and the Sermon on the Mount</a:t>
            </a:r>
          </a:p>
        </p:txBody>
      </p:sp>
      <p:sp>
        <p:nvSpPr>
          <p:cNvPr id="2" name="Content Placeholder 1"/>
          <p:cNvSpPr>
            <a:spLocks noGrp="1"/>
          </p:cNvSpPr>
          <p:nvPr>
            <p:ph idx="1"/>
          </p:nvPr>
        </p:nvSpPr>
        <p:spPr>
          <a:xfrm>
            <a:off x="152400" y="990600"/>
            <a:ext cx="8763000" cy="5867400"/>
          </a:xfrm>
        </p:spPr>
        <p:txBody>
          <a:bodyPr>
            <a:normAutofit lnSpcReduction="10000"/>
          </a:bodyPr>
          <a:lstStyle/>
          <a:p>
            <a:pPr marL="342900" lvl="1" indent="-342900">
              <a:buFontTx/>
              <a:buChar char="•"/>
            </a:pPr>
            <a:r>
              <a:rPr lang="en-US" sz="3000" dirty="0">
                <a:latin typeface="Calibri" panose="020F0502020204030204" pitchFamily="34" charset="0"/>
                <a:cs typeface="Calibri" panose="020F0502020204030204" pitchFamily="34" charset="0"/>
              </a:rPr>
              <a:t>In defending the idea that Jesus is criticizing the Pharisees and not changing the Law, Barcellos only looks at </a:t>
            </a:r>
            <a:r>
              <a:rPr lang="en-US" sz="3000" b="1" i="1" dirty="0">
                <a:latin typeface="Calibri" panose="020F0502020204030204" pitchFamily="34" charset="0"/>
                <a:cs typeface="Calibri" panose="020F0502020204030204" pitchFamily="34" charset="0"/>
              </a:rPr>
              <a:t>one</a:t>
            </a:r>
            <a:r>
              <a:rPr lang="en-US" sz="3000" dirty="0">
                <a:latin typeface="Calibri" panose="020F0502020204030204" pitchFamily="34" charset="0"/>
                <a:cs typeface="Calibri" panose="020F0502020204030204" pitchFamily="34" charset="0"/>
              </a:rPr>
              <a:t> of Jesus six examples (i.e., Jesus’ second example that extends the prohibition against committing adultery to a prohibition against lust).</a:t>
            </a:r>
          </a:p>
          <a:p>
            <a:pPr marL="342900" lvl="1" indent="-342900">
              <a:buFontTx/>
              <a:buChar char="•"/>
            </a:pPr>
            <a:r>
              <a:rPr lang="en-US" sz="3000" dirty="0">
                <a:latin typeface="Calibri" panose="020F0502020204030204" pitchFamily="34" charset="0"/>
                <a:cs typeface="Calibri" panose="020F0502020204030204" pitchFamily="34" charset="0"/>
              </a:rPr>
              <a:t>Barcellos asks, “</a:t>
            </a:r>
            <a:r>
              <a:rPr lang="en-US" sz="3000" i="1" dirty="0">
                <a:latin typeface="Cambria" panose="02040503050406030204" pitchFamily="18" charset="0"/>
                <a:cs typeface="Calibri" panose="020F0502020204030204" pitchFamily="34" charset="0"/>
              </a:rPr>
              <a:t>Did an Old Covenant man honor God by committing lust, the type of heart adultery forbidden by Matthew 5:28</a:t>
            </a:r>
            <a:r>
              <a:rPr lang="en-US" sz="3000" dirty="0">
                <a:latin typeface="Calibri" panose="020F0502020204030204" pitchFamily="34" charset="0"/>
                <a:cs typeface="Calibri" panose="020F0502020204030204" pitchFamily="34" charset="0"/>
              </a:rPr>
              <a:t>?” (p.74) </a:t>
            </a:r>
          </a:p>
          <a:p>
            <a:pPr marL="342900" lvl="1" indent="-342900">
              <a:buFontTx/>
              <a:buChar char="•"/>
            </a:pPr>
            <a:r>
              <a:rPr lang="en-US" sz="3000" dirty="0">
                <a:latin typeface="Calibri" panose="020F0502020204030204" pitchFamily="34" charset="0"/>
                <a:cs typeface="Calibri" panose="020F0502020204030204" pitchFamily="34" charset="0"/>
              </a:rPr>
              <a:t>The answer is, “No, of course not”. But an OT man could lust after a woman and still meet the demands of the national covenant and remain an unpunished member of society, because there were no explicit prohibitions against lust in the OT Law.</a:t>
            </a:r>
          </a:p>
          <a:p>
            <a:pPr marL="342900" lvl="1" indent="-342900">
              <a:buFontTx/>
              <a:buChar char="•"/>
            </a:pPr>
            <a:endParaRPr lang="en-US" dirty="0">
              <a:latin typeface="Calibri" panose="020F0502020204030204" pitchFamily="34" charset="0"/>
              <a:cs typeface="Calibri" panose="020F0502020204030204" pitchFamily="34" charset="0"/>
            </a:endParaRPr>
          </a:p>
          <a:p>
            <a:pPr marL="342900" lvl="1" indent="-342900">
              <a:buFontTx/>
              <a:buChar char="•"/>
            </a:pPr>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1002380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57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8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9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10.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11.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2.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3.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4.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5.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6.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7.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8.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9.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emplate>Maple</Template>
  <TotalTime>126401</TotalTime>
  <Words>1409</Words>
  <Application>Microsoft Office PowerPoint</Application>
  <PresentationFormat>On-screen Show (4:3)</PresentationFormat>
  <Paragraphs>61</Paragraphs>
  <Slides>13</Slides>
  <Notes>0</Notes>
  <HiddenSlides>0</HiddenSlides>
  <MMClips>0</MMClips>
  <ScaleCrop>false</ScaleCrop>
  <HeadingPairs>
    <vt:vector size="6" baseType="variant">
      <vt:variant>
        <vt:lpstr>Fonts Used</vt:lpstr>
      </vt:variant>
      <vt:variant>
        <vt:i4>3</vt:i4>
      </vt:variant>
      <vt:variant>
        <vt:lpstr>Theme</vt:lpstr>
      </vt:variant>
      <vt:variant>
        <vt:i4>5</vt:i4>
      </vt:variant>
      <vt:variant>
        <vt:lpstr>Slide Titles</vt:lpstr>
      </vt:variant>
      <vt:variant>
        <vt:i4>13</vt:i4>
      </vt:variant>
    </vt:vector>
  </HeadingPairs>
  <TitlesOfParts>
    <vt:vector size="21" baseType="lpstr">
      <vt:lpstr>Arial</vt:lpstr>
      <vt:lpstr>Calibri</vt:lpstr>
      <vt:lpstr>Cambria</vt:lpstr>
      <vt:lpstr>Default Design</vt:lpstr>
      <vt:lpstr>sunset</vt:lpstr>
      <vt:lpstr>57_Default Design</vt:lpstr>
      <vt:lpstr>58_Default Design</vt:lpstr>
      <vt:lpstr>59_Default Design</vt:lpstr>
      <vt:lpstr>New Covenant Theology</vt:lpstr>
      <vt:lpstr>While I was Gone..</vt:lpstr>
      <vt:lpstr>While I was Gone..</vt:lpstr>
      <vt:lpstr>While I was Gone..</vt:lpstr>
      <vt:lpstr>An Examination of Reformed Baptist Arguments Against New Covenant Theology</vt:lpstr>
      <vt:lpstr>Chapter 4 NCT and the Sermon on the Mount</vt:lpstr>
      <vt:lpstr>My Analysis of Mat. 5:17-48</vt:lpstr>
      <vt:lpstr>Chapter 4 NCT and the Sermon on the Mount</vt:lpstr>
      <vt:lpstr>Chapter 4 NCT and the Sermon on the Mount</vt:lpstr>
      <vt:lpstr>Chapter 4 NCT and the Sermon on the Mount</vt:lpstr>
      <vt:lpstr>Chapter 4 NCT and the Sermon on the Mount</vt:lpstr>
      <vt:lpstr>For Next Time…</vt:lpstr>
      <vt:lpstr>Other Questions?</vt:lpstr>
    </vt:vector>
  </TitlesOfParts>
  <Company>ALLTEL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Covenant</dc:title>
  <dc:creator>Bob Connolly</dc:creator>
  <cp:lastModifiedBy>Robert Connolly</cp:lastModifiedBy>
  <cp:revision>3037</cp:revision>
  <dcterms:created xsi:type="dcterms:W3CDTF">2002-05-29T23:51:15Z</dcterms:created>
  <dcterms:modified xsi:type="dcterms:W3CDTF">2020-10-17T02:34:46Z</dcterms:modified>
</cp:coreProperties>
</file>