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1"/>
  </p:notesMasterIdLst>
  <p:sldIdLst>
    <p:sldId id="643" r:id="rId2"/>
    <p:sldId id="642" r:id="rId3"/>
    <p:sldId id="571" r:id="rId4"/>
    <p:sldId id="590" r:id="rId5"/>
    <p:sldId id="592" r:id="rId6"/>
    <p:sldId id="588" r:id="rId7"/>
    <p:sldId id="594" r:id="rId8"/>
    <p:sldId id="589" r:id="rId9"/>
    <p:sldId id="577"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62" y="-78"/>
      </p:cViewPr>
      <p:guideLst>
        <p:guide orient="horz" pos="2160"/>
        <p:guide pos="2880"/>
      </p:guideLst>
    </p:cSldViewPr>
  </p:slideViewPr>
  <p:notesTextViewPr>
    <p:cViewPr>
      <p:scale>
        <a:sx n="100" d="100"/>
        <a:sy n="100" d="100"/>
      </p:scale>
      <p:origin x="0" y="0"/>
    </p:cViewPr>
  </p:notesTextViewPr>
  <p:notesViewPr>
    <p:cSldViewPr>
      <p:cViewPr varScale="1">
        <p:scale>
          <a:sx n="85" d="100"/>
          <a:sy n="85" d="100"/>
        </p:scale>
        <p:origin x="-3834"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BEE3FA-69F3-4228-8B1C-751B7C95028F}" type="datetimeFigureOut">
              <a:rPr lang="en-US" smtClean="0"/>
              <a:pPr/>
              <a:t>1/30/2016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E50334-F2C2-4770-B480-2913F8F0EA4D}" type="slidenum">
              <a:rPr lang="en-US" smtClean="0"/>
              <a:pPr/>
              <a:t>‹#›</a:t>
            </a:fld>
            <a:endParaRPr lang="en-US" dirty="0"/>
          </a:p>
        </p:txBody>
      </p:sp>
    </p:spTree>
    <p:extLst>
      <p:ext uri="{BB962C8B-B14F-4D97-AF65-F5344CB8AC3E}">
        <p14:creationId xmlns:p14="http://schemas.microsoft.com/office/powerpoint/2010/main" val="25092194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4499376C-85DB-407B-B965-FC6367A132FF}" type="datetimeFigureOut">
              <a:rPr lang="en-US" smtClean="0"/>
              <a:pPr/>
              <a:t>1/30/2016</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20C93279-0D0F-410B-A93E-63AE6B03E72C}" type="slidenum">
              <a:rPr lang="en-US" smtClean="0"/>
              <a:pPr/>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99376C-85DB-407B-B965-FC6367A132FF}" type="datetimeFigureOut">
              <a:rPr lang="en-US" smtClean="0"/>
              <a:pPr/>
              <a:t>1/30/2016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99376C-85DB-407B-B965-FC6367A132FF}" type="datetimeFigureOut">
              <a:rPr lang="en-US" smtClean="0"/>
              <a:pPr/>
              <a:t>1/30/2016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99376C-85DB-407B-B965-FC6367A132FF}" type="datetimeFigureOut">
              <a:rPr lang="en-US" smtClean="0"/>
              <a:pPr/>
              <a:t>1/30/2016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499376C-85DB-407B-B965-FC6367A132FF}" type="datetimeFigureOut">
              <a:rPr lang="en-US" smtClean="0"/>
              <a:pPr/>
              <a:t>1/30/2016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20C93279-0D0F-410B-A93E-63AE6B03E72C}"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499376C-85DB-407B-B965-FC6367A132FF}" type="datetimeFigureOut">
              <a:rPr lang="en-US" smtClean="0"/>
              <a:pPr/>
              <a:t>1/30/2016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499376C-85DB-407B-B965-FC6367A132FF}" type="datetimeFigureOut">
              <a:rPr lang="en-US" smtClean="0"/>
              <a:pPr/>
              <a:t>1/30/2016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499376C-85DB-407B-B965-FC6367A132FF}" type="datetimeFigureOut">
              <a:rPr lang="en-US" smtClean="0"/>
              <a:pPr/>
              <a:t>1/30/2016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99376C-85DB-407B-B965-FC6367A132FF}" type="datetimeFigureOut">
              <a:rPr lang="en-US" smtClean="0"/>
              <a:pPr/>
              <a:t>1/30/2016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499376C-85DB-407B-B965-FC6367A132FF}" type="datetimeFigureOut">
              <a:rPr lang="en-US" smtClean="0"/>
              <a:pPr/>
              <a:t>1/30/2016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499376C-85DB-407B-B965-FC6367A132FF}" type="datetimeFigureOut">
              <a:rPr lang="en-US" smtClean="0"/>
              <a:pPr/>
              <a:t>1/30/2016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499376C-85DB-407B-B965-FC6367A132FF}" type="datetimeFigureOut">
              <a:rPr lang="en-US" smtClean="0"/>
              <a:pPr/>
              <a:t>1/30/2016</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0C93279-0D0F-410B-A93E-63AE6B03E72C}"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32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8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4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4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4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Biblical parenting</a:t>
            </a:r>
            <a:endParaRPr lang="en-US" dirty="0"/>
          </a:p>
        </p:txBody>
      </p:sp>
      <p:sp>
        <p:nvSpPr>
          <p:cNvPr id="5" name="Subtitle 4"/>
          <p:cNvSpPr>
            <a:spLocks noGrp="1"/>
          </p:cNvSpPr>
          <p:nvPr>
            <p:ph type="subTitle" idx="1"/>
          </p:nvPr>
        </p:nvSpPr>
        <p:spPr>
          <a:xfrm>
            <a:off x="1371600" y="3331698"/>
            <a:ext cx="6400800" cy="2078502"/>
          </a:xfrm>
        </p:spPr>
        <p:txBody>
          <a:bodyPr>
            <a:normAutofit/>
          </a:bodyPr>
          <a:lstStyle/>
          <a:p>
            <a:r>
              <a:rPr lang="en-US" sz="4000" b="1" dirty="0" smtClean="0">
                <a:effectLst>
                  <a:outerShdw blurRad="38100" dist="38100" dir="2700000" algn="tl">
                    <a:srgbClr val="000000">
                      <a:alpha val="43137"/>
                    </a:srgbClr>
                  </a:outerShdw>
                </a:effectLst>
              </a:rPr>
              <a:t>Introduction</a:t>
            </a:r>
          </a:p>
          <a:p>
            <a:r>
              <a:rPr lang="en-US" sz="4000" b="1" dirty="0" smtClean="0">
                <a:solidFill>
                  <a:srgbClr val="FFFF00"/>
                </a:solidFill>
                <a:effectLst>
                  <a:outerShdw blurRad="38100" dist="38100" dir="2700000" algn="tl">
                    <a:srgbClr val="000000">
                      <a:alpha val="43137"/>
                    </a:srgbClr>
                  </a:outerShdw>
                </a:effectLst>
              </a:rPr>
              <a:t>Proverbs and Other Texts</a:t>
            </a:r>
            <a:endParaRPr lang="en-US" sz="40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052749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chor="t"/>
          <a:lstStyle/>
          <a:p>
            <a:r>
              <a:rPr lang="en-US" dirty="0" smtClean="0"/>
              <a:t>Foundational Principles</a:t>
            </a:r>
            <a:endParaRPr lang="en-US" dirty="0"/>
          </a:p>
        </p:txBody>
      </p:sp>
      <p:sp>
        <p:nvSpPr>
          <p:cNvPr id="5" name="Subtitle 4"/>
          <p:cNvSpPr>
            <a:spLocks noGrp="1"/>
          </p:cNvSpPr>
          <p:nvPr>
            <p:ph type="subTitle" idx="1"/>
          </p:nvPr>
        </p:nvSpPr>
        <p:spPr>
          <a:xfrm>
            <a:off x="1295400" y="3962400"/>
            <a:ext cx="6858000" cy="1752600"/>
          </a:xfrm>
        </p:spPr>
        <p:txBody>
          <a:bodyPr>
            <a:normAutofit/>
          </a:bodyPr>
          <a:lstStyle/>
          <a:p>
            <a:pPr marL="461963" indent="-461963" algn="l">
              <a:buFont typeface="Wingdings" panose="05000000000000000000" pitchFamily="2" charset="2"/>
              <a:buChar char="q"/>
            </a:pPr>
            <a:r>
              <a:rPr lang="en-US" sz="2800" b="1" dirty="0">
                <a:effectLst>
                  <a:outerShdw blurRad="38100" dist="38100" dir="2700000" algn="tl">
                    <a:srgbClr val="000000">
                      <a:alpha val="43137"/>
                    </a:srgbClr>
                  </a:outerShdw>
                </a:effectLst>
              </a:rPr>
              <a:t>The Bible is Our Authoritative Guide</a:t>
            </a:r>
          </a:p>
          <a:p>
            <a:pPr marL="461963" indent="-461963" algn="l">
              <a:buFont typeface="Wingdings" panose="05000000000000000000" pitchFamily="2" charset="2"/>
              <a:buChar char="q"/>
            </a:pPr>
            <a:r>
              <a:rPr lang="en-US" sz="2800" b="1" dirty="0">
                <a:effectLst>
                  <a:outerShdw blurRad="38100" dist="38100" dir="2700000" algn="tl">
                    <a:srgbClr val="000000">
                      <a:alpha val="43137"/>
                    </a:srgbClr>
                  </a:outerShdw>
                </a:effectLst>
              </a:rPr>
              <a:t>Nature of Children</a:t>
            </a:r>
          </a:p>
          <a:p>
            <a:pPr marL="461963" indent="-461963" algn="l">
              <a:buFont typeface="Wingdings" panose="05000000000000000000" pitchFamily="2" charset="2"/>
              <a:buChar char="q"/>
            </a:pPr>
            <a:r>
              <a:rPr lang="en-US" sz="2800" b="1" dirty="0">
                <a:effectLst>
                  <a:outerShdw blurRad="38100" dist="38100" dir="2700000" algn="tl">
                    <a:srgbClr val="000000">
                      <a:alpha val="43137"/>
                    </a:srgbClr>
                  </a:outerShdw>
                </a:effectLst>
              </a:rPr>
              <a:t>The Role of Parents</a:t>
            </a:r>
          </a:p>
          <a:p>
            <a:endParaRPr lang="en-US" dirty="0"/>
          </a:p>
        </p:txBody>
      </p:sp>
    </p:spTree>
    <p:extLst>
      <p:ext uri="{BB962C8B-B14F-4D97-AF65-F5344CB8AC3E}">
        <p14:creationId xmlns:p14="http://schemas.microsoft.com/office/powerpoint/2010/main" val="262985889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smtClean="0">
                <a:effectLst>
                  <a:outerShdw blurRad="38100" dist="38100" dir="2700000" algn="tl">
                    <a:srgbClr val="000000">
                      <a:alpha val="43137"/>
                    </a:srgbClr>
                  </a:outerShdw>
                </a:effectLst>
              </a:rPr>
              <a:t>Nature of Children</a:t>
            </a:r>
            <a:endParaRPr lang="en-US" sz="3600"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914400"/>
            <a:ext cx="8229600" cy="5943600"/>
          </a:xfrm>
        </p:spPr>
        <p:txBody>
          <a:bodyPr>
            <a:normAutofit fontScale="92500" lnSpcReduction="20000"/>
          </a:bodyPr>
          <a:lstStyle/>
          <a:p>
            <a:r>
              <a:rPr lang="en-US" sz="3500" dirty="0" smtClean="0">
                <a:effectLst>
                  <a:outerShdw blurRad="38100" dist="38100" dir="2700000" algn="tl">
                    <a:srgbClr val="000000">
                      <a:alpha val="43137"/>
                    </a:srgbClr>
                  </a:outerShdw>
                </a:effectLst>
              </a:rPr>
              <a:t>Every child is born with a sinful nature and utterly devoid of wisdom:</a:t>
            </a:r>
          </a:p>
          <a:p>
            <a:pPr lvl="1"/>
            <a:r>
              <a:rPr lang="en-US" sz="3000" b="1" i="1" dirty="0">
                <a:solidFill>
                  <a:srgbClr val="FFFF00"/>
                </a:solidFill>
                <a:effectLst>
                  <a:outerShdw blurRad="38100" dist="38100" dir="2700000" algn="tl">
                    <a:srgbClr val="000000">
                      <a:alpha val="43137"/>
                    </a:srgbClr>
                  </a:outerShdw>
                </a:effectLst>
                <a:latin typeface="Cambria" pitchFamily="18" charset="0"/>
              </a:rPr>
              <a:t>Therefore, just as sin came into the world through one man, and death through sin, and so death spread to all men because all sinned-- </a:t>
            </a:r>
            <a:r>
              <a:rPr lang="en-US" sz="3000" b="1" dirty="0">
                <a:effectLst>
                  <a:outerShdw blurRad="38100" dist="38100" dir="2700000" algn="tl">
                    <a:srgbClr val="000000">
                      <a:alpha val="43137"/>
                    </a:srgbClr>
                  </a:outerShdw>
                </a:effectLst>
                <a:latin typeface="Cambria" pitchFamily="18" charset="0"/>
              </a:rPr>
              <a:t>(Rom </a:t>
            </a:r>
            <a:r>
              <a:rPr lang="en-US" sz="3000" b="1" dirty="0" smtClean="0">
                <a:effectLst>
                  <a:outerShdw blurRad="38100" dist="38100" dir="2700000" algn="tl">
                    <a:srgbClr val="000000">
                      <a:alpha val="43137"/>
                    </a:srgbClr>
                  </a:outerShdw>
                </a:effectLst>
                <a:latin typeface="Cambria" pitchFamily="18" charset="0"/>
              </a:rPr>
              <a:t>5:12 </a:t>
            </a:r>
            <a:r>
              <a:rPr lang="en-US" sz="3000" b="1" dirty="0">
                <a:effectLst>
                  <a:outerShdw blurRad="38100" dist="38100" dir="2700000" algn="tl">
                    <a:srgbClr val="000000">
                      <a:alpha val="43137"/>
                    </a:srgbClr>
                  </a:outerShdw>
                </a:effectLst>
                <a:latin typeface="Cambria" pitchFamily="18" charset="0"/>
              </a:rPr>
              <a:t>ESV)</a:t>
            </a:r>
          </a:p>
          <a:p>
            <a:pPr lvl="1"/>
            <a:r>
              <a:rPr lang="en-US" sz="3000" b="1" i="1" dirty="0">
                <a:solidFill>
                  <a:srgbClr val="FFFF00"/>
                </a:solidFill>
                <a:effectLst>
                  <a:outerShdw blurRad="38100" dist="38100" dir="2700000" algn="tl">
                    <a:srgbClr val="000000">
                      <a:alpha val="43137"/>
                    </a:srgbClr>
                  </a:outerShdw>
                </a:effectLst>
                <a:latin typeface="Cambria" pitchFamily="18" charset="0"/>
              </a:rPr>
              <a:t>Behold, I was brought forth in iniquity, and in sin did my mother </a:t>
            </a:r>
            <a:r>
              <a:rPr lang="en-US" sz="3000" b="1" i="1" u="sng" dirty="0">
                <a:solidFill>
                  <a:srgbClr val="FFFF00"/>
                </a:solidFill>
                <a:effectLst>
                  <a:outerShdw blurRad="38100" dist="38100" dir="2700000" algn="tl">
                    <a:srgbClr val="000000">
                      <a:alpha val="43137"/>
                    </a:srgbClr>
                  </a:outerShdw>
                </a:effectLst>
                <a:latin typeface="Cambria" pitchFamily="18" charset="0"/>
              </a:rPr>
              <a:t>conceive</a:t>
            </a:r>
            <a:r>
              <a:rPr lang="en-US" sz="3000" b="1" i="1" dirty="0">
                <a:solidFill>
                  <a:srgbClr val="FFFF00"/>
                </a:solidFill>
                <a:effectLst>
                  <a:outerShdw blurRad="38100" dist="38100" dir="2700000" algn="tl">
                    <a:srgbClr val="000000">
                      <a:alpha val="43137"/>
                    </a:srgbClr>
                  </a:outerShdw>
                </a:effectLst>
                <a:latin typeface="Cambria" pitchFamily="18" charset="0"/>
              </a:rPr>
              <a:t> me. </a:t>
            </a:r>
            <a:r>
              <a:rPr lang="en-US" sz="3000" b="1" dirty="0">
                <a:effectLst>
                  <a:outerShdw blurRad="38100" dist="38100" dir="2700000" algn="tl">
                    <a:srgbClr val="000000">
                      <a:alpha val="43137"/>
                    </a:srgbClr>
                  </a:outerShdw>
                </a:effectLst>
                <a:latin typeface="Cambria" pitchFamily="18" charset="0"/>
              </a:rPr>
              <a:t>(Psalm 51:5 ESV)</a:t>
            </a:r>
          </a:p>
          <a:p>
            <a:pPr lvl="1"/>
            <a:r>
              <a:rPr lang="en-US" sz="3000" b="1" i="1" dirty="0" smtClean="0">
                <a:solidFill>
                  <a:srgbClr val="FFFF00"/>
                </a:solidFill>
                <a:effectLst>
                  <a:outerShdw blurRad="38100" dist="38100" dir="2700000" algn="tl">
                    <a:srgbClr val="000000">
                      <a:alpha val="43137"/>
                    </a:srgbClr>
                  </a:outerShdw>
                </a:effectLst>
                <a:latin typeface="Cambria" pitchFamily="18" charset="0"/>
              </a:rPr>
              <a:t>The </a:t>
            </a:r>
            <a:r>
              <a:rPr lang="en-US" sz="3000" b="1" i="1" dirty="0">
                <a:solidFill>
                  <a:srgbClr val="FFFF00"/>
                </a:solidFill>
                <a:effectLst>
                  <a:outerShdw blurRad="38100" dist="38100" dir="2700000" algn="tl">
                    <a:srgbClr val="000000">
                      <a:alpha val="43137"/>
                    </a:srgbClr>
                  </a:outerShdw>
                </a:effectLst>
                <a:latin typeface="Cambria" pitchFamily="18" charset="0"/>
              </a:rPr>
              <a:t>wicked are </a:t>
            </a:r>
            <a:r>
              <a:rPr lang="en-US" sz="3000" b="1" i="1" u="sng" dirty="0">
                <a:solidFill>
                  <a:srgbClr val="FFFF00"/>
                </a:solidFill>
                <a:effectLst>
                  <a:outerShdw blurRad="38100" dist="38100" dir="2700000" algn="tl">
                    <a:srgbClr val="000000">
                      <a:alpha val="43137"/>
                    </a:srgbClr>
                  </a:outerShdw>
                </a:effectLst>
                <a:latin typeface="Cambria" pitchFamily="18" charset="0"/>
              </a:rPr>
              <a:t>estranged from the womb</a:t>
            </a:r>
            <a:r>
              <a:rPr lang="en-US" sz="3000" b="1" i="1" dirty="0">
                <a:solidFill>
                  <a:srgbClr val="FFFF00"/>
                </a:solidFill>
                <a:effectLst>
                  <a:outerShdw blurRad="38100" dist="38100" dir="2700000" algn="tl">
                    <a:srgbClr val="000000">
                      <a:alpha val="43137"/>
                    </a:srgbClr>
                  </a:outerShdw>
                </a:effectLst>
                <a:latin typeface="Cambria" pitchFamily="18" charset="0"/>
              </a:rPr>
              <a:t>; they </a:t>
            </a:r>
            <a:r>
              <a:rPr lang="en-US" sz="3000" b="1" i="1" u="sng" dirty="0">
                <a:solidFill>
                  <a:srgbClr val="FFFF00"/>
                </a:solidFill>
                <a:effectLst>
                  <a:outerShdw blurRad="38100" dist="38100" dir="2700000" algn="tl">
                    <a:srgbClr val="000000">
                      <a:alpha val="43137"/>
                    </a:srgbClr>
                  </a:outerShdw>
                </a:effectLst>
                <a:latin typeface="Cambria" pitchFamily="18" charset="0"/>
              </a:rPr>
              <a:t>go astray from birth</a:t>
            </a:r>
            <a:r>
              <a:rPr lang="en-US" sz="3000" b="1" i="1" dirty="0">
                <a:solidFill>
                  <a:srgbClr val="FFFF00"/>
                </a:solidFill>
                <a:effectLst>
                  <a:outerShdw blurRad="38100" dist="38100" dir="2700000" algn="tl">
                    <a:srgbClr val="000000">
                      <a:alpha val="43137"/>
                    </a:srgbClr>
                  </a:outerShdw>
                </a:effectLst>
                <a:latin typeface="Cambria" pitchFamily="18" charset="0"/>
              </a:rPr>
              <a:t>, speaking lies. </a:t>
            </a:r>
            <a:r>
              <a:rPr lang="en-US" sz="3000" b="1" dirty="0">
                <a:effectLst>
                  <a:outerShdw blurRad="38100" dist="38100" dir="2700000" algn="tl">
                    <a:srgbClr val="000000">
                      <a:alpha val="43137"/>
                    </a:srgbClr>
                  </a:outerShdw>
                </a:effectLst>
                <a:latin typeface="Cambria" pitchFamily="18" charset="0"/>
              </a:rPr>
              <a:t>(Psalm 58:3 ESV)</a:t>
            </a:r>
          </a:p>
          <a:p>
            <a:pPr lvl="1"/>
            <a:r>
              <a:rPr lang="en-US" sz="3000" b="1" i="1" u="sng" dirty="0" smtClean="0">
                <a:solidFill>
                  <a:srgbClr val="FFFF00"/>
                </a:solidFill>
                <a:effectLst>
                  <a:outerShdw blurRad="38100" dist="38100" dir="2700000" algn="tl">
                    <a:srgbClr val="000000">
                      <a:alpha val="43137"/>
                    </a:srgbClr>
                  </a:outerShdw>
                </a:effectLst>
                <a:latin typeface="Cambria" pitchFamily="18" charset="0"/>
              </a:rPr>
              <a:t>Folly</a:t>
            </a:r>
            <a:r>
              <a:rPr lang="en-US" sz="3000" b="1" i="1" dirty="0" smtClean="0">
                <a:solidFill>
                  <a:srgbClr val="FFFF00"/>
                </a:solidFill>
                <a:effectLst>
                  <a:outerShdw blurRad="38100" dist="38100" dir="2700000" algn="tl">
                    <a:srgbClr val="000000">
                      <a:alpha val="43137"/>
                    </a:srgbClr>
                  </a:outerShdw>
                </a:effectLst>
                <a:latin typeface="Cambria" pitchFamily="18" charset="0"/>
              </a:rPr>
              <a:t> </a:t>
            </a:r>
            <a:r>
              <a:rPr lang="en-US" sz="3000" b="1" i="1" dirty="0">
                <a:solidFill>
                  <a:srgbClr val="FFFF00"/>
                </a:solidFill>
                <a:effectLst>
                  <a:outerShdw blurRad="38100" dist="38100" dir="2700000" algn="tl">
                    <a:srgbClr val="000000">
                      <a:alpha val="43137"/>
                    </a:srgbClr>
                  </a:outerShdw>
                </a:effectLst>
                <a:latin typeface="Cambria" pitchFamily="18" charset="0"/>
              </a:rPr>
              <a:t>is bound up in the heart of a child, but the rod of discipline drives it far from him. </a:t>
            </a:r>
            <a:r>
              <a:rPr lang="en-US" sz="3000" b="1" dirty="0">
                <a:effectLst>
                  <a:outerShdw blurRad="38100" dist="38100" dir="2700000" algn="tl">
                    <a:srgbClr val="000000">
                      <a:alpha val="43137"/>
                    </a:srgbClr>
                  </a:outerShdw>
                </a:effectLst>
                <a:latin typeface="Cambria" pitchFamily="18" charset="0"/>
              </a:rPr>
              <a:t>(</a:t>
            </a:r>
            <a:r>
              <a:rPr lang="en-US" sz="3000" b="1" dirty="0" smtClean="0">
                <a:effectLst>
                  <a:outerShdw blurRad="38100" dist="38100" dir="2700000" algn="tl">
                    <a:srgbClr val="000000">
                      <a:alpha val="43137"/>
                    </a:srgbClr>
                  </a:outerShdw>
                </a:effectLst>
                <a:latin typeface="Cambria" pitchFamily="18" charset="0"/>
              </a:rPr>
              <a:t>Proverbs </a:t>
            </a:r>
            <a:r>
              <a:rPr lang="en-US" sz="3000" b="1" dirty="0">
                <a:effectLst>
                  <a:outerShdw blurRad="38100" dist="38100" dir="2700000" algn="tl">
                    <a:srgbClr val="000000">
                      <a:alpha val="43137"/>
                    </a:srgbClr>
                  </a:outerShdw>
                </a:effectLst>
                <a:latin typeface="Cambria" pitchFamily="18" charset="0"/>
              </a:rPr>
              <a:t>22:15 ESV)</a:t>
            </a:r>
          </a:p>
          <a:p>
            <a:pPr lvl="1"/>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379703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smtClean="0">
                <a:effectLst>
                  <a:outerShdw blurRad="38100" dist="38100" dir="2700000" algn="tl">
                    <a:srgbClr val="000000">
                      <a:alpha val="43137"/>
                    </a:srgbClr>
                  </a:outerShdw>
                </a:effectLst>
              </a:rPr>
              <a:t>Nature of Children</a:t>
            </a:r>
            <a:endParaRPr lang="en-US" sz="3600"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914400"/>
            <a:ext cx="8229600" cy="5943600"/>
          </a:xfrm>
        </p:spPr>
        <p:txBody>
          <a:bodyPr>
            <a:normAutofit fontScale="92500"/>
          </a:bodyPr>
          <a:lstStyle/>
          <a:p>
            <a:r>
              <a:rPr lang="en-US" dirty="0">
                <a:effectLst>
                  <a:outerShdw blurRad="38100" dist="38100" dir="2700000" algn="tl">
                    <a:srgbClr val="000000">
                      <a:alpha val="43137"/>
                    </a:srgbClr>
                  </a:outerShdw>
                </a:effectLst>
              </a:rPr>
              <a:t>Every child is born with a sinful nature and utterly devoid of wisdom:</a:t>
            </a:r>
          </a:p>
          <a:p>
            <a:pPr lvl="1"/>
            <a:r>
              <a:rPr lang="en-US" i="1" dirty="0" smtClean="0">
                <a:effectLst>
                  <a:outerShdw blurRad="38100" dist="38100" dir="2700000" algn="tl">
                    <a:srgbClr val="000000">
                      <a:alpha val="43137"/>
                    </a:srgbClr>
                  </a:outerShdw>
                </a:effectLst>
                <a:latin typeface="Cambria" panose="02040503050406030204" pitchFamily="18" charset="0"/>
              </a:rPr>
              <a:t>A </a:t>
            </a:r>
            <a:r>
              <a:rPr lang="en-US" i="1" dirty="0">
                <a:effectLst>
                  <a:outerShdw blurRad="38100" dist="38100" dir="2700000" algn="tl">
                    <a:srgbClr val="000000">
                      <a:alpha val="43137"/>
                    </a:srgbClr>
                  </a:outerShdw>
                </a:effectLst>
                <a:latin typeface="Cambria" panose="02040503050406030204" pitchFamily="18" charset="0"/>
              </a:rPr>
              <a:t>child need not be taught how to lie, to be selfish, or to do wrong; these things come naturally. Every sweet, innocent cuddly baby possesses within his nature the constant temptation to fulfill his strong desire to sin. Under the control of sin, the child is totally self-centered; he wants what he wants when he wants it. A child wants to be fed what and when he wishes, to have the total attention of others, to play always, and generally have his every desire fulfilled without regard for anyone else</a:t>
            </a:r>
            <a:r>
              <a:rPr lang="en-US" i="1" dirty="0" smtClean="0">
                <a:effectLst>
                  <a:outerShdw blurRad="38100" dist="38100" dir="2700000" algn="tl">
                    <a:srgbClr val="000000">
                      <a:alpha val="43137"/>
                    </a:srgbClr>
                  </a:outerShdw>
                </a:effectLst>
                <a:latin typeface="Cambria" panose="02040503050406030204" pitchFamily="18" charset="0"/>
              </a:rPr>
              <a:t>. </a:t>
            </a:r>
            <a:r>
              <a:rPr lang="en-US" dirty="0" smtClean="0">
                <a:effectLst>
                  <a:outerShdw blurRad="38100" dist="38100" dir="2700000" algn="tl">
                    <a:srgbClr val="000000">
                      <a:alpha val="43137"/>
                    </a:srgbClr>
                  </a:outerShdw>
                </a:effectLst>
                <a:latin typeface="Cambria" panose="02040503050406030204" pitchFamily="18" charset="0"/>
              </a:rPr>
              <a:t>(J. Richard Fugate, </a:t>
            </a:r>
            <a:r>
              <a:rPr lang="en-US" i="1" dirty="0" smtClean="0">
                <a:effectLst>
                  <a:outerShdw blurRad="38100" dist="38100" dir="2700000" algn="tl">
                    <a:srgbClr val="000000">
                      <a:alpha val="43137"/>
                    </a:srgbClr>
                  </a:outerShdw>
                </a:effectLst>
                <a:latin typeface="Cambria" panose="02040503050406030204" pitchFamily="18" charset="0"/>
              </a:rPr>
              <a:t>What the Bible Says About Child Training</a:t>
            </a:r>
            <a:r>
              <a:rPr lang="en-US" dirty="0" smtClean="0">
                <a:effectLst>
                  <a:outerShdw blurRad="38100" dist="38100" dir="2700000" algn="tl">
                    <a:srgbClr val="000000">
                      <a:alpha val="43137"/>
                    </a:srgbClr>
                  </a:outerShdw>
                </a:effectLst>
                <a:latin typeface="Cambria" panose="02040503050406030204" pitchFamily="18" charset="0"/>
              </a:rPr>
              <a:t>, p.65)</a:t>
            </a:r>
            <a:endParaRPr lang="en-US" dirty="0">
              <a:effectLst>
                <a:outerShdw blurRad="38100" dist="38100" dir="2700000" algn="tl">
                  <a:srgbClr val="000000">
                    <a:alpha val="43137"/>
                  </a:srgbClr>
                </a:outerShdw>
              </a:effectLst>
              <a:latin typeface="Cambria" panose="02040503050406030204" pitchFamily="18" charset="0"/>
            </a:endParaRPr>
          </a:p>
          <a:p>
            <a:pPr lvl="1"/>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916451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smtClean="0">
                <a:effectLst>
                  <a:outerShdw blurRad="38100" dist="38100" dir="2700000" algn="tl">
                    <a:srgbClr val="000000">
                      <a:alpha val="43137"/>
                    </a:srgbClr>
                  </a:outerShdw>
                </a:effectLst>
              </a:rPr>
              <a:t>Nature of Children</a:t>
            </a:r>
            <a:endParaRPr lang="en-US" sz="3600"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914400"/>
            <a:ext cx="8229600" cy="5943600"/>
          </a:xfrm>
        </p:spPr>
        <p:txBody>
          <a:bodyPr>
            <a:normAutofit/>
          </a:bodyPr>
          <a:lstStyle/>
          <a:p>
            <a:pPr marL="585216" lvl="1" indent="0">
              <a:buNone/>
            </a:pPr>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447800"/>
            <a:ext cx="4090210" cy="48436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454610"/>
            <a:ext cx="4343400" cy="48228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50793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a:effectLst>
                  <a:outerShdw blurRad="38100" dist="38100" dir="2700000" algn="tl">
                    <a:srgbClr val="000000">
                      <a:alpha val="43137"/>
                    </a:srgbClr>
                  </a:outerShdw>
                </a:effectLst>
              </a:rPr>
              <a:t>Nature of Children</a:t>
            </a:r>
            <a:endParaRPr lang="en-US" sz="3600" dirty="0"/>
          </a:p>
        </p:txBody>
      </p:sp>
      <p:sp>
        <p:nvSpPr>
          <p:cNvPr id="5" name="Content Placeholder 4"/>
          <p:cNvSpPr>
            <a:spLocks noGrp="1"/>
          </p:cNvSpPr>
          <p:nvPr>
            <p:ph idx="1"/>
          </p:nvPr>
        </p:nvSpPr>
        <p:spPr>
          <a:xfrm>
            <a:off x="457200" y="914400"/>
            <a:ext cx="8229600" cy="5943600"/>
          </a:xfrm>
        </p:spPr>
        <p:txBody>
          <a:bodyPr>
            <a:normAutofit fontScale="92500" lnSpcReduction="20000"/>
          </a:bodyPr>
          <a:lstStyle/>
          <a:p>
            <a:r>
              <a:rPr lang="en-US" sz="3500" dirty="0" smtClean="0">
                <a:effectLst>
                  <a:outerShdw blurRad="38100" dist="38100" dir="2700000" algn="tl">
                    <a:srgbClr val="000000">
                      <a:alpha val="43137"/>
                    </a:srgbClr>
                  </a:outerShdw>
                </a:effectLst>
              </a:rPr>
              <a:t>Because they are sinful and foolish from birth, children </a:t>
            </a:r>
            <a:r>
              <a:rPr lang="en-US" sz="3500" dirty="0">
                <a:effectLst>
                  <a:outerShdw blurRad="38100" dist="38100" dir="2700000" algn="tl">
                    <a:srgbClr val="000000">
                      <a:alpha val="43137"/>
                    </a:srgbClr>
                  </a:outerShdw>
                </a:effectLst>
              </a:rPr>
              <a:t>must be </a:t>
            </a:r>
            <a:r>
              <a:rPr lang="en-US" sz="3500" u="sng" dirty="0">
                <a:effectLst>
                  <a:outerShdw blurRad="38100" dist="38100" dir="2700000" algn="tl">
                    <a:srgbClr val="000000">
                      <a:alpha val="43137"/>
                    </a:srgbClr>
                  </a:outerShdw>
                </a:effectLst>
              </a:rPr>
              <a:t>restrained</a:t>
            </a:r>
            <a:r>
              <a:rPr lang="en-US" sz="3500" dirty="0">
                <a:effectLst>
                  <a:outerShdw blurRad="38100" dist="38100" dir="2700000" algn="tl">
                    <a:srgbClr val="000000">
                      <a:alpha val="43137"/>
                    </a:srgbClr>
                  </a:outerShdw>
                </a:effectLst>
              </a:rPr>
              <a:t> by their parents</a:t>
            </a:r>
            <a:r>
              <a:rPr lang="en-US" sz="3500" dirty="0" smtClean="0">
                <a:effectLst>
                  <a:outerShdw blurRad="38100" dist="38100" dir="2700000" algn="tl">
                    <a:srgbClr val="000000">
                      <a:alpha val="43137"/>
                    </a:srgbClr>
                  </a:outerShdw>
                </a:effectLst>
              </a:rPr>
              <a:t>:</a:t>
            </a:r>
          </a:p>
          <a:p>
            <a:pPr lvl="1"/>
            <a:r>
              <a:rPr lang="en-US" sz="3000" dirty="0">
                <a:effectLst>
                  <a:outerShdw blurRad="38100" dist="38100" dir="2700000" algn="tl">
                    <a:srgbClr val="000000">
                      <a:alpha val="43137"/>
                    </a:srgbClr>
                  </a:outerShdw>
                </a:effectLst>
              </a:rPr>
              <a:t>God judged Eli, a priest in the OT, because he did not restrain his </a:t>
            </a:r>
            <a:r>
              <a:rPr lang="en-US" sz="3000" dirty="0" smtClean="0">
                <a:effectLst>
                  <a:outerShdw blurRad="38100" dist="38100" dir="2700000" algn="tl">
                    <a:srgbClr val="000000">
                      <a:alpha val="43137"/>
                    </a:srgbClr>
                  </a:outerShdw>
                </a:effectLst>
              </a:rPr>
              <a:t>sons:  </a:t>
            </a:r>
            <a:r>
              <a:rPr lang="en-US" sz="3000" b="1" i="1" dirty="0" smtClean="0">
                <a:solidFill>
                  <a:srgbClr val="FFFF00"/>
                </a:solidFill>
                <a:effectLst>
                  <a:outerShdw blurRad="38100" dist="38100" dir="2700000" algn="tl">
                    <a:srgbClr val="000000">
                      <a:alpha val="43137"/>
                    </a:srgbClr>
                  </a:outerShdw>
                </a:effectLst>
                <a:latin typeface="Cambria" pitchFamily="18" charset="0"/>
              </a:rPr>
              <a:t>And </a:t>
            </a:r>
            <a:r>
              <a:rPr lang="en-US" sz="3000" b="1" i="1" dirty="0">
                <a:solidFill>
                  <a:srgbClr val="FFFF00"/>
                </a:solidFill>
                <a:effectLst>
                  <a:outerShdw blurRad="38100" dist="38100" dir="2700000" algn="tl">
                    <a:srgbClr val="000000">
                      <a:alpha val="43137"/>
                    </a:srgbClr>
                  </a:outerShdw>
                </a:effectLst>
                <a:latin typeface="Cambria" pitchFamily="18" charset="0"/>
              </a:rPr>
              <a:t>I [God] declare to [Eli] that I am about to punish his house forever, for the iniquity that he knew, because </a:t>
            </a:r>
            <a:r>
              <a:rPr lang="en-US" sz="3000" b="1" i="1" u="sng" dirty="0">
                <a:solidFill>
                  <a:srgbClr val="FFFF00"/>
                </a:solidFill>
                <a:effectLst>
                  <a:outerShdw blurRad="38100" dist="38100" dir="2700000" algn="tl">
                    <a:srgbClr val="000000">
                      <a:alpha val="43137"/>
                    </a:srgbClr>
                  </a:outerShdw>
                </a:effectLst>
                <a:latin typeface="Cambria" pitchFamily="18" charset="0"/>
              </a:rPr>
              <a:t>his sons were blaspheming God, and he did not restrain them</a:t>
            </a:r>
            <a:r>
              <a:rPr lang="en-US" sz="3000" b="1" i="1" dirty="0">
                <a:solidFill>
                  <a:srgbClr val="FFFF00"/>
                </a:solidFill>
                <a:effectLst>
                  <a:outerShdw blurRad="38100" dist="38100" dir="2700000" algn="tl">
                    <a:srgbClr val="000000">
                      <a:alpha val="43137"/>
                    </a:srgbClr>
                  </a:outerShdw>
                </a:effectLst>
                <a:latin typeface="Cambria" pitchFamily="18" charset="0"/>
              </a:rPr>
              <a:t>. Therefore I swear to the house of Eli that the iniquity of Eli's house shall not be atoned for by sacrifice or offering forever." </a:t>
            </a:r>
            <a:r>
              <a:rPr lang="en-US" sz="3000" b="1" dirty="0">
                <a:effectLst>
                  <a:outerShdw blurRad="38100" dist="38100" dir="2700000" algn="tl">
                    <a:srgbClr val="000000">
                      <a:alpha val="43137"/>
                    </a:srgbClr>
                  </a:outerShdw>
                </a:effectLst>
                <a:latin typeface="Cambria" pitchFamily="18" charset="0"/>
              </a:rPr>
              <a:t>(1Sam. 3:11-14 ESV)</a:t>
            </a:r>
          </a:p>
          <a:p>
            <a:pPr lvl="1"/>
            <a:r>
              <a:rPr lang="en-US" sz="3000" b="1" i="1" dirty="0" smtClean="0">
                <a:solidFill>
                  <a:srgbClr val="FFFF00"/>
                </a:solidFill>
                <a:effectLst>
                  <a:outerShdw blurRad="38100" dist="38100" dir="2700000" algn="tl">
                    <a:srgbClr val="000000">
                      <a:alpha val="43137"/>
                    </a:srgbClr>
                  </a:outerShdw>
                </a:effectLst>
                <a:latin typeface="Cambria" pitchFamily="18" charset="0"/>
              </a:rPr>
              <a:t>The </a:t>
            </a:r>
            <a:r>
              <a:rPr lang="en-US" sz="3000" b="1" i="1" dirty="0">
                <a:solidFill>
                  <a:srgbClr val="FFFF00"/>
                </a:solidFill>
                <a:effectLst>
                  <a:outerShdw blurRad="38100" dist="38100" dir="2700000" algn="tl">
                    <a:srgbClr val="000000">
                      <a:alpha val="43137"/>
                    </a:srgbClr>
                  </a:outerShdw>
                </a:effectLst>
                <a:latin typeface="Cambria" pitchFamily="18" charset="0"/>
              </a:rPr>
              <a:t>rod and reproof give wisdom, but a child left to himself brings shame to his mother. </a:t>
            </a:r>
            <a:r>
              <a:rPr lang="en-US" sz="3000" b="1" dirty="0">
                <a:effectLst>
                  <a:outerShdw blurRad="38100" dist="38100" dir="2700000" algn="tl">
                    <a:srgbClr val="000000">
                      <a:alpha val="43137"/>
                    </a:srgbClr>
                  </a:outerShdw>
                </a:effectLst>
                <a:latin typeface="Cambria" pitchFamily="18" charset="0"/>
              </a:rPr>
              <a:t>(</a:t>
            </a:r>
            <a:r>
              <a:rPr lang="en-US" sz="3000" b="1" dirty="0" smtClean="0">
                <a:effectLst>
                  <a:outerShdw blurRad="38100" dist="38100" dir="2700000" algn="tl">
                    <a:srgbClr val="000000">
                      <a:alpha val="43137"/>
                    </a:srgbClr>
                  </a:outerShdw>
                </a:effectLst>
                <a:latin typeface="Cambria" pitchFamily="18" charset="0"/>
              </a:rPr>
              <a:t>Proverbs </a:t>
            </a:r>
            <a:r>
              <a:rPr lang="en-US" sz="3000" b="1" dirty="0">
                <a:effectLst>
                  <a:outerShdw blurRad="38100" dist="38100" dir="2700000" algn="tl">
                    <a:srgbClr val="000000">
                      <a:alpha val="43137"/>
                    </a:srgbClr>
                  </a:outerShdw>
                </a:effectLst>
                <a:latin typeface="Cambria" pitchFamily="18" charset="0"/>
              </a:rPr>
              <a:t>29:15 ESV)</a:t>
            </a:r>
          </a:p>
          <a:p>
            <a:pPr lvl="1"/>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593434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a:effectLst>
                  <a:outerShdw blurRad="38100" dist="38100" dir="2700000" algn="tl">
                    <a:srgbClr val="000000">
                      <a:alpha val="43137"/>
                    </a:srgbClr>
                  </a:outerShdw>
                </a:effectLst>
              </a:rPr>
              <a:t>Nature of Children</a:t>
            </a:r>
            <a:endParaRPr lang="en-US" sz="3600" dirty="0"/>
          </a:p>
        </p:txBody>
      </p:sp>
      <p:sp>
        <p:nvSpPr>
          <p:cNvPr id="5" name="Content Placeholder 4"/>
          <p:cNvSpPr>
            <a:spLocks noGrp="1"/>
          </p:cNvSpPr>
          <p:nvPr>
            <p:ph idx="1"/>
          </p:nvPr>
        </p:nvSpPr>
        <p:spPr>
          <a:xfrm>
            <a:off x="457200" y="914400"/>
            <a:ext cx="8229600" cy="5943600"/>
          </a:xfrm>
        </p:spPr>
        <p:txBody>
          <a:bodyPr>
            <a:normAutofit/>
          </a:bodyPr>
          <a:lstStyle/>
          <a:p>
            <a:pPr lvl="1"/>
            <a:r>
              <a:rPr lang="en-US" sz="3200" dirty="0" smtClean="0">
                <a:effectLst>
                  <a:outerShdw blurRad="38100" dist="38100" dir="2700000" algn="tl">
                    <a:srgbClr val="000000">
                      <a:alpha val="43137"/>
                    </a:srgbClr>
                  </a:outerShdw>
                </a:effectLst>
                <a:latin typeface="Cambria" panose="02040503050406030204" pitchFamily="18" charset="0"/>
              </a:rPr>
              <a:t>As John </a:t>
            </a:r>
            <a:r>
              <a:rPr lang="en-US" sz="3200" dirty="0">
                <a:effectLst>
                  <a:outerShdw blurRad="38100" dist="38100" dir="2700000" algn="tl">
                    <a:srgbClr val="000000">
                      <a:alpha val="43137"/>
                    </a:srgbClr>
                  </a:outerShdw>
                </a:effectLst>
                <a:latin typeface="Cambria" panose="02040503050406030204" pitchFamily="18" charset="0"/>
              </a:rPr>
              <a:t>MacArthur </a:t>
            </a:r>
            <a:r>
              <a:rPr lang="en-US" sz="3200" dirty="0" smtClean="0">
                <a:effectLst>
                  <a:outerShdw blurRad="38100" dist="38100" dir="2700000" algn="tl">
                    <a:srgbClr val="000000">
                      <a:alpha val="43137"/>
                    </a:srgbClr>
                  </a:outerShdw>
                </a:effectLst>
                <a:latin typeface="Cambria" panose="02040503050406030204" pitchFamily="18" charset="0"/>
              </a:rPr>
              <a:t> says, “</a:t>
            </a:r>
            <a:r>
              <a:rPr lang="en-US" sz="3200" i="1" dirty="0" smtClean="0">
                <a:effectLst>
                  <a:outerShdw blurRad="38100" dist="38100" dir="2700000" algn="tl">
                    <a:srgbClr val="000000">
                      <a:alpha val="43137"/>
                    </a:srgbClr>
                  </a:outerShdw>
                </a:effectLst>
                <a:latin typeface="Cambria" panose="02040503050406030204" pitchFamily="18" charset="0"/>
              </a:rPr>
              <a:t>Children are born sinful, and that sinfulness manifests itself not because of what parents do, but because of what they don’t do.” </a:t>
            </a:r>
            <a:r>
              <a:rPr lang="en-US" sz="3200" dirty="0" smtClean="0">
                <a:effectLst>
                  <a:outerShdw blurRad="38100" dist="38100" dir="2700000" algn="tl">
                    <a:srgbClr val="000000">
                      <a:alpha val="43137"/>
                    </a:srgbClr>
                  </a:outerShdw>
                </a:effectLst>
                <a:latin typeface="Cambria" panose="02040503050406030204" pitchFamily="18" charset="0"/>
              </a:rPr>
              <a:t>(cited by Ginger Plowman in </a:t>
            </a:r>
            <a:r>
              <a:rPr lang="en-US" sz="3200" i="1" dirty="0" smtClean="0">
                <a:effectLst>
                  <a:outerShdw blurRad="38100" dist="38100" dir="2700000" algn="tl">
                    <a:srgbClr val="000000">
                      <a:alpha val="43137"/>
                    </a:srgbClr>
                  </a:outerShdw>
                </a:effectLst>
                <a:latin typeface="Cambria" panose="02040503050406030204" pitchFamily="18" charset="0"/>
              </a:rPr>
              <a:t>Don’t Make Me Count to Three</a:t>
            </a:r>
            <a:r>
              <a:rPr lang="en-US" sz="3200" dirty="0" smtClean="0">
                <a:effectLst>
                  <a:outerShdw blurRad="38100" dist="38100" dir="2700000" algn="tl">
                    <a:srgbClr val="000000">
                      <a:alpha val="43137"/>
                    </a:srgbClr>
                  </a:outerShdw>
                </a:effectLst>
                <a:latin typeface="Cambria" panose="02040503050406030204" pitchFamily="18" charset="0"/>
              </a:rPr>
              <a:t>)</a:t>
            </a:r>
            <a:endParaRPr lang="en-US" sz="3200"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993235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smtClean="0">
                <a:effectLst>
                  <a:outerShdw blurRad="38100" dist="38100" dir="2700000" algn="tl">
                    <a:srgbClr val="000000">
                      <a:alpha val="43137"/>
                    </a:srgbClr>
                  </a:outerShdw>
                </a:effectLst>
              </a:rPr>
              <a:t>The Role of Parents</a:t>
            </a:r>
            <a:endParaRPr lang="en-US" sz="3600" dirty="0"/>
          </a:p>
        </p:txBody>
      </p:sp>
      <p:sp>
        <p:nvSpPr>
          <p:cNvPr id="5" name="Content Placeholder 4"/>
          <p:cNvSpPr>
            <a:spLocks noGrp="1"/>
          </p:cNvSpPr>
          <p:nvPr>
            <p:ph idx="1"/>
          </p:nvPr>
        </p:nvSpPr>
        <p:spPr>
          <a:xfrm>
            <a:off x="457200" y="914400"/>
            <a:ext cx="8229600" cy="5943600"/>
          </a:xfrm>
        </p:spPr>
        <p:txBody>
          <a:bodyPr>
            <a:normAutofit/>
          </a:bodyPr>
          <a:lstStyle/>
          <a:p>
            <a:r>
              <a:rPr lang="en-US" dirty="0" smtClean="0">
                <a:effectLst>
                  <a:outerShdw blurRad="38100" dist="38100" dir="2700000" algn="tl">
                    <a:srgbClr val="000000">
                      <a:alpha val="43137"/>
                    </a:srgbClr>
                  </a:outerShdw>
                </a:effectLst>
              </a:rPr>
              <a:t>Parents, your children are a </a:t>
            </a:r>
            <a:r>
              <a:rPr lang="en-US" u="sng" dirty="0" smtClean="0">
                <a:effectLst>
                  <a:outerShdw blurRad="38100" dist="38100" dir="2700000" algn="tl">
                    <a:srgbClr val="000000">
                      <a:alpha val="43137"/>
                    </a:srgbClr>
                  </a:outerShdw>
                </a:effectLst>
              </a:rPr>
              <a:t>gift from God</a:t>
            </a:r>
            <a:r>
              <a:rPr lang="en-US" dirty="0" smtClean="0">
                <a:effectLst>
                  <a:outerShdw blurRad="38100" dist="38100" dir="2700000" algn="tl">
                    <a:srgbClr val="000000">
                      <a:alpha val="43137"/>
                    </a:srgbClr>
                  </a:outerShdw>
                </a:effectLst>
              </a:rPr>
              <a:t>:</a:t>
            </a:r>
          </a:p>
          <a:p>
            <a:pPr lvl="1"/>
            <a:r>
              <a:rPr lang="en-US" b="1" i="1" dirty="0">
                <a:solidFill>
                  <a:srgbClr val="FFFF00"/>
                </a:solidFill>
                <a:effectLst>
                  <a:outerShdw blurRad="38100" dist="38100" dir="2700000" algn="tl">
                    <a:srgbClr val="000000">
                      <a:alpha val="43137"/>
                    </a:srgbClr>
                  </a:outerShdw>
                </a:effectLst>
                <a:latin typeface="Cambria" pitchFamily="18" charset="0"/>
              </a:rPr>
              <a:t>Behold, children are </a:t>
            </a:r>
            <a:r>
              <a:rPr lang="en-US" b="1" i="1" u="sng" dirty="0">
                <a:solidFill>
                  <a:srgbClr val="FFFF00"/>
                </a:solidFill>
                <a:effectLst>
                  <a:outerShdw blurRad="38100" dist="38100" dir="2700000" algn="tl">
                    <a:srgbClr val="000000">
                      <a:alpha val="43137"/>
                    </a:srgbClr>
                  </a:outerShdw>
                </a:effectLst>
                <a:latin typeface="Cambria" pitchFamily="18" charset="0"/>
              </a:rPr>
              <a:t>a heritage</a:t>
            </a:r>
            <a:r>
              <a:rPr lang="en-US" b="1" i="1" dirty="0">
                <a:solidFill>
                  <a:srgbClr val="FFFF00"/>
                </a:solidFill>
                <a:effectLst>
                  <a:outerShdw blurRad="38100" dist="38100" dir="2700000" algn="tl">
                    <a:srgbClr val="000000">
                      <a:alpha val="43137"/>
                    </a:srgbClr>
                  </a:outerShdw>
                </a:effectLst>
                <a:latin typeface="Cambria" pitchFamily="18" charset="0"/>
              </a:rPr>
              <a:t> from the LORD, the fruit of the womb </a:t>
            </a:r>
            <a:r>
              <a:rPr lang="en-US" b="1" i="1" u="sng" dirty="0">
                <a:solidFill>
                  <a:srgbClr val="FFFF00"/>
                </a:solidFill>
                <a:effectLst>
                  <a:outerShdw blurRad="38100" dist="38100" dir="2700000" algn="tl">
                    <a:srgbClr val="000000">
                      <a:alpha val="43137"/>
                    </a:srgbClr>
                  </a:outerShdw>
                </a:effectLst>
                <a:latin typeface="Cambria" pitchFamily="18" charset="0"/>
              </a:rPr>
              <a:t>a reward</a:t>
            </a:r>
            <a:r>
              <a:rPr lang="en-US" b="1" i="1" dirty="0">
                <a:solidFill>
                  <a:srgbClr val="FFFF00"/>
                </a:solidFill>
                <a:effectLst>
                  <a:outerShdw blurRad="38100" dist="38100" dir="2700000" algn="tl">
                    <a:srgbClr val="000000">
                      <a:alpha val="43137"/>
                    </a:srgbClr>
                  </a:outerShdw>
                </a:effectLst>
                <a:latin typeface="Cambria" pitchFamily="18" charset="0"/>
              </a:rPr>
              <a:t>. Like arrows in the hand of a warrior are the children of one's youth. Blessed is the man who fills his quiver with them! He shall not be put to shame when he speaks with his enemies in the gate </a:t>
            </a:r>
            <a:r>
              <a:rPr lang="en-US" b="1" dirty="0">
                <a:effectLst>
                  <a:outerShdw blurRad="38100" dist="38100" dir="2700000" algn="tl">
                    <a:srgbClr val="000000">
                      <a:alpha val="43137"/>
                    </a:srgbClr>
                  </a:outerShdw>
                </a:effectLst>
                <a:latin typeface="Cambria" pitchFamily="18" charset="0"/>
              </a:rPr>
              <a:t>(Psalm 127:3-5 ESV)</a:t>
            </a:r>
          </a:p>
          <a:p>
            <a:pPr lvl="1"/>
            <a:r>
              <a:rPr lang="en-US" dirty="0" smtClean="0">
                <a:effectLst>
                  <a:outerShdw blurRad="38100" dist="38100" dir="2700000" algn="tl">
                    <a:srgbClr val="000000">
                      <a:alpha val="43137"/>
                    </a:srgbClr>
                  </a:outerShdw>
                </a:effectLst>
              </a:rPr>
              <a:t>In what ways should this verse impact how we think about our children?</a:t>
            </a: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03673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smtClean="0">
                <a:effectLst>
                  <a:outerShdw blurRad="38100" dist="38100" dir="2700000" algn="tl">
                    <a:srgbClr val="000000">
                      <a:alpha val="43137"/>
                    </a:srgbClr>
                  </a:outerShdw>
                </a:effectLst>
              </a:rPr>
              <a:t>The Role of Parents</a:t>
            </a:r>
            <a:endParaRPr lang="en-US" sz="3600" dirty="0"/>
          </a:p>
        </p:txBody>
      </p:sp>
      <p:sp>
        <p:nvSpPr>
          <p:cNvPr id="5" name="Content Placeholder 4"/>
          <p:cNvSpPr>
            <a:spLocks noGrp="1"/>
          </p:cNvSpPr>
          <p:nvPr>
            <p:ph idx="1"/>
          </p:nvPr>
        </p:nvSpPr>
        <p:spPr>
          <a:xfrm>
            <a:off x="457200" y="914400"/>
            <a:ext cx="8229600" cy="5943600"/>
          </a:xfrm>
        </p:spPr>
        <p:txBody>
          <a:bodyPr>
            <a:normAutofit lnSpcReduction="10000"/>
          </a:bodyPr>
          <a:lstStyle/>
          <a:p>
            <a:r>
              <a:rPr lang="en-US" dirty="0" smtClean="0">
                <a:effectLst>
                  <a:outerShdw blurRad="38100" dist="38100" dir="2700000" algn="tl">
                    <a:srgbClr val="000000">
                      <a:alpha val="43137"/>
                    </a:srgbClr>
                  </a:outerShdw>
                </a:effectLst>
              </a:rPr>
              <a:t>God expects you to </a:t>
            </a:r>
            <a:r>
              <a:rPr lang="en-US" u="sng" dirty="0" smtClean="0">
                <a:effectLst>
                  <a:outerShdw blurRad="38100" dist="38100" dir="2700000" algn="tl">
                    <a:srgbClr val="000000">
                      <a:alpha val="43137"/>
                    </a:srgbClr>
                  </a:outerShdw>
                </a:effectLst>
              </a:rPr>
              <a:t>train</a:t>
            </a:r>
            <a:r>
              <a:rPr lang="en-US" dirty="0" smtClean="0">
                <a:effectLst>
                  <a:outerShdw blurRad="38100" dist="38100" dir="2700000" algn="tl">
                    <a:srgbClr val="000000">
                      <a:alpha val="43137"/>
                    </a:srgbClr>
                  </a:outerShdw>
                </a:effectLst>
              </a:rPr>
              <a:t> your children:</a:t>
            </a:r>
          </a:p>
          <a:p>
            <a:pPr lvl="1"/>
            <a:r>
              <a:rPr lang="en-US" b="1" i="1" dirty="0" smtClean="0">
                <a:solidFill>
                  <a:srgbClr val="FFFF00"/>
                </a:solidFill>
                <a:effectLst>
                  <a:outerShdw blurRad="38100" dist="38100" dir="2700000" algn="tl">
                    <a:srgbClr val="000000">
                      <a:alpha val="43137"/>
                    </a:srgbClr>
                  </a:outerShdw>
                </a:effectLst>
                <a:latin typeface="Cambria" pitchFamily="18" charset="0"/>
              </a:rPr>
              <a:t>And </a:t>
            </a:r>
            <a:r>
              <a:rPr lang="en-US" b="1" i="1" dirty="0">
                <a:solidFill>
                  <a:srgbClr val="FFFF00"/>
                </a:solidFill>
                <a:effectLst>
                  <a:outerShdw blurRad="38100" dist="38100" dir="2700000" algn="tl">
                    <a:srgbClr val="000000">
                      <a:alpha val="43137"/>
                    </a:srgbClr>
                  </a:outerShdw>
                </a:effectLst>
                <a:latin typeface="Cambria" pitchFamily="18" charset="0"/>
              </a:rPr>
              <a:t>these words that I command you today shall be on your heart. You shall </a:t>
            </a:r>
            <a:r>
              <a:rPr lang="en-US" b="1" i="1" u="sng" dirty="0">
                <a:solidFill>
                  <a:srgbClr val="FFFF00"/>
                </a:solidFill>
                <a:effectLst>
                  <a:outerShdw blurRad="38100" dist="38100" dir="2700000" algn="tl">
                    <a:srgbClr val="000000">
                      <a:alpha val="43137"/>
                    </a:srgbClr>
                  </a:outerShdw>
                </a:effectLst>
                <a:latin typeface="Cambria" pitchFamily="18" charset="0"/>
              </a:rPr>
              <a:t>teach them diligently</a:t>
            </a:r>
            <a:r>
              <a:rPr lang="en-US" b="1" i="1" dirty="0">
                <a:solidFill>
                  <a:srgbClr val="FFFF00"/>
                </a:solidFill>
                <a:effectLst>
                  <a:outerShdw blurRad="38100" dist="38100" dir="2700000" algn="tl">
                    <a:srgbClr val="000000">
                      <a:alpha val="43137"/>
                    </a:srgbClr>
                  </a:outerShdw>
                </a:effectLst>
                <a:latin typeface="Cambria" pitchFamily="18" charset="0"/>
              </a:rPr>
              <a:t> to your children, and shall talk of them when you sit in your house, and when you walk by the way, and when you lie down, and when you rise. </a:t>
            </a:r>
            <a:r>
              <a:rPr lang="en-US" b="1" dirty="0">
                <a:effectLst>
                  <a:outerShdw blurRad="38100" dist="38100" dir="2700000" algn="tl">
                    <a:srgbClr val="000000">
                      <a:alpha val="43137"/>
                    </a:srgbClr>
                  </a:outerShdw>
                </a:effectLst>
                <a:latin typeface="Cambria" pitchFamily="18" charset="0"/>
              </a:rPr>
              <a:t>(</a:t>
            </a:r>
            <a:r>
              <a:rPr lang="en-US" b="1" dirty="0" smtClean="0">
                <a:effectLst>
                  <a:outerShdw blurRad="38100" dist="38100" dir="2700000" algn="tl">
                    <a:srgbClr val="000000">
                      <a:alpha val="43137"/>
                    </a:srgbClr>
                  </a:outerShdw>
                </a:effectLst>
                <a:latin typeface="Cambria" pitchFamily="18" charset="0"/>
              </a:rPr>
              <a:t>Deut. </a:t>
            </a:r>
            <a:r>
              <a:rPr lang="en-US" b="1" dirty="0">
                <a:effectLst>
                  <a:outerShdw blurRad="38100" dist="38100" dir="2700000" algn="tl">
                    <a:srgbClr val="000000">
                      <a:alpha val="43137"/>
                    </a:srgbClr>
                  </a:outerShdw>
                </a:effectLst>
                <a:latin typeface="Cambria" pitchFamily="18" charset="0"/>
              </a:rPr>
              <a:t>6:6-7 ESV)</a:t>
            </a:r>
          </a:p>
          <a:p>
            <a:pPr lvl="1"/>
            <a:r>
              <a:rPr lang="en-US" b="1" i="1" dirty="0" smtClean="0">
                <a:solidFill>
                  <a:srgbClr val="FFFF00"/>
                </a:solidFill>
                <a:effectLst>
                  <a:outerShdw blurRad="38100" dist="38100" dir="2700000" algn="tl">
                    <a:srgbClr val="000000">
                      <a:alpha val="43137"/>
                    </a:srgbClr>
                  </a:outerShdw>
                </a:effectLst>
                <a:latin typeface="Cambria" pitchFamily="18" charset="0"/>
              </a:rPr>
              <a:t>Fathers</a:t>
            </a:r>
            <a:r>
              <a:rPr lang="en-US" b="1" i="1" dirty="0">
                <a:solidFill>
                  <a:srgbClr val="FFFF00"/>
                </a:solidFill>
                <a:effectLst>
                  <a:outerShdw blurRad="38100" dist="38100" dir="2700000" algn="tl">
                    <a:srgbClr val="000000">
                      <a:alpha val="43137"/>
                    </a:srgbClr>
                  </a:outerShdw>
                </a:effectLst>
                <a:latin typeface="Cambria" pitchFamily="18" charset="0"/>
              </a:rPr>
              <a:t>, do not provoke your children to anger, but bring them up in the </a:t>
            </a:r>
            <a:r>
              <a:rPr lang="en-US" b="1" i="1" u="sng" dirty="0">
                <a:solidFill>
                  <a:srgbClr val="FFFF00"/>
                </a:solidFill>
                <a:effectLst>
                  <a:outerShdw blurRad="38100" dist="38100" dir="2700000" algn="tl">
                    <a:srgbClr val="000000">
                      <a:alpha val="43137"/>
                    </a:srgbClr>
                  </a:outerShdw>
                </a:effectLst>
                <a:latin typeface="Cambria" pitchFamily="18" charset="0"/>
              </a:rPr>
              <a:t>discipline and instruction</a:t>
            </a:r>
            <a:r>
              <a:rPr lang="en-US" b="1" i="1" dirty="0">
                <a:solidFill>
                  <a:srgbClr val="FFFF00"/>
                </a:solidFill>
                <a:effectLst>
                  <a:outerShdw blurRad="38100" dist="38100" dir="2700000" algn="tl">
                    <a:srgbClr val="000000">
                      <a:alpha val="43137"/>
                    </a:srgbClr>
                  </a:outerShdw>
                </a:effectLst>
                <a:latin typeface="Cambria" pitchFamily="18" charset="0"/>
              </a:rPr>
              <a:t> of the Lord. </a:t>
            </a:r>
            <a:r>
              <a:rPr lang="en-US" b="1" dirty="0">
                <a:effectLst>
                  <a:outerShdw blurRad="38100" dist="38100" dir="2700000" algn="tl">
                    <a:srgbClr val="000000">
                      <a:alpha val="43137"/>
                    </a:srgbClr>
                  </a:outerShdw>
                </a:effectLst>
                <a:latin typeface="Cambria" pitchFamily="18" charset="0"/>
              </a:rPr>
              <a:t>(</a:t>
            </a:r>
            <a:r>
              <a:rPr lang="en-US" b="1" dirty="0" smtClean="0">
                <a:effectLst>
                  <a:outerShdw blurRad="38100" dist="38100" dir="2700000" algn="tl">
                    <a:srgbClr val="000000">
                      <a:alpha val="43137"/>
                    </a:srgbClr>
                  </a:outerShdw>
                </a:effectLst>
                <a:latin typeface="Cambria" pitchFamily="18" charset="0"/>
              </a:rPr>
              <a:t>Eph. </a:t>
            </a:r>
            <a:r>
              <a:rPr lang="en-US" b="1" dirty="0">
                <a:effectLst>
                  <a:outerShdw blurRad="38100" dist="38100" dir="2700000" algn="tl">
                    <a:srgbClr val="000000">
                      <a:alpha val="43137"/>
                    </a:srgbClr>
                  </a:outerShdw>
                </a:effectLst>
                <a:latin typeface="Cambria" pitchFamily="18" charset="0"/>
              </a:rPr>
              <a:t>6:4 ESV)</a:t>
            </a:r>
          </a:p>
          <a:p>
            <a:pPr lvl="1"/>
            <a:r>
              <a:rPr lang="en-US" b="1" i="1" u="sng" dirty="0" smtClean="0">
                <a:solidFill>
                  <a:srgbClr val="FFFF00"/>
                </a:solidFill>
                <a:effectLst>
                  <a:outerShdw blurRad="38100" dist="38100" dir="2700000" algn="tl">
                    <a:srgbClr val="000000">
                      <a:alpha val="43137"/>
                    </a:srgbClr>
                  </a:outerShdw>
                </a:effectLst>
                <a:latin typeface="Cambria" pitchFamily="18" charset="0"/>
              </a:rPr>
              <a:t>Train</a:t>
            </a:r>
            <a:r>
              <a:rPr lang="en-US" b="1" i="1" dirty="0" smtClean="0">
                <a:solidFill>
                  <a:srgbClr val="FFFF00"/>
                </a:solidFill>
                <a:effectLst>
                  <a:outerShdw blurRad="38100" dist="38100" dir="2700000" algn="tl">
                    <a:srgbClr val="000000">
                      <a:alpha val="43137"/>
                    </a:srgbClr>
                  </a:outerShdw>
                </a:effectLst>
                <a:latin typeface="Cambria" pitchFamily="18" charset="0"/>
              </a:rPr>
              <a:t> </a:t>
            </a:r>
            <a:r>
              <a:rPr lang="en-US" b="1" i="1" dirty="0">
                <a:solidFill>
                  <a:srgbClr val="FFFF00"/>
                </a:solidFill>
                <a:effectLst>
                  <a:outerShdw blurRad="38100" dist="38100" dir="2700000" algn="tl">
                    <a:srgbClr val="000000">
                      <a:alpha val="43137"/>
                    </a:srgbClr>
                  </a:outerShdw>
                </a:effectLst>
                <a:latin typeface="Cambria" pitchFamily="18" charset="0"/>
              </a:rPr>
              <a:t>up a child in the way he should go; even when he is old he will not depart from it. </a:t>
            </a:r>
            <a:r>
              <a:rPr lang="en-US" b="1" dirty="0">
                <a:effectLst>
                  <a:outerShdw blurRad="38100" dist="38100" dir="2700000" algn="tl">
                    <a:srgbClr val="000000">
                      <a:alpha val="43137"/>
                    </a:srgbClr>
                  </a:outerShdw>
                </a:effectLst>
                <a:latin typeface="Cambria" pitchFamily="18" charset="0"/>
              </a:rPr>
              <a:t>(</a:t>
            </a:r>
            <a:r>
              <a:rPr lang="en-US" b="1" dirty="0" smtClean="0">
                <a:effectLst>
                  <a:outerShdw blurRad="38100" dist="38100" dir="2700000" algn="tl">
                    <a:srgbClr val="000000">
                      <a:alpha val="43137"/>
                    </a:srgbClr>
                  </a:outerShdw>
                </a:effectLst>
                <a:latin typeface="Cambria" pitchFamily="18" charset="0"/>
              </a:rPr>
              <a:t>Proverbs </a:t>
            </a:r>
            <a:r>
              <a:rPr lang="en-US" b="1" dirty="0">
                <a:effectLst>
                  <a:outerShdw blurRad="38100" dist="38100" dir="2700000" algn="tl">
                    <a:srgbClr val="000000">
                      <a:alpha val="43137"/>
                    </a:srgbClr>
                  </a:outerShdw>
                </a:effectLst>
                <a:latin typeface="Cambria" pitchFamily="18" charset="0"/>
              </a:rPr>
              <a:t>22:6 ESV)</a:t>
            </a: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719667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59736</TotalTime>
  <Words>688</Words>
  <Application>Microsoft Office PowerPoint</Application>
  <PresentationFormat>On-screen Show (4:3)</PresentationFormat>
  <Paragraphs>52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Apex</vt:lpstr>
      <vt:lpstr>Biblical parenting</vt:lpstr>
      <vt:lpstr>Foundational Principles</vt:lpstr>
      <vt:lpstr>Nature of Children</vt:lpstr>
      <vt:lpstr>Nature of Children</vt:lpstr>
      <vt:lpstr>Nature of Children</vt:lpstr>
      <vt:lpstr>Nature of Children</vt:lpstr>
      <vt:lpstr>Nature of Children</vt:lpstr>
      <vt:lpstr>The Role of Parents</vt:lpstr>
      <vt:lpstr>The Role of Parents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rsconnolly</dc:creator>
  <cp:lastModifiedBy>Robert Connolly</cp:lastModifiedBy>
  <cp:revision>1823</cp:revision>
  <dcterms:created xsi:type="dcterms:W3CDTF">2011-01-13T01:13:42Z</dcterms:created>
  <dcterms:modified xsi:type="dcterms:W3CDTF">2016-01-31T22:20:47Z</dcterms:modified>
</cp:coreProperties>
</file>