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1026" r:id="rId2"/>
    <p:sldId id="1027" r:id="rId3"/>
    <p:sldId id="1030" r:id="rId4"/>
    <p:sldId id="1028" r:id="rId5"/>
    <p:sldId id="1025" r:id="rId6"/>
    <p:sldId id="1014" r:id="rId7"/>
    <p:sldId id="1015" r:id="rId8"/>
    <p:sldId id="1016" r:id="rId9"/>
    <p:sldId id="1017" r:id="rId10"/>
    <p:sldId id="1038" r:id="rId11"/>
    <p:sldId id="103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3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EE3FA-69F3-4228-8B1C-751B7C95028F}" type="datetimeFigureOut">
              <a:rPr lang="en-US" smtClean="0"/>
              <a:pPr/>
              <a:t>1/29/2017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50334-F2C2-4770-B480-2913F8F0EA4D}" type="slidenum">
              <a:rPr lang="en-US" smtClean="0"/>
              <a:pPr/>
              <a:t>‹#›</a:t>
            </a:fld>
            <a:endParaRPr lang="en-US" dirty="0"/>
          </a:p>
        </p:txBody>
      </p:sp>
    </p:spTree>
    <p:extLst>
      <p:ext uri="{BB962C8B-B14F-4D97-AF65-F5344CB8AC3E}">
        <p14:creationId xmlns:p14="http://schemas.microsoft.com/office/powerpoint/2010/main" val="25092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0C93279-0D0F-410B-A93E-63AE6B03E72C}"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0C93279-0D0F-410B-A93E-63AE6B03E72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99376C-85DB-407B-B965-FC6367A132FF}" type="datetimeFigureOut">
              <a:rPr lang="en-US" smtClean="0"/>
              <a:pPr/>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C93279-0D0F-410B-A93E-63AE6B03E7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99376C-85DB-407B-B965-FC6367A132FF}" type="datetimeFigureOut">
              <a:rPr lang="en-US" smtClean="0"/>
              <a:pPr/>
              <a:t>1/29/2017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C93279-0D0F-410B-A93E-63AE6B03E72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32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8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4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4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4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057400"/>
            <a:ext cx="8610600" cy="914400"/>
          </a:xfrm>
        </p:spPr>
        <p:txBody>
          <a:bodyPr anchor="t">
            <a:normAutofit/>
          </a:bodyPr>
          <a:lstStyle/>
          <a:p>
            <a:r>
              <a:rPr lang="en-US" cap="none" dirty="0" smtClean="0">
                <a:effectLst>
                  <a:outerShdw blurRad="38100" dist="38100" dir="2700000" algn="tl">
                    <a:srgbClr val="000000">
                      <a:alpha val="43137"/>
                    </a:srgbClr>
                  </a:outerShdw>
                </a:effectLst>
              </a:rPr>
              <a:t>Odds and Ends</a:t>
            </a:r>
            <a:endParaRPr lang="en-US" cap="none"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252412" y="3352800"/>
            <a:ext cx="8610600" cy="2819400"/>
          </a:xfrm>
        </p:spPr>
        <p:txBody>
          <a:bodyPr>
            <a:normAutofit lnSpcReduction="10000"/>
          </a:bodyPr>
          <a:lstStyle/>
          <a:p>
            <a:pPr marL="461963" indent="-461963" algn="l">
              <a:buFont typeface="Wingdings" panose="05000000000000000000" pitchFamily="2" charset="2"/>
              <a:buChar char="q"/>
            </a:pPr>
            <a:r>
              <a:rPr lang="en-US" sz="2800" b="1" dirty="0" smtClean="0">
                <a:effectLst>
                  <a:outerShdw blurRad="38100" dist="38100" dir="2700000" algn="tl">
                    <a:srgbClr val="000000">
                      <a:alpha val="43137"/>
                    </a:srgbClr>
                  </a:outerShdw>
                </a:effectLst>
              </a:rPr>
              <a:t>Parenting Teenagers</a:t>
            </a:r>
          </a:p>
          <a:p>
            <a:pPr marL="461963" indent="-461963" algn="l">
              <a:buFont typeface="Wingdings" panose="05000000000000000000" pitchFamily="2" charset="2"/>
              <a:buChar char="q"/>
            </a:pPr>
            <a:r>
              <a:rPr lang="en-US" sz="2800" b="1" dirty="0" smtClean="0">
                <a:effectLst>
                  <a:outerShdw blurRad="38100" dist="38100" dir="2700000" algn="tl">
                    <a:srgbClr val="000000">
                      <a:alpha val="43137"/>
                    </a:srgbClr>
                  </a:outerShdw>
                </a:effectLst>
              </a:rPr>
              <a:t>Dealing With Your Kids as Adults</a:t>
            </a:r>
            <a:endParaRPr lang="en-US" sz="2800" b="1" dirty="0">
              <a:effectLst>
                <a:outerShdw blurRad="38100" dist="38100" dir="2700000" algn="tl">
                  <a:srgbClr val="000000">
                    <a:alpha val="43137"/>
                  </a:srgbClr>
                </a:outerShdw>
              </a:effectLst>
            </a:endParaRPr>
          </a:p>
          <a:p>
            <a:pPr marL="461963" indent="-461963" algn="l">
              <a:buFont typeface="Wingdings" panose="05000000000000000000" pitchFamily="2" charset="2"/>
              <a:buChar char="q"/>
            </a:pPr>
            <a:r>
              <a:rPr lang="en-US" sz="2800" b="1" dirty="0" smtClean="0">
                <a:effectLst>
                  <a:outerShdw blurRad="38100" dist="38100" dir="2700000" algn="tl">
                    <a:srgbClr val="000000">
                      <a:alpha val="43137"/>
                    </a:srgbClr>
                  </a:outerShdw>
                </a:effectLst>
              </a:rPr>
              <a:t>How to Be a Good Grandparent</a:t>
            </a:r>
            <a:endParaRPr lang="en-US" sz="2800" b="1" dirty="0">
              <a:effectLst>
                <a:outerShdw blurRad="38100" dist="38100" dir="2700000" algn="tl">
                  <a:srgbClr val="000000">
                    <a:alpha val="43137"/>
                  </a:srgbClr>
                </a:outerShdw>
              </a:effectLst>
            </a:endParaRPr>
          </a:p>
          <a:p>
            <a:pPr marL="461963" indent="-461963" algn="l">
              <a:buFont typeface="Wingdings" panose="05000000000000000000" pitchFamily="2" charset="2"/>
              <a:buChar char="q"/>
            </a:pPr>
            <a:r>
              <a:rPr lang="en-US" sz="2800" b="1" dirty="0" smtClean="0">
                <a:effectLst>
                  <a:outerShdw blurRad="38100" dist="38100" dir="2700000" algn="tl">
                    <a:srgbClr val="000000">
                      <a:alpha val="43137"/>
                    </a:srgbClr>
                  </a:outerShdw>
                </a:effectLst>
              </a:rPr>
              <a:t>Learning to Work Well Together With Your Spouse in Raising Your Kids</a:t>
            </a:r>
            <a:endParaRPr lang="en-US" sz="2800" b="1" dirty="0">
              <a:effectLst>
                <a:outerShdw blurRad="38100" dist="38100" dir="2700000" algn="tl">
                  <a:srgbClr val="000000">
                    <a:alpha val="43137"/>
                  </a:srgbClr>
                </a:outerShdw>
              </a:effectLst>
            </a:endParaRPr>
          </a:p>
          <a:p>
            <a:pPr marL="461963" indent="-461963" algn="l">
              <a:buFont typeface="Wingdings" panose="05000000000000000000" pitchFamily="2" charset="2"/>
              <a:buChar char="q"/>
            </a:pPr>
            <a:r>
              <a:rPr lang="en-US" sz="2800" b="1" dirty="0" smtClean="0">
                <a:effectLst>
                  <a:outerShdw blurRad="38100" dist="38100" dir="2700000" algn="tl">
                    <a:srgbClr val="000000">
                      <a:alpha val="43137"/>
                    </a:srgbClr>
                  </a:outerShdw>
                </a:effectLst>
              </a:rPr>
              <a:t>Going Through a Series of Fictitious Examples</a:t>
            </a:r>
            <a:endParaRPr lang="en-US" sz="2800" b="1" dirty="0">
              <a:effectLst>
                <a:outerShdw blurRad="38100" dist="38100" dir="2700000" algn="tl">
                  <a:srgbClr val="000000">
                    <a:alpha val="43137"/>
                  </a:srgbClr>
                </a:outerShdw>
              </a:effectLst>
            </a:endParaRPr>
          </a:p>
          <a:p>
            <a:endParaRPr lang="en-US" dirty="0"/>
          </a:p>
        </p:txBody>
      </p:sp>
      <p:pic>
        <p:nvPicPr>
          <p:cNvPr id="6" name="Picture 2" descr="C:\Users\Robert\AppData\Local\Microsoft\Windows\INetCache\IE\0FJ7KN5Y\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113" y="3505200"/>
            <a:ext cx="204788" cy="19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34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837"/>
            <a:ext cx="8229600" cy="750163"/>
          </a:xfrm>
        </p:spPr>
        <p:txBody>
          <a:bodyPr>
            <a:normAutofit/>
          </a:bodyPr>
          <a:lstStyle/>
          <a:p>
            <a:pPr marL="461963" indent="-461963"/>
            <a:r>
              <a:rPr lang="en-US" sz="4000" dirty="0">
                <a:effectLst>
                  <a:outerShdw blurRad="38100" dist="38100" dir="2700000" algn="tl">
                    <a:srgbClr val="000000">
                      <a:alpha val="43137"/>
                    </a:srgbClr>
                  </a:outerShdw>
                </a:effectLst>
              </a:rPr>
              <a:t>Parenting </a:t>
            </a:r>
            <a:r>
              <a:rPr lang="en-US" sz="4000" dirty="0" smtClean="0">
                <a:effectLst>
                  <a:outerShdw blurRad="38100" dist="38100" dir="2700000" algn="tl">
                    <a:srgbClr val="000000">
                      <a:alpha val="43137"/>
                    </a:srgbClr>
                  </a:outerShdw>
                </a:effectLst>
              </a:rPr>
              <a:t>Teenagers</a:t>
            </a:r>
            <a:endParaRPr lang="en-US" sz="4000" dirty="0">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243013"/>
            <a:ext cx="88582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394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smtClean="0">
                <a:effectLst>
                  <a:outerShdw blurRad="38100" dist="38100" dir="2700000" algn="tl">
                    <a:srgbClr val="000000">
                      <a:alpha val="43137"/>
                    </a:srgbClr>
                  </a:outerShdw>
                </a:effectLst>
              </a:rPr>
              <a:t>Questions Concerning </a:t>
            </a:r>
            <a:r>
              <a:rPr lang="en-US" sz="4000" dirty="0" smtClean="0">
                <a:effectLst>
                  <a:outerShdw blurRad="38100" dist="38100" dir="2700000" algn="tl">
                    <a:srgbClr val="000000">
                      <a:alpha val="43137"/>
                    </a:srgbClr>
                  </a:outerShdw>
                </a:effectLst>
              </a:rPr>
              <a:t>My Advice</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914400"/>
            <a:ext cx="8229600" cy="5943600"/>
          </a:xfrm>
        </p:spPr>
        <p:txBody>
          <a:bodyPr>
            <a:normAutofit fontScale="85000" lnSpcReduction="10000"/>
          </a:bodyPr>
          <a:lstStyle/>
          <a:p>
            <a:r>
              <a:rPr lang="en-US" dirty="0" smtClean="0">
                <a:effectLst>
                  <a:outerShdw blurRad="38100" dist="38100" dir="2700000" algn="tl">
                    <a:srgbClr val="000000">
                      <a:alpha val="43137"/>
                    </a:srgbClr>
                  </a:outerShdw>
                </a:effectLst>
              </a:rPr>
              <a:t>What do you think about </a:t>
            </a:r>
            <a:r>
              <a:rPr lang="en-US" dirty="0" smtClean="0">
                <a:effectLst>
                  <a:outerShdw blurRad="38100" dist="38100" dir="2700000" algn="tl">
                    <a:srgbClr val="000000">
                      <a:alpha val="43137"/>
                    </a:srgbClr>
                  </a:outerShdw>
                </a:effectLst>
              </a:rPr>
              <a:t>the idea of allowing your teens to fail (as long as it’s not in an area that’s dangerous)?</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What do you think about the idea of allowing your teens to express opinions that you don’t agree with and, rather than immediately “jumping down their throat” and giving them your opinion, interacting with them and asking them questions to help them think through their views?</a:t>
            </a:r>
          </a:p>
          <a:p>
            <a:r>
              <a:rPr lang="en-US" dirty="0" smtClean="0">
                <a:effectLst>
                  <a:outerShdw blurRad="38100" dist="38100" dir="2700000" algn="tl">
                    <a:srgbClr val="000000">
                      <a:alpha val="43137"/>
                    </a:srgbClr>
                  </a:outerShdw>
                </a:effectLst>
              </a:rPr>
              <a:t>What do you think about the idea of expecting your teens to learn self-sufficiency by taking on responsibilities around the house and even insisting that they get a paying job working for someone else?</a:t>
            </a:r>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999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a:effectLst>
                  <a:outerShdw blurRad="38100" dist="38100" dir="2700000" algn="tl">
                    <a:srgbClr val="000000">
                      <a:alpha val="43137"/>
                    </a:srgbClr>
                  </a:outerShdw>
                </a:effectLst>
              </a:rPr>
              <a:t>Parenting </a:t>
            </a:r>
            <a:r>
              <a:rPr lang="en-US" sz="4000" dirty="0" smtClean="0">
                <a:effectLst>
                  <a:outerShdw blurRad="38100" dist="38100" dir="2700000" algn="tl">
                    <a:srgbClr val="000000">
                      <a:alpha val="43137"/>
                    </a:srgbClr>
                  </a:outerShdw>
                </a:effectLst>
              </a:rPr>
              <a:t>Teenagers</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914400"/>
            <a:ext cx="8229600" cy="5943600"/>
          </a:xfrm>
        </p:spPr>
        <p:txBody>
          <a:bodyPr>
            <a:normAutofit lnSpcReduction="10000"/>
          </a:bodyPr>
          <a:lstStyle/>
          <a:p>
            <a:r>
              <a:rPr lang="en-US" dirty="0" smtClean="0">
                <a:effectLst>
                  <a:outerShdw blurRad="38100" dist="38100" dir="2700000" algn="tl">
                    <a:srgbClr val="000000">
                      <a:alpha val="43137"/>
                    </a:srgbClr>
                  </a:outerShdw>
                </a:effectLst>
              </a:rPr>
              <a:t>Most of the principles of biblical parenting apply to </a:t>
            </a:r>
            <a:r>
              <a:rPr lang="en-US" u="sng" dirty="0" smtClean="0">
                <a:effectLst>
                  <a:outerShdw blurRad="38100" dist="38100" dir="2700000" algn="tl">
                    <a:srgbClr val="000000">
                      <a:alpha val="43137"/>
                    </a:srgbClr>
                  </a:outerShdw>
                </a:effectLst>
              </a:rPr>
              <a:t>any</a:t>
            </a:r>
            <a:r>
              <a:rPr lang="en-US" dirty="0" smtClean="0">
                <a:effectLst>
                  <a:outerShdw blurRad="38100" dist="38100" dir="2700000" algn="tl">
                    <a:srgbClr val="000000">
                      <a:alpha val="43137"/>
                    </a:srgbClr>
                  </a:outerShdw>
                </a:effectLst>
              </a:rPr>
              <a:t> son or daughter who lives under your roof </a:t>
            </a:r>
            <a:r>
              <a:rPr lang="en-US" u="sng" dirty="0" smtClean="0">
                <a:effectLst>
                  <a:outerShdw blurRad="38100" dist="38100" dir="2700000" algn="tl">
                    <a:srgbClr val="000000">
                      <a:alpha val="43137"/>
                    </a:srgbClr>
                  </a:outerShdw>
                </a:effectLst>
              </a:rPr>
              <a:t>regardless</a:t>
            </a:r>
            <a:r>
              <a:rPr lang="en-US" dirty="0" smtClean="0">
                <a:effectLst>
                  <a:outerShdw blurRad="38100" dist="38100" dir="2700000" algn="tl">
                    <a:srgbClr val="000000">
                      <a:alpha val="43137"/>
                    </a:srgbClr>
                  </a:outerShdw>
                </a:effectLst>
              </a:rPr>
              <a:t> of their age.</a:t>
            </a:r>
          </a:p>
          <a:p>
            <a:r>
              <a:rPr lang="en-US" dirty="0">
                <a:effectLst>
                  <a:outerShdw blurRad="38100" dist="38100" dir="2700000" algn="tl">
                    <a:srgbClr val="000000">
                      <a:alpha val="43137"/>
                    </a:srgbClr>
                  </a:outerShdw>
                </a:effectLst>
              </a:rPr>
              <a:t>But there are some things that </a:t>
            </a:r>
            <a:r>
              <a:rPr lang="en-US" u="sng" dirty="0">
                <a:effectLst>
                  <a:outerShdw blurRad="38100" dist="38100" dir="2700000" algn="tl">
                    <a:srgbClr val="000000">
                      <a:alpha val="43137"/>
                    </a:srgbClr>
                  </a:outerShdw>
                </a:effectLst>
              </a:rPr>
              <a:t>change</a:t>
            </a:r>
            <a:r>
              <a:rPr lang="en-US" dirty="0">
                <a:effectLst>
                  <a:outerShdw blurRad="38100" dist="38100" dir="2700000" algn="tl">
                    <a:srgbClr val="000000">
                      <a:alpha val="43137"/>
                    </a:srgbClr>
                  </a:outerShdw>
                </a:effectLst>
              </a:rPr>
              <a:t> as your kids become older:</a:t>
            </a:r>
          </a:p>
          <a:p>
            <a:pPr lvl="1"/>
            <a:r>
              <a:rPr lang="en-US" dirty="0" smtClean="0">
                <a:effectLst>
                  <a:outerShdw blurRad="38100" dist="38100" dir="2700000" algn="tl">
                    <a:srgbClr val="000000">
                      <a:alpha val="43137"/>
                    </a:srgbClr>
                  </a:outerShdw>
                </a:effectLst>
              </a:rPr>
              <a:t>If you’re doing your job right, less discipline will be needed as your kids get older.</a:t>
            </a:r>
          </a:p>
          <a:p>
            <a:pPr lvl="1"/>
            <a:r>
              <a:rPr lang="en-US" dirty="0">
                <a:effectLst>
                  <a:outerShdw blurRad="38100" dist="38100" dir="2700000" algn="tl">
                    <a:srgbClr val="000000">
                      <a:alpha val="43137"/>
                    </a:srgbClr>
                  </a:outerShdw>
                </a:effectLst>
              </a:rPr>
              <a:t>The amount of control you have in the lives of your kids decreases as they get older.</a:t>
            </a:r>
          </a:p>
          <a:p>
            <a:pPr lvl="1"/>
            <a:r>
              <a:rPr lang="en-US" dirty="0" smtClean="0">
                <a:effectLst>
                  <a:outerShdw blurRad="38100" dist="38100" dir="2700000" algn="tl">
                    <a:srgbClr val="000000">
                      <a:alpha val="43137"/>
                    </a:srgbClr>
                  </a:outerShdw>
                </a:effectLst>
              </a:rPr>
              <a:t>As your kids become older they will become </a:t>
            </a:r>
            <a:r>
              <a:rPr lang="en-US" dirty="0">
                <a:effectLst>
                  <a:outerShdw blurRad="38100" dist="38100" dir="2700000" algn="tl">
                    <a:srgbClr val="000000">
                      <a:alpha val="43137"/>
                    </a:srgbClr>
                  </a:outerShdw>
                </a:effectLst>
              </a:rPr>
              <a:t>more </a:t>
            </a:r>
            <a:r>
              <a:rPr lang="en-US" dirty="0" smtClean="0">
                <a:effectLst>
                  <a:outerShdw blurRad="38100" dist="38100" dir="2700000" algn="tl">
                    <a:srgbClr val="000000">
                      <a:alpha val="43137"/>
                    </a:srgbClr>
                  </a:outerShdw>
                </a:effectLst>
              </a:rPr>
              <a:t>self-sufficient and less dependent on you.</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310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837"/>
            <a:ext cx="8229600" cy="750163"/>
          </a:xfrm>
        </p:spPr>
        <p:txBody>
          <a:bodyPr>
            <a:normAutofit/>
          </a:bodyPr>
          <a:lstStyle/>
          <a:p>
            <a:pPr marL="461963" indent="-461963"/>
            <a:r>
              <a:rPr lang="en-US" sz="4000" dirty="0">
                <a:effectLst>
                  <a:outerShdw blurRad="38100" dist="38100" dir="2700000" algn="tl">
                    <a:srgbClr val="000000">
                      <a:alpha val="43137"/>
                    </a:srgbClr>
                  </a:outerShdw>
                </a:effectLst>
              </a:rPr>
              <a:t>Parenting </a:t>
            </a:r>
            <a:r>
              <a:rPr lang="en-US" sz="4000" dirty="0" smtClean="0">
                <a:effectLst>
                  <a:outerShdw blurRad="38100" dist="38100" dir="2700000" algn="tl">
                    <a:srgbClr val="000000">
                      <a:alpha val="43137"/>
                    </a:srgbClr>
                  </a:outerShdw>
                </a:effectLst>
              </a:rPr>
              <a:t>Teenagers</a:t>
            </a:r>
            <a:endParaRPr lang="en-US" sz="40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93813"/>
            <a:ext cx="7955113" cy="286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36" y="3841812"/>
            <a:ext cx="7972332" cy="280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78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a:effectLst>
                  <a:outerShdw blurRad="38100" dist="38100" dir="2700000" algn="tl">
                    <a:srgbClr val="000000">
                      <a:alpha val="43137"/>
                    </a:srgbClr>
                  </a:outerShdw>
                </a:effectLst>
              </a:rPr>
              <a:t>Parenting </a:t>
            </a:r>
            <a:r>
              <a:rPr lang="en-US" sz="4000" dirty="0" smtClean="0">
                <a:effectLst>
                  <a:outerShdw blurRad="38100" dist="38100" dir="2700000" algn="tl">
                    <a:srgbClr val="000000">
                      <a:alpha val="43137"/>
                    </a:srgbClr>
                  </a:outerShdw>
                </a:effectLst>
              </a:rPr>
              <a:t>Teenagers</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914400"/>
            <a:ext cx="8229600" cy="5943600"/>
          </a:xfrm>
        </p:spPr>
        <p:txBody>
          <a:bodyPr>
            <a:normAutofit/>
          </a:bodyPr>
          <a:lstStyle/>
          <a:p>
            <a:r>
              <a:rPr lang="en-US" dirty="0" smtClean="0">
                <a:effectLst>
                  <a:outerShdw blurRad="38100" dist="38100" dir="2700000" algn="tl">
                    <a:srgbClr val="000000">
                      <a:alpha val="43137"/>
                    </a:srgbClr>
                  </a:outerShdw>
                </a:effectLst>
              </a:rPr>
              <a:t>The teen years are both exciting and difficult at the same time:</a:t>
            </a:r>
          </a:p>
          <a:p>
            <a:pPr lvl="1"/>
            <a:r>
              <a:rPr lang="en-US" dirty="0" smtClean="0">
                <a:effectLst>
                  <a:outerShdw blurRad="38100" dist="38100" dir="2700000" algn="tl">
                    <a:srgbClr val="000000">
                      <a:alpha val="43137"/>
                    </a:srgbClr>
                  </a:outerShdw>
                </a:effectLst>
              </a:rPr>
              <a:t>Teens are able to do more things as they get older and therefore have more opportunities.</a:t>
            </a:r>
          </a:p>
          <a:p>
            <a:pPr lvl="1"/>
            <a:r>
              <a:rPr lang="en-US" dirty="0" smtClean="0">
                <a:effectLst>
                  <a:outerShdw blurRad="38100" dist="38100" dir="2700000" algn="tl">
                    <a:srgbClr val="000000">
                      <a:alpha val="43137"/>
                    </a:srgbClr>
                  </a:outerShdw>
                </a:effectLst>
              </a:rPr>
              <a:t>At the same time teens have a certain amount of insecurity and anxiety over their ability to take on those new responsibilities.</a:t>
            </a:r>
          </a:p>
        </p:txBody>
      </p:sp>
    </p:spTree>
    <p:extLst>
      <p:ext uri="{BB962C8B-B14F-4D97-AF65-F5344CB8AC3E}">
        <p14:creationId xmlns:p14="http://schemas.microsoft.com/office/powerpoint/2010/main" val="2207341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smtClean="0">
                <a:effectLst>
                  <a:outerShdw blurRad="38100" dist="38100" dir="2700000" algn="tl">
                    <a:srgbClr val="000000">
                      <a:alpha val="43137"/>
                    </a:srgbClr>
                  </a:outerShdw>
                </a:effectLst>
              </a:rPr>
              <a:t>Advice for Raising Teenagers</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914400"/>
            <a:ext cx="8229600" cy="5943600"/>
          </a:xfrm>
        </p:spPr>
        <p:txBody>
          <a:bodyPr>
            <a:normAutofit fontScale="85000" lnSpcReduction="10000"/>
          </a:bodyPr>
          <a:lstStyle/>
          <a:p>
            <a:r>
              <a:rPr lang="en-US" dirty="0">
                <a:effectLst>
                  <a:outerShdw blurRad="38100" dist="38100" dir="2700000" algn="tl">
                    <a:srgbClr val="000000">
                      <a:alpha val="43137"/>
                    </a:srgbClr>
                  </a:outerShdw>
                </a:effectLst>
              </a:rPr>
              <a:t>Teach your teens to fear the </a:t>
            </a:r>
            <a:r>
              <a:rPr lang="en-US" dirty="0" smtClean="0">
                <a:effectLst>
                  <a:outerShdw blurRad="38100" dist="38100" dir="2700000" algn="tl">
                    <a:srgbClr val="000000">
                      <a:alpha val="43137"/>
                    </a:srgbClr>
                  </a:outerShdw>
                </a:effectLst>
              </a:rPr>
              <a:t>Lord. (Proverb 1:7)</a:t>
            </a: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Give your teenagers room to fail. Let them make some mistakes and suffer the natural consequences (as long as it’s not dangerous, of course).</a:t>
            </a:r>
          </a:p>
          <a:p>
            <a:r>
              <a:rPr lang="en-US" u="sng" dirty="0" smtClean="0">
                <a:effectLst>
                  <a:outerShdw blurRad="38100" dist="38100" dir="2700000" algn="tl">
                    <a:srgbClr val="000000">
                      <a:alpha val="43137"/>
                    </a:srgbClr>
                  </a:outerShdw>
                </a:effectLst>
              </a:rPr>
              <a:t>Talk</a:t>
            </a:r>
            <a:r>
              <a:rPr lang="en-US" dirty="0" smtClean="0">
                <a:effectLst>
                  <a:outerShdw blurRad="38100" dist="38100" dir="2700000" algn="tl">
                    <a:srgbClr val="000000">
                      <a:alpha val="43137"/>
                    </a:srgbClr>
                  </a:outerShdw>
                </a:effectLst>
              </a:rPr>
              <a:t> with your teens. Discuss tough issues with them (alcohol, drugs, entertainment, dating versus courtship, politics, etc.) Allow them to say what they think or feel about anything without your immediate criticisms or corrections. You don’t have to agree with them, just let them express themselves as with a friend. </a:t>
            </a:r>
          </a:p>
          <a:p>
            <a:r>
              <a:rPr lang="en-US" dirty="0" smtClean="0">
                <a:effectLst>
                  <a:outerShdw blurRad="38100" dist="38100" dir="2700000" algn="tl">
                    <a:srgbClr val="000000">
                      <a:alpha val="43137"/>
                    </a:srgbClr>
                  </a:outerShdw>
                </a:effectLst>
              </a:rPr>
              <a:t>Rather than always teaching, ask questions that make them think through their stated opinion to its logical conclusion.</a:t>
            </a:r>
          </a:p>
          <a:p>
            <a:endParaRPr lang="en-US"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4484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a:effectLst>
                  <a:outerShdw blurRad="38100" dist="38100" dir="2700000" algn="tl">
                    <a:srgbClr val="000000">
                      <a:alpha val="43137"/>
                    </a:srgbClr>
                  </a:outerShdw>
                </a:effectLst>
              </a:rPr>
              <a:t>Advice for Raising Teenagers</a:t>
            </a:r>
          </a:p>
        </p:txBody>
      </p:sp>
      <p:sp>
        <p:nvSpPr>
          <p:cNvPr id="5" name="Content Placeholder 4"/>
          <p:cNvSpPr>
            <a:spLocks noGrp="1"/>
          </p:cNvSpPr>
          <p:nvPr>
            <p:ph idx="1"/>
          </p:nvPr>
        </p:nvSpPr>
        <p:spPr>
          <a:xfrm>
            <a:off x="457200" y="914400"/>
            <a:ext cx="8229600" cy="5943600"/>
          </a:xfrm>
        </p:spPr>
        <p:txBody>
          <a:bodyPr>
            <a:normAutofit fontScale="85000" lnSpcReduction="20000"/>
          </a:bodyPr>
          <a:lstStyle/>
          <a:p>
            <a:r>
              <a:rPr lang="en-US" dirty="0" smtClean="0">
                <a:effectLst>
                  <a:outerShdw blurRad="38100" dist="38100" dir="2700000" algn="tl">
                    <a:srgbClr val="000000">
                      <a:alpha val="43137"/>
                    </a:srgbClr>
                  </a:outerShdw>
                </a:effectLst>
              </a:rPr>
              <a:t>Don’t be quick to criticize or ridicule everything the world says and produces (even though you’re right). Ask your teens to tell you what </a:t>
            </a:r>
            <a:r>
              <a:rPr lang="en-US" u="sng" dirty="0" smtClean="0">
                <a:effectLst>
                  <a:outerShdw blurRad="38100" dist="38100" dir="2700000" algn="tl">
                    <a:srgbClr val="000000">
                      <a:alpha val="43137"/>
                    </a:srgbClr>
                  </a:outerShdw>
                </a:effectLst>
              </a:rPr>
              <a:t>they</a:t>
            </a:r>
            <a:r>
              <a:rPr lang="en-US" dirty="0" smtClean="0">
                <a:effectLst>
                  <a:outerShdw blurRad="38100" dist="38100" dir="2700000" algn="tl">
                    <a:srgbClr val="000000">
                      <a:alpha val="43137"/>
                    </a:srgbClr>
                  </a:outerShdw>
                </a:effectLst>
              </a:rPr>
              <a:t> see wrong with a humanistic statement on the news or what’s wrong with the values a particular movie exhibits. In other words, teach them to </a:t>
            </a:r>
            <a:r>
              <a:rPr lang="en-US" u="sng" dirty="0" smtClean="0">
                <a:effectLst>
                  <a:outerShdw blurRad="38100" dist="38100" dir="2700000" algn="tl">
                    <a:srgbClr val="000000">
                      <a:alpha val="43137"/>
                    </a:srgbClr>
                  </a:outerShdw>
                </a:effectLst>
              </a:rPr>
              <a:t>think</a:t>
            </a:r>
            <a:r>
              <a:rPr lang="en-US" dirty="0" smtClean="0">
                <a:effectLst>
                  <a:outerShdw blurRad="38100" dist="38100" dir="2700000" algn="tl">
                    <a:srgbClr val="000000">
                      <a:alpha val="43137"/>
                    </a:srgbClr>
                  </a:outerShdw>
                </a:effectLst>
              </a:rPr>
              <a:t> for themselves.</a:t>
            </a:r>
          </a:p>
          <a:p>
            <a:r>
              <a:rPr lang="en-US" dirty="0" smtClean="0">
                <a:effectLst>
                  <a:outerShdw blurRad="38100" dist="38100" dir="2700000" algn="tl">
                    <a:srgbClr val="000000">
                      <a:alpha val="43137"/>
                    </a:srgbClr>
                  </a:outerShdw>
                </a:effectLst>
              </a:rPr>
              <a:t>Train your teens (especially boys) to become totally self-sufficient from you – economically, physically, and emotionally.</a:t>
            </a:r>
          </a:p>
          <a:p>
            <a:r>
              <a:rPr lang="en-US" dirty="0" smtClean="0">
                <a:effectLst>
                  <a:outerShdw blurRad="38100" dist="38100" dir="2700000" algn="tl">
                    <a:srgbClr val="000000">
                      <a:alpha val="43137"/>
                    </a:srgbClr>
                  </a:outerShdw>
                </a:effectLst>
              </a:rPr>
              <a:t>I personally think boys should be doing meaningful work by 12 or 13 years of age – yard work, housework, etc. A teen of 16 or 17 should have the experience of having worked for several bosses, at least over the summers (A young man can learn in a hurry what he </a:t>
            </a:r>
            <a:r>
              <a:rPr lang="en-US" u="sng" dirty="0" smtClean="0">
                <a:effectLst>
                  <a:outerShdw blurRad="38100" dist="38100" dir="2700000" algn="tl">
                    <a:srgbClr val="000000">
                      <a:alpha val="43137"/>
                    </a:srgbClr>
                  </a:outerShdw>
                </a:effectLst>
              </a:rPr>
              <a:t>doesn’t</a:t>
            </a:r>
            <a:r>
              <a:rPr lang="en-US" dirty="0" smtClean="0">
                <a:effectLst>
                  <a:outerShdw blurRad="38100" dist="38100" dir="2700000" algn="tl">
                    <a:srgbClr val="000000">
                      <a:alpha val="43137"/>
                    </a:srgbClr>
                  </a:outerShdw>
                </a:effectLst>
              </a:rPr>
              <a:t> want to do for a lifetime!)</a:t>
            </a: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0501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a:effectLst>
                  <a:outerShdw blurRad="38100" dist="38100" dir="2700000" algn="tl">
                    <a:srgbClr val="000000">
                      <a:alpha val="43137"/>
                    </a:srgbClr>
                  </a:outerShdw>
                </a:effectLst>
              </a:rPr>
              <a:t>Advice for Raising Teenagers</a:t>
            </a:r>
          </a:p>
        </p:txBody>
      </p:sp>
      <p:sp>
        <p:nvSpPr>
          <p:cNvPr id="5" name="Content Placeholder 4"/>
          <p:cNvSpPr>
            <a:spLocks noGrp="1"/>
          </p:cNvSpPr>
          <p:nvPr>
            <p:ph idx="1"/>
          </p:nvPr>
        </p:nvSpPr>
        <p:spPr>
          <a:xfrm>
            <a:off x="457200" y="914400"/>
            <a:ext cx="8229600" cy="5943600"/>
          </a:xfrm>
        </p:spPr>
        <p:txBody>
          <a:bodyPr>
            <a:normAutofit fontScale="92500" lnSpcReduction="10000"/>
          </a:bodyPr>
          <a:lstStyle/>
          <a:p>
            <a:r>
              <a:rPr lang="en-US" dirty="0" smtClean="0">
                <a:effectLst>
                  <a:outerShdw blurRad="38100" dist="38100" dir="2700000" algn="tl">
                    <a:srgbClr val="000000">
                      <a:alpha val="43137"/>
                    </a:srgbClr>
                  </a:outerShdw>
                </a:effectLst>
              </a:rPr>
              <a:t>Think through with your teen whether or not it’s a good idea for them to go to college (there </a:t>
            </a:r>
            <a:r>
              <a:rPr lang="en-US" u="sng" dirty="0" smtClean="0">
                <a:effectLst>
                  <a:outerShdw blurRad="38100" dist="38100" dir="2700000" algn="tl">
                    <a:srgbClr val="000000">
                      <a:alpha val="43137"/>
                    </a:srgbClr>
                  </a:outerShdw>
                </a:effectLst>
              </a:rPr>
              <a:t>are</a:t>
            </a:r>
            <a:r>
              <a:rPr lang="en-US" dirty="0" smtClean="0">
                <a:effectLst>
                  <a:outerShdw blurRad="38100" dist="38100" dir="2700000" algn="tl">
                    <a:srgbClr val="000000">
                      <a:alpha val="43137"/>
                    </a:srgbClr>
                  </a:outerShdw>
                </a:effectLst>
              </a:rPr>
              <a:t> other options). </a:t>
            </a:r>
          </a:p>
          <a:p>
            <a:r>
              <a:rPr lang="en-US" dirty="0" smtClean="0">
                <a:effectLst>
                  <a:outerShdw blurRad="38100" dist="38100" dir="2700000" algn="tl">
                    <a:srgbClr val="000000">
                      <a:alpha val="43137"/>
                    </a:srgbClr>
                  </a:outerShdw>
                </a:effectLst>
              </a:rPr>
              <a:t>If they are planning to go college, help them think about which colleges are a good choice for them and why. </a:t>
            </a:r>
          </a:p>
          <a:p>
            <a:r>
              <a:rPr lang="en-US" dirty="0" smtClean="0">
                <a:effectLst>
                  <a:outerShdw blurRad="38100" dist="38100" dir="2700000" algn="tl">
                    <a:srgbClr val="000000">
                      <a:alpha val="43137"/>
                    </a:srgbClr>
                  </a:outerShdw>
                </a:effectLst>
              </a:rPr>
              <a:t>I personally think it’s a good idea for young person to pay for part or even all of their own college education.</a:t>
            </a:r>
          </a:p>
          <a:p>
            <a:r>
              <a:rPr lang="en-US" dirty="0" smtClean="0">
                <a:effectLst>
                  <a:outerShdw blurRad="38100" dist="38100" dir="2700000" algn="tl">
                    <a:srgbClr val="000000">
                      <a:alpha val="43137"/>
                    </a:srgbClr>
                  </a:outerShdw>
                </a:effectLst>
              </a:rPr>
              <a:t>Help them think about what they would like to do as adults:</a:t>
            </a:r>
          </a:p>
          <a:p>
            <a:pPr lvl="1"/>
            <a:r>
              <a:rPr lang="en-US" dirty="0">
                <a:effectLst>
                  <a:outerShdw blurRad="38100" dist="38100" dir="2700000" algn="tl">
                    <a:srgbClr val="000000">
                      <a:alpha val="43137"/>
                    </a:srgbClr>
                  </a:outerShdw>
                </a:effectLst>
              </a:rPr>
              <a:t>What are their career plans?</a:t>
            </a:r>
          </a:p>
          <a:p>
            <a:pPr lvl="1"/>
            <a:r>
              <a:rPr lang="en-US" dirty="0" smtClean="0">
                <a:effectLst>
                  <a:outerShdw blurRad="38100" dist="38100" dir="2700000" algn="tl">
                    <a:srgbClr val="000000">
                      <a:alpha val="43137"/>
                    </a:srgbClr>
                  </a:outerShdw>
                </a:effectLst>
              </a:rPr>
              <a:t>Do they </a:t>
            </a:r>
            <a:r>
              <a:rPr lang="en-US" dirty="0">
                <a:effectLst>
                  <a:outerShdw blurRad="38100" dist="38100" dir="2700000" algn="tl">
                    <a:srgbClr val="000000">
                      <a:alpha val="43137"/>
                    </a:srgbClr>
                  </a:outerShdw>
                </a:effectLst>
              </a:rPr>
              <a:t>plan to marry and raise a </a:t>
            </a:r>
            <a:r>
              <a:rPr lang="en-US" dirty="0" smtClean="0">
                <a:effectLst>
                  <a:outerShdw blurRad="38100" dist="38100" dir="2700000" algn="tl">
                    <a:srgbClr val="000000">
                      <a:alpha val="43137"/>
                    </a:srgbClr>
                  </a:outerShdw>
                </a:effectLst>
              </a:rPr>
              <a:t>family?</a:t>
            </a:r>
            <a:endParaRPr lang="en-US" dirty="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0628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a:effectLst>
                  <a:outerShdw blurRad="38100" dist="38100" dir="2700000" algn="tl">
                    <a:srgbClr val="000000">
                      <a:alpha val="43137"/>
                    </a:srgbClr>
                  </a:outerShdw>
                </a:effectLst>
              </a:rPr>
              <a:t>Advice for Raising Teenagers</a:t>
            </a:r>
          </a:p>
        </p:txBody>
      </p:sp>
      <p:sp>
        <p:nvSpPr>
          <p:cNvPr id="5" name="Content Placeholder 4"/>
          <p:cNvSpPr>
            <a:spLocks noGrp="1"/>
          </p:cNvSpPr>
          <p:nvPr>
            <p:ph idx="1"/>
          </p:nvPr>
        </p:nvSpPr>
        <p:spPr>
          <a:xfrm>
            <a:off x="457200" y="914400"/>
            <a:ext cx="8229600" cy="5181600"/>
          </a:xfrm>
        </p:spPr>
        <p:txBody>
          <a:bodyPr>
            <a:normAutofit fontScale="92500" lnSpcReduction="10000"/>
          </a:bodyPr>
          <a:lstStyle/>
          <a:p>
            <a:r>
              <a:rPr lang="en-US" dirty="0" smtClean="0">
                <a:effectLst>
                  <a:outerShdw blurRad="38100" dist="38100" dir="2700000" algn="tl">
                    <a:srgbClr val="000000">
                      <a:alpha val="43137"/>
                    </a:srgbClr>
                  </a:outerShdw>
                </a:effectLst>
              </a:rPr>
              <a:t>If your teen (boy or girl) plans to marry and have a family, help them think through the idea of having the Mom stay at home with the kids. </a:t>
            </a:r>
          </a:p>
          <a:p>
            <a:r>
              <a:rPr lang="en-US" dirty="0" smtClean="0">
                <a:effectLst>
                  <a:outerShdw blurRad="38100" dist="38100" dir="2700000" algn="tl">
                    <a:srgbClr val="000000">
                      <a:alpha val="43137"/>
                    </a:srgbClr>
                  </a:outerShdw>
                </a:effectLst>
              </a:rPr>
              <a:t>In 1994, a nationwide poll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teenagers* </a:t>
            </a:r>
            <a:r>
              <a:rPr lang="en-US" dirty="0">
                <a:effectLst>
                  <a:outerShdw blurRad="38100" dist="38100" dir="2700000" algn="tl">
                    <a:srgbClr val="000000">
                      <a:alpha val="43137"/>
                    </a:srgbClr>
                  </a:outerShdw>
                </a:effectLst>
              </a:rPr>
              <a:t>found </a:t>
            </a:r>
            <a:r>
              <a:rPr lang="en-US" dirty="0" smtClean="0">
                <a:effectLst>
                  <a:outerShdw blurRad="38100" dist="38100" dir="2700000" algn="tl">
                    <a:srgbClr val="000000">
                      <a:alpha val="43137"/>
                    </a:srgbClr>
                  </a:outerShdw>
                </a:effectLst>
              </a:rPr>
              <a:t>that:</a:t>
            </a:r>
            <a:endParaRPr lang="en-US" dirty="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86% of girls said they expect to work when they are married, only 7% said they expect to stay home.</a:t>
            </a:r>
          </a:p>
          <a:p>
            <a:pPr lvl="1"/>
            <a:r>
              <a:rPr lang="en-US" dirty="0" smtClean="0">
                <a:effectLst>
                  <a:outerShdw blurRad="38100" dist="38100" dir="2700000" algn="tl">
                    <a:srgbClr val="000000">
                      <a:alpha val="43137"/>
                    </a:srgbClr>
                  </a:outerShdw>
                </a:effectLst>
              </a:rPr>
              <a:t>Among the boys, 58% said they expect their wives to work outside the home. Only 19% expected them to stay home.</a:t>
            </a: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
        <p:nvSpPr>
          <p:cNvPr id="2" name="TextBox 1"/>
          <p:cNvSpPr txBox="1"/>
          <p:nvPr/>
        </p:nvSpPr>
        <p:spPr>
          <a:xfrm>
            <a:off x="533401" y="6199108"/>
            <a:ext cx="8229600" cy="646331"/>
          </a:xfrm>
          <a:prstGeom prst="rect">
            <a:avLst/>
          </a:prstGeom>
          <a:noFill/>
        </p:spPr>
        <p:txBody>
          <a:bodyPr wrap="square" rtlCol="0">
            <a:spAutoFit/>
          </a:bodyPr>
          <a:lstStyle/>
          <a:p>
            <a:r>
              <a:rPr lang="en-US" dirty="0" smtClean="0"/>
              <a:t>* http</a:t>
            </a:r>
            <a:r>
              <a:rPr lang="en-US" dirty="0"/>
              <a:t>://</a:t>
            </a:r>
            <a:r>
              <a:rPr lang="en-US" dirty="0" smtClean="0"/>
              <a:t>www.nytimes.com/1994/07/11/us/poll-of-teen-agers-battle-of-the-sexes-on-roles-in-family.html</a:t>
            </a:r>
            <a:endParaRPr lang="en-US" dirty="0"/>
          </a:p>
        </p:txBody>
      </p:sp>
    </p:spTree>
    <p:extLst>
      <p:ext uri="{BB962C8B-B14F-4D97-AF65-F5344CB8AC3E}">
        <p14:creationId xmlns:p14="http://schemas.microsoft.com/office/powerpoint/2010/main" val="859098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pPr marL="461963" indent="-461963"/>
            <a:r>
              <a:rPr lang="en-US" sz="4000" dirty="0">
                <a:effectLst>
                  <a:outerShdw blurRad="38100" dist="38100" dir="2700000" algn="tl">
                    <a:srgbClr val="000000">
                      <a:alpha val="43137"/>
                    </a:srgbClr>
                  </a:outerShdw>
                </a:effectLst>
              </a:rPr>
              <a:t>Advice for Raising Teenagers</a:t>
            </a:r>
          </a:p>
        </p:txBody>
      </p:sp>
      <p:sp>
        <p:nvSpPr>
          <p:cNvPr id="5" name="Content Placeholder 4"/>
          <p:cNvSpPr>
            <a:spLocks noGrp="1"/>
          </p:cNvSpPr>
          <p:nvPr>
            <p:ph idx="1"/>
          </p:nvPr>
        </p:nvSpPr>
        <p:spPr>
          <a:xfrm>
            <a:off x="457200" y="914400"/>
            <a:ext cx="8229600" cy="5943600"/>
          </a:xfrm>
        </p:spPr>
        <p:txBody>
          <a:bodyPr>
            <a:normAutofit fontScale="92500" lnSpcReduction="20000"/>
          </a:bodyPr>
          <a:lstStyle/>
          <a:p>
            <a:r>
              <a:rPr lang="en-US" dirty="0" smtClean="0">
                <a:effectLst>
                  <a:outerShdw blurRad="38100" dist="38100" dir="2700000" algn="tl">
                    <a:srgbClr val="000000">
                      <a:alpha val="43137"/>
                    </a:srgbClr>
                  </a:outerShdw>
                </a:effectLst>
              </a:rPr>
              <a:t>I think it’s a good idea to require teens to do everything they are capable of doing for themselves:</a:t>
            </a:r>
          </a:p>
          <a:p>
            <a:pPr lvl="1"/>
            <a:r>
              <a:rPr lang="en-US" dirty="0" smtClean="0">
                <a:effectLst>
                  <a:outerShdw blurRad="38100" dist="38100" dir="2700000" algn="tl">
                    <a:srgbClr val="000000">
                      <a:alpha val="43137"/>
                    </a:srgbClr>
                  </a:outerShdw>
                </a:effectLst>
              </a:rPr>
              <a:t>Keeping their room clean and picked up</a:t>
            </a:r>
          </a:p>
          <a:p>
            <a:pPr lvl="1"/>
            <a:r>
              <a:rPr lang="en-US" dirty="0" smtClean="0">
                <a:effectLst>
                  <a:outerShdw blurRad="38100" dist="38100" dir="2700000" algn="tl">
                    <a:srgbClr val="000000">
                      <a:alpha val="43137"/>
                    </a:srgbClr>
                  </a:outerShdw>
                </a:effectLst>
              </a:rPr>
              <a:t>Doing their own laundry (wash, fold, iron, and put away)</a:t>
            </a:r>
          </a:p>
          <a:p>
            <a:pPr lvl="1"/>
            <a:r>
              <a:rPr lang="en-US" dirty="0" smtClean="0">
                <a:effectLst>
                  <a:outerShdw blurRad="38100" dist="38100" dir="2700000" algn="tl">
                    <a:srgbClr val="000000">
                      <a:alpha val="43137"/>
                    </a:srgbClr>
                  </a:outerShdw>
                </a:effectLst>
              </a:rPr>
              <a:t>Clean up after themselves (and others)</a:t>
            </a:r>
          </a:p>
          <a:p>
            <a:pPr lvl="1"/>
            <a:r>
              <a:rPr lang="en-US" dirty="0" smtClean="0">
                <a:effectLst>
                  <a:outerShdw blurRad="38100" dist="38100" dir="2700000" algn="tl">
                    <a:srgbClr val="000000">
                      <a:alpha val="43137"/>
                    </a:srgbClr>
                  </a:outerShdw>
                </a:effectLst>
              </a:rPr>
              <a:t>Helping with home repair and maintenance</a:t>
            </a:r>
          </a:p>
          <a:p>
            <a:r>
              <a:rPr lang="en-US" dirty="0" smtClean="0">
                <a:effectLst>
                  <a:outerShdw blurRad="38100" dist="38100" dir="2700000" algn="tl">
                    <a:srgbClr val="000000">
                      <a:alpha val="43137"/>
                    </a:srgbClr>
                  </a:outerShdw>
                </a:effectLst>
              </a:rPr>
              <a:t>I personally think that an older teen should not expect anyone “to take care of him”:</a:t>
            </a:r>
          </a:p>
          <a:p>
            <a:pPr lvl="1"/>
            <a:r>
              <a:rPr lang="en-US" dirty="0" smtClean="0">
                <a:effectLst>
                  <a:outerShdw blurRad="38100" dist="38100" dir="2700000" algn="tl">
                    <a:srgbClr val="000000">
                      <a:alpha val="43137"/>
                    </a:srgbClr>
                  </a:outerShdw>
                </a:effectLst>
              </a:rPr>
              <a:t>A boy should be able to </a:t>
            </a:r>
            <a:r>
              <a:rPr lang="en-US" dirty="0" smtClean="0">
                <a:effectLst>
                  <a:outerShdw blurRad="38100" dist="38100" dir="2700000" algn="tl">
                    <a:srgbClr val="000000">
                      <a:alpha val="43137"/>
                    </a:srgbClr>
                  </a:outerShdw>
                </a:effectLst>
              </a:rPr>
              <a:t>cook.</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A girl should be able to check the oil in the </a:t>
            </a:r>
            <a:r>
              <a:rPr lang="en-US" dirty="0" smtClean="0">
                <a:effectLst>
                  <a:outerShdw blurRad="38100" dist="38100" dir="2700000" algn="tl">
                    <a:srgbClr val="000000">
                      <a:alpha val="43137"/>
                    </a:srgbClr>
                  </a:outerShdw>
                </a:effectLst>
              </a:rPr>
              <a:t>car.</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They should both be able to balance a checkbook and manage their own </a:t>
            </a:r>
            <a:r>
              <a:rPr lang="en-US" dirty="0" smtClean="0">
                <a:effectLst>
                  <a:outerShdw blurRad="38100" dist="38100" dir="2700000" algn="tl">
                    <a:srgbClr val="000000">
                      <a:alpha val="43137"/>
                    </a:srgbClr>
                  </a:outerShdw>
                </a:effectLst>
              </a:rPr>
              <a:t>finances.</a:t>
            </a:r>
            <a:endParaRPr lang="en-US" dirty="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99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106128</TotalTime>
  <Words>893</Words>
  <Application>Microsoft Office PowerPoint</Application>
  <PresentationFormat>On-screen Show (4:3)</PresentationFormat>
  <Paragraphs>61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Odds and Ends</vt:lpstr>
      <vt:lpstr>Parenting Teenagers</vt:lpstr>
      <vt:lpstr>Parenting Teenagers</vt:lpstr>
      <vt:lpstr>Parenting Teenagers</vt:lpstr>
      <vt:lpstr>Advice for Raising Teenagers</vt:lpstr>
      <vt:lpstr>Advice for Raising Teenagers</vt:lpstr>
      <vt:lpstr>Advice for Raising Teenagers</vt:lpstr>
      <vt:lpstr>Advice for Raising Teenagers</vt:lpstr>
      <vt:lpstr>Advice for Raising Teenagers</vt:lpstr>
      <vt:lpstr>Parenting Teenagers</vt:lpstr>
      <vt:lpstr>Questions Concerning My Advice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rsconnolly</dc:creator>
  <cp:lastModifiedBy>Robert Connolly</cp:lastModifiedBy>
  <cp:revision>2857</cp:revision>
  <dcterms:created xsi:type="dcterms:W3CDTF">2011-01-13T01:13:42Z</dcterms:created>
  <dcterms:modified xsi:type="dcterms:W3CDTF">2017-01-29T18:31:08Z</dcterms:modified>
</cp:coreProperties>
</file>